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302" r:id="rId4"/>
    <p:sldId id="289" r:id="rId5"/>
    <p:sldId id="291" r:id="rId6"/>
    <p:sldId id="257" r:id="rId7"/>
    <p:sldId id="259" r:id="rId8"/>
    <p:sldId id="260" r:id="rId9"/>
    <p:sldId id="292" r:id="rId10"/>
    <p:sldId id="293" r:id="rId11"/>
    <p:sldId id="294" r:id="rId12"/>
    <p:sldId id="300" r:id="rId13"/>
    <p:sldId id="295" r:id="rId14"/>
    <p:sldId id="299" r:id="rId15"/>
    <p:sldId id="296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40FF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>
        <p:scale>
          <a:sx n="100" d="100"/>
          <a:sy n="100" d="100"/>
        </p:scale>
        <p:origin x="2552" y="1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D0CD5-DF51-4E93-BC61-181FEC7BA36F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8CA32-F3FE-4680-8051-C50B254C32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51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A647D6-1FCF-F7F0-0E2B-CE2BFCE7E2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Helvetica" pitchFamily="2" charset="0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EDFD8D-6365-6701-9EF8-AEFFBCD267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Date</a:t>
            </a:r>
          </a:p>
          <a:p>
            <a:r>
              <a:rPr lang="en-US" altLang="zh-CN" dirty="0"/>
              <a:t>Name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DD00C8-4CAA-0A89-50CA-53A128DF0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28EB-10A9-4983-87A7-353C04B3FCBE}" type="datetime1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437BD0-BD52-021F-4484-CD16880B0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3ED7A0-19DB-2863-BC67-13B1512FC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23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81CC27-5102-2129-FF2C-4E6A929F9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151" y="79104"/>
            <a:ext cx="11495366" cy="800627"/>
          </a:xfrm>
        </p:spPr>
        <p:txBody>
          <a:bodyPr>
            <a:normAutofit/>
          </a:bodyPr>
          <a:lstStyle>
            <a:lvl1pPr>
              <a:defRPr sz="2400" b="1">
                <a:latin typeface="Helvetica" pitchFamily="2" charset="0"/>
                <a:ea typeface="SimSun" panose="02010600030101010101" pitchFamily="2" charset="-122"/>
              </a:defRPr>
            </a:lvl1pPr>
          </a:lstStyle>
          <a:p>
            <a:r>
              <a:rPr lang="en-US" altLang="zh-CN" dirty="0"/>
              <a:t>title1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E2F7E9-9EDB-5DD3-CAA6-3B8DE3D17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158" y="1253330"/>
            <a:ext cx="11391359" cy="4922119"/>
          </a:xfrm>
        </p:spPr>
        <p:txBody>
          <a:bodyPr/>
          <a:lstStyle>
            <a:lvl1pPr>
              <a:defRPr>
                <a:latin typeface="Helvetica" pitchFamily="2" charset="0"/>
                <a:ea typeface="SimSun" panose="02010600030101010101" pitchFamily="2" charset="-122"/>
              </a:defRPr>
            </a:lvl1pPr>
            <a:lvl2pPr>
              <a:defRPr>
                <a:latin typeface="Helvetica" pitchFamily="2" charset="0"/>
                <a:ea typeface="SimSun" panose="02010600030101010101" pitchFamily="2" charset="-122"/>
              </a:defRPr>
            </a:lvl2pPr>
            <a:lvl3pPr>
              <a:defRPr>
                <a:latin typeface="Helvetica" pitchFamily="2" charset="0"/>
                <a:ea typeface="SimSun" panose="02010600030101010101" pitchFamily="2" charset="-122"/>
              </a:defRPr>
            </a:lvl3pPr>
            <a:lvl4pPr>
              <a:defRPr>
                <a:latin typeface="Helvetica" pitchFamily="2" charset="0"/>
                <a:ea typeface="SimSun" panose="02010600030101010101" pitchFamily="2" charset="-122"/>
              </a:defRPr>
            </a:lvl4pPr>
            <a:lvl5pPr>
              <a:defRPr>
                <a:latin typeface="Helvetica" pitchFamily="2" charset="0"/>
                <a:ea typeface="SimSun" panose="02010600030101010101" pitchFamily="2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EF5D71-D266-04AE-9D9F-AF59AB85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DE60-0938-4B86-B287-CB552AEB801C}" type="datetime1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14E9CE-4F73-7CF4-63BF-ECE4AB2B5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F5040D-AC85-4D97-FF97-BA3F72DB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0070C0"/>
                </a:solidFill>
              </a:defRPr>
            </a:lvl1pPr>
          </a:lstStyle>
          <a:p>
            <a:fld id="{8D0FDD0C-EDFB-4BF3-8E1E-99245B2FDD8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365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E14B92A-9DDF-01F5-B51F-6501DF62D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F3831C-E866-5F83-6930-B7B6A5FF4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DB3F80-E4E1-D8DA-D0BE-3A39BD0CC4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9C75D-A6CA-4A72-AA63-99F379339BA2}" type="datetime1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1234A7-3B80-EE43-47C3-10243BF63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5691AD-8D67-E5C3-88DD-5B7C28898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FDD0C-EDFB-4BF3-8E1E-99245B2FDD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55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rgbClr val="0070C0"/>
          </a:solidFill>
          <a:latin typeface="Helvetica" pitchFamily="2" charset="0"/>
          <a:ea typeface="宋体" panose="0201060003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Helvetica" pitchFamily="2" charset="0"/>
          <a:ea typeface="宋体" panose="0201060003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Helvetica" pitchFamily="2" charset="0"/>
          <a:ea typeface="宋体" panose="0201060003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Helvetica" pitchFamily="2" charset="0"/>
          <a:ea typeface="宋体" panose="0201060003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Helvetica" pitchFamily="2" charset="0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6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891099-E0C3-170A-6BBF-D76FCDDB43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3’rd Round SCD BT Calibration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6E98A57-2ED0-5321-A4E8-1B37427CC1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Sep-9-2024</a:t>
            </a:r>
          </a:p>
          <a:p>
            <a:r>
              <a:rPr lang="en-US" altLang="zh-CN" dirty="0" err="1"/>
              <a:t>Zhaoyi</a:t>
            </a:r>
            <a:r>
              <a:rPr lang="en-US" altLang="zh-CN" dirty="0"/>
              <a:t> Qu/SDIAT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4800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6D51D3-834F-15B8-4B0C-B0E0EDD39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ADC MPV Fitting example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5CB8442-0F46-E7E8-DAA1-F5C65DDC3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FDD0C-EDFB-4BF3-8E1E-99245B2FDD85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80B12B1-77C2-B50C-95A5-E65492A6E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5" y="1750422"/>
            <a:ext cx="2402243" cy="180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16310D5-822E-4996-B8B2-1C2A9E793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004" y="1758644"/>
            <a:ext cx="2386046" cy="180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0B5FBC0-E6F9-9430-D736-607A3661C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426" y="1758644"/>
            <a:ext cx="2322346" cy="180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D62D1DA-A0DE-92E8-6051-68A9D5349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9148" y="1758644"/>
            <a:ext cx="2312830" cy="180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0CC4D34-BB0C-B4CD-BFC2-4BA14DFA42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8356" y="1758644"/>
            <a:ext cx="2372163" cy="180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08D6055-6CE3-5232-FB5C-7AC6B53383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85" y="4235979"/>
            <a:ext cx="2345037" cy="180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03822E8-233A-EAB6-9017-22850D118B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4710" y="4235979"/>
            <a:ext cx="2353934" cy="1800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2128074-4E28-327A-7E48-2E4526F1CD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7900" y="4235979"/>
            <a:ext cx="2360762" cy="1800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F40F4A4-3C8A-77F4-140F-1B5F6BEC82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7125" y="4235979"/>
            <a:ext cx="2423216" cy="1800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252EB6E-E8D5-61AB-BA6A-15E158AAB8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61559" y="4235979"/>
            <a:ext cx="2346144" cy="1800000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6DB0D5AF-23FF-EFBE-CCCF-4F1393A7BCA5}"/>
              </a:ext>
            </a:extLst>
          </p:cNvPr>
          <p:cNvSpPr txBox="1"/>
          <p:nvPr/>
        </p:nvSpPr>
        <p:spPr>
          <a:xfrm>
            <a:off x="553502" y="3686226"/>
            <a:ext cx="1523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dirty="0">
                <a:solidFill>
                  <a:srgbClr val="0000FF"/>
                </a:solidFill>
                <a:latin typeface="Helvetica" pitchFamily="2" charset="0"/>
              </a:rPr>
              <a:t>Second strip </a:t>
            </a:r>
            <a:r>
              <a:rPr lang="en-US" altLang="zh-CN" sz="1400" dirty="0">
                <a:solidFill>
                  <a:srgbClr val="FF0000"/>
                </a:solidFill>
                <a:latin typeface="Helvetica" pitchFamily="2" charset="0"/>
              </a:rPr>
              <a:t>z=2</a:t>
            </a:r>
            <a:endParaRPr lang="zh-CN" altLang="en-US" sz="1400" dirty="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E616E8F-377B-3456-BD24-BC64A7B3430F}"/>
              </a:ext>
            </a:extLst>
          </p:cNvPr>
          <p:cNvSpPr txBox="1"/>
          <p:nvPr/>
        </p:nvSpPr>
        <p:spPr>
          <a:xfrm>
            <a:off x="3003384" y="3686226"/>
            <a:ext cx="1523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dirty="0">
                <a:solidFill>
                  <a:srgbClr val="0000FF"/>
                </a:solidFill>
                <a:latin typeface="Helvetica" pitchFamily="2" charset="0"/>
              </a:rPr>
              <a:t>Second strip </a:t>
            </a:r>
            <a:r>
              <a:rPr lang="en-US" altLang="zh-CN" sz="1400" dirty="0">
                <a:solidFill>
                  <a:srgbClr val="FF0000"/>
                </a:solidFill>
                <a:latin typeface="Helvetica" pitchFamily="2" charset="0"/>
              </a:rPr>
              <a:t>z=3</a:t>
            </a:r>
            <a:endParaRPr lang="zh-CN" altLang="en-US" sz="1400" dirty="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1990781-7AA6-051A-36BA-403D963F1FCC}"/>
              </a:ext>
            </a:extLst>
          </p:cNvPr>
          <p:cNvSpPr txBox="1"/>
          <p:nvPr/>
        </p:nvSpPr>
        <p:spPr>
          <a:xfrm>
            <a:off x="5421845" y="3686165"/>
            <a:ext cx="1523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dirty="0">
                <a:solidFill>
                  <a:srgbClr val="0000FF"/>
                </a:solidFill>
                <a:latin typeface="Helvetica" pitchFamily="2" charset="0"/>
              </a:rPr>
              <a:t>Second strip </a:t>
            </a:r>
            <a:r>
              <a:rPr lang="en-US" altLang="zh-CN" sz="1400" dirty="0">
                <a:solidFill>
                  <a:srgbClr val="FF0000"/>
                </a:solidFill>
                <a:latin typeface="Helvetica" pitchFamily="2" charset="0"/>
              </a:rPr>
              <a:t>z=4</a:t>
            </a:r>
            <a:endParaRPr lang="zh-CN" altLang="en-US" sz="1400" dirty="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8AA69BB-6FE2-30FF-3A07-910E6AFF2762}"/>
              </a:ext>
            </a:extLst>
          </p:cNvPr>
          <p:cNvSpPr txBox="1"/>
          <p:nvPr/>
        </p:nvSpPr>
        <p:spPr>
          <a:xfrm>
            <a:off x="7675426" y="3686165"/>
            <a:ext cx="1334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dirty="0">
                <a:solidFill>
                  <a:srgbClr val="0000FF"/>
                </a:solidFill>
                <a:latin typeface="Helvetica" pitchFamily="2" charset="0"/>
              </a:rPr>
              <a:t>Seed strip </a:t>
            </a:r>
            <a:r>
              <a:rPr lang="en-US" altLang="zh-CN" sz="1400" dirty="0">
                <a:solidFill>
                  <a:srgbClr val="FF0000"/>
                </a:solidFill>
                <a:latin typeface="Helvetica" pitchFamily="2" charset="0"/>
              </a:rPr>
              <a:t>z=2</a:t>
            </a:r>
            <a:endParaRPr lang="zh-CN" altLang="en-US" sz="1400" dirty="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87547BF-3229-19B7-CD6B-FAE38F990038}"/>
              </a:ext>
            </a:extLst>
          </p:cNvPr>
          <p:cNvSpPr txBox="1"/>
          <p:nvPr/>
        </p:nvSpPr>
        <p:spPr>
          <a:xfrm>
            <a:off x="10022850" y="3686165"/>
            <a:ext cx="1334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dirty="0">
                <a:solidFill>
                  <a:srgbClr val="0000FF"/>
                </a:solidFill>
                <a:latin typeface="Helvetica" pitchFamily="2" charset="0"/>
              </a:rPr>
              <a:t>Seed strip </a:t>
            </a:r>
            <a:r>
              <a:rPr lang="en-US" altLang="zh-CN" sz="1400" dirty="0">
                <a:solidFill>
                  <a:srgbClr val="FF0000"/>
                </a:solidFill>
                <a:latin typeface="Helvetica" pitchFamily="2" charset="0"/>
              </a:rPr>
              <a:t>z=3</a:t>
            </a:r>
            <a:endParaRPr lang="zh-CN" altLang="en-US" sz="1400" dirty="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2CA9023-CE82-24BC-9293-4D35CD9C11A0}"/>
              </a:ext>
            </a:extLst>
          </p:cNvPr>
          <p:cNvSpPr txBox="1"/>
          <p:nvPr/>
        </p:nvSpPr>
        <p:spPr>
          <a:xfrm>
            <a:off x="466070" y="6171783"/>
            <a:ext cx="1334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dirty="0">
                <a:solidFill>
                  <a:srgbClr val="0000FF"/>
                </a:solidFill>
                <a:latin typeface="Helvetica" pitchFamily="2" charset="0"/>
              </a:rPr>
              <a:t>Seed strip </a:t>
            </a:r>
            <a:r>
              <a:rPr lang="en-US" altLang="zh-CN" sz="1400" dirty="0">
                <a:solidFill>
                  <a:srgbClr val="FF0000"/>
                </a:solidFill>
                <a:latin typeface="Helvetica" pitchFamily="2" charset="0"/>
              </a:rPr>
              <a:t>z=4</a:t>
            </a:r>
            <a:endParaRPr lang="zh-CN" altLang="en-US" sz="1400" dirty="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233FFF8-72F3-B2B6-1464-1DF17E918EDB}"/>
              </a:ext>
            </a:extLst>
          </p:cNvPr>
          <p:cNvSpPr txBox="1"/>
          <p:nvPr/>
        </p:nvSpPr>
        <p:spPr>
          <a:xfrm>
            <a:off x="2915952" y="6171783"/>
            <a:ext cx="1334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dirty="0">
                <a:solidFill>
                  <a:srgbClr val="0000FF"/>
                </a:solidFill>
                <a:latin typeface="Helvetica" pitchFamily="2" charset="0"/>
              </a:rPr>
              <a:t>Seed strip </a:t>
            </a:r>
            <a:r>
              <a:rPr lang="en-US" altLang="zh-CN" sz="1400" dirty="0">
                <a:solidFill>
                  <a:srgbClr val="FF0000"/>
                </a:solidFill>
                <a:latin typeface="Helvetica" pitchFamily="2" charset="0"/>
              </a:rPr>
              <a:t>z=5</a:t>
            </a:r>
            <a:endParaRPr lang="zh-CN" altLang="en-US" sz="1400" dirty="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E7F7EC9-BF70-7256-6863-A528D6D98C94}"/>
              </a:ext>
            </a:extLst>
          </p:cNvPr>
          <p:cNvSpPr txBox="1"/>
          <p:nvPr/>
        </p:nvSpPr>
        <p:spPr>
          <a:xfrm>
            <a:off x="5334413" y="6171722"/>
            <a:ext cx="1334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dirty="0">
                <a:solidFill>
                  <a:srgbClr val="0000FF"/>
                </a:solidFill>
                <a:latin typeface="Helvetica" pitchFamily="2" charset="0"/>
              </a:rPr>
              <a:t>Seed strip </a:t>
            </a:r>
            <a:r>
              <a:rPr lang="en-US" altLang="zh-CN" sz="1400" dirty="0">
                <a:solidFill>
                  <a:srgbClr val="FF0000"/>
                </a:solidFill>
                <a:latin typeface="Helvetica" pitchFamily="2" charset="0"/>
              </a:rPr>
              <a:t>z=6</a:t>
            </a:r>
            <a:endParaRPr lang="zh-CN" altLang="en-US" sz="1400" dirty="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BBB8383-6FD6-EBEA-9D83-1B5784BBBFF4}"/>
              </a:ext>
            </a:extLst>
          </p:cNvPr>
          <p:cNvSpPr txBox="1"/>
          <p:nvPr/>
        </p:nvSpPr>
        <p:spPr>
          <a:xfrm>
            <a:off x="7587994" y="6171722"/>
            <a:ext cx="1334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dirty="0">
                <a:solidFill>
                  <a:srgbClr val="0000FF"/>
                </a:solidFill>
                <a:latin typeface="Helvetica" pitchFamily="2" charset="0"/>
              </a:rPr>
              <a:t>Seed strip </a:t>
            </a:r>
            <a:r>
              <a:rPr lang="en-US" altLang="zh-CN" sz="1400" dirty="0">
                <a:solidFill>
                  <a:srgbClr val="FF0000"/>
                </a:solidFill>
                <a:latin typeface="Helvetica" pitchFamily="2" charset="0"/>
              </a:rPr>
              <a:t>z=7</a:t>
            </a:r>
            <a:endParaRPr lang="zh-CN" altLang="en-US" sz="1400" dirty="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9B84EF2-41FF-4501-FBB4-142AEA904181}"/>
              </a:ext>
            </a:extLst>
          </p:cNvPr>
          <p:cNvSpPr txBox="1"/>
          <p:nvPr/>
        </p:nvSpPr>
        <p:spPr>
          <a:xfrm>
            <a:off x="9935418" y="6171722"/>
            <a:ext cx="1334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dirty="0">
                <a:solidFill>
                  <a:srgbClr val="0000FF"/>
                </a:solidFill>
                <a:latin typeface="Helvetica" pitchFamily="2" charset="0"/>
              </a:rPr>
              <a:t>Seed strip </a:t>
            </a:r>
            <a:r>
              <a:rPr lang="en-US" altLang="zh-CN" sz="1400" dirty="0">
                <a:solidFill>
                  <a:srgbClr val="FF0000"/>
                </a:solidFill>
                <a:latin typeface="Helvetica" pitchFamily="2" charset="0"/>
              </a:rPr>
              <a:t>z=8</a:t>
            </a:r>
            <a:endParaRPr lang="zh-CN" altLang="en-US" sz="1400" dirty="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67779E94-DD28-5F6D-C907-5BA20EB81D47}"/>
              </a:ext>
            </a:extLst>
          </p:cNvPr>
          <p:cNvSpPr txBox="1"/>
          <p:nvPr/>
        </p:nvSpPr>
        <p:spPr>
          <a:xfrm>
            <a:off x="9009446" y="778933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Helvetica" pitchFamily="2" charset="0"/>
              </a:rPr>
              <a:t>By </a:t>
            </a:r>
            <a:r>
              <a:rPr lang="en-US" altLang="zh-CN" dirty="0" err="1">
                <a:latin typeface="Helvetica" pitchFamily="2" charset="0"/>
              </a:rPr>
              <a:t>Yan.Z.X</a:t>
            </a:r>
            <a:endParaRPr lang="zh-CN" alt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389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8A3966-257B-3D15-BDDF-84B6435E4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New ADC Response for Strip 408 Micron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494131-3A79-9579-179C-F8055038D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FDD0C-EDFB-4BF3-8E1E-99245B2FDD85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1D2DF13-F048-3478-EEF1-45A44453D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42" y="1310745"/>
            <a:ext cx="5915025" cy="482917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D2AFCA8-B239-4C44-C0DD-0CE1FC3F50CC}"/>
              </a:ext>
            </a:extLst>
          </p:cNvPr>
          <p:cNvSpPr txBox="1"/>
          <p:nvPr/>
        </p:nvSpPr>
        <p:spPr>
          <a:xfrm>
            <a:off x="6604000" y="1617134"/>
            <a:ext cx="455765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Helvetica" pitchFamily="2" charset="0"/>
              </a:rPr>
              <a:t>Features: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>
                <a:latin typeface="Helvetica" pitchFamily="2" charset="0"/>
              </a:rPr>
              <a:t>Replace Q=1 region with </a:t>
            </a:r>
            <a:r>
              <a:rPr lang="en-US" altLang="zh-CN" dirty="0">
                <a:solidFill>
                  <a:srgbClr val="FF0000"/>
                </a:solidFill>
                <a:latin typeface="Helvetica" pitchFamily="2" charset="0"/>
              </a:rPr>
              <a:t>2’nd strip</a:t>
            </a:r>
            <a:r>
              <a:rPr lang="en-US" altLang="zh-CN" dirty="0">
                <a:latin typeface="Helvetica" pitchFamily="2" charset="0"/>
              </a:rPr>
              <a:t> ADC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>
                <a:latin typeface="Helvetica" pitchFamily="2" charset="0"/>
              </a:rPr>
              <a:t>Replace integral Z with </a:t>
            </a:r>
            <a:r>
              <a:rPr lang="en-US" altLang="zh-CN" dirty="0">
                <a:solidFill>
                  <a:srgbClr val="FF0000"/>
                </a:solidFill>
                <a:latin typeface="Helvetica" pitchFamily="2" charset="0"/>
              </a:rPr>
              <a:t>floating Z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zh-CN" dirty="0">
              <a:solidFill>
                <a:srgbClr val="FF0000"/>
              </a:solidFill>
              <a:latin typeface="Helvetica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>
                <a:latin typeface="Helvetica" pitchFamily="2" charset="0"/>
              </a:rPr>
              <a:t>Linear extrapolation for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Helvetica" pitchFamily="2" charset="0"/>
              </a:rPr>
              <a:t>ADC &lt;</a:t>
            </a:r>
            <a:r>
              <a:rPr lang="en-US" altLang="zh-CN" dirty="0">
                <a:latin typeface="Helvetica" pitchFamily="2" charset="0"/>
              </a:rPr>
              <a:t> helium  </a:t>
            </a:r>
            <a:r>
              <a:rPr lang="en-US" altLang="zh-CN" dirty="0">
                <a:solidFill>
                  <a:srgbClr val="FF0000"/>
                </a:solidFill>
                <a:latin typeface="Helvetica" pitchFamily="2" charset="0"/>
              </a:rPr>
              <a:t>2’nd strip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Helvetica" pitchFamily="2" charset="0"/>
              </a:rPr>
              <a:t>ADC &gt; </a:t>
            </a:r>
            <a:r>
              <a:rPr lang="en-US" altLang="zh-CN" dirty="0">
                <a:latin typeface="Helvetica" pitchFamily="2" charset="0"/>
              </a:rPr>
              <a:t>Oxygen</a:t>
            </a:r>
            <a:r>
              <a:rPr lang="en-US" altLang="zh-CN" dirty="0">
                <a:solidFill>
                  <a:srgbClr val="FF0000"/>
                </a:solidFill>
                <a:latin typeface="Helvetica" pitchFamily="2" charset="0"/>
              </a:rPr>
              <a:t> 1’st strip</a:t>
            </a:r>
            <a:r>
              <a:rPr lang="en-US" altLang="zh-CN" dirty="0">
                <a:latin typeface="Helvetica" pitchFamily="2" charset="0"/>
              </a:rPr>
              <a:t> </a:t>
            </a:r>
            <a:endParaRPr lang="zh-CN" alt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72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74FA21-8981-3769-7F87-4F5B2D232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Comparison After Bottom Reconstruction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4B2F548-A5B1-F64C-91C5-26FE0C12C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FDD0C-EDFB-4BF3-8E1E-99245B2FDD85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D51B93-D348-25B0-5307-498143095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4022"/>
            <a:ext cx="6331119" cy="369900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ABD268E-EB89-A0CB-43FD-497FACE99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119" y="2394023"/>
            <a:ext cx="5860881" cy="373166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605F5EC-500B-34AA-38B4-C411925CB639}"/>
              </a:ext>
            </a:extLst>
          </p:cNvPr>
          <p:cNvSpPr txBox="1"/>
          <p:nvPr/>
        </p:nvSpPr>
        <p:spPr>
          <a:xfrm>
            <a:off x="533401" y="61716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altLang="zh-CN" dirty="0">
                <a:latin typeface="Helvetica" pitchFamily="2" charset="0"/>
              </a:rPr>
              <a:t>Q=2, </a:t>
            </a:r>
            <a:r>
              <a:rPr lang="en-US" altLang="zh-CN" dirty="0" err="1">
                <a:latin typeface="Helvetica" pitchFamily="2" charset="0"/>
              </a:rPr>
              <a:t>r</a:t>
            </a:r>
            <a:r>
              <a:rPr lang="en-US" altLang="zh-CN" baseline="-25000" dirty="0" err="1">
                <a:latin typeface="Helvetica" pitchFamily="2" charset="0"/>
              </a:rPr>
              <a:t>s</a:t>
            </a:r>
            <a:r>
              <a:rPr lang="en-CN" altLang="zh-CN" b="1" dirty="0">
                <a:latin typeface="Helvetica" pitchFamily="2" charset="0"/>
              </a:rPr>
              <a:t> </a:t>
            </a:r>
            <a:r>
              <a:rPr lang="en-CN" altLang="zh-CN" dirty="0">
                <a:latin typeface="Helvetica" pitchFamily="2" charset="0"/>
              </a:rPr>
              <a:t>&lt;0.2</a:t>
            </a:r>
            <a:r>
              <a:rPr lang="en-US" altLang="zh-CN" dirty="0">
                <a:latin typeface="Helvetica" pitchFamily="2" charset="0"/>
              </a:rPr>
              <a:t>,Micron, Second Strip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877B97E-E239-6DCD-27AB-D66CA60F80FB}"/>
              </a:ext>
            </a:extLst>
          </p:cNvPr>
          <p:cNvSpPr txBox="1"/>
          <p:nvPr/>
        </p:nvSpPr>
        <p:spPr>
          <a:xfrm>
            <a:off x="7255934" y="623941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altLang="zh-CN" dirty="0">
                <a:latin typeface="Helvetica" pitchFamily="2" charset="0"/>
              </a:rPr>
              <a:t>Q=2, </a:t>
            </a:r>
            <a:r>
              <a:rPr lang="en-US" altLang="zh-CN" dirty="0" err="1">
                <a:latin typeface="Helvetica" pitchFamily="2" charset="0"/>
              </a:rPr>
              <a:t>r</a:t>
            </a:r>
            <a:r>
              <a:rPr lang="en-US" altLang="zh-CN" baseline="-25000" dirty="0" err="1">
                <a:latin typeface="Helvetica" pitchFamily="2" charset="0"/>
              </a:rPr>
              <a:t>s</a:t>
            </a:r>
            <a:r>
              <a:rPr lang="en-CN" altLang="zh-CN" b="1" dirty="0">
                <a:latin typeface="Helvetica" pitchFamily="2" charset="0"/>
              </a:rPr>
              <a:t> </a:t>
            </a:r>
            <a:r>
              <a:rPr lang="en-CN" altLang="zh-CN" dirty="0">
                <a:latin typeface="Helvetica" pitchFamily="2" charset="0"/>
              </a:rPr>
              <a:t>&lt;0.2</a:t>
            </a:r>
            <a:r>
              <a:rPr lang="en-US" altLang="zh-CN" dirty="0">
                <a:latin typeface="Helvetica" pitchFamily="2" charset="0"/>
              </a:rPr>
              <a:t>,Micron, Second Strip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B88E5B4-0DAB-884E-D8A9-72258CBFF326}"/>
              </a:ext>
            </a:extLst>
          </p:cNvPr>
          <p:cNvSpPr txBox="1"/>
          <p:nvPr/>
        </p:nvSpPr>
        <p:spPr>
          <a:xfrm>
            <a:off x="923026" y="2024689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solidFill>
                  <a:srgbClr val="FF0000"/>
                </a:solidFill>
                <a:latin typeface="Helvetica" pitchFamily="2" charset="0"/>
              </a:rPr>
              <a:t>Before </a:t>
            </a:r>
            <a:endParaRPr lang="zh-CN" altLang="en-US" dirty="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1556A33-A527-4055-BFEB-632EB9F5FF37}"/>
              </a:ext>
            </a:extLst>
          </p:cNvPr>
          <p:cNvSpPr txBox="1"/>
          <p:nvPr/>
        </p:nvSpPr>
        <p:spPr>
          <a:xfrm>
            <a:off x="7730705" y="2024689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solidFill>
                  <a:srgbClr val="FF0000"/>
                </a:solidFill>
                <a:latin typeface="Helvetica" pitchFamily="2" charset="0"/>
              </a:rPr>
              <a:t>After </a:t>
            </a:r>
            <a:endParaRPr lang="zh-CN" altLang="en-US" dirty="0">
              <a:solidFill>
                <a:srgbClr val="FF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030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8BD6BE3E-D8F9-307F-A95D-E09B6308E81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Comparison of </a:t>
                </a:r>
                <a:r>
                  <a:rPr lang="en-US" altLang="zh-CN" dirty="0">
                    <a:solidFill>
                      <a:srgbClr val="0000FF"/>
                    </a:solidFill>
                  </a:rPr>
                  <a:t>Data</a:t>
                </a:r>
                <a:r>
                  <a:rPr lang="en-US" altLang="zh-CN" dirty="0"/>
                  <a:t> (bt2023) and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MC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8BD6BE3E-D8F9-307F-A95D-E09B6308E8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E78556-2F4B-294A-F554-58BCD3166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FDD0C-EDFB-4BF3-8E1E-99245B2FDD85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0EEEE8E-1628-0F54-CFEF-2E056515E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33" y="2167466"/>
            <a:ext cx="4836962" cy="31919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38F4F3A-7F83-681D-6BF9-8E4D37B8E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933" y="2167466"/>
            <a:ext cx="4604018" cy="31919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119A5C9-C307-B20B-1260-23ADA716084D}"/>
                  </a:ext>
                </a:extLst>
              </p:cNvPr>
              <p:cNvSpPr txBox="1"/>
              <p:nvPr/>
            </p:nvSpPr>
            <p:spPr>
              <a:xfrm>
                <a:off x="5130800" y="5082399"/>
                <a:ext cx="2035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 smtClean="0">
                          <a:latin typeface="Cambria Math" panose="02040503050406030204" pitchFamily="18" charset="0"/>
                        </a:rPr>
                        <m:t>𝜼</m:t>
                      </m:r>
                    </m:oMath>
                  </m:oMathPara>
                </a14:m>
                <a:endParaRPr lang="zh-CN" altLang="en-US" b="1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119A5C9-C307-B20B-1260-23ADA7160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800" y="5082399"/>
                <a:ext cx="203581" cy="276999"/>
              </a:xfrm>
              <a:prstGeom prst="rect">
                <a:avLst/>
              </a:prstGeom>
              <a:blipFill>
                <a:blip r:embed="rId5"/>
                <a:stretch>
                  <a:fillRect l="-27273" r="-27273" b="-2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A980105-ADBA-AF6F-3D94-D85669D52345}"/>
                  </a:ext>
                </a:extLst>
              </p:cNvPr>
              <p:cNvSpPr txBox="1"/>
              <p:nvPr/>
            </p:nvSpPr>
            <p:spPr>
              <a:xfrm>
                <a:off x="10132370" y="5082398"/>
                <a:ext cx="2035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 smtClean="0">
                          <a:latin typeface="Cambria Math" panose="02040503050406030204" pitchFamily="18" charset="0"/>
                        </a:rPr>
                        <m:t>𝜼</m:t>
                      </m:r>
                    </m:oMath>
                  </m:oMathPara>
                </a14:m>
                <a:endParaRPr lang="zh-CN" altLang="en-US" b="1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A980105-ADBA-AF6F-3D94-D85669D52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2370" y="5082398"/>
                <a:ext cx="203581" cy="276999"/>
              </a:xfrm>
              <a:prstGeom prst="rect">
                <a:avLst/>
              </a:prstGeom>
              <a:blipFill>
                <a:blip r:embed="rId6"/>
                <a:stretch>
                  <a:fillRect l="-26471" r="-23529" b="-2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18913C0E-557D-1DED-525A-DE0CCA7A7621}"/>
              </a:ext>
            </a:extLst>
          </p:cNvPr>
          <p:cNvSpPr txBox="1"/>
          <p:nvPr/>
        </p:nvSpPr>
        <p:spPr>
          <a:xfrm>
            <a:off x="2167466" y="5477933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Helvetica" pitchFamily="2" charset="0"/>
              </a:rPr>
              <a:t>Q=3, Micron</a:t>
            </a:r>
            <a:endParaRPr lang="zh-CN" altLang="en-US" dirty="0">
              <a:latin typeface="Helvetica" pitchFamily="2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5337D41-C356-4523-81FF-4E19CC7BCC61}"/>
              </a:ext>
            </a:extLst>
          </p:cNvPr>
          <p:cNvSpPr txBox="1"/>
          <p:nvPr/>
        </p:nvSpPr>
        <p:spPr>
          <a:xfrm>
            <a:off x="7501466" y="5488542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Helvetica" pitchFamily="2" charset="0"/>
              </a:rPr>
              <a:t>Q=4, Micron</a:t>
            </a:r>
            <a:endParaRPr lang="zh-CN" altLang="en-US" dirty="0">
              <a:latin typeface="Helvetica" pitchFamily="2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1C7796E-8242-489A-A5A5-517D60C272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320" y="479417"/>
            <a:ext cx="4729197" cy="86678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C2FC6966-E66E-181D-8F17-E8AAF2FE115B}"/>
              </a:ext>
            </a:extLst>
          </p:cNvPr>
          <p:cNvSpPr txBox="1"/>
          <p:nvPr/>
        </p:nvSpPr>
        <p:spPr>
          <a:xfrm>
            <a:off x="10588169" y="510399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 err="1">
                <a:solidFill>
                  <a:srgbClr val="FF0000"/>
                </a:solidFill>
                <a:latin typeface="Helvetica" pitchFamily="2" charset="0"/>
              </a:rPr>
              <a:t>Qiao</a:t>
            </a:r>
            <a:r>
              <a:rPr lang="en-US" altLang="zh-CN" dirty="0">
                <a:solidFill>
                  <a:srgbClr val="FF0000"/>
                </a:solidFill>
                <a:latin typeface="Helvetica" pitchFamily="2" charset="0"/>
              </a:rPr>
              <a:t> Rui</a:t>
            </a:r>
            <a:endParaRPr lang="zh-CN" altLang="en-US" dirty="0">
              <a:solidFill>
                <a:srgbClr val="FF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10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9236C688-825A-46BA-41DC-AA3880CDB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51" y="2422004"/>
            <a:ext cx="5356492" cy="3683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B6792A9-0C9F-1874-456C-0D4ABFFFF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867" y="2422004"/>
            <a:ext cx="5514599" cy="3682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8BD6BE3E-D8F9-307F-A95D-E09B6308E81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𝜼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Comparison of </a:t>
                </a:r>
                <a:r>
                  <a:rPr lang="en-US" altLang="zh-CN" dirty="0">
                    <a:solidFill>
                      <a:srgbClr val="0000FF"/>
                    </a:solidFill>
                  </a:rPr>
                  <a:t>Data</a:t>
                </a:r>
                <a:r>
                  <a:rPr lang="en-US" altLang="zh-CN" dirty="0"/>
                  <a:t> (bt2023) and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MC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8BD6BE3E-D8F9-307F-A95D-E09B6308E8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E78556-2F4B-294A-F554-58BCD3166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FDD0C-EDFB-4BF3-8E1E-99245B2FDD85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119A5C9-C307-B20B-1260-23ADA716084D}"/>
                  </a:ext>
                </a:extLst>
              </p:cNvPr>
              <p:cNvSpPr txBox="1"/>
              <p:nvPr/>
            </p:nvSpPr>
            <p:spPr>
              <a:xfrm>
                <a:off x="5266410" y="5747797"/>
                <a:ext cx="2035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 smtClean="0">
                          <a:latin typeface="Cambria Math" panose="02040503050406030204" pitchFamily="18" charset="0"/>
                        </a:rPr>
                        <m:t>𝜼</m:t>
                      </m:r>
                    </m:oMath>
                  </m:oMathPara>
                </a14:m>
                <a:endParaRPr lang="zh-CN" altLang="en-US" b="1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119A5C9-C307-B20B-1260-23ADA7160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410" y="5747797"/>
                <a:ext cx="203581" cy="276999"/>
              </a:xfrm>
              <a:prstGeom prst="rect">
                <a:avLst/>
              </a:prstGeom>
              <a:blipFill>
                <a:blip r:embed="rId5"/>
                <a:stretch>
                  <a:fillRect l="-27273" r="-27273" b="-2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A980105-ADBA-AF6F-3D94-D85669D52345}"/>
                  </a:ext>
                </a:extLst>
              </p:cNvPr>
              <p:cNvSpPr txBox="1"/>
              <p:nvPr/>
            </p:nvSpPr>
            <p:spPr>
              <a:xfrm>
                <a:off x="10733647" y="5726770"/>
                <a:ext cx="2035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 smtClean="0">
                          <a:latin typeface="Cambria Math" panose="02040503050406030204" pitchFamily="18" charset="0"/>
                        </a:rPr>
                        <m:t>𝜼</m:t>
                      </m:r>
                    </m:oMath>
                  </m:oMathPara>
                </a14:m>
                <a:endParaRPr lang="zh-CN" altLang="en-US" b="1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A980105-ADBA-AF6F-3D94-D85669D52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647" y="5726770"/>
                <a:ext cx="203581" cy="276999"/>
              </a:xfrm>
              <a:prstGeom prst="rect">
                <a:avLst/>
              </a:prstGeom>
              <a:blipFill>
                <a:blip r:embed="rId6"/>
                <a:stretch>
                  <a:fillRect l="-27273" r="-27273" b="-260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4CA98CE6-5C14-DBCC-9B4B-8B5E88B3E7F1}"/>
              </a:ext>
            </a:extLst>
          </p:cNvPr>
          <p:cNvSpPr txBox="1"/>
          <p:nvPr/>
        </p:nvSpPr>
        <p:spPr>
          <a:xfrm>
            <a:off x="1622950" y="6242616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Helvetica" pitchFamily="2" charset="0"/>
              </a:rPr>
              <a:t>Q=5, Micron</a:t>
            </a:r>
            <a:endParaRPr lang="zh-CN" altLang="en-US" dirty="0">
              <a:latin typeface="Helvetica" pitchFamily="2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EB1DAF2-3022-188B-F9B2-FF96DBC8D2CE}"/>
              </a:ext>
            </a:extLst>
          </p:cNvPr>
          <p:cNvSpPr txBox="1"/>
          <p:nvPr/>
        </p:nvSpPr>
        <p:spPr>
          <a:xfrm>
            <a:off x="7742250" y="6242616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Helvetica" pitchFamily="2" charset="0"/>
              </a:rPr>
              <a:t>Q=6, Micron</a:t>
            </a:r>
            <a:endParaRPr lang="zh-CN" altLang="en-US" dirty="0">
              <a:latin typeface="Helvetica" pitchFamily="2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7544BBD-A464-8917-F08A-4047043D8E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320" y="479417"/>
            <a:ext cx="4729197" cy="86678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4803A394-3167-0F88-54BF-733C486185CC}"/>
              </a:ext>
            </a:extLst>
          </p:cNvPr>
          <p:cNvSpPr txBox="1"/>
          <p:nvPr/>
        </p:nvSpPr>
        <p:spPr>
          <a:xfrm>
            <a:off x="10588169" y="510399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 err="1">
                <a:solidFill>
                  <a:srgbClr val="FF0000"/>
                </a:solidFill>
                <a:latin typeface="Helvetica" pitchFamily="2" charset="0"/>
              </a:rPr>
              <a:t>Qiao</a:t>
            </a:r>
            <a:r>
              <a:rPr lang="en-US" altLang="zh-CN" dirty="0">
                <a:solidFill>
                  <a:srgbClr val="FF0000"/>
                </a:solidFill>
                <a:latin typeface="Helvetica" pitchFamily="2" charset="0"/>
              </a:rPr>
              <a:t> Rui</a:t>
            </a:r>
            <a:endParaRPr lang="zh-CN" altLang="en-US" dirty="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CA5EAA-82B7-A54F-A4AE-0BB0AAF78645}"/>
              </a:ext>
            </a:extLst>
          </p:cNvPr>
          <p:cNvSpPr txBox="1"/>
          <p:nvPr/>
        </p:nvSpPr>
        <p:spPr>
          <a:xfrm>
            <a:off x="693683" y="1723697"/>
            <a:ext cx="410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N" dirty="0">
                <a:latin typeface="Helvetica" pitchFamily="2" charset="0"/>
              </a:rPr>
              <a:t>Need additional ADC related smearing</a:t>
            </a:r>
          </a:p>
        </p:txBody>
      </p:sp>
    </p:spTree>
    <p:extLst>
      <p:ext uri="{BB962C8B-B14F-4D97-AF65-F5344CB8AC3E}">
        <p14:creationId xmlns:p14="http://schemas.microsoft.com/office/powerpoint/2010/main" val="4094071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36C9B5-069A-1973-4FEC-748F15FA8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HERDOS Progress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AE2E34-FDAF-8857-7110-CB34D97B9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Calibration </a:t>
            </a:r>
          </a:p>
          <a:p>
            <a:pPr lvl="1"/>
            <a:r>
              <a:rPr lang="en-US" altLang="zh-CN" dirty="0"/>
              <a:t>Finished and tested</a:t>
            </a:r>
          </a:p>
          <a:p>
            <a:r>
              <a:rPr lang="en-US" altLang="zh-CN" dirty="0"/>
              <a:t>Base Reconstruction validated for:</a:t>
            </a:r>
          </a:p>
          <a:p>
            <a:pPr lvl="1"/>
            <a:r>
              <a:rPr lang="en-US" altLang="zh-CN" dirty="0"/>
              <a:t>BT2023 base reconstruction </a:t>
            </a:r>
          </a:p>
          <a:p>
            <a:pPr lvl="1"/>
            <a:r>
              <a:rPr lang="en-US" altLang="zh-CN" dirty="0"/>
              <a:t>MC data </a:t>
            </a:r>
          </a:p>
          <a:p>
            <a:r>
              <a:rPr lang="en-US" altLang="zh-CN" dirty="0"/>
              <a:t>MC/Data match</a:t>
            </a:r>
          </a:p>
          <a:p>
            <a:pPr lvl="1"/>
            <a:r>
              <a:rPr lang="en-US" altLang="zh-CN" dirty="0"/>
              <a:t>Some progress on Micron</a:t>
            </a:r>
          </a:p>
          <a:p>
            <a:pPr lvl="1"/>
            <a:r>
              <a:rPr lang="en-US" altLang="zh-CN" dirty="0"/>
              <a:t>Not ready for RT</a:t>
            </a:r>
          </a:p>
          <a:p>
            <a:r>
              <a:rPr lang="en-US" altLang="zh-CN" dirty="0"/>
              <a:t>Testing/Plots scripts/algorithm</a:t>
            </a:r>
          </a:p>
          <a:p>
            <a:pPr lvl="1"/>
            <a:r>
              <a:rPr lang="en-US" altLang="zh-CN" dirty="0"/>
              <a:t>Done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52602A-FF9A-AB17-598D-921A2F049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FDD0C-EDFB-4BF3-8E1E-99245B2FDD85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673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D96438-AB94-C82D-B062-79E149178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3’rd round of calibration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93602F-5DBD-50D1-A2FF-925726BC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FDD0C-EDFB-4BF3-8E1E-99245B2FDD85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DC042B7-51FE-8562-1B52-8A1CDDAF2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51" y="1388099"/>
            <a:ext cx="8770442" cy="403298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6E53963-3060-907B-1031-27EBDDA40951}"/>
              </a:ext>
            </a:extLst>
          </p:cNvPr>
          <p:cNvSpPr txBox="1"/>
          <p:nvPr/>
        </p:nvSpPr>
        <p:spPr>
          <a:xfrm>
            <a:off x="9081244" y="1815001"/>
            <a:ext cx="275588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Data used:</a:t>
            </a:r>
          </a:p>
          <a:p>
            <a:r>
              <a:rPr kumimoji="1" lang="en-US" altLang="zh-CN" dirty="0"/>
              <a:t>    SPS-Ion: </a:t>
            </a:r>
            <a:r>
              <a:rPr kumimoji="1" lang="en-US" altLang="zh-CN" b="1" dirty="0">
                <a:solidFill>
                  <a:srgbClr val="FF0000"/>
                </a:solidFill>
              </a:rPr>
              <a:t>Apr 18 </a:t>
            </a:r>
          </a:p>
          <a:p>
            <a:endParaRPr kumimoji="1" lang="en-US" altLang="zh-CN" dirty="0"/>
          </a:p>
          <a:p>
            <a:pPr marL="285750" indent="-285750">
              <a:buFont typeface="Arial" panose="020B0704020202020204" pitchFamily="34" charset="0"/>
              <a:buChar char="•"/>
            </a:pPr>
            <a:r>
              <a:rPr kumimoji="1" lang="en-US" altLang="zh-CN" dirty="0"/>
              <a:t>PD   Charge</a:t>
            </a:r>
          </a:p>
          <a:p>
            <a:pPr marL="285750" indent="-285750">
              <a:buFont typeface="Arial" panose="020B0704020202020204" pitchFamily="34" charset="0"/>
              <a:buChar char="•"/>
            </a:pPr>
            <a:endParaRPr kumimoji="1" lang="en-US" altLang="zh-CN" dirty="0"/>
          </a:p>
          <a:p>
            <a:pPr marL="285750" indent="-285750">
              <a:buFont typeface="Arial" panose="020B0704020202020204" pitchFamily="34" charset="0"/>
              <a:buChar char="•"/>
            </a:pPr>
            <a:r>
              <a:rPr kumimoji="1" lang="en-US" altLang="zh-CN" dirty="0"/>
              <a:t>INFN SCD Cluster</a:t>
            </a:r>
          </a:p>
          <a:p>
            <a:pPr marL="285750" indent="-285750">
              <a:buFont typeface="Arial" panose="020B0704020202020204" pitchFamily="34" charset="0"/>
              <a:buChar char="•"/>
            </a:pPr>
            <a:r>
              <a:rPr kumimoji="1" lang="en-US" altLang="zh-CN" dirty="0"/>
              <a:t>INFN SCD Track</a:t>
            </a:r>
          </a:p>
          <a:p>
            <a:pPr marL="285750" indent="-285750">
              <a:buFont typeface="Arial" panose="020B0704020202020204" pitchFamily="34" charset="0"/>
              <a:buChar char="•"/>
            </a:pPr>
            <a:endParaRPr kumimoji="1" lang="en-US" altLang="zh-CN" dirty="0"/>
          </a:p>
          <a:p>
            <a:pPr marL="285750" indent="-285750">
              <a:buFont typeface="Arial" panose="020B0704020202020204" pitchFamily="34" charset="0"/>
              <a:buChar char="•"/>
            </a:pPr>
            <a:r>
              <a:rPr kumimoji="1" lang="en-US" altLang="zh-CN" dirty="0"/>
              <a:t>IHEP SCD Digi (160um)</a:t>
            </a:r>
          </a:p>
          <a:p>
            <a:pPr marL="285750" indent="-285750">
              <a:buFont typeface="Arial" panose="020B0704020202020204" pitchFamily="34" charset="0"/>
              <a:buChar char="•"/>
            </a:pPr>
            <a:r>
              <a:rPr kumimoji="1" lang="en-US" altLang="zh-CN" dirty="0"/>
              <a:t>IHEP SCD Digi (150um)</a:t>
            </a:r>
          </a:p>
          <a:p>
            <a:pPr marL="285750" indent="-285750">
              <a:buFont typeface="Arial" panose="020B0704020202020204" pitchFamily="34" charset="0"/>
              <a:buChar char="•"/>
            </a:pPr>
            <a:endParaRPr kumimoji="1" lang="en-US" altLang="zh-CN" dirty="0"/>
          </a:p>
          <a:p>
            <a:pPr marL="285750" indent="-285750">
              <a:buFont typeface="Arial" panose="020B0704020202020204" pitchFamily="34" charset="0"/>
              <a:buChar char="•"/>
            </a:pPr>
            <a:r>
              <a:rPr kumimoji="1" lang="en-US" altLang="zh-CN" dirty="0"/>
              <a:t>INFN Track-&gt;IHEP</a:t>
            </a:r>
          </a:p>
          <a:p>
            <a:pPr marL="742950" lvl="1" indent="-285750">
              <a:buFont typeface="Arial" panose="020B0704020202020204" pitchFamily="34" charset="0"/>
              <a:buChar char="•"/>
            </a:pPr>
            <a:r>
              <a:rPr kumimoji="1" lang="en-US" altLang="zh-CN" dirty="0"/>
              <a:t>Residual &lt; 300um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6017E38-B4FA-1A54-7085-75ADB4FE92B7}"/>
              </a:ext>
            </a:extLst>
          </p:cNvPr>
          <p:cNvSpPr/>
          <p:nvPr/>
        </p:nvSpPr>
        <p:spPr>
          <a:xfrm>
            <a:off x="2649534" y="1892905"/>
            <a:ext cx="516467" cy="2396067"/>
          </a:xfrm>
          <a:prstGeom prst="rect">
            <a:avLst/>
          </a:prstGeom>
          <a:solidFill>
            <a:srgbClr val="DE2AE2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5561214-9907-79BB-850F-E6BE524B0243}"/>
              </a:ext>
            </a:extLst>
          </p:cNvPr>
          <p:cNvSpPr txBox="1"/>
          <p:nvPr/>
        </p:nvSpPr>
        <p:spPr>
          <a:xfrm>
            <a:off x="1693333" y="5798145"/>
            <a:ext cx="3573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latin typeface="Helvetica" pitchFamily="2" charset="0"/>
              </a:rPr>
              <a:t>2 layers of SCD used: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>
                <a:latin typeface="Helvetica" pitchFamily="2" charset="0"/>
              </a:rPr>
              <a:t>Micron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Helvetica" pitchFamily="2" charset="0"/>
              </a:rPr>
              <a:t>Zaozhuang</a:t>
            </a:r>
            <a:r>
              <a:rPr lang="en-US" altLang="zh-CN" dirty="0">
                <a:latin typeface="Helvetica" pitchFamily="2" charset="0"/>
              </a:rPr>
              <a:t>(RT)</a:t>
            </a:r>
          </a:p>
        </p:txBody>
      </p:sp>
    </p:spTree>
    <p:extLst>
      <p:ext uri="{BB962C8B-B14F-4D97-AF65-F5344CB8AC3E}">
        <p14:creationId xmlns:p14="http://schemas.microsoft.com/office/powerpoint/2010/main" val="2553582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3582FC-05DE-B44E-2F9E-35A69E599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3’rd round of calibration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D159AF0-9024-017B-3139-C37D00C75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FDD0C-EDFB-4BF3-8E1E-99245B2FDD85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CFF8237-59A2-3D87-54CA-A259578EF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65" y="2171901"/>
            <a:ext cx="3921125" cy="30294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3FFB319-9AA1-1CFB-A317-EB29C7C9D3F5}"/>
                  </a:ext>
                </a:extLst>
              </p:cNvPr>
              <p:cNvSpPr txBox="1"/>
              <p:nvPr/>
            </p:nvSpPr>
            <p:spPr>
              <a:xfrm>
                <a:off x="6548790" y="2317817"/>
                <a:ext cx="3035126" cy="75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𝐴𝐷𝐶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𝑠𝑒𝑐𝑜𝑛𝑑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𝐴𝐷𝐶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𝑠𝑒𝑒𝑑</m:t>
                              </m:r>
                            </m:sub>
                          </m:sSub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𝑠𝑖𝑔𝑛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3FFB319-9AA1-1CFB-A317-EB29C7C9D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790" y="2317817"/>
                <a:ext cx="3035126" cy="7562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EF155DC7-29DC-D1A2-8332-EF2D331C8CB1}"/>
              </a:ext>
            </a:extLst>
          </p:cNvPr>
          <p:cNvSpPr txBox="1"/>
          <p:nvPr/>
        </p:nvSpPr>
        <p:spPr>
          <a:xfrm>
            <a:off x="6561071" y="3599221"/>
            <a:ext cx="3397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sign is determined by </a:t>
            </a:r>
            <a:r>
              <a:rPr lang="en-US" altLang="zh-CN" dirty="0" err="1"/>
              <a:t>ChannelID</a:t>
            </a:r>
            <a:endParaRPr lang="en-US" altLang="zh-CN" dirty="0"/>
          </a:p>
          <a:p>
            <a:r>
              <a:rPr lang="en-US" altLang="zh-CN" dirty="0" err="1"/>
              <a:t>secondID</a:t>
            </a:r>
            <a:r>
              <a:rPr lang="en-US" altLang="zh-CN" dirty="0"/>
              <a:t> &lt; </a:t>
            </a:r>
            <a:r>
              <a:rPr lang="en-US" altLang="zh-CN" dirty="0" err="1"/>
              <a:t>seedID</a:t>
            </a:r>
            <a:r>
              <a:rPr lang="en-US" altLang="zh-CN" dirty="0"/>
              <a:t> :  -1</a:t>
            </a:r>
          </a:p>
          <a:p>
            <a:r>
              <a:rPr lang="en-US" altLang="zh-CN" dirty="0" err="1"/>
              <a:t>secondID</a:t>
            </a:r>
            <a:r>
              <a:rPr lang="en-US" altLang="zh-CN" dirty="0"/>
              <a:t> &gt; </a:t>
            </a:r>
            <a:r>
              <a:rPr lang="en-US" altLang="zh-CN" dirty="0" err="1"/>
              <a:t>seedID</a:t>
            </a:r>
            <a:r>
              <a:rPr lang="en-US" altLang="zh-CN" dirty="0"/>
              <a:t> :  +1</a:t>
            </a:r>
            <a:endParaRPr lang="zh-CN" altLang="en-US" dirty="0"/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F6E8EF14-E792-686B-FFF1-A1A235D87B40}"/>
              </a:ext>
            </a:extLst>
          </p:cNvPr>
          <p:cNvCxnSpPr>
            <a:cxnSpLocks/>
          </p:cNvCxnSpPr>
          <p:nvPr/>
        </p:nvCxnSpPr>
        <p:spPr>
          <a:xfrm>
            <a:off x="995581" y="2317817"/>
            <a:ext cx="19084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DCB691B9-AD53-FCB2-0C41-F33376E00D74}"/>
              </a:ext>
            </a:extLst>
          </p:cNvPr>
          <p:cNvSpPr/>
          <p:nvPr/>
        </p:nvSpPr>
        <p:spPr>
          <a:xfrm>
            <a:off x="1147981" y="1302378"/>
            <a:ext cx="251012" cy="10154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EC5DCDA-E5ED-0CF4-459B-08B230CA821C}"/>
              </a:ext>
            </a:extLst>
          </p:cNvPr>
          <p:cNvSpPr/>
          <p:nvPr/>
        </p:nvSpPr>
        <p:spPr>
          <a:xfrm>
            <a:off x="2300850" y="2084739"/>
            <a:ext cx="251012" cy="2330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E23943D-AAD9-B8D1-FB98-D9B82A2BB4BF}"/>
              </a:ext>
            </a:extLst>
          </p:cNvPr>
          <p:cNvSpPr txBox="1"/>
          <p:nvPr/>
        </p:nvSpPr>
        <p:spPr>
          <a:xfrm>
            <a:off x="905934" y="982075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seed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6BA3750-A396-EBFD-0E9F-C0E974B93692}"/>
              </a:ext>
            </a:extLst>
          </p:cNvPr>
          <p:cNvSpPr txBox="1"/>
          <p:nvPr/>
        </p:nvSpPr>
        <p:spPr>
          <a:xfrm>
            <a:off x="1605091" y="1744077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second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1715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BD3BD7-074A-E0FC-CB9C-AF843F4F1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Sensor Strip Layout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F8FEA3-5F79-5722-2D90-99877066A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FDD0C-EDFB-4BF3-8E1E-99245B2FDD85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386FE46-A971-7CC9-05B3-AC841AAF6B8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17560" y="4618057"/>
            <a:ext cx="5336540" cy="89535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DD20344-C1CC-F48D-328A-57E9784B347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531250" y="4821257"/>
            <a:ext cx="75565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B012045-79A9-6625-54C2-7609A44054F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911615" y="4821257"/>
            <a:ext cx="75565" cy="46800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386F601-7E23-5CD1-23A5-B6E05417DB6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291980" y="4821257"/>
            <a:ext cx="75565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5553565-2798-4D1A-BAED-3EF4FA14BB9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672345" y="4821257"/>
            <a:ext cx="75565" cy="46800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C0AAA66-D3E5-38EC-9F85-FFFD574E2FE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052710" y="4821257"/>
            <a:ext cx="75565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C6F5AC9-25D0-EEF0-D8E4-2321EB67953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063630" y="4821257"/>
            <a:ext cx="75565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F0F1A64-5D7E-8D78-821C-79FB4B29E01B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824360" y="4821257"/>
            <a:ext cx="75565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17BA974-BBDC-99C0-CEA1-1D2827E61B08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585090" y="4821257"/>
            <a:ext cx="75565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7A85A1F-93BB-D3A4-4596-1261AFFCE8C8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3606815" y="4175462"/>
            <a:ext cx="836295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900">
                <a:ln>
                  <a:solidFill>
                    <a:srgbClr val="202020"/>
                  </a:solidFill>
                </a:ln>
                <a:sym typeface="+mn-ea"/>
              </a:rPr>
              <a:t>150 </a:t>
            </a:r>
            <a:r>
              <a:rPr lang="en-US" altLang="zh-CN" sz="900">
                <a:ln>
                  <a:solidFill>
                    <a:srgbClr val="202020"/>
                  </a:solidFill>
                </a:ln>
                <a:latin typeface="Arial" panose="020B0704020202020204" pitchFamily="34" charset="0"/>
                <a:cs typeface="Arial" panose="020B0704020202020204" pitchFamily="34" charset="0"/>
                <a:sym typeface="+mn-ea"/>
              </a:rPr>
              <a:t>μm</a:t>
            </a:r>
          </a:p>
        </p:txBody>
      </p:sp>
      <p:sp>
        <p:nvSpPr>
          <p:cNvPr id="21" name="左大括号 20">
            <a:extLst>
              <a:ext uri="{FF2B5EF4-FFF2-40B4-BE49-F238E27FC236}">
                <a16:creationId xmlns:a16="http://schemas.microsoft.com/office/drawing/2014/main" id="{A9075ABB-C6B4-F30A-9A3A-1F3CFF91F800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rot="5400000">
            <a:off x="3829700" y="4167207"/>
            <a:ext cx="163830" cy="760095"/>
          </a:xfrm>
          <a:prstGeom prst="leftBrac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C2F550E-D208-9B10-216E-A333F4A9A25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6139195" y="4164032"/>
            <a:ext cx="836295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900">
                <a:ln>
                  <a:solidFill>
                    <a:srgbClr val="202020"/>
                  </a:solidFill>
                </a:ln>
                <a:sym typeface="+mn-ea"/>
              </a:rPr>
              <a:t>150 </a:t>
            </a:r>
            <a:r>
              <a:rPr lang="en-US" altLang="zh-CN" sz="900">
                <a:ln>
                  <a:solidFill>
                    <a:srgbClr val="202020"/>
                  </a:solidFill>
                </a:ln>
                <a:latin typeface="Arial" panose="020B0704020202020204" pitchFamily="34" charset="0"/>
                <a:cs typeface="Arial" panose="020B0704020202020204" pitchFamily="34" charset="0"/>
                <a:sym typeface="+mn-ea"/>
              </a:rPr>
              <a:t>μm</a:t>
            </a:r>
          </a:p>
        </p:txBody>
      </p:sp>
      <p:sp>
        <p:nvSpPr>
          <p:cNvPr id="23" name="左大括号 22">
            <a:extLst>
              <a:ext uri="{FF2B5EF4-FFF2-40B4-BE49-F238E27FC236}">
                <a16:creationId xmlns:a16="http://schemas.microsoft.com/office/drawing/2014/main" id="{567B3C94-35E6-A504-6660-3A87A28BCED3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 rot="5400000">
            <a:off x="6362080" y="4155777"/>
            <a:ext cx="163830" cy="760095"/>
          </a:xfrm>
          <a:prstGeom prst="leftBrac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58675EFB-F5CF-C39B-1EC1-9F05F855980D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5600080" y="4513282"/>
            <a:ext cx="0" cy="1238250"/>
          </a:xfrm>
          <a:prstGeom prst="line">
            <a:avLst/>
          </a:prstGeom>
          <a:ln>
            <a:solidFill>
              <a:srgbClr val="CE00F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Right Brace 37">
            <a:extLst>
              <a:ext uri="{FF2B5EF4-FFF2-40B4-BE49-F238E27FC236}">
                <a16:creationId xmlns:a16="http://schemas.microsoft.com/office/drawing/2014/main" id="{F385BBE8-9507-A21B-3E8B-FDA946E13784}"/>
              </a:ext>
            </a:extLst>
          </p:cNvPr>
          <p:cNvSpPr/>
          <p:nvPr/>
        </p:nvSpPr>
        <p:spPr>
          <a:xfrm rot="5400000">
            <a:off x="5467478" y="5189304"/>
            <a:ext cx="267729" cy="94613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38">
            <a:extLst>
              <a:ext uri="{FF2B5EF4-FFF2-40B4-BE49-F238E27FC236}">
                <a16:creationId xmlns:a16="http://schemas.microsoft.com/office/drawing/2014/main" id="{2C663ABB-18CE-703D-FA66-C08575009B7A}"/>
              </a:ext>
            </a:extLst>
          </p:cNvPr>
          <p:cNvSpPr txBox="1"/>
          <p:nvPr/>
        </p:nvSpPr>
        <p:spPr>
          <a:xfrm>
            <a:off x="5269737" y="5716657"/>
            <a:ext cx="769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 = ?um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5AA92DB-841E-642B-2A7E-09DEA80B5825}"/>
              </a:ext>
            </a:extLst>
          </p:cNvPr>
          <p:cNvSpPr txBox="1"/>
          <p:nvPr/>
        </p:nvSpPr>
        <p:spPr>
          <a:xfrm>
            <a:off x="3199413" y="561157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solidFill>
                  <a:srgbClr val="DE2AE2"/>
                </a:solidFill>
                <a:latin typeface="Helvetica" pitchFamily="2" charset="0"/>
              </a:rPr>
              <a:t>va0</a:t>
            </a:r>
            <a:endParaRPr lang="zh-CN" altLang="en-US" b="1" dirty="0">
              <a:solidFill>
                <a:srgbClr val="DE2AE2"/>
              </a:solidFill>
              <a:latin typeface="Helvetica" pitchFamily="2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074C8C84-CCB0-15D8-6201-57EB088BEE20}"/>
              </a:ext>
            </a:extLst>
          </p:cNvPr>
          <p:cNvSpPr txBox="1"/>
          <p:nvPr/>
        </p:nvSpPr>
        <p:spPr>
          <a:xfrm>
            <a:off x="4054655" y="560475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solidFill>
                  <a:srgbClr val="DE2AE2"/>
                </a:solidFill>
                <a:latin typeface="Helvetica" pitchFamily="2" charset="0"/>
              </a:rPr>
              <a:t>va1</a:t>
            </a:r>
            <a:endParaRPr lang="zh-CN" altLang="en-US" b="1" dirty="0">
              <a:solidFill>
                <a:srgbClr val="DE2AE2"/>
              </a:solidFill>
              <a:latin typeface="Helvetica" pitchFamily="2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7C95CA1-F577-A127-40AC-7B43B378A77C}"/>
              </a:ext>
            </a:extLst>
          </p:cNvPr>
          <p:cNvSpPr txBox="1"/>
          <p:nvPr/>
        </p:nvSpPr>
        <p:spPr>
          <a:xfrm>
            <a:off x="4765433" y="559492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solidFill>
                  <a:srgbClr val="DE2AE2"/>
                </a:solidFill>
                <a:latin typeface="Helvetica" pitchFamily="2" charset="0"/>
              </a:rPr>
              <a:t>va2</a:t>
            </a:r>
            <a:endParaRPr lang="zh-CN" altLang="en-US" b="1" dirty="0">
              <a:solidFill>
                <a:srgbClr val="DE2AE2"/>
              </a:solidFill>
              <a:latin typeface="Helvetica" pitchFamily="2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3E0D70F-B39A-E3B9-C80C-AB0D94011542}"/>
              </a:ext>
            </a:extLst>
          </p:cNvPr>
          <p:cNvSpPr txBox="1"/>
          <p:nvPr/>
        </p:nvSpPr>
        <p:spPr>
          <a:xfrm>
            <a:off x="6117163" y="559492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solidFill>
                  <a:srgbClr val="DE2AE2"/>
                </a:solidFill>
                <a:latin typeface="Helvetica" pitchFamily="2" charset="0"/>
              </a:rPr>
              <a:t>va3</a:t>
            </a:r>
            <a:endParaRPr lang="zh-CN" altLang="en-US" b="1" dirty="0">
              <a:solidFill>
                <a:srgbClr val="DE2AE2"/>
              </a:solidFill>
              <a:latin typeface="Helvetica" pitchFamily="2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6A2DF4E-0BF8-5BFB-03C0-6AFEDC2BBAC7}"/>
              </a:ext>
            </a:extLst>
          </p:cNvPr>
          <p:cNvSpPr txBox="1"/>
          <p:nvPr/>
        </p:nvSpPr>
        <p:spPr>
          <a:xfrm>
            <a:off x="7147037" y="559492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solidFill>
                  <a:srgbClr val="DE2AE2"/>
                </a:solidFill>
                <a:latin typeface="Helvetica" pitchFamily="2" charset="0"/>
              </a:rPr>
              <a:t>va4</a:t>
            </a:r>
            <a:endParaRPr lang="zh-CN" altLang="en-US" b="1" dirty="0">
              <a:solidFill>
                <a:srgbClr val="DE2AE2"/>
              </a:solidFill>
              <a:latin typeface="Helvetica" pitchFamily="2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5A11FF2-7D69-9D81-FE6A-4754860A2B58}"/>
              </a:ext>
            </a:extLst>
          </p:cNvPr>
          <p:cNvSpPr txBox="1"/>
          <p:nvPr/>
        </p:nvSpPr>
        <p:spPr>
          <a:xfrm>
            <a:off x="8041213" y="559492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solidFill>
                  <a:srgbClr val="DE2AE2"/>
                </a:solidFill>
                <a:latin typeface="Helvetica" pitchFamily="2" charset="0"/>
              </a:rPr>
              <a:t>va5</a:t>
            </a:r>
            <a:endParaRPr lang="zh-CN" altLang="en-US" b="1" dirty="0">
              <a:solidFill>
                <a:srgbClr val="DE2AE2"/>
              </a:solidFill>
              <a:latin typeface="Helvetica" pitchFamily="2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548EC64-8B1A-F49B-4C41-CAEC78F1CF47}"/>
              </a:ext>
            </a:extLst>
          </p:cNvPr>
          <p:cNvGrpSpPr/>
          <p:nvPr/>
        </p:nvGrpSpPr>
        <p:grpSpPr>
          <a:xfrm>
            <a:off x="3217560" y="2413539"/>
            <a:ext cx="5336540" cy="894080"/>
            <a:chOff x="408" y="3691"/>
            <a:chExt cx="8404" cy="1408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F5495A3-AD23-982A-52B3-2EFB79238AC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08" y="3691"/>
              <a:ext cx="8404" cy="1408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C28EC14-8813-DBF7-2CA8-5D82EFE0387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02" y="4184"/>
              <a:ext cx="119" cy="73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D9DD996-09A7-9A5D-25C7-D75AB6ED72C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501" y="4184"/>
              <a:ext cx="119" cy="737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39187DFD-B009-7BA4-D0E5-2B72193DCF4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100" y="4184"/>
              <a:ext cx="119" cy="73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  <a:p>
              <a:pPr algn="ct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FDA5FFAB-9539-EFD3-B9F1-8294BF65877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699" y="4184"/>
              <a:ext cx="119" cy="737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  <a:p>
              <a:pPr algn="ctr"/>
              <a:endParaRPr lang="zh-CN" altLang="en-US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7D25F043-767C-5BB5-E0A3-850CA290CF9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298" y="4184"/>
              <a:ext cx="119" cy="73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  <a:p>
              <a:pPr algn="ctr"/>
              <a:endParaRPr lang="zh-CN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C6E28318-5A67-DEA7-86C2-634D26590A9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446" y="4184"/>
              <a:ext cx="57" cy="73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  <a:p>
              <a:pPr algn="ctr"/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4C1F08A-2851-B064-46DA-F569E8ED7CF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944" y="4184"/>
              <a:ext cx="56" cy="73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  <a:p>
              <a:pPr algn="ctr"/>
              <a:endParaRPr lang="zh-CN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5C5670CD-E83E-12DC-11C8-95D55D535247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441" y="4184"/>
              <a:ext cx="56" cy="73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  <a:p>
              <a:pPr algn="ctr"/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9A71842B-7BC0-B10A-DBA3-5A2688E3513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938" y="4184"/>
              <a:ext cx="56" cy="73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  <a:p>
              <a:pPr algn="ctr"/>
              <a:endParaRPr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68AA6A19-D8E0-C242-F228-D1699C45F2B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435" y="4184"/>
              <a:ext cx="56" cy="73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  <a:p>
              <a:pPr algn="ctr"/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7F6624A1-4207-5BC9-DC3C-4871183C3F9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932" y="4184"/>
              <a:ext cx="56" cy="73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  <a:p>
              <a:pPr algn="ctr"/>
              <a:endParaRPr lang="zh-CN" altLang="en-US"/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D44C42B8-3126-133A-88BF-525943DCEAAE}"/>
                </a:ext>
              </a:extLst>
            </p:cNvPr>
            <p:cNvSpPr txBox="1"/>
            <p:nvPr>
              <p:custDataLst>
                <p:tags r:id="rId31"/>
              </p:custDataLst>
            </p:nvPr>
          </p:nvSpPr>
          <p:spPr>
            <a:xfrm>
              <a:off x="2952" y="3691"/>
              <a:ext cx="923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ln>
                    <a:solidFill>
                      <a:srgbClr val="202020"/>
                    </a:solidFill>
                  </a:ln>
                  <a:solidFill>
                    <a:schemeClr val="accent1"/>
                  </a:solidFill>
                  <a:sym typeface="+mn-ea"/>
                </a:rPr>
                <a:t>60 </a:t>
              </a:r>
              <a:r>
                <a:rPr lang="en-US" altLang="zh-CN" sz="1000" dirty="0" err="1">
                  <a:ln>
                    <a:solidFill>
                      <a:srgbClr val="202020"/>
                    </a:solidFill>
                  </a:ln>
                  <a:solidFill>
                    <a:schemeClr val="accent1"/>
                  </a:solidFill>
                  <a:latin typeface="Arial" panose="020B0704020202020204" pitchFamily="34" charset="0"/>
                  <a:cs typeface="Arial" panose="020B0704020202020204" pitchFamily="34" charset="0"/>
                  <a:sym typeface="+mn-ea"/>
                </a:rPr>
                <a:t>μm</a:t>
              </a:r>
              <a:endParaRPr lang="en-US" altLang="zh-CN" sz="1000" dirty="0">
                <a:ln>
                  <a:solidFill>
                    <a:srgbClr val="202020"/>
                  </a:solidFill>
                </a:ln>
                <a:solidFill>
                  <a:schemeClr val="accent1"/>
                </a:solidFill>
                <a:latin typeface="Arial" panose="020B0704020202020204" pitchFamily="34" charset="0"/>
                <a:cs typeface="Arial" panose="020B0704020202020204" pitchFamily="34" charset="0"/>
                <a:sym typeface="+mn-ea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57B470D3-954E-2136-CD30-F8D2796EBE39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4912" y="3707"/>
              <a:ext cx="923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>
                  <a:ln>
                    <a:solidFill>
                      <a:srgbClr val="202020"/>
                    </a:solidFill>
                  </a:ln>
                  <a:solidFill>
                    <a:schemeClr val="accent1"/>
                  </a:solidFill>
                  <a:sym typeface="+mn-ea"/>
                </a:rPr>
                <a:t>25 </a:t>
              </a:r>
              <a:r>
                <a:rPr lang="en-US" altLang="zh-CN" sz="1000">
                  <a:ln>
                    <a:solidFill>
                      <a:srgbClr val="202020"/>
                    </a:solidFill>
                  </a:ln>
                  <a:solidFill>
                    <a:schemeClr val="accent1"/>
                  </a:solidFill>
                  <a:latin typeface="Arial" panose="020B0704020202020204" pitchFamily="34" charset="0"/>
                  <a:cs typeface="Arial" panose="020B0704020202020204" pitchFamily="34" charset="0"/>
                  <a:sym typeface="+mn-ea"/>
                </a:rPr>
                <a:t>μm</a:t>
              </a:r>
            </a:p>
          </p:txBody>
        </p:sp>
      </p:grp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F3CD1F30-C244-C3A9-4094-9A0646673FA4}"/>
              </a:ext>
            </a:extLst>
          </p:cNvPr>
          <p:cNvCxnSpPr/>
          <p:nvPr/>
        </p:nvCxnSpPr>
        <p:spPr>
          <a:xfrm>
            <a:off x="5800105" y="2251901"/>
            <a:ext cx="0" cy="1238250"/>
          </a:xfrm>
          <a:prstGeom prst="line">
            <a:avLst/>
          </a:prstGeom>
          <a:ln>
            <a:solidFill>
              <a:srgbClr val="CE00F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0BB6330B-987A-11C4-763B-D6BBD8B3618D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7429833" y="1935958"/>
            <a:ext cx="836295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900">
                <a:ln>
                  <a:solidFill>
                    <a:srgbClr val="202020"/>
                  </a:solidFill>
                </a:ln>
                <a:sym typeface="+mn-ea"/>
              </a:rPr>
              <a:t>160 </a:t>
            </a:r>
            <a:r>
              <a:rPr lang="en-US" altLang="zh-CN" sz="900">
                <a:ln>
                  <a:solidFill>
                    <a:srgbClr val="202020"/>
                  </a:solidFill>
                </a:ln>
                <a:latin typeface="Arial" panose="020B0704020202020204" pitchFamily="34" charset="0"/>
                <a:cs typeface="Arial" panose="020B0704020202020204" pitchFamily="34" charset="0"/>
                <a:sym typeface="+mn-ea"/>
              </a:rPr>
              <a:t>μm</a:t>
            </a:r>
          </a:p>
        </p:txBody>
      </p:sp>
      <p:sp>
        <p:nvSpPr>
          <p:cNvPr id="47" name="左大括号 46">
            <a:extLst>
              <a:ext uri="{FF2B5EF4-FFF2-40B4-BE49-F238E27FC236}">
                <a16:creationId xmlns:a16="http://schemas.microsoft.com/office/drawing/2014/main" id="{32976CA1-29D3-2FA5-95F9-4E7525BA2E0F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 rot="5400000">
            <a:off x="7652718" y="1927703"/>
            <a:ext cx="163830" cy="760095"/>
          </a:xfrm>
          <a:prstGeom prst="leftBrac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6D374CB1-1017-3E48-8C55-891541605665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3656663" y="1928338"/>
            <a:ext cx="836295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900" dirty="0">
                <a:ln>
                  <a:solidFill>
                    <a:srgbClr val="202020"/>
                  </a:solidFill>
                </a:ln>
                <a:sym typeface="+mn-ea"/>
              </a:rPr>
              <a:t>160 </a:t>
            </a:r>
            <a:r>
              <a:rPr lang="en-US" altLang="zh-CN" sz="900" dirty="0" err="1">
                <a:ln>
                  <a:solidFill>
                    <a:srgbClr val="202020"/>
                  </a:solidFill>
                </a:ln>
                <a:latin typeface="Arial" panose="020B0704020202020204" pitchFamily="34" charset="0"/>
                <a:cs typeface="Arial" panose="020B0704020202020204" pitchFamily="34" charset="0"/>
                <a:sym typeface="+mn-ea"/>
              </a:rPr>
              <a:t>μm</a:t>
            </a:r>
            <a:endParaRPr lang="en-US" altLang="zh-CN" sz="900" dirty="0">
              <a:ln>
                <a:solidFill>
                  <a:srgbClr val="202020"/>
                </a:solidFill>
              </a:ln>
              <a:latin typeface="Arial" panose="020B0704020202020204" pitchFamily="34" charset="0"/>
              <a:cs typeface="Arial" panose="020B0704020202020204" pitchFamily="34" charset="0"/>
              <a:sym typeface="+mn-ea"/>
            </a:endParaRPr>
          </a:p>
        </p:txBody>
      </p:sp>
      <p:sp>
        <p:nvSpPr>
          <p:cNvPr id="49" name="左大括号 48">
            <a:extLst>
              <a:ext uri="{FF2B5EF4-FFF2-40B4-BE49-F238E27FC236}">
                <a16:creationId xmlns:a16="http://schemas.microsoft.com/office/drawing/2014/main" id="{8112437E-0DF2-04C1-AD4F-49E856465680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 rot="5400000">
            <a:off x="3829383" y="1916273"/>
            <a:ext cx="163830" cy="760095"/>
          </a:xfrm>
          <a:prstGeom prst="leftBrac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E7C9F775-24CB-EA05-7430-D6A6D0635F44}"/>
              </a:ext>
            </a:extLst>
          </p:cNvPr>
          <p:cNvSpPr txBox="1"/>
          <p:nvPr/>
        </p:nvSpPr>
        <p:spPr>
          <a:xfrm>
            <a:off x="3217560" y="329437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solidFill>
                  <a:srgbClr val="DE2AE2"/>
                </a:solidFill>
                <a:latin typeface="Helvetica" pitchFamily="2" charset="0"/>
              </a:rPr>
              <a:t>va0</a:t>
            </a:r>
            <a:endParaRPr lang="zh-CN" altLang="en-US" b="1" dirty="0">
              <a:solidFill>
                <a:srgbClr val="DE2AE2"/>
              </a:solidFill>
              <a:latin typeface="Helvetica" pitchFamily="2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6B22028D-12AF-2789-5D38-B47E3493F002}"/>
              </a:ext>
            </a:extLst>
          </p:cNvPr>
          <p:cNvSpPr txBox="1"/>
          <p:nvPr/>
        </p:nvSpPr>
        <p:spPr>
          <a:xfrm>
            <a:off x="4704711" y="329437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solidFill>
                  <a:srgbClr val="DE2AE2"/>
                </a:solidFill>
                <a:latin typeface="Helvetica" pitchFamily="2" charset="0"/>
              </a:rPr>
              <a:t>va1</a:t>
            </a:r>
            <a:endParaRPr lang="zh-CN" altLang="en-US" b="1" dirty="0">
              <a:solidFill>
                <a:srgbClr val="DE2AE2"/>
              </a:solidFill>
              <a:latin typeface="Helvetica" pitchFamily="2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22A3B5FC-7EA4-EDFC-8184-5CAC8F0E91D0}"/>
              </a:ext>
            </a:extLst>
          </p:cNvPr>
          <p:cNvSpPr txBox="1"/>
          <p:nvPr/>
        </p:nvSpPr>
        <p:spPr>
          <a:xfrm>
            <a:off x="6421964" y="329437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solidFill>
                  <a:srgbClr val="DE2AE2"/>
                </a:solidFill>
                <a:latin typeface="Helvetica" pitchFamily="2" charset="0"/>
              </a:rPr>
              <a:t>va2</a:t>
            </a:r>
            <a:endParaRPr lang="zh-CN" altLang="en-US" b="1" dirty="0">
              <a:solidFill>
                <a:srgbClr val="DE2AE2"/>
              </a:solidFill>
              <a:latin typeface="Helvetica" pitchFamily="2" charset="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67A60ABE-BF11-D509-1EF6-334A15B7CDF6}"/>
              </a:ext>
            </a:extLst>
          </p:cNvPr>
          <p:cNvSpPr txBox="1"/>
          <p:nvPr/>
        </p:nvSpPr>
        <p:spPr>
          <a:xfrm>
            <a:off x="7838248" y="329437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>
                <a:solidFill>
                  <a:srgbClr val="DE2AE2"/>
                </a:solidFill>
                <a:latin typeface="Helvetica" pitchFamily="2" charset="0"/>
              </a:rPr>
              <a:t>va3</a:t>
            </a:r>
            <a:endParaRPr lang="zh-CN" altLang="en-US" b="1" dirty="0">
              <a:solidFill>
                <a:srgbClr val="DE2AE2"/>
              </a:solidFill>
              <a:latin typeface="Helvetica" pitchFamily="2" charset="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2ACBF01E-1E46-8399-75BF-94FFAE3F7206}"/>
              </a:ext>
            </a:extLst>
          </p:cNvPr>
          <p:cNvSpPr txBox="1"/>
          <p:nvPr/>
        </p:nvSpPr>
        <p:spPr>
          <a:xfrm>
            <a:off x="672480" y="486232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/>
              <a:t>RT(</a:t>
            </a:r>
            <a:r>
              <a:rPr kumimoji="1" lang="zh-CN" altLang="en-US"/>
              <a:t>枣庄</a:t>
            </a:r>
            <a:r>
              <a:rPr kumimoji="1" lang="en-US" altLang="zh-CN"/>
              <a:t>) </a:t>
            </a:r>
            <a:endParaRPr lang="zh-CN" altLang="en-US" dirty="0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CD2360F5-ED1D-8415-1645-18F97EBE66E1}"/>
              </a:ext>
            </a:extLst>
          </p:cNvPr>
          <p:cNvSpPr txBox="1"/>
          <p:nvPr/>
        </p:nvSpPr>
        <p:spPr>
          <a:xfrm>
            <a:off x="672480" y="252490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dirty="0"/>
              <a:t>Micron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9794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61DCF4-62DC-F5A9-5C17-118BE4A10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Calibration Principle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59523D-65FB-BA60-9FDE-EE856DB4F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FDD0C-EDFB-4BF3-8E1E-99245B2FDD85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31C534C-D9D3-BF48-177E-B0B5E6C08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1790339"/>
            <a:ext cx="5687046" cy="345133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30B2EDE-D38C-A2CE-C2E9-D0702CABE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896" y="1790339"/>
            <a:ext cx="5771574" cy="345133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B07193B-7173-D076-BF0C-36AC0F44B571}"/>
              </a:ext>
            </a:extLst>
          </p:cNvPr>
          <p:cNvSpPr txBox="1"/>
          <p:nvPr/>
        </p:nvSpPr>
        <p:spPr>
          <a:xfrm>
            <a:off x="1962150" y="1396144"/>
            <a:ext cx="1409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Helvetica" pitchFamily="2" charset="0"/>
              </a:rPr>
              <a:t>Micron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E2AF839-484A-3091-97D0-BB8B219E0E4F}"/>
              </a:ext>
            </a:extLst>
          </p:cNvPr>
          <p:cNvSpPr txBox="1"/>
          <p:nvPr/>
        </p:nvSpPr>
        <p:spPr>
          <a:xfrm>
            <a:off x="7924800" y="1388596"/>
            <a:ext cx="1409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Helvetica" pitchFamily="2" charset="0"/>
              </a:rPr>
              <a:t>枣庄</a:t>
            </a:r>
            <a:endParaRPr lang="en-US" altLang="zh-CN" dirty="0">
              <a:latin typeface="Helvetica" pitchFamily="2" charset="0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E8C95417-2F29-99ED-8818-AA493C1A77BA}"/>
              </a:ext>
            </a:extLst>
          </p:cNvPr>
          <p:cNvCxnSpPr>
            <a:cxnSpLocks/>
          </p:cNvCxnSpPr>
          <p:nvPr/>
        </p:nvCxnSpPr>
        <p:spPr>
          <a:xfrm>
            <a:off x="2943225" y="1895475"/>
            <a:ext cx="0" cy="2790825"/>
          </a:xfrm>
          <a:prstGeom prst="line">
            <a:avLst/>
          </a:prstGeom>
          <a:ln w="19050">
            <a:solidFill>
              <a:srgbClr val="DE2AE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7DF232C-D8A0-3CD9-3C96-4F6D8F1BE7AE}"/>
              </a:ext>
            </a:extLst>
          </p:cNvPr>
          <p:cNvCxnSpPr>
            <a:cxnSpLocks/>
          </p:cNvCxnSpPr>
          <p:nvPr/>
        </p:nvCxnSpPr>
        <p:spPr>
          <a:xfrm>
            <a:off x="3533775" y="1914525"/>
            <a:ext cx="0" cy="2790825"/>
          </a:xfrm>
          <a:prstGeom prst="line">
            <a:avLst/>
          </a:prstGeom>
          <a:ln w="19050">
            <a:solidFill>
              <a:srgbClr val="DE2AE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F9560831-7154-B832-C663-A6DF7CE0D4FF}"/>
              </a:ext>
            </a:extLst>
          </p:cNvPr>
          <p:cNvCxnSpPr>
            <a:cxnSpLocks/>
          </p:cNvCxnSpPr>
          <p:nvPr/>
        </p:nvCxnSpPr>
        <p:spPr>
          <a:xfrm>
            <a:off x="8553450" y="1914525"/>
            <a:ext cx="0" cy="2790825"/>
          </a:xfrm>
          <a:prstGeom prst="line">
            <a:avLst/>
          </a:prstGeom>
          <a:ln w="19050">
            <a:solidFill>
              <a:srgbClr val="DE2AE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7BB42358-27EE-1FF6-4727-8B72488CA74C}"/>
              </a:ext>
            </a:extLst>
          </p:cNvPr>
          <p:cNvCxnSpPr>
            <a:cxnSpLocks/>
          </p:cNvCxnSpPr>
          <p:nvPr/>
        </p:nvCxnSpPr>
        <p:spPr>
          <a:xfrm>
            <a:off x="9334500" y="1914525"/>
            <a:ext cx="0" cy="2790825"/>
          </a:xfrm>
          <a:prstGeom prst="line">
            <a:avLst/>
          </a:prstGeom>
          <a:ln w="19050">
            <a:solidFill>
              <a:srgbClr val="DE2AE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8E5B2247-8B8D-E161-D923-9B14FFA3A51C}"/>
              </a:ext>
            </a:extLst>
          </p:cNvPr>
          <p:cNvSpPr txBox="1"/>
          <p:nvPr/>
        </p:nvSpPr>
        <p:spPr>
          <a:xfrm>
            <a:off x="1304925" y="5591175"/>
            <a:ext cx="5490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latin typeface="Helvetica" pitchFamily="2" charset="0"/>
              </a:rPr>
              <a:t>Obtain equalization parameters, </a:t>
            </a:r>
          </a:p>
          <a:p>
            <a:pPr algn="l"/>
            <a:r>
              <a:rPr lang="en-US" altLang="zh-CN" dirty="0">
                <a:latin typeface="Helvetica" pitchFamily="2" charset="0"/>
              </a:rPr>
              <a:t>by equalize seed ADC of </a:t>
            </a:r>
            <a:r>
              <a:rPr lang="en-US" altLang="zh-CN" dirty="0">
                <a:solidFill>
                  <a:srgbClr val="0000FF"/>
                </a:solidFill>
                <a:latin typeface="Helvetica" pitchFamily="2" charset="0"/>
              </a:rPr>
              <a:t>all Q</a:t>
            </a:r>
            <a:r>
              <a:rPr lang="en-US" altLang="zh-CN" dirty="0">
                <a:latin typeface="Helvetica" pitchFamily="2" charset="0"/>
              </a:rPr>
              <a:t> for </a:t>
            </a:r>
            <a:r>
              <a:rPr lang="en-US" altLang="zh-CN" dirty="0">
                <a:solidFill>
                  <a:srgbClr val="0000FF"/>
                </a:solidFill>
                <a:latin typeface="Helvetica" pitchFamily="2" charset="0"/>
              </a:rPr>
              <a:t>all strips</a:t>
            </a:r>
            <a:r>
              <a:rPr lang="en-US" altLang="zh-CN" dirty="0">
                <a:latin typeface="Helvetica" pitchFamily="2" charset="0"/>
              </a:rPr>
              <a:t>, @r</a:t>
            </a:r>
            <a:r>
              <a:rPr lang="en-US" altLang="zh-CN" baseline="-25000" dirty="0">
                <a:latin typeface="Helvetica" pitchFamily="2" charset="0"/>
              </a:rPr>
              <a:t>s</a:t>
            </a:r>
            <a:r>
              <a:rPr lang="en-US" altLang="zh-CN" dirty="0">
                <a:latin typeface="Helvetica" pitchFamily="2" charset="0"/>
                <a:ea typeface="等线 Light" panose="02010600030101010101" pitchFamily="2" charset="-122"/>
              </a:rPr>
              <a:t>≌</a:t>
            </a:r>
            <a:r>
              <a:rPr lang="en-US" altLang="zh-CN" dirty="0">
                <a:latin typeface="Helvetica" pitchFamily="2" charset="0"/>
              </a:rPr>
              <a:t>0 .</a:t>
            </a:r>
          </a:p>
          <a:p>
            <a:pPr algn="l"/>
            <a:r>
              <a:rPr lang="en-US" altLang="zh-CN" dirty="0">
                <a:solidFill>
                  <a:srgbClr val="0000FF"/>
                </a:solidFill>
                <a:latin typeface="Helvetica" pitchFamily="2" charset="0"/>
              </a:rPr>
              <a:t>Reaches Q &lt;= 8.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6">
                <a:extLst>
                  <a:ext uri="{FF2B5EF4-FFF2-40B4-BE49-F238E27FC236}">
                    <a16:creationId xmlns:a16="http://schemas.microsoft.com/office/drawing/2014/main" id="{25C2FEAE-8AA9-804B-A570-CA49618DA56D}"/>
                  </a:ext>
                </a:extLst>
              </p:cNvPr>
              <p:cNvSpPr txBox="1"/>
              <p:nvPr/>
            </p:nvSpPr>
            <p:spPr>
              <a:xfrm>
                <a:off x="6000750" y="334703"/>
                <a:ext cx="3035125" cy="75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𝐴𝐷𝐶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𝑠𝑒𝑐𝑜𝑛𝑑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𝐴𝐷𝐶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𝑠𝑒𝑒𝑑</m:t>
                              </m:r>
                            </m:sub>
                          </m:sSub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𝑠𝑖𝑔𝑛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5" name="文本框 6">
                <a:extLst>
                  <a:ext uri="{FF2B5EF4-FFF2-40B4-BE49-F238E27FC236}">
                    <a16:creationId xmlns:a16="http://schemas.microsoft.com/office/drawing/2014/main" id="{25C2FEAE-8AA9-804B-A570-CA49618DA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50" y="334703"/>
                <a:ext cx="3035125" cy="7562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48BCCFE-C1D1-3D91-96E4-B11EDA41401E}"/>
                  </a:ext>
                </a:extLst>
              </p:cNvPr>
              <p:cNvSpPr txBox="1"/>
              <p:nvPr/>
            </p:nvSpPr>
            <p:spPr>
              <a:xfrm>
                <a:off x="4871509" y="4933896"/>
                <a:ext cx="51329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48BCCFE-C1D1-3D91-96E4-B11EDA414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509" y="4933896"/>
                <a:ext cx="513292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237D324-4AB5-E9E0-9AD3-61C93939449C}"/>
                  </a:ext>
                </a:extLst>
              </p:cNvPr>
              <p:cNvSpPr txBox="1"/>
              <p:nvPr/>
            </p:nvSpPr>
            <p:spPr>
              <a:xfrm>
                <a:off x="10679643" y="4933896"/>
                <a:ext cx="51329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237D324-4AB5-E9E0-9AD3-61C939394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9643" y="4933896"/>
                <a:ext cx="513292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8239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3582FC-05DE-B44E-2F9E-35A69E599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ADC Response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D159AF0-9024-017B-3139-C37D00C75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FDD0C-EDFB-4BF3-8E1E-99245B2FDD85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7" name="图片 5">
            <a:extLst>
              <a:ext uri="{FF2B5EF4-FFF2-40B4-BE49-F238E27FC236}">
                <a16:creationId xmlns:a16="http://schemas.microsoft.com/office/drawing/2014/main" id="{4942370C-96BC-C64D-9122-CDE673B5D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04" y="1319121"/>
            <a:ext cx="5048084" cy="4095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B029CD-987B-EE40-8C13-211AD61836E9}"/>
              </a:ext>
            </a:extLst>
          </p:cNvPr>
          <p:cNvSpPr txBox="1"/>
          <p:nvPr/>
        </p:nvSpPr>
        <p:spPr>
          <a:xfrm>
            <a:off x="1880476" y="5669595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N" dirty="0">
                <a:solidFill>
                  <a:srgbClr val="FF0000"/>
                </a:solidFill>
                <a:latin typeface="Helvetica" pitchFamily="2" charset="0"/>
              </a:rPr>
              <a:t>old method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5ECC26B-3B55-EC29-D0BD-00E5B45CF901}"/>
              </a:ext>
            </a:extLst>
          </p:cNvPr>
          <p:cNvSpPr txBox="1"/>
          <p:nvPr/>
        </p:nvSpPr>
        <p:spPr>
          <a:xfrm>
            <a:off x="5816600" y="1862696"/>
            <a:ext cx="4314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solidFill>
                  <a:srgbClr val="0000FF"/>
                </a:solidFill>
                <a:latin typeface="Helvetica" pitchFamily="2" charset="0"/>
              </a:rPr>
              <a:t>Y-Axis: </a:t>
            </a:r>
            <a:r>
              <a:rPr lang="en-US" altLang="zh-CN" dirty="0">
                <a:latin typeface="Helvetica" pitchFamily="2" charset="0"/>
              </a:rPr>
              <a:t>MPV of each  Charge Category. </a:t>
            </a:r>
          </a:p>
          <a:p>
            <a:pPr algn="l"/>
            <a:r>
              <a:rPr lang="en-US" altLang="zh-CN" dirty="0">
                <a:solidFill>
                  <a:srgbClr val="0000FF"/>
                </a:solidFill>
                <a:latin typeface="Helvetica" pitchFamily="2" charset="0"/>
              </a:rPr>
              <a:t>X-Axis: </a:t>
            </a:r>
            <a:r>
              <a:rPr lang="en-US" altLang="zh-CN" dirty="0">
                <a:latin typeface="Helvetica" pitchFamily="2" charset="0"/>
              </a:rPr>
              <a:t>Integral value of Charge.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F67B516-8428-8D15-AB19-CE7FCCF1AD8A}"/>
              </a:ext>
            </a:extLst>
          </p:cNvPr>
          <p:cNvSpPr txBox="1"/>
          <p:nvPr/>
        </p:nvSpPr>
        <p:spPr>
          <a:xfrm>
            <a:off x="5922834" y="3699135"/>
            <a:ext cx="61157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solidFill>
                  <a:srgbClr val="FF0000"/>
                </a:solidFill>
                <a:latin typeface="Helvetica" pitchFamily="2" charset="0"/>
              </a:rPr>
              <a:t>Flaws: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>
                <a:latin typeface="Helvetica" pitchFamily="2" charset="0"/>
              </a:rPr>
              <a:t>Small statistics of Q=1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dirty="0">
                <a:latin typeface="Helvetica" pitchFamily="2" charset="0"/>
              </a:rPr>
              <a:t>x-axis is related with </a:t>
            </a:r>
            <a:r>
              <a:rPr lang="en-US" altLang="zh-CN" dirty="0" err="1">
                <a:latin typeface="Helvetica" pitchFamily="2" charset="0"/>
              </a:rPr>
              <a:t>r</a:t>
            </a:r>
            <a:r>
              <a:rPr lang="en-US" altLang="zh-CN" baseline="-25000" dirty="0" err="1">
                <a:latin typeface="Helvetica" pitchFamily="2" charset="0"/>
              </a:rPr>
              <a:t>s</a:t>
            </a:r>
            <a:r>
              <a:rPr lang="en-US" altLang="zh-CN" dirty="0">
                <a:latin typeface="Helvetica" pitchFamily="2" charset="0"/>
              </a:rPr>
              <a:t>, which is not accurately integral. </a:t>
            </a:r>
            <a:endParaRPr lang="zh-CN" alt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518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E5FFA-9EE3-C049-A2EB-634821CBB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Flaws of 1’st 2’nd round calibration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915FCF-DBCA-334E-BB5D-BF65E1501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FDD0C-EDFB-4BF3-8E1E-99245B2FDD85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BCD328-A982-5540-A958-530902E2B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3489"/>
            <a:ext cx="8055462" cy="46508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09F1E2-97D1-604D-B1BF-CF64C5F8236A}"/>
              </a:ext>
            </a:extLst>
          </p:cNvPr>
          <p:cNvSpPr txBox="1"/>
          <p:nvPr/>
        </p:nvSpPr>
        <p:spPr>
          <a:xfrm>
            <a:off x="4445876" y="3244334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N" dirty="0">
                <a:solidFill>
                  <a:srgbClr val="00FDFF"/>
                </a:solidFill>
                <a:latin typeface="Helvetica" pitchFamily="2" charset="0"/>
              </a:rPr>
              <a:t>Q=3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3D5351-D3FE-8C4F-95C0-718826A17CAE}"/>
              </a:ext>
            </a:extLst>
          </p:cNvPr>
          <p:cNvSpPr txBox="1"/>
          <p:nvPr/>
        </p:nvSpPr>
        <p:spPr>
          <a:xfrm>
            <a:off x="4524704" y="4437259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N" dirty="0">
                <a:solidFill>
                  <a:srgbClr val="00FDFF"/>
                </a:solidFill>
                <a:latin typeface="Helvetica" pitchFamily="2" charset="0"/>
              </a:rPr>
              <a:t>Q=2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7DAAE9-4C55-524C-97EF-EA92CDA9820E}"/>
              </a:ext>
            </a:extLst>
          </p:cNvPr>
          <p:cNvSpPr txBox="1"/>
          <p:nvPr/>
        </p:nvSpPr>
        <p:spPr>
          <a:xfrm>
            <a:off x="4663243" y="4931456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N" dirty="0">
                <a:solidFill>
                  <a:srgbClr val="FF40FF"/>
                </a:solidFill>
                <a:latin typeface="Helvetica" pitchFamily="2" charset="0"/>
              </a:rPr>
              <a:t>Q=?1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DA67EB-3019-764B-961C-E9CA78A52A76}"/>
              </a:ext>
            </a:extLst>
          </p:cNvPr>
          <p:cNvSpPr txBox="1"/>
          <p:nvPr/>
        </p:nvSpPr>
        <p:spPr>
          <a:xfrm>
            <a:off x="8145517" y="2480441"/>
            <a:ext cx="3999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N" dirty="0">
                <a:latin typeface="Helvetica" pitchFamily="2" charset="0"/>
              </a:rPr>
              <a:t>Statistics on Q=1 events is too small</a:t>
            </a:r>
          </a:p>
          <a:p>
            <a:r>
              <a:rPr lang="en-CN" dirty="0">
                <a:latin typeface="Helvetica" pitchFamily="2" charset="0"/>
              </a:rPr>
              <a:t>If Calibration for ADC&lt;50 is wrong, </a:t>
            </a:r>
            <a:r>
              <a:rPr lang="en-US" dirty="0" err="1">
                <a:latin typeface="Helvetica" pitchFamily="2" charset="0"/>
              </a:rPr>
              <a:t>r</a:t>
            </a:r>
            <a:r>
              <a:rPr lang="en-US" baseline="-25000" dirty="0" err="1">
                <a:latin typeface="Helvetica" pitchFamily="2" charset="0"/>
              </a:rPr>
              <a:t>s</a:t>
            </a:r>
            <a:endParaRPr lang="en-CN" b="1" baseline="-25000" dirty="0">
              <a:latin typeface="Helvetica" pitchFamily="2" charset="0"/>
            </a:endParaRPr>
          </a:p>
          <a:p>
            <a:pPr algn="l"/>
            <a:r>
              <a:rPr lang="en-CN" dirty="0">
                <a:latin typeface="Helvetica" pitchFamily="2" charset="0"/>
              </a:rPr>
              <a:t>f</a:t>
            </a:r>
            <a:r>
              <a:rPr lang="en-US" dirty="0">
                <a:latin typeface="Helvetica" pitchFamily="2" charset="0"/>
              </a:rPr>
              <a:t>or</a:t>
            </a:r>
            <a:r>
              <a:rPr lang="en-CN" dirty="0">
                <a:latin typeface="Helvetica" pitchFamily="2" charset="0"/>
              </a:rPr>
              <a:t> Q=2~7 is wrong.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7FCFC3-BF16-C840-B939-FEEFE53887BB}"/>
              </a:ext>
            </a:extLst>
          </p:cNvPr>
          <p:cNvSpPr txBox="1"/>
          <p:nvPr/>
        </p:nvSpPr>
        <p:spPr>
          <a:xfrm rot="16200000">
            <a:off x="12737" y="294210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N" b="1" dirty="0">
                <a:latin typeface="Helvetica" pitchFamily="2" charset="0"/>
              </a:rPr>
              <a:t>ADC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F7CAED-B906-6D4B-921D-E2B94E42A7C9}"/>
              </a:ext>
            </a:extLst>
          </p:cNvPr>
          <p:cNvSpPr txBox="1"/>
          <p:nvPr/>
        </p:nvSpPr>
        <p:spPr>
          <a:xfrm>
            <a:off x="3839901" y="5794985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N" b="1" dirty="0">
                <a:latin typeface="Helvetica" pitchFamily="2" charset="0"/>
              </a:rPr>
              <a:t>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DF43A49-A784-F7AA-BDB3-A47379F7E58F}"/>
                  </a:ext>
                </a:extLst>
              </p:cNvPr>
              <p:cNvSpPr txBox="1"/>
              <p:nvPr/>
            </p:nvSpPr>
            <p:spPr>
              <a:xfrm>
                <a:off x="3747723" y="5856540"/>
                <a:ext cx="51329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DF43A49-A784-F7AA-BDB3-A47379F7E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723" y="5856540"/>
                <a:ext cx="51329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603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6D483-FC35-A741-A864-1DA1DBA2D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Approach Second Strip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40345-C27C-6C43-B485-0F63A11F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FDD0C-EDFB-4BF3-8E1E-99245B2FDD85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B7482D-4A40-664E-9642-9DCC94D4A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3154"/>
            <a:ext cx="7718800" cy="45097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F690EE-C8B7-6347-93DA-387774D7B324}"/>
              </a:ext>
            </a:extLst>
          </p:cNvPr>
          <p:cNvSpPr txBox="1"/>
          <p:nvPr/>
        </p:nvSpPr>
        <p:spPr>
          <a:xfrm>
            <a:off x="7914289" y="2816772"/>
            <a:ext cx="35502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>
                <a:latin typeface="Helvetica" pitchFamily="2" charset="0"/>
              </a:rPr>
              <a:t>For Q=2, </a:t>
            </a:r>
            <a:r>
              <a:rPr lang="en-US" dirty="0" err="1">
                <a:latin typeface="Helvetica" pitchFamily="2" charset="0"/>
              </a:rPr>
              <a:t>r</a:t>
            </a:r>
            <a:r>
              <a:rPr lang="en-US" baseline="-25000" dirty="0" err="1">
                <a:latin typeface="Helvetica" pitchFamily="2" charset="0"/>
              </a:rPr>
              <a:t>s</a:t>
            </a:r>
            <a:r>
              <a:rPr lang="en-CN" b="1" dirty="0">
                <a:latin typeface="Helvetica" pitchFamily="2" charset="0"/>
              </a:rPr>
              <a:t> </a:t>
            </a:r>
            <a:r>
              <a:rPr lang="en-CN" dirty="0">
                <a:latin typeface="Helvetica" pitchFamily="2" charset="0"/>
              </a:rPr>
              <a:t>&lt;0.2, second strip ADC is below 50.</a:t>
            </a:r>
          </a:p>
          <a:p>
            <a:r>
              <a:rPr lang="en-CN" dirty="0">
                <a:latin typeface="Helvetica" pitchFamily="2" charset="0"/>
              </a:rPr>
              <a:t>If Q=2 second strip calibrated well, Q=1 seed strip is covered.</a:t>
            </a:r>
          </a:p>
          <a:p>
            <a:pPr algn="l"/>
            <a:endParaRPr lang="en-CN" dirty="0">
              <a:latin typeface="Helvetica" pitchFamily="2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F48DEE7-336C-BB59-86FA-A8A4A7354929}"/>
              </a:ext>
            </a:extLst>
          </p:cNvPr>
          <p:cNvSpPr txBox="1"/>
          <p:nvPr/>
        </p:nvSpPr>
        <p:spPr>
          <a:xfrm>
            <a:off x="656417" y="5437327"/>
            <a:ext cx="1409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Helvetica" pitchFamily="2" charset="0"/>
              </a:rPr>
              <a:t>Micron</a:t>
            </a:r>
          </a:p>
        </p:txBody>
      </p:sp>
    </p:spTree>
    <p:extLst>
      <p:ext uri="{BB962C8B-B14F-4D97-AF65-F5344CB8AC3E}">
        <p14:creationId xmlns:p14="http://schemas.microsoft.com/office/powerpoint/2010/main" val="1689339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47A563-910F-C774-B0B4-B3AEAAAD1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More Accurate Approach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E821A02-30BB-DA63-4033-55DB45C30D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0334" y="1253330"/>
                <a:ext cx="11120184" cy="4922119"/>
              </a:xfrm>
            </p:spPr>
            <p:txBody>
              <a:bodyPr/>
              <a:lstStyle/>
              <a:p>
                <a:r>
                  <a:rPr lang="en-US" altLang="zh-CN" dirty="0"/>
                  <a:t>Y-Axis</a:t>
                </a:r>
              </a:p>
              <a:p>
                <a:pPr lvl="1"/>
                <a:r>
                  <a:rPr lang="en-US" altLang="zh-CN" dirty="0"/>
                  <a:t>MPV of each categories</a:t>
                </a:r>
              </a:p>
              <a:p>
                <a:pPr lvl="1"/>
                <a:r>
                  <a:rPr lang="en-US" altLang="zh-CN" dirty="0"/>
                  <a:t>Categories:</a:t>
                </a:r>
              </a:p>
              <a:p>
                <a:pPr lvl="2"/>
                <a:r>
                  <a:rPr lang="en-US" altLang="zh-CN" dirty="0"/>
                  <a:t>Seed strip of Z = 2-8  </a:t>
                </a:r>
              </a:p>
              <a:p>
                <a:pPr lvl="2"/>
                <a:r>
                  <a:rPr lang="en-US" altLang="zh-CN" dirty="0"/>
                  <a:t>Second strip of Z = 2,3,4 </a:t>
                </a:r>
              </a:p>
              <a:p>
                <a:r>
                  <a:rPr lang="en-US" altLang="zh-CN" dirty="0"/>
                  <a:t>X-Axis</a:t>
                </a:r>
              </a:p>
              <a:p>
                <a:pPr lvl="1"/>
                <a:r>
                  <a:rPr lang="en-US" altLang="zh-CN" dirty="0"/>
                  <a:t>Z reweighted by </a:t>
                </a:r>
                <a:r>
                  <a:rPr lang="en-US" altLang="zh-CN" dirty="0" err="1">
                    <a:solidFill>
                      <a:srgbClr val="FF0000"/>
                    </a:solidFill>
                  </a:rPr>
                  <a:t>r</a:t>
                </a:r>
                <a:r>
                  <a:rPr lang="en-US" altLang="zh-CN" baseline="-25000" dirty="0" err="1">
                    <a:solidFill>
                      <a:srgbClr val="FF0000"/>
                    </a:solidFill>
                  </a:rPr>
                  <a:t>s</a:t>
                </a:r>
                <a:endParaRPr lang="en-US" altLang="zh-CN" baseline="-2500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altLang="zh-CN" dirty="0">
                    <a:solidFill>
                      <a:schemeClr val="tx1"/>
                    </a:solidFill>
                  </a:rPr>
                  <a:t>Weights:</a:t>
                </a:r>
              </a:p>
              <a:p>
                <a:pPr lvl="2"/>
                <a:r>
                  <a:rPr lang="en-US" altLang="zh-CN" dirty="0"/>
                  <a:t>Seed strip of Z = 2-8         :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𝑠𝑒𝑒𝑑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  =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𝑀𝑒𝑎𝑛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altLang="zh-CN" dirty="0"/>
                  <a:t>Second strip of Z = 2,3,4  :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𝑠𝑒𝑐𝑜𝑛𝑑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𝑀𝑒𝑎𝑛</m:t>
                    </m:r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pPr marL="3657600" lvl="8" indent="0">
                  <a:buNone/>
                </a:pP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endParaRPr lang="en-US" altLang="zh-CN" b="0" dirty="0">
                  <a:solidFill>
                    <a:srgbClr val="0000FF"/>
                  </a:solidFill>
                </a:endParaRPr>
              </a:p>
              <a:p>
                <a:pPr marL="3657600" lvl="8" indent="0">
                  <a:buNone/>
                </a:pPr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E821A02-30BB-DA63-4033-55DB45C30D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0334" y="1253330"/>
                <a:ext cx="11120184" cy="4922119"/>
              </a:xfrm>
              <a:blipFill>
                <a:blip r:embed="rId2"/>
                <a:stretch>
                  <a:fillRect l="-987" t="-2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97F753C-768A-3888-C2D5-515E305AB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FDD0C-EDFB-4BF3-8E1E-99245B2FDD85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F0437B8-6794-A449-6669-D83B87DD31E3}"/>
                  </a:ext>
                </a:extLst>
              </p:cNvPr>
              <p:cNvSpPr txBox="1"/>
              <p:nvPr/>
            </p:nvSpPr>
            <p:spPr>
              <a:xfrm>
                <a:off x="5215467" y="5181600"/>
                <a:ext cx="1969193" cy="945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𝑤𝑒𝑖𝑔h𝑒𝑑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altLang="zh-CN" b="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 ~ 0.11</m:t>
                      </m:r>
                    </m:oMath>
                  </m:oMathPara>
                </a14:m>
                <a:endParaRPr lang="en-US" altLang="zh-CN" dirty="0">
                  <a:latin typeface="Helvetica" pitchFamily="2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=0.89</m:t>
                      </m:r>
                    </m:oMath>
                  </m:oMathPara>
                </a14:m>
                <a:endParaRPr lang="en-US" altLang="zh-CN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F0437B8-6794-A449-6669-D83B87DD3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467" y="5181600"/>
                <a:ext cx="1969193" cy="9459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6">
                <a:extLst>
                  <a:ext uri="{FF2B5EF4-FFF2-40B4-BE49-F238E27FC236}">
                    <a16:creationId xmlns:a16="http://schemas.microsoft.com/office/drawing/2014/main" id="{9AFC7474-9CAD-E7DB-50F9-B84C744D629B}"/>
                  </a:ext>
                </a:extLst>
              </p:cNvPr>
              <p:cNvSpPr txBox="1"/>
              <p:nvPr/>
            </p:nvSpPr>
            <p:spPr>
              <a:xfrm>
                <a:off x="5245208" y="3484734"/>
                <a:ext cx="3035125" cy="756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𝐴𝐷𝐶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𝑠𝑒𝑐𝑜𝑛𝑑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𝐴𝐷𝐶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𝑠𝑒𝑒𝑑</m:t>
                              </m:r>
                            </m:sub>
                          </m:sSub>
                        </m:den>
                      </m:f>
                      <m:r>
                        <a:rPr lang="en-US" altLang="zh-C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C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𝑠𝑖𝑔𝑛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" name="文本框 6">
                <a:extLst>
                  <a:ext uri="{FF2B5EF4-FFF2-40B4-BE49-F238E27FC236}">
                    <a16:creationId xmlns:a16="http://schemas.microsoft.com/office/drawing/2014/main" id="{9AFC7474-9CAD-E7DB-50F9-B84C744D6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208" y="3484734"/>
                <a:ext cx="3035125" cy="7562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0513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报告模板.pptx" id="{65119789-0989-4FE1-B9B1-5BF78E72685E}" vid="{CD9758E9-18BD-4327-8A15-D2465E5703A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报告模板</Template>
  <TotalTime>1979</TotalTime>
  <Words>585</Words>
  <Application>Microsoft Office PowerPoint</Application>
  <PresentationFormat>宽屏</PresentationFormat>
  <Paragraphs>157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等线</vt:lpstr>
      <vt:lpstr>宋体</vt:lpstr>
      <vt:lpstr>Arial</vt:lpstr>
      <vt:lpstr>Cambria Math</vt:lpstr>
      <vt:lpstr>Helvetica</vt:lpstr>
      <vt:lpstr>Office 主题​​</vt:lpstr>
      <vt:lpstr>3’rd Round SCD BT Calibration</vt:lpstr>
      <vt:lpstr>3’rd round of calibration</vt:lpstr>
      <vt:lpstr>3’rd round of calibration</vt:lpstr>
      <vt:lpstr>Sensor Strip Layout</vt:lpstr>
      <vt:lpstr>Calibration Principle</vt:lpstr>
      <vt:lpstr>ADC Response </vt:lpstr>
      <vt:lpstr>Flaws of 1’st 2’nd round calibration </vt:lpstr>
      <vt:lpstr>Approach Second Strip</vt:lpstr>
      <vt:lpstr>More Accurate Approach</vt:lpstr>
      <vt:lpstr>ADC MPV Fitting example</vt:lpstr>
      <vt:lpstr>New ADC Response for Strip 408 Micron </vt:lpstr>
      <vt:lpstr>Comparison After Bottom Reconstruction </vt:lpstr>
      <vt:lpstr>η Comparison of Data (bt2023) and MC</vt:lpstr>
      <vt:lpstr>η Comparison of Data (bt2023) and MC</vt:lpstr>
      <vt:lpstr>HERDOS Progress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3’rd Round SCD BT Calibration</dc:title>
  <dc:creator>Marx 渠</dc:creator>
  <cp:lastModifiedBy>Marx 渠</cp:lastModifiedBy>
  <cp:revision>13</cp:revision>
  <dcterms:created xsi:type="dcterms:W3CDTF">2024-08-16T02:16:53Z</dcterms:created>
  <dcterms:modified xsi:type="dcterms:W3CDTF">2024-09-12T07:15:59Z</dcterms:modified>
</cp:coreProperties>
</file>