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57" r:id="rId2"/>
    <p:sldId id="1749" r:id="rId3"/>
    <p:sldId id="970" r:id="rId4"/>
    <p:sldId id="723" r:id="rId5"/>
    <p:sldId id="691" r:id="rId6"/>
    <p:sldId id="716" r:id="rId7"/>
    <p:sldId id="1778" r:id="rId8"/>
    <p:sldId id="717" r:id="rId9"/>
    <p:sldId id="720" r:id="rId10"/>
    <p:sldId id="693" r:id="rId11"/>
    <p:sldId id="722" r:id="rId12"/>
    <p:sldId id="721" r:id="rId13"/>
    <p:sldId id="971" r:id="rId14"/>
    <p:sldId id="724" r:id="rId15"/>
    <p:sldId id="725" r:id="rId16"/>
    <p:sldId id="696" r:id="rId17"/>
    <p:sldId id="697" r:id="rId18"/>
    <p:sldId id="698" r:id="rId19"/>
    <p:sldId id="1777" r:id="rId20"/>
    <p:sldId id="972" r:id="rId21"/>
    <p:sldId id="700" r:id="rId22"/>
    <p:sldId id="1765" r:id="rId23"/>
    <p:sldId id="1773" r:id="rId24"/>
    <p:sldId id="1761" r:id="rId25"/>
    <p:sldId id="1766" r:id="rId26"/>
    <p:sldId id="1767" r:id="rId27"/>
    <p:sldId id="1771" r:id="rId28"/>
    <p:sldId id="1770" r:id="rId29"/>
    <p:sldId id="1756" r:id="rId30"/>
    <p:sldId id="1764" r:id="rId31"/>
    <p:sldId id="1757" r:id="rId32"/>
    <p:sldId id="1760" r:id="rId33"/>
    <p:sldId id="702" r:id="rId34"/>
    <p:sldId id="1763" r:id="rId35"/>
    <p:sldId id="708" r:id="rId36"/>
    <p:sldId id="974" r:id="rId37"/>
    <p:sldId id="703" r:id="rId38"/>
    <p:sldId id="704" r:id="rId39"/>
    <p:sldId id="1785" r:id="rId40"/>
    <p:sldId id="714" r:id="rId41"/>
    <p:sldId id="711" r:id="rId42"/>
    <p:sldId id="713" r:id="rId43"/>
    <p:sldId id="1779" r:id="rId44"/>
    <p:sldId id="1780" r:id="rId45"/>
    <p:sldId id="1782" r:id="rId46"/>
    <p:sldId id="706" r:id="rId47"/>
    <p:sldId id="709" r:id="rId48"/>
    <p:sldId id="1784" r:id="rId49"/>
    <p:sldId id="1783" r:id="rId50"/>
    <p:sldId id="1748" r:id="rId51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F81BD"/>
    <a:srgbClr val="0070C0"/>
    <a:srgbClr val="E7D6EC"/>
    <a:srgbClr val="EBF1DE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4" autoAdjust="0"/>
    <p:restoredTop sz="92581" autoAdjust="0"/>
  </p:normalViewPr>
  <p:slideViewPr>
    <p:cSldViewPr>
      <p:cViewPr varScale="1">
        <p:scale>
          <a:sx n="87" d="100"/>
          <a:sy n="87" d="100"/>
        </p:scale>
        <p:origin x="396" y="54"/>
      </p:cViewPr>
      <p:guideLst>
        <p:guide orient="horz" pos="2160"/>
        <p:guide pos="3840"/>
        <p:guide pos="37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C8FB68-499F-FC47-AC8B-AF25F5D9C481}" type="datetimeFigureOut">
              <a:rPr lang="zh-CN" altLang="en-US"/>
              <a:pPr/>
              <a:t>2024/9/11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7C6F4C-C73D-D748-87DA-641EAEFE0FB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932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86BB21BF-9638-3A4B-9994-4D5CD3F0B209}" type="slidenum">
              <a:rPr kumimoji="0" lang="zh-CN" altLang="en-US" sz="1200"/>
              <a:pPr/>
              <a:t>1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93803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10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4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11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99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12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91390756-251B-8346-A82D-DDBED4A1EF40}" type="slidenum">
              <a:rPr kumimoji="0" lang="zh-CN" altLang="en-US" sz="1200"/>
              <a:pPr/>
              <a:t>13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91199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14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93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15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3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16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15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17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06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18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45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19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0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91390756-251B-8346-A82D-DDBED4A1EF40}" type="slidenum">
              <a:rPr kumimoji="0" lang="zh-CN" altLang="en-US" sz="1200"/>
              <a:pPr/>
              <a:t>20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71681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21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03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22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76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23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19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24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05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25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06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26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80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27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96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28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14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29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5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91390756-251B-8346-A82D-DDBED4A1EF40}" type="slidenum">
              <a:rPr kumimoji="0" lang="zh-CN" altLang="en-US" sz="1200"/>
              <a:pPr/>
              <a:t>3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260208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30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327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31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29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32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73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33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10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34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151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35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5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91390756-251B-8346-A82D-DDBED4A1EF40}" type="slidenum">
              <a:rPr kumimoji="0" lang="zh-CN" altLang="en-US" sz="1200"/>
              <a:pPr/>
              <a:t>36</a:t>
            </a:fld>
            <a:endParaRPr kumimoji="0"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118347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37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250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38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66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39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3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01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40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69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41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70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42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51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43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65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44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79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45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84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46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418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47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163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48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187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49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4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5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679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50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681038"/>
            <a:ext cx="6051550" cy="3405187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86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6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3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7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3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8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/>
          </a:p>
        </p:txBody>
      </p:sp>
      <p:sp>
        <p:nvSpPr>
          <p:cNvPr id="665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013C9BE-3156-8644-B626-470736281F1B}" type="slidenum">
              <a:rPr kumimoji="0" lang="en-US" altLang="zh-CN" sz="1200">
                <a:solidFill>
                  <a:srgbClr val="000000"/>
                </a:solidFill>
              </a:rPr>
              <a:pPr/>
              <a:t>9</a:t>
            </a:fld>
            <a:endParaRPr kumimoji="0"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BB84D7-9F92-4EC3-95F6-BF6157B89A75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C1E2B-C5EE-DB4B-B212-3DA2CB9369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16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7B00B7-2CB2-484C-9706-42F040D7CD18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482FB-43D7-544E-B226-91EDB972E5D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52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8070C-3074-4614-B1A2-90A2EEE70E6F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FB628-A60D-7341-9DFD-6B80CA36AE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527051" y="6381750"/>
            <a:ext cx="11233149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cs typeface="宋体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40190"/>
            <a:ext cx="10972800" cy="5085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09600" y="69024"/>
            <a:ext cx="10972800" cy="741359"/>
          </a:xfrm>
          <a:solidFill>
            <a:srgbClr val="0000FF"/>
          </a:solidFill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endParaRPr lang="en-US" altLang="zh-CN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1348B7-D6CD-457A-9D37-2F09658C66BB}" type="datetime1">
              <a:rPr lang="zh-CN" altLang="en-US" smtClean="0"/>
              <a:t>2024/9/11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0149173-B6F2-D142-9591-6479022FD9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35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DD1C29-A2A6-42E8-B698-28BEFAD8BD5D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C319F-F348-9648-AB93-EDB7FF0D2B2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37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5A7B21-051B-4719-889B-EE3AF742BF43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2170B-0818-D149-8A38-672E1850B9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8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48418-05AD-4A71-B1AF-7A6C16FD325F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F36E-898F-F34A-8B20-79AA2D80742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87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923F97-D142-479A-85BD-73619F5A7065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4C2E2-38B9-B045-A51F-EF26EF39CAA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34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E25AC-0FC6-4F0F-953D-EA4A49C8C5A6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92BA5-157B-3746-8E22-450528B6DF0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22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37A09-DDDC-4F8A-8820-46EB2916F069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79021-BB09-9144-A4CF-B8D3F25BDF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3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9E55EB-ACAA-4DC7-B1D2-C8573AE485A4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9346B-13D9-8041-B88C-C5B9F03C57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0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5DA3E9-DEC3-436E-9A13-611D7DBB4053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BD9D2-BCEA-7C4E-9252-417A30F22A8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DC9446A-5BCC-48FF-BA63-DDBA447294BF}" type="datetime1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74BE8B8-4056-C443-B760-C242AE7657C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8.emf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86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0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1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1.png"/><Relationship Id="rId5" Type="http://schemas.openxmlformats.org/officeDocument/2006/relationships/image" Target="../media/image9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1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10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4.png"/><Relationship Id="rId3" Type="http://schemas.openxmlformats.org/officeDocument/2006/relationships/image" Target="../media/image112.png"/><Relationship Id="rId7" Type="http://schemas.openxmlformats.org/officeDocument/2006/relationships/image" Target="../media/image106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11" Type="http://schemas.openxmlformats.org/officeDocument/2006/relationships/image" Target="../media/image102.png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1011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960.png"/><Relationship Id="rId7" Type="http://schemas.openxmlformats.org/officeDocument/2006/relationships/image" Target="../media/image10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115.png"/><Relationship Id="rId9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84" y="-58271"/>
            <a:ext cx="13105456" cy="705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96688" y="1052736"/>
            <a:ext cx="12097344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kumimoji="0" lang="zh-CN" altLang="en-US" sz="4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宇宙物质与反物质不对称的奥秘</a:t>
            </a:r>
            <a:endParaRPr kumimoji="0" lang="en-US" altLang="zh-CN" sz="48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kumimoji="0" lang="zh-CN" altLang="en-US" sz="36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（</a:t>
            </a:r>
            <a:r>
              <a:rPr kumimoji="0" lang="en-US" altLang="zh-CN" sz="36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36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对称性破坏研究的过去、现状与未来）</a:t>
            </a:r>
            <a:endParaRPr kumimoji="0" lang="en-US" altLang="zh-CN" sz="36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  <a:p>
            <a:pPr algn="ctr"/>
            <a:endParaRPr kumimoji="0" lang="en-US" altLang="zh-CN" sz="3600" b="1" dirty="0">
              <a:solidFill>
                <a:srgbClr val="FFC000"/>
              </a:solidFill>
              <a:latin typeface="华文楷体" charset="-122"/>
              <a:ea typeface="华文楷体" charset="-122"/>
            </a:endParaRPr>
          </a:p>
          <a:p>
            <a:pPr algn="ctr"/>
            <a:r>
              <a:rPr kumimoji="0"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谢跃红，华中师范大学</a:t>
            </a:r>
            <a:endParaRPr kumimoji="0" lang="en-US" altLang="zh-CN" sz="3600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kumimoji="0" lang="en-US" altLang="zh-CN" sz="40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  <a:p>
            <a:pPr algn="ctr"/>
            <a:r>
              <a:rPr kumimoji="0"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河南师范大学，</a:t>
            </a:r>
            <a:r>
              <a:rPr kumimoji="0"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kumimoji="0"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kumimoji="0"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kumimoji="0"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kumimoji="0"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kumimoji="0"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</a:p>
        </p:txBody>
      </p:sp>
      <p:sp>
        <p:nvSpPr>
          <p:cNvPr id="17413" name="文本框 3"/>
          <p:cNvSpPr txBox="1">
            <a:spLocks noChangeArrowheads="1"/>
          </p:cNvSpPr>
          <p:nvPr/>
        </p:nvSpPr>
        <p:spPr bwMode="auto">
          <a:xfrm>
            <a:off x="-3263900" y="51689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lang="zh-CN" altLang="en-US" sz="180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D8168C9-886D-4F4A-8981-15A8B34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9021-BB09-9144-A4CF-B8D3F25BDFE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72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宇宙正反物质不对称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10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4E5F99C-0A72-47CE-A859-8B0185E53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980728"/>
            <a:ext cx="1778173" cy="234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3948CC47-02C5-44D8-B02D-00C1EFEAD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505027"/>
            <a:ext cx="2745018" cy="20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1450E0E0-017C-4256-9D85-E33A3CDA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1623864"/>
            <a:ext cx="712879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rgbClr val="0000FF"/>
                </a:solidFill>
                <a:latin typeface="Arial"/>
                <a:ea typeface="黑体"/>
                <a:cs typeface="黑体"/>
              </a:rPr>
              <a:t>地球和太阳系由正物质组成</a:t>
            </a:r>
            <a:endParaRPr lang="en-US" altLang="zh-CN" sz="2400" dirty="0">
              <a:solidFill>
                <a:srgbClr val="0000FF"/>
              </a:solidFill>
              <a:latin typeface="Arial"/>
              <a:ea typeface="黑体"/>
              <a:cs typeface="黑体"/>
            </a:endParaRPr>
          </a:p>
          <a:p>
            <a:pPr marL="342900" lvl="1" indent="-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rgbClr val="0000FF"/>
                </a:solidFill>
                <a:latin typeface="Arial"/>
                <a:ea typeface="黑体"/>
                <a:cs typeface="黑体"/>
              </a:rPr>
              <a:t>尚未明确观测到初级宇宙线中的反原子核</a:t>
            </a:r>
            <a:endParaRPr lang="en-US" altLang="zh-CN" sz="2400" dirty="0">
              <a:solidFill>
                <a:srgbClr val="0000FF"/>
              </a:solidFill>
              <a:latin typeface="Arial"/>
              <a:ea typeface="黑体"/>
              <a:cs typeface="黑体"/>
            </a:endParaRPr>
          </a:p>
          <a:p>
            <a:pPr marL="342900" lvl="1" indent="-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rgbClr val="0000FF"/>
                </a:solidFill>
                <a:latin typeface="Arial"/>
                <a:ea typeface="黑体"/>
                <a:cs typeface="黑体"/>
              </a:rPr>
              <a:t>未观测到正反物质湮灭产生的大量伽马射线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52DF7DC7-BACF-41C5-9559-E40872E65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961564"/>
            <a:ext cx="9217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latin typeface="黑体"/>
                <a:ea typeface="黑体"/>
                <a:cs typeface="黑体"/>
              </a:rPr>
              <a:t>宇宙基本由正物质组成，反物质极其稀少</a:t>
            </a:r>
            <a:endParaRPr lang="en-US" altLang="zh-CN" sz="2800" dirty="0">
              <a:latin typeface="黑体"/>
              <a:ea typeface="黑体"/>
              <a:cs typeface="黑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9F1CDD-8C95-4807-A568-02F92C731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3540204"/>
            <a:ext cx="3189787" cy="20892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500581-F809-4AE4-9D28-990FB9247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273" y="3505027"/>
            <a:ext cx="3712607" cy="21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正物质世界的起源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11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6">
                <a:extLst>
                  <a:ext uri="{FF2B5EF4-FFF2-40B4-BE49-F238E27FC236}">
                    <a16:creationId xmlns:a16="http://schemas.microsoft.com/office/drawing/2014/main" id="{DDCEEE70-FD37-479B-7234-24E714061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408" y="1272823"/>
                <a:ext cx="10643542" cy="1508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400" dirty="0">
                    <a:solidFill>
                      <a:srgbClr val="C00000"/>
                    </a:solidFill>
                    <a:ea typeface="黑体"/>
                  </a:rPr>
                  <a:t>大爆炸后：</a:t>
                </a:r>
                <a:r>
                  <a:rPr lang="zh-CN" altLang="en-US" sz="2400" dirty="0">
                    <a:latin typeface="黑体"/>
                    <a:ea typeface="黑体"/>
                  </a:rPr>
                  <a:t>产生等量粒子与反粒子，处于</a:t>
                </a:r>
                <a:r>
                  <a:rPr lang="zh-CN" altLang="en-US" sz="2400" dirty="0">
                    <a:latin typeface="黑体"/>
                    <a:ea typeface="黑体"/>
                    <a:cs typeface="黑体"/>
                  </a:rPr>
                  <a:t>夸克胶子等离子体</a:t>
                </a:r>
                <a:r>
                  <a:rPr lang="en-US" altLang="zh-CN" sz="2400" dirty="0">
                    <a:latin typeface="黑体"/>
                    <a:ea typeface="黑体"/>
                    <a:cs typeface="黑体"/>
                  </a:rPr>
                  <a:t>(</a:t>
                </a:r>
                <a:r>
                  <a:rPr lang="en-US" altLang="zh-CN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QGP</a:t>
                </a:r>
                <a:r>
                  <a:rPr lang="en-US" altLang="zh-CN" sz="2400" dirty="0">
                    <a:latin typeface="黑体"/>
                    <a:ea typeface="黑体"/>
                    <a:cs typeface="黑体"/>
                  </a:rPr>
                  <a:t>)</a:t>
                </a:r>
                <a:r>
                  <a:rPr lang="zh-CN" altLang="en-US" sz="2400" dirty="0">
                    <a:latin typeface="黑体"/>
                    <a:ea typeface="黑体"/>
                    <a:cs typeface="黑体"/>
                  </a:rPr>
                  <a:t>状态</a:t>
                </a:r>
                <a:endParaRPr lang="en-US" altLang="zh-CN" sz="2400" dirty="0">
                  <a:latin typeface="黑体"/>
                  <a:ea typeface="黑体"/>
                  <a:cs typeface="黑体"/>
                </a:endParaRP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400" dirty="0">
                    <a:solidFill>
                      <a:srgbClr val="C00000"/>
                    </a:solidFill>
                    <a:ea typeface="黑体"/>
                    <a:cs typeface="黑体"/>
                  </a:rPr>
                  <a:t>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10</m:t>
                        </m:r>
                      </m:sup>
                    </m:sSup>
                    <m:r>
                      <a:rPr lang="zh-CN" alt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秒：</m:t>
                    </m:r>
                  </m:oMath>
                </a14:m>
                <a:r>
                  <a:rPr lang="zh-CN" altLang="en-US" sz="2400" dirty="0">
                    <a:latin typeface="黑体"/>
                    <a:ea typeface="黑体"/>
                  </a:rPr>
                  <a:t>某种机制导致粒子数略超反粒子数，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黑体"/>
                    <a:ea typeface="黑体"/>
                  </a:rPr>
                  <a:t>+1</a:t>
                </a:r>
                <a:r>
                  <a:rPr lang="zh-CN" altLang="en-US" sz="2400" dirty="0">
                    <a:latin typeface="黑体"/>
                    <a:ea typeface="黑体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黑体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黑体"/>
                          </a:rPr>
                          <m:t>10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C00000"/>
                  </a:solidFill>
                  <a:ea typeface="黑体"/>
                  <a:cs typeface="黑体"/>
                </a:endParaRP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400" b="0" dirty="0">
                    <a:solidFill>
                      <a:srgbClr val="C00000"/>
                    </a:solidFill>
                    <a:ea typeface="黑体"/>
                    <a:cs typeface="黑体"/>
                  </a:rPr>
                  <a:t>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−4</m:t>
                        </m:r>
                      </m:sup>
                    </m:sSup>
                    <m:r>
                      <a:rPr lang="zh-CN" alt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秒：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QGP</a:t>
                </a:r>
                <a:r>
                  <a:rPr lang="zh-CN" altLang="en-US" sz="2400" dirty="0">
                    <a:latin typeface="黑体"/>
                    <a:ea typeface="黑体"/>
                    <a:cs typeface="黑体"/>
                  </a:rPr>
                  <a:t>冷却</a:t>
                </a:r>
                <a:r>
                  <a:rPr lang="en-US" altLang="zh-CN" sz="2400" dirty="0">
                    <a:latin typeface="黑体"/>
                    <a:ea typeface="黑体"/>
                    <a:cs typeface="黑体"/>
                  </a:rPr>
                  <a:t>,</a:t>
                </a:r>
                <a:r>
                  <a:rPr lang="zh-CN" altLang="en-US" sz="2400" dirty="0">
                    <a:latin typeface="黑体"/>
                    <a:ea typeface="黑体"/>
                    <a:cs typeface="黑体"/>
                  </a:rPr>
                  <a:t>绝大部分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黑体"/>
                    <a:ea typeface="黑体"/>
                    <a:cs typeface="黑体"/>
                  </a:rPr>
                  <a:t>正反粒子湮灭，</a:t>
                </a:r>
                <a:r>
                  <a:rPr lang="zh-CN" altLang="en-US" sz="2400" dirty="0">
                    <a:solidFill>
                      <a:srgbClr val="000000"/>
                    </a:solidFill>
                    <a:ea typeface="黑体"/>
                    <a:cs typeface="黑体"/>
                  </a:rPr>
                  <a:t>幸存的正粒子形成物质世界</a:t>
                </a:r>
                <a:endParaRPr lang="en-US" altLang="zh-CN" sz="2400" dirty="0"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3" name="Rectangle 6">
                <a:extLst>
                  <a:ext uri="{FF2B5EF4-FFF2-40B4-BE49-F238E27FC236}">
                    <a16:creationId xmlns:a16="http://schemas.microsoft.com/office/drawing/2014/main" id="{DDCEEE70-FD37-479B-7234-24E714061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1272823"/>
                <a:ext cx="10643542" cy="1508105"/>
              </a:xfrm>
              <a:prstGeom prst="rect">
                <a:avLst/>
              </a:prstGeom>
              <a:blipFill>
                <a:blip r:embed="rId3"/>
                <a:stretch>
                  <a:fillRect l="-802" t="-4049" b="-93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C398A3E-83B3-4CFA-95CF-825AFF1D9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3172938"/>
            <a:ext cx="4248472" cy="26323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96F27FD-DF18-41A2-ADED-09C14954E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59" y="3305170"/>
            <a:ext cx="3273805" cy="236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702126C-3FB8-4D8D-B98B-75E3B7F8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98" y="3339773"/>
            <a:ext cx="2825894" cy="21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4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产生正反物质不对称的萨哈罗夫条件（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1967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12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9E3209-A1C2-4582-B590-123105D26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021959"/>
            <a:ext cx="5472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重子数不守恒过程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07A3A5-153F-405E-BA39-082A3D5A8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2432502"/>
            <a:ext cx="7488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物质和反物质性质的差异（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lang="zh-CN" altLang="en-US" sz="2800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破坏</a:t>
            </a:r>
            <a:r>
              <a:rPr lang="zh-CN" altLang="en-US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和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2800" dirty="0">
                <a:solidFill>
                  <a:srgbClr val="C00000"/>
                </a:solidFill>
                <a:latin typeface="+mn-lt"/>
                <a:ea typeface="黑体"/>
                <a:cs typeface="黑体"/>
              </a:rPr>
              <a:t>破坏</a:t>
            </a:r>
            <a:r>
              <a:rPr lang="zh-CN" altLang="en-US" sz="2800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）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7F6D02-77ED-41FB-8F5F-9C8AE0D10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4376718"/>
            <a:ext cx="7488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solidFill>
                  <a:srgbClr val="000000"/>
                </a:solidFill>
                <a:latin typeface="+mn-lt"/>
                <a:ea typeface="黑体"/>
                <a:cs typeface="黑体"/>
              </a:rPr>
              <a:t>宇宙早期处于热不平衡状态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5E057E9E-433C-4DE2-9A54-97DF4822D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3748970"/>
            <a:ext cx="66967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否则重子数的变化会被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</a:t>
            </a:r>
            <a:r>
              <a:rPr lang="zh-CN" altLang="en-US" sz="200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或者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200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变换</a:t>
            </a:r>
            <a:r>
              <a:rPr lang="zh-CN" altLang="en-US" sz="20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过程抵消</a:t>
            </a:r>
            <a:endParaRPr lang="en-US" altLang="zh-CN" sz="20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3D0EF95-2EA8-47FE-9B68-2D537C146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5589240"/>
            <a:ext cx="6120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否则重子数的变化会被逆过程抵消</a:t>
            </a:r>
            <a:endParaRPr lang="en-US" altLang="zh-CN" sz="20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32B1C9DD-410C-4A12-9C35-EA95E9E429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3448" y="1732746"/>
                <a:ext cx="495696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0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其中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𝐵</m:t>
                    </m:r>
                    <m:r>
                      <a:rPr lang="zh-CN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代表</m:t>
                    </m:r>
                  </m:oMath>
                </a14:m>
                <a:r>
                  <a:rPr lang="zh-CN" altLang="en-US" sz="20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重子物质，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𝑋</m:t>
                    </m:r>
                    <m:r>
                      <a:rPr lang="zh-CN" altLang="en-US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和</m:t>
                    </m:r>
                    <m:r>
                      <a:rPr lang="en-US" altLang="zh-CN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𝑌</m:t>
                    </m:r>
                  </m:oMath>
                </a14:m>
                <a:r>
                  <a:rPr lang="zh-CN" altLang="en-US" sz="20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的重子数为零</a:t>
                </a:r>
                <a:endParaRPr lang="en-US" altLang="zh-CN" sz="2000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32B1C9DD-410C-4A12-9C35-EA95E9E42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3448" y="1732746"/>
                <a:ext cx="4956968" cy="400110"/>
              </a:xfrm>
              <a:prstGeom prst="rect">
                <a:avLst/>
              </a:prstGeom>
              <a:blipFill>
                <a:blip r:embed="rId3"/>
                <a:stretch>
                  <a:fillRect l="-1230" t="-10606" b="-2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BED450B-6CE3-4512-B04C-6822BF6359CF}"/>
                  </a:ext>
                </a:extLst>
              </p:cNvPr>
              <p:cNvSpPr/>
              <p:nvPr/>
            </p:nvSpPr>
            <p:spPr>
              <a:xfrm>
                <a:off x="2711624" y="1671191"/>
                <a:ext cx="16746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BED450B-6CE3-4512-B04C-6822BF635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624" y="1671191"/>
                <a:ext cx="167468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1CCD3E2-EED2-4ADA-9AF1-7E1F0A06529D}"/>
                  </a:ext>
                </a:extLst>
              </p:cNvPr>
              <p:cNvSpPr/>
              <p:nvPr/>
            </p:nvSpPr>
            <p:spPr>
              <a:xfrm>
                <a:off x="2783632" y="3068960"/>
                <a:ext cx="43210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21CCD3E2-EED2-4ADA-9AF1-7E1F0A065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32" y="3068960"/>
                <a:ext cx="4321055" cy="461665"/>
              </a:xfrm>
              <a:prstGeom prst="rect">
                <a:avLst/>
              </a:prstGeom>
              <a:blipFill>
                <a:blip r:embed="rId5"/>
                <a:stretch>
                  <a:fillRect l="-424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D36209D-7163-4EB0-AFFC-B0FE89049675}"/>
                  </a:ext>
                </a:extLst>
              </p:cNvPr>
              <p:cNvSpPr/>
              <p:nvPr/>
            </p:nvSpPr>
            <p:spPr>
              <a:xfrm>
                <a:off x="2783632" y="4941168"/>
                <a:ext cx="43226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D36209D-7163-4EB0-AFFC-B0FE89049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32" y="4941168"/>
                <a:ext cx="4322658" cy="461665"/>
              </a:xfrm>
              <a:prstGeom prst="rect">
                <a:avLst/>
              </a:prstGeom>
              <a:blipFill>
                <a:blip r:embed="rId6"/>
                <a:stretch>
                  <a:fillRect l="-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7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imgt3.bdstatic.com/it/u=886854510,3976482433&amp;fm=21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9459" name="AutoShape 4" descr="http://imgt3.bdstatic.com/it/u=886854510,3976482433&amp;fm=23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1B2AF3F-CD2A-47E1-BEC7-F85ED28B0C7E}"/>
              </a:ext>
            </a:extLst>
          </p:cNvPr>
          <p:cNvSpPr/>
          <p:nvPr/>
        </p:nvSpPr>
        <p:spPr>
          <a:xfrm>
            <a:off x="0" y="0"/>
            <a:ext cx="12192000" cy="7002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华文楷体"/>
              <a:ea typeface="华文楷体"/>
              <a:cs typeface="华文楷体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2C6367DF-7957-49F4-B04A-CD29EA47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321004"/>
            <a:ext cx="92170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kumimoji="0" lang="en-US" altLang="zh-CN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对称性破坏的发现</a:t>
            </a:r>
            <a:endParaRPr kumimoji="0" lang="en-US" altLang="zh-CN" sz="5400" b="1" dirty="0">
              <a:solidFill>
                <a:srgbClr val="FFFF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F5DCFAA-A871-401F-8F8E-F79280A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D579021-BB09-9144-A4CF-B8D3F25BDFE0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96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什么是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破坏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14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BAF6474A-FB08-4C72-96D8-2DAD3A582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2567150"/>
            <a:ext cx="5112568" cy="28060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16">
                <a:extLst>
                  <a:ext uri="{FF2B5EF4-FFF2-40B4-BE49-F238E27FC236}">
                    <a16:creationId xmlns:a16="http://schemas.microsoft.com/office/drawing/2014/main" id="{F682D4EA-839F-44DD-9591-99A2E0FC42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400" y="908720"/>
                <a:ext cx="10749880" cy="14055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840"/>
                  </a:spcBef>
                  <a:spcAft>
                    <a:spcPts val="0"/>
                  </a:spcAft>
                  <a:buClr>
                    <a:srgbClr val="FF0000"/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电荷共轭变换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(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黑体"/>
                    <a:cs typeface="黑体"/>
                  </a:rPr>
                  <a:t>C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/>
                    <a:cs typeface="黑体"/>
                  </a:rPr>
                  <a:t>harge conjugation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) 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：  粒子 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黑体"/>
                      </a:rPr>
                      <m:t> </m:t>
                    </m:r>
                  </m:oMath>
                </a14:m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    反粒子 </a:t>
                </a:r>
                <a:endParaRPr kumimoji="0" lang="en-US" altLang="zh-CN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/>
                  <a:ea typeface="黑体"/>
                  <a:cs typeface="黑体"/>
                </a:endParaRPr>
              </a:p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840"/>
                  </a:spcBef>
                  <a:spcAft>
                    <a:spcPts val="0"/>
                  </a:spcAft>
                  <a:buClr>
                    <a:srgbClr val="FF0000"/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/>
                    <a:cs typeface="黑体"/>
                  </a:rPr>
                  <a:t>宇称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变换    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(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黑体"/>
                    <a:cs typeface="黑体"/>
                  </a:rPr>
                  <a:t>P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黑体"/>
                    <a:cs typeface="黑体"/>
                  </a:rPr>
                  <a:t>arity transformation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)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：   左    </a:t>
                </a:r>
                <a:r>
                  <a:rPr kumimoji="0" lang="zh-CN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   右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 （镜像变换）</a:t>
                </a:r>
                <a:endParaRPr kumimoji="0" lang="en-US" altLang="zh-CN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/>
                  <a:ea typeface="黑体"/>
                  <a:cs typeface="黑体"/>
                </a:endParaRPr>
              </a:p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840"/>
                  </a:spcBef>
                  <a:spcAft>
                    <a:spcPts val="0"/>
                  </a:spcAft>
                  <a:buClr>
                    <a:srgbClr val="FF0000"/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/>
                    <a:cs typeface="黑体"/>
                  </a:rPr>
                  <a:t>CP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对称性：   在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/>
                    <a:cs typeface="黑体"/>
                  </a:rPr>
                  <a:t>CP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联合变换下，系统遵循的物理规律不变</a:t>
                </a:r>
                <a:r>
                  <a:rPr kumimoji="0" lang="zh-CN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黑体"/>
                    <a:ea typeface="黑体"/>
                    <a:cs typeface="黑体"/>
                  </a:rPr>
                  <a:t> </a:t>
                </a:r>
                <a:endParaRPr kumimoji="0" lang="en-US" altLang="zh-CN" sz="2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34" name="Text Box 16">
                <a:extLst>
                  <a:ext uri="{FF2B5EF4-FFF2-40B4-BE49-F238E27FC236}">
                    <a16:creationId xmlns:a16="http://schemas.microsoft.com/office/drawing/2014/main" id="{F682D4EA-839F-44DD-9591-99A2E0FC4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908720"/>
                <a:ext cx="10749880" cy="1405513"/>
              </a:xfrm>
              <a:prstGeom prst="rect">
                <a:avLst/>
              </a:prstGeom>
              <a:blipFill>
                <a:blip r:embed="rId4"/>
                <a:stretch>
                  <a:fillRect l="-850" t="-4762" b="-9091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208AD921-919D-49DA-887E-323A7F7D3BE6}"/>
              </a:ext>
            </a:extLst>
          </p:cNvPr>
          <p:cNvSpPr/>
          <p:nvPr/>
        </p:nvSpPr>
        <p:spPr>
          <a:xfrm>
            <a:off x="983432" y="5703639"/>
            <a:ext cx="995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840"/>
              </a:spcBef>
              <a:buClr>
                <a:srgbClr val="FF0000"/>
              </a:buClr>
              <a:buSzPct val="75000"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黑体"/>
              </a:rPr>
              <a:t>CP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黑体"/>
              </a:rPr>
              <a:t>联合</a:t>
            </a:r>
            <a:r>
              <a:rPr lang="zh-CN" altLang="en-US" sz="2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对称性的破坏简称“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黑体"/>
              </a:rPr>
              <a:t>CP</a:t>
            </a:r>
            <a:r>
              <a:rPr lang="zh-CN" altLang="en-US" sz="2800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破坏”</a:t>
            </a:r>
            <a:endParaRPr lang="en-US" altLang="zh-CN" sz="2800" b="1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D9A44AF-7C86-4599-ACBA-937617741325}"/>
              </a:ext>
            </a:extLst>
          </p:cNvPr>
          <p:cNvSpPr txBox="1"/>
          <p:nvPr/>
        </p:nvSpPr>
        <p:spPr>
          <a:xfrm>
            <a:off x="5401036" y="3121804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kumimoji="1"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0BCAC41-6235-4807-8698-528D3D557091}"/>
              </a:ext>
            </a:extLst>
          </p:cNvPr>
          <p:cNvSpPr txBox="1"/>
          <p:nvPr/>
        </p:nvSpPr>
        <p:spPr>
          <a:xfrm>
            <a:off x="6138097" y="378904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endParaRPr kumimoji="1"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FC24942-621A-4F34-9DD9-0B96839571D4}"/>
              </a:ext>
            </a:extLst>
          </p:cNvPr>
          <p:cNvCxnSpPr/>
          <p:nvPr/>
        </p:nvCxnSpPr>
        <p:spPr>
          <a:xfrm>
            <a:off x="7464152" y="1124744"/>
            <a:ext cx="4547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794C2056-3E43-4B90-8934-18C2AB88763D}"/>
              </a:ext>
            </a:extLst>
          </p:cNvPr>
          <p:cNvCxnSpPr/>
          <p:nvPr/>
        </p:nvCxnSpPr>
        <p:spPr>
          <a:xfrm>
            <a:off x="7464152" y="1628800"/>
            <a:ext cx="45474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96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李、杨提出宇称不守恒（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1956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15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50E59A33-D1E2-486F-A234-0946ECDE0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56" y="1250757"/>
            <a:ext cx="58413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buFont typeface="Wingdings" charset="2"/>
              <a:buChar char="l"/>
              <a:defRPr/>
            </a:pPr>
            <a:r>
              <a:rPr lang="zh-CN" altLang="en-US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为了解决</a:t>
            </a:r>
            <a:r>
              <a:rPr lang="en-US" altLang="zh-CN" sz="2800" dirty="0">
                <a:solidFill>
                  <a:srgbClr val="000000"/>
                </a:solidFill>
                <a:latin typeface="Symbol" charset="2"/>
                <a:ea typeface="黑体"/>
                <a:cs typeface="Symbol" charset="2"/>
              </a:rPr>
              <a:t>q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-</a:t>
            </a:r>
            <a:r>
              <a:rPr lang="en-US" altLang="zh-CN" sz="2800" dirty="0">
                <a:solidFill>
                  <a:srgbClr val="000000"/>
                </a:solidFill>
                <a:latin typeface="Symbol" charset="2"/>
                <a:ea typeface="黑体"/>
                <a:cs typeface="Symbol" charset="2"/>
              </a:rPr>
              <a:t>t</a:t>
            </a:r>
            <a:r>
              <a:rPr lang="zh-CN" altLang="en-US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之谜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,</a:t>
            </a:r>
            <a:r>
              <a:rPr lang="zh-CN" altLang="en-US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李政道和杨振宁</a:t>
            </a:r>
            <a:r>
              <a:rPr lang="zh-CN" altLang="en-US" sz="28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提出宇称不守恒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7" name="Text Box 45">
            <a:extLst>
              <a:ext uri="{FF2B5EF4-FFF2-40B4-BE49-F238E27FC236}">
                <a16:creationId xmlns:a16="http://schemas.microsoft.com/office/drawing/2014/main" id="{4D011BDE-8ED5-4261-8178-3EE49E96F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420888"/>
            <a:ext cx="2304256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1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957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华文行楷" charset="0"/>
              <a:ea typeface="华文行楷" charset="0"/>
              <a:cs typeface="华文行楷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72D5CF6-1B67-4EC2-A4AE-687509AD0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439" y="3763269"/>
            <a:ext cx="3892129" cy="1753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7BD7A93-077B-40D8-8DF2-B5F0616B9703}"/>
                  </a:ext>
                </a:extLst>
              </p:cNvPr>
              <p:cNvSpPr/>
              <p:nvPr/>
            </p:nvSpPr>
            <p:spPr>
              <a:xfrm>
                <a:off x="1392723" y="3645024"/>
                <a:ext cx="5711389" cy="1938992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>
                <a:spAutoFit/>
              </a:bodyPr>
              <a:lstStyle/>
              <a:p>
                <a:pPr eaLnBrk="0" hangingPunct="0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𝜃</m:t>
                        </m:r>
                      </m:e>
                      <m:sup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黑体"/>
                    <a:ea typeface="黑体"/>
                    <a:cs typeface="黑体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𝜏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黑体"/>
                    <a:ea typeface="黑体"/>
                    <a:cs typeface="黑体"/>
                  </a:rPr>
                  <a:t>粒子的质量、电荷和自旋相同，</a:t>
                </a:r>
                <a:endParaRPr lang="en-US" altLang="zh-CN" sz="2400" dirty="0">
                  <a:solidFill>
                    <a:srgbClr val="000000"/>
                  </a:solidFill>
                  <a:latin typeface="黑体"/>
                  <a:ea typeface="黑体"/>
                  <a:cs typeface="黑体"/>
                </a:endParaRPr>
              </a:p>
              <a:p>
                <a:pPr eaLnBrk="0" hangingPunct="0"/>
                <a:r>
                  <a:rPr lang="zh-CN" altLang="en-US" sz="2400" dirty="0">
                    <a:solidFill>
                      <a:srgbClr val="000000"/>
                    </a:solidFill>
                    <a:latin typeface="黑体"/>
                    <a:ea typeface="黑体"/>
                    <a:cs typeface="黑体"/>
                  </a:rPr>
                  <a:t>如果宇称守恒就只能是两种不同粒子。</a:t>
                </a:r>
                <a:endParaRPr lang="en-US" altLang="zh-CN" sz="2400" dirty="0">
                  <a:solidFill>
                    <a:srgbClr val="000000"/>
                  </a:solidFill>
                  <a:latin typeface="黑体"/>
                  <a:ea typeface="黑体"/>
                  <a:cs typeface="黑体"/>
                </a:endParaRPr>
              </a:p>
              <a:p>
                <a:pPr eaLnBrk="0" hangingPunct="0"/>
                <a:endParaRPr lang="en-US" altLang="zh-CN" sz="2400" dirty="0">
                  <a:solidFill>
                    <a:srgbClr val="000000"/>
                  </a:solidFill>
                  <a:latin typeface="黑体"/>
                  <a:ea typeface="黑体"/>
                  <a:cs typeface="黑体"/>
                </a:endParaRPr>
              </a:p>
              <a:p>
                <a:pPr eaLnBrk="0" hangingPunct="0"/>
                <a:r>
                  <a:rPr lang="zh-CN" altLang="en-US" sz="24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李、杨首次提出：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弱作用中宇称不守恒，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𝜃</m:t>
                        </m:r>
                      </m:e>
                      <m:sup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𝜏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是同一种粒子！</a:t>
                </a:r>
                <a:endParaRPr lang="zh-CN" altLang="en-US" sz="2400" dirty="0">
                  <a:solidFill>
                    <a:srgbClr val="000000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7BD7A93-077B-40D8-8DF2-B5F0616B9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723" y="3645024"/>
                <a:ext cx="5711389" cy="1938992"/>
              </a:xfrm>
              <a:prstGeom prst="rect">
                <a:avLst/>
              </a:prstGeom>
              <a:blipFill>
                <a:blip r:embed="rId4"/>
                <a:stretch>
                  <a:fillRect l="-1601" t="-3459" r="-961" b="-5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0F4EE44-E325-4A3A-891D-738D89B29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899" y="1052736"/>
            <a:ext cx="2945597" cy="20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宇称不守恒的发现（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1957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16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E874F63-CC4C-47F6-B140-246ACEF66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56" y="1043735"/>
            <a:ext cx="64173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buFont typeface="Wingdings" charset="2"/>
              <a:buChar char="l"/>
              <a:defRPr/>
            </a:pPr>
            <a:r>
              <a:rPr lang="zh-CN" altLang="en-US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吴健雄在低温下用磁场使</a:t>
            </a:r>
            <a:r>
              <a:rPr lang="zh-CN" altLang="en-US" sz="28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钴</a:t>
            </a:r>
            <a:r>
              <a:rPr lang="en-US" altLang="zh-CN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-60</a:t>
            </a:r>
            <a:r>
              <a:rPr lang="zh-CN" altLang="en-US" sz="280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极化，观察电子发射方向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B72B58C7-CC61-4C5A-87B2-32CA2653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2380818"/>
            <a:ext cx="5400600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0000"/>
              </a:buClr>
              <a:buSzPct val="75000"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宇称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变换：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自旋不变，</a:t>
            </a:r>
            <a:r>
              <a:rPr kumimoji="0" lang="zh-CN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 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动量相反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,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螺旋度相反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8">
                <a:extLst>
                  <a:ext uri="{FF2B5EF4-FFF2-40B4-BE49-F238E27FC236}">
                    <a16:creationId xmlns:a16="http://schemas.microsoft.com/office/drawing/2014/main" id="{84E6CA66-8579-43AB-A5B2-F2BB77A1E3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040" y="3717032"/>
                <a:ext cx="5184576" cy="1646605"/>
              </a:xfrm>
              <a:prstGeom prst="rect">
                <a:avLst/>
              </a:prstGeom>
              <a:solidFill>
                <a:srgbClr val="EBF1DE"/>
              </a:solidFill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defRPr/>
                </a:pPr>
                <a:r>
                  <a:rPr lang="zh-CN" alt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/>
                  </a:rPr>
                  <a:t>实验发现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电子倾向于在与原子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核自旋相反的方向发射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，证实了弱作用中宇称不守恒！</a:t>
                </a:r>
                <a:endPara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/>
                  <a:cs typeface="Symbol" charset="2"/>
                </a:endParaRPr>
              </a:p>
              <a:p>
                <a:pPr eaLnBrk="0" hangingPunct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  <m:t>𝜃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Symbol" charset="2"/>
                    <a:ea typeface="黑体"/>
                    <a:cs typeface="Symbol" charset="2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  <m:t>𝜏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Symbol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Symbol" charset="2"/>
                    <a:ea typeface="黑体"/>
                    <a:cs typeface="Symbol" charset="2"/>
                  </a:rPr>
                  <a:t>系同一个</a:t>
                </a:r>
                <a:r>
                  <a:rPr lang="zh-CN" altLang="en-US" sz="24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粒子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Arial" panose="020B0604020202020204" pitchFamily="34" charset="0"/>
                    <a:ea typeface="黑体"/>
                  </a:rPr>
                  <a:t>。</a:t>
                </a:r>
                <a:endParaRPr lang="en-US" altLang="zh-CN" sz="2400" baseline="30000" dirty="0">
                  <a:solidFill>
                    <a:srgbClr val="0000FF"/>
                  </a:solidFill>
                  <a:latin typeface="Arial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46" name="Text Box 8">
                <a:extLst>
                  <a:ext uri="{FF2B5EF4-FFF2-40B4-BE49-F238E27FC236}">
                    <a16:creationId xmlns:a16="http://schemas.microsoft.com/office/drawing/2014/main" id="{84E6CA66-8579-43AB-A5B2-F2BB77A1E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040" y="3717032"/>
                <a:ext cx="5184576" cy="1646605"/>
              </a:xfrm>
              <a:prstGeom prst="rect">
                <a:avLst/>
              </a:prstGeom>
              <a:blipFill>
                <a:blip r:embed="rId3"/>
                <a:stretch>
                  <a:fillRect l="-1763" t="-2963" b="-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49">
            <a:extLst>
              <a:ext uri="{FF2B5EF4-FFF2-40B4-BE49-F238E27FC236}">
                <a16:creationId xmlns:a16="http://schemas.microsoft.com/office/drawing/2014/main" id="{FFFB5D45-ADF9-4416-8D7E-815E05E31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07" y="2880320"/>
            <a:ext cx="4216604" cy="3140968"/>
          </a:xfrm>
          <a:prstGeom prst="rect">
            <a:avLst/>
          </a:prstGeom>
        </p:spPr>
      </p:pic>
      <p:sp>
        <p:nvSpPr>
          <p:cNvPr id="54" name="箭头: 左 53">
            <a:extLst>
              <a:ext uri="{FF2B5EF4-FFF2-40B4-BE49-F238E27FC236}">
                <a16:creationId xmlns:a16="http://schemas.microsoft.com/office/drawing/2014/main" id="{D13C4DC1-54AF-455D-B14B-9BC5EA67E04B}"/>
              </a:ext>
            </a:extLst>
          </p:cNvPr>
          <p:cNvSpPr/>
          <p:nvPr/>
        </p:nvSpPr>
        <p:spPr>
          <a:xfrm rot="16200000">
            <a:off x="5248994" y="4108852"/>
            <a:ext cx="648072" cy="1654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CB87F93-47D9-4C22-B8C0-20783C30BB00}"/>
              </a:ext>
            </a:extLst>
          </p:cNvPr>
          <p:cNvSpPr txBox="1"/>
          <p:nvPr/>
        </p:nvSpPr>
        <p:spPr>
          <a:xfrm>
            <a:off x="5634335" y="3656775"/>
            <a:ext cx="461665" cy="1002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b="1" dirty="0">
                <a:solidFill>
                  <a:srgbClr val="4F81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宇称变换</a:t>
            </a:r>
            <a:endParaRPr lang="en-US" b="1" dirty="0">
              <a:solidFill>
                <a:srgbClr val="4F81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569A1238-10A5-4612-8022-7F35FCB2A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6280" y="836712"/>
            <a:ext cx="172819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2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电荷共轭破坏的发现（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1958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17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DD83AF-741A-49CB-AE04-3B6B50BD5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399" y="1700808"/>
            <a:ext cx="3419449" cy="400518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5A45473-B9B9-434A-92D0-DB9016C57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220" y="1268760"/>
            <a:ext cx="64173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buFont typeface="Wingdings" charset="2"/>
              <a:buChar char="l"/>
              <a:defRPr/>
            </a:pPr>
            <a:r>
              <a:rPr lang="en-US" altLang="zh-CN" sz="2800" dirty="0">
                <a:ea typeface="黑体"/>
                <a:cs typeface="黑体"/>
              </a:rPr>
              <a:t>Goldhaber</a:t>
            </a:r>
            <a:r>
              <a:rPr lang="zh-CN" altLang="en-US" sz="2800" dirty="0">
                <a:ea typeface="黑体"/>
                <a:cs typeface="黑体"/>
              </a:rPr>
              <a:t> 等</a:t>
            </a:r>
            <a:r>
              <a:rPr lang="zh-CN" altLang="en-US" sz="2800" dirty="0">
                <a:latin typeface="黑体"/>
                <a:ea typeface="黑体"/>
                <a:cs typeface="黑体"/>
              </a:rPr>
              <a:t>研究了铕元素俘获电子</a:t>
            </a:r>
            <a:endParaRPr lang="en-US" altLang="zh-CN" sz="28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F81E4E-908E-4F3A-A5E2-C8CED2817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76" y="1844824"/>
            <a:ext cx="4291980" cy="558059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B250DD67-6F35-4FFD-9BA7-5FC5FC49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2564904"/>
            <a:ext cx="5760640" cy="907941"/>
          </a:xfrm>
          <a:prstGeom prst="rect">
            <a:avLst/>
          </a:prstGeom>
          <a:solidFill>
            <a:srgbClr val="EBF1DE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  <a:defRPr/>
            </a:pPr>
            <a:r>
              <a:rPr lang="zh-CN" altLang="en-US" sz="2400" dirty="0">
                <a:latin typeface="Symbol" charset="2"/>
                <a:ea typeface="黑体"/>
                <a:cs typeface="Symbol" charset="2"/>
              </a:rPr>
              <a:t>从</a:t>
            </a:r>
            <a:r>
              <a:rPr lang="zh-CN" altLang="en-US" sz="2400" dirty="0">
                <a:ea typeface="黑体"/>
                <a:cs typeface="黑体"/>
              </a:rPr>
              <a:t>光子螺旋度可以确定中微子的螺旋度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，</a:t>
            </a:r>
            <a:endParaRPr lang="en-US" altLang="zh-CN" sz="2400" dirty="0">
              <a:ea typeface="黑体"/>
              <a:cs typeface="黑体"/>
            </a:endParaRPr>
          </a:p>
          <a:p>
            <a:pPr eaLnBrk="0" hangingPunct="0">
              <a:spcAft>
                <a:spcPts val="600"/>
              </a:spcAft>
              <a:defRPr/>
            </a:pPr>
            <a:r>
              <a:rPr lang="zh-CN" altLang="en-US" sz="2400" dirty="0">
                <a:ea typeface="黑体"/>
                <a:cs typeface="黑体"/>
              </a:rPr>
              <a:t>只观测到了左旋中微子，没有右旋中微子</a:t>
            </a:r>
            <a:endParaRPr lang="en-US" altLang="zh-CN" sz="2400" b="1" dirty="0">
              <a:latin typeface="黑体"/>
              <a:ea typeface="黑体"/>
              <a:cs typeface="黑体"/>
            </a:endParaRPr>
          </a:p>
        </p:txBody>
      </p:sp>
      <p:pic>
        <p:nvPicPr>
          <p:cNvPr id="9" name="图片 8" descr="parity-violation.png">
            <a:extLst>
              <a:ext uri="{FF2B5EF4-FFF2-40B4-BE49-F238E27FC236}">
                <a16:creationId xmlns:a16="http://schemas.microsoft.com/office/drawing/2014/main" id="{632D1D33-5221-4201-9FCE-14DC10BDA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645024"/>
            <a:ext cx="2736304" cy="182023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F4E29A5-3B36-4805-8BD3-53FB8F5BE751}"/>
              </a:ext>
            </a:extLst>
          </p:cNvPr>
          <p:cNvSpPr/>
          <p:nvPr/>
        </p:nvSpPr>
        <p:spPr>
          <a:xfrm>
            <a:off x="5951984" y="5517232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840"/>
              </a:spcBef>
              <a:buClr>
                <a:srgbClr val="FF0000"/>
              </a:buClr>
              <a:buSzPct val="75000"/>
              <a:defRPr/>
            </a:pP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黑体"/>
              </a:rPr>
              <a:t>弱作用中电荷共轭对称性被破坏</a:t>
            </a:r>
            <a:endParaRPr lang="en-US" altLang="zh-CN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91972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C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破坏，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P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破坏与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破坏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18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396A3482-C5B4-4BA9-8609-84C2AA6EE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5487615"/>
            <a:ext cx="684076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0000"/>
              </a:buClr>
              <a:buSzPct val="75000"/>
              <a:defRPr/>
            </a:pPr>
            <a:r>
              <a:rPr lang="en-US" altLang="zh-CN" sz="2800" dirty="0">
                <a:solidFill>
                  <a:srgbClr val="FF0000"/>
                </a:solidFill>
                <a:latin typeface="Arial"/>
                <a:ea typeface="黑体"/>
                <a:cs typeface="黑体"/>
              </a:rPr>
              <a:t>CP</a:t>
            </a:r>
            <a:r>
              <a:rPr lang="zh-CN" altLang="en-US" sz="2800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不变性在弱作用中有没有普适性？</a:t>
            </a:r>
            <a:endParaRPr lang="en-US" altLang="zh-CN" sz="28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7" name="图片 16" descr="I15-25-CPviolation1.jpg">
            <a:extLst>
              <a:ext uri="{FF2B5EF4-FFF2-40B4-BE49-F238E27FC236}">
                <a16:creationId xmlns:a16="http://schemas.microsoft.com/office/drawing/2014/main" id="{63516C0E-3E1D-45DA-B82A-7C20DFAB7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68760"/>
            <a:ext cx="5377904" cy="313711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699417D-6A06-4C91-831B-41BC422CADC9}"/>
              </a:ext>
            </a:extLst>
          </p:cNvPr>
          <p:cNvSpPr txBox="1"/>
          <p:nvPr/>
        </p:nvSpPr>
        <p:spPr>
          <a:xfrm>
            <a:off x="5807968" y="2852936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CP</a:t>
            </a:r>
            <a:endParaRPr kumimoji="1"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9293405-2A75-4765-9159-FEA1C9A5F061}"/>
              </a:ext>
            </a:extLst>
          </p:cNvPr>
          <p:cNvSpPr txBox="1"/>
          <p:nvPr/>
        </p:nvSpPr>
        <p:spPr>
          <a:xfrm>
            <a:off x="5850065" y="1671191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endParaRPr kumimoji="1"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996BA6-7436-491B-B28A-2522E80CC13A}"/>
              </a:ext>
            </a:extLst>
          </p:cNvPr>
          <p:cNvSpPr txBox="1"/>
          <p:nvPr/>
        </p:nvSpPr>
        <p:spPr>
          <a:xfrm>
            <a:off x="7896200" y="2564904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1"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kumimoji="1"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973FCF3A-E8D7-480E-A1D0-5206EF781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1628800"/>
            <a:ext cx="1872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左手中微子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2C5900D4-3275-4F89-89ED-B5CFF222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288" y="3501008"/>
            <a:ext cx="2088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右手反中微子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36816615-77E0-4961-9CB2-8EFE3AE0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280" y="1671191"/>
            <a:ext cx="2664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右手中微子不存在</a:t>
            </a:r>
            <a:endParaRPr lang="en-US" altLang="zh-CN" sz="2400" dirty="0">
              <a:solidFill>
                <a:srgbClr val="FF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C337686-1CE8-5F27-42D4-68A4405D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4849996"/>
            <a:ext cx="104411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buFont typeface="Wingdings" charset="2"/>
              <a:buChar char="l"/>
              <a:defRPr/>
            </a:pP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对中微子，</a:t>
            </a: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C</a:t>
            </a: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和</a:t>
            </a: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P</a:t>
            </a: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对称性分别被最大程度地破坏，但</a:t>
            </a: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CP</a:t>
            </a: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似乎守</a:t>
            </a: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/>
                <a:ea typeface="黑体"/>
                <a:cs typeface="黑体"/>
              </a:rPr>
              <a:t>恒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491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p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𝐾</m:t>
                        </m:r>
                      </m:e>
                      <m:sup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CP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破坏的发现（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1964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）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2397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19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9558E9B-50F5-44C2-94D5-8DC6827D3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278052"/>
            <a:ext cx="3594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56C43EE8-4F8E-4672-AA1A-D3F9BCCC6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128" y="1124744"/>
            <a:ext cx="187220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Left</a:t>
            </a:r>
            <a:r>
              <a:rPr lang="zh-CN" altLang="en-US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sideband</a:t>
            </a:r>
            <a:r>
              <a:rPr lang="zh-CN" altLang="en-US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 </a:t>
            </a:r>
            <a:endParaRPr lang="en-US" altLang="zh-CN" sz="1800" dirty="0">
              <a:solidFill>
                <a:srgbClr val="0000FF"/>
              </a:solidFill>
              <a:latin typeface="+mn-lt"/>
              <a:ea typeface="黑体"/>
              <a:cs typeface="黑体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325C3E4-80A9-45EA-A8FA-4C33B4DD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136" y="4509120"/>
            <a:ext cx="187220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Right</a:t>
            </a:r>
            <a:r>
              <a:rPr lang="zh-CN" altLang="en-US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sideband</a:t>
            </a:r>
            <a:r>
              <a:rPr lang="zh-CN" altLang="en-US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 </a:t>
            </a:r>
            <a:endParaRPr lang="en-US" altLang="zh-CN" sz="1800" dirty="0">
              <a:solidFill>
                <a:srgbClr val="0000FF"/>
              </a:solidFill>
              <a:latin typeface="+mn-lt"/>
              <a:ea typeface="黑体"/>
              <a:cs typeface="黑体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71AD543-BB60-4AB9-A847-14FF8B8E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128" y="2780928"/>
            <a:ext cx="1872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800" dirty="0">
                <a:solidFill>
                  <a:srgbClr val="0000FF"/>
                </a:solidFill>
              </a:rPr>
              <a:t>K</a:t>
            </a:r>
            <a:r>
              <a:rPr lang="en-US" altLang="zh-CN" sz="1800" baseline="30000" dirty="0">
                <a:solidFill>
                  <a:srgbClr val="0000FF"/>
                </a:solidFill>
              </a:rPr>
              <a:t>0</a:t>
            </a:r>
            <a:r>
              <a:rPr lang="en-US" altLang="zh-CN" sz="1800" baseline="-25000" dirty="0">
                <a:solidFill>
                  <a:srgbClr val="0000FF"/>
                </a:solidFill>
              </a:rPr>
              <a:t>L</a:t>
            </a:r>
            <a:r>
              <a:rPr lang="en-US" altLang="zh-CN" sz="1800" dirty="0">
                <a:solidFill>
                  <a:srgbClr val="0000FF"/>
                </a:solidFill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region</a:t>
            </a:r>
            <a:r>
              <a:rPr lang="zh-CN" altLang="en-US" sz="18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 </a:t>
            </a:r>
            <a:endParaRPr lang="en-US" altLang="zh-CN" sz="1800" dirty="0">
              <a:solidFill>
                <a:srgbClr val="0000FF"/>
              </a:solidFill>
              <a:latin typeface="+mn-lt"/>
              <a:ea typeface="黑体"/>
              <a:cs typeface="黑体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50BDAEB-786E-4F69-9F12-BAEADD81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00" y="5742548"/>
            <a:ext cx="72008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800" dirty="0" err="1">
                <a:solidFill>
                  <a:schemeClr val="tx1"/>
                </a:solidFill>
              </a:rPr>
              <a:t>cos</a:t>
            </a:r>
            <a:r>
              <a:rPr lang="en-US" altLang="zh-CN" sz="18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q</a:t>
            </a:r>
            <a:endParaRPr lang="en-US" altLang="zh-CN" sz="1800" dirty="0">
              <a:solidFill>
                <a:srgbClr val="000000"/>
              </a:solidFill>
              <a:latin typeface="Symbol" charset="2"/>
              <a:ea typeface="黑体"/>
              <a:cs typeface="Symbol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">
                <a:extLst>
                  <a:ext uri="{FF2B5EF4-FFF2-40B4-BE49-F238E27FC236}">
                    <a16:creationId xmlns:a16="http://schemas.microsoft.com/office/drawing/2014/main" id="{34C0C931-5C0A-408A-8685-721CD19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16" y="1052736"/>
                <a:ext cx="6762452" cy="9819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effectLst/>
                    <a:ea typeface="黑体"/>
                    <a:cs typeface="黑体"/>
                  </a:rPr>
                  <a:t>Cronin</a:t>
                </a:r>
                <a:r>
                  <a:rPr lang="zh-CN" altLang="en-US" sz="2800" dirty="0">
                    <a:solidFill>
                      <a:schemeClr val="tx1"/>
                    </a:solidFill>
                    <a:effectLst/>
                    <a:ea typeface="黑体"/>
                    <a:cs typeface="黑体"/>
                  </a:rPr>
                  <a:t>和</a:t>
                </a:r>
                <a:r>
                  <a:rPr lang="en-US" altLang="zh-CN" sz="2800" dirty="0">
                    <a:solidFill>
                      <a:schemeClr val="tx1"/>
                    </a:solidFill>
                    <a:effectLst/>
                    <a:ea typeface="黑体"/>
                    <a:cs typeface="黑体"/>
                  </a:rPr>
                  <a:t>Fitch</a:t>
                </a:r>
                <a:r>
                  <a:rPr lang="zh-CN" altLang="en-US" sz="2800" dirty="0">
                    <a:solidFill>
                      <a:schemeClr val="tx1"/>
                    </a:solidFill>
                    <a:effectLst/>
                    <a:ea typeface="黑体"/>
                    <a:cs typeface="黑体"/>
                  </a:rPr>
                  <a:t>发现了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𝐿</m:t>
                        </m:r>
                      </m:sub>
                      <m:sup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  <m:r>
                      <a:rPr lang="en-US" altLang="zh-CN" sz="28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  <a:ea typeface="黑体"/>
                    <a:cs typeface="黑体"/>
                  </a:rPr>
                  <a:t>衰变，</a:t>
                </a:r>
                <a:r>
                  <a:rPr lang="zh-CN" altLang="en-US" sz="2800" dirty="0">
                    <a:solidFill>
                      <a:srgbClr val="FF0000"/>
                    </a:solidFill>
                    <a:effectLst/>
                    <a:ea typeface="黑体"/>
                    <a:cs typeface="黑体"/>
                  </a:rPr>
                  <a:t>表明</a:t>
                </a:r>
                <a:r>
                  <a:rPr lang="en-US" altLang="zh-CN" sz="2800" dirty="0">
                    <a:solidFill>
                      <a:srgbClr val="FF0000"/>
                    </a:solidFill>
                    <a:effectLst/>
                    <a:ea typeface="黑体"/>
                    <a:cs typeface="黑体"/>
                  </a:rPr>
                  <a:t>CP</a:t>
                </a:r>
                <a:r>
                  <a:rPr lang="zh-CN" altLang="en-US" sz="2800" dirty="0">
                    <a:solidFill>
                      <a:srgbClr val="FF0000"/>
                    </a:solidFill>
                    <a:effectLst/>
                    <a:ea typeface="黑体"/>
                    <a:cs typeface="黑体"/>
                  </a:rPr>
                  <a:t>对称性有微小破坏</a:t>
                </a:r>
                <a:endParaRPr lang="zh-CN" altLang="en-US" sz="2800" dirty="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Text Box 8">
                <a:extLst>
                  <a:ext uri="{FF2B5EF4-FFF2-40B4-BE49-F238E27FC236}">
                    <a16:creationId xmlns:a16="http://schemas.microsoft.com/office/drawing/2014/main" id="{34C0C931-5C0A-408A-8685-721CD19CC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16" y="1052736"/>
                <a:ext cx="6762452" cy="981935"/>
              </a:xfrm>
              <a:prstGeom prst="rect">
                <a:avLst/>
              </a:prstGeom>
              <a:blipFill>
                <a:blip r:embed="rId5"/>
                <a:stretch>
                  <a:fillRect l="-1623" t="-7453" b="-14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2D8EDE4A-2696-424D-B7CC-B9E034B20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4816306"/>
            <a:ext cx="4752528" cy="101017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1C72233-B28A-442A-ADF0-80D760665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498" y="2160818"/>
            <a:ext cx="4120478" cy="2276294"/>
          </a:xfrm>
          <a:prstGeom prst="rect">
            <a:avLst/>
          </a:prstGeom>
        </p:spPr>
      </p:pic>
      <p:sp>
        <p:nvSpPr>
          <p:cNvPr id="2" name="Text Box 45">
            <a:extLst>
              <a:ext uri="{FF2B5EF4-FFF2-40B4-BE49-F238E27FC236}">
                <a16:creationId xmlns:a16="http://schemas.microsoft.com/office/drawing/2014/main" id="{320ECF3D-D4BA-262A-D6DE-FF46B7608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2132856"/>
            <a:ext cx="2304256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1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957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华文行楷" charset="0"/>
              <a:ea typeface="华文行楷" charset="0"/>
              <a:cs typeface="华文行楷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9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内容提要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DCEEE70-FD37-479B-7234-24E71406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1665539"/>
            <a:ext cx="8496944" cy="330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14300" indent="-5715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600" dirty="0">
                <a:latin typeface="黑体"/>
                <a:ea typeface="黑体"/>
              </a:rPr>
              <a:t>反物质与宇宙正反物质不对称</a:t>
            </a:r>
            <a:endParaRPr lang="en-US" altLang="zh-CN" sz="3600" dirty="0">
              <a:latin typeface="黑体"/>
              <a:ea typeface="黑体"/>
            </a:endParaRPr>
          </a:p>
          <a:p>
            <a:pPr marL="114300" indent="-5715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对称性破坏的发现</a:t>
            </a:r>
            <a:endParaRPr lang="en-US" altLang="zh-CN" sz="3600" dirty="0"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114300" indent="-5715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标准模型</a:t>
            </a:r>
            <a:r>
              <a:rPr lang="en-US" altLang="zh-CN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破坏机制的建立</a:t>
            </a:r>
            <a:endParaRPr lang="en-US" altLang="zh-CN" sz="3600" dirty="0"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  <a:p>
            <a:pPr marL="114300" indent="-5715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3600" dirty="0" err="1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LHCb</a:t>
            </a:r>
            <a:r>
              <a:rPr lang="zh-CN" altLang="en-US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实验上的高精度</a:t>
            </a:r>
            <a:r>
              <a:rPr lang="en-US" altLang="zh-CN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CP</a:t>
            </a:r>
            <a:r>
              <a:rPr lang="zh-CN" altLang="en-US" sz="36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破坏研究</a:t>
            </a:r>
            <a:endParaRPr lang="en-US" altLang="zh-CN" sz="3200" dirty="0"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9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imgt3.bdstatic.com/it/u=886854510,3976482433&amp;fm=21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9459" name="AutoShape 4" descr="http://imgt3.bdstatic.com/it/u=886854510,3976482433&amp;fm=23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1B2AF3F-CD2A-47E1-BEC7-F85ED28B0C7E}"/>
              </a:ext>
            </a:extLst>
          </p:cNvPr>
          <p:cNvSpPr/>
          <p:nvPr/>
        </p:nvSpPr>
        <p:spPr>
          <a:xfrm>
            <a:off x="0" y="27384"/>
            <a:ext cx="12192000" cy="7002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华文楷体"/>
              <a:ea typeface="华文楷体"/>
              <a:cs typeface="华文楷体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2C6367DF-7957-49F4-B04A-CD29EA47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321004"/>
            <a:ext cx="92170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标准模型</a:t>
            </a:r>
            <a:r>
              <a:rPr kumimoji="0" lang="en-US" altLang="zh-CN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破坏机制的建立</a:t>
            </a:r>
            <a:endParaRPr kumimoji="0" lang="en-US" altLang="zh-CN" sz="5400" b="1" dirty="0">
              <a:solidFill>
                <a:srgbClr val="FFFF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F5DCFAA-A871-401F-8F8E-F79280A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D579021-BB09-9144-A4CF-B8D3F25BDFE0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8169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两代夸克混合理论（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1963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21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2149C2-9059-797B-74E6-7E786B780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132856"/>
            <a:ext cx="4716016" cy="3537012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901079D3-3A10-F86B-89F0-00EE65B42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340768"/>
            <a:ext cx="93610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en-US" altLang="zh-CN" sz="2800" dirty="0" err="1">
                <a:solidFill>
                  <a:srgbClr val="3333CC"/>
                </a:solidFill>
                <a:ea typeface="黑体"/>
                <a:cs typeface="黑体"/>
              </a:rPr>
              <a:t>Cabibbo</a:t>
            </a:r>
            <a:r>
              <a:rPr lang="zh-CN" altLang="en-US" sz="2800" dirty="0">
                <a:solidFill>
                  <a:srgbClr val="3333CC"/>
                </a:solidFill>
                <a:ea typeface="黑体"/>
                <a:cs typeface="黑体"/>
              </a:rPr>
              <a:t>提出了两代夸克混合理论，但无法解释</a:t>
            </a:r>
            <a:r>
              <a:rPr lang="en-US" altLang="zh-CN" sz="2800" dirty="0">
                <a:solidFill>
                  <a:srgbClr val="3333CC"/>
                </a:solidFill>
                <a:ea typeface="黑体"/>
                <a:cs typeface="黑体"/>
              </a:rPr>
              <a:t>CP</a:t>
            </a:r>
            <a:r>
              <a:rPr lang="zh-CN" altLang="en-US" sz="2800" dirty="0">
                <a:solidFill>
                  <a:srgbClr val="3333CC"/>
                </a:solidFill>
                <a:ea typeface="黑体"/>
                <a:cs typeface="黑体"/>
              </a:rPr>
              <a:t>破坏</a:t>
            </a:r>
            <a:endParaRPr lang="en-US" altLang="zh-CN" sz="2800" dirty="0">
              <a:solidFill>
                <a:schemeClr val="tx1"/>
              </a:solidFill>
              <a:effectLst/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EE0B73A-FA0D-1725-D3A3-8F3E6AE78F7D}"/>
                  </a:ext>
                </a:extLst>
              </p:cNvPr>
              <p:cNvSpPr txBox="1"/>
              <p:nvPr/>
            </p:nvSpPr>
            <p:spPr>
              <a:xfrm>
                <a:off x="6600056" y="2420888"/>
                <a:ext cx="4392488" cy="7864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eqArr>
                        </m:e>
                      </m:d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400" b="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EE0B73A-FA0D-1725-D3A3-8F3E6AE78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2420888"/>
                <a:ext cx="4392488" cy="786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4BCA5CDD-E749-F0DD-42F3-3020EA81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21088"/>
            <a:ext cx="5544616" cy="1605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BB9393-3760-4E99-BAE7-62908673813F}"/>
                  </a:ext>
                </a:extLst>
              </p:cNvPr>
              <p:cNvSpPr txBox="1"/>
              <p:nvPr/>
            </p:nvSpPr>
            <p:spPr>
              <a:xfrm>
                <a:off x="6456040" y="3707740"/>
                <a:ext cx="43924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8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黑体"/>
                  </a:rPr>
                  <a:t>解释了一系列过程的关联：</a:t>
                </a:r>
                <a14:m>
                  <m:oMath xmlns:m="http://schemas.openxmlformats.org/officeDocument/2006/math">
                    <m:r>
                      <a:rPr lang="en-US" altLang="zh-CN" sz="1800" b="1" i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𝐬𝐢𝐧</m:t>
                    </m:r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𝜽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𝒄</m:t>
                        </m:r>
                      </m:sub>
                    </m:sSub>
                    <m:r>
                      <a:rPr lang="en-US" altLang="zh-CN" sz="1800" b="1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≈</m:t>
                    </m:r>
                    <m:r>
                      <a:rPr lang="en-US" altLang="zh-CN" sz="1800" b="1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𝟎</m:t>
                    </m:r>
                    <m:r>
                      <a:rPr lang="en-US" altLang="zh-CN" sz="1800" b="1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.</m:t>
                    </m:r>
                    <m:r>
                      <a:rPr lang="en-US" altLang="zh-CN" sz="1800" b="1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𝟐𝟐</m:t>
                    </m:r>
                  </m:oMath>
                </a14:m>
                <a:endParaRPr lang="en-US" altLang="zh-CN" sz="1800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0BB9393-3760-4E99-BAE7-629086738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3707740"/>
                <a:ext cx="4392488" cy="369332"/>
              </a:xfrm>
              <a:prstGeom prst="rect">
                <a:avLst/>
              </a:prstGeom>
              <a:blipFill>
                <a:blip r:embed="rId6"/>
                <a:stretch>
                  <a:fillRect l="-1248" t="-13115" b="-29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E84947B-DB47-1190-DFC8-58C48A29C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740" y="3796657"/>
            <a:ext cx="4818236" cy="16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GIM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机制（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1970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22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1F2CA437-1D42-4276-A2AC-F7CD50466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606" y="1311151"/>
                <a:ext cx="10814994" cy="962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Glashow, Iliopoulos </a:t>
                </a:r>
                <a:r>
                  <a:rPr lang="zh-CN" altLang="en-US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和</a:t>
                </a:r>
                <a:r>
                  <a:rPr lang="en-US" altLang="zh-CN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Maiani</a:t>
                </a:r>
                <a:r>
                  <a:rPr lang="zh-CN" altLang="en-US" sz="2800" dirty="0">
                    <a:solidFill>
                      <a:srgbClr val="FF0000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引入粲夸克</a:t>
                </a:r>
                <a:r>
                  <a:rPr lang="zh-CN" altLang="en-US" sz="2800" dirty="0">
                    <a:solidFill>
                      <a:schemeClr val="tx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以抑制味道改变中性流</a:t>
                </a:r>
                <a:r>
                  <a:rPr lang="zh-CN" altLang="zh-CN" sz="2800" dirty="0">
                    <a:solidFill>
                      <a:schemeClr val="tx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，</a:t>
                </a:r>
                <a:r>
                  <a:rPr lang="zh-CN" altLang="en-US" sz="2800" dirty="0">
                    <a:solidFill>
                      <a:schemeClr val="tx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解释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𝐿</m:t>
                        </m:r>
                      </m:sub>
                      <m:sup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  <m:r>
                      <a:rPr lang="en-US" altLang="zh-CN" sz="2800" b="0" i="1" dirty="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过程的严重压低</a:t>
                </a:r>
                <a:endParaRPr lang="en-US" altLang="zh-CN" sz="2800" dirty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黑体"/>
                </a:endParaRPr>
              </a:p>
            </p:txBody>
          </p:sp>
        </mc:Choice>
        <mc:Fallback xmlns="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1F2CA437-1D42-4276-A2AC-F7CD504660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606" y="1311151"/>
                <a:ext cx="10814994" cy="962828"/>
              </a:xfrm>
              <a:prstGeom prst="rect">
                <a:avLst/>
              </a:prstGeom>
              <a:blipFill>
                <a:blip r:embed="rId3"/>
                <a:stretch>
                  <a:fillRect l="-1015" t="-8228" r="-1804" b="-158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8BBE2BA2-0A7A-45BC-B2C0-352AFA9F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078" y="2648187"/>
            <a:ext cx="2753786" cy="18582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87C875-EDB0-4C34-A8BE-CDB4FF788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952" y="2247255"/>
            <a:ext cx="1940140" cy="20162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3C4C184-B4B3-4676-876F-52229CD58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704" y="2263229"/>
            <a:ext cx="1955800" cy="2000250"/>
          </a:xfrm>
          <a:prstGeom prst="rect">
            <a:avLst/>
          </a:prstGeom>
        </p:spPr>
      </p:pic>
      <p:sp>
        <p:nvSpPr>
          <p:cNvPr id="9" name="正偏差 6">
            <a:extLst>
              <a:ext uri="{FF2B5EF4-FFF2-40B4-BE49-F238E27FC236}">
                <a16:creationId xmlns:a16="http://schemas.microsoft.com/office/drawing/2014/main" id="{FF09909B-5B6F-4513-9924-5FF36F0C436A}"/>
              </a:ext>
            </a:extLst>
          </p:cNvPr>
          <p:cNvSpPr/>
          <p:nvPr/>
        </p:nvSpPr>
        <p:spPr bwMode="auto">
          <a:xfrm>
            <a:off x="8244656" y="2917031"/>
            <a:ext cx="432048" cy="410344"/>
          </a:xfrm>
          <a:prstGeom prst="mathPlus">
            <a:avLst/>
          </a:prstGeom>
          <a:solidFill>
            <a:srgbClr val="0000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558B9A7-C104-2256-807C-174C96963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4407495"/>
            <a:ext cx="43204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FF"/>
                </a:solidFill>
                <a:latin typeface="+mn-lt"/>
                <a:ea typeface="黑体"/>
                <a:cs typeface="黑体"/>
              </a:rPr>
              <a:t>~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2C93DCC-71E0-20D6-C0F7-C60173C95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082" y="4509120"/>
            <a:ext cx="3912430" cy="288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CFA9BD9-BE7B-0E29-C6D3-C29C641A9A3B}"/>
                  </a:ext>
                </a:extLst>
              </p:cNvPr>
              <p:cNvSpPr txBox="1"/>
              <p:nvPr/>
            </p:nvSpPr>
            <p:spPr>
              <a:xfrm>
                <a:off x="7000501" y="2004049"/>
                <a:ext cx="535659" cy="38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CFA9BD9-BE7B-0E29-C6D3-C29C641A9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501" y="2004049"/>
                <a:ext cx="535659" cy="387222"/>
              </a:xfrm>
              <a:prstGeom prst="rect">
                <a:avLst/>
              </a:prstGeom>
              <a:blipFill>
                <a:blip r:embed="rId8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384D65-C77E-E8B4-B53C-AA059295929E}"/>
                  </a:ext>
                </a:extLst>
              </p:cNvPr>
              <p:cNvSpPr txBox="1"/>
              <p:nvPr/>
            </p:nvSpPr>
            <p:spPr>
              <a:xfrm>
                <a:off x="9376765" y="2004049"/>
                <a:ext cx="535659" cy="38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384D65-C77E-E8B4-B53C-AA0592959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765" y="2004049"/>
                <a:ext cx="535659" cy="387222"/>
              </a:xfrm>
              <a:prstGeom prst="rect">
                <a:avLst/>
              </a:prstGeom>
              <a:blipFill>
                <a:blip r:embed="rId9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713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三代夸克混合机制（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1973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23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C47D66DB-B30B-42A2-A8C7-593B75E26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416" y="818709"/>
                <a:ext cx="10225136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ea typeface="黑体"/>
                    <a:cs typeface="黑体"/>
                  </a:rPr>
                  <a:t>为了解释</a:t>
                </a:r>
                <a:r>
                  <a:rPr lang="en-US" altLang="zh-CN" sz="2800" dirty="0">
                    <a:ea typeface="黑体"/>
                    <a:cs typeface="黑体"/>
                  </a:rPr>
                  <a:t>CP</a:t>
                </a:r>
                <a:r>
                  <a:rPr lang="zh-CN" altLang="en-US" sz="2800" dirty="0">
                    <a:ea typeface="黑体"/>
                    <a:cs typeface="黑体"/>
                  </a:rPr>
                  <a:t>破坏，</a:t>
                </a:r>
                <a:r>
                  <a:rPr lang="en-US" altLang="zh-CN" sz="2800" dirty="0">
                    <a:ea typeface="黑体"/>
                    <a:cs typeface="黑体"/>
                  </a:rPr>
                  <a:t>Kobayashi</a:t>
                </a:r>
                <a:r>
                  <a:rPr lang="zh-CN" altLang="en-US" sz="2800" dirty="0">
                    <a:ea typeface="黑体"/>
                    <a:cs typeface="黑体"/>
                  </a:rPr>
                  <a:t>和</a:t>
                </a:r>
                <a:r>
                  <a:rPr lang="en-US" altLang="zh-CN" sz="2800" dirty="0" err="1">
                    <a:ea typeface="黑体"/>
                    <a:cs typeface="黑体"/>
                  </a:rPr>
                  <a:t>Maskawa</a:t>
                </a:r>
                <a:r>
                  <a:rPr lang="zh-CN" altLang="en-US" sz="2800" dirty="0">
                    <a:solidFill>
                      <a:srgbClr val="FF0000"/>
                    </a:solidFill>
                    <a:ea typeface="黑体"/>
                    <a:cs typeface="黑体"/>
                  </a:rPr>
                  <a:t>预言了第三代夸克的存在</a:t>
                </a:r>
                <a:r>
                  <a:rPr lang="zh-CN" altLang="en-US" sz="2800" dirty="0">
                    <a:ea typeface="黑体"/>
                    <a:cs typeface="黑体"/>
                  </a:rPr>
                  <a:t>，提出了复数构成的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3×3</m:t>
                    </m:r>
                  </m:oMath>
                </a14:m>
                <a:r>
                  <a:rPr lang="zh-CN" altLang="en-US" sz="2800" dirty="0">
                    <a:ea typeface="黑体"/>
                    <a:cs typeface="黑体"/>
                  </a:rPr>
                  <a:t>夸克混合矩阵</a:t>
                </a:r>
                <a:r>
                  <a:rPr lang="zh-CN" altLang="en-US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（</a:t>
                </a:r>
                <a:r>
                  <a:rPr lang="en-US" altLang="zh-CN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CKM</a:t>
                </a:r>
                <a:r>
                  <a:rPr lang="zh-CN" altLang="en-US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矩阵）</a:t>
                </a:r>
                <a:endParaRPr lang="en-US" altLang="zh-CN" sz="2800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C47D66DB-B30B-42A2-A8C7-593B75E26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16" y="818709"/>
                <a:ext cx="10225136" cy="954107"/>
              </a:xfrm>
              <a:prstGeom prst="rect">
                <a:avLst/>
              </a:prstGeom>
              <a:blipFill>
                <a:blip r:embed="rId3"/>
                <a:stretch>
                  <a:fillRect l="-1073" t="-7643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0FD084F-0B6E-61A7-E8AD-18496E6E2B63}"/>
                  </a:ext>
                </a:extLst>
              </p:cNvPr>
              <p:cNvSpPr/>
              <p:nvPr/>
            </p:nvSpPr>
            <p:spPr>
              <a:xfrm>
                <a:off x="1703512" y="230017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0FD084F-0B6E-61A7-E8AD-18496E6E2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2300170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 l="-7333" b="-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BEEA9BD-0223-01C7-B206-82EB3979C5C4}"/>
                  </a:ext>
                </a:extLst>
              </p:cNvPr>
              <p:cNvSpPr/>
              <p:nvPr/>
            </p:nvSpPr>
            <p:spPr>
              <a:xfrm>
                <a:off x="2927648" y="230017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BEEA9BD-0223-01C7-B206-82EB3979C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648" y="2300170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l="-4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DD53D0C-C887-BD84-FEB7-E48C3808473E}"/>
                  </a:ext>
                </a:extLst>
              </p:cNvPr>
              <p:cNvSpPr/>
              <p:nvPr/>
            </p:nvSpPr>
            <p:spPr>
              <a:xfrm>
                <a:off x="4173488" y="230017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DD53D0C-C887-BD84-FEB7-E48C380847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88" y="2300170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 l="-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CBBB445-01D5-0B19-60E2-B9027E9D6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4824"/>
            <a:ext cx="3600400" cy="2082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5A134674-DE01-84E6-0CC8-6B71BC76A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4077072"/>
                <a:ext cx="10441145" cy="572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矩阵元代表夸克与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的耦合常数。</a:t>
                </a:r>
                <a:r>
                  <a:rPr lang="en-US" altLang="zh-CN" sz="2800" dirty="0">
                    <a:ea typeface="黑体"/>
                    <a:cs typeface="黑体"/>
                  </a:rPr>
                  <a:t> </a:t>
                </a:r>
                <a:r>
                  <a:rPr lang="zh-CN" altLang="en-US" sz="2800" dirty="0">
                    <a:ea typeface="黑体"/>
                    <a:cs typeface="黑体"/>
                  </a:rPr>
                  <a:t>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 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𝑉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𝑖𝑗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ea typeface="黑体"/>
                        <a:cs typeface="黑体"/>
                      </a:rPr>
                      <m:t>≠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𝑉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𝑖𝑗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，导致</a:t>
                </a:r>
                <a:r>
                  <a:rPr lang="en-US" altLang="zh-CN" sz="2800" dirty="0">
                    <a:ea typeface="黑体"/>
                    <a:cs typeface="黑体"/>
                  </a:rPr>
                  <a:t>CP</a:t>
                </a:r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破坏</a:t>
                </a:r>
                <a:endParaRPr lang="en-US" altLang="zh-CN" sz="2800" dirty="0">
                  <a:solidFill>
                    <a:schemeClr val="tx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5A134674-DE01-84E6-0CC8-6B71BC76A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4077072"/>
                <a:ext cx="10441145" cy="572273"/>
              </a:xfrm>
              <a:prstGeom prst="rect">
                <a:avLst/>
              </a:prstGeom>
              <a:blipFill>
                <a:blip r:embed="rId8"/>
                <a:stretch>
                  <a:fillRect l="-1051" t="-13830" b="-202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D61D8A5D-9C22-740E-0A5B-F7E136D380F6}"/>
              </a:ext>
            </a:extLst>
          </p:cNvPr>
          <p:cNvSpPr txBox="1"/>
          <p:nvPr/>
        </p:nvSpPr>
        <p:spPr>
          <a:xfrm>
            <a:off x="5519935" y="5228102"/>
            <a:ext cx="648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ea typeface="黑体"/>
                <a:cs typeface="黑体"/>
              </a:rPr>
              <a:t>CP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4404E24-A6AD-4DC9-507F-1AE26B9E4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632" y="4653136"/>
            <a:ext cx="2379646" cy="16576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F076AF-B1C2-C491-0AAE-69507BE00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9193" y="4745880"/>
            <a:ext cx="1921063" cy="1491432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9299ED9-3D58-9235-EE4C-0C8B4D51B7B0}"/>
              </a:ext>
            </a:extLst>
          </p:cNvPr>
          <p:cNvCxnSpPr>
            <a:cxnSpLocks/>
          </p:cNvCxnSpPr>
          <p:nvPr/>
        </p:nvCxnSpPr>
        <p:spPr>
          <a:xfrm>
            <a:off x="5735960" y="5660150"/>
            <a:ext cx="0" cy="453882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DF69012-255A-381B-3023-46956F3405DD}"/>
              </a:ext>
            </a:extLst>
          </p:cNvPr>
          <p:cNvCxnSpPr>
            <a:cxnSpLocks/>
          </p:cNvCxnSpPr>
          <p:nvPr/>
        </p:nvCxnSpPr>
        <p:spPr>
          <a:xfrm>
            <a:off x="5735960" y="4797518"/>
            <a:ext cx="0" cy="453882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7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CKM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矩阵的性质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24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2B9307-3197-0DE1-6331-BD40C9A4D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077375"/>
            <a:ext cx="5040560" cy="2151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F4BC7D14-EB29-06D8-6EB4-7BF21CE7C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400" y="1170037"/>
                <a:ext cx="5292008" cy="15388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 eaLnBrk="0" hangingPunct="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3×3</m:t>
                    </m:r>
                  </m:oMath>
                </a14:m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幺正矩阵由四个参数 </a:t>
                </a:r>
                <a14:m>
                  <m:oMath xmlns:m="http://schemas.openxmlformats.org/officeDocument/2006/math">
                    <m:r>
                      <a:rPr lang="en-US" altLang="zh-CN" sz="2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𝐴</m:t>
                    </m:r>
                    <m:r>
                      <a:rPr lang="en-US" altLang="zh-CN" sz="2800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, </m:t>
                    </m:r>
                    <m:r>
                      <a:rPr lang="en-US" altLang="zh-CN" sz="2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𝜆</m:t>
                    </m:r>
                    <m:r>
                      <a:rPr lang="en-US" altLang="zh-CN" sz="2800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, </m:t>
                    </m:r>
                    <m:r>
                      <a:rPr lang="en-US" altLang="zh-CN" sz="2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𝜌</m:t>
                    </m:r>
                    <m:r>
                      <a:rPr lang="en-US" altLang="zh-CN" sz="2800" b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, </m:t>
                    </m:r>
                    <m:r>
                      <a:rPr lang="en-US" altLang="zh-CN" sz="2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𝜂</m:t>
                    </m:r>
                  </m:oMath>
                </a14:m>
                <a:r>
                  <a:rPr lang="zh-CN" altLang="en-US" sz="280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描述</a:t>
                </a:r>
                <a:endParaRPr lang="en-US" altLang="zh-CN" sz="28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/>
                </a:endParaRPr>
              </a:p>
              <a:p>
                <a:pPr marL="342900" lvl="1" indent="-342900" eaLnBrk="0" hangingPunct="0">
                  <a:buFont typeface="Wingdings" charset="2"/>
                  <a:buChar char="l"/>
                  <a:defRPr/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破坏来源于：</a:t>
                </a:r>
                <a14:m>
                  <m:oMath xmlns:m="http://schemas.openxmlformats.org/officeDocument/2006/math">
                    <m:r>
                      <a:rPr lang="en-US" altLang="zh-CN" sz="28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𝜂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≠0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/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F4BC7D14-EB29-06D8-6EB4-7BF21CE7C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170037"/>
                <a:ext cx="5292008" cy="1538883"/>
              </a:xfrm>
              <a:prstGeom prst="rect">
                <a:avLst/>
              </a:prstGeom>
              <a:blipFill>
                <a:blip r:embed="rId4"/>
                <a:stretch>
                  <a:fillRect l="-1959" t="-4365" b="-10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1BCCCEF-3BA9-3DA1-FF3E-9DE456B743F1}"/>
                  </a:ext>
                </a:extLst>
              </p:cNvPr>
              <p:cNvSpPr/>
              <p:nvPr/>
            </p:nvSpPr>
            <p:spPr>
              <a:xfrm>
                <a:off x="6796591" y="1886189"/>
                <a:ext cx="4411977" cy="462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𝒖𝒅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𝒖𝒃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𝒄𝒅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𝒄𝒃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𝒕𝒅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𝒕𝒃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=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1BCCCEF-3BA9-3DA1-FF3E-9DE456B74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591" y="1886189"/>
                <a:ext cx="4411977" cy="462691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DC091178-8948-CD36-93B4-2141A326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6040" y="1196752"/>
                <a:ext cx="446449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 eaLnBrk="0" hangingPunct="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幺正性</a:t>
                </a:r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  <a:cs typeface="黑体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黑体"/>
                          </a:rPr>
                          <m:t>𝑉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黑体"/>
                          </a:rPr>
                          <m:t>+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𝑉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黑体"/>
                      </a:rPr>
                      <m:t>𝐼</m:t>
                    </m:r>
                  </m:oMath>
                </a14:m>
                <a:endParaRPr lang="en-US" altLang="zh-CN" sz="2800" dirty="0">
                  <a:latin typeface="黑体" panose="02010609060101010101" pitchFamily="49" charset="-122"/>
                  <a:ea typeface="黑体" panose="02010609060101010101" pitchFamily="49" charset="-122"/>
                  <a:cs typeface="黑体"/>
                </a:endParaRPr>
              </a:p>
            </p:txBody>
          </p:sp>
        </mc:Choice>
        <mc:Fallback xmlns=""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DC091178-8948-CD36-93B4-2141A326C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6040" y="1196752"/>
                <a:ext cx="4464496" cy="523220"/>
              </a:xfrm>
              <a:prstGeom prst="rect">
                <a:avLst/>
              </a:prstGeom>
              <a:blipFill>
                <a:blip r:embed="rId6"/>
                <a:stretch>
                  <a:fillRect l="-2322" t="-13953" b="-302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81463D8D-6C59-31F1-214E-C3F5E426E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024" y="2636912"/>
            <a:ext cx="5292008" cy="27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粲夸克的发现（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1974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25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0EDDC9A-3E07-7FBC-B5F3-2BE30385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16" y="1484784"/>
            <a:ext cx="6820596" cy="4608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F6111B9-8853-F058-0782-50468BC4A9AF}"/>
                  </a:ext>
                </a:extLst>
              </p:cNvPr>
              <p:cNvSpPr txBox="1"/>
              <p:nvPr/>
            </p:nvSpPr>
            <p:spPr>
              <a:xfrm>
                <a:off x="2135560" y="2852936"/>
                <a:ext cx="9361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5F6111B9-8853-F058-0782-50468BC4A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2852936"/>
                <a:ext cx="93610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6">
            <a:extLst>
              <a:ext uri="{FF2B5EF4-FFF2-40B4-BE49-F238E27FC236}">
                <a16:creationId xmlns:a16="http://schemas.microsoft.com/office/drawing/2014/main" id="{4DE388E6-5C63-71A8-A0E5-6EFF32A6E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908720"/>
            <a:ext cx="56886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buFont typeface="Wingdings" charset="2"/>
              <a:buChar char="l"/>
              <a:defRPr/>
            </a:pPr>
            <a:r>
              <a:rPr kumimoji="0" lang="zh-CN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丁肇中和里希特发现了粲夸克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/>
              <a:ea typeface="黑体"/>
              <a:cs typeface="黑体"/>
            </a:endParaRP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3F0AF8A2-2D4C-C55E-0CEA-B217D8842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72" y="1043444"/>
            <a:ext cx="2304256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1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976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华文行楷" charset="0"/>
              <a:ea typeface="华文行楷" charset="0"/>
              <a:cs typeface="华文行楷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底夸克的发现 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(1977)</a:t>
            </a: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26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C47D66DB-B30B-42A2-A8C7-593B75E26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819869"/>
                <a:ext cx="10009112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莱德曼领导费米实验室</a:t>
                </a:r>
                <a:r>
                  <a:rPr lang="en-US" altLang="zh-CN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E288</a:t>
                </a:r>
                <a:r>
                  <a:rPr lang="zh-CN" altLang="en-US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实验，用质子打铂金靶，在</a:t>
                </a:r>
                <a:r>
                  <a:rPr lang="en-US" altLang="zh-CN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9.5GeV</a:t>
                </a:r>
                <a:r>
                  <a:rPr lang="zh-CN" altLang="en-US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质量处观察到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Υ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dirty="0">
                    <a:ea typeface="黑体"/>
                    <a:cs typeface="黑体"/>
                  </a:rPr>
                  <a:t>。</a:t>
                </a:r>
                <a:r>
                  <a:rPr lang="en-US" altLang="zh-CN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Υ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a typeface="黑体"/>
                    <a:cs typeface="黑体"/>
                  </a:rPr>
                  <a:t>介子由正反底夸克组成</a:t>
                </a:r>
                <a:endParaRPr lang="en-US" altLang="zh-CN" sz="2800" dirty="0">
                  <a:solidFill>
                    <a:schemeClr val="tx1"/>
                  </a:solidFill>
                  <a:ea typeface="黑体"/>
                  <a:cs typeface="黑体"/>
                </a:endParaRPr>
              </a:p>
              <a:p>
                <a:pPr marL="0" lvl="1">
                  <a:defRPr/>
                </a:pPr>
                <a:r>
                  <a:rPr lang="zh-CN" altLang="en-US" sz="2800" dirty="0">
                    <a:ea typeface="黑体"/>
                    <a:cs typeface="黑体"/>
                  </a:rPr>
                  <a:t>（</a:t>
                </a:r>
                <a:r>
                  <a:rPr lang="zh-CN" altLang="en-US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莱德曼于</a:t>
                </a:r>
                <a:r>
                  <a:rPr lang="en-US" altLang="zh-CN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1988</a:t>
                </a:r>
                <a:r>
                  <a:rPr lang="zh-CN" altLang="en-US" sz="2800" dirty="0">
                    <a:solidFill>
                      <a:srgbClr val="0000FF"/>
                    </a:solidFill>
                    <a:ea typeface="黑体"/>
                    <a:cs typeface="黑体"/>
                  </a:rPr>
                  <a:t>年因发现缪子中微子获诺贝尔物理奖</a:t>
                </a:r>
                <a:r>
                  <a:rPr lang="zh-CN" altLang="en-US" sz="2800" dirty="0">
                    <a:ea typeface="黑体"/>
                    <a:cs typeface="黑体"/>
                  </a:rPr>
                  <a:t>）</a:t>
                </a:r>
                <a:endParaRPr lang="en-US" altLang="zh-CN" sz="2800" dirty="0">
                  <a:solidFill>
                    <a:schemeClr val="tx1"/>
                  </a:solidFill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C47D66DB-B30B-42A2-A8C7-593B75E26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819869"/>
                <a:ext cx="10009112" cy="1384995"/>
              </a:xfrm>
              <a:prstGeom prst="rect">
                <a:avLst/>
              </a:prstGeom>
              <a:blipFill>
                <a:blip r:embed="rId3"/>
                <a:stretch>
                  <a:fillRect l="-1280" t="-5263" b="-11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657FB07A-1584-44C8-3ED7-BB70267A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64" y="2529378"/>
            <a:ext cx="2507476" cy="3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:a16="http://schemas.microsoft.com/office/drawing/2014/main" id="{10F28466-EF35-92C4-86DF-96FE26AD89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79504" y="32045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EAE4F6-3B36-D1B7-6D39-EDF4E4F6C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80" y="2652995"/>
            <a:ext cx="3132348" cy="32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7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顶夸克的发现 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(1995)</a:t>
            </a: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27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10F28466-EF35-92C4-86DF-96FE26AD89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79504" y="32045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Picture 2" descr="Figure">
            <a:extLst>
              <a:ext uri="{FF2B5EF4-FFF2-40B4-BE49-F238E27FC236}">
                <a16:creationId xmlns:a16="http://schemas.microsoft.com/office/drawing/2014/main" id="{BDEC05E2-638A-72F7-C502-20602E9C7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26" y="2039341"/>
            <a:ext cx="2176878" cy="27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8C74C9-7D43-2482-8643-65C73838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406" y="2260707"/>
            <a:ext cx="5932584" cy="2680461"/>
          </a:xfrm>
          <a:prstGeom prst="rect">
            <a:avLst/>
          </a:prstGeom>
        </p:spPr>
      </p:pic>
      <p:pic>
        <p:nvPicPr>
          <p:cNvPr id="5" name="Picture 2" descr="Figure">
            <a:extLst>
              <a:ext uri="{FF2B5EF4-FFF2-40B4-BE49-F238E27FC236}">
                <a16:creationId xmlns:a16="http://schemas.microsoft.com/office/drawing/2014/main" id="{591D786C-6BA7-1B9C-6635-38168C4D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84" y="1941938"/>
            <a:ext cx="4159071" cy="331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0EEB28C6-6741-65A8-9C37-21DF6C0B4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980728"/>
                <a:ext cx="1072919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CDF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和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D0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实验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发现了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顶夸克，质量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≈175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G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eV</a:t>
                </a:r>
              </a:p>
            </p:txBody>
          </p:sp>
        </mc:Choice>
        <mc:Fallback xmlns=""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0EEB28C6-6741-65A8-9C37-21DF6C0B4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980728"/>
                <a:ext cx="10729192" cy="523220"/>
              </a:xfrm>
              <a:prstGeom prst="rect">
                <a:avLst/>
              </a:prstGeom>
              <a:blipFill>
                <a:blip r:embed="rId6"/>
                <a:stretch>
                  <a:fillRect l="-1023" t="-15116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9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夸克家族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28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F666217-DF67-8D57-781E-86B30D3D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57" y="2192204"/>
            <a:ext cx="9356099" cy="2820972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1E0CF43B-14BA-9C48-D20C-9BA64EAC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980728"/>
            <a:ext cx="107291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三代、六种夸克均得到了实验的证实！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3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𝐵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介子工厂的提出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29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61B510A1-9684-1B1C-561B-E84C6CC0C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440" y="1509733"/>
                <a:ext cx="9937104" cy="3738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1983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CLEO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实验在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Υ</m:t>
                    </m:r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(4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S</m:t>
                    </m:r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衰变中发现了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介子</a:t>
                </a:r>
                <a:endParaRPr lang="en-US" altLang="zh-CN" sz="2800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1986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</a:t>
                </a:r>
                <a:r>
                  <a:rPr lang="en-US" altLang="zh-CN" sz="2800" dirty="0" err="1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Bigi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和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Sandra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基于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CKM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机制，</a:t>
                </a:r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预言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𝜓</m:t>
                    </m:r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𝑆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衰变中存在较大的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破坏：</a:t>
                </a:r>
                <a:r>
                  <a:rPr lang="en-US" altLang="zh-CN" sz="2800" dirty="0">
                    <a:solidFill>
                      <a:srgbClr val="0000FF"/>
                    </a:solidFill>
                    <a:ea typeface="黑体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altLang="zh-CN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sin</m:t>
                    </m:r>
                    <m:r>
                      <a:rPr lang="en-US" altLang="zh-CN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2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𝛽</m:t>
                    </m:r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sin</m:t>
                    </m:r>
                    <m:d>
                      <m:d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altLang="zh-C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 </a:t>
                </a: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1987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ARGU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实验发现了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0" i="1" dirty="0" smtClean="0"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振荡，为测量时间依赖的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破坏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奠定了基础</a:t>
                </a:r>
                <a:endParaRPr lang="en-US" altLang="zh-CN" sz="2800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1987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</a:t>
                </a:r>
                <a:r>
                  <a:rPr lang="en-US" altLang="zh-CN" sz="2800" dirty="0" err="1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Oddone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提议建设非对称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zh-CN" altLang="en-US" sz="2800" i="1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对撞机</m:t>
                    </m:r>
                  </m:oMath>
                </a14:m>
                <a:endParaRPr lang="en-US" altLang="zh-CN" sz="2800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1998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年，美国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PEPII-</a:t>
                </a:r>
                <a:r>
                  <a:rPr lang="en-US" altLang="zh-CN" sz="2800" dirty="0" err="1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BaBar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实验和日本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KEKB-Belle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实验建成</a:t>
                </a:r>
                <a:endParaRPr lang="en-US" altLang="zh-CN" sz="2400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61B510A1-9684-1B1C-561B-E84C6CC0C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440" y="1509733"/>
                <a:ext cx="9937104" cy="3738075"/>
              </a:xfrm>
              <a:prstGeom prst="rect">
                <a:avLst/>
              </a:prstGeom>
              <a:blipFill>
                <a:blip r:embed="rId4"/>
                <a:stretch>
                  <a:fillRect l="-1043" t="-1794" b="-42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23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imgt3.bdstatic.com/it/u=886854510,3976482433&amp;fm=21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9459" name="AutoShape 4" descr="http://imgt3.bdstatic.com/it/u=886854510,3976482433&amp;fm=23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1B2AF3F-CD2A-47E1-BEC7-F85ED28B0C7E}"/>
              </a:ext>
            </a:extLst>
          </p:cNvPr>
          <p:cNvSpPr/>
          <p:nvPr/>
        </p:nvSpPr>
        <p:spPr>
          <a:xfrm>
            <a:off x="0" y="0"/>
            <a:ext cx="12192000" cy="7002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华文楷体"/>
              <a:ea typeface="华文楷体"/>
              <a:cs typeface="华文楷体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2C6367DF-7957-49F4-B04A-CD29EA47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2321004"/>
            <a:ext cx="92170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反物质与正反物质不对称</a:t>
            </a:r>
            <a:endParaRPr kumimoji="0" lang="en-US" altLang="zh-CN" sz="5400" b="1" dirty="0">
              <a:solidFill>
                <a:srgbClr val="FFFF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F5DCFAA-A871-401F-8F8E-F79280A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D579021-BB09-9144-A4CF-B8D3F25BDFE0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2545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PEP II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对撞机上的</a:t>
            </a:r>
            <a:r>
              <a:rPr kumimoji="0" lang="en-US" altLang="zh-CN" sz="4100" dirty="0" err="1">
                <a:latin typeface="华文楷体" charset="-122"/>
                <a:ea typeface="华文楷体" charset="-122"/>
              </a:rPr>
              <a:t>BaBar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实验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 </a:t>
            </a: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30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8A84A-D75D-1BED-98F5-5EBB93F8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5" y="1878682"/>
            <a:ext cx="6336704" cy="2486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0A6144-C32C-61CA-7C2F-7949B9D62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1944216"/>
            <a:ext cx="379074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 err="1">
                <a:latin typeface="华文楷体" charset="-122"/>
                <a:ea typeface="华文楷体" charset="-122"/>
              </a:rPr>
              <a:t>BaBar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和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Belle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探测器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31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D2BEE7D-6D26-ADD2-55AD-BA0691B3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93" y="1232756"/>
            <a:ext cx="4190039" cy="41490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073F16-8E6E-5AE6-5FA2-A89A6126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1772816"/>
            <a:ext cx="5241729" cy="32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23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𝐵</m:t>
                    </m:r>
                  </m:oMath>
                </a14:m>
                <a:r>
                  <a:rPr kumimoji="0" lang="zh-CN" altLang="en-US" sz="4100" b="0" dirty="0">
                    <a:ea typeface="华文楷体" charset="-122"/>
                  </a:rPr>
                  <a:t>工厂上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的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CP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破坏测量方法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32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6">
                <a:extLst>
                  <a:ext uri="{FF2B5EF4-FFF2-40B4-BE49-F238E27FC236}">
                    <a16:creationId xmlns:a16="http://schemas.microsoft.com/office/drawing/2014/main" id="{472C9AC5-00D4-51D9-4F2A-EFB41F3CE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488" y="987410"/>
                <a:ext cx="8136904" cy="92942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𝐶𝑃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Γ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𝐶𝑃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𝐶𝑃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Γ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黑体"/>
                                      <a:cs typeface="黑体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黑体"/>
                                  <a:cs typeface="黑体"/>
                                </a:rPr>
                                <m:t>𝐶𝑃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)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≈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𝑆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sin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Δ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𝑚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⋅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𝑡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)</m:t>
                      </m:r>
                    </m:oMath>
                  </m:oMathPara>
                </a14:m>
                <a:endParaRPr lang="en-US" altLang="zh-CN" sz="2800" dirty="0">
                  <a:solidFill>
                    <a:schemeClr val="tx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3" name="Rectangle 6">
                <a:extLst>
                  <a:ext uri="{FF2B5EF4-FFF2-40B4-BE49-F238E27FC236}">
                    <a16:creationId xmlns:a16="http://schemas.microsoft.com/office/drawing/2014/main" id="{472C9AC5-00D4-51D9-4F2A-EFB41F3CE6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987410"/>
                <a:ext cx="8136904" cy="9294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35C8C7F5-C9AD-A062-4B3F-A27A0AB10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168" y="2081821"/>
            <a:ext cx="8976320" cy="39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4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p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𝐵</m:t>
                        </m:r>
                      </m:e>
                      <m:sup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CP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破坏的发现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2397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33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A06531-9656-99F3-A570-BB5CA373E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2613534"/>
            <a:ext cx="6912768" cy="3335746"/>
          </a:xfrm>
          <a:prstGeom prst="rect">
            <a:avLst/>
          </a:prstGeom>
        </p:spPr>
      </p:pic>
      <p:pic>
        <p:nvPicPr>
          <p:cNvPr id="8" name="图片 7" descr="Screen Shot 2016-08-09 at 10.58.47 AM.png">
            <a:extLst>
              <a:ext uri="{FF2B5EF4-FFF2-40B4-BE49-F238E27FC236}">
                <a16:creationId xmlns:a16="http://schemas.microsoft.com/office/drawing/2014/main" id="{EC0642AF-4ACF-1D79-3ACE-626D1CA91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11" y="2852936"/>
            <a:ext cx="3826197" cy="3168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4404BEE9-8EA2-A82A-D8E9-A3FE6F061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400" y="1020754"/>
                <a:ext cx="7272808" cy="9680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𝜓</m:t>
                    </m:r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𝑆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过程观测到了显著的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破坏， 初步验证了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CKM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机制的有效性。</a:t>
                </a:r>
                <a:endParaRPr lang="en-US" altLang="zh-CN" sz="2800" dirty="0">
                  <a:solidFill>
                    <a:schemeClr val="tx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4404BEE9-8EA2-A82A-D8E9-A3FE6F061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020754"/>
                <a:ext cx="7272808" cy="968086"/>
              </a:xfrm>
              <a:prstGeom prst="rect">
                <a:avLst/>
              </a:prstGeom>
              <a:blipFill>
                <a:blip r:embed="rId6"/>
                <a:stretch>
                  <a:fillRect l="-1676" t="-6289" r="-503" b="-176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CA861B1-6976-8FE2-30E4-00AE758FD239}"/>
                  </a:ext>
                </a:extLst>
              </p:cNvPr>
              <p:cNvSpPr txBox="1"/>
              <p:nvPr/>
            </p:nvSpPr>
            <p:spPr>
              <a:xfrm>
                <a:off x="1559496" y="2267580"/>
                <a:ext cx="50647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𝛽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⋅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CA861B1-6976-8FE2-30E4-00AE758FD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2267580"/>
                <a:ext cx="5064749" cy="461665"/>
              </a:xfrm>
              <a:prstGeom prst="rect">
                <a:avLst/>
              </a:prstGeom>
              <a:blipFill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45">
            <a:extLst>
              <a:ext uri="{FF2B5EF4-FFF2-40B4-BE49-F238E27FC236}">
                <a16:creationId xmlns:a16="http://schemas.microsoft.com/office/drawing/2014/main" id="{6AE7BE8C-63CF-44D5-369E-08386F47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6" y="2348880"/>
            <a:ext cx="2304256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2008</a:t>
            </a:r>
            <a:r>
              <a:rPr kumimoji="0" lang="zh-CN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华文行楷" charset="0"/>
              <a:ea typeface="华文行楷" charset="0"/>
              <a:cs typeface="华文行楷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92C6FC-D09A-F193-C787-D7EEE9A8C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08" y="980728"/>
            <a:ext cx="2429744" cy="12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CKM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矩阵元的测量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34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0D9AC26-64BE-7DA5-82A8-B0852BA61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576948"/>
            <a:ext cx="4940276" cy="20162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CD5E7B6-5C2B-EDFF-E9D3-A31226952937}"/>
              </a:ext>
            </a:extLst>
          </p:cNvPr>
          <p:cNvSpPr/>
          <p:nvPr/>
        </p:nvSpPr>
        <p:spPr bwMode="auto">
          <a:xfrm>
            <a:off x="4123508" y="2720964"/>
            <a:ext cx="1152128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7663DE-EE3F-5143-D6DD-7A4A80204FCC}"/>
              </a:ext>
            </a:extLst>
          </p:cNvPr>
          <p:cNvSpPr/>
          <p:nvPr/>
        </p:nvSpPr>
        <p:spPr bwMode="auto">
          <a:xfrm>
            <a:off x="4123508" y="3297028"/>
            <a:ext cx="1152128" cy="6847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C11A21-3AAE-C369-1E78-8389B02B910E}"/>
              </a:ext>
            </a:extLst>
          </p:cNvPr>
          <p:cNvSpPr/>
          <p:nvPr/>
        </p:nvSpPr>
        <p:spPr bwMode="auto">
          <a:xfrm>
            <a:off x="1531220" y="3981814"/>
            <a:ext cx="1296144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65F70E-23E3-8A92-6BE3-189C6916D9D5}"/>
              </a:ext>
            </a:extLst>
          </p:cNvPr>
          <p:cNvSpPr/>
          <p:nvPr/>
        </p:nvSpPr>
        <p:spPr bwMode="auto">
          <a:xfrm>
            <a:off x="2971380" y="3981814"/>
            <a:ext cx="1080120" cy="57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FF6600"/>
              </a:solidFill>
              <a:latin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651BDA-1450-B7A3-F4BF-6D4287B33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986765"/>
            <a:ext cx="5544616" cy="1279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F61012A9-F593-7F20-4619-13F38249B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1196752"/>
                <a:ext cx="5112568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 eaLnBrk="0" hangingPunct="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400" dirty="0">
                    <a:solidFill>
                      <a:srgbClr val="C0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矩阵元的大小：</a:t>
                </a:r>
                <a:r>
                  <a:rPr lang="zh-CN" altLang="en-US" sz="2400" dirty="0">
                    <a:latin typeface="Arial" panose="020B0604020202020204" pitchFamily="34" charset="0"/>
                    <a:ea typeface="黑体"/>
                    <a:cs typeface="黑体"/>
                  </a:rPr>
                  <a:t>强子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衰变率和中性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𝐵</m:t>
                    </m:r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介子振荡频率（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𝑉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𝑡𝑏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黑体"/>
                    <a:cs typeface="黑体"/>
                  </a:rPr>
                  <a:t>除外）</a:t>
                </a:r>
                <a:endParaRPr lang="en-US" altLang="zh-CN" sz="2400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F61012A9-F593-7F20-4619-13F38249B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1196752"/>
                <a:ext cx="5112568" cy="830997"/>
              </a:xfrm>
              <a:prstGeom prst="rect">
                <a:avLst/>
              </a:prstGeom>
              <a:blipFill>
                <a:blip r:embed="rId5"/>
                <a:stretch>
                  <a:fillRect l="-1671" t="-5109" r="-1551" b="-138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6">
            <a:extLst>
              <a:ext uri="{FF2B5EF4-FFF2-40B4-BE49-F238E27FC236}">
                <a16:creationId xmlns:a16="http://schemas.microsoft.com/office/drawing/2014/main" id="{0363FA07-F32D-20D6-92D6-5EA41E0F3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152" y="1196752"/>
            <a:ext cx="4919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 eaLnBrk="0" hangingPunct="0">
              <a:spcAft>
                <a:spcPts val="1200"/>
              </a:spcAft>
              <a:buFont typeface="Wingdings" charset="2"/>
              <a:buChar char="l"/>
              <a:defRPr/>
            </a:pPr>
            <a:r>
              <a:rPr lang="zh-CN" altLang="en-US" sz="2400" dirty="0">
                <a:solidFill>
                  <a:srgbClr val="C00000"/>
                </a:solidFill>
                <a:latin typeface="Arial" panose="020B0604020202020204" pitchFamily="34" charset="0"/>
                <a:ea typeface="黑体"/>
                <a:cs typeface="黑体"/>
              </a:rPr>
              <a:t>矩阵元的相位：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/>
                <a:cs typeface="黑体"/>
              </a:rPr>
              <a:t>B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黑体"/>
                <a:cs typeface="黑体"/>
              </a:rPr>
              <a:t>介子的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黑体"/>
                <a:cs typeface="黑体"/>
              </a:rPr>
              <a:t>CP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黑体"/>
                <a:cs typeface="黑体"/>
              </a:rPr>
              <a:t>破坏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E24C93-8CD5-7313-D860-5DFFA3C49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520" y="2132856"/>
            <a:ext cx="4060724" cy="3336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16">
                <a:extLst>
                  <a:ext uri="{FF2B5EF4-FFF2-40B4-BE49-F238E27FC236}">
                    <a16:creationId xmlns:a16="http://schemas.microsoft.com/office/drawing/2014/main" id="{B136770A-CC17-EF25-2C3E-978E54A634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686" y="5570076"/>
                <a:ext cx="9302826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buClr>
                    <a:srgbClr val="FF0000"/>
                  </a:buClr>
                  <a:buSzPct val="75000"/>
                  <a:defRPr/>
                </a:pP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𝐵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工厂对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𝐵</m:t>
                    </m:r>
                  </m:oMath>
                </a14:m>
                <a:r>
                  <a:rPr lang="zh-CN" altLang="en-US" sz="28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介子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𝐷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介子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衰变的研究但发挥了关键作用！</a:t>
                </a:r>
                <a:r>
                  <a:rPr lang="zh-CN" altLang="en-US" sz="2800" b="1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 </a:t>
                </a:r>
                <a:endParaRPr lang="en-US" altLang="zh-CN" sz="2800" b="1" dirty="0">
                  <a:solidFill>
                    <a:schemeClr val="tx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12" name="Text Box 16">
                <a:extLst>
                  <a:ext uri="{FF2B5EF4-FFF2-40B4-BE49-F238E27FC236}">
                    <a16:creationId xmlns:a16="http://schemas.microsoft.com/office/drawing/2014/main" id="{B136770A-CC17-EF25-2C3E-978E54A6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1686" y="5570076"/>
                <a:ext cx="9302826" cy="523220"/>
              </a:xfrm>
              <a:prstGeom prst="rect">
                <a:avLst/>
              </a:prstGeom>
              <a:blipFill>
                <a:blip r:embed="rId7"/>
                <a:stretch>
                  <a:fillRect t="-15116" b="-2907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0049ED4-C055-F93E-9956-D0CA36582D5D}"/>
              </a:ext>
            </a:extLst>
          </p:cNvPr>
          <p:cNvSpPr/>
          <p:nvPr/>
        </p:nvSpPr>
        <p:spPr bwMode="auto">
          <a:xfrm>
            <a:off x="1559496" y="3356992"/>
            <a:ext cx="1296144" cy="57606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D627AF-B2A7-46EE-0172-BE86C8D8E50F}"/>
              </a:ext>
            </a:extLst>
          </p:cNvPr>
          <p:cNvSpPr/>
          <p:nvPr/>
        </p:nvSpPr>
        <p:spPr bwMode="auto">
          <a:xfrm>
            <a:off x="2883916" y="3356992"/>
            <a:ext cx="1195860" cy="57606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b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4100" i="1">
                        <a:latin typeface="Cambria Math" panose="02040503050406030204" pitchFamily="18" charset="0"/>
                        <a:ea typeface="华文楷体" charset="-122"/>
                      </a:rPr>
                      <m:t>B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工厂对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CKM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机制的全面检验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35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D403911E-E72A-465D-BFDC-EE2B3A1C1A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196752"/>
            <a:ext cx="4216896" cy="4207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ED51363D-04BD-4745-2515-900D4FFB0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872" y="1484784"/>
                <a:ext cx="6638528" cy="3970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1" indent="-457200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到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2009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年，利用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B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工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厂的测量结果，对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CKM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矩阵的幺正性进行了检验，取得了巨大成功！</a:t>
                </a:r>
                <a:endParaRPr lang="en-US" altLang="zh-CN" sz="2800" dirty="0">
                  <a:latin typeface="黑体"/>
                  <a:ea typeface="黑体"/>
                  <a:cs typeface="黑体"/>
                </a:endParaRPr>
              </a:p>
              <a:p>
                <a:pPr lvl="1" indent="-457200">
                  <a:buFont typeface="Wingdings" panose="05000000000000000000" pitchFamily="2" charset="2"/>
                  <a:buChar char="l"/>
                  <a:defRPr/>
                </a:pPr>
                <a:endParaRPr lang="en-US" altLang="zh-CN" sz="2800" dirty="0">
                  <a:latin typeface="黑体"/>
                  <a:ea typeface="黑体"/>
                  <a:cs typeface="黑体"/>
                </a:endParaRPr>
              </a:p>
              <a:p>
                <a:pPr lvl="1" indent="-457200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但是</a:t>
                </a:r>
                <a:r>
                  <a:rPr lang="en-US" altLang="zh-CN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CKM</a:t>
                </a:r>
                <a:r>
                  <a:rPr lang="zh-CN" alt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机制提供的</a:t>
                </a:r>
                <a:r>
                  <a:rPr lang="en-US" altLang="zh-CN" sz="2800" dirty="0">
                    <a:solidFill>
                      <a:srgbClr val="0000FF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破坏所能产生的正反物质不对称性比观测值小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10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!</m:t>
                    </m:r>
                  </m:oMath>
                </a14:m>
                <a:endParaRPr lang="en-US" altLang="zh-CN" sz="2800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  <a:p>
                <a:pPr lvl="1" indent="-457200">
                  <a:buFont typeface="Wingdings" panose="05000000000000000000" pitchFamily="2" charset="2"/>
                  <a:buChar char="l"/>
                  <a:defRPr/>
                </a:pPr>
                <a:endParaRPr lang="en-US" altLang="zh-CN" sz="2800" dirty="0">
                  <a:latin typeface="黑体"/>
                  <a:ea typeface="黑体"/>
                  <a:cs typeface="黑体"/>
                </a:endParaRPr>
              </a:p>
              <a:p>
                <a:pPr lvl="1" indent="-457200">
                  <a:buFont typeface="Wingdings" panose="05000000000000000000" pitchFamily="2" charset="2"/>
                  <a:buChar char="l"/>
                  <a:defRPr/>
                </a:pPr>
                <a:r>
                  <a:rPr lang="zh-CN" altLang="en-US" sz="28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需要新的物理机制和新的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破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坏来源！</a:t>
                </a:r>
                <a:endParaRPr lang="en-US" altLang="zh-CN" sz="2800" dirty="0">
                  <a:solidFill>
                    <a:srgbClr val="FF0000"/>
                  </a:solidFill>
                  <a:latin typeface="黑体"/>
                  <a:ea typeface="黑体"/>
                  <a:cs typeface="黑体"/>
                </a:endParaRPr>
              </a:p>
              <a:p>
                <a:pPr marL="0" lvl="1">
                  <a:defRPr/>
                </a:pPr>
                <a:endParaRPr lang="en-US" altLang="zh-CN" sz="2800" dirty="0">
                  <a:solidFill>
                    <a:schemeClr val="tx1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ED51363D-04BD-4745-2515-900D4FFB0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3872" y="1484784"/>
                <a:ext cx="6638528" cy="3970318"/>
              </a:xfrm>
              <a:prstGeom prst="rect">
                <a:avLst/>
              </a:prstGeom>
              <a:blipFill>
                <a:blip r:embed="rId5"/>
                <a:stretch>
                  <a:fillRect l="-1561" t="-1690" r="-46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7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imgt3.bdstatic.com/it/u=886854510,3976482433&amp;fm=21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9459" name="AutoShape 4" descr="http://imgt3.bdstatic.com/it/u=886854510,3976482433&amp;fm=23&amp;gp=0.jpg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endParaRPr kumimoji="0" lang="zh-CN" altLang="en-US" sz="1800">
              <a:latin typeface="华文楷体" charset="-122"/>
              <a:ea typeface="华文楷体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1B2AF3F-CD2A-47E1-BEC7-F85ED28B0C7E}"/>
              </a:ext>
            </a:extLst>
          </p:cNvPr>
          <p:cNvSpPr/>
          <p:nvPr/>
        </p:nvSpPr>
        <p:spPr>
          <a:xfrm>
            <a:off x="0" y="0"/>
            <a:ext cx="12192000" cy="7002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华文楷体"/>
              <a:ea typeface="华文楷体"/>
              <a:cs typeface="华文楷体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2C6367DF-7957-49F4-B04A-CD29EA47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2321004"/>
            <a:ext cx="10297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kumimoji="0" lang="en-US" altLang="zh-CN" sz="5400" b="1" dirty="0" err="1">
                <a:solidFill>
                  <a:srgbClr val="FFFF00"/>
                </a:solidFill>
                <a:latin typeface="华文楷体" charset="-122"/>
                <a:ea typeface="华文楷体" charset="-122"/>
              </a:rPr>
              <a:t>LHCb</a:t>
            </a: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实验上的高精度</a:t>
            </a:r>
            <a:r>
              <a:rPr kumimoji="0" lang="en-US" altLang="zh-CN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5400" b="1" dirty="0">
                <a:solidFill>
                  <a:srgbClr val="FFFF00"/>
                </a:solidFill>
                <a:latin typeface="华文楷体" charset="-122"/>
                <a:ea typeface="华文楷体" charset="-122"/>
              </a:rPr>
              <a:t>破坏研究</a:t>
            </a:r>
            <a:endParaRPr kumimoji="0" lang="en-US" altLang="zh-CN" sz="5400" b="1" dirty="0">
              <a:solidFill>
                <a:srgbClr val="FFFF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FF5DCFAA-A871-401F-8F8E-F79280A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9D579021-BB09-9144-A4CF-B8D3F25BDFE0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1348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大型强子对撞机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LHC</a:t>
            </a: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37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547D0232-98AA-2D67-731B-EB24E9853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57" y="1124744"/>
            <a:ext cx="837140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104FA18-C5B7-EBAB-4C77-F1C43BEFFFEE}"/>
              </a:ext>
            </a:extLst>
          </p:cNvPr>
          <p:cNvSpPr txBox="1"/>
          <p:nvPr/>
        </p:nvSpPr>
        <p:spPr>
          <a:xfrm>
            <a:off x="1973065" y="5805264"/>
            <a:ext cx="8227391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10000"/>
              </a:lnSpc>
              <a:defRPr/>
            </a:pPr>
            <a:r>
              <a:rPr lang="zh-CN" altLang="en-US" sz="1800" dirty="0">
                <a:solidFill>
                  <a:srgbClr val="3333CC"/>
                </a:solidFill>
                <a:latin typeface="微软雅黑"/>
                <a:ea typeface="微软雅黑"/>
                <a:cs typeface="微软雅黑"/>
              </a:rPr>
              <a:t>四个对撞点</a:t>
            </a:r>
            <a:r>
              <a:rPr lang="zh-CN" altLang="en-US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ATLAS</a:t>
            </a:r>
            <a:r>
              <a:rPr lang="zh-CN" altLang="en-US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CMS</a:t>
            </a:r>
            <a:r>
              <a:rPr lang="zh-CN" altLang="en-US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，</a:t>
            </a:r>
            <a:r>
              <a:rPr lang="en-US" altLang="zh-CN" sz="1800" dirty="0" err="1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LHCb</a:t>
            </a:r>
            <a:r>
              <a:rPr lang="zh-CN" altLang="en-US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，</a:t>
            </a:r>
            <a:r>
              <a:rPr lang="en-US" altLang="zh-CN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ALICE</a:t>
            </a:r>
            <a:r>
              <a:rPr lang="zh-CN" altLang="en-US" sz="18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探测器）</a:t>
            </a:r>
            <a:endParaRPr lang="en-US" altLang="zh-CN" sz="18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A7A437-52A1-EF63-FF6C-86273EACD2EC}"/>
              </a:ext>
            </a:extLst>
          </p:cNvPr>
          <p:cNvSpPr/>
          <p:nvPr/>
        </p:nvSpPr>
        <p:spPr bwMode="auto">
          <a:xfrm>
            <a:off x="4583832" y="2780928"/>
            <a:ext cx="4248472" cy="9361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27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公里环形质子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质子加速器，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每秒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40</a:t>
            </a:r>
            <a:r>
              <a:rPr lang="zh-CN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兆次对撞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zh-CN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设计能量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14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TeV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7554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LHC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底夸克实验（</a:t>
            </a:r>
            <a:r>
              <a:rPr kumimoji="0" lang="en-US" altLang="zh-CN" sz="4100" dirty="0" err="1">
                <a:latin typeface="华文楷体" charset="-122"/>
                <a:ea typeface="华文楷体" charset="-122"/>
              </a:rPr>
              <a:t>LHCb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38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8A78B3-0129-39D8-F5E1-FFF1B844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" y="980728"/>
            <a:ext cx="6079557" cy="3384376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40A617-D81B-2119-CC78-EEB03E8ED465}"/>
              </a:ext>
            </a:extLst>
          </p:cNvPr>
          <p:cNvSpPr txBox="1">
            <a:spLocks/>
          </p:cNvSpPr>
          <p:nvPr/>
        </p:nvSpPr>
        <p:spPr bwMode="auto">
          <a:xfrm>
            <a:off x="6641776" y="2164720"/>
            <a:ext cx="4998840" cy="162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研究</a:t>
            </a:r>
            <a:r>
              <a:rPr kumimoji="1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CP</a:t>
            </a: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破坏，理解正反物质不对称 </a:t>
            </a:r>
            <a:endParaRPr kumimoji="1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研究稀有衰变，间接寻找新物理        </a:t>
            </a:r>
            <a:endParaRPr kumimoji="1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研究强子性质，理解强相互作用机制 </a:t>
            </a:r>
            <a:endParaRPr kumimoji="1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D460FC8-9B19-1BCA-BFDF-5A5EDEC903F6}"/>
              </a:ext>
            </a:extLst>
          </p:cNvPr>
          <p:cNvSpPr txBox="1">
            <a:spLocks/>
          </p:cNvSpPr>
          <p:nvPr/>
        </p:nvSpPr>
        <p:spPr bwMode="auto">
          <a:xfrm>
            <a:off x="839416" y="5365420"/>
            <a:ext cx="10297144" cy="87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altLang="zh-CN" sz="2200" dirty="0">
                <a:solidFill>
                  <a:srgbClr val="0000FF"/>
                </a:solidFill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LHCb</a:t>
            </a:r>
            <a:r>
              <a:rPr lang="zh-CN" altLang="en-US" sz="2200" dirty="0">
                <a:solidFill>
                  <a:srgbClr val="0000FF"/>
                </a:solidFill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中国组：清华大学、华中师范大学、高能物理研究所、中国科学院大学、武汉大学、湖南大学、华南师范大学、北京大学、兰州大学</a:t>
            </a:r>
            <a:endParaRPr lang="en-US" altLang="zh-CN" sz="2200" dirty="0">
              <a:solidFill>
                <a:srgbClr val="0000FF"/>
              </a:solidFill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E08467E-5688-AF83-2774-9C790C3F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4804948"/>
            <a:ext cx="10369152" cy="5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LHCb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合作组：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22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个国家，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102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家单位，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1706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名成员</a:t>
            </a: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08F81CF7-09A6-5768-E83A-B55EFFCD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1472084"/>
            <a:ext cx="3960440" cy="58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bg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宋体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主要科学目标</a:t>
            </a: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5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强子对撞机特点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39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3" name="图片 2" descr="proton-proton_en.jpg">
            <a:extLst>
              <a:ext uri="{FF2B5EF4-FFF2-40B4-BE49-F238E27FC236}">
                <a16:creationId xmlns:a16="http://schemas.microsoft.com/office/drawing/2014/main" id="{FC160D37-6A40-E4A6-FCCE-5E0756707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98" y="2871489"/>
            <a:ext cx="3454850" cy="28617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CBF888-C3C9-2B2D-493F-B22C83E4C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08236" y="2529668"/>
            <a:ext cx="2952326" cy="345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F084061-8CBE-52CF-ECD1-4B8C2AA18A78}"/>
                  </a:ext>
                </a:extLst>
              </p:cNvPr>
              <p:cNvSpPr txBox="1"/>
              <p:nvPr/>
            </p:nvSpPr>
            <p:spPr>
              <a:xfrm>
                <a:off x="1127448" y="1086996"/>
                <a:ext cx="4104456" cy="12311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zh-CN" alt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</a:rPr>
                  <a:t>正负电子对撞</a:t>
                </a:r>
                <a:endParaRPr lang="en-US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Υ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(4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衰变到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黑体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黑体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b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环境干净</a:t>
                </a:r>
                <a:endParaRPr lang="en-US" altLang="zh-CN" sz="20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F084061-8CBE-52CF-ECD1-4B8C2AA18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1086996"/>
                <a:ext cx="4104456" cy="1231106"/>
              </a:xfrm>
              <a:prstGeom prst="rect">
                <a:avLst/>
              </a:prstGeom>
              <a:blipFill>
                <a:blip r:embed="rId5"/>
                <a:stretch>
                  <a:fillRect l="-2377" t="-4455" b="-108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D5B2377-8767-25E2-1FC2-345E00CA449C}"/>
                  </a:ext>
                </a:extLst>
              </p:cNvPr>
              <p:cNvSpPr txBox="1"/>
              <p:nvPr/>
            </p:nvSpPr>
            <p:spPr>
              <a:xfrm>
                <a:off x="6384032" y="1124744"/>
                <a:ext cx="5040560" cy="15529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zh-CN" alt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强子强子对撞</a:t>
                </a:r>
                <a:endParaRPr lang="en-US" altLang="zh-CN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产生所有类型底强子：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,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±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,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,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,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𝑏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，且产生截面大</a:t>
                </a:r>
                <a:endParaRPr lang="en-US" altLang="zh-CN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本底较为复杂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D5B2377-8767-25E2-1FC2-345E00CA4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1124744"/>
                <a:ext cx="5040560" cy="1552989"/>
              </a:xfrm>
              <a:prstGeom prst="rect">
                <a:avLst/>
              </a:prstGeom>
              <a:blipFill>
                <a:blip r:embed="rId6"/>
                <a:stretch>
                  <a:fillRect l="-1935" t="-3543" r="-7013" b="-8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18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威力无比的反物质武器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21E89F-7684-4400-BB44-7C239AC0C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9" y="3032944"/>
            <a:ext cx="3650639" cy="226826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107016DA-3169-452D-9786-6D8AEF3A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30841"/>
            <a:ext cx="468052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en-US" altLang="zh-CN" sz="2800" dirty="0">
                <a:solidFill>
                  <a:srgbClr val="C00000"/>
                </a:solidFill>
                <a:latin typeface="黑体"/>
                <a:ea typeface="黑体"/>
              </a:rPr>
              <a:t>《</a:t>
            </a:r>
            <a:r>
              <a:rPr lang="zh-CN" altLang="en-US" sz="2800" dirty="0">
                <a:solidFill>
                  <a:srgbClr val="C00000"/>
                </a:solidFill>
                <a:latin typeface="黑体"/>
                <a:ea typeface="黑体"/>
              </a:rPr>
              <a:t>天使与魔鬼</a:t>
            </a:r>
            <a:r>
              <a:rPr lang="en-US" altLang="zh-CN" sz="2800" dirty="0">
                <a:solidFill>
                  <a:srgbClr val="C00000"/>
                </a:solidFill>
                <a:latin typeface="黑体"/>
                <a:ea typeface="黑体"/>
              </a:rPr>
              <a:t>》</a:t>
            </a:r>
          </a:p>
          <a:p>
            <a:pPr marL="0" lvl="1">
              <a:defRPr/>
            </a:pPr>
            <a:r>
              <a:rPr lang="zh-CN" altLang="en-US" sz="2800" dirty="0">
                <a:latin typeface="黑体"/>
                <a:ea typeface="黑体"/>
              </a:rPr>
              <a:t>储存在特殊装置中的反物质，</a:t>
            </a:r>
            <a:r>
              <a:rPr lang="en-US" altLang="zh-CN" sz="2800" dirty="0">
                <a:latin typeface="黑体"/>
                <a:ea typeface="黑体"/>
              </a:rPr>
              <a:t>0.2</a:t>
            </a:r>
            <a:r>
              <a:rPr lang="zh-CN" altLang="en-US" sz="2800" dirty="0">
                <a:latin typeface="黑体"/>
                <a:ea typeface="黑体"/>
              </a:rPr>
              <a:t>克可以毁灭梵蒂冈！</a:t>
            </a:r>
            <a:endParaRPr lang="en-US" altLang="zh-CN" sz="2800" dirty="0">
              <a:latin typeface="黑体"/>
              <a:ea typeface="黑体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862D4A4-C40F-45A8-BF9C-59A7FA09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1163940"/>
            <a:ext cx="504056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en-US" altLang="zh-CN" sz="2800" dirty="0">
                <a:solidFill>
                  <a:srgbClr val="C00000"/>
                </a:solidFill>
                <a:latin typeface="黑体"/>
                <a:ea typeface="黑体"/>
              </a:rPr>
              <a:t>《</a:t>
            </a:r>
            <a:r>
              <a:rPr lang="zh-CN" altLang="en-US" sz="2800" dirty="0">
                <a:solidFill>
                  <a:srgbClr val="C00000"/>
                </a:solidFill>
                <a:latin typeface="黑体"/>
                <a:ea typeface="黑体"/>
              </a:rPr>
              <a:t>流浪地球</a:t>
            </a:r>
            <a:r>
              <a:rPr lang="en-US" altLang="zh-CN" sz="2800" dirty="0">
                <a:solidFill>
                  <a:srgbClr val="C00000"/>
                </a:solidFill>
                <a:latin typeface="黑体"/>
                <a:ea typeface="黑体"/>
              </a:rPr>
              <a:t>》</a:t>
            </a:r>
          </a:p>
          <a:p>
            <a:pPr marL="0" lvl="1">
              <a:defRPr/>
            </a:pPr>
            <a:r>
              <a:rPr lang="zh-CN" altLang="en-US" sz="2800" dirty="0">
                <a:latin typeface="黑体"/>
                <a:ea typeface="黑体"/>
              </a:rPr>
              <a:t>用反物质炸弹摧毁地球航线上的小行星。</a:t>
            </a:r>
            <a:endParaRPr lang="en-US" altLang="zh-CN" sz="2800" dirty="0">
              <a:latin typeface="黑体"/>
              <a:ea typeface="黑体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74FB10-159A-44A0-878C-7C553F3DF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104952"/>
            <a:ext cx="4627090" cy="22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68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LHCb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 的</a:t>
                </a:r>
                <a14:m>
                  <m:oMath xmlns:m="http://schemas.openxmlformats.org/officeDocument/2006/math"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𝑝𝑝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对撞事例显示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40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4FCFE4-3595-4856-B4B2-93F7920FD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950193"/>
            <a:ext cx="5389230" cy="34230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E46420-B131-2CAC-1EBC-135629495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00" y="1983554"/>
            <a:ext cx="5169231" cy="3351015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id="{EB0D633A-0718-52D5-7225-ED91C3C4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86" y="1052736"/>
            <a:ext cx="930282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0000"/>
              </a:buClr>
              <a:buSzPct val="75000"/>
              <a:defRPr/>
            </a:pPr>
            <a:r>
              <a:rPr lang="zh-CN" altLang="en-US" sz="2800" dirty="0">
                <a:ea typeface="黑体"/>
                <a:cs typeface="黑体"/>
              </a:rPr>
              <a:t>粒子探测器就像一</a:t>
            </a:r>
            <a:r>
              <a:rPr lang="zh-CN" altLang="en-US" sz="2800" dirty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台巨型的数字相机！</a:t>
            </a:r>
            <a:r>
              <a:rPr lang="zh-CN" altLang="en-US" sz="2800" b="1" dirty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 </a:t>
            </a:r>
            <a:endParaRPr lang="en-US" altLang="zh-CN" sz="2800" b="1" dirty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904909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4100" b="0" i="0" smtClean="0">
                        <a:latin typeface="Cambria Math" panose="02040503050406030204" pitchFamily="18" charset="0"/>
                        <a:ea typeface="华文楷体" charset="-122"/>
                      </a:rPr>
                      <m:t>sin</m:t>
                    </m:r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2</m:t>
                    </m:r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𝛽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的测量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41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8BB1A72-F67E-F722-0054-68D2A7AD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2864888"/>
            <a:ext cx="4896544" cy="33004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EDAE4E-EA24-6910-2477-E17064F6F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405" y="2683023"/>
            <a:ext cx="3600400" cy="3338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32DB533E-CEA5-4E95-7A67-6F5DFF8D8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1250757"/>
                <a:ext cx="612068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在更高精度验证了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工厂对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介子</a:t>
                </a:r>
                <a:r>
                  <a:rPr lang="en-US" altLang="zh-CN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破坏关键参数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sin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2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的测量</a:t>
                </a: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32DB533E-CEA5-4E95-7A67-6F5DFF8D8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1250757"/>
                <a:ext cx="6120680" cy="954107"/>
              </a:xfrm>
              <a:prstGeom prst="rect">
                <a:avLst/>
              </a:prstGeom>
              <a:blipFill>
                <a:blip r:embed="rId6"/>
                <a:stretch>
                  <a:fillRect l="-1793" t="-7643" b="-171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18B90FB2-A72F-4251-AC86-F1FA538DDD0A}"/>
              </a:ext>
            </a:extLst>
          </p:cNvPr>
          <p:cNvSpPr/>
          <p:nvPr/>
        </p:nvSpPr>
        <p:spPr>
          <a:xfrm>
            <a:off x="7104112" y="5085184"/>
            <a:ext cx="36004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428E64-15D6-5973-C767-072B630B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168" y="916195"/>
            <a:ext cx="2592288" cy="1576701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9CB3A5BB-597A-516B-7544-D3EC24CB32AD}"/>
              </a:ext>
            </a:extLst>
          </p:cNvPr>
          <p:cNvSpPr/>
          <p:nvPr/>
        </p:nvSpPr>
        <p:spPr bwMode="auto">
          <a:xfrm>
            <a:off x="9408368" y="1700808"/>
            <a:ext cx="432048" cy="576064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C5E216E-206A-BBC2-5986-6B0D7603E78E}"/>
                  </a:ext>
                </a:extLst>
              </p:cNvPr>
              <p:cNvSpPr txBox="1"/>
              <p:nvPr/>
            </p:nvSpPr>
            <p:spPr>
              <a:xfrm>
                <a:off x="1055440" y="2319263"/>
                <a:ext cx="50647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𝛽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黑体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⋅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C5E216E-206A-BBC2-5986-6B0D7603E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2319263"/>
                <a:ext cx="5064749" cy="461665"/>
              </a:xfrm>
              <a:prstGeom prst="rect">
                <a:avLst/>
              </a:prstGeom>
              <a:blipFill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D935675-0BAC-0CC5-2B59-B94F2273056B}"/>
                  </a:ext>
                </a:extLst>
              </p:cNvPr>
              <p:cNvSpPr txBox="1"/>
              <p:nvPr/>
            </p:nvSpPr>
            <p:spPr>
              <a:xfrm>
                <a:off x="3503712" y="3681386"/>
                <a:ext cx="1440160" cy="3567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D935675-0BAC-0CC5-2B59-B94F22730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712" y="3681386"/>
                <a:ext cx="1440160" cy="356764"/>
              </a:xfrm>
              <a:prstGeom prst="rect">
                <a:avLst/>
              </a:prstGeom>
              <a:blipFill>
                <a:blip r:embed="rId9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544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CKM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相角</a:t>
                </a:r>
                <a14:m>
                  <m:oMath xmlns:m="http://schemas.openxmlformats.org/officeDocument/2006/math">
                    <m:r>
                      <a:rPr kumimoji="0" lang="en-US" altLang="zh-CN" sz="4100" b="0" i="1" dirty="0" smtClean="0">
                        <a:latin typeface="Cambria Math" panose="02040503050406030204" pitchFamily="18" charset="0"/>
                        <a:ea typeface="华文楷体" charset="-122"/>
                      </a:rPr>
                      <m:t>𝛾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的测量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42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D80BEE48-E321-EAB5-1D59-A31992C61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4" y="980728"/>
                <a:ext cx="1072919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en-US" altLang="zh-CN" sz="2800" dirty="0" err="1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LHCb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极大地提升了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角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的测量</a:t>
                </a: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精度</a:t>
                </a: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D80BEE48-E321-EAB5-1D59-A31992C61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4" y="980728"/>
                <a:ext cx="10729192" cy="523220"/>
              </a:xfrm>
              <a:prstGeom prst="rect">
                <a:avLst/>
              </a:prstGeom>
              <a:blipFill>
                <a:blip r:embed="rId4"/>
                <a:stretch>
                  <a:fillRect l="-1023" t="-15116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74C5940-8980-1C13-C92A-CC734178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2754067"/>
            <a:ext cx="4824536" cy="3339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CAA3206-4A86-88FE-8DE0-15C7BD50D199}"/>
                  </a:ext>
                </a:extLst>
              </p:cNvPr>
              <p:cNvSpPr txBox="1"/>
              <p:nvPr/>
            </p:nvSpPr>
            <p:spPr>
              <a:xfrm>
                <a:off x="1271464" y="2776264"/>
                <a:ext cx="4536504" cy="1156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kumimoji="0" lang="zh-CN" alt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主要通过测量</a:t>
                </a:r>
                <a14:m>
                  <m:oMath xmlns:m="http://schemas.openxmlformats.org/officeDocument/2006/math"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𝐵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𝐷𝐾</m:t>
                    </m:r>
                  </m:oMath>
                </a14:m>
                <a:r>
                  <a:rPr lang="zh-CN" altLang="en-US" sz="2000" dirty="0">
                    <a:solidFill>
                      <a:srgbClr val="0000FF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衰变的</a:t>
                </a:r>
                <a:r>
                  <a:rPr kumimoji="0" lang="en-US" altLang="zh-CN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CP</a:t>
                </a:r>
                <a:r>
                  <a:rPr kumimoji="0" lang="zh-CN" alt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破坏</a:t>
                </a:r>
                <a:endParaRPr lang="en-US" altLang="zh-CN" sz="2000" dirty="0">
                  <a:solidFill>
                    <a:srgbClr val="0000FF"/>
                  </a:solidFill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r>
                        <a:rPr kumimoji="0" lang="en-US" altLang="zh-CN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d>
                            <m:dPr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0" lang="en-US" altLang="zh-CN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𝐷</m:t>
                              </m:r>
                            </m:e>
                          </m:acc>
                          <m:sSup>
                            <m:sSupPr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𝐷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CAA3206-4A86-88FE-8DE0-15C7BD50D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2776264"/>
                <a:ext cx="4536504" cy="1156792"/>
              </a:xfrm>
              <a:prstGeom prst="rect">
                <a:avLst/>
              </a:prstGeom>
              <a:blipFill>
                <a:blip r:embed="rId6"/>
                <a:stretch>
                  <a:fillRect l="-1478" t="-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444B1931-4B33-37C5-E205-BD8543130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40" y="4077072"/>
            <a:ext cx="4703942" cy="2016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AA7761C4-C083-03B4-26B3-87C4E253C842}"/>
                  </a:ext>
                </a:extLst>
              </p:cNvPr>
              <p:cNvSpPr txBox="1"/>
              <p:nvPr/>
            </p:nvSpPr>
            <p:spPr>
              <a:xfrm>
                <a:off x="1415480" y="1547709"/>
                <a:ext cx="4608512" cy="103239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LHCb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𝛾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63.</m:t>
                        </m:r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8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−3.7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+3.5</m:t>
                            </m:r>
                          </m:sup>
                        </m:sSubSup>
                      </m:e>
                    </m:d>
                    <m:r>
                      <a:rPr lang="en-US" altLang="zh-C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Babar: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𝛾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70±18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, Belle: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7</m:t>
                        </m:r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3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−15</m:t>
                            </m:r>
                          </m:sub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+13</m:t>
                            </m:r>
                          </m:sup>
                        </m:sSub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 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AA7761C4-C083-03B4-26B3-87C4E253C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547709"/>
                <a:ext cx="4608512" cy="1032399"/>
              </a:xfrm>
              <a:prstGeom prst="rect">
                <a:avLst/>
              </a:prstGeom>
              <a:blipFill>
                <a:blip r:embed="rId8"/>
                <a:stretch>
                  <a:fillRect l="-1984" t="-2367" b="-5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9372D15-1558-5E0C-BF44-9585CC3D0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168" y="1132219"/>
            <a:ext cx="2592288" cy="1576701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2FDFC1F5-BE84-2604-9310-76A85BF68457}"/>
              </a:ext>
            </a:extLst>
          </p:cNvPr>
          <p:cNvSpPr/>
          <p:nvPr/>
        </p:nvSpPr>
        <p:spPr bwMode="auto">
          <a:xfrm>
            <a:off x="7968208" y="1916832"/>
            <a:ext cx="432048" cy="576064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1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:r>
                  <a:rPr kumimoji="0" lang="en-US" altLang="zh-CN" sz="4100" b="0" dirty="0" err="1">
                    <a:ea typeface="华文楷体" charset="-122"/>
                  </a:rPr>
                  <a:t>LHCb</a:t>
                </a:r>
                <a:r>
                  <a:rPr kumimoji="0" lang="zh-CN" altLang="en-US" sz="4100" b="0" dirty="0">
                    <a:ea typeface="华文楷体" charset="-122"/>
                  </a:rPr>
                  <a:t>的独特优势：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bSup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𝐵</m:t>
                        </m:r>
                      </m:e>
                      <m:sub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介子的研究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43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1C1C4903-5677-ECAC-D021-677CD0BEA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408" y="980728"/>
                <a:ext cx="1072919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质子质子对撞产生各种类型的含底夸克的强子，包括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介子</a:t>
                </a: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1C1C4903-5677-ECAC-D021-677CD0BEA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980728"/>
                <a:ext cx="10729192" cy="523220"/>
              </a:xfrm>
              <a:prstGeom prst="rect">
                <a:avLst/>
              </a:prstGeom>
              <a:blipFill>
                <a:blip r:embed="rId4"/>
                <a:stretch>
                  <a:fillRect l="-1023" t="-15116" b="-27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1C87546-DFBA-5EF3-CDAE-8797F6C92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24" y="3513212"/>
            <a:ext cx="5832648" cy="2724099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BFCE2C1-C40E-9EDA-A63B-42A19CBBD541}"/>
              </a:ext>
            </a:extLst>
          </p:cNvPr>
          <p:cNvCxnSpPr>
            <a:cxnSpLocks/>
          </p:cNvCxnSpPr>
          <p:nvPr/>
        </p:nvCxnSpPr>
        <p:spPr>
          <a:xfrm>
            <a:off x="3071664" y="3501008"/>
            <a:ext cx="5400600" cy="32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10FC65C-5C06-D151-A5E4-87D059DDCE89}"/>
              </a:ext>
            </a:extLst>
          </p:cNvPr>
          <p:cNvCxnSpPr>
            <a:cxnSpLocks/>
          </p:cNvCxnSpPr>
          <p:nvPr/>
        </p:nvCxnSpPr>
        <p:spPr>
          <a:xfrm>
            <a:off x="4295800" y="5013176"/>
            <a:ext cx="287294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9">
                <a:extLst>
                  <a:ext uri="{FF2B5EF4-FFF2-40B4-BE49-F238E27FC236}">
                    <a16:creationId xmlns:a16="http://schemas.microsoft.com/office/drawing/2014/main" id="{68CC19D4-A1AB-F1E4-4833-99B8B6773099}"/>
                  </a:ext>
                </a:extLst>
              </p:cNvPr>
              <p:cNvSpPr txBox="1"/>
              <p:nvPr/>
            </p:nvSpPr>
            <p:spPr>
              <a:xfrm>
                <a:off x="1487488" y="1704486"/>
                <a:ext cx="8424936" cy="150849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 algn="ctr">
                  <a:spcAft>
                    <a:spcPts val="12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2013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年首次观测到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衰变中的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直接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CP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破坏</a:t>
                </a:r>
                <a:endParaRPr lang="en-US" altLang="zh-CN" sz="2400" dirty="0">
                  <a:solidFill>
                    <a:srgbClr val="C00000"/>
                  </a:solidFill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𝐶𝑃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Γ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黑体"/>
                                      <a:cs typeface="Helvetica" panose="020B0604020202020204" pitchFamily="34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黑体"/>
                                  <a:cs typeface="Helvetica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)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=0.27±0.04±0.01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9">
                <a:extLst>
                  <a:ext uri="{FF2B5EF4-FFF2-40B4-BE49-F238E27FC236}">
                    <a16:creationId xmlns:a16="http://schemas.microsoft.com/office/drawing/2014/main" id="{68CC19D4-A1AB-F1E4-4833-99B8B6773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1704486"/>
                <a:ext cx="8424936" cy="1508490"/>
              </a:xfrm>
              <a:prstGeom prst="rect">
                <a:avLst/>
              </a:prstGeom>
              <a:blipFill>
                <a:blip r:embed="rId6"/>
                <a:stretch>
                  <a:fillRect t="-44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6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bSup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𝐵</m:t>
                        </m:r>
                      </m:e>
                      <m:sub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介子混合与含时间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CP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破坏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2397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44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2" name="Picture 9586">
            <a:extLst>
              <a:ext uri="{FF2B5EF4-FFF2-40B4-BE49-F238E27FC236}">
                <a16:creationId xmlns:a16="http://schemas.microsoft.com/office/drawing/2014/main" id="{A23E0809-8D23-E620-32DB-12114CCF31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5400" y="2564904"/>
            <a:ext cx="4464496" cy="288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2890F3BC-82A1-5DBC-0150-12F3D4A3A81B}"/>
                  </a:ext>
                </a:extLst>
              </p:cNvPr>
              <p:cNvSpPr txBox="1"/>
              <p:nvPr/>
            </p:nvSpPr>
            <p:spPr>
              <a:xfrm>
                <a:off x="839416" y="1268760"/>
                <a:ext cx="4392488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对快速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en-US" altLang="zh-CN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黑体"/>
                    <a:cs typeface="Helvetica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混合的测量，得益于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LHCb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优秀的顶点重建能力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19">
                <a:extLst>
                  <a:ext uri="{FF2B5EF4-FFF2-40B4-BE49-F238E27FC236}">
                    <a16:creationId xmlns:a16="http://schemas.microsoft.com/office/drawing/2014/main" id="{2890F3BC-82A1-5DBC-0150-12F3D4A3A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268760"/>
                <a:ext cx="4392488" cy="830997"/>
              </a:xfrm>
              <a:prstGeom prst="rect">
                <a:avLst/>
              </a:prstGeom>
              <a:blipFill>
                <a:blip r:embed="rId5"/>
                <a:stretch>
                  <a:fillRect l="-2222" t="-8088" r="-833" b="-169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F6790683-7B56-890A-3B9A-EFE1290B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2418996"/>
            <a:ext cx="3960440" cy="3674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9">
                <a:extLst>
                  <a:ext uri="{FF2B5EF4-FFF2-40B4-BE49-F238E27FC236}">
                    <a16:creationId xmlns:a16="http://schemas.microsoft.com/office/drawing/2014/main" id="{F77285F0-50D6-13D8-0FA2-8957DDB05ACC}"/>
                  </a:ext>
                </a:extLst>
              </p:cNvPr>
              <p:cNvSpPr txBox="1"/>
              <p:nvPr/>
            </p:nvSpPr>
            <p:spPr>
              <a:xfrm>
                <a:off x="6816080" y="1340768"/>
                <a:ext cx="4248472" cy="842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1200"/>
                  </a:spcAft>
                </a:pPr>
                <a:r>
                  <a:rPr lang="en-US" sz="2400" dirty="0"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2020</a:t>
                </a:r>
                <a:r>
                  <a:rPr lang="zh-CN" altLang="en-US" sz="2400" dirty="0"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年首次观察到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介子的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时间依赖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CP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破坏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(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𝑡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19">
                <a:extLst>
                  <a:ext uri="{FF2B5EF4-FFF2-40B4-BE49-F238E27FC236}">
                    <a16:creationId xmlns:a16="http://schemas.microsoft.com/office/drawing/2014/main" id="{F77285F0-50D6-13D8-0FA2-8957DDB0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0" y="1340768"/>
                <a:ext cx="4248472" cy="842988"/>
              </a:xfrm>
              <a:prstGeom prst="rect">
                <a:avLst/>
              </a:prstGeom>
              <a:blipFill>
                <a:blip r:embed="rId7"/>
                <a:stretch>
                  <a:fillRect l="-2152" t="-7246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7DF9464-F51A-8F42-72B4-0FEFDB483427}"/>
                  </a:ext>
                </a:extLst>
              </p:cNvPr>
              <p:cNvSpPr txBox="1"/>
              <p:nvPr/>
            </p:nvSpPr>
            <p:spPr>
              <a:xfrm>
                <a:off x="8016985" y="4653136"/>
                <a:ext cx="1679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bSup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𝑠</m:t>
                          </m:r>
                        </m:sub>
                        <m:sup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0</m:t>
                          </m:r>
                        </m:sup>
                      </m:sSubSup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黑体"/>
                          <a:cs typeface="Helvetica" panose="020B0604020202020204" pitchFamily="34" charset="0"/>
                        </a:rPr>
                        <m:t>→</m:t>
                      </m:r>
                      <m:sSup>
                        <m:sSup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𝐾</m:t>
                          </m:r>
                        </m:e>
                        <m:sup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黑体"/>
                              <a:cs typeface="Helvetica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7DF9464-F51A-8F42-72B4-0FEFDB48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985" y="4653136"/>
                <a:ext cx="16794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8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bSup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𝐵</m:t>
                        </m:r>
                      </m:e>
                      <m:sub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𝑠</m:t>
                        </m:r>
                      </m:sub>
                      <m:sup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介子混合相角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</m:ctrlPr>
                      </m:sSubPr>
                      <m:e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𝜙</m:t>
                        </m:r>
                      </m:e>
                      <m:sub>
                        <m:r>
                          <a:rPr kumimoji="0" lang="en-US" altLang="zh-CN" sz="4100" b="0" i="1" smtClean="0">
                            <a:latin typeface="Cambria Math" panose="02040503050406030204" pitchFamily="18" charset="0"/>
                            <a:ea typeface="华文楷体" charset="-122"/>
                          </a:rPr>
                          <m:t>𝑠</m:t>
                        </m:r>
                      </m:sub>
                    </m:sSub>
                  </m:oMath>
                </a14:m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2397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45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7F3B56E8-AF43-2E84-D3D0-3C9D09E0C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408" y="1167135"/>
                <a:ext cx="6768752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描述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介子系统时间依赖</a:t>
                </a:r>
                <a:r>
                  <a:rPr lang="en-US" altLang="zh-CN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24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破坏的关键参数</a:t>
                </a:r>
                <a:endParaRPr lang="en-US" altLang="zh-CN" sz="2400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7F3B56E8-AF43-2E84-D3D0-3C9D09E0C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1167135"/>
                <a:ext cx="6768752" cy="461665"/>
              </a:xfrm>
              <a:prstGeom prst="rect">
                <a:avLst/>
              </a:prstGeom>
              <a:blipFill>
                <a:blip r:embed="rId4"/>
                <a:stretch>
                  <a:fillRect l="-1261" t="-13158" b="-315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81BECC7-3B0F-2202-3B2D-2F3B77088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980754"/>
            <a:ext cx="3397014" cy="1296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C0C64364-1F8F-46FA-8549-48FD7ED1963D}"/>
                  </a:ext>
                </a:extLst>
              </p:cNvPr>
              <p:cNvSpPr/>
              <p:nvPr/>
            </p:nvSpPr>
            <p:spPr bwMode="auto">
              <a:xfrm>
                <a:off x="10003246" y="1412802"/>
                <a:ext cx="432048" cy="576064"/>
              </a:xfrm>
              <a:prstGeom prst="ellipse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</m:ctrlPr>
                        </m:sSubPr>
                        <m:e>
                          <m: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  <m:t>𝜷</m:t>
                          </m:r>
                        </m:e>
                        <m:sub>
                          <m:r>
                            <a:rPr kumimoji="0" lang="en-US" altLang="zh-CN" sz="1400" b="1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33FF"/>
                              </a:solidFill>
                              <a:effectLst/>
                              <a:latin typeface="Cambria Math" panose="02040503050406030204" pitchFamily="18" charset="0"/>
                              <a:ea typeface="楷体_GB2312" pitchFamily="49" charset="-122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kumimoji="0" lang="zh-CN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C0C64364-1F8F-46FA-8549-48FD7ED19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246" y="1412802"/>
                <a:ext cx="432048" cy="57606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27C0595-F83E-8C3F-11A9-32B806DC11FF}"/>
                  </a:ext>
                </a:extLst>
              </p:cNvPr>
              <p:cNvSpPr/>
              <p:nvPr/>
            </p:nvSpPr>
            <p:spPr bwMode="auto">
              <a:xfrm>
                <a:off x="4079776" y="1700808"/>
                <a:ext cx="2952328" cy="360040"/>
              </a:xfrm>
              <a:prstGeom prst="rect">
                <a:avLst/>
              </a:prstGeom>
              <a:solidFill>
                <a:srgbClr val="CD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kumimoji="0" lang="en-US" sz="1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𝐬𝐢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𝐧</m:t>
                      </m:r>
                      <m:sSub>
                        <m:sSubPr>
                          <m:ctrlP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0" lang="en-US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func>
                        <m:func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1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𝜟</m:t>
                              </m:r>
                              <m:sSub>
                                <m:sSubPr>
                                  <m:ctrlP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kumimoji="0" lang="en-US" sz="1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27C0595-F83E-8C3F-11A9-32B806DC11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9776" y="1700808"/>
                <a:ext cx="2952328" cy="360040"/>
              </a:xfrm>
              <a:prstGeom prst="rect">
                <a:avLst/>
              </a:prstGeom>
              <a:blipFill>
                <a:blip r:embed="rId7"/>
                <a:stretch>
                  <a:fillRect b="-6780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E143A0B-2C7A-B770-4572-A3DDF696E179}"/>
                  </a:ext>
                </a:extLst>
              </p:cNvPr>
              <p:cNvSpPr txBox="1"/>
              <p:nvPr/>
            </p:nvSpPr>
            <p:spPr>
              <a:xfrm>
                <a:off x="1055441" y="2453407"/>
                <a:ext cx="4104456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用树图衰变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𝐵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→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/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𝜓𝜙</m:t>
                    </m:r>
                  </m:oMath>
                </a14:m>
                <a:r>
                  <a:rPr lang="zh-CN" altLang="en-US" sz="18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得到的测量结果</a:t>
                </a:r>
                <a:endParaRPr lang="en-US" altLang="zh-CN" sz="1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zh-CN" altLang="en-US" sz="16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E143A0B-2C7A-B770-4572-A3DDF696E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1" y="2453407"/>
                <a:ext cx="4104456" cy="615553"/>
              </a:xfrm>
              <a:prstGeom prst="rect">
                <a:avLst/>
              </a:prstGeom>
              <a:blipFill>
                <a:blip r:embed="rId8"/>
                <a:stretch>
                  <a:fillRect l="-1189" t="-69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0CCA106-4E97-46D9-9240-1BC4572AF892}"/>
                  </a:ext>
                </a:extLst>
              </p:cNvPr>
              <p:cNvSpPr txBox="1"/>
              <p:nvPr/>
            </p:nvSpPr>
            <p:spPr>
              <a:xfrm>
                <a:off x="6023992" y="2483604"/>
                <a:ext cx="41044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solidFill>
                      <a:srgbClr val="C00000"/>
                    </a:solidFill>
                    <a:ea typeface="黑体" panose="02010609060101010101" pitchFamily="49" charset="-122"/>
                  </a:rPr>
                  <a:t>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CN" altLang="en-US" dirty="0">
                        <a:solidFill>
                          <a:srgbClr val="C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m:t>圈图衰变</m:t>
                    </m:r>
                    <m:sSubSup>
                      <m:sSubSup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𝐵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0</m:t>
                        </m:r>
                      </m:sup>
                    </m:sSubSup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→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𝜙𝜙</m:t>
                    </m:r>
                  </m:oMath>
                </a14:m>
                <a:r>
                  <a:rPr lang="zh-CN" altLang="en-US" sz="18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得到的测量结果</a:t>
                </a:r>
                <a:endParaRPr lang="en-US" altLang="zh-CN" sz="1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0CCA106-4E97-46D9-9240-1BC4572AF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2483604"/>
                <a:ext cx="4104456" cy="369332"/>
              </a:xfrm>
              <a:prstGeom prst="rect">
                <a:avLst/>
              </a:prstGeom>
              <a:blipFill>
                <a:blip r:embed="rId9"/>
                <a:stretch>
                  <a:fillRect l="-1189" t="-11475" b="-2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DF377E44-E3CE-DDB2-654E-FBE121E11D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489" y="3284984"/>
            <a:ext cx="3955399" cy="26896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B849ACA-C86D-666C-F286-1E0A4D328D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6749" y="3140968"/>
            <a:ext cx="2685075" cy="27830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424083-B6C2-35C0-7BA9-D3F1DCB491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7378" y="3238233"/>
            <a:ext cx="3397014" cy="27830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21F385-0A8B-AAA0-CAF8-20526A9713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9859" y="3124190"/>
            <a:ext cx="2777879" cy="27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537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0" lang="en-US" altLang="zh-CN" sz="4100" b="0" i="1" smtClean="0">
                        <a:latin typeface="Cambria Math" panose="02040503050406030204" pitchFamily="18" charset="0"/>
                        <a:ea typeface="华文楷体" charset="-122"/>
                      </a:rPr>
                      <m:t>𝐷</m:t>
                    </m:r>
                  </m:oMath>
                </a14:m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介子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CP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破坏的发现（</a:t>
                </a:r>
                <a:r>
                  <a:rPr kumimoji="0" lang="en-US" altLang="zh-CN" sz="4100" dirty="0">
                    <a:latin typeface="华文楷体" charset="-122"/>
                    <a:ea typeface="华文楷体" charset="-122"/>
                  </a:rPr>
                  <a:t>2019</a:t>
                </a:r>
                <a:r>
                  <a:rPr kumimoji="0" lang="zh-CN" altLang="en-US" sz="4100" dirty="0">
                    <a:latin typeface="华文楷体" charset="-122"/>
                    <a:ea typeface="华文楷体" charset="-122"/>
                  </a:rPr>
                  <a:t>）</a:t>
                </a:r>
                <a:endParaRPr kumimoji="0" lang="en-US" altLang="zh-CN" sz="4100" dirty="0">
                  <a:latin typeface="华文楷体" charset="-122"/>
                  <a:ea typeface="华文楷体" charset="-122"/>
                </a:endParaRPr>
              </a:p>
            </p:txBody>
          </p:sp>
        </mc:Choice>
        <mc:Fallback xmlns="">
          <p:sp>
            <p:nvSpPr>
              <p:cNvPr id="65537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7384"/>
                <a:ext cx="12192000" cy="741362"/>
              </a:xfrm>
              <a:blipFill>
                <a:blip r:embed="rId3"/>
                <a:stretch>
                  <a:fillRect t="-13223" b="-3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46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90847C-FB22-2703-840F-AF62979AF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2636912"/>
            <a:ext cx="3168352" cy="3455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60CD7DCC-5813-D78E-5807-8E803501F54D}"/>
                  </a:ext>
                </a:extLst>
              </p:cNvPr>
              <p:cNvSpPr/>
              <p:nvPr/>
            </p:nvSpPr>
            <p:spPr>
              <a:xfrm>
                <a:off x="1487488" y="1268760"/>
                <a:ext cx="1296144" cy="95738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p>
                          <m:r>
                            <a:rPr lang="en-US" altLang="zh-CN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CN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𝐜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US" altLang="zh-CN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60CD7DCC-5813-D78E-5807-8E803501F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1268760"/>
                <a:ext cx="1296144" cy="957386"/>
              </a:xfrm>
              <a:prstGeom prst="ellipse">
                <a:avLst/>
              </a:prstGeom>
              <a:blipFill>
                <a:blip r:embed="rId5"/>
                <a:stretch>
                  <a:fillRect r="-18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6BD6C91B-CCF8-EBDE-835E-B5A744F2E449}"/>
                  </a:ext>
                </a:extLst>
              </p:cNvPr>
              <p:cNvSpPr/>
              <p:nvPr/>
            </p:nvSpPr>
            <p:spPr>
              <a:xfrm>
                <a:off x="3215680" y="1268760"/>
                <a:ext cx="1296144" cy="95738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e>
                        <m:sup>
                          <m:r>
                            <a:rPr lang="en-US" altLang="zh-CN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</m:acc>
                      <m:r>
                        <a:rPr lang="en-US" altLang="zh-CN" sz="2400" b="1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altLang="zh-CN" sz="2400" b="1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6BD6C91B-CCF8-EBDE-835E-B5A744F2E4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1268760"/>
                <a:ext cx="1296144" cy="95738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7F862E11-E387-109A-2DF6-5C7EE7D84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9896" y="1052736"/>
                <a:ext cx="648072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比较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黑体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的衰变率</a:t>
                </a: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7F862E11-E387-109A-2DF6-5C7EE7D84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9896" y="1052736"/>
                <a:ext cx="6480720" cy="523220"/>
              </a:xfrm>
              <a:prstGeom prst="rect">
                <a:avLst/>
              </a:prstGeom>
              <a:blipFill>
                <a:blip r:embed="rId7"/>
                <a:stretch>
                  <a:fillRect l="-1598" t="-15116" r="-1786" b="-27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D926DF24-AB60-83BE-C5BC-F3149CA88A18}"/>
                  </a:ext>
                </a:extLst>
              </p:cNvPr>
              <p:cNvSpPr txBox="1"/>
              <p:nvPr/>
            </p:nvSpPr>
            <p:spPr>
              <a:xfrm>
                <a:off x="6023992" y="1700808"/>
                <a:ext cx="5184576" cy="8309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lvl="0"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     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𝐶𝑃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0000FF"/>
                    </a:solidFill>
                    <a:ea typeface="黑体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−1.5±0.3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−4</m:t>
                        </m:r>
                      </m:sup>
                    </m:s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19">
                <a:extLst>
                  <a:ext uri="{FF2B5EF4-FFF2-40B4-BE49-F238E27FC236}">
                    <a16:creationId xmlns:a16="http://schemas.microsoft.com/office/drawing/2014/main" id="{D926DF24-AB60-83BE-C5BC-F3149CA88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1700808"/>
                <a:ext cx="5184576" cy="830997"/>
              </a:xfrm>
              <a:prstGeom prst="rect">
                <a:avLst/>
              </a:prstGeom>
              <a:blipFill>
                <a:blip r:embed="rId8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2970D75C-5F3E-087E-6A81-CD4E751FC89C}"/>
              </a:ext>
            </a:extLst>
          </p:cNvPr>
          <p:cNvSpPr/>
          <p:nvPr/>
        </p:nvSpPr>
        <p:spPr>
          <a:xfrm>
            <a:off x="6888088" y="4509120"/>
            <a:ext cx="720082" cy="36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ABDABD7-42E5-01E4-258C-234B0BFCB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984" y="2736304"/>
            <a:ext cx="50988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18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 err="1">
                <a:latin typeface="华文楷体" charset="-122"/>
                <a:ea typeface="华文楷体" charset="-122"/>
              </a:rPr>
              <a:t>LHCb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在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CP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破坏以外的研究成果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47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A042ACD-15AE-D38E-832C-C199229BB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859820"/>
            <a:ext cx="1728192" cy="172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373831-1767-A7AD-D877-91776CB6BEF2}"/>
              </a:ext>
            </a:extLst>
          </p:cNvPr>
          <p:cNvSpPr txBox="1"/>
          <p:nvPr/>
        </p:nvSpPr>
        <p:spPr>
          <a:xfrm>
            <a:off x="4583832" y="980728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五夸克态的发现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AF5B71ED-54A0-AE97-3154-D3522DE08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035970"/>
            <a:ext cx="1440160" cy="136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498D35-A872-4937-61CB-70161D769D68}"/>
              </a:ext>
            </a:extLst>
          </p:cNvPr>
          <p:cNvSpPr txBox="1"/>
          <p:nvPr/>
        </p:nvSpPr>
        <p:spPr>
          <a:xfrm>
            <a:off x="8184232" y="980728"/>
            <a:ext cx="3240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双粲重子的发现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 descr="2017761932419611.jpg">
            <a:extLst>
              <a:ext uri="{FF2B5EF4-FFF2-40B4-BE49-F238E27FC236}">
                <a16:creationId xmlns:a16="http://schemas.microsoft.com/office/drawing/2014/main" id="{B1EF963C-DECB-D2AF-EC01-35DB5748D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844824"/>
            <a:ext cx="2376264" cy="17891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F12B50-3479-3F6E-26BA-742FF7924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432" y="3789040"/>
            <a:ext cx="2604120" cy="1865429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821DC822-2F5F-8AA9-A23E-0BD057CE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097" y="5733256"/>
            <a:ext cx="274947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2017</a:t>
            </a:r>
            <a:r>
              <a:rPr kumimoji="0"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中国科学十大进展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E48955A-FFB6-A920-4696-E8754C65E8AA}"/>
                  </a:ext>
                </a:extLst>
              </p:cNvPr>
              <p:cNvSpPr txBox="1"/>
              <p:nvPr/>
            </p:nvSpPr>
            <p:spPr>
              <a:xfrm>
                <a:off x="839416" y="980728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的发现</a:t>
                </a:r>
                <a:endParaRPr lang="en-US" altLang="zh-CN" sz="24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pPr algn="ctr"/>
                <a:r>
                  <a:rPr lang="zh-CN" altLang="en-US" sz="2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（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2015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E48955A-FFB6-A920-4696-E8754C65E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980728"/>
                <a:ext cx="3240360" cy="830997"/>
              </a:xfrm>
              <a:prstGeom prst="rect">
                <a:avLst/>
              </a:prstGeom>
              <a:blipFill>
                <a:blip r:embed="rId7"/>
                <a:stretch>
                  <a:fillRect t="-8088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8C90DAEB-A818-B353-A211-CC409BAA6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3948954"/>
            <a:ext cx="3168352" cy="2216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BBBDDFA-BF4E-8253-3AFC-1C7B84B66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33" y="1968559"/>
            <a:ext cx="3282927" cy="1820481"/>
          </a:xfrm>
          <a:prstGeom prst="rect">
            <a:avLst/>
          </a:prstGeom>
        </p:spPr>
      </p:pic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D62775F4-BB0D-6AAC-83B2-64B33BE4798B}"/>
              </a:ext>
            </a:extLst>
          </p:cNvPr>
          <p:cNvSpPr/>
          <p:nvPr/>
        </p:nvSpPr>
        <p:spPr>
          <a:xfrm>
            <a:off x="3143672" y="5304715"/>
            <a:ext cx="216024" cy="21251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437551D5-A9E8-3D0D-E30A-05C172F0A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864" y="5733256"/>
            <a:ext cx="249299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2017</a:t>
            </a:r>
            <a:r>
              <a:rPr kumimoji="0"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物理学十大突破</a:t>
            </a:r>
          </a:p>
        </p:txBody>
      </p:sp>
    </p:spTree>
    <p:extLst>
      <p:ext uri="{BB962C8B-B14F-4D97-AF65-F5344CB8AC3E}">
        <p14:creationId xmlns:p14="http://schemas.microsoft.com/office/powerpoint/2010/main" val="14551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CKM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机制的高精度检验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48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D46DD3A6-9072-EE83-A2F7-14C6D680B6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190451"/>
            <a:ext cx="3478154" cy="3470797"/>
          </a:xfrm>
          <a:prstGeom prst="rect">
            <a:avLst/>
          </a:prstGeom>
        </p:spPr>
      </p:pic>
      <p:sp>
        <p:nvSpPr>
          <p:cNvPr id="6" name="矩形 15">
            <a:extLst>
              <a:ext uri="{FF2B5EF4-FFF2-40B4-BE49-F238E27FC236}">
                <a16:creationId xmlns:a16="http://schemas.microsoft.com/office/drawing/2014/main" id="{A9AB95C2-B2CB-564F-9EE8-77BA0A7F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1772816"/>
            <a:ext cx="2952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sz="2000" dirty="0">
                <a:solidFill>
                  <a:srgbClr val="C00000"/>
                </a:solidFill>
                <a:latin typeface="Helvetica" charset="0"/>
                <a:cs typeface="Helvetica" charset="0"/>
              </a:rPr>
              <a:t>LHC 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lvetica" charset="0"/>
              </a:rPr>
              <a:t>启动前（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lvetica" charset="0"/>
              </a:rPr>
              <a:t>2009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lvetica" charset="0"/>
              </a:rPr>
              <a:t>）</a:t>
            </a:r>
            <a:r>
              <a:rPr lang="en-US" altLang="zh-CN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lvetica" charset="0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CE2083-5373-B784-D562-09CCDDE1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1" y="2190451"/>
            <a:ext cx="3473234" cy="3456384"/>
          </a:xfrm>
          <a:prstGeom prst="rect">
            <a:avLst/>
          </a:prstGeom>
        </p:spPr>
      </p:pic>
      <p:sp>
        <p:nvSpPr>
          <p:cNvPr id="9" name="矩形 10">
            <a:extLst>
              <a:ext uri="{FF2B5EF4-FFF2-40B4-BE49-F238E27FC236}">
                <a16:creationId xmlns:a16="http://schemas.microsoft.com/office/drawing/2014/main" id="{88715750-8BA7-699F-51C9-25C021C7F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1804754"/>
            <a:ext cx="3198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zh-CN" altLang="en-US" sz="2000" dirty="0">
                <a:solidFill>
                  <a:srgbClr val="C00000"/>
                </a:solidFill>
                <a:latin typeface="Helvetica" charset="0"/>
                <a:ea typeface="黑体" panose="02010609060101010101" pitchFamily="49" charset="-122"/>
                <a:cs typeface="Helvetica" charset="0"/>
              </a:rPr>
              <a:t>当前状态</a:t>
            </a:r>
            <a:endParaRPr lang="en-US" altLang="zh-CN" sz="20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Helvetica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F16C25E-A1B3-A224-158D-0BBB6A20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1021958"/>
            <a:ext cx="100091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spcAft>
                <a:spcPts val="1200"/>
              </a:spcAft>
              <a:buFont typeface="Wingdings" charset="2"/>
              <a:buChar char="l"/>
              <a:defRPr/>
            </a:pPr>
            <a:r>
              <a:rPr lang="zh-CN" altLang="en-US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标准模型不断取得胜利，物理学家不免失望</a:t>
            </a:r>
            <a:r>
              <a:rPr lang="en-US" altLang="zh-CN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19292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en-US" altLang="zh-CN" sz="4100" dirty="0">
                <a:latin typeface="华文楷体" charset="-122"/>
                <a:ea typeface="华文楷体" charset="-122"/>
              </a:rPr>
              <a:t>LHCb </a:t>
            </a:r>
            <a:r>
              <a:rPr kumimoji="0" lang="zh-CN" altLang="en-US" sz="4100">
                <a:latin typeface="华文楷体" charset="-122"/>
                <a:ea typeface="华文楷体" charset="-122"/>
              </a:rPr>
              <a:t>探测器升级计划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49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CCC299C6-71D7-C94E-AFD8-80EE9A9E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349" y="3401644"/>
            <a:ext cx="1841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endParaRPr kumimoji="0" lang="en-US" altLang="zh-CN" sz="4400" b="1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内容占位符 2">
                <a:extLst>
                  <a:ext uri="{FF2B5EF4-FFF2-40B4-BE49-F238E27FC236}">
                    <a16:creationId xmlns:a16="http://schemas.microsoft.com/office/drawing/2014/main" id="{78F747E1-A67D-88F3-A30C-E01928FFE1D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9416" y="1673452"/>
                <a:ext cx="5832648" cy="912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8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2022</a:t>
                </a:r>
                <a:r>
                  <a:rPr kumimoji="1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年首次升级后恢复运行，计划累积</a:t>
                </a: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2034</a:t>
                </a:r>
                <a:r>
                  <a:rPr kumimoji="1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年将再次升级，至</a:t>
                </a: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2041</a:t>
                </a:r>
                <a:r>
                  <a:rPr kumimoji="1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年共获取</a:t>
                </a: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  <a:cs typeface="Arial" panose="020B0604020202020204" pitchFamily="34" charset="0"/>
                  </a:rPr>
                  <a:t>300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f</m:t>
                    </m:r>
                    <m:sSup>
                      <m:sSupPr>
                        <m:ctrlPr>
                          <a:rPr kumimoji="1" lang="en-US" altLang="zh-C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kumimoji="1" lang="en-US" altLang="zh-CN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D2D8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内容占位符 2">
                <a:extLst>
                  <a:ext uri="{FF2B5EF4-FFF2-40B4-BE49-F238E27FC236}">
                    <a16:creationId xmlns:a16="http://schemas.microsoft.com/office/drawing/2014/main" id="{78F747E1-A67D-88F3-A30C-E01928FFE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16" y="1673452"/>
                <a:ext cx="5832648" cy="912738"/>
              </a:xfrm>
              <a:prstGeom prst="rect">
                <a:avLst/>
              </a:prstGeom>
              <a:blipFill>
                <a:blip r:embed="rId3"/>
                <a:stretch>
                  <a:fillRect l="-941" t="-53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37">
            <a:extLst>
              <a:ext uri="{FF2B5EF4-FFF2-40B4-BE49-F238E27FC236}">
                <a16:creationId xmlns:a16="http://schemas.microsoft.com/office/drawing/2014/main" id="{112AA95F-DCB7-D701-212D-76A3CFA78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132" y="1745460"/>
            <a:ext cx="2835292" cy="4275828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2A15092D-293C-60CD-AEB7-1AC45E6430B3}"/>
              </a:ext>
            </a:extLst>
          </p:cNvPr>
          <p:cNvSpPr txBox="1"/>
          <p:nvPr/>
        </p:nvSpPr>
        <p:spPr bwMode="auto">
          <a:xfrm>
            <a:off x="10200456" y="2177508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907EA"/>
                </a:solidFill>
                <a:latin typeface="Tahoma" charset="0"/>
                <a:ea typeface="宋体" panose="02010600030101010101" pitchFamily="2" charset="-122"/>
                <a:cs typeface="Tahoma" charset="0"/>
              </a:rPr>
              <a:t>2018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5A4C5B0-B215-3C35-4627-6CDA4B120E31}"/>
              </a:ext>
            </a:extLst>
          </p:cNvPr>
          <p:cNvSpPr txBox="1"/>
          <p:nvPr/>
        </p:nvSpPr>
        <p:spPr bwMode="auto">
          <a:xfrm>
            <a:off x="10200456" y="3689676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907EA"/>
                </a:solidFill>
                <a:latin typeface="Tahoma" charset="0"/>
                <a:ea typeface="宋体" panose="02010600030101010101" pitchFamily="2" charset="-122"/>
                <a:cs typeface="Tahoma" charset="0"/>
              </a:rPr>
              <a:t>2028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FC9E160-95D8-3B10-F14B-264BA54D0D70}"/>
              </a:ext>
            </a:extLst>
          </p:cNvPr>
          <p:cNvSpPr txBox="1"/>
          <p:nvPr/>
        </p:nvSpPr>
        <p:spPr bwMode="auto">
          <a:xfrm>
            <a:off x="10200456" y="5089766"/>
            <a:ext cx="1152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907EA"/>
                </a:solidFill>
                <a:latin typeface="Tahoma" charset="0"/>
                <a:ea typeface="宋体" panose="02010600030101010101" pitchFamily="2" charset="-122"/>
                <a:cs typeface="Tahoma" charset="0"/>
              </a:rPr>
              <a:t>2041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C1B09050-B738-CB54-76F6-1EC7E5E52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040038"/>
            <a:ext cx="10945216" cy="561406"/>
          </a:xfrm>
          <a:prstGeom prst="rect">
            <a:avLst/>
          </a:prstGeom>
          <a:solidFill>
            <a:srgbClr val="DAEDE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marR="0" lvl="0" indent="-342900" defTabSz="91440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科学目标：提升主要</a:t>
            </a:r>
            <a:r>
              <a:rPr lang="zh-CN" altLang="en-US" sz="2400" b="1" kern="0" dirty="0">
                <a:solidFill>
                  <a:srgbClr val="000000"/>
                </a:solidFill>
                <a:latin typeface="Arial"/>
                <a:ea typeface="黑体"/>
                <a:cs typeface="黑体"/>
              </a:rPr>
              <a:t>测量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参数的精度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5~10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倍，探索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TeV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  <a:cs typeface="黑体"/>
              </a:rPr>
              <a:t>能级以上的新物理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/>
              <a:cs typeface="黑体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D2DC92D-C489-2E2A-8D50-D68CC82F8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434" y="2825580"/>
            <a:ext cx="4985566" cy="3181988"/>
          </a:xfrm>
          <a:prstGeom prst="rect">
            <a:avLst/>
          </a:prstGeom>
        </p:spPr>
      </p:pic>
      <p:sp>
        <p:nvSpPr>
          <p:cNvPr id="44" name="星形: 五角 43">
            <a:extLst>
              <a:ext uri="{FF2B5EF4-FFF2-40B4-BE49-F238E27FC236}">
                <a16:creationId xmlns:a16="http://schemas.microsoft.com/office/drawing/2014/main" id="{44B3889D-3BE4-E068-844A-2025D9A2CA77}"/>
              </a:ext>
            </a:extLst>
          </p:cNvPr>
          <p:cNvSpPr/>
          <p:nvPr/>
        </p:nvSpPr>
        <p:spPr bwMode="auto">
          <a:xfrm>
            <a:off x="5519936" y="3545660"/>
            <a:ext cx="216024" cy="194320"/>
          </a:xfrm>
          <a:prstGeom prst="star5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45" name="星形: 五角 44">
            <a:extLst>
              <a:ext uri="{FF2B5EF4-FFF2-40B4-BE49-F238E27FC236}">
                <a16:creationId xmlns:a16="http://schemas.microsoft.com/office/drawing/2014/main" id="{2EAEADA2-CEAB-222E-753A-AEA4F1F7245C}"/>
              </a:ext>
            </a:extLst>
          </p:cNvPr>
          <p:cNvSpPr/>
          <p:nvPr/>
        </p:nvSpPr>
        <p:spPr bwMode="auto">
          <a:xfrm>
            <a:off x="9984432" y="5201844"/>
            <a:ext cx="216024" cy="194320"/>
          </a:xfrm>
          <a:prstGeom prst="star5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46" name="流程图: 接点 45">
            <a:extLst>
              <a:ext uri="{FF2B5EF4-FFF2-40B4-BE49-F238E27FC236}">
                <a16:creationId xmlns:a16="http://schemas.microsoft.com/office/drawing/2014/main" id="{8B7C35E0-B40B-BB32-AC87-C6837E19DA5D}"/>
              </a:ext>
            </a:extLst>
          </p:cNvPr>
          <p:cNvSpPr/>
          <p:nvPr/>
        </p:nvSpPr>
        <p:spPr bwMode="auto">
          <a:xfrm>
            <a:off x="9984432" y="2321524"/>
            <a:ext cx="144016" cy="144016"/>
          </a:xfrm>
          <a:prstGeom prst="flowChartConnector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47" name="流程图: 摘录 46">
            <a:extLst>
              <a:ext uri="{FF2B5EF4-FFF2-40B4-BE49-F238E27FC236}">
                <a16:creationId xmlns:a16="http://schemas.microsoft.com/office/drawing/2014/main" id="{97C27D39-D6A8-D61E-217C-B6B5C671CC7D}"/>
              </a:ext>
            </a:extLst>
          </p:cNvPr>
          <p:cNvSpPr/>
          <p:nvPr/>
        </p:nvSpPr>
        <p:spPr bwMode="auto">
          <a:xfrm>
            <a:off x="3863752" y="4913812"/>
            <a:ext cx="144016" cy="160040"/>
          </a:xfrm>
          <a:prstGeom prst="flowChartExtract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48" name="流程图: 摘录 47">
            <a:extLst>
              <a:ext uri="{FF2B5EF4-FFF2-40B4-BE49-F238E27FC236}">
                <a16:creationId xmlns:a16="http://schemas.microsoft.com/office/drawing/2014/main" id="{365B9868-7383-AA35-A01D-491C2EB1D611}"/>
              </a:ext>
            </a:extLst>
          </p:cNvPr>
          <p:cNvSpPr/>
          <p:nvPr/>
        </p:nvSpPr>
        <p:spPr bwMode="auto">
          <a:xfrm>
            <a:off x="9984432" y="3817668"/>
            <a:ext cx="144016" cy="160040"/>
          </a:xfrm>
          <a:prstGeom prst="flowChartExtract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  <p:sp>
        <p:nvSpPr>
          <p:cNvPr id="49" name="流程图: 接点 48">
            <a:extLst>
              <a:ext uri="{FF2B5EF4-FFF2-40B4-BE49-F238E27FC236}">
                <a16:creationId xmlns:a16="http://schemas.microsoft.com/office/drawing/2014/main" id="{A768A529-E2DF-92C9-3403-E1336C2680AE}"/>
              </a:ext>
            </a:extLst>
          </p:cNvPr>
          <p:cNvSpPr/>
          <p:nvPr/>
        </p:nvSpPr>
        <p:spPr bwMode="auto">
          <a:xfrm>
            <a:off x="2639616" y="5057828"/>
            <a:ext cx="144016" cy="144016"/>
          </a:xfrm>
          <a:prstGeom prst="flowChartConnector">
            <a:avLst/>
          </a:prstGeom>
          <a:solidFill>
            <a:srgbClr val="0907EA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9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反物质概念的提出（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1928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5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DCEEE70-FD37-479B-7234-24E71406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021959"/>
            <a:ext cx="68407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latin typeface="黑体"/>
                <a:ea typeface="黑体"/>
                <a:cs typeface="黑体"/>
              </a:rPr>
              <a:t>代数方程</a:t>
            </a:r>
            <a:endParaRPr lang="en-US" altLang="zh-CN" sz="2800" dirty="0"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FDA8C8F4-CD0B-1E19-90DD-6F0668374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464" y="1654704"/>
                <a:ext cx="4392488" cy="532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 algn="ctr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𝒙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𝟐</m:t>
                        </m:r>
                      </m:sup>
                    </m:sSup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𝟗</m:t>
                    </m:r>
                  </m:oMath>
                </a14:m>
                <a:r>
                  <a:rPr lang="zh-CN" altLang="en-US" sz="2800" b="1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 </m:t>
                    </m:r>
                  </m:oMath>
                </a14:m>
                <a:r>
                  <a:rPr lang="zh-CN" altLang="en-US" sz="2800" b="1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𝒙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=±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𝟑</m:t>
                    </m:r>
                  </m:oMath>
                </a14:m>
                <a:endParaRPr lang="en-US" altLang="zh-CN" sz="2800" b="1" dirty="0">
                  <a:solidFill>
                    <a:srgbClr val="3333CC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2" name="Rectangle 6">
                <a:extLst>
                  <a:ext uri="{FF2B5EF4-FFF2-40B4-BE49-F238E27FC236}">
                    <a16:creationId xmlns:a16="http://schemas.microsoft.com/office/drawing/2014/main" id="{FDA8C8F4-CD0B-1E19-90DD-6F0668374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464" y="1654704"/>
                <a:ext cx="4392488" cy="5329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3FFCC210-C4FE-D14D-E5C8-CC84D3A8D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423" y="2639637"/>
                <a:ext cx="7034535" cy="1123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342900" lvl="1" indent="-342900">
                  <a:lnSpc>
                    <a:spcPts val="2800"/>
                  </a:lnSpc>
                  <a:spcAft>
                    <a:spcPts val="1200"/>
                  </a:spcAft>
                  <a:buFont typeface="Wingdings" charset="2"/>
                  <a:buChar char="l"/>
                  <a:defRPr/>
                </a:pPr>
                <a:r>
                  <a:rPr lang="zh-CN" altLang="en-US" sz="2800" dirty="0">
                    <a:latin typeface="黑体"/>
                    <a:ea typeface="黑体"/>
                    <a:cs typeface="黑体"/>
                  </a:rPr>
                  <a:t>狄拉克提出相对论性电子运动方程</a:t>
                </a:r>
                <a:endParaRPr lang="en-US" altLang="zh-CN" sz="2800" dirty="0">
                  <a:latin typeface="黑体"/>
                  <a:ea typeface="黑体"/>
                  <a:cs typeface="黑体"/>
                </a:endParaRPr>
              </a:p>
              <a:p>
                <a:pPr marL="0" lvl="1" algn="ctr">
                  <a:lnSpc>
                    <a:spcPts val="2800"/>
                  </a:lnSpc>
                  <a:spcBef>
                    <a:spcPts val="1200"/>
                  </a:spcBef>
                  <a:spcAft>
                    <a:spcPts val="1200"/>
                  </a:spcAft>
                  <a:defRPr/>
                </a:pPr>
                <a:r>
                  <a:rPr lang="en-US" altLang="zh-CN" sz="2400" dirty="0">
                    <a:solidFill>
                      <a:srgbClr val="3333CC"/>
                    </a:solidFill>
                    <a:ea typeface="黑体"/>
                    <a:cs typeface="黑体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𝒊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𝝏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  <m:r>
                          <a:rPr lang="en-US" altLang="zh-CN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𝒎</m:t>
                        </m:r>
                      </m:e>
                    </m:d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𝝍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=</m:t>
                    </m:r>
                    <m:r>
                      <a:rPr lang="en-US" altLang="zh-CN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𝟎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𝑬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𝒎</m:t>
                            </m:r>
                          </m:e>
                          <m:sup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8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黑体"/>
                              </a:rPr>
                              <m:t>𝟒</m:t>
                            </m:r>
                          </m:sup>
                        </m:sSup>
                      </m:e>
                    </m:rad>
                  </m:oMath>
                </a14:m>
                <a:endParaRPr lang="en-US" altLang="zh-CN" sz="2400" b="1" dirty="0">
                  <a:solidFill>
                    <a:srgbClr val="3333CC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4" name="Rectangle 6">
                <a:extLst>
                  <a:ext uri="{FF2B5EF4-FFF2-40B4-BE49-F238E27FC236}">
                    <a16:creationId xmlns:a16="http://schemas.microsoft.com/office/drawing/2014/main" id="{3FFCC210-C4FE-D14D-E5C8-CC84D3A8D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423" y="2639637"/>
                <a:ext cx="7034535" cy="1123513"/>
              </a:xfrm>
              <a:prstGeom prst="rect">
                <a:avLst/>
              </a:prstGeom>
              <a:blipFill>
                <a:blip r:embed="rId4"/>
                <a:stretch>
                  <a:fillRect l="-1561" t="-119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9769E63-2D42-7FAF-82D0-33CD8472B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02" y="1024968"/>
            <a:ext cx="2002698" cy="2619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C0972EE6-3AD4-42FC-ACAC-3A7F7856E7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3472" y="4419109"/>
                <a:ext cx="5976664" cy="95410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800" dirty="0">
                    <a:latin typeface="黑体"/>
                    <a:ea typeface="黑体"/>
                  </a:rPr>
                  <a:t>正能态</a:t>
                </a:r>
                <a:r>
                  <a:rPr lang="zh-CN" altLang="zh-CN" sz="2800" dirty="0">
                    <a:latin typeface="黑体"/>
                    <a:ea typeface="黑体"/>
                  </a:rPr>
                  <a:t>：</a:t>
                </a:r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</a:rPr>
                  <a:t>电子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黑体"/>
                  <a:ea typeface="黑体"/>
                </a:endParaRPr>
              </a:p>
              <a:p>
                <a:pPr>
                  <a:defRPr/>
                </a:pPr>
                <a:r>
                  <a:rPr lang="zh-CN" altLang="en-US" sz="2800" dirty="0">
                    <a:latin typeface="黑体"/>
                    <a:ea typeface="黑体"/>
                  </a:rPr>
                  <a:t>真空中未被占据的负能态：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黑体"/>
                    <a:ea typeface="黑体"/>
                  </a:rPr>
                  <a:t>阳电子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C0972EE6-3AD4-42FC-ACAC-3A7F7856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472" y="4419109"/>
                <a:ext cx="5976664" cy="954107"/>
              </a:xfrm>
              <a:prstGeom prst="rect">
                <a:avLst/>
              </a:prstGeom>
              <a:blipFill>
                <a:blip r:embed="rId6"/>
                <a:stretch>
                  <a:fillRect l="-2039" t="-8333" b="-160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BBC6089-B488-4F45-AE54-FC5BBDAFEF91}"/>
              </a:ext>
            </a:extLst>
          </p:cNvPr>
          <p:cNvCxnSpPr/>
          <p:nvPr/>
        </p:nvCxnSpPr>
        <p:spPr>
          <a:xfrm flipH="1">
            <a:off x="1775520" y="3356992"/>
            <a:ext cx="144016" cy="28803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509B730-9BB8-4B43-9FFF-4BB683E24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959" y="4293096"/>
            <a:ext cx="3046585" cy="1713003"/>
          </a:xfrm>
          <a:prstGeom prst="rect">
            <a:avLst/>
          </a:prstGeom>
        </p:spPr>
      </p:pic>
      <p:sp>
        <p:nvSpPr>
          <p:cNvPr id="16" name="Text Box 45">
            <a:extLst>
              <a:ext uri="{FF2B5EF4-FFF2-40B4-BE49-F238E27FC236}">
                <a16:creationId xmlns:a16="http://schemas.microsoft.com/office/drawing/2014/main" id="{FD70D3BA-75B4-4B30-B9ED-86FDABE1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256" y="3594502"/>
            <a:ext cx="2376165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sz="16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1</a:t>
            </a:r>
            <a:r>
              <a:rPr lang="en-US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933</a:t>
            </a:r>
            <a:r>
              <a:rPr lang="zh-CN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lang="zh-CN" altLang="en-US" sz="16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行楷" charset="0"/>
              <a:ea typeface="华文行楷" charset="0"/>
              <a:cs typeface="华文行楷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BBACBDA-66F1-19EE-32F4-7EDD73A9283A}"/>
              </a:ext>
            </a:extLst>
          </p:cNvPr>
          <p:cNvCxnSpPr>
            <a:cxnSpLocks/>
          </p:cNvCxnSpPr>
          <p:nvPr/>
        </p:nvCxnSpPr>
        <p:spPr bwMode="auto">
          <a:xfrm>
            <a:off x="335360" y="3033971"/>
            <a:ext cx="10585176" cy="3215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930F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D51D5C4-439D-8D46-76A7-DC4FED636F33}"/>
              </a:ext>
            </a:extLst>
          </p:cNvPr>
          <p:cNvSpPr/>
          <p:nvPr/>
        </p:nvSpPr>
        <p:spPr bwMode="auto">
          <a:xfrm>
            <a:off x="335360" y="1370829"/>
            <a:ext cx="864093" cy="1481603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1928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狄拉克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提出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反物质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D32AD42-84A4-630F-87DE-21DAD30D453C}"/>
              </a:ext>
            </a:extLst>
          </p:cNvPr>
          <p:cNvSpPr/>
          <p:nvPr/>
        </p:nvSpPr>
        <p:spPr bwMode="auto">
          <a:xfrm>
            <a:off x="407373" y="3243037"/>
            <a:ext cx="864091" cy="187220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1932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安德森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反物质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92D3B8D-892B-2050-AE3C-20C4C2158364}"/>
              </a:ext>
            </a:extLst>
          </p:cNvPr>
          <p:cNvSpPr/>
          <p:nvPr/>
        </p:nvSpPr>
        <p:spPr bwMode="auto">
          <a:xfrm>
            <a:off x="1415484" y="1370830"/>
            <a:ext cx="792084" cy="151216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1956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李、杨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提出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</a:t>
            </a: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破坏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幻灯片编号占位符 2">
            <a:extLst>
              <a:ext uri="{FF2B5EF4-FFF2-40B4-BE49-F238E27FC236}">
                <a16:creationId xmlns:a16="http://schemas.microsoft.com/office/drawing/2014/main" id="{BCDAA90E-7CC7-449A-B368-CA063D6D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50</a:t>
            </a:fld>
            <a:endParaRPr kumimoji="0" lang="en-US" altLang="zh-CN" sz="1200" dirty="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D52266F-D1E5-3683-DE55-3EB8AE3C1920}"/>
              </a:ext>
            </a:extLst>
          </p:cNvPr>
          <p:cNvSpPr/>
          <p:nvPr/>
        </p:nvSpPr>
        <p:spPr bwMode="auto">
          <a:xfrm>
            <a:off x="1487488" y="3275936"/>
            <a:ext cx="864091" cy="1839309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吴健雄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破坏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3B00804-8BE2-A2E4-3298-7B542CFCFF6B}"/>
              </a:ext>
            </a:extLst>
          </p:cNvPr>
          <p:cNvSpPr/>
          <p:nvPr/>
        </p:nvSpPr>
        <p:spPr bwMode="auto">
          <a:xfrm>
            <a:off x="2495600" y="3315045"/>
            <a:ext cx="936104" cy="18002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1958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100" b="1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Goldhaber</a:t>
            </a:r>
            <a:endParaRPr lang="en-US" altLang="zh-CN" sz="11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破坏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D38EB5E2-FCA1-712D-F6E1-F625B678E986}"/>
                  </a:ext>
                </a:extLst>
              </p:cNvPr>
              <p:cNvSpPr/>
              <p:nvPr/>
            </p:nvSpPr>
            <p:spPr bwMode="auto">
              <a:xfrm>
                <a:off x="3503712" y="3315045"/>
                <a:ext cx="936104" cy="18002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altLang="zh-CN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1964</a:t>
                </a:r>
              </a:p>
              <a:p>
                <a:pPr eaLnBrk="0" hangingPunct="0"/>
                <a:r>
                  <a:rPr lang="en-US" altLang="zh-CN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Cronin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、</a:t>
                </a:r>
                <a:endParaRPr lang="en-US" altLang="zh-CN" sz="1600" b="1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en-US" altLang="zh-CN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Fitch</a:t>
                </a:r>
              </a:p>
              <a:p>
                <a:pPr eaLnBrk="0" hangingPunct="0"/>
                <a:r>
                  <a:rPr lang="zh-CN" altLang="en-US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发现</a:t>
                </a:r>
                <a:endParaRPr lang="en-US" altLang="zh-CN" sz="1600" b="1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介子</a:t>
                </a:r>
                <a:endParaRPr lang="en-US" altLang="zh-CN" sz="1600" b="1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  <a:p>
                <a:pPr eaLnBrk="0" hangingPunct="0"/>
                <a:r>
                  <a:rPr lang="en-US" altLang="zh-CN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/>
                    <a:cs typeface="Arial" panose="020B0604020202020204" pitchFamily="34" charset="0"/>
                  </a:rPr>
                  <a:t>破坏</a:t>
                </a:r>
                <a:endParaRPr lang="en-US" altLang="zh-CN" sz="1600" b="1" dirty="0">
                  <a:latin typeface="Arial" panose="020B0604020202020204" pitchFamily="34" charset="0"/>
                  <a:ea typeface="黑体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D38EB5E2-FCA1-712D-F6E1-F625B678E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3712" y="3315045"/>
                <a:ext cx="936104" cy="1800200"/>
              </a:xfrm>
              <a:prstGeom prst="roundRect">
                <a:avLst/>
              </a:prstGeom>
              <a:blipFill>
                <a:blip r:embed="rId3"/>
                <a:stretch>
                  <a:fillRect r="-17610"/>
                </a:stretch>
              </a:blip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: 圆角 1">
            <a:extLst>
              <a:ext uri="{FF2B5EF4-FFF2-40B4-BE49-F238E27FC236}">
                <a16:creationId xmlns:a16="http://schemas.microsoft.com/office/drawing/2014/main" id="{A692F945-D986-5824-B9F1-492E6D72A00C}"/>
              </a:ext>
            </a:extLst>
          </p:cNvPr>
          <p:cNvSpPr/>
          <p:nvPr/>
        </p:nvSpPr>
        <p:spPr bwMode="auto">
          <a:xfrm>
            <a:off x="2639616" y="1370829"/>
            <a:ext cx="936104" cy="151216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1963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b="1" dirty="0" err="1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Cabibbo</a:t>
            </a:r>
            <a:endParaRPr lang="en-US" altLang="zh-CN" sz="1400" b="1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提出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两代夸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克混合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997C829-916E-5C7E-C097-596A4E4C54DB}"/>
              </a:ext>
            </a:extLst>
          </p:cNvPr>
          <p:cNvSpPr/>
          <p:nvPr/>
        </p:nvSpPr>
        <p:spPr bwMode="auto">
          <a:xfrm>
            <a:off x="3791744" y="1370830"/>
            <a:ext cx="792088" cy="1512168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1970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GIM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预言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粲夸克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177DE7-CC44-392F-6AC8-BE46CC479268}"/>
              </a:ext>
            </a:extLst>
          </p:cNvPr>
          <p:cNvSpPr/>
          <p:nvPr/>
        </p:nvSpPr>
        <p:spPr bwMode="auto">
          <a:xfrm>
            <a:off x="4871864" y="3347944"/>
            <a:ext cx="936104" cy="175129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1974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丁肇中、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里奇特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粲夸克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D023B3D-33D7-F8A5-51BB-AB3D97400AB3}"/>
              </a:ext>
            </a:extLst>
          </p:cNvPr>
          <p:cNvSpPr/>
          <p:nvPr/>
        </p:nvSpPr>
        <p:spPr bwMode="auto">
          <a:xfrm>
            <a:off x="4799856" y="1370829"/>
            <a:ext cx="1008112" cy="149493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1973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KM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提出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三代夸克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混合机制</a:t>
            </a:r>
            <a:endParaRPr lang="en-US" altLang="zh-CN" sz="16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B2F9C1A-7322-E1EB-A6A6-EBBA1868896A}"/>
              </a:ext>
            </a:extLst>
          </p:cNvPr>
          <p:cNvSpPr/>
          <p:nvPr/>
        </p:nvSpPr>
        <p:spPr bwMode="auto">
          <a:xfrm>
            <a:off x="5902672" y="3345610"/>
            <a:ext cx="841400" cy="175129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1977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莱德曼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底夸克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D2265F3-EE7A-A47E-2411-06151E59FFAF}"/>
              </a:ext>
            </a:extLst>
          </p:cNvPr>
          <p:cNvSpPr/>
          <p:nvPr/>
        </p:nvSpPr>
        <p:spPr bwMode="auto">
          <a:xfrm>
            <a:off x="6838776" y="3315045"/>
            <a:ext cx="841400" cy="178186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1995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费米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实验室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发现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顶夸克</a:t>
            </a:r>
            <a:endParaRPr lang="en-US" altLang="zh-CN" sz="1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B5896694-AE2C-2FFC-9F10-E6983B2CB477}"/>
                  </a:ext>
                </a:extLst>
              </p:cNvPr>
              <p:cNvSpPr/>
              <p:nvPr/>
            </p:nvSpPr>
            <p:spPr bwMode="auto">
              <a:xfrm>
                <a:off x="7801496" y="3315045"/>
                <a:ext cx="886792" cy="1784194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2001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 err="1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BaBar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、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Belle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介子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B5896694-AE2C-2FFC-9F10-E6983B2CB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1496" y="3315045"/>
                <a:ext cx="886792" cy="1784194"/>
              </a:xfrm>
              <a:prstGeom prst="roundRect">
                <a:avLst/>
              </a:prstGeom>
              <a:blipFill>
                <a:blip r:embed="rId4"/>
                <a:stretch>
                  <a:fillRect r="-15894"/>
                </a:stretch>
              </a:blip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3656CB98-BA53-0D31-F069-9718D55B6067}"/>
                  </a:ext>
                </a:extLst>
              </p:cNvPr>
              <p:cNvSpPr/>
              <p:nvPr/>
            </p:nvSpPr>
            <p:spPr bwMode="auto">
              <a:xfrm>
                <a:off x="9912424" y="3331051"/>
                <a:ext cx="864096" cy="176585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2019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 err="1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LHCb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介子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3656CB98-BA53-0D31-F069-9718D55B6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2424" y="3331051"/>
                <a:ext cx="864096" cy="1765852"/>
              </a:xfrm>
              <a:prstGeom prst="roundRect">
                <a:avLst/>
              </a:prstGeom>
              <a:blipFill>
                <a:blip r:embed="rId5"/>
                <a:stretch>
                  <a:fillRect r="-8108"/>
                </a:stretch>
              </a:blip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FEC8C02F-9C92-D10C-7063-82C457A2D2E7}"/>
                  </a:ext>
                </a:extLst>
              </p:cNvPr>
              <p:cNvSpPr/>
              <p:nvPr/>
            </p:nvSpPr>
            <p:spPr bwMode="auto">
              <a:xfrm>
                <a:off x="8832304" y="3315044"/>
                <a:ext cx="936104" cy="178185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2013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 err="1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LHCb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发现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介子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破坏</a:t>
                </a:r>
                <a:endParaRPr lang="en-US" altLang="zh-CN" sz="1600" b="1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FEC8C02F-9C92-D10C-7063-82C457A2D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2304" y="3315044"/>
                <a:ext cx="936104" cy="1781859"/>
              </a:xfrm>
              <a:prstGeom prst="roundRect">
                <a:avLst/>
              </a:prstGeom>
              <a:blipFill>
                <a:blip r:embed="rId6"/>
                <a:stretch>
                  <a:fillRect r="-1258"/>
                </a:stretch>
              </a:blip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2">
            <a:extLst>
              <a:ext uri="{FF2B5EF4-FFF2-40B4-BE49-F238E27FC236}">
                <a16:creationId xmlns:a16="http://schemas.microsoft.com/office/drawing/2014/main" id="{703C0336-A188-EFDC-71AB-0B6A89BC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正反物质研究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~100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年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CD9193C-CB59-4AC8-CC9B-9432C47A8854}"/>
              </a:ext>
            </a:extLst>
          </p:cNvPr>
          <p:cNvSpPr/>
          <p:nvPr/>
        </p:nvSpPr>
        <p:spPr bwMode="auto">
          <a:xfrm>
            <a:off x="10943232" y="2450949"/>
            <a:ext cx="1129432" cy="11215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新理论？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新发现？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思想气泡: 云 19">
            <a:extLst>
              <a:ext uri="{FF2B5EF4-FFF2-40B4-BE49-F238E27FC236}">
                <a16:creationId xmlns:a16="http://schemas.microsoft.com/office/drawing/2014/main" id="{0D973498-52BC-D97B-F45B-E294D6D438D6}"/>
              </a:ext>
            </a:extLst>
          </p:cNvPr>
          <p:cNvSpPr/>
          <p:nvPr/>
        </p:nvSpPr>
        <p:spPr>
          <a:xfrm>
            <a:off x="6600056" y="1052736"/>
            <a:ext cx="3744416" cy="161423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宇宙正反物质不对称问题尚未得到理解</a:t>
            </a:r>
            <a:endParaRPr lang="en-US" altLang="zh-CN" sz="1800" b="1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8E88FF-EBB0-6917-4862-827DBAE28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5387874"/>
            <a:ext cx="10945216" cy="56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R="0" lvl="0" algn="ctr" defTabSz="914400" eaLnBrk="0" fontAlgn="auto" latinLnBrk="0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kern="0" dirty="0">
                <a:solidFill>
                  <a:srgbClr val="00B050"/>
                </a:solidFill>
                <a:latin typeface="Arial"/>
                <a:ea typeface="黑体"/>
                <a:cs typeface="黑体"/>
              </a:rPr>
              <a:t>世界是你们的，也是我们的，但是归根结底是你们的！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8196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阳电子的发现（</a:t>
            </a:r>
            <a:r>
              <a:rPr kumimoji="0" lang="en-US" altLang="zh-CN" sz="4100" dirty="0">
                <a:latin typeface="华文楷体" charset="-122"/>
                <a:ea typeface="华文楷体" charset="-122"/>
              </a:rPr>
              <a:t>1932</a:t>
            </a:r>
            <a:r>
              <a:rPr kumimoji="0" lang="zh-CN" altLang="en-US" sz="4100" dirty="0">
                <a:latin typeface="华文楷体" charset="-122"/>
                <a:ea typeface="华文楷体" charset="-122"/>
              </a:rPr>
              <a:t>）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6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DCEEE70-FD37-479B-7234-24E71406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1165975"/>
            <a:ext cx="5976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latin typeface="黑体"/>
                <a:ea typeface="黑体"/>
                <a:cs typeface="黑体"/>
              </a:rPr>
              <a:t>安德森</a:t>
            </a:r>
            <a:r>
              <a:rPr lang="zh-CN" altLang="en-US" sz="2800" dirty="0">
                <a:latin typeface="黑体"/>
                <a:ea typeface="黑体"/>
              </a:rPr>
              <a:t>用威尔逊云室观察宇宙线</a:t>
            </a:r>
            <a:endParaRPr lang="en-US" altLang="zh-CN" sz="2800" dirty="0">
              <a:latin typeface="黑体"/>
              <a:ea typeface="黑体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5A024-75E0-4F23-8936-F13B74F6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03" y="1613520"/>
            <a:ext cx="28956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FC3D584-77A6-41E6-B2DA-611109EFC54D}"/>
              </a:ext>
            </a:extLst>
          </p:cNvPr>
          <p:cNvSpPr/>
          <p:nvPr/>
        </p:nvSpPr>
        <p:spPr bwMode="auto">
          <a:xfrm>
            <a:off x="2388940" y="2492896"/>
            <a:ext cx="1846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C424C28-0094-48F6-A879-18471623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2114853"/>
            <a:ext cx="453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铅板减速</a:t>
            </a:r>
            <a:r>
              <a:rPr lang="en-US" altLang="zh-CN" sz="2400" dirty="0">
                <a:solidFill>
                  <a:srgbClr val="0000FF"/>
                </a:solidFill>
                <a:ea typeface="黑体"/>
                <a:cs typeface="黑体"/>
              </a:rPr>
              <a:t>→</a:t>
            </a: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粒子方向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10FCEFC-C82D-4E3A-85C6-D12BAF058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349" y="2546901"/>
            <a:ext cx="1610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偏转方向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3AF3AEE2-376E-4C9C-AA0A-4EB329371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3050957"/>
            <a:ext cx="30243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曲率半径</a:t>
            </a:r>
            <a:r>
              <a:rPr lang="en-US" altLang="zh-CN" sz="2400" dirty="0">
                <a:solidFill>
                  <a:srgbClr val="0000FF"/>
                </a:solidFill>
                <a:ea typeface="黑体"/>
                <a:cs typeface="黑体"/>
              </a:rPr>
              <a:t>→</a:t>
            </a:r>
            <a:r>
              <a:rPr lang="zh-CN" altLang="en-US" sz="2400" dirty="0">
                <a:solidFill>
                  <a:srgbClr val="0000FF"/>
                </a:solidFill>
                <a:ea typeface="黑体"/>
                <a:cs typeface="黑体"/>
              </a:rPr>
              <a:t>粒子</a:t>
            </a:r>
            <a:r>
              <a:rPr lang="zh-CN" altLang="en-US" sz="24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动量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0AA3A32-643F-4D63-BC2F-C3F0F2F3C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992" y="3525396"/>
            <a:ext cx="15688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ea typeface="黑体"/>
                <a:cs typeface="黑体"/>
              </a:rPr>
              <a:t>径迹长度</a:t>
            </a:r>
            <a:endParaRPr lang="en-US" altLang="zh-CN" sz="2400" dirty="0">
              <a:solidFill>
                <a:srgbClr val="0000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CDD08CBC-8DEC-4240-A6FC-EACFD9799BF3}"/>
              </a:ext>
            </a:extLst>
          </p:cNvPr>
          <p:cNvSpPr/>
          <p:nvPr/>
        </p:nvSpPr>
        <p:spPr bwMode="auto">
          <a:xfrm>
            <a:off x="4943872" y="3216677"/>
            <a:ext cx="144016" cy="626368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6368259-4F99-47A2-94EE-F391A07F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3266981"/>
            <a:ext cx="1728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不是质子</a:t>
            </a:r>
            <a:endParaRPr lang="en-US" altLang="zh-CN" sz="2400" dirty="0">
              <a:latin typeface="黑体"/>
              <a:ea typeface="黑体"/>
              <a:cs typeface="黑体"/>
            </a:endParaRPr>
          </a:p>
        </p:txBody>
      </p: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8EF82985-9338-4A41-9EE6-EF4CE252EE4F}"/>
              </a:ext>
            </a:extLst>
          </p:cNvPr>
          <p:cNvSpPr/>
          <p:nvPr/>
        </p:nvSpPr>
        <p:spPr bwMode="auto">
          <a:xfrm>
            <a:off x="4943872" y="2258869"/>
            <a:ext cx="144016" cy="626368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1A0F30D2-8F1A-42F9-9907-D1BC1E6E3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904" y="2301260"/>
            <a:ext cx="15841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电荷为正</a:t>
            </a:r>
            <a:endParaRPr lang="en-US" altLang="zh-CN" sz="2400" dirty="0"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">
                <a:extLst>
                  <a:ext uri="{FF2B5EF4-FFF2-40B4-BE49-F238E27FC236}">
                    <a16:creationId xmlns:a16="http://schemas.microsoft.com/office/drawing/2014/main" id="{0209E48D-D9E3-434D-B6CF-80760FC55A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5520" y="4563125"/>
                <a:ext cx="5976664" cy="954107"/>
              </a:xfrm>
              <a:prstGeom prst="rect">
                <a:avLst/>
              </a:prstGeom>
              <a:solidFill>
                <a:srgbClr val="EBF1DE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kumimoji="0"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发现了与</a:t>
                </a:r>
                <a:r>
                  <a:rPr kumimoji="0"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电子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kumimoji="0"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zh-CN" altLang="en-US" sz="2800" dirty="0">
                    <a:solidFill>
                      <a:schemeClr val="tx1"/>
                    </a:solidFill>
                    <a:latin typeface="黑体"/>
                    <a:ea typeface="黑体"/>
                    <a:cs typeface="黑体"/>
                  </a:rPr>
                  <a:t>质量相同、电荷相反的新粒子，即狄拉克预言的</a:t>
                </a:r>
                <a:r>
                  <a:rPr kumimoji="0" lang="zh-CN" altLang="en-US" sz="2800" dirty="0">
                    <a:solidFill>
                      <a:srgbClr val="FF0000"/>
                    </a:solidFill>
                    <a:latin typeface="黑体"/>
                    <a:ea typeface="黑体"/>
                    <a:cs typeface="黑体"/>
                  </a:rPr>
                  <a:t>阳电子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kumimoji="0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</m:oMath>
                </a14:m>
                <a:endParaRPr kumimoji="0" lang="en-US" altLang="zh-CN" dirty="0">
                  <a:solidFill>
                    <a:srgbClr val="0000FF"/>
                  </a:solidFill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17" name="Text Box 8">
                <a:extLst>
                  <a:ext uri="{FF2B5EF4-FFF2-40B4-BE49-F238E27FC236}">
                    <a16:creationId xmlns:a16="http://schemas.microsoft.com/office/drawing/2014/main" id="{0209E48D-D9E3-434D-B6CF-80760FC55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4563125"/>
                <a:ext cx="5976664" cy="954107"/>
              </a:xfrm>
              <a:prstGeom prst="rect">
                <a:avLst/>
              </a:prstGeom>
              <a:blipFill>
                <a:blip r:embed="rId4"/>
                <a:stretch>
                  <a:fillRect l="-2039" t="-8333" r="-1019" b="-160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45">
            <a:extLst>
              <a:ext uri="{FF2B5EF4-FFF2-40B4-BE49-F238E27FC236}">
                <a16:creationId xmlns:a16="http://schemas.microsoft.com/office/drawing/2014/main" id="{80007702-4A13-4BAA-88DA-1374A3143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5661248"/>
            <a:ext cx="2520181" cy="369332"/>
          </a:xfrm>
          <a:prstGeom prst="rect">
            <a:avLst/>
          </a:prstGeom>
          <a:gradFill rotWithShape="1">
            <a:gsLst>
              <a:gs pos="0">
                <a:srgbClr val="FFFF6D"/>
              </a:gs>
              <a:gs pos="100000">
                <a:srgbClr val="FFA16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1</a:t>
            </a:r>
            <a:r>
              <a:rPr lang="en-US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936</a:t>
            </a:r>
            <a:r>
              <a:rPr lang="zh-CN" altLang="zh-CN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 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行楷" charset="0"/>
                <a:ea typeface="华文行楷" charset="0"/>
                <a:cs typeface="华文行楷" charset="0"/>
              </a:rPr>
              <a:t>诺贝尔物理学奖</a:t>
            </a:r>
            <a:endParaRPr lang="zh-CN" altLang="en-US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行楷" charset="0"/>
              <a:ea typeface="华文行楷" charset="0"/>
              <a:cs typeface="华文行楷" charset="0"/>
            </a:endParaRPr>
          </a:p>
        </p:txBody>
      </p:sp>
      <p:sp>
        <p:nvSpPr>
          <p:cNvPr id="19" name="汇总连接 2">
            <a:extLst>
              <a:ext uri="{FF2B5EF4-FFF2-40B4-BE49-F238E27FC236}">
                <a16:creationId xmlns:a16="http://schemas.microsoft.com/office/drawing/2014/main" id="{3393549B-019D-49A5-A731-BF8F23A7249D}"/>
              </a:ext>
            </a:extLst>
          </p:cNvPr>
          <p:cNvSpPr/>
          <p:nvPr/>
        </p:nvSpPr>
        <p:spPr bwMode="auto">
          <a:xfrm>
            <a:off x="8165351" y="1664224"/>
            <a:ext cx="216024" cy="252608"/>
          </a:xfrm>
          <a:prstGeom prst="flowChartSummingJunction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4B4EDD-FB2A-484A-906F-A715CB74796A}"/>
              </a:ext>
            </a:extLst>
          </p:cNvPr>
          <p:cNvSpPr txBox="1"/>
          <p:nvPr/>
        </p:nvSpPr>
        <p:spPr>
          <a:xfrm>
            <a:off x="7877319" y="19888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latin typeface="黑体"/>
                <a:ea typeface="黑体"/>
                <a:cs typeface="黑体"/>
              </a:rPr>
              <a:t>磁场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1D88F9-FAE6-423E-BD52-37784EF3FD98}"/>
              </a:ext>
            </a:extLst>
          </p:cNvPr>
          <p:cNvSpPr txBox="1"/>
          <p:nvPr/>
        </p:nvSpPr>
        <p:spPr>
          <a:xfrm>
            <a:off x="7669093" y="2900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铅板</a:t>
            </a:r>
          </a:p>
        </p:txBody>
      </p:sp>
    </p:spTree>
    <p:extLst>
      <p:ext uri="{BB962C8B-B14F-4D97-AF65-F5344CB8AC3E}">
        <p14:creationId xmlns:p14="http://schemas.microsoft.com/office/powerpoint/2010/main" val="2346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电子与反电子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7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F67766-CCAB-4C9F-84F6-17670737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476021"/>
            <a:ext cx="4805413" cy="26811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B26AEF-ACA4-4612-8CEB-7CD607F66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404013"/>
            <a:ext cx="4896544" cy="2736947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47E35CB3-C8AB-4CD6-A453-CB545CF65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395901"/>
            <a:ext cx="468052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rgbClr val="C00000"/>
                </a:solidFill>
                <a:latin typeface="黑体"/>
                <a:ea typeface="黑体"/>
                <a:cs typeface="黑体"/>
              </a:rPr>
              <a:t>质量相同但电荷相反</a:t>
            </a:r>
            <a:endParaRPr lang="en-US" altLang="zh-CN" sz="2800" dirty="0">
              <a:latin typeface="黑体"/>
              <a:ea typeface="黑体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455AE3A5-440E-476C-C2EA-334AA5939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1395901"/>
            <a:ext cx="468052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rgbClr val="C00000"/>
                </a:solidFill>
                <a:latin typeface="黑体"/>
                <a:ea typeface="黑体"/>
              </a:rPr>
              <a:t>相遇即湮灭</a:t>
            </a:r>
            <a:endParaRPr lang="en-US" altLang="zh-CN" sz="2800" dirty="0">
              <a:latin typeface="黑体"/>
              <a:ea typeface="黑体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3D8906-31FF-0ACE-EFCB-6CD137251129}"/>
              </a:ext>
            </a:extLst>
          </p:cNvPr>
          <p:cNvSpPr/>
          <p:nvPr/>
        </p:nvSpPr>
        <p:spPr>
          <a:xfrm>
            <a:off x="2567608" y="2924944"/>
            <a:ext cx="1584176" cy="3139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mass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473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物质与反物质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8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C667D5BD-5C46-4705-B3BF-12AAAD2A9E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5440" y="1682805"/>
                <a:ext cx="10369152" cy="95410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电子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阳电子，上（下）夸克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反上（下）夸克，质子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反质子，中子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反中子，氢原子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反氢原子，水分子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/>
                        <a:cs typeface="黑体"/>
                      </a:rPr>
                      <m:t>⇒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反水分子，</a:t>
                </a:r>
                <a:r>
                  <a:rPr lang="en-US" altLang="zh-CN" sz="2800" dirty="0">
                    <a:solidFill>
                      <a:srgbClr val="0000FF"/>
                    </a:solidFill>
                    <a:latin typeface="黑体"/>
                    <a:ea typeface="黑体"/>
                    <a:cs typeface="黑体"/>
                  </a:rPr>
                  <a:t>…</a:t>
                </a:r>
              </a:p>
            </p:txBody>
          </p:sp>
        </mc:Choice>
        <mc:Fallback xmlns="">
          <p:sp>
            <p:nvSpPr>
              <p:cNvPr id="8" name="Text Box 8">
                <a:extLst>
                  <a:ext uri="{FF2B5EF4-FFF2-40B4-BE49-F238E27FC236}">
                    <a16:creationId xmlns:a16="http://schemas.microsoft.com/office/drawing/2014/main" id="{C667D5BD-5C46-4705-B3BF-12AAAD2A9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440" y="1682805"/>
                <a:ext cx="10369152" cy="954107"/>
              </a:xfrm>
              <a:prstGeom prst="rect">
                <a:avLst/>
              </a:prstGeom>
              <a:blipFill>
                <a:blip r:embed="rId3"/>
                <a:stretch>
                  <a:fillRect l="-1176" t="-7643" r="-1176"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">
            <a:extLst>
              <a:ext uri="{FF2B5EF4-FFF2-40B4-BE49-F238E27FC236}">
                <a16:creationId xmlns:a16="http://schemas.microsoft.com/office/drawing/2014/main" id="{261EDEC8-CBC7-4649-9B62-F3FAE9EEF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74" y="3333215"/>
            <a:ext cx="6692478" cy="28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8669CC2-A8F1-4125-AC98-9B1E294BDE99}"/>
              </a:ext>
            </a:extLst>
          </p:cNvPr>
          <p:cNvSpPr txBox="1"/>
          <p:nvPr/>
        </p:nvSpPr>
        <p:spPr>
          <a:xfrm>
            <a:off x="2423592" y="5085184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B302D1-58E2-46B5-8C2B-C5DFB5DE0E42}"/>
              </a:ext>
            </a:extLst>
          </p:cNvPr>
          <p:cNvSpPr txBox="1"/>
          <p:nvPr/>
        </p:nvSpPr>
        <p:spPr>
          <a:xfrm>
            <a:off x="3545274" y="292494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氢原子</a:t>
            </a:r>
            <a:endParaRPr lang="en-US" sz="2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D96C6B-C1FF-4C15-A9AA-32C6B525B004}"/>
              </a:ext>
            </a:extLst>
          </p:cNvPr>
          <p:cNvSpPr txBox="1"/>
          <p:nvPr/>
        </p:nvSpPr>
        <p:spPr>
          <a:xfrm>
            <a:off x="6906064" y="292494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反氢原子</a:t>
            </a:r>
            <a:endParaRPr lang="en-US" sz="2400" b="1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19F1980-EC2B-4702-A713-FE65327F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961564"/>
            <a:ext cx="9217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zh-CN" altLang="en-US" sz="2800" dirty="0">
                <a:latin typeface="黑体"/>
                <a:ea typeface="黑体"/>
                <a:cs typeface="黑体"/>
              </a:rPr>
              <a:t>每种粒子都存在反粒子，</a:t>
            </a:r>
            <a:r>
              <a:rPr lang="zh-CN" altLang="en-US" sz="2800" dirty="0">
                <a:solidFill>
                  <a:srgbClr val="C00000"/>
                </a:solidFill>
                <a:latin typeface="黑体"/>
                <a:ea typeface="黑体"/>
                <a:cs typeface="黑体"/>
              </a:rPr>
              <a:t>正反物质分别由正反粒子组成</a:t>
            </a:r>
            <a:endParaRPr lang="en-US" altLang="zh-CN" sz="2800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21516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2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741362"/>
          </a:xfrm>
        </p:spPr>
        <p:txBody>
          <a:bodyPr/>
          <a:lstStyle/>
          <a:p>
            <a:r>
              <a:rPr kumimoji="0" lang="zh-CN" altLang="en-US" sz="4100" dirty="0">
                <a:latin typeface="华文楷体" charset="-122"/>
                <a:ea typeface="华文楷体" charset="-122"/>
              </a:rPr>
              <a:t>反氢原子的重力实验</a:t>
            </a:r>
            <a:endParaRPr kumimoji="0" lang="en-US" altLang="zh-CN" sz="4100" dirty="0">
              <a:latin typeface="华文楷体" charset="-122"/>
              <a:ea typeface="华文楷体" charset="-122"/>
            </a:endParaRPr>
          </a:p>
        </p:txBody>
      </p:sp>
      <p:sp>
        <p:nvSpPr>
          <p:cNvPr id="65540" name="幻灯片编号占位符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D837AC5-B07A-544D-9DFD-D3E4E9420481}" type="slidenum">
              <a:rPr kumimoji="0" lang="en-US" altLang="zh-CN" sz="1200">
                <a:solidFill>
                  <a:srgbClr val="000000"/>
                </a:solidFill>
                <a:latin typeface="华文楷体" charset="-122"/>
                <a:ea typeface="华文楷体" charset="-122"/>
              </a:rPr>
              <a:pPr/>
              <a:t>9</a:t>
            </a:fld>
            <a:endParaRPr kumimoji="0" lang="en-US" altLang="zh-CN" sz="1200">
              <a:solidFill>
                <a:srgbClr val="00000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DCEEE70-FD37-479B-7234-24E71406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1210107"/>
            <a:ext cx="94330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lvl="1" indent="-342900">
              <a:buFont typeface="Wingdings" charset="2"/>
              <a:buChar char="l"/>
              <a:defRPr/>
            </a:pPr>
            <a:r>
              <a:rPr lang="en-US" altLang="zh-CN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CERN</a:t>
            </a:r>
            <a:r>
              <a:rPr lang="zh-CN" altLang="en-US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的</a:t>
            </a:r>
            <a:r>
              <a:rPr lang="en-US" sz="2800" dirty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ALPHA</a:t>
            </a:r>
            <a:r>
              <a:rPr lang="zh-CN" altLang="en-US" sz="2800" dirty="0">
                <a:latin typeface="黑体"/>
                <a:ea typeface="黑体"/>
              </a:rPr>
              <a:t>合作组，测量了反氢原子的重力加速度</a:t>
            </a:r>
            <a:r>
              <a:rPr lang="en-US" altLang="zh-CN" sz="2800" dirty="0">
                <a:latin typeface="黑体"/>
                <a:ea typeface="黑体"/>
              </a:rPr>
              <a:t>,</a:t>
            </a:r>
            <a:r>
              <a:rPr lang="zh-CN" altLang="en-US" sz="2800" dirty="0">
                <a:latin typeface="黑体"/>
                <a:ea typeface="黑体"/>
              </a:rPr>
              <a:t>验证了正反物质之间的引力与正物质之间的引力性质相同</a:t>
            </a:r>
            <a:endParaRPr lang="en-US" altLang="zh-CN" sz="2800" dirty="0">
              <a:latin typeface="黑体"/>
              <a:ea typeface="黑体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B0A3EF-2018-495B-8C79-BB61976D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629389"/>
            <a:ext cx="4752528" cy="26718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82D2EE3-43CB-43FB-BD3F-E82C5765E906}"/>
              </a:ext>
            </a:extLst>
          </p:cNvPr>
          <p:cNvSpPr/>
          <p:nvPr/>
        </p:nvSpPr>
        <p:spPr>
          <a:xfrm>
            <a:off x="3238902" y="5579948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/>
                <a:ea typeface="黑体"/>
                <a:cs typeface="黑体"/>
              </a:rPr>
              <a:t>反氢原子在竖井中下降而不是上升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8973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7482</TotalTime>
  <Words>2237</Words>
  <Application>Microsoft Office PowerPoint</Application>
  <PresentationFormat>宽屏</PresentationFormat>
  <Paragraphs>412</Paragraphs>
  <Slides>50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4" baseType="lpstr">
      <vt:lpstr>黑体</vt:lpstr>
      <vt:lpstr>华文楷体</vt:lpstr>
      <vt:lpstr>华文行楷</vt:lpstr>
      <vt:lpstr>宋体</vt:lpstr>
      <vt:lpstr>微软雅黑</vt:lpstr>
      <vt:lpstr>Arial</vt:lpstr>
      <vt:lpstr>Calibri</vt:lpstr>
      <vt:lpstr>Cambria Math</vt:lpstr>
      <vt:lpstr>Helvetica</vt:lpstr>
      <vt:lpstr>Symbol</vt:lpstr>
      <vt:lpstr>Tahoma</vt:lpstr>
      <vt:lpstr>Times New Roman</vt:lpstr>
      <vt:lpstr>Wingdings</vt:lpstr>
      <vt:lpstr>Office 主题</vt:lpstr>
      <vt:lpstr>PowerPoint 演示文稿</vt:lpstr>
      <vt:lpstr>内容提要</vt:lpstr>
      <vt:lpstr>PowerPoint 演示文稿</vt:lpstr>
      <vt:lpstr>威力无比的反物质武器</vt:lpstr>
      <vt:lpstr>反物质概念的提出（1928）</vt:lpstr>
      <vt:lpstr>阳电子的发现（1932）</vt:lpstr>
      <vt:lpstr>电子与反电子</vt:lpstr>
      <vt:lpstr>物质与反物质</vt:lpstr>
      <vt:lpstr>反氢原子的重力实验</vt:lpstr>
      <vt:lpstr>宇宙正反物质不对称</vt:lpstr>
      <vt:lpstr>正物质世界的起源</vt:lpstr>
      <vt:lpstr>产生正反物质不对称的萨哈罗夫条件（1967）</vt:lpstr>
      <vt:lpstr>PowerPoint 演示文稿</vt:lpstr>
      <vt:lpstr>什么是CP破坏</vt:lpstr>
      <vt:lpstr>李、杨提出宇称不守恒（1956）</vt:lpstr>
      <vt:lpstr>宇称不守恒的发现（1957）</vt:lpstr>
      <vt:lpstr>电荷共轭破坏的发现（1958）</vt:lpstr>
      <vt:lpstr>C破坏，P破坏与CP破坏</vt:lpstr>
      <vt:lpstr>K^0介子CP破坏的发现（1964）</vt:lpstr>
      <vt:lpstr>PowerPoint 演示文稿</vt:lpstr>
      <vt:lpstr>两代夸克混合理论（1963）</vt:lpstr>
      <vt:lpstr>GIM机制（1970）</vt:lpstr>
      <vt:lpstr>三代夸克混合机制（1973）</vt:lpstr>
      <vt:lpstr>CKM矩阵的性质</vt:lpstr>
      <vt:lpstr>粲夸克的发现（1974）</vt:lpstr>
      <vt:lpstr>底夸克的发现 (1977)</vt:lpstr>
      <vt:lpstr>顶夸克的发现 (1995)</vt:lpstr>
      <vt:lpstr>夸克家族</vt:lpstr>
      <vt:lpstr>B介子工厂的提出</vt:lpstr>
      <vt:lpstr>PEP II对撞机上的BaBar实验 </vt:lpstr>
      <vt:lpstr>BaBar和Belle探测器</vt:lpstr>
      <vt:lpstr>B工厂上的CP破坏测量方法</vt:lpstr>
      <vt:lpstr>B^0介子CP破坏的发现</vt:lpstr>
      <vt:lpstr>CKM矩阵元的测量</vt:lpstr>
      <vt:lpstr>B工厂对CKM机制的全面检验</vt:lpstr>
      <vt:lpstr>PowerPoint 演示文稿</vt:lpstr>
      <vt:lpstr>大型强子对撞机LHC</vt:lpstr>
      <vt:lpstr>LHC底夸克实验（LHCb）</vt:lpstr>
      <vt:lpstr>强子对撞机特点</vt:lpstr>
      <vt:lpstr>LHCb 的pp对撞事例显示</vt:lpstr>
      <vt:lpstr>sin2β的测量</vt:lpstr>
      <vt:lpstr>CKM相角γ的测量</vt:lpstr>
      <vt:lpstr>LHCb的独特优势：B_s^0介子的研究</vt:lpstr>
      <vt:lpstr>B_s^0介子混合与含时间CP破坏</vt:lpstr>
      <vt:lpstr>B_s^0介子混合相角ϕ_s</vt:lpstr>
      <vt:lpstr>D介子CP破坏的发现（2019）</vt:lpstr>
      <vt:lpstr>LHCb在CP破坏以外的研究成果</vt:lpstr>
      <vt:lpstr>CKM机制的高精度检验</vt:lpstr>
      <vt:lpstr>LHCb 探测器升级计划</vt:lpstr>
      <vt:lpstr>正反物质研究~100年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飞 谢</cp:lastModifiedBy>
  <cp:revision>1219</cp:revision>
  <dcterms:created xsi:type="dcterms:W3CDTF">2018-03-24T08:31:09Z</dcterms:created>
  <dcterms:modified xsi:type="dcterms:W3CDTF">2024-09-11T13:56:05Z</dcterms:modified>
</cp:coreProperties>
</file>