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7" r:id="rId3"/>
    <p:sldId id="256" r:id="rId4"/>
    <p:sldId id="260" r:id="rId5"/>
    <p:sldId id="265" r:id="rId6"/>
    <p:sldId id="263" r:id="rId7"/>
    <p:sldId id="266" r:id="rId8"/>
    <p:sldId id="264" r:id="rId9"/>
    <p:sldId id="272" r:id="rId10"/>
    <p:sldId id="268" r:id="rId11"/>
    <p:sldId id="267" r:id="rId12"/>
    <p:sldId id="270" r:id="rId13"/>
    <p:sldId id="269" r:id="rId14"/>
    <p:sldId id="275" r:id="rId15"/>
    <p:sldId id="276" r:id="rId16"/>
    <p:sldId id="273" r:id="rId17"/>
    <p:sldId id="274" r:id="rId18"/>
    <p:sldId id="27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A3508-B094-4F72-B679-0480610CFA1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ED7F2-E3B0-4402-97E0-52F327B46F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10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ED7F2-E3B0-4402-97E0-52F327B46F6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9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31ACA-D07B-411D-A217-EB184217F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A5BCAC-6391-4F52-A05D-340E190D5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FDC103-182B-40E1-A810-C7C21B8D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F3-ECB6-492A-9E01-9D39C302F9F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278DD5-49C8-4A2C-A5B3-8A2221CA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4325E0-DF13-46D1-B9A9-7346DDFE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B7C4-396D-4DC5-A306-A5D470B75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59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4A6E60-6058-4750-9465-44EE149B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27CEB-BD36-443A-8DED-8D639ACEF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0404D6-186F-4963-A3F0-EF395330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F3-ECB6-492A-9E01-9D39C302F9F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654A7B-6927-447A-A9D5-1927ABE1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2D7867-43D5-418E-B6B3-21755321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B7C4-396D-4DC5-A306-A5D470B75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41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7DE1E63-BE30-42B2-807F-C02299A36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910674-99DF-418C-B3B8-D6B6D3C11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FADEFA-9A23-4588-AE8A-32C7B955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F3-ECB6-492A-9E01-9D39C302F9F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082084-62F4-45A2-B1C5-6594C6B7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F1AA62-2582-4E76-969E-811AE04F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B7C4-396D-4DC5-A306-A5D470B75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06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94A3F7-E868-48E0-879D-473797DE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B74B5-4E51-4767-B073-448C1A254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A98BB1-AC44-4E75-9E65-36AFEA7B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F3-ECB6-492A-9E01-9D39C302F9F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DA02AB-9723-4DD8-BB1D-EB0FC55F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705DDE-583E-4C9E-97C9-6821AD79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B7C4-396D-4DC5-A306-A5D470B75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28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89D8E-725E-45D2-9F1A-DF695EC9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BEA477-DC80-4530-88E7-3C07EB2E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18EA5-086F-46B9-9CDB-7AAD39C7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F3-ECB6-492A-9E01-9D39C302F9F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3CEA02-71B2-44F6-BD2C-D12421A8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959958-78A8-4AB1-9D2E-8CECE720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B7C4-396D-4DC5-A306-A5D470B75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50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32394-85A1-460E-B449-CCE8B650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8F206C-8CBA-44A1-8D9D-8AA3BB2AE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D8F3B6-E697-46B3-BA6D-CA2BB2298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416173-2405-490E-85BC-E52B8CE3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F3-ECB6-492A-9E01-9D39C302F9F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F4EB1E-030C-4894-9F0A-7899D1FA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C4A728-4E20-4FC0-B8BB-CDDA61D0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B7C4-396D-4DC5-A306-A5D470B75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6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26AA8-229F-4E4D-AF53-84539F14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4F0A8D-6E37-4214-AE8E-2DF757256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3B81E6-1351-45F6-BDBD-CF28A2A08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EF0D7B8-7D8E-4CA2-AF91-C747E3C51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CA3287-119D-4477-8F16-6F6C8A187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5CE6C7-4E3F-41F6-B900-3A68E12C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F3-ECB6-492A-9E01-9D39C302F9F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CA94A69-BA3F-48B4-855D-6D9E1F9B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8024B6-684C-4E24-AE36-7B874A45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B7C4-396D-4DC5-A306-A5D470B75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76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EFB25-B3EF-44A2-97C6-678B7825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B527EE-5901-4A0F-B7D7-DA74EB10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F3-ECB6-492A-9E01-9D39C302F9F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2FF442-1F71-4B7B-ACE4-CE644328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979C54-504F-4A01-8EC3-4A99C038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B7C4-396D-4DC5-A306-A5D470B75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84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74D4BE-6F48-435F-8664-185206E8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F3-ECB6-492A-9E01-9D39C302F9F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4B7385-0DEF-4D6B-B97C-BC9B5976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5230C9-84EF-4A4F-850E-D3EBEAA3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B7C4-396D-4DC5-A306-A5D470B75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1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96772A-53D0-4FD7-844D-B3C826F0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926C21-8A37-400B-916A-47826E317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4BFE55-15F9-413C-8C0B-43F63B8D1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DD445B-82ED-42F2-A046-2A7950AA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F3-ECB6-492A-9E01-9D39C302F9F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28ECD3-A9FC-419F-91CA-495B69AF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2ED4C1-F2EE-404E-BC5E-D872CDE1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B7C4-396D-4DC5-A306-A5D470B75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33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1C1B3-40C0-4123-9CEB-148B222D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3706D73-2FDF-452E-A67E-F0D9942CC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785D4D-97D6-4A28-A544-9664F7E3F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BE9ED3-7CF5-426D-8676-3C29A3BA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9F3-ECB6-492A-9E01-9D39C302F9F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91B644-F999-4430-B1D0-DA4E1689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A25A87-1835-4B37-BBF9-3D0FE0ED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6B7C4-396D-4DC5-A306-A5D470B75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80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92A2455-C54C-49D1-AC83-95AF61AE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265856-ABFF-4EC5-93D9-999D2BC54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9B2E97-47C8-4992-9E83-B3A70FE47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5F9F3-ECB6-492A-9E01-9D39C302F9F0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484899-4989-4DA8-B1BB-1133501E6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63B238-70B5-4914-B117-428EDCE2E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B7C4-396D-4DC5-A306-A5D470B759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85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9D5AD-E3C9-4931-8C29-8BF85D1F4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599" y="35607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/>
              <a:t>Residual distribution of </a:t>
            </a:r>
            <a:r>
              <a:rPr lang="en-US" altLang="zh-CN" sz="4800" b="1" dirty="0" err="1"/>
              <a:t>σpt</a:t>
            </a:r>
            <a:r>
              <a:rPr lang="en-US" altLang="zh-CN" sz="4800" b="1" dirty="0"/>
              <a:t> at different Pt with fast simulation</a:t>
            </a:r>
            <a:br>
              <a:rPr lang="en-US" altLang="zh-CN" sz="4800" b="1" dirty="0"/>
            </a:br>
            <a:br>
              <a:rPr lang="en-US" altLang="zh-CN" sz="4800" b="1"/>
            </a:br>
            <a:r>
              <a:rPr lang="en-US" altLang="zh-CN" sz="2000" b="1"/>
              <a:t>9.13</a:t>
            </a:r>
            <a:r>
              <a:rPr lang="zh-CN" altLang="en-US" sz="2000" b="1"/>
              <a:t>耿</a:t>
            </a:r>
            <a:r>
              <a:rPr lang="zh-CN" altLang="en-US" sz="2000" b="1" dirty="0"/>
              <a:t>青林</a:t>
            </a:r>
            <a:br>
              <a:rPr lang="en-US" altLang="zh-CN" sz="4800" b="1" dirty="0"/>
            </a:br>
            <a:br>
              <a:rPr lang="en-US" altLang="zh-CN" sz="4800" b="1" dirty="0"/>
            </a:br>
            <a:br>
              <a:rPr lang="en-US" altLang="zh-CN" sz="4800" b="1" dirty="0"/>
            </a:b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5013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B629EC-FB9D-40DC-8A3B-976020F55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133"/>
            <a:ext cx="3905795" cy="26816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19F4EF-AD99-4359-8CEC-C056503AD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957" y="1098597"/>
            <a:ext cx="3905796" cy="26849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07BCF73-ED0E-4412-9101-47B58901B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915" y="1091338"/>
            <a:ext cx="3953117" cy="26994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CB84C3-2735-44E7-B296-F59CC1658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346" y="3725129"/>
            <a:ext cx="3948672" cy="269945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F75DE9-38F5-43A7-9DDC-48ED9B28AF32}"/>
              </a:ext>
            </a:extLst>
          </p:cNvPr>
          <p:cNvSpPr txBox="1"/>
          <p:nvPr/>
        </p:nvSpPr>
        <p:spPr>
          <a:xfrm>
            <a:off x="-2" y="0"/>
            <a:ext cx="737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residual distribution of </a:t>
            </a:r>
            <a:r>
              <a:rPr lang="en-US" altLang="zh-CN" sz="2400" b="1" dirty="0" err="1"/>
              <a:t>σPt</a:t>
            </a:r>
            <a:r>
              <a:rPr lang="en-US" altLang="zh-CN" sz="2400" b="1" dirty="0"/>
              <a:t> for 5 endcaps</a:t>
            </a:r>
            <a:endParaRPr lang="zh-CN" altLang="en-US" sz="24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A03ECBC-8C53-490E-9F67-E4DC7FF9F6DE}"/>
              </a:ext>
            </a:extLst>
          </p:cNvPr>
          <p:cNvSpPr txBox="1"/>
          <p:nvPr/>
        </p:nvSpPr>
        <p:spPr>
          <a:xfrm>
            <a:off x="3532714" y="549867"/>
            <a:ext cx="565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add endcap at z = 2200mm</a:t>
            </a:r>
            <a:endParaRPr lang="zh-CN" altLang="en-US" b="1" dirty="0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408B5FF1-B254-41EA-87E2-AE3A19A77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551" y="3725129"/>
            <a:ext cx="3928946" cy="26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2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0882F93-BC35-4337-9B8E-7F86E232B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828938"/>
              </p:ext>
            </p:extLst>
          </p:nvPr>
        </p:nvGraphicFramePr>
        <p:xfrm>
          <a:off x="0" y="2150534"/>
          <a:ext cx="5651502" cy="337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917">
                  <a:extLst>
                    <a:ext uri="{9D8B030D-6E8A-4147-A177-3AD203B41FA5}">
                      <a16:colId xmlns:a16="http://schemas.microsoft.com/office/drawing/2014/main" val="2439237709"/>
                    </a:ext>
                  </a:extLst>
                </a:gridCol>
                <a:gridCol w="941917">
                  <a:extLst>
                    <a:ext uri="{9D8B030D-6E8A-4147-A177-3AD203B41FA5}">
                      <a16:colId xmlns:a16="http://schemas.microsoft.com/office/drawing/2014/main" val="3746313774"/>
                    </a:ext>
                  </a:extLst>
                </a:gridCol>
                <a:gridCol w="941917">
                  <a:extLst>
                    <a:ext uri="{9D8B030D-6E8A-4147-A177-3AD203B41FA5}">
                      <a16:colId xmlns:a16="http://schemas.microsoft.com/office/drawing/2014/main" val="1187458083"/>
                    </a:ext>
                  </a:extLst>
                </a:gridCol>
                <a:gridCol w="941917">
                  <a:extLst>
                    <a:ext uri="{9D8B030D-6E8A-4147-A177-3AD203B41FA5}">
                      <a16:colId xmlns:a16="http://schemas.microsoft.com/office/drawing/2014/main" val="336914704"/>
                    </a:ext>
                  </a:extLst>
                </a:gridCol>
                <a:gridCol w="941917">
                  <a:extLst>
                    <a:ext uri="{9D8B030D-6E8A-4147-A177-3AD203B41FA5}">
                      <a16:colId xmlns:a16="http://schemas.microsoft.com/office/drawing/2014/main" val="476950553"/>
                    </a:ext>
                  </a:extLst>
                </a:gridCol>
                <a:gridCol w="941917">
                  <a:extLst>
                    <a:ext uri="{9D8B030D-6E8A-4147-A177-3AD203B41FA5}">
                      <a16:colId xmlns:a16="http://schemas.microsoft.com/office/drawing/2014/main" val="3696848089"/>
                    </a:ext>
                  </a:extLst>
                </a:gridCol>
              </a:tblGrid>
              <a:tr h="1233777"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Pt                             </a:t>
                      </a:r>
                      <a:br>
                        <a:rPr lang="en-US" altLang="zh-CN" dirty="0"/>
                      </a:br>
                      <a:endParaRPr lang="en-US" altLang="zh-CN" dirty="0"/>
                    </a:p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224199"/>
                  </a:ext>
                </a:extLst>
              </a:tr>
              <a:tr h="714807">
                <a:tc>
                  <a:txBody>
                    <a:bodyPr/>
                    <a:lstStyle/>
                    <a:p>
                      <a:r>
                        <a:rPr lang="en-US" altLang="zh-CN" dirty="0"/>
                        <a:t>100%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99.81%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99.81%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99.80%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99.80%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99.79%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80131"/>
                  </a:ext>
                </a:extLst>
              </a:tr>
              <a:tr h="714807">
                <a:tc>
                  <a:txBody>
                    <a:bodyPr/>
                    <a:lstStyle/>
                    <a:p>
                      <a:r>
                        <a:rPr lang="en-US" altLang="zh-CN" dirty="0"/>
                        <a:t>95%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99.64%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99.61%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99.58%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99.54%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99.50%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31008"/>
                  </a:ext>
                </a:extLst>
              </a:tr>
              <a:tr h="714807">
                <a:tc>
                  <a:txBody>
                    <a:bodyPr/>
                    <a:lstStyle/>
                    <a:p>
                      <a:r>
                        <a:rPr lang="en-US" altLang="zh-CN" dirty="0"/>
                        <a:t>90%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99.42%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99.33%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99.21%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99.12%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99.06%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96787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46A23A42-C1F8-4DC4-82BC-4DF3AA328674}"/>
              </a:ext>
            </a:extLst>
          </p:cNvPr>
          <p:cNvSpPr txBox="1"/>
          <p:nvPr/>
        </p:nvSpPr>
        <p:spPr>
          <a:xfrm>
            <a:off x="3812114" y="722869"/>
            <a:ext cx="565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add endcap at z = 2200mm</a:t>
            </a:r>
            <a:endParaRPr lang="zh-CN" altLang="en-US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A81BBA-65D5-4D51-B961-D812242C0894}"/>
              </a:ext>
            </a:extLst>
          </p:cNvPr>
          <p:cNvSpPr txBox="1"/>
          <p:nvPr/>
        </p:nvSpPr>
        <p:spPr>
          <a:xfrm>
            <a:off x="0" y="1781202"/>
            <a:ext cx="428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events</a:t>
            </a:r>
            <a:r>
              <a:rPr lang="en-US" altLang="zh-CN" baseline="-25000" dirty="0"/>
              <a:t>(between ±3σ)  </a:t>
            </a:r>
            <a:r>
              <a:rPr lang="en-US" altLang="zh-CN" dirty="0"/>
              <a:t>/ events</a:t>
            </a:r>
            <a:r>
              <a:rPr lang="en-US" altLang="zh-CN" baseline="-25000" dirty="0"/>
              <a:t>(total)</a:t>
            </a:r>
            <a:endParaRPr lang="zh-CN" altLang="en-US" baseline="-25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5739F4-9262-4A73-B2AB-15AA29D9CD02}"/>
              </a:ext>
            </a:extLst>
          </p:cNvPr>
          <p:cNvSpPr txBox="1"/>
          <p:nvPr/>
        </p:nvSpPr>
        <p:spPr>
          <a:xfrm>
            <a:off x="0" y="147536"/>
            <a:ext cx="547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events ratio within 3σ for 5 endcaps</a:t>
            </a:r>
            <a:endParaRPr lang="zh-CN" altLang="en-US" sz="24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6B68FBB-9146-401B-8EA5-297B2F9A3F1F}"/>
              </a:ext>
            </a:extLst>
          </p:cNvPr>
          <p:cNvSpPr txBox="1"/>
          <p:nvPr/>
        </p:nvSpPr>
        <p:spPr>
          <a:xfrm>
            <a:off x="6374417" y="5923801"/>
            <a:ext cx="475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5</a:t>
            </a:r>
            <a:r>
              <a:rPr lang="zh-CN" altLang="en-US" b="1" dirty="0">
                <a:solidFill>
                  <a:srgbClr val="FF0000"/>
                </a:solidFill>
              </a:rPr>
              <a:t>层端盖情况下，</a:t>
            </a:r>
            <a:r>
              <a:rPr lang="en-US" altLang="zh-CN" b="1" dirty="0">
                <a:solidFill>
                  <a:srgbClr val="FF0000"/>
                </a:solidFill>
              </a:rPr>
              <a:t>3σ</a:t>
            </a:r>
            <a:r>
              <a:rPr lang="zh-CN" altLang="en-US" b="1" dirty="0">
                <a:solidFill>
                  <a:srgbClr val="FF0000"/>
                </a:solidFill>
              </a:rPr>
              <a:t>内事例数占比相比</a:t>
            </a:r>
            <a:r>
              <a:rPr lang="en-US" altLang="zh-CN" b="1" dirty="0">
                <a:solidFill>
                  <a:srgbClr val="FF0000"/>
                </a:solidFill>
              </a:rPr>
              <a:t>4</a:t>
            </a:r>
            <a:r>
              <a:rPr lang="zh-CN" altLang="en-US" b="1" dirty="0">
                <a:solidFill>
                  <a:srgbClr val="FF0000"/>
                </a:solidFill>
              </a:rPr>
              <a:t>层在不同动量下有</a:t>
            </a:r>
            <a:r>
              <a:rPr lang="en-US" altLang="zh-CN" b="1" dirty="0">
                <a:solidFill>
                  <a:srgbClr val="FF0000"/>
                </a:solidFill>
              </a:rPr>
              <a:t>~2%</a:t>
            </a:r>
            <a:r>
              <a:rPr lang="zh-CN" altLang="en-US" b="1" dirty="0">
                <a:solidFill>
                  <a:srgbClr val="FF0000"/>
                </a:solidFill>
              </a:rPr>
              <a:t>提升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DF7DA2-C212-42F5-B283-76131AD1F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927" y="1965867"/>
            <a:ext cx="5651502" cy="37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5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74D901-B6A2-4031-8EFC-AEDBB4D02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099"/>
            <a:ext cx="4182533" cy="28593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4F5326-A2FA-4E15-BBB5-722D792CF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95" y="800772"/>
            <a:ext cx="4279117" cy="29044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2D8891-BA9F-4365-B18F-617D507F1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431" y="884966"/>
            <a:ext cx="4164569" cy="28593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D9070B-037C-4159-A65E-0C6226DFD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2" y="3755523"/>
            <a:ext cx="4132431" cy="28253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A7D4AFE-A208-4D51-99C1-F8CCE3F49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0908" y="3800615"/>
            <a:ext cx="4150183" cy="28253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7ADF18-85F7-47E3-9B3B-1D4399915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4245" y="3789390"/>
            <a:ext cx="4110939" cy="282533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4660F1D-BBE0-465F-B8F4-5FB6B97BE815}"/>
              </a:ext>
            </a:extLst>
          </p:cNvPr>
          <p:cNvSpPr txBox="1"/>
          <p:nvPr/>
        </p:nvSpPr>
        <p:spPr>
          <a:xfrm>
            <a:off x="-2" y="0"/>
            <a:ext cx="737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residual distribution of </a:t>
            </a:r>
            <a:r>
              <a:rPr lang="en-US" altLang="zh-CN" sz="2400" b="1" dirty="0" err="1"/>
              <a:t>σPt</a:t>
            </a:r>
            <a:r>
              <a:rPr lang="en-US" altLang="zh-CN" sz="2400" b="1" dirty="0"/>
              <a:t> for barrel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72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8139045-D17E-4D0F-91DA-98DDA0A23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2000"/>
              </p:ext>
            </p:extLst>
          </p:nvPr>
        </p:nvGraphicFramePr>
        <p:xfrm>
          <a:off x="0" y="2150534"/>
          <a:ext cx="5884333" cy="334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619">
                  <a:extLst>
                    <a:ext uri="{9D8B030D-6E8A-4147-A177-3AD203B41FA5}">
                      <a16:colId xmlns:a16="http://schemas.microsoft.com/office/drawing/2014/main" val="2439237709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3746313774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1187458083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336914704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3696848089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2416488448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3340234763"/>
                    </a:ext>
                  </a:extLst>
                </a:gridCol>
              </a:tblGrid>
              <a:tr h="1222930"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Pt                             </a:t>
                      </a:r>
                      <a:br>
                        <a:rPr lang="en-US" altLang="zh-CN" dirty="0"/>
                      </a:br>
                      <a:endParaRPr lang="en-US" altLang="zh-CN" dirty="0"/>
                    </a:p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224199"/>
                  </a:ext>
                </a:extLst>
              </a:tr>
              <a:tr h="708523">
                <a:tc>
                  <a:txBody>
                    <a:bodyPr/>
                    <a:lstStyle/>
                    <a:p>
                      <a:r>
                        <a:rPr lang="en-US" altLang="zh-CN" dirty="0"/>
                        <a:t>100%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99.73%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99.73%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99.75%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99.73%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99.68%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99.74%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80131"/>
                  </a:ext>
                </a:extLst>
              </a:tr>
              <a:tr h="708523">
                <a:tc>
                  <a:txBody>
                    <a:bodyPr/>
                    <a:lstStyle/>
                    <a:p>
                      <a:r>
                        <a:rPr lang="en-US" altLang="zh-CN" dirty="0"/>
                        <a:t>95%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99.73%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99.73%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99.73%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99.70%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99.59%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99.56%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31008"/>
                  </a:ext>
                </a:extLst>
              </a:tr>
              <a:tr h="708523">
                <a:tc>
                  <a:txBody>
                    <a:bodyPr/>
                    <a:lstStyle/>
                    <a:p>
                      <a:r>
                        <a:rPr lang="en-US" altLang="zh-CN" dirty="0"/>
                        <a:t>90%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99.73%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99.73%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99.73%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99.66%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99.50%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99.32%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96787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7FBDBE93-8B4B-4409-91F4-F75B86A97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333" y="1887633"/>
            <a:ext cx="5692177" cy="38743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C27EE63-3BAA-4495-AD3B-476A0ACBF033}"/>
              </a:ext>
            </a:extLst>
          </p:cNvPr>
          <p:cNvSpPr txBox="1"/>
          <p:nvPr/>
        </p:nvSpPr>
        <p:spPr>
          <a:xfrm>
            <a:off x="0" y="147536"/>
            <a:ext cx="547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events ratio within 3σ for barrel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19A065-ED5F-4202-828A-D05EB3CEA27C}"/>
              </a:ext>
            </a:extLst>
          </p:cNvPr>
          <p:cNvSpPr txBox="1"/>
          <p:nvPr/>
        </p:nvSpPr>
        <p:spPr>
          <a:xfrm>
            <a:off x="0" y="1781202"/>
            <a:ext cx="428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events</a:t>
            </a:r>
            <a:r>
              <a:rPr lang="en-US" altLang="zh-CN" baseline="-25000" dirty="0"/>
              <a:t>(between ±3σ)  </a:t>
            </a:r>
            <a:r>
              <a:rPr lang="en-US" altLang="zh-CN" dirty="0"/>
              <a:t>/ events</a:t>
            </a:r>
            <a:r>
              <a:rPr lang="en-US" altLang="zh-CN" baseline="-25000" dirty="0"/>
              <a:t>(total)</a:t>
            </a:r>
            <a:endParaRPr lang="zh-CN" altLang="en-US" baseline="-25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AE2571-14F2-4812-B5FC-1224747C80C1}"/>
              </a:ext>
            </a:extLst>
          </p:cNvPr>
          <p:cNvSpPr txBox="1"/>
          <p:nvPr/>
        </p:nvSpPr>
        <p:spPr>
          <a:xfrm>
            <a:off x="6351287" y="5847601"/>
            <a:ext cx="475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不同效率的差别，对桶部的影响较小。</a:t>
            </a:r>
            <a:r>
              <a:rPr lang="en-US" altLang="zh-CN" b="1" dirty="0">
                <a:solidFill>
                  <a:srgbClr val="FF0000"/>
                </a:solidFill>
              </a:rPr>
              <a:t>3σ</a:t>
            </a:r>
            <a:r>
              <a:rPr lang="zh-CN" altLang="en-US" b="1" dirty="0">
                <a:solidFill>
                  <a:srgbClr val="FF0000"/>
                </a:solidFill>
              </a:rPr>
              <a:t>内事例数占比在各个动量下差别均小于</a:t>
            </a:r>
            <a:r>
              <a:rPr lang="en-US" altLang="zh-CN" b="1" dirty="0">
                <a:solidFill>
                  <a:srgbClr val="FF0000"/>
                </a:solidFill>
              </a:rPr>
              <a:t>1%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3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F78096A-0137-47C2-A618-A5DD621D62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" y="860216"/>
          <a:ext cx="5935132" cy="398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73">
                  <a:extLst>
                    <a:ext uri="{9D8B030D-6E8A-4147-A177-3AD203B41FA5}">
                      <a16:colId xmlns:a16="http://schemas.microsoft.com/office/drawing/2014/main" val="2294500717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4135723153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916840854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2358406211"/>
                    </a:ext>
                  </a:extLst>
                </a:gridCol>
                <a:gridCol w="521562">
                  <a:extLst>
                    <a:ext uri="{9D8B030D-6E8A-4147-A177-3AD203B41FA5}">
                      <a16:colId xmlns:a16="http://schemas.microsoft.com/office/drawing/2014/main" val="306094638"/>
                    </a:ext>
                  </a:extLst>
                </a:gridCol>
                <a:gridCol w="502274">
                  <a:extLst>
                    <a:ext uri="{9D8B030D-6E8A-4147-A177-3AD203B41FA5}">
                      <a16:colId xmlns:a16="http://schemas.microsoft.com/office/drawing/2014/main" val="2491617693"/>
                    </a:ext>
                  </a:extLst>
                </a:gridCol>
                <a:gridCol w="362578">
                  <a:extLst>
                    <a:ext uri="{9D8B030D-6E8A-4147-A177-3AD203B41FA5}">
                      <a16:colId xmlns:a16="http://schemas.microsoft.com/office/drawing/2014/main" val="4215985972"/>
                    </a:ext>
                  </a:extLst>
                </a:gridCol>
                <a:gridCol w="393872">
                  <a:extLst>
                    <a:ext uri="{9D8B030D-6E8A-4147-A177-3AD203B41FA5}">
                      <a16:colId xmlns:a16="http://schemas.microsoft.com/office/drawing/2014/main" val="1141943658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1685297740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2591421799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1575588906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555302954"/>
                    </a:ext>
                  </a:extLst>
                </a:gridCol>
                <a:gridCol w="594262">
                  <a:extLst>
                    <a:ext uri="{9D8B030D-6E8A-4147-A177-3AD203B41FA5}">
                      <a16:colId xmlns:a16="http://schemas.microsoft.com/office/drawing/2014/main" val="2235620649"/>
                    </a:ext>
                  </a:extLst>
                </a:gridCol>
              </a:tblGrid>
              <a:tr h="3510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VXD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</a:t>
                      </a: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&amp;</a:t>
                      </a: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OTKE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ITKB</a:t>
                      </a: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&amp;</a:t>
                      </a: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OTKB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TPC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03349"/>
                  </a:ext>
                </a:extLst>
              </a:tr>
              <a:tr h="6399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layer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Half-Z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</a:t>
                      </a:r>
                    </a:p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layer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Inner-R</a:t>
                      </a:r>
                      <a:b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Outer-R</a:t>
                      </a:r>
                      <a:b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Z 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layer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Half-Z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Inner-R</a:t>
                      </a:r>
                    </a:p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Half-Z</a:t>
                      </a:r>
                      <a:r>
                        <a:rPr lang="zh-CN" altLang="en-US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endParaRPr lang="en-US" altLang="zh-CN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Outer-R</a:t>
                      </a:r>
                      <a:r>
                        <a:rPr lang="zh-CN" altLang="en-US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50351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L11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12.459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75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500.5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ITKB1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500.5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2900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53328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L12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101.9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715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ITKB2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715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02488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L21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247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27.892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ITKE3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142.6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ITKB3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1001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738292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L22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247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ITKE4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214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OTKB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2900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98666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L31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374.5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43.792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OTKE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405.7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1810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2903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15855"/>
                  </a:ext>
                </a:extLst>
              </a:tr>
              <a:tr h="6362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L32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374.5</a:t>
                      </a:r>
                    </a:p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0671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EAD188F-7547-4DCD-BA02-989F8B83336F}"/>
              </a:ext>
            </a:extLst>
          </p:cNvPr>
          <p:cNvSpPr txBox="1"/>
          <p:nvPr/>
        </p:nvSpPr>
        <p:spPr>
          <a:xfrm>
            <a:off x="440270" y="5190123"/>
            <a:ext cx="6561664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模拟中入射的角度选为</a:t>
            </a:r>
            <a:r>
              <a:rPr lang="en-US" altLang="zh-CN" dirty="0"/>
              <a:t>85°</a:t>
            </a:r>
            <a:r>
              <a:rPr lang="zh-CN" altLang="en-US" dirty="0"/>
              <a:t>，同时把</a:t>
            </a:r>
            <a:r>
              <a:rPr lang="en-US" altLang="zh-CN" dirty="0"/>
              <a:t>TPC</a:t>
            </a:r>
            <a:r>
              <a:rPr lang="zh-CN" altLang="en-US" dirty="0"/>
              <a:t>效率设置为０。把</a:t>
            </a:r>
            <a:r>
              <a:rPr lang="en-US" altLang="zh-CN" dirty="0"/>
              <a:t>ITKB</a:t>
            </a:r>
            <a:r>
              <a:rPr lang="zh-CN" altLang="en-US" dirty="0"/>
              <a:t>的</a:t>
            </a:r>
            <a:r>
              <a:rPr lang="en-US" altLang="zh-CN" dirty="0"/>
              <a:t>hit</a:t>
            </a:r>
            <a:r>
              <a:rPr lang="zh-CN" altLang="en-US" dirty="0"/>
              <a:t>效率分别设为</a:t>
            </a:r>
            <a:r>
              <a:rPr lang="en-US" altLang="zh-CN" b="1" dirty="0">
                <a:solidFill>
                  <a:srgbClr val="FF0000"/>
                </a:solidFill>
              </a:rPr>
              <a:t>1.00</a:t>
            </a:r>
            <a:r>
              <a:rPr lang="zh-CN" altLang="en-US" b="1" dirty="0">
                <a:solidFill>
                  <a:srgbClr val="FF0000"/>
                </a:solidFill>
              </a:rPr>
              <a:t>，</a:t>
            </a:r>
            <a:r>
              <a:rPr lang="en-US" altLang="zh-CN" b="1" dirty="0">
                <a:solidFill>
                  <a:srgbClr val="FF0000"/>
                </a:solidFill>
              </a:rPr>
              <a:t>0.95</a:t>
            </a:r>
            <a:r>
              <a:rPr lang="zh-CN" altLang="en-US" b="1" dirty="0">
                <a:solidFill>
                  <a:srgbClr val="FF0000"/>
                </a:solidFill>
              </a:rPr>
              <a:t>，</a:t>
            </a:r>
            <a:r>
              <a:rPr lang="en-US" altLang="zh-CN" b="1" dirty="0">
                <a:solidFill>
                  <a:srgbClr val="FF0000"/>
                </a:solidFill>
              </a:rPr>
              <a:t>0.90</a:t>
            </a:r>
            <a:r>
              <a:rPr lang="zh-CN" altLang="en-US" b="1" dirty="0">
                <a:solidFill>
                  <a:srgbClr val="FF0000"/>
                </a:solidFill>
              </a:rPr>
              <a:t>三</a:t>
            </a:r>
            <a:r>
              <a:rPr lang="zh-CN" altLang="en-US" dirty="0"/>
              <a:t>个不同的值，观察在不同动量下，动量分辨的残差分布。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B76BD5-FA59-43B8-A777-D0EE0098FB2D}"/>
              </a:ext>
            </a:extLst>
          </p:cNvPr>
          <p:cNvSpPr/>
          <p:nvPr/>
        </p:nvSpPr>
        <p:spPr>
          <a:xfrm>
            <a:off x="-97227" y="115714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/>
              <a:t>Global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layout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of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tracking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system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BA179E1-B142-4605-8880-E41408F23F37}"/>
              </a:ext>
            </a:extLst>
          </p:cNvPr>
          <p:cNvSpPr txBox="1"/>
          <p:nvPr/>
        </p:nvSpPr>
        <p:spPr>
          <a:xfrm>
            <a:off x="9728201" y="5036234"/>
            <a:ext cx="18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在</a:t>
            </a:r>
            <a:r>
              <a:rPr lang="en-US" altLang="zh-CN" sz="1400" b="1" dirty="0"/>
              <a:t>2</a:t>
            </a:r>
            <a:r>
              <a:rPr lang="zh-CN" altLang="en-US" sz="1400" b="1" dirty="0"/>
              <a:t>，</a:t>
            </a:r>
            <a:r>
              <a:rPr lang="en-US" altLang="zh-CN" sz="1400" b="1" dirty="0"/>
              <a:t>3</a:t>
            </a:r>
            <a:r>
              <a:rPr lang="zh-CN" altLang="en-US" sz="1400" b="1" dirty="0"/>
              <a:t>层</a:t>
            </a:r>
            <a:r>
              <a:rPr lang="en-US" altLang="zh-CN" sz="1400" b="1" dirty="0"/>
              <a:t>ITKB</a:t>
            </a:r>
            <a:r>
              <a:rPr lang="zh-CN" altLang="en-US" sz="1400" b="1" dirty="0"/>
              <a:t>之间添加了一层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92E95F0-8E42-4EAD-9D87-714F1ED80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63" y="860216"/>
            <a:ext cx="5533638" cy="3948565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DE6514D-1089-4783-9ECF-CEA480461A7B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8246533" y="3242734"/>
            <a:ext cx="2383368" cy="179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4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114C2EBB-1965-4E71-A8CC-1DB7EA17D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2133" y="3776969"/>
            <a:ext cx="3960000" cy="2702857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52FB1F25-DD30-42A3-921A-665147ED9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667" y="822547"/>
            <a:ext cx="3960000" cy="270285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AA098675-EB61-4D16-B1C4-A2EED985E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49935" y="801716"/>
            <a:ext cx="3960000" cy="2702856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E18860B-32F6-4838-9B2B-F325662707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92133" y="801716"/>
            <a:ext cx="3960000" cy="2702856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38D6704F-D3CD-4B71-B602-EA9237FF28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0065" y="3776970"/>
            <a:ext cx="3960000" cy="2702856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9352CEA1-72F8-4AF9-8DD0-4F17732424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9935" y="3750287"/>
            <a:ext cx="3960000" cy="270285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E1AA2B9-B262-4369-BE42-1B19A78CA6B7}"/>
              </a:ext>
            </a:extLst>
          </p:cNvPr>
          <p:cNvSpPr txBox="1"/>
          <p:nvPr/>
        </p:nvSpPr>
        <p:spPr>
          <a:xfrm>
            <a:off x="-2" y="0"/>
            <a:ext cx="737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residual distribution of </a:t>
            </a:r>
            <a:r>
              <a:rPr lang="en-US" altLang="zh-CN" sz="2400" b="1" dirty="0" err="1"/>
              <a:t>σPt</a:t>
            </a:r>
            <a:r>
              <a:rPr lang="en-US" altLang="zh-CN" sz="2400" b="1" dirty="0"/>
              <a:t> for barrel</a:t>
            </a:r>
            <a:endParaRPr lang="zh-CN" altLang="en-US" sz="24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E199DD6-C3F4-496A-8A5B-23121E076BB5}"/>
              </a:ext>
            </a:extLst>
          </p:cNvPr>
          <p:cNvSpPr txBox="1"/>
          <p:nvPr/>
        </p:nvSpPr>
        <p:spPr>
          <a:xfrm>
            <a:off x="4201580" y="405606"/>
            <a:ext cx="565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add ITKB at R = 450mm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5099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A174049-172D-4105-91FB-FA412227A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43455"/>
              </p:ext>
            </p:extLst>
          </p:nvPr>
        </p:nvGraphicFramePr>
        <p:xfrm>
          <a:off x="0" y="2167468"/>
          <a:ext cx="5884333" cy="334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619">
                  <a:extLst>
                    <a:ext uri="{9D8B030D-6E8A-4147-A177-3AD203B41FA5}">
                      <a16:colId xmlns:a16="http://schemas.microsoft.com/office/drawing/2014/main" val="2439237709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3746313774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1187458083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336914704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3696848089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2416488448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3340234763"/>
                    </a:ext>
                  </a:extLst>
                </a:gridCol>
              </a:tblGrid>
              <a:tr h="1222930"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Pt                             </a:t>
                      </a:r>
                      <a:br>
                        <a:rPr lang="en-US" altLang="zh-CN" dirty="0"/>
                      </a:br>
                      <a:endParaRPr lang="en-US" altLang="zh-CN" dirty="0"/>
                    </a:p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224199"/>
                  </a:ext>
                </a:extLst>
              </a:tr>
              <a:tr h="708523">
                <a:tc>
                  <a:txBody>
                    <a:bodyPr/>
                    <a:lstStyle/>
                    <a:p>
                      <a:r>
                        <a:rPr lang="en-US" altLang="zh-CN" dirty="0"/>
                        <a:t>100%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99.75%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99.71%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99.66%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99.67%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99.72%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99.76%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80131"/>
                  </a:ext>
                </a:extLst>
              </a:tr>
              <a:tr h="708523">
                <a:tc>
                  <a:txBody>
                    <a:bodyPr/>
                    <a:lstStyle/>
                    <a:p>
                      <a:r>
                        <a:rPr lang="en-US" altLang="zh-CN" dirty="0"/>
                        <a:t>95%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99.75%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99.69%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99.64%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99.67%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99.70%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99.68%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31008"/>
                  </a:ext>
                </a:extLst>
              </a:tr>
              <a:tr h="708523">
                <a:tc>
                  <a:txBody>
                    <a:bodyPr/>
                    <a:lstStyle/>
                    <a:p>
                      <a:r>
                        <a:rPr lang="en-US" altLang="zh-CN" dirty="0"/>
                        <a:t>90%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99.74%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99.68%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99.64%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99.66%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99.67%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99.61%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96787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CEDA5D2B-8E60-4108-BD88-D982AE78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934" y="1849513"/>
            <a:ext cx="5774267" cy="39468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2104118-CDB6-4E81-81A3-B650E8ABD99F}"/>
              </a:ext>
            </a:extLst>
          </p:cNvPr>
          <p:cNvSpPr txBox="1"/>
          <p:nvPr/>
        </p:nvSpPr>
        <p:spPr>
          <a:xfrm>
            <a:off x="0" y="147536"/>
            <a:ext cx="547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events ratio within 3σ for ITKB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75D465-6561-41F6-8CE2-F0FCC9398D38}"/>
              </a:ext>
            </a:extLst>
          </p:cNvPr>
          <p:cNvSpPr txBox="1"/>
          <p:nvPr/>
        </p:nvSpPr>
        <p:spPr>
          <a:xfrm>
            <a:off x="3414180" y="834336"/>
            <a:ext cx="565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add ITKB at R = 450mm</a:t>
            </a:r>
            <a:endParaRPr lang="zh-CN" altLang="en-US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FCBCB45-28F6-4087-8FF1-31D2592F6183}"/>
              </a:ext>
            </a:extLst>
          </p:cNvPr>
          <p:cNvSpPr txBox="1"/>
          <p:nvPr/>
        </p:nvSpPr>
        <p:spPr>
          <a:xfrm>
            <a:off x="6527800" y="5935021"/>
            <a:ext cx="4301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添加一层</a:t>
            </a:r>
            <a:r>
              <a:rPr lang="en-US" altLang="zh-CN" sz="1600" dirty="0">
                <a:solidFill>
                  <a:srgbClr val="FF0000"/>
                </a:solidFill>
              </a:rPr>
              <a:t>ITKB</a:t>
            </a:r>
            <a:r>
              <a:rPr lang="zh-CN" altLang="en-US" sz="1600" dirty="0">
                <a:solidFill>
                  <a:srgbClr val="FF0000"/>
                </a:solidFill>
              </a:rPr>
              <a:t>对</a:t>
            </a:r>
            <a:r>
              <a:rPr lang="en-US" altLang="zh-CN" sz="1600" dirty="0">
                <a:solidFill>
                  <a:srgbClr val="FF0000"/>
                </a:solidFill>
              </a:rPr>
              <a:t>3σ</a:t>
            </a:r>
            <a:r>
              <a:rPr lang="zh-CN" altLang="en-US" sz="1600" dirty="0">
                <a:solidFill>
                  <a:srgbClr val="FF0000"/>
                </a:solidFill>
              </a:rPr>
              <a:t>内事例比率影响较小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7C02C9D-7A4C-4FF7-BAA6-C941FE633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33" y="81963"/>
            <a:ext cx="2878667" cy="195932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396E503-72F5-47CB-99E1-462D4BB5D38D}"/>
              </a:ext>
            </a:extLst>
          </p:cNvPr>
          <p:cNvSpPr txBox="1"/>
          <p:nvPr/>
        </p:nvSpPr>
        <p:spPr>
          <a:xfrm>
            <a:off x="7924800" y="1188425"/>
            <a:ext cx="189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３层</a:t>
            </a:r>
            <a:r>
              <a:rPr lang="en-US" altLang="zh-CN" sz="1400" dirty="0"/>
              <a:t>ITKB</a:t>
            </a:r>
            <a:r>
              <a:rPr lang="zh-CN" altLang="en-US" sz="1400" dirty="0"/>
              <a:t>的结果</a:t>
            </a:r>
          </a:p>
        </p:txBody>
      </p:sp>
    </p:spTree>
    <p:extLst>
      <p:ext uri="{BB962C8B-B14F-4D97-AF65-F5344CB8AC3E}">
        <p14:creationId xmlns:p14="http://schemas.microsoft.com/office/powerpoint/2010/main" val="3690350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A174049-172D-4105-91FB-FA412227A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20992"/>
              </p:ext>
            </p:extLst>
          </p:nvPr>
        </p:nvGraphicFramePr>
        <p:xfrm>
          <a:off x="0" y="2167468"/>
          <a:ext cx="5884333" cy="334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619">
                  <a:extLst>
                    <a:ext uri="{9D8B030D-6E8A-4147-A177-3AD203B41FA5}">
                      <a16:colId xmlns:a16="http://schemas.microsoft.com/office/drawing/2014/main" val="2439237709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3746313774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1187458083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336914704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3696848089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2416488448"/>
                    </a:ext>
                  </a:extLst>
                </a:gridCol>
                <a:gridCol w="840619">
                  <a:extLst>
                    <a:ext uri="{9D8B030D-6E8A-4147-A177-3AD203B41FA5}">
                      <a16:colId xmlns:a16="http://schemas.microsoft.com/office/drawing/2014/main" val="3340234763"/>
                    </a:ext>
                  </a:extLst>
                </a:gridCol>
              </a:tblGrid>
              <a:tr h="1222930"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Pt                             </a:t>
                      </a:r>
                      <a:br>
                        <a:rPr lang="en-US" altLang="zh-CN" dirty="0"/>
                      </a:br>
                      <a:endParaRPr lang="en-US" altLang="zh-CN" dirty="0"/>
                    </a:p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224199"/>
                  </a:ext>
                </a:extLst>
              </a:tr>
              <a:tr h="708523">
                <a:tc>
                  <a:txBody>
                    <a:bodyPr/>
                    <a:lstStyle/>
                    <a:p>
                      <a:r>
                        <a:rPr lang="en-US" altLang="zh-CN" dirty="0"/>
                        <a:t>100%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95.29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80131"/>
                  </a:ext>
                </a:extLst>
              </a:tr>
              <a:tr h="708523">
                <a:tc>
                  <a:txBody>
                    <a:bodyPr/>
                    <a:lstStyle/>
                    <a:p>
                      <a:r>
                        <a:rPr lang="en-US" altLang="zh-CN" dirty="0"/>
                        <a:t>95%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94.86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31008"/>
                  </a:ext>
                </a:extLst>
              </a:tr>
              <a:tr h="708523">
                <a:tc>
                  <a:txBody>
                    <a:bodyPr/>
                    <a:lstStyle/>
                    <a:p>
                      <a:r>
                        <a:rPr lang="en-US" altLang="zh-CN" dirty="0"/>
                        <a:t>90%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94.95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94.48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96787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C2104118-CDB6-4E81-81A3-B650E8ABD99F}"/>
              </a:ext>
            </a:extLst>
          </p:cNvPr>
          <p:cNvSpPr txBox="1"/>
          <p:nvPr/>
        </p:nvSpPr>
        <p:spPr>
          <a:xfrm>
            <a:off x="0" y="147536"/>
            <a:ext cx="547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events ratio within 2σ for ITKB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75D465-6561-41F6-8CE2-F0FCC9398D38}"/>
              </a:ext>
            </a:extLst>
          </p:cNvPr>
          <p:cNvSpPr txBox="1"/>
          <p:nvPr/>
        </p:nvSpPr>
        <p:spPr>
          <a:xfrm>
            <a:off x="3414180" y="834336"/>
            <a:ext cx="565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add ITKB at R = 450mm</a:t>
            </a:r>
            <a:endParaRPr lang="zh-CN" altLang="en-US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2568B43-6B8D-41A8-AB32-274B3D1EF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333" y="1896533"/>
            <a:ext cx="5678940" cy="38269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D436F2-65E5-43EC-8F46-DE18F891AEDC}"/>
              </a:ext>
            </a:extLst>
          </p:cNvPr>
          <p:cNvSpPr txBox="1"/>
          <p:nvPr/>
        </p:nvSpPr>
        <p:spPr>
          <a:xfrm>
            <a:off x="6527800" y="5935021"/>
            <a:ext cx="4301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选用２</a:t>
            </a:r>
            <a:r>
              <a:rPr lang="en-US" altLang="zh-CN" sz="1600" dirty="0">
                <a:solidFill>
                  <a:srgbClr val="FF0000"/>
                </a:solidFill>
              </a:rPr>
              <a:t>σ</a:t>
            </a:r>
            <a:r>
              <a:rPr lang="zh-CN" altLang="en-US" sz="1600" dirty="0">
                <a:solidFill>
                  <a:srgbClr val="FF0000"/>
                </a:solidFill>
              </a:rPr>
              <a:t>作为</a:t>
            </a:r>
            <a:r>
              <a:rPr lang="en-US" altLang="zh-CN" sz="1600" dirty="0">
                <a:solidFill>
                  <a:srgbClr val="FF0000"/>
                </a:solidFill>
              </a:rPr>
              <a:t>cut</a:t>
            </a:r>
            <a:r>
              <a:rPr lang="zh-CN" altLang="en-US" sz="1600" dirty="0">
                <a:solidFill>
                  <a:srgbClr val="FF0000"/>
                </a:solidFill>
              </a:rPr>
              <a:t>条件，整体比率均下降，但差别也是不明显。</a:t>
            </a:r>
          </a:p>
        </p:txBody>
      </p:sp>
    </p:spTree>
    <p:extLst>
      <p:ext uri="{BB962C8B-B14F-4D97-AF65-F5344CB8AC3E}">
        <p14:creationId xmlns:p14="http://schemas.microsoft.com/office/powerpoint/2010/main" val="287218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10A8944-13E2-436F-A408-FF12CD5D9E47}"/>
              </a:ext>
            </a:extLst>
          </p:cNvPr>
          <p:cNvSpPr txBox="1"/>
          <p:nvPr/>
        </p:nvSpPr>
        <p:spPr>
          <a:xfrm>
            <a:off x="135467" y="397933"/>
            <a:ext cx="344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summary</a:t>
            </a:r>
            <a:endParaRPr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2AA00C-87D6-4EF3-B7AE-AD10A2D4B24E}"/>
              </a:ext>
            </a:extLst>
          </p:cNvPr>
          <p:cNvSpPr txBox="1"/>
          <p:nvPr/>
        </p:nvSpPr>
        <p:spPr>
          <a:xfrm>
            <a:off x="660399" y="1989666"/>
            <a:ext cx="70612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对于桶部，在２，３层之间添加一层，对３</a:t>
            </a:r>
            <a:r>
              <a:rPr lang="en-US" altLang="zh-CN" dirty="0"/>
              <a:t>σ</a:t>
            </a:r>
            <a:r>
              <a:rPr lang="zh-CN" altLang="en-US" dirty="0"/>
              <a:t>内事例数比例的影响较小。去掉</a:t>
            </a:r>
            <a:r>
              <a:rPr lang="en-US" altLang="zh-CN" dirty="0"/>
              <a:t>TPC</a:t>
            </a:r>
            <a:r>
              <a:rPr lang="zh-CN" altLang="en-US" dirty="0"/>
              <a:t>的贡献，影响主要在分辨上，对比例影响也不大。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cut</a:t>
            </a:r>
            <a:r>
              <a:rPr lang="zh-CN" altLang="en-US" dirty="0"/>
              <a:t>条件设为２</a:t>
            </a:r>
            <a:r>
              <a:rPr lang="en-US" altLang="zh-CN" dirty="0"/>
              <a:t>σ</a:t>
            </a:r>
            <a:r>
              <a:rPr lang="zh-CN" altLang="en-US" dirty="0"/>
              <a:t>，不同的ｈｉｔ效率下比例差别也不明显。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相关的</a:t>
            </a:r>
            <a:r>
              <a:rPr lang="en-US" altLang="zh-CN" dirty="0"/>
              <a:t>full</a:t>
            </a:r>
            <a:r>
              <a:rPr lang="zh-CN" altLang="en-US" dirty="0"/>
              <a:t>　</a:t>
            </a:r>
            <a:r>
              <a:rPr lang="en-US" altLang="zh-CN" dirty="0"/>
              <a:t>simulation</a:t>
            </a:r>
            <a:r>
              <a:rPr lang="zh-CN" altLang="en-US" dirty="0"/>
              <a:t>正在进行。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8983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C6E778-4AD7-4A7E-8E50-EC28B9392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7" y="863599"/>
            <a:ext cx="5774270" cy="3982773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F78096A-0137-47C2-A618-A5DD621D6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5184"/>
              </p:ext>
            </p:extLst>
          </p:nvPr>
        </p:nvGraphicFramePr>
        <p:xfrm>
          <a:off x="2" y="860216"/>
          <a:ext cx="5935132" cy="398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73">
                  <a:extLst>
                    <a:ext uri="{9D8B030D-6E8A-4147-A177-3AD203B41FA5}">
                      <a16:colId xmlns:a16="http://schemas.microsoft.com/office/drawing/2014/main" val="2294500717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4135723153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916840854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2358406211"/>
                    </a:ext>
                  </a:extLst>
                </a:gridCol>
                <a:gridCol w="521562">
                  <a:extLst>
                    <a:ext uri="{9D8B030D-6E8A-4147-A177-3AD203B41FA5}">
                      <a16:colId xmlns:a16="http://schemas.microsoft.com/office/drawing/2014/main" val="306094638"/>
                    </a:ext>
                  </a:extLst>
                </a:gridCol>
                <a:gridCol w="502274">
                  <a:extLst>
                    <a:ext uri="{9D8B030D-6E8A-4147-A177-3AD203B41FA5}">
                      <a16:colId xmlns:a16="http://schemas.microsoft.com/office/drawing/2014/main" val="2491617693"/>
                    </a:ext>
                  </a:extLst>
                </a:gridCol>
                <a:gridCol w="362578">
                  <a:extLst>
                    <a:ext uri="{9D8B030D-6E8A-4147-A177-3AD203B41FA5}">
                      <a16:colId xmlns:a16="http://schemas.microsoft.com/office/drawing/2014/main" val="4215985972"/>
                    </a:ext>
                  </a:extLst>
                </a:gridCol>
                <a:gridCol w="393872">
                  <a:extLst>
                    <a:ext uri="{9D8B030D-6E8A-4147-A177-3AD203B41FA5}">
                      <a16:colId xmlns:a16="http://schemas.microsoft.com/office/drawing/2014/main" val="1141943658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1685297740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2591421799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1575588906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555302954"/>
                    </a:ext>
                  </a:extLst>
                </a:gridCol>
                <a:gridCol w="594262">
                  <a:extLst>
                    <a:ext uri="{9D8B030D-6E8A-4147-A177-3AD203B41FA5}">
                      <a16:colId xmlns:a16="http://schemas.microsoft.com/office/drawing/2014/main" val="2235620649"/>
                    </a:ext>
                  </a:extLst>
                </a:gridCol>
              </a:tblGrid>
              <a:tr h="3510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VXD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</a:t>
                      </a: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&amp;</a:t>
                      </a: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OTKE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ITKB</a:t>
                      </a: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&amp;</a:t>
                      </a: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OTKB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TPC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03349"/>
                  </a:ext>
                </a:extLst>
              </a:tr>
              <a:tr h="6399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layer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Half-Z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</a:t>
                      </a:r>
                    </a:p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layer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Inner-R</a:t>
                      </a:r>
                      <a:b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Outer-R</a:t>
                      </a:r>
                      <a:b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Z 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layer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Half-Z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Inner-R</a:t>
                      </a:r>
                    </a:p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Half-Z</a:t>
                      </a:r>
                      <a:r>
                        <a:rPr lang="zh-CN" altLang="en-US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endParaRPr lang="en-US" altLang="zh-CN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Outer-R</a:t>
                      </a:r>
                      <a:r>
                        <a:rPr lang="zh-CN" altLang="en-US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50351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L11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12.459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75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500.5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ITKB1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500.5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2900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53328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L12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101.9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715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ITKB2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715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02488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L21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247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27.892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ITKE3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142.6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ITKB3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1001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738292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L22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247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ITKE4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214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OTKB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2900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98666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L31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374.5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43.792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OTKE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405.7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1810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2903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15855"/>
                  </a:ext>
                </a:extLst>
              </a:tr>
              <a:tr h="6362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L32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374.5</a:t>
                      </a:r>
                    </a:p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0671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EAD188F-7547-4DCD-BA02-989F8B83336F}"/>
              </a:ext>
            </a:extLst>
          </p:cNvPr>
          <p:cNvSpPr txBox="1"/>
          <p:nvPr/>
        </p:nvSpPr>
        <p:spPr>
          <a:xfrm>
            <a:off x="440270" y="5190123"/>
            <a:ext cx="6561664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模拟中入射的角度选为</a:t>
            </a:r>
            <a:r>
              <a:rPr lang="en-US" altLang="zh-CN" dirty="0"/>
              <a:t>10°</a:t>
            </a:r>
            <a:r>
              <a:rPr lang="zh-CN" altLang="en-US" dirty="0"/>
              <a:t>，即只穿过</a:t>
            </a:r>
            <a:r>
              <a:rPr lang="en-US" altLang="zh-CN" dirty="0"/>
              <a:t>VTX</a:t>
            </a:r>
            <a:r>
              <a:rPr lang="zh-CN" altLang="en-US" dirty="0"/>
              <a:t>和端盖部分。把</a:t>
            </a:r>
            <a:r>
              <a:rPr lang="en-US" altLang="zh-CN" dirty="0"/>
              <a:t>ITKE</a:t>
            </a:r>
            <a:r>
              <a:rPr lang="zh-CN" altLang="en-US" dirty="0"/>
              <a:t>和</a:t>
            </a:r>
            <a:r>
              <a:rPr lang="en-US" altLang="zh-CN" dirty="0"/>
              <a:t>OTKE</a:t>
            </a:r>
            <a:r>
              <a:rPr lang="zh-CN" altLang="en-US" dirty="0"/>
              <a:t>的</a:t>
            </a:r>
            <a:r>
              <a:rPr lang="en-US" altLang="zh-CN" dirty="0"/>
              <a:t>hit</a:t>
            </a:r>
            <a:r>
              <a:rPr lang="zh-CN" altLang="en-US" dirty="0"/>
              <a:t>效率分别设为</a:t>
            </a:r>
            <a:r>
              <a:rPr lang="en-US" altLang="zh-CN" b="1" dirty="0">
                <a:solidFill>
                  <a:srgbClr val="FF0000"/>
                </a:solidFill>
              </a:rPr>
              <a:t>1.00</a:t>
            </a:r>
            <a:r>
              <a:rPr lang="zh-CN" altLang="en-US" b="1" dirty="0">
                <a:solidFill>
                  <a:srgbClr val="FF0000"/>
                </a:solidFill>
              </a:rPr>
              <a:t>，</a:t>
            </a:r>
            <a:r>
              <a:rPr lang="en-US" altLang="zh-CN" b="1" dirty="0">
                <a:solidFill>
                  <a:srgbClr val="FF0000"/>
                </a:solidFill>
              </a:rPr>
              <a:t>0.95</a:t>
            </a:r>
            <a:r>
              <a:rPr lang="zh-CN" altLang="en-US" b="1" dirty="0">
                <a:solidFill>
                  <a:srgbClr val="FF0000"/>
                </a:solidFill>
              </a:rPr>
              <a:t>，</a:t>
            </a:r>
            <a:r>
              <a:rPr lang="en-US" altLang="zh-CN" b="1" dirty="0">
                <a:solidFill>
                  <a:srgbClr val="FF0000"/>
                </a:solidFill>
              </a:rPr>
              <a:t>0.90</a:t>
            </a:r>
            <a:r>
              <a:rPr lang="zh-CN" altLang="en-US" b="1" dirty="0">
                <a:solidFill>
                  <a:srgbClr val="FF0000"/>
                </a:solidFill>
              </a:rPr>
              <a:t>三</a:t>
            </a:r>
            <a:r>
              <a:rPr lang="zh-CN" altLang="en-US" dirty="0"/>
              <a:t>个不同的值，观察在不同动量下，动量分辨的残差分布。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B76BD5-FA59-43B8-A777-D0EE0098FB2D}"/>
              </a:ext>
            </a:extLst>
          </p:cNvPr>
          <p:cNvSpPr/>
          <p:nvPr/>
        </p:nvSpPr>
        <p:spPr>
          <a:xfrm>
            <a:off x="-97227" y="115714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/>
              <a:t>Global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layout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of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tracking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184655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528655F2-81AF-4209-AA60-848A19D94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8597" y="3885102"/>
            <a:ext cx="3960000" cy="270285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5F9732ED-2188-4F7E-8191-D54AD3105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8597" y="716822"/>
            <a:ext cx="3960000" cy="2702857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6F1E314B-E1BF-4B38-B30A-C297B8C80F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937" y="724870"/>
            <a:ext cx="4055530" cy="276806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C112BE0-6261-432C-BA25-3632C9CAB66B}"/>
              </a:ext>
            </a:extLst>
          </p:cNvPr>
          <p:cNvSpPr txBox="1"/>
          <p:nvPr/>
        </p:nvSpPr>
        <p:spPr>
          <a:xfrm>
            <a:off x="-1" y="0"/>
            <a:ext cx="428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residual distribution of </a:t>
            </a:r>
            <a:r>
              <a:rPr lang="en-US" altLang="zh-CN" sz="2400" b="1" dirty="0" err="1"/>
              <a:t>σPt</a:t>
            </a:r>
            <a:endParaRPr lang="zh-CN" altLang="en-US" sz="24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6FC643F-ADF7-4203-9191-828DAD354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467" y="3852480"/>
            <a:ext cx="3960000" cy="27007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55170C9-9E72-480E-9CA9-A9BE5D0AA9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2467" y="3852480"/>
            <a:ext cx="3960000" cy="27039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4214B45-6A95-49BE-91A9-77CF61C91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6000" y="724870"/>
            <a:ext cx="3960000" cy="27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59283C5-A5BD-4560-888C-78C5A4A4F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43301"/>
              </p:ext>
            </p:extLst>
          </p:nvPr>
        </p:nvGraphicFramePr>
        <p:xfrm>
          <a:off x="118533" y="1591734"/>
          <a:ext cx="5689600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43923770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31377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874580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69147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968480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1648844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40234763"/>
                    </a:ext>
                  </a:extLst>
                </a:gridCol>
              </a:tblGrid>
              <a:tr h="1261607">
                <a:tc>
                  <a:txBody>
                    <a:bodyPr/>
                    <a:lstStyle/>
                    <a:p>
                      <a:r>
                        <a:rPr lang="en-US" altLang="zh-CN" dirty="0"/>
                        <a:t>   Pt                             </a:t>
                      </a:r>
                      <a:br>
                        <a:rPr lang="en-US" altLang="zh-CN" dirty="0"/>
                      </a:br>
                      <a:endParaRPr lang="en-US" altLang="zh-CN" dirty="0"/>
                    </a:p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224199"/>
                  </a:ext>
                </a:extLst>
              </a:tr>
              <a:tr h="730931">
                <a:tc>
                  <a:txBody>
                    <a:bodyPr/>
                    <a:lstStyle/>
                    <a:p>
                      <a:r>
                        <a:rPr lang="en-US" altLang="zh-CN" dirty="0"/>
                        <a:t>100%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99.7%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99.7%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99.8%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80131"/>
                  </a:ext>
                </a:extLst>
              </a:tr>
              <a:tr h="730931">
                <a:tc>
                  <a:txBody>
                    <a:bodyPr/>
                    <a:lstStyle/>
                    <a:p>
                      <a:r>
                        <a:rPr lang="en-US" altLang="zh-CN" dirty="0"/>
                        <a:t>95%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99.04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98.8%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98.2%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97.7%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97.6%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31008"/>
                  </a:ext>
                </a:extLst>
              </a:tr>
              <a:tr h="730931">
                <a:tc>
                  <a:txBody>
                    <a:bodyPr/>
                    <a:lstStyle/>
                    <a:p>
                      <a:r>
                        <a:rPr lang="en-US" altLang="zh-CN" dirty="0"/>
                        <a:t>90%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98.4%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98.04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97.6%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96.5%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95.3%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94.8%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967878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34EE96F4-3960-4EEE-9D16-E97BF89EF04F}"/>
              </a:ext>
            </a:extLst>
          </p:cNvPr>
          <p:cNvSpPr txBox="1"/>
          <p:nvPr/>
        </p:nvSpPr>
        <p:spPr>
          <a:xfrm>
            <a:off x="118533" y="1061022"/>
            <a:ext cx="428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events</a:t>
            </a:r>
            <a:r>
              <a:rPr lang="en-US" altLang="zh-CN" baseline="-25000" dirty="0"/>
              <a:t>(between ±3σ)  </a:t>
            </a:r>
            <a:r>
              <a:rPr lang="en-US" altLang="zh-CN" dirty="0"/>
              <a:t>/ events</a:t>
            </a:r>
            <a:r>
              <a:rPr lang="en-US" altLang="zh-CN" baseline="-25000" dirty="0"/>
              <a:t>(total)</a:t>
            </a:r>
            <a:endParaRPr lang="zh-CN" altLang="en-US" baseline="-25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085065-A1D6-480A-B87B-453629787CC3}"/>
              </a:ext>
            </a:extLst>
          </p:cNvPr>
          <p:cNvSpPr txBox="1"/>
          <p:nvPr/>
        </p:nvSpPr>
        <p:spPr>
          <a:xfrm>
            <a:off x="156636" y="5392180"/>
            <a:ext cx="4906431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pt</a:t>
            </a:r>
            <a:r>
              <a:rPr lang="zh-CN" altLang="en-US" dirty="0"/>
              <a:t>分辨的残差分布未观察到明显拖尾现象，</a:t>
            </a:r>
            <a:r>
              <a:rPr lang="en-US" altLang="zh-CN" dirty="0"/>
              <a:t>3σ</a:t>
            </a:r>
            <a:r>
              <a:rPr lang="zh-CN" altLang="en-US" dirty="0"/>
              <a:t>范围内事例数占比随效率和动量增加而降低。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65B569-3F90-48EE-B38B-1CF1F96D151C}"/>
              </a:ext>
            </a:extLst>
          </p:cNvPr>
          <p:cNvSpPr txBox="1"/>
          <p:nvPr/>
        </p:nvSpPr>
        <p:spPr>
          <a:xfrm>
            <a:off x="0" y="195502"/>
            <a:ext cx="494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events ratio within 3σ</a:t>
            </a:r>
            <a:endParaRPr lang="zh-CN" altLang="en-US" sz="24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D23B6A2-D03E-457B-94D4-CF456E5EA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76" y="1270000"/>
            <a:ext cx="5865425" cy="40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7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65367DE-DF11-43BB-8CF6-2B6FFCBA2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451"/>
            <a:ext cx="4363531" cy="2963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A2F6E4-3783-4A2D-9D97-B27A61A52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171" y="832309"/>
            <a:ext cx="4347740" cy="29634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4AA074-A9A6-457E-963A-8AD70AB4C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226" y="913417"/>
            <a:ext cx="4213774" cy="28823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EA3603-2085-44EF-8372-346FADD21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9909"/>
            <a:ext cx="4363531" cy="29655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BA3A3A-C4A3-493E-BC25-7421079AE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4731" y="3799909"/>
            <a:ext cx="4305631" cy="29634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E9F441E-0F4F-4B36-83C9-E45348C19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901" y="3797815"/>
            <a:ext cx="4319458" cy="296341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D940493-ED7E-4C00-8147-CAB7FD1754BA}"/>
              </a:ext>
            </a:extLst>
          </p:cNvPr>
          <p:cNvSpPr/>
          <p:nvPr/>
        </p:nvSpPr>
        <p:spPr>
          <a:xfrm>
            <a:off x="79107" y="0"/>
            <a:ext cx="4487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z of ITKE4: 1500mm</a:t>
            </a:r>
            <a:r>
              <a:rPr lang="en-US" altLang="zh-CN" sz="2400" b="1" dirty="0">
                <a:sym typeface="Wingdings" panose="05000000000000000000" pitchFamily="2" charset="2"/>
              </a:rPr>
              <a:t>1800mm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90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59283C5-A5BD-4560-888C-78C5A4A4F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25169"/>
              </p:ext>
            </p:extLst>
          </p:nvPr>
        </p:nvGraphicFramePr>
        <p:xfrm>
          <a:off x="211663" y="1998134"/>
          <a:ext cx="5740406" cy="3285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058">
                  <a:extLst>
                    <a:ext uri="{9D8B030D-6E8A-4147-A177-3AD203B41FA5}">
                      <a16:colId xmlns:a16="http://schemas.microsoft.com/office/drawing/2014/main" val="2439237709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3746313774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1187458083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336914704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3696848089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2416488448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3340234763"/>
                    </a:ext>
                  </a:extLst>
                </a:gridCol>
              </a:tblGrid>
              <a:tr h="1199763"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Pt                             </a:t>
                      </a:r>
                      <a:br>
                        <a:rPr lang="en-US" altLang="zh-CN" dirty="0"/>
                      </a:br>
                      <a:endParaRPr lang="en-US" altLang="zh-CN" dirty="0"/>
                    </a:p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224199"/>
                  </a:ext>
                </a:extLst>
              </a:tr>
              <a:tr h="695101">
                <a:tc>
                  <a:txBody>
                    <a:bodyPr/>
                    <a:lstStyle/>
                    <a:p>
                      <a:r>
                        <a:rPr lang="en-US" altLang="zh-CN" dirty="0"/>
                        <a:t>100%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99.81%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99.80%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99.71%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99.70%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99.65%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99.71%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80131"/>
                  </a:ext>
                </a:extLst>
              </a:tr>
              <a:tr h="695101">
                <a:tc>
                  <a:txBody>
                    <a:bodyPr/>
                    <a:lstStyle/>
                    <a:p>
                      <a:r>
                        <a:rPr lang="en-US" altLang="zh-CN" dirty="0"/>
                        <a:t>95%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99.25%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99.20%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98.98%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98.68%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98.20%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98.11%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31008"/>
                  </a:ext>
                </a:extLst>
              </a:tr>
              <a:tr h="695101">
                <a:tc>
                  <a:txBody>
                    <a:bodyPr/>
                    <a:lstStyle/>
                    <a:p>
                      <a:r>
                        <a:rPr lang="en-US" altLang="zh-CN" dirty="0"/>
                        <a:t>90%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98.58%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98.39%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98.06%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97.95%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96.56%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96.01%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967878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34EE96F4-3960-4EEE-9D16-E97BF89EF04F}"/>
              </a:ext>
            </a:extLst>
          </p:cNvPr>
          <p:cNvSpPr txBox="1"/>
          <p:nvPr/>
        </p:nvSpPr>
        <p:spPr>
          <a:xfrm>
            <a:off x="211663" y="1574800"/>
            <a:ext cx="428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events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(between ±3σ)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/ events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(total)</a:t>
            </a:r>
            <a:endParaRPr kumimoji="0" lang="zh-CN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849F73-1EE9-436B-B13A-1833C0ADB2C4}"/>
              </a:ext>
            </a:extLst>
          </p:cNvPr>
          <p:cNvSpPr txBox="1"/>
          <p:nvPr/>
        </p:nvSpPr>
        <p:spPr>
          <a:xfrm>
            <a:off x="0" y="190250"/>
            <a:ext cx="574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events ratio within 3σ for 4 endcaps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EBDE9E-DAED-4E09-8C11-D43C17470B9A}"/>
              </a:ext>
            </a:extLst>
          </p:cNvPr>
          <p:cNvSpPr txBox="1"/>
          <p:nvPr/>
        </p:nvSpPr>
        <p:spPr>
          <a:xfrm>
            <a:off x="3390896" y="94871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z of ITKE4: 1500mm</a:t>
            </a:r>
            <a:r>
              <a:rPr lang="en-US" altLang="zh-CN" b="1" dirty="0">
                <a:sym typeface="Wingdings" panose="05000000000000000000" pitchFamily="2" charset="2"/>
              </a:rPr>
              <a:t>1800mm</a:t>
            </a:r>
            <a:endParaRPr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A5CE176-F55B-42CF-96AA-A875B1334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15" y="1818658"/>
            <a:ext cx="5596443" cy="37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5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49374B-C39D-45A0-947E-60FE3E11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055"/>
            <a:ext cx="4045804" cy="27790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FB4A17-AD1B-42D7-A1C2-7932F3F7D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65" y="904427"/>
            <a:ext cx="4042824" cy="27905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1CE739D-E33C-46AF-B152-E95FEF903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389" y="915927"/>
            <a:ext cx="4065078" cy="27790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FF7447-7BD1-4296-A1AA-5BB4899EA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4923"/>
            <a:ext cx="4108470" cy="27969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F3A424-957D-4798-B3F5-CDBA9DE51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565" y="3834923"/>
            <a:ext cx="4108470" cy="2808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495423-A5AE-41D8-8BFB-AB6A67FEDB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389" y="3834923"/>
            <a:ext cx="4108470" cy="280712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54482D7-635A-4A0E-9478-EC0FBFEA4482}"/>
              </a:ext>
            </a:extLst>
          </p:cNvPr>
          <p:cNvSpPr/>
          <p:nvPr/>
        </p:nvSpPr>
        <p:spPr>
          <a:xfrm>
            <a:off x="101600" y="4789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b="1" dirty="0"/>
              <a:t>z of ITKE3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ITKE4: </a:t>
            </a:r>
            <a:br>
              <a:rPr lang="en-US" altLang="zh-CN" sz="2000" b="1" dirty="0"/>
            </a:br>
            <a:r>
              <a:rPr lang="en-US" altLang="zh-CN" sz="2000" b="1" dirty="0"/>
              <a:t>        1001mm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1500mm</a:t>
            </a:r>
            <a:r>
              <a:rPr lang="en-US" altLang="zh-CN" sz="2000" b="1" dirty="0">
                <a:sym typeface="Wingdings" panose="05000000000000000000" pitchFamily="2" charset="2"/>
              </a:rPr>
              <a:t>1301mm</a:t>
            </a:r>
            <a:r>
              <a:rPr lang="zh-CN" altLang="en-US" sz="2000" b="1" dirty="0">
                <a:sym typeface="Wingdings" panose="05000000000000000000" pitchFamily="2" charset="2"/>
              </a:rPr>
              <a:t>、</a:t>
            </a:r>
            <a:r>
              <a:rPr lang="en-US" altLang="zh-CN" sz="2000" b="1" dirty="0">
                <a:sym typeface="Wingdings" panose="05000000000000000000" pitchFamily="2" charset="2"/>
              </a:rPr>
              <a:t>1800mm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708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59283C5-A5BD-4560-888C-78C5A4A4F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84454"/>
              </p:ext>
            </p:extLst>
          </p:nvPr>
        </p:nvGraphicFramePr>
        <p:xfrm>
          <a:off x="211663" y="1998134"/>
          <a:ext cx="5740406" cy="3285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058">
                  <a:extLst>
                    <a:ext uri="{9D8B030D-6E8A-4147-A177-3AD203B41FA5}">
                      <a16:colId xmlns:a16="http://schemas.microsoft.com/office/drawing/2014/main" val="2439237709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3746313774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1187458083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336914704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3696848089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2416488448"/>
                    </a:ext>
                  </a:extLst>
                </a:gridCol>
                <a:gridCol w="820058">
                  <a:extLst>
                    <a:ext uri="{9D8B030D-6E8A-4147-A177-3AD203B41FA5}">
                      <a16:colId xmlns:a16="http://schemas.microsoft.com/office/drawing/2014/main" val="3340234763"/>
                    </a:ext>
                  </a:extLst>
                </a:gridCol>
              </a:tblGrid>
              <a:tr h="1199763"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Pt                             </a:t>
                      </a:r>
                      <a:br>
                        <a:rPr lang="en-US" altLang="zh-CN" dirty="0"/>
                      </a:br>
                      <a:endParaRPr lang="en-US" altLang="zh-CN" dirty="0"/>
                    </a:p>
                    <a:p>
                      <a:r>
                        <a:rPr lang="en-US" altLang="zh-CN" dirty="0"/>
                        <a:t>eff</a:t>
                      </a:r>
                      <a:endParaRPr lang="zh-CN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224199"/>
                  </a:ext>
                </a:extLst>
              </a:tr>
              <a:tr h="695101">
                <a:tc>
                  <a:txBody>
                    <a:bodyPr/>
                    <a:lstStyle/>
                    <a:p>
                      <a:r>
                        <a:rPr lang="en-US" altLang="zh-CN" dirty="0"/>
                        <a:t>100%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99.78%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99.78%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99.75%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99.74%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99.66%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99.71%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80131"/>
                  </a:ext>
                </a:extLst>
              </a:tr>
              <a:tr h="695101">
                <a:tc>
                  <a:txBody>
                    <a:bodyPr/>
                    <a:lstStyle/>
                    <a:p>
                      <a:r>
                        <a:rPr lang="en-US" altLang="zh-CN" dirty="0"/>
                        <a:t>95%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99.47%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99.41%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99.29%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98.79%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98.15%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97.90%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31008"/>
                  </a:ext>
                </a:extLst>
              </a:tr>
              <a:tr h="695101">
                <a:tc>
                  <a:txBody>
                    <a:bodyPr/>
                    <a:lstStyle/>
                    <a:p>
                      <a:r>
                        <a:rPr lang="en-US" altLang="zh-CN" dirty="0"/>
                        <a:t>90%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99.07%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98.87%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98.57%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97.76%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96.29%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95.74%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967878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34EE96F4-3960-4EEE-9D16-E97BF89EF04F}"/>
              </a:ext>
            </a:extLst>
          </p:cNvPr>
          <p:cNvSpPr txBox="1"/>
          <p:nvPr/>
        </p:nvSpPr>
        <p:spPr>
          <a:xfrm>
            <a:off x="211663" y="1574800"/>
            <a:ext cx="428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events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(between ±3σ)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/ events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(total)</a:t>
            </a:r>
            <a:endParaRPr kumimoji="0" lang="zh-CN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849F73-1EE9-436B-B13A-1833C0ADB2C4}"/>
              </a:ext>
            </a:extLst>
          </p:cNvPr>
          <p:cNvSpPr txBox="1"/>
          <p:nvPr/>
        </p:nvSpPr>
        <p:spPr>
          <a:xfrm>
            <a:off x="0" y="190250"/>
            <a:ext cx="574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events ratio within 3σ for 4 endcaps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EBDE9E-DAED-4E09-8C11-D43C17470B9A}"/>
              </a:ext>
            </a:extLst>
          </p:cNvPr>
          <p:cNvSpPr txBox="1"/>
          <p:nvPr/>
        </p:nvSpPr>
        <p:spPr>
          <a:xfrm>
            <a:off x="2290229" y="874467"/>
            <a:ext cx="565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z of ITKE3</a:t>
            </a:r>
            <a:r>
              <a:rPr lang="zh-CN" altLang="en-US" b="1" dirty="0"/>
              <a:t>、</a:t>
            </a:r>
            <a:r>
              <a:rPr lang="en-US" altLang="zh-CN" b="1" dirty="0"/>
              <a:t>ITKE4: </a:t>
            </a:r>
            <a:br>
              <a:rPr lang="en-US" altLang="zh-CN" b="1" dirty="0"/>
            </a:br>
            <a:r>
              <a:rPr lang="en-US" altLang="zh-CN" b="1" dirty="0"/>
              <a:t>	1001mm</a:t>
            </a:r>
            <a:r>
              <a:rPr lang="zh-CN" altLang="en-US" b="1" dirty="0"/>
              <a:t>、</a:t>
            </a:r>
            <a:r>
              <a:rPr lang="en-US" altLang="zh-CN" b="1" dirty="0"/>
              <a:t>1500mm</a:t>
            </a:r>
            <a:r>
              <a:rPr lang="en-US" altLang="zh-CN" b="1" dirty="0">
                <a:sym typeface="Wingdings" panose="05000000000000000000" pitchFamily="2" charset="2"/>
              </a:rPr>
              <a:t>1301mm</a:t>
            </a:r>
            <a:r>
              <a:rPr lang="zh-CN" altLang="en-US" b="1" dirty="0">
                <a:sym typeface="Wingdings" panose="05000000000000000000" pitchFamily="2" charset="2"/>
              </a:rPr>
              <a:t>、</a:t>
            </a:r>
            <a:r>
              <a:rPr lang="en-US" altLang="zh-CN" b="1" dirty="0">
                <a:sym typeface="Wingdings" panose="05000000000000000000" pitchFamily="2" charset="2"/>
              </a:rPr>
              <a:t>1800mm</a:t>
            </a:r>
            <a:endParaRPr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F7E2BDC-BE44-4127-A153-411D2FE58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098" y="1743350"/>
            <a:ext cx="5651504" cy="38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7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F78096A-0137-47C2-A618-A5DD621D62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" y="860216"/>
          <a:ext cx="5935132" cy="398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73">
                  <a:extLst>
                    <a:ext uri="{9D8B030D-6E8A-4147-A177-3AD203B41FA5}">
                      <a16:colId xmlns:a16="http://schemas.microsoft.com/office/drawing/2014/main" val="2294500717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4135723153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916840854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2358406211"/>
                    </a:ext>
                  </a:extLst>
                </a:gridCol>
                <a:gridCol w="521562">
                  <a:extLst>
                    <a:ext uri="{9D8B030D-6E8A-4147-A177-3AD203B41FA5}">
                      <a16:colId xmlns:a16="http://schemas.microsoft.com/office/drawing/2014/main" val="306094638"/>
                    </a:ext>
                  </a:extLst>
                </a:gridCol>
                <a:gridCol w="502274">
                  <a:extLst>
                    <a:ext uri="{9D8B030D-6E8A-4147-A177-3AD203B41FA5}">
                      <a16:colId xmlns:a16="http://schemas.microsoft.com/office/drawing/2014/main" val="2491617693"/>
                    </a:ext>
                  </a:extLst>
                </a:gridCol>
                <a:gridCol w="362578">
                  <a:extLst>
                    <a:ext uri="{9D8B030D-6E8A-4147-A177-3AD203B41FA5}">
                      <a16:colId xmlns:a16="http://schemas.microsoft.com/office/drawing/2014/main" val="4215985972"/>
                    </a:ext>
                  </a:extLst>
                </a:gridCol>
                <a:gridCol w="393872">
                  <a:extLst>
                    <a:ext uri="{9D8B030D-6E8A-4147-A177-3AD203B41FA5}">
                      <a16:colId xmlns:a16="http://schemas.microsoft.com/office/drawing/2014/main" val="1141943658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1685297740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2591421799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1575588906"/>
                    </a:ext>
                  </a:extLst>
                </a:gridCol>
                <a:gridCol w="445073">
                  <a:extLst>
                    <a:ext uri="{9D8B030D-6E8A-4147-A177-3AD203B41FA5}">
                      <a16:colId xmlns:a16="http://schemas.microsoft.com/office/drawing/2014/main" val="555302954"/>
                    </a:ext>
                  </a:extLst>
                </a:gridCol>
                <a:gridCol w="594262">
                  <a:extLst>
                    <a:ext uri="{9D8B030D-6E8A-4147-A177-3AD203B41FA5}">
                      <a16:colId xmlns:a16="http://schemas.microsoft.com/office/drawing/2014/main" val="2235620649"/>
                    </a:ext>
                  </a:extLst>
                </a:gridCol>
              </a:tblGrid>
              <a:tr h="3510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VXD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</a:t>
                      </a: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&amp;</a:t>
                      </a: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OTKE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ITKB</a:t>
                      </a: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&amp;</a:t>
                      </a:r>
                      <a:r>
                        <a:rPr lang="zh-CN" altLang="en-US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OTKB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TPC</a:t>
                      </a:r>
                      <a:endParaRPr lang="zh-CN" altLang="en-US" sz="8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03349"/>
                  </a:ext>
                </a:extLst>
              </a:tr>
              <a:tr h="6399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layer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Half-Z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</a:t>
                      </a:r>
                    </a:p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layer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Inner-R</a:t>
                      </a:r>
                      <a:b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Outer-R</a:t>
                      </a:r>
                      <a:b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Z 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layer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Half-Z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R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Inner-R</a:t>
                      </a:r>
                    </a:p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Half-Z</a:t>
                      </a:r>
                      <a:r>
                        <a:rPr lang="zh-CN" altLang="en-US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endParaRPr lang="en-US" altLang="zh-CN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Outer-R</a:t>
                      </a:r>
                      <a:r>
                        <a:rPr lang="zh-CN" altLang="en-US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50351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L11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12.459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75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500.5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ITKB1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500.5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2900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53328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L12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101.9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715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ITKB2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715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02488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L21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247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27.892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ITKE3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142.6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ITKB3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1001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738292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L22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247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ITKE4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214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OTKB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i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2900</a:t>
                      </a:r>
                      <a:endParaRPr lang="zh-CN" altLang="en-US" sz="800" b="1" i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1800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98666"/>
                  </a:ext>
                </a:extLst>
              </a:tr>
              <a:tr h="471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L31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374.5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43.792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OTKE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405.7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1810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2903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15855"/>
                  </a:ext>
                </a:extLst>
              </a:tr>
              <a:tr h="6362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L32</a:t>
                      </a:r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374.5</a:t>
                      </a:r>
                    </a:p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0671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EAD188F-7547-4DCD-BA02-989F8B83336F}"/>
              </a:ext>
            </a:extLst>
          </p:cNvPr>
          <p:cNvSpPr txBox="1"/>
          <p:nvPr/>
        </p:nvSpPr>
        <p:spPr>
          <a:xfrm>
            <a:off x="440270" y="5190123"/>
            <a:ext cx="6561664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模拟中入射的角度选为</a:t>
            </a:r>
            <a:r>
              <a:rPr lang="en-US" altLang="zh-CN" dirty="0"/>
              <a:t>10°</a:t>
            </a:r>
            <a:r>
              <a:rPr lang="zh-CN" altLang="en-US" dirty="0"/>
              <a:t>，即只穿过</a:t>
            </a:r>
            <a:r>
              <a:rPr lang="en-US" altLang="zh-CN" dirty="0"/>
              <a:t>VTX</a:t>
            </a:r>
            <a:r>
              <a:rPr lang="zh-CN" altLang="en-US" dirty="0"/>
              <a:t>和端盖部分。把</a:t>
            </a:r>
            <a:r>
              <a:rPr lang="en-US" altLang="zh-CN" dirty="0"/>
              <a:t>ITKE</a:t>
            </a:r>
            <a:r>
              <a:rPr lang="zh-CN" altLang="en-US" dirty="0"/>
              <a:t>和</a:t>
            </a:r>
            <a:r>
              <a:rPr lang="en-US" altLang="zh-CN" dirty="0"/>
              <a:t>OTKE</a:t>
            </a:r>
            <a:r>
              <a:rPr lang="zh-CN" altLang="en-US" dirty="0"/>
              <a:t>的</a:t>
            </a:r>
            <a:r>
              <a:rPr lang="en-US" altLang="zh-CN" dirty="0"/>
              <a:t>hit</a:t>
            </a:r>
            <a:r>
              <a:rPr lang="zh-CN" altLang="en-US" dirty="0"/>
              <a:t>效率分别设为</a:t>
            </a:r>
            <a:r>
              <a:rPr lang="en-US" altLang="zh-CN" b="1" dirty="0">
                <a:solidFill>
                  <a:srgbClr val="FF0000"/>
                </a:solidFill>
              </a:rPr>
              <a:t>1.00</a:t>
            </a:r>
            <a:r>
              <a:rPr lang="zh-CN" altLang="en-US" b="1" dirty="0">
                <a:solidFill>
                  <a:srgbClr val="FF0000"/>
                </a:solidFill>
              </a:rPr>
              <a:t>，</a:t>
            </a:r>
            <a:r>
              <a:rPr lang="en-US" altLang="zh-CN" b="1" dirty="0">
                <a:solidFill>
                  <a:srgbClr val="FF0000"/>
                </a:solidFill>
              </a:rPr>
              <a:t>0.95</a:t>
            </a:r>
            <a:r>
              <a:rPr lang="zh-CN" altLang="en-US" b="1" dirty="0">
                <a:solidFill>
                  <a:srgbClr val="FF0000"/>
                </a:solidFill>
              </a:rPr>
              <a:t>，</a:t>
            </a:r>
            <a:r>
              <a:rPr lang="en-US" altLang="zh-CN" b="1" dirty="0">
                <a:solidFill>
                  <a:srgbClr val="FF0000"/>
                </a:solidFill>
              </a:rPr>
              <a:t>0.90</a:t>
            </a:r>
            <a:r>
              <a:rPr lang="zh-CN" altLang="en-US" b="1" dirty="0">
                <a:solidFill>
                  <a:srgbClr val="FF0000"/>
                </a:solidFill>
              </a:rPr>
              <a:t>三</a:t>
            </a:r>
            <a:r>
              <a:rPr lang="zh-CN" altLang="en-US" dirty="0"/>
              <a:t>个不同的值，观察在不同动量下，动量分辨的残差分布。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B76BD5-FA59-43B8-A777-D0EE0098FB2D}"/>
              </a:ext>
            </a:extLst>
          </p:cNvPr>
          <p:cNvSpPr/>
          <p:nvPr/>
        </p:nvSpPr>
        <p:spPr>
          <a:xfrm>
            <a:off x="-97227" y="115714"/>
            <a:ext cx="469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/>
              <a:t>Global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layout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of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tracking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system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184873B-68BA-4B18-BB70-6B322EC74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860216"/>
            <a:ext cx="5725425" cy="406738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BA179E1-B142-4605-8880-E41408F23F37}"/>
              </a:ext>
            </a:extLst>
          </p:cNvPr>
          <p:cNvSpPr txBox="1"/>
          <p:nvPr/>
        </p:nvSpPr>
        <p:spPr>
          <a:xfrm>
            <a:off x="9728201" y="5036234"/>
            <a:ext cx="180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添加了第</a:t>
            </a:r>
            <a:r>
              <a:rPr lang="en-US" altLang="zh-CN" sz="1400" b="1" dirty="0"/>
              <a:t>5</a:t>
            </a:r>
            <a:r>
              <a:rPr lang="zh-CN" altLang="en-US" sz="1400" b="1" dirty="0"/>
              <a:t>层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4D7A280-DC41-4DEB-AD77-26ECF1E1459E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9736667" y="3649133"/>
            <a:ext cx="893234" cy="1387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194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1137</Words>
  <Application>Microsoft Office PowerPoint</Application>
  <PresentationFormat>宽屏</PresentationFormat>
  <Paragraphs>447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等线 Light</vt:lpstr>
      <vt:lpstr>Microsoft YaHei</vt:lpstr>
      <vt:lpstr>Arial</vt:lpstr>
      <vt:lpstr>Wingdings</vt:lpstr>
      <vt:lpstr>Office 主题​​</vt:lpstr>
      <vt:lpstr>Residual distribution of σpt at different Pt with fast simulation  9.13耿青林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耿</dc:creator>
  <cp:lastModifiedBy>耿</cp:lastModifiedBy>
  <cp:revision>138</cp:revision>
  <dcterms:created xsi:type="dcterms:W3CDTF">2024-08-27T12:08:06Z</dcterms:created>
  <dcterms:modified xsi:type="dcterms:W3CDTF">2024-09-20T01:51:54Z</dcterms:modified>
</cp:coreProperties>
</file>