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2" r:id="rId2"/>
    <p:sldId id="325" r:id="rId3"/>
    <p:sldId id="334" r:id="rId4"/>
    <p:sldId id="333" r:id="rId5"/>
    <p:sldId id="346" r:id="rId6"/>
    <p:sldId id="336" r:id="rId7"/>
    <p:sldId id="335" r:id="rId8"/>
    <p:sldId id="337" r:id="rId9"/>
    <p:sldId id="338" r:id="rId10"/>
    <p:sldId id="347" r:id="rId11"/>
    <p:sldId id="339" r:id="rId12"/>
    <p:sldId id="341" r:id="rId13"/>
    <p:sldId id="342" r:id="rId14"/>
    <p:sldId id="340" r:id="rId15"/>
    <p:sldId id="344" r:id="rId16"/>
    <p:sldId id="345" r:id="rId17"/>
    <p:sldId id="343" r:id="rId18"/>
  </p:sldIdLst>
  <p:sldSz cx="12192000" cy="6858000"/>
  <p:notesSz cx="6858000" cy="12192000"/>
  <p:defaultTextStyle>
    <a:defPPr>
      <a:defRPr lang="zh-CN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8" autoAdjust="0"/>
    <p:restoredTop sz="94617" autoAdjust="0"/>
  </p:normalViewPr>
  <p:slideViewPr>
    <p:cSldViewPr>
      <p:cViewPr varScale="1">
        <p:scale>
          <a:sx n="66" d="100"/>
          <a:sy n="66" d="100"/>
        </p:scale>
        <p:origin x="78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26BAC-1989-42BE-9E12-EC389DC14592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62BB0-AA9F-48A9-9646-EC0FFCA331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274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标题幻灯片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zh-CN"/>
              <a:t>单击此处编辑母版副标题样式</a:t>
            </a:r>
            <a:endParaRPr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9/18/2024</a:t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标题和竖排文字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竖排文字占位符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9/18/2024</a:t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竖排标题与文本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竖排标题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竖排文字占位符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9/18/2024</a:t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标题和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9/18/2024</a:t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节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9/18/2024</a:t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两栏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内容占位符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6" name="内容占位符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9/18/2024</a:t>
            </a:fld>
            <a:endParaRPr 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比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6" name="内容占位符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7" name="文本占位符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8" name="内容占位符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9" name="日期占位符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9/18/2024</a:t>
            </a:fld>
            <a:endParaRPr lang="zh-CN"/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仅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9/18/2024</a:t>
            </a:fld>
            <a:endParaRPr lang="zh-CN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空白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9/18/2024</a:t>
            </a:fld>
            <a:endParaRPr lang="zh-CN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内容与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6" name="文本占位符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9/18/2024</a:t>
            </a:fld>
            <a:endParaRPr 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图片与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图片占位符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zh-CN"/>
          </a:p>
        </p:txBody>
      </p:sp>
      <p:sp>
        <p:nvSpPr>
          <p:cNvPr id="6" name="文本占位符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zh-CN"/>
              <a:t>编辑母版文本样式</a:t>
            </a:r>
            <a:endParaRPr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BD937-668E-4ED7-831D-23507F346543}" type="datetimeFigureOut">
              <a:rPr lang="en-US" altLang="zh-CN"/>
              <a:t>9/18/2024</a:t>
            </a:fld>
            <a:endParaRPr lang="zh-CN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zh-CN"/>
              <a:t>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5BD937-668E-4ED7-831D-23507F346543}" type="datetimeFigureOut">
              <a:rPr lang="en-US" altLang="zh-CN"/>
              <a:t>9/18/2024</a:t>
            </a:fld>
            <a:endParaRPr 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89B8FD-6623-4F09-BECC-04F687FB7F27}" type="slidenum">
              <a:rPr lang="en-US" altLang="zh-CN"/>
              <a:t>‹#›</a:t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1F6AC6FD-4931-4733-8C4B-0C9177B9A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91" y="1117487"/>
            <a:ext cx="6514265" cy="5580000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A32CE90-5057-4DA4-8D14-89CFD283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84632" y="6381328"/>
            <a:ext cx="263213" cy="276999"/>
          </a:xfrm>
        </p:spPr>
        <p:txBody>
          <a:bodyPr wrap="none">
            <a:spAutoFit/>
          </a:bodyPr>
          <a:lstStyle/>
          <a:p>
            <a:fld id="{F15E9139-A00B-4B2A-98A6-095DC08F1345}" type="slidenum">
              <a:rPr lang="zh-CN" altLang="en-US" smtClean="0"/>
              <a:pPr/>
              <a:t>1</a:t>
            </a:fld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F30A249-875B-43B3-B070-1CDE24BB5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0" y="1791070"/>
            <a:ext cx="5235723" cy="478800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77831B76-C698-41F5-A2E4-D05DF72E7B9D}"/>
              </a:ext>
            </a:extLst>
          </p:cNvPr>
          <p:cNvSpPr txBox="1"/>
          <p:nvPr/>
        </p:nvSpPr>
        <p:spPr>
          <a:xfrm>
            <a:off x="9840416" y="5828635"/>
            <a:ext cx="1594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Detectors</a:t>
            </a:r>
            <a:endParaRPr lang="zh-CN" altLang="en-US" sz="28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E41C5A2-9B50-4FF3-B6A9-6E33B926DDBC}"/>
              </a:ext>
            </a:extLst>
          </p:cNvPr>
          <p:cNvSpPr txBox="1"/>
          <p:nvPr/>
        </p:nvSpPr>
        <p:spPr>
          <a:xfrm>
            <a:off x="407368" y="404664"/>
            <a:ext cx="4118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  <a:latin typeface="+mn-ea"/>
              </a:rPr>
              <a:t>探测器位置 </a:t>
            </a:r>
            <a:r>
              <a:rPr lang="en-US" altLang="zh-CN" sz="2800" dirty="0">
                <a:latin typeface="+mn-ea"/>
              </a:rPr>
              <a:t>(</a:t>
            </a:r>
            <a:r>
              <a:rPr lang="zh-CN" altLang="en-US" sz="2800" dirty="0">
                <a:latin typeface="+mn-ea"/>
              </a:rPr>
              <a:t>地下</a:t>
            </a:r>
            <a:r>
              <a:rPr lang="en-US" altLang="zh-CN" sz="2800" dirty="0">
                <a:latin typeface="+mn-ea"/>
              </a:rPr>
              <a:t>100</a:t>
            </a:r>
            <a:r>
              <a:rPr lang="zh-CN" altLang="en-US" sz="2800" dirty="0">
                <a:latin typeface="+mn-ea"/>
              </a:rPr>
              <a:t>米</a:t>
            </a:r>
            <a:r>
              <a:rPr lang="en-US" altLang="zh-CN" sz="2800" dirty="0">
                <a:latin typeface="+mn-ea"/>
              </a:rPr>
              <a:t>)</a:t>
            </a:r>
            <a:r>
              <a:rPr lang="en-US" altLang="zh-CN" sz="2800" dirty="0">
                <a:solidFill>
                  <a:srgbClr val="0070C0"/>
                </a:solidFill>
                <a:latin typeface="+mn-ea"/>
              </a:rPr>
              <a:t>:</a:t>
            </a:r>
            <a:endParaRPr lang="zh-CN" altLang="en-US" sz="28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06C0695F-1FC7-458F-9F6E-07C2FC2B29DF}"/>
              </a:ext>
            </a:extLst>
          </p:cNvPr>
          <p:cNvSpPr/>
          <p:nvPr/>
        </p:nvSpPr>
        <p:spPr>
          <a:xfrm>
            <a:off x="1892408" y="1718796"/>
            <a:ext cx="900000" cy="634221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1205E83E-3C15-4892-8C18-AFF5ACF9D4C3}"/>
              </a:ext>
            </a:extLst>
          </p:cNvPr>
          <p:cNvSpPr/>
          <p:nvPr/>
        </p:nvSpPr>
        <p:spPr>
          <a:xfrm>
            <a:off x="1892408" y="6039355"/>
            <a:ext cx="900000" cy="648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连接符: 曲线 17">
            <a:extLst>
              <a:ext uri="{FF2B5EF4-FFF2-40B4-BE49-F238E27FC236}">
                <a16:creationId xmlns:a16="http://schemas.microsoft.com/office/drawing/2014/main" id="{8A95F0A7-BF4E-456C-A349-529DC2C944B9}"/>
              </a:ext>
            </a:extLst>
          </p:cNvPr>
          <p:cNvCxnSpPr/>
          <p:nvPr/>
        </p:nvCxnSpPr>
        <p:spPr>
          <a:xfrm>
            <a:off x="3179936" y="1844896"/>
            <a:ext cx="2340000" cy="648000"/>
          </a:xfrm>
          <a:prstGeom prst="curvedConnector3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连接符: 曲线 18">
            <a:extLst>
              <a:ext uri="{FF2B5EF4-FFF2-40B4-BE49-F238E27FC236}">
                <a16:creationId xmlns:a16="http://schemas.microsoft.com/office/drawing/2014/main" id="{BB3F245E-8433-4E9B-BF17-77F3666F6147}"/>
              </a:ext>
            </a:extLst>
          </p:cNvPr>
          <p:cNvCxnSpPr>
            <a:cxnSpLocks/>
          </p:cNvCxnSpPr>
          <p:nvPr/>
        </p:nvCxnSpPr>
        <p:spPr>
          <a:xfrm flipV="1">
            <a:off x="3251660" y="5877834"/>
            <a:ext cx="2880000" cy="648000"/>
          </a:xfrm>
          <a:prstGeom prst="curvedConnector3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89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A32CE90-5057-4DA4-8D14-89CFD283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84632" y="6381328"/>
            <a:ext cx="263213" cy="276999"/>
          </a:xfrm>
        </p:spPr>
        <p:txBody>
          <a:bodyPr wrap="none">
            <a:spAutoFit/>
          </a:bodyPr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51BF2BD-F8F5-4376-933C-AAA408DBB3CC}"/>
              </a:ext>
            </a:extLst>
          </p:cNvPr>
          <p:cNvSpPr txBox="1"/>
          <p:nvPr/>
        </p:nvSpPr>
        <p:spPr>
          <a:xfrm>
            <a:off x="695400" y="548680"/>
            <a:ext cx="2658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+mn-ea"/>
              </a:rPr>
              <a:t>ECAL </a:t>
            </a:r>
            <a:r>
              <a:rPr lang="zh-CN" altLang="en-US" sz="2800" dirty="0">
                <a:solidFill>
                  <a:srgbClr val="0070C0"/>
                </a:solidFill>
                <a:latin typeface="+mn-ea"/>
              </a:rPr>
              <a:t>机械设计</a:t>
            </a:r>
            <a:endParaRPr lang="en-US" altLang="zh-CN" sz="28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3B25627-92C3-43B3-A7EC-5186CDF188CB}"/>
              </a:ext>
            </a:extLst>
          </p:cNvPr>
          <p:cNvSpPr txBox="1"/>
          <p:nvPr/>
        </p:nvSpPr>
        <p:spPr>
          <a:xfrm>
            <a:off x="4795804" y="764704"/>
            <a:ext cx="478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+mn-ea"/>
              </a:rPr>
              <a:t>第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一</a:t>
            </a:r>
            <a:r>
              <a:rPr lang="zh-CN" altLang="en-US" dirty="0">
                <a:latin typeface="+mn-ea"/>
              </a:rPr>
              <a:t>阶段 </a:t>
            </a:r>
            <a:r>
              <a:rPr lang="en-US" altLang="zh-CN" dirty="0">
                <a:latin typeface="+mn-ea"/>
              </a:rPr>
              <a:t>2023</a:t>
            </a:r>
            <a:r>
              <a:rPr lang="zh-CN" altLang="en-US" dirty="0">
                <a:latin typeface="+mn-ea"/>
              </a:rPr>
              <a:t>年</a:t>
            </a:r>
            <a:r>
              <a:rPr lang="en-US" altLang="zh-CN" dirty="0">
                <a:latin typeface="+mn-ea"/>
              </a:rPr>
              <a:t>(</a:t>
            </a:r>
            <a:r>
              <a:rPr lang="zh-CN" altLang="en-US" dirty="0">
                <a:latin typeface="+mn-ea"/>
              </a:rPr>
              <a:t>桶部</a:t>
            </a:r>
            <a:r>
              <a:rPr lang="en-US" altLang="zh-CN" dirty="0">
                <a:latin typeface="+mn-ea"/>
              </a:rPr>
              <a:t>)</a:t>
            </a:r>
            <a:r>
              <a:rPr lang="zh-CN" altLang="en-US" dirty="0">
                <a:latin typeface="+mn-ea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月 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- 4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月 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(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纪全  舒畅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)</a:t>
            </a:r>
            <a:endParaRPr lang="zh-CN" altLang="en-US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BB3D6AD-84B2-4DA8-80C8-543832CCF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039" y="1393612"/>
            <a:ext cx="5675199" cy="432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DA7274D-9AA2-4DD6-9DA9-0F4774AE9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62" y="1393612"/>
            <a:ext cx="5662833" cy="4320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0D1413D-1F8E-4250-8411-AA13557242C2}"/>
              </a:ext>
            </a:extLst>
          </p:cNvPr>
          <p:cNvSpPr txBox="1"/>
          <p:nvPr/>
        </p:nvSpPr>
        <p:spPr>
          <a:xfrm>
            <a:off x="3353500" y="5973188"/>
            <a:ext cx="5490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主体框架：</a:t>
            </a:r>
            <a:r>
              <a:rPr lang="en-US" altLang="zh-CN" dirty="0"/>
              <a:t>BGO</a:t>
            </a:r>
            <a:r>
              <a:rPr lang="zh-CN" altLang="en-US" dirty="0"/>
              <a:t>晶体条放置在整体蜂窝桶模块空间里</a:t>
            </a:r>
          </a:p>
        </p:txBody>
      </p:sp>
    </p:spTree>
    <p:extLst>
      <p:ext uri="{BB962C8B-B14F-4D97-AF65-F5344CB8AC3E}">
        <p14:creationId xmlns:p14="http://schemas.microsoft.com/office/powerpoint/2010/main" val="1653562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A32CE90-5057-4DA4-8D14-89CFD283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84632" y="6381328"/>
            <a:ext cx="263213" cy="276999"/>
          </a:xfrm>
        </p:spPr>
        <p:txBody>
          <a:bodyPr wrap="none">
            <a:spAutoFit/>
          </a:bodyPr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51BF2BD-F8F5-4376-933C-AAA408DBB3CC}"/>
              </a:ext>
            </a:extLst>
          </p:cNvPr>
          <p:cNvSpPr txBox="1"/>
          <p:nvPr/>
        </p:nvSpPr>
        <p:spPr>
          <a:xfrm>
            <a:off x="695400" y="548680"/>
            <a:ext cx="2658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+mn-ea"/>
              </a:rPr>
              <a:t>ECAL </a:t>
            </a:r>
            <a:r>
              <a:rPr lang="zh-CN" altLang="en-US" sz="2800" dirty="0">
                <a:solidFill>
                  <a:srgbClr val="0070C0"/>
                </a:solidFill>
                <a:latin typeface="+mn-ea"/>
              </a:rPr>
              <a:t>机械设计</a:t>
            </a:r>
            <a:endParaRPr lang="en-US" altLang="zh-CN" sz="28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3B25627-92C3-43B3-A7EC-5186CDF188CB}"/>
              </a:ext>
            </a:extLst>
          </p:cNvPr>
          <p:cNvSpPr txBox="1"/>
          <p:nvPr/>
        </p:nvSpPr>
        <p:spPr>
          <a:xfrm>
            <a:off x="4795804" y="764704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+mn-ea"/>
              </a:rPr>
              <a:t>第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一</a:t>
            </a:r>
            <a:r>
              <a:rPr lang="zh-CN" altLang="en-US" dirty="0">
                <a:latin typeface="+mn-ea"/>
              </a:rPr>
              <a:t>阶段 </a:t>
            </a:r>
            <a:r>
              <a:rPr lang="en-US" altLang="zh-CN" dirty="0">
                <a:latin typeface="+mn-ea"/>
              </a:rPr>
              <a:t>2023</a:t>
            </a:r>
            <a:r>
              <a:rPr lang="zh-CN" altLang="en-US" dirty="0">
                <a:latin typeface="+mn-ea"/>
              </a:rPr>
              <a:t>年</a:t>
            </a:r>
            <a:r>
              <a:rPr lang="en-US" altLang="zh-CN" dirty="0">
                <a:latin typeface="+mn-ea"/>
              </a:rPr>
              <a:t>(</a:t>
            </a:r>
            <a:r>
              <a:rPr lang="zh-CN" altLang="en-US" dirty="0">
                <a:latin typeface="+mn-ea"/>
              </a:rPr>
              <a:t>桶部</a:t>
            </a:r>
            <a:r>
              <a:rPr lang="en-US" altLang="zh-CN" dirty="0">
                <a:latin typeface="+mn-ea"/>
              </a:rPr>
              <a:t>)</a:t>
            </a:r>
            <a:r>
              <a:rPr lang="zh-CN" altLang="en-US" dirty="0">
                <a:latin typeface="+mn-ea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月 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- 4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月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2854EE2-7B9A-4E91-862D-6709CA506557}"/>
              </a:ext>
            </a:extLst>
          </p:cNvPr>
          <p:cNvSpPr txBox="1"/>
          <p:nvPr/>
        </p:nvSpPr>
        <p:spPr>
          <a:xfrm>
            <a:off x="1127448" y="126876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+mn-ea"/>
              </a:rPr>
              <a:t>晶体条的单元组装 </a:t>
            </a:r>
            <a:r>
              <a:rPr lang="en-US" altLang="zh-CN" dirty="0">
                <a:latin typeface="+mn-ea"/>
              </a:rPr>
              <a:t>:</a:t>
            </a:r>
            <a:endParaRPr lang="zh-CN" altLang="en-US" dirty="0">
              <a:latin typeface="+mn-ea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5A5DE7E-374D-4BA4-A873-3D090D518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66" y="1700807"/>
            <a:ext cx="2340000" cy="21355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2F936D7-9037-4CC3-9E00-501647E98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66" y="4080833"/>
            <a:ext cx="2340000" cy="220153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1B1181A-E93F-479C-9D15-63D3D3249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519936" y="1843298"/>
            <a:ext cx="5675199" cy="4320000"/>
          </a:xfrm>
          <a:prstGeom prst="rect">
            <a:avLst/>
          </a:prstGeom>
        </p:spPr>
      </p:pic>
      <p:sp>
        <p:nvSpPr>
          <p:cNvPr id="14" name="箭头: 左 13">
            <a:extLst>
              <a:ext uri="{FF2B5EF4-FFF2-40B4-BE49-F238E27FC236}">
                <a16:creationId xmlns:a16="http://schemas.microsoft.com/office/drawing/2014/main" id="{D8F5C210-6E19-4332-85A3-588DB8A83091}"/>
              </a:ext>
            </a:extLst>
          </p:cNvPr>
          <p:cNvSpPr/>
          <p:nvPr/>
        </p:nvSpPr>
        <p:spPr bwMode="auto">
          <a:xfrm flipH="1">
            <a:off x="4529401" y="2534602"/>
            <a:ext cx="468000" cy="46800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左 14">
            <a:extLst>
              <a:ext uri="{FF2B5EF4-FFF2-40B4-BE49-F238E27FC236}">
                <a16:creationId xmlns:a16="http://schemas.microsoft.com/office/drawing/2014/main" id="{A40DA41D-6CB3-4161-8C50-452ECD9B69DB}"/>
              </a:ext>
            </a:extLst>
          </p:cNvPr>
          <p:cNvSpPr/>
          <p:nvPr/>
        </p:nvSpPr>
        <p:spPr bwMode="auto">
          <a:xfrm flipH="1">
            <a:off x="4556669" y="4947602"/>
            <a:ext cx="468000" cy="46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368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A32CE90-5057-4DA4-8D14-89CFD283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84632" y="6381328"/>
            <a:ext cx="263213" cy="276999"/>
          </a:xfrm>
        </p:spPr>
        <p:txBody>
          <a:bodyPr wrap="none">
            <a:spAutoFit/>
          </a:bodyPr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51BF2BD-F8F5-4376-933C-AAA408DBB3CC}"/>
              </a:ext>
            </a:extLst>
          </p:cNvPr>
          <p:cNvSpPr txBox="1"/>
          <p:nvPr/>
        </p:nvSpPr>
        <p:spPr>
          <a:xfrm>
            <a:off x="695400" y="548680"/>
            <a:ext cx="2658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+mn-ea"/>
              </a:rPr>
              <a:t>ECAL </a:t>
            </a:r>
            <a:r>
              <a:rPr lang="zh-CN" altLang="en-US" sz="2800" dirty="0">
                <a:solidFill>
                  <a:srgbClr val="0070C0"/>
                </a:solidFill>
                <a:latin typeface="+mn-ea"/>
              </a:rPr>
              <a:t>机械设计</a:t>
            </a:r>
            <a:endParaRPr lang="en-US" altLang="zh-CN" sz="28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3B25627-92C3-43B3-A7EC-5186CDF188CB}"/>
              </a:ext>
            </a:extLst>
          </p:cNvPr>
          <p:cNvSpPr txBox="1"/>
          <p:nvPr/>
        </p:nvSpPr>
        <p:spPr>
          <a:xfrm>
            <a:off x="4795804" y="764704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+mn-ea"/>
              </a:rPr>
              <a:t>第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一</a:t>
            </a:r>
            <a:r>
              <a:rPr lang="zh-CN" altLang="en-US" dirty="0">
                <a:latin typeface="+mn-ea"/>
              </a:rPr>
              <a:t>阶段 </a:t>
            </a:r>
            <a:r>
              <a:rPr lang="en-US" altLang="zh-CN" dirty="0">
                <a:latin typeface="+mn-ea"/>
              </a:rPr>
              <a:t>2023</a:t>
            </a:r>
            <a:r>
              <a:rPr lang="zh-CN" altLang="en-US" dirty="0">
                <a:latin typeface="+mn-ea"/>
              </a:rPr>
              <a:t>年</a:t>
            </a:r>
            <a:r>
              <a:rPr lang="en-US" altLang="zh-CN" dirty="0">
                <a:latin typeface="+mn-ea"/>
              </a:rPr>
              <a:t>(</a:t>
            </a:r>
            <a:r>
              <a:rPr lang="zh-CN" altLang="en-US" dirty="0">
                <a:latin typeface="+mn-ea"/>
              </a:rPr>
              <a:t>桶部</a:t>
            </a:r>
            <a:r>
              <a:rPr lang="en-US" altLang="zh-CN" dirty="0">
                <a:latin typeface="+mn-ea"/>
              </a:rPr>
              <a:t>)</a:t>
            </a:r>
            <a:r>
              <a:rPr lang="zh-CN" altLang="en-US" dirty="0">
                <a:latin typeface="+mn-ea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月 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- 4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月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2854EE2-7B9A-4E91-862D-6709CA506557}"/>
              </a:ext>
            </a:extLst>
          </p:cNvPr>
          <p:cNvSpPr txBox="1"/>
          <p:nvPr/>
        </p:nvSpPr>
        <p:spPr>
          <a:xfrm>
            <a:off x="1290578" y="1176484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+mn-ea"/>
              </a:rPr>
              <a:t>晶体条的整体组装 </a:t>
            </a:r>
            <a:r>
              <a:rPr lang="en-US" altLang="zh-CN" dirty="0">
                <a:latin typeface="+mn-ea"/>
              </a:rPr>
              <a:t>:</a:t>
            </a:r>
            <a:endParaRPr lang="zh-CN" altLang="en-US" dirty="0">
              <a:latin typeface="+mn-ea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CD610C8-00E4-448D-B8DC-36A42C6C7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034" y="1752548"/>
            <a:ext cx="6101566" cy="434074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DAF59B0-526D-4C12-98D3-588F58766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28" y="1608532"/>
            <a:ext cx="2789665" cy="1978029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710D2BD4-3746-40E8-AD2F-81BE4EF38DC6}"/>
              </a:ext>
            </a:extLst>
          </p:cNvPr>
          <p:cNvSpPr txBox="1"/>
          <p:nvPr/>
        </p:nvSpPr>
        <p:spPr>
          <a:xfrm>
            <a:off x="623392" y="3723997"/>
            <a:ext cx="387798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+mn-ea"/>
              </a:rPr>
              <a:t>第一步：</a:t>
            </a:r>
            <a:endParaRPr lang="en-US" altLang="zh-CN" dirty="0">
              <a:solidFill>
                <a:srgbClr val="0070C0"/>
              </a:solidFill>
              <a:latin typeface="+mn-ea"/>
            </a:endParaRPr>
          </a:p>
          <a:p>
            <a:r>
              <a:rPr lang="zh-CN" altLang="en-US" dirty="0">
                <a:latin typeface="+mn-ea"/>
              </a:rPr>
              <a:t>先装轴向顶部一排的探测器，然后，</a:t>
            </a:r>
            <a:endParaRPr lang="en-US" altLang="zh-CN" dirty="0">
              <a:latin typeface="+mn-ea"/>
            </a:endParaRPr>
          </a:p>
          <a:p>
            <a:r>
              <a:rPr lang="zh-CN" altLang="en-US" dirty="0">
                <a:latin typeface="+mn-ea"/>
              </a:rPr>
              <a:t>用压条压紧</a:t>
            </a:r>
            <a:endParaRPr lang="en-US" altLang="zh-CN" dirty="0">
              <a:latin typeface="+mn-ea"/>
            </a:endParaRPr>
          </a:p>
          <a:p>
            <a:endParaRPr lang="en-US" altLang="zh-CN" dirty="0">
              <a:latin typeface="+mn-ea"/>
            </a:endParaRPr>
          </a:p>
          <a:p>
            <a:r>
              <a:rPr lang="zh-CN" altLang="en-US" dirty="0">
                <a:solidFill>
                  <a:srgbClr val="0070C0"/>
                </a:solidFill>
                <a:latin typeface="+mn-ea"/>
              </a:rPr>
              <a:t>第二步：</a:t>
            </a:r>
            <a:endParaRPr lang="en-US" altLang="zh-CN" dirty="0">
              <a:solidFill>
                <a:srgbClr val="0070C0"/>
              </a:solidFill>
              <a:latin typeface="+mn-ea"/>
            </a:endParaRPr>
          </a:p>
          <a:p>
            <a:r>
              <a:rPr lang="zh-CN" altLang="en-US" dirty="0">
                <a:latin typeface="+mn-ea"/>
              </a:rPr>
              <a:t>旋转单元模块的角度，安装第二排</a:t>
            </a:r>
            <a:endParaRPr lang="en-US" altLang="zh-CN" dirty="0">
              <a:latin typeface="+mn-ea"/>
            </a:endParaRPr>
          </a:p>
          <a:p>
            <a:endParaRPr lang="en-US" altLang="zh-CN" dirty="0">
              <a:latin typeface="+mn-ea"/>
            </a:endParaRPr>
          </a:p>
          <a:p>
            <a:r>
              <a:rPr lang="zh-CN" altLang="en-US" dirty="0">
                <a:solidFill>
                  <a:srgbClr val="0070C0"/>
                </a:solidFill>
                <a:latin typeface="+mn-ea"/>
              </a:rPr>
              <a:t>第三步：</a:t>
            </a:r>
            <a:endParaRPr lang="en-US" altLang="zh-CN" dirty="0">
              <a:solidFill>
                <a:srgbClr val="0070C0"/>
              </a:solidFill>
              <a:latin typeface="+mn-ea"/>
            </a:endParaRPr>
          </a:p>
          <a:p>
            <a:r>
              <a:rPr lang="zh-CN" altLang="en-US" dirty="0">
                <a:latin typeface="+mn-ea"/>
              </a:rPr>
              <a:t>依此类推，安装剩余的探测器模块，</a:t>
            </a:r>
            <a:endParaRPr lang="en-US" altLang="zh-CN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10593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A32CE90-5057-4DA4-8D14-89CFD283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84632" y="6381328"/>
            <a:ext cx="263213" cy="276999"/>
          </a:xfrm>
        </p:spPr>
        <p:txBody>
          <a:bodyPr wrap="none">
            <a:spAutoFit/>
          </a:bodyPr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51BF2BD-F8F5-4376-933C-AAA408DBB3CC}"/>
              </a:ext>
            </a:extLst>
          </p:cNvPr>
          <p:cNvSpPr txBox="1"/>
          <p:nvPr/>
        </p:nvSpPr>
        <p:spPr>
          <a:xfrm>
            <a:off x="695400" y="548680"/>
            <a:ext cx="2658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+mn-ea"/>
              </a:rPr>
              <a:t>ECAL </a:t>
            </a:r>
            <a:r>
              <a:rPr lang="zh-CN" altLang="en-US" sz="2800" dirty="0">
                <a:solidFill>
                  <a:srgbClr val="0070C0"/>
                </a:solidFill>
                <a:latin typeface="+mn-ea"/>
              </a:rPr>
              <a:t>机械设计</a:t>
            </a:r>
            <a:endParaRPr lang="en-US" altLang="zh-CN" sz="28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3B25627-92C3-43B3-A7EC-5186CDF188CB}"/>
              </a:ext>
            </a:extLst>
          </p:cNvPr>
          <p:cNvSpPr txBox="1"/>
          <p:nvPr/>
        </p:nvSpPr>
        <p:spPr>
          <a:xfrm>
            <a:off x="4795804" y="764704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+mn-ea"/>
              </a:rPr>
              <a:t>第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一</a:t>
            </a:r>
            <a:r>
              <a:rPr lang="zh-CN" altLang="en-US" dirty="0">
                <a:latin typeface="+mn-ea"/>
              </a:rPr>
              <a:t>阶段 </a:t>
            </a:r>
            <a:r>
              <a:rPr lang="en-US" altLang="zh-CN" dirty="0">
                <a:latin typeface="+mn-ea"/>
              </a:rPr>
              <a:t>2023</a:t>
            </a:r>
            <a:r>
              <a:rPr lang="zh-CN" altLang="en-US" dirty="0">
                <a:latin typeface="+mn-ea"/>
              </a:rPr>
              <a:t>年</a:t>
            </a:r>
            <a:r>
              <a:rPr lang="en-US" altLang="zh-CN" dirty="0">
                <a:latin typeface="+mn-ea"/>
              </a:rPr>
              <a:t>(</a:t>
            </a:r>
            <a:r>
              <a:rPr lang="zh-CN" altLang="en-US" dirty="0">
                <a:latin typeface="+mn-ea"/>
              </a:rPr>
              <a:t>桶部</a:t>
            </a:r>
            <a:r>
              <a:rPr lang="en-US" altLang="zh-CN" dirty="0">
                <a:latin typeface="+mn-ea"/>
              </a:rPr>
              <a:t>)</a:t>
            </a:r>
            <a:r>
              <a:rPr lang="zh-CN" altLang="en-US" dirty="0">
                <a:latin typeface="+mn-ea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月 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- 4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月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DF81984-3B24-4914-8433-DFBA905FD683}"/>
              </a:ext>
            </a:extLst>
          </p:cNvPr>
          <p:cNvSpPr txBox="1"/>
          <p:nvPr/>
        </p:nvSpPr>
        <p:spPr bwMode="auto">
          <a:xfrm>
            <a:off x="911424" y="1196976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+mn-ea"/>
              </a:rPr>
              <a:t>电子学的空间放置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:</a:t>
            </a:r>
            <a:endParaRPr lang="zh-CN" altLang="en-US" dirty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883D1C3-7262-4D8D-9A0A-591843297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1574424"/>
            <a:ext cx="10200456" cy="481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92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A32CE90-5057-4DA4-8D14-89CFD283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84632" y="6381328"/>
            <a:ext cx="263213" cy="276999"/>
          </a:xfrm>
        </p:spPr>
        <p:txBody>
          <a:bodyPr wrap="none">
            <a:spAutoFit/>
          </a:bodyPr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51BF2BD-F8F5-4376-933C-AAA408DBB3CC}"/>
              </a:ext>
            </a:extLst>
          </p:cNvPr>
          <p:cNvSpPr txBox="1"/>
          <p:nvPr/>
        </p:nvSpPr>
        <p:spPr>
          <a:xfrm>
            <a:off x="695400" y="548680"/>
            <a:ext cx="2658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+mn-ea"/>
              </a:rPr>
              <a:t>ECAL </a:t>
            </a:r>
            <a:r>
              <a:rPr lang="zh-CN" altLang="en-US" sz="2800" dirty="0">
                <a:solidFill>
                  <a:srgbClr val="0070C0"/>
                </a:solidFill>
                <a:latin typeface="+mn-ea"/>
              </a:rPr>
              <a:t>机械设计</a:t>
            </a:r>
            <a:endParaRPr lang="en-US" altLang="zh-CN" sz="28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3B25627-92C3-43B3-A7EC-5186CDF188CB}"/>
              </a:ext>
            </a:extLst>
          </p:cNvPr>
          <p:cNvSpPr txBox="1"/>
          <p:nvPr/>
        </p:nvSpPr>
        <p:spPr>
          <a:xfrm>
            <a:off x="4795804" y="764704"/>
            <a:ext cx="382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+mn-ea"/>
              </a:rPr>
              <a:t>第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二</a:t>
            </a:r>
            <a:r>
              <a:rPr lang="zh-CN" altLang="en-US" dirty="0">
                <a:latin typeface="+mn-ea"/>
              </a:rPr>
              <a:t>阶段 </a:t>
            </a:r>
            <a:r>
              <a:rPr lang="en-US" altLang="zh-CN" dirty="0">
                <a:latin typeface="+mn-ea"/>
              </a:rPr>
              <a:t>2023</a:t>
            </a:r>
            <a:r>
              <a:rPr lang="zh-CN" altLang="en-US" dirty="0">
                <a:latin typeface="+mn-ea"/>
              </a:rPr>
              <a:t>年 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– 9 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月 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(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侯少静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)</a:t>
            </a:r>
            <a:endParaRPr lang="zh-CN" altLang="en-US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17259F7-6034-4ECE-92A2-89DA0C012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841288"/>
            <a:ext cx="5885581" cy="464067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AC8F490-293F-4221-9731-74FEAE29E7E1}"/>
              </a:ext>
            </a:extLst>
          </p:cNvPr>
          <p:cNvSpPr txBox="1"/>
          <p:nvPr/>
        </p:nvSpPr>
        <p:spPr>
          <a:xfrm>
            <a:off x="7752184" y="2492896"/>
            <a:ext cx="26468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+mn-ea"/>
              </a:rPr>
              <a:t>正反梯形排布：</a:t>
            </a:r>
            <a:endParaRPr lang="en-US" altLang="zh-CN" sz="2400" dirty="0">
              <a:solidFill>
                <a:srgbClr val="0070C0"/>
              </a:solidFill>
              <a:latin typeface="+mn-ea"/>
            </a:endParaRPr>
          </a:p>
          <a:p>
            <a:r>
              <a:rPr lang="en-US" altLang="zh-CN" dirty="0">
                <a:latin typeface="+mn-ea"/>
              </a:rPr>
              <a:t>    </a:t>
            </a:r>
            <a:r>
              <a:rPr lang="zh-CN" altLang="en-US" dirty="0">
                <a:latin typeface="+mn-ea"/>
              </a:rPr>
              <a:t>孙胜森  宋伟峥  刘勇</a:t>
            </a:r>
            <a:endParaRPr lang="en-US" altLang="zh-CN" dirty="0">
              <a:latin typeface="+mn-ea"/>
            </a:endParaRPr>
          </a:p>
          <a:p>
            <a:endParaRPr lang="en-US" altLang="zh-CN" dirty="0">
              <a:latin typeface="+mn-ea"/>
            </a:endParaRPr>
          </a:p>
          <a:p>
            <a:r>
              <a:rPr lang="zh-CN" altLang="en-US" sz="2400" dirty="0">
                <a:solidFill>
                  <a:srgbClr val="FF0000"/>
                </a:solidFill>
                <a:latin typeface="+mn-ea"/>
              </a:rPr>
              <a:t>初步的冷却设计：</a:t>
            </a:r>
            <a:endParaRPr lang="en-US" altLang="zh-CN" sz="2400" dirty="0">
              <a:solidFill>
                <a:srgbClr val="FF0000"/>
              </a:solidFill>
              <a:latin typeface="+mn-ea"/>
            </a:endParaRPr>
          </a:p>
          <a:p>
            <a:r>
              <a:rPr lang="en-US" altLang="zh-CN" dirty="0">
                <a:latin typeface="+mn-ea"/>
              </a:rPr>
              <a:t>    </a:t>
            </a:r>
            <a:r>
              <a:rPr lang="zh-CN" altLang="en-US" dirty="0">
                <a:latin typeface="+mn-ea"/>
              </a:rPr>
              <a:t>侯少静</a:t>
            </a:r>
            <a:endParaRPr lang="en-US" altLang="zh-CN" dirty="0">
              <a:latin typeface="+mn-ea"/>
            </a:endParaRPr>
          </a:p>
          <a:p>
            <a:endParaRPr lang="en-US" altLang="zh-CN" dirty="0">
              <a:latin typeface="+mn-ea"/>
            </a:endParaRPr>
          </a:p>
          <a:p>
            <a:r>
              <a:rPr lang="zh-CN" altLang="en-US" sz="2400" dirty="0">
                <a:solidFill>
                  <a:srgbClr val="FF0000"/>
                </a:solidFill>
                <a:latin typeface="+mn-ea"/>
              </a:rPr>
              <a:t>组装和安装设计：</a:t>
            </a:r>
            <a:endParaRPr lang="en-US" altLang="zh-CN" sz="2400" dirty="0">
              <a:solidFill>
                <a:srgbClr val="FF0000"/>
              </a:solidFill>
              <a:latin typeface="+mn-ea"/>
            </a:endParaRPr>
          </a:p>
          <a:p>
            <a:r>
              <a:rPr lang="en-US" altLang="zh-CN" dirty="0">
                <a:latin typeface="+mn-ea"/>
              </a:rPr>
              <a:t>    </a:t>
            </a:r>
            <a:r>
              <a:rPr lang="zh-CN" altLang="en-US" dirty="0">
                <a:latin typeface="+mn-ea"/>
              </a:rPr>
              <a:t>侯少静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65396BA-4AA4-4AAE-8E14-2219F3358DAC}"/>
              </a:ext>
            </a:extLst>
          </p:cNvPr>
          <p:cNvSpPr txBox="1"/>
          <p:nvPr/>
        </p:nvSpPr>
        <p:spPr>
          <a:xfrm>
            <a:off x="7104112" y="168164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设计更新：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13D1276-76B1-4121-893C-53DD40929663}"/>
              </a:ext>
            </a:extLst>
          </p:cNvPr>
          <p:cNvSpPr txBox="1"/>
          <p:nvPr/>
        </p:nvSpPr>
        <p:spPr bwMode="auto">
          <a:xfrm>
            <a:off x="1127448" y="1341348"/>
            <a:ext cx="292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</a:rPr>
              <a:t>桶部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zh-CN" altLang="en-US" dirty="0"/>
              <a:t>初步设计和模拟分析</a:t>
            </a:r>
            <a:r>
              <a:rPr lang="en-US" altLang="zh-CN" dirty="0"/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385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A32CE90-5057-4DA4-8D14-89CFD283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84632" y="6381328"/>
            <a:ext cx="263213" cy="276999"/>
          </a:xfrm>
        </p:spPr>
        <p:txBody>
          <a:bodyPr wrap="none">
            <a:spAutoFit/>
          </a:bodyPr>
          <a:lstStyle/>
          <a:p>
            <a:fld id="{F15E9139-A00B-4B2A-98A6-095DC08F1345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51BF2BD-F8F5-4376-933C-AAA408DBB3CC}"/>
              </a:ext>
            </a:extLst>
          </p:cNvPr>
          <p:cNvSpPr txBox="1"/>
          <p:nvPr/>
        </p:nvSpPr>
        <p:spPr>
          <a:xfrm>
            <a:off x="695400" y="548680"/>
            <a:ext cx="2658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+mn-ea"/>
              </a:rPr>
              <a:t>ECAL </a:t>
            </a:r>
            <a:r>
              <a:rPr lang="zh-CN" altLang="en-US" sz="2800" dirty="0">
                <a:solidFill>
                  <a:srgbClr val="0070C0"/>
                </a:solidFill>
                <a:latin typeface="+mn-ea"/>
              </a:rPr>
              <a:t>机械设计</a:t>
            </a:r>
            <a:endParaRPr lang="en-US" altLang="zh-CN" sz="28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3B25627-92C3-43B3-A7EC-5186CDF188CB}"/>
              </a:ext>
            </a:extLst>
          </p:cNvPr>
          <p:cNvSpPr txBox="1"/>
          <p:nvPr/>
        </p:nvSpPr>
        <p:spPr>
          <a:xfrm>
            <a:off x="4795804" y="764704"/>
            <a:ext cx="382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+mn-ea"/>
              </a:rPr>
              <a:t>第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二</a:t>
            </a:r>
            <a:r>
              <a:rPr lang="zh-CN" altLang="en-US" dirty="0">
                <a:latin typeface="+mn-ea"/>
              </a:rPr>
              <a:t>阶段 </a:t>
            </a:r>
            <a:r>
              <a:rPr lang="en-US" altLang="zh-CN" dirty="0">
                <a:latin typeface="+mn-ea"/>
              </a:rPr>
              <a:t>2023</a:t>
            </a:r>
            <a:r>
              <a:rPr lang="zh-CN" altLang="en-US" dirty="0">
                <a:latin typeface="+mn-ea"/>
              </a:rPr>
              <a:t>年 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– 9 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月 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(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侯少静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)</a:t>
            </a:r>
            <a:endParaRPr lang="zh-CN" altLang="en-US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6D86F87-2124-451F-8A29-977A251A7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54" y="1772816"/>
            <a:ext cx="10191691" cy="478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2889F8B-3B27-4263-8BC3-6A4CD86FA887}"/>
              </a:ext>
            </a:extLst>
          </p:cNvPr>
          <p:cNvSpPr txBox="1"/>
          <p:nvPr/>
        </p:nvSpPr>
        <p:spPr>
          <a:xfrm>
            <a:off x="1127448" y="1341348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</a:rPr>
              <a:t>端盖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zh-CN" altLang="en-US" dirty="0"/>
              <a:t>几何模拟</a:t>
            </a:r>
            <a:r>
              <a:rPr lang="en-US" altLang="zh-CN" dirty="0"/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5764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A32CE90-5057-4DA4-8D14-89CFD283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84632" y="6381328"/>
            <a:ext cx="263213" cy="276999"/>
          </a:xfrm>
        </p:spPr>
        <p:txBody>
          <a:bodyPr wrap="none">
            <a:spAutoFit/>
          </a:bodyPr>
          <a:lstStyle/>
          <a:p>
            <a:fld id="{F15E9139-A00B-4B2A-98A6-095DC08F1345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51BF2BD-F8F5-4376-933C-AAA408DBB3CC}"/>
              </a:ext>
            </a:extLst>
          </p:cNvPr>
          <p:cNvSpPr txBox="1"/>
          <p:nvPr/>
        </p:nvSpPr>
        <p:spPr>
          <a:xfrm>
            <a:off x="695400" y="548680"/>
            <a:ext cx="2658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+mn-ea"/>
              </a:rPr>
              <a:t>ECAL </a:t>
            </a:r>
            <a:r>
              <a:rPr lang="zh-CN" altLang="en-US" sz="2800" dirty="0">
                <a:solidFill>
                  <a:srgbClr val="0070C0"/>
                </a:solidFill>
                <a:latin typeface="+mn-ea"/>
              </a:rPr>
              <a:t>机械设计</a:t>
            </a:r>
            <a:endParaRPr lang="en-US" altLang="zh-CN" sz="28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CE1921C-2252-4000-880A-45FE971618FA}"/>
              </a:ext>
            </a:extLst>
          </p:cNvPr>
          <p:cNvSpPr txBox="1"/>
          <p:nvPr/>
        </p:nvSpPr>
        <p:spPr>
          <a:xfrm>
            <a:off x="1631504" y="2276872"/>
            <a:ext cx="658064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存在问题</a:t>
            </a:r>
            <a:r>
              <a:rPr lang="zh-CN" altLang="en-US" sz="2800" dirty="0">
                <a:solidFill>
                  <a:srgbClr val="0070C0"/>
                </a:solidFill>
                <a:latin typeface="+mn-ea"/>
              </a:rPr>
              <a:t>：</a:t>
            </a:r>
            <a:endParaRPr lang="en-US" altLang="zh-CN" sz="2800" dirty="0">
              <a:solidFill>
                <a:srgbClr val="0070C0"/>
              </a:solidFill>
              <a:latin typeface="+mn-ea"/>
            </a:endParaRPr>
          </a:p>
          <a:p>
            <a:r>
              <a:rPr lang="zh-CN" altLang="en-US" dirty="0"/>
              <a:t>      模拟及分析深入不够，暂不能从理论上说明设计的可行性</a:t>
            </a:r>
          </a:p>
        </p:txBody>
      </p:sp>
    </p:spTree>
    <p:extLst>
      <p:ext uri="{BB962C8B-B14F-4D97-AF65-F5344CB8AC3E}">
        <p14:creationId xmlns:p14="http://schemas.microsoft.com/office/powerpoint/2010/main" val="884960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A32CE90-5057-4DA4-8D14-89CFD283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84632" y="6381328"/>
            <a:ext cx="263213" cy="276999"/>
          </a:xfrm>
        </p:spPr>
        <p:txBody>
          <a:bodyPr wrap="none">
            <a:spAutoFit/>
          </a:bodyPr>
          <a:lstStyle/>
          <a:p>
            <a:fld id="{F15E9139-A00B-4B2A-98A6-095DC08F1345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51BF2BD-F8F5-4376-933C-AAA408DBB3CC}"/>
              </a:ext>
            </a:extLst>
          </p:cNvPr>
          <p:cNvSpPr txBox="1"/>
          <p:nvPr/>
        </p:nvSpPr>
        <p:spPr>
          <a:xfrm>
            <a:off x="695400" y="548680"/>
            <a:ext cx="2658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ECAL 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机械设计</a:t>
            </a:r>
            <a:endParaRPr lang="en-US" altLang="zh-CN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3B25627-92C3-43B3-A7EC-5186CDF188CB}"/>
              </a:ext>
            </a:extLst>
          </p:cNvPr>
          <p:cNvSpPr txBox="1"/>
          <p:nvPr/>
        </p:nvSpPr>
        <p:spPr>
          <a:xfrm>
            <a:off x="4795804" y="764704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+mn-ea"/>
              </a:rPr>
              <a:t>第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三</a:t>
            </a:r>
            <a:r>
              <a:rPr lang="zh-CN" altLang="en-US" dirty="0">
                <a:latin typeface="+mn-ea"/>
              </a:rPr>
              <a:t>阶段 </a:t>
            </a:r>
            <a:r>
              <a:rPr lang="en-US" altLang="zh-CN" dirty="0">
                <a:latin typeface="+mn-ea"/>
              </a:rPr>
              <a:t>2024</a:t>
            </a:r>
            <a:r>
              <a:rPr lang="zh-CN" altLang="en-US" dirty="0">
                <a:latin typeface="+mn-ea"/>
              </a:rPr>
              <a:t>年 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9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– 12 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月 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(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东莞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)</a:t>
            </a:r>
            <a:endParaRPr lang="zh-CN" altLang="en-US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7AFBB1B-0ABB-4051-9270-1B7C632A8A22}"/>
              </a:ext>
            </a:extLst>
          </p:cNvPr>
          <p:cNvSpPr txBox="1"/>
          <p:nvPr/>
        </p:nvSpPr>
        <p:spPr>
          <a:xfrm>
            <a:off x="911424" y="2276872"/>
            <a:ext cx="994855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+mn-ea"/>
              </a:rPr>
              <a:t>1. </a:t>
            </a:r>
            <a:r>
              <a:rPr lang="zh-CN" altLang="en-US" sz="2400" dirty="0">
                <a:solidFill>
                  <a:srgbClr val="0070C0"/>
                </a:solidFill>
                <a:latin typeface="+mn-ea"/>
              </a:rPr>
              <a:t>根据探测器、电子学及软件模拟，搭建各方自洽的机械结构</a:t>
            </a:r>
            <a:endParaRPr lang="en-US" altLang="zh-CN" sz="2400" dirty="0">
              <a:solidFill>
                <a:srgbClr val="0070C0"/>
              </a:solidFill>
              <a:latin typeface="+mn-ea"/>
            </a:endParaRPr>
          </a:p>
          <a:p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      </a:t>
            </a: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机械结构</a:t>
            </a:r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: </a:t>
            </a: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桶部和端部</a:t>
            </a:r>
            <a:endParaRPr lang="en-US" altLang="zh-CN" sz="2000" dirty="0">
              <a:solidFill>
                <a:srgbClr val="FF0000"/>
              </a:solidFill>
              <a:latin typeface="+mn-ea"/>
            </a:endParaRPr>
          </a:p>
          <a:p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        </a:t>
            </a: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时间</a:t>
            </a:r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: 2024</a:t>
            </a: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年</a:t>
            </a:r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9</a:t>
            </a: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月</a:t>
            </a:r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24</a:t>
            </a: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日</a:t>
            </a:r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(</a:t>
            </a: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汇报初步设计进展</a:t>
            </a:r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)</a:t>
            </a:r>
          </a:p>
          <a:p>
            <a:r>
              <a:rPr lang="en-US" altLang="zh-CN" sz="2400" dirty="0">
                <a:solidFill>
                  <a:srgbClr val="0070C0"/>
                </a:solidFill>
                <a:latin typeface="+mn-ea"/>
              </a:rPr>
              <a:t>2. </a:t>
            </a:r>
            <a:r>
              <a:rPr lang="zh-CN" altLang="en-US" sz="2400" dirty="0">
                <a:solidFill>
                  <a:srgbClr val="0070C0"/>
                </a:solidFill>
                <a:latin typeface="+mn-ea"/>
              </a:rPr>
              <a:t>初步实现</a:t>
            </a:r>
            <a:r>
              <a:rPr lang="en-US" altLang="zh-CN" sz="2400" dirty="0">
                <a:solidFill>
                  <a:srgbClr val="0070C0"/>
                </a:solidFill>
                <a:latin typeface="+mn-ea"/>
              </a:rPr>
              <a:t>ECAL</a:t>
            </a:r>
            <a:r>
              <a:rPr lang="zh-CN" altLang="en-US" sz="2400" dirty="0">
                <a:solidFill>
                  <a:srgbClr val="0070C0"/>
                </a:solidFill>
                <a:latin typeface="+mn-ea"/>
              </a:rPr>
              <a:t>机械设计满足探测器的工作要求和电子学的冷却要求，</a:t>
            </a:r>
            <a:endParaRPr lang="en-US" altLang="zh-CN" sz="2400" dirty="0">
              <a:solidFill>
                <a:srgbClr val="0070C0"/>
              </a:solidFill>
              <a:latin typeface="+mn-ea"/>
            </a:endParaRPr>
          </a:p>
          <a:p>
            <a:r>
              <a:rPr lang="en-US" altLang="zh-CN" sz="2400" dirty="0">
                <a:solidFill>
                  <a:srgbClr val="0070C0"/>
                </a:solidFill>
                <a:latin typeface="+mn-ea"/>
              </a:rPr>
              <a:t>    </a:t>
            </a:r>
            <a:r>
              <a:rPr lang="zh-CN" altLang="en-US" sz="2400" dirty="0">
                <a:latin typeface="+mn-ea"/>
              </a:rPr>
              <a:t>自身组装</a:t>
            </a:r>
            <a:r>
              <a:rPr lang="zh-CN" altLang="en-US" sz="2400" dirty="0">
                <a:solidFill>
                  <a:srgbClr val="0070C0"/>
                </a:solidFill>
                <a:latin typeface="+mn-ea"/>
              </a:rPr>
              <a:t>和</a:t>
            </a:r>
            <a:r>
              <a:rPr lang="zh-CN" altLang="en-US" sz="2400" dirty="0">
                <a:latin typeface="+mn-ea"/>
              </a:rPr>
              <a:t>整体安装</a:t>
            </a:r>
            <a:r>
              <a:rPr lang="zh-CN" altLang="en-US" sz="2400" dirty="0">
                <a:solidFill>
                  <a:srgbClr val="0070C0"/>
                </a:solidFill>
                <a:latin typeface="+mn-ea"/>
              </a:rPr>
              <a:t>能满足机械设计要求</a:t>
            </a:r>
            <a:endParaRPr lang="en-US" altLang="zh-CN" sz="2400" dirty="0">
              <a:solidFill>
                <a:srgbClr val="0070C0"/>
              </a:solidFill>
              <a:latin typeface="+mn-ea"/>
            </a:endParaRPr>
          </a:p>
          <a:p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       </a:t>
            </a: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机械设计</a:t>
            </a:r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: </a:t>
            </a: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模拟、分析和调研</a:t>
            </a:r>
            <a:endParaRPr lang="en-US" altLang="zh-CN" sz="2000" dirty="0">
              <a:solidFill>
                <a:srgbClr val="FF0000"/>
              </a:solidFill>
              <a:latin typeface="+mn-ea"/>
            </a:endParaRPr>
          </a:p>
          <a:p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       </a:t>
            </a: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时间</a:t>
            </a:r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: 2024</a:t>
            </a: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年</a:t>
            </a:r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10</a:t>
            </a: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月</a:t>
            </a:r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15</a:t>
            </a: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日</a:t>
            </a:r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(</a:t>
            </a: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参加杭州</a:t>
            </a:r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Workshop)</a:t>
            </a:r>
          </a:p>
          <a:p>
            <a:r>
              <a:rPr lang="en-US" altLang="zh-CN" sz="2400" dirty="0">
                <a:solidFill>
                  <a:srgbClr val="0070C0"/>
                </a:solidFill>
                <a:latin typeface="+mn-ea"/>
              </a:rPr>
              <a:t>3. </a:t>
            </a:r>
            <a:r>
              <a:rPr lang="zh-CN" altLang="en-US" sz="2400" dirty="0">
                <a:solidFill>
                  <a:srgbClr val="0070C0"/>
                </a:solidFill>
                <a:latin typeface="+mn-ea"/>
              </a:rPr>
              <a:t>进一步优化</a:t>
            </a:r>
            <a:endParaRPr lang="en-US" altLang="zh-CN" sz="2400" dirty="0">
              <a:solidFill>
                <a:srgbClr val="0070C0"/>
              </a:solidFill>
              <a:latin typeface="+mn-ea"/>
            </a:endParaRPr>
          </a:p>
          <a:p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       </a:t>
            </a: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机械设计</a:t>
            </a:r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: </a:t>
            </a: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结构分析，热分析，变形过程分析</a:t>
            </a:r>
            <a:endParaRPr lang="en-US" altLang="zh-CN" sz="2000" dirty="0">
              <a:solidFill>
                <a:srgbClr val="FF0000"/>
              </a:solidFill>
              <a:latin typeface="+mn-ea"/>
            </a:endParaRPr>
          </a:p>
          <a:p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         </a:t>
            </a: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时间</a:t>
            </a:r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: 2024</a:t>
            </a: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年</a:t>
            </a:r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12</a:t>
            </a: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月底以前</a:t>
            </a:r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 </a:t>
            </a:r>
            <a:endParaRPr lang="zh-CN" altLang="en-US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1297C1D-8FA0-4CF7-8D6D-BA0BC4C23B9E}"/>
              </a:ext>
            </a:extLst>
          </p:cNvPr>
          <p:cNvSpPr txBox="1"/>
          <p:nvPr/>
        </p:nvSpPr>
        <p:spPr>
          <a:xfrm>
            <a:off x="911424" y="1587311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进度安排：</a:t>
            </a:r>
          </a:p>
        </p:txBody>
      </p:sp>
    </p:spTree>
    <p:extLst>
      <p:ext uri="{BB962C8B-B14F-4D97-AF65-F5344CB8AC3E}">
        <p14:creationId xmlns:p14="http://schemas.microsoft.com/office/powerpoint/2010/main" val="77935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5BB867A9-313F-4C7F-9D6C-22C335DA8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967844"/>
            <a:ext cx="6480440" cy="5580000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6728F96-E589-4C5B-B7F3-E7D8A162E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2845554" y="6239695"/>
            <a:ext cx="263213" cy="276999"/>
          </a:xfrm>
        </p:spPr>
        <p:txBody>
          <a:bodyPr wrap="none">
            <a:spAutoFit/>
          </a:bodyPr>
          <a:lstStyle/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9F10D20-C35D-4CD9-924B-1FD22D1FE209}"/>
              </a:ext>
            </a:extLst>
          </p:cNvPr>
          <p:cNvSpPr txBox="1"/>
          <p:nvPr/>
        </p:nvSpPr>
        <p:spPr>
          <a:xfrm>
            <a:off x="2065884" y="142529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/>
              <a:t>从外到内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5C12E47-0DB0-4078-9158-501A1FCBCAFC}"/>
              </a:ext>
            </a:extLst>
          </p:cNvPr>
          <p:cNvSpPr txBox="1"/>
          <p:nvPr/>
        </p:nvSpPr>
        <p:spPr>
          <a:xfrm>
            <a:off x="1327971" y="2310027"/>
            <a:ext cx="123463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70C0"/>
                </a:solidFill>
                <a:latin typeface="+mn-ea"/>
              </a:rPr>
              <a:t>Yoke</a:t>
            </a:r>
          </a:p>
          <a:p>
            <a:pPr algn="ctr"/>
            <a:r>
              <a:rPr lang="en-US" altLang="zh-CN" sz="1200" dirty="0">
                <a:latin typeface="+mn-ea"/>
              </a:rPr>
              <a:t>(Muon)</a:t>
            </a:r>
          </a:p>
          <a:p>
            <a:pPr algn="ctr"/>
            <a:endParaRPr lang="en-US" altLang="zh-CN" sz="1200" dirty="0">
              <a:solidFill>
                <a:srgbClr val="0070C0"/>
              </a:solidFill>
              <a:latin typeface="+mn-ea"/>
            </a:endParaRPr>
          </a:p>
          <a:p>
            <a:pPr algn="ctr"/>
            <a:r>
              <a:rPr lang="en-US" altLang="zh-CN" dirty="0">
                <a:solidFill>
                  <a:srgbClr val="0070C0"/>
                </a:solidFill>
                <a:latin typeface="+mn-ea"/>
              </a:rPr>
              <a:t>Magnet</a:t>
            </a:r>
          </a:p>
          <a:p>
            <a:pPr algn="ctr"/>
            <a:endParaRPr lang="en-US" altLang="zh-CN" sz="1200" dirty="0">
              <a:solidFill>
                <a:srgbClr val="0070C0"/>
              </a:solidFill>
              <a:latin typeface="+mn-ea"/>
            </a:endParaRPr>
          </a:p>
          <a:p>
            <a:pPr algn="ctr"/>
            <a:r>
              <a:rPr lang="en-US" altLang="zh-CN" dirty="0">
                <a:solidFill>
                  <a:srgbClr val="0070C0"/>
                </a:solidFill>
                <a:latin typeface="+mn-ea"/>
              </a:rPr>
              <a:t>HCAL</a:t>
            </a:r>
          </a:p>
          <a:p>
            <a:pPr algn="ctr"/>
            <a:endParaRPr lang="en-US" altLang="zh-CN" sz="1200" dirty="0">
              <a:solidFill>
                <a:srgbClr val="0070C0"/>
              </a:solidFill>
              <a:latin typeface="+mn-ea"/>
            </a:endParaRPr>
          </a:p>
          <a:p>
            <a:pPr algn="ctr"/>
            <a:r>
              <a:rPr lang="en-US" altLang="zh-CN" dirty="0">
                <a:solidFill>
                  <a:srgbClr val="0070C0"/>
                </a:solidFill>
                <a:latin typeface="+mn-ea"/>
              </a:rPr>
              <a:t>ECAL</a:t>
            </a:r>
          </a:p>
          <a:p>
            <a:pPr algn="ctr"/>
            <a:endParaRPr lang="en-US" altLang="zh-CN" sz="1200" dirty="0">
              <a:solidFill>
                <a:srgbClr val="0070C0"/>
              </a:solidFill>
              <a:latin typeface="+mn-ea"/>
            </a:endParaRPr>
          </a:p>
          <a:p>
            <a:pPr algn="ctr"/>
            <a:r>
              <a:rPr lang="en-US" altLang="zh-CN" dirty="0">
                <a:solidFill>
                  <a:srgbClr val="0070C0"/>
                </a:solidFill>
                <a:latin typeface="+mn-ea"/>
              </a:rPr>
              <a:t>TPC</a:t>
            </a:r>
          </a:p>
          <a:p>
            <a:pPr algn="ctr"/>
            <a:r>
              <a:rPr lang="en-US" altLang="zh-CN" sz="1200" dirty="0">
                <a:latin typeface="+mn-ea"/>
              </a:rPr>
              <a:t>(OTK)</a:t>
            </a:r>
          </a:p>
          <a:p>
            <a:pPr algn="ctr"/>
            <a:endParaRPr lang="en-US" altLang="zh-CN" sz="1200" dirty="0">
              <a:solidFill>
                <a:srgbClr val="0070C0"/>
              </a:solidFill>
              <a:latin typeface="+mn-ea"/>
            </a:endParaRPr>
          </a:p>
          <a:p>
            <a:pPr algn="ctr"/>
            <a:r>
              <a:rPr lang="en-US" altLang="zh-CN" dirty="0">
                <a:solidFill>
                  <a:srgbClr val="0070C0"/>
                </a:solidFill>
                <a:latin typeface="+mn-ea"/>
              </a:rPr>
              <a:t>ITK</a:t>
            </a:r>
          </a:p>
          <a:p>
            <a:pPr algn="ctr"/>
            <a:endParaRPr lang="en-US" altLang="zh-CN" sz="1200" dirty="0">
              <a:solidFill>
                <a:srgbClr val="0070C0"/>
              </a:solidFill>
              <a:latin typeface="+mn-ea"/>
            </a:endParaRPr>
          </a:p>
          <a:p>
            <a:pPr algn="ctr"/>
            <a:r>
              <a:rPr lang="en-US" altLang="zh-CN" dirty="0">
                <a:solidFill>
                  <a:srgbClr val="0070C0"/>
                </a:solidFill>
                <a:latin typeface="+mn-ea"/>
              </a:rPr>
              <a:t>Beampipe</a:t>
            </a:r>
          </a:p>
          <a:p>
            <a:pPr algn="ctr"/>
            <a:r>
              <a:rPr lang="en-US" altLang="zh-CN" sz="1200" dirty="0">
                <a:latin typeface="+mn-ea"/>
              </a:rPr>
              <a:t>(VTX  LumiCal)</a:t>
            </a:r>
            <a:endParaRPr lang="zh-CN" altLang="en-US" sz="1200" dirty="0">
              <a:latin typeface="+mn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DFD9306-23B3-49A6-83DC-D83792F43FAB}"/>
              </a:ext>
            </a:extLst>
          </p:cNvPr>
          <p:cNvSpPr txBox="1"/>
          <p:nvPr/>
        </p:nvSpPr>
        <p:spPr>
          <a:xfrm>
            <a:off x="1279079" y="1799289"/>
            <a:ext cx="1332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latin typeface="+mn-ea"/>
              </a:rPr>
              <a:t>Barrel</a:t>
            </a:r>
            <a:r>
              <a:rPr lang="en-US" altLang="zh-CN" sz="1200" dirty="0">
                <a:latin typeface="+mn-ea"/>
              </a:rPr>
              <a:t>(7)</a:t>
            </a:r>
            <a:endParaRPr lang="zh-CN" altLang="en-US" sz="1200" dirty="0">
              <a:latin typeface="+mn-ea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F224721-C287-4E86-9759-18E90F29B09D}"/>
              </a:ext>
            </a:extLst>
          </p:cNvPr>
          <p:cNvSpPr txBox="1"/>
          <p:nvPr/>
        </p:nvSpPr>
        <p:spPr>
          <a:xfrm>
            <a:off x="2667973" y="1799289"/>
            <a:ext cx="1011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latin typeface="+mn-ea"/>
              </a:rPr>
              <a:t>End</a:t>
            </a:r>
            <a:r>
              <a:rPr lang="en-US" altLang="zh-CN" sz="1200" dirty="0">
                <a:latin typeface="+mn-ea"/>
              </a:rPr>
              <a:t>(3)</a:t>
            </a:r>
            <a:endParaRPr lang="zh-CN" altLang="en-US" sz="1200" dirty="0">
              <a:latin typeface="+mn-ea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C8E6F5B-28DD-49CD-BEA7-D9123FF49508}"/>
              </a:ext>
            </a:extLst>
          </p:cNvPr>
          <p:cNvSpPr txBox="1"/>
          <p:nvPr/>
        </p:nvSpPr>
        <p:spPr>
          <a:xfrm>
            <a:off x="2773771" y="2327167"/>
            <a:ext cx="80021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70C0"/>
                </a:solidFill>
                <a:latin typeface="+mn-ea"/>
              </a:rPr>
              <a:t>Yoke</a:t>
            </a:r>
          </a:p>
          <a:p>
            <a:pPr algn="ctr"/>
            <a:r>
              <a:rPr lang="en-US" altLang="zh-CN" sz="1200" dirty="0">
                <a:latin typeface="+mn-ea"/>
              </a:rPr>
              <a:t>(Muon)</a:t>
            </a:r>
          </a:p>
          <a:p>
            <a:pPr algn="ctr"/>
            <a:endParaRPr lang="en-US" altLang="zh-CN" sz="1200" dirty="0">
              <a:solidFill>
                <a:srgbClr val="0070C0"/>
              </a:solidFill>
              <a:latin typeface="+mn-ea"/>
            </a:endParaRPr>
          </a:p>
          <a:p>
            <a:pPr algn="ctr"/>
            <a:r>
              <a:rPr lang="en-US" altLang="zh-CN" dirty="0">
                <a:solidFill>
                  <a:srgbClr val="0070C0"/>
                </a:solidFill>
                <a:latin typeface="+mn-ea"/>
              </a:rPr>
              <a:t>HCAL</a:t>
            </a:r>
          </a:p>
          <a:p>
            <a:pPr algn="ctr"/>
            <a:endParaRPr lang="en-US" altLang="zh-CN" sz="1200" dirty="0">
              <a:solidFill>
                <a:srgbClr val="0070C0"/>
              </a:solidFill>
              <a:latin typeface="+mn-ea"/>
            </a:endParaRPr>
          </a:p>
          <a:p>
            <a:pPr algn="ctr"/>
            <a:r>
              <a:rPr lang="en-US" altLang="zh-CN" dirty="0">
                <a:solidFill>
                  <a:srgbClr val="0070C0"/>
                </a:solidFill>
                <a:latin typeface="+mn-ea"/>
              </a:rPr>
              <a:t>ECAL</a:t>
            </a:r>
          </a:p>
          <a:p>
            <a:pPr algn="ctr"/>
            <a:r>
              <a:rPr lang="en-US" altLang="zh-CN" sz="1200" dirty="0">
                <a:solidFill>
                  <a:srgbClr val="0070C0"/>
                </a:solidFill>
                <a:latin typeface="+mn-ea"/>
              </a:rPr>
              <a:t>(</a:t>
            </a:r>
            <a:r>
              <a:rPr lang="en-US" altLang="zh-CN" sz="1200" dirty="0">
                <a:latin typeface="+mn-ea"/>
              </a:rPr>
              <a:t>OTK</a:t>
            </a:r>
            <a:r>
              <a:rPr lang="en-US" altLang="zh-CN" sz="1200" dirty="0">
                <a:solidFill>
                  <a:srgbClr val="0070C0"/>
                </a:solidFill>
                <a:latin typeface="+mn-ea"/>
              </a:rPr>
              <a:t>)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B077C17-6746-442F-B681-67622F0200AA}"/>
              </a:ext>
            </a:extLst>
          </p:cNvPr>
          <p:cNvSpPr txBox="1"/>
          <p:nvPr/>
        </p:nvSpPr>
        <p:spPr>
          <a:xfrm>
            <a:off x="270223" y="309757"/>
            <a:ext cx="243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  <a:latin typeface="+mn-ea"/>
              </a:rPr>
              <a:t>子探测器位置</a:t>
            </a:r>
            <a:r>
              <a:rPr lang="en-US" altLang="zh-CN" sz="2800" dirty="0">
                <a:solidFill>
                  <a:srgbClr val="0070C0"/>
                </a:solidFill>
                <a:latin typeface="+mn-ea"/>
              </a:rPr>
              <a:t>:</a:t>
            </a:r>
            <a:endParaRPr lang="zh-CN" altLang="en-US" sz="2800" dirty="0">
              <a:solidFill>
                <a:srgbClr val="0070C0"/>
              </a:solidFill>
              <a:latin typeface="+mn-ea"/>
            </a:endParaRPr>
          </a:p>
        </p:txBody>
      </p:sp>
      <p:cxnSp>
        <p:nvCxnSpPr>
          <p:cNvPr id="19" name="连接符: 曲线 18">
            <a:extLst>
              <a:ext uri="{FF2B5EF4-FFF2-40B4-BE49-F238E27FC236}">
                <a16:creationId xmlns:a16="http://schemas.microsoft.com/office/drawing/2014/main" id="{4C547F52-46BB-4588-8F6A-66BFC3B19C9E}"/>
              </a:ext>
            </a:extLst>
          </p:cNvPr>
          <p:cNvCxnSpPr>
            <a:cxnSpLocks/>
          </p:cNvCxnSpPr>
          <p:nvPr/>
        </p:nvCxnSpPr>
        <p:spPr bwMode="auto">
          <a:xfrm>
            <a:off x="2207568" y="4077072"/>
            <a:ext cx="4680520" cy="360040"/>
          </a:xfrm>
          <a:prstGeom prst="curvedConnector3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连接符: 曲线 19">
            <a:extLst>
              <a:ext uri="{FF2B5EF4-FFF2-40B4-BE49-F238E27FC236}">
                <a16:creationId xmlns:a16="http://schemas.microsoft.com/office/drawing/2014/main" id="{EEE6E665-A475-4D83-96FC-FF35E0367A41}"/>
              </a:ext>
            </a:extLst>
          </p:cNvPr>
          <p:cNvCxnSpPr>
            <a:cxnSpLocks/>
          </p:cNvCxnSpPr>
          <p:nvPr/>
        </p:nvCxnSpPr>
        <p:spPr bwMode="auto">
          <a:xfrm flipV="1">
            <a:off x="3417203" y="3501008"/>
            <a:ext cx="2894821" cy="305155"/>
          </a:xfrm>
          <a:prstGeom prst="curvedConnector3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4">
            <a:extLst>
              <a:ext uri="{FF2B5EF4-FFF2-40B4-BE49-F238E27FC236}">
                <a16:creationId xmlns:a16="http://schemas.microsoft.com/office/drawing/2014/main" id="{B4E68D3D-F461-4375-904E-94576A71A930}"/>
              </a:ext>
            </a:extLst>
          </p:cNvPr>
          <p:cNvSpPr txBox="1">
            <a:spLocks/>
          </p:cNvSpPr>
          <p:nvPr/>
        </p:nvSpPr>
        <p:spPr bwMode="auto">
          <a:xfrm>
            <a:off x="11784632" y="6381328"/>
            <a:ext cx="263213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zh-CN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9020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A32CE90-5057-4DA4-8D14-89CFD283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84632" y="6381328"/>
            <a:ext cx="263213" cy="276999"/>
          </a:xfrm>
        </p:spPr>
        <p:txBody>
          <a:bodyPr wrap="none">
            <a:spAutoFit/>
          </a:bodyPr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EF88B91-7113-4EC7-8973-9C9931A09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0" y="1628063"/>
            <a:ext cx="10382258" cy="5004000"/>
          </a:xfrm>
          <a:prstGeom prst="rect">
            <a:avLst/>
          </a:prstGeom>
        </p:spPr>
      </p:pic>
      <p:sp>
        <p:nvSpPr>
          <p:cNvPr id="14" name="矩形 2">
            <a:extLst>
              <a:ext uri="{FF2B5EF4-FFF2-40B4-BE49-F238E27FC236}">
                <a16:creationId xmlns:a16="http://schemas.microsoft.com/office/drawing/2014/main" id="{1437F11C-F40F-402B-B5A5-99808F0D38D2}"/>
              </a:ext>
            </a:extLst>
          </p:cNvPr>
          <p:cNvSpPr/>
          <p:nvPr/>
        </p:nvSpPr>
        <p:spPr bwMode="auto">
          <a:xfrm>
            <a:off x="623392" y="548680"/>
            <a:ext cx="2723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latin typeface="+mn-ea"/>
              </a:rPr>
              <a:t>Size distribution</a:t>
            </a:r>
            <a:endParaRPr lang="zh-CN" sz="2000" dirty="0">
              <a:latin typeface="+mn-ea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6779FF6-2C7F-47F9-89D9-6A7485279E2E}"/>
              </a:ext>
            </a:extLst>
          </p:cNvPr>
          <p:cNvSpPr txBox="1"/>
          <p:nvPr/>
        </p:nvSpPr>
        <p:spPr>
          <a:xfrm>
            <a:off x="6456040" y="333236"/>
            <a:ext cx="16514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+mn-ea"/>
              </a:rPr>
              <a:t>Barrel ECAL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:</a:t>
            </a:r>
          </a:p>
          <a:p>
            <a:r>
              <a:rPr lang="en-US" altLang="zh-CN" dirty="0">
                <a:latin typeface="+mn-ea"/>
              </a:rPr>
              <a:t>    </a:t>
            </a:r>
            <a:r>
              <a:rPr lang="zh-CN" altLang="zh-CN" dirty="0">
                <a:latin typeface="+mn-ea"/>
              </a:rPr>
              <a:t>Φ</a:t>
            </a:r>
            <a:r>
              <a:rPr lang="en-US" altLang="zh-CN" dirty="0">
                <a:latin typeface="+mn-ea"/>
              </a:rPr>
              <a:t> 4260 mm</a:t>
            </a:r>
          </a:p>
          <a:p>
            <a:r>
              <a:rPr lang="en-US" altLang="zh-CN" dirty="0">
                <a:latin typeface="+mn-ea"/>
              </a:rPr>
              <a:t>    </a:t>
            </a:r>
            <a:r>
              <a:rPr lang="el-GR" altLang="zh-CN" dirty="0">
                <a:latin typeface="+mn-ea"/>
              </a:rPr>
              <a:t>Φ</a:t>
            </a:r>
            <a:r>
              <a:rPr lang="en-US" altLang="zh-CN" dirty="0">
                <a:latin typeface="+mn-ea"/>
              </a:rPr>
              <a:t> 3660 mm</a:t>
            </a:r>
          </a:p>
          <a:p>
            <a:r>
              <a:rPr lang="en-US" altLang="zh-CN" dirty="0">
                <a:latin typeface="+mn-ea"/>
              </a:rPr>
              <a:t>    5800 mm</a:t>
            </a:r>
          </a:p>
          <a:p>
            <a:r>
              <a:rPr lang="en-US" altLang="zh-CN" dirty="0">
                <a:latin typeface="+mn-ea"/>
              </a:rPr>
              <a:t>    ≈ 150 t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33001E9-89FB-437D-93A0-3A7AD423AE88}"/>
              </a:ext>
            </a:extLst>
          </p:cNvPr>
          <p:cNvSpPr txBox="1"/>
          <p:nvPr/>
        </p:nvSpPr>
        <p:spPr>
          <a:xfrm>
            <a:off x="4871864" y="333236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+mn-ea"/>
              </a:rPr>
              <a:t>End ECAL :</a:t>
            </a:r>
          </a:p>
          <a:p>
            <a:r>
              <a:rPr lang="en-US" altLang="zh-CN" dirty="0">
                <a:latin typeface="+mn-ea"/>
              </a:rPr>
              <a:t>???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8395434-A954-4A0D-ADAA-A3CB50DD2B72}"/>
              </a:ext>
            </a:extLst>
          </p:cNvPr>
          <p:cNvSpPr/>
          <p:nvPr/>
        </p:nvSpPr>
        <p:spPr bwMode="auto">
          <a:xfrm>
            <a:off x="8774585" y="225937"/>
            <a:ext cx="28809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latin typeface="+mn-ea"/>
              </a:rPr>
              <a:t>Total weight :</a:t>
            </a:r>
            <a:endParaRPr dirty="0">
              <a:latin typeface="+mn-ea"/>
            </a:endParaRPr>
          </a:p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latin typeface="+mn-ea"/>
              </a:rPr>
              <a:t>             ≈ 6000 t</a:t>
            </a:r>
            <a:endParaRPr lang="zh-CN" sz="28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3498026-1705-408D-B4E2-3704A474222F}"/>
              </a:ext>
            </a:extLst>
          </p:cNvPr>
          <p:cNvSpPr txBox="1"/>
          <p:nvPr/>
        </p:nvSpPr>
        <p:spPr>
          <a:xfrm>
            <a:off x="9289950" y="1105315"/>
            <a:ext cx="18501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+mn-ea"/>
              </a:rPr>
              <a:t>Yoke :  ≈ 3800 t</a:t>
            </a:r>
          </a:p>
          <a:p>
            <a:pPr algn="ctr"/>
            <a:r>
              <a:rPr lang="en-US" altLang="zh-CN" dirty="0">
                <a:latin typeface="+mn-ea"/>
              </a:rPr>
              <a:t>Magnet : ≈ 265 t</a:t>
            </a:r>
          </a:p>
          <a:p>
            <a:pPr algn="ctr"/>
            <a:r>
              <a:rPr lang="en-US" altLang="zh-CN" dirty="0">
                <a:latin typeface="+mn-ea"/>
              </a:rPr>
              <a:t>HCAL : ≈ 1720 t</a:t>
            </a:r>
            <a:endParaRPr lang="zh-CN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53716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A32CE90-5057-4DA4-8D14-89CFD283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84632" y="6381328"/>
            <a:ext cx="263213" cy="276999"/>
          </a:xfrm>
        </p:spPr>
        <p:txBody>
          <a:bodyPr wrap="none">
            <a:spAutoFit/>
          </a:bodyPr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74BC2E4-64BE-4DF2-81B2-75A6082B4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483" y="0"/>
            <a:ext cx="5571749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9B40A5B-3B08-4E20-AC41-D0EFD41FC2B5}"/>
              </a:ext>
            </a:extLst>
          </p:cNvPr>
          <p:cNvSpPr/>
          <p:nvPr/>
        </p:nvSpPr>
        <p:spPr>
          <a:xfrm>
            <a:off x="263352" y="404664"/>
            <a:ext cx="3882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+mn-ea"/>
              </a:rPr>
              <a:t>Installation of detectors</a:t>
            </a:r>
            <a:endParaRPr lang="zh-CN" altLang="en-US" sz="28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CB08093-9682-483B-9D2A-A4F2B4474D03}"/>
              </a:ext>
            </a:extLst>
          </p:cNvPr>
          <p:cNvSpPr txBox="1"/>
          <p:nvPr/>
        </p:nvSpPr>
        <p:spPr>
          <a:xfrm>
            <a:off x="9048328" y="2060848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+mn-ea"/>
              </a:rPr>
              <a:t>Pre-installation Point</a:t>
            </a:r>
            <a:endParaRPr lang="zh-CN" altLang="en-US" dirty="0">
              <a:latin typeface="+mn-ea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1C5D2E4-A83C-4465-8728-8DC32099FAB7}"/>
              </a:ext>
            </a:extLst>
          </p:cNvPr>
          <p:cNvSpPr txBox="1"/>
          <p:nvPr/>
        </p:nvSpPr>
        <p:spPr bwMode="auto">
          <a:xfrm>
            <a:off x="9375340" y="5373216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+mn-ea"/>
              </a:rPr>
              <a:t>Collision Point</a:t>
            </a:r>
            <a:endParaRPr lang="zh-CN" altLang="en-US" dirty="0">
              <a:latin typeface="+mn-ea"/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EF05F0C3-976C-4B2F-BAEE-0C8060223784}"/>
              </a:ext>
            </a:extLst>
          </p:cNvPr>
          <p:cNvCxnSpPr>
            <a:cxnSpLocks/>
          </p:cNvCxnSpPr>
          <p:nvPr/>
        </p:nvCxnSpPr>
        <p:spPr bwMode="auto">
          <a:xfrm flipH="1">
            <a:off x="6384032" y="2430180"/>
            <a:ext cx="3456384" cy="121484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5FA0F065-2B32-414E-AF29-A822940F102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88088" y="5035244"/>
            <a:ext cx="2952328" cy="33797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08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A32CE90-5057-4DA4-8D14-89CFD283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84632" y="6381328"/>
            <a:ext cx="263213" cy="276999"/>
          </a:xfrm>
        </p:spPr>
        <p:txBody>
          <a:bodyPr wrap="none">
            <a:spAutoFit/>
          </a:bodyPr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9B40A5B-3B08-4E20-AC41-D0EFD41FC2B5}"/>
              </a:ext>
            </a:extLst>
          </p:cNvPr>
          <p:cNvSpPr/>
          <p:nvPr/>
        </p:nvSpPr>
        <p:spPr>
          <a:xfrm>
            <a:off x="263352" y="332656"/>
            <a:ext cx="3882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+mn-ea"/>
              </a:rPr>
              <a:t>Installation of detectors</a:t>
            </a:r>
            <a:endParaRPr lang="zh-CN" altLang="en-US" sz="2800" dirty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528CC3E-D346-47DF-83C2-547DDC29C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124744"/>
            <a:ext cx="7901358" cy="5580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98A8342-E271-458D-B3FD-512EAD47B2B1}"/>
              </a:ext>
            </a:extLst>
          </p:cNvPr>
          <p:cNvSpPr txBox="1"/>
          <p:nvPr/>
        </p:nvSpPr>
        <p:spPr>
          <a:xfrm>
            <a:off x="9264351" y="1916832"/>
            <a:ext cx="17988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/>
              <a:t>基本配置 </a:t>
            </a:r>
            <a:r>
              <a:rPr lang="en-US" altLang="zh-CN" sz="2800" dirty="0"/>
              <a:t>:</a:t>
            </a:r>
          </a:p>
          <a:p>
            <a:pPr algn="ctr"/>
            <a:r>
              <a:rPr lang="zh-CN" altLang="en-US" sz="2000" dirty="0">
                <a:solidFill>
                  <a:srgbClr val="0070C0"/>
                </a:solidFill>
              </a:rPr>
              <a:t>两部天车</a:t>
            </a:r>
            <a:endParaRPr lang="en-US" altLang="zh-CN" sz="2000" dirty="0">
              <a:solidFill>
                <a:srgbClr val="0070C0"/>
              </a:solidFill>
            </a:endParaRPr>
          </a:p>
          <a:p>
            <a:pPr algn="ctr"/>
            <a:r>
              <a:rPr lang="zh-CN" altLang="en-US" sz="2000" dirty="0">
                <a:solidFill>
                  <a:srgbClr val="FF0000"/>
                </a:solidFill>
              </a:rPr>
              <a:t>一个机械臂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algn="ctr"/>
            <a:r>
              <a:rPr lang="zh-CN" altLang="en-US" sz="2000" dirty="0">
                <a:solidFill>
                  <a:srgbClr val="0070C0"/>
                </a:solidFill>
              </a:rPr>
              <a:t>操作回廊</a:t>
            </a:r>
            <a:endParaRPr lang="en-US" altLang="zh-CN" sz="2000" dirty="0">
              <a:solidFill>
                <a:srgbClr val="0070C0"/>
              </a:solidFill>
            </a:endParaRPr>
          </a:p>
          <a:p>
            <a:pPr algn="ctr"/>
            <a:r>
              <a:rPr lang="zh-CN" altLang="en-US" sz="2000" dirty="0">
                <a:solidFill>
                  <a:srgbClr val="0070C0"/>
                </a:solidFill>
              </a:rPr>
              <a:t>一个安全门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0F82294-FB37-4D8B-9892-236180600504}"/>
              </a:ext>
            </a:extLst>
          </p:cNvPr>
          <p:cNvSpPr txBox="1"/>
          <p:nvPr/>
        </p:nvSpPr>
        <p:spPr>
          <a:xfrm>
            <a:off x="8939742" y="4725144"/>
            <a:ext cx="244810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目标 </a:t>
            </a:r>
            <a:r>
              <a:rPr lang="en-US" altLang="zh-CN" sz="2800" dirty="0">
                <a:solidFill>
                  <a:srgbClr val="FF0000"/>
                </a:solidFill>
              </a:rPr>
              <a:t>:</a:t>
            </a:r>
          </a:p>
          <a:p>
            <a:r>
              <a:rPr lang="en-US" altLang="zh-CN" dirty="0"/>
              <a:t>    </a:t>
            </a:r>
            <a:r>
              <a:rPr lang="zh-CN" altLang="en-US" sz="2000" dirty="0"/>
              <a:t>举重若轻的设计，</a:t>
            </a:r>
            <a:endParaRPr lang="en-US" altLang="zh-CN" sz="2000" dirty="0"/>
          </a:p>
          <a:p>
            <a:pPr algn="ctr"/>
            <a:r>
              <a:rPr lang="zh-CN" altLang="en-US" sz="2000" dirty="0"/>
              <a:t>实现轻松安装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46CB4EA-FC53-4B0D-8303-AE7E29440719}"/>
              </a:ext>
            </a:extLst>
          </p:cNvPr>
          <p:cNvSpPr txBox="1"/>
          <p:nvPr/>
        </p:nvSpPr>
        <p:spPr>
          <a:xfrm>
            <a:off x="2901431" y="908720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现代化的安装布局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1B60E37-4B1C-4523-B3F4-04989DC8A81B}"/>
              </a:ext>
            </a:extLst>
          </p:cNvPr>
          <p:cNvSpPr txBox="1"/>
          <p:nvPr/>
        </p:nvSpPr>
        <p:spPr>
          <a:xfrm>
            <a:off x="6384032" y="260648"/>
            <a:ext cx="5057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</a:rPr>
              <a:t>子探测器机械设计是一个不断优化的过程！</a:t>
            </a:r>
          </a:p>
        </p:txBody>
      </p:sp>
    </p:spTree>
    <p:extLst>
      <p:ext uri="{BB962C8B-B14F-4D97-AF65-F5344CB8AC3E}">
        <p14:creationId xmlns:p14="http://schemas.microsoft.com/office/powerpoint/2010/main" val="1437716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A32CE90-5057-4DA4-8D14-89CFD283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84632" y="6381328"/>
            <a:ext cx="263213" cy="276999"/>
          </a:xfrm>
        </p:spPr>
        <p:txBody>
          <a:bodyPr wrap="none">
            <a:spAutoFit/>
          </a:bodyPr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410564B-7673-49FC-868D-6B73D6D8A1F0}"/>
              </a:ext>
            </a:extLst>
          </p:cNvPr>
          <p:cNvSpPr txBox="1"/>
          <p:nvPr/>
        </p:nvSpPr>
        <p:spPr>
          <a:xfrm>
            <a:off x="479376" y="1165836"/>
            <a:ext cx="3791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</a:rPr>
              <a:t>安装顺序 </a:t>
            </a:r>
            <a:r>
              <a:rPr lang="en-US" altLang="zh-CN" sz="2800" dirty="0">
                <a:solidFill>
                  <a:srgbClr val="0070C0"/>
                </a:solidFill>
              </a:rPr>
              <a:t>--- </a:t>
            </a:r>
            <a:r>
              <a:rPr lang="zh-CN" altLang="en-US" sz="2800" dirty="0">
                <a:solidFill>
                  <a:srgbClr val="FF0000"/>
                </a:solidFill>
              </a:rPr>
              <a:t>相互关系</a:t>
            </a:r>
          </a:p>
        </p:txBody>
      </p:sp>
      <p:pic>
        <p:nvPicPr>
          <p:cNvPr id="17" name="图片 45">
            <a:extLst>
              <a:ext uri="{FF2B5EF4-FFF2-40B4-BE49-F238E27FC236}">
                <a16:creationId xmlns:a16="http://schemas.microsoft.com/office/drawing/2014/main" id="{E892A224-9A04-4BF5-B1DF-7CB393B4B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2204864"/>
            <a:ext cx="12192000" cy="3845919"/>
          </a:xfrm>
          <a:prstGeom prst="rect">
            <a:avLst/>
          </a:prstGeom>
        </p:spPr>
      </p:pic>
      <p:sp>
        <p:nvSpPr>
          <p:cNvPr id="18" name="文本框 11">
            <a:extLst>
              <a:ext uri="{FF2B5EF4-FFF2-40B4-BE49-F238E27FC236}">
                <a16:creationId xmlns:a16="http://schemas.microsoft.com/office/drawing/2014/main" id="{0171D750-3C21-4981-8D03-4B4AEAD270F1}"/>
              </a:ext>
            </a:extLst>
          </p:cNvPr>
          <p:cNvSpPr>
            <a:spLocks/>
          </p:cNvSpPr>
          <p:nvPr/>
        </p:nvSpPr>
        <p:spPr bwMode="auto">
          <a:xfrm>
            <a:off x="9678258" y="6010889"/>
            <a:ext cx="61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dirty="0"/>
              <a:t>Yoke</a:t>
            </a:r>
            <a:endParaRPr lang="zh-CN" dirty="0"/>
          </a:p>
        </p:txBody>
      </p:sp>
      <p:cxnSp>
        <p:nvCxnSpPr>
          <p:cNvPr id="19" name="直接箭头连接符 10">
            <a:extLst>
              <a:ext uri="{FF2B5EF4-FFF2-40B4-BE49-F238E27FC236}">
                <a16:creationId xmlns:a16="http://schemas.microsoft.com/office/drawing/2014/main" id="{401F8388-23AA-4B32-BBF2-D60204BB399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343028" y="5155752"/>
            <a:ext cx="474835" cy="860034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0">
            <a:extLst>
              <a:ext uri="{FF2B5EF4-FFF2-40B4-BE49-F238E27FC236}">
                <a16:creationId xmlns:a16="http://schemas.microsoft.com/office/drawing/2014/main" id="{22A9F728-E9FB-431F-9C5E-891CB1CE418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392144" y="5155752"/>
            <a:ext cx="498911" cy="855138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1">
            <a:extLst>
              <a:ext uri="{FF2B5EF4-FFF2-40B4-BE49-F238E27FC236}">
                <a16:creationId xmlns:a16="http://schemas.microsoft.com/office/drawing/2014/main" id="{5620579F-110A-483E-9BEF-AD62B23530F5}"/>
              </a:ext>
            </a:extLst>
          </p:cNvPr>
          <p:cNvSpPr>
            <a:spLocks/>
          </p:cNvSpPr>
          <p:nvPr/>
        </p:nvSpPr>
        <p:spPr bwMode="auto">
          <a:xfrm>
            <a:off x="7522322" y="6015685"/>
            <a:ext cx="914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dirty="0"/>
              <a:t>Magnet</a:t>
            </a:r>
            <a:endParaRPr lang="zh-CN" dirty="0"/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62992ECA-08AF-4851-95B5-E3043172F49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407151" y="5155752"/>
            <a:ext cx="504210" cy="834198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3">
            <a:extLst>
              <a:ext uri="{FF2B5EF4-FFF2-40B4-BE49-F238E27FC236}">
                <a16:creationId xmlns:a16="http://schemas.microsoft.com/office/drawing/2014/main" id="{20FF3A1C-2DB3-4587-95CE-08C4A9E3F4A3}"/>
              </a:ext>
            </a:extLst>
          </p:cNvPr>
          <p:cNvSpPr>
            <a:spLocks/>
          </p:cNvSpPr>
          <p:nvPr/>
        </p:nvSpPr>
        <p:spPr bwMode="auto">
          <a:xfrm>
            <a:off x="6723739" y="6000955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dirty="0"/>
              <a:t>HCAL</a:t>
            </a:r>
            <a:endParaRPr lang="zh-CN" dirty="0"/>
          </a:p>
        </p:txBody>
      </p:sp>
      <p:cxnSp>
        <p:nvCxnSpPr>
          <p:cNvPr id="24" name="直接箭头连接符 10">
            <a:extLst>
              <a:ext uri="{FF2B5EF4-FFF2-40B4-BE49-F238E27FC236}">
                <a16:creationId xmlns:a16="http://schemas.microsoft.com/office/drawing/2014/main" id="{D9961253-7291-41CE-BF97-CDCD8ED070C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367131" y="5006617"/>
            <a:ext cx="611401" cy="1008581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5">
            <a:extLst>
              <a:ext uri="{FF2B5EF4-FFF2-40B4-BE49-F238E27FC236}">
                <a16:creationId xmlns:a16="http://schemas.microsoft.com/office/drawing/2014/main" id="{128080D2-EE2D-4840-A7E8-C3BAA0E2A02D}"/>
              </a:ext>
            </a:extLst>
          </p:cNvPr>
          <p:cNvSpPr>
            <a:spLocks/>
          </p:cNvSpPr>
          <p:nvPr/>
        </p:nvSpPr>
        <p:spPr bwMode="auto">
          <a:xfrm>
            <a:off x="5912814" y="6007595"/>
            <a:ext cx="6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dirty="0"/>
              <a:t>ECAL</a:t>
            </a:r>
            <a:endParaRPr lang="zh-CN" dirty="0"/>
          </a:p>
        </p:txBody>
      </p:sp>
      <p:cxnSp>
        <p:nvCxnSpPr>
          <p:cNvPr id="26" name="直接箭头连接符 10">
            <a:extLst>
              <a:ext uri="{FF2B5EF4-FFF2-40B4-BE49-F238E27FC236}">
                <a16:creationId xmlns:a16="http://schemas.microsoft.com/office/drawing/2014/main" id="{8B1BF3D5-38D0-4311-ACBC-85C65972E6E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821449" y="5006618"/>
            <a:ext cx="579357" cy="983332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7">
            <a:extLst>
              <a:ext uri="{FF2B5EF4-FFF2-40B4-BE49-F238E27FC236}">
                <a16:creationId xmlns:a16="http://schemas.microsoft.com/office/drawing/2014/main" id="{75249951-2ECD-4291-ABA1-490B4BD5013A}"/>
              </a:ext>
            </a:extLst>
          </p:cNvPr>
          <p:cNvSpPr>
            <a:spLocks/>
          </p:cNvSpPr>
          <p:nvPr/>
        </p:nvSpPr>
        <p:spPr bwMode="auto">
          <a:xfrm>
            <a:off x="4675546" y="6015198"/>
            <a:ext cx="100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dirty="0"/>
              <a:t>TPC</a:t>
            </a:r>
            <a:r>
              <a:rPr lang="en-US" sz="1600" dirty="0">
                <a:solidFill>
                  <a:srgbClr val="FF0000"/>
                </a:solidFill>
              </a:rPr>
              <a:t>(OTK)</a:t>
            </a:r>
            <a:endParaRPr lang="zh-CN" sz="1600" dirty="0">
              <a:solidFill>
                <a:srgbClr val="FF0000"/>
              </a:solidFill>
            </a:endParaRPr>
          </a:p>
        </p:txBody>
      </p:sp>
      <p:cxnSp>
        <p:nvCxnSpPr>
          <p:cNvPr id="28" name="直接箭头连接符 10">
            <a:extLst>
              <a:ext uri="{FF2B5EF4-FFF2-40B4-BE49-F238E27FC236}">
                <a16:creationId xmlns:a16="http://schemas.microsoft.com/office/drawing/2014/main" id="{B476A5F3-540A-47E5-8716-9A012C1E5939}"/>
              </a:ext>
            </a:extLst>
          </p:cNvPr>
          <p:cNvCxnSpPr>
            <a:cxnSpLocks/>
          </p:cNvCxnSpPr>
          <p:nvPr/>
        </p:nvCxnSpPr>
        <p:spPr bwMode="auto">
          <a:xfrm flipV="1">
            <a:off x="4284537" y="4581128"/>
            <a:ext cx="186525" cy="1408822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31">
            <a:extLst>
              <a:ext uri="{FF2B5EF4-FFF2-40B4-BE49-F238E27FC236}">
                <a16:creationId xmlns:a16="http://schemas.microsoft.com/office/drawing/2014/main" id="{BF3C8D83-5140-4270-9259-5BDE3E2404CE}"/>
              </a:ext>
            </a:extLst>
          </p:cNvPr>
          <p:cNvSpPr>
            <a:spLocks/>
          </p:cNvSpPr>
          <p:nvPr/>
        </p:nvSpPr>
        <p:spPr bwMode="auto">
          <a:xfrm>
            <a:off x="2170727" y="6011996"/>
            <a:ext cx="1576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70C0"/>
                </a:solidFill>
              </a:rPr>
              <a:t>End ECAL</a:t>
            </a:r>
            <a:r>
              <a:rPr lang="en-US" sz="1600" dirty="0">
                <a:solidFill>
                  <a:srgbClr val="FF0000"/>
                </a:solidFill>
              </a:rPr>
              <a:t>(OTK)</a:t>
            </a:r>
            <a:endParaRPr lang="zh-CN" sz="1600" dirty="0">
              <a:solidFill>
                <a:srgbClr val="FF0000"/>
              </a:solidFill>
            </a:endParaRPr>
          </a:p>
        </p:txBody>
      </p:sp>
      <p:cxnSp>
        <p:nvCxnSpPr>
          <p:cNvPr id="30" name="直接箭头连接符 10">
            <a:extLst>
              <a:ext uri="{FF2B5EF4-FFF2-40B4-BE49-F238E27FC236}">
                <a16:creationId xmlns:a16="http://schemas.microsoft.com/office/drawing/2014/main" id="{A6564C84-BA43-41C5-B3AA-9846BFE1611A}"/>
              </a:ext>
            </a:extLst>
          </p:cNvPr>
          <p:cNvCxnSpPr>
            <a:cxnSpLocks/>
          </p:cNvCxnSpPr>
          <p:nvPr/>
        </p:nvCxnSpPr>
        <p:spPr bwMode="auto">
          <a:xfrm flipV="1">
            <a:off x="2856793" y="5116952"/>
            <a:ext cx="450957" cy="884003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40">
            <a:extLst>
              <a:ext uri="{FF2B5EF4-FFF2-40B4-BE49-F238E27FC236}">
                <a16:creationId xmlns:a16="http://schemas.microsoft.com/office/drawing/2014/main" id="{EC7B8BC3-E9EA-4DDF-9B0A-0138A536E928}"/>
              </a:ext>
            </a:extLst>
          </p:cNvPr>
          <p:cNvSpPr>
            <a:spLocks/>
          </p:cNvSpPr>
          <p:nvPr/>
        </p:nvSpPr>
        <p:spPr bwMode="auto">
          <a:xfrm>
            <a:off x="3999571" y="6000955"/>
            <a:ext cx="47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dirty="0"/>
              <a:t>ITK</a:t>
            </a:r>
            <a:endParaRPr lang="zh-CN" dirty="0"/>
          </a:p>
        </p:txBody>
      </p:sp>
      <p:sp>
        <p:nvSpPr>
          <p:cNvPr id="32" name="文本框 34">
            <a:extLst>
              <a:ext uri="{FF2B5EF4-FFF2-40B4-BE49-F238E27FC236}">
                <a16:creationId xmlns:a16="http://schemas.microsoft.com/office/drawing/2014/main" id="{20475F1E-EC67-46AB-9ADD-AB355774AB04}"/>
              </a:ext>
            </a:extLst>
          </p:cNvPr>
          <p:cNvSpPr>
            <a:spLocks/>
          </p:cNvSpPr>
          <p:nvPr/>
        </p:nvSpPr>
        <p:spPr bwMode="auto">
          <a:xfrm>
            <a:off x="736199" y="6006522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70C0"/>
                </a:solidFill>
              </a:rPr>
              <a:t>End HCAL</a:t>
            </a:r>
            <a:endParaRPr lang="zh-CN" dirty="0">
              <a:solidFill>
                <a:srgbClr val="0070C0"/>
              </a:solidFill>
            </a:endParaRPr>
          </a:p>
        </p:txBody>
      </p:sp>
      <p:cxnSp>
        <p:nvCxnSpPr>
          <p:cNvPr id="33" name="直接箭头连接符 10">
            <a:extLst>
              <a:ext uri="{FF2B5EF4-FFF2-40B4-BE49-F238E27FC236}">
                <a16:creationId xmlns:a16="http://schemas.microsoft.com/office/drawing/2014/main" id="{8F1ABE83-EB26-4544-87B6-9F6234AB096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770633" y="4647721"/>
            <a:ext cx="91692" cy="699986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60">
            <a:extLst>
              <a:ext uri="{FF2B5EF4-FFF2-40B4-BE49-F238E27FC236}">
                <a16:creationId xmlns:a16="http://schemas.microsoft.com/office/drawing/2014/main" id="{0B268520-9E1E-4AF2-8F6E-4D0215B57161}"/>
              </a:ext>
            </a:extLst>
          </p:cNvPr>
          <p:cNvSpPr>
            <a:spLocks/>
          </p:cNvSpPr>
          <p:nvPr/>
        </p:nvSpPr>
        <p:spPr bwMode="auto">
          <a:xfrm>
            <a:off x="152068" y="5380162"/>
            <a:ext cx="1722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/>
              <a:t>ACC Component</a:t>
            </a:r>
            <a:endParaRPr lang="zh-CN" dirty="0"/>
          </a:p>
        </p:txBody>
      </p:sp>
      <p:cxnSp>
        <p:nvCxnSpPr>
          <p:cNvPr id="35" name="直接箭头连接符 10">
            <a:extLst>
              <a:ext uri="{FF2B5EF4-FFF2-40B4-BE49-F238E27FC236}">
                <a16:creationId xmlns:a16="http://schemas.microsoft.com/office/drawing/2014/main" id="{BA62E59A-4127-4399-BC7E-2B7F8D53132D}"/>
              </a:ext>
            </a:extLst>
          </p:cNvPr>
          <p:cNvCxnSpPr>
            <a:cxnSpLocks/>
          </p:cNvCxnSpPr>
          <p:nvPr/>
        </p:nvCxnSpPr>
        <p:spPr bwMode="auto">
          <a:xfrm flipV="1">
            <a:off x="1791695" y="5116952"/>
            <a:ext cx="487881" cy="895045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10">
            <a:extLst>
              <a:ext uri="{FF2B5EF4-FFF2-40B4-BE49-F238E27FC236}">
                <a16:creationId xmlns:a16="http://schemas.microsoft.com/office/drawing/2014/main" id="{6DDFBC18-3B67-4AB1-98D9-00FA62A21C48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5440" y="4941168"/>
            <a:ext cx="288032" cy="427587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>
            <a:extLst>
              <a:ext uri="{FF2B5EF4-FFF2-40B4-BE49-F238E27FC236}">
                <a16:creationId xmlns:a16="http://schemas.microsoft.com/office/drawing/2014/main" id="{1170292C-27D3-4AC3-B6BB-E1C2AABBB244}"/>
              </a:ext>
            </a:extLst>
          </p:cNvPr>
          <p:cNvSpPr/>
          <p:nvPr/>
        </p:nvSpPr>
        <p:spPr>
          <a:xfrm>
            <a:off x="551384" y="1870630"/>
            <a:ext cx="711810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/>
              <a:t>1. Install the barrel sub-detector first, in the following order :</a:t>
            </a:r>
          </a:p>
          <a:p>
            <a:r>
              <a:rPr lang="en-US" altLang="zh-CN" dirty="0"/>
              <a:t>    </a:t>
            </a:r>
            <a:r>
              <a:rPr lang="en-US" altLang="zh-CN" dirty="0">
                <a:solidFill>
                  <a:srgbClr val="0070C0"/>
                </a:solidFill>
              </a:rPr>
              <a:t>Yoke, Magnet, HCAL, ECAL, TPC</a:t>
            </a:r>
            <a:r>
              <a:rPr lang="en-US" altLang="zh-CN" dirty="0">
                <a:solidFill>
                  <a:srgbClr val="FF0000"/>
                </a:solidFill>
              </a:rPr>
              <a:t>(OTK)</a:t>
            </a:r>
            <a:r>
              <a:rPr lang="en-US" altLang="zh-CN" dirty="0">
                <a:solidFill>
                  <a:srgbClr val="0070C0"/>
                </a:solidFill>
              </a:rPr>
              <a:t>, ITK, Beampipe</a:t>
            </a:r>
            <a:r>
              <a:rPr lang="en-US" altLang="zh-CN" dirty="0">
                <a:solidFill>
                  <a:srgbClr val="FF0000"/>
                </a:solidFill>
              </a:rPr>
              <a:t>(Vertex)</a:t>
            </a:r>
          </a:p>
          <a:p>
            <a:r>
              <a:rPr lang="en-US" altLang="zh-CN" sz="2200" dirty="0"/>
              <a:t>2. Then install the end sub-detectors, in the following order :</a:t>
            </a:r>
          </a:p>
          <a:p>
            <a:r>
              <a:rPr lang="en-US" altLang="zh-CN" dirty="0"/>
              <a:t>    </a:t>
            </a:r>
            <a:r>
              <a:rPr lang="en-US" altLang="zh-CN" dirty="0">
                <a:solidFill>
                  <a:srgbClr val="0070C0"/>
                </a:solidFill>
              </a:rPr>
              <a:t>End ECAL</a:t>
            </a:r>
            <a:r>
              <a:rPr lang="en-US" altLang="zh-CN" dirty="0">
                <a:solidFill>
                  <a:srgbClr val="FF0000"/>
                </a:solidFill>
              </a:rPr>
              <a:t>(OTK)</a:t>
            </a:r>
            <a:r>
              <a:rPr lang="en-US" altLang="zh-CN" dirty="0"/>
              <a:t>, </a:t>
            </a:r>
            <a:r>
              <a:rPr lang="en-US" altLang="zh-CN" dirty="0">
                <a:solidFill>
                  <a:srgbClr val="0070C0"/>
                </a:solidFill>
              </a:rPr>
              <a:t>End HCAL, End Yoke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8" name="文本框 56">
            <a:extLst>
              <a:ext uri="{FF2B5EF4-FFF2-40B4-BE49-F238E27FC236}">
                <a16:creationId xmlns:a16="http://schemas.microsoft.com/office/drawing/2014/main" id="{3500B2F6-FE5B-4291-A4F1-18A04653464F}"/>
              </a:ext>
            </a:extLst>
          </p:cNvPr>
          <p:cNvSpPr>
            <a:spLocks/>
          </p:cNvSpPr>
          <p:nvPr/>
        </p:nvSpPr>
        <p:spPr bwMode="auto">
          <a:xfrm>
            <a:off x="3291407" y="5250971"/>
            <a:ext cx="1024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600" dirty="0"/>
              <a:t>Beampipe</a:t>
            </a:r>
            <a:endParaRPr sz="1600" dirty="0"/>
          </a:p>
          <a:p>
            <a:pPr algn="ctr">
              <a:defRPr/>
            </a:pPr>
            <a:r>
              <a:rPr lang="en-US" sz="1200" dirty="0">
                <a:solidFill>
                  <a:srgbClr val="FF0000"/>
                </a:solidFill>
              </a:rPr>
              <a:t>(Vertex)</a:t>
            </a:r>
            <a:endParaRPr lang="zh-CN" sz="1200" dirty="0">
              <a:solidFill>
                <a:srgbClr val="FF0000"/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740E3C69-02EC-4E10-B4B5-6528B75C692C}"/>
              </a:ext>
            </a:extLst>
          </p:cNvPr>
          <p:cNvSpPr/>
          <p:nvPr/>
        </p:nvSpPr>
        <p:spPr bwMode="auto">
          <a:xfrm>
            <a:off x="86564" y="213136"/>
            <a:ext cx="3882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+mn-ea"/>
              </a:rPr>
              <a:t>Installation of detectors</a:t>
            </a:r>
            <a:endParaRPr lang="zh-CN" altLang="en-US" sz="2800" dirty="0">
              <a:solidFill>
                <a:srgbClr val="0070C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95307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B404337-BA84-4B7A-8A90-B8619034B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137" y="692696"/>
            <a:ext cx="6644293" cy="5400000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A32CE90-5057-4DA4-8D14-89CFD283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84632" y="6381328"/>
            <a:ext cx="263213" cy="276999"/>
          </a:xfrm>
        </p:spPr>
        <p:txBody>
          <a:bodyPr wrap="none">
            <a:spAutoFit/>
          </a:bodyPr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9B40A5B-3B08-4E20-AC41-D0EFD41FC2B5}"/>
              </a:ext>
            </a:extLst>
          </p:cNvPr>
          <p:cNvSpPr/>
          <p:nvPr/>
        </p:nvSpPr>
        <p:spPr>
          <a:xfrm>
            <a:off x="86564" y="213136"/>
            <a:ext cx="3882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+mn-ea"/>
              </a:rPr>
              <a:t>Installation of detectors</a:t>
            </a:r>
            <a:endParaRPr lang="zh-CN" altLang="en-US" sz="28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369046E-DA04-4711-B29F-C4226AA6EB63}"/>
              </a:ext>
            </a:extLst>
          </p:cNvPr>
          <p:cNvSpPr/>
          <p:nvPr/>
        </p:nvSpPr>
        <p:spPr>
          <a:xfrm>
            <a:off x="171561" y="1107047"/>
            <a:ext cx="3365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latin typeface="+mn-ea"/>
              </a:rPr>
              <a:t>Connection design :</a:t>
            </a:r>
          </a:p>
        </p:txBody>
      </p:sp>
      <p:sp>
        <p:nvSpPr>
          <p:cNvPr id="12" name="文本框 2">
            <a:extLst>
              <a:ext uri="{FF2B5EF4-FFF2-40B4-BE49-F238E27FC236}">
                <a16:creationId xmlns:a16="http://schemas.microsoft.com/office/drawing/2014/main" id="{3BB81D42-D86C-4ED0-83A1-5B8E1E38404F}"/>
              </a:ext>
            </a:extLst>
          </p:cNvPr>
          <p:cNvSpPr>
            <a:spLocks/>
          </p:cNvSpPr>
          <p:nvPr/>
        </p:nvSpPr>
        <p:spPr bwMode="auto">
          <a:xfrm>
            <a:off x="119336" y="2971624"/>
            <a:ext cx="618630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dirty="0">
                <a:latin typeface="+mn-ea"/>
              </a:rPr>
              <a:t>Barrel Yoke  :  </a:t>
            </a:r>
            <a:r>
              <a:rPr lang="en-US" sz="2000" dirty="0">
                <a:solidFill>
                  <a:srgbClr val="FF0000"/>
                </a:solidFill>
                <a:latin typeface="+mn-ea"/>
              </a:rPr>
              <a:t>Fixed on the </a:t>
            </a:r>
            <a:r>
              <a:rPr lang="en-US" sz="2000" dirty="0">
                <a:latin typeface="+mn-ea"/>
              </a:rPr>
              <a:t>Base</a:t>
            </a:r>
            <a:endParaRPr sz="2000" dirty="0">
              <a:latin typeface="+mn-ea"/>
            </a:endParaRPr>
          </a:p>
          <a:p>
            <a:pPr>
              <a:defRPr/>
            </a:pPr>
            <a:r>
              <a:rPr lang="en-US" sz="2000" dirty="0">
                <a:latin typeface="+mn-ea"/>
              </a:rPr>
              <a:t>      Magnet</a:t>
            </a:r>
            <a:r>
              <a:rPr lang="en-US" sz="2000" dirty="0">
                <a:solidFill>
                  <a:srgbClr val="0070C0"/>
                </a:solidFill>
                <a:latin typeface="+mn-ea"/>
              </a:rPr>
              <a:t>  :  Fixed on the</a:t>
            </a:r>
            <a:r>
              <a:rPr lang="zh-CN" sz="2000" dirty="0">
                <a:solidFill>
                  <a:srgbClr val="0070C0"/>
                </a:solidFill>
                <a:latin typeface="+mn-ea"/>
              </a:rPr>
              <a:t> </a:t>
            </a:r>
            <a:r>
              <a:rPr lang="en-US" sz="2000" dirty="0">
                <a:latin typeface="+mn-ea"/>
              </a:rPr>
              <a:t>Barrel Yoke</a:t>
            </a:r>
            <a:endParaRPr sz="2000" dirty="0">
              <a:latin typeface="+mn-ea"/>
            </a:endParaRPr>
          </a:p>
          <a:p>
            <a:pPr>
              <a:defRPr/>
            </a:pPr>
            <a:r>
              <a:rPr lang="en-US" sz="2000" dirty="0">
                <a:latin typeface="+mn-ea"/>
              </a:rPr>
              <a:t>Barrel HCAL  :  </a:t>
            </a:r>
            <a:r>
              <a:rPr lang="en-US" sz="2000" dirty="0">
                <a:solidFill>
                  <a:srgbClr val="0070C0"/>
                </a:solidFill>
                <a:latin typeface="+mn-ea"/>
              </a:rPr>
              <a:t>Fixed on the </a:t>
            </a:r>
            <a:r>
              <a:rPr lang="en-US" sz="2000" dirty="0">
                <a:latin typeface="+mn-ea"/>
              </a:rPr>
              <a:t>Barrel Yoke </a:t>
            </a:r>
            <a:endParaRPr sz="2000" dirty="0">
              <a:latin typeface="+mn-ea"/>
            </a:endParaRPr>
          </a:p>
          <a:p>
            <a:pPr>
              <a:defRPr/>
            </a:pPr>
            <a:r>
              <a:rPr lang="en-US" sz="2000" dirty="0">
                <a:latin typeface="+mn-ea"/>
              </a:rPr>
              <a:t>Barrel ECAL  :  </a:t>
            </a:r>
            <a:r>
              <a:rPr lang="en-US" sz="2000" dirty="0">
                <a:solidFill>
                  <a:srgbClr val="0070C0"/>
                </a:solidFill>
                <a:latin typeface="+mn-ea"/>
              </a:rPr>
              <a:t>Fixed on the </a:t>
            </a:r>
            <a:r>
              <a:rPr lang="en-US" sz="2000" dirty="0">
                <a:latin typeface="+mn-ea"/>
              </a:rPr>
              <a:t>Barrel HCAL</a:t>
            </a:r>
            <a:endParaRPr sz="2000" dirty="0">
              <a:latin typeface="+mn-ea"/>
            </a:endParaRPr>
          </a:p>
          <a:p>
            <a:pPr>
              <a:defRPr/>
            </a:pPr>
            <a:r>
              <a:rPr lang="en-US" sz="2000" dirty="0">
                <a:latin typeface="+mn-ea"/>
              </a:rPr>
              <a:t>TPC+OTK  :  </a:t>
            </a:r>
            <a:r>
              <a:rPr lang="en-US" sz="2000" dirty="0">
                <a:solidFill>
                  <a:srgbClr val="0070C0"/>
                </a:solidFill>
                <a:latin typeface="+mn-ea"/>
              </a:rPr>
              <a:t>Fixed on the </a:t>
            </a:r>
            <a:r>
              <a:rPr lang="en-US" sz="2000" dirty="0">
                <a:latin typeface="+mn-ea"/>
              </a:rPr>
              <a:t>Barrel ECAL</a:t>
            </a:r>
            <a:endParaRPr sz="2000" dirty="0">
              <a:latin typeface="+mn-ea"/>
            </a:endParaRPr>
          </a:p>
          <a:p>
            <a:pPr>
              <a:defRPr/>
            </a:pPr>
            <a:r>
              <a:rPr lang="en-US" sz="2000" dirty="0">
                <a:latin typeface="+mn-ea"/>
              </a:rPr>
              <a:t>           ITK  :  </a:t>
            </a:r>
            <a:r>
              <a:rPr lang="en-US" sz="2000" dirty="0">
                <a:solidFill>
                  <a:srgbClr val="0070C0"/>
                </a:solidFill>
                <a:latin typeface="+mn-ea"/>
              </a:rPr>
              <a:t>Fixed on the </a:t>
            </a:r>
            <a:r>
              <a:rPr lang="en-US" sz="2000" dirty="0">
                <a:latin typeface="+mn-ea"/>
              </a:rPr>
              <a:t>TPC</a:t>
            </a:r>
            <a:endParaRPr sz="2000" dirty="0">
              <a:latin typeface="+mn-ea"/>
            </a:endParaRPr>
          </a:p>
          <a:p>
            <a:pPr>
              <a:defRPr/>
            </a:pPr>
            <a:r>
              <a:rPr lang="en-US" sz="2000" dirty="0">
                <a:latin typeface="+mn-ea"/>
              </a:rPr>
              <a:t>Beampipe(Vertex and LumiCal)  </a:t>
            </a:r>
            <a:r>
              <a:rPr lang="en-US" sz="2000" dirty="0">
                <a:solidFill>
                  <a:srgbClr val="0070C0"/>
                </a:solidFill>
                <a:latin typeface="+mn-ea"/>
              </a:rPr>
              <a:t>:  Fixed on the </a:t>
            </a:r>
            <a:r>
              <a:rPr lang="en-US" sz="2000" dirty="0">
                <a:latin typeface="+mn-ea"/>
              </a:rPr>
              <a:t>ITK</a:t>
            </a:r>
            <a:endParaRPr sz="2000" dirty="0">
              <a:latin typeface="+mn-ea"/>
            </a:endParaRPr>
          </a:p>
          <a:p>
            <a:pPr>
              <a:defRPr/>
            </a:pPr>
            <a:endParaRPr lang="en-US" sz="2000" dirty="0">
              <a:latin typeface="+mn-ea"/>
            </a:endParaRPr>
          </a:p>
          <a:p>
            <a:pPr>
              <a:defRPr/>
            </a:pPr>
            <a:r>
              <a:rPr lang="en-US" sz="2000" dirty="0">
                <a:latin typeface="+mn-ea"/>
              </a:rPr>
              <a:t>End-cap ECAL+OTK  :  </a:t>
            </a:r>
            <a:r>
              <a:rPr lang="en-US" sz="2000" dirty="0">
                <a:solidFill>
                  <a:srgbClr val="0070C0"/>
                </a:solidFill>
                <a:latin typeface="+mn-ea"/>
              </a:rPr>
              <a:t>Fixed on the </a:t>
            </a:r>
            <a:r>
              <a:rPr lang="en-US" sz="2000" dirty="0">
                <a:latin typeface="+mn-ea"/>
              </a:rPr>
              <a:t>Barrel HCAL</a:t>
            </a:r>
            <a:endParaRPr sz="2000" dirty="0">
              <a:latin typeface="+mn-ea"/>
            </a:endParaRPr>
          </a:p>
          <a:p>
            <a:pPr>
              <a:defRPr/>
            </a:pPr>
            <a:r>
              <a:rPr lang="en-US" sz="2000" dirty="0">
                <a:latin typeface="+mn-ea"/>
              </a:rPr>
              <a:t>         End-cap HCAL  :  </a:t>
            </a:r>
            <a:r>
              <a:rPr lang="en-US" sz="2000" dirty="0">
                <a:solidFill>
                  <a:srgbClr val="0070C0"/>
                </a:solidFill>
                <a:latin typeface="+mn-ea"/>
              </a:rPr>
              <a:t>Fixed on the </a:t>
            </a:r>
            <a:r>
              <a:rPr lang="en-US" sz="2000" dirty="0">
                <a:latin typeface="+mn-ea"/>
              </a:rPr>
              <a:t>Barrel HCAL</a:t>
            </a:r>
          </a:p>
          <a:p>
            <a:pPr>
              <a:defRPr/>
            </a:pPr>
            <a:r>
              <a:rPr lang="en-US" sz="2000" dirty="0">
                <a:solidFill>
                  <a:srgbClr val="0070C0"/>
                </a:solidFill>
                <a:latin typeface="+mn-ea"/>
              </a:rPr>
              <a:t>                                       (</a:t>
            </a:r>
            <a:r>
              <a:rPr lang="en-US" sz="2000" dirty="0">
                <a:latin typeface="+mn-ea"/>
              </a:rPr>
              <a:t>Auxiliary cylinder </a:t>
            </a:r>
            <a:r>
              <a:rPr lang="en-US" sz="2000" dirty="0">
                <a:solidFill>
                  <a:srgbClr val="0070C0"/>
                </a:solidFill>
                <a:latin typeface="+mn-ea"/>
              </a:rPr>
              <a:t>or</a:t>
            </a:r>
            <a:r>
              <a:rPr lang="en-US" sz="2000" dirty="0">
                <a:latin typeface="+mn-ea"/>
              </a:rPr>
              <a:t> Flange</a:t>
            </a:r>
            <a:r>
              <a:rPr lang="en-US" sz="2000" dirty="0">
                <a:solidFill>
                  <a:srgbClr val="0070C0"/>
                </a:solidFill>
                <a:latin typeface="+mn-ea"/>
              </a:rPr>
              <a:t>)</a:t>
            </a:r>
          </a:p>
          <a:p>
            <a:pPr>
              <a:defRPr/>
            </a:pPr>
            <a:r>
              <a:rPr lang="en-US" sz="2000" dirty="0">
                <a:latin typeface="+mn-ea"/>
              </a:rPr>
              <a:t>                  End Yoke  :  </a:t>
            </a:r>
            <a:r>
              <a:rPr lang="en-US" sz="2000" dirty="0">
                <a:solidFill>
                  <a:srgbClr val="FF0000"/>
                </a:solidFill>
                <a:latin typeface="+mn-ea"/>
              </a:rPr>
              <a:t>Fixed on the </a:t>
            </a:r>
            <a:r>
              <a:rPr lang="en-US" sz="2000" dirty="0">
                <a:latin typeface="+mn-ea"/>
              </a:rPr>
              <a:t>Base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8DCF971-507D-48E3-BAA6-91CD3BF0E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270" y="1097384"/>
            <a:ext cx="2093429" cy="1980000"/>
          </a:xfrm>
          <a:prstGeom prst="rect">
            <a:avLst/>
          </a:prstGeom>
        </p:spPr>
      </p:pic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4AE34538-25D8-4432-AA4A-DFF8872AE85A}"/>
              </a:ext>
            </a:extLst>
          </p:cNvPr>
          <p:cNvCxnSpPr>
            <a:cxnSpLocks/>
          </p:cNvCxnSpPr>
          <p:nvPr/>
        </p:nvCxnSpPr>
        <p:spPr bwMode="auto">
          <a:xfrm flipV="1">
            <a:off x="3674775" y="2775030"/>
            <a:ext cx="432000" cy="270000"/>
          </a:xfrm>
          <a:prstGeom prst="straightConnector1">
            <a:avLst/>
          </a:prstGeom>
          <a:ln w="444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10DE9FCD-1B66-43FF-BC39-D298E3618BB4}"/>
              </a:ext>
            </a:extLst>
          </p:cNvPr>
          <p:cNvSpPr/>
          <p:nvPr/>
        </p:nvSpPr>
        <p:spPr>
          <a:xfrm>
            <a:off x="34790" y="153141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latin typeface="+mn-ea"/>
              </a:rPr>
              <a:t>The design of the connection structure </a:t>
            </a:r>
          </a:p>
          <a:p>
            <a:r>
              <a:rPr lang="en-US" altLang="zh-CN" dirty="0">
                <a:latin typeface="+mn-ea"/>
              </a:rPr>
              <a:t>should follow the principle of proximity</a:t>
            </a:r>
          </a:p>
          <a:p>
            <a:r>
              <a:rPr lang="en-US" altLang="zh-CN" dirty="0">
                <a:latin typeface="+mn-ea"/>
              </a:rPr>
              <a:t> connection</a:t>
            </a:r>
            <a:endParaRPr lang="zh-CN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95497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A32CE90-5057-4DA4-8D14-89CFD283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84632" y="6381328"/>
            <a:ext cx="263213" cy="276999"/>
          </a:xfrm>
        </p:spPr>
        <p:txBody>
          <a:bodyPr wrap="none">
            <a:spAutoFit/>
          </a:bodyPr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16" name="文本框 8">
            <a:extLst>
              <a:ext uri="{FF2B5EF4-FFF2-40B4-BE49-F238E27FC236}">
                <a16:creationId xmlns:a16="http://schemas.microsoft.com/office/drawing/2014/main" id="{C2CEF57E-E0D4-486C-A5BE-84D598F570FD}"/>
              </a:ext>
            </a:extLst>
          </p:cNvPr>
          <p:cNvSpPr>
            <a:spLocks/>
          </p:cNvSpPr>
          <p:nvPr/>
        </p:nvSpPr>
        <p:spPr bwMode="auto">
          <a:xfrm>
            <a:off x="793351" y="3331984"/>
            <a:ext cx="412003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70C0"/>
                </a:solidFill>
                <a:latin typeface="+mn-ea"/>
              </a:rPr>
              <a:t>Gap between sub detectors :</a:t>
            </a:r>
          </a:p>
          <a:p>
            <a:pPr algn="ctr">
              <a:defRPr/>
            </a:pPr>
            <a:r>
              <a:rPr lang="en-US" altLang="zh-CN" sz="2000" dirty="0">
                <a:latin typeface="+mn-ea"/>
              </a:rPr>
              <a:t>Installation gap : ≤ 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10mm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DF1651E-E544-4C00-999E-80DB8C63A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580" y="1112143"/>
            <a:ext cx="5609036" cy="55800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47E74A5F-E4C7-4804-AE60-E9E4A52880AD}"/>
              </a:ext>
            </a:extLst>
          </p:cNvPr>
          <p:cNvSpPr/>
          <p:nvPr/>
        </p:nvSpPr>
        <p:spPr>
          <a:xfrm>
            <a:off x="1133986" y="1844824"/>
            <a:ext cx="34387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rgbClr val="0070C0"/>
                </a:solidFill>
                <a:latin typeface="+mn-ea"/>
              </a:rPr>
              <a:t>Minimum gap principle :</a:t>
            </a:r>
          </a:p>
          <a:p>
            <a:pPr algn="ctr">
              <a:defRPr/>
            </a:pPr>
            <a:r>
              <a:rPr lang="en-US" altLang="zh-CN" sz="2000" dirty="0">
                <a:latin typeface="+mn-ea"/>
              </a:rPr>
              <a:t>As small as possible</a:t>
            </a:r>
            <a:endParaRPr lang="zh-CN" altLang="zh-CN" sz="2000" dirty="0">
              <a:latin typeface="+mn-ea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4F788E3-88C2-4CDE-A7B3-8B495F74DA7F}"/>
              </a:ext>
            </a:extLst>
          </p:cNvPr>
          <p:cNvSpPr/>
          <p:nvPr/>
        </p:nvSpPr>
        <p:spPr bwMode="auto">
          <a:xfrm>
            <a:off x="263352" y="260648"/>
            <a:ext cx="3882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+mn-ea"/>
              </a:rPr>
              <a:t>Installation of detectors</a:t>
            </a:r>
            <a:endParaRPr lang="zh-CN" altLang="en-US" sz="2800" dirty="0">
              <a:solidFill>
                <a:srgbClr val="0070C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86021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A32CE90-5057-4DA4-8D14-89CFD283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784632" y="6381328"/>
            <a:ext cx="263213" cy="276999"/>
          </a:xfrm>
        </p:spPr>
        <p:txBody>
          <a:bodyPr wrap="none">
            <a:spAutoFit/>
          </a:bodyPr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51BF2BD-F8F5-4376-933C-AAA408DBB3CC}"/>
              </a:ext>
            </a:extLst>
          </p:cNvPr>
          <p:cNvSpPr txBox="1"/>
          <p:nvPr/>
        </p:nvSpPr>
        <p:spPr>
          <a:xfrm>
            <a:off x="695400" y="548680"/>
            <a:ext cx="2658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+mn-ea"/>
              </a:rPr>
              <a:t>ECAL </a:t>
            </a:r>
            <a:r>
              <a:rPr lang="zh-CN" altLang="en-US" sz="2800" dirty="0">
                <a:solidFill>
                  <a:srgbClr val="0070C0"/>
                </a:solidFill>
                <a:latin typeface="+mn-ea"/>
              </a:rPr>
              <a:t>机械设计</a:t>
            </a:r>
            <a:endParaRPr lang="en-US" altLang="zh-CN" sz="28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3B25627-92C3-43B3-A7EC-5186CDF188CB}"/>
              </a:ext>
            </a:extLst>
          </p:cNvPr>
          <p:cNvSpPr txBox="1"/>
          <p:nvPr/>
        </p:nvSpPr>
        <p:spPr>
          <a:xfrm>
            <a:off x="4795804" y="764704"/>
            <a:ext cx="478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+mn-ea"/>
              </a:rPr>
              <a:t>第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一</a:t>
            </a:r>
            <a:r>
              <a:rPr lang="zh-CN" altLang="en-US" dirty="0">
                <a:latin typeface="+mn-ea"/>
              </a:rPr>
              <a:t>阶段 </a:t>
            </a:r>
            <a:r>
              <a:rPr lang="en-US" altLang="zh-CN" dirty="0">
                <a:latin typeface="+mn-ea"/>
              </a:rPr>
              <a:t>2023</a:t>
            </a:r>
            <a:r>
              <a:rPr lang="zh-CN" altLang="en-US" dirty="0">
                <a:latin typeface="+mn-ea"/>
              </a:rPr>
              <a:t>年</a:t>
            </a:r>
            <a:r>
              <a:rPr lang="en-US" altLang="zh-CN" dirty="0">
                <a:latin typeface="+mn-ea"/>
              </a:rPr>
              <a:t>(</a:t>
            </a:r>
            <a:r>
              <a:rPr lang="zh-CN" altLang="en-US" dirty="0">
                <a:latin typeface="+mn-ea"/>
              </a:rPr>
              <a:t>桶部</a:t>
            </a:r>
            <a:r>
              <a:rPr lang="en-US" altLang="zh-CN" dirty="0">
                <a:latin typeface="+mn-ea"/>
              </a:rPr>
              <a:t>)</a:t>
            </a:r>
            <a:r>
              <a:rPr lang="zh-CN" altLang="en-US" dirty="0">
                <a:latin typeface="+mn-ea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月 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- 4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月 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(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纪全  舒畅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)</a:t>
            </a:r>
            <a:endParaRPr lang="zh-CN" altLang="en-US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59D6D0D-52ED-454B-9994-51EAF6026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404" y="2493296"/>
            <a:ext cx="7139192" cy="3600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191A494-0B2F-49DB-AFF6-F760305EE465}"/>
              </a:ext>
            </a:extLst>
          </p:cNvPr>
          <p:cNvSpPr txBox="1"/>
          <p:nvPr/>
        </p:nvSpPr>
        <p:spPr>
          <a:xfrm>
            <a:off x="4567376" y="1772816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</a:rPr>
              <a:t>探测器基本布局图</a:t>
            </a:r>
          </a:p>
        </p:txBody>
      </p:sp>
    </p:spTree>
    <p:extLst>
      <p:ext uri="{BB962C8B-B14F-4D97-AF65-F5344CB8AC3E}">
        <p14:creationId xmlns:p14="http://schemas.microsoft.com/office/powerpoint/2010/main" val="1923879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</a:majorFont>
      <a:minorFont>
        <a:latin typeface="等线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26194</TotalTime>
  <Words>777</Words>
  <Application>Microsoft Office PowerPoint</Application>
  <DocSecurity>0</DocSecurity>
  <PresentationFormat>宽屏</PresentationFormat>
  <Paragraphs>168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DELL</dc:creator>
  <cp:keywords/>
  <dc:description/>
  <cp:lastModifiedBy>Q Ji</cp:lastModifiedBy>
  <cp:revision>3870</cp:revision>
  <dcterms:created xsi:type="dcterms:W3CDTF">2021-11-01T07:05:17Z</dcterms:created>
  <dcterms:modified xsi:type="dcterms:W3CDTF">2024-09-18T06:47:00Z</dcterms:modified>
  <cp:category/>
  <dc:identifier/>
  <cp:contentStatus/>
  <dc:language/>
  <cp:version/>
</cp:coreProperties>
</file>