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3"/>
    <p:sldId id="402" r:id="rId4"/>
    <p:sldId id="343" r:id="rId5"/>
    <p:sldId id="473" r:id="rId6"/>
    <p:sldId id="410" r:id="rId7"/>
    <p:sldId id="408" r:id="rId8"/>
    <p:sldId id="411" r:id="rId9"/>
    <p:sldId id="412" r:id="rId10"/>
    <p:sldId id="521" r:id="rId11"/>
    <p:sldId id="424" r:id="rId12"/>
    <p:sldId id="422" r:id="rId13"/>
    <p:sldId id="552" r:id="rId14"/>
    <p:sldId id="513" r:id="rId15"/>
    <p:sldId id="418" r:id="rId16"/>
    <p:sldId id="518" r:id="rId17"/>
    <p:sldId id="474" r:id="rId18"/>
    <p:sldId id="519" r:id="rId19"/>
    <p:sldId id="440" r:id="rId20"/>
    <p:sldId id="475" r:id="rId21"/>
    <p:sldId id="477" r:id="rId22"/>
    <p:sldId id="548" r:id="rId23"/>
    <p:sldId id="550" r:id="rId24"/>
    <p:sldId id="549" r:id="rId25"/>
    <p:sldId id="551" r:id="rId26"/>
    <p:sldId id="478" r:id="rId27"/>
    <p:sldId id="479" r:id="rId28"/>
    <p:sldId id="439" r:id="rId29"/>
    <p:sldId id="481" r:id="rId30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2"/>
    <a:srgbClr val="361C64"/>
    <a:srgbClr val="0C1A44"/>
    <a:srgbClr val="9FD4D7"/>
    <a:srgbClr val="EFA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3" autoAdjust="0"/>
    <p:restoredTop sz="94694"/>
  </p:normalViewPr>
  <p:slideViewPr>
    <p:cSldViewPr snapToGrid="0" snapToObjects="1" showGuides="1">
      <p:cViewPr varScale="1">
        <p:scale>
          <a:sx n="100" d="100"/>
          <a:sy n="100" d="100"/>
        </p:scale>
        <p:origin x="1469" y="62"/>
      </p:cViewPr>
      <p:guideLst>
        <p:guide orient="horz" pos="2159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D76F-A0FA-FA42-ADA5-367A5580DD6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D344F-6E2D-DA4D-BA94-F3F02514EA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284C-C181-BD47-9B56-D10E4165CAEB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417-84B0-5B44-9FCB-D5B5AF740B92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D539-6FF1-7A41-AC6E-0C37F37ABDD7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B5B-7EEE-D346-8497-017B74F5CF88}" type="datetime1">
              <a:rPr lang="en-GB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8FD3-6227-F044-909F-041989833FBA}" type="datetime1">
              <a:rPr lang="en-GB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DDF3-8105-0A4E-A877-46C84A02837D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arxiv.org/abs/1804.04075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tags" Target="../tags/tag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3.png"/><Relationship Id="rId3" Type="http://schemas.openxmlformats.org/officeDocument/2006/relationships/tags" Target="../tags/tag6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../media/image72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7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965" y="1007056"/>
            <a:ext cx="8756374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Revealing the Origin of </a:t>
            </a:r>
            <a:r>
              <a:rPr kumimoji="1"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 Masses</a:t>
            </a:r>
            <a:r>
              <a:rPr kumimoji="1"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</a:t>
            </a:r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Displaced Shower</a:t>
            </a:r>
            <a:r>
              <a:rPr kumimoji="1"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Searches in the </a:t>
            </a:r>
            <a:r>
              <a:rPr kumimoji="1"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Muon System</a:t>
            </a:r>
            <a:endParaRPr kumimoji="1"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3600" dirty="0"/>
          </a:p>
          <a:p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Liu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（刘威） 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Nanjing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zh-CN" altLang="en-US" sz="2000" b="1" dirty="0">
                <a:solidFill>
                  <a:srgbClr val="0070C0"/>
                </a:solidFill>
                <a:latin typeface="Times New Roman Bold" panose="02020603050405020304" charset="0"/>
                <a:cs typeface="Times New Roman Bold" panose="02020603050405020304" charset="0"/>
              </a:rPr>
              <a:t>2407.20676</a:t>
            </a:r>
            <a:endParaRPr kumimoji="1" lang="zh-CN" altLang="en-US" sz="2000" b="1" dirty="0">
              <a:solidFill>
                <a:srgbClr val="0070C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  <a:p>
            <a:pPr algn="ctr"/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Deppisch, Suchita Kulkarni</a:t>
            </a:r>
            <a:endParaRPr kumimoji="1" lang="en-US" sz="2800" b="1" dirty="0">
              <a:latin typeface="Times New Roman" panose="02020603050405020304" pitchFamily="18" charset="0"/>
              <a:cs typeface="Times New Roman" panose="02020603050405020304" pitchFamily="18" charset="0"/>
              <a:hlinkClick r:id="rId1"/>
            </a:endParaRPr>
          </a:p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b="0" i="0" dirty="0">
              <a:effectLst/>
            </a:endParaRPr>
          </a:p>
        </p:txBody>
      </p:sp>
      <p:pic>
        <p:nvPicPr>
          <p:cNvPr id="1026" name="Picture 2" descr="南京理工大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9" y="116092"/>
            <a:ext cx="4343400" cy="10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75"/>
    </mc:Choice>
    <mc:Fallback>
      <p:transition spd="slow" advTm="150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Heavy Neutrino, a Natural LLP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29468" y="1280160"/>
                <a:ext cx="2911033" cy="502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endParaRPr kumimoji="1" lang="en-US" altLang="zh-CN" sz="2000" dirty="0"/>
              </a:p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kumimoji="1" lang="en-GB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𝐺𝑒𝑉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𝑙𝑁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b>
                        </m:sSub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𝑚𝑁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𝑒𝑉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𝐺𝑒𝑉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kumimoji="1" lang="en-US" altLang="zh-CN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8" y="1280160"/>
                <a:ext cx="2911033" cy="5024709"/>
              </a:xfrm>
              <a:prstGeom prst="rect">
                <a:avLst/>
              </a:prstGeom>
              <a:blipFill rotWithShape="1">
                <a:blip r:embed="rId1"/>
                <a:stretch>
                  <a:fillRect l="-17" r="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74217" y="4186483"/>
            <a:ext cx="4443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r>
              <a:rPr lang="en-US" altLang="zh-CN" dirty="0"/>
              <a:t>At the EW scale, the </a:t>
            </a:r>
            <a:r>
              <a:rPr lang="en-US" altLang="zh-CN" b="1" dirty="0">
                <a:solidFill>
                  <a:srgbClr val="FF0000"/>
                </a:solidFill>
              </a:rPr>
              <a:t>heavy neutrinos are natural LLPs </a:t>
            </a:r>
            <a:r>
              <a:rPr lang="en-US" altLang="zh-CN" dirty="0"/>
              <a:t>predicted by the type-I seesaw.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75" y="1158240"/>
            <a:ext cx="2678789" cy="1682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7" y="2652667"/>
            <a:ext cx="2280896" cy="1451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098" y="1334515"/>
            <a:ext cx="2776255" cy="275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LLP detectors at the LHC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729468" y="1280160"/>
            <a:ext cx="291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4420" y="4186555"/>
            <a:ext cx="755904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LLP detectors include CODEX-b, FASER, FACET, SHiP, </a:t>
            </a:r>
            <a:r>
              <a:rPr lang="en-US" altLang="zh-CN" dirty="0" err="1"/>
              <a:t>MoEDAL</a:t>
            </a:r>
            <a:r>
              <a:rPr lang="en-US" altLang="zh-CN" dirty="0"/>
              <a:t>-MAPP and MATHUSLA, etc.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FASER, MoEDAL-MAPP collecting data since Run3,</a:t>
            </a:r>
            <a:endParaRPr lang="en-US" altLang="zh-CN" b="1" dirty="0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SHiP approved</a:t>
            </a:r>
            <a:r>
              <a:rPr lang="en-US" altLang="zh-CN" dirty="0"/>
              <a:t>, run from 2031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 descr="截屏2024-10-16 09.15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8585" y="2795905"/>
            <a:ext cx="2202815" cy="1261110"/>
          </a:xfrm>
          <a:prstGeom prst="rect">
            <a:avLst/>
          </a:prstGeom>
        </p:spPr>
      </p:pic>
      <p:pic>
        <p:nvPicPr>
          <p:cNvPr id="3" name="图片 2" descr="截屏2024-10-16 09.17.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15" y="2795905"/>
            <a:ext cx="2136140" cy="1220470"/>
          </a:xfrm>
          <a:prstGeom prst="rect">
            <a:avLst/>
          </a:prstGeom>
        </p:spPr>
      </p:pic>
      <p:pic>
        <p:nvPicPr>
          <p:cNvPr id="4" name="图片 3" descr="截屏2024-10-16 09.32.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0" y="2795905"/>
            <a:ext cx="1512570" cy="894715"/>
          </a:xfrm>
          <a:prstGeom prst="rect">
            <a:avLst/>
          </a:prstGeom>
        </p:spPr>
      </p:pic>
      <p:pic>
        <p:nvPicPr>
          <p:cNvPr id="6" name="图片 5" descr="时间轴（横向）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1725" y="1280160"/>
            <a:ext cx="6619875" cy="168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LLP Search at the LHC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729468" y="1280160"/>
            <a:ext cx="291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4420" y="4186555"/>
            <a:ext cx="755904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CMS/ATLAS, LHCb can probe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heavy</a:t>
            </a:r>
            <a:r>
              <a:rPr lang="en-US" altLang="zh-CN" dirty="0"/>
              <a:t> LLPs, with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high</a:t>
            </a:r>
            <a:r>
              <a:rPr lang="en-US" altLang="zh-CN" b="1" dirty="0">
                <a:solidFill>
                  <a:srgbClr val="FF0000"/>
                </a:solidFill>
              </a:rPr>
              <a:t> coverage, high background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Forward LLP detectors for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light</a:t>
            </a:r>
            <a:r>
              <a:rPr lang="en-US" altLang="zh-CN" dirty="0"/>
              <a:t> LLPs,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high events</a:t>
            </a:r>
            <a:r>
              <a:rPr lang="en-US" altLang="zh-CN" dirty="0"/>
              <a:t> from meson decay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Transverse LLP detectors can suffer in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low coverage, low background</a:t>
            </a:r>
            <a:endParaRPr lang="en-US" altLang="zh-CN" b="1" dirty="0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7" name="图片 6" descr="截屏2024-10-16 20.26.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420" y="1192530"/>
            <a:ext cx="5109845" cy="363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CMS Muon System for LLP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729468" y="1280160"/>
            <a:ext cx="291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4420" y="4186555"/>
            <a:ext cx="75590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We focus on heavy </a:t>
            </a:r>
            <a:r>
              <a:rPr lang="en-US" altLang="zh-CN" i="1" dirty="0">
                <a:latin typeface="Times New Roman Italic" panose="02020603050405020304" charset="0"/>
                <a:cs typeface="Times New Roman Italic" panose="02020603050405020304" charset="0"/>
              </a:rPr>
              <a:t>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LLP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LLP can also be searched with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CMS muon system </a:t>
            </a:r>
            <a:r>
              <a:rPr lang="en-US" altLang="zh-CN" dirty="0"/>
              <a:t>since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Run2</a:t>
            </a:r>
            <a:r>
              <a:rPr lang="en-US" altLang="zh-CN" dirty="0"/>
              <a:t>.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No Dedicated trigger, require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high MET</a:t>
            </a:r>
            <a:r>
              <a:rPr lang="en-US" altLang="zh-CN" dirty="0"/>
              <a:t> to trigger, MET &gt; 200 GeV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New trigger since Run3, higher efficiency.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 descr="截屏2024-10-16 09.10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420" y="1343660"/>
            <a:ext cx="3703320" cy="2383790"/>
          </a:xfrm>
          <a:prstGeom prst="rect">
            <a:avLst/>
          </a:prstGeom>
        </p:spPr>
      </p:pic>
      <p:pic>
        <p:nvPicPr>
          <p:cNvPr id="8" name="图片 7" descr="截屏2024-10-16 09.12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40" y="1343660"/>
            <a:ext cx="2931795" cy="2875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Higgs to pairs of </a:t>
            </a:r>
            <a:r>
              <a:rPr lang="zh-CN" altLang="en-US" sz="2800" b="1" dirty="0"/>
              <a:t>𝑵 </a:t>
            </a:r>
            <a:r>
              <a:rPr lang="en-US" altLang="zh-CN" sz="2800" b="1" dirty="0"/>
              <a:t>  at the LHC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729468" y="1280160"/>
            <a:ext cx="2911033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dirty="0"/>
          </a:p>
          <a:p>
            <a:endParaRPr kumimoji="1" lang="en-US" altLang="zh-CN" sz="1800" dirty="0"/>
          </a:p>
          <a:p>
            <a:pPr>
              <a:spcAft>
                <a:spcPts val="600"/>
              </a:spcAft>
            </a:pPr>
            <a:r>
              <a:rPr kumimoji="1" lang="en-US" altLang="zh-CN" dirty="0"/>
              <a:t>This channel can still have 10s fb of cross section.</a:t>
            </a:r>
            <a:endParaRPr kumimoji="1" lang="en-US" altLang="zh-CN" dirty="0"/>
          </a:p>
          <a:p>
            <a:pPr>
              <a:spcAft>
                <a:spcPts val="600"/>
              </a:spcAft>
            </a:pPr>
            <a:endParaRPr kumimoji="1" lang="en-US" altLang="zh-CN" dirty="0"/>
          </a:p>
          <a:p>
            <a:pPr>
              <a:spcAft>
                <a:spcPts val="600"/>
              </a:spcAft>
            </a:pPr>
            <a:endParaRPr kumimoji="1"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4217" y="4186483"/>
            <a:ext cx="444311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r>
              <a:rPr lang="en-US" altLang="zh-CN" dirty="0"/>
              <a:t>Heavy neutrinos can be pair-produced as exotic Higgs decays if the mixing is appreciable.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14" name="Group 8"/>
          <p:cNvGrpSpPr/>
          <p:nvPr/>
        </p:nvGrpSpPr>
        <p:grpSpPr>
          <a:xfrm>
            <a:off x="1074217" y="1291234"/>
            <a:ext cx="3983969" cy="2206784"/>
            <a:chOff x="3131727" y="2622525"/>
            <a:chExt cx="5184066" cy="310653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727" y="2647145"/>
              <a:ext cx="5184066" cy="3081910"/>
            </a:xfrm>
            <a:prstGeom prst="rect">
              <a:avLst/>
            </a:prstGeom>
          </p:spPr>
        </p:pic>
        <p:cxnSp>
          <p:nvCxnSpPr>
            <p:cNvPr id="17" name="Straight Arrow Connector 5"/>
            <p:cNvCxnSpPr/>
            <p:nvPr/>
          </p:nvCxnSpPr>
          <p:spPr>
            <a:xfrm>
              <a:off x="6188057" y="3348598"/>
              <a:ext cx="222333" cy="771747"/>
            </a:xfrm>
            <a:prstGeom prst="straightConnector1">
              <a:avLst/>
            </a:prstGeom>
            <a:ln w="12700" cmpd="sng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7"/>
                <p:cNvSpPr txBox="1"/>
                <p:nvPr/>
              </p:nvSpPr>
              <p:spPr>
                <a:xfrm>
                  <a:off x="4827461" y="2622525"/>
                  <a:ext cx="2721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Higgs mixing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χ</m:t>
                      </m:r>
                    </m:oMath>
                  </a14:m>
                  <a:r>
                    <a:rPr lang="en-US" b="0" dirty="0"/>
                    <a:t> </a:t>
                  </a:r>
                  <a:r>
                    <a:rPr lang="en-US" dirty="0"/>
                    <a:t>=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dirty="0"/>
                    <a:t> </a:t>
                  </a:r>
                  <a:endParaRPr lang="en-US" b="0" dirty="0"/>
                </a:p>
              </p:txBody>
            </p:sp>
          </mc:Choice>
          <mc:Fallback>
            <p:sp>
              <p:nvSpPr>
                <p:cNvPr id="1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461" y="2622525"/>
                  <a:ext cx="2721194" cy="369332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0"/>
            <p:cNvCxnSpPr/>
            <p:nvPr/>
          </p:nvCxnSpPr>
          <p:spPr>
            <a:xfrm flipH="1" flipV="1">
              <a:off x="5460788" y="4264278"/>
              <a:ext cx="262972" cy="869454"/>
            </a:xfrm>
            <a:prstGeom prst="straightConnector1">
              <a:avLst/>
            </a:prstGeom>
            <a:ln w="12700" cmpd="sng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3"/>
                <p:cNvSpPr txBox="1"/>
                <p:nvPr/>
              </p:nvSpPr>
              <p:spPr>
                <a:xfrm>
                  <a:off x="4605654" y="5133732"/>
                  <a:ext cx="2792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Higgs mixing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b="0" dirty="0"/>
                    <a:t>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dirty="0"/>
                    <a:t> </a:t>
                  </a:r>
                  <a:endParaRPr lang="en-US" b="0" dirty="0"/>
                </a:p>
              </p:txBody>
            </p:sp>
          </mc:Choice>
          <mc:Fallback>
            <p:sp>
              <p:nvSpPr>
                <p:cNvPr id="20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654" y="5133732"/>
                  <a:ext cx="2792046" cy="36933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图片 20" descr="图表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262" y="1280160"/>
            <a:ext cx="2870632" cy="2885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5729468" y="1280160"/>
            <a:ext cx="291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i="1" dirty="0">
              <a:latin typeface="Cambria Math" panose="02040503050406030204" pitchFamily="18" charset="0"/>
            </a:endParaRPr>
          </a:p>
          <a:p>
            <a:endParaRPr kumimoji="1"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4420" y="4186555"/>
            <a:ext cx="75590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/>
              <a:t>ISR jets from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gluon fusion</a:t>
            </a:r>
            <a:r>
              <a:rPr lang="en-US" altLang="zh-CN" dirty="0"/>
              <a:t> to trigger MET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Times New Roman Bold" panose="02020603050405020304" charset="0"/>
                <a:cs typeface="Times New Roman Bold" panose="02020603050405020304" charset="0"/>
              </a:rPr>
              <a:t>Low</a:t>
            </a:r>
            <a:r>
              <a:rPr lang="en-US" altLang="zh-CN" dirty="0"/>
              <a:t> efficiency from </a:t>
            </a:r>
            <a:r>
              <a:rPr lang="en-US" altLang="zh-CN" b="1" dirty="0">
                <a:solidFill>
                  <a:srgbClr val="0070C0"/>
                </a:solidFill>
                <a:latin typeface="Times New Roman Bold" panose="02020603050405020304" charset="0"/>
                <a:cs typeface="Times New Roman Bold" panose="02020603050405020304" charset="0"/>
              </a:rPr>
              <a:t>W/Z</a:t>
            </a:r>
            <a:r>
              <a:rPr lang="en-US" altLang="zh-CN" dirty="0"/>
              <a:t> decays.</a:t>
            </a:r>
            <a:endParaRPr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RHNs</a:t>
            </a:r>
            <a:r>
              <a:rPr lang="en-US" altLang="zh-CN" dirty="0"/>
              <a:t> as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LLP</a:t>
            </a:r>
            <a:r>
              <a:rPr lang="en-US" altLang="zh-CN" dirty="0"/>
              <a:t>s to </a:t>
            </a:r>
            <a:r>
              <a:rPr lang="en-US" altLang="zh-CN" b="1" dirty="0">
                <a:solidFill>
                  <a:srgbClr val="0070C0"/>
                </a:solidFill>
                <a:latin typeface="Times New Roman Bold" panose="02020603050405020304" charset="0"/>
                <a:cs typeface="Times New Roman Bold" panose="02020603050405020304" charset="0"/>
              </a:rPr>
              <a:t>displaced shower</a:t>
            </a:r>
            <a:r>
              <a:rPr lang="en-US" altLang="zh-CN" dirty="0"/>
              <a:t> signals at CMS muon system.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308735"/>
            <a:ext cx="3983990" cy="21894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1972310" y="3004820"/>
            <a:ext cx="378460" cy="324485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71650" y="34550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ISR jets to </a:t>
            </a:r>
            <a:r>
              <a:rPr lang="en-US" altLang="zh-CN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trigger</a:t>
            </a:r>
            <a:r>
              <a:rPr lang="en-US" altLang="zh-CN"/>
              <a:t> MET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1972310" y="3004820"/>
            <a:ext cx="243205" cy="20701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886585" y="2879090"/>
            <a:ext cx="648970" cy="567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38550" y="1822450"/>
            <a:ext cx="1108710" cy="1090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77515" y="29610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LLPs to displaced shower</a:t>
            </a:r>
            <a:endParaRPr lang="en-US" altLang="zh-CN"/>
          </a:p>
        </p:txBody>
      </p:sp>
      <p:pic>
        <p:nvPicPr>
          <p:cNvPr id="21" name="图片 20" descr="截屏2024-10-16 10.15.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15" y="1581785"/>
            <a:ext cx="2569210" cy="2524760"/>
          </a:xfrm>
          <a:prstGeom prst="rect">
            <a:avLst/>
          </a:prstGeom>
        </p:spPr>
      </p:pic>
      <p:sp>
        <p:nvSpPr>
          <p:cNvPr id="23" name="标题 1"/>
          <p:cNvSpPr txBox="1"/>
          <p:nvPr>
            <p:custDataLst>
              <p:tags r:id="rId4"/>
            </p:custDataLst>
          </p:nvPr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Higgs to pairs of </a:t>
            </a:r>
            <a:r>
              <a:rPr lang="zh-CN" altLang="en-US" sz="2800" b="1" dirty="0"/>
              <a:t>𝑵 </a:t>
            </a:r>
            <a:r>
              <a:rPr lang="en-US" altLang="zh-CN" sz="2800" b="1" dirty="0"/>
              <a:t>  at the LHC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Sensitivity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140460" y="5033645"/>
                <a:ext cx="7375525" cy="1016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Higgs mixing at current limits, only require sin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𝛼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&gt; 0.02 (HL-LHC)</a:t>
                </a: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Existing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CMS Search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can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test Seesaw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!</a:t>
                </a: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Dedicated trigger since Run3,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better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sensitivity expected</a:t>
                </a: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1" i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𝑩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Times New Roman" panose="02020603050405020304" pitchFamily="18" charset="0"/>
                        <a:sym typeface="+mn-ea"/>
                      </a:rPr>
                      <m:t>𝐫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Times New Roman" panose="02020603050405020304" pitchFamily="18" charset="0"/>
                        <a:sym typeface="+mn-ea"/>
                      </a:rPr>
                      <m:t>𝐇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→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𝐍𝐍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  <m:r>
                      <a:rPr lang="en-US" altLang="zh-CN" sz="1600" b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≈</m:t>
                    </m:r>
                    <m:sSup>
                      <m:sSupPr>
                        <m:ctrlP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−</m:t>
                        </m:r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dirty="0">
                    <a:cs typeface="Times New Roman" panose="02020603050405020304" pitchFamily="18" charset="0"/>
                  </a:rPr>
                  <a:t> is required to test seesaw.</a:t>
                </a:r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0" y="5033645"/>
                <a:ext cx="7375525" cy="1016000"/>
              </a:xfrm>
              <a:prstGeom prst="rect">
                <a:avLst/>
              </a:prstGeom>
              <a:blipFill rotWithShape="1">
                <a:blip r:embed="rId1"/>
                <a:stretch>
                  <a:fillRect b="-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截屏2024-10-16 10.22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0" y="1280160"/>
            <a:ext cx="3745865" cy="359600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354955" y="2087245"/>
            <a:ext cx="1319530" cy="935355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solidFill>
                  <a:schemeClr val="tx1"/>
                </a:solidFill>
              </a:rPr>
              <a:t>Current</a:t>
            </a:r>
            <a:endParaRPr lang="en-US" altLang="zh-CN" sz="1600">
              <a:solidFill>
                <a:schemeClr val="tx1"/>
              </a:solidFill>
            </a:endParaRPr>
          </a:p>
          <a:p>
            <a:pPr algn="ctr"/>
            <a:r>
              <a:rPr lang="en-US" altLang="zh-CN" sz="1600">
                <a:solidFill>
                  <a:schemeClr val="tx1"/>
                </a:solidFill>
              </a:rPr>
              <a:t>CMS Search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7206615" y="2079625"/>
            <a:ext cx="1318895" cy="942975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HNN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Interation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6090920" y="3669030"/>
            <a:ext cx="1732915" cy="828675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Origin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Neutrino Mass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499860" y="3086100"/>
            <a:ext cx="915035" cy="519430"/>
          </a:xfrm>
          <a:custGeom>
            <a:avLst/>
            <a:gdLst>
              <a:gd name="connsiteX0" fmla="*/ 0 w 1441"/>
              <a:gd name="connsiteY0" fmla="*/ 0 h 818"/>
              <a:gd name="connsiteX1" fmla="*/ 1432 w 1441"/>
              <a:gd name="connsiteY1" fmla="*/ 14 h 818"/>
              <a:gd name="connsiteX2" fmla="*/ 1441 w 1441"/>
              <a:gd name="connsiteY2" fmla="*/ 375 h 818"/>
              <a:gd name="connsiteX3" fmla="*/ 879 w 1441"/>
              <a:gd name="connsiteY3" fmla="*/ 375 h 818"/>
              <a:gd name="connsiteX4" fmla="*/ 879 w 1441"/>
              <a:gd name="connsiteY4" fmla="*/ 502 h 818"/>
              <a:gd name="connsiteX5" fmla="*/ 1037 w 1441"/>
              <a:gd name="connsiteY5" fmla="*/ 502 h 818"/>
              <a:gd name="connsiteX6" fmla="*/ 721 w 1441"/>
              <a:gd name="connsiteY6" fmla="*/ 818 h 818"/>
              <a:gd name="connsiteX7" fmla="*/ 405 w 1441"/>
              <a:gd name="connsiteY7" fmla="*/ 502 h 818"/>
              <a:gd name="connsiteX8" fmla="*/ 563 w 1441"/>
              <a:gd name="connsiteY8" fmla="*/ 502 h 818"/>
              <a:gd name="connsiteX9" fmla="*/ 563 w 1441"/>
              <a:gd name="connsiteY9" fmla="*/ 375 h 818"/>
              <a:gd name="connsiteX10" fmla="*/ 1 w 1441"/>
              <a:gd name="connsiteY10" fmla="*/ 375 h 818"/>
              <a:gd name="connsiteX11" fmla="*/ 0 w 1441"/>
              <a:gd name="connsiteY11" fmla="*/ 0 h 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" h="818">
                <a:moveTo>
                  <a:pt x="0" y="0"/>
                </a:moveTo>
                <a:lnTo>
                  <a:pt x="1432" y="14"/>
                </a:lnTo>
                <a:lnTo>
                  <a:pt x="1441" y="375"/>
                </a:lnTo>
                <a:lnTo>
                  <a:pt x="879" y="375"/>
                </a:lnTo>
                <a:lnTo>
                  <a:pt x="879" y="502"/>
                </a:lnTo>
                <a:lnTo>
                  <a:pt x="1037" y="502"/>
                </a:lnTo>
                <a:lnTo>
                  <a:pt x="721" y="818"/>
                </a:lnTo>
                <a:lnTo>
                  <a:pt x="405" y="502"/>
                </a:lnTo>
                <a:lnTo>
                  <a:pt x="563" y="502"/>
                </a:lnTo>
                <a:lnTo>
                  <a:pt x="563" y="375"/>
                </a:lnTo>
                <a:lnTo>
                  <a:pt x="1" y="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EFT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074420" y="1421130"/>
                <a:ext cx="7375525" cy="1016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More General Description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𝑵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+mn-ea"/>
                  </a:rPr>
                  <a:t>SMEFT(0806.0876).</a:t>
                </a:r>
                <a:endParaRPr lang="en-US" altLang="zh-CN" b="1" dirty="0">
                  <a:solidFill>
                    <a:srgbClr val="FF0000"/>
                  </a:solidFill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Only three in Dim-5</a:t>
                </a: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Weinberg Operator for Neutrino Mass, 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Dipole for W/Z decay to N</a:t>
                </a:r>
                <a:endParaRPr lang="en-US" altLang="zh-CN" dirty="0">
                  <a:cs typeface="Times New Roman" panose="02020603050405020304" pitchFamily="18" charset="0"/>
                  <a:sym typeface="+mn-ea"/>
                </a:endParaRPr>
              </a:p>
              <a:p>
                <a:pPr indent="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dirty="0">
                          <a:latin typeface="DejaVu Math TeX Gyre" panose="02000503000000000000" charset="0"/>
                          <a:cs typeface="Times New Roman" panose="02020603050405020304" pitchFamily="18" charset="0"/>
                        </a:rPr>
                        <m:t> </m:t>
                      </m:r>
                    </m:oMath>
                  </m:oMathPara>
                </a14:m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1421130"/>
                <a:ext cx="7375525" cy="1016000"/>
              </a:xfrm>
              <a:prstGeom prst="rect">
                <a:avLst/>
              </a:prstGeom>
              <a:blipFill rotWithShape="1">
                <a:blip r:embed="rId1"/>
                <a:stretch>
                  <a:fillRect b="-15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截屏2024-10-16 10.51.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2005965"/>
            <a:ext cx="7179310" cy="502920"/>
          </a:xfrm>
          <a:prstGeom prst="rect">
            <a:avLst/>
          </a:prstGeom>
        </p:spPr>
      </p:pic>
      <p:pic>
        <p:nvPicPr>
          <p:cNvPr id="4" name="图片 3" descr="截屏2024-10-16 11.19.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3429000"/>
            <a:ext cx="3429635" cy="3337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366260" y="3572510"/>
                <a:ext cx="4069715" cy="22879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Anisimov-Graesser Operator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for HNN</a:t>
                </a:r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marL="285750" indent="-28575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Current limits from Higgs signal strength </a:t>
                </a:r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(2210.16279, 2304.06772)</a:t>
                </a:r>
                <a:endParaRPr lang="en-US" altLang="zh-CN" dirty="0"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dirty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Λ</m:t>
                      </m:r>
                      <m:r>
                        <a:rPr lang="en-US" altLang="zh-CN" dirty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≥</m:t>
                      </m:r>
                      <m:r>
                        <a:rPr lang="en-US" altLang="zh-CN" dirty="0">
                          <a:latin typeface="DejaVu Math TeX Gyre" panose="02000503000000000000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altLang="zh-CN" dirty="0">
                          <a:latin typeface="DejaVu Math TeX Gyre" panose="02000503000000000000" charset="0"/>
                          <a:cs typeface="Times New Roman" panose="02020603050405020304" pitchFamily="18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DejaVu Math TeX Gyre" panose="02000503000000000000" charset="0"/>
                          <a:cs typeface="Times New Roman" panose="02020603050405020304" pitchFamily="18" charset="0"/>
                        </a:rPr>
                        <m:t>TeV</m:t>
                      </m:r>
                    </m:oMath>
                  </m:oMathPara>
                </a14:m>
                <a:endParaRPr lang="en-US" altLang="zh-CN" dirty="0">
                  <a:latin typeface="DejaVu Math TeX Gyre" panose="02000503000000000000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Large parameter space in EFTs to probe seesaw</a:t>
                </a:r>
                <a:endParaRPr lang="en-US" altLang="zh-CN"/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/>
                  <a:t>Limits from this work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surpass</a:t>
                </a:r>
                <a:r>
                  <a:rPr lang="en-US" altLang="zh-CN"/>
                  <a:t> current limits by </a:t>
                </a:r>
                <a:r>
                  <a:rPr lang="en-US" altLang="zh-CN" b="1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more than 10 times</a:t>
                </a:r>
                <a:endParaRPr lang="en-US" altLang="zh-CN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0" y="3572510"/>
                <a:ext cx="4069715" cy="2287905"/>
              </a:xfrm>
              <a:prstGeom prst="rect">
                <a:avLst/>
              </a:prstGeom>
              <a:blipFill rotWithShape="1">
                <a:blip r:embed="rId4"/>
                <a:stretch>
                  <a:fillRect b="-2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 err="1"/>
              <a:t>Leptogenesis</a:t>
            </a:r>
            <a:r>
              <a:rPr lang="en-US" altLang="zh-CN" sz="2800" b="1" dirty="0"/>
              <a:t> to explain the BAU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29468" y="1280160"/>
                <a:ext cx="2911033" cy="582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≈(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𝟓𝟗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𝟏𝟏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en-US" altLang="zh-CN" sz="1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Planck satellite and the CMB.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b="1" dirty="0">
                    <a:solidFill>
                      <a:srgbClr val="FF0000"/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Sakhorov’s criteria</a:t>
                </a:r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sz="1800" dirty="0">
                    <a:latin typeface="Times New Roman Regular" panose="02020603050405020304" charset="0"/>
                    <a:cs typeface="Times New Roman Regular" panose="02020603050405020304" charset="0"/>
                  </a:rPr>
                  <a:t>1. Baryon number violating process,</a:t>
                </a:r>
                <a:endParaRPr lang="en-US" altLang="zh-CN" sz="18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indent="0" algn="l">
                  <a:buNone/>
                </a:pPr>
                <a:endParaRPr lang="en-US" altLang="zh-CN" sz="18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indent="0" algn="l">
                  <a:buNone/>
                </a:pPr>
                <a:r>
                  <a:rPr lang="en-US" altLang="zh-CN" sz="1800" dirty="0">
                    <a:latin typeface="Times New Roman Regular" panose="02020603050405020304" charset="0"/>
                    <a:cs typeface="Times New Roman Regular" panose="02020603050405020304" charset="0"/>
                  </a:rPr>
                  <a:t>2. C and CP violations,</a:t>
                </a:r>
                <a:endParaRPr lang="en-US" altLang="zh-CN" sz="18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indent="0" algn="l">
                  <a:buNone/>
                </a:pPr>
                <a:r>
                  <a:rPr lang="en-US" altLang="zh-CN" sz="1800" dirty="0">
                    <a:latin typeface="Times New Roman Regular" panose="02020603050405020304" charset="0"/>
                    <a:cs typeface="Times New Roman Regular" panose="0202060305040502030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)≠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bar>
                      <m:barPr>
                        <m:pos m:val="top"/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</m:e>
                    </m:ba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</m:ba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L and R. </a:t>
                </a:r>
                <a:endParaRPr lang="en-US" altLang="zh-CN" sz="18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endParaRPr lang="en-US" altLang="zh-CN" sz="18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sz="1800" dirty="0">
                    <a:latin typeface="Times New Roman Regular" panose="02020603050405020304" charset="0"/>
                    <a:cs typeface="Times New Roman Regular" panose="02020603050405020304" charset="0"/>
                  </a:rPr>
                  <a:t>3. Out of equilibrium.</a:t>
                </a:r>
                <a:r>
                  <a:rPr lang="en-US" altLang="zh-CN" sz="1800" b="1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sz="18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sz="1800" b="1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)≠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sz="18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endParaRPr lang="en-US" altLang="zh-CN" sz="1800" dirty="0">
                  <a:latin typeface="Times New Roman Regular" panose="02020603050405020304" charset="0"/>
                  <a:ea typeface="黑体" panose="02010609060101010101" charset="-122"/>
                  <a:cs typeface="Times New Roman Regular" panose="02020603050405020304" charset="0"/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</a:pPr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</a:pPr>
                <a:endParaRPr lang="en-US" altLang="zh-CN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8" y="1280160"/>
                <a:ext cx="2911033" cy="5821680"/>
              </a:xfrm>
              <a:prstGeom prst="rect">
                <a:avLst/>
              </a:prstGeom>
              <a:blipFill rotWithShape="1">
                <a:blip r:embed="rId1"/>
                <a:stretch>
                  <a:fillRect l="-17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74217" y="4186483"/>
            <a:ext cx="4443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Figure from Kaori </a:t>
            </a:r>
            <a:r>
              <a:rPr lang="en-US" altLang="zh-CN" sz="1200" dirty="0" err="1"/>
              <a:t>Fuyuto</a:t>
            </a:r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18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Way too small to explain the observed BAU within the SM. We need new physics!</a:t>
            </a:r>
            <a:endParaRPr lang="en-US" altLang="zh-CN" sz="18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zh-CN" dirty="0"/>
          </a:p>
        </p:txBody>
      </p:sp>
      <p:pic>
        <p:nvPicPr>
          <p:cNvPr id="14" name="图片 13" descr="421619_1_En_1_Fig1_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27" y="1697340"/>
            <a:ext cx="4259806" cy="203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 err="1"/>
              <a:t>Leptogenesis</a:t>
            </a:r>
            <a:r>
              <a:rPr lang="en-US" altLang="zh-CN" sz="2800" b="1" dirty="0"/>
              <a:t> to explain the BAU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513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BAU from neutrino!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Lepton number is violated within the neutrino masses terms.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2.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Additional CP violations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can exists in the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neutrino mass matrix</a:t>
                </a:r>
                <a:r>
                  <a:rPr lang="en-US" altLang="zh-CN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.</a:t>
                </a:r>
                <a:endParaRPr lang="en-US" altLang="zh-CN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endParaRPr lang="en-US" altLang="zh-CN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Right-handed neutrinos decay out of equilibrium potentially.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EW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sphaleron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transfer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during EW phase transition,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</m:oMath>
                  </m:oMathPara>
                </a14:m>
                <a:endParaRPr lang="en-US" altLang="zh-CN" i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Asymmetry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efficiency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𝐵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gauge boson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5133975"/>
              </a:xfrm>
              <a:prstGeom prst="rect">
                <a:avLst/>
              </a:prstGeom>
              <a:blipFill rotWithShape="1">
                <a:blip r:embed="rId1"/>
                <a:stretch>
                  <a:fillRect l="-6" t="-8" r="7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Mass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9468" y="1280160"/>
            <a:ext cx="2911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masses of the neutrinos are much smaller than the other fermions!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Neutrinos are the only neutral fermions.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nature of the neutrino masses can be different!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074217" y="4695623"/>
            <a:ext cx="401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from Hitoshi Murayama</a:t>
            </a:r>
            <a:endParaRPr kumimoji="1"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217" y="1442502"/>
            <a:ext cx="3743671" cy="2641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512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CP asymmetry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decay,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comes from the interference between the tree-level and one loop amplitude.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Hierarchical RH neutrinos,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Davidson-Ibarra Bound, no possible collider signatures.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 </a:t>
                </a:r>
                <a:r>
                  <a:rPr lang="en-US" altLang="zh-CN" sz="1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leptogenesis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(what we focus on)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if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at least two of the RH neutrinos masses are degenerate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l-GR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 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only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𝒔𝒑𝒉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𝟏𝟑𝟎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5125720"/>
              </a:xfrm>
              <a:prstGeom prst="rect">
                <a:avLst/>
              </a:prstGeom>
              <a:blipFill rotWithShape="1">
                <a:blip r:embed="rId1"/>
                <a:stretch>
                  <a:fillRect l="-6" t="-8" r="7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Resonant </a:t>
            </a:r>
            <a:r>
              <a:rPr lang="en-US" altLang="zh-CN" sz="2800" b="1" dirty="0" err="1"/>
              <a:t>Leptogenesis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235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CP asymmetry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decay,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without quantum effect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Yukawa can be expressed by Casas-Ibarra paramterasation.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2354580"/>
              </a:xfrm>
              <a:prstGeom prst="rect">
                <a:avLst/>
              </a:prstGeom>
              <a:blipFill rotWithShape="1">
                <a:blip r:embed="rId1"/>
                <a:stretch>
                  <a:fillRect l="-6" t="-18" r="7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CP Asymmetry</a:t>
            </a:r>
            <a:endParaRPr lang="en-US" altLang="zh-CN" sz="2800" b="1" dirty="0"/>
          </a:p>
        </p:txBody>
      </p:sp>
      <p:pic>
        <p:nvPicPr>
          <p:cNvPr id="2" name="图片 1" descr="截屏2024-10-16 11.28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881630"/>
            <a:ext cx="3214370" cy="684530"/>
          </a:xfrm>
          <a:prstGeom prst="rect">
            <a:avLst/>
          </a:prstGeom>
        </p:spPr>
      </p:pic>
      <p:pic>
        <p:nvPicPr>
          <p:cNvPr id="3" name="图片 2" descr="截屏2024-10-16 11.29.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3566160"/>
            <a:ext cx="6546215" cy="1163320"/>
          </a:xfrm>
          <a:prstGeom prst="rect">
            <a:avLst/>
          </a:prstGeom>
        </p:spPr>
      </p:pic>
      <p:pic>
        <p:nvPicPr>
          <p:cNvPr id="4" name="图片 3" descr="截屏2024-10-16 11.29.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4549140"/>
            <a:ext cx="5223510" cy="1239520"/>
          </a:xfrm>
          <a:prstGeom prst="rect">
            <a:avLst/>
          </a:prstGeom>
        </p:spPr>
      </p:pic>
      <p:pic>
        <p:nvPicPr>
          <p:cNvPr id="6" name="图片 5" descr="截屏2024-10-16 19.33.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65" y="1780540"/>
            <a:ext cx="6748780" cy="74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430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1800" smtClean="0">
                    <a:latin typeface="Times New Roman Regular" panose="02020603050405020304" charset="0"/>
                    <a:ea typeface="Cambria Math" panose="02040503050406030204" pitchFamily="18" charset="0"/>
                    <a:cs typeface="Times New Roman Regular" panose="02020603050405020304" charset="0"/>
                  </a:rPr>
                  <a:t>Connection to seesaw</a:t>
                </a:r>
                <a:endParaRPr lang="en-US" altLang="zh-CN" sz="1800" smtClean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endParaRPr lang="en-US" altLang="zh-CN" sz="1800" dirty="0" smtClean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endParaRPr lang="en-US" altLang="zh-CN" sz="1800" dirty="0" smtClean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endParaRPr lang="en-US" altLang="zh-CN" sz="1800" dirty="0" smtClean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endParaRPr lang="en-US" altLang="zh-CN" sz="1800" dirty="0" smtClean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DejaVu Math TeX Gyre" panose="02000503000000000000" charset="0"/>
                            <a:ea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1800" i="1" smtClean="0">
                            <a:latin typeface="DejaVu Math TeX Gyre" panose="02000503000000000000" charset="0"/>
                            <a:ea typeface="Cambria Math" panose="02040503050406030204" pitchFamily="18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80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 New Roman Regular" panose="02020603050405020304" charset="0"/>
                    <a:cs typeface="Times New Roman Regular" panose="02020603050405020304" charset="0"/>
                  </a:rPr>
                  <a:t> is tiny from seesaw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LLPs</a:t>
                </a:r>
                <a:endParaRPr lang="en-US" altLang="zh-CN" sz="18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Tiny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DejaVu Math TeX Gyre" panose="02000503000000000000" charset="0"/>
                            <a:ea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DejaVu Math TeX Gyre" panose="02000503000000000000" charset="0"/>
                            <a:ea typeface="Cambria Math" panose="02040503050406030204" pitchFamily="18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  <m:r>
                      <a:rPr lang="en-US" altLang="zh-CN" dirty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tiny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y</m:t>
                        </m:r>
                      </m:e>
                      <m:sub>
                        <m:r>
                          <a:rPr lang="en-US" altLang="zh-CN" dirty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mtClean="0">
                    <a:latin typeface="Times New Roman Regular" panose="02020603050405020304" charset="0"/>
                    <a:ea typeface="Cambria Math" panose="02040503050406030204" pitchFamily="18" charset="0"/>
                    <a:cs typeface="Times New Roman Regular" panose="02020603050405020304" charset="0"/>
                    <a:sym typeface="+mn-ea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mtClean="0">
                            <a:latin typeface="DejaVu Math TeX Gyre" panose="02000503000000000000" charset="0"/>
                            <a:ea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𝜖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 require tiny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y</m:t>
                        </m:r>
                      </m:e>
                      <m:sub>
                        <m:r>
                          <a:rPr lang="en-US" altLang="zh-CN" dirty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latin typeface="Times New Roman Regular" panose="02020603050405020304" charset="0"/>
                  <a:ea typeface="宋体" charset="0"/>
                  <a:cs typeface="Times New Roman Regular" panose="0202060305040502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Regular" panose="02020603050405020304" charset="0"/>
                    <a:ea typeface="宋体" charset="0"/>
                    <a:cs typeface="Times New Roman Regular" panose="02020603050405020304" charset="0"/>
                  </a:rPr>
                  <a:t>Both Leptogenesis and</a:t>
                </a:r>
                <a:r>
                  <a:rPr lang="en-US" altLang="zh-CN" b="1" dirty="0">
                    <a:solidFill>
                      <a:srgbClr val="FF0000"/>
                    </a:solidFill>
                    <a:latin typeface="DejaVu Math TeX Gyre" panose="02000503000000000000" charset="0"/>
                    <a:ea typeface="宋体" charset="0"/>
                    <a:cs typeface="DejaVu Math TeX Gyre" panose="02000503000000000000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Regular" panose="02020603050405020304" charset="0"/>
                    <a:ea typeface="宋体" charset="0"/>
                    <a:cs typeface="Times New Roman Regular" panose="02020603050405020304" charset="0"/>
                  </a:rPr>
                  <a:t>Seesaw prefer 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 Italic" panose="02020603050405020304" charset="0"/>
                    <a:ea typeface="宋体" charset="0"/>
                    <a:cs typeface="Times New Roman Italic" panose="02020603050405020304" charset="0"/>
                  </a:rPr>
                  <a:t>N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Regular" panose="02020603050405020304" charset="0"/>
                    <a:ea typeface="宋体" charset="0"/>
                    <a:cs typeface="Times New Roman Regular" panose="02020603050405020304" charset="0"/>
                  </a:rPr>
                  <a:t> as LLPs</a:t>
                </a:r>
                <a:endParaRPr lang="en-US" altLang="zh-CN" b="1" dirty="0">
                  <a:solidFill>
                    <a:srgbClr val="FF0000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1800" i="1" dirty="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4306570"/>
              </a:xfrm>
              <a:prstGeom prst="rect">
                <a:avLst/>
              </a:prstGeom>
              <a:blipFill rotWithShape="1">
                <a:blip r:embed="rId1"/>
                <a:stretch>
                  <a:fillRect l="-6" t="-10" r="7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CP Asymmetry</a:t>
            </a:r>
            <a:endParaRPr lang="en-US" altLang="zh-CN" sz="2800" b="1" dirty="0"/>
          </a:p>
        </p:txBody>
      </p:sp>
      <p:pic>
        <p:nvPicPr>
          <p:cNvPr id="7" name="图片 6" descr="截屏2024-10-16 11.32.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837055"/>
            <a:ext cx="6972300" cy="850900"/>
          </a:xfrm>
          <a:prstGeom prst="rect">
            <a:avLst/>
          </a:prstGeom>
        </p:spPr>
      </p:pic>
      <p:pic>
        <p:nvPicPr>
          <p:cNvPr id="8" name="图片 7" descr="截屏2024-10-16 11.35.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05" y="3949700"/>
            <a:ext cx="2781935" cy="2444115"/>
          </a:xfrm>
          <a:prstGeom prst="rect">
            <a:avLst/>
          </a:prstGeom>
        </p:spPr>
      </p:pic>
      <p:pic>
        <p:nvPicPr>
          <p:cNvPr id="9" name="图片 8" descr="截屏2024-10-16 19.58.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165" y="3949700"/>
            <a:ext cx="2730500" cy="2607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460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Arial" panose="020B0604020202090204" pitchFamily="34" charset="0"/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neutrino oscillation data, -5 parameters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massless lightest neutrino, decouple the heaviest </a:t>
                </a:r>
                <a:r>
                  <a:rPr lang="en-US" altLang="zh-CN" sz="1800" i="1" dirty="0">
                    <a:latin typeface="Times New Roman Italic" panose="02020603050405020304" charset="0"/>
                    <a:cs typeface="Times New Roman Italic" panose="02020603050405020304" charset="0"/>
                  </a:rPr>
                  <a:t>N, -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parameters</a:t>
                </a:r>
                <a:endParaRPr lang="en-US" altLang="zh-CN" sz="1800" i="1" dirty="0">
                  <a:latin typeface="Times New Roman Italic" panose="02020603050405020304" charset="0"/>
                  <a:cs typeface="Times New Roman Italic" panose="0202060305040502030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𝜔</m:t>
                        </m:r>
                      </m:e>
                      <m:sub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𝜋</m:t>
                    </m:r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/</m:t>
                    </m:r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𝜔</m:t>
                        </m:r>
                      </m:e>
                      <m:sub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800" i="1" dirty="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free parameter rotate away, -1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couplings with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𝐵</m:t>
                    </m:r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sz="1800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gauge boson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p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’</m:t>
                        </m:r>
                      </m:sup>
                    </m:sSup>
                  </m:oMath>
                </a14:m>
                <a:endParaRPr lang="en-US" altLang="zh-CN" sz="1800" i="1" dirty="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l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two free parameters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1800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’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𝐵</m:t>
                        </m:r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sz="1800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Free parameters,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𝑥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𝑥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5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6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=8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4604385"/>
              </a:xfrm>
              <a:prstGeom prst="rect">
                <a:avLst/>
              </a:prstGeom>
              <a:blipFill rotWithShape="1">
                <a:blip r:embed="rId1"/>
                <a:stretch>
                  <a:fillRect l="-6" t="-9" r="7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Free Parameters</a:t>
            </a:r>
            <a:endParaRPr lang="en-US" altLang="zh-CN" sz="2800" b="1" dirty="0"/>
          </a:p>
        </p:txBody>
      </p:sp>
      <p:pic>
        <p:nvPicPr>
          <p:cNvPr id="7" name="图片 6" descr="截屏2024-10-16 11.29.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690370"/>
            <a:ext cx="5149215" cy="78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Free Parameters</a:t>
            </a:r>
            <a:endParaRPr lang="en-US" altLang="zh-CN" sz="2800" b="1" dirty="0"/>
          </a:p>
        </p:txBody>
      </p:sp>
      <p:pic>
        <p:nvPicPr>
          <p:cNvPr id="2" name="图片 1" descr="截屏2024-10-16 11.33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98775"/>
            <a:ext cx="5143500" cy="1244600"/>
          </a:xfrm>
          <a:prstGeom prst="rect">
            <a:avLst/>
          </a:prstGeom>
        </p:spPr>
      </p:pic>
      <p:pic>
        <p:nvPicPr>
          <p:cNvPr id="3" name="图片 2" descr="截屏2024-10-16 11.34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4273550"/>
            <a:ext cx="7630795" cy="1448435"/>
          </a:xfrm>
          <a:prstGeom prst="rect">
            <a:avLst/>
          </a:prstGeom>
        </p:spPr>
      </p:pic>
      <p:pic>
        <p:nvPicPr>
          <p:cNvPr id="8" name="图片 7" descr="截屏2024-10-16 11.33.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420" y="1631315"/>
            <a:ext cx="5257800" cy="1137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4420" y="12827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Benchmark for free parameters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371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Corrections</a:t>
                </a:r>
                <a:r>
                  <a:rPr lang="zh-CN" altLang="en-US" dirty="0"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on</a:t>
                </a:r>
                <a:r>
                  <a:rPr lang="zh-CN" altLang="en-US" dirty="0"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the</a:t>
                </a:r>
                <a:r>
                  <a:rPr lang="zh-CN" altLang="en-US" dirty="0"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Boltzmann</a:t>
                </a:r>
                <a:r>
                  <a:rPr lang="zh-CN" altLang="en-US" dirty="0"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equations,</a:t>
                </a:r>
                <a:endParaRPr lang="en-US" altLang="zh-CN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endParaRPr lang="en-US" altLang="zh-CN" b="1" i="1" dirty="0">
                  <a:latin typeface="Times New Roman Regular" panose="02020603050405020304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Large washout</a:t>
                </a:r>
                <a:r>
                  <a:rPr lang="en-US" altLang="zh-CN">
                    <a:latin typeface="Times New Roman Regular" panose="02020603050405020304" charset="0"/>
                    <a:cs typeface="Times New Roman Regular" panose="0202060305040502030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p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’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 Regular" panose="02020603050405020304" charset="0"/>
                    <a:ea typeface="Cambria Math" panose="02040503050406030204" pitchFamily="18" charset="0"/>
                    <a:cs typeface="Times New Roman Regular" panose="02020603050405020304" charset="0"/>
                  </a:rPr>
                  <a:t> scattering</a:t>
                </a:r>
                <a:endParaRPr lang="en-US" altLang="zh-CN" dirty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r>
                  <a:rPr lang="en-US" altLang="zh-CN" dirty="0">
                    <a:latin typeface="Times New Roman Regular" panose="02020603050405020304" charset="0"/>
                    <a:ea typeface="Cambria Math" panose="02040503050406030204" pitchFamily="18" charset="0"/>
                    <a:cs typeface="Times New Roman Regular" panose="02020603050405020304" charset="0"/>
                  </a:rPr>
                  <a:t>Thermal efficiency can be analytically expressed</a:t>
                </a:r>
                <a:endParaRPr lang="en-US" altLang="zh-CN" dirty="0">
                  <a:latin typeface="Times New Roman Regular" panose="02020603050405020304" charset="0"/>
                  <a:ea typeface="Cambria Math" panose="02040503050406030204" pitchFamily="18" charset="0"/>
                  <a:cs typeface="Times New Roman Regular" panose="02020603050405020304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3719195"/>
              </a:xfrm>
              <a:prstGeom prst="rect">
                <a:avLst/>
              </a:prstGeom>
              <a:blipFill rotWithShape="1">
                <a:blip r:embed="rId1"/>
                <a:stretch>
                  <a:fillRect l="-6" t="-11" r="7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Thermal Efficiency</a:t>
            </a:r>
            <a:endParaRPr lang="en-US" altLang="zh-CN" sz="2800" b="1" dirty="0"/>
          </a:p>
        </p:txBody>
      </p:sp>
      <p:pic>
        <p:nvPicPr>
          <p:cNvPr id="2" name="图片 1" descr="截屏2024-10-16 19.51.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2215515"/>
            <a:ext cx="7145655" cy="1142365"/>
          </a:xfrm>
          <a:prstGeom prst="rect">
            <a:avLst/>
          </a:prstGeom>
        </p:spPr>
      </p:pic>
      <p:pic>
        <p:nvPicPr>
          <p:cNvPr id="3" name="图片 2" descr="截屏2024-10-16 19.52.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4293235"/>
            <a:ext cx="5969635" cy="164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74217" y="1356784"/>
                <a:ext cx="728671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scattering mediated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makes the </a:t>
                </a: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closer to the equilibrium.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BAU is diluted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the scatterings.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4247317"/>
              </a:xfrm>
              <a:prstGeom prst="rect">
                <a:avLst/>
              </a:prstGeom>
              <a:blipFill rotWithShape="1">
                <a:blip r:embed="rId1"/>
                <a:stretch>
                  <a:fillRect l="-6" t="-10" r="7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Wash-out from Pair-production</a:t>
            </a:r>
            <a:endParaRPr lang="en-US" altLang="zh-CN" sz="28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1079077" y="1627095"/>
            <a:ext cx="7814289" cy="1800000"/>
            <a:chOff x="1146628" y="1259841"/>
            <a:chExt cx="7814289" cy="1800000"/>
          </a:xfrm>
        </p:grpSpPr>
        <p:sp>
          <p:nvSpPr>
            <p:cNvPr id="8" name="右箭头 3"/>
            <p:cNvSpPr/>
            <p:nvPr/>
          </p:nvSpPr>
          <p:spPr>
            <a:xfrm>
              <a:off x="4842721" y="2024028"/>
              <a:ext cx="321012" cy="2712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0669" y="1259841"/>
              <a:ext cx="3570248" cy="180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628" y="1259841"/>
              <a:ext cx="3570248" cy="180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Test </a:t>
            </a:r>
            <a:r>
              <a:rPr lang="en-US" altLang="zh-CN" sz="2800" b="1" dirty="0" err="1"/>
              <a:t>Leptogenesis</a:t>
            </a:r>
            <a:r>
              <a:rPr lang="en-US" altLang="zh-CN" sz="2800" b="1" dirty="0"/>
              <a:t> by LLP searches</a:t>
            </a:r>
            <a:endParaRPr lang="en-US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 descr="截屏2024-10-16 11.35.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420" y="1475740"/>
            <a:ext cx="6101080" cy="390271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3225800" y="5594350"/>
            <a:ext cx="880745" cy="2876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流程图: 可选过程 5"/>
              <p:cNvSpPr/>
              <p:nvPr/>
            </p:nvSpPr>
            <p:spPr>
              <a:xfrm>
                <a:off x="1062355" y="5755640"/>
                <a:ext cx="1990090" cy="584200"/>
              </a:xfrm>
              <a:prstGeom prst="flowChartAlternateProcess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>
                    <a:solidFill>
                      <a:schemeClr val="tx1"/>
                    </a:solidFill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’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𝑁𝑁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</a:rPr>
                  <a:t> </a:t>
                </a:r>
                <a:endParaRPr lang="en-US" altLang="zh-CN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流程图: 可选过程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55" y="5755640"/>
                <a:ext cx="1990090" cy="58420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319" t="-1087" r="-319" b="-1087"/>
                </a:stretch>
              </a:blip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流程图: 可选过程 6"/>
          <p:cNvSpPr/>
          <p:nvPr>
            <p:custDataLst>
              <p:tags r:id="rId3"/>
            </p:custDataLst>
          </p:nvPr>
        </p:nvSpPr>
        <p:spPr>
          <a:xfrm>
            <a:off x="4216400" y="5378450"/>
            <a:ext cx="1891665" cy="584200"/>
          </a:xfrm>
          <a:prstGeom prst="flowChartAlternate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Large LLP events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右箭头 8"/>
          <p:cNvSpPr/>
          <p:nvPr>
            <p:custDataLst>
              <p:tags r:id="rId4"/>
            </p:custDataLst>
          </p:nvPr>
        </p:nvSpPr>
        <p:spPr>
          <a:xfrm>
            <a:off x="3202940" y="6236970"/>
            <a:ext cx="880745" cy="2876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流程图: 可选过程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4655" y="6089015"/>
                <a:ext cx="1891665" cy="584200"/>
              </a:xfrm>
              <a:prstGeom prst="flowChartAlternateProcess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>
                    <a:solidFill>
                      <a:schemeClr val="tx1"/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13" name="流程图: 可选过程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224655" y="6089015"/>
                <a:ext cx="1891665" cy="58420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336" t="-1087" r="-336" b="-1087"/>
                </a:stretch>
              </a:blip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箭头 14"/>
          <p:cNvSpPr/>
          <p:nvPr>
            <p:custDataLst>
              <p:tags r:id="rId8"/>
            </p:custDataLst>
          </p:nvPr>
        </p:nvSpPr>
        <p:spPr>
          <a:xfrm>
            <a:off x="6118225" y="5845810"/>
            <a:ext cx="880745" cy="2876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流程图: 可选过程 15"/>
          <p:cNvSpPr/>
          <p:nvPr>
            <p:custDataLst>
              <p:tags r:id="rId9"/>
            </p:custDataLst>
          </p:nvPr>
        </p:nvSpPr>
        <p:spPr>
          <a:xfrm>
            <a:off x="6998970" y="5675630"/>
            <a:ext cx="1990090" cy="584200"/>
          </a:xfrm>
          <a:prstGeom prst="flowChartAlternate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LLP test Seesaw and Leptogenesis 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8798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1074217" y="1356784"/>
            <a:ext cx="7286714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still a lot unknown in the neutrino physics. The origin of the neutrino masses are one of the most interesting.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Right-handed neutrinos can explain the neutrino masses via the type-I seesaw, and the BAU via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leptogenesis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adding a B-L gauge, the pair-production of right-handed neutrinos can be probed at colliders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show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current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 Bold" panose="02020603050405020304" charset="0"/>
                <a:cs typeface="Times New Roman Bold" panose="02020603050405020304" charset="0"/>
              </a:rPr>
              <a:t>CMS displaced shower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 can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test seesaw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there is tiny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HNN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show future LLP searches might test </a:t>
            </a:r>
            <a:r>
              <a:rPr lang="en-US" altLang="zh-CN" sz="1800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both leptogenesis and seesaw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B-L gauge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interactions.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sp>
        <p:nvSpPr>
          <p:cNvPr id="10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Conclusion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17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770" cy="685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Dirac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bar>
                      <m:barPr>
                        <m:pos m:val="top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bar>
                    <m:acc>
                      <m:accPr>
                        <m:chr m:val="̃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𝑀𝑎𝑗𝑜𝑟𝑎𝑛𝑎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̅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acc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Yukawa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Dirac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mass!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the neutrino masses induced by both?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 useBgFill="1"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770" cy="6858000"/>
              </a:xfrm>
              <a:prstGeom prst="rect">
                <a:avLst/>
              </a:prstGeom>
              <a:blipFill rotWithShape="1">
                <a:blip r:embed="rId1"/>
                <a:stretch>
                  <a:fillRect r="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 txBox="1"/>
              <p:nvPr/>
            </p:nvSpPr>
            <p:spPr>
              <a:xfrm>
                <a:off x="1216951" y="5367101"/>
                <a:ext cx="7217553" cy="50722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:r>
                  <a:rPr kumimoji="1"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Seesaw</a:t>
                </a:r>
                <a:r>
                  <a:rPr kumimoji="1"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Mechanism</a:t>
                </a:r>
                <a:r>
                  <a:rPr kumimoji="1"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kumimoji="1"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hand?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𝝊</m:t>
                    </m:r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𝑴𝑺𝑴</m:t>
                    </m:r>
                  </m:oMath>
                </a14:m>
                <a:endParaRPr kumimoji="1"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51" y="5367101"/>
                <a:ext cx="7217553" cy="507220"/>
              </a:xfrm>
              <a:prstGeom prst="rect">
                <a:avLst/>
              </a:prstGeom>
              <a:blipFill rotWithShape="1">
                <a:blip r:embed="rId2"/>
                <a:stretch>
                  <a:fillRect l="-4" t="-17668" r="6" b="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1" y="1312009"/>
            <a:ext cx="1391290" cy="2053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71" y="1224290"/>
            <a:ext cx="1906709" cy="2127342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5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80" y="1327281"/>
            <a:ext cx="2570632" cy="202300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74217" y="4588016"/>
            <a:ext cx="6431174" cy="881222"/>
            <a:chOff x="3601019" y="8785188"/>
            <a:chExt cx="6431174" cy="881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8"/>
                <p:cNvSpPr txBox="1"/>
                <p:nvPr/>
              </p:nvSpPr>
              <p:spPr>
                <a:xfrm>
                  <a:off x="3601019" y="8878246"/>
                  <a:ext cx="1718437" cy="7881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11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019" y="8878246"/>
                  <a:ext cx="1718437" cy="788164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9"/>
                <p:cNvSpPr/>
                <p:nvPr/>
              </p:nvSpPr>
              <p:spPr>
                <a:xfrm>
                  <a:off x="5723631" y="8785188"/>
                  <a:ext cx="1941942" cy="7109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631" y="8785188"/>
                  <a:ext cx="1941942" cy="71090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20"/>
                <p:cNvSpPr/>
                <p:nvPr/>
              </p:nvSpPr>
              <p:spPr>
                <a:xfrm>
                  <a:off x="8136802" y="8947844"/>
                  <a:ext cx="1895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802" y="8947844"/>
                  <a:ext cx="1895391" cy="369332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1690" y="3296352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000" dirty="0"/>
              <a:t>Artwork by Sandbox Studio, Chicago with Ana </a:t>
            </a:r>
            <a:r>
              <a:rPr lang="en-GB" altLang="zh-CN" sz="1000" dirty="0" err="1"/>
              <a:t>Kova</a:t>
            </a:r>
            <a:endParaRPr kumimoji="1" lang="zh-CN" alt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212892" y="3542573"/>
                <a:ext cx="6923428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Dirac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bar>
                      <m:barPr>
                        <m:pos m:val="top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bar>
                    <m:acc>
                      <m:accPr>
                        <m:chr m:val="̃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𝑀𝑎𝑗𝑜𝑟𝑎𝑛𝑎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̅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acc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Yukawa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Dirac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mass!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the neutrino masses induced by both?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92" y="3542573"/>
                <a:ext cx="6923428" cy="961482"/>
              </a:xfrm>
              <a:prstGeom prst="rect">
                <a:avLst/>
              </a:prstGeom>
              <a:blipFill rotWithShape="1">
                <a:blip r:embed="rId9"/>
                <a:stretch>
                  <a:fillRect l="-1" t="-56" r="1" b="-3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Type-I Seesaw Mechanisms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38"/>
    </mc:Choice>
    <mc:Fallback>
      <p:transition spd="slow" advTm="463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Neutrino Searches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4369363"/>
            <a:ext cx="444311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53788" y="1280160"/>
                <a:ext cx="7286714" cy="5575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/>
                  <a:t>GUT points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≈</m:t>
                    </m:r>
                    <m:f>
                      <m:fPr>
                        <m:ctrlPr>
                          <a:rPr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 dirty="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 Regular" panose="02020603050405020304" charset="0"/>
                    <a:cs typeface="Times New Roman Regular" panose="02020603050405020304" charset="0"/>
                  </a:rPr>
                  <a:t>GeV</a:t>
                </a:r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 indent="0">
                  <a:buFont typeface="Arial" panose="020B060402020209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~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Leptogenesis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favors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+mn-lt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+mn-lt"/>
                  </a:rPr>
                  <a:t>GeV</a:t>
                </a:r>
                <a:endParaRPr lang="en-US" altLang="zh-CN" dirty="0">
                  <a:solidFill>
                    <a:schemeClr val="tx1"/>
                  </a:solidFill>
                  <a:cs typeface="+mn-lt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cs typeface="+mn-lt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Can we still probe heavy neutrinos at colliders?</a:t>
                </a:r>
                <a:endParaRPr lang="en-US" altLang="zh-CN" b="1" dirty="0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lang="en-US" altLang="zh-CN" b="1" dirty="0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heavy degree of freedom leads to non-stable Higgs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b="1" dirty="0">
                    <a:cs typeface="+mn-lt"/>
                    <a:sym typeface="+mn-ea"/>
                  </a:rPr>
                  <a:t> </a:t>
                </a:r>
                <a:r>
                  <a:rPr lang="en-US" altLang="zh-CN" dirty="0">
                    <a:cs typeface="+mn-lt"/>
                    <a:sym typeface="+mn-ea"/>
                  </a:rPr>
                  <a:t>GeV.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CP violation can be produced if heavy neutrinos are degenerate, or the PMNS has CP violations, i.e.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resonant leptogenesis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 Bold" panose="02020603050405020304" charset="0"/>
                    <a:cs typeface="Times New Roman Bold" panose="02020603050405020304" charset="0"/>
                  </a:rPr>
                  <a:t>leptogenesis via oscillations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3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dirty="0">
                    <a:cs typeface="+mn-lt"/>
                    <a:sym typeface="+mn-ea"/>
                  </a:rPr>
                  <a:t>GeV.</a:t>
                </a:r>
                <a:endParaRPr lang="en-US" altLang="zh-CN" dirty="0">
                  <a:cs typeface="+mn-lt"/>
                  <a:sym typeface="+mn-ea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+mn-lt"/>
                    <a:sym typeface="+mn-ea"/>
                  </a:rPr>
                  <a:t>The Yukawa couplings can be electron like, </a:t>
                </a:r>
                <a:endParaRPr lang="en-US" altLang="zh-CN" dirty="0">
                  <a:cs typeface="+mn-lt"/>
                  <a:sym typeface="+mn-ea"/>
                </a:endParaRPr>
              </a:p>
              <a:p>
                <a:pPr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cs typeface="+mn-lt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>
                    <a:cs typeface="+mn-lt"/>
                    <a:sym typeface="+mn-ea"/>
                  </a:rPr>
                  <a:t> 100 GeV</a:t>
                </a:r>
                <a:endParaRPr lang="en-US" altLang="zh-CN" dirty="0">
                  <a:cs typeface="+mn-lt"/>
                  <a:sym typeface="+mn-ea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cs typeface="+mn-lt"/>
                    <a:sym typeface="+mn-ea"/>
                  </a:rPr>
                  <a:t>Inverse seesaw can yield natural Yukawa couplings.</a:t>
                </a:r>
                <a:endParaRPr lang="en-US" altLang="zh-CN" dirty="0">
                  <a:cs typeface="+mn-lt"/>
                  <a:sym typeface="+mn-ea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603050405020304" charset="0"/>
                    <a:cs typeface="Times New Roman Bold" panose="02020603050405020304" charset="0"/>
                    <a:sym typeface="+mn-ea"/>
                  </a:rPr>
                  <a:t>Colliders probes of heavy neutrinos are resonable!</a:t>
                </a:r>
                <a:endParaRPr lang="en-US" altLang="zh-CN" dirty="0">
                  <a:cs typeface="+mn-lt"/>
                  <a:sym typeface="+mn-ea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lang="en-US" altLang="zh-CN" dirty="0">
                  <a:cs typeface="+mn-lt"/>
                  <a:sym typeface="+mn-ea"/>
                </a:endParaRPr>
              </a:p>
              <a:p>
                <a:pPr lvl="1" indent="0" algn="l">
                  <a:buFont typeface="Arial" panose="020B0604020202090204" pitchFamily="34" charset="0"/>
                  <a:buNone/>
                </a:pPr>
                <a:endParaRPr lang="en-US" altLang="zh-CN" dirty="0">
                  <a:cs typeface="+mn-lt"/>
                  <a:sym typeface="+mn-ea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88" y="1280160"/>
                <a:ext cx="7286714" cy="5575935"/>
              </a:xfrm>
              <a:prstGeom prst="rect">
                <a:avLst/>
              </a:prstGeom>
              <a:blipFill rotWithShape="1">
                <a:blip r:embed="rId1"/>
                <a:stretch>
                  <a:fillRect l="-8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Neutrino Searches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29468" y="1280160"/>
                <a:ext cx="2911033" cy="4823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Our goal is to search the heavy neutrinos colliders!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Within the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𝝊</m:t>
                    </m:r>
                    <m:r>
                      <a:rPr kumimoji="1"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𝑴𝑺𝑴</m:t>
                    </m:r>
                  </m:oMath>
                </a14:m>
                <a:r>
                  <a:rPr lang="en-US" altLang="zh-CN" dirty="0"/>
                  <a:t> model, the heavy neutrinos can be produced either via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channel.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channel production from the </a:t>
                </a:r>
                <a:r>
                  <a:rPr lang="en-US" altLang="zh-CN" dirty="0" err="1"/>
                  <a:t>Drell</a:t>
                </a:r>
                <a:r>
                  <a:rPr lang="en-US" altLang="zh-CN" dirty="0"/>
                  <a:t>-Yan processes are the dominant processes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/>
                  <a:t> 1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,  otherwise by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channel.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Both cannot reach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𝑙𝑁</m:t>
                        </m:r>
                      </m:sub>
                    </m:sSub>
                  </m:oMath>
                </a14:m>
                <a:r>
                  <a:rPr lang="en-US" altLang="zh-CN" dirty="0"/>
                  <a:t>!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𝑝𝑏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𝑙𝑁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fb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8" y="1280160"/>
                <a:ext cx="2911033" cy="4823243"/>
              </a:xfrm>
              <a:prstGeom prst="rect">
                <a:avLst/>
              </a:prstGeom>
              <a:blipFill rotWithShape="1">
                <a:blip r:embed="rId1"/>
                <a:stretch>
                  <a:fillRect l="-17" r="2" b="-6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074217" y="4369363"/>
            <a:ext cx="4443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r>
              <a:rPr lang="en-US" altLang="zh-CN" sz="1200" dirty="0"/>
              <a:t>The main production processes of the heavy neutrinos at the LHC. Figures from </a:t>
            </a:r>
            <a:r>
              <a:rPr lang="en-US" altLang="zh-CN" sz="1200" dirty="0" err="1"/>
              <a:t>P.S.Bhupal</a:t>
            </a:r>
            <a:r>
              <a:rPr lang="en-US" altLang="zh-CN" sz="1200" dirty="0"/>
              <a:t> Dev, Apostolos </a:t>
            </a:r>
            <a:r>
              <a:rPr lang="en-US" altLang="zh-CN" sz="1200" dirty="0" err="1"/>
              <a:t>Pilaftsis</a:t>
            </a:r>
            <a:r>
              <a:rPr lang="en-US" altLang="zh-CN" sz="1200" dirty="0"/>
              <a:t>, Un-ki Yang, </a:t>
            </a:r>
            <a:r>
              <a:rPr lang="en-US" altLang="zh-CN" sz="1200" dirty="0" err="1"/>
              <a:t>Phys.Rev.Lett</a:t>
            </a:r>
            <a:r>
              <a:rPr lang="en-US" altLang="zh-CN" sz="1200" dirty="0"/>
              <a:t>. 112 (2014) 8, 081801.</a:t>
            </a:r>
            <a:endParaRPr lang="en-US" altLang="zh-CN" dirty="0"/>
          </a:p>
        </p:txBody>
      </p:sp>
      <p:pic>
        <p:nvPicPr>
          <p:cNvPr id="9" name="图片 8" descr="图表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17" y="1459746"/>
            <a:ext cx="2243483" cy="1344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17" y="2663662"/>
            <a:ext cx="3612402" cy="2721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Neutrino Searches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29468" y="1280160"/>
                <a:ext cx="2911033" cy="4444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Our goal is to search the heavy neutrinos and test the type-I seesaw, the origin of the neutrino masses!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However, direct probes of the heavy neutrinos within the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𝝊</m:t>
                    </m:r>
                    <m:r>
                      <a:rPr kumimoji="1"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𝑴𝑺𝑴</m:t>
                    </m:r>
                  </m:oMath>
                </a14:m>
                <a:r>
                  <a:rPr lang="en-US" altLang="zh-CN" dirty="0"/>
                  <a:t> model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cannot reach the type-I seesaw</a:t>
                </a:r>
                <a:r>
                  <a:rPr lang="en-US" altLang="zh-CN" dirty="0"/>
                  <a:t> due to the low mixing at the EW scale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uk-UA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1" lang="en-US" altLang="zh-CN" sz="1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GB" altLang="zh-CN" sz="1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kumimoji="1" lang="en-GB" altLang="zh-CN" sz="1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sz="1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kumimoji="1" lang="en-GB" altLang="zh-CN" sz="1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uk-UA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uk-UA" altLang="zh-CN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uk-UA" altLang="zh-CN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𝜈</m:t>
                              </m:r>
                            </m:e>
                            <m:e>
                              <m:r>
                                <a:rPr kumimoji="1" lang="en-US" altLang="zh-CN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𝒍𝑵</m:t>
                          </m:r>
                        </m:sub>
                        <m:sup>
                          <m:r>
                            <a:rPr lang="en-US" altLang="zh-CN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𝒎𝑵</m:t>
                          </m:r>
                        </m:den>
                      </m:f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𝑮𝒆𝑽</m:t>
                          </m:r>
                        </m:den>
                      </m:f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8" y="1280160"/>
                <a:ext cx="2911033" cy="4444165"/>
              </a:xfrm>
              <a:prstGeom prst="rect">
                <a:avLst/>
              </a:prstGeom>
              <a:blipFill rotWithShape="1">
                <a:blip r:embed="rId1"/>
                <a:stretch>
                  <a:fillRect l="-17"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17" y="1420423"/>
            <a:ext cx="4443116" cy="28086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074217" y="4369363"/>
                <a:ext cx="444311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Limits on the seesaw parameters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𝑙𝑁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dirty="0"/>
                  <a:t> from the collider searches for heavy neutrinos and other probes. Figure from Patrick D. Bolton, Frank F. </a:t>
                </a:r>
                <a:r>
                  <a:rPr lang="en-US" altLang="zh-CN" sz="1200" dirty="0" err="1"/>
                  <a:t>Deppisch</a:t>
                </a:r>
                <a:r>
                  <a:rPr lang="en-US" altLang="zh-CN" sz="1200" dirty="0"/>
                  <a:t>, P.S. </a:t>
                </a:r>
                <a:r>
                  <a:rPr lang="en-US" altLang="zh-CN" sz="1200" dirty="0" err="1"/>
                  <a:t>Bhupal</a:t>
                </a:r>
                <a:r>
                  <a:rPr lang="en-US" altLang="zh-CN" sz="1200" dirty="0"/>
                  <a:t> Dev, JHEP 03 (2020), 170.</a:t>
                </a:r>
                <a:endParaRPr lang="en-US" altLang="zh-CN" sz="1200" dirty="0"/>
              </a:p>
              <a:p>
                <a:endParaRPr lang="en-US" altLang="zh-CN" sz="1200" dirty="0"/>
              </a:p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We need to look for other production channels!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endParaRPr lang="en-US" altLang="zh-CN" sz="1200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4369363"/>
                <a:ext cx="444311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0" t="-27" r="10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Type-I Seesaw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074217" y="1356784"/>
                <a:ext cx="7286714" cy="482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Majorana mass terms can be generated more naturally by the spontaneous breaking of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gauge.</a:t>
                </a:r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bar>
                      <m:barPr>
                        <m:pos m:val="to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bar>
                    <m:acc>
                      <m:accPr>
                        <m:chr m:val="̃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acc>
                      <m:accPr>
                        <m:chr m:val="̅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acc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 err="1"/>
                  <a:t>TeV</a:t>
                </a:r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One of the simplest model UV complete and anomaly free model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/>
                  <a:t> model, other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models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is also possible.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Baryon and Lepton numbers</a:t>
                </a:r>
                <a:b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Accidental symmetries in the SM, can be broken by anomalies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B-L</a:t>
                </a:r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</a:t>
                </a:r>
                <a:b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free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4822539"/>
              </a:xfrm>
              <a:prstGeom prst="rect">
                <a:avLst/>
              </a:prstGeom>
              <a:blipFill rotWithShape="1">
                <a:blip r:embed="rId1"/>
                <a:stretch>
                  <a:fillRect l="-6" t="-9" r="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标题 1"/>
              <p:cNvSpPr txBox="1"/>
              <p:nvPr/>
            </p:nvSpPr>
            <p:spPr>
              <a:xfrm>
                <a:off x="1074217" y="712721"/>
                <a:ext cx="7062103" cy="56743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 model</a:t>
                </a:r>
                <a:endParaRPr kumimoji="1"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712721"/>
                <a:ext cx="7062103" cy="567439"/>
              </a:xfrm>
              <a:prstGeom prst="rect">
                <a:avLst/>
              </a:prstGeom>
              <a:blipFill rotWithShape="1">
                <a:blip r:embed="rId1"/>
                <a:stretch>
                  <a:fillRect l="-6" t="-44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074217" y="1356784"/>
                <a:ext cx="7286714" cy="430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𝑺𝑼</m:t>
                          </m:r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zh-CN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kumimoji="1" lang="fr-FR" altLang="zh-CN" b="1" i="1" dirty="0">
                          <a:latin typeface="Cambria Math" panose="02040503050406030204" pitchFamily="18" charset="0"/>
                        </a:rPr>
                        <m:t>𝑺𝑼</m:t>
                      </m:r>
                      <m:sSub>
                        <m:sSubPr>
                          <m:ctrlPr>
                            <a:rPr kumimoji="1" lang="fr-FR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fr-FR" altLang="zh-CN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fr-FR" altLang="zh-CN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kumimoji="1" lang="fr-FR" altLang="zh-CN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kumimoji="1" lang="fr-FR" altLang="zh-CN" b="1" i="1" dirty="0">
                          <a:latin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kumimoji="1" lang="fr-FR" altLang="zh-CN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fr-FR" altLang="zh-CN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fr-FR" altLang="zh-CN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1" i="1" dirty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kumimoji="1" lang="fr-FR" altLang="zh-CN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kumimoji="1" lang="fr-FR" altLang="zh-CN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kumimoji="1" lang="fr-FR" altLang="zh-CN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fr-FR" altLang="zh-CN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fr-FR" altLang="zh-CN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zh-CN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b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Mohapatra and R.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Marshak</a:t>
                </a:r>
                <a:r>
                  <a:rPr lang="en-GB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Lett. 44 (1980) 1316</a:t>
                </a:r>
                <a:endParaRPr lang="it-IT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scalar singlet </a:t>
                </a:r>
                <a14:m>
                  <m:oMath xmlns:m="http://schemas.openxmlformats.org/officeDocument/2006/math">
                    <m:r>
                      <a:rPr kumimoji="1" lang="en-US" altLang="zh-CN" b="1">
                        <a:latin typeface="Cambria Math" panose="02040503050406030204" pitchFamily="18" charset="0"/>
                      </a:rPr>
                      <m:t>𝛘</m:t>
                    </m:r>
                  </m:oMath>
                </a14:m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</a:t>
                </a:r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scalar potential</a:t>
                </a:r>
                <a:br>
                  <a:rPr kumimoji="1" lang="en-US" altLang="zh-CN" sz="18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hr-HR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hr-HR" altLang="zh-CN" sz="1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hr-HR" altLang="zh-CN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GB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hr-HR" altLang="zh-CN" sz="18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kumimoji="1" lang="hr-HR" altLang="zh-CN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gauge boson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interactions</a:t>
                </a:r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interactions can have suppressed kinetic mixings to the hypercharge in the loop level. 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" y="1356784"/>
                <a:ext cx="7286714" cy="4302524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074217" y="712721"/>
            <a:ext cx="7062103" cy="56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CN" sz="2800" b="1" dirty="0"/>
              <a:t>Experimental limits on Higgs mixing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217" y="1259841"/>
            <a:ext cx="444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29468" y="1280160"/>
                <a:ext cx="2911033" cy="392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Higgs mixing</a:t>
                </a:r>
                <a:br>
                  <a:rPr kumimoji="1" lang="en-US" altLang="zh-CN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uk-UA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dirty="0">
                                      <a:latin typeface="Cambria Math" panose="02040503050406030204" pitchFamily="18" charset="0"/>
                                    </a:rPr>
                                    <m:t>ℎ</m:t>
                                  </m:r>
                                </m:e>
                                <m:sub>
                                  <m:r>
                                    <a:rPr kumimoji="1" lang="en-US" altLang="zh-CN" sz="1800" b="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dirty="0">
                                      <a:latin typeface="Cambria Math" panose="02040503050406030204" pitchFamily="18" charset="0"/>
                                    </a:rPr>
                                    <m:t>ℎ</m:t>
                                  </m:r>
                                </m:e>
                                <m:sub>
                                  <m:r>
                                    <a:rPr kumimoji="1" lang="en-US" altLang="zh-CN" sz="1800" b="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1" lang="en-US" altLang="zh-CN" sz="1800" b="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uk-UA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1800" b="0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r>
                                <a:rPr kumimoji="1" lang="en-US" altLang="zh-CN" sz="18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1800" dirty="0"/>
              </a:p>
              <a:p>
                <a:pPr>
                  <a:spcAft>
                    <a:spcPts val="600"/>
                  </a:spcAft>
                </a:pPr>
                <a:endParaRPr kumimoji="1" lang="en-US" altLang="zh-CN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𝑋𝑋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kumimoji="1" lang="zh-CN" alt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1" lang="zh-CN" alt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kumimoji="1" lang="en-US" altLang="zh-CN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𝑋𝑋</m:t>
                          </m:r>
                        </m:sub>
                      </m:sSub>
                    </m:oMath>
                  </m:oMathPara>
                </a14:m>
                <a:endParaRPr kumimoji="1" lang="en-US" altLang="zh-CN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kumimoji="1" lang="en-US" altLang="zh-CN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zh-CN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kumimoji="1" lang="en-US" altLang="zh-CN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zh-CN" altLang="en-US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𝑆𝑀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zh-CN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kumimoji="1" lang="en-US" altLang="zh-CN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kumimoji="1" lang="en-US" altLang="zh-CN" dirty="0">
                    <a:cs typeface="Times New Roman" panose="02020603050405020304" pitchFamily="18" charset="0"/>
                  </a:rPr>
                  <a:t>The most stringent limits on heavy scalar is the W boson mass measurement. </a:t>
                </a:r>
                <a:endParaRPr kumimoji="1" lang="en-US" altLang="zh-CN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kumimoji="1" lang="en-US" altLang="zh-CN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8" y="1280160"/>
                <a:ext cx="2911033" cy="3928110"/>
              </a:xfrm>
              <a:prstGeom prst="rect">
                <a:avLst/>
              </a:prstGeom>
              <a:blipFill rotWithShape="1">
                <a:blip r:embed="rId1"/>
                <a:stretch>
                  <a:fillRect l="-17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74217" y="4186483"/>
            <a:ext cx="4443116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Still have room for production of the additional scalars at colliders!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 descr="截屏2024-10-16 09.58.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259840"/>
            <a:ext cx="3047365" cy="311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2"/>
    </mc:Choice>
    <mc:Fallback>
      <p:transition spd="slow" advTm="46532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Tg0OTgxM2NiZmM3MTI4MzUxNzI3MTgzNDU0NmNlMG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9086</Words>
  <Application>WPS 演示</Application>
  <PresentationFormat>全屏显示(4:3)</PresentationFormat>
  <Paragraphs>635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Times New Roman</vt:lpstr>
      <vt:lpstr>Times New Roman Bold</vt:lpstr>
      <vt:lpstr>Cambria Math</vt:lpstr>
      <vt:lpstr>Kingsoft Math</vt:lpstr>
      <vt:lpstr>DejaVu Math TeX Gyre</vt:lpstr>
      <vt:lpstr>Times New Roman Regular</vt:lpstr>
      <vt:lpstr>汉仪书宋二KW</vt:lpstr>
      <vt:lpstr>微软雅黑</vt:lpstr>
      <vt:lpstr>汉仪旗黑</vt:lpstr>
      <vt:lpstr>宋体</vt:lpstr>
      <vt:lpstr>Arial Unicode MS</vt:lpstr>
      <vt:lpstr>DengXian</vt:lpstr>
      <vt:lpstr>汉仪中等线KW</vt:lpstr>
      <vt:lpstr>Times New Roman Italic</vt:lpstr>
      <vt:lpstr>黑体</vt:lpstr>
      <vt:lpstr>BatangChe</vt:lpstr>
      <vt:lpstr>Apple SD Gothic Neo</vt:lpstr>
      <vt:lpstr>DejaVuMathTeXGyre</vt:lpstr>
      <vt:lpstr>汉仪中黑KW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威</dc:creator>
  <cp:lastModifiedBy>刘威</cp:lastModifiedBy>
  <cp:revision>63</cp:revision>
  <dcterms:created xsi:type="dcterms:W3CDTF">2024-10-17T01:25:19Z</dcterms:created>
  <dcterms:modified xsi:type="dcterms:W3CDTF">2024-10-17T01:25:19Z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24D70A99DD120CAA7F6710673D2D2D20_43</vt:lpwstr>
  </property>
  <property fmtid="{D5CDD505-2E9C-101B-9397-08002B2CF9AE}" pid="3" name="KSOProductBuildVer">
    <vt:lpwstr>2052-6.7.1.8828</vt:lpwstr>
  </property>
  <property fmtid="{D5CDD505-2E9C-101B-9397-08002B2CF9AE}" pid="4" name="commondata">
    <vt:lpwstr>eyJoZGlkIjoiMTg0OTgxM2NiZmM3MTI4MzUxNzI3MTgzNDU0NmNlMGMifQ==</vt:lpwstr>
  </property>
</Properties>
</file>