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73" r:id="rId3"/>
    <p:sldId id="889" r:id="rId4"/>
    <p:sldId id="887" r:id="rId5"/>
    <p:sldId id="890" r:id="rId6"/>
    <p:sldId id="888" r:id="rId7"/>
    <p:sldId id="891" r:id="rId8"/>
    <p:sldId id="892" r:id="rId9"/>
    <p:sldId id="897" r:id="rId10"/>
    <p:sldId id="896" r:id="rId11"/>
  </p:sldIdLst>
  <p:sldSz cx="12192000" cy="6858000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3826" autoAdjust="0"/>
  </p:normalViewPr>
  <p:slideViewPr>
    <p:cSldViewPr snapToGrid="0" showGuides="1">
      <p:cViewPr varScale="1">
        <p:scale>
          <a:sx n="86" d="100"/>
          <a:sy n="86" d="100"/>
        </p:scale>
        <p:origin x="547" y="82"/>
      </p:cViewPr>
      <p:guideLst>
        <p:guide orient="horz" pos="212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33" y="254131"/>
            <a:ext cx="4235777" cy="7765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68526"/>
            <a:ext cx="9967547" cy="60420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884" y="887044"/>
            <a:ext cx="11418278" cy="52549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14100" y="6347746"/>
            <a:ext cx="71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8"/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7846695" y="1110615"/>
            <a:ext cx="3429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端部</a:t>
            </a:r>
            <a:r>
              <a:rPr lang="en-US" altLang="zh-CN"/>
              <a:t>GS</a:t>
            </a:r>
            <a:r>
              <a:rPr lang="zh-CN" altLang="en-US"/>
              <a:t>闪烁体方案的模型</a:t>
            </a:r>
            <a:r>
              <a:rPr lang="zh-CN" altLang="en-US"/>
              <a:t>尺寸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46695" y="2428240"/>
            <a:ext cx="41300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尺寸</a:t>
            </a:r>
            <a:r>
              <a:rPr lang="zh-CN" altLang="en-US"/>
              <a:t>问题：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一个单元层的总尺寸为</a:t>
            </a:r>
            <a:r>
              <a:rPr lang="en-US" altLang="zh-CN"/>
              <a:t>27.3</a:t>
            </a:r>
            <a:r>
              <a:rPr lang="en-US" altLang="zh-CN"/>
              <a:t>mm</a:t>
            </a:r>
            <a:endParaRPr lang="en-US" altLang="zh-CN"/>
          </a:p>
          <a:p>
            <a:r>
              <a:rPr lang="zh-CN" altLang="en-US"/>
              <a:t>总厚度：</a:t>
            </a:r>
            <a:r>
              <a:rPr lang="en-US" altLang="zh-CN"/>
              <a:t>27.3*48=1310.4  </a:t>
            </a:r>
            <a:endParaRPr lang="en-US" altLang="zh-CN"/>
          </a:p>
          <a:p>
            <a:r>
              <a:rPr lang="zh-CN" altLang="en-US"/>
              <a:t>因此最外层的板：</a:t>
            </a:r>
            <a:r>
              <a:rPr lang="en-US" altLang="zh-CN"/>
              <a:t>1315-1310.4=</a:t>
            </a:r>
            <a:r>
              <a:rPr lang="en-US" altLang="zh-CN" b="1">
                <a:solidFill>
                  <a:srgbClr val="FF0000"/>
                </a:solidFill>
              </a:rPr>
              <a:t>4.6mm</a:t>
            </a:r>
            <a:endParaRPr lang="en-US" altLang="zh-CN" b="1">
              <a:solidFill>
                <a:srgbClr val="FF0000"/>
              </a:solidFill>
            </a:endParaRPr>
          </a:p>
          <a:p>
            <a:endParaRPr lang="en-US" alt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最外层的吸收体</a:t>
            </a:r>
            <a:r>
              <a:rPr lang="en-US" altLang="zh-CN" b="1">
                <a:solidFill>
                  <a:srgbClr val="FF0000"/>
                </a:solidFill>
              </a:rPr>
              <a:t>4.6mm</a:t>
            </a:r>
            <a:r>
              <a:rPr lang="zh-CN" altLang="en-US" b="1">
                <a:solidFill>
                  <a:srgbClr val="FF0000"/>
                </a:solidFill>
              </a:rPr>
              <a:t>，成型比较</a:t>
            </a:r>
            <a:r>
              <a:rPr lang="zh-CN" altLang="en-US" b="1">
                <a:solidFill>
                  <a:srgbClr val="FF0000"/>
                </a:solidFill>
              </a:rPr>
              <a:t>困难</a:t>
            </a:r>
            <a:endParaRPr lang="zh-CN" altLang="en-US" b="1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51635" y="878205"/>
            <a:ext cx="5464810" cy="5797550"/>
            <a:chOff x="2601" y="1383"/>
            <a:chExt cx="8606" cy="91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07" y="1383"/>
              <a:ext cx="6092" cy="69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90" y="6345"/>
              <a:ext cx="1417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对撞点</a:t>
              </a: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34" y="8205"/>
              <a:ext cx="807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吸收体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91" y="8205"/>
              <a:ext cx="807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吸收体</a:t>
              </a:r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47" y="8205"/>
              <a:ext cx="681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盖板</a:t>
              </a: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392" y="8205"/>
              <a:ext cx="530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盖板</a:t>
              </a:r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98" y="8205"/>
              <a:ext cx="681" cy="23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玻璃</a:t>
              </a:r>
              <a:r>
                <a:rPr lang="zh-CN" altLang="en-US"/>
                <a:t>闪烁体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77" y="8205"/>
              <a:ext cx="578" cy="23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en-US" altLang="zh-CN"/>
                <a:t>PCB</a:t>
              </a:r>
              <a:endParaRPr lang="en-US" altLang="zh-CN"/>
            </a:p>
          </p:txBody>
        </p:sp>
        <p:sp>
          <p:nvSpPr>
            <p:cNvPr id="15" name="爆炸形 1 14"/>
            <p:cNvSpPr/>
            <p:nvPr/>
          </p:nvSpPr>
          <p:spPr>
            <a:xfrm>
              <a:off x="10159" y="5359"/>
              <a:ext cx="679" cy="702"/>
            </a:xfrm>
            <a:prstGeom prst="irregularSeal1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01" y="4942"/>
              <a:ext cx="807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水冷</a:t>
              </a:r>
              <a:r>
                <a:rPr lang="zh-CN" altLang="en-US"/>
                <a:t>管</a:t>
              </a:r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3450" y="5703"/>
              <a:ext cx="1397" cy="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端部总体模型</a:t>
            </a:r>
            <a:r>
              <a:rPr lang="zh-CN" altLang="en-US">
                <a:sym typeface="+mn-ea"/>
              </a:rPr>
              <a:t>介绍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5" y="868680"/>
            <a:ext cx="3760470" cy="5415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25460" y="1769110"/>
            <a:ext cx="315468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吸收体和敏感层交替排布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先考虑垂直安装的</a:t>
            </a:r>
            <a:r>
              <a:rPr lang="zh-CN" altLang="en-US"/>
              <a:t>强度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总重量估算：</a:t>
            </a:r>
            <a:r>
              <a:rPr lang="en-US" altLang="zh-CN"/>
              <a:t>360</a:t>
            </a:r>
            <a:r>
              <a:rPr lang="zh-CN" altLang="en-US"/>
              <a:t>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最外层的吸收体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4.6mm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，成型比较困难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希望可以增加整体的端部尺寸（</a:t>
            </a:r>
            <a:r>
              <a:rPr lang="en-US" altLang="zh-CN" b="1">
                <a:solidFill>
                  <a:srgbClr val="FF0000"/>
                </a:solidFill>
              </a:rPr>
              <a:t>1315+5.3=1320.3mm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35" y="868680"/>
            <a:ext cx="3805555" cy="5306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3500" y="6369050"/>
            <a:ext cx="5177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最外层没有吸收体的空间，敏感层直接暴露</a:t>
            </a:r>
            <a:r>
              <a:rPr lang="zh-CN" altLang="en-US"/>
              <a:t>出来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</a:t>
            </a:r>
            <a:r>
              <a:rPr lang="zh-CN" altLang="en-US"/>
              <a:t>安装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936625"/>
            <a:ext cx="3688080" cy="55930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66640" y="859790"/>
            <a:ext cx="2833370" cy="2569210"/>
            <a:chOff x="9852" y="1354"/>
            <a:chExt cx="4462" cy="40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2" y="1354"/>
              <a:ext cx="2635" cy="4046"/>
            </a:xfrm>
            <a:prstGeom prst="rect">
              <a:avLst/>
            </a:prstGeom>
          </p:spPr>
        </p:pic>
        <p:cxnSp>
          <p:nvCxnSpPr>
            <p:cNvPr id="10" name="直接箭头连接符 9"/>
            <p:cNvCxnSpPr/>
            <p:nvPr/>
          </p:nvCxnSpPr>
          <p:spPr>
            <a:xfrm flipH="1">
              <a:off x="11148" y="2439"/>
              <a:ext cx="10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2334" y="2025"/>
              <a:ext cx="198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首层，面对</a:t>
              </a:r>
              <a:r>
                <a:rPr lang="zh-CN" altLang="en-US"/>
                <a:t>对撞点</a:t>
              </a:r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45" y="859790"/>
            <a:ext cx="2259330" cy="26485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326370" y="1812290"/>
            <a:ext cx="1344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筋板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固定</a:t>
            </a:r>
            <a:r>
              <a:rPr lang="zh-CN" altLang="en-US"/>
              <a:t>敏感层</a:t>
            </a:r>
            <a:endParaRPr lang="zh-CN" altLang="en-US"/>
          </a:p>
        </p:txBody>
      </p:sp>
      <p:cxnSp>
        <p:nvCxnSpPr>
          <p:cNvPr id="15" name="直接箭头连接符 14"/>
          <p:cNvCxnSpPr>
            <a:stCxn id="14" idx="1"/>
          </p:cNvCxnSpPr>
          <p:nvPr/>
        </p:nvCxnSpPr>
        <p:spPr>
          <a:xfrm flipH="1">
            <a:off x="8892540" y="2273300"/>
            <a:ext cx="1433830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3616325"/>
            <a:ext cx="2323465" cy="26422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035" y="3792220"/>
            <a:ext cx="4224020" cy="1917700"/>
          </a:xfrm>
          <a:prstGeom prst="rect">
            <a:avLst/>
          </a:prstGeom>
        </p:spPr>
      </p:pic>
      <p:cxnSp>
        <p:nvCxnSpPr>
          <p:cNvPr id="18" name="直接箭头连接符 17"/>
          <p:cNvCxnSpPr>
            <a:stCxn id="17" idx="1"/>
          </p:cNvCxnSpPr>
          <p:nvPr/>
        </p:nvCxnSpPr>
        <p:spPr>
          <a:xfrm flipH="1">
            <a:off x="6823075" y="4751070"/>
            <a:ext cx="822960" cy="1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37195" y="5424170"/>
            <a:ext cx="370713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吸收体分单双层，交错</a:t>
            </a:r>
            <a:r>
              <a:rPr lang="zh-CN" altLang="en-US"/>
              <a:t>采用螺栓进行</a:t>
            </a:r>
            <a:r>
              <a:rPr lang="zh-CN" altLang="en-US"/>
              <a:t>连接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58335" y="6324600"/>
            <a:ext cx="295465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中心轴用于定位辅助</a:t>
            </a:r>
            <a:r>
              <a:rPr lang="zh-CN" altLang="en-US"/>
              <a:t>安装。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3470" y="1032510"/>
            <a:ext cx="3478530" cy="4046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吸收体的</a:t>
            </a:r>
            <a:r>
              <a:rPr lang="zh-CN" altLang="en-US"/>
              <a:t>安装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" y="1032510"/>
            <a:ext cx="5170170" cy="536194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445125" y="723265"/>
            <a:ext cx="4083685" cy="4454525"/>
            <a:chOff x="10126" y="1139"/>
            <a:chExt cx="6431" cy="70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6" y="1139"/>
              <a:ext cx="2943" cy="701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808" y="3288"/>
              <a:ext cx="1348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一层吸收体</a:t>
              </a:r>
              <a:r>
                <a:rPr lang="zh-CN" altLang="en-US"/>
                <a:t>板之间的</a:t>
              </a:r>
              <a:r>
                <a:rPr lang="zh-CN" altLang="en-US"/>
                <a:t>连接</a:t>
              </a:r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1689" y="1886"/>
              <a:ext cx="4868" cy="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8" name="直接箭头连接符 7"/>
          <p:cNvCxnSpPr/>
          <p:nvPr/>
        </p:nvCxnSpPr>
        <p:spPr>
          <a:xfrm>
            <a:off x="6625590" y="2850515"/>
            <a:ext cx="1235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489065" y="4723130"/>
            <a:ext cx="136017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113780" y="5929630"/>
            <a:ext cx="5280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由于板厚是</a:t>
            </a:r>
            <a:r>
              <a:rPr lang="en-US" altLang="zh-CN"/>
              <a:t>9.9mm</a:t>
            </a:r>
            <a:r>
              <a:rPr lang="zh-CN" altLang="en-US"/>
              <a:t>，所以吸收体板之间的连接较为</a:t>
            </a:r>
            <a:r>
              <a:rPr lang="zh-CN" altLang="en-US"/>
              <a:t>困难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敏感层的</a:t>
            </a:r>
            <a:r>
              <a:rPr lang="zh-CN" altLang="en-US"/>
              <a:t>形状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455" y="1076960"/>
            <a:ext cx="4772660" cy="5319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085" y="1338580"/>
            <a:ext cx="4042410" cy="43554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057390" y="6222365"/>
            <a:ext cx="385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敏感层成类三角形，一层共</a:t>
            </a:r>
            <a:r>
              <a:rPr lang="en-US" altLang="zh-CN"/>
              <a:t>16</a:t>
            </a:r>
            <a:r>
              <a:rPr lang="zh-CN" altLang="en-US"/>
              <a:t>块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敏感层的</a:t>
            </a:r>
            <a:r>
              <a:rPr lang="zh-CN" altLang="en-US"/>
              <a:t>固定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953770"/>
            <a:ext cx="3905885" cy="5445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35" y="1108075"/>
            <a:ext cx="7528560" cy="4378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6920" y="5922645"/>
            <a:ext cx="5133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每个</a:t>
            </a:r>
            <a:r>
              <a:rPr lang="en-US" altLang="zh-CN"/>
              <a:t>16</a:t>
            </a:r>
            <a:r>
              <a:rPr lang="zh-CN" altLang="en-US"/>
              <a:t>变形安装一个压板，用于固定敏感层，同时加强整体</a:t>
            </a:r>
            <a:r>
              <a:rPr lang="zh-CN" altLang="en-US"/>
              <a:t>结构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547620" y="1472565"/>
            <a:ext cx="2429510" cy="852170"/>
          </a:xfrm>
          <a:prstGeom prst="straightConnector1">
            <a:avLst/>
          </a:prstGeom>
          <a:ln w="4445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敏感区的</a:t>
            </a:r>
            <a:r>
              <a:rPr lang="zh-CN" altLang="en-US"/>
              <a:t>结构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20675" y="722630"/>
            <a:ext cx="5464810" cy="5797550"/>
            <a:chOff x="2601" y="1383"/>
            <a:chExt cx="8606" cy="913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07" y="1383"/>
              <a:ext cx="6092" cy="690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790" y="6345"/>
              <a:ext cx="1417" cy="5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对撞点</a:t>
              </a: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34" y="8205"/>
              <a:ext cx="807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吸收体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91" y="8205"/>
              <a:ext cx="807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吸收体</a:t>
              </a:r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47" y="8205"/>
              <a:ext cx="681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盖板</a:t>
              </a: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392" y="8205"/>
              <a:ext cx="530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盖板</a:t>
              </a:r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98" y="8205"/>
              <a:ext cx="681" cy="23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玻璃</a:t>
              </a:r>
              <a:r>
                <a:rPr lang="zh-CN" altLang="en-US"/>
                <a:t>闪烁体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74" y="8205"/>
              <a:ext cx="578" cy="23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en-US" altLang="zh-CN"/>
                <a:t>PCB</a:t>
              </a:r>
              <a:endParaRPr lang="en-US" altLang="zh-CN"/>
            </a:p>
          </p:txBody>
        </p:sp>
        <p:sp>
          <p:nvSpPr>
            <p:cNvPr id="15" name="爆炸形 1 14"/>
            <p:cNvSpPr/>
            <p:nvPr/>
          </p:nvSpPr>
          <p:spPr>
            <a:xfrm>
              <a:off x="10159" y="5359"/>
              <a:ext cx="679" cy="702"/>
            </a:xfrm>
            <a:prstGeom prst="irregularSeal1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01" y="4942"/>
              <a:ext cx="807" cy="15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水冷</a:t>
              </a:r>
              <a:r>
                <a:rPr lang="zh-CN" altLang="en-US"/>
                <a:t>管</a:t>
              </a:r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3450" y="5703"/>
              <a:ext cx="1397" cy="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85" y="819150"/>
            <a:ext cx="2854960" cy="5701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46845" y="1927860"/>
            <a:ext cx="28174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问题：</a:t>
            </a:r>
            <a:endParaRPr lang="zh-CN" altLang="en-US"/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、需要</a:t>
            </a:r>
            <a:r>
              <a:rPr lang="en-US" altLang="zh-CN">
                <a:sym typeface="+mn-ea"/>
              </a:rPr>
              <a:t>PCB</a:t>
            </a:r>
            <a:r>
              <a:rPr lang="zh-CN" altLang="en-US">
                <a:sym typeface="+mn-ea"/>
              </a:rPr>
              <a:t>板的厚度，用来计算垂直放置的强度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PCB</a:t>
            </a:r>
            <a:r>
              <a:rPr lang="zh-CN" altLang="en-US">
                <a:sym typeface="+mn-ea"/>
              </a:rPr>
              <a:t>板的强度参数，是否考虑</a:t>
            </a:r>
            <a:r>
              <a:rPr lang="en-US" altLang="zh-CN">
                <a:sym typeface="+mn-ea"/>
              </a:rPr>
              <a:t>PCB</a:t>
            </a:r>
            <a:r>
              <a:rPr lang="zh-CN" altLang="en-US">
                <a:sym typeface="+mn-ea"/>
              </a:rPr>
              <a:t>板的强度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、死区和刚度的矛盾，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中间是否可以增加筋板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敏感区的结构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077595"/>
            <a:ext cx="4981575" cy="3568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45" y="840740"/>
            <a:ext cx="2854960" cy="570103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2866390" y="1413510"/>
            <a:ext cx="3303270" cy="2481580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605" y="1321435"/>
            <a:ext cx="3404235" cy="43948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10345" y="6116955"/>
            <a:ext cx="2466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下层板</a:t>
            </a:r>
            <a:r>
              <a:rPr lang="zh-CN" altLang="en-US"/>
              <a:t>盖板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" y="5253355"/>
            <a:ext cx="8520430" cy="12319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敏感区的结构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85570"/>
            <a:ext cx="5804535" cy="2643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3550" y="4887595"/>
            <a:ext cx="5965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问题：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、需要</a:t>
            </a:r>
            <a:r>
              <a:rPr lang="en-US" altLang="zh-CN"/>
              <a:t>PCB</a:t>
            </a:r>
            <a:r>
              <a:rPr lang="zh-CN" altLang="en-US"/>
              <a:t>板的厚度，</a:t>
            </a:r>
            <a:r>
              <a:rPr lang="zh-CN" altLang="en-US"/>
              <a:t>用来计算垂直放置的</a:t>
            </a:r>
            <a:r>
              <a:rPr lang="zh-CN" altLang="en-US"/>
              <a:t>强度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PCB</a:t>
            </a:r>
            <a:r>
              <a:rPr lang="zh-CN" altLang="en-US"/>
              <a:t>板的强度参数，是否考虑</a:t>
            </a:r>
            <a:r>
              <a:rPr lang="en-US" altLang="zh-CN"/>
              <a:t>PCB</a:t>
            </a:r>
            <a:r>
              <a:rPr lang="zh-CN" altLang="en-US"/>
              <a:t>板的</a:t>
            </a:r>
            <a:r>
              <a:rPr lang="zh-CN" altLang="en-US"/>
              <a:t>强度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、死区和刚度的矛盾，</a:t>
            </a:r>
            <a:r>
              <a:rPr lang="zh-CN" altLang="en-US" b="1">
                <a:solidFill>
                  <a:srgbClr val="FF0000"/>
                </a:solidFill>
              </a:rPr>
              <a:t>中间是否可以增加筋板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60" y="672465"/>
            <a:ext cx="6092190" cy="2774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25310" y="6377305"/>
            <a:ext cx="379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中间变形</a:t>
            </a:r>
            <a:r>
              <a:rPr lang="en-US" altLang="zh-CN"/>
              <a:t>8mm  </a:t>
            </a:r>
            <a:r>
              <a:rPr lang="zh-CN" altLang="en-US"/>
              <a:t>最大应力</a:t>
            </a:r>
            <a:r>
              <a:rPr lang="en-US" altLang="zh-CN"/>
              <a:t>51</a:t>
            </a:r>
            <a:r>
              <a:rPr lang="en-US" altLang="zh-CN"/>
              <a:t>Mpa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60" y="3538220"/>
            <a:ext cx="6033770" cy="27476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COMMONDATA" val="eyJoZGlkIjoiMDliMmMxY2QzZGU4ZWZlNWRiMGE3Y2E3NWUyMWMxMWIifQ=="/>
  <p:tag name="KSO_WPP_MARK_KEY" val="8f08eb6b-030e-472b-b0d4-419d2e1d9a45"/>
  <p:tag name="commondata" val="eyJoZGlkIjoiN2U2NWFlNTkxMGZjODc5ZjAyNDA4OWM2N2FjMzg3MWQifQ=="/>
</p:tagLst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598</Words>
  <Application>WPS 演示</Application>
  <PresentationFormat>宽屏</PresentationFormat>
  <Paragraphs>110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楷体</vt:lpstr>
      <vt:lpstr>等线</vt:lpstr>
      <vt:lpstr>微软雅黑</vt:lpstr>
      <vt:lpstr>Arial Unicode MS</vt:lpstr>
      <vt:lpstr>主题1</vt:lpstr>
      <vt:lpstr>HCAL端部</vt:lpstr>
      <vt:lpstr>HCAL端部总体模型介绍</vt:lpstr>
      <vt:lpstr>吸收体安装</vt:lpstr>
      <vt:lpstr>吸收体的安装</vt:lpstr>
      <vt:lpstr>敏感层的形状</vt:lpstr>
      <vt:lpstr>敏感层的固定</vt:lpstr>
      <vt:lpstr>敏感区的结构</vt:lpstr>
      <vt:lpstr>PowerPoint 演示文稿</vt:lpstr>
      <vt:lpstr>敏感区的结构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Lucifer</cp:lastModifiedBy>
  <cp:revision>2653</cp:revision>
  <dcterms:created xsi:type="dcterms:W3CDTF">2018-03-16T02:05:00Z</dcterms:created>
  <dcterms:modified xsi:type="dcterms:W3CDTF">2024-09-23T04:26:31Z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1CC4CB8178184948A8829A6F8460D3E5</vt:lpwstr>
  </property>
  <property fmtid="{D5CDD505-2E9C-101B-9397-08002B2CF9AE}" pid="3" name="KSOProductBuildVer">
    <vt:lpwstr>2052-12.1.0.18276</vt:lpwstr>
  </property>
</Properties>
</file>