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9" r:id="rId2"/>
    <p:sldId id="331" r:id="rId3"/>
    <p:sldId id="379" r:id="rId4"/>
    <p:sldId id="367" r:id="rId5"/>
    <p:sldId id="380" r:id="rId6"/>
    <p:sldId id="368" r:id="rId7"/>
    <p:sldId id="344" r:id="rId8"/>
    <p:sldId id="370" r:id="rId9"/>
    <p:sldId id="371" r:id="rId10"/>
    <p:sldId id="345" r:id="rId11"/>
    <p:sldId id="381" r:id="rId12"/>
    <p:sldId id="382" r:id="rId13"/>
    <p:sldId id="383" r:id="rId14"/>
    <p:sldId id="384" r:id="rId15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F23EF"/>
    <a:srgbClr val="4242FC"/>
    <a:srgbClr val="824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>
      <p:cViewPr varScale="1">
        <p:scale>
          <a:sx n="102" d="100"/>
          <a:sy n="102" d="100"/>
        </p:scale>
        <p:origin x="61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5730-129E-490E-A11C-F1222968CEC6}" type="datetime1">
              <a:rPr lang="en-US" altLang="zh-CN" smtClean="0"/>
              <a:t>9/20/2024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11F28-5E30-4E9D-BBA9-622F5D263E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0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5BA4-B347-44A4-B090-8298B063EDC7}" type="datetime1">
              <a:rPr lang="en-US" altLang="zh-CN" smtClean="0"/>
              <a:t>9/20/2024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13D7-25F8-4EDB-B886-EFA06B14A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522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47292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1" y="116632"/>
            <a:ext cx="2835313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00192" y="48861"/>
            <a:ext cx="2808312" cy="55744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1484784"/>
            <a:ext cx="8496944" cy="8834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2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Holographic spin alignment for vector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mesons</a:t>
            </a:r>
          </a:p>
          <a:p>
            <a:pPr lvl="0" algn="ctr">
              <a:spcBef>
                <a:spcPct val="0"/>
              </a:spcBef>
              <a:defRPr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altLang="zh-CN" sz="200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arXiv:2403.07522v1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hep-ph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endParaRPr lang="zh-CN" altLang="zh-CN" sz="2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55892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Weekly Group Meeting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456267"/>
            <a:ext cx="2977033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Hiwa A. Ahmed (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何瓦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188326"/>
            <a:ext cx="623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Nuclear Science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Technology, UCAS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108" y="6152692"/>
            <a:ext cx="161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Sep. 21st, 2024</a:t>
            </a:r>
            <a:endParaRPr lang="en-US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𝐽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/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𝜓</m:t>
                    </m:r>
                  </m:oMath>
                </a14:m>
                <a:r>
                  <a:rPr lang="zh-CN" altLang="en-US" sz="2800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meson spin alignment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214998" y="1940713"/>
            <a:ext cx="8714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H</a:t>
            </a:r>
            <a:r>
              <a:rPr lang="en-US" sz="2000" b="1" dirty="0" smtClean="0"/>
              <a:t>elicity frame</a:t>
            </a:r>
            <a:r>
              <a:rPr lang="en-US" sz="2000" dirty="0"/>
              <a:t>: </a:t>
            </a:r>
            <a:r>
              <a:rPr lang="en-US" sz="2400" dirty="0"/>
              <a:t>spin </a:t>
            </a:r>
            <a:r>
              <a:rPr lang="en-US" sz="2400" dirty="0" smtClean="0"/>
              <a:t>quantization direction </a:t>
            </a:r>
            <a:r>
              <a:rPr lang="en-US" sz="2400" dirty="0"/>
              <a:t>is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5330" b="50000"/>
          <a:stretch/>
        </p:blipFill>
        <p:spPr>
          <a:xfrm>
            <a:off x="179512" y="1238258"/>
            <a:ext cx="2232248" cy="3951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99792" y="1307360"/>
            <a:ext cx="515472" cy="256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7" r="23693"/>
          <a:stretch/>
        </p:blipFill>
        <p:spPr>
          <a:xfrm>
            <a:off x="3635896" y="1238051"/>
            <a:ext cx="4752528" cy="4830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7" y="1917556"/>
            <a:ext cx="2856381" cy="476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4788024" cy="3515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38" y="2852936"/>
            <a:ext cx="4365848" cy="35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𝐽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/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𝜓</m:t>
                    </m:r>
                  </m:oMath>
                </a14:m>
                <a:r>
                  <a:rPr lang="zh-CN" altLang="en-US" sz="2800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meson spin alignment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1031225"/>
                <a:ext cx="8714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spin quantization direction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direction: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1225"/>
                <a:ext cx="8714004" cy="461665"/>
              </a:xfrm>
              <a:prstGeom prst="rect">
                <a:avLst/>
              </a:prstGeom>
              <a:blipFill>
                <a:blip r:embed="rId3"/>
                <a:stretch>
                  <a:fillRect l="-9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75991" y="229389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68559" y="2205071"/>
            <a:ext cx="6397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72" y="1025225"/>
            <a:ext cx="2726817" cy="478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957" b="58221"/>
          <a:stretch/>
        </p:blipFill>
        <p:spPr>
          <a:xfrm>
            <a:off x="539552" y="1455568"/>
            <a:ext cx="6735690" cy="13388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1190" y="2420888"/>
            <a:ext cx="733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5" r="14563"/>
          <a:stretch/>
        </p:blipFill>
        <p:spPr>
          <a:xfrm>
            <a:off x="539552" y="2821786"/>
            <a:ext cx="6250096" cy="823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4248" y="2125012"/>
            <a:ext cx="646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6"/>
          <a:stretch/>
        </p:blipFill>
        <p:spPr>
          <a:xfrm>
            <a:off x="193816" y="3672353"/>
            <a:ext cx="4475426" cy="28005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/>
          <a:stretch/>
        </p:blipFill>
        <p:spPr>
          <a:xfrm>
            <a:off x="4462248" y="3713845"/>
            <a:ext cx="4412622" cy="28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𝜙</m:t>
                    </m:r>
                  </m:oMath>
                </a14:m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 meson spin alignment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214998" y="1940713"/>
            <a:ext cx="8714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H</a:t>
            </a:r>
            <a:r>
              <a:rPr lang="en-US" sz="2000" b="1" dirty="0" smtClean="0"/>
              <a:t>elicity frame</a:t>
            </a:r>
            <a:r>
              <a:rPr lang="en-US" sz="2000" dirty="0"/>
              <a:t>: </a:t>
            </a:r>
            <a:r>
              <a:rPr lang="en-US" sz="2400" dirty="0"/>
              <a:t>spin </a:t>
            </a:r>
            <a:r>
              <a:rPr lang="en-US" sz="2400" dirty="0" smtClean="0"/>
              <a:t>quantization direction </a:t>
            </a:r>
            <a:r>
              <a:rPr lang="en-US" sz="2400" dirty="0"/>
              <a:t>is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5330" b="50000"/>
          <a:stretch/>
        </p:blipFill>
        <p:spPr>
          <a:xfrm>
            <a:off x="179512" y="1238258"/>
            <a:ext cx="2232248" cy="3951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99792" y="1307360"/>
            <a:ext cx="515472" cy="256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7" y="1917556"/>
            <a:ext cx="2856381" cy="47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10151" b="43358"/>
          <a:stretch/>
        </p:blipFill>
        <p:spPr>
          <a:xfrm>
            <a:off x="3563888" y="1183797"/>
            <a:ext cx="2411760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42" r="81500" b="3509"/>
          <a:stretch/>
        </p:blipFill>
        <p:spPr>
          <a:xfrm>
            <a:off x="5931422" y="1188021"/>
            <a:ext cx="1691680" cy="432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5" y="2689814"/>
            <a:ext cx="5580620" cy="35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ea typeface="微软雅黑" pitchFamily="34" charset="-122"/>
                      </a:rPr>
                      <m:t>𝜙</m:t>
                    </m:r>
                  </m:oMath>
                </a14:m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 meson spin alignment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1385665"/>
                <a:ext cx="8714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spin quantization direction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/>
                  <a:t>direction: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85665"/>
                <a:ext cx="8714004" cy="461665"/>
              </a:xfrm>
              <a:prstGeom prst="rect">
                <a:avLst/>
              </a:prstGeom>
              <a:blipFill>
                <a:blip r:embed="rId3"/>
                <a:stretch>
                  <a:fillRect l="-9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75991" y="229389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68559" y="2205071"/>
            <a:ext cx="63974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73" y="1377175"/>
            <a:ext cx="2726817" cy="478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1190" y="2420888"/>
            <a:ext cx="7332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2125012"/>
            <a:ext cx="646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0"/>
          <a:stretch/>
        </p:blipFill>
        <p:spPr>
          <a:xfrm>
            <a:off x="56915" y="2636219"/>
            <a:ext cx="4464496" cy="2818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0"/>
          <a:stretch/>
        </p:blipFill>
        <p:spPr>
          <a:xfrm>
            <a:off x="4467371" y="2661185"/>
            <a:ext cx="4599641" cy="27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微软雅黑" pitchFamily="34" charset="-122"/>
                        </a:rPr>
                        <m:t>𝑆𝑢𝑚𝑚𝑎𝑟𝑦</m:t>
                      </m:r>
                    </m:oMath>
                  </m:oMathPara>
                </a14:m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680769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1422134"/>
                <a:ext cx="8748464" cy="433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The spin </a:t>
                </a:r>
                <a:r>
                  <a:rPr lang="en-US" sz="2200" dirty="0"/>
                  <a:t>alignment of flavorless </a:t>
                </a:r>
                <a:r>
                  <a:rPr lang="en-US" sz="2200" dirty="0" smtClean="0"/>
                  <a:t>vector mesons </a:t>
                </a:r>
                <a:r>
                  <a:rPr lang="en-US" sz="2200" dirty="0"/>
                  <a:t>with a holographic </a:t>
                </a:r>
                <a:r>
                  <a:rPr lang="en-US" sz="2200" dirty="0" smtClean="0"/>
                  <a:t>description have studied through the </a:t>
                </a:r>
                <a:r>
                  <a:rPr lang="en-US" sz="2200" dirty="0" err="1" smtClean="0"/>
                  <a:t>dilepton</a:t>
                </a:r>
                <a:r>
                  <a:rPr lang="en-US" sz="2200" dirty="0" smtClean="0"/>
                  <a:t> decays </a:t>
                </a:r>
                <a:r>
                  <a:rPr lang="en-US" sz="2200" dirty="0"/>
                  <a:t>of vector </a:t>
                </a:r>
                <a:r>
                  <a:rPr lang="en-US" sz="2200" dirty="0" smtClean="0"/>
                  <a:t>mesons.</a:t>
                </a:r>
              </a:p>
              <a:p>
                <a:pPr marL="342900" indent="-34290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The spin </a:t>
                </a:r>
                <a:r>
                  <a:rPr lang="en-US" sz="2200" dirty="0"/>
                  <a:t>alignment in </a:t>
                </a:r>
                <a:r>
                  <a:rPr lang="en-US" sz="2200" dirty="0" smtClean="0"/>
                  <a:t>the helicity </a:t>
                </a:r>
                <a:r>
                  <a:rPr lang="en-US" sz="2200" dirty="0"/>
                  <a:t>frame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2200" dirty="0" smtClean="0"/>
                  <a:t> deviates </a:t>
                </a:r>
                <a:r>
                  <a:rPr lang="en-US" sz="2200" dirty="0"/>
                  <a:t>from 1/3 when the meson </a:t>
                </a:r>
                <a:r>
                  <a:rPr lang="en-US" sz="2200" dirty="0" smtClean="0"/>
                  <a:t>has a </a:t>
                </a:r>
                <a:r>
                  <a:rPr lang="en-US" sz="2200" dirty="0"/>
                  <a:t>non-vanishing </a:t>
                </a:r>
                <a:r>
                  <a:rPr lang="en-US" sz="2200" dirty="0" smtClean="0"/>
                  <a:t>momentum which shows </a:t>
                </a:r>
                <a:r>
                  <a:rPr lang="en-US" sz="2200" dirty="0"/>
                  <a:t>opposite behaviors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342900" indent="-34290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The global </a:t>
                </a:r>
                <a:r>
                  <a:rPr lang="en-US" sz="2200" dirty="0"/>
                  <a:t>spin alignment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mesons given by the soft-wall </a:t>
                </a:r>
                <a:r>
                  <a:rPr lang="en-US" sz="2200" dirty="0" smtClean="0"/>
                  <a:t>model quantitatively agrees </a:t>
                </a:r>
                <a:r>
                  <a:rPr lang="en-US" sz="2200" dirty="0"/>
                  <a:t>with a previous prediction obtained </a:t>
                </a:r>
                <a:r>
                  <a:rPr lang="en-US" sz="2200" dirty="0" smtClean="0"/>
                  <a:t>within the </a:t>
                </a:r>
                <a:r>
                  <a:rPr lang="en-US" sz="2200" dirty="0"/>
                  <a:t>quark coalescence </a:t>
                </a:r>
                <a:r>
                  <a:rPr lang="en-US" sz="2200" dirty="0" smtClean="0"/>
                  <a:t>model.</a:t>
                </a:r>
              </a:p>
              <a:p>
                <a:pPr marL="342900" indent="-34290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sz="2200" dirty="0"/>
                  <a:t>The consistency between two models may imply that </a:t>
                </a:r>
                <a:r>
                  <a:rPr lang="en-US" sz="2200" dirty="0" smtClean="0"/>
                  <a:t>the meson’s </a:t>
                </a:r>
                <a:r>
                  <a:rPr lang="en-US" sz="2200" dirty="0"/>
                  <a:t>spin alignment is a non-perturbative </a:t>
                </a:r>
                <a:r>
                  <a:rPr lang="en-US" sz="2200" dirty="0" smtClean="0"/>
                  <a:t>property in </a:t>
                </a:r>
                <a:r>
                  <a:rPr lang="en-US" sz="2200" dirty="0"/>
                  <a:t>the strongly interacting matter.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2134"/>
                <a:ext cx="8748464" cy="4333494"/>
              </a:xfrm>
              <a:prstGeom prst="rect">
                <a:avLst/>
              </a:prstGeom>
              <a:blipFill>
                <a:blip r:embed="rId3"/>
                <a:stretch>
                  <a:fillRect l="-767" t="-281" r="-906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750" y="1160764"/>
            <a:ext cx="8632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Spin alignment in heavy ion collisions refers to the phenomenon where the spins of particles, typically vector mesons </a:t>
            </a:r>
            <a:r>
              <a:rPr lang="en-US" sz="2000" dirty="0" smtClean="0"/>
              <a:t>produced </a:t>
            </a:r>
            <a:r>
              <a:rPr lang="en-US" sz="2000" dirty="0"/>
              <a:t>in these collisions show a preferred alignment along a particular direction.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286" y="2223150"/>
            <a:ext cx="8746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In a non-central heavy-ion collision, where the nuclei collide with a certain impact parameter (i.e., not head-on), a large amount of angular momentum is imparted to the system.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54529"/>
            <a:ext cx="5256584" cy="32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52736"/>
            <a:ext cx="8712586" cy="5805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Motivation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9213" y="1236034"/>
                <a:ext cx="8463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Recent measurements </a:t>
                </a:r>
                <a:r>
                  <a:rPr lang="en-US" sz="2000" dirty="0"/>
                  <a:t>by the STAR collaboration at </a:t>
                </a:r>
                <a:r>
                  <a:rPr lang="en-US" sz="2000" dirty="0" smtClean="0"/>
                  <a:t>RHIC and </a:t>
                </a:r>
                <a:r>
                  <a:rPr lang="en-US" sz="2000" dirty="0"/>
                  <a:t>by the ALICE </a:t>
                </a:r>
                <a:r>
                  <a:rPr lang="en-US" sz="2000" dirty="0" smtClean="0"/>
                  <a:t>collaboration at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LHC, show </a:t>
                </a:r>
                <a:r>
                  <a:rPr lang="en-US" sz="2000" dirty="0"/>
                  <a:t>that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mesons are preferably to be longitudinally and </a:t>
                </a:r>
                <a:r>
                  <a:rPr lang="en-US" sz="2000" dirty="0" smtClean="0"/>
                  <a:t>transversely polarized </a:t>
                </a:r>
                <a:r>
                  <a:rPr lang="en-US" sz="2000" dirty="0"/>
                  <a:t>respectively.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3" y="1236034"/>
                <a:ext cx="8463882" cy="1015663"/>
              </a:xfrm>
              <a:prstGeom prst="rect">
                <a:avLst/>
              </a:prstGeom>
              <a:blipFill>
                <a:blip r:embed="rId2"/>
                <a:stretch>
                  <a:fillRect l="-648" t="-36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213" y="5877272"/>
                <a:ext cx="838322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However, there are no currently theoretical works to understand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systematically and </a:t>
                </a:r>
                <a:r>
                  <a:rPr lang="en-US" sz="2000" dirty="0" smtClean="0"/>
                  <a:t>consistently.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3" y="5877272"/>
                <a:ext cx="8383227" cy="707886"/>
              </a:xfrm>
              <a:prstGeom prst="rect">
                <a:avLst/>
              </a:prstGeom>
              <a:blipFill>
                <a:blip r:embed="rId3"/>
                <a:stretch>
                  <a:fillRect l="-6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88790"/>
            <a:ext cx="3577803" cy="3488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71" y="2565062"/>
            <a:ext cx="3914968" cy="28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59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Dilepton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production rate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536" y="1074044"/>
                <a:ext cx="8496944" cy="73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The S-matrix element for the process of an </a:t>
                </a:r>
                <a:r>
                  <a:rPr lang="en-US" sz="2000" dirty="0"/>
                  <a:t>initial state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to a final state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plus a lepton pair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𝑙</m:t>
                    </m:r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sz="2000" dirty="0"/>
                  <a:t> is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74044"/>
                <a:ext cx="8496944" cy="735138"/>
              </a:xfrm>
              <a:prstGeom prst="rect">
                <a:avLst/>
              </a:prstGeom>
              <a:blipFill>
                <a:blip r:embed="rId2"/>
                <a:stretch>
                  <a:fillRect l="-646" t="-4132" r="-1220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09182"/>
            <a:ext cx="6010319" cy="7905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92197" y="2854661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transition probability for the </a:t>
            </a:r>
            <a:r>
              <a:rPr lang="en-US" sz="2000" dirty="0" smtClean="0"/>
              <a:t>process: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23528" y="3509669"/>
            <a:ext cx="8923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differential production </a:t>
            </a:r>
            <a:r>
              <a:rPr lang="en-US" sz="2000" dirty="0"/>
              <a:t>rate </a:t>
            </a:r>
            <a:r>
              <a:rPr lang="en-US" sz="2000" dirty="0" smtClean="0"/>
              <a:t>for </a:t>
            </a:r>
            <a:r>
              <a:rPr lang="en-US" sz="2000" dirty="0" err="1"/>
              <a:t>dileptons</a:t>
            </a:r>
            <a:r>
              <a:rPr lang="en-US" sz="2000" dirty="0"/>
              <a:t> </a:t>
            </a:r>
            <a:r>
              <a:rPr lang="en-US" sz="2000" dirty="0" smtClean="0"/>
              <a:t>as a </a:t>
            </a:r>
            <a:r>
              <a:rPr lang="en-US" sz="2000" dirty="0"/>
              <a:t>function of total momentum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3339"/>
            <a:ext cx="5544616" cy="1586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35373"/>
            <a:ext cx="3091050" cy="496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1" y="4365104"/>
            <a:ext cx="2490534" cy="3147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27032" y="503263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1" y="5773417"/>
            <a:ext cx="3610001" cy="7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59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Dilepton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production rate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536" y="1074044"/>
                <a:ext cx="8496944" cy="427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US" sz="2000" dirty="0" smtClean="0"/>
                  <a:t> is interpreted </a:t>
                </a:r>
                <a:r>
                  <a:rPr lang="en-US" sz="2000" dirty="0"/>
                  <a:t>as </a:t>
                </a:r>
                <a:r>
                  <a:rPr lang="en-US" sz="2000" dirty="0" smtClean="0"/>
                  <a:t>the meson’s </a:t>
                </a:r>
                <a:r>
                  <a:rPr lang="en-US" sz="2000" dirty="0"/>
                  <a:t>spectral function in the thermal </a:t>
                </a:r>
                <a:r>
                  <a:rPr lang="en-US" sz="2000" dirty="0" smtClean="0"/>
                  <a:t>medium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74044"/>
                <a:ext cx="8496944" cy="427425"/>
              </a:xfrm>
              <a:prstGeom prst="rect">
                <a:avLst/>
              </a:prstGeom>
              <a:blipFill>
                <a:blip r:embed="rId2"/>
                <a:stretch>
                  <a:fillRect l="-646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5536" y="23074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spectral function can be </a:t>
            </a:r>
            <a:r>
              <a:rPr lang="en-US" sz="2000" dirty="0" smtClean="0"/>
              <a:t>decomposed using </a:t>
            </a:r>
            <a:r>
              <a:rPr lang="en-US" sz="2000" dirty="0"/>
              <a:t>a complete basis of polarization vectors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81932" y="3802570"/>
            <a:ext cx="8923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err="1"/>
              <a:t>dilepton</a:t>
            </a:r>
            <a:r>
              <a:rPr lang="en-US" sz="2000" dirty="0"/>
              <a:t> production </a:t>
            </a:r>
            <a:r>
              <a:rPr lang="en-US" sz="2000" dirty="0" smtClean="0"/>
              <a:t>rate reduces to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7032" y="503263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7725"/>
            <a:ext cx="2841528" cy="53441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745893" y="1750917"/>
            <a:ext cx="4660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82" y="1595029"/>
            <a:ext cx="4340341" cy="5770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16" y="3036594"/>
            <a:ext cx="4464496" cy="744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9"/>
          <a:stretch/>
        </p:blipFill>
        <p:spPr>
          <a:xfrm>
            <a:off x="899592" y="4437340"/>
            <a:ext cx="4743688" cy="7198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4" t="47319"/>
          <a:stretch/>
        </p:blipFill>
        <p:spPr>
          <a:xfrm>
            <a:off x="4401343" y="4383254"/>
            <a:ext cx="3325689" cy="7739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93" y="5454516"/>
            <a:ext cx="4593229" cy="8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50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AdS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/CFT Correspondence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1" b="6718"/>
          <a:stretch/>
        </p:blipFill>
        <p:spPr>
          <a:xfrm>
            <a:off x="24085" y="1052736"/>
            <a:ext cx="8892480" cy="1558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7"/>
          <a:stretch/>
        </p:blipFill>
        <p:spPr>
          <a:xfrm>
            <a:off x="1115616" y="2336749"/>
            <a:ext cx="6668390" cy="689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51720" y="3236621"/>
            <a:ext cx="5444870" cy="1143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16" y="5453680"/>
            <a:ext cx="5272789" cy="869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4590477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Keeping this in </a:t>
            </a:r>
            <a:r>
              <a:rPr lang="en-US" sz="2000" dirty="0" smtClean="0"/>
              <a:t>hand, it </a:t>
            </a:r>
            <a:r>
              <a:rPr lang="en-US" sz="2000" dirty="0"/>
              <a:t>is possible to evaluate the two-point correlators </a:t>
            </a:r>
            <a:r>
              <a:rPr lang="en-US" sz="2000" dirty="0" smtClean="0"/>
              <a:t> </a:t>
            </a:r>
            <a:r>
              <a:rPr lang="en-US" sz="2000" dirty="0" smtClean="0"/>
              <a:t>by </a:t>
            </a:r>
            <a:r>
              <a:rPr lang="en-US" sz="2000" dirty="0"/>
              <a:t>using the partition function of the bulk gravity due to</a:t>
            </a:r>
          </a:p>
        </p:txBody>
      </p:sp>
    </p:spTree>
    <p:extLst>
      <p:ext uri="{BB962C8B-B14F-4D97-AF65-F5344CB8AC3E}">
        <p14:creationId xmlns:p14="http://schemas.microsoft.com/office/powerpoint/2010/main" val="1845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836712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12305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Formalism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48"/>
          <p:cNvSpPr/>
          <p:nvPr/>
        </p:nvSpPr>
        <p:spPr>
          <a:xfrm>
            <a:off x="0" y="836712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948264" y="6472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193184" y="4876661"/>
            <a:ext cx="257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8530" y="4876661"/>
            <a:ext cx="187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85305" y="5003233"/>
            <a:ext cx="142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59" y="1516889"/>
            <a:ext cx="4213658" cy="714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09411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quadratic </a:t>
            </a:r>
            <a:r>
              <a:rPr lang="en-US" dirty="0"/>
              <a:t>action for </a:t>
            </a:r>
            <a:r>
              <a:rPr lang="en-US" dirty="0" smtClean="0"/>
              <a:t>vector meson </a:t>
            </a:r>
            <a:r>
              <a:rPr lang="en-US" dirty="0"/>
              <a:t>as a generic Maxwell form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37909"/>
            <a:ext cx="2290279" cy="460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80" y="2764239"/>
            <a:ext cx="6506550" cy="1409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30"/>
          <a:stretch/>
        </p:blipFill>
        <p:spPr>
          <a:xfrm>
            <a:off x="2357986" y="4222360"/>
            <a:ext cx="4590278" cy="680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>
            <a:off x="2357159" y="4966284"/>
            <a:ext cx="4658215" cy="17206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3715699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50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Formalism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98940"/>
            <a:ext cx="6159992" cy="788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34" y="3542183"/>
            <a:ext cx="5544614" cy="15121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73" y="2640437"/>
            <a:ext cx="2936627" cy="713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73216"/>
            <a:ext cx="4536504" cy="5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27075</TotalTime>
  <Words>506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HUAWEI</cp:lastModifiedBy>
  <cp:revision>572</cp:revision>
  <dcterms:created xsi:type="dcterms:W3CDTF">2016-07-05T07:37:40Z</dcterms:created>
  <dcterms:modified xsi:type="dcterms:W3CDTF">2024-09-20T09:32:07Z</dcterms:modified>
</cp:coreProperties>
</file>