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82" r:id="rId3"/>
    <p:sldId id="261" r:id="rId4"/>
    <p:sldId id="266" r:id="rId5"/>
    <p:sldId id="283" r:id="rId6"/>
    <p:sldId id="284" r:id="rId7"/>
    <p:sldId id="279" r:id="rId8"/>
    <p:sldId id="280" r:id="rId9"/>
    <p:sldId id="281" r:id="rId10"/>
    <p:sldId id="28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AEA0-F3A5-4E59-95CC-EF2DA58DBE29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9B740-B6B7-4F54-BC81-23DD30FA4F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89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D35C3-322C-4F34-A754-225819857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796E19-83A7-47F7-893A-DC662F22A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176F14-C8B4-4E2B-BC6E-4A73BE80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EE29C1-BE53-413A-B381-542270EA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AB1431-5BDC-4E88-A730-0A083B84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65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94FBB-B906-4FBF-AC3D-393FAD87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5B098-5ABC-438E-977D-A63ECCF86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58203-4F11-45B2-8E6D-CAB13CA3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221933-2A0D-495C-BFB4-79F00A92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DA66C5-8DD9-41BA-A04E-2C131B75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5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0C8D143-6E5A-4D37-A2D8-099C84B82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9757BF-676C-4441-B1E6-A53B28EA8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6C1B91-C5F5-4875-928E-6FD4A12E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D71D69-7714-4833-900F-E19CD2D9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ABBE75-0534-4A9E-8A46-3E47D506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24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A6821-B337-402A-ACE9-12ED71E3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6B984D-0307-43AF-8BF6-FB7C48F27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3A3557-2F51-48A4-B8D2-BE7B3764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977F0-6935-415F-A0ED-27958ED6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C198-1D90-4D53-AB20-D29F51AE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67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A59C4-F2A4-4A20-9CBA-C0D80EE6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CC6BFC-8D95-4551-86DD-06637F057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B5633A-DBDE-4C4B-BBD8-8571D7F8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B87776-61F4-425B-8F2C-7CABCAA3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4785F-C953-4B1A-B226-844D1FBC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81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4A4AD-1B10-4FBD-B693-A9DF4546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2C4CCC-9FFE-4E7B-A88E-5343DE10A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1FB266-51C3-4BF6-B63A-2254AFC20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A22D95-78B8-46CD-B20F-1D3ADEA0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BF35BD-3E0A-4A84-A653-A8EFF0AC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93B488-7282-49A1-AF25-0A854E26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8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FE36A5-9F4E-4138-A2A1-C0F6AE93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19A866-6BD1-4F73-B94E-871329E59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2CDEB2-F765-46B9-9A37-12FAA8CE8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8D329-44C7-46D5-BB1A-EA3514E0E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81E3F2-4031-44B1-BC6C-D0389E21A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00C316-9921-4033-B650-9002221F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FFCC4F-C8D9-4F65-A3F6-6443A4B6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6671A2-8DAF-4F07-9727-7F3713A2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31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7DDB5-D804-487C-8FF3-AFA3D593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72E65B-EC14-4CAB-963A-52688CBE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CB49BB-3EDC-4920-B0C0-4970BFE8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CCC844-9E58-4DD9-BFA9-46DDBE8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06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DB7E629-0A8C-4A02-9A8B-52915BE8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BAD5260-6DD5-497E-8705-3534812D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4E77C1-518F-4E3F-9AC9-3B7BF34B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6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11B81-E2BD-42AD-981C-CAFE9D6B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C1E412-EB70-4DAD-8916-B43DEE90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EA5DF2-CB87-4050-8F61-2D525268B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36E1F5-7A99-4A7C-8D1D-410770A0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063845-1428-4A87-A4CF-2DA43102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2F98C2-4990-44EF-940C-390E5535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69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406F2-C72D-49FD-B7F4-71C007EF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F1F5E4-7C6E-45EA-AA48-EE7959D11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131EDD-6DCF-4D0A-B61C-E3077E5A1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90D4AF-2B12-4A4C-B380-A921303F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23215D-3561-422B-BBF2-2F8C0E9B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BA4C63-6E02-4052-A8D7-44B51C5C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4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DC1553B-9C17-4798-8AE9-CEB841D1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D3576C-381C-4999-AB89-CE9AAD614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0795AC-FDD0-44F3-9ED3-926304F7B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E1C6D-9833-4FF8-B676-EDCE5F448E8F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E600D3-618B-46D8-A567-AC3B624DD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2ED78-1FFD-427B-8D10-A5D593C7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52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F86E59E-C564-4629-81B3-0CA91D7D16FE}"/>
              </a:ext>
            </a:extLst>
          </p:cNvPr>
          <p:cNvSpPr txBox="1"/>
          <p:nvPr/>
        </p:nvSpPr>
        <p:spPr>
          <a:xfrm>
            <a:off x="3714750" y="1651000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ECAL</a:t>
            </a:r>
            <a:r>
              <a:rPr lang="zh-CN" altLang="en-US" sz="4000" dirty="0"/>
              <a:t>机械设计进展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426A10-C487-46EC-8527-47C8C6708A80}"/>
              </a:ext>
            </a:extLst>
          </p:cNvPr>
          <p:cNvSpPr txBox="1"/>
          <p:nvPr/>
        </p:nvSpPr>
        <p:spPr>
          <a:xfrm>
            <a:off x="5086350" y="3917434"/>
            <a:ext cx="64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   </a:t>
            </a:r>
            <a:r>
              <a:rPr lang="zh-CN" altLang="en-US" sz="2400" dirty="0"/>
              <a:t>侯少静</a:t>
            </a:r>
            <a:endParaRPr lang="en-US" altLang="zh-CN" sz="2400" dirty="0"/>
          </a:p>
          <a:p>
            <a:r>
              <a:rPr lang="en-US" altLang="zh-CN" sz="2400" dirty="0"/>
              <a:t>09/24/2024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612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C77A3-B7AE-47E8-8BF2-DA01EB416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25" y="28924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56705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B4781FF-1503-4DD8-84EB-A90D7770659E}"/>
              </a:ext>
            </a:extLst>
          </p:cNvPr>
          <p:cNvSpPr txBox="1"/>
          <p:nvPr/>
        </p:nvSpPr>
        <p:spPr>
          <a:xfrm>
            <a:off x="5746750" y="978187"/>
            <a:ext cx="364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内容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FB7B3D-F23C-4F40-8579-6C51512E0F5B}"/>
              </a:ext>
            </a:extLst>
          </p:cNvPr>
          <p:cNvSpPr txBox="1"/>
          <p:nvPr/>
        </p:nvSpPr>
        <p:spPr>
          <a:xfrm>
            <a:off x="1308100" y="2414509"/>
            <a:ext cx="759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en-US" sz="2800" dirty="0"/>
              <a:t>、</a:t>
            </a:r>
            <a:r>
              <a:rPr lang="en-US" altLang="zh-CN" sz="2800" dirty="0"/>
              <a:t>ECAL</a:t>
            </a:r>
            <a:r>
              <a:rPr lang="zh-CN" altLang="en-US" sz="2800" dirty="0"/>
              <a:t>筒部模块优化设计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2</a:t>
            </a:r>
            <a:r>
              <a:rPr lang="zh-CN" altLang="en-US" sz="2800" dirty="0"/>
              <a:t>、厂家调研</a:t>
            </a:r>
            <a:r>
              <a:rPr lang="en-US" altLang="zh-CN" sz="2800" dirty="0"/>
              <a:t>——</a:t>
            </a:r>
            <a:r>
              <a:rPr lang="zh-CN" altLang="en-US" sz="2800" dirty="0"/>
              <a:t>结构工艺可行性验证</a:t>
            </a:r>
            <a:endParaRPr lang="en-US" altLang="zh-CN" sz="2800" dirty="0"/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68164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AAD1748-C1E1-474E-8BE5-ACD0D24FD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" t="14435" r="35021" b="15366"/>
          <a:stretch/>
        </p:blipFill>
        <p:spPr>
          <a:xfrm>
            <a:off x="671136" y="1035018"/>
            <a:ext cx="2624514" cy="164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FE6C1E-F015-43F2-B4E7-1B952491C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82" t="14699" r="36173" b="24178"/>
          <a:stretch/>
        </p:blipFill>
        <p:spPr>
          <a:xfrm>
            <a:off x="3453013" y="1035018"/>
            <a:ext cx="2236801" cy="164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964DD4-0033-4ACA-BFBD-ABBCA891E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29" t="22787" r="43333" b="22786"/>
          <a:stretch/>
        </p:blipFill>
        <p:spPr>
          <a:xfrm>
            <a:off x="5886635" y="1029566"/>
            <a:ext cx="1600043" cy="164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5AA50B5-1C62-4435-B3ED-944B65E81F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71" r="6042"/>
          <a:stretch/>
        </p:blipFill>
        <p:spPr>
          <a:xfrm>
            <a:off x="7683500" y="1029566"/>
            <a:ext cx="3178340" cy="164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1038DA0-AD31-4F6C-8C53-C4B177B133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71" t="22787" r="35610" b="28812"/>
          <a:stretch/>
        </p:blipFill>
        <p:spPr>
          <a:xfrm>
            <a:off x="664289" y="2850209"/>
            <a:ext cx="2631362" cy="17012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D2DFEC-B222-4465-AF09-DBE3BBC522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96" t="22009" r="35609" b="23175"/>
          <a:stretch/>
        </p:blipFill>
        <p:spPr>
          <a:xfrm>
            <a:off x="3422433" y="2850209"/>
            <a:ext cx="2424743" cy="1696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D983848-3926-429E-9C65-2ABFD50D99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16" t="20261" r="35610" b="24341"/>
          <a:stretch/>
        </p:blipFill>
        <p:spPr>
          <a:xfrm>
            <a:off x="5973959" y="2850209"/>
            <a:ext cx="2331841" cy="1669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70F9F65-A2BF-46BA-A808-CD2531A129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500" t="19093" r="30937" b="13358"/>
          <a:stretch/>
        </p:blipFill>
        <p:spPr>
          <a:xfrm>
            <a:off x="8432583" y="2850210"/>
            <a:ext cx="2603717" cy="1666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4248BF0-89B0-459F-AE08-9DFD5E9F16BA}"/>
              </a:ext>
            </a:extLst>
          </p:cNvPr>
          <p:cNvSpPr txBox="1"/>
          <p:nvPr/>
        </p:nvSpPr>
        <p:spPr>
          <a:xfrm>
            <a:off x="3050482" y="230130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7E3C08B-CA0B-4331-9852-FDB68AC87A4C}"/>
              </a:ext>
            </a:extLst>
          </p:cNvPr>
          <p:cNvSpPr txBox="1"/>
          <p:nvPr/>
        </p:nvSpPr>
        <p:spPr>
          <a:xfrm>
            <a:off x="5427894" y="230130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2D05841-D668-47E7-B163-48245151C8CD}"/>
              </a:ext>
            </a:extLst>
          </p:cNvPr>
          <p:cNvSpPr txBox="1"/>
          <p:nvPr/>
        </p:nvSpPr>
        <p:spPr>
          <a:xfrm>
            <a:off x="7187518" y="230130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7A209ED-C722-4298-9545-636886F5C80A}"/>
              </a:ext>
            </a:extLst>
          </p:cNvPr>
          <p:cNvSpPr txBox="1"/>
          <p:nvPr/>
        </p:nvSpPr>
        <p:spPr>
          <a:xfrm>
            <a:off x="10527618" y="233617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C522165-6695-47FA-9D3A-19C55CAD2E32}"/>
              </a:ext>
            </a:extLst>
          </p:cNvPr>
          <p:cNvSpPr txBox="1"/>
          <p:nvPr/>
        </p:nvSpPr>
        <p:spPr>
          <a:xfrm>
            <a:off x="3035192" y="4176985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32949E4-1184-4D64-808D-70DA85615AE5}"/>
              </a:ext>
            </a:extLst>
          </p:cNvPr>
          <p:cNvSpPr txBox="1"/>
          <p:nvPr/>
        </p:nvSpPr>
        <p:spPr>
          <a:xfrm>
            <a:off x="5558604" y="4176985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061BC91-76D0-483A-A012-78918922978E}"/>
              </a:ext>
            </a:extLst>
          </p:cNvPr>
          <p:cNvSpPr txBox="1"/>
          <p:nvPr/>
        </p:nvSpPr>
        <p:spPr>
          <a:xfrm>
            <a:off x="7983347" y="418204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E145FD0-E78E-4004-8969-2CBEC130F0C3}"/>
              </a:ext>
            </a:extLst>
          </p:cNvPr>
          <p:cNvSpPr txBox="1"/>
          <p:nvPr/>
        </p:nvSpPr>
        <p:spPr>
          <a:xfrm>
            <a:off x="10726507" y="4199155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DF41926-63A3-46D5-B391-D5D3F62FAA9E}"/>
              </a:ext>
            </a:extLst>
          </p:cNvPr>
          <p:cNvSpPr txBox="1"/>
          <p:nvPr/>
        </p:nvSpPr>
        <p:spPr>
          <a:xfrm>
            <a:off x="4942654" y="339614"/>
            <a:ext cx="508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ECAL</a:t>
            </a:r>
            <a:r>
              <a:rPr lang="zh-CN" altLang="en-US" sz="2000" dirty="0"/>
              <a:t>模块组装方案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9991298-F7C1-4E08-A4CD-6B86F3E0BEC3}"/>
              </a:ext>
            </a:extLst>
          </p:cNvPr>
          <p:cNvSpPr txBox="1"/>
          <p:nvPr/>
        </p:nvSpPr>
        <p:spPr>
          <a:xfrm>
            <a:off x="867540" y="4703542"/>
            <a:ext cx="618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组装步骤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1600" dirty="0"/>
              <a:t>1</a:t>
            </a:r>
            <a:r>
              <a:rPr lang="zh-CN" altLang="en-US" sz="1600" dirty="0"/>
              <a:t>、定制碳纤维蜂窝保护壳；</a:t>
            </a:r>
            <a:endParaRPr lang="en-US" altLang="zh-CN" sz="1600" dirty="0"/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、将晶体插入保护壳，并在端部缝隙处填胶防止安装过程中滑动；</a:t>
            </a:r>
            <a:endParaRPr lang="en-US" altLang="zh-CN" sz="1600" dirty="0"/>
          </a:p>
          <a:p>
            <a:r>
              <a:rPr lang="en-US" altLang="zh-CN" sz="1600" dirty="0"/>
              <a:t>3</a:t>
            </a:r>
            <a:r>
              <a:rPr lang="zh-CN" altLang="en-US" sz="1600" dirty="0"/>
              <a:t>、套碳纤维外壳，防止晶体滑出；</a:t>
            </a:r>
            <a:endParaRPr lang="en-US" altLang="zh-CN" sz="1600" dirty="0"/>
          </a:p>
          <a:p>
            <a:r>
              <a:rPr lang="en-US" altLang="zh-CN" sz="1600" dirty="0"/>
              <a:t>4</a:t>
            </a:r>
            <a:r>
              <a:rPr lang="zh-CN" altLang="en-US" sz="1600" dirty="0"/>
              <a:t>、将碳纤维外壳与蜂窝保护壳用碳纤维插拔固定；</a:t>
            </a:r>
            <a:endParaRPr lang="en-US" altLang="zh-CN" sz="1600" dirty="0"/>
          </a:p>
          <a:p>
            <a:endParaRPr lang="zh-CN" altLang="en-US" sz="16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DE06534-3B02-4645-9757-03F7F8720A09}"/>
              </a:ext>
            </a:extLst>
          </p:cNvPr>
          <p:cNvSpPr txBox="1"/>
          <p:nvPr/>
        </p:nvSpPr>
        <p:spPr>
          <a:xfrm>
            <a:off x="6982702" y="499743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5-6</a:t>
            </a:r>
            <a:r>
              <a:rPr lang="zh-CN" altLang="en-US" sz="1600" dirty="0"/>
              <a:t>、在碳纤维外壳四面安装电子学板；</a:t>
            </a:r>
            <a:endParaRPr lang="en-US" altLang="zh-CN" sz="1600" dirty="0"/>
          </a:p>
          <a:p>
            <a:r>
              <a:rPr lang="en-US" altLang="zh-CN" sz="1600" dirty="0"/>
              <a:t>7</a:t>
            </a:r>
            <a:r>
              <a:rPr lang="zh-CN" altLang="en-US" sz="1600" dirty="0"/>
              <a:t>、在模块外壳安装铜壳帮助导热</a:t>
            </a:r>
            <a:endParaRPr lang="en-US" altLang="zh-CN" sz="1600" dirty="0"/>
          </a:p>
          <a:p>
            <a:r>
              <a:rPr lang="en-US" altLang="zh-CN" sz="1600" dirty="0"/>
              <a:t>8</a:t>
            </a:r>
            <a:r>
              <a:rPr lang="zh-CN" altLang="en-US" sz="1600" dirty="0"/>
              <a:t>、在将模块安装到筒体上后，顶部安装散热铝管。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模块顶部侧壁与筒体采用螺栓固定。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20332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DA713CF-2CF2-4F61-B419-6347C8D9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17317"/>
            <a:ext cx="4673600" cy="2995449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FE9E09A4-768F-47FC-B806-997B76728077}"/>
              </a:ext>
            </a:extLst>
          </p:cNvPr>
          <p:cNvSpPr txBox="1"/>
          <p:nvPr/>
        </p:nvSpPr>
        <p:spPr>
          <a:xfrm>
            <a:off x="1359562" y="847985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碳纤维蜂窝保护壳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C1492D-9CEF-4C8F-897F-7C5F5825D96B}"/>
              </a:ext>
            </a:extLst>
          </p:cNvPr>
          <p:cNvSpPr txBox="1"/>
          <p:nvPr/>
        </p:nvSpPr>
        <p:spPr>
          <a:xfrm>
            <a:off x="1832569" y="4412701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蜂窝层高：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10mm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层板厚度：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0.2mm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隔板厚度：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0.4mm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总层数：</a:t>
            </a:r>
            <a:r>
              <a:rPr lang="en-US" altLang="zh-CN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26-28</a:t>
            </a:r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C253A40-96CC-47D2-B1E2-84BF345A0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900" y="1217317"/>
            <a:ext cx="3823026" cy="299613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3C83588-6CF6-4BAF-AD36-94C2FD92AC58}"/>
              </a:ext>
            </a:extLst>
          </p:cNvPr>
          <p:cNvSpPr txBox="1"/>
          <p:nvPr/>
        </p:nvSpPr>
        <p:spPr>
          <a:xfrm>
            <a:off x="6990496" y="45577"/>
            <a:ext cx="30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碳纤维保护壳有限元计算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5CB2E3-E1D6-43FD-8E93-4F19CD01C935}"/>
              </a:ext>
            </a:extLst>
          </p:cNvPr>
          <p:cNvSpPr txBox="1"/>
          <p:nvPr/>
        </p:nvSpPr>
        <p:spPr>
          <a:xfrm>
            <a:off x="5018224" y="4403129"/>
            <a:ext cx="366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厂家反馈：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蜂窝结构层板厚度小，加工难度大，加工误差会比较大，达到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0.1mm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量级。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F1860C2-0ACD-49A8-BE82-61795B238BDD}"/>
              </a:ext>
            </a:extLst>
          </p:cNvPr>
          <p:cNvSpPr txBox="1"/>
          <p:nvPr/>
        </p:nvSpPr>
        <p:spPr>
          <a:xfrm>
            <a:off x="0" y="0"/>
            <a:ext cx="228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原模块设计方案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8813C1-F5F3-4E51-BF44-0FB11A0A1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24" y="1217317"/>
            <a:ext cx="3482775" cy="261310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240515A-F7DB-4A08-B719-BA7E4AFFEC49}"/>
              </a:ext>
            </a:extLst>
          </p:cNvPr>
          <p:cNvSpPr txBox="1"/>
          <p:nvPr/>
        </p:nvSpPr>
        <p:spPr>
          <a:xfrm>
            <a:off x="8709225" y="3895262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哈玻院类似产品：网格</a:t>
            </a:r>
            <a:r>
              <a:rPr lang="en-US" altLang="zh-CN" dirty="0"/>
              <a:t>25*25mm</a:t>
            </a:r>
            <a:r>
              <a:rPr lang="zh-CN" altLang="en-US" dirty="0"/>
              <a:t>，壁厚</a:t>
            </a:r>
            <a:r>
              <a:rPr lang="en-US" altLang="zh-CN" dirty="0"/>
              <a:t>1.3mm</a:t>
            </a:r>
            <a:r>
              <a:rPr lang="zh-CN" altLang="en-US" dirty="0"/>
              <a:t>，加工精度</a:t>
            </a:r>
            <a:r>
              <a:rPr lang="en-US" altLang="zh-CN" dirty="0"/>
              <a:t>0.02mm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596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EEFC00E-4E28-49BC-A89A-C23C182D40C5}"/>
              </a:ext>
            </a:extLst>
          </p:cNvPr>
          <p:cNvSpPr txBox="1"/>
          <p:nvPr/>
        </p:nvSpPr>
        <p:spPr>
          <a:xfrm>
            <a:off x="0" y="0"/>
            <a:ext cx="228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模块优化设计方案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9061723-7F5E-45A9-A5E7-C41D56D4A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5" t="9473" r="23334" b="12382"/>
          <a:stretch/>
        </p:blipFill>
        <p:spPr>
          <a:xfrm>
            <a:off x="253506" y="850901"/>
            <a:ext cx="4805515" cy="32384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4FC4DA-5F28-4083-BC6D-DAD3C1043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4" t="13157" r="39231" b="13157"/>
          <a:stretch/>
        </p:blipFill>
        <p:spPr>
          <a:xfrm>
            <a:off x="6096000" y="495299"/>
            <a:ext cx="5842494" cy="5867401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2FAA762-5AA0-4EC1-9D52-F7EC280B28C5}"/>
              </a:ext>
            </a:extLst>
          </p:cNvPr>
          <p:cNvCxnSpPr>
            <a:cxnSpLocks/>
          </p:cNvCxnSpPr>
          <p:nvPr/>
        </p:nvCxnSpPr>
        <p:spPr>
          <a:xfrm>
            <a:off x="6642100" y="1727200"/>
            <a:ext cx="1549400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B602EE6-5E67-4D26-A65E-26B49C4A621D}"/>
              </a:ext>
            </a:extLst>
          </p:cNvPr>
          <p:cNvSpPr txBox="1"/>
          <p:nvPr/>
        </p:nvSpPr>
        <p:spPr>
          <a:xfrm>
            <a:off x="5378450" y="152400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顶部电子学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635B4B9-85A3-4DC2-9CA0-06900DB1784B}"/>
              </a:ext>
            </a:extLst>
          </p:cNvPr>
          <p:cNvCxnSpPr>
            <a:cxnSpLocks/>
          </p:cNvCxnSpPr>
          <p:nvPr/>
        </p:nvCxnSpPr>
        <p:spPr>
          <a:xfrm>
            <a:off x="6642100" y="2045732"/>
            <a:ext cx="1549400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21EF4B6-850D-4803-9C16-1D4A2E22D1E4}"/>
              </a:ext>
            </a:extLst>
          </p:cNvPr>
          <p:cNvSpPr txBox="1"/>
          <p:nvPr/>
        </p:nvSpPr>
        <p:spPr>
          <a:xfrm>
            <a:off x="5497418" y="194962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碳纤维顶盖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9C0A5B1-8B2B-45BE-BB8A-5A0B6E400E6B}"/>
              </a:ext>
            </a:extLst>
          </p:cNvPr>
          <p:cNvCxnSpPr>
            <a:cxnSpLocks/>
          </p:cNvCxnSpPr>
          <p:nvPr/>
        </p:nvCxnSpPr>
        <p:spPr>
          <a:xfrm>
            <a:off x="6832600" y="1009650"/>
            <a:ext cx="1549400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921E285A-DCE1-46CD-9A57-8063C79D0AAE}"/>
              </a:ext>
            </a:extLst>
          </p:cNvPr>
          <p:cNvSpPr txBox="1"/>
          <p:nvPr/>
        </p:nvSpPr>
        <p:spPr>
          <a:xfrm>
            <a:off x="5826125" y="806450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散热铝管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948D488-BE88-4267-9820-B463CE2D78DA}"/>
              </a:ext>
            </a:extLst>
          </p:cNvPr>
          <p:cNvCxnSpPr>
            <a:cxnSpLocks/>
          </p:cNvCxnSpPr>
          <p:nvPr/>
        </p:nvCxnSpPr>
        <p:spPr>
          <a:xfrm>
            <a:off x="5826125" y="2660134"/>
            <a:ext cx="1549400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18DF2D76-59D0-4F11-A9C6-C87F69BBBE88}"/>
              </a:ext>
            </a:extLst>
          </p:cNvPr>
          <p:cNvSpPr txBox="1"/>
          <p:nvPr/>
        </p:nvSpPr>
        <p:spPr>
          <a:xfrm>
            <a:off x="4849813" y="2347099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单层电子学板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424636E-A9FE-4434-BAB0-B11633ADA952}"/>
              </a:ext>
            </a:extLst>
          </p:cNvPr>
          <p:cNvCxnSpPr>
            <a:cxnSpLocks/>
          </p:cNvCxnSpPr>
          <p:nvPr/>
        </p:nvCxnSpPr>
        <p:spPr>
          <a:xfrm>
            <a:off x="6321425" y="4614566"/>
            <a:ext cx="1549400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10F3D2A8-5BAE-4C69-9DDE-7E195F2C07DA}"/>
              </a:ext>
            </a:extLst>
          </p:cNvPr>
          <p:cNvSpPr txBox="1"/>
          <p:nvPr/>
        </p:nvSpPr>
        <p:spPr>
          <a:xfrm>
            <a:off x="5314950" y="4411366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碳纤维框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E00444A-278C-46FB-9CA4-A7DD47B25C54}"/>
              </a:ext>
            </a:extLst>
          </p:cNvPr>
          <p:cNvSpPr txBox="1"/>
          <p:nvPr/>
        </p:nvSpPr>
        <p:spPr>
          <a:xfrm>
            <a:off x="10735169" y="1861066"/>
            <a:ext cx="160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整面电子学板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907DA93-1FF2-4DC4-BFAD-4C9E36AB281E}"/>
              </a:ext>
            </a:extLst>
          </p:cNvPr>
          <p:cNvCxnSpPr>
            <a:cxnSpLocks/>
          </p:cNvCxnSpPr>
          <p:nvPr/>
        </p:nvCxnSpPr>
        <p:spPr>
          <a:xfrm flipH="1">
            <a:off x="11208244" y="2172216"/>
            <a:ext cx="330200" cy="595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DEAC940E-A0B2-4BBA-8243-3FC146F65070}"/>
              </a:ext>
            </a:extLst>
          </p:cNvPr>
          <p:cNvSpPr/>
          <p:nvPr/>
        </p:nvSpPr>
        <p:spPr>
          <a:xfrm rot="931342">
            <a:off x="1280656" y="2044987"/>
            <a:ext cx="1657350" cy="343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AF2ED2B-0AC2-4D52-9713-B0180CF4F619}"/>
              </a:ext>
            </a:extLst>
          </p:cNvPr>
          <p:cNvSpPr/>
          <p:nvPr/>
        </p:nvSpPr>
        <p:spPr>
          <a:xfrm rot="931342">
            <a:off x="2852754" y="1334288"/>
            <a:ext cx="1657350" cy="343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73E34E06-ECC8-4D55-924C-F71EB2001014}"/>
              </a:ext>
            </a:extLst>
          </p:cNvPr>
          <p:cNvCxnSpPr>
            <a:cxnSpLocks/>
          </p:cNvCxnSpPr>
          <p:nvPr/>
        </p:nvCxnSpPr>
        <p:spPr>
          <a:xfrm>
            <a:off x="1764806" y="781644"/>
            <a:ext cx="1549400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8C3A634-AD97-46E9-B68F-45D90F63EC08}"/>
              </a:ext>
            </a:extLst>
          </p:cNvPr>
          <p:cNvCxnSpPr>
            <a:cxnSpLocks/>
          </p:cNvCxnSpPr>
          <p:nvPr/>
        </p:nvCxnSpPr>
        <p:spPr>
          <a:xfrm>
            <a:off x="1763019" y="806450"/>
            <a:ext cx="14314" cy="1121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2348394F-4E8A-4339-B36C-A06B8B4D9D0C}"/>
              </a:ext>
            </a:extLst>
          </p:cNvPr>
          <p:cNvSpPr txBox="1"/>
          <p:nvPr/>
        </p:nvSpPr>
        <p:spPr>
          <a:xfrm>
            <a:off x="1140736" y="495299"/>
            <a:ext cx="139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两侧安装孔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4152C0A-CCFD-4935-9367-237A02CCDE67}"/>
              </a:ext>
            </a:extLst>
          </p:cNvPr>
          <p:cNvSpPr txBox="1"/>
          <p:nvPr/>
        </p:nvSpPr>
        <p:spPr>
          <a:xfrm>
            <a:off x="571500" y="5082233"/>
            <a:ext cx="593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优化后的框架保留下底面和侧面，顶部加顶盖。</a:t>
            </a:r>
          </a:p>
        </p:txBody>
      </p:sp>
    </p:spTree>
    <p:extLst>
      <p:ext uri="{BB962C8B-B14F-4D97-AF65-F5344CB8AC3E}">
        <p14:creationId xmlns:p14="http://schemas.microsoft.com/office/powerpoint/2010/main" val="365698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B3160BCA-BC63-41E8-92C3-3310EA8A4A24}"/>
              </a:ext>
            </a:extLst>
          </p:cNvPr>
          <p:cNvGrpSpPr/>
          <p:nvPr/>
        </p:nvGrpSpPr>
        <p:grpSpPr>
          <a:xfrm>
            <a:off x="558800" y="533164"/>
            <a:ext cx="8445500" cy="5473935"/>
            <a:chOff x="1130300" y="1028465"/>
            <a:chExt cx="7429500" cy="475003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343AA41-FA8B-4CE5-A943-5C2A7F0FB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899" t="22600" r="24603"/>
            <a:stretch/>
          </p:blipFill>
          <p:spPr>
            <a:xfrm>
              <a:off x="1130300" y="1028465"/>
              <a:ext cx="7429500" cy="4750034"/>
            </a:xfrm>
            <a:prstGeom prst="rect">
              <a:avLst/>
            </a:prstGeom>
          </p:spPr>
        </p:pic>
        <p:sp>
          <p:nvSpPr>
            <p:cNvPr id="15" name="箭头: 下 14">
              <a:extLst>
                <a:ext uri="{FF2B5EF4-FFF2-40B4-BE49-F238E27FC236}">
                  <a16:creationId xmlns:a16="http://schemas.microsoft.com/office/drawing/2014/main" id="{48854C72-3E68-4325-AD79-20E68E9E55EA}"/>
                </a:ext>
              </a:extLst>
            </p:cNvPr>
            <p:cNvSpPr/>
            <p:nvPr/>
          </p:nvSpPr>
          <p:spPr>
            <a:xfrm rot="19473440">
              <a:off x="4653538" y="1473759"/>
              <a:ext cx="104418" cy="204098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下 15">
              <a:extLst>
                <a:ext uri="{FF2B5EF4-FFF2-40B4-BE49-F238E27FC236}">
                  <a16:creationId xmlns:a16="http://schemas.microsoft.com/office/drawing/2014/main" id="{90C663AA-64E5-481F-958F-66680B861D78}"/>
                </a:ext>
              </a:extLst>
            </p:cNvPr>
            <p:cNvSpPr/>
            <p:nvPr/>
          </p:nvSpPr>
          <p:spPr>
            <a:xfrm rot="19473440">
              <a:off x="3590636" y="1938837"/>
              <a:ext cx="104418" cy="204098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箭头: 下 16">
              <a:extLst>
                <a:ext uri="{FF2B5EF4-FFF2-40B4-BE49-F238E27FC236}">
                  <a16:creationId xmlns:a16="http://schemas.microsoft.com/office/drawing/2014/main" id="{0E1D69E4-425F-4A13-836F-15594F5B5E82}"/>
                </a:ext>
              </a:extLst>
            </p:cNvPr>
            <p:cNvSpPr/>
            <p:nvPr/>
          </p:nvSpPr>
          <p:spPr>
            <a:xfrm rot="2017864">
              <a:off x="5094100" y="3318356"/>
              <a:ext cx="160594" cy="6111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箭头: 下 17">
              <a:extLst>
                <a:ext uri="{FF2B5EF4-FFF2-40B4-BE49-F238E27FC236}">
                  <a16:creationId xmlns:a16="http://schemas.microsoft.com/office/drawing/2014/main" id="{F72D6DA1-C53D-4C11-B3EE-3659A13D93D2}"/>
                </a:ext>
              </a:extLst>
            </p:cNvPr>
            <p:cNvSpPr/>
            <p:nvPr/>
          </p:nvSpPr>
          <p:spPr>
            <a:xfrm rot="16800252">
              <a:off x="4528210" y="3541910"/>
              <a:ext cx="120740" cy="6111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下 18">
              <a:extLst>
                <a:ext uri="{FF2B5EF4-FFF2-40B4-BE49-F238E27FC236}">
                  <a16:creationId xmlns:a16="http://schemas.microsoft.com/office/drawing/2014/main" id="{200EFA9A-62F1-46E3-AAA5-B2BE5093BD1E}"/>
                </a:ext>
              </a:extLst>
            </p:cNvPr>
            <p:cNvSpPr/>
            <p:nvPr/>
          </p:nvSpPr>
          <p:spPr>
            <a:xfrm rot="19980372">
              <a:off x="5030901" y="3891133"/>
              <a:ext cx="143417" cy="61117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93724245-6C34-4D72-B38B-848EEF471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2" t="20142" r="22282" b="11693"/>
          <a:stretch/>
        </p:blipFill>
        <p:spPr>
          <a:xfrm>
            <a:off x="7479337" y="0"/>
            <a:ext cx="4611519" cy="3307739"/>
          </a:xfrm>
          <a:prstGeom prst="rect">
            <a:avLst/>
          </a:prstGeom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27FC374-3C88-44D9-A0C9-7BCA03B39340}"/>
              </a:ext>
            </a:extLst>
          </p:cNvPr>
          <p:cNvCxnSpPr/>
          <p:nvPr/>
        </p:nvCxnSpPr>
        <p:spPr>
          <a:xfrm>
            <a:off x="6829425" y="40957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7D71464-56FD-4B1F-B5A3-10AF5D7F56EF}"/>
              </a:ext>
            </a:extLst>
          </p:cNvPr>
          <p:cNvCxnSpPr>
            <a:cxnSpLocks/>
          </p:cNvCxnSpPr>
          <p:nvPr/>
        </p:nvCxnSpPr>
        <p:spPr>
          <a:xfrm>
            <a:off x="6587644" y="1028700"/>
            <a:ext cx="1013306" cy="969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1954886D-70F6-4B3E-AC99-995C37DBA951}"/>
              </a:ext>
            </a:extLst>
          </p:cNvPr>
          <p:cNvSpPr txBox="1"/>
          <p:nvPr/>
        </p:nvSpPr>
        <p:spPr>
          <a:xfrm>
            <a:off x="6096000" y="226934"/>
            <a:ext cx="7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HCAL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ACDC613-D4A4-4847-9602-4A3C607EF7E9}"/>
              </a:ext>
            </a:extLst>
          </p:cNvPr>
          <p:cNvSpPr txBox="1"/>
          <p:nvPr/>
        </p:nvSpPr>
        <p:spPr>
          <a:xfrm>
            <a:off x="6192356" y="706993"/>
            <a:ext cx="7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ECAL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7D38DD9-55FF-4904-A68C-3C93C8C6EE10}"/>
              </a:ext>
            </a:extLst>
          </p:cNvPr>
          <p:cNvSpPr txBox="1"/>
          <p:nvPr/>
        </p:nvSpPr>
        <p:spPr>
          <a:xfrm>
            <a:off x="8582024" y="3924615"/>
            <a:ext cx="3419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zh-CN" altLang="en-US" sz="1600" dirty="0"/>
              <a:t>、在</a:t>
            </a:r>
            <a:r>
              <a:rPr lang="en-US" altLang="zh-CN" sz="1600" dirty="0"/>
              <a:t>ECAL</a:t>
            </a:r>
            <a:r>
              <a:rPr lang="zh-CN" altLang="en-US" sz="1600" dirty="0"/>
              <a:t>筒部两端出线缆和冷却水管道；</a:t>
            </a:r>
            <a:endParaRPr lang="en-US" altLang="zh-CN" sz="1600" dirty="0"/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、布置在倒梯形模块顶部，整圈</a:t>
            </a:r>
            <a:r>
              <a:rPr lang="en-US" altLang="zh-CN" sz="1600" dirty="0"/>
              <a:t>8</a:t>
            </a:r>
            <a:r>
              <a:rPr lang="zh-CN" altLang="en-US" sz="1600" dirty="0"/>
              <a:t>个位置均布。</a:t>
            </a:r>
            <a:endParaRPr lang="en-US" altLang="zh-CN" sz="1600" dirty="0"/>
          </a:p>
          <a:p>
            <a:r>
              <a:rPr lang="en-US" altLang="zh-CN" sz="1600" dirty="0"/>
              <a:t>3</a:t>
            </a:r>
            <a:r>
              <a:rPr lang="zh-CN" altLang="en-US" sz="1600" dirty="0"/>
              <a:t>、每个模块</a:t>
            </a:r>
            <a:r>
              <a:rPr lang="en-US" altLang="zh-CN" sz="1600" dirty="0"/>
              <a:t>2</a:t>
            </a:r>
            <a:r>
              <a:rPr lang="zh-CN" altLang="en-US" sz="1600" dirty="0"/>
              <a:t>根线缆直径</a:t>
            </a:r>
            <a:r>
              <a:rPr lang="en-US" altLang="zh-CN" sz="1600" dirty="0"/>
              <a:t>5mm</a:t>
            </a:r>
            <a:r>
              <a:rPr lang="zh-CN" altLang="en-US" sz="1600" dirty="0"/>
              <a:t>，</a:t>
            </a:r>
            <a:r>
              <a:rPr lang="en-US" altLang="zh-CN" sz="1600" dirty="0"/>
              <a:t>1-2</a:t>
            </a:r>
            <a:r>
              <a:rPr lang="zh-CN" altLang="en-US" sz="1600" dirty="0"/>
              <a:t>根光纤。</a:t>
            </a:r>
            <a:endParaRPr lang="en-US" altLang="zh-CN" sz="1600" dirty="0"/>
          </a:p>
          <a:p>
            <a:r>
              <a:rPr lang="zh-CN" altLang="en-US" sz="1600" dirty="0"/>
              <a:t>冷却水管预估</a:t>
            </a:r>
            <a:r>
              <a:rPr lang="en-US" altLang="zh-CN" sz="1600" dirty="0"/>
              <a:t>120*10</a:t>
            </a:r>
            <a:r>
              <a:rPr lang="zh-CN" altLang="en-US" sz="1600" dirty="0"/>
              <a:t>截面。</a:t>
            </a:r>
            <a:endParaRPr lang="en-US" altLang="zh-CN" sz="1600" dirty="0"/>
          </a:p>
          <a:p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995762C-3DFA-41B0-9F6A-5AA6A04F4F84}"/>
              </a:ext>
            </a:extLst>
          </p:cNvPr>
          <p:cNvSpPr txBox="1"/>
          <p:nvPr/>
        </p:nvSpPr>
        <p:spPr>
          <a:xfrm>
            <a:off x="101144" y="163832"/>
            <a:ext cx="337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线缆排布及冷却管道进出口</a:t>
            </a:r>
          </a:p>
        </p:txBody>
      </p:sp>
    </p:spTree>
    <p:extLst>
      <p:ext uri="{BB962C8B-B14F-4D97-AF65-F5344CB8AC3E}">
        <p14:creationId xmlns:p14="http://schemas.microsoft.com/office/powerpoint/2010/main" val="372602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13CE563-8EB9-4694-AF04-40F696A89B7A}"/>
              </a:ext>
            </a:extLst>
          </p:cNvPr>
          <p:cNvSpPr txBox="1"/>
          <p:nvPr/>
        </p:nvSpPr>
        <p:spPr>
          <a:xfrm>
            <a:off x="0" y="0"/>
            <a:ext cx="228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模块优化设计方案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7F8AE0C-96BA-4754-880F-B4017037C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272" y="369332"/>
            <a:ext cx="4105960" cy="25847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EDCB7F-0DC1-4BB1-9D8B-9A22AB089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72" y="3131323"/>
            <a:ext cx="4105960" cy="267718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A76E1F3-BFF1-4A94-9D0C-579429245548}"/>
              </a:ext>
            </a:extLst>
          </p:cNvPr>
          <p:cNvSpPr txBox="1"/>
          <p:nvPr/>
        </p:nvSpPr>
        <p:spPr>
          <a:xfrm>
            <a:off x="7070756" y="2544024"/>
            <a:ext cx="105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变形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A9DA36-6D38-44B0-A0E5-73411F4F983B}"/>
              </a:ext>
            </a:extLst>
          </p:cNvPr>
          <p:cNvSpPr txBox="1"/>
          <p:nvPr/>
        </p:nvSpPr>
        <p:spPr>
          <a:xfrm>
            <a:off x="7070756" y="5373232"/>
            <a:ext cx="105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TSAIW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86FA62-7592-41DB-B26A-51AC0B1CDECE}"/>
              </a:ext>
            </a:extLst>
          </p:cNvPr>
          <p:cNvSpPr txBox="1"/>
          <p:nvPr/>
        </p:nvSpPr>
        <p:spPr>
          <a:xfrm>
            <a:off x="1140736" y="5655841"/>
            <a:ext cx="441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下底面</a:t>
            </a:r>
            <a:r>
              <a:rPr lang="en-US" altLang="zh-CN" dirty="0"/>
              <a:t>2mm</a:t>
            </a:r>
            <a:r>
              <a:rPr lang="zh-CN" altLang="en-US" dirty="0"/>
              <a:t>、侧壁</a:t>
            </a:r>
            <a:r>
              <a:rPr lang="en-US" altLang="zh-CN" dirty="0"/>
              <a:t>1mm</a:t>
            </a:r>
            <a:r>
              <a:rPr lang="zh-CN" altLang="en-US" dirty="0"/>
              <a:t>、顶盖</a:t>
            </a:r>
            <a:r>
              <a:rPr lang="en-US" altLang="zh-CN" dirty="0"/>
              <a:t>2mm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48DA925-B592-4713-AED9-6C79915E3297}"/>
              </a:ext>
            </a:extLst>
          </p:cNvPr>
          <p:cNvSpPr txBox="1"/>
          <p:nvPr/>
        </p:nvSpPr>
        <p:spPr>
          <a:xfrm>
            <a:off x="5297502" y="6025173"/>
            <a:ext cx="627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外壳应力及</a:t>
            </a:r>
            <a:r>
              <a:rPr lang="en-US" altLang="zh-CN" dirty="0"/>
              <a:t>TSAIWU</a:t>
            </a:r>
            <a:r>
              <a:rPr lang="zh-CN" altLang="en-US" dirty="0"/>
              <a:t>值均满足要求，变形量</a:t>
            </a:r>
            <a:r>
              <a:rPr lang="en-US" altLang="zh-CN" dirty="0"/>
              <a:t>3.5mm</a:t>
            </a:r>
            <a:r>
              <a:rPr lang="zh-CN" altLang="en-US" dirty="0"/>
              <a:t>，超出晶体可承受范围。下一步换高模量碳纤维进行计算。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4C4776-220D-4477-8A57-3290AA677A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45" t="9088" r="32332" b="22660"/>
          <a:stretch/>
        </p:blipFill>
        <p:spPr>
          <a:xfrm>
            <a:off x="619125" y="1077351"/>
            <a:ext cx="5092335" cy="37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E7751-00B6-4643-86A9-E673214D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474" y="169862"/>
            <a:ext cx="6677025" cy="511175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厂家调研情况（哈尔滨玻璃钢研究院）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09F381-FF9C-47C8-9B6C-5706363AD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865051"/>
            <a:ext cx="6869062" cy="51278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4733AEB-8D1E-4E13-897F-D5751E628A09}"/>
              </a:ext>
            </a:extLst>
          </p:cNvPr>
          <p:cNvSpPr txBox="1"/>
          <p:nvPr/>
        </p:nvSpPr>
        <p:spPr>
          <a:xfrm>
            <a:off x="1143000" y="3611699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相似产品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5FA7528-6B7C-48B3-8376-7014B8B70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2" y="1658988"/>
            <a:ext cx="6041106" cy="39054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31F326D-6190-4984-B785-81B52F465B78}"/>
              </a:ext>
            </a:extLst>
          </p:cNvPr>
          <p:cNvSpPr txBox="1"/>
          <p:nvPr/>
        </p:nvSpPr>
        <p:spPr>
          <a:xfrm>
            <a:off x="4747754" y="6173028"/>
            <a:ext cx="477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与</a:t>
            </a:r>
            <a:r>
              <a:rPr lang="en-US" altLang="zh-CN" dirty="0"/>
              <a:t>ECAL</a:t>
            </a:r>
            <a:r>
              <a:rPr lang="zh-CN" altLang="en-US" dirty="0"/>
              <a:t>主结构工艺相同，左图直径</a:t>
            </a:r>
            <a:r>
              <a:rPr lang="en-US" altLang="zh-CN" dirty="0"/>
              <a:t>2</a:t>
            </a:r>
            <a:r>
              <a:rPr lang="zh-CN" altLang="en-US" dirty="0"/>
              <a:t>米多。</a:t>
            </a:r>
          </a:p>
        </p:txBody>
      </p:sp>
    </p:spTree>
    <p:extLst>
      <p:ext uri="{BB962C8B-B14F-4D97-AF65-F5344CB8AC3E}">
        <p14:creationId xmlns:p14="http://schemas.microsoft.com/office/powerpoint/2010/main" val="398698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5CA9E1-5151-4E1E-A942-28C38C134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880982"/>
            <a:ext cx="8305800" cy="5096036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2674B274-0FE7-433D-BA41-8650EFF3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674" y="106362"/>
            <a:ext cx="6677025" cy="511175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厂家调研情况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44CC4C-8B0A-4B37-9607-0C308648846B}"/>
              </a:ext>
            </a:extLst>
          </p:cNvPr>
          <p:cNvSpPr txBox="1"/>
          <p:nvPr/>
        </p:nvSpPr>
        <p:spPr>
          <a:xfrm>
            <a:off x="104774" y="3059668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相似产品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CA49D9-4605-429F-8331-5300F12F6DCC}"/>
              </a:ext>
            </a:extLst>
          </p:cNvPr>
          <p:cNvSpPr txBox="1"/>
          <p:nvPr/>
        </p:nvSpPr>
        <p:spPr>
          <a:xfrm>
            <a:off x="8737600" y="2367171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工艺</a:t>
            </a:r>
            <a:r>
              <a:rPr lang="zh-CN" altLang="en-US" dirty="0"/>
              <a:t>：</a:t>
            </a:r>
            <a:r>
              <a:rPr lang="en-US" altLang="zh-CN" dirty="0"/>
              <a:t>ECAL</a:t>
            </a:r>
            <a:r>
              <a:rPr lang="zh-CN" altLang="en-US" dirty="0"/>
              <a:t>主结构，网格结构工艺实现没问题，网格精度可控制在</a:t>
            </a:r>
            <a:r>
              <a:rPr lang="en-US" altLang="zh-CN" dirty="0"/>
              <a:t>0.1mm</a:t>
            </a:r>
            <a:r>
              <a:rPr lang="zh-CN" altLang="en-US" dirty="0"/>
              <a:t>量级。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价格</a:t>
            </a:r>
            <a:r>
              <a:rPr lang="zh-CN" altLang="en-US" dirty="0"/>
              <a:t>：</a:t>
            </a:r>
            <a:r>
              <a:rPr lang="en-US" altLang="zh-CN" dirty="0"/>
              <a:t>T700</a:t>
            </a:r>
            <a:r>
              <a:rPr lang="zh-CN" altLang="en-US" dirty="0"/>
              <a:t>碳纤维 </a:t>
            </a:r>
            <a:r>
              <a:rPr lang="en-US" altLang="zh-CN" dirty="0"/>
              <a:t>3000/kg</a:t>
            </a:r>
            <a:r>
              <a:rPr lang="zh-CN" altLang="en-US" dirty="0"/>
              <a:t>，</a:t>
            </a:r>
            <a:r>
              <a:rPr lang="en-US" altLang="zh-CN" dirty="0"/>
              <a:t>M40</a:t>
            </a:r>
            <a:r>
              <a:rPr lang="zh-CN" altLang="en-US" dirty="0"/>
              <a:t>碳纤维 </a:t>
            </a:r>
            <a:r>
              <a:rPr lang="en-US" altLang="zh-CN" dirty="0"/>
              <a:t>30000/kg</a:t>
            </a:r>
            <a:r>
              <a:rPr lang="zh-CN" altLang="en-US" dirty="0"/>
              <a:t>（不精确估计），不含模具费用。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主结构</a:t>
            </a:r>
            <a:r>
              <a:rPr lang="en-US" altLang="zh-CN" dirty="0"/>
              <a:t>1.5T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268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</TotalTime>
  <Words>426</Words>
  <Application>Microsoft Office PowerPoint</Application>
  <PresentationFormat>宽屏</PresentationFormat>
  <Paragraphs>68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厂家调研情况（哈尔滨玻璃钢研究院）</vt:lpstr>
      <vt:lpstr>厂家调研情况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86</cp:revision>
  <dcterms:created xsi:type="dcterms:W3CDTF">2024-09-02T03:40:34Z</dcterms:created>
  <dcterms:modified xsi:type="dcterms:W3CDTF">2024-09-24T00:33:14Z</dcterms:modified>
</cp:coreProperties>
</file>