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9" r:id="rId3"/>
    <p:sldId id="263" r:id="rId4"/>
    <p:sldId id="264" r:id="rId5"/>
    <p:sldId id="273" r:id="rId6"/>
    <p:sldId id="274" r:id="rId7"/>
    <p:sldId id="272" r:id="rId8"/>
    <p:sldId id="275" r:id="rId9"/>
    <p:sldId id="276" r:id="rId10"/>
    <p:sldId id="270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B455-CAAA-4335-91E7-02F7643E9CD0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AAE4-2796-4C57-B396-52B817E315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9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7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66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>
                <a:solidFill>
                  <a:prstClr val="black"/>
                </a:solidFill>
              </a:rPr>
              <a:t>CEPC Detector Ref-TDR Review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6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6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8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84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7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95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47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87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39267-4E83-41BF-950E-E1C3D4591351}" type="datetimeFigureOut">
              <a:rPr lang="zh-CN" altLang="en-US" smtClean="0"/>
              <a:t>2024-9-24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7BF-CDA5-4AB4-8166-44EDE1E5C6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2024-9-24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CEPC Detector Ref-TDR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8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.ihep.ac.cn/CwuIQi9ESayf4QLUXqbz8A" TargetMode="External"/><Relationship Id="rId2" Type="http://schemas.openxmlformats.org/officeDocument/2006/relationships/hyperlink" Target="https://indico.ihep.ac.cn/event/23645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Progress of CEPC ref-TDR TDAQ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Li,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Jingzhou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Zhao and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Xiaolu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Ji</a:t>
            </a:r>
            <a:endParaRPr lang="en-US" altLang="zh-CN" sz="28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lvl="1" algn="ctr"/>
            <a:r>
              <a:rPr lang="en-US" altLang="zh-CN" sz="2000" dirty="0" smtClean="0">
                <a:latin typeface="Calibri" panose="020F0502020204030204" pitchFamily="34" charset="0"/>
                <a:ea typeface="MS Mincho" panose="02020609040205080304" pitchFamily="49" charset="-128"/>
                <a:sym typeface="Calibri" panose="020F0502020204030204" pitchFamily="34" charset="0"/>
              </a:rPr>
              <a:t>On behalf </a:t>
            </a:r>
            <a:r>
              <a:rPr lang="en-US" altLang="zh-CN" sz="2000" dirty="0">
                <a:latin typeface="Calibri" panose="020F0502020204030204" pitchFamily="34" charset="0"/>
                <a:ea typeface="MS Mincho" panose="02020609040205080304" pitchFamily="49" charset="-128"/>
                <a:sym typeface="Calibri" panose="020F0502020204030204" pitchFamily="34" charset="0"/>
              </a:rPr>
              <a:t>of CEPC </a:t>
            </a:r>
            <a:r>
              <a:rPr lang="en-US" altLang="zh-CN" sz="2000" dirty="0" smtClean="0">
                <a:latin typeface="Calibri" panose="020F0502020204030204" pitchFamily="34" charset="0"/>
                <a:ea typeface="MS Mincho" panose="02020609040205080304" pitchFamily="49" charset="-128"/>
                <a:sym typeface="Calibri" panose="020F0502020204030204" pitchFamily="34" charset="0"/>
              </a:rPr>
              <a:t>TDAQ Group</a:t>
            </a:r>
          </a:p>
          <a:p>
            <a:pPr marL="0" lvl="1" algn="ctr"/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Sep. 24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dirty="0" smtClean="0">
                <a:solidFill>
                  <a:schemeClr val="bg1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2024, CEPC Detector Ref-TDR </a:t>
            </a:r>
            <a:r>
              <a:rPr lang="en-US" altLang="zh-CN" dirty="0" smtClean="0">
                <a:solidFill>
                  <a:schemeClr val="bg1"/>
                </a:solidFill>
              </a:rPr>
              <a:t>Meeting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4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样板种类：电子、光子、</a:t>
            </a:r>
            <a:r>
              <a:rPr lang="en-US" altLang="zh-CN" dirty="0" err="1" smtClean="0"/>
              <a:t>Muon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Jet</a:t>
            </a:r>
          </a:p>
          <a:p>
            <a:r>
              <a:rPr lang="zh-CN" altLang="en-US" dirty="0" smtClean="0"/>
              <a:t>子探测器：</a:t>
            </a:r>
            <a:r>
              <a:rPr lang="en-US" altLang="zh-CN" dirty="0" smtClean="0"/>
              <a:t>TPC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ECal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HCal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MC</a:t>
            </a:r>
            <a:r>
              <a:rPr lang="zh-CN" altLang="en-US" dirty="0" smtClean="0"/>
              <a:t>样本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/>
        </p:blipFill>
        <p:spPr>
          <a:xfrm>
            <a:off x="277239" y="4428571"/>
            <a:ext cx="3377999" cy="2271454"/>
          </a:xfrm>
          <a:prstGeom prst="rect">
            <a:avLst/>
          </a:prstGeom>
          <a:ln w="0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/>
        </p:blipFill>
        <p:spPr>
          <a:xfrm>
            <a:off x="263071" y="2404702"/>
            <a:ext cx="3406334" cy="2089774"/>
          </a:xfrm>
          <a:prstGeom prst="rect">
            <a:avLst/>
          </a:prstGeom>
          <a:ln w="0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025486" y="3758400"/>
            <a:ext cx="882738" cy="2394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altLang="en-US" sz="1400" spc="-1" dirty="0" err="1">
                <a:solidFill>
                  <a:srgbClr val="000000"/>
                </a:solidFill>
                <a:latin typeface="Arial"/>
              </a:rPr>
              <a:t>电子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</a:rPr>
              <a:t>@TPC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2593" y="5969873"/>
            <a:ext cx="915631" cy="29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altLang="en-US" sz="1400" spc="-1" dirty="0" err="1">
                <a:solidFill>
                  <a:srgbClr val="000000"/>
                </a:solidFill>
                <a:latin typeface="Arial"/>
              </a:rPr>
              <a:t>电子</a:t>
            </a:r>
            <a:r>
              <a:rPr lang="en-US" altLang="zh-CN" sz="1400" b="0" strike="noStrike" spc="-1" dirty="0" smtClean="0">
                <a:solidFill>
                  <a:srgbClr val="000000"/>
                </a:solidFill>
                <a:latin typeface="Arial"/>
              </a:rPr>
              <a:t>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ECal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图片 8"/>
          <p:cNvPicPr/>
          <p:nvPr/>
        </p:nvPicPr>
        <p:blipFill>
          <a:blip r:embed="rId4"/>
          <a:stretch/>
        </p:blipFill>
        <p:spPr>
          <a:xfrm>
            <a:off x="3683573" y="4428571"/>
            <a:ext cx="3648449" cy="2248015"/>
          </a:xfrm>
          <a:prstGeom prst="rect">
            <a:avLst/>
          </a:prstGeom>
          <a:ln w="0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743695" y="5939298"/>
            <a:ext cx="905448" cy="37373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zh-CN" altLang="en-US" sz="1400" spc="-1" dirty="0" smtClean="0">
                <a:solidFill>
                  <a:srgbClr val="000000"/>
                </a:solidFill>
                <a:latin typeface="Arial"/>
              </a:rPr>
              <a:t>光子</a:t>
            </a:r>
            <a:r>
              <a:rPr lang="en-US" altLang="zh-CN" sz="1400" spc="-1" dirty="0" smtClean="0">
                <a:solidFill>
                  <a:srgbClr val="000000"/>
                </a:solidFill>
                <a:latin typeface="Arial"/>
              </a:rPr>
              <a:t>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ECal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图片 14"/>
          <p:cNvPicPr/>
          <p:nvPr/>
        </p:nvPicPr>
        <p:blipFill>
          <a:blip r:embed="rId5"/>
          <a:stretch/>
        </p:blipFill>
        <p:spPr>
          <a:xfrm>
            <a:off x="3842779" y="2379049"/>
            <a:ext cx="3216047" cy="2189217"/>
          </a:xfrm>
          <a:prstGeom prst="rect">
            <a:avLst/>
          </a:prstGeom>
          <a:ln w="0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4418175" y="3244865"/>
            <a:ext cx="758963" cy="39564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altLang="zh-CN" sz="1400" b="0" strike="noStrike" spc="-1" dirty="0" err="1" smtClean="0">
                <a:solidFill>
                  <a:srgbClr val="000000"/>
                </a:solidFill>
                <a:latin typeface="Arial"/>
              </a:rPr>
              <a:t>Muon@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TPC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图片 18"/>
          <p:cNvPicPr/>
          <p:nvPr/>
        </p:nvPicPr>
        <p:blipFill>
          <a:blip r:embed="rId6"/>
          <a:stretch/>
        </p:blipFill>
        <p:spPr>
          <a:xfrm>
            <a:off x="7232200" y="2311765"/>
            <a:ext cx="3845473" cy="2192184"/>
          </a:xfrm>
          <a:prstGeom prst="rect">
            <a:avLst/>
          </a:prstGeom>
          <a:ln w="0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0178041" y="3056094"/>
            <a:ext cx="700044" cy="3536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altLang="zh-CN" sz="1400" b="0" strike="noStrike" spc="-1" dirty="0" err="1" smtClean="0">
                <a:solidFill>
                  <a:srgbClr val="000000"/>
                </a:solidFill>
                <a:latin typeface="Arial"/>
              </a:rPr>
              <a:t>Jet@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TPC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图片 20"/>
          <p:cNvPicPr/>
          <p:nvPr/>
        </p:nvPicPr>
        <p:blipFill>
          <a:blip r:embed="rId7"/>
          <a:stretch/>
        </p:blipFill>
        <p:spPr>
          <a:xfrm>
            <a:off x="7318417" y="4659914"/>
            <a:ext cx="3673037" cy="2055472"/>
          </a:xfrm>
          <a:prstGeom prst="rect">
            <a:avLst/>
          </a:prstGeom>
          <a:ln w="0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10297682" y="5248277"/>
            <a:ext cx="669184" cy="34921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altLang="zh-CN" sz="1400" b="0" strike="noStrike" spc="-1" dirty="0" err="1" smtClean="0">
                <a:solidFill>
                  <a:srgbClr val="000000"/>
                </a:solidFill>
                <a:latin typeface="Arial"/>
              </a:rPr>
              <a:t>Jet@</a:t>
            </a:r>
            <a:r>
              <a:rPr lang="en-US" sz="1400" b="0" strike="noStrike" spc="-1" dirty="0" err="1" smtClean="0">
                <a:solidFill>
                  <a:srgbClr val="000000"/>
                </a:solidFill>
                <a:latin typeface="Arial"/>
              </a:rPr>
              <a:t>HCal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07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Vertex</a:t>
            </a:r>
            <a:r>
              <a:rPr lang="zh-CN" altLang="en-US" dirty="0"/>
              <a:t>（左）及</a:t>
            </a:r>
            <a:r>
              <a:rPr lang="en-US" altLang="zh-CN" dirty="0" err="1"/>
              <a:t>ECal</a:t>
            </a:r>
            <a:r>
              <a:rPr lang="zh-CN" altLang="en-US" dirty="0"/>
              <a:t>（右）有大量的</a:t>
            </a:r>
            <a:r>
              <a:rPr lang="en-US" altLang="zh-CN" dirty="0" smtClean="0"/>
              <a:t>hit (10</a:t>
            </a:r>
            <a:r>
              <a:rPr lang="zh-CN" altLang="en-US" dirty="0" smtClean="0"/>
              <a:t>次</a:t>
            </a:r>
            <a:r>
              <a:rPr lang="en-US" altLang="zh-CN" dirty="0" smtClean="0"/>
              <a:t>BX</a:t>
            </a:r>
            <a:r>
              <a:rPr lang="zh-CN" altLang="en-US" dirty="0" smtClean="0"/>
              <a:t>累计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zh-CN" altLang="en-US" dirty="0"/>
              <a:t>其余探测器几乎没有响应：</a:t>
            </a:r>
            <a:r>
              <a:rPr lang="en-US" altLang="zh-CN" dirty="0"/>
              <a:t>ITK</a:t>
            </a:r>
            <a:r>
              <a:rPr lang="zh-CN" altLang="en-US" dirty="0"/>
              <a:t>、</a:t>
            </a:r>
            <a:r>
              <a:rPr lang="en-US" altLang="zh-CN" dirty="0"/>
              <a:t>TPC</a:t>
            </a:r>
            <a:r>
              <a:rPr lang="zh-CN" altLang="en-US" dirty="0"/>
              <a:t>只有少量</a:t>
            </a:r>
            <a:r>
              <a:rPr lang="en-US" altLang="zh-CN" dirty="0"/>
              <a:t>hit</a:t>
            </a:r>
          </a:p>
          <a:p>
            <a:pPr lvl="1"/>
            <a:r>
              <a:rPr lang="zh-CN" altLang="en-US" dirty="0" smtClean="0"/>
              <a:t>电子</a:t>
            </a:r>
            <a:r>
              <a:rPr lang="zh-CN" altLang="en-US" dirty="0"/>
              <a:t>由于磁场作用几乎都只在顶点</a:t>
            </a:r>
            <a:r>
              <a:rPr lang="zh-CN" altLang="en-US" dirty="0" smtClean="0"/>
              <a:t>探测器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辐射</a:t>
            </a:r>
            <a:r>
              <a:rPr lang="zh-CN" altLang="en-US" dirty="0"/>
              <a:t>出来的光子击中电磁量能器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</a:t>
            </a:r>
            <a:r>
              <a:rPr lang="zh-CN" altLang="en-US" dirty="0" smtClean="0"/>
              <a:t>束流本底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/>
        </p:blipFill>
        <p:spPr>
          <a:xfrm>
            <a:off x="5913993" y="3836351"/>
            <a:ext cx="4712400" cy="2520000"/>
          </a:xfrm>
          <a:prstGeom prst="rect">
            <a:avLst/>
          </a:prstGeom>
          <a:ln w="0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/>
        </p:blipFill>
        <p:spPr>
          <a:xfrm>
            <a:off x="996393" y="3836351"/>
            <a:ext cx="4770000" cy="2520000"/>
          </a:xfrm>
          <a:prstGeom prst="rect">
            <a:avLst/>
          </a:prstGeom>
          <a:ln w="0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040313" y="4324458"/>
            <a:ext cx="586080" cy="29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ECal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6393" y="5643703"/>
            <a:ext cx="720000" cy="48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264636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束流</a:t>
            </a:r>
            <a:r>
              <a:rPr lang="zh-CN" altLang="en-US" dirty="0"/>
              <a:t>本底的能量相对较小</a:t>
            </a:r>
            <a:r>
              <a:rPr lang="en-US" altLang="zh-CN" dirty="0"/>
              <a:t>,</a:t>
            </a:r>
            <a:r>
              <a:rPr lang="zh-CN" altLang="en-US" dirty="0"/>
              <a:t>且分布较均匀</a:t>
            </a:r>
          </a:p>
          <a:p>
            <a:r>
              <a:rPr lang="zh-CN" altLang="en-US" dirty="0" smtClean="0"/>
              <a:t>双光子、</a:t>
            </a:r>
            <a:r>
              <a:rPr lang="en-US" altLang="zh-CN" dirty="0" err="1" smtClean="0"/>
              <a:t>qqbb</a:t>
            </a:r>
            <a:r>
              <a:rPr lang="zh-CN" altLang="en-US" dirty="0" smtClean="0"/>
              <a:t>量</a:t>
            </a:r>
            <a:r>
              <a:rPr lang="zh-CN" altLang="en-US" dirty="0"/>
              <a:t>能器有较大能量</a:t>
            </a:r>
            <a:r>
              <a:rPr lang="zh-CN" altLang="en-US" dirty="0" smtClean="0"/>
              <a:t>堆积</a:t>
            </a:r>
            <a:endParaRPr lang="en-US" altLang="zh-CN" dirty="0" smtClean="0"/>
          </a:p>
          <a:p>
            <a:r>
              <a:rPr lang="en-US" altLang="zh-CN" dirty="0" err="1" smtClean="0"/>
              <a:t>Muon</a:t>
            </a:r>
            <a:r>
              <a:rPr lang="zh-CN" altLang="en-US" dirty="0" smtClean="0"/>
              <a:t>在量</a:t>
            </a:r>
            <a:r>
              <a:rPr lang="zh-CN" altLang="en-US" dirty="0"/>
              <a:t>能器</a:t>
            </a:r>
            <a:r>
              <a:rPr lang="zh-CN" altLang="en-US" dirty="0" smtClean="0"/>
              <a:t>上沉积能量较小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束流本底</a:t>
            </a:r>
            <a:r>
              <a:rPr lang="en-US" altLang="zh-CN" dirty="0" err="1" smtClean="0"/>
              <a:t>ECal</a:t>
            </a:r>
            <a:r>
              <a:rPr lang="zh-CN" altLang="en-US" dirty="0"/>
              <a:t>能量分布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/>
        </p:blipFill>
        <p:spPr>
          <a:xfrm>
            <a:off x="8169161" y="3702899"/>
            <a:ext cx="3844461" cy="2830011"/>
          </a:xfrm>
          <a:prstGeom prst="rect">
            <a:avLst/>
          </a:prstGeom>
          <a:ln w="0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/>
        </p:blipFill>
        <p:spPr>
          <a:xfrm>
            <a:off x="8214855" y="734202"/>
            <a:ext cx="3918477" cy="3027677"/>
          </a:xfrm>
          <a:prstGeom prst="rect">
            <a:avLst/>
          </a:prstGeom>
          <a:ln w="0">
            <a:noFill/>
          </a:ln>
        </p:spPr>
      </p:pic>
      <p:pic>
        <p:nvPicPr>
          <p:cNvPr id="7" name="图片 6"/>
          <p:cNvPicPr/>
          <p:nvPr/>
        </p:nvPicPr>
        <p:blipFill>
          <a:blip r:embed="rId4"/>
          <a:stretch/>
        </p:blipFill>
        <p:spPr>
          <a:xfrm>
            <a:off x="158053" y="3702899"/>
            <a:ext cx="3661599" cy="2830011"/>
          </a:xfrm>
          <a:prstGeom prst="rect">
            <a:avLst/>
          </a:prstGeom>
          <a:ln w="0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776165" y="1661775"/>
            <a:ext cx="3237457" cy="1219082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zh-CN" altLang="en-US" sz="1451" spc="-1" dirty="0">
                <a:solidFill>
                  <a:srgbClr val="000000"/>
                </a:solidFill>
                <a:latin typeface="Arial"/>
              </a:rPr>
              <a:t>束流本底</a:t>
            </a:r>
            <a:endParaRPr lang="en-US" sz="1451" spc="-1" dirty="0">
              <a:solidFill>
                <a:srgbClr val="000000"/>
              </a:solidFill>
              <a:latin typeface="Arial"/>
            </a:endParaRPr>
          </a:p>
          <a:p>
            <a:r>
              <a:rPr lang="zh-CN" altLang="en-US" sz="1451" spc="-1" dirty="0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 dirty="0" smtClean="0">
                <a:solidFill>
                  <a:srgbClr val="FF0000"/>
                </a:solidFill>
                <a:latin typeface="Arial"/>
              </a:rPr>
              <a:t>3000*0.00159=4.8GeV</a:t>
            </a:r>
            <a:endParaRPr lang="en-US" sz="1451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900" y="4573672"/>
            <a:ext cx="2733791" cy="643936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双光子</a:t>
            </a:r>
            <a:endParaRPr lang="en-US" sz="1451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>
                <a:solidFill>
                  <a:srgbClr val="000000"/>
                </a:solidFill>
                <a:latin typeface="Arial"/>
              </a:rPr>
              <a:t>1968*0.067=132GeV</a:t>
            </a:r>
          </a:p>
        </p:txBody>
      </p:sp>
      <p:pic>
        <p:nvPicPr>
          <p:cNvPr id="10" name="图片 9"/>
          <p:cNvPicPr/>
          <p:nvPr/>
        </p:nvPicPr>
        <p:blipFill>
          <a:blip r:embed="rId5"/>
          <a:stretch/>
        </p:blipFill>
        <p:spPr>
          <a:xfrm>
            <a:off x="4246330" y="3702899"/>
            <a:ext cx="3844461" cy="2830011"/>
          </a:xfrm>
          <a:prstGeom prst="rect">
            <a:avLst/>
          </a:prstGeom>
          <a:ln w="0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686071" y="4573672"/>
            <a:ext cx="2836977" cy="582982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en-US" sz="1451" spc="-1">
                <a:solidFill>
                  <a:srgbClr val="000000"/>
                </a:solidFill>
                <a:latin typeface="Arial"/>
              </a:rPr>
              <a:t>qqbb</a:t>
            </a:r>
          </a:p>
          <a:p>
            <a:pPr>
              <a:lnSpc>
                <a:spcPct val="100000"/>
              </a:lnSpc>
            </a:pPr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>
                <a:solidFill>
                  <a:srgbClr val="000000"/>
                </a:solidFill>
                <a:latin typeface="Arial"/>
              </a:rPr>
              <a:t>8008*0.01087=87GeV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00768" y="4530133"/>
            <a:ext cx="2733791" cy="582982"/>
          </a:xfrm>
          <a:prstGeom prst="rect">
            <a:avLst/>
          </a:prstGeom>
          <a:noFill/>
          <a:ln w="0">
            <a:noFill/>
          </a:ln>
        </p:spPr>
        <p:txBody>
          <a:bodyPr wrap="none" lIns="108847" tIns="54423" rIns="108847" bIns="54423" anchor="t">
            <a:noAutofit/>
          </a:bodyPr>
          <a:lstStyle/>
          <a:p>
            <a:r>
              <a:rPr lang="en-US" sz="1451" spc="-1">
                <a:solidFill>
                  <a:srgbClr val="000000"/>
                </a:solidFill>
                <a:latin typeface="Arial"/>
              </a:rPr>
              <a:t>4muon</a:t>
            </a:r>
          </a:p>
          <a:p>
            <a:pPr>
              <a:lnSpc>
                <a:spcPct val="100000"/>
              </a:lnSpc>
            </a:pPr>
            <a:r>
              <a:rPr lang="zh-CN" altLang="en-US" sz="1451" spc="-1">
                <a:solidFill>
                  <a:srgbClr val="000000"/>
                </a:solidFill>
                <a:latin typeface="Arial"/>
              </a:rPr>
              <a:t>总能量：</a:t>
            </a:r>
            <a:r>
              <a:rPr lang="en-US" sz="1451" spc="-1">
                <a:solidFill>
                  <a:srgbClr val="000000"/>
                </a:solidFill>
                <a:latin typeface="Arial"/>
              </a:rPr>
              <a:t>230*0.004873=1GeV</a:t>
            </a:r>
          </a:p>
        </p:txBody>
      </p:sp>
    </p:spTree>
    <p:extLst>
      <p:ext uri="{BB962C8B-B14F-4D97-AF65-F5344CB8AC3E}">
        <p14:creationId xmlns:p14="http://schemas.microsoft.com/office/powerpoint/2010/main" val="387901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43561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Project meeting </a:t>
            </a:r>
            <a:r>
              <a:rPr lang="en-US" altLang="zh-CN" dirty="0"/>
              <a:t>(Thu. Afternoon)</a:t>
            </a:r>
          </a:p>
          <a:p>
            <a:pPr lvl="1"/>
            <a:r>
              <a:rPr lang="en-US" altLang="zh-CN" dirty="0" smtClean="0"/>
              <a:t>Sep. 19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, </a:t>
            </a:r>
            <a:r>
              <a:rPr lang="en-US" altLang="zh-CN" dirty="0">
                <a:hlinkClick r:id="rId2"/>
              </a:rPr>
              <a:t>https://indico.ihep.ac.cn/event/23645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陈博平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触发</a:t>
            </a:r>
            <a:r>
              <a:rPr lang="zh-CN" altLang="en-US" dirty="0"/>
              <a:t>模拟研究</a:t>
            </a:r>
            <a:r>
              <a:rPr lang="zh-CN" altLang="en-US" dirty="0" smtClean="0"/>
              <a:t>进展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赵</a:t>
            </a:r>
            <a:r>
              <a:rPr lang="zh-CN" altLang="en-US" dirty="0"/>
              <a:t>京周</a:t>
            </a:r>
            <a:endParaRPr lang="en-US" altLang="zh-CN" dirty="0"/>
          </a:p>
          <a:p>
            <a:pPr lvl="2"/>
            <a:r>
              <a:rPr lang="zh-CN" altLang="en-US" dirty="0"/>
              <a:t>触发系统结构设计与规模</a:t>
            </a:r>
            <a:r>
              <a:rPr lang="zh-CN" altLang="en-US" dirty="0" smtClean="0"/>
              <a:t>估算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地下电子学空间</a:t>
            </a:r>
            <a:endParaRPr lang="en-US" altLang="zh-CN" dirty="0"/>
          </a:p>
          <a:p>
            <a:pPr lvl="1"/>
            <a:r>
              <a:rPr lang="zh-CN" altLang="en-US" dirty="0"/>
              <a:t>控制需求调查表：</a:t>
            </a:r>
            <a:r>
              <a:rPr lang="en-US" altLang="zh-CN" u="sng" dirty="0">
                <a:hlinkClick r:id="rId3"/>
              </a:rPr>
              <a:t>https://jupyter.ihep.ac.cn/CwuIQi9ESayf4QLUXqbz8A</a:t>
            </a:r>
            <a:endParaRPr lang="en-US" altLang="zh-CN" dirty="0"/>
          </a:p>
          <a:p>
            <a:pPr lvl="1"/>
            <a:r>
              <a:rPr lang="en-US" altLang="zh-CN" dirty="0" smtClean="0"/>
              <a:t>RDMA</a:t>
            </a:r>
            <a:r>
              <a:rPr lang="zh-CN" altLang="en-US" dirty="0" smtClean="0"/>
              <a:t>调研进展</a:t>
            </a:r>
            <a:endParaRPr lang="en-US" altLang="zh-CN" dirty="0" smtClean="0"/>
          </a:p>
          <a:p>
            <a:pPr lvl="2"/>
            <a:r>
              <a:rPr lang="zh-CN" altLang="en-US" dirty="0"/>
              <a:t>固件资源占用率较高</a:t>
            </a:r>
            <a:endParaRPr lang="en-US" altLang="zh-CN" dirty="0"/>
          </a:p>
          <a:p>
            <a:pPr lvl="2"/>
            <a:r>
              <a:rPr lang="zh-CN" altLang="en-US" dirty="0"/>
              <a:t>确定开发板型号（</a:t>
            </a:r>
            <a:r>
              <a:rPr lang="en-US" altLang="zh-CN" dirty="0"/>
              <a:t>Virtex UltraScale+ FPGA VCU118 </a:t>
            </a:r>
            <a:r>
              <a:rPr lang="zh-CN" altLang="en-US" dirty="0"/>
              <a:t>），等待经费</a:t>
            </a:r>
            <a:r>
              <a:rPr lang="zh-CN" altLang="en-US" dirty="0" smtClean="0"/>
              <a:t>采购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调研</a:t>
            </a:r>
            <a:r>
              <a:rPr lang="zh-CN" altLang="en-US" dirty="0" smtClean="0"/>
              <a:t>分工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新进学生调研各个子探测器设计详情和触发需求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Progress of TDAQ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65100" y="1285861"/>
            <a:ext cx="11417300" cy="4840303"/>
          </a:xfrm>
        </p:spPr>
        <p:txBody>
          <a:bodyPr/>
          <a:lstStyle/>
          <a:p>
            <a:r>
              <a:rPr lang="en-US" altLang="zh-CN" dirty="0" smtClean="0"/>
              <a:t>Higgs 240GeV(30MW/50MW)</a:t>
            </a:r>
          </a:p>
          <a:p>
            <a:pPr lvl="1"/>
            <a:r>
              <a:rPr lang="en-US" altLang="zh-CN" dirty="0" smtClean="0"/>
              <a:t>BX rate:0.797/1.33(2.887)MHz</a:t>
            </a:r>
          </a:p>
          <a:p>
            <a:pPr lvl="1"/>
            <a:r>
              <a:rPr lang="zh-CN" altLang="en-US" dirty="0" smtClean="0"/>
              <a:t>物理</a:t>
            </a:r>
            <a:r>
              <a:rPr lang="zh-CN" altLang="en-US" dirty="0"/>
              <a:t>事例率 </a:t>
            </a:r>
            <a:r>
              <a:rPr lang="en-US" altLang="zh-CN" dirty="0" smtClean="0">
                <a:solidFill>
                  <a:srgbClr val="FF0000"/>
                </a:solidFill>
              </a:rPr>
              <a:t>5Hz/8Hz </a:t>
            </a:r>
            <a:r>
              <a:rPr lang="en-US" altLang="zh-CN" dirty="0" smtClean="0"/>
              <a:t>(</a:t>
            </a:r>
            <a:r>
              <a:rPr lang="en-US" altLang="zh-CN" dirty="0"/>
              <a:t>Higgs: </a:t>
            </a:r>
            <a:r>
              <a:rPr lang="en-US" altLang="zh-CN" dirty="0" smtClean="0"/>
              <a:t>0.02Hz)</a:t>
            </a:r>
          </a:p>
          <a:p>
            <a:r>
              <a:rPr lang="pl-PL" altLang="zh-CN" dirty="0"/>
              <a:t>Z </a:t>
            </a:r>
            <a:r>
              <a:rPr lang="pl-PL" altLang="zh-CN" dirty="0" smtClean="0"/>
              <a:t>pole</a:t>
            </a:r>
            <a:r>
              <a:rPr lang="en-US" altLang="zh-CN" dirty="0"/>
              <a:t> </a:t>
            </a:r>
            <a:r>
              <a:rPr lang="en-US" altLang="zh-CN" dirty="0" smtClean="0"/>
              <a:t>91GeV(30MW/50MW)</a:t>
            </a:r>
          </a:p>
          <a:p>
            <a:pPr lvl="1"/>
            <a:r>
              <a:rPr lang="en-US" altLang="zh-CN" dirty="0" smtClean="0"/>
              <a:t>BX rate:35.9/39.4(43.3)MHz</a:t>
            </a:r>
          </a:p>
          <a:p>
            <a:pPr lvl="1"/>
            <a:r>
              <a:rPr lang="zh-CN" altLang="pl-PL" dirty="0" smtClean="0"/>
              <a:t>物理</a:t>
            </a:r>
            <a:r>
              <a:rPr lang="zh-CN" altLang="pl-PL" dirty="0"/>
              <a:t>事例率 </a:t>
            </a:r>
            <a:r>
              <a:rPr lang="pl-PL" altLang="zh-CN" dirty="0" smtClean="0">
                <a:solidFill>
                  <a:srgbClr val="FF0000"/>
                </a:solidFill>
              </a:rPr>
              <a:t>50kHz</a:t>
            </a:r>
            <a:r>
              <a:rPr lang="en-US" altLang="zh-CN" dirty="0" smtClean="0">
                <a:solidFill>
                  <a:srgbClr val="FF0000"/>
                </a:solidFill>
              </a:rPr>
              <a:t>/82kHz</a:t>
            </a:r>
          </a:p>
          <a:p>
            <a:endParaRPr lang="pl-PL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Event Rate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05942"/>
            <a:ext cx="5989816" cy="1142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28750" y="2455064"/>
            <a:ext cx="470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Higgs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Sample </a:t>
            </a:r>
            <a:r>
              <a:rPr lang="en-US" altLang="zh-CN" sz="1600" dirty="0"/>
              <a:t>generation for </a:t>
            </a:r>
            <a:r>
              <a:rPr lang="en-US" altLang="zh-CN" sz="1600" dirty="0" smtClean="0"/>
              <a:t>CEPC</a:t>
            </a:r>
            <a:r>
              <a:rPr lang="en-US" altLang="zh-CN" sz="1600" dirty="0"/>
              <a:t>, August 24, 2020</a:t>
            </a:r>
            <a:endParaRPr lang="zh-CN" altLang="en-US" sz="1600" dirty="0"/>
          </a:p>
        </p:txBody>
      </p:sp>
      <p:pic>
        <p:nvPicPr>
          <p:cNvPr id="8" name="图片 7"/>
          <p:cNvPicPr/>
          <p:nvPr/>
        </p:nvPicPr>
        <p:blipFill>
          <a:blip r:embed="rId3"/>
          <a:stretch/>
        </p:blipFill>
        <p:spPr>
          <a:xfrm>
            <a:off x="9737384" y="3039483"/>
            <a:ext cx="2192775" cy="3134451"/>
          </a:xfrm>
          <a:prstGeom prst="rect">
            <a:avLst/>
          </a:prstGeom>
          <a:ln w="0">
            <a:noFill/>
          </a:ln>
        </p:spPr>
      </p:pic>
      <p:pic>
        <p:nvPicPr>
          <p:cNvPr id="9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89" y="4373872"/>
            <a:ext cx="5224007" cy="1176916"/>
          </a:xfrm>
          <a:prstGeom prst="rect">
            <a:avLst/>
          </a:prstGeom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89" y="5564511"/>
            <a:ext cx="5224007" cy="11410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48584" y="6080498"/>
            <a:ext cx="4082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Z pole</a:t>
            </a:r>
            <a:r>
              <a:rPr lang="en-US" altLang="zh-CN" sz="1600" dirty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ref</a:t>
            </a:r>
            <a:r>
              <a:rPr lang="zh-CN" altLang="en-US" sz="1600" dirty="0" smtClean="0"/>
              <a:t>：</a:t>
            </a:r>
            <a:r>
              <a:rPr lang="en-US" altLang="zh-CN" sz="1600" dirty="0" smtClean="0"/>
              <a:t>MC /</a:t>
            </a:r>
            <a:r>
              <a:rPr lang="en-US" altLang="zh-CN" sz="1600" dirty="0" err="1" smtClean="0"/>
              <a:t>cefs</a:t>
            </a:r>
            <a:r>
              <a:rPr lang="en-US" altLang="zh-CN" sz="1600" dirty="0" smtClean="0"/>
              <a:t>/data/</a:t>
            </a:r>
            <a:r>
              <a:rPr lang="en-US" altLang="zh-CN" sz="1600" dirty="0" err="1" smtClean="0"/>
              <a:t>stdhep</a:t>
            </a:r>
            <a:r>
              <a:rPr lang="en-US" altLang="zh-CN" sz="1600" dirty="0" smtClean="0"/>
              <a:t>/CEPC91/</a:t>
            </a:r>
            <a:br>
              <a:rPr lang="en-US" altLang="zh-CN" sz="1600" dirty="0" smtClean="0"/>
            </a:br>
            <a:r>
              <a:rPr lang="en-US" altLang="zh-CN" sz="1600" dirty="0" smtClean="0"/>
              <a:t>2fermions/wi_ISR_20220618_50M/2fermions</a:t>
            </a:r>
            <a:r>
              <a:rPr lang="en-US" altLang="zh-CN" sz="1600" dirty="0"/>
              <a:t>/</a:t>
            </a:r>
            <a:endParaRPr lang="zh-CN" altLang="en-US" sz="1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584" y="3238435"/>
            <a:ext cx="3488800" cy="27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4" y="1836737"/>
            <a:ext cx="10744200" cy="258127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左： </a:t>
            </a:r>
            <a:r>
              <a:rPr lang="en-US" altLang="zh-CN" dirty="0" err="1"/>
              <a:t>bhabha</a:t>
            </a:r>
            <a:r>
              <a:rPr lang="en-US" altLang="zh-CN" dirty="0"/>
              <a:t> </a:t>
            </a:r>
            <a:r>
              <a:rPr lang="zh-CN" altLang="en-US" dirty="0"/>
              <a:t>；中： </a:t>
            </a:r>
            <a:r>
              <a:rPr lang="en-US" altLang="zh-CN" dirty="0" err="1"/>
              <a:t>nnbb</a:t>
            </a:r>
            <a:r>
              <a:rPr lang="en-US" altLang="zh-CN" dirty="0"/>
              <a:t> </a:t>
            </a:r>
            <a:r>
              <a:rPr lang="zh-CN" altLang="en-US" dirty="0"/>
              <a:t>；右：束流本底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10BX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ITK </a:t>
            </a:r>
            <a:r>
              <a:rPr lang="en-US" altLang="zh-CN" dirty="0" smtClean="0"/>
              <a:t>Hit </a:t>
            </a:r>
            <a:r>
              <a:rPr lang="zh-CN" altLang="en-US" dirty="0"/>
              <a:t>个数分布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" y="4333875"/>
            <a:ext cx="107442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6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813" y="1852046"/>
            <a:ext cx="8459788" cy="2262057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7000" y="1285861"/>
            <a:ext cx="11455400" cy="4840303"/>
          </a:xfrm>
        </p:spPr>
        <p:txBody>
          <a:bodyPr/>
          <a:lstStyle/>
          <a:p>
            <a:r>
              <a:rPr lang="zh-CN" altLang="en-US" dirty="0" smtClean="0"/>
              <a:t>左</a:t>
            </a:r>
            <a:r>
              <a:rPr lang="zh-CN" altLang="en-US" dirty="0"/>
              <a:t>： </a:t>
            </a:r>
            <a:r>
              <a:rPr lang="en-US" altLang="zh-CN" dirty="0"/>
              <a:t>2000 </a:t>
            </a:r>
            <a:r>
              <a:rPr lang="zh-CN" altLang="en-US" dirty="0"/>
              <a:t>个束流本底</a:t>
            </a:r>
            <a:r>
              <a:rPr lang="zh-CN" altLang="en-US" dirty="0" smtClean="0"/>
              <a:t>；右</a:t>
            </a:r>
            <a:r>
              <a:rPr lang="zh-CN" altLang="en-US" dirty="0"/>
              <a:t>： </a:t>
            </a:r>
            <a:r>
              <a:rPr lang="en-US" altLang="zh-CN" dirty="0"/>
              <a:t>1000 </a:t>
            </a:r>
            <a:r>
              <a:rPr lang="zh-CN" altLang="en-US" dirty="0"/>
              <a:t>个 </a:t>
            </a:r>
            <a:r>
              <a:rPr lang="en-US" altLang="zh-CN" dirty="0" err="1"/>
              <a:t>ZH→nnμμ</a:t>
            </a:r>
            <a:endParaRPr lang="zh-CN" altLang="en-US" dirty="0"/>
          </a:p>
          <a:p>
            <a:r>
              <a:rPr lang="zh-CN" altLang="en-US" dirty="0"/>
              <a:t>上：</a:t>
            </a:r>
            <a:r>
              <a:rPr lang="en-US" altLang="zh-CN" dirty="0"/>
              <a:t>Barrel</a:t>
            </a:r>
          </a:p>
          <a:p>
            <a:pPr lvl="1"/>
            <a:r>
              <a:rPr lang="en-US" altLang="zh-CN" dirty="0" smtClean="0"/>
              <a:t>N(Barrel</a:t>
            </a:r>
            <a:r>
              <a:rPr lang="en-US" altLang="zh-CN" dirty="0"/>
              <a:t>)&gt;10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nn</a:t>
            </a:r>
            <a:r>
              <a:rPr lang="el-GR" altLang="zh-CN" dirty="0"/>
              <a:t>μμ </a:t>
            </a:r>
            <a:r>
              <a:rPr lang="zh-CN" altLang="en-US" dirty="0"/>
              <a:t>的</a:t>
            </a:r>
            <a:r>
              <a:rPr lang="zh-CN" altLang="en-US" dirty="0" smtClean="0"/>
              <a:t>效率 </a:t>
            </a:r>
            <a:r>
              <a:rPr lang="en-US" altLang="zh-CN" dirty="0"/>
              <a:t>95%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本底 </a:t>
            </a:r>
            <a:r>
              <a:rPr lang="en-US" altLang="zh-CN" dirty="0"/>
              <a:t>19</a:t>
            </a:r>
            <a:r>
              <a:rPr lang="en-US" altLang="zh-CN" dirty="0" smtClean="0"/>
              <a:t>%</a:t>
            </a:r>
          </a:p>
          <a:p>
            <a:r>
              <a:rPr lang="zh-CN" altLang="en-US" dirty="0" smtClean="0"/>
              <a:t>下：</a:t>
            </a:r>
            <a:r>
              <a:rPr lang="en-US" altLang="zh-CN" dirty="0" err="1" smtClean="0"/>
              <a:t>Endcap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本底</a:t>
            </a:r>
            <a:r>
              <a:rPr lang="en-US" altLang="zh-CN" dirty="0" smtClean="0"/>
              <a:t>hit</a:t>
            </a:r>
            <a:r>
              <a:rPr lang="zh-CN" altLang="en-US" dirty="0" smtClean="0"/>
              <a:t>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触发困难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Muon</a:t>
            </a:r>
            <a:r>
              <a:rPr lang="en-US" altLang="zh-CN" dirty="0"/>
              <a:t> </a:t>
            </a:r>
            <a:r>
              <a:rPr lang="en-US" altLang="zh-CN" dirty="0" smtClean="0"/>
              <a:t>Hit </a:t>
            </a:r>
            <a:r>
              <a:rPr lang="zh-CN" altLang="en-US" dirty="0"/>
              <a:t>个数</a:t>
            </a:r>
            <a:r>
              <a:rPr lang="zh-CN" altLang="en-US" dirty="0" smtClean="0"/>
              <a:t>分布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19" y="4114103"/>
            <a:ext cx="8358982" cy="24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08" y="1828478"/>
            <a:ext cx="9113184" cy="2680348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" y="1285861"/>
            <a:ext cx="11582400" cy="4840303"/>
          </a:xfrm>
        </p:spPr>
        <p:txBody>
          <a:bodyPr/>
          <a:lstStyle/>
          <a:p>
            <a:r>
              <a:rPr lang="zh-CN" altLang="en-US" dirty="0"/>
              <a:t>左： </a:t>
            </a:r>
            <a:r>
              <a:rPr lang="en-US" altLang="zh-CN" dirty="0" err="1"/>
              <a:t>nnƔƔ</a:t>
            </a:r>
            <a:r>
              <a:rPr lang="en-US" altLang="zh-CN" dirty="0"/>
              <a:t> </a:t>
            </a:r>
            <a:r>
              <a:rPr lang="zh-CN" altLang="en-US" dirty="0"/>
              <a:t>；中： </a:t>
            </a:r>
            <a:r>
              <a:rPr lang="en-US" altLang="zh-CN" dirty="0" err="1"/>
              <a:t>nnbb</a:t>
            </a:r>
            <a:r>
              <a:rPr lang="en-US" altLang="zh-CN" dirty="0"/>
              <a:t> </a:t>
            </a:r>
            <a:r>
              <a:rPr lang="zh-CN" altLang="en-US" dirty="0"/>
              <a:t>；右：束流本底 </a:t>
            </a:r>
            <a:endParaRPr lang="en-US" altLang="zh-CN" dirty="0" smtClean="0"/>
          </a:p>
          <a:p>
            <a:r>
              <a:rPr lang="zh-CN" altLang="en-US" dirty="0" smtClean="0"/>
              <a:t>物理过程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能量沉积</a:t>
            </a:r>
            <a:r>
              <a:rPr lang="zh-CN" altLang="en-US" dirty="0"/>
              <a:t>比较</a:t>
            </a:r>
            <a:r>
              <a:rPr lang="zh-CN" altLang="en-US" dirty="0" smtClean="0"/>
              <a:t>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且</a:t>
            </a:r>
            <a:r>
              <a:rPr lang="zh-CN" altLang="en-US" dirty="0"/>
              <a:t>集中 </a:t>
            </a:r>
            <a:endParaRPr lang="en-US" altLang="zh-CN" dirty="0" smtClean="0"/>
          </a:p>
          <a:p>
            <a:r>
              <a:rPr lang="zh-CN" altLang="en-US" dirty="0" smtClean="0"/>
              <a:t>挑选</a:t>
            </a:r>
            <a:r>
              <a:rPr lang="zh-CN" altLang="en-US" dirty="0"/>
              <a:t>能量最高</a:t>
            </a:r>
            <a:r>
              <a:rPr lang="zh-CN" altLang="en-US" dirty="0" smtClean="0"/>
              <a:t>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</a:t>
            </a:r>
            <a:r>
              <a:rPr lang="zh-CN" altLang="en-US" dirty="0"/>
              <a:t>两个</a:t>
            </a:r>
            <a:r>
              <a:rPr lang="en-US" altLang="zh-CN" dirty="0" smtClean="0"/>
              <a:t>cluster </a:t>
            </a:r>
            <a:br>
              <a:rPr lang="en-US" altLang="zh-CN" dirty="0" smtClean="0"/>
            </a:br>
            <a:r>
              <a:rPr lang="zh-CN" altLang="en-US" dirty="0" smtClean="0"/>
              <a:t>来</a:t>
            </a:r>
            <a:r>
              <a:rPr lang="zh-CN" altLang="en-US" dirty="0"/>
              <a:t>做</a:t>
            </a:r>
            <a:r>
              <a:rPr lang="zh-CN" altLang="en-US" dirty="0" smtClean="0"/>
              <a:t>判别</a:t>
            </a:r>
            <a:endParaRPr lang="en-US" altLang="zh-CN" dirty="0" smtClean="0"/>
          </a:p>
          <a:p>
            <a:r>
              <a:rPr lang="en-US" altLang="zh-CN" dirty="0" err="1" smtClean="0"/>
              <a:t>Hcal</a:t>
            </a:r>
            <a:r>
              <a:rPr lang="zh-CN" altLang="en-US" dirty="0" smtClean="0"/>
              <a:t>同样方法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ECal</a:t>
            </a:r>
            <a:r>
              <a:rPr lang="en-US" altLang="zh-CN" dirty="0"/>
              <a:t> </a:t>
            </a:r>
            <a:r>
              <a:rPr lang="en-US" altLang="zh-CN" dirty="0" smtClean="0"/>
              <a:t>Barrel </a:t>
            </a:r>
            <a:r>
              <a:rPr lang="zh-CN" altLang="en-US" dirty="0"/>
              <a:t>能量分布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4508826"/>
            <a:ext cx="9321800" cy="21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2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285861"/>
            <a:ext cx="11450706" cy="543561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触发三层结构设计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分区、探测器、全局</a:t>
            </a:r>
            <a:endParaRPr lang="en-US" altLang="zh-CN" dirty="0" smtClean="0"/>
          </a:p>
          <a:p>
            <a:r>
              <a:rPr lang="zh-CN" altLang="en-US" dirty="0" smtClean="0"/>
              <a:t>触发板数量计算因素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触发板</a:t>
            </a:r>
            <a:r>
              <a:rPr lang="en-US" altLang="zh-CN" dirty="0" smtClean="0"/>
              <a:t>input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16x10Gb</a:t>
            </a:r>
          </a:p>
          <a:p>
            <a:pPr lvl="1"/>
            <a:r>
              <a:rPr lang="en-US" altLang="zh-CN" dirty="0" smtClean="0"/>
              <a:t>BEE</a:t>
            </a:r>
            <a:r>
              <a:rPr lang="zh-CN" altLang="en-US" dirty="0" smtClean="0"/>
              <a:t>连接数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920 BEE/16=58</a:t>
            </a:r>
          </a:p>
          <a:p>
            <a:pPr lvl="1"/>
            <a:r>
              <a:rPr lang="zh-CN" altLang="en-US" dirty="0"/>
              <a:t>传输</a:t>
            </a:r>
            <a:r>
              <a:rPr lang="zh-CN" altLang="en-US" dirty="0" smtClean="0"/>
              <a:t>数据量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未定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35@Higgs</a:t>
            </a:r>
            <a:endParaRPr lang="en-US" altLang="zh-CN" dirty="0"/>
          </a:p>
          <a:p>
            <a:pPr lvl="3"/>
            <a:r>
              <a:rPr lang="en-US" altLang="zh-CN" dirty="0" smtClean="0"/>
              <a:t>4.42Tbps/8Gbps/16</a:t>
            </a:r>
          </a:p>
          <a:p>
            <a:pPr lvl="2"/>
            <a:r>
              <a:rPr lang="en-US" altLang="zh-CN" dirty="0" smtClean="0"/>
              <a:t>35*5=173@Z</a:t>
            </a:r>
          </a:p>
          <a:p>
            <a:pPr lvl="1"/>
            <a:r>
              <a:rPr lang="zh-CN" altLang="en-US" dirty="0" smtClean="0"/>
              <a:t>算法复杂度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未知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CMS 210</a:t>
            </a:r>
            <a:r>
              <a:rPr lang="zh-CN" altLang="en-US" dirty="0" smtClean="0"/>
              <a:t>块触发板</a:t>
            </a:r>
            <a:endParaRPr lang="en-US" altLang="zh-CN" dirty="0" smtClean="0"/>
          </a:p>
          <a:p>
            <a:r>
              <a:rPr lang="zh-CN" altLang="en-US" dirty="0" smtClean="0">
                <a:highlight>
                  <a:srgbClr val="FFFF00"/>
                </a:highlight>
              </a:rPr>
              <a:t>初步估算：</a:t>
            </a:r>
            <a:r>
              <a:rPr lang="zh-CN" altLang="en-US" dirty="0">
                <a:highlight>
                  <a:srgbClr val="FFFF00"/>
                </a:highlight>
              </a:rPr>
              <a:t>触发板</a:t>
            </a:r>
            <a:r>
              <a:rPr lang="en-US" altLang="zh-CN" dirty="0" smtClean="0">
                <a:highlight>
                  <a:srgbClr val="FFFF00"/>
                </a:highlight>
              </a:rPr>
              <a:t>160</a:t>
            </a:r>
            <a:r>
              <a:rPr lang="zh-CN" altLang="en-US" dirty="0" smtClean="0">
                <a:highlight>
                  <a:srgbClr val="FFFF00"/>
                </a:highlight>
              </a:rPr>
              <a:t>块</a:t>
            </a:r>
            <a:r>
              <a:rPr lang="zh-CN" altLang="en-US" dirty="0">
                <a:highlight>
                  <a:srgbClr val="FFFF00"/>
                </a:highlight>
              </a:rPr>
              <a:t>，</a:t>
            </a:r>
            <a:r>
              <a:rPr lang="en-US" altLang="zh-CN" dirty="0">
                <a:highlight>
                  <a:srgbClr val="FFFF00"/>
                </a:highlight>
              </a:rPr>
              <a:t>ATCA</a:t>
            </a:r>
            <a:r>
              <a:rPr lang="zh-CN" altLang="en-US" dirty="0">
                <a:highlight>
                  <a:srgbClr val="FFFF00"/>
                </a:highlight>
              </a:rPr>
              <a:t>机箱</a:t>
            </a:r>
            <a:r>
              <a:rPr lang="en-US" altLang="zh-CN" dirty="0" smtClean="0">
                <a:highlight>
                  <a:srgbClr val="FFFF00"/>
                </a:highlight>
              </a:rPr>
              <a:t>20</a:t>
            </a:r>
            <a:r>
              <a:rPr lang="zh-CN" altLang="en-US" dirty="0" smtClean="0">
                <a:highlight>
                  <a:srgbClr val="FFFF00"/>
                </a:highlight>
              </a:rPr>
              <a:t>个</a:t>
            </a:r>
            <a:r>
              <a:rPr lang="zh-CN" altLang="en-US" dirty="0">
                <a:highlight>
                  <a:srgbClr val="FFFF00"/>
                </a:highlight>
              </a:rPr>
              <a:t>，机柜</a:t>
            </a:r>
            <a:r>
              <a:rPr lang="en-US" altLang="zh-CN" dirty="0" smtClean="0">
                <a:highlight>
                  <a:srgbClr val="FFFF00"/>
                </a:highlight>
              </a:rPr>
              <a:t>10</a:t>
            </a:r>
            <a:r>
              <a:rPr lang="zh-CN" altLang="en-US" dirty="0" smtClean="0">
                <a:highlight>
                  <a:srgbClr val="FFFF00"/>
                </a:highlight>
              </a:rPr>
              <a:t>个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触发系统结构设计与规模估算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7" name="图片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83" y="1218459"/>
            <a:ext cx="8224217" cy="4907705"/>
          </a:xfrm>
          <a:prstGeom prst="rect">
            <a:avLst/>
          </a:prstGeom>
        </p:spPr>
      </p:pic>
      <p:sp>
        <p:nvSpPr>
          <p:cNvPr id="228" name="矩形 227">
            <a:extLst>
              <a:ext uri="{FF2B5EF4-FFF2-40B4-BE49-F238E27FC236}">
                <a16:creationId xmlns:a16="http://schemas.microsoft.com/office/drawing/2014/main" xmlns="" id="{9DC13571-14E0-45F7-BE84-A7850B30DC2B}"/>
              </a:ext>
            </a:extLst>
          </p:cNvPr>
          <p:cNvSpPr/>
          <p:nvPr/>
        </p:nvSpPr>
        <p:spPr>
          <a:xfrm>
            <a:off x="4031283" y="1490110"/>
            <a:ext cx="7419423" cy="9013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520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CMS</a:t>
            </a:r>
            <a:r>
              <a:rPr lang="zh-CN" altLang="en-US" dirty="0" smtClean="0"/>
              <a:t>二期触发板数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EE27F47-A3F9-4DE6-974E-60C86100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908720"/>
            <a:ext cx="8064896" cy="57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2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27100" y="272732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50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467</Words>
  <Application>Microsoft Office PowerPoint</Application>
  <PresentationFormat>宽屏</PresentationFormat>
  <Paragraphs>103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MS Mincho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Office 主题</vt:lpstr>
      <vt:lpstr>1_Office 主题</vt:lpstr>
      <vt:lpstr>PowerPoint 演示文稿</vt:lpstr>
      <vt:lpstr>Progress of TDAQ</vt:lpstr>
      <vt:lpstr>Event Rate</vt:lpstr>
      <vt:lpstr>ITK Hit 个数分布</vt:lpstr>
      <vt:lpstr>Muon Hit 个数分布</vt:lpstr>
      <vt:lpstr>ECal Barrel 能量分布</vt:lpstr>
      <vt:lpstr>触发系统结构设计与规模估算</vt:lpstr>
      <vt:lpstr>CMS二期触发板数</vt:lpstr>
      <vt:lpstr>Backup</vt:lpstr>
      <vt:lpstr>MC样本</vt:lpstr>
      <vt:lpstr>Higgs束流本底</vt:lpstr>
      <vt:lpstr>束流本底ECal能量分布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refTDR TDAQ</dc:title>
  <dc:creator>lifei</dc:creator>
  <cp:lastModifiedBy>lifei</cp:lastModifiedBy>
  <cp:revision>169</cp:revision>
  <dcterms:created xsi:type="dcterms:W3CDTF">2024-07-09T00:55:31Z</dcterms:created>
  <dcterms:modified xsi:type="dcterms:W3CDTF">2024-09-24T02:27:27Z</dcterms:modified>
</cp:coreProperties>
</file>