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53" r:id="rId2"/>
    <p:sldId id="1016" r:id="rId3"/>
    <p:sldId id="1019" r:id="rId4"/>
    <p:sldId id="1020" r:id="rId5"/>
    <p:sldId id="1010" r:id="rId6"/>
    <p:sldId id="1017" r:id="rId7"/>
    <p:sldId id="1011" r:id="rId8"/>
    <p:sldId id="1018" r:id="rId9"/>
    <p:sldId id="983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E6E6"/>
    <a:srgbClr val="003399"/>
    <a:srgbClr val="FFFFFF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6076" autoAdjust="0"/>
  </p:normalViewPr>
  <p:slideViewPr>
    <p:cSldViewPr>
      <p:cViewPr varScale="1">
        <p:scale>
          <a:sx n="101" d="100"/>
          <a:sy n="101" d="100"/>
        </p:scale>
        <p:origin x="132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Detector Magnet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Ning</a:t>
            </a: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SC magnet Team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24536"/>
          </a:xfrm>
        </p:spPr>
        <p:txBody>
          <a:bodyPr/>
          <a:lstStyle/>
          <a:p>
            <a:r>
              <a:rPr lang="en-US" altLang="zh-CN" dirty="0" smtClean="0"/>
              <a:t>Physical design of the magnet</a:t>
            </a:r>
          </a:p>
          <a:p>
            <a:r>
              <a:rPr lang="zh-CN" altLang="en-US" dirty="0"/>
              <a:t>工作</a:t>
            </a:r>
            <a:r>
              <a:rPr lang="zh-CN" altLang="en-US" dirty="0" smtClean="0"/>
              <a:t>联系单</a:t>
            </a:r>
            <a:endParaRPr lang="en-US" altLang="zh-CN" dirty="0" smtClean="0"/>
          </a:p>
          <a:p>
            <a:r>
              <a:rPr lang="en-US" altLang="zh-CN" dirty="0" smtClean="0"/>
              <a:t>Superconducting cable LTS and HTS</a:t>
            </a:r>
            <a:r>
              <a:rPr lang="en-US" altLang="zh-CN" dirty="0"/>
              <a:t>, </a:t>
            </a:r>
            <a:r>
              <a:rPr lang="en-US" altLang="zh-CN" dirty="0" smtClean="0"/>
              <a:t>summary </a:t>
            </a:r>
            <a:r>
              <a:rPr lang="en-US" altLang="zh-CN" dirty="0"/>
              <a:t>of the latest work and the next work arrangement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777867"/>
          </a:xfrm>
        </p:spPr>
        <p:txBody>
          <a:bodyPr/>
          <a:lstStyle/>
          <a:p>
            <a:r>
              <a:rPr lang="en-US" altLang="zh-CN" dirty="0" smtClean="0"/>
              <a:t>physical </a:t>
            </a:r>
            <a:r>
              <a:rPr lang="en-US" altLang="zh-CN" dirty="0" smtClean="0"/>
              <a:t>design of the magnet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Physical </a:t>
            </a:r>
            <a:r>
              <a:rPr lang="en-US" altLang="zh-CN" sz="3600" dirty="0"/>
              <a:t>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C246F9-2055-88AD-5FF8-F960556DE339}"/>
              </a:ext>
            </a:extLst>
          </p:cNvPr>
          <p:cNvSpPr txBox="1"/>
          <p:nvPr/>
        </p:nvSpPr>
        <p:spPr>
          <a:xfrm>
            <a:off x="119336" y="1538624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Cable structure: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D3D09FC-3350-C81E-BCA1-DDC0DBF8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82" y="1935561"/>
            <a:ext cx="2808296" cy="22794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01293DD-7DC3-EFB5-083A-99314AA9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907956"/>
            <a:ext cx="3510466" cy="2898683"/>
          </a:xfrm>
          <a:prstGeom prst="rect">
            <a:avLst/>
          </a:prstGeom>
        </p:spPr>
      </p:pic>
      <p:sp>
        <p:nvSpPr>
          <p:cNvPr id="24" name="圆角矩形 6">
            <a:extLst>
              <a:ext uri="{FF2B5EF4-FFF2-40B4-BE49-F238E27FC236}">
                <a16:creationId xmlns:a16="http://schemas.microsoft.com/office/drawing/2014/main" id="{D30FFDC1-E895-4A2F-E139-2F7EED87C677}"/>
              </a:ext>
            </a:extLst>
          </p:cNvPr>
          <p:cNvSpPr/>
          <p:nvPr/>
        </p:nvSpPr>
        <p:spPr>
          <a:xfrm>
            <a:off x="3200736" y="2718408"/>
            <a:ext cx="195100" cy="208698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DEE6A96-FAA9-5312-F990-7E155C803873}"/>
              </a:ext>
            </a:extLst>
          </p:cNvPr>
          <p:cNvCxnSpPr/>
          <p:nvPr/>
        </p:nvCxnSpPr>
        <p:spPr>
          <a:xfrm>
            <a:off x="3446960" y="2807527"/>
            <a:ext cx="6537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05" y="1374474"/>
            <a:ext cx="1120795" cy="32308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245391" y="1964113"/>
            <a:ext cx="148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NbTi Rutherford cable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193704" y="3348912"/>
            <a:ext cx="111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Doped Pure Al</a:t>
            </a:r>
            <a:endParaRPr lang="zh-CN" altLang="en-US" dirty="0"/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613290" y="2390797"/>
            <a:ext cx="719915" cy="5302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797817" y="3533578"/>
            <a:ext cx="447574" cy="152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8372" y="4947677"/>
            <a:ext cx="50791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电缆结构</a:t>
            </a:r>
            <a:endParaRPr lang="en-US" altLang="zh-CN" b="1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芯线：铌钛</a:t>
            </a:r>
            <a:r>
              <a:rPr lang="en-US" altLang="zh-CN" dirty="0"/>
              <a:t>/</a:t>
            </a:r>
            <a:r>
              <a:rPr lang="zh-CN" altLang="en-US" dirty="0"/>
              <a:t>铜卢瑟福电缆，</a:t>
            </a:r>
            <a:r>
              <a:rPr lang="en-US" altLang="zh-CN" dirty="0"/>
              <a:t>2.2mm*20.5mm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铝稳定体：高强度高纯铝，</a:t>
            </a:r>
            <a:r>
              <a:rPr lang="en-US" altLang="zh-CN" dirty="0"/>
              <a:t>22mm*80mm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43872" y="4939165"/>
            <a:ext cx="42289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稳定体材料</a:t>
            </a:r>
            <a:endParaRPr lang="en-US" altLang="zh-CN" b="1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基于</a:t>
            </a:r>
            <a:r>
              <a:rPr lang="en-US" altLang="zh-CN" dirty="0"/>
              <a:t>4N8</a:t>
            </a:r>
            <a:r>
              <a:rPr lang="zh-CN" altLang="en-US" dirty="0"/>
              <a:t>铝的掺杂高强度高纯铝，实测材料参数：</a:t>
            </a:r>
            <a:r>
              <a:rPr lang="en-US" altLang="zh-CN" dirty="0"/>
              <a:t>4.2K</a:t>
            </a:r>
            <a:r>
              <a:rPr lang="zh-CN" altLang="en-US" dirty="0"/>
              <a:t>屈服强度</a:t>
            </a:r>
            <a:r>
              <a:rPr lang="en-US" altLang="zh-CN" dirty="0" smtClean="0">
                <a:solidFill>
                  <a:srgbClr val="FF0000"/>
                </a:solidFill>
              </a:rPr>
              <a:t>105MPa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9975" y="1374474"/>
            <a:ext cx="2759463" cy="301481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FF1BA9EE-FFBB-AD73-ACF2-C5E06896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91719"/>
              </p:ext>
            </p:extLst>
          </p:nvPr>
        </p:nvGraphicFramePr>
        <p:xfrm>
          <a:off x="9389975" y="4429206"/>
          <a:ext cx="2529708" cy="1887966"/>
        </p:xfrm>
        <a:graphic>
          <a:graphicData uri="http://schemas.openxmlformats.org/drawingml/2006/table">
            <a:tbl>
              <a:tblPr firstRow="1" firstCol="1" bandRow="1"/>
              <a:tblGrid>
                <a:gridCol w="1243676">
                  <a:extLst>
                    <a:ext uri="{9D8B030D-6E8A-4147-A177-3AD203B41FA5}">
                      <a16:colId xmlns:a16="http://schemas.microsoft.com/office/drawing/2014/main" val="905688960"/>
                    </a:ext>
                  </a:extLst>
                </a:gridCol>
                <a:gridCol w="1286032">
                  <a:extLst>
                    <a:ext uri="{9D8B030D-6E8A-4147-A177-3AD203B41FA5}">
                      <a16:colId xmlns:a16="http://schemas.microsoft.com/office/drawing/2014/main" val="2035705673"/>
                    </a:ext>
                  </a:extLst>
                </a:gridCol>
              </a:tblGrid>
              <a:tr h="466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泊松比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0.33/0.34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422221"/>
                  </a:ext>
                </a:extLst>
              </a:tr>
              <a:tr h="466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杨氏模量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如曲线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29447"/>
                  </a:ext>
                </a:extLst>
              </a:tr>
              <a:tr h="4667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热膨胀系数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14.23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×10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-6  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en-US" altLang="zh-CN" sz="16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</a:t>
                      </a:r>
                      <a:endParaRPr lang="zh-CN" sz="1600" kern="100" baseline="30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027148"/>
                  </a:ext>
                </a:extLst>
              </a:tr>
              <a:tr h="4667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4.2KRp</a:t>
                      </a:r>
                      <a:r>
                        <a:rPr lang="en-US" altLang="zh-CN" sz="16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0.25</a:t>
                      </a:r>
                      <a:endParaRPr lang="zh-CN" sz="1600" kern="100" baseline="-25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105MP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3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777867"/>
          </a:xfrm>
        </p:spPr>
        <p:txBody>
          <a:bodyPr/>
          <a:lstStyle/>
          <a:p>
            <a:r>
              <a:rPr lang="zh-CN" altLang="en-US" dirty="0" smtClean="0"/>
              <a:t>优化的目标：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Physical </a:t>
            </a:r>
            <a:r>
              <a:rPr lang="en-US" altLang="zh-CN" sz="3600" dirty="0"/>
              <a:t>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356C4AA-8207-787E-A602-4DB42496E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13158"/>
              </p:ext>
            </p:extLst>
          </p:nvPr>
        </p:nvGraphicFramePr>
        <p:xfrm>
          <a:off x="625971" y="2132856"/>
          <a:ext cx="11004284" cy="44756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328">
                  <a:extLst>
                    <a:ext uri="{9D8B030D-6E8A-4147-A177-3AD203B41FA5}">
                      <a16:colId xmlns:a16="http://schemas.microsoft.com/office/drawing/2014/main" val="1421013890"/>
                    </a:ext>
                  </a:extLst>
                </a:gridCol>
                <a:gridCol w="1564328">
                  <a:extLst>
                    <a:ext uri="{9D8B030D-6E8A-4147-A177-3AD203B41FA5}">
                      <a16:colId xmlns:a16="http://schemas.microsoft.com/office/drawing/2014/main" val="40652852"/>
                    </a:ext>
                  </a:extLst>
                </a:gridCol>
                <a:gridCol w="1564328">
                  <a:extLst>
                    <a:ext uri="{9D8B030D-6E8A-4147-A177-3AD203B41FA5}">
                      <a16:colId xmlns:a16="http://schemas.microsoft.com/office/drawing/2014/main" val="2992777413"/>
                    </a:ext>
                  </a:extLst>
                </a:gridCol>
                <a:gridCol w="1564328">
                  <a:extLst>
                    <a:ext uri="{9D8B030D-6E8A-4147-A177-3AD203B41FA5}">
                      <a16:colId xmlns:a16="http://schemas.microsoft.com/office/drawing/2014/main" val="3100819310"/>
                    </a:ext>
                  </a:extLst>
                </a:gridCol>
                <a:gridCol w="1564328">
                  <a:extLst>
                    <a:ext uri="{9D8B030D-6E8A-4147-A177-3AD203B41FA5}">
                      <a16:colId xmlns:a16="http://schemas.microsoft.com/office/drawing/2014/main" val="1279124949"/>
                    </a:ext>
                  </a:extLst>
                </a:gridCol>
                <a:gridCol w="1744528">
                  <a:extLst>
                    <a:ext uri="{9D8B030D-6E8A-4147-A177-3AD203B41FA5}">
                      <a16:colId xmlns:a16="http://schemas.microsoft.com/office/drawing/2014/main" val="3797711648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Cable structure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电缆截面</a:t>
                      </a:r>
                      <a:r>
                        <a:rPr lang="en-US" altLang="zh-CN" sz="1600" kern="100" dirty="0">
                          <a:effectLst/>
                        </a:rPr>
                        <a:t>56*22</a:t>
                      </a:r>
                      <a:endParaRPr lang="zh-CN" alt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>
                          <a:effectLst/>
                        </a:rPr>
                        <a:t>电缆截面</a:t>
                      </a:r>
                      <a:r>
                        <a:rPr lang="en-US" altLang="zh-CN" sz="1600" kern="100" dirty="0">
                          <a:effectLst/>
                        </a:rPr>
                        <a:t>56*22</a:t>
                      </a:r>
                      <a:endParaRPr lang="zh-CN" altLang="zh-CN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CMS</a:t>
                      </a:r>
                      <a:r>
                        <a:rPr lang="zh-CN" altLang="en-US" sz="1600" kern="100" dirty="0">
                          <a:effectLst/>
                        </a:rPr>
                        <a:t>型</a:t>
                      </a:r>
                      <a:endParaRPr lang="zh-CN" alt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>
                          <a:effectLst/>
                        </a:rPr>
                        <a:t>电缆截面</a:t>
                      </a:r>
                      <a:r>
                        <a:rPr lang="en-US" altLang="zh-CN" sz="1600" kern="100" dirty="0">
                          <a:effectLst/>
                        </a:rPr>
                        <a:t>56*22</a:t>
                      </a:r>
                      <a:endParaRPr lang="zh-CN" altLang="zh-CN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</a:rPr>
                        <a:t>BOX</a:t>
                      </a:r>
                      <a:r>
                        <a:rPr lang="zh-CN" altLang="en-US" sz="1600" kern="100" dirty="0">
                          <a:effectLst/>
                        </a:rPr>
                        <a:t>型</a:t>
                      </a:r>
                      <a:endParaRPr lang="zh-CN" alt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>
                          <a:effectLst/>
                        </a:rPr>
                        <a:t>电缆截面</a:t>
                      </a:r>
                      <a:r>
                        <a:rPr lang="en-US" altLang="zh-CN" sz="1600" kern="100" dirty="0">
                          <a:effectLst/>
                        </a:rPr>
                        <a:t>56*28</a:t>
                      </a:r>
                      <a:endParaRPr lang="zh-CN" alt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00" dirty="0">
                          <a:effectLst/>
                        </a:rPr>
                        <a:t>电缆截面</a:t>
                      </a:r>
                      <a:r>
                        <a:rPr lang="en-US" altLang="zh-CN" sz="1600" kern="100" dirty="0">
                          <a:effectLst/>
                        </a:rPr>
                        <a:t>70*22</a:t>
                      </a:r>
                      <a:endParaRPr lang="zh-CN" altLang="zh-CN" sz="16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电缆截面</a:t>
                      </a:r>
                      <a:r>
                        <a:rPr lang="en-US" altLang="zh-CN" sz="1600" b="1" kern="100" dirty="0">
                          <a:effectLst/>
                        </a:rPr>
                        <a:t>80*22</a:t>
                      </a:r>
                      <a:endParaRPr lang="zh-CN" altLang="zh-CN" sz="1600" b="1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1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Coil at 4.2 K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Aluminum </a:t>
                      </a:r>
                      <a:r>
                        <a:rPr lang="en-US" altLang="zh-CN" sz="1600" b="1" kern="100" dirty="0" smtClean="0">
                          <a:effectLst/>
                        </a:rPr>
                        <a:t>stabilizer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4.7-79.2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12.8-96.5</a:t>
                      </a:r>
                      <a:endParaRPr lang="zh-CN" alt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54.3-95.6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4.7-76.9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2.6-71.7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SC cable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205-307</a:t>
                      </a:r>
                      <a:endParaRPr lang="zh-CN" alt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188-246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190-248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200-355</a:t>
                      </a:r>
                      <a:endParaRPr lang="zh-CN" alt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217-253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>
                          <a:effectLst/>
                        </a:rPr>
                        <a:t>Al alloy </a:t>
                      </a:r>
                      <a:endParaRPr lang="zh-CN" alt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2.5-20.8</a:t>
                      </a:r>
                      <a:endParaRPr lang="zh-CN" alt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</a:rPr>
                        <a:t>30.2-57.1</a:t>
                      </a:r>
                      <a:endParaRPr lang="zh-CN" alt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23389"/>
                  </a:ext>
                </a:extLst>
              </a:tr>
              <a:tr h="226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Support 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3.27-24.7</a:t>
                      </a:r>
                      <a:endParaRPr lang="zh-CN" alt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2.6-21.7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3-21.3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3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Coil at 4.2 K, energized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Aluminum stabilizer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46.7-94.2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52.5-102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58.3-103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</a:rPr>
                        <a:t>46.8-96.3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n-lt"/>
                        </a:rPr>
                        <a:t>42.4-89.1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SC cable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111-283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80-223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88.9-243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</a:rPr>
                        <a:t>101-354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134-216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Al alloy 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46-98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46.7-125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28741"/>
                  </a:ext>
                </a:extLst>
              </a:tr>
              <a:tr h="27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S</a:t>
                      </a:r>
                      <a:r>
                        <a:rPr lang="en-US" altLang="zh-CN" sz="1600" b="1" kern="100" dirty="0">
                          <a:effectLst/>
                        </a:rPr>
                        <a:t>upport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126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58.9-152</a:t>
                      </a:r>
                      <a:endParaRPr lang="zh-CN" alt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46.2-98.1</a:t>
                      </a:r>
                      <a:endParaRPr lang="zh-CN" sz="16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34.4-80.4</a:t>
                      </a:r>
                      <a:endParaRPr lang="zh-CN" sz="1600" b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95968" y="2181994"/>
            <a:ext cx="510653" cy="17067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88998" y="2280192"/>
            <a:ext cx="535074" cy="14699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52586" y="2248150"/>
            <a:ext cx="555367" cy="15121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23252" y="2272797"/>
            <a:ext cx="538592" cy="1479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8862780" y="2289969"/>
            <a:ext cx="476267" cy="15076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33186" y="2279882"/>
            <a:ext cx="566266" cy="1493154"/>
          </a:xfrm>
          <a:prstGeom prst="rect">
            <a:avLst/>
          </a:prstGeom>
        </p:spPr>
      </p:pic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5815E0A0-5BAB-833E-89E5-731E68273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82995"/>
              </p:ext>
            </p:extLst>
          </p:nvPr>
        </p:nvGraphicFramePr>
        <p:xfrm>
          <a:off x="3287688" y="1193624"/>
          <a:ext cx="7793891" cy="69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8473">
                  <a:extLst>
                    <a:ext uri="{9D8B030D-6E8A-4147-A177-3AD203B41FA5}">
                      <a16:colId xmlns:a16="http://schemas.microsoft.com/office/drawing/2014/main" val="3107234400"/>
                    </a:ext>
                  </a:extLst>
                </a:gridCol>
                <a:gridCol w="1948473">
                  <a:extLst>
                    <a:ext uri="{9D8B030D-6E8A-4147-A177-3AD203B41FA5}">
                      <a16:colId xmlns:a16="http://schemas.microsoft.com/office/drawing/2014/main" val="3919069370"/>
                    </a:ext>
                  </a:extLst>
                </a:gridCol>
                <a:gridCol w="2490457">
                  <a:extLst>
                    <a:ext uri="{9D8B030D-6E8A-4147-A177-3AD203B41FA5}">
                      <a16:colId xmlns:a16="http://schemas.microsoft.com/office/drawing/2014/main" val="1263432575"/>
                    </a:ext>
                  </a:extLst>
                </a:gridCol>
                <a:gridCol w="1406488">
                  <a:extLst>
                    <a:ext uri="{9D8B030D-6E8A-4147-A177-3AD203B41FA5}">
                      <a16:colId xmlns:a16="http://schemas.microsoft.com/office/drawing/2014/main" val="3043910513"/>
                    </a:ext>
                  </a:extLst>
                </a:gridCol>
              </a:tblGrid>
              <a:tr h="339243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高强度纯铝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铌钛超导复合线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系铝合金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357075"/>
                  </a:ext>
                </a:extLst>
              </a:tr>
              <a:tr h="3541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屈服强度</a:t>
                      </a:r>
                      <a:r>
                        <a:rPr lang="en-US" altLang="zh-CN" sz="1600" dirty="0"/>
                        <a:t>@4.2K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~105 MPa</a:t>
                      </a: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800 </a:t>
                      </a:r>
                      <a:r>
                        <a:rPr lang="en-US" altLang="zh-CN" sz="1600" dirty="0"/>
                        <a:t>MPa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500 </a:t>
                      </a:r>
                      <a:r>
                        <a:rPr lang="en-US" altLang="zh-CN" sz="1600" dirty="0"/>
                        <a:t>MPa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4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2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75" y="4494124"/>
            <a:ext cx="1872208" cy="220550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Physical </a:t>
            </a:r>
            <a:r>
              <a:rPr lang="en-US" altLang="zh-CN" sz="3600" dirty="0"/>
              <a:t>design of the magnet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9C246F9-2055-88AD-5FF8-F960556DE339}"/>
              </a:ext>
            </a:extLst>
          </p:cNvPr>
          <p:cNvSpPr txBox="1"/>
          <p:nvPr/>
        </p:nvSpPr>
        <p:spPr>
          <a:xfrm>
            <a:off x="191344" y="1145488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Cable structure: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テキスト ボックス 6">
            <a:extLst>
              <a:ext uri="{FF2B5EF4-FFF2-40B4-BE49-F238E27FC236}">
                <a16:creationId xmlns:a16="http://schemas.microsoft.com/office/drawing/2014/main" id="{33AC1018-C389-B748-5394-01F468553DEF}"/>
              </a:ext>
            </a:extLst>
          </p:cNvPr>
          <p:cNvSpPr txBox="1"/>
          <p:nvPr/>
        </p:nvSpPr>
        <p:spPr>
          <a:xfrm>
            <a:off x="6456040" y="1259300"/>
            <a:ext cx="565052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altLang="zh-CN" sz="1400" dirty="0"/>
              <a:t>Summary of the Superconducting Detector Magnet </a:t>
            </a:r>
            <a:r>
              <a:rPr lang="en-GB" altLang="zh-CN" sz="1400" dirty="0" smtClean="0"/>
              <a:t>Workshop,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23/09/2023</a:t>
            </a:r>
            <a:endParaRPr lang="en-GB" altLang="zh-CN" sz="1400" dirty="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69656F2-A260-58C2-1AD8-3957B9CF17D5}"/>
              </a:ext>
            </a:extLst>
          </p:cNvPr>
          <p:cNvGrpSpPr/>
          <p:nvPr/>
        </p:nvGrpSpPr>
        <p:grpSpPr>
          <a:xfrm>
            <a:off x="226372" y="1281997"/>
            <a:ext cx="11644004" cy="3235530"/>
            <a:chOff x="6119685" y="2048667"/>
            <a:chExt cx="7877178" cy="1417900"/>
          </a:xfrm>
        </p:grpSpPr>
        <p:pic>
          <p:nvPicPr>
            <p:cNvPr id="12" name="コンテンツ プレースホルダー 11">
              <a:extLst>
                <a:ext uri="{FF2B5EF4-FFF2-40B4-BE49-F238E27FC236}">
                  <a16:creationId xmlns:a16="http://schemas.microsoft.com/office/drawing/2014/main" id="{A91DBF47-7793-2276-CA0D-A4ED9A44F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9685" y="2048667"/>
              <a:ext cx="7877178" cy="1371983"/>
            </a:xfrm>
            <a:prstGeom prst="rect">
              <a:avLst/>
            </a:prstGeom>
          </p:spPr>
        </p:pic>
        <p:cxnSp>
          <p:nvCxnSpPr>
            <p:cNvPr id="17" name="直線コネクタ 22">
              <a:extLst>
                <a:ext uri="{FF2B5EF4-FFF2-40B4-BE49-F238E27FC236}">
                  <a16:creationId xmlns:a16="http://schemas.microsoft.com/office/drawing/2014/main" id="{6E8B01C1-9C23-852B-CA9F-CBBDA54A3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7123" y="2474559"/>
              <a:ext cx="0" cy="84565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テキスト ボックス 23">
              <a:extLst>
                <a:ext uri="{FF2B5EF4-FFF2-40B4-BE49-F238E27FC236}">
                  <a16:creationId xmlns:a16="http://schemas.microsoft.com/office/drawing/2014/main" id="{4FAF16CA-E7BA-418B-BAD5-842C4C91B241}"/>
                </a:ext>
              </a:extLst>
            </p:cNvPr>
            <p:cNvSpPr txBox="1"/>
            <p:nvPr/>
          </p:nvSpPr>
          <p:spPr>
            <a:xfrm>
              <a:off x="9295252" y="3320211"/>
              <a:ext cx="604318" cy="1463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Present</a:t>
              </a:r>
              <a:endParaRPr lang="ja-JP" altLang="en-US" dirty="0"/>
            </a:p>
          </p:txBody>
        </p:sp>
      </p:grpSp>
      <p:sp>
        <p:nvSpPr>
          <p:cNvPr id="19" name="右箭头 18"/>
          <p:cNvSpPr/>
          <p:nvPr/>
        </p:nvSpPr>
        <p:spPr>
          <a:xfrm>
            <a:off x="4863748" y="5316017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846" y="4426230"/>
            <a:ext cx="864096" cy="22733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/>
          <a:srcRect l="15123" t="31604" r="29889" b="30192"/>
          <a:stretch>
            <a:fillRect/>
          </a:stretch>
        </p:blipFill>
        <p:spPr>
          <a:xfrm rot="5400000">
            <a:off x="7164132" y="5126708"/>
            <a:ext cx="2300360" cy="7479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539" y="5316017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CEPC LTS cable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1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20521"/>
            <a:ext cx="10972800" cy="777867"/>
          </a:xfrm>
        </p:spPr>
        <p:txBody>
          <a:bodyPr/>
          <a:lstStyle/>
          <a:p>
            <a:r>
              <a:rPr lang="en-US" altLang="zh-CN" dirty="0" smtClean="0"/>
              <a:t>Location and </a:t>
            </a:r>
            <a:r>
              <a:rPr lang="en-US" altLang="zh-CN" dirty="0" smtClean="0"/>
              <a:t>size </a:t>
            </a:r>
            <a:r>
              <a:rPr lang="en-US" altLang="zh-CN" dirty="0" smtClean="0"/>
              <a:t>of the chimneys.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The chimneys of the magnet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8A2917-B83C-C661-4FF7-C2BE91220B8C}"/>
              </a:ext>
            </a:extLst>
          </p:cNvPr>
          <p:cNvSpPr txBox="1"/>
          <p:nvPr/>
        </p:nvSpPr>
        <p:spPr>
          <a:xfrm>
            <a:off x="466829" y="1602666"/>
            <a:ext cx="6531429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工作联系单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6" y="2150587"/>
            <a:ext cx="3141867" cy="4538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9" y="2603675"/>
            <a:ext cx="2776675" cy="40851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2603675"/>
            <a:ext cx="2765919" cy="4117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233" y="2562937"/>
            <a:ext cx="2800328" cy="41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353" y="1132423"/>
            <a:ext cx="10972800" cy="5061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Aluminum stabilized LTS cable: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Superconducting </a:t>
            </a:r>
            <a:r>
              <a:rPr lang="en-US" altLang="zh-CN" sz="3600" dirty="0" smtClean="0"/>
              <a:t>cables: </a:t>
            </a:r>
            <a:r>
              <a:rPr lang="en-US" altLang="zh-CN" sz="3600" dirty="0"/>
              <a:t>LTS and HTS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805"/>
            <a:ext cx="8434860" cy="47895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00" y="1762805"/>
            <a:ext cx="3523793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9819" y="1135370"/>
            <a:ext cx="10972800" cy="50611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Aluminum stabilized HTS cable: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Superconducting </a:t>
            </a:r>
            <a:r>
              <a:rPr lang="en-US" altLang="zh-CN" sz="3600" dirty="0" smtClean="0"/>
              <a:t>cables: </a:t>
            </a:r>
            <a:r>
              <a:rPr lang="en-US" altLang="zh-CN" sz="3600" dirty="0"/>
              <a:t>LTS and HTS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556793"/>
            <a:ext cx="6048672" cy="32756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556793"/>
            <a:ext cx="3135275" cy="32958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3432" y="4859430"/>
            <a:ext cx="3168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9</a:t>
            </a:r>
            <a:r>
              <a:rPr lang="zh-CN" altLang="en-US" b="1" dirty="0">
                <a:solidFill>
                  <a:srgbClr val="00B0F0"/>
                </a:solidFill>
              </a:rPr>
              <a:t>月</a:t>
            </a:r>
            <a:r>
              <a:rPr lang="en-US" altLang="zh-CN" b="1" dirty="0">
                <a:solidFill>
                  <a:srgbClr val="00B0F0"/>
                </a:solidFill>
              </a:rPr>
              <a:t>19</a:t>
            </a:r>
            <a:r>
              <a:rPr lang="zh-CN" altLang="en-US" b="1" dirty="0">
                <a:solidFill>
                  <a:srgbClr val="00B0F0"/>
                </a:solidFill>
              </a:rPr>
              <a:t>日，不锈钢叠覆铝实验：</a:t>
            </a:r>
            <a:endParaRPr lang="en-US" altLang="zh-CN" b="1" dirty="0">
              <a:solidFill>
                <a:srgbClr val="00B0F0"/>
              </a:solidFill>
            </a:endParaRPr>
          </a:p>
          <a:p>
            <a:r>
              <a:rPr lang="zh-CN" altLang="en-US" sz="1600" dirty="0">
                <a:latin typeface="+mn-ea"/>
              </a:rPr>
              <a:t>旧的</a:t>
            </a:r>
            <a:r>
              <a:rPr lang="zh-CN" altLang="en-US" sz="1600" dirty="0">
                <a:latin typeface="+mn-ea"/>
              </a:rPr>
              <a:t>不锈钢</a:t>
            </a:r>
            <a:r>
              <a:rPr lang="zh-CN" altLang="en-US" sz="1600" dirty="0">
                <a:latin typeface="+mn-ea"/>
              </a:rPr>
              <a:t>叠</a:t>
            </a:r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转速降到</a:t>
            </a:r>
            <a:r>
              <a:rPr lang="en-US" altLang="zh-CN" sz="1600" dirty="0">
                <a:latin typeface="+mn-ea"/>
              </a:rPr>
              <a:t>5</a:t>
            </a:r>
            <a:r>
              <a:rPr lang="zh-CN" altLang="en-US" sz="1600" dirty="0">
                <a:latin typeface="+mn-ea"/>
              </a:rPr>
              <a:t>转，</a:t>
            </a:r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温度</a:t>
            </a:r>
            <a:r>
              <a:rPr lang="en-US" altLang="zh-CN" sz="1600" dirty="0">
                <a:latin typeface="+mn-ea"/>
              </a:rPr>
              <a:t>530</a:t>
            </a:r>
            <a:r>
              <a:rPr lang="zh-CN" altLang="en-US" sz="1600" dirty="0" smtClean="0">
                <a:latin typeface="+mn-ea"/>
              </a:rPr>
              <a:t>，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/>
              <a:t>凸</a:t>
            </a:r>
            <a:r>
              <a:rPr lang="zh-CN" altLang="en-US" sz="1600" dirty="0"/>
              <a:t>模尺寸：</a:t>
            </a:r>
            <a:r>
              <a:rPr lang="en-US" altLang="zh-CN" sz="1600" dirty="0"/>
              <a:t>13.2*4.8 mm</a:t>
            </a:r>
            <a:r>
              <a:rPr lang="en-US" altLang="zh-CN" sz="1600" baseline="30000" dirty="0"/>
              <a:t>2</a:t>
            </a:r>
          </a:p>
          <a:p>
            <a:endParaRPr lang="en-US" altLang="zh-CN" sz="16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6143" y="52879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出来约</a:t>
            </a:r>
            <a:r>
              <a:rPr lang="en-US" altLang="zh-CN" sz="1400" dirty="0"/>
              <a:t>30cm</a:t>
            </a:r>
            <a:r>
              <a:rPr lang="zh-CN" altLang="en-US" sz="1400" dirty="0"/>
              <a:t>不锈钢叠卡</a:t>
            </a:r>
            <a:r>
              <a:rPr lang="zh-CN" altLang="en-US" sz="1400" dirty="0"/>
              <a:t>断</a:t>
            </a:r>
            <a:endParaRPr lang="en-US" altLang="zh-CN" sz="1400" dirty="0"/>
          </a:p>
          <a:p>
            <a:r>
              <a:rPr lang="zh-CN" altLang="en-US" sz="1400" dirty="0"/>
              <a:t>绕包</a:t>
            </a:r>
            <a:r>
              <a:rPr lang="zh-CN" altLang="en-US" sz="1400" dirty="0"/>
              <a:t>带段爹导致堵塞模具口</a:t>
            </a:r>
            <a:endParaRPr lang="en-US" altLang="zh-CN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69988" y="4534336"/>
            <a:ext cx="1311851" cy="23321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901" y="5054382"/>
            <a:ext cx="1664619" cy="1301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480" y="5054382"/>
            <a:ext cx="1346304" cy="13076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717570" y="4193008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/>
              <a:t>超导叠的尺寸控制</a:t>
            </a:r>
            <a:r>
              <a:rPr lang="zh-CN" altLang="en-US" sz="1100" b="1" dirty="0" smtClean="0"/>
              <a:t>；</a:t>
            </a:r>
            <a:endParaRPr lang="en-US" altLang="zh-CN" sz="1100" b="1" dirty="0" smtClean="0"/>
          </a:p>
          <a:p>
            <a:r>
              <a:rPr lang="zh-CN" altLang="en-US" sz="1100" b="1" dirty="0" smtClean="0"/>
              <a:t>厚</a:t>
            </a:r>
            <a:r>
              <a:rPr lang="zh-CN" altLang="en-US" sz="1100" b="1" dirty="0"/>
              <a:t>铝带倒角</a:t>
            </a:r>
            <a:r>
              <a:rPr lang="zh-CN" altLang="en-US" sz="1100" b="1" dirty="0" smtClean="0"/>
              <a:t>；</a:t>
            </a:r>
            <a:endParaRPr lang="en-US" altLang="zh-CN" sz="1100" b="1" dirty="0" smtClean="0"/>
          </a:p>
          <a:p>
            <a:r>
              <a:rPr lang="zh-CN" altLang="en-US" sz="1100" b="1" dirty="0" smtClean="0"/>
              <a:t>厚</a:t>
            </a:r>
            <a:r>
              <a:rPr lang="zh-CN" altLang="en-US" sz="1100" b="1" dirty="0"/>
              <a:t>绕包铜</a:t>
            </a:r>
            <a:r>
              <a:rPr lang="zh-CN" altLang="en-US" sz="1100" b="1" dirty="0" smtClean="0"/>
              <a:t>带；</a:t>
            </a:r>
            <a:endParaRPr lang="en-US" altLang="zh-CN" sz="1100" b="1" dirty="0" smtClean="0"/>
          </a:p>
          <a:p>
            <a:r>
              <a:rPr lang="zh-CN" altLang="en-US" sz="1100" b="1" dirty="0" smtClean="0"/>
              <a:t>扩大凸模尺寸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655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Thank you for your attention!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C949-290A-4F72-8126-286986C5AE1D}"/>
              </a:ext>
            </a:extLst>
          </p:cNvPr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47593</TotalTime>
  <Words>374</Words>
  <Application>Microsoft Office PowerPoint</Application>
  <PresentationFormat>宽屏</PresentationFormat>
  <Paragraphs>135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ＭＳ Ｐゴシック</vt:lpstr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Outline</vt:lpstr>
      <vt:lpstr>Physical design of the magnet</vt:lpstr>
      <vt:lpstr>Physical design of the magnet</vt:lpstr>
      <vt:lpstr>Physical design of the magnet</vt:lpstr>
      <vt:lpstr>The chimneys of the magnet</vt:lpstr>
      <vt:lpstr>Superconducting cables: LTS and HTS</vt:lpstr>
      <vt:lpstr>Superconducting cables: LTS and HTS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webuser</cp:lastModifiedBy>
  <cp:revision>2503</cp:revision>
  <cp:lastPrinted>2022-11-06T05:19:21Z</cp:lastPrinted>
  <dcterms:created xsi:type="dcterms:W3CDTF">2012-09-04T11:33:36Z</dcterms:created>
  <dcterms:modified xsi:type="dcterms:W3CDTF">2024-09-23T08:03:13Z</dcterms:modified>
</cp:coreProperties>
</file>