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595" r:id="rId2"/>
    <p:sldId id="761" r:id="rId3"/>
    <p:sldId id="762" r:id="rId4"/>
    <p:sldId id="763" r:id="rId5"/>
    <p:sldId id="672" r:id="rId6"/>
    <p:sldId id="764" r:id="rId7"/>
    <p:sldId id="674" r:id="rId8"/>
    <p:sldId id="558" r:id="rId9"/>
    <p:sldId id="766" r:id="rId10"/>
    <p:sldId id="765" r:id="rId11"/>
    <p:sldId id="769" r:id="rId12"/>
    <p:sldId id="768" r:id="rId13"/>
    <p:sldId id="767" r:id="rId14"/>
    <p:sldId id="770" r:id="rId15"/>
    <p:sldId id="771" r:id="rId16"/>
    <p:sldId id="774" r:id="rId17"/>
    <p:sldId id="798" r:id="rId18"/>
    <p:sldId id="799" r:id="rId19"/>
    <p:sldId id="796" r:id="rId20"/>
    <p:sldId id="793" r:id="rId21"/>
    <p:sldId id="794" r:id="rId22"/>
    <p:sldId id="671" r:id="rId23"/>
    <p:sldId id="787" r:id="rId24"/>
    <p:sldId id="785" r:id="rId25"/>
    <p:sldId id="791" r:id="rId26"/>
    <p:sldId id="779" r:id="rId27"/>
    <p:sldId id="792" r:id="rId28"/>
    <p:sldId id="795" r:id="rId29"/>
    <p:sldId id="775" r:id="rId30"/>
    <p:sldId id="783" r:id="rId31"/>
    <p:sldId id="797" r:id="rId32"/>
    <p:sldId id="772" r:id="rId33"/>
    <p:sldId id="789" r:id="rId34"/>
    <p:sldId id="781" r:id="rId35"/>
    <p:sldId id="7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6D3417-B9A6-4AFC-B61D-F4223857E717}">
          <p14:sldIdLst>
            <p14:sldId id="595"/>
            <p14:sldId id="761"/>
            <p14:sldId id="762"/>
            <p14:sldId id="763"/>
            <p14:sldId id="672"/>
            <p14:sldId id="764"/>
            <p14:sldId id="674"/>
            <p14:sldId id="558"/>
            <p14:sldId id="766"/>
            <p14:sldId id="765"/>
            <p14:sldId id="769"/>
            <p14:sldId id="768"/>
            <p14:sldId id="767"/>
            <p14:sldId id="770"/>
            <p14:sldId id="771"/>
            <p14:sldId id="774"/>
            <p14:sldId id="798"/>
            <p14:sldId id="799"/>
            <p14:sldId id="796"/>
            <p14:sldId id="793"/>
            <p14:sldId id="794"/>
            <p14:sldId id="671"/>
            <p14:sldId id="787"/>
            <p14:sldId id="785"/>
            <p14:sldId id="791"/>
            <p14:sldId id="779"/>
            <p14:sldId id="792"/>
            <p14:sldId id="795"/>
            <p14:sldId id="775"/>
            <p14:sldId id="783"/>
            <p14:sldId id="797"/>
            <p14:sldId id="772"/>
            <p14:sldId id="789"/>
            <p14:sldId id="781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y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5750"/>
    <a:srgbClr val="FFCC00"/>
    <a:srgbClr val="0000FF"/>
    <a:srgbClr val="581743"/>
    <a:srgbClr val="822262"/>
    <a:srgbClr val="99FFE6"/>
    <a:srgbClr val="F4EDF2"/>
    <a:srgbClr val="DC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32" autoAdjust="0"/>
  </p:normalViewPr>
  <p:slideViewPr>
    <p:cSldViewPr snapToGrid="0">
      <p:cViewPr varScale="1">
        <p:scale>
          <a:sx n="82" d="100"/>
          <a:sy n="82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5T12:48:08.557" idx="5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C64A-5B03-4964-806B-56572D3E6E50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6D1A-FD2E-4E8E-97DC-EBA0CD664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5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91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2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2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E6D1A-FD2E-4E8E-97DC-EBA0CD6647E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6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53E9-9B41-4614-ADA2-4FB5A3461996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2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97A-F6C1-4533-A22B-56713280BCEF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3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918" y="6113779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8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5572-391B-4F2C-905C-35AD2B2EFB56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rgbClr val="58174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A72C-4C5F-429E-8B0B-A87D2D70443D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452B-D6A3-4472-9AB0-776CAD364ADB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6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5B47-1DC3-4403-96B8-F33FF64A05E2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1743"/>
                </a:solidFill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0535-B554-4AA6-8EC4-D7B397CFE5CA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95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A19B-7212-4529-AC11-501734A93F98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95CD-9B42-4F39-A0CB-17212E731C63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6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17F1-9F39-499A-9850-BE4C68430B6E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2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6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7571-C6EF-453C-8019-467298B56060}" type="datetime1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91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D4C4042-48CA-45E5-9362-6435AFBED2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Pixel_simulation_detail/Truth_dndx_kaon.pdf" TargetMode="External"/><Relationship Id="rId2" Type="http://schemas.openxmlformats.org/officeDocument/2006/relationships/hyperlink" Target="Pixel_simulation_detail/Truth_dndx_pion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ixel_simulation_detail/dNdx_pion_noNoise_cut0.pdf" TargetMode="External"/><Relationship Id="rId2" Type="http://schemas.openxmlformats.org/officeDocument/2006/relationships/hyperlink" Target="Pixel_simulation_detail/Truth_dndx_p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Pixel_simulation_detail/dNdx_kaon_noNoise_cut0.pd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ixel_simulation_detail/dNdx_pion_AddNoise_cut300.pdf" TargetMode="External"/><Relationship Id="rId7" Type="http://schemas.openxmlformats.org/officeDocument/2006/relationships/image" Target="../media/image8.png"/><Relationship Id="rId2" Type="http://schemas.openxmlformats.org/officeDocument/2006/relationships/hyperlink" Target="Pixel_simulation_detail/Truth_dndx_p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Pixel_simulation_detail/dNdx_kaon_AddNoise_cut300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ixel_simulation_detail/Correct_dNdx_pion_AddNoise_cut300.pdf" TargetMode="External"/><Relationship Id="rId2" Type="http://schemas.openxmlformats.org/officeDocument/2006/relationships/hyperlink" Target="Pixel_simulation_detail/Truth_dndx_p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Pixel_simulation_detail/Correct_dNdx_kaon_AddNoise_cut30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ixel_simulation_detail/Correct_dEdx_pion_AddNoise_cut300.pdf" TargetMode="External"/><Relationship Id="rId2" Type="http://schemas.openxmlformats.org/officeDocument/2006/relationships/hyperlink" Target="Pixel_simulation_detail/Truth_dndx_pion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Pixel_simulation_detail/Correct_dEdx_kaon_AddNoise_cut30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156884-C0AE-462C-935F-B28EB52F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1831AC-06EA-4109-B655-DFD8AEA86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A592ECA-DC83-4888-8802-9C3515E30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7">
            <a:hlinkClick r:id="rId2" action="ppaction://hlinkfile"/>
            <a:extLst>
              <a:ext uri="{FF2B5EF4-FFF2-40B4-BE49-F238E27FC236}">
                <a16:creationId xmlns:a16="http://schemas.microsoft.com/office/drawing/2014/main" id="{D063B6C4-1274-4A3D-8736-58B60605DBFC}"/>
              </a:ext>
            </a:extLst>
          </p:cNvPr>
          <p:cNvSpPr/>
          <p:nvPr/>
        </p:nvSpPr>
        <p:spPr>
          <a:xfrm>
            <a:off x="705692" y="1531406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2" action="ppaction://hlinkfile"/>
              </a:rPr>
              <a:t>Truth_pion_dNdx.pdf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34D8AC-1A3D-45E4-B925-1CE1FC616D83}"/>
              </a:ext>
            </a:extLst>
          </p:cNvPr>
          <p:cNvSpPr/>
          <p:nvPr/>
        </p:nvSpPr>
        <p:spPr>
          <a:xfrm>
            <a:off x="759955" y="997678"/>
            <a:ext cx="8191652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996633"/>
              </a:buClr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文件链接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华文新魏" panose="02010800040101010101" pitchFamily="2" charset="-122"/>
              <a:ea typeface="华文新魏" panose="02010800040101010101" pitchFamily="2" charset="-122"/>
              <a:cs typeface="Verdana"/>
            </a:endParaRPr>
          </a:p>
        </p:txBody>
      </p:sp>
      <p:sp>
        <p:nvSpPr>
          <p:cNvPr id="12" name="矩形 11">
            <a:hlinkClick r:id="rId3" action="ppaction://hlinkfile"/>
            <a:extLst>
              <a:ext uri="{FF2B5EF4-FFF2-40B4-BE49-F238E27FC236}">
                <a16:creationId xmlns:a16="http://schemas.microsoft.com/office/drawing/2014/main" id="{C5E1E959-0DBD-4284-925C-669B4F60AFE6}"/>
              </a:ext>
            </a:extLst>
          </p:cNvPr>
          <p:cNvSpPr/>
          <p:nvPr/>
        </p:nvSpPr>
        <p:spPr>
          <a:xfrm>
            <a:off x="705691" y="2099651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3" action="ppaction://hlinkfile"/>
              </a:rPr>
              <a:t>Truth_kaon_dNdx.pdf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89FEB6-CFCF-4E1F-AB75-B4BD07DF5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29" y="2663767"/>
            <a:ext cx="5036879" cy="38306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0434CF-1A62-43C8-9BF1-15D725FD4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268" y="2663767"/>
            <a:ext cx="4925649" cy="374349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6D8C0D9-D7E8-4666-A526-120A0CC1C407}"/>
              </a:ext>
            </a:extLst>
          </p:cNvPr>
          <p:cNvSpPr/>
          <p:nvPr/>
        </p:nvSpPr>
        <p:spPr>
          <a:xfrm>
            <a:off x="102637" y="252547"/>
            <a:ext cx="1086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996633"/>
              </a:buClr>
            </a:pPr>
            <a:r>
              <a:rPr lang="en-US" altLang="zh-CN" sz="2800" b="1">
                <a:solidFill>
                  <a:srgbClr val="58174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1. Truth</a:t>
            </a:r>
            <a:r>
              <a:rPr lang="zh-CN" altLang="en-US" sz="2800" b="1">
                <a:solidFill>
                  <a:srgbClr val="58174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信息的相关模拟数据</a:t>
            </a:r>
            <a:endParaRPr lang="en-US" altLang="zh-CN" sz="2800" b="1">
              <a:solidFill>
                <a:srgbClr val="58174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663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5017FEE-7C43-47A7-9059-45812F7E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5" y="2504906"/>
            <a:ext cx="9049582" cy="41330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44AFEA5-BD00-489E-B472-24B87A21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24" y="871666"/>
            <a:ext cx="6777817" cy="8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根据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pixel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的密度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  <a:sym typeface="Wingdings" panose="05000000000000000000" pitchFamily="2" charset="2"/>
              </a:rPr>
              <a:t> 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  <a:sym typeface="Wingdings" panose="05000000000000000000" pitchFamily="2" charset="2"/>
              </a:rPr>
              <a:t>反应原初电离粒子的电离密度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  <a:sym typeface="Wingdings" panose="05000000000000000000" pitchFamily="2" charset="2"/>
            </a:endParaRPr>
          </a:p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pixel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的密度权重对重建结果进行修正，消除次级电子的影响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33A0E0B-4EC4-4484-A2F0-1A35370EDF60}"/>
              </a:ext>
            </a:extLst>
          </p:cNvPr>
          <p:cNvSpPr/>
          <p:nvPr/>
        </p:nvSpPr>
        <p:spPr>
          <a:xfrm>
            <a:off x="1533931" y="2664687"/>
            <a:ext cx="550506" cy="61582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0D9BCF-6F09-4610-B9BF-3C7192797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184" y="3109801"/>
            <a:ext cx="1800493" cy="4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由次级电子产生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0D4CC26-2598-46B2-8227-7752629C2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71" y="161711"/>
            <a:ext cx="3987004" cy="250297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3BCBC54-ED3E-4531-AAE0-6FF0605B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507" y="1621716"/>
            <a:ext cx="3762568" cy="8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rgbClr val="FF0000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未考虑扩散的影响</a:t>
            </a:r>
            <a:endParaRPr lang="en-US" altLang="zh-CN" b="1">
              <a:solidFill>
                <a:srgbClr val="FF0000"/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rgbClr val="FF0000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未考虑斜入射径迹方位角的影响</a:t>
            </a:r>
            <a:endParaRPr lang="en-US" altLang="zh-CN" b="1">
              <a:solidFill>
                <a:srgbClr val="FF0000"/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79B0017-53BA-4371-905E-CE6306981767}"/>
              </a:ext>
            </a:extLst>
          </p:cNvPr>
          <p:cNvCxnSpPr>
            <a:cxnSpLocks/>
          </p:cNvCxnSpPr>
          <p:nvPr/>
        </p:nvCxnSpPr>
        <p:spPr>
          <a:xfrm>
            <a:off x="2010280" y="2803210"/>
            <a:ext cx="0" cy="321503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2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CB2C8F-556C-4CEE-B546-69A2444B7453}"/>
              </a:ext>
            </a:extLst>
          </p:cNvPr>
          <p:cNvSpPr txBox="1"/>
          <p:nvPr/>
        </p:nvSpPr>
        <p:spPr>
          <a:xfrm>
            <a:off x="4742536" y="5986334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Pixel 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9DC11A-BEED-43BD-A1B3-A9333DE1DDE0}"/>
              </a:ext>
            </a:extLst>
          </p:cNvPr>
          <p:cNvSpPr/>
          <p:nvPr/>
        </p:nvSpPr>
        <p:spPr>
          <a:xfrm rot="16200000">
            <a:off x="-447843" y="2452920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Normalised entries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6DBAC3-E576-4547-B954-6BCFF131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24" y="871666"/>
            <a:ext cx="2488182" cy="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pixel distance/sin</a:t>
            </a:r>
            <a:r>
              <a:rPr lang="el-GR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θ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6726F6-D4F7-4D3A-8877-6845BE72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901" y="1839307"/>
            <a:ext cx="4475003" cy="42744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7ADF8E0-7EE7-4024-BBF6-92A19BB3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24" y="1509653"/>
            <a:ext cx="6313448" cy="44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9F807B-BA21-4596-B219-0CAED8011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4" y="1973027"/>
            <a:ext cx="5660607" cy="401330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CB2C8F-556C-4CEE-B546-69A2444B7453}"/>
              </a:ext>
            </a:extLst>
          </p:cNvPr>
          <p:cNvSpPr txBox="1"/>
          <p:nvPr/>
        </p:nvSpPr>
        <p:spPr>
          <a:xfrm>
            <a:off x="4397096" y="5986334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Pixel 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9DC11A-BEED-43BD-A1B3-A9333DE1DDE0}"/>
              </a:ext>
            </a:extLst>
          </p:cNvPr>
          <p:cNvSpPr/>
          <p:nvPr/>
        </p:nvSpPr>
        <p:spPr>
          <a:xfrm rot="16200000">
            <a:off x="-447843" y="2727240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Normalised entries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6DBAC3-E576-4547-B954-6BCFF131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24" y="871666"/>
            <a:ext cx="2909771" cy="4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直接计算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pixel distance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6726F6-D4F7-4D3A-8877-6845BE72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901" y="1839307"/>
            <a:ext cx="4475003" cy="42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0AA75D-2B13-430C-BAF1-D844B87CE63F}"/>
              </a:ext>
            </a:extLst>
          </p:cNvPr>
          <p:cNvSpPr txBox="1"/>
          <p:nvPr/>
        </p:nvSpPr>
        <p:spPr>
          <a:xfrm>
            <a:off x="1888854" y="2304638"/>
            <a:ext cx="11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6GeV pion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B61C44-7B98-4D87-B8F8-2F51C6BB9D3F}"/>
              </a:ext>
            </a:extLst>
          </p:cNvPr>
          <p:cNvSpPr/>
          <p:nvPr/>
        </p:nvSpPr>
        <p:spPr>
          <a:xfrm>
            <a:off x="8376525" y="5653285"/>
            <a:ext cx="3198311" cy="467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495">
              <a:lnSpc>
                <a:spcPct val="150000"/>
              </a:lnSpc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径迹上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cluster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偏转角度的变化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DC70C0-C682-4D68-AF04-514AC91FC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59" y="2621278"/>
            <a:ext cx="3353478" cy="31848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ECFAD5-8261-456E-B84D-3A07942F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52" y="2744478"/>
            <a:ext cx="3508643" cy="29515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48FD2E-B416-4CF2-BAE1-2CB74F7C7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10" y="2643192"/>
            <a:ext cx="4736112" cy="3154112"/>
          </a:xfrm>
          <a:prstGeom prst="rect">
            <a:avLst/>
          </a:prstGeom>
        </p:spPr>
      </p:pic>
      <p:sp>
        <p:nvSpPr>
          <p:cNvPr id="10" name="文本框 23">
            <a:extLst>
              <a:ext uri="{FF2B5EF4-FFF2-40B4-BE49-F238E27FC236}">
                <a16:creationId xmlns:a16="http://schemas.microsoft.com/office/drawing/2014/main" id="{D4CB5777-D0CB-41A8-9B45-D76861C8B3FB}"/>
              </a:ext>
            </a:extLst>
          </p:cNvPr>
          <p:cNvSpPr txBox="1"/>
          <p:nvPr/>
        </p:nvSpPr>
        <p:spPr>
          <a:xfrm>
            <a:off x="184462" y="63607"/>
            <a:ext cx="111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拟合</a:t>
            </a:r>
            <a:r>
              <a:rPr lang="en-US" altLang="zh-CN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angle</a:t>
            </a:r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的验证</a:t>
            </a:r>
            <a:r>
              <a:rPr lang="en-US" altLang="zh-CN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(6 GeV pion)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E62DA8F-9E90-4730-B226-938DBF28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24" y="871666"/>
            <a:ext cx="7287572" cy="8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用最小二乘法对径迹上的点进行拟合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(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前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5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个点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+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后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5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个点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)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，计算斜率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斜率转换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  <a:sym typeface="Wingdings" panose="05000000000000000000" pitchFamily="2" charset="2"/>
              </a:rPr>
              <a:t>angle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884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368E4D-EAA9-45C5-A1A3-A9E6220E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83" y="1510234"/>
            <a:ext cx="5018874" cy="35376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75D743-C397-45C8-BE39-D5FE896C2803}"/>
              </a:ext>
            </a:extLst>
          </p:cNvPr>
          <p:cNvSpPr txBox="1"/>
          <p:nvPr/>
        </p:nvSpPr>
        <p:spPr>
          <a:xfrm>
            <a:off x="1026742" y="1079699"/>
            <a:ext cx="3845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primary electrons 6GeV pion @ 0T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9A7629-0CF3-4EBD-8C63-7022C7CAA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233" y="1510234"/>
            <a:ext cx="4762465" cy="35356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CA3E2C-694D-4032-B46D-791F51B0874F}"/>
              </a:ext>
            </a:extLst>
          </p:cNvPr>
          <p:cNvSpPr txBox="1"/>
          <p:nvPr/>
        </p:nvSpPr>
        <p:spPr>
          <a:xfrm>
            <a:off x="5666792" y="1086378"/>
            <a:ext cx="5174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primary electrons + xe_diffusion 6GeV pion @ 0T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C162783-8BB6-43EB-A64A-6B8E02975FC0}"/>
              </a:ext>
            </a:extLst>
          </p:cNvPr>
          <p:cNvSpPr txBox="1"/>
          <p:nvPr/>
        </p:nvSpPr>
        <p:spPr>
          <a:xfrm>
            <a:off x="3961068" y="4970566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5B0DD5-E24C-40ED-9036-EC3A97A0FCC1}"/>
              </a:ext>
            </a:extLst>
          </p:cNvPr>
          <p:cNvSpPr txBox="1"/>
          <p:nvPr/>
        </p:nvSpPr>
        <p:spPr>
          <a:xfrm>
            <a:off x="8838715" y="4970566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5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75D743-C397-45C8-BE39-D5FE896C2803}"/>
              </a:ext>
            </a:extLst>
          </p:cNvPr>
          <p:cNvSpPr txBox="1"/>
          <p:nvPr/>
        </p:nvSpPr>
        <p:spPr>
          <a:xfrm>
            <a:off x="532220" y="1086378"/>
            <a:ext cx="504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primary + secondary electrons  6GeV pion @ 0T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CA3E2C-694D-4032-B46D-791F51B0874F}"/>
              </a:ext>
            </a:extLst>
          </p:cNvPr>
          <p:cNvSpPr txBox="1"/>
          <p:nvPr/>
        </p:nvSpPr>
        <p:spPr>
          <a:xfrm>
            <a:off x="5973368" y="1039768"/>
            <a:ext cx="486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primary electrons +  secondary electrons xe_diffusion 6GeV pion @ 0T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985CB0-D8FA-4CE3-A1D2-ED39CA64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6" y="1654503"/>
            <a:ext cx="5344565" cy="37149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086E69-7AA7-4EE4-B471-35075EE96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92" y="1624543"/>
            <a:ext cx="5174045" cy="36338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CDCC9DC-5033-482B-9CCA-7BEFF7424BE8}"/>
              </a:ext>
            </a:extLst>
          </p:cNvPr>
          <p:cNvSpPr txBox="1"/>
          <p:nvPr/>
        </p:nvSpPr>
        <p:spPr>
          <a:xfrm>
            <a:off x="4216753" y="5228328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D33180-0E74-455D-B258-29D154872E01}"/>
              </a:ext>
            </a:extLst>
          </p:cNvPr>
          <p:cNvSpPr txBox="1"/>
          <p:nvPr/>
        </p:nvSpPr>
        <p:spPr>
          <a:xfrm>
            <a:off x="9484375" y="5258354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7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EF9270-1DDF-4D31-A8A3-9C7AB037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5" y="1513351"/>
            <a:ext cx="5801695" cy="40476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4212E8-0524-42F1-B42A-C1711644C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377" y="1513351"/>
            <a:ext cx="5645742" cy="408744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AD582AF-083B-4EA2-8921-27C9AF23B28D}"/>
              </a:ext>
            </a:extLst>
          </p:cNvPr>
          <p:cNvSpPr txBox="1"/>
          <p:nvPr/>
        </p:nvSpPr>
        <p:spPr>
          <a:xfrm>
            <a:off x="1474612" y="1127678"/>
            <a:ext cx="3300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primary electrons 6GeV pion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13144C7-52A5-4DEC-8D33-A9D50237F8F0}"/>
              </a:ext>
            </a:extLst>
          </p:cNvPr>
          <p:cNvSpPr txBox="1"/>
          <p:nvPr/>
        </p:nvSpPr>
        <p:spPr>
          <a:xfrm>
            <a:off x="6421895" y="1174797"/>
            <a:ext cx="4877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primary electrons + diffusion 6GeV pion @ 0T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9C9EA2-EFF5-4984-B251-24B145184125}"/>
              </a:ext>
            </a:extLst>
          </p:cNvPr>
          <p:cNvSpPr txBox="1"/>
          <p:nvPr/>
        </p:nvSpPr>
        <p:spPr>
          <a:xfrm>
            <a:off x="4637314" y="36576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1.2%</a:t>
            </a:r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BB6B2C-8BD8-4908-82FA-2B48CE97A49F}"/>
              </a:ext>
            </a:extLst>
          </p:cNvPr>
          <p:cNvSpPr txBox="1"/>
          <p:nvPr/>
        </p:nvSpPr>
        <p:spPr>
          <a:xfrm>
            <a:off x="10238792" y="36576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1.3%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91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DDABA7-2423-47FA-9F2C-9C8EF49DC5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90190" y="6294878"/>
            <a:ext cx="2743200" cy="365125"/>
          </a:xfrm>
        </p:spPr>
        <p:txBody>
          <a:bodyPr/>
          <a:lstStyle/>
          <a:p>
            <a:fld id="{7D4C4042-48CA-45E5-9362-6435AFBED2C3}" type="slidenum">
              <a:rPr lang="zh-CN" altLang="en-US" smtClean="0">
                <a:solidFill>
                  <a:srgbClr val="581743"/>
                </a:solidFill>
              </a:rPr>
              <a:t>17</a:t>
            </a:fld>
            <a:endParaRPr lang="zh-CN" altLang="en-US">
              <a:solidFill>
                <a:srgbClr val="581743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96ABF0-0D6F-E098-215E-1A9702F2AE39}"/>
              </a:ext>
            </a:extLst>
          </p:cNvPr>
          <p:cNvSpPr/>
          <p:nvPr/>
        </p:nvSpPr>
        <p:spPr>
          <a:xfrm>
            <a:off x="0" y="1922105"/>
            <a:ext cx="12192000" cy="2155373"/>
          </a:xfrm>
          <a:prstGeom prst="rect">
            <a:avLst/>
          </a:prstGeom>
          <a:solidFill>
            <a:srgbClr val="581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E60AF5-AEE7-06CC-473F-0B85C7B5E49C}"/>
              </a:ext>
            </a:extLst>
          </p:cNvPr>
          <p:cNvSpPr txBox="1"/>
          <p:nvPr/>
        </p:nvSpPr>
        <p:spPr>
          <a:xfrm>
            <a:off x="1537969" y="2615070"/>
            <a:ext cx="911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>
                <a:solidFill>
                  <a:schemeClr val="bg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最近更新的结果</a:t>
            </a:r>
            <a:endParaRPr lang="zh-CN" altLang="en-US" sz="4400" b="1" dirty="0">
              <a:solidFill>
                <a:schemeClr val="bg1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550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DDABA7-2423-47FA-9F2C-9C8EF49DC5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90190" y="6294878"/>
            <a:ext cx="2743200" cy="365125"/>
          </a:xfrm>
        </p:spPr>
        <p:txBody>
          <a:bodyPr/>
          <a:lstStyle/>
          <a:p>
            <a:fld id="{7D4C4042-48CA-45E5-9362-6435AFBED2C3}" type="slidenum">
              <a:rPr lang="zh-CN" altLang="en-US" smtClean="0">
                <a:solidFill>
                  <a:srgbClr val="581743"/>
                </a:solidFill>
              </a:rPr>
              <a:t>18</a:t>
            </a:fld>
            <a:endParaRPr lang="zh-CN" altLang="en-US">
              <a:solidFill>
                <a:srgbClr val="581743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E60AF5-AEE7-06CC-473F-0B85C7B5E49C}"/>
              </a:ext>
            </a:extLst>
          </p:cNvPr>
          <p:cNvSpPr txBox="1"/>
          <p:nvPr/>
        </p:nvSpPr>
        <p:spPr>
          <a:xfrm>
            <a:off x="1537969" y="2615070"/>
            <a:ext cx="911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>
                <a:solidFill>
                  <a:schemeClr val="bg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最近更新的结果</a:t>
            </a:r>
            <a:endParaRPr lang="zh-CN" altLang="en-US" sz="4400" b="1" dirty="0">
              <a:solidFill>
                <a:schemeClr val="bg1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DBDEE2-EA92-4EE9-B24B-14307E70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4" y="1520889"/>
            <a:ext cx="10962730" cy="42617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3FE72C4-3FA4-4E62-BB29-C6E1E482E178}"/>
              </a:ext>
            </a:extLst>
          </p:cNvPr>
          <p:cNvSpPr txBox="1"/>
          <p:nvPr/>
        </p:nvSpPr>
        <p:spPr>
          <a:xfrm>
            <a:off x="627720" y="906039"/>
            <a:ext cx="1820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TVA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算法的结果：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1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2659E4-DB52-43C4-92E7-84077F8B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1C1D8E-961F-40B0-A41D-D3C021D6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42" y="1996707"/>
            <a:ext cx="5260613" cy="39328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9AB3C38-28D1-4D7A-A529-D562C8E770F7}"/>
              </a:ext>
            </a:extLst>
          </p:cNvPr>
          <p:cNvSpPr txBox="1"/>
          <p:nvPr/>
        </p:nvSpPr>
        <p:spPr>
          <a:xfrm>
            <a:off x="700095" y="1451373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 &amp; Momentum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1D0858-C7D7-4B84-9450-188777A0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87" y="1903720"/>
            <a:ext cx="5260613" cy="39486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6A3AD2-B573-407F-B0F4-C00D6C4A239E}"/>
              </a:ext>
            </a:extLst>
          </p:cNvPr>
          <p:cNvSpPr txBox="1"/>
          <p:nvPr/>
        </p:nvSpPr>
        <p:spPr>
          <a:xfrm>
            <a:off x="3342928" y="1451373"/>
            <a:ext cx="3554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pion /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kaons 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电离密度不同，效率不同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2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69E84-0BA5-4EE2-BF77-2E5C6DE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F5E711-27B7-430E-8E2E-B9D25D143D84}"/>
              </a:ext>
            </a:extLst>
          </p:cNvPr>
          <p:cNvSpPr/>
          <p:nvPr/>
        </p:nvSpPr>
        <p:spPr>
          <a:xfrm>
            <a:off x="102637" y="252547"/>
            <a:ext cx="1086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996633"/>
              </a:buClr>
            </a:pPr>
            <a:r>
              <a:rPr lang="en-US" altLang="zh-CN" sz="2800" b="1">
                <a:solidFill>
                  <a:srgbClr val="58174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2. dN/dx no noise cut_0 /theta_0.85</a:t>
            </a:r>
          </a:p>
        </p:txBody>
      </p:sp>
      <p:sp>
        <p:nvSpPr>
          <p:cNvPr id="4" name="矩形 3">
            <a:hlinkClick r:id="rId2" action="ppaction://hlinkfile"/>
            <a:extLst>
              <a:ext uri="{FF2B5EF4-FFF2-40B4-BE49-F238E27FC236}">
                <a16:creationId xmlns:a16="http://schemas.microsoft.com/office/drawing/2014/main" id="{4554DC17-FDCD-41D3-884C-D2610A11D41B}"/>
              </a:ext>
            </a:extLst>
          </p:cNvPr>
          <p:cNvSpPr/>
          <p:nvPr/>
        </p:nvSpPr>
        <p:spPr>
          <a:xfrm>
            <a:off x="677700" y="941135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3" action="ppaction://hlinkfile"/>
              </a:rPr>
              <a:t>pion.pdf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E67B51-E0F3-48A6-B8FB-C74295B7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" y="2231164"/>
            <a:ext cx="5655854" cy="4445861"/>
          </a:xfrm>
          <a:prstGeom prst="rect">
            <a:avLst/>
          </a:prstGeom>
        </p:spPr>
      </p:pic>
      <p:sp>
        <p:nvSpPr>
          <p:cNvPr id="6" name="矩形 5">
            <a:hlinkClick r:id="rId2" action="ppaction://hlinkfile"/>
            <a:extLst>
              <a:ext uri="{FF2B5EF4-FFF2-40B4-BE49-F238E27FC236}">
                <a16:creationId xmlns:a16="http://schemas.microsoft.com/office/drawing/2014/main" id="{0D92C77C-DB62-4C4A-A719-8C418E244B69}"/>
              </a:ext>
            </a:extLst>
          </p:cNvPr>
          <p:cNvSpPr/>
          <p:nvPr/>
        </p:nvSpPr>
        <p:spPr>
          <a:xfrm>
            <a:off x="677699" y="1406840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5" action="ppaction://hlinkfile"/>
              </a:rPr>
              <a:t>kaon.pdf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7037E1-0C1D-4F19-82C2-8E2B76DD2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493" y="2338250"/>
            <a:ext cx="5655854" cy="43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7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CF3FA0-EBA9-47A6-B574-63C1B979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4559CCC-70EC-4FA8-A67B-0ECB779F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" y="128168"/>
            <a:ext cx="11691257" cy="66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B327B2-3961-411C-AF1E-AED6C536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530762-C1B4-47EC-A0F6-EC91856E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65" y="479804"/>
            <a:ext cx="8687553" cy="58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3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43C5D4-F7F0-4168-B4A4-9FFD8938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F00230-3B07-4243-8DA4-117F47710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08" r="-266"/>
          <a:stretch/>
        </p:blipFill>
        <p:spPr>
          <a:xfrm>
            <a:off x="363711" y="1685571"/>
            <a:ext cx="5732289" cy="41825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9EAE7F0-B486-4D5C-813E-E867613CE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85571"/>
            <a:ext cx="5763713" cy="41825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A63638-F3D2-4DB4-95F7-C45FDB3F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10" y="1451725"/>
            <a:ext cx="877163" cy="4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Book Antiqua" panose="02040602050305030304" pitchFamily="18" charset="0"/>
                <a:ea typeface="华文新魏" panose="02010800040101010101" pitchFamily="2" charset="-122"/>
              </a:rPr>
              <a:t>截断前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133F44-18D5-4AD0-82C8-AA6D1F26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77" y="1550859"/>
            <a:ext cx="1313180" cy="4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defTabSz="912495">
              <a:lnSpc>
                <a:spcPct val="150000"/>
              </a:lnSpc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Book Antiqua" panose="02040602050305030304" pitchFamily="18" charset="0"/>
                <a:ea typeface="华文新魏" panose="02010800040101010101" pitchFamily="2" charset="-122"/>
              </a:rPr>
              <a:t>截断后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Book Antiqua" panose="02040602050305030304" pitchFamily="18" charset="0"/>
                <a:ea typeface="华文新魏" panose="02010800040101010101" pitchFamily="2" charset="-122"/>
              </a:rPr>
              <a:t>25%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D87150-DDF0-4ED9-84A8-362CF699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84" y="15127"/>
            <a:ext cx="4262705" cy="5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2400" b="1">
                <a:solidFill>
                  <a:srgbClr val="581743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dE/dx </a:t>
            </a:r>
            <a:r>
              <a:rPr lang="zh-CN" altLang="en-US" sz="2400" b="1">
                <a:solidFill>
                  <a:srgbClr val="581743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消除次级电子的影响</a:t>
            </a:r>
            <a:r>
              <a:rPr lang="en-US" altLang="zh-CN" sz="2400" b="1">
                <a:solidFill>
                  <a:srgbClr val="581743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058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BDD0BF-1524-4C5C-B833-7AD026D6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C57FA8-B911-459C-832D-1B1863E9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68" y="962432"/>
            <a:ext cx="7414903" cy="5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F566D9-8608-449E-8C75-F89D90E94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659" y="1234250"/>
            <a:ext cx="6218459" cy="4389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0F93026-6F54-4E4D-B44C-01E3DEE53989}"/>
              </a:ext>
            </a:extLst>
          </p:cNvPr>
          <p:cNvSpPr txBox="1"/>
          <p:nvPr/>
        </p:nvSpPr>
        <p:spPr>
          <a:xfrm>
            <a:off x="10230872" y="552107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FE7B866-FE79-4D0F-95DE-CBCBF29BAA22}"/>
              </a:ext>
            </a:extLst>
          </p:cNvPr>
          <p:cNvSpPr/>
          <p:nvPr/>
        </p:nvSpPr>
        <p:spPr>
          <a:xfrm>
            <a:off x="5411387" y="1707503"/>
            <a:ext cx="1147666" cy="951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9502C6-B2CA-497E-BCCB-2BDB0BAE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3" y="2183364"/>
            <a:ext cx="4902750" cy="3340399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F58E7F9-0B15-4B41-A69A-2501C536C582}"/>
              </a:ext>
            </a:extLst>
          </p:cNvPr>
          <p:cNvCxnSpPr>
            <a:stCxn id="5" idx="3"/>
          </p:cNvCxnSpPr>
          <p:nvPr/>
        </p:nvCxnSpPr>
        <p:spPr>
          <a:xfrm flipH="1">
            <a:off x="1679510" y="2519849"/>
            <a:ext cx="3899949" cy="16322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14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E9B9864-2EB6-4E22-A180-E9704CDD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0" y="2136711"/>
            <a:ext cx="4318107" cy="29677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E3E3347-A219-48D2-B9E9-2BA11F52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459" y="1268543"/>
            <a:ext cx="6127011" cy="430567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B01197-F625-48EB-867E-C72E0C0ED7F1}"/>
              </a:ext>
            </a:extLst>
          </p:cNvPr>
          <p:cNvSpPr txBox="1"/>
          <p:nvPr/>
        </p:nvSpPr>
        <p:spPr>
          <a:xfrm>
            <a:off x="439882" y="96445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修正后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42D7D59-F7C4-4C02-8B5D-78EC5B27D200}"/>
              </a:ext>
            </a:extLst>
          </p:cNvPr>
          <p:cNvSpPr/>
          <p:nvPr/>
        </p:nvSpPr>
        <p:spPr>
          <a:xfrm>
            <a:off x="5411387" y="1707503"/>
            <a:ext cx="1147666" cy="9517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70E5E74-B6C1-4D4A-AC5F-DFC363BEAF6D}"/>
              </a:ext>
            </a:extLst>
          </p:cNvPr>
          <p:cNvCxnSpPr>
            <a:stCxn id="12" idx="3"/>
          </p:cNvCxnSpPr>
          <p:nvPr/>
        </p:nvCxnSpPr>
        <p:spPr>
          <a:xfrm flipH="1">
            <a:off x="1679510" y="2519849"/>
            <a:ext cx="3899949" cy="16322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5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2659E4-DB52-43C4-92E7-84077F8B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754B10-055D-46B1-8AA6-4A4E279D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06" y="1819470"/>
            <a:ext cx="5307087" cy="3645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0386EA-38E6-49E3-94ED-70ECB38B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424" y="1700302"/>
            <a:ext cx="4988456" cy="371553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AC0BD51-245F-470E-B717-D004C36E96D3}"/>
              </a:ext>
            </a:extLst>
          </p:cNvPr>
          <p:cNvSpPr/>
          <p:nvPr/>
        </p:nvSpPr>
        <p:spPr>
          <a:xfrm>
            <a:off x="3857379" y="4414624"/>
            <a:ext cx="190217" cy="21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9F53CD-62A8-421D-8478-0BA5DD28D7C9}"/>
              </a:ext>
            </a:extLst>
          </p:cNvPr>
          <p:cNvSpPr txBox="1"/>
          <p:nvPr/>
        </p:nvSpPr>
        <p:spPr>
          <a:xfrm>
            <a:off x="3792378" y="444012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5344FF-47EC-46A9-8DC1-ACC86965DF4C}"/>
              </a:ext>
            </a:extLst>
          </p:cNvPr>
          <p:cNvSpPr/>
          <p:nvPr/>
        </p:nvSpPr>
        <p:spPr>
          <a:xfrm>
            <a:off x="9176139" y="4345016"/>
            <a:ext cx="190217" cy="21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103A73-295C-4264-8C0B-685B15BFAE08}"/>
              </a:ext>
            </a:extLst>
          </p:cNvPr>
          <p:cNvSpPr txBox="1"/>
          <p:nvPr/>
        </p:nvSpPr>
        <p:spPr>
          <a:xfrm>
            <a:off x="9101970" y="430162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CCF0E8-90FD-4A56-AC79-8D4DEC61A4A1}"/>
              </a:ext>
            </a:extLst>
          </p:cNvPr>
          <p:cNvSpPr txBox="1"/>
          <p:nvPr/>
        </p:nvSpPr>
        <p:spPr>
          <a:xfrm>
            <a:off x="532220" y="1086378"/>
            <a:ext cx="3482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Truth &amp; Reconstruct hit pad number</a:t>
            </a:r>
          </a:p>
        </p:txBody>
      </p:sp>
    </p:spTree>
    <p:extLst>
      <p:ext uri="{BB962C8B-B14F-4D97-AF65-F5344CB8AC3E}">
        <p14:creationId xmlns:p14="http://schemas.microsoft.com/office/powerpoint/2010/main" val="305728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13418F-395E-4AC2-9C80-3A674221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58814"/>
            <a:ext cx="11013440" cy="530911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B01197-F625-48EB-867E-C72E0C0ED7F1}"/>
              </a:ext>
            </a:extLst>
          </p:cNvPr>
          <p:cNvSpPr txBox="1"/>
          <p:nvPr/>
        </p:nvSpPr>
        <p:spPr>
          <a:xfrm>
            <a:off x="1335620" y="203747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修正前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E48936-A85C-4A02-8E6D-4860634CCC47}"/>
              </a:ext>
            </a:extLst>
          </p:cNvPr>
          <p:cNvSpPr txBox="1"/>
          <p:nvPr/>
        </p:nvSpPr>
        <p:spPr>
          <a:xfrm>
            <a:off x="6750485" y="203747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修正后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40A007-0430-4D80-BF9D-F08483B178FA}"/>
              </a:ext>
            </a:extLst>
          </p:cNvPr>
          <p:cNvSpPr txBox="1"/>
          <p:nvPr/>
        </p:nvSpPr>
        <p:spPr>
          <a:xfrm>
            <a:off x="492340" y="947788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用固定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进行修正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0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2659E4-DB52-43C4-92E7-84077F8B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1F4E0F-19A6-43A8-87E5-D6606607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13" y="1327033"/>
            <a:ext cx="5737483" cy="41700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0EF1F2-5CD6-4E1E-B349-5D1AD321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18" y="1327033"/>
            <a:ext cx="5737482" cy="42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4EC28F-57DF-4744-9355-861977C8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71" y="1771452"/>
            <a:ext cx="5274234" cy="38436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EA8934-317A-418E-AAD5-74050693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71452"/>
            <a:ext cx="5390225" cy="38657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9525096-D106-4A1C-8595-621555016779}"/>
              </a:ext>
            </a:extLst>
          </p:cNvPr>
          <p:cNvSpPr txBox="1"/>
          <p:nvPr/>
        </p:nvSpPr>
        <p:spPr>
          <a:xfrm>
            <a:off x="715100" y="1073612"/>
            <a:ext cx="3053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 &amp; Efficiency _Correct</a:t>
            </a:r>
          </a:p>
        </p:txBody>
      </p:sp>
    </p:spTree>
    <p:extLst>
      <p:ext uri="{BB962C8B-B14F-4D97-AF65-F5344CB8AC3E}">
        <p14:creationId xmlns:p14="http://schemas.microsoft.com/office/powerpoint/2010/main" val="267259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69E84-0BA5-4EE2-BF77-2E5C6DE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F5E711-27B7-430E-8E2E-B9D25D143D84}"/>
              </a:ext>
            </a:extLst>
          </p:cNvPr>
          <p:cNvSpPr/>
          <p:nvPr/>
        </p:nvSpPr>
        <p:spPr>
          <a:xfrm>
            <a:off x="102637" y="252547"/>
            <a:ext cx="1086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996633"/>
              </a:buClr>
            </a:pPr>
            <a:r>
              <a:rPr lang="en-US" altLang="zh-CN" sz="2800" b="1">
                <a:solidFill>
                  <a:srgbClr val="58174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2. dN/dx Add noise cut_300 theta 0.85</a:t>
            </a:r>
          </a:p>
        </p:txBody>
      </p:sp>
      <p:sp>
        <p:nvSpPr>
          <p:cNvPr id="4" name="矩形 3">
            <a:hlinkClick r:id="rId2" action="ppaction://hlinkfile"/>
            <a:extLst>
              <a:ext uri="{FF2B5EF4-FFF2-40B4-BE49-F238E27FC236}">
                <a16:creationId xmlns:a16="http://schemas.microsoft.com/office/drawing/2014/main" id="{4554DC17-FDCD-41D3-884C-D2610A11D41B}"/>
              </a:ext>
            </a:extLst>
          </p:cNvPr>
          <p:cNvSpPr/>
          <p:nvPr/>
        </p:nvSpPr>
        <p:spPr>
          <a:xfrm>
            <a:off x="677700" y="941135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3" action="ppaction://hlinkfile"/>
              </a:rPr>
              <a:t>pion.pdf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sp>
        <p:nvSpPr>
          <p:cNvPr id="6" name="矩形 5">
            <a:hlinkClick r:id="rId2" action="ppaction://hlinkfile"/>
            <a:extLst>
              <a:ext uri="{FF2B5EF4-FFF2-40B4-BE49-F238E27FC236}">
                <a16:creationId xmlns:a16="http://schemas.microsoft.com/office/drawing/2014/main" id="{0D92C77C-DB62-4C4A-A719-8C418E244B69}"/>
              </a:ext>
            </a:extLst>
          </p:cNvPr>
          <p:cNvSpPr/>
          <p:nvPr/>
        </p:nvSpPr>
        <p:spPr>
          <a:xfrm>
            <a:off x="677699" y="1406840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4" action="ppaction://hlinkfile"/>
              </a:rPr>
              <a:t>kaon.pdf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847B7B-F8AA-45E0-A232-4E1C81ED0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09" y="2444000"/>
            <a:ext cx="5296395" cy="41614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12A78C-BDDE-4D65-8EEB-ADA884628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603" y="2444000"/>
            <a:ext cx="5272519" cy="40780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2A9F2B7-AABE-4635-BE3A-FA68F2756B86}"/>
              </a:ext>
            </a:extLst>
          </p:cNvPr>
          <p:cNvSpPr/>
          <p:nvPr/>
        </p:nvSpPr>
        <p:spPr>
          <a:xfrm>
            <a:off x="5717246" y="3301365"/>
            <a:ext cx="378753" cy="19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3ACE68-4B21-4A91-A42C-8DB4A34FD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0603" y="3707799"/>
            <a:ext cx="251482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9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BFDDA1-7E2F-4F37-A4B0-A7055FA4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4" name="文本框 23">
            <a:extLst>
              <a:ext uri="{FF2B5EF4-FFF2-40B4-BE49-F238E27FC236}">
                <a16:creationId xmlns:a16="http://schemas.microsoft.com/office/drawing/2014/main" id="{2EBE0F5C-9941-4011-974D-AFA73A30F103}"/>
              </a:ext>
            </a:extLst>
          </p:cNvPr>
          <p:cNvSpPr txBox="1"/>
          <p:nvPr/>
        </p:nvSpPr>
        <p:spPr>
          <a:xfrm>
            <a:off x="184462" y="63607"/>
            <a:ext cx="111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模拟条件</a:t>
            </a:r>
            <a:endParaRPr lang="en-US" altLang="zh-CN" sz="3200" b="1">
              <a:solidFill>
                <a:schemeClr val="bg1"/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26C954-4075-4C81-99C8-81B88CE12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6" y="2190056"/>
            <a:ext cx="5187750" cy="33865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FB904E-4AD8-41C4-9A1C-DEB46C04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07" y="1825955"/>
            <a:ext cx="4369462" cy="41148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0158BF-AE96-4E2F-9C9D-88ED06C02E61}"/>
              </a:ext>
            </a:extLst>
          </p:cNvPr>
          <p:cNvSpPr txBox="1"/>
          <p:nvPr/>
        </p:nvSpPr>
        <p:spPr>
          <a:xfrm>
            <a:off x="532220" y="1086378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2GeV pion</a:t>
            </a:r>
          </a:p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tracklength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1.2m</a:t>
            </a:r>
          </a:p>
        </p:txBody>
      </p:sp>
    </p:spTree>
    <p:extLst>
      <p:ext uri="{BB962C8B-B14F-4D97-AF65-F5344CB8AC3E}">
        <p14:creationId xmlns:p14="http://schemas.microsoft.com/office/powerpoint/2010/main" val="384440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3D2FB7C-F726-4D87-BADD-E488D8565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5" y="1318294"/>
            <a:ext cx="10677375" cy="516061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B01197-F625-48EB-867E-C72E0C0ED7F1}"/>
              </a:ext>
            </a:extLst>
          </p:cNvPr>
          <p:cNvSpPr txBox="1"/>
          <p:nvPr/>
        </p:nvSpPr>
        <p:spPr>
          <a:xfrm>
            <a:off x="1335620" y="203747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修正前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E48936-A85C-4A02-8E6D-4860634CCC47}"/>
              </a:ext>
            </a:extLst>
          </p:cNvPr>
          <p:cNvSpPr txBox="1"/>
          <p:nvPr/>
        </p:nvSpPr>
        <p:spPr>
          <a:xfrm>
            <a:off x="6750485" y="203747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修正后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740A007-0430-4D80-BF9D-F08483B178FA}"/>
              </a:ext>
            </a:extLst>
          </p:cNvPr>
          <p:cNvSpPr txBox="1"/>
          <p:nvPr/>
        </p:nvSpPr>
        <p:spPr>
          <a:xfrm>
            <a:off x="365760" y="836028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每条径迹单独拟合，获取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2073804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B61C44-7B98-4D87-B8F8-2F51C6BB9D3F}"/>
              </a:ext>
            </a:extLst>
          </p:cNvPr>
          <p:cNvSpPr/>
          <p:nvPr/>
        </p:nvSpPr>
        <p:spPr>
          <a:xfrm>
            <a:off x="8342731" y="3936939"/>
            <a:ext cx="3198311" cy="4676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495">
              <a:lnSpc>
                <a:spcPct val="150000"/>
              </a:lnSpc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径迹上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cluster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偏转角度的变化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C51A4A-B09A-4007-B833-ED82CF028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4" y="1647468"/>
            <a:ext cx="3777563" cy="24267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4D2566-DEAC-4B4B-B574-C2A69EA1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50" y="1492899"/>
            <a:ext cx="2707900" cy="2342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18285E-242B-49DD-838A-D2B0A34CA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781" y="986238"/>
            <a:ext cx="3091003" cy="2950701"/>
          </a:xfrm>
          <a:prstGeom prst="rect">
            <a:avLst/>
          </a:prstGeom>
        </p:spPr>
      </p:pic>
      <p:sp>
        <p:nvSpPr>
          <p:cNvPr id="10" name="文本框 23">
            <a:extLst>
              <a:ext uri="{FF2B5EF4-FFF2-40B4-BE49-F238E27FC236}">
                <a16:creationId xmlns:a16="http://schemas.microsoft.com/office/drawing/2014/main" id="{CA1AF9F5-F7D4-426F-9833-DA735655E65E}"/>
              </a:ext>
            </a:extLst>
          </p:cNvPr>
          <p:cNvSpPr txBox="1"/>
          <p:nvPr/>
        </p:nvSpPr>
        <p:spPr>
          <a:xfrm>
            <a:off x="184462" y="63607"/>
            <a:ext cx="111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拟合</a:t>
            </a:r>
            <a:r>
              <a:rPr lang="en-US" altLang="zh-CN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angle</a:t>
            </a:r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的验证</a:t>
            </a:r>
            <a:r>
              <a:rPr lang="en-US" altLang="zh-CN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(2 GeV pion)</a:t>
            </a:r>
          </a:p>
        </p:txBody>
      </p:sp>
    </p:spTree>
    <p:extLst>
      <p:ext uri="{BB962C8B-B14F-4D97-AF65-F5344CB8AC3E}">
        <p14:creationId xmlns:p14="http://schemas.microsoft.com/office/powerpoint/2010/main" val="1158538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10" name="文本框 23">
            <a:extLst>
              <a:ext uri="{FF2B5EF4-FFF2-40B4-BE49-F238E27FC236}">
                <a16:creationId xmlns:a16="http://schemas.microsoft.com/office/drawing/2014/main" id="{CA1AF9F5-F7D4-426F-9833-DA735655E65E}"/>
              </a:ext>
            </a:extLst>
          </p:cNvPr>
          <p:cNvSpPr txBox="1"/>
          <p:nvPr/>
        </p:nvSpPr>
        <p:spPr>
          <a:xfrm>
            <a:off x="184462" y="63607"/>
            <a:ext cx="111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拟合</a:t>
            </a:r>
            <a:r>
              <a:rPr lang="en-US" altLang="zh-CN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angle</a:t>
            </a:r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的验证</a:t>
            </a:r>
            <a:r>
              <a:rPr lang="en-US" altLang="zh-CN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(2 GeV pion)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7B2C5B-95D3-418F-B0C5-C316EF8F7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3" y="935074"/>
            <a:ext cx="8207196" cy="39261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E4BA2A-A6E3-4AA4-AD12-2BBF15D9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0" y="4171614"/>
            <a:ext cx="4206605" cy="23776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79FA100-92CE-45EC-A3FC-CB9D8FAC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279" y="771460"/>
            <a:ext cx="4480948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88F41-C321-4039-B361-CBF30F6A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DBCDBA-647D-4A4F-A9F2-D74AB311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82" y="1800807"/>
            <a:ext cx="6496865" cy="47461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CC2551-13D0-41E0-ACEA-86AAF1818E3C}"/>
              </a:ext>
            </a:extLst>
          </p:cNvPr>
          <p:cNvSpPr txBox="1"/>
          <p:nvPr/>
        </p:nvSpPr>
        <p:spPr>
          <a:xfrm>
            <a:off x="532220" y="1086378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加阈值后的修正函数</a:t>
            </a:r>
            <a:endParaRPr lang="en-US" altLang="zh-C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5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BDD0BF-1524-4C5C-B833-7AD026D6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35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799667-DD62-4F80-9395-7F9821541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0" y="2316480"/>
            <a:ext cx="4770664" cy="33394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F691C7-742B-4E30-A9D4-6F8014DB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16480"/>
            <a:ext cx="4695500" cy="33453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E48020-CFA7-40DF-88C3-EDEF4568861E}"/>
              </a:ext>
            </a:extLst>
          </p:cNvPr>
          <p:cNvSpPr txBox="1"/>
          <p:nvPr/>
        </p:nvSpPr>
        <p:spPr>
          <a:xfrm>
            <a:off x="2940592" y="267347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2.11%</a:t>
            </a: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E21CC3-A19D-42FE-A47B-1CB54CB5FFA8}"/>
              </a:ext>
            </a:extLst>
          </p:cNvPr>
          <p:cNvSpPr txBox="1"/>
          <p:nvPr/>
        </p:nvSpPr>
        <p:spPr>
          <a:xfrm>
            <a:off x="6765873" y="267347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2.14%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0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69E84-0BA5-4EE2-BF77-2E5C6DE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F5E711-27B7-430E-8E2E-B9D25D143D84}"/>
              </a:ext>
            </a:extLst>
          </p:cNvPr>
          <p:cNvSpPr/>
          <p:nvPr/>
        </p:nvSpPr>
        <p:spPr>
          <a:xfrm>
            <a:off x="102637" y="252547"/>
            <a:ext cx="1086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996633"/>
              </a:buClr>
            </a:pPr>
            <a:r>
              <a:rPr lang="en-US" altLang="zh-CN" sz="2800" b="1">
                <a:solidFill>
                  <a:srgbClr val="58174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3. Correct_dN/dx Add noise cut_300 theta 0.85</a:t>
            </a:r>
          </a:p>
        </p:txBody>
      </p:sp>
      <p:sp>
        <p:nvSpPr>
          <p:cNvPr id="4" name="矩形 3">
            <a:hlinkClick r:id="rId2" action="ppaction://hlinkfile"/>
            <a:extLst>
              <a:ext uri="{FF2B5EF4-FFF2-40B4-BE49-F238E27FC236}">
                <a16:creationId xmlns:a16="http://schemas.microsoft.com/office/drawing/2014/main" id="{4554DC17-FDCD-41D3-884C-D2610A11D41B}"/>
              </a:ext>
            </a:extLst>
          </p:cNvPr>
          <p:cNvSpPr/>
          <p:nvPr/>
        </p:nvSpPr>
        <p:spPr>
          <a:xfrm>
            <a:off x="677700" y="941135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3" action="ppaction://hlinkfile"/>
              </a:rPr>
              <a:t>pion.pdf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sp>
        <p:nvSpPr>
          <p:cNvPr id="6" name="矩形 5">
            <a:hlinkClick r:id="rId2" action="ppaction://hlinkfile"/>
            <a:extLst>
              <a:ext uri="{FF2B5EF4-FFF2-40B4-BE49-F238E27FC236}">
                <a16:creationId xmlns:a16="http://schemas.microsoft.com/office/drawing/2014/main" id="{0D92C77C-DB62-4C4A-A719-8C418E244B69}"/>
              </a:ext>
            </a:extLst>
          </p:cNvPr>
          <p:cNvSpPr/>
          <p:nvPr/>
        </p:nvSpPr>
        <p:spPr>
          <a:xfrm>
            <a:off x="677699" y="1406840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4" action="ppaction://hlinkfile"/>
              </a:rPr>
              <a:t>kaon.pdf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716059-E048-4097-BC47-4A32AB8EB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1" y="2669899"/>
            <a:ext cx="5372548" cy="41881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7A6FA-1F19-4344-90C1-5A68C482B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34" y="2779423"/>
            <a:ext cx="5120621" cy="38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DDABA7-2423-47FA-9F2C-9C8EF49DC5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90190" y="6294878"/>
            <a:ext cx="2743200" cy="365125"/>
          </a:xfrm>
        </p:spPr>
        <p:txBody>
          <a:bodyPr/>
          <a:lstStyle/>
          <a:p>
            <a:fld id="{7D4C4042-48CA-45E5-9362-6435AFBED2C3}" type="slidenum">
              <a:rPr lang="zh-CN" altLang="en-US" smtClean="0">
                <a:solidFill>
                  <a:srgbClr val="581743"/>
                </a:solidFill>
              </a:rPr>
              <a:t>5</a:t>
            </a:fld>
            <a:endParaRPr lang="zh-CN" altLang="en-US">
              <a:solidFill>
                <a:srgbClr val="581743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96ABF0-0D6F-E098-215E-1A9702F2AE39}"/>
              </a:ext>
            </a:extLst>
          </p:cNvPr>
          <p:cNvSpPr/>
          <p:nvPr/>
        </p:nvSpPr>
        <p:spPr>
          <a:xfrm>
            <a:off x="0" y="1922105"/>
            <a:ext cx="12192000" cy="2155373"/>
          </a:xfrm>
          <a:prstGeom prst="rect">
            <a:avLst/>
          </a:prstGeom>
          <a:solidFill>
            <a:srgbClr val="581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E60AF5-AEE7-06CC-473F-0B85C7B5E49C}"/>
              </a:ext>
            </a:extLst>
          </p:cNvPr>
          <p:cNvSpPr txBox="1"/>
          <p:nvPr/>
        </p:nvSpPr>
        <p:spPr>
          <a:xfrm>
            <a:off x="1537969" y="2615070"/>
            <a:ext cx="911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400" b="1">
                <a:solidFill>
                  <a:schemeClr val="bg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基于</a:t>
            </a:r>
            <a:r>
              <a:rPr lang="en-US" altLang="zh-CN" sz="4400" b="1">
                <a:solidFill>
                  <a:schemeClr val="bg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dE/dx</a:t>
            </a:r>
            <a:r>
              <a:rPr lang="zh-CN" altLang="en-US" sz="4400" b="1">
                <a:solidFill>
                  <a:schemeClr val="bg1"/>
                </a:solidFill>
                <a:latin typeface="Book Antiqua" panose="02040602050305030304" pitchFamily="18" charset="0"/>
                <a:ea typeface="微软雅黑" panose="020B0503020204020204" pitchFamily="34" charset="-122"/>
              </a:rPr>
              <a:t>的验证</a:t>
            </a:r>
            <a:endParaRPr lang="zh-CN" altLang="en-US" sz="4400" b="1" dirty="0">
              <a:solidFill>
                <a:schemeClr val="bg1"/>
              </a:solidFill>
              <a:latin typeface="Book Antiqua" panose="0204060205030503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15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69E84-0BA5-4EE2-BF77-2E5C6DE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F5E711-27B7-430E-8E2E-B9D25D143D84}"/>
              </a:ext>
            </a:extLst>
          </p:cNvPr>
          <p:cNvSpPr/>
          <p:nvPr/>
        </p:nvSpPr>
        <p:spPr>
          <a:xfrm>
            <a:off x="102637" y="252547"/>
            <a:ext cx="1086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996633"/>
              </a:buClr>
            </a:pPr>
            <a:r>
              <a:rPr lang="en-US" altLang="zh-CN" sz="2800" b="1">
                <a:solidFill>
                  <a:srgbClr val="58174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Verdana"/>
              </a:rPr>
              <a:t>3. Correct_dE/dx Add noise cut_300 theta 0.85</a:t>
            </a:r>
          </a:p>
        </p:txBody>
      </p:sp>
      <p:sp>
        <p:nvSpPr>
          <p:cNvPr id="4" name="矩形 3">
            <a:hlinkClick r:id="rId2" action="ppaction://hlinkfile"/>
            <a:extLst>
              <a:ext uri="{FF2B5EF4-FFF2-40B4-BE49-F238E27FC236}">
                <a16:creationId xmlns:a16="http://schemas.microsoft.com/office/drawing/2014/main" id="{4554DC17-FDCD-41D3-884C-D2610A11D41B}"/>
              </a:ext>
            </a:extLst>
          </p:cNvPr>
          <p:cNvSpPr/>
          <p:nvPr/>
        </p:nvSpPr>
        <p:spPr>
          <a:xfrm>
            <a:off x="677700" y="941135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3" action="ppaction://hlinkfile"/>
              </a:rPr>
              <a:t>pion.pdf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sp>
        <p:nvSpPr>
          <p:cNvPr id="6" name="矩形 5">
            <a:hlinkClick r:id="rId2" action="ppaction://hlinkfile"/>
            <a:extLst>
              <a:ext uri="{FF2B5EF4-FFF2-40B4-BE49-F238E27FC236}">
                <a16:creationId xmlns:a16="http://schemas.microsoft.com/office/drawing/2014/main" id="{0D92C77C-DB62-4C4A-A719-8C418E244B69}"/>
              </a:ext>
            </a:extLst>
          </p:cNvPr>
          <p:cNvSpPr/>
          <p:nvPr/>
        </p:nvSpPr>
        <p:spPr>
          <a:xfrm>
            <a:off x="677699" y="1406840"/>
            <a:ext cx="9296725" cy="46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342900">
              <a:lnSpc>
                <a:spcPct val="150000"/>
              </a:lnSpc>
              <a:buClr>
                <a:srgbClr val="996633"/>
              </a:buClr>
              <a:buFont typeface="Arial" charset="0"/>
              <a:buChar char="•"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Book Antiqua" panose="02040602050305030304" pitchFamily="18" charset="0"/>
                <a:cs typeface="Verdana"/>
                <a:hlinkClick r:id="rId4" action="ppaction://hlinkfile"/>
              </a:rPr>
              <a:t>kaon.pdf</a:t>
            </a:r>
            <a:endParaRPr lang="en-US" altLang="zh-CN" b="1" dirty="0">
              <a:solidFill>
                <a:srgbClr val="C00000"/>
              </a:solidFill>
              <a:highlight>
                <a:srgbClr val="FFFFFF"/>
              </a:highlight>
              <a:latin typeface="Book Antiqua" panose="02040602050305030304" pitchFamily="18" charset="0"/>
              <a:cs typeface="Verdan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963DAB-5A15-4418-A47A-D01CDE3B1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424" y="2176755"/>
            <a:ext cx="5375039" cy="41351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3AD504-5E27-4967-8561-CFE11E9EB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61" y="2176755"/>
            <a:ext cx="5132062" cy="39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FC0D3A-4E0F-48CB-9A8B-9A2E0D85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575A0F-890D-46B7-BBA3-DBF9D432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" b="936"/>
          <a:stretch/>
        </p:blipFill>
        <p:spPr>
          <a:xfrm>
            <a:off x="3948082" y="2063394"/>
            <a:ext cx="3904515" cy="29658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B98268-1075-4E5B-A1FC-2F501498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6" y="2063394"/>
            <a:ext cx="3824256" cy="287734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1C686-4985-46EA-AB79-00F65B28F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84" y="15127"/>
            <a:ext cx="2630848" cy="59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2400" b="1">
                <a:solidFill>
                  <a:srgbClr val="581743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costheta = 0.85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1C7C4D5-F681-4CBC-9ADD-04E82DC53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02" y="1034076"/>
            <a:ext cx="2146742" cy="88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未加电子学噪声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不同的截断比例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DED60D-CF5E-4FB9-8951-C4977DB1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51" y="1007979"/>
            <a:ext cx="1915909" cy="4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加电子学噪声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17930C-5FB7-4B00-BE92-8BFA5137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04" y="2063394"/>
            <a:ext cx="3766879" cy="29658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148276-6F8F-4A13-8344-718410DD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231" y="1034076"/>
            <a:ext cx="2105063" cy="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dE/dx &amp; dN/dx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70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DD82F4-F69E-40D0-894E-A55E7C37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6FCF5F-B2B6-446E-9B1E-5DBE25AA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980" y="826209"/>
            <a:ext cx="2004479" cy="2587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3C2545B-59F5-4E13-9074-47EAF81A76B3}"/>
              </a:ext>
            </a:extLst>
          </p:cNvPr>
          <p:cNvSpPr txBox="1"/>
          <p:nvPr/>
        </p:nvSpPr>
        <p:spPr>
          <a:xfrm>
            <a:off x="9547832" y="3244532"/>
            <a:ext cx="2015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TPC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探测器建模简图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F95D5F-7CD7-42AD-B687-54548C39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277" y="3698386"/>
            <a:ext cx="3537876" cy="24153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CD319AB-E9CF-46BB-B620-0B97114C1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27" y="3554633"/>
            <a:ext cx="3810432" cy="25876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EBE2C54-7B0D-4B4A-8710-A54AC7312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080" y="1524809"/>
            <a:ext cx="8284640" cy="12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在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Ar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基气体中，典型的电离簇团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~30 cluster/cm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 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@ 1bar ,T2K :37.4cluster/cm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  <a:sym typeface="Wingdings" panose="05000000000000000000" pitchFamily="2" charset="2"/>
              </a:rPr>
              <a:t> 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cs typeface="Verdana"/>
            </a:endParaRPr>
          </a:p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 ~1.9 clusters/ 500 </a:t>
            </a:r>
            <a:r>
              <a:rPr lang="el-GR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μ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m ,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 ~1.2 clusters/ 300 </a:t>
            </a:r>
            <a:r>
              <a:rPr lang="el-GR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μ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m 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Verdana" panose="020B0604030504040204" pitchFamily="34" charset="0"/>
              <a:cs typeface="Verdana"/>
              <a:sym typeface="Wingdings" panose="05000000000000000000" pitchFamily="2" charset="2"/>
            </a:endParaRPr>
          </a:p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初步结论：像素尺寸在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300 </a:t>
            </a:r>
            <a:r>
              <a:rPr lang="el-GR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μ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m 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Verdana"/>
              </a:rPr>
              <a:t>~ 500 </a:t>
            </a:r>
            <a:r>
              <a:rPr lang="el-GR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μ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m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Verdana" panose="020B0604030504040204" pitchFamily="34" charset="0"/>
                <a:cs typeface="Verdana"/>
              </a:rPr>
              <a:t>，</a:t>
            </a: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  <a:cs typeface="Verdana"/>
              </a:rPr>
              <a:t>即可实现对每个电离簇团的计数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A41159-169A-4CC7-BD31-BCC727B4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19" y="926808"/>
            <a:ext cx="8241359" cy="5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marL="342900" indent="-342900" defTabSz="912495">
              <a:lnSpc>
                <a:spcPct val="150000"/>
              </a:lnSpc>
              <a:buClr>
                <a:srgbClr val="581743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利用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Garfiled++ TrackHeed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对原初电离簇团进行模拟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(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磁场考虑</a:t>
            </a: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2-3T)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203DED-1920-445A-AE86-F1787C655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3" y="3515813"/>
            <a:ext cx="3825697" cy="259796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61B5DE39-27AF-4408-B932-05427ED8832E}"/>
              </a:ext>
            </a:extLst>
          </p:cNvPr>
          <p:cNvSpPr/>
          <p:nvPr/>
        </p:nvSpPr>
        <p:spPr>
          <a:xfrm>
            <a:off x="1038067" y="6181560"/>
            <a:ext cx="2201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Cluster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沿径迹分布的情况</a:t>
            </a:r>
            <a:endParaRPr lang="zh-CN" altLang="en-US" sz="14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DDCC7A-DDC4-4476-A823-D7995B5B1294}"/>
              </a:ext>
            </a:extLst>
          </p:cNvPr>
          <p:cNvSpPr/>
          <p:nvPr/>
        </p:nvSpPr>
        <p:spPr>
          <a:xfrm>
            <a:off x="8338380" y="6181560"/>
            <a:ext cx="2743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Pad size =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500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um 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Ncluster/cm</a:t>
            </a:r>
          </a:p>
        </p:txBody>
      </p:sp>
      <p:sp>
        <p:nvSpPr>
          <p:cNvPr id="16" name="文本框 23">
            <a:extLst>
              <a:ext uri="{FF2B5EF4-FFF2-40B4-BE49-F238E27FC236}">
                <a16:creationId xmlns:a16="http://schemas.microsoft.com/office/drawing/2014/main" id="{F2CD2D6E-00D6-4C87-95B2-766490FD031D}"/>
              </a:ext>
            </a:extLst>
          </p:cNvPr>
          <p:cNvSpPr txBox="1"/>
          <p:nvPr/>
        </p:nvSpPr>
        <p:spPr>
          <a:xfrm>
            <a:off x="184462" y="63607"/>
            <a:ext cx="1115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模拟研究：原初电离簇团</a:t>
            </a:r>
            <a:endParaRPr lang="en-US" altLang="zh-CN" sz="3200" b="1">
              <a:solidFill>
                <a:schemeClr val="bg1"/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C77F32-4E12-461F-8A7F-900380CA59C8}"/>
              </a:ext>
            </a:extLst>
          </p:cNvPr>
          <p:cNvSpPr/>
          <p:nvPr/>
        </p:nvSpPr>
        <p:spPr>
          <a:xfrm>
            <a:off x="4995378" y="6171127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latin typeface="Book Antiqua" panose="02040602050305030304" pitchFamily="18" charset="0"/>
                <a:ea typeface="华文新魏" panose="02010800040101010101" pitchFamily="2" charset="-122"/>
              </a:rPr>
              <a:t>Cluster</a:t>
            </a:r>
            <a:r>
              <a:rPr lang="zh-CN" altLang="en-US" sz="1400">
                <a:latin typeface="Book Antiqua" panose="02040602050305030304" pitchFamily="18" charset="0"/>
                <a:ea typeface="华文新魏" panose="02010800040101010101" pitchFamily="2" charset="-122"/>
              </a:rPr>
              <a:t>数与像素尺寸的关系</a:t>
            </a:r>
            <a:endParaRPr lang="zh-CN" altLang="en-US" sz="1400" dirty="0"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43726F-CA49-4468-AFC7-C02B99ABE822}"/>
              </a:ext>
            </a:extLst>
          </p:cNvPr>
          <p:cNvSpPr/>
          <p:nvPr/>
        </p:nvSpPr>
        <p:spPr>
          <a:xfrm>
            <a:off x="7010400" y="5931192"/>
            <a:ext cx="175260" cy="158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57A6844-3CF3-493F-9B4F-F9E00CF48515}"/>
              </a:ext>
            </a:extLst>
          </p:cNvPr>
          <p:cNvSpPr txBox="1"/>
          <p:nvPr/>
        </p:nvSpPr>
        <p:spPr>
          <a:xfrm>
            <a:off x="6899899" y="5921169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</a:t>
            </a:r>
            <a:endParaRPr lang="zh-CN" altLang="en-US" sz="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44"/>
    </mc:Choice>
    <mc:Fallback xmlns="">
      <p:transition spd="slow" advTm="571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D2A75D2-7F29-4CFC-ADD5-28EF8A3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4042-48CA-45E5-9362-6435AFBED2C3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BD8F7C-34A7-4C5A-8410-91AA5578E3BE}"/>
              </a:ext>
            </a:extLst>
          </p:cNvPr>
          <p:cNvSpPr txBox="1"/>
          <p:nvPr/>
        </p:nvSpPr>
        <p:spPr>
          <a:xfrm>
            <a:off x="5032370" y="4735486"/>
            <a:ext cx="1830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Pixel distance [cm]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3C1720-3FE2-4588-8B31-CAFFE0389EC2}"/>
              </a:ext>
            </a:extLst>
          </p:cNvPr>
          <p:cNvSpPr/>
          <p:nvPr/>
        </p:nvSpPr>
        <p:spPr>
          <a:xfrm rot="16200000">
            <a:off x="-408828" y="2292620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Normalised entries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1AF42CF-2685-47B0-91CC-8E930C3F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9" y="1493428"/>
            <a:ext cx="6179381" cy="323217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CB5579E-3441-435D-970A-C688F0579F12}"/>
              </a:ext>
            </a:extLst>
          </p:cNvPr>
          <p:cNvSpPr/>
          <p:nvPr/>
        </p:nvSpPr>
        <p:spPr>
          <a:xfrm>
            <a:off x="345384" y="789061"/>
            <a:ext cx="3373039" cy="46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91249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pixel distance * cos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α / 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ea typeface="华文新魏" panose="02010800040101010101" pitchFamily="2" charset="-122"/>
              </a:rPr>
              <a:t>sin</a:t>
            </a:r>
            <a:r>
              <a:rPr lang="el-GR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θ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454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116512</TotalTime>
  <Words>602</Words>
  <Application>Microsoft Office PowerPoint</Application>
  <PresentationFormat>宽屏</PresentationFormat>
  <Paragraphs>131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等线</vt:lpstr>
      <vt:lpstr>等线 Light</vt:lpstr>
      <vt:lpstr>华文新魏</vt:lpstr>
      <vt:lpstr>宋体</vt:lpstr>
      <vt:lpstr>微软雅黑</vt:lpstr>
      <vt:lpstr>Arial</vt:lpstr>
      <vt:lpstr>Book Antiqua</vt:lpstr>
      <vt:lpstr>Calibri</vt:lpstr>
      <vt:lpstr>Calibri Light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changy</dc:creator>
  <cp:lastModifiedBy>changy</cp:lastModifiedBy>
  <cp:revision>1126</cp:revision>
  <dcterms:created xsi:type="dcterms:W3CDTF">2020-10-08T05:12:06Z</dcterms:created>
  <dcterms:modified xsi:type="dcterms:W3CDTF">2024-09-24T11:41:24Z</dcterms:modified>
</cp:coreProperties>
</file>