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89" r:id="rId4"/>
    <p:sldId id="282" r:id="rId5"/>
    <p:sldId id="261" r:id="rId6"/>
    <p:sldId id="285" r:id="rId7"/>
    <p:sldId id="286" r:id="rId8"/>
    <p:sldId id="290" r:id="rId9"/>
    <p:sldId id="291" r:id="rId10"/>
    <p:sldId id="287" r:id="rId11"/>
    <p:sldId id="293" r:id="rId12"/>
    <p:sldId id="295" r:id="rId13"/>
    <p:sldId id="296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6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9EB4-A93F-4402-AEED-02A4D618D6A5}" type="datetimeFigureOut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DA9E-597B-4DDA-A1FE-D33C628C0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91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CDA9E-597B-4DDA-A1FE-D33C628C029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622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A6C38-8490-4F15-B581-B110EC3E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2B1BF7-EE51-40FB-B6A5-D23F5E56E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025B8F-4129-4FE5-A6A0-547BBCCE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F84F-F211-494A-9184-981423B37DFB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919E23-5BA0-4EB9-90FF-EDCAC5C6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DAF2B9-B940-46DB-A6BC-3B5F772F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36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F6D33-F71F-4462-BA18-13EBCC1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99CB50-8981-497C-A408-D91CF248F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205C36-0C8E-41D5-8264-B085C56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BB4-9EDF-4B65-A323-7C0A519C97E3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2BCA64-899B-4731-A519-A901FA5A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2EFE75-85F8-4DF9-ADD2-C5EFDB41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8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2C5C2A5-8662-47CB-81B8-57B06A635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F0CD27-055E-4993-B6F0-C674A8FEB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A3D8FF-6FA8-4815-B0E1-746FDF90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A31-B818-4EB5-B2D9-BCB8B912D77F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DAB9F-AA51-41FB-BA03-411D948A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ECD1C1-BE7B-44C1-B807-C9D4394F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45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6B4336-F33D-4557-A904-501F5B4C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9B272-FAA7-4DCA-A0D5-79A077DD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270E2C-5974-4AE5-8CD7-C04834DF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1DA5FC-7C0F-4AB1-820D-00BAFEFA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DF9734-BEB9-45EB-BEE2-E51CB6AC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07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B61E88-4F7F-4106-A49D-4D8FF040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1EBCCC-730D-4950-AC98-24F67244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FBAE6A-316B-4229-A32D-4F0DBB09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11ED-7CC7-4D7C-910A-34865B3E6614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A2327C-0DB3-4607-9DB7-7DEA48A3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FEFF27-42E7-40FC-988C-365F9482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2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1F345-EA0C-482D-8198-613DF519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64472A-2E43-429C-BF9C-EF22CD06F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9F3E89-4424-48E8-AB5D-09B9EF06C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D6A341-CB01-4F34-B15A-FB950986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490D-F30D-4D02-B19A-F842A033C5DE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355462-8E65-40D0-979A-F5D04FE3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F4A59F-7F8B-49BF-A998-40535D88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85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6572B-E668-40E5-B596-BF79DB01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D89688-76B9-4BE1-ADD7-A28B1408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6D2005-B772-40F6-8715-3600EA78F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0E731E3-6213-412E-B6CB-DB2579362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4ADCA9-13B4-4637-BEC5-A170E6ADB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A0DE54E-1240-4363-A463-9B3C18EF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47EF-9D75-402A-AEA7-62166370657E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176D9E3-9FEE-46C6-9AF3-680F20FB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EDF2A6-FCED-4B2C-8C24-18733E8E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27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7C641-4C34-411D-B0A3-CE1C89B6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265FBCE-FE18-405E-B1D2-D60F4A68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435-8228-4BCB-93C5-004629E178D1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97EB9BB-AA31-4D2D-9430-A69ED356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3572E5-0742-47B7-9D6F-928F9F93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32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FC38EA9-BF90-40EA-8089-1AF9AD2B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3491-C549-45C8-96DC-806024954C2F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4979EF-B273-4C02-BB66-E637B406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433A84A-7035-4367-829D-4648E704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53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DF9A2-8C8C-47BC-B414-D6971469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DE832A-4C35-4CB9-AF0D-9C5AB27DA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182B6D-B445-4189-B090-DDBA6369C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D52532-27A9-4DA0-921E-493C8AC9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0C3-AE5D-4BD0-8617-00B061EEA891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2F6E41-F713-4A82-9891-64622B11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ABBB57-31D5-45DA-B7F9-B8653F51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9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599D-D60B-42D5-8077-9FF77C11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86FEC12-9213-4CEC-824F-2A2E58DD8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9EC834-1EE6-42E5-AB9B-3E123DC10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5E3529-FD38-4C57-AC62-8F848284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E2F5-4C28-44F2-BA4C-DE6E274A0BDC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4C2FBE-CEBF-4812-9344-B3A7CDB1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453A66-F19C-4C8C-8C97-B8DBC3E7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A9AC4E-4F60-490E-83BE-20C0292BC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F4CAFA-3DE6-41FE-9AC9-6258A82A8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BDB897-380D-4015-A3E7-C4F25C874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B57-A1A4-49F6-A5CD-A25939F7EE04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24C050-4454-4B1F-9B96-B7BEEE23B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EE7E39-2C73-4CA6-8406-5A79A5A6B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19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A2E35D12-9BEF-4B43-8C53-FB08F9B6DFD7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 anchor="ctr">
                <a:normAutofit/>
              </a:bodyPr>
              <a:lstStyle/>
              <a:p>
                <a:r>
                  <a:rPr lang="fr-FR" altLang="zh-CN" sz="40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Examination of T/CP Invariance</a:t>
                </a:r>
                <a:br>
                  <a:rPr lang="fr-FR" altLang="zh-CN" sz="40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:r>
                  <a:rPr lang="fr-BE" altLang="zh-CN" sz="40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in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altLang="zh-CN" sz="4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altLang="zh-CN" sz="4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  <m:r>
                      <a:rPr lang="fr-FR" altLang="zh-CN" sz="4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itchFamily="-84" charset="2"/>
                          </a:rPr>
                        </m:ctrlPr>
                      </m:sSupPr>
                      <m:e>
                        <m:r>
                          <a:rPr lang="fr-FR" altLang="zh-CN" sz="4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itchFamily="-84" charset="2"/>
                          </a:rPr>
                          <m:t></m:t>
                        </m:r>
                      </m:e>
                      <m:sup>
                        <m: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itchFamily="-84" charset="2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itchFamily="-84" charset="2"/>
                          </a:rPr>
                        </m:ctrlPr>
                      </m:sSupPr>
                      <m:e>
                        <m:r>
                          <a:rPr lang="fr-FR" altLang="zh-CN" sz="4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itchFamily="-84" charset="2"/>
                          </a:rPr>
                          <m:t></m:t>
                        </m:r>
                      </m:e>
                      <m:sup>
                        <m:r>
                          <a:rPr lang="en-US" altLang="zh-CN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itchFamily="-84" charset="2"/>
                          </a:rPr>
                          <m:t>−</m:t>
                        </m:r>
                      </m:sup>
                    </m:sSup>
                    <m:r>
                      <a:rPr lang="fr-FR" altLang="zh-CN" sz="4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altLang="zh-CN" sz="40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Reaction at BES</a:t>
                </a:r>
                <a:r>
                  <a:rPr lang="en-US" altLang="zh-CN" sz="40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III</a:t>
                </a:r>
                <a:endParaRPr lang="zh-CN" altLang="en-US" sz="4000" dirty="0">
                  <a:solidFill>
                    <a:schemeClr val="tx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A2E35D12-9BEF-4B43-8C53-FB08F9B6DF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副标题 2">
            <a:extLst>
              <a:ext uri="{FF2B5EF4-FFF2-40B4-BE49-F238E27FC236}">
                <a16:creationId xmlns:a16="http://schemas.microsoft.com/office/drawing/2014/main" id="{D72CA329-86BD-4FCB-90E0-7CB40BD799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Yunhe Yang</a:t>
            </a: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Ziyu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Zhang</a:t>
            </a: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Aiqiang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Guo</a:t>
            </a: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Chunxu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Yu</a:t>
            </a:r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</a:p>
          <a:p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NanKai University</a:t>
            </a:r>
          </a:p>
          <a:p>
            <a:r>
              <a:rPr lang="en-US" altLang="zh-CN" sz="2000" baseline="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Institute of Modern Physics, Chinese Academy of Sciences</a:t>
            </a:r>
            <a:endParaRPr lang="zh-CN" altLang="en-US" sz="2000" dirty="0"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83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BC4D2D-88DA-4498-8D52-93DC32B21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Background</a:t>
            </a:r>
            <a:endParaRPr lang="zh-CN" altLang="en-US" sz="4000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C73C98-D9F1-43C1-89B4-1665CFD4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85B923-7AC7-421B-A098-F2828201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2594D6-A380-4DA2-8928-EE953144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3" name="内容占位符 2">
            <a:extLst>
              <a:ext uri="{FF2B5EF4-FFF2-40B4-BE49-F238E27FC236}">
                <a16:creationId xmlns:a16="http://schemas.microsoft.com/office/drawing/2014/main" id="{E48B16FC-AFE9-42E7-8CC2-E6458B99B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046"/>
          <a:stretch/>
        </p:blipFill>
        <p:spPr>
          <a:xfrm>
            <a:off x="2758352" y="2515500"/>
            <a:ext cx="6675292" cy="3600000"/>
          </a:xfrm>
          <a:prstGeom prst="rect">
            <a:avLst/>
          </a:prstGeom>
        </p:spPr>
      </p:pic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661A15E-AB07-4DB5-9B27-4EAC81508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728019"/>
              </p:ext>
            </p:extLst>
          </p:nvPr>
        </p:nvGraphicFramePr>
        <p:xfrm>
          <a:off x="3665998" y="1560698"/>
          <a:ext cx="4860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65690767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81658402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022154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Total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Signal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Background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256330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170381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85949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916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279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BC4D2D-88DA-4498-8D52-93DC32B21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Background </a:t>
            </a:r>
            <a:r>
              <a:rPr lang="en-US" altLang="zh-CN" sz="4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Analyse</a:t>
            </a:r>
            <a:endParaRPr lang="zh-CN" altLang="en-US" sz="4000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C73C98-D9F1-43C1-89B4-1665CFD4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85B923-7AC7-421B-A098-F2828201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2594D6-A380-4DA2-8928-EE953144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11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7">
                <a:extLst>
                  <a:ext uri="{FF2B5EF4-FFF2-40B4-BE49-F238E27FC236}">
                    <a16:creationId xmlns:a16="http://schemas.microsoft.com/office/drawing/2014/main" id="{EEB9D723-4D6A-4CEB-9174-F784002C76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795987"/>
              </a:xfrm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Use the relationship between P and depth in the MUC</a:t>
                </a: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𝑚𝑢</m:t>
                    </m:r>
                    <m:sSub>
                      <m:sSub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𝑑𝑒𝑝𝑡h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&gt;104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−0.77)</m:t>
                    </m:r>
                  </m:oMath>
                </a14:m>
                <a:endParaRPr lang="zh-CN" altLang="en-US" sz="1800" dirty="0"/>
              </a:p>
            </p:txBody>
          </p:sp>
        </mc:Choice>
        <mc:Fallback xmlns="">
          <p:sp>
            <p:nvSpPr>
              <p:cNvPr id="8" name="内容占位符 7">
                <a:extLst>
                  <a:ext uri="{FF2B5EF4-FFF2-40B4-BE49-F238E27FC236}">
                    <a16:creationId xmlns:a16="http://schemas.microsoft.com/office/drawing/2014/main" id="{EEB9D723-4D6A-4CEB-9174-F784002C76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795987"/>
              </a:xfrm>
              <a:blipFill>
                <a:blip r:embed="rId2"/>
                <a:stretch>
                  <a:fillRect l="-406" t="-4580" b="-53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C14E6C96-6126-4F8B-9C27-FE4B03BF68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4236389"/>
            <a:ext cx="4544906" cy="1601128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4420E64-6DC9-4A63-9E83-6FF6C00254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23784"/>
            <a:ext cx="3005874" cy="216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DB5215C-4264-4236-A16E-5E9B62307D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4023784"/>
            <a:ext cx="300587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908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BC4D2D-88DA-4498-8D52-93DC32B21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Background</a:t>
            </a:r>
            <a:endParaRPr lang="zh-CN" altLang="en-US" sz="4000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C73C98-D9F1-43C1-89B4-1665CFD48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85B923-7AC7-421B-A098-F2828201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2594D6-A380-4DA2-8928-EE953144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12</a:t>
            </a:fld>
            <a:endParaRPr lang="zh-CN" altLang="en-US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9661A15E-AB07-4DB5-9B27-4EAC81508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58185"/>
              </p:ext>
            </p:extLst>
          </p:nvPr>
        </p:nvGraphicFramePr>
        <p:xfrm>
          <a:off x="3665998" y="1560698"/>
          <a:ext cx="4860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165690767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81658402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022154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Total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Signal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Background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1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207734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161343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a:t>46391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916613"/>
                  </a:ext>
                </a:extLst>
              </a:tr>
            </a:tbl>
          </a:graphicData>
        </a:graphic>
      </p:graphicFrame>
      <p:pic>
        <p:nvPicPr>
          <p:cNvPr id="10" name="图片 9">
            <a:extLst>
              <a:ext uri="{FF2B5EF4-FFF2-40B4-BE49-F238E27FC236}">
                <a16:creationId xmlns:a16="http://schemas.microsoft.com/office/drawing/2014/main" id="{60346418-28FA-4811-97A2-753C0A6AF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846" y="2529364"/>
            <a:ext cx="7144303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595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BECA1A-19D0-4183-ACDB-C73627E80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接下来的工作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0D5206-4C9D-420E-A23C-9581A7E16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本底还是很多，需要继续优化。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研究如何计算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+mj-cs"/>
              </a:rPr>
              <a:t>&lt;A&gt;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+mj-cs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4FC093-FFB6-418F-8F3C-53C5099A2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CD1B40-4216-403A-8247-E31020642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67F803-E540-4422-B412-1C1ADAD5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26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ECDF0F-BB82-4E40-94A6-ADFF9C88E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Signal MC</a:t>
            </a:r>
            <a:endParaRPr lang="zh-CN" altLang="en-US" sz="4000" dirty="0">
              <a:latin typeface="Cambria Math" panose="02040503050406030204" pitchFamily="18" charset="0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EE3B1B-5DFB-47CA-8B24-F75DEF70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698DE2-E68C-4D98-8A55-596DB1CD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4346D4-C13C-4AA5-8A66-D97095D2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2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803F0474-1F8C-47C1-89C2-4FF81E7C1F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8599024"/>
                  </p:ext>
                </p:extLst>
              </p:nvPr>
            </p:nvGraphicFramePr>
            <p:xfrm>
              <a:off x="2178183" y="2436170"/>
              <a:ext cx="7835633" cy="19856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18564">
                      <a:extLst>
                        <a:ext uri="{9D8B030D-6E8A-4147-A177-3AD203B41FA5}">
                          <a16:colId xmlns:a16="http://schemas.microsoft.com/office/drawing/2014/main" val="246011193"/>
                        </a:ext>
                      </a:extLst>
                    </a:gridCol>
                    <a:gridCol w="2007736">
                      <a:extLst>
                        <a:ext uri="{9D8B030D-6E8A-4147-A177-3AD203B41FA5}">
                          <a16:colId xmlns:a16="http://schemas.microsoft.com/office/drawing/2014/main" val="348971295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4006357633"/>
                        </a:ext>
                      </a:extLst>
                    </a:gridCol>
                  </a:tblGrid>
                  <a:tr h="6613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MC sample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Number 2021 (M)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Generated Model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78836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𝜈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𝜈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zh-CN" b="0" i="0" dirty="0">
                            <a:latin typeface="+mj-lt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b="0" i="0" dirty="0">
                              <a:latin typeface="+mj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𝜈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𝜈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sub>
                              </m:sSub>
                            </m:oMath>
                          </a14:m>
                          <a:endParaRPr lang="zh-CN" altLang="en-US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13574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𝜈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𝜈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zh-CN" sz="1800" b="0" i="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b="0" i="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𝜈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𝜈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sub>
                              </m:sSub>
                            </m:oMath>
                          </a14:m>
                          <a:endParaRPr lang="zh-CN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015972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803F0474-1F8C-47C1-89C2-4FF81E7C1F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8599024"/>
                  </p:ext>
                </p:extLst>
              </p:nvPr>
            </p:nvGraphicFramePr>
            <p:xfrm>
              <a:off x="2178183" y="2436170"/>
              <a:ext cx="7835633" cy="19856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18564">
                      <a:extLst>
                        <a:ext uri="{9D8B030D-6E8A-4147-A177-3AD203B41FA5}">
                          <a16:colId xmlns:a16="http://schemas.microsoft.com/office/drawing/2014/main" val="246011193"/>
                        </a:ext>
                      </a:extLst>
                    </a:gridCol>
                    <a:gridCol w="2007736">
                      <a:extLst>
                        <a:ext uri="{9D8B030D-6E8A-4147-A177-3AD203B41FA5}">
                          <a16:colId xmlns:a16="http://schemas.microsoft.com/office/drawing/2014/main" val="3489712959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4006357633"/>
                        </a:ext>
                      </a:extLst>
                    </a:gridCol>
                  </a:tblGrid>
                  <a:tr h="66130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MC sample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Number 2021 (M)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Generated Model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7883626"/>
                      </a:ext>
                    </a:extLst>
                  </a:tr>
                  <a:tr h="66217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5" t="-100917" r="-151367" b="-10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13574441"/>
                      </a:ext>
                    </a:extLst>
                  </a:tr>
                  <a:tr h="66217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5" t="-200917" r="-151367" b="-1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  <a:endParaRPr lang="zh-CN" alt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015972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536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CFADA2-EF6C-46A3-B123-3B1D4F53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58351"/>
            <a:ext cx="10515600" cy="1324800"/>
          </a:xfrm>
        </p:spPr>
        <p:txBody>
          <a:bodyPr anchor="ctr"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Exclusive MC</a:t>
            </a:r>
            <a:endParaRPr lang="zh-CN" altLang="en-US" sz="4000" dirty="0"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46C018-7917-4DCF-8682-BADB429E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47CA5B-A4B5-4010-B8C5-831C7180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CF521C-E648-4B63-9C62-34053134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3</a:t>
            </a:fld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E478D16-981D-477A-A649-58FD1292429C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481577" y="2646189"/>
              <a:ext cx="7719063" cy="24389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64747">
                      <a:extLst>
                        <a:ext uri="{9D8B030D-6E8A-4147-A177-3AD203B41FA5}">
                          <a16:colId xmlns:a16="http://schemas.microsoft.com/office/drawing/2014/main" val="246011193"/>
                        </a:ext>
                      </a:extLst>
                    </a:gridCol>
                    <a:gridCol w="1977813">
                      <a:extLst>
                        <a:ext uri="{9D8B030D-6E8A-4147-A177-3AD203B41FA5}">
                          <a16:colId xmlns:a16="http://schemas.microsoft.com/office/drawing/2014/main" val="160290831"/>
                        </a:ext>
                      </a:extLst>
                    </a:gridCol>
                    <a:gridCol w="2476503">
                      <a:extLst>
                        <a:ext uri="{9D8B030D-6E8A-4147-A177-3AD203B41FA5}">
                          <a16:colId xmlns:a16="http://schemas.microsoft.com/office/drawing/2014/main" val="4006357633"/>
                        </a:ext>
                      </a:extLst>
                    </a:gridCol>
                  </a:tblGrid>
                  <a:tr h="4877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MC sample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Number(M)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Generated Model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7883626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  <m:d>
                                  <m:d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d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∓</m:t>
                                    </m:r>
                                  </m:sup>
                                </m:s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𝜈</m:t>
                                </m:r>
                              </m:oMath>
                            </m:oMathPara>
                          </a14:m>
                          <a:endParaRPr lang="en-US" altLang="zh-CN" sz="18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13574441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  <m:d>
                                  <m:d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d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𝜇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∓</m:t>
                                    </m:r>
                                  </m:sup>
                                </m:s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𝜈</m:t>
                                </m:r>
                              </m:oMath>
                            </m:oMathPara>
                          </a14:m>
                          <a:endParaRPr lang="en-US" altLang="zh-CN" sz="18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01597208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  <m:d>
                                  <m:d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d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∓</m:t>
                                    </m:r>
                                  </m:sup>
                                </m:s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𝜈</m:t>
                                </m:r>
                              </m:oMath>
                            </m:oMathPara>
                          </a14:m>
                          <a:endParaRPr lang="en-US" altLang="zh-CN" sz="18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TAUSCALARNU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42497124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Wingdings" panose="05000000000000000000" pitchFamily="2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  <m:d>
                                  <m:d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d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𝜏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∓</m:t>
                                    </m:r>
                                  </m:sup>
                                </m:s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𝜈</m:t>
                                </m:r>
                              </m:oMath>
                            </m:oMathPara>
                          </a14:m>
                          <a:endParaRPr lang="en-US" altLang="zh-CN" sz="180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TAUSCALARNU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171383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E478D16-981D-477A-A649-58FD1292429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7374172"/>
                  </p:ext>
                </p:extLst>
              </p:nvPr>
            </p:nvGraphicFramePr>
            <p:xfrm>
              <a:off x="2481577" y="2646189"/>
              <a:ext cx="7719063" cy="243898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64747">
                      <a:extLst>
                        <a:ext uri="{9D8B030D-6E8A-4147-A177-3AD203B41FA5}">
                          <a16:colId xmlns:a16="http://schemas.microsoft.com/office/drawing/2014/main" val="246011193"/>
                        </a:ext>
                      </a:extLst>
                    </a:gridCol>
                    <a:gridCol w="1977813">
                      <a:extLst>
                        <a:ext uri="{9D8B030D-6E8A-4147-A177-3AD203B41FA5}">
                          <a16:colId xmlns:a16="http://schemas.microsoft.com/office/drawing/2014/main" val="160290831"/>
                        </a:ext>
                      </a:extLst>
                    </a:gridCol>
                    <a:gridCol w="2476503">
                      <a:extLst>
                        <a:ext uri="{9D8B030D-6E8A-4147-A177-3AD203B41FA5}">
                          <a16:colId xmlns:a16="http://schemas.microsoft.com/office/drawing/2014/main" val="4006357633"/>
                        </a:ext>
                      </a:extLst>
                    </a:gridCol>
                  </a:tblGrid>
                  <a:tr h="4877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MC sample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Number(M)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Generated Model</a:t>
                          </a:r>
                          <a:endParaRPr lang="zh-CN" altLang="en-US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27883626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7" t="-101250" r="-136567" b="-3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13574441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7" t="-198765" r="-136567" b="-202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altLang="zh-CN" sz="18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PHOTOS TAULNUNU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01597208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7" t="-302500" r="-136567" b="-10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TAUSCALARNU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42497124"/>
                      </a:ext>
                    </a:extLst>
                  </a:tr>
                  <a:tr h="487797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7" t="-402500" r="-136567" b="-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800" kern="1200" dirty="0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TAUSCALARNU</a:t>
                          </a:r>
                          <a:endParaRPr lang="e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171383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文本框 2">
            <a:extLst>
              <a:ext uri="{FF2B5EF4-FFF2-40B4-BE49-F238E27FC236}">
                <a16:creationId xmlns:a16="http://schemas.microsoft.com/office/drawing/2014/main" id="{2BA85259-2373-4BC1-BCBF-32C00D8E2518}"/>
              </a:ext>
            </a:extLst>
          </p:cNvPr>
          <p:cNvSpPr txBox="1"/>
          <p:nvPr/>
        </p:nvSpPr>
        <p:spPr>
          <a:xfrm>
            <a:off x="1042245" y="1825935"/>
            <a:ext cx="1010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We generated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several kinds exclusive MC,</a:t>
            </a:r>
            <a:r>
              <a:rPr lang="zh-CN" altLang="en-US" dirty="0">
                <a:latin typeface="Cambria Math" panose="02040503050406030204" pitchFamily="18" charset="0"/>
              </a:rPr>
              <a:t> </a:t>
            </a:r>
            <a:r>
              <a:rPr lang="en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which are used to </a:t>
            </a:r>
            <a:r>
              <a:rPr lang="en-US" altLang="zh-CN" dirty="0">
                <a:latin typeface="Cambria Math" panose="02040503050406030204" pitchFamily="18" charset="0"/>
                <a:ea typeface="Cambria Math" panose="02040503050406030204" pitchFamily="18" charset="0"/>
              </a:rPr>
              <a:t>distinguish electron, muon, pion and kaon.</a:t>
            </a:r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943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ECDF0F-BB82-4E40-94A6-ADFF9C88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Inclusive MC</a:t>
            </a:r>
            <a:endParaRPr lang="zh-CN" altLang="en-US" sz="4000" dirty="0">
              <a:latin typeface="Cambria Math" panose="02040503050406030204" pitchFamily="18" charset="0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EE3B1B-5DFB-47CA-8B24-F75DEF70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698DE2-E68C-4D98-8A55-596DB1CDE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4346D4-C13C-4AA5-8A66-D97095D2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4</a:t>
            </a:fld>
            <a:endParaRPr lang="zh-CN" altLang="en-US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03F0474-1F8C-47C1-89C2-4FF81E7C1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6147"/>
              </p:ext>
            </p:extLst>
          </p:nvPr>
        </p:nvGraphicFramePr>
        <p:xfrm>
          <a:off x="3613573" y="2767148"/>
          <a:ext cx="4964853" cy="132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046">
                  <a:extLst>
                    <a:ext uri="{9D8B030D-6E8A-4147-A177-3AD203B41FA5}">
                      <a16:colId xmlns:a16="http://schemas.microsoft.com/office/drawing/2014/main" val="246011193"/>
                    </a:ext>
                  </a:extLst>
                </a:gridCol>
                <a:gridCol w="2728807">
                  <a:extLst>
                    <a:ext uri="{9D8B030D-6E8A-4147-A177-3AD203B41FA5}">
                      <a16:colId xmlns:a16="http://schemas.microsoft.com/office/drawing/2014/main" val="3489712959"/>
                    </a:ext>
                  </a:extLst>
                </a:gridCol>
              </a:tblGrid>
              <a:tr h="661304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MC sample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Number 2021 (M)</a:t>
                      </a:r>
                      <a:endParaRPr lang="zh-CN" altLang="en-US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883626"/>
                  </a:ext>
                </a:extLst>
              </a:tr>
              <a:tr h="662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Inclusive MC</a:t>
                      </a:r>
                      <a:endParaRPr lang="zh-CN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2300</a:t>
                      </a:r>
                      <a:endParaRPr lang="zh-CN" alt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574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64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BA1A86-2C4A-4BFF-8C3E-7DB8E6903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Event selection</a:t>
            </a:r>
            <a:endParaRPr lang="zh-CN" altLang="en-US" sz="4000" dirty="0">
              <a:latin typeface="Cambria Math" panose="020405030504060302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8D567E5-12D7-4910-A2FB-862141BE0D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Good Charged Choose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b>
                        </m:sSub>
                      </m:e>
                    </m:d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&lt;1.0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,  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altLang="zh-CN" sz="2000" i="1" dirty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e>
                    </m:d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&lt;10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,  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l-GR" altLang="zh-CN" sz="200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altLang="zh-CN" sz="2000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l-GR" altLang="zh-CN" sz="2000" i="1" dirty="0">
                        <a:latin typeface="Cambria Math" panose="02040503050406030204" pitchFamily="18" charset="0"/>
                      </a:rPr>
                      <m:t>0.93</m:t>
                    </m:r>
                  </m:oMath>
                </a14:m>
                <a:endParaRPr lang="en-US" altLang="zh-CN" sz="2000" dirty="0"/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𝑡𝑜𝑡𝑎𝑙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altLang="zh-CN" sz="2000" dirty="0"/>
              </a:p>
              <a:p>
                <a:pPr>
                  <a:buFont typeface="Wingdings" panose="05000000000000000000" pitchFamily="2" charset="2"/>
                  <a:buChar char="ü"/>
                </a:pPr>
                <a:endParaRPr lang="en-US" altLang="zh-CN" sz="20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altLang="zh-CN" sz="24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Good Photon Choose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𝑑𝑎𝑛𝑔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◦</m:t>
                        </m:r>
                      </m:sup>
                    </m:sSup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,  0≤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𝑇𝐷𝐶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≤700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𝑛𝑠</m:t>
                    </m:r>
                    <m:r>
                      <a:rPr lang="en-US" altLang="zh-CN" sz="2000" i="1" dirty="0">
                        <a:highlight>
                          <a:srgbClr val="FFFF00"/>
                        </a:highligh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CN" sz="2000" i="1" dirty="0">
                  <a:highlight>
                    <a:srgbClr val="FFFF00"/>
                  </a:highlight>
                  <a:latin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𝐵𝑎𝑟𝑟𝑒𝑙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𝐸𝑀𝐶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: 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l-GR" altLang="zh-CN" sz="200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l-GR" altLang="zh-CN" sz="2000" i="1" dirty="0">
                        <a:latin typeface="Cambria Math" panose="02040503050406030204" pitchFamily="18" charset="0"/>
                      </a:rPr>
                      <m:t>≤0.8,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l-GR" altLang="zh-CN" sz="2000" i="1" dirty="0">
                            <a:latin typeface="Cambria Math" panose="02040503050406030204" pitchFamily="18" charset="0"/>
                          </a:rPr>
                          <m:t>𝛾</m:t>
                        </m:r>
                      </m:sub>
                    </m:sSub>
                    <m:r>
                      <a:rPr lang="el-GR" altLang="zh-CN" sz="2000" i="1" dirty="0">
                        <a:latin typeface="Cambria Math" panose="02040503050406030204" pitchFamily="18" charset="0"/>
                      </a:rPr>
                      <m:t>≥25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𝑀𝑒𝑉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𝐸𝑛𝑑𝑐𝑎𝑝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𝐸𝑀𝐶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: 0.86≤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l-GR" altLang="zh-CN" sz="200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l-GR" altLang="zh-CN" sz="2000" i="1" dirty="0">
                        <a:latin typeface="Cambria Math" panose="02040503050406030204" pitchFamily="18" charset="0"/>
                      </a:rPr>
                      <m:t>≤0.92,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altLang="zh-CN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l-GR" altLang="zh-CN" sz="2000" i="1" dirty="0">
                            <a:latin typeface="Cambria Math" panose="02040503050406030204" pitchFamily="18" charset="0"/>
                          </a:rPr>
                          <m:t>𝛾</m:t>
                        </m:r>
                      </m:sub>
                    </m:sSub>
                    <m:r>
                      <a:rPr lang="el-GR" altLang="zh-CN" sz="2000" i="1" dirty="0">
                        <a:latin typeface="Cambria Math" panose="02040503050406030204" pitchFamily="18" charset="0"/>
                      </a:rPr>
                      <m:t>≥50</m:t>
                    </m:r>
                    <m:r>
                      <a:rPr lang="en-US" altLang="zh-CN" sz="2000" i="1" dirty="0">
                        <a:latin typeface="Cambria Math" panose="02040503050406030204" pitchFamily="18" charset="0"/>
                      </a:rPr>
                      <m:t>𝑀𝑒𝑉</m:t>
                    </m:r>
                  </m:oMath>
                </a14:m>
                <a:endParaRPr lang="en-US" altLang="zh-CN" sz="2000" dirty="0"/>
              </a:p>
              <a:p>
                <a:pPr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CN" sz="2000" dirty="0"/>
              </a:p>
              <a:p>
                <a:pPr marL="0" indent="0">
                  <a:buNone/>
                </a:pPr>
                <a:endParaRPr lang="zh-CN" altLang="en-US" sz="2400" dirty="0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8D567E5-12D7-4910-A2FB-862141BE0D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89A52BD-9BF7-46CD-B2C9-2D832196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7E6E-A8D3-4BB0-A3B9-23D779FED0CB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4ECBD1-CF17-45AA-9465-AC1442CD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5CB3A0-9B6B-4638-B60A-D44B39A9A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475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C928A2-01B8-4C1B-B0CF-32C58FED4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Electron identification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FD43F5-363F-4277-87C3-5401A601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5A1FEA5-18E4-4CC8-9AC4-8B35DCED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D2F4A5-5C82-4AC9-832C-1A5D206D8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6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B1C2030E-9C23-4E9A-A4C8-236E99FBD509}"/>
                  </a:ext>
                </a:extLst>
              </p:cNvPr>
              <p:cNvSpPr/>
              <p:nvPr/>
            </p:nvSpPr>
            <p:spPr>
              <a:xfrm>
                <a:off x="838200" y="1853305"/>
                <a:ext cx="11008360" cy="16206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 indent="-228600">
                  <a:spcBef>
                    <a:spcPts val="1000"/>
                  </a:spcBef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𝐸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/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&gt;0.8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</m:oMath>
                </a14:m>
                <a:r>
                  <a:rPr lang="en-US" altLang="zh-CN" i="1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 </a:t>
                </a:r>
                <a:r>
                  <a:rPr lang="en-US" altLang="zh-CN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E is the energy in EMC, P is momentum in MDC</a:t>
                </a:r>
              </a:p>
              <a:p>
                <a:pPr marL="228600" indent="-228600">
                  <a:spcBef>
                    <a:spcPts val="1000"/>
                  </a:spcBef>
                  <a:buFont typeface="Wingdings" panose="05000000000000000000" pitchFamily="2" charset="2"/>
                  <a:buChar char="ü"/>
                </a:pPr>
                <a:r>
                  <a:rPr lang="en" altLang="zh-CN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Number of electron: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" altLang="zh-CN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𝑁</m:t>
                        </m:r>
                      </m:e>
                      <m:sub>
                        <m:r>
                          <a:rPr lang="en" altLang="zh-CN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𝑒</m:t>
                        </m:r>
                      </m:sub>
                    </m:sSub>
                    <m:r>
                      <a:rPr lang="en" altLang="zh-CN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=1</m:t>
                    </m:r>
                  </m:oMath>
                </a14:m>
                <a:endParaRPr lang="en" altLang="zh-CN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28600" indent="-228600">
                  <a:spcBef>
                    <a:spcPts val="1000"/>
                  </a:spcBef>
                  <a:buFont typeface="Wingdings" panose="05000000000000000000" pitchFamily="2" charset="2"/>
                  <a:buChar char="ü"/>
                </a:pPr>
                <a:r>
                  <a:rPr lang="en-US" altLang="zh-CN" dirty="0">
                    <a:solidFill>
                      <a:schemeClr val="tx1"/>
                    </a:solidFill>
                    <a:latin typeface="Cambria Math" panose="02040503050406030204" pitchFamily="18" charset="0"/>
                    <a:ea typeface="宋体" panose="02010600030101010101" pitchFamily="2" charset="-122"/>
                  </a:rPr>
                  <a:t>Difference between the expected flight time and the measured time in TOF under e hypothesis 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Δ</m:t>
                        </m:r>
                        <m:r>
                          <a:rPr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𝑡𝑜𝑓</m:t>
                        </m:r>
                      </m:e>
                    </m:d>
                    <m:r>
                      <a:rPr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&lt;0.3</m:t>
                    </m:r>
                  </m:oMath>
                </a14:m>
                <a:endParaRPr lang="en" altLang="zh-CN" dirty="0">
                  <a:solidFill>
                    <a:schemeClr val="tx1"/>
                  </a:solidFill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28600" indent="-228600">
                  <a:spcBef>
                    <a:spcPts val="1000"/>
                  </a:spcBef>
                  <a:buFont typeface="Wingdings" panose="05000000000000000000" pitchFamily="2" charset="2"/>
                  <a:buChar char="ü"/>
                </a:pPr>
                <a:r>
                  <a:rPr lang="en-US" altLang="zh-CN" dirty="0">
                    <a:solidFill>
                      <a:schemeClr val="tx1"/>
                    </a:solidFill>
                    <a:latin typeface="Cambria Math" panose="02040503050406030204" pitchFamily="18" charset="0"/>
                    <a:ea typeface="宋体" panose="02010600030101010101" pitchFamily="2" charset="-122"/>
                  </a:rPr>
                  <a:t>dE/dx of MDC under e hypothesis: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−3</m:t>
                    </m:r>
                    <m:sSubSup>
                      <m:sSubSupPr>
                        <m:ctrlPr>
                          <a:rPr lang="en" altLang="zh-CN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Sup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&lt;</m:t>
                        </m:r>
                        <m:r>
                          <a:rPr lang="en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𝜒</m:t>
                        </m:r>
                      </m:e>
                      <m:sub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𝑑𝐸</m:t>
                        </m:r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/</m:t>
                        </m:r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𝑑𝑥</m:t>
                        </m:r>
                      </m:sub>
                      <m:sup>
                        <m:r>
                          <a:rPr lang="en-US" altLang="zh-CN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𝑒</m:t>
                        </m:r>
                      </m:sup>
                    </m:sSubSup>
                    <m:r>
                      <a:rPr lang="en" altLang="zh-CN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</m:t>
                    </m:r>
                    <m:r>
                      <a:rPr lang="en-US" altLang="zh-CN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3</m:t>
                    </m:r>
                  </m:oMath>
                </a14:m>
                <a:endParaRPr lang="en-US" altLang="zh-CN" dirty="0">
                  <a:solidFill>
                    <a:schemeClr val="tx1"/>
                  </a:solidFill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B1C2030E-9C23-4E9A-A4C8-236E99FBD5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53305"/>
                <a:ext cx="11008360" cy="1620636"/>
              </a:xfrm>
              <a:prstGeom prst="rect">
                <a:avLst/>
              </a:prstGeom>
              <a:blipFill>
                <a:blip r:embed="rId2"/>
                <a:stretch>
                  <a:fillRect l="-388" t="-2256" b="-22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9F31BED0-B095-443C-B767-A22E6193BE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35145"/>
            <a:ext cx="3005874" cy="216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95A5EF8C-4402-409E-A276-AA90821D94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35145"/>
            <a:ext cx="3005874" cy="216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B1DD7C8E-C135-4D69-A269-A234A1941F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835145"/>
            <a:ext cx="300587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41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5DB7EB-79D3-47F1-BE92-368F0C87C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altLang="zh-CN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Muon </a:t>
            </a:r>
            <a:r>
              <a:rPr lang="en" altLang="zh-CN" sz="4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identification</a:t>
            </a:r>
            <a:endParaRPr lang="zh-CN" altLang="en-US" sz="4000" dirty="0">
              <a:latin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A1045A0-45BB-4160-A5DD-5EA771A363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3"/>
                <a:ext cx="10940627" cy="1620636"/>
              </a:xfr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𝐸</m:t>
                    </m:r>
                    <m:r>
                      <a:rPr lang="en-US" altLang="zh-CN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/</m:t>
                    </m:r>
                    <m:r>
                      <a:rPr lang="en-US" altLang="zh-CN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𝑃</m:t>
                    </m:r>
                    <m:r>
                      <a:rPr lang="en-US" altLang="zh-CN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&lt;0.</m:t>
                    </m:r>
                    <m:r>
                      <a:rPr lang="en-US" altLang="zh-CN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7</m:t>
                    </m:r>
                    <m:r>
                      <a:rPr lang="en-US" altLang="zh-CN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 </m:t>
                    </m:r>
                  </m:oMath>
                </a14:m>
                <a:r>
                  <a:rPr lang="en-US" altLang="zh-CN" sz="1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宋体" panose="02010600030101010101" pitchFamily="2" charset="-122"/>
                  </a:rPr>
                  <a:t>E is the energy in EMC, P is momentum in MDC</a:t>
                </a: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" altLang="zh-CN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Number of muon: </a:t>
                </a:r>
                <a14:m>
                  <m:oMath xmlns:m="http://schemas.openxmlformats.org/officeDocument/2006/math">
                    <m:r>
                      <a:rPr lang="en" altLang="zh-CN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l-GR" altLang="zh-CN" sz="1800" i="1" baseline="-25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l-GR" altLang="zh-CN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zh-CN" sz="1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宋体" panose="02010600030101010101" pitchFamily="2" charset="-122"/>
                  </a:rPr>
                  <a:t>Difference between the expected flight time and the measured time in TOF under </a:t>
                </a:r>
                <a:r>
                  <a:rPr lang="en-US" altLang="zh-CN" sz="1800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e</a:t>
                </a:r>
                <a:r>
                  <a:rPr lang="en-US" altLang="zh-CN" sz="1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宋体" panose="02010600030101010101" pitchFamily="2" charset="-122"/>
                  </a:rPr>
                  <a:t> hypothesis 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Δ</m:t>
                        </m:r>
                        <m:r>
                          <a:rPr lang="en-US" altLang="zh-CN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𝑡𝑜𝑓</m:t>
                        </m:r>
                      </m:e>
                    </m:d>
                    <m:r>
                      <a:rPr lang="en-US" altLang="zh-CN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&lt;0.3</m:t>
                    </m:r>
                  </m:oMath>
                </a14:m>
                <a:endParaRPr lang="en-US" altLang="zh-CN" sz="18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宋体" panose="02010600030101010101" pitchFamily="2" charset="-122"/>
                  </a:rPr>
                  <a:t>dE/dx of MDC under </a:t>
                </a:r>
                <a:r>
                  <a:rPr lang="en-US" altLang="zh-CN" sz="1800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e</a:t>
                </a:r>
                <a:r>
                  <a:rPr lang="en-US" altLang="zh-CN" sz="18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宋体" panose="02010600030101010101" pitchFamily="2" charset="-122"/>
                  </a:rPr>
                  <a:t> hypothesis: </a:t>
                </a:r>
                <a14:m>
                  <m:oMath xmlns:m="http://schemas.openxmlformats.org/officeDocument/2006/math">
                    <m:r>
                      <a:rPr lang="en-US" altLang="zh-CN" sz="1800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−7&lt;</m:t>
                    </m:r>
                    <m:sSubSup>
                      <m:sSubSupPr>
                        <m:ctrlPr>
                          <a:rPr lang="en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SupPr>
                      <m:e>
                        <m:r>
                          <a:rPr lang="en" altLang="zh-CN" sz="180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𝜒</m:t>
                        </m:r>
                      </m:e>
                      <m:sub>
                        <m:r>
                          <a:rPr lang="en-US" altLang="zh-CN" sz="180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𝑑𝐸</m:t>
                        </m:r>
                        <m:r>
                          <a:rPr lang="en-US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/</m:t>
                        </m:r>
                        <m:r>
                          <a:rPr lang="en-US" altLang="zh-CN" sz="180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𝑑𝑥</m:t>
                        </m:r>
                      </m:sub>
                      <m:sup>
                        <m:r>
                          <a:rPr lang="en-US" altLang="zh-CN" sz="180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𝑒</m:t>
                        </m:r>
                      </m:sup>
                    </m:sSubSup>
                    <m:r>
                      <a:rPr lang="en" altLang="zh-CN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</m:t>
                    </m:r>
                    <m:r>
                      <a:rPr lang="en-US" altLang="zh-CN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−1</m:t>
                    </m:r>
                  </m:oMath>
                </a14:m>
                <a:endParaRPr lang="en-US" altLang="zh-CN" sz="1800" dirty="0">
                  <a:solidFill>
                    <a:schemeClr val="tx1"/>
                  </a:solidFill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A1045A0-45BB-4160-A5DD-5EA771A363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3"/>
                <a:ext cx="10940627" cy="1620636"/>
              </a:xfrm>
              <a:blipFill>
                <a:blip r:embed="rId2"/>
                <a:stretch>
                  <a:fillRect l="-334" t="-2256" b="-22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BCD4E2-3BB9-4A89-A79A-B19E13CA6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1CE380-3655-42FE-BC58-24D396FD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E860B4-9506-46EB-ABDB-EA2B1AA6E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475E2D7-0157-415E-9417-011CF2793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821304"/>
            <a:ext cx="3005874" cy="21600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A2F02E45-F29C-4BB1-AAFC-564999DD9D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821304"/>
            <a:ext cx="3005874" cy="216000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6613F65-1483-4D68-99C4-3DCDDD8EFC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1" y="3821304"/>
            <a:ext cx="300587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653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BC8EBE-4F73-4FEA-9F51-69111F2A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Further selection</a:t>
            </a:r>
            <a:endParaRPr lang="zh-CN" altLang="en-US" sz="4000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B156C16-E33A-4D28-8066-DD9A585E82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224438"/>
              </a:xfrm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Momentum in MDC: 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𝑃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&lt;1.2</m:t>
                    </m:r>
                  </m:oMath>
                </a14:m>
                <a:endParaRPr lang="en-US" altLang="zh-CN" sz="1800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The energy in EMC: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𝐸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𝑒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&lt;1.2</m:t>
                    </m:r>
                  </m:oMath>
                </a14:m>
                <a:endParaRPr lang="en-US" altLang="zh-CN" sz="1800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The energy in EMC: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𝐸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𝜇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&lt;0.3</m:t>
                    </m:r>
                  </m:oMath>
                </a14:m>
                <a:endParaRPr lang="en-US" altLang="zh-CN" sz="1800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B156C16-E33A-4D28-8066-DD9A585E82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224438"/>
              </a:xfrm>
              <a:blipFill>
                <a:blip r:embed="rId2"/>
                <a:stretch>
                  <a:fillRect l="-406" t="-2985" b="-29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F07BF1-0725-4D5E-B679-325A08B6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01C4B7-D2E0-424E-B208-445BF81E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48BE2B-DA38-4A6F-9CBD-652F6FAF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C44A4A6-D2AE-4E63-9904-D0E599A18A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13" y="3814669"/>
            <a:ext cx="3005874" cy="216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1E5791C-6873-4009-8536-9D5C4CEC54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361" y="3814669"/>
            <a:ext cx="3005874" cy="216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A77A48AE-F5C5-4249-9E3F-19611ECAA8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487" y="3814669"/>
            <a:ext cx="300587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58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BC8EBE-4F73-4FEA-9F51-69111F2A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Further selection</a:t>
            </a:r>
            <a:endParaRPr lang="zh-CN" altLang="en-US" sz="4000" dirty="0"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B156C16-E33A-4D28-8066-DD9A585E82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1798890"/>
              </a:xfrm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𝑀</m:t>
                        </m:r>
                      </m:e>
                      <m:sub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𝑚𝑖𝑠𝑠</m:t>
                        </m:r>
                      </m:sub>
                    </m:sSub>
                    <m:r>
                      <a:rPr lang="en-US" altLang="zh-CN" sz="18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P</m:t>
                        </m:r>
                        <m:sSub>
                          <m:sSub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b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d>
                              <m:dPr>
                                <m:ctrlP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sub>
                        </m:sSub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zh-CN" sz="1800" i="1" dirty="0" smtClean="0">
                            <a:latin typeface="Cambria Math" panose="02040503050406030204" pitchFamily="18" charset="0"/>
                          </a:rPr>
                          <m:t>P</m:t>
                        </m:r>
                        <m:sSub>
                          <m:sSub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b>
                            <m: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  <m:t>𝑙𝑙</m:t>
                            </m:r>
                          </m:sub>
                        </m:sSub>
                      </m:e>
                    </m:d>
                    <m:r>
                      <a:rPr lang="en-US" altLang="zh-CN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zh-CN" sz="1800" i="1" dirty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</a:rPr>
                      <m:t>()</m:t>
                    </m:r>
                  </m:oMath>
                </a14:m>
                <a:endParaRPr lang="en-US" altLang="zh-CN" sz="180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80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cos</m:t>
                    </m:r>
                    <m:sSub>
                      <m:sSubPr>
                        <m:ctrlPr>
                          <a:rPr lang="en-US" altLang="zh-CN" sz="1800" b="0" i="1" dirty="0" err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𝜃</m:t>
                        </m:r>
                      </m:e>
                      <m:sub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𝑚𝑖𝑠𝑠</m:t>
                        </m:r>
                      </m:sub>
                    </m:sSub>
                    <m:r>
                      <a:rPr lang="en-US" altLang="zh-CN" sz="18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f>
                      <m:fPr>
                        <m:ctrlPr>
                          <a:rPr lang="en-US" altLang="zh-CN" sz="1800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altLang="zh-CN" sz="1800" b="0" i="1" dirty="0" smtClean="0">
                                    <a:latin typeface="Cambria Math" panose="02040503050406030204" pitchFamily="18" charset="0"/>
                                    <a:ea typeface="宋体" panose="02010600030101010101" pitchFamily="2" charset="-12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18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pl-PL" altLang="zh-CN" sz="1800" i="1" dirty="0">
                                        <a:latin typeface="Cambria Math" panose="02040503050406030204" pitchFamily="18" charset="0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a:rPr lang="pl-PL" altLang="zh-CN" sz="1800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pl-PL" altLang="zh-CN" sz="1800" i="1" dirty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18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pl-PL" altLang="zh-CN" sz="1800" i="1" dirty="0">
                                        <a:latin typeface="Cambria Math" panose="02040503050406030204" pitchFamily="18" charset="0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a:rPr lang="pl-PL" altLang="zh-CN" sz="1800" i="1" dirty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m:rPr>
                                <m:sty m:val="p"/>
                              </m:rPr>
                              <a:rPr lang="pl-PL" altLang="zh-CN" sz="1800" i="1" dirty="0">
                                <a:latin typeface="Cambria Math" panose="02040503050406030204" pitchFamily="18" charset="0"/>
                              </a:rPr>
                              <m:t>z</m:t>
                            </m:r>
                          </m:sub>
                        </m:sSub>
                      </m:num>
                      <m:den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|</m:t>
                        </m:r>
                        <m:sSub>
                          <m:sSub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l-PL" altLang="zh-CN" sz="1800" i="1" dirty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pl-PL" altLang="zh-CN" sz="18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pl-PL" altLang="zh-CN" sz="1800" i="1" dirty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l-PL" altLang="zh-CN" sz="1800" i="1" dirty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a:rPr lang="pl-PL" altLang="zh-CN" sz="18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1800" b="0" i="1" dirty="0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endParaRPr lang="en-US" altLang="zh-CN" sz="1800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The missing mass: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b="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𝑀</m:t>
                        </m:r>
                      </m:e>
                      <m:sub>
                        <m:r>
                          <a:rPr lang="en-US" altLang="zh-CN" sz="1800" i="1" dirty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𝑚𝑖𝑠𝑠</m:t>
                        </m:r>
                      </m:sub>
                    </m:sSub>
                    <m:r>
                      <a:rPr lang="en-US" altLang="zh-CN" sz="1800" i="1" dirty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&lt;3.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10</m:t>
                    </m:r>
                  </m:oMath>
                </a14:m>
                <a:endParaRPr lang="en-US" altLang="zh-CN" sz="1800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>
                  <a:lnSpc>
                    <a:spcPct val="100000"/>
                  </a:lnSpc>
                  <a:buFont typeface="Wingdings" panose="05000000000000000000" pitchFamily="2" charset="2"/>
                  <a:buChar char="ü"/>
                </a:pPr>
                <a:r>
                  <a:rPr lang="en-US" altLang="zh-CN" sz="1800" dirty="0">
                    <a:latin typeface="Cambria Math" panose="02040503050406030204" pitchFamily="18" charset="0"/>
                    <a:ea typeface="宋体" panose="02010600030101010101" pitchFamily="2" charset="-122"/>
                  </a:rPr>
                  <a:t>The missing cos theta: </a:t>
                </a:r>
                <a14:m>
                  <m:oMath xmlns:m="http://schemas.openxmlformats.org/officeDocument/2006/math">
                    <m:r>
                      <a:rPr lang="en-US" altLang="zh-CN" sz="1800" b="0" i="0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|</m:t>
                    </m:r>
                    <m:r>
                      <m:rPr>
                        <m:sty m:val="p"/>
                      </m:rPr>
                      <a:rPr lang="en-US" altLang="zh-CN" sz="18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cos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𝜃</m:t>
                    </m:r>
                    <m:r>
                      <a:rPr lang="en-US" altLang="zh-CN" sz="1800" b="0" i="1" dirty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|&lt;0.9</m:t>
                    </m:r>
                  </m:oMath>
                </a14:m>
                <a:endParaRPr lang="en-US" altLang="zh-CN" sz="1800" dirty="0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B156C16-E33A-4D28-8066-DD9A585E82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1798890"/>
              </a:xfrm>
              <a:blipFill>
                <a:blip r:embed="rId2"/>
                <a:stretch>
                  <a:fillRect l="-406" b="-40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F07BF1-0725-4D5E-B679-325A08B6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2024/9/24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01C4B7-D2E0-424E-B208-445BF81EB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48BE2B-DA38-4A6F-9CBD-652F6FAF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91AA303-9419-40FB-B328-0A17756571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64424"/>
            <a:ext cx="3005874" cy="216000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B4855AD8-1D59-47D9-9381-C9ACD84E8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74" y="4064424"/>
            <a:ext cx="3005874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2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7549</TotalTime>
  <Words>568</Words>
  <Application>Microsoft Office PowerPoint</Application>
  <PresentationFormat>宽屏</PresentationFormat>
  <Paragraphs>124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等线</vt:lpstr>
      <vt:lpstr>等线 Light</vt:lpstr>
      <vt:lpstr>宋体</vt:lpstr>
      <vt:lpstr>Arial</vt:lpstr>
      <vt:lpstr>Cambria Math</vt:lpstr>
      <vt:lpstr>Symbol</vt:lpstr>
      <vt:lpstr>Times New Roman</vt:lpstr>
      <vt:lpstr>Wingdings</vt:lpstr>
      <vt:lpstr>Office 主题​​</vt:lpstr>
      <vt:lpstr>Examination of T/CP Invariance in the e^+ e^-→^+ ^-  Reaction at BESIII</vt:lpstr>
      <vt:lpstr>Signal MC</vt:lpstr>
      <vt:lpstr>Exclusive MC</vt:lpstr>
      <vt:lpstr>Inclusive MC</vt:lpstr>
      <vt:lpstr>Event selection</vt:lpstr>
      <vt:lpstr>Electron identification</vt:lpstr>
      <vt:lpstr>Muon identification</vt:lpstr>
      <vt:lpstr>Further selection</vt:lpstr>
      <vt:lpstr>Further selection</vt:lpstr>
      <vt:lpstr>Background</vt:lpstr>
      <vt:lpstr>Background Analyse</vt:lpstr>
      <vt:lpstr>Background</vt:lpstr>
      <vt:lpstr>接下来的工作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Yunhe Yang</dc:creator>
  <cp:lastModifiedBy>Yunhe Yang</cp:lastModifiedBy>
  <cp:revision>161</cp:revision>
  <dcterms:created xsi:type="dcterms:W3CDTF">2024-08-03T12:39:44Z</dcterms:created>
  <dcterms:modified xsi:type="dcterms:W3CDTF">2024-09-24T09:43:59Z</dcterms:modified>
</cp:coreProperties>
</file>