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sdx" ContentType="application/vnd.ms-visio.drawing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84" r:id="rId2"/>
    <p:sldId id="257" r:id="rId3"/>
    <p:sldId id="288" r:id="rId4"/>
    <p:sldId id="289" r:id="rId5"/>
    <p:sldId id="377" r:id="rId6"/>
    <p:sldId id="385" r:id="rId7"/>
    <p:sldId id="378" r:id="rId8"/>
    <p:sldId id="290" r:id="rId9"/>
    <p:sldId id="321" r:id="rId10"/>
    <p:sldId id="324" r:id="rId11"/>
    <p:sldId id="340" r:id="rId12"/>
    <p:sldId id="384" r:id="rId13"/>
    <p:sldId id="341" r:id="rId14"/>
    <p:sldId id="343" r:id="rId15"/>
    <p:sldId id="345" r:id="rId16"/>
    <p:sldId id="348" r:id="rId17"/>
    <p:sldId id="349" r:id="rId18"/>
    <p:sldId id="350" r:id="rId19"/>
    <p:sldId id="351" r:id="rId20"/>
    <p:sldId id="357" r:id="rId21"/>
    <p:sldId id="358" r:id="rId22"/>
    <p:sldId id="359" r:id="rId23"/>
    <p:sldId id="362" r:id="rId24"/>
    <p:sldId id="364" r:id="rId25"/>
    <p:sldId id="383" r:id="rId26"/>
    <p:sldId id="366" r:id="rId27"/>
    <p:sldId id="379" r:id="rId28"/>
    <p:sldId id="380" r:id="rId29"/>
    <p:sldId id="381" r:id="rId30"/>
    <p:sldId id="386" r:id="rId31"/>
    <p:sldId id="372" r:id="rId32"/>
    <p:sldId id="271" r:id="rId33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642"/>
    <a:srgbClr val="D9F2FF"/>
    <a:srgbClr val="004098"/>
    <a:srgbClr val="0075C2"/>
    <a:srgbClr val="005391"/>
    <a:srgbClr val="9FDFFF"/>
    <a:srgbClr val="0097E0"/>
    <a:srgbClr val="0079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09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558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image" Target="../media/image6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D8D233-F750-45C8-BDB1-F1A6DADE8CC1}" type="datetimeFigureOut">
              <a:rPr lang="ko-KR" altLang="en-US" smtClean="0"/>
              <a:t>2025-03-21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3B741E-8932-4315-BDAC-7B55AA3CBD1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41610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42164-A10B-4852-A740-BCFBF837EB1B}" type="slidenum">
              <a:rPr lang="en-US" altLang="ko-KR" smtClean="0"/>
              <a:pPr/>
              <a:t>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53818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42164-A10B-4852-A740-BCFBF837EB1B}" type="slidenum">
              <a:rPr lang="en-US" altLang="ko-KR" smtClean="0"/>
              <a:pPr/>
              <a:t>11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709440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42164-A10B-4852-A740-BCFBF837EB1B}" type="slidenum">
              <a:rPr lang="en-US" altLang="ko-KR" smtClean="0"/>
              <a:pPr/>
              <a:t>13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85814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42164-A10B-4852-A740-BCFBF837EB1B}" type="slidenum">
              <a:rPr lang="en-US" altLang="ko-KR" smtClean="0"/>
              <a:pPr/>
              <a:t>16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27867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42164-A10B-4852-A740-BCFBF837EB1B}" type="slidenum">
              <a:rPr lang="en-US" altLang="ko-KR" smtClean="0"/>
              <a:pPr/>
              <a:t>18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078279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42164-A10B-4852-A740-BCFBF837EB1B}" type="slidenum">
              <a:rPr lang="en-US" altLang="ko-KR" smtClean="0"/>
              <a:pPr/>
              <a:t>19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93128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8862F6E-ADD2-9366-B113-2DC17C241C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1361" y="1681423"/>
            <a:ext cx="9144000" cy="1006475"/>
          </a:xfrm>
        </p:spPr>
        <p:txBody>
          <a:bodyPr anchor="b">
            <a:normAutofit/>
          </a:bodyPr>
          <a:lstStyle>
            <a:lvl1pPr algn="l">
              <a:defRPr lang="ko-KR" altLang="en-US" sz="5400" kern="1200" dirty="0">
                <a:solidFill>
                  <a:srgbClr val="004098"/>
                </a:solidFill>
                <a:latin typeface="SUIT ExtraBold" pitchFamily="50" charset="-127"/>
                <a:ea typeface="SUIT ExtraBold" pitchFamily="50" charset="-127"/>
                <a:cs typeface="Pretendard ExtraBold" panose="02000903000000020004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69E63DFE-D7AA-AC13-F7A4-9329D5BFA8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1361" y="1129303"/>
            <a:ext cx="5029200" cy="39019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dirty="0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820B87F-A1F1-79EF-E2BF-4CF0E388F7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1361" y="2962042"/>
            <a:ext cx="2743200" cy="365125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 altLang="ko-KR" dirty="0" smtClean="0"/>
              <a:t>2024. 01. 01</a:t>
            </a:r>
            <a:endParaRPr lang="ko-KR" altLang="en-US" dirty="0"/>
          </a:p>
        </p:txBody>
      </p:sp>
      <p:pic>
        <p:nvPicPr>
          <p:cNvPr id="7" name="그림 6" descr="스크린샷, 라인, 다채로움, 빛이(가) 표시된 사진&#10;&#10;자동 생성된 설명">
            <a:extLst>
              <a:ext uri="{FF2B5EF4-FFF2-40B4-BE49-F238E27FC236}">
                <a16:creationId xmlns:a16="http://schemas.microsoft.com/office/drawing/2014/main" id="{447B937B-3482-AA8F-305C-1D3FB341C0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77801"/>
            <a:ext cx="12192000" cy="2180199"/>
          </a:xfrm>
          <a:prstGeom prst="rect">
            <a:avLst/>
          </a:prstGeom>
        </p:spPr>
      </p:pic>
      <p:pic>
        <p:nvPicPr>
          <p:cNvPr id="8" name="그림 7" descr="폰트, 텍스트, 그래픽, 스크린샷이(가) 표시된 사진&#10;&#10;자동 생성된 설명">
            <a:extLst>
              <a:ext uri="{FF2B5EF4-FFF2-40B4-BE49-F238E27FC236}">
                <a16:creationId xmlns:a16="http://schemas.microsoft.com/office/drawing/2014/main" id="{2BE3FCCA-6DE1-F833-F82A-25A251072E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211" y="594917"/>
            <a:ext cx="3116138" cy="62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872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AD5AB5B-07F8-EFE8-E488-AECA1C1F3A2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3304" y="1323821"/>
            <a:ext cx="11138207" cy="4954316"/>
          </a:xfrm>
        </p:spPr>
        <p:txBody>
          <a:bodyPr/>
          <a:lstStyle>
            <a:lvl1pPr marL="228600" indent="-228600">
              <a:buClr>
                <a:srgbClr val="004098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1pPr>
            <a:lvl2pPr>
              <a:buClr>
                <a:srgbClr val="004098"/>
              </a:buClr>
              <a:defRPr sz="1800"/>
            </a:lvl2pPr>
            <a:lvl3pPr marL="1143000" indent="-228600">
              <a:buClr>
                <a:srgbClr val="004098"/>
              </a:buClr>
              <a:buFont typeface="Wingdings" panose="05000000000000000000" pitchFamily="2" charset="2"/>
              <a:buChar char="Ø"/>
              <a:defRPr sz="1600"/>
            </a:lvl3pPr>
          </a:lstStyle>
          <a:p>
            <a:pPr lvl="0"/>
            <a:r>
              <a:rPr lang="ko-KR" altLang="en-US" dirty="0" smtClean="0"/>
              <a:t> 마스터 </a:t>
            </a:r>
            <a:r>
              <a:rPr lang="ko-KR" altLang="en-US" dirty="0"/>
              <a:t>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</a:t>
            </a:r>
            <a:r>
              <a:rPr lang="ko-KR" altLang="en-US" dirty="0" smtClean="0"/>
              <a:t>수준</a:t>
            </a:r>
            <a:endParaRPr lang="ko-KR" altLang="en-US" dirty="0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3AF9378-3F43-8409-C03A-73DEDCCCD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B85E3-3F26-4931-9378-98579BCCDB13}" type="datetimeFigureOut">
              <a:rPr lang="ko-KR" altLang="en-US" smtClean="0"/>
              <a:t>2025-03-21</a:t>
            </a:fld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A2C4276-70B8-86B8-C9F2-52724C6E5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fld id="{519E8D39-C0D6-47D3-86D7-0197E2DBC21A}" type="slidenum">
              <a:rPr lang="ko-KR" altLang="en-US" smtClean="0"/>
              <a:pPr/>
              <a:t>‹#›</a:t>
            </a:fld>
            <a:r>
              <a:rPr lang="ko-KR" altLang="en-US" dirty="0" smtClean="0"/>
              <a:t> </a:t>
            </a:r>
            <a:r>
              <a:rPr lang="en-US" altLang="ko-KR" dirty="0" smtClean="0"/>
              <a:t>/ 100</a:t>
            </a:r>
            <a:endParaRPr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B566940A-5D05-484C-340D-B21396B2E3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836" y="327277"/>
            <a:ext cx="12192000" cy="732315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CBC82D7D-6770-00F1-0627-3F8644DEA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304" y="147890"/>
            <a:ext cx="10950495" cy="721906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04098"/>
                </a:solidFill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3601165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B566940A-5D05-484C-340D-B21396B2E3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685" y="327277"/>
            <a:ext cx="12192000" cy="732315"/>
          </a:xfrm>
          <a:prstGeom prst="rect">
            <a:avLst/>
          </a:prstGeom>
        </p:spPr>
      </p:pic>
      <p:sp>
        <p:nvSpPr>
          <p:cNvPr id="11" name="내용 개체 틀 2">
            <a:extLst>
              <a:ext uri="{FF2B5EF4-FFF2-40B4-BE49-F238E27FC236}">
                <a16:creationId xmlns:a16="http://schemas.microsoft.com/office/drawing/2014/main" id="{1AD5AB5B-07F8-EFE8-E488-AECA1C1F3A2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3304" y="1323821"/>
            <a:ext cx="11138207" cy="4954316"/>
          </a:xfrm>
        </p:spPr>
        <p:txBody>
          <a:bodyPr/>
          <a:lstStyle>
            <a:lvl1pPr marL="228600" indent="-228600">
              <a:buClr>
                <a:srgbClr val="004098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1pPr>
            <a:lvl2pPr>
              <a:buClr>
                <a:srgbClr val="004098"/>
              </a:buClr>
              <a:defRPr sz="1800"/>
            </a:lvl2pPr>
            <a:lvl3pPr marL="1143000" indent="-228600">
              <a:buClr>
                <a:srgbClr val="004098"/>
              </a:buClr>
              <a:buFont typeface="Wingdings" panose="05000000000000000000" pitchFamily="2" charset="2"/>
              <a:buChar char="Ø"/>
              <a:defRPr sz="1600"/>
            </a:lvl3pPr>
          </a:lstStyle>
          <a:p>
            <a:pPr lvl="0"/>
            <a:r>
              <a:rPr lang="ko-KR" altLang="en-US" dirty="0" smtClean="0"/>
              <a:t> 마스터 </a:t>
            </a:r>
            <a:r>
              <a:rPr lang="ko-KR" altLang="en-US" dirty="0"/>
              <a:t>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</a:t>
            </a:r>
            <a:r>
              <a:rPr lang="ko-KR" altLang="en-US" dirty="0" smtClean="0"/>
              <a:t>수준</a:t>
            </a:r>
            <a:endParaRPr lang="ko-KR" altLang="en-US" dirty="0"/>
          </a:p>
        </p:txBody>
      </p:sp>
      <p:sp>
        <p:nvSpPr>
          <p:cNvPr id="12" name="날짜 개체 틀 3">
            <a:extLst>
              <a:ext uri="{FF2B5EF4-FFF2-40B4-BE49-F238E27FC236}">
                <a16:creationId xmlns:a16="http://schemas.microsoft.com/office/drawing/2014/main" id="{13AF9378-3F43-8409-C03A-73DEDCCCDC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16B85E3-3F26-4931-9378-98579BCCDB13}" type="datetimeFigureOut">
              <a:rPr lang="ko-KR" altLang="en-US" smtClean="0"/>
              <a:t>2025-03-21</a:t>
            </a:fld>
            <a:endParaRPr lang="ko-KR" altLang="en-US"/>
          </a:p>
        </p:txBody>
      </p:sp>
      <p:sp>
        <p:nvSpPr>
          <p:cNvPr id="13" name="슬라이드 번호 개체 틀 5">
            <a:extLst>
              <a:ext uri="{FF2B5EF4-FFF2-40B4-BE49-F238E27FC236}">
                <a16:creationId xmlns:a16="http://schemas.microsoft.com/office/drawing/2014/main" id="{DA2C4276-70B8-86B8-C9F2-52724C6E5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1FA9868-F4C7-48E4-A91F-515FCC583EA8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4" name="제목 1">
            <a:extLst>
              <a:ext uri="{FF2B5EF4-FFF2-40B4-BE49-F238E27FC236}">
                <a16:creationId xmlns:a16="http://schemas.microsoft.com/office/drawing/2014/main" id="{CBC82D7D-6770-00F1-0627-3F8644DEA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304" y="147890"/>
            <a:ext cx="10950495" cy="721906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04098"/>
                </a:solidFill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94494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54C30-D46D-4D83-83E7-9BEEA56F6A5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955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D6150AF9-B02A-831F-D625-2823059F2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76F7CBD-C5B4-6970-50BD-1F730ADD59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48302B4-4D1A-9D80-C727-EB5E97CCA9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6B85E3-3F26-4931-9378-98579BCCDB13}" type="datetimeFigureOut">
              <a:rPr lang="ko-KR" altLang="en-US" smtClean="0"/>
              <a:t>2025-03-21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2F288A1-9CBB-4C3A-3728-7910B1B637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2DEACB1-5581-917D-9A1E-150C4099F4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FA9868-F4C7-48E4-A91F-515FCC583EA8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884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6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___.vs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___1.vs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___2.vs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1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6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93232" y="1631009"/>
            <a:ext cx="9685208" cy="1647448"/>
          </a:xfrm>
        </p:spPr>
        <p:txBody>
          <a:bodyPr>
            <a:noAutofit/>
          </a:bodyPr>
          <a:lstStyle/>
          <a:p>
            <a:r>
              <a:rPr lang="en-US" altLang="ko-KR" sz="4000" dirty="0" smtClean="0">
                <a:latin typeface="+mj-lt"/>
                <a:ea typeface="+mj-ea"/>
              </a:rPr>
              <a:t>SRF system and beam operation of RAON in IBS</a:t>
            </a:r>
            <a:endParaRPr lang="ko-KR" altLang="en-US" sz="3000" dirty="0">
              <a:latin typeface="+mj-lt"/>
              <a:ea typeface="+mj-ea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693232" y="1162756"/>
            <a:ext cx="5029200" cy="390195"/>
          </a:xfrm>
        </p:spPr>
        <p:txBody>
          <a:bodyPr>
            <a:normAutofit lnSpcReduction="10000"/>
          </a:bodyPr>
          <a:lstStyle/>
          <a:p>
            <a:r>
              <a:rPr lang="en-US" altLang="ko-KR" dirty="0" smtClean="0"/>
              <a:t>ASSCA 2025</a:t>
            </a:r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72B700-6FAE-CAD2-1EA1-A1584B1F6F8A}"/>
              </a:ext>
            </a:extLst>
          </p:cNvPr>
          <p:cNvSpPr txBox="1"/>
          <p:nvPr/>
        </p:nvSpPr>
        <p:spPr>
          <a:xfrm>
            <a:off x="625475" y="3424019"/>
            <a:ext cx="93091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solidFill>
                  <a:schemeClr val="bg1">
                    <a:lumMod val="50000"/>
                  </a:schemeClr>
                </a:solidFill>
                <a:cs typeface="Pretendard Medium" panose="02000603000000020004" pitchFamily="50" charset="-127"/>
              </a:rPr>
              <a:t>2025. 03. 24</a:t>
            </a:r>
          </a:p>
          <a:p>
            <a:endParaRPr lang="en-US" altLang="ko-KR" sz="1600" dirty="0">
              <a:solidFill>
                <a:schemeClr val="bg1">
                  <a:lumMod val="50000"/>
                </a:schemeClr>
              </a:solidFill>
              <a:cs typeface="Pretendard Medium" panose="02000603000000020004" pitchFamily="50" charset="-127"/>
            </a:endParaRPr>
          </a:p>
          <a:p>
            <a:r>
              <a:rPr lang="en-US" altLang="ko-KR" sz="2000" dirty="0">
                <a:cs typeface="Pretendard Medium" panose="02000603000000020004" pitchFamily="50" charset="-127"/>
              </a:rPr>
              <a:t>Office of High Energy </a:t>
            </a:r>
            <a:r>
              <a:rPr lang="en-US" altLang="ko-KR" sz="2000" dirty="0" err="1">
                <a:cs typeface="Pretendard Medium" panose="02000603000000020004" pitchFamily="50" charset="-127"/>
              </a:rPr>
              <a:t>Linac</a:t>
            </a:r>
            <a:r>
              <a:rPr lang="en-US" altLang="ko-KR" sz="2000" dirty="0">
                <a:cs typeface="Pretendard Medium" panose="02000603000000020004" pitchFamily="50" charset="-127"/>
              </a:rPr>
              <a:t> Development</a:t>
            </a:r>
          </a:p>
          <a:p>
            <a:r>
              <a:rPr lang="en-US" altLang="ko-KR" sz="2000" dirty="0" smtClean="0">
                <a:cs typeface="Pretendard Medium" panose="02000603000000020004" pitchFamily="50" charset="-127"/>
              </a:rPr>
              <a:t>Institute for Rare Isotope Science, IBS</a:t>
            </a:r>
          </a:p>
          <a:p>
            <a:endParaRPr lang="en-US" altLang="ko-KR" sz="2000" dirty="0" smtClean="0">
              <a:cs typeface="Pretendard Medium" panose="02000603000000020004" pitchFamily="50" charset="-127"/>
            </a:endParaRPr>
          </a:p>
          <a:p>
            <a:r>
              <a:rPr lang="en-US" altLang="ko-KR" sz="2000" dirty="0" err="1" smtClean="0">
                <a:cs typeface="Pretendard Medium" panose="02000603000000020004" pitchFamily="50" charset="-127"/>
              </a:rPr>
              <a:t>Youngkwon</a:t>
            </a:r>
            <a:r>
              <a:rPr lang="en-US" altLang="ko-KR" sz="2000" dirty="0" smtClean="0">
                <a:cs typeface="Pretendard Medium" panose="02000603000000020004" pitchFamily="50" charset="-127"/>
              </a:rPr>
              <a:t> Kim</a:t>
            </a:r>
            <a:endParaRPr lang="ko-KR" altLang="en-US" sz="2000" dirty="0">
              <a:cs typeface="Pretendard Medium" panose="020006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4662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Schedule for mass production</a:t>
            </a:r>
            <a:endParaRPr lang="ko-KR" altLang="en-US" dirty="0"/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9066915"/>
              </p:ext>
            </p:extLst>
          </p:nvPr>
        </p:nvGraphicFramePr>
        <p:xfrm>
          <a:off x="1490474" y="1170432"/>
          <a:ext cx="8709990" cy="4922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703">
                  <a:extLst>
                    <a:ext uri="{9D8B030D-6E8A-4147-A177-3AD203B41FA5}">
                      <a16:colId xmlns:a16="http://schemas.microsoft.com/office/drawing/2014/main" val="2286205391"/>
                    </a:ext>
                  </a:extLst>
                </a:gridCol>
                <a:gridCol w="829207">
                  <a:extLst>
                    <a:ext uri="{9D8B030D-6E8A-4147-A177-3AD203B41FA5}">
                      <a16:colId xmlns:a16="http://schemas.microsoft.com/office/drawing/2014/main" val="1327230298"/>
                    </a:ext>
                  </a:extLst>
                </a:gridCol>
                <a:gridCol w="428755">
                  <a:extLst>
                    <a:ext uri="{9D8B030D-6E8A-4147-A177-3AD203B41FA5}">
                      <a16:colId xmlns:a16="http://schemas.microsoft.com/office/drawing/2014/main" val="3064876269"/>
                    </a:ext>
                  </a:extLst>
                </a:gridCol>
                <a:gridCol w="428755">
                  <a:extLst>
                    <a:ext uri="{9D8B030D-6E8A-4147-A177-3AD203B41FA5}">
                      <a16:colId xmlns:a16="http://schemas.microsoft.com/office/drawing/2014/main" val="138818229"/>
                    </a:ext>
                  </a:extLst>
                </a:gridCol>
                <a:gridCol w="428755">
                  <a:extLst>
                    <a:ext uri="{9D8B030D-6E8A-4147-A177-3AD203B41FA5}">
                      <a16:colId xmlns:a16="http://schemas.microsoft.com/office/drawing/2014/main" val="822480428"/>
                    </a:ext>
                  </a:extLst>
                </a:gridCol>
                <a:gridCol w="428755">
                  <a:extLst>
                    <a:ext uri="{9D8B030D-6E8A-4147-A177-3AD203B41FA5}">
                      <a16:colId xmlns:a16="http://schemas.microsoft.com/office/drawing/2014/main" val="2764184179"/>
                    </a:ext>
                  </a:extLst>
                </a:gridCol>
                <a:gridCol w="428755">
                  <a:extLst>
                    <a:ext uri="{9D8B030D-6E8A-4147-A177-3AD203B41FA5}">
                      <a16:colId xmlns:a16="http://schemas.microsoft.com/office/drawing/2014/main" val="606267094"/>
                    </a:ext>
                  </a:extLst>
                </a:gridCol>
                <a:gridCol w="428755">
                  <a:extLst>
                    <a:ext uri="{9D8B030D-6E8A-4147-A177-3AD203B41FA5}">
                      <a16:colId xmlns:a16="http://schemas.microsoft.com/office/drawing/2014/main" val="3599266752"/>
                    </a:ext>
                  </a:extLst>
                </a:gridCol>
                <a:gridCol w="428755">
                  <a:extLst>
                    <a:ext uri="{9D8B030D-6E8A-4147-A177-3AD203B41FA5}">
                      <a16:colId xmlns:a16="http://schemas.microsoft.com/office/drawing/2014/main" val="2227174042"/>
                    </a:ext>
                  </a:extLst>
                </a:gridCol>
                <a:gridCol w="428755">
                  <a:extLst>
                    <a:ext uri="{9D8B030D-6E8A-4147-A177-3AD203B41FA5}">
                      <a16:colId xmlns:a16="http://schemas.microsoft.com/office/drawing/2014/main" val="1141398142"/>
                    </a:ext>
                  </a:extLst>
                </a:gridCol>
                <a:gridCol w="428755">
                  <a:extLst>
                    <a:ext uri="{9D8B030D-6E8A-4147-A177-3AD203B41FA5}">
                      <a16:colId xmlns:a16="http://schemas.microsoft.com/office/drawing/2014/main" val="823813833"/>
                    </a:ext>
                  </a:extLst>
                </a:gridCol>
                <a:gridCol w="428755">
                  <a:extLst>
                    <a:ext uri="{9D8B030D-6E8A-4147-A177-3AD203B41FA5}">
                      <a16:colId xmlns:a16="http://schemas.microsoft.com/office/drawing/2014/main" val="3001366409"/>
                    </a:ext>
                  </a:extLst>
                </a:gridCol>
                <a:gridCol w="428755">
                  <a:extLst>
                    <a:ext uri="{9D8B030D-6E8A-4147-A177-3AD203B41FA5}">
                      <a16:colId xmlns:a16="http://schemas.microsoft.com/office/drawing/2014/main" val="3377203803"/>
                    </a:ext>
                  </a:extLst>
                </a:gridCol>
                <a:gridCol w="428755">
                  <a:extLst>
                    <a:ext uri="{9D8B030D-6E8A-4147-A177-3AD203B41FA5}">
                      <a16:colId xmlns:a16="http://schemas.microsoft.com/office/drawing/2014/main" val="2557154854"/>
                    </a:ext>
                  </a:extLst>
                </a:gridCol>
                <a:gridCol w="428755">
                  <a:extLst>
                    <a:ext uri="{9D8B030D-6E8A-4147-A177-3AD203B41FA5}">
                      <a16:colId xmlns:a16="http://schemas.microsoft.com/office/drawing/2014/main" val="2495570885"/>
                    </a:ext>
                  </a:extLst>
                </a:gridCol>
                <a:gridCol w="428755">
                  <a:extLst>
                    <a:ext uri="{9D8B030D-6E8A-4147-A177-3AD203B41FA5}">
                      <a16:colId xmlns:a16="http://schemas.microsoft.com/office/drawing/2014/main" val="2988066710"/>
                    </a:ext>
                  </a:extLst>
                </a:gridCol>
                <a:gridCol w="428755">
                  <a:extLst>
                    <a:ext uri="{9D8B030D-6E8A-4147-A177-3AD203B41FA5}">
                      <a16:colId xmlns:a16="http://schemas.microsoft.com/office/drawing/2014/main" val="1976241780"/>
                    </a:ext>
                  </a:extLst>
                </a:gridCol>
                <a:gridCol w="428755">
                  <a:extLst>
                    <a:ext uri="{9D8B030D-6E8A-4147-A177-3AD203B41FA5}">
                      <a16:colId xmlns:a16="http://schemas.microsoft.com/office/drawing/2014/main" val="750744305"/>
                    </a:ext>
                  </a:extLst>
                </a:gridCol>
              </a:tblGrid>
              <a:tr h="473982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2017</a:t>
                      </a:r>
                      <a:endParaRPr lang="ko-KR" altLang="en-US" dirty="0"/>
                    </a:p>
                  </a:txBody>
                  <a:tcPr anchor="ctr" anchorCtr="1"/>
                </a:tc>
                <a:tc gridSpan="4"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2018</a:t>
                      </a:r>
                      <a:endParaRPr lang="ko-KR" altLang="en-US" dirty="0"/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2019</a:t>
                      </a:r>
                      <a:endParaRPr lang="ko-KR" altLang="en-US" dirty="0"/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2020</a:t>
                      </a:r>
                      <a:endParaRPr lang="ko-KR" altLang="en-US" dirty="0"/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2021</a:t>
                      </a:r>
                      <a:endParaRPr lang="ko-KR" altLang="en-US" dirty="0"/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0873198"/>
                  </a:ext>
                </a:extLst>
              </a:tr>
              <a:tr h="1992057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QWR</a:t>
                      </a:r>
                      <a:endParaRPr lang="ko-KR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666596229"/>
                  </a:ext>
                </a:extLst>
              </a:tr>
              <a:tr h="245682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HWR</a:t>
                      </a:r>
                      <a:endParaRPr lang="ko-KR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4198788735"/>
                  </a:ext>
                </a:extLst>
              </a:tr>
            </a:tbl>
          </a:graphicData>
        </a:graphic>
      </p:graphicFrame>
      <p:sp>
        <p:nvSpPr>
          <p:cNvPr id="7" name="타원 6"/>
          <p:cNvSpPr/>
          <p:nvPr/>
        </p:nvSpPr>
        <p:spPr>
          <a:xfrm>
            <a:off x="3289876" y="1768486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8" name="TextBox 7"/>
          <p:cNvSpPr txBox="1"/>
          <p:nvPr/>
        </p:nvSpPr>
        <p:spPr>
          <a:xfrm>
            <a:off x="3389409" y="1679886"/>
            <a:ext cx="1476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Contract(‘17.12)</a:t>
            </a:r>
            <a:endParaRPr lang="ko-KR" altLang="en-US" sz="1400" dirty="0"/>
          </a:p>
        </p:txBody>
      </p:sp>
      <p:cxnSp>
        <p:nvCxnSpPr>
          <p:cNvPr id="10" name="직선 연결선 9"/>
          <p:cNvCxnSpPr/>
          <p:nvPr/>
        </p:nvCxnSpPr>
        <p:spPr>
          <a:xfrm>
            <a:off x="3630168" y="2056518"/>
            <a:ext cx="4005072" cy="0"/>
          </a:xfrm>
          <a:prstGeom prst="line">
            <a:avLst/>
          </a:prstGeom>
          <a:ln w="28575">
            <a:solidFill>
              <a:srgbClr val="0000FF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206792" y="1779519"/>
            <a:ext cx="30219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cavity fabrication (’18.03 ~ ‘20.06)</a:t>
            </a:r>
            <a:endParaRPr lang="ko-KR" altLang="en-US" sz="1400" dirty="0"/>
          </a:p>
        </p:txBody>
      </p:sp>
      <p:cxnSp>
        <p:nvCxnSpPr>
          <p:cNvPr id="14" name="직선 연결선 13"/>
          <p:cNvCxnSpPr/>
          <p:nvPr/>
        </p:nvCxnSpPr>
        <p:spPr>
          <a:xfrm>
            <a:off x="3630168" y="2356745"/>
            <a:ext cx="1874520" cy="0"/>
          </a:xfrm>
          <a:prstGeom prst="line">
            <a:avLst/>
          </a:prstGeom>
          <a:ln w="28575">
            <a:solidFill>
              <a:srgbClr val="0000FF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273682" y="2067550"/>
            <a:ext cx="36311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module &amp; tuner fabrication (‘18.03~’19.03)</a:t>
            </a:r>
            <a:endParaRPr lang="ko-KR" altLang="en-US" sz="1400" dirty="0"/>
          </a:p>
        </p:txBody>
      </p:sp>
      <p:cxnSp>
        <p:nvCxnSpPr>
          <p:cNvPr id="17" name="직선 연결선 16"/>
          <p:cNvCxnSpPr/>
          <p:nvPr/>
        </p:nvCxnSpPr>
        <p:spPr>
          <a:xfrm>
            <a:off x="3630168" y="2656972"/>
            <a:ext cx="3264408" cy="0"/>
          </a:xfrm>
          <a:prstGeom prst="line">
            <a:avLst/>
          </a:prstGeom>
          <a:ln w="28575">
            <a:solidFill>
              <a:srgbClr val="0000FF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028844" y="2363844"/>
            <a:ext cx="30748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coupler fabrication (‘18.03 ~ ‘20.01)</a:t>
            </a:r>
            <a:endParaRPr lang="ko-KR" altLang="en-US" sz="1400" dirty="0"/>
          </a:p>
        </p:txBody>
      </p:sp>
      <p:cxnSp>
        <p:nvCxnSpPr>
          <p:cNvPr id="20" name="직선 연결선 19"/>
          <p:cNvCxnSpPr/>
          <p:nvPr/>
        </p:nvCxnSpPr>
        <p:spPr>
          <a:xfrm>
            <a:off x="4373880" y="2957199"/>
            <a:ext cx="3398520" cy="0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464153" y="5035760"/>
            <a:ext cx="2585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vertical test (‘20.02 ~ ‘21. 07)</a:t>
            </a:r>
            <a:endParaRPr lang="ko-KR" altLang="en-US" sz="1400" dirty="0"/>
          </a:p>
        </p:txBody>
      </p:sp>
      <p:cxnSp>
        <p:nvCxnSpPr>
          <p:cNvPr id="24" name="직선 연결선 23"/>
          <p:cNvCxnSpPr/>
          <p:nvPr/>
        </p:nvCxnSpPr>
        <p:spPr>
          <a:xfrm>
            <a:off x="6240780" y="3557653"/>
            <a:ext cx="1943452" cy="0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207968" y="3280654"/>
            <a:ext cx="2802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horizontal test (‘19.08 ~ ‘20. 09)</a:t>
            </a:r>
            <a:endParaRPr lang="ko-KR" altLang="en-US" sz="1400" dirty="0"/>
          </a:p>
        </p:txBody>
      </p:sp>
      <p:cxnSp>
        <p:nvCxnSpPr>
          <p:cNvPr id="29" name="직선 연결선 28"/>
          <p:cNvCxnSpPr/>
          <p:nvPr/>
        </p:nvCxnSpPr>
        <p:spPr>
          <a:xfrm>
            <a:off x="4488180" y="4083858"/>
            <a:ext cx="4853940" cy="0"/>
          </a:xfrm>
          <a:prstGeom prst="line">
            <a:avLst/>
          </a:prstGeom>
          <a:ln w="28575">
            <a:solidFill>
              <a:srgbClr val="0000FF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/>
          <p:cNvCxnSpPr/>
          <p:nvPr/>
        </p:nvCxnSpPr>
        <p:spPr>
          <a:xfrm>
            <a:off x="4945380" y="4371890"/>
            <a:ext cx="2682240" cy="0"/>
          </a:xfrm>
          <a:prstGeom prst="line">
            <a:avLst/>
          </a:prstGeom>
          <a:ln w="28575">
            <a:solidFill>
              <a:srgbClr val="0000FF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/>
          <p:cNvCxnSpPr/>
          <p:nvPr/>
        </p:nvCxnSpPr>
        <p:spPr>
          <a:xfrm>
            <a:off x="5394960" y="5019962"/>
            <a:ext cx="3642360" cy="0"/>
          </a:xfrm>
          <a:prstGeom prst="line">
            <a:avLst/>
          </a:prstGeom>
          <a:ln w="28575">
            <a:solidFill>
              <a:srgbClr val="0000FF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/>
          <p:cNvCxnSpPr/>
          <p:nvPr/>
        </p:nvCxnSpPr>
        <p:spPr>
          <a:xfrm>
            <a:off x="6934200" y="5296878"/>
            <a:ext cx="2618184" cy="0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/>
          <p:cNvCxnSpPr/>
          <p:nvPr/>
        </p:nvCxnSpPr>
        <p:spPr>
          <a:xfrm>
            <a:off x="8115300" y="5944950"/>
            <a:ext cx="2013148" cy="0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306839" y="3795672"/>
            <a:ext cx="28969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cavity fabrication (‘18.09~’21.06)</a:t>
            </a:r>
            <a:endParaRPr lang="ko-KR" altLang="en-US" sz="1400" dirty="0"/>
          </a:p>
        </p:txBody>
      </p:sp>
      <p:sp>
        <p:nvSpPr>
          <p:cNvPr id="36" name="타원 35"/>
          <p:cNvSpPr/>
          <p:nvPr/>
        </p:nvSpPr>
        <p:spPr>
          <a:xfrm>
            <a:off x="3860961" y="3784710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37" name="TextBox 36"/>
          <p:cNvSpPr txBox="1"/>
          <p:nvPr/>
        </p:nvSpPr>
        <p:spPr>
          <a:xfrm>
            <a:off x="3942206" y="3684994"/>
            <a:ext cx="1531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Contract(‘18.05)</a:t>
            </a:r>
            <a:endParaRPr lang="ko-KR" altLang="en-US" sz="1400" dirty="0"/>
          </a:p>
        </p:txBody>
      </p:sp>
      <p:cxnSp>
        <p:nvCxnSpPr>
          <p:cNvPr id="38" name="직선 연결선 37"/>
          <p:cNvCxnSpPr/>
          <p:nvPr/>
        </p:nvCxnSpPr>
        <p:spPr>
          <a:xfrm>
            <a:off x="5206792" y="4731930"/>
            <a:ext cx="2116028" cy="0"/>
          </a:xfrm>
          <a:prstGeom prst="line">
            <a:avLst/>
          </a:prstGeom>
          <a:ln w="28575">
            <a:solidFill>
              <a:srgbClr val="0000FF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564236" y="4104127"/>
            <a:ext cx="31101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module fabrication (‘18.12 ~ ‘20. 06)</a:t>
            </a:r>
            <a:endParaRPr lang="ko-KR" altLang="en-US" sz="1400" dirty="0"/>
          </a:p>
        </p:txBody>
      </p:sp>
      <p:sp>
        <p:nvSpPr>
          <p:cNvPr id="43" name="TextBox 42"/>
          <p:cNvSpPr txBox="1"/>
          <p:nvPr/>
        </p:nvSpPr>
        <p:spPr>
          <a:xfrm>
            <a:off x="5716636" y="4445695"/>
            <a:ext cx="29594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tuner fabrication (‘19.01 ~ ‘20. 04)</a:t>
            </a:r>
            <a:endParaRPr lang="ko-KR" altLang="en-US" sz="1400" dirty="0"/>
          </a:p>
        </p:txBody>
      </p:sp>
      <p:sp>
        <p:nvSpPr>
          <p:cNvPr id="46" name="TextBox 45"/>
          <p:cNvSpPr txBox="1"/>
          <p:nvPr/>
        </p:nvSpPr>
        <p:spPr>
          <a:xfrm>
            <a:off x="6345599" y="4778721"/>
            <a:ext cx="30251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coupler fabrication (‘19.03 ~ 21.04)</a:t>
            </a:r>
            <a:endParaRPr lang="ko-KR" altLang="en-US" sz="1400" dirty="0"/>
          </a:p>
        </p:txBody>
      </p:sp>
      <p:cxnSp>
        <p:nvCxnSpPr>
          <p:cNvPr id="48" name="직선 연결선 47"/>
          <p:cNvCxnSpPr/>
          <p:nvPr/>
        </p:nvCxnSpPr>
        <p:spPr>
          <a:xfrm>
            <a:off x="6096001" y="3257426"/>
            <a:ext cx="1976665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6096001" y="3005535"/>
            <a:ext cx="3031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module assembly (‘19.07 ~ ‘20. 08)</a:t>
            </a:r>
            <a:endParaRPr lang="ko-KR" altLang="en-US" sz="1400" dirty="0"/>
          </a:p>
        </p:txBody>
      </p:sp>
      <p:cxnSp>
        <p:nvCxnSpPr>
          <p:cNvPr id="55" name="직선 연결선 54"/>
          <p:cNvCxnSpPr/>
          <p:nvPr/>
        </p:nvCxnSpPr>
        <p:spPr>
          <a:xfrm>
            <a:off x="7932420" y="5656918"/>
            <a:ext cx="206502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7667390" y="5368886"/>
            <a:ext cx="2954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module assembly (‘20.09 ~ ‘21.10)</a:t>
            </a:r>
            <a:endParaRPr lang="ko-KR" altLang="en-US" sz="1400" dirty="0"/>
          </a:p>
        </p:txBody>
      </p:sp>
      <p:sp>
        <p:nvSpPr>
          <p:cNvPr id="60" name="TextBox 59"/>
          <p:cNvSpPr txBox="1"/>
          <p:nvPr/>
        </p:nvSpPr>
        <p:spPr>
          <a:xfrm>
            <a:off x="7968209" y="5681375"/>
            <a:ext cx="26805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horizontal test (‘20.10 ~ ‘21. 11)</a:t>
            </a:r>
            <a:endParaRPr lang="ko-KR" altLang="en-US" sz="1400" dirty="0"/>
          </a:p>
        </p:txBody>
      </p:sp>
      <p:sp>
        <p:nvSpPr>
          <p:cNvPr id="61" name="TextBox 60"/>
          <p:cNvSpPr txBox="1"/>
          <p:nvPr/>
        </p:nvSpPr>
        <p:spPr>
          <a:xfrm>
            <a:off x="5601778" y="2662404"/>
            <a:ext cx="2553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vertical test (‘18.08 ~ ‘20.07)</a:t>
            </a:r>
            <a:endParaRPr lang="ko-KR" altLang="en-US" sz="1400" dirty="0"/>
          </a:p>
        </p:txBody>
      </p:sp>
      <p:sp>
        <p:nvSpPr>
          <p:cNvPr id="64" name="TextBox 63"/>
          <p:cNvSpPr txBox="1"/>
          <p:nvPr/>
        </p:nvSpPr>
        <p:spPr>
          <a:xfrm>
            <a:off x="2082025" y="3356992"/>
            <a:ext cx="42402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/>
              <a:t>Helium jacket issue based on the KGS (Korea Gas Safety)</a:t>
            </a:r>
            <a:endParaRPr lang="ko-KR" altLang="en-US" sz="1200" dirty="0"/>
          </a:p>
        </p:txBody>
      </p:sp>
      <p:sp>
        <p:nvSpPr>
          <p:cNvPr id="65" name="TextBox 64"/>
          <p:cNvSpPr txBox="1"/>
          <p:nvPr/>
        </p:nvSpPr>
        <p:spPr>
          <a:xfrm>
            <a:off x="2063552" y="5575205"/>
            <a:ext cx="4971233" cy="425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altLang="ko-KR" sz="1200" dirty="0"/>
              <a:t>Fabrication delay due to COVID-19 </a:t>
            </a:r>
            <a:r>
              <a:rPr lang="en-US" altLang="ko-KR" sz="1200" dirty="0" smtClean="0"/>
              <a:t>in </a:t>
            </a:r>
            <a:r>
              <a:rPr lang="en-US" altLang="ko-KR" sz="1200" dirty="0"/>
              <a:t>subcontractor (RI, Germany)</a:t>
            </a:r>
          </a:p>
          <a:p>
            <a:pPr>
              <a:lnSpc>
                <a:spcPts val="1300"/>
              </a:lnSpc>
            </a:pPr>
            <a:r>
              <a:rPr lang="en-US" altLang="ko-KR" sz="1200" dirty="0"/>
              <a:t>Design change of beam sphere and beam port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60714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Vertical test</a:t>
            </a:r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Vertical Test</a:t>
            </a:r>
            <a:endParaRPr lang="ko-KR" altLang="en-US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51" name="_x454708528" descr="EMB0000c818001c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83"/>
          <a:stretch/>
        </p:blipFill>
        <p:spPr bwMode="auto">
          <a:xfrm>
            <a:off x="2236594" y="1636808"/>
            <a:ext cx="4324606" cy="476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88792" y="5782607"/>
            <a:ext cx="111440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dirty="0"/>
              <a:t>Cryostat</a:t>
            </a:r>
            <a:endParaRPr lang="ko-KR" altLang="en-US" dirty="0"/>
          </a:p>
        </p:txBody>
      </p:sp>
      <p:grpSp>
        <p:nvGrpSpPr>
          <p:cNvPr id="13" name="그룹 12"/>
          <p:cNvGrpSpPr/>
          <p:nvPr/>
        </p:nvGrpSpPr>
        <p:grpSpPr>
          <a:xfrm>
            <a:off x="4448622" y="1636807"/>
            <a:ext cx="2766400" cy="4102576"/>
            <a:chOff x="5299804" y="1652830"/>
            <a:chExt cx="3326128" cy="4535019"/>
          </a:xfrm>
        </p:grpSpPr>
        <p:sp>
          <p:nvSpPr>
            <p:cNvPr id="14" name="직사각형 13"/>
            <p:cNvSpPr/>
            <p:nvPr/>
          </p:nvSpPr>
          <p:spPr>
            <a:xfrm>
              <a:off x="5395243" y="1664012"/>
              <a:ext cx="3137197" cy="45126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5" name="그룹 14"/>
            <p:cNvGrpSpPr/>
            <p:nvPr/>
          </p:nvGrpSpPr>
          <p:grpSpPr>
            <a:xfrm>
              <a:off x="5299804" y="1652830"/>
              <a:ext cx="3326128" cy="4535019"/>
              <a:chOff x="5296775" y="1652830"/>
              <a:chExt cx="3326128" cy="4535019"/>
            </a:xfrm>
          </p:grpSpPr>
          <p:pic>
            <p:nvPicPr>
              <p:cNvPr id="16" name="그림 1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22551" y="1866801"/>
                <a:ext cx="1787139" cy="4321048"/>
              </a:xfrm>
              <a:prstGeom prst="rect">
                <a:avLst/>
              </a:prstGeom>
            </p:spPr>
          </p:pic>
          <p:cxnSp>
            <p:nvCxnSpPr>
              <p:cNvPr id="18" name="직선 화살표 연결선 17"/>
              <p:cNvCxnSpPr/>
              <p:nvPr/>
            </p:nvCxnSpPr>
            <p:spPr>
              <a:xfrm flipH="1">
                <a:off x="7308304" y="3365640"/>
                <a:ext cx="462678" cy="351392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7475751" y="3166737"/>
                <a:ext cx="1147152" cy="2721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000" b="1" dirty="0">
                    <a:latin typeface="맑은 고딕" panose="020B0503020000020004" pitchFamily="50" charset="-127"/>
                    <a:cs typeface="Calibri" panose="020F0502020204030204" pitchFamily="34" charset="0"/>
                  </a:rPr>
                  <a:t>4K Reservoir</a:t>
                </a:r>
                <a:endParaRPr lang="ko-KR" altLang="en-US" sz="1000" b="1" dirty="0">
                  <a:latin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cxnSp>
            <p:nvCxnSpPr>
              <p:cNvPr id="20" name="직선 화살표 연결선 19"/>
              <p:cNvCxnSpPr/>
              <p:nvPr/>
            </p:nvCxnSpPr>
            <p:spPr>
              <a:xfrm>
                <a:off x="6156456" y="3665414"/>
                <a:ext cx="294336" cy="117612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5296775" y="3453030"/>
                <a:ext cx="1170281" cy="2721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000" b="1" dirty="0">
                    <a:latin typeface="맑은 고딕" panose="020B0503020000020004" pitchFamily="50" charset="-127"/>
                    <a:cs typeface="Calibri" panose="020F0502020204030204" pitchFamily="34" charset="0"/>
                  </a:rPr>
                  <a:t>Vacuum Line</a:t>
                </a:r>
                <a:endParaRPr lang="ko-KR" altLang="en-US" sz="1000" b="1" dirty="0">
                  <a:latin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5301125" y="3002660"/>
                <a:ext cx="1147152" cy="2721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000" b="1" dirty="0">
                    <a:latin typeface="맑은 고딕" panose="020B0503020000020004" pitchFamily="50" charset="-127"/>
                    <a:cs typeface="Calibri" panose="020F0502020204030204" pitchFamily="34" charset="0"/>
                  </a:rPr>
                  <a:t>2K Reservoir</a:t>
                </a:r>
                <a:endParaRPr lang="ko-KR" altLang="en-US" sz="1000" b="1" dirty="0">
                  <a:latin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cxnSp>
            <p:nvCxnSpPr>
              <p:cNvPr id="23" name="직선 화살표 연결선 22"/>
              <p:cNvCxnSpPr/>
              <p:nvPr/>
            </p:nvCxnSpPr>
            <p:spPr>
              <a:xfrm>
                <a:off x="6097648" y="3223795"/>
                <a:ext cx="603349" cy="290034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직선 화살표 연결선 23"/>
              <p:cNvCxnSpPr>
                <a:stCxn id="25" idx="2"/>
              </p:cNvCxnSpPr>
              <p:nvPr/>
            </p:nvCxnSpPr>
            <p:spPr>
              <a:xfrm>
                <a:off x="6672946" y="1899051"/>
                <a:ext cx="283184" cy="24282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5908564" y="1652830"/>
                <a:ext cx="1528766" cy="2721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000" b="1" dirty="0">
                    <a:latin typeface="맑은 고딕" panose="020B0503020000020004" pitchFamily="50" charset="-127"/>
                    <a:cs typeface="Calibri" panose="020F0502020204030204" pitchFamily="34" charset="0"/>
                  </a:rPr>
                  <a:t>Vacuum Chamber</a:t>
                </a:r>
                <a:endParaRPr lang="ko-KR" altLang="en-US" sz="1000" b="1" dirty="0">
                  <a:latin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7357462" y="1652830"/>
                <a:ext cx="1102623" cy="2721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000" b="1" dirty="0">
                    <a:latin typeface="맑은 고딕" panose="020B0503020000020004" pitchFamily="50" charset="-127"/>
                    <a:cs typeface="Calibri" panose="020F0502020204030204" pitchFamily="34" charset="0"/>
                  </a:rPr>
                  <a:t>Ion Pump</a:t>
                </a:r>
                <a:endParaRPr lang="ko-KR" altLang="en-US" sz="1000" b="1" dirty="0">
                  <a:latin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cxnSp>
            <p:nvCxnSpPr>
              <p:cNvPr id="27" name="직선 화살표 연결선 26"/>
              <p:cNvCxnSpPr/>
              <p:nvPr/>
            </p:nvCxnSpPr>
            <p:spPr>
              <a:xfrm flipH="1">
                <a:off x="7282744" y="1899051"/>
                <a:ext cx="434758" cy="355536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9" name="그림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161" y="1193382"/>
            <a:ext cx="3141638" cy="517327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212381" y="5650327"/>
            <a:ext cx="13163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dirty="0"/>
              <a:t>Top flange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3776" y="3186290"/>
            <a:ext cx="2111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ID=1,200 mm</a:t>
            </a:r>
          </a:p>
          <a:p>
            <a:r>
              <a:rPr lang="en-US" altLang="ko-KR" dirty="0" smtClean="0"/>
              <a:t>Height=3,000 mm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13017" y="6214456"/>
            <a:ext cx="6429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2 stats for dressed cavity and 1 stat for bare &amp; dressed cavity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1600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내용 개체 틀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Top flange assembly</a:t>
            </a:r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109" y="1688484"/>
            <a:ext cx="2871219" cy="396044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128" y="1688484"/>
            <a:ext cx="2431358" cy="3960440"/>
          </a:xfrm>
          <a:prstGeom prst="rect">
            <a:avLst/>
          </a:prstGeom>
        </p:spPr>
      </p:pic>
      <p:sp>
        <p:nvSpPr>
          <p:cNvPr id="6" name="타원 5"/>
          <p:cNvSpPr/>
          <p:nvPr/>
        </p:nvSpPr>
        <p:spPr>
          <a:xfrm>
            <a:off x="5970272" y="3183264"/>
            <a:ext cx="720080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5215225" y="4011145"/>
            <a:ext cx="18902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dirty="0"/>
              <a:t>Variable coupler</a:t>
            </a: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4406" y="1613896"/>
            <a:ext cx="1223091" cy="180020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4177" y="4011145"/>
            <a:ext cx="2477551" cy="2230556"/>
          </a:xfrm>
          <a:prstGeom prst="rect">
            <a:avLst/>
          </a:prstGeom>
        </p:spPr>
      </p:pic>
      <p:cxnSp>
        <p:nvCxnSpPr>
          <p:cNvPr id="11" name="직선 화살표 연결선 10"/>
          <p:cNvCxnSpPr>
            <a:stCxn id="6" idx="6"/>
            <a:endCxn id="12" idx="1"/>
          </p:cNvCxnSpPr>
          <p:nvPr/>
        </p:nvCxnSpPr>
        <p:spPr>
          <a:xfrm>
            <a:off x="6690352" y="3579308"/>
            <a:ext cx="1178424" cy="28803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모서리가 둥근 직사각형 11"/>
          <p:cNvSpPr/>
          <p:nvPr/>
        </p:nvSpPr>
        <p:spPr>
          <a:xfrm>
            <a:off x="7868776" y="1167040"/>
            <a:ext cx="3168352" cy="5400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10130876" y="3816045"/>
            <a:ext cx="8130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dirty="0"/>
              <a:t>Motor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24405" y="1389378"/>
            <a:ext cx="17828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dirty="0"/>
              <a:t>Inner conductor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84801" y="3214041"/>
            <a:ext cx="140214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000" dirty="0"/>
              <a:t>Outer conductor and bellows</a:t>
            </a: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4105" y="1738280"/>
            <a:ext cx="1316414" cy="159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Performance Test</a:t>
            </a:r>
            <a:endParaRPr lang="ko-KR" altLang="en-US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944" y="1241010"/>
            <a:ext cx="5832648" cy="30020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80128" y="1552971"/>
            <a:ext cx="114005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dirty="0"/>
              <a:t>Ion pump</a:t>
            </a:r>
            <a:endParaRPr lang="ko-KR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17905" y="1471877"/>
            <a:ext cx="18630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dirty="0"/>
              <a:t>Cryogenic valve</a:t>
            </a:r>
            <a:endParaRPr lang="ko-KR" altLang="en-US" dirty="0"/>
          </a:p>
        </p:txBody>
      </p:sp>
      <p:cxnSp>
        <p:nvCxnSpPr>
          <p:cNvPr id="17" name="직선 화살표 연결선 16"/>
          <p:cNvCxnSpPr/>
          <p:nvPr/>
        </p:nvCxnSpPr>
        <p:spPr>
          <a:xfrm flipH="1">
            <a:off x="2190112" y="1922303"/>
            <a:ext cx="760044" cy="54665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화살표 연결선 19"/>
          <p:cNvCxnSpPr>
            <a:stCxn id="16" idx="2"/>
          </p:cNvCxnSpPr>
          <p:nvPr/>
        </p:nvCxnSpPr>
        <p:spPr>
          <a:xfrm>
            <a:off x="1249411" y="1841209"/>
            <a:ext cx="148613" cy="41172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562931" y="2619916"/>
            <a:ext cx="252344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dirty="0"/>
              <a:t>Vacuum pumping lines</a:t>
            </a:r>
          </a:p>
          <a:p>
            <a:r>
              <a:rPr lang="en-US" altLang="ko-KR" dirty="0"/>
              <a:t>&amp; vacuum gauges</a:t>
            </a:r>
          </a:p>
        </p:txBody>
      </p:sp>
      <p:cxnSp>
        <p:nvCxnSpPr>
          <p:cNvPr id="24" name="직선 화살표 연결선 23"/>
          <p:cNvCxnSpPr>
            <a:stCxn id="23" idx="1"/>
          </p:cNvCxnSpPr>
          <p:nvPr/>
        </p:nvCxnSpPr>
        <p:spPr>
          <a:xfrm flipH="1" flipV="1">
            <a:off x="3918305" y="2619918"/>
            <a:ext cx="644626" cy="27699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화살표 연결선 27"/>
          <p:cNvCxnSpPr>
            <a:stCxn id="23" idx="1"/>
          </p:cNvCxnSpPr>
          <p:nvPr/>
        </p:nvCxnSpPr>
        <p:spPr>
          <a:xfrm flipH="1">
            <a:off x="4060599" y="2896915"/>
            <a:ext cx="502332" cy="14024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198920" y="3643150"/>
            <a:ext cx="163217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dirty="0"/>
              <a:t>Feedthroughs</a:t>
            </a:r>
          </a:p>
        </p:txBody>
      </p:sp>
      <p:cxnSp>
        <p:nvCxnSpPr>
          <p:cNvPr id="33" name="직선 화살표 연결선 32"/>
          <p:cNvCxnSpPr/>
          <p:nvPr/>
        </p:nvCxnSpPr>
        <p:spPr>
          <a:xfrm flipH="1" flipV="1">
            <a:off x="2118104" y="3643150"/>
            <a:ext cx="1080816" cy="13675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그림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1170" y="3266247"/>
            <a:ext cx="4523761" cy="2985145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595986" y="6244525"/>
            <a:ext cx="4708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Assembly area(clean room) for vertical test</a:t>
            </a:r>
            <a:endParaRPr lang="ko-KR" alt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6870631" y="6246828"/>
            <a:ext cx="3568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Top flange in the vertical test pit</a:t>
            </a:r>
            <a:endParaRPr lang="ko-KR" alt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9754510" y="5598194"/>
            <a:ext cx="16809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dirty="0"/>
              <a:t>Vacuum </a:t>
            </a:r>
            <a:r>
              <a:rPr lang="en-US" altLang="ko-KR" dirty="0" smtClean="0"/>
              <a:t>pump</a:t>
            </a:r>
            <a:endParaRPr lang="en-US" altLang="ko-KR" dirty="0"/>
          </a:p>
          <a:p>
            <a:r>
              <a:rPr lang="en-US" altLang="ko-KR" dirty="0"/>
              <a:t>for cavity</a:t>
            </a:r>
          </a:p>
        </p:txBody>
      </p:sp>
      <p:cxnSp>
        <p:nvCxnSpPr>
          <p:cNvPr id="39" name="직선 화살표 연결선 38"/>
          <p:cNvCxnSpPr>
            <a:stCxn id="38" idx="0"/>
          </p:cNvCxnSpPr>
          <p:nvPr/>
        </p:nvCxnSpPr>
        <p:spPr>
          <a:xfrm flipV="1">
            <a:off x="10594990" y="5128256"/>
            <a:ext cx="161845" cy="46993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9645591" y="3064082"/>
            <a:ext cx="23166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dirty="0" err="1"/>
              <a:t>GHe</a:t>
            </a:r>
            <a:r>
              <a:rPr lang="en-US" altLang="ko-KR" dirty="0"/>
              <a:t> supply &amp; return</a:t>
            </a:r>
          </a:p>
        </p:txBody>
      </p:sp>
      <p:cxnSp>
        <p:nvCxnSpPr>
          <p:cNvPr id="43" name="직선 화살표 연결선 42"/>
          <p:cNvCxnSpPr>
            <a:stCxn id="42" idx="2"/>
          </p:cNvCxnSpPr>
          <p:nvPr/>
        </p:nvCxnSpPr>
        <p:spPr>
          <a:xfrm flipH="1">
            <a:off x="9919651" y="3433414"/>
            <a:ext cx="884270" cy="36858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585519" y="3413555"/>
            <a:ext cx="13528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dirty="0"/>
              <a:t>VLP return</a:t>
            </a:r>
          </a:p>
        </p:txBody>
      </p:sp>
      <p:cxnSp>
        <p:nvCxnSpPr>
          <p:cNvPr id="47" name="직선 화살표 연결선 46"/>
          <p:cNvCxnSpPr>
            <a:stCxn id="46" idx="3"/>
          </p:cNvCxnSpPr>
          <p:nvPr/>
        </p:nvCxnSpPr>
        <p:spPr>
          <a:xfrm>
            <a:off x="8938346" y="3598221"/>
            <a:ext cx="512173" cy="1354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6007608" y="4379952"/>
            <a:ext cx="26334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dirty="0"/>
              <a:t>LN2 supply &amp; return</a:t>
            </a:r>
          </a:p>
        </p:txBody>
      </p:sp>
      <p:cxnSp>
        <p:nvCxnSpPr>
          <p:cNvPr id="51" name="직선 화살표 연결선 50"/>
          <p:cNvCxnSpPr>
            <a:stCxn id="50" idx="3"/>
          </p:cNvCxnSpPr>
          <p:nvPr/>
        </p:nvCxnSpPr>
        <p:spPr>
          <a:xfrm flipV="1">
            <a:off x="8641080" y="4213524"/>
            <a:ext cx="1223158" cy="35109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직선 화살표 연결선 53"/>
          <p:cNvCxnSpPr>
            <a:stCxn id="50" idx="3"/>
          </p:cNvCxnSpPr>
          <p:nvPr/>
        </p:nvCxnSpPr>
        <p:spPr>
          <a:xfrm flipV="1">
            <a:off x="8641080" y="4376144"/>
            <a:ext cx="2323702" cy="18847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그림 56"/>
          <p:cNvPicPr>
            <a:picLocks noChangeAspect="1"/>
          </p:cNvPicPr>
          <p:nvPr/>
        </p:nvPicPr>
        <p:blipFill rotWithShape="1">
          <a:blip r:embed="rId5"/>
          <a:srcRect r="18852"/>
          <a:stretch/>
        </p:blipFill>
        <p:spPr>
          <a:xfrm>
            <a:off x="717378" y="4351999"/>
            <a:ext cx="3024336" cy="182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36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내용 개체 틀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QWR VT results</a:t>
            </a:r>
            <a:endParaRPr lang="ko-KR" altLang="en-US" dirty="0"/>
          </a:p>
        </p:txBody>
      </p:sp>
      <p:sp>
        <p:nvSpPr>
          <p:cNvPr id="6" name="제목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8616" y="1084422"/>
            <a:ext cx="6480720" cy="48457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25236" y="6093471"/>
            <a:ext cx="6357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err="1"/>
              <a:t>E</a:t>
            </a:r>
            <a:r>
              <a:rPr lang="en-US" altLang="ko-KR" baseline="-25000" dirty="0" err="1"/>
              <a:t>acc</a:t>
            </a:r>
            <a:r>
              <a:rPr lang="en-US" altLang="ko-KR" dirty="0"/>
              <a:t>: 6.1 MV/m, Q</a:t>
            </a:r>
            <a:r>
              <a:rPr lang="en-US" altLang="ko-KR" baseline="-25000" dirty="0"/>
              <a:t>0</a:t>
            </a:r>
            <a:r>
              <a:rPr lang="en-US" altLang="ko-KR" dirty="0"/>
              <a:t>=2.4e+8@4.2K, Number of cavity: 22 </a:t>
            </a:r>
            <a:r>
              <a:rPr lang="en-US" altLang="ko-KR" dirty="0" err="1"/>
              <a:t>ea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6654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내용 개체 틀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HWR VT results</a:t>
            </a:r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5744" y="1140921"/>
            <a:ext cx="7056784" cy="46305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33066" y="5806685"/>
            <a:ext cx="6649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err="1"/>
              <a:t>E</a:t>
            </a:r>
            <a:r>
              <a:rPr lang="en-US" altLang="ko-KR" baseline="-25000" dirty="0" err="1"/>
              <a:t>acc</a:t>
            </a:r>
            <a:r>
              <a:rPr lang="en-US" altLang="ko-KR" dirty="0"/>
              <a:t>: 6.6 MV/m, Q</a:t>
            </a:r>
            <a:r>
              <a:rPr lang="en-US" altLang="ko-KR" baseline="-25000" dirty="0"/>
              <a:t>0</a:t>
            </a:r>
            <a:r>
              <a:rPr lang="en-US" altLang="ko-KR" dirty="0"/>
              <a:t>=2.3e+9@2.05K, Number of cavity: 106 </a:t>
            </a:r>
            <a:r>
              <a:rPr lang="en-US" altLang="ko-KR" dirty="0" err="1"/>
              <a:t>ea</a:t>
            </a:r>
            <a:endParaRPr lang="ko-KR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40080" y="6212363"/>
            <a:ext cx="41280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dirty="0" smtClean="0"/>
              <a:t>VT yield ~75 %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dirty="0" smtClean="0"/>
              <a:t>Main cause of failure: field emission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7348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3"/>
          <p:cNvSpPr>
            <a:spLocks noGrp="1"/>
          </p:cNvSpPr>
          <p:nvPr>
            <p:ph idx="1"/>
          </p:nvPr>
        </p:nvSpPr>
        <p:spPr>
          <a:xfrm>
            <a:off x="403304" y="1250669"/>
            <a:ext cx="11138207" cy="4954316"/>
          </a:xfrm>
        </p:spPr>
        <p:txBody>
          <a:bodyPr/>
          <a:lstStyle/>
          <a:p>
            <a:r>
              <a:rPr lang="en-US" altLang="ko-KR" dirty="0" smtClean="0"/>
              <a:t>Test procedure</a:t>
            </a:r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Horizontal Test</a:t>
            </a:r>
            <a:endParaRPr lang="ko-KR" altLang="en-US" dirty="0"/>
          </a:p>
        </p:txBody>
      </p:sp>
      <p:sp>
        <p:nvSpPr>
          <p:cNvPr id="14" name="모서리가 둥근 직사각형 13"/>
          <p:cNvSpPr/>
          <p:nvPr/>
        </p:nvSpPr>
        <p:spPr>
          <a:xfrm>
            <a:off x="2478078" y="1071106"/>
            <a:ext cx="3600400" cy="5260394"/>
          </a:xfrm>
          <a:prstGeom prst="roundRect">
            <a:avLst>
              <a:gd name="adj" fmla="val 285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2604471" y="1177143"/>
            <a:ext cx="3347614" cy="5037143"/>
            <a:chOff x="449922" y="1283356"/>
            <a:chExt cx="3347614" cy="5037143"/>
          </a:xfrm>
        </p:grpSpPr>
        <p:grpSp>
          <p:nvGrpSpPr>
            <p:cNvPr id="5" name="그룹 4"/>
            <p:cNvGrpSpPr/>
            <p:nvPr/>
          </p:nvGrpSpPr>
          <p:grpSpPr>
            <a:xfrm>
              <a:off x="459112" y="1283356"/>
              <a:ext cx="3329235" cy="1246337"/>
              <a:chOff x="504306" y="1283356"/>
              <a:chExt cx="3329235" cy="1246337"/>
            </a:xfrm>
          </p:grpSpPr>
          <p:sp>
            <p:nvSpPr>
              <p:cNvPr id="18" name="직사각형 17"/>
              <p:cNvSpPr/>
              <p:nvPr/>
            </p:nvSpPr>
            <p:spPr>
              <a:xfrm>
                <a:off x="505676" y="1283356"/>
                <a:ext cx="3326494" cy="124633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0" name="직사각형 19"/>
              <p:cNvSpPr/>
              <p:nvPr/>
            </p:nvSpPr>
            <p:spPr>
              <a:xfrm>
                <a:off x="504306" y="1283356"/>
                <a:ext cx="3329235" cy="11233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200" b="1" dirty="0">
                    <a:cs typeface="Arial" panose="020B0604020202020204" pitchFamily="34" charset="0"/>
                  </a:rPr>
                  <a:t>Installation in the bunker</a:t>
                </a:r>
              </a:p>
              <a:p>
                <a:pPr marL="88900" indent="-88900">
                  <a:buFont typeface="Arial" pitchFamily="34" charset="0"/>
                  <a:buChar char="•"/>
                </a:pPr>
                <a:r>
                  <a:rPr lang="en-US" altLang="ko-KR" sz="1100" dirty="0">
                    <a:cs typeface="Arial" panose="020B0604020202020204" pitchFamily="34" charset="0"/>
                  </a:rPr>
                  <a:t>Cavity frequency check &amp; tuner operation test</a:t>
                </a:r>
              </a:p>
              <a:p>
                <a:pPr marL="88900" indent="-88900">
                  <a:buFont typeface="Arial" pitchFamily="34" charset="0"/>
                  <a:buChar char="•"/>
                </a:pPr>
                <a:r>
                  <a:rPr lang="en-US" altLang="ko-KR" sz="1100" dirty="0">
                    <a:cs typeface="Arial" panose="020B0604020202020204" pitchFamily="34" charset="0"/>
                  </a:rPr>
                  <a:t>Leak test and vacuum pumping for cavity</a:t>
                </a:r>
              </a:p>
              <a:p>
                <a:pPr marL="88900" indent="-88900">
                  <a:buFont typeface="Arial" pitchFamily="34" charset="0"/>
                  <a:buChar char="•"/>
                </a:pPr>
                <a:r>
                  <a:rPr lang="en-US" altLang="ko-KR" sz="1100" dirty="0">
                    <a:cs typeface="Arial" panose="020B0604020202020204" pitchFamily="34" charset="0"/>
                  </a:rPr>
                  <a:t>Leak test and Purging cryogenic pipes</a:t>
                </a:r>
              </a:p>
              <a:p>
                <a:pPr marL="88900" indent="-88900">
                  <a:buFont typeface="Arial" pitchFamily="34" charset="0"/>
                  <a:buChar char="•"/>
                </a:pPr>
                <a:r>
                  <a:rPr lang="en-US" altLang="ko-KR" sz="1100" dirty="0">
                    <a:cs typeface="Arial" panose="020B0604020202020204" pitchFamily="34" charset="0"/>
                  </a:rPr>
                  <a:t>Connecting cryogenic lines, signal cables, DC bias, </a:t>
                </a:r>
                <a:r>
                  <a:rPr lang="en-US" altLang="ko-KR" sz="1100" dirty="0" smtClean="0">
                    <a:cs typeface="Arial" panose="020B0604020202020204" pitchFamily="34" charset="0"/>
                  </a:rPr>
                  <a:t>RF </a:t>
                </a:r>
                <a:r>
                  <a:rPr lang="en-US" altLang="ko-KR" sz="1100" dirty="0">
                    <a:cs typeface="Arial" panose="020B0604020202020204" pitchFamily="34" charset="0"/>
                  </a:rPr>
                  <a:t>transmission lines, </a:t>
                </a:r>
                <a:r>
                  <a:rPr lang="en-US" altLang="ko-KR" sz="1100" dirty="0" err="1">
                    <a:cs typeface="Arial" panose="020B0604020202020204" pitchFamily="34" charset="0"/>
                  </a:rPr>
                  <a:t>etc</a:t>
                </a:r>
                <a:endParaRPr lang="en-US" altLang="ko-KR" sz="1100" b="1" dirty="0">
                  <a:solidFill>
                    <a:srgbClr val="0000FF"/>
                  </a:solidFill>
                  <a:sym typeface="Wingdings" pitchFamily="2" charset="2"/>
                </a:endParaRPr>
              </a:p>
            </p:txBody>
          </p:sp>
        </p:grpSp>
        <p:sp>
          <p:nvSpPr>
            <p:cNvPr id="23" name="오른쪽 화살표 22"/>
            <p:cNvSpPr/>
            <p:nvPr/>
          </p:nvSpPr>
          <p:spPr>
            <a:xfrm rot="5400000">
              <a:off x="2013574" y="2498616"/>
              <a:ext cx="220310" cy="285044"/>
            </a:xfrm>
            <a:prstGeom prst="rightArrow">
              <a:avLst/>
            </a:prstGeom>
            <a:solidFill>
              <a:srgbClr val="FFFFFF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6" name="그룹 5"/>
            <p:cNvGrpSpPr/>
            <p:nvPr/>
          </p:nvGrpSpPr>
          <p:grpSpPr>
            <a:xfrm>
              <a:off x="459112" y="2752425"/>
              <a:ext cx="3329235" cy="636029"/>
              <a:chOff x="504306" y="2762504"/>
              <a:chExt cx="3329235" cy="636029"/>
            </a:xfrm>
          </p:grpSpPr>
          <p:sp>
            <p:nvSpPr>
              <p:cNvPr id="33" name="직사각형 32"/>
              <p:cNvSpPr/>
              <p:nvPr/>
            </p:nvSpPr>
            <p:spPr>
              <a:xfrm>
                <a:off x="504306" y="2762504"/>
                <a:ext cx="3329235" cy="63602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4" name="직사각형 33"/>
              <p:cNvSpPr/>
              <p:nvPr/>
            </p:nvSpPr>
            <p:spPr>
              <a:xfrm>
                <a:off x="504306" y="2765047"/>
                <a:ext cx="3329235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200" b="1" dirty="0">
                    <a:cs typeface="Arial" panose="020B0604020202020204" pitchFamily="34" charset="0"/>
                  </a:rPr>
                  <a:t>Cool-down</a:t>
                </a:r>
              </a:p>
              <a:p>
                <a:pPr marL="88900" indent="-88900">
                  <a:buFont typeface="Arial" pitchFamily="34" charset="0"/>
                  <a:buChar char="•"/>
                </a:pPr>
                <a:r>
                  <a:rPr lang="en-US" altLang="ko-KR" sz="1100" dirty="0">
                    <a:cs typeface="Arial" panose="020B0604020202020204" pitchFamily="34" charset="0"/>
                  </a:rPr>
                  <a:t>Thermal shield cool-down by LN2</a:t>
                </a:r>
              </a:p>
              <a:p>
                <a:pPr marL="88900" indent="-88900">
                  <a:buFont typeface="Arial" pitchFamily="34" charset="0"/>
                  <a:buChar char="•"/>
                </a:pPr>
                <a:r>
                  <a:rPr lang="en-US" altLang="ko-KR" sz="1100" dirty="0">
                    <a:cs typeface="Arial" panose="020B0604020202020204" pitchFamily="34" charset="0"/>
                  </a:rPr>
                  <a:t>Cavity cool-down through cool-down line</a:t>
                </a:r>
              </a:p>
            </p:txBody>
          </p:sp>
        </p:grpSp>
        <p:sp>
          <p:nvSpPr>
            <p:cNvPr id="35" name="오른쪽 화살표 34"/>
            <p:cNvSpPr/>
            <p:nvPr/>
          </p:nvSpPr>
          <p:spPr>
            <a:xfrm rot="5400000">
              <a:off x="2013574" y="3357219"/>
              <a:ext cx="220310" cy="285044"/>
            </a:xfrm>
            <a:prstGeom prst="rightArrow">
              <a:avLst/>
            </a:prstGeom>
            <a:solidFill>
              <a:srgbClr val="FFFFFF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7" name="그룹 6"/>
            <p:cNvGrpSpPr/>
            <p:nvPr/>
          </p:nvGrpSpPr>
          <p:grpSpPr>
            <a:xfrm>
              <a:off x="449922" y="3611028"/>
              <a:ext cx="3347614" cy="1251582"/>
              <a:chOff x="504306" y="3632738"/>
              <a:chExt cx="3347614" cy="1251582"/>
            </a:xfrm>
          </p:grpSpPr>
          <p:sp>
            <p:nvSpPr>
              <p:cNvPr id="36" name="직사각형 35"/>
              <p:cNvSpPr/>
              <p:nvPr/>
            </p:nvSpPr>
            <p:spPr>
              <a:xfrm>
                <a:off x="505677" y="3632738"/>
                <a:ext cx="3344873" cy="125158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7" name="직사각형 36"/>
              <p:cNvSpPr/>
              <p:nvPr/>
            </p:nvSpPr>
            <p:spPr>
              <a:xfrm>
                <a:off x="504306" y="3635282"/>
                <a:ext cx="3347614" cy="11233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200" b="1" dirty="0">
                    <a:cs typeface="Arial" panose="020B0604020202020204" pitchFamily="34" charset="0"/>
                  </a:rPr>
                  <a:t>4K Test</a:t>
                </a:r>
              </a:p>
              <a:p>
                <a:pPr marL="88900" indent="-88900">
                  <a:buFont typeface="Arial" pitchFamily="34" charset="0"/>
                  <a:buChar char="•"/>
                </a:pPr>
                <a:r>
                  <a:rPr lang="en-US" altLang="ko-KR" sz="1100" dirty="0">
                    <a:cs typeface="Arial" panose="020B0604020202020204" pitchFamily="34" charset="0"/>
                  </a:rPr>
                  <a:t>Cable calibration</a:t>
                </a:r>
              </a:p>
              <a:p>
                <a:pPr marL="88900" indent="-88900">
                  <a:buFont typeface="Arial" pitchFamily="34" charset="0"/>
                  <a:buChar char="•"/>
                </a:pPr>
                <a:r>
                  <a:rPr lang="en-US" altLang="ko-KR" sz="1100" dirty="0" smtClean="0">
                    <a:cs typeface="Arial" panose="020B0604020202020204" pitchFamily="34" charset="0"/>
                  </a:rPr>
                  <a:t>MP </a:t>
                </a:r>
                <a:r>
                  <a:rPr lang="en-US" altLang="ko-KR" sz="1100" dirty="0">
                    <a:cs typeface="Arial" panose="020B0604020202020204" pitchFamily="34" charset="0"/>
                  </a:rPr>
                  <a:t>conditioning</a:t>
                </a:r>
              </a:p>
              <a:p>
                <a:pPr marL="88900" indent="-88900">
                  <a:buFont typeface="Arial" pitchFamily="34" charset="0"/>
                  <a:buChar char="•"/>
                </a:pPr>
                <a:r>
                  <a:rPr lang="en-US" altLang="ko-KR" sz="1100" dirty="0" smtClean="0">
                    <a:cs typeface="Arial" panose="020B0604020202020204" pitchFamily="34" charset="0"/>
                  </a:rPr>
                  <a:t>Static </a:t>
                </a:r>
                <a:r>
                  <a:rPr lang="en-US" altLang="ko-KR" sz="1100" dirty="0">
                    <a:cs typeface="Arial" panose="020B0604020202020204" pitchFamily="34" charset="0"/>
                  </a:rPr>
                  <a:t>and total thermal load measurement</a:t>
                </a:r>
              </a:p>
              <a:p>
                <a:pPr marL="88900" indent="-88900">
                  <a:buFont typeface="Arial" pitchFamily="34" charset="0"/>
                  <a:buChar char="•"/>
                </a:pPr>
                <a:r>
                  <a:rPr lang="en-US" altLang="ko-KR" sz="1100" dirty="0">
                    <a:cs typeface="Arial" panose="020B0604020202020204" pitchFamily="34" charset="0"/>
                  </a:rPr>
                  <a:t>Field emission conditioning with pulsed RF power, </a:t>
                </a:r>
                <a:r>
                  <a:rPr lang="en-US" altLang="ko-KR" sz="1100" dirty="0" smtClean="0">
                    <a:cs typeface="Arial" panose="020B0604020202020204" pitchFamily="34" charset="0"/>
                  </a:rPr>
                  <a:t> </a:t>
                </a:r>
                <a:r>
                  <a:rPr lang="en-US" altLang="ko-KR" sz="1100" dirty="0">
                    <a:cs typeface="Arial" panose="020B0604020202020204" pitchFamily="34" charset="0"/>
                  </a:rPr>
                  <a:t>if necessary</a:t>
                </a:r>
              </a:p>
            </p:txBody>
          </p:sp>
        </p:grpSp>
        <p:sp>
          <p:nvSpPr>
            <p:cNvPr id="38" name="오른쪽 화살표 37"/>
            <p:cNvSpPr/>
            <p:nvPr/>
          </p:nvSpPr>
          <p:spPr>
            <a:xfrm rot="5400000">
              <a:off x="2013574" y="4831375"/>
              <a:ext cx="220310" cy="285044"/>
            </a:xfrm>
            <a:prstGeom prst="rightArrow">
              <a:avLst/>
            </a:prstGeom>
            <a:solidFill>
              <a:srgbClr val="FFFFFF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8" name="그룹 7"/>
            <p:cNvGrpSpPr/>
            <p:nvPr/>
          </p:nvGrpSpPr>
          <p:grpSpPr>
            <a:xfrm>
              <a:off x="449922" y="5085184"/>
              <a:ext cx="3347614" cy="1235315"/>
              <a:chOff x="504306" y="5134833"/>
              <a:chExt cx="3347614" cy="1235315"/>
            </a:xfrm>
          </p:grpSpPr>
          <p:sp>
            <p:nvSpPr>
              <p:cNvPr id="39" name="직사각형 38"/>
              <p:cNvSpPr/>
              <p:nvPr/>
            </p:nvSpPr>
            <p:spPr>
              <a:xfrm>
                <a:off x="505677" y="5146012"/>
                <a:ext cx="3344873" cy="122413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2" name="직사각형 41"/>
              <p:cNvSpPr/>
              <p:nvPr/>
            </p:nvSpPr>
            <p:spPr>
              <a:xfrm>
                <a:off x="504306" y="5134833"/>
                <a:ext cx="3347614" cy="11233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200" b="1" dirty="0">
                    <a:cs typeface="Arial" panose="020B0604020202020204" pitchFamily="34" charset="0"/>
                  </a:rPr>
                  <a:t>2K Test</a:t>
                </a:r>
              </a:p>
              <a:p>
                <a:pPr marL="88900" indent="-88900">
                  <a:buFont typeface="Arial" pitchFamily="34" charset="0"/>
                  <a:buChar char="•"/>
                </a:pPr>
                <a:r>
                  <a:rPr lang="en-US" altLang="ko-KR" sz="1100" dirty="0">
                    <a:cs typeface="Arial" panose="020B0604020202020204" pitchFamily="34" charset="0"/>
                  </a:rPr>
                  <a:t>2 K pump-down: </a:t>
                </a:r>
                <a:r>
                  <a:rPr lang="en-US" altLang="ko-KR" sz="1100" dirty="0" err="1">
                    <a:cs typeface="Arial" panose="020B0604020202020204" pitchFamily="34" charset="0"/>
                  </a:rPr>
                  <a:t>df</a:t>
                </a:r>
                <a:r>
                  <a:rPr lang="en-US" altLang="ko-KR" sz="1100" dirty="0">
                    <a:cs typeface="Arial" panose="020B0604020202020204" pitchFamily="34" charset="0"/>
                  </a:rPr>
                  <a:t>/</a:t>
                </a:r>
                <a:r>
                  <a:rPr lang="en-US" altLang="ko-KR" sz="1100" dirty="0" err="1">
                    <a:cs typeface="Arial" panose="020B0604020202020204" pitchFamily="34" charset="0"/>
                  </a:rPr>
                  <a:t>dp</a:t>
                </a:r>
                <a:r>
                  <a:rPr lang="en-US" altLang="ko-KR" sz="1100" dirty="0">
                    <a:cs typeface="Arial" panose="020B0604020202020204" pitchFamily="34" charset="0"/>
                  </a:rPr>
                  <a:t> measurement (~3MV/m)</a:t>
                </a:r>
              </a:p>
              <a:p>
                <a:pPr marL="88900" indent="-88900">
                  <a:buFont typeface="Arial" pitchFamily="34" charset="0"/>
                  <a:buChar char="•"/>
                </a:pPr>
                <a:r>
                  <a:rPr lang="en-US" altLang="ko-KR" sz="1100" dirty="0" err="1">
                    <a:cs typeface="Arial" panose="020B0604020202020204" pitchFamily="34" charset="0"/>
                  </a:rPr>
                  <a:t>Q</a:t>
                </a:r>
                <a:r>
                  <a:rPr lang="en-US" altLang="ko-KR" sz="1100" baseline="-25000" dirty="0" err="1">
                    <a:cs typeface="Arial" panose="020B0604020202020204" pitchFamily="34" charset="0"/>
                  </a:rPr>
                  <a:t>ext</a:t>
                </a:r>
                <a:r>
                  <a:rPr lang="en-US" altLang="ko-KR" sz="1100" dirty="0">
                    <a:cs typeface="Arial" panose="020B0604020202020204" pitchFamily="34" charset="0"/>
                  </a:rPr>
                  <a:t> measurement with VNA</a:t>
                </a:r>
              </a:p>
              <a:p>
                <a:pPr marL="88900" indent="-88900">
                  <a:buFont typeface="Arial" pitchFamily="34" charset="0"/>
                  <a:buChar char="•"/>
                </a:pPr>
                <a:r>
                  <a:rPr lang="en-US" altLang="ko-KR" sz="1100" dirty="0">
                    <a:cs typeface="Arial" panose="020B0604020202020204" pitchFamily="34" charset="0"/>
                  </a:rPr>
                  <a:t>Static and total thermal load measurement</a:t>
                </a:r>
              </a:p>
              <a:p>
                <a:pPr marL="88900" indent="-88900">
                  <a:buFont typeface="Arial" pitchFamily="34" charset="0"/>
                  <a:buChar char="•"/>
                </a:pPr>
                <a:r>
                  <a:rPr lang="en-US" altLang="ko-KR" sz="1100" dirty="0">
                    <a:cs typeface="Arial" panose="020B0604020202020204" pitchFamily="34" charset="0"/>
                  </a:rPr>
                  <a:t>LFD &amp; tuner operation test</a:t>
                </a:r>
              </a:p>
              <a:p>
                <a:pPr marL="88900" indent="-88900">
                  <a:buFont typeface="Arial" pitchFamily="34" charset="0"/>
                  <a:buChar char="•"/>
                </a:pPr>
                <a:r>
                  <a:rPr lang="en-US" altLang="ko-KR" sz="1100" dirty="0">
                    <a:cs typeface="Arial" panose="020B0604020202020204" pitchFamily="34" charset="0"/>
                  </a:rPr>
                  <a:t>Alignment measurement</a:t>
                </a:r>
              </a:p>
            </p:txBody>
          </p:sp>
        </p:grpSp>
      </p:grp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1672" y="1071106"/>
            <a:ext cx="3520843" cy="2684051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 rotWithShape="1">
          <a:blip r:embed="rId4"/>
          <a:srcRect t="8615"/>
          <a:stretch/>
        </p:blipFill>
        <p:spPr>
          <a:xfrm>
            <a:off x="6674454" y="3883445"/>
            <a:ext cx="4404774" cy="208758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883538" y="5973393"/>
            <a:ext cx="4195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cs typeface="Arial" panose="020B0604020202020204" pitchFamily="34" charset="0"/>
              </a:rPr>
              <a:t>Tuner test at room temp. </a:t>
            </a:r>
            <a:endParaRPr lang="en-US" altLang="ko-KR" sz="1600" dirty="0" smtClean="0">
              <a:cs typeface="Arial" panose="020B0604020202020204" pitchFamily="34" charset="0"/>
            </a:endParaRPr>
          </a:p>
          <a:p>
            <a:pPr algn="ctr"/>
            <a:r>
              <a:rPr lang="en-US" altLang="ko-KR" sz="1600" dirty="0" smtClean="0">
                <a:cs typeface="Arial" panose="020B0604020202020204" pitchFamily="34" charset="0"/>
              </a:rPr>
              <a:t>(~</a:t>
            </a:r>
            <a:r>
              <a:rPr lang="en-US" altLang="ko-KR" sz="1600" dirty="0">
                <a:cs typeface="Arial" panose="020B0604020202020204" pitchFamily="34" charset="0"/>
              </a:rPr>
              <a:t>0.2 Hz/pulse, ~30 kHz span)</a:t>
            </a:r>
            <a:endParaRPr lang="ko-KR" altLang="en-US" sz="16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69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내용 개체 틀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b="1" dirty="0"/>
              <a:t>Horizontal test facility</a:t>
            </a:r>
          </a:p>
          <a:p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Horizontal Test</a:t>
            </a:r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421" y="1661613"/>
            <a:ext cx="6048672" cy="214566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670" y="3897876"/>
            <a:ext cx="4392488" cy="28342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24913" y="6079034"/>
            <a:ext cx="195681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/>
              <a:t>Valve box for HT</a:t>
            </a:r>
            <a:endParaRPr lang="ko-KR" altLang="en-US" dirty="0"/>
          </a:p>
        </p:txBody>
      </p:sp>
      <p:cxnSp>
        <p:nvCxnSpPr>
          <p:cNvPr id="10" name="직선 화살표 연결선 9"/>
          <p:cNvCxnSpPr>
            <a:stCxn id="8" idx="3"/>
          </p:cNvCxnSpPr>
          <p:nvPr/>
        </p:nvCxnSpPr>
        <p:spPr>
          <a:xfrm flipV="1">
            <a:off x="4681728" y="6079034"/>
            <a:ext cx="1092517" cy="18466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797215" y="5940535"/>
            <a:ext cx="80983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dirty="0"/>
              <a:t>SSPA</a:t>
            </a:r>
            <a:endParaRPr lang="ko-KR" altLang="en-US" dirty="0"/>
          </a:p>
        </p:txBody>
      </p:sp>
      <p:cxnSp>
        <p:nvCxnSpPr>
          <p:cNvPr id="12" name="직선 화살표 연결선 11"/>
          <p:cNvCxnSpPr>
            <a:stCxn id="11" idx="1"/>
          </p:cNvCxnSpPr>
          <p:nvPr/>
        </p:nvCxnSpPr>
        <p:spPr>
          <a:xfrm flipH="1">
            <a:off x="8933118" y="6079036"/>
            <a:ext cx="864096" cy="13849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581190" y="4398528"/>
            <a:ext cx="225574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dirty="0"/>
              <a:t>RF transmission line</a:t>
            </a:r>
            <a:endParaRPr lang="ko-KR" altLang="en-US" dirty="0"/>
          </a:p>
        </p:txBody>
      </p:sp>
      <p:cxnSp>
        <p:nvCxnSpPr>
          <p:cNvPr id="17" name="직선 화살표 연결선 16"/>
          <p:cNvCxnSpPr>
            <a:stCxn id="16" idx="1"/>
          </p:cNvCxnSpPr>
          <p:nvPr/>
        </p:nvCxnSpPr>
        <p:spPr>
          <a:xfrm flipH="1">
            <a:off x="8717094" y="4537029"/>
            <a:ext cx="864096" cy="13849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164421" y="4913673"/>
            <a:ext cx="335855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/>
              <a:t>Helium distribution lines</a:t>
            </a:r>
            <a:endParaRPr lang="ko-KR" altLang="en-US" dirty="0"/>
          </a:p>
        </p:txBody>
      </p:sp>
      <p:cxnSp>
        <p:nvCxnSpPr>
          <p:cNvPr id="19" name="직선 화살표 연결선 18"/>
          <p:cNvCxnSpPr>
            <a:stCxn id="18" idx="3"/>
          </p:cNvCxnSpPr>
          <p:nvPr/>
        </p:nvCxnSpPr>
        <p:spPr>
          <a:xfrm flipV="1">
            <a:off x="5522976" y="5006145"/>
            <a:ext cx="1063114" cy="9219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163719" y="3338396"/>
            <a:ext cx="2589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Horizontal test bunkers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2844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b="1" dirty="0" smtClean="0"/>
              <a:t>Test setup</a:t>
            </a:r>
            <a:endParaRPr lang="ko-KR" altLang="en-US" b="1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Horizontal Test</a:t>
            </a:r>
            <a:endParaRPr lang="ko-KR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8667864" y="210126"/>
            <a:ext cx="20046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600" b="1" dirty="0">
                <a:solidFill>
                  <a:srgbClr val="0043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  <a:ea typeface="+mj-ea"/>
                <a:cs typeface="+mj-cs"/>
              </a:rPr>
              <a:t>Horizontal Test</a:t>
            </a:r>
            <a:endParaRPr lang="ko-KR" altLang="en-US" sz="2800" b="1" dirty="0">
              <a:solidFill>
                <a:srgbClr val="0043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itchFamily="34" charset="0"/>
              <a:ea typeface="+mj-ea"/>
              <a:cs typeface="+mj-cs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3536" y="1695912"/>
            <a:ext cx="9151560" cy="472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21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내용 개체 틀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b="1" dirty="0" smtClean="0"/>
              <a:t>P&amp;ID for </a:t>
            </a:r>
            <a:r>
              <a:rPr lang="en-US" altLang="ko-KR" b="1" dirty="0" err="1" smtClean="0"/>
              <a:t>cryomdules</a:t>
            </a:r>
            <a:r>
              <a:rPr lang="en-US" altLang="ko-KR" b="1" dirty="0" smtClean="0"/>
              <a:t> and cryogenics system in SRF TF</a:t>
            </a:r>
            <a:endParaRPr lang="ko-KR" altLang="en-US" b="1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Horizontal Test</a:t>
            </a:r>
            <a:endParaRPr lang="ko-KR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8667864" y="210126"/>
            <a:ext cx="20046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600" b="1" dirty="0">
                <a:solidFill>
                  <a:srgbClr val="0043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  <a:ea typeface="+mj-ea"/>
                <a:cs typeface="+mj-cs"/>
              </a:rPr>
              <a:t>Horizontal Test</a:t>
            </a:r>
            <a:endParaRPr lang="ko-KR" altLang="en-US" sz="2800" b="1" dirty="0">
              <a:solidFill>
                <a:srgbClr val="0043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itchFamily="34" charset="0"/>
              <a:ea typeface="+mj-ea"/>
              <a:cs typeface="+mj-cs"/>
            </a:endParaRPr>
          </a:p>
        </p:txBody>
      </p:sp>
      <p:graphicFrame>
        <p:nvGraphicFramePr>
          <p:cNvPr id="15" name="개체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974565"/>
              </p:ext>
            </p:extLst>
          </p:nvPr>
        </p:nvGraphicFramePr>
        <p:xfrm>
          <a:off x="3915585" y="1689730"/>
          <a:ext cx="3384376" cy="376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6" name="Visio" r:id="rId4" imgW="5533949" imgH="6153139" progId="Visio.Drawing.15">
                  <p:embed/>
                </p:oleObj>
              </mc:Choice>
              <mc:Fallback>
                <p:oleObj name="Visio" r:id="rId4" imgW="5533949" imgH="6153139" progId="Visio.Drawing.15">
                  <p:embed/>
                  <p:pic>
                    <p:nvPicPr>
                      <p:cNvPr id="15" name="개체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5585" y="1689730"/>
                        <a:ext cx="3384376" cy="37675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03304" y="5115168"/>
            <a:ext cx="5676554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dirty="0"/>
              <a:t>Thermal shield cooled by LN2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dirty="0"/>
              <a:t>Thermal intercepts</a:t>
            </a:r>
          </a:p>
          <a:p>
            <a:r>
              <a:rPr lang="en-US" altLang="ko-KR" sz="1400" dirty="0"/>
              <a:t>    - 4 K intercepts: loop thermosiphon connected with 4 K reservoir</a:t>
            </a:r>
          </a:p>
          <a:p>
            <a:r>
              <a:rPr lang="en-US" altLang="ko-KR" sz="1400" dirty="0"/>
              <a:t>    - 40 K intercepts: copper braid wire connected with thermal shield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dirty="0"/>
              <a:t>3 cryogenic valves: 1 for cool-down and 2 for JT expansion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dirty="0"/>
              <a:t>Heat exchanger to precool the </a:t>
            </a:r>
            <a:r>
              <a:rPr lang="en-US" altLang="ko-KR" sz="1400" dirty="0" err="1"/>
              <a:t>LHe</a:t>
            </a:r>
            <a:r>
              <a:rPr lang="en-US" altLang="ko-KR" sz="1400" dirty="0"/>
              <a:t> before 2 K expansion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dirty="0"/>
              <a:t>Vacuum pumping system to maintain 35 mbar</a:t>
            </a:r>
            <a:endParaRPr lang="ko-KR" altLang="en-US" sz="14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8957" y="2318677"/>
            <a:ext cx="2503558" cy="125481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8957" y="1168488"/>
            <a:ext cx="2503558" cy="108601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3425" y="4281278"/>
            <a:ext cx="3200400" cy="165163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2924" y="2254505"/>
            <a:ext cx="2537460" cy="13811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6393" y="3700476"/>
            <a:ext cx="3310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Liquefier (</a:t>
            </a:r>
            <a:r>
              <a:rPr lang="en-US" altLang="ko-KR" sz="1400" dirty="0" smtClean="0"/>
              <a:t>280 L/h</a:t>
            </a:r>
            <a:r>
              <a:rPr lang="en-US" altLang="ko-KR" sz="1400" dirty="0"/>
              <a:t>) and </a:t>
            </a:r>
            <a:r>
              <a:rPr lang="en-US" altLang="ko-KR" sz="1400" dirty="0" err="1" smtClean="0"/>
              <a:t>dewar</a:t>
            </a:r>
            <a:r>
              <a:rPr lang="en-US" altLang="ko-KR" sz="1400" dirty="0" smtClean="0"/>
              <a:t> (3,000 L</a:t>
            </a:r>
            <a:r>
              <a:rPr lang="en-US" altLang="ko-KR" sz="1400" dirty="0"/>
              <a:t>)</a:t>
            </a:r>
            <a:endParaRPr lang="ko-KR" alt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7935393" y="3574931"/>
            <a:ext cx="29706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Recovery compressor and gas bag</a:t>
            </a:r>
            <a:endParaRPr lang="ko-KR" alt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7643671" y="5948494"/>
            <a:ext cx="41809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Pump-down system(vacuum pumps): 1.5g/s each</a:t>
            </a:r>
          </a:p>
        </p:txBody>
      </p:sp>
    </p:spTree>
    <p:extLst>
      <p:ext uri="{BB962C8B-B14F-4D97-AF65-F5344CB8AC3E}">
        <p14:creationId xmlns:p14="http://schemas.microsoft.com/office/powerpoint/2010/main" val="387975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A12F7F-479C-37C0-89E9-8FD3BB15758C}"/>
              </a:ext>
            </a:extLst>
          </p:cNvPr>
          <p:cNvSpPr txBox="1"/>
          <p:nvPr/>
        </p:nvSpPr>
        <p:spPr>
          <a:xfrm>
            <a:off x="3501824" y="491981"/>
            <a:ext cx="1893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solidFill>
                  <a:schemeClr val="bg1">
                    <a:lumMod val="50000"/>
                  </a:schemeClr>
                </a:solidFill>
                <a:latin typeface="+mn-ea"/>
                <a:cs typeface="Pretendard Medium" panose="02000603000000020004" pitchFamily="50" charset="-127"/>
              </a:rPr>
              <a:t>OUTLINE</a:t>
            </a:r>
            <a:endParaRPr lang="ko-KR" altLang="en-US" sz="1600" dirty="0">
              <a:solidFill>
                <a:schemeClr val="bg1">
                  <a:lumMod val="50000"/>
                </a:schemeClr>
              </a:solidFill>
              <a:latin typeface="+mn-ea"/>
              <a:cs typeface="Pretendard Medium" panose="02000603000000020004" pitchFamily="50" charset="-127"/>
            </a:endParaRPr>
          </a:p>
        </p:txBody>
      </p:sp>
      <p:pic>
        <p:nvPicPr>
          <p:cNvPr id="21" name="그림 20" descr="스크린샷, 다채로움, 예술, 라인이(가) 표시된 사진&#10;&#10;자동 생성된 설명">
            <a:extLst>
              <a:ext uri="{FF2B5EF4-FFF2-40B4-BE49-F238E27FC236}">
                <a16:creationId xmlns:a16="http://schemas.microsoft.com/office/drawing/2014/main" id="{C510C1E4-669B-6CD8-FD2D-5B98391F72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19" y="0"/>
            <a:ext cx="3304599" cy="6858000"/>
          </a:xfrm>
          <a:prstGeom prst="rect">
            <a:avLst/>
          </a:prstGeom>
        </p:spPr>
      </p:pic>
      <p:grpSp>
        <p:nvGrpSpPr>
          <p:cNvPr id="3" name="그룹 2"/>
          <p:cNvGrpSpPr/>
          <p:nvPr/>
        </p:nvGrpSpPr>
        <p:grpSpPr>
          <a:xfrm>
            <a:off x="3501824" y="1372635"/>
            <a:ext cx="7337625" cy="584775"/>
            <a:chOff x="3501824" y="1372635"/>
            <a:chExt cx="7337625" cy="584775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56DC8D8-02EA-69F2-7EF2-0E44283061C1}"/>
                </a:ext>
              </a:extLst>
            </p:cNvPr>
            <p:cNvSpPr txBox="1"/>
            <p:nvPr/>
          </p:nvSpPr>
          <p:spPr>
            <a:xfrm>
              <a:off x="3501824" y="1372635"/>
              <a:ext cx="9049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dirty="0">
                  <a:solidFill>
                    <a:srgbClr val="004098"/>
                  </a:solidFill>
                  <a:ea typeface="SUIT SemiBold" pitchFamily="50" charset="-127"/>
                  <a:cs typeface="Pretendard Medium" panose="02000603000000020004" pitchFamily="50" charset="-127"/>
                </a:rPr>
                <a:t>01</a:t>
              </a:r>
              <a:endParaRPr lang="ko-KR" altLang="en-US" sz="2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D32A2DD-E502-7FCD-9045-76AC2C6D93CB}"/>
                </a:ext>
              </a:extLst>
            </p:cNvPr>
            <p:cNvSpPr txBox="1"/>
            <p:nvPr/>
          </p:nvSpPr>
          <p:spPr>
            <a:xfrm>
              <a:off x="4396972" y="1372635"/>
              <a:ext cx="64424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dirty="0" smtClean="0">
                  <a:solidFill>
                    <a:srgbClr val="004098"/>
                  </a:solidFill>
                  <a:ea typeface="SUIT SemiBold" pitchFamily="50" charset="-127"/>
                  <a:cs typeface="Pretendard Medium" panose="02000603000000020004" pitchFamily="50" charset="-127"/>
                </a:rPr>
                <a:t>Introduction</a:t>
              </a:r>
              <a:endParaRPr lang="ko-KR" altLang="en-US" sz="2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endParaRP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3501824" y="2897907"/>
            <a:ext cx="8138488" cy="1077218"/>
            <a:chOff x="3501824" y="2082311"/>
            <a:chExt cx="7337625" cy="1077218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E87D69F-126A-2CC5-7CF8-E55ED136D48D}"/>
                </a:ext>
              </a:extLst>
            </p:cNvPr>
            <p:cNvSpPr txBox="1"/>
            <p:nvPr/>
          </p:nvSpPr>
          <p:spPr>
            <a:xfrm>
              <a:off x="3501824" y="2082311"/>
              <a:ext cx="9049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dirty="0">
                  <a:solidFill>
                    <a:srgbClr val="004098"/>
                  </a:solidFill>
                  <a:ea typeface="SUIT SemiBold" pitchFamily="50" charset="-127"/>
                  <a:cs typeface="Pretendard Medium" panose="02000603000000020004" pitchFamily="50" charset="-127"/>
                </a:rPr>
                <a:t>02</a:t>
              </a:r>
              <a:endParaRPr lang="ko-KR" altLang="en-US" sz="2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0739BCB-0A72-6354-6C5C-60A637461734}"/>
                </a:ext>
              </a:extLst>
            </p:cNvPr>
            <p:cNvSpPr txBox="1"/>
            <p:nvPr/>
          </p:nvSpPr>
          <p:spPr>
            <a:xfrm>
              <a:off x="4396972" y="2082311"/>
              <a:ext cx="644247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dirty="0" smtClean="0">
                  <a:solidFill>
                    <a:srgbClr val="004098"/>
                  </a:solidFill>
                  <a:ea typeface="SUIT SemiBold" pitchFamily="50" charset="-127"/>
                  <a:cs typeface="Pretendard Medium" panose="02000603000000020004" pitchFamily="50" charset="-127"/>
                </a:rPr>
                <a:t>Mass production of SCL3 </a:t>
              </a:r>
              <a:r>
                <a:rPr lang="en-US" altLang="ko-KR" sz="3200" dirty="0" err="1" smtClean="0">
                  <a:solidFill>
                    <a:srgbClr val="004098"/>
                  </a:solidFill>
                  <a:ea typeface="SUIT SemiBold" pitchFamily="50" charset="-127"/>
                  <a:cs typeface="Pretendard Medium" panose="02000603000000020004" pitchFamily="50" charset="-127"/>
                </a:rPr>
                <a:t>cryomdoule</a:t>
              </a:r>
              <a:endParaRPr lang="ko-KR" altLang="en-US" sz="2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endParaRPr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3501824" y="4600934"/>
            <a:ext cx="7337625" cy="584775"/>
            <a:chOff x="3501824" y="2829833"/>
            <a:chExt cx="7337625" cy="584775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C10CF1E-7019-5A4F-DB1F-484CB6CDF20A}"/>
                </a:ext>
              </a:extLst>
            </p:cNvPr>
            <p:cNvSpPr txBox="1"/>
            <p:nvPr/>
          </p:nvSpPr>
          <p:spPr>
            <a:xfrm>
              <a:off x="3501824" y="2829833"/>
              <a:ext cx="9049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dirty="0">
                  <a:solidFill>
                    <a:srgbClr val="004098"/>
                  </a:solidFill>
                  <a:ea typeface="SUIT SemiBold" pitchFamily="50" charset="-127"/>
                  <a:cs typeface="Pretendard Medium" panose="02000603000000020004" pitchFamily="50" charset="-127"/>
                </a:rPr>
                <a:t>03</a:t>
              </a:r>
              <a:endParaRPr lang="ko-KR" altLang="en-US" sz="2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C917673-5BCE-34FE-2DD3-CCF229A34D23}"/>
                </a:ext>
              </a:extLst>
            </p:cNvPr>
            <p:cNvSpPr txBox="1"/>
            <p:nvPr/>
          </p:nvSpPr>
          <p:spPr>
            <a:xfrm>
              <a:off x="4396972" y="2829833"/>
              <a:ext cx="64424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dirty="0" smtClean="0">
                  <a:solidFill>
                    <a:srgbClr val="004098"/>
                  </a:solidFill>
                  <a:ea typeface="SUIT SemiBold" pitchFamily="50" charset="-127"/>
                  <a:cs typeface="Pretendard Medium" panose="02000603000000020004" pitchFamily="50" charset="-127"/>
                </a:rPr>
                <a:t>Installation and commissioning</a:t>
              </a:r>
              <a:endParaRPr lang="ko-KR" altLang="en-US" sz="2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186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내용 개체 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b="1" dirty="0"/>
              <a:t>Thermal load measurement results</a:t>
            </a: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Horizontal Test</a:t>
            </a:r>
            <a:endParaRPr lang="ko-KR" altLang="en-US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456" y="1756506"/>
            <a:ext cx="7824656" cy="44541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99032" y="6278137"/>
            <a:ext cx="9765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ko-KR" sz="1400" dirty="0">
                <a:cs typeface="Arial" panose="020B0604020202020204" pitchFamily="34" charset="0"/>
              </a:rPr>
              <a:t>Dynamic thermal load of each </a:t>
            </a:r>
            <a:r>
              <a:rPr lang="en-US" altLang="ko-KR" sz="1400" dirty="0" err="1">
                <a:cs typeface="Arial" panose="020B0604020202020204" pitchFamily="34" charset="0"/>
              </a:rPr>
              <a:t>cryomodule</a:t>
            </a:r>
            <a:r>
              <a:rPr lang="en-US" altLang="ko-KR" sz="1400" dirty="0">
                <a:cs typeface="Arial" panose="020B0604020202020204" pitchFamily="34" charset="0"/>
              </a:rPr>
              <a:t> is the sum of the dynamic thermal load of cavities in the </a:t>
            </a:r>
            <a:r>
              <a:rPr lang="en-US" altLang="ko-KR" sz="1400" dirty="0" err="1">
                <a:cs typeface="Arial" panose="020B0604020202020204" pitchFamily="34" charset="0"/>
              </a:rPr>
              <a:t>cryomdoules</a:t>
            </a:r>
            <a:endParaRPr lang="en-US" altLang="ko-KR" sz="1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65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내용 개체 틀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b="1" dirty="0" smtClean="0"/>
              <a:t>Static thermal load </a:t>
            </a:r>
            <a:endParaRPr lang="ko-KR" altLang="en-US" b="1" dirty="0"/>
          </a:p>
        </p:txBody>
      </p:sp>
      <p:sp>
        <p:nvSpPr>
          <p:cNvPr id="13" name="제목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Horizontal Test</a:t>
            </a:r>
            <a:endParaRPr lang="ko-KR" altLang="en-US" dirty="0"/>
          </a:p>
        </p:txBody>
      </p:sp>
      <p:pic>
        <p:nvPicPr>
          <p:cNvPr id="4" name="그림 3"/>
          <p:cNvPicPr/>
          <p:nvPr/>
        </p:nvPicPr>
        <p:blipFill>
          <a:blip r:embed="rId2"/>
          <a:stretch>
            <a:fillRect/>
          </a:stretch>
        </p:blipFill>
        <p:spPr>
          <a:xfrm>
            <a:off x="688615" y="2167142"/>
            <a:ext cx="4248472" cy="3034718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435348" y="5312420"/>
            <a:ext cx="525359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400" dirty="0"/>
              <a:t>Main reason: Large mass (~40 Kg) of tuner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400" dirty="0"/>
              <a:t>Static thermal load that we had measured were 5.6 W and 8.3 W for HWR CMA and HWR CMB, respectively while the average static thermal load measured during the experiments were 8.0 W and 10.7 W, respectively. </a:t>
            </a:r>
            <a:endParaRPr lang="ko-KR" altLang="en-US" sz="1400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632" y="1348327"/>
            <a:ext cx="5531967" cy="34907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9879" y="1820661"/>
            <a:ext cx="5141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Static thermal load change w.r.t. time during HT</a:t>
            </a:r>
            <a:endParaRPr lang="ko-KR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124683" y="1053475"/>
            <a:ext cx="3852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Static thermal load of HT vs. tunnel</a:t>
            </a:r>
            <a:endParaRPr lang="ko-KR" altLang="en-US" dirty="0"/>
          </a:p>
        </p:txBody>
      </p:sp>
      <p:sp>
        <p:nvSpPr>
          <p:cNvPr id="3" name="타원 2"/>
          <p:cNvSpPr/>
          <p:nvPr/>
        </p:nvSpPr>
        <p:spPr>
          <a:xfrm>
            <a:off x="10500671" y="3546590"/>
            <a:ext cx="144016" cy="216024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9267527" y="3651174"/>
            <a:ext cx="17094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/>
              <a:t>Wrong measurement</a:t>
            </a:r>
            <a:endParaRPr lang="ko-KR" altLang="en-US" sz="1000" dirty="0"/>
          </a:p>
        </p:txBody>
      </p:sp>
      <p:graphicFrame>
        <p:nvGraphicFramePr>
          <p:cNvPr id="15" name="표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6834265"/>
              </p:ext>
            </p:extLst>
          </p:nvPr>
        </p:nvGraphicFramePr>
        <p:xfrm>
          <a:off x="6015523" y="5142896"/>
          <a:ext cx="6070656" cy="1487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20">
                  <a:extLst>
                    <a:ext uri="{9D8B030D-6E8A-4147-A177-3AD203B41FA5}">
                      <a16:colId xmlns:a16="http://schemas.microsoft.com/office/drawing/2014/main" val="1218072673"/>
                    </a:ext>
                  </a:extLst>
                </a:gridCol>
                <a:gridCol w="547342">
                  <a:extLst>
                    <a:ext uri="{9D8B030D-6E8A-4147-A177-3AD203B41FA5}">
                      <a16:colId xmlns:a16="http://schemas.microsoft.com/office/drawing/2014/main" val="988387383"/>
                    </a:ext>
                  </a:extLst>
                </a:gridCol>
                <a:gridCol w="547342">
                  <a:extLst>
                    <a:ext uri="{9D8B030D-6E8A-4147-A177-3AD203B41FA5}">
                      <a16:colId xmlns:a16="http://schemas.microsoft.com/office/drawing/2014/main" val="2909277310"/>
                    </a:ext>
                  </a:extLst>
                </a:gridCol>
                <a:gridCol w="547342">
                  <a:extLst>
                    <a:ext uri="{9D8B030D-6E8A-4147-A177-3AD203B41FA5}">
                      <a16:colId xmlns:a16="http://schemas.microsoft.com/office/drawing/2014/main" val="4069462350"/>
                    </a:ext>
                  </a:extLst>
                </a:gridCol>
                <a:gridCol w="547342">
                  <a:extLst>
                    <a:ext uri="{9D8B030D-6E8A-4147-A177-3AD203B41FA5}">
                      <a16:colId xmlns:a16="http://schemas.microsoft.com/office/drawing/2014/main" val="3754485912"/>
                    </a:ext>
                  </a:extLst>
                </a:gridCol>
                <a:gridCol w="547342">
                  <a:extLst>
                    <a:ext uri="{9D8B030D-6E8A-4147-A177-3AD203B41FA5}">
                      <a16:colId xmlns:a16="http://schemas.microsoft.com/office/drawing/2014/main" val="2475138684"/>
                    </a:ext>
                  </a:extLst>
                </a:gridCol>
                <a:gridCol w="547342">
                  <a:extLst>
                    <a:ext uri="{9D8B030D-6E8A-4147-A177-3AD203B41FA5}">
                      <a16:colId xmlns:a16="http://schemas.microsoft.com/office/drawing/2014/main" val="2974836923"/>
                    </a:ext>
                  </a:extLst>
                </a:gridCol>
                <a:gridCol w="547342">
                  <a:extLst>
                    <a:ext uri="{9D8B030D-6E8A-4147-A177-3AD203B41FA5}">
                      <a16:colId xmlns:a16="http://schemas.microsoft.com/office/drawing/2014/main" val="814779535"/>
                    </a:ext>
                  </a:extLst>
                </a:gridCol>
                <a:gridCol w="547342">
                  <a:extLst>
                    <a:ext uri="{9D8B030D-6E8A-4147-A177-3AD203B41FA5}">
                      <a16:colId xmlns:a16="http://schemas.microsoft.com/office/drawing/2014/main" val="1795517387"/>
                    </a:ext>
                  </a:extLst>
                </a:gridCol>
              </a:tblGrid>
              <a:tr h="175459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Heat load</a:t>
                      </a:r>
                    </a:p>
                  </a:txBody>
                  <a:tcPr marL="0" marR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QWR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HWR CMA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HWR CMB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6500534"/>
                  </a:ext>
                </a:extLst>
              </a:tr>
              <a:tr h="298281">
                <a:tc vMerge="1">
                  <a:txBody>
                    <a:bodyPr/>
                    <a:lstStyle/>
                    <a:p>
                      <a:pPr latinLnBrk="1"/>
                      <a:endParaRPr lang="ko-KR" altLang="en-US" sz="1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 K</a:t>
                      </a:r>
                      <a:endParaRPr lang="ko-KR" alt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r>
                        <a:rPr lang="en-US" altLang="ko-KR" sz="12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</a:t>
                      </a:r>
                      <a:endParaRPr lang="ko-KR" alt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2.05 K</a:t>
                      </a:r>
                      <a:endParaRPr lang="ko-KR" alt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 K</a:t>
                      </a:r>
                      <a:endParaRPr lang="ko-KR" alt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K</a:t>
                      </a:r>
                      <a:endParaRPr lang="ko-KR" alt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2.05 K</a:t>
                      </a:r>
                      <a:endParaRPr lang="ko-KR" alt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 K</a:t>
                      </a:r>
                      <a:endParaRPr lang="ko-KR" alt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K</a:t>
                      </a:r>
                      <a:endParaRPr lang="ko-KR" alt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9820848"/>
                  </a:ext>
                </a:extLst>
              </a:tr>
              <a:tr h="29828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Estimated 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(50% margin)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7.5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83.3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117.9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6.8</a:t>
                      </a:r>
                      <a:endParaRPr lang="ko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7.5</a:t>
                      </a:r>
                      <a:endParaRPr lang="ko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181.5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6786858"/>
                  </a:ext>
                </a:extLst>
              </a:tr>
              <a:tr h="29828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Measured</a:t>
                      </a:r>
                      <a:r>
                        <a:rPr lang="en-US" altLang="ko-KR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 tunnel</a:t>
                      </a:r>
                    </a:p>
                    <a:p>
                      <a:pPr algn="ctr" latinLnBrk="1"/>
                      <a:r>
                        <a:rPr lang="en-US" altLang="ko-KR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(avg.)</a:t>
                      </a:r>
                    </a:p>
                  </a:txBody>
                  <a:tcPr marL="0" marR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6.1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6.8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4777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879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내용 개체 틀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b="1" dirty="0"/>
              <a:t>Dynamic thermal load of each cavity</a:t>
            </a:r>
          </a:p>
          <a:p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Horizontal Test</a:t>
            </a:r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116" y="1843687"/>
            <a:ext cx="8137083" cy="46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25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내용 개체 틀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b="1" dirty="0"/>
              <a:t>Phase and amplitude locking test of </a:t>
            </a:r>
            <a:r>
              <a:rPr lang="en-US" altLang="ko-KR" b="1" dirty="0" err="1"/>
              <a:t>cryomdoule</a:t>
            </a:r>
            <a:endParaRPr lang="en-US" altLang="ko-KR" b="1" dirty="0"/>
          </a:p>
          <a:p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/>
          <a:srcRect b="22923"/>
          <a:stretch/>
        </p:blipFill>
        <p:spPr>
          <a:xfrm>
            <a:off x="2215421" y="1733775"/>
            <a:ext cx="7326260" cy="34508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77099" y="5354807"/>
            <a:ext cx="8390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Amplitude and phase lock worked find @ operating </a:t>
            </a:r>
            <a:r>
              <a:rPr lang="en-US" altLang="ko-KR" dirty="0" err="1" smtClean="0"/>
              <a:t>Eacc</a:t>
            </a:r>
            <a:r>
              <a:rPr lang="en-US" altLang="ko-KR" dirty="0" smtClean="0"/>
              <a:t> (6.6 MV/m)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Stability: amplitude = ±0.13%, phase=±0.63°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Phase was well controlled by the integration of LLRF-tuner control system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1597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Installation 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7"/>
          <a:stretch/>
        </p:blipFill>
        <p:spPr>
          <a:xfrm>
            <a:off x="2093264" y="1084701"/>
            <a:ext cx="7920000" cy="5193436"/>
          </a:xfrm>
          <a:prstGeom prst="rect">
            <a:avLst/>
          </a:prstGeom>
        </p:spPr>
      </p:pic>
      <p:grpSp>
        <p:nvGrpSpPr>
          <p:cNvPr id="5" name="그룹 4"/>
          <p:cNvGrpSpPr/>
          <p:nvPr/>
        </p:nvGrpSpPr>
        <p:grpSpPr>
          <a:xfrm>
            <a:off x="1561644" y="3483119"/>
            <a:ext cx="4143411" cy="3031911"/>
            <a:chOff x="251520" y="3424735"/>
            <a:chExt cx="4143411" cy="3031911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4937395"/>
              <a:ext cx="4143411" cy="1519251"/>
            </a:xfrm>
            <a:prstGeom prst="rect">
              <a:avLst/>
            </a:prstGeom>
          </p:spPr>
        </p:pic>
        <p:sp>
          <p:nvSpPr>
            <p:cNvPr id="7" name="모서리가 둥근 직사각형 6"/>
            <p:cNvSpPr/>
            <p:nvPr/>
          </p:nvSpPr>
          <p:spPr>
            <a:xfrm>
              <a:off x="827584" y="5275715"/>
              <a:ext cx="1657364" cy="388843"/>
            </a:xfrm>
            <a:prstGeom prst="roundRect">
              <a:avLst/>
            </a:pr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자유형 7"/>
            <p:cNvSpPr/>
            <p:nvPr/>
          </p:nvSpPr>
          <p:spPr>
            <a:xfrm rot="12352722">
              <a:off x="1537710" y="3424735"/>
              <a:ext cx="1186550" cy="1876794"/>
            </a:xfrm>
            <a:custGeom>
              <a:avLst/>
              <a:gdLst>
                <a:gd name="connsiteX0" fmla="*/ 0 w 1399855"/>
                <a:gd name="connsiteY0" fmla="*/ 1487978 h 1487978"/>
                <a:gd name="connsiteX1" fmla="*/ 1379913 w 1399855"/>
                <a:gd name="connsiteY1" fmla="*/ 831273 h 1487978"/>
                <a:gd name="connsiteX2" fmla="*/ 689957 w 1399855"/>
                <a:gd name="connsiteY2" fmla="*/ 0 h 1487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9855" h="1487978">
                  <a:moveTo>
                    <a:pt x="0" y="1487978"/>
                  </a:moveTo>
                  <a:cubicBezTo>
                    <a:pt x="632460" y="1283623"/>
                    <a:pt x="1264920" y="1079269"/>
                    <a:pt x="1379913" y="831273"/>
                  </a:cubicBezTo>
                  <a:cubicBezTo>
                    <a:pt x="1494906" y="583277"/>
                    <a:pt x="1092431" y="291638"/>
                    <a:pt x="689957" y="0"/>
                  </a:cubicBezTo>
                </a:path>
              </a:pathLst>
            </a:custGeom>
            <a:noFill/>
            <a:ln w="57150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751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26994" y="2081694"/>
            <a:ext cx="4393827" cy="28780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84867" y="5873669"/>
            <a:ext cx="82349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600" dirty="0" err="1"/>
              <a:t>Cryomodule</a:t>
            </a:r>
            <a:r>
              <a:rPr lang="en-US" altLang="ko-KR" sz="1600" dirty="0"/>
              <a:t> and warm section is clean assembled in the portable clean booth in </a:t>
            </a:r>
            <a:r>
              <a:rPr lang="en-US" altLang="ko-KR" sz="1600" dirty="0" smtClean="0"/>
              <a:t>tunnel</a:t>
            </a:r>
            <a:endParaRPr lang="en-US" altLang="ko-KR" sz="1600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030" y="1323821"/>
            <a:ext cx="2591906" cy="1945052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909" y="1323821"/>
            <a:ext cx="2591905" cy="194505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4" b="14349"/>
          <a:stretch/>
        </p:blipFill>
        <p:spPr>
          <a:xfrm>
            <a:off x="4897030" y="3397541"/>
            <a:ext cx="5222784" cy="2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0797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내용 개체 틀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SCL3 plant: 4.2 KW at 4.5 K, SCL2 plant: 13.5 kW at 4.5 K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Cryogenic plant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1273" y="6368446"/>
            <a:ext cx="20360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Welding </a:t>
            </a:r>
            <a:r>
              <a:rPr lang="en-US" altLang="ko-KR" sz="1400" dirty="0" err="1">
                <a:latin typeface="Arial" panose="020B0604020202020204" pitchFamily="34" charset="0"/>
                <a:cs typeface="Arial" panose="020B0604020202020204" pitchFamily="34" charset="0"/>
              </a:rPr>
              <a:t>VBx</a:t>
            </a:r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 to CM</a:t>
            </a:r>
            <a:endParaRPr lang="ko-KR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1183" y="4290937"/>
            <a:ext cx="2652648" cy="19800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6042" y="4290937"/>
            <a:ext cx="2631952" cy="198000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7648" y="4290937"/>
            <a:ext cx="2657142" cy="198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67830" y="6395159"/>
            <a:ext cx="20360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 err="1">
                <a:latin typeface="Arial" panose="020B0604020202020204" pitchFamily="34" charset="0"/>
                <a:cs typeface="Arial" panose="020B0604020202020204" pitchFamily="34" charset="0"/>
              </a:rPr>
              <a:t>VBx</a:t>
            </a:r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 connection</a:t>
            </a:r>
            <a:endParaRPr lang="ko-KR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96010" y="6366944"/>
            <a:ext cx="2501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QWR CMs, </a:t>
            </a:r>
            <a:r>
              <a:rPr lang="en-US" altLang="ko-KR" sz="1400" dirty="0" err="1">
                <a:latin typeface="Arial" panose="020B0604020202020204" pitchFamily="34" charset="0"/>
                <a:cs typeface="Arial" panose="020B0604020202020204" pitchFamily="34" charset="0"/>
              </a:rPr>
              <a:t>VBx</a:t>
            </a:r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 in rear side</a:t>
            </a:r>
            <a:endParaRPr lang="ko-KR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09895" y="3860976"/>
            <a:ext cx="19029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Warm compressors</a:t>
            </a:r>
            <a:endParaRPr lang="ko-KR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17496" y="3825696"/>
            <a:ext cx="2059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 err="1">
                <a:latin typeface="Arial" panose="020B0604020202020204" pitchFamily="34" charset="0"/>
                <a:cs typeface="Arial" panose="020B0604020202020204" pitchFamily="34" charset="0"/>
              </a:rPr>
              <a:t>LHe</a:t>
            </a:r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 distribution box</a:t>
            </a:r>
            <a:endParaRPr lang="ko-KR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2365" y="1769547"/>
            <a:ext cx="2652781" cy="1980000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9072" y="1769547"/>
            <a:ext cx="2650367" cy="1980000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6896" y="1769547"/>
            <a:ext cx="2623931" cy="1980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37089" y="3860976"/>
            <a:ext cx="1276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Cold box</a:t>
            </a:r>
            <a:endParaRPr lang="ko-KR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82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403304" y="967205"/>
            <a:ext cx="11611912" cy="4954316"/>
          </a:xfrm>
        </p:spPr>
        <p:txBody>
          <a:bodyPr/>
          <a:lstStyle/>
          <a:p>
            <a:r>
              <a:rPr lang="en-US" altLang="ko-KR" dirty="0" smtClean="0"/>
              <a:t>4 K cool-down of cryogenic system, CDS(cryogenic distribution system) and thermal shield in CM</a:t>
            </a:r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Cool down of SCL3</a:t>
            </a:r>
            <a:endParaRPr lang="ko-KR" altLang="en-US" dirty="0"/>
          </a:p>
        </p:txBody>
      </p:sp>
      <p:graphicFrame>
        <p:nvGraphicFramePr>
          <p:cNvPr id="4" name="개체 3">
            <a:extLst>
              <a:ext uri="{FF2B5EF4-FFF2-40B4-BE49-F238E27FC236}">
                <a16:creationId xmlns:a16="http://schemas.microsoft.com/office/drawing/2014/main" id="{3F11904E-AFBD-4E6A-A871-BC452FA2C3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9076647"/>
              </p:ext>
            </p:extLst>
          </p:nvPr>
        </p:nvGraphicFramePr>
        <p:xfrm>
          <a:off x="1287659" y="1413126"/>
          <a:ext cx="9212723" cy="52475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6" name="Visio" r:id="rId3" imgW="10572616" imgH="5952980" progId="Visio.Drawing.15">
                  <p:embed/>
                </p:oleObj>
              </mc:Choice>
              <mc:Fallback>
                <p:oleObj name="Visio" r:id="rId3" imgW="10572616" imgH="5952980" progId="Visio.Drawing.15">
                  <p:embed/>
                  <p:pic>
                    <p:nvPicPr>
                      <p:cNvPr id="20" name="개체 19">
                        <a:extLst>
                          <a:ext uri="{FF2B5EF4-FFF2-40B4-BE49-F238E27FC236}">
                            <a16:creationId xmlns:a16="http://schemas.microsoft.com/office/drawing/2014/main" id="{3F11904E-AFBD-4E6A-A871-BC452FA2C3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87659" y="1413126"/>
                        <a:ext cx="9212723" cy="52475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DE1B071-9558-4D7A-9525-C2EBDFAE6F22}"/>
              </a:ext>
            </a:extLst>
          </p:cNvPr>
          <p:cNvSpPr txBox="1"/>
          <p:nvPr/>
        </p:nvSpPr>
        <p:spPr>
          <a:xfrm rot="16200000">
            <a:off x="429873" y="3966761"/>
            <a:ext cx="1257435" cy="26126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ko-KR" sz="1100" dirty="0">
                <a:latin typeface="SUIT" pitchFamily="50" charset="-127"/>
                <a:ea typeface="SUIT" pitchFamily="50" charset="-127"/>
              </a:rPr>
              <a:t>Temperature (K)</a:t>
            </a:r>
            <a:endParaRPr lang="ko-KR" altLang="en-US" sz="1000" dirty="0">
              <a:latin typeface="SUIT" pitchFamily="50" charset="-127"/>
              <a:ea typeface="SUIT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250D28-6FE3-4F63-BF32-110C2E5ED298}"/>
              </a:ext>
            </a:extLst>
          </p:cNvPr>
          <p:cNvSpPr txBox="1"/>
          <p:nvPr/>
        </p:nvSpPr>
        <p:spPr>
          <a:xfrm>
            <a:off x="5107997" y="6596390"/>
            <a:ext cx="1434683" cy="2616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ko-KR" sz="1100" dirty="0">
                <a:latin typeface="SUIT" pitchFamily="50" charset="-127"/>
                <a:ea typeface="SUIT" pitchFamily="50" charset="-127"/>
              </a:rPr>
              <a:t>Time (month-date)</a:t>
            </a:r>
            <a:endParaRPr lang="ko-KR" altLang="en-US" sz="1000" dirty="0">
              <a:latin typeface="SUIT" pitchFamily="50" charset="-127"/>
              <a:ea typeface="SUIT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9098280" y="1563624"/>
            <a:ext cx="1143000" cy="448056"/>
          </a:xfrm>
          <a:prstGeom prst="rect">
            <a:avLst/>
          </a:prstGeom>
          <a:solidFill>
            <a:schemeClr val="bg1"/>
          </a:solidFill>
          <a:ln>
            <a:solidFill>
              <a:srgbClr val="0026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mtClean="0">
                <a:solidFill>
                  <a:srgbClr val="FF0000"/>
                </a:solidFill>
              </a:rPr>
              <a:t>10 days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8034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403304" y="1076933"/>
            <a:ext cx="11138207" cy="4954316"/>
          </a:xfrm>
        </p:spPr>
        <p:txBody>
          <a:bodyPr/>
          <a:lstStyle/>
          <a:p>
            <a:r>
              <a:rPr lang="en-US" altLang="ko-KR" dirty="0" smtClean="0"/>
              <a:t>4 K cool-down of cavities (fast cool-down for QWR)</a:t>
            </a:r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Cool down of SCL3</a:t>
            </a:r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E1B071-9558-4D7A-9525-C2EBDFAE6F22}"/>
              </a:ext>
            </a:extLst>
          </p:cNvPr>
          <p:cNvSpPr txBox="1"/>
          <p:nvPr/>
        </p:nvSpPr>
        <p:spPr>
          <a:xfrm rot="16200000">
            <a:off x="567721" y="3966761"/>
            <a:ext cx="1257435" cy="26126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ko-KR" sz="1100" dirty="0">
                <a:latin typeface="SUIT" pitchFamily="50" charset="-127"/>
                <a:ea typeface="SUIT" pitchFamily="50" charset="-127"/>
              </a:rPr>
              <a:t>Temperature (K)</a:t>
            </a:r>
            <a:endParaRPr lang="ko-KR" altLang="en-US" sz="1000" dirty="0">
              <a:latin typeface="SUIT" pitchFamily="50" charset="-127"/>
              <a:ea typeface="SUIT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250D28-6FE3-4F63-BF32-110C2E5ED298}"/>
              </a:ext>
            </a:extLst>
          </p:cNvPr>
          <p:cNvSpPr txBox="1"/>
          <p:nvPr/>
        </p:nvSpPr>
        <p:spPr>
          <a:xfrm>
            <a:off x="5245845" y="6596390"/>
            <a:ext cx="1503509" cy="2616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ko-KR" sz="1100" dirty="0">
                <a:latin typeface="SUIT" pitchFamily="50" charset="-127"/>
                <a:ea typeface="SUIT" pitchFamily="50" charset="-127"/>
              </a:rPr>
              <a:t>Time (month-date)</a:t>
            </a:r>
            <a:endParaRPr lang="ko-KR" altLang="en-US" sz="1000" dirty="0">
              <a:latin typeface="SUIT" pitchFamily="50" charset="-127"/>
              <a:ea typeface="SUIT" pitchFamily="50" charset="-127"/>
            </a:endParaRPr>
          </a:p>
        </p:txBody>
      </p:sp>
      <p:graphicFrame>
        <p:nvGraphicFramePr>
          <p:cNvPr id="6" name="개체 5">
            <a:extLst>
              <a:ext uri="{FF2B5EF4-FFF2-40B4-BE49-F238E27FC236}">
                <a16:creationId xmlns:a16="http://schemas.microsoft.com/office/drawing/2014/main" id="{1442063F-A3FF-4075-8D49-36A9FF1CC5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8915577"/>
              </p:ext>
            </p:extLst>
          </p:nvPr>
        </p:nvGraphicFramePr>
        <p:xfrm>
          <a:off x="1396877" y="1476732"/>
          <a:ext cx="8912983" cy="5075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0" name="Visio" r:id="rId3" imgW="10515600" imgH="5943758" progId="Visio.Drawing.15">
                  <p:embed/>
                </p:oleObj>
              </mc:Choice>
              <mc:Fallback>
                <p:oleObj name="Visio" r:id="rId3" imgW="10515600" imgH="5943758" progId="Visio.Drawing.15">
                  <p:embed/>
                  <p:pic>
                    <p:nvPicPr>
                      <p:cNvPr id="13" name="개체 12">
                        <a:extLst>
                          <a:ext uri="{FF2B5EF4-FFF2-40B4-BE49-F238E27FC236}">
                            <a16:creationId xmlns:a16="http://schemas.microsoft.com/office/drawing/2014/main" id="{1442063F-A3FF-4075-8D49-36A9FF1CC5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96877" y="1476732"/>
                        <a:ext cx="8912983" cy="50759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직사각형 6"/>
          <p:cNvSpPr/>
          <p:nvPr/>
        </p:nvSpPr>
        <p:spPr>
          <a:xfrm>
            <a:off x="9098280" y="1563624"/>
            <a:ext cx="1143000" cy="448056"/>
          </a:xfrm>
          <a:prstGeom prst="rect">
            <a:avLst/>
          </a:prstGeom>
          <a:solidFill>
            <a:schemeClr val="bg1"/>
          </a:solidFill>
          <a:ln>
            <a:solidFill>
              <a:srgbClr val="0026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mtClean="0">
                <a:solidFill>
                  <a:srgbClr val="FF0000"/>
                </a:solidFill>
              </a:rPr>
              <a:t>10 days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2073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403304" y="1022069"/>
            <a:ext cx="11138207" cy="4954316"/>
          </a:xfrm>
        </p:spPr>
        <p:txBody>
          <a:bodyPr/>
          <a:lstStyle/>
          <a:p>
            <a:r>
              <a:rPr lang="en-US" altLang="ko-KR" dirty="0" smtClean="0"/>
              <a:t>2 K cool-down of HWRs </a:t>
            </a:r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Cool down of SCL3</a:t>
            </a:r>
            <a:endParaRPr lang="ko-KR" altLang="en-US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F1B53512-3E29-4348-A4EB-0B65374EDFD4}"/>
              </a:ext>
            </a:extLst>
          </p:cNvPr>
          <p:cNvSpPr/>
          <p:nvPr/>
        </p:nvSpPr>
        <p:spPr>
          <a:xfrm>
            <a:off x="276540" y="4570918"/>
            <a:ext cx="11399157" cy="14054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lvl="0" indent="-285750">
              <a:buClr>
                <a:srgbClr val="005391"/>
              </a:buClr>
              <a:buFont typeface="Wingdings" panose="05000000000000000000" pitchFamily="2" charset="2"/>
              <a:buChar char="§"/>
            </a:pPr>
            <a:endParaRPr lang="ko-KR" altLang="en-US" sz="2000" dirty="0">
              <a:solidFill>
                <a:prstClr val="black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E1B071-9558-4D7A-9525-C2EBDFAE6F22}"/>
              </a:ext>
            </a:extLst>
          </p:cNvPr>
          <p:cNvSpPr txBox="1"/>
          <p:nvPr/>
        </p:nvSpPr>
        <p:spPr>
          <a:xfrm rot="16200000">
            <a:off x="-416325" y="3826090"/>
            <a:ext cx="1257435" cy="26126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ko-KR" sz="1100" dirty="0">
                <a:latin typeface="SUIT" pitchFamily="50" charset="-127"/>
                <a:ea typeface="SUIT" pitchFamily="50" charset="-127"/>
              </a:rPr>
              <a:t>Temperature (K)</a:t>
            </a:r>
            <a:endParaRPr lang="ko-KR" altLang="en-US" sz="1000" dirty="0">
              <a:latin typeface="SUIT" pitchFamily="50" charset="-127"/>
              <a:ea typeface="SUIT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250D28-6FE3-4F63-BF32-110C2E5ED298}"/>
              </a:ext>
            </a:extLst>
          </p:cNvPr>
          <p:cNvSpPr txBox="1"/>
          <p:nvPr/>
        </p:nvSpPr>
        <p:spPr>
          <a:xfrm>
            <a:off x="2521961" y="5674755"/>
            <a:ext cx="1473358" cy="2616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dirty="0">
                <a:latin typeface="SUIT" pitchFamily="50" charset="-127"/>
                <a:ea typeface="SUIT" pitchFamily="50" charset="-127"/>
              </a:rPr>
              <a:t>Time </a:t>
            </a:r>
            <a:r>
              <a:rPr lang="en-US" altLang="ko-KR" sz="1100" dirty="0" smtClean="0">
                <a:latin typeface="SUIT" pitchFamily="50" charset="-127"/>
                <a:ea typeface="SUIT" pitchFamily="50" charset="-127"/>
              </a:rPr>
              <a:t>(</a:t>
            </a:r>
            <a:r>
              <a:rPr lang="en-US" altLang="ko-KR" sz="1100" dirty="0" err="1" smtClean="0">
                <a:latin typeface="SUIT" pitchFamily="50" charset="-127"/>
                <a:ea typeface="SUIT" pitchFamily="50" charset="-127"/>
              </a:rPr>
              <a:t>hh:mm</a:t>
            </a:r>
            <a:r>
              <a:rPr lang="en-US" altLang="ko-KR" sz="1100" dirty="0" smtClean="0">
                <a:latin typeface="SUIT" pitchFamily="50" charset="-127"/>
                <a:ea typeface="SUIT" pitchFamily="50" charset="-127"/>
              </a:rPr>
              <a:t>)</a:t>
            </a:r>
            <a:endParaRPr lang="ko-KR" altLang="en-US" sz="1000" dirty="0">
              <a:latin typeface="SUIT" pitchFamily="50" charset="-127"/>
              <a:ea typeface="SUIT" pitchFamily="50" charset="-127"/>
            </a:endParaRPr>
          </a:p>
        </p:txBody>
      </p:sp>
      <p:graphicFrame>
        <p:nvGraphicFramePr>
          <p:cNvPr id="7" name="개체 6">
            <a:extLst>
              <a:ext uri="{FF2B5EF4-FFF2-40B4-BE49-F238E27FC236}">
                <a16:creationId xmlns:a16="http://schemas.microsoft.com/office/drawing/2014/main" id="{7408ACC6-6A33-4C8F-8EC7-3254CEF008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6174243"/>
              </p:ext>
            </p:extLst>
          </p:nvPr>
        </p:nvGraphicFramePr>
        <p:xfrm>
          <a:off x="6428665" y="2344475"/>
          <a:ext cx="5577534" cy="3177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8" name="Visio" r:id="rId3" imgW="10629990" imgH="6057979" progId="Visio.Drawing.15">
                  <p:embed/>
                </p:oleObj>
              </mc:Choice>
              <mc:Fallback>
                <p:oleObj name="Visio" r:id="rId3" imgW="10629990" imgH="6057979" progId="Visio.Drawing.15">
                  <p:embed/>
                  <p:pic>
                    <p:nvPicPr>
                      <p:cNvPr id="14" name="개체 13">
                        <a:extLst>
                          <a:ext uri="{FF2B5EF4-FFF2-40B4-BE49-F238E27FC236}">
                            <a16:creationId xmlns:a16="http://schemas.microsoft.com/office/drawing/2014/main" id="{7408ACC6-6A33-4C8F-8EC7-3254CEF008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28665" y="2344475"/>
                        <a:ext cx="5577534" cy="31777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개체 7">
            <a:extLst>
              <a:ext uri="{FF2B5EF4-FFF2-40B4-BE49-F238E27FC236}">
                <a16:creationId xmlns:a16="http://schemas.microsoft.com/office/drawing/2014/main" id="{98370DEE-E76F-4FDE-8D51-E5F605435B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1891979"/>
              </p:ext>
            </p:extLst>
          </p:nvPr>
        </p:nvGraphicFramePr>
        <p:xfrm>
          <a:off x="366728" y="2344475"/>
          <a:ext cx="5660976" cy="3224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9" name="Visio" r:id="rId5" imgW="10620451" imgH="5886584" progId="Visio.Drawing.15">
                  <p:embed/>
                </p:oleObj>
              </mc:Choice>
              <mc:Fallback>
                <p:oleObj name="Visio" r:id="rId5" imgW="10620451" imgH="5886584" progId="Visio.Drawing.15">
                  <p:embed/>
                  <p:pic>
                    <p:nvPicPr>
                      <p:cNvPr id="15" name="개체 14">
                        <a:extLst>
                          <a:ext uri="{FF2B5EF4-FFF2-40B4-BE49-F238E27FC236}">
                            <a16:creationId xmlns:a16="http://schemas.microsoft.com/office/drawing/2014/main" id="{98370DEE-E76F-4FDE-8D51-E5F605435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6728" y="2344475"/>
                        <a:ext cx="5660976" cy="32244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78DDFED-9FA9-4885-9197-E45A29667F52}"/>
              </a:ext>
            </a:extLst>
          </p:cNvPr>
          <p:cNvSpPr txBox="1"/>
          <p:nvPr/>
        </p:nvSpPr>
        <p:spPr>
          <a:xfrm rot="16200000">
            <a:off x="5642047" y="3826090"/>
            <a:ext cx="1257435" cy="26126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ko-KR" sz="1100" dirty="0">
                <a:latin typeface="SUIT" pitchFamily="50" charset="-127"/>
                <a:ea typeface="SUIT" pitchFamily="50" charset="-127"/>
              </a:rPr>
              <a:t>Pressure</a:t>
            </a:r>
            <a:r>
              <a:rPr lang="en-US" altLang="ko-KR" sz="1000" dirty="0">
                <a:latin typeface="SUIT" pitchFamily="50" charset="-127"/>
                <a:ea typeface="SUIT" pitchFamily="50" charset="-127"/>
              </a:rPr>
              <a:t> (</a:t>
            </a:r>
            <a:r>
              <a:rPr lang="en-US" altLang="ko-KR" sz="1000" dirty="0" err="1">
                <a:latin typeface="SUIT" pitchFamily="50" charset="-127"/>
                <a:ea typeface="SUIT" pitchFamily="50" charset="-127"/>
              </a:rPr>
              <a:t>mbara</a:t>
            </a:r>
            <a:r>
              <a:rPr lang="en-US" altLang="ko-KR" sz="1000" dirty="0">
                <a:latin typeface="SUIT" pitchFamily="50" charset="-127"/>
                <a:ea typeface="SUIT" pitchFamily="50" charset="-127"/>
              </a:rPr>
              <a:t>)</a:t>
            </a:r>
            <a:endParaRPr lang="ko-KR" altLang="en-US" sz="1000" dirty="0">
              <a:latin typeface="SUIT" pitchFamily="50" charset="-127"/>
              <a:ea typeface="SUIT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5A51F0-D5ED-42B1-B24C-2AC0CA4AA2C3}"/>
              </a:ext>
            </a:extLst>
          </p:cNvPr>
          <p:cNvSpPr txBox="1"/>
          <p:nvPr/>
        </p:nvSpPr>
        <p:spPr>
          <a:xfrm>
            <a:off x="8719561" y="5674755"/>
            <a:ext cx="1473358" cy="2616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>
                <a:latin typeface="SUIT" pitchFamily="50" charset="-127"/>
                <a:ea typeface="SUIT" pitchFamily="50" charset="-127"/>
              </a:rPr>
              <a:t>Time (</a:t>
            </a:r>
            <a:r>
              <a:rPr lang="en-US" altLang="ko-KR" sz="1100" dirty="0" err="1">
                <a:latin typeface="SUIT" pitchFamily="50" charset="-127"/>
                <a:ea typeface="SUIT" pitchFamily="50" charset="-127"/>
              </a:rPr>
              <a:t>hh:mm</a:t>
            </a:r>
            <a:r>
              <a:rPr lang="en-US" altLang="ko-KR" sz="1100" dirty="0">
                <a:latin typeface="SUIT" pitchFamily="50" charset="-127"/>
                <a:ea typeface="SUIT" pitchFamily="50" charset="-127"/>
              </a:rPr>
              <a:t>)</a:t>
            </a:r>
            <a:endParaRPr lang="ko-KR" altLang="en-US" sz="1000" dirty="0">
              <a:latin typeface="SUIT" pitchFamily="50" charset="-127"/>
              <a:ea typeface="SUIT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0762896" y="2595578"/>
            <a:ext cx="1143000" cy="448056"/>
          </a:xfrm>
          <a:prstGeom prst="rect">
            <a:avLst/>
          </a:prstGeom>
          <a:solidFill>
            <a:schemeClr val="bg1"/>
          </a:solidFill>
          <a:ln>
            <a:solidFill>
              <a:srgbClr val="0026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</a:rPr>
              <a:t>1 days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688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D5B9B892-993F-F948-9BFA-B7E6AAB7EEFC}"/>
              </a:ext>
            </a:extLst>
          </p:cNvPr>
          <p:cNvSpPr/>
          <p:nvPr/>
        </p:nvSpPr>
        <p:spPr>
          <a:xfrm>
            <a:off x="7134462" y="4150844"/>
            <a:ext cx="4679586" cy="1785104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sz="1100" b="1" dirty="0">
                <a:latin typeface="+mj-lt"/>
              </a:rPr>
              <a:t>Providing high intensity RI beams by ISOL and IF</a:t>
            </a:r>
          </a:p>
          <a:p>
            <a:r>
              <a:rPr lang="en-US" altLang="ko-KR" sz="1100" dirty="0">
                <a:latin typeface="+mj-lt"/>
              </a:rPr>
              <a:t>        ISOL: direct fission of </a:t>
            </a:r>
            <a:r>
              <a:rPr lang="en-US" altLang="ko-KR" sz="1100" baseline="30000" dirty="0">
                <a:latin typeface="+mj-lt"/>
              </a:rPr>
              <a:t>238</a:t>
            </a:r>
            <a:r>
              <a:rPr lang="en-US" altLang="ko-KR" sz="1100" dirty="0">
                <a:latin typeface="+mj-lt"/>
              </a:rPr>
              <a:t>U by 70 MeV proton</a:t>
            </a:r>
          </a:p>
          <a:p>
            <a:r>
              <a:rPr lang="en-US" altLang="ko-KR" sz="1100" dirty="0">
                <a:latin typeface="+mj-lt"/>
              </a:rPr>
              <a:t>        IF: 200 MeV/u </a:t>
            </a:r>
            <a:r>
              <a:rPr lang="en-US" altLang="ko-KR" sz="1100" baseline="30000" dirty="0">
                <a:latin typeface="+mj-lt"/>
              </a:rPr>
              <a:t>238</a:t>
            </a:r>
            <a:r>
              <a:rPr lang="en-US" altLang="ko-KR" sz="1100" dirty="0">
                <a:latin typeface="+mj-lt"/>
              </a:rPr>
              <a:t>U (intensity: 8.3 p</a:t>
            </a:r>
            <a:r>
              <a:rPr lang="el-GR" altLang="ko-KR" sz="1100" dirty="0">
                <a:latin typeface="+mj-lt"/>
              </a:rPr>
              <a:t>μ</a:t>
            </a:r>
            <a:r>
              <a:rPr lang="en-US" altLang="ko-KR" sz="1100" dirty="0">
                <a:latin typeface="+mj-lt"/>
              </a:rPr>
              <a:t>A)</a:t>
            </a:r>
          </a:p>
          <a:p>
            <a:endParaRPr lang="en-US" altLang="ko-KR" sz="1100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sz="1100" b="1" dirty="0">
                <a:latin typeface="+mj-lt"/>
              </a:rPr>
              <a:t>Providing high quality neutron-rich beams</a:t>
            </a:r>
          </a:p>
          <a:p>
            <a:r>
              <a:rPr lang="en-US" altLang="ko-KR" sz="1100" dirty="0">
                <a:latin typeface="+mj-lt"/>
              </a:rPr>
              <a:t>        e.g., </a:t>
            </a:r>
            <a:r>
              <a:rPr lang="en-US" altLang="ko-KR" sz="1100" baseline="30000" dirty="0">
                <a:latin typeface="+mj-lt"/>
              </a:rPr>
              <a:t>132</a:t>
            </a:r>
            <a:r>
              <a:rPr lang="en-US" altLang="ko-KR" sz="1100" dirty="0">
                <a:latin typeface="+mj-lt"/>
              </a:rPr>
              <a:t>Sn with up to 250 MeV/u,</a:t>
            </a:r>
          </a:p>
          <a:p>
            <a:r>
              <a:rPr lang="en-US" altLang="ko-KR" sz="1100" dirty="0">
                <a:latin typeface="+mj-lt"/>
              </a:rPr>
              <a:t>        up to 10</a:t>
            </a:r>
            <a:r>
              <a:rPr lang="en-US" altLang="ko-KR" sz="1100" baseline="30000" dirty="0">
                <a:latin typeface="+mj-lt"/>
              </a:rPr>
              <a:t>9</a:t>
            </a:r>
            <a:r>
              <a:rPr lang="en-US" altLang="ko-KR" sz="1100" dirty="0">
                <a:latin typeface="+mj-lt"/>
              </a:rPr>
              <a:t> particles per second</a:t>
            </a:r>
          </a:p>
          <a:p>
            <a:endParaRPr lang="en-US" altLang="ko-KR" sz="1100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sz="1100" b="1" dirty="0">
                <a:latin typeface="+mj-lt"/>
              </a:rPr>
              <a:t>Providing More exotic RI beam </a:t>
            </a:r>
          </a:p>
          <a:p>
            <a:r>
              <a:rPr lang="en-US" altLang="ko-KR" sz="1100" b="1" dirty="0">
                <a:latin typeface="+mj-lt"/>
              </a:rPr>
              <a:t>         production by combination of ISOL and IF</a:t>
            </a:r>
            <a:endParaRPr lang="ko-KR" altLang="en-US" sz="1100" b="1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46022" y="2239161"/>
            <a:ext cx="88536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rgbClr val="000000"/>
                </a:solidFill>
                <a:latin typeface="Arial" panose="020B060402020202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Budget:  KRW 1,432 billion (US$ 1.26 billion, 1$=1,135krw)</a:t>
            </a:r>
            <a:endParaRPr lang="en-US" altLang="ko-KR" sz="1600" dirty="0">
              <a:solidFill>
                <a:srgbClr val="000000"/>
              </a:solidFill>
              <a:latin typeface="Arial" panose="020B0604020202020204" pitchFamily="34" charset="0"/>
              <a:ea typeface="HY동녘B" panose="02030600000101010101" pitchFamily="18" charset="-127"/>
              <a:cs typeface="Arial" panose="020B0604020202020204" pitchFamily="34" charset="0"/>
            </a:endParaRPr>
          </a:p>
          <a:p>
            <a:r>
              <a:rPr lang="en-US" altLang="ko-KR" sz="1600" dirty="0">
                <a:solidFill>
                  <a:srgbClr val="113F71"/>
                </a:solidFill>
              </a:rPr>
              <a:t>                    - accelerators and experimental apparatus : 460.2 billion won</a:t>
            </a:r>
          </a:p>
          <a:p>
            <a:r>
              <a:rPr lang="en-US" altLang="ko-KR" sz="1600" dirty="0">
                <a:solidFill>
                  <a:srgbClr val="113F71"/>
                </a:solidFill>
              </a:rPr>
              <a:t>                    - civil engineering &amp; </a:t>
            </a:r>
            <a:r>
              <a:rPr lang="en-US" altLang="ko-KR" sz="1600" dirty="0">
                <a:solidFill>
                  <a:srgbClr val="113F71">
                    <a:lumMod val="60000"/>
                    <a:lumOff val="40000"/>
                  </a:srgbClr>
                </a:solidFill>
              </a:rPr>
              <a:t>conventional facilities : 972 billion won (incl. site 357 billion won)      </a:t>
            </a:r>
            <a:endParaRPr lang="en-US" altLang="ko-KR" sz="1600" dirty="0">
              <a:solidFill>
                <a:srgbClr val="002060"/>
              </a:solidFill>
              <a:latin typeface="Arial" panose="020B0604020202020204" pitchFamily="34" charset="0"/>
              <a:ea typeface="HY동녘B" panose="02030600000101010101" pitchFamily="18" charset="-127"/>
              <a:cs typeface="Arial" panose="020B0604020202020204" pitchFamily="34" charset="0"/>
            </a:endParaRPr>
          </a:p>
          <a:p>
            <a:r>
              <a:rPr lang="en-US" altLang="ko-KR" sz="1600" dirty="0">
                <a:solidFill>
                  <a:srgbClr val="113F71"/>
                </a:solidFill>
              </a:rPr>
              <a:t> </a:t>
            </a:r>
            <a:endParaRPr lang="en-US" altLang="ko-KR" sz="1600" dirty="0" smtClean="0">
              <a:solidFill>
                <a:srgbClr val="113F71"/>
              </a:solidFill>
            </a:endParaRPr>
          </a:p>
          <a:p>
            <a:r>
              <a:rPr lang="en-US" altLang="ko-KR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Period</a:t>
            </a:r>
            <a:r>
              <a:rPr lang="en-US" altLang="ko-KR" sz="1600" b="1" dirty="0">
                <a:solidFill>
                  <a:srgbClr val="000000"/>
                </a:solidFill>
                <a:latin typeface="Arial" panose="020B060402020202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:   2011.12 ~ 2021.12 </a:t>
            </a:r>
            <a:r>
              <a:rPr lang="en-US" altLang="ko-KR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(1</a:t>
            </a:r>
            <a:r>
              <a:rPr lang="en-US" altLang="ko-KR" sz="1600" b="1" baseline="30000" dirty="0" smtClean="0">
                <a:solidFill>
                  <a:srgbClr val="000000"/>
                </a:solidFill>
                <a:latin typeface="Arial" panose="020B060402020202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st</a:t>
            </a:r>
            <a:r>
              <a:rPr lang="en-US" altLang="ko-KR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 phase, SCL3 + experimental system)</a:t>
            </a:r>
            <a:endParaRPr lang="ko-KR" altLang="en-US" sz="1600" b="1" dirty="0">
              <a:solidFill>
                <a:srgbClr val="000000"/>
              </a:solidFill>
              <a:latin typeface="Arial" panose="020B0604020202020204" pitchFamily="34" charset="0"/>
              <a:ea typeface="HY동녘B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87020" y="1236618"/>
            <a:ext cx="83839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rgbClr val="000000"/>
                </a:solidFill>
                <a:latin typeface="Arial" panose="020B060402020202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Goal: </a:t>
            </a:r>
            <a:r>
              <a:rPr lang="en-US" altLang="ko-KR" sz="1600" dirty="0">
                <a:solidFill>
                  <a:srgbClr val="000000"/>
                </a:solidFill>
                <a:latin typeface="Arial" panose="020B060402020202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To build </a:t>
            </a:r>
            <a:r>
              <a:rPr lang="en-US" altLang="ko-KR" sz="1600" b="1" dirty="0">
                <a:solidFill>
                  <a:srgbClr val="000000"/>
                </a:solidFill>
                <a:latin typeface="Arial" panose="020B060402020202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a heavy ion accelerator complex RAON, </a:t>
            </a:r>
          </a:p>
          <a:p>
            <a:r>
              <a:rPr lang="en-US" altLang="ko-KR" sz="1600" b="1" dirty="0">
                <a:solidFill>
                  <a:srgbClr val="000000"/>
                </a:solidFill>
                <a:latin typeface="Arial" panose="020B060402020202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           </a:t>
            </a:r>
            <a:r>
              <a:rPr lang="en-US" altLang="ko-KR" sz="1600" dirty="0">
                <a:solidFill>
                  <a:srgbClr val="000000"/>
                </a:solidFill>
                <a:latin typeface="Arial" panose="020B060402020202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for </a:t>
            </a:r>
            <a:r>
              <a:rPr lang="en-US" altLang="ko-KR" sz="1600" b="1" dirty="0">
                <a:solidFill>
                  <a:srgbClr val="000000"/>
                </a:solidFill>
                <a:latin typeface="Arial" panose="020B060402020202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rare isotope science </a:t>
            </a:r>
            <a:r>
              <a:rPr lang="en-US" altLang="ko-KR" sz="1600" dirty="0">
                <a:solidFill>
                  <a:srgbClr val="000000"/>
                </a:solidFill>
                <a:latin typeface="Arial" panose="020B060402020202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research in Korea.</a:t>
            </a:r>
          </a:p>
          <a:p>
            <a:r>
              <a:rPr lang="en-US" altLang="ko-KR" sz="1600" kern="0" dirty="0">
                <a:solidFill>
                  <a:srgbClr val="113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       </a:t>
            </a:r>
            <a:r>
              <a:rPr lang="en-US" altLang="ko-KR" sz="1600" kern="0" dirty="0">
                <a:solidFill>
                  <a:srgbClr val="113F7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* RAON - </a:t>
            </a:r>
            <a:r>
              <a:rPr lang="en-US" altLang="ko-KR" sz="1600" kern="0" dirty="0">
                <a:solidFill>
                  <a:srgbClr val="FF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R</a:t>
            </a:r>
            <a:r>
              <a:rPr lang="en-US" altLang="ko-KR" sz="1600" kern="0" dirty="0">
                <a:solidFill>
                  <a:srgbClr val="113F7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are isotope </a:t>
            </a:r>
            <a:r>
              <a:rPr lang="en-US" altLang="ko-KR" sz="1600" kern="0" dirty="0">
                <a:solidFill>
                  <a:srgbClr val="FF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A</a:t>
            </a:r>
            <a:r>
              <a:rPr lang="en-US" altLang="ko-KR" sz="1600" kern="0" dirty="0">
                <a:solidFill>
                  <a:srgbClr val="113F7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ccelerator complex for </a:t>
            </a:r>
            <a:r>
              <a:rPr lang="en-US" altLang="ko-KR" sz="1600" kern="0" dirty="0">
                <a:solidFill>
                  <a:srgbClr val="FF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ON</a:t>
            </a:r>
            <a:r>
              <a:rPr lang="en-US" altLang="ko-KR" sz="1600" kern="0" dirty="0">
                <a:solidFill>
                  <a:srgbClr val="113F7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-line experiments</a:t>
            </a:r>
            <a:endParaRPr lang="ko-KR" altLang="en-US" sz="1600" dirty="0">
              <a:solidFill>
                <a:srgbClr val="000000"/>
              </a:solidFill>
              <a:latin typeface="Arial" panose="020B0604020202020204" pitchFamily="34" charset="0"/>
              <a:ea typeface="HY동녘B" panose="02030600000101010101" pitchFamily="18" charset="-127"/>
              <a:cs typeface="Arial" panose="020B0604020202020204" pitchFamily="34" charset="0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921974" y="1341783"/>
            <a:ext cx="154502" cy="164510"/>
            <a:chOff x="1969226" y="3480514"/>
            <a:chExt cx="481373" cy="497205"/>
          </a:xfrm>
        </p:grpSpPr>
        <p:sp>
          <p:nvSpPr>
            <p:cNvPr id="6" name="타원 5"/>
            <p:cNvSpPr/>
            <p:nvPr/>
          </p:nvSpPr>
          <p:spPr>
            <a:xfrm>
              <a:off x="1969226" y="3480514"/>
              <a:ext cx="481373" cy="497205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/>
            </a:p>
          </p:txBody>
        </p:sp>
        <p:sp>
          <p:nvSpPr>
            <p:cNvPr id="7" name="타원 6"/>
            <p:cNvSpPr/>
            <p:nvPr/>
          </p:nvSpPr>
          <p:spPr>
            <a:xfrm>
              <a:off x="2021122" y="3543574"/>
              <a:ext cx="358693" cy="37049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/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1922132" y="2311168"/>
            <a:ext cx="154502" cy="164510"/>
            <a:chOff x="1969226" y="3480514"/>
            <a:chExt cx="481373" cy="497205"/>
          </a:xfrm>
        </p:grpSpPr>
        <p:sp>
          <p:nvSpPr>
            <p:cNvPr id="9" name="타원 8"/>
            <p:cNvSpPr/>
            <p:nvPr/>
          </p:nvSpPr>
          <p:spPr>
            <a:xfrm>
              <a:off x="1969226" y="3480514"/>
              <a:ext cx="481373" cy="497205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/>
            </a:p>
          </p:txBody>
        </p:sp>
        <p:sp>
          <p:nvSpPr>
            <p:cNvPr id="10" name="타원 9"/>
            <p:cNvSpPr/>
            <p:nvPr/>
          </p:nvSpPr>
          <p:spPr>
            <a:xfrm>
              <a:off x="2021122" y="3543574"/>
              <a:ext cx="358693" cy="37049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/>
            </a:p>
          </p:txBody>
        </p:sp>
      </p:grpSp>
      <p:grpSp>
        <p:nvGrpSpPr>
          <p:cNvPr id="11" name="그룹 10"/>
          <p:cNvGrpSpPr/>
          <p:nvPr/>
        </p:nvGrpSpPr>
        <p:grpSpPr>
          <a:xfrm>
            <a:off x="1921974" y="3298998"/>
            <a:ext cx="154502" cy="164510"/>
            <a:chOff x="1969226" y="3480514"/>
            <a:chExt cx="481373" cy="497205"/>
          </a:xfrm>
        </p:grpSpPr>
        <p:sp>
          <p:nvSpPr>
            <p:cNvPr id="12" name="타원 11"/>
            <p:cNvSpPr/>
            <p:nvPr/>
          </p:nvSpPr>
          <p:spPr>
            <a:xfrm>
              <a:off x="1969226" y="3480514"/>
              <a:ext cx="481373" cy="497205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/>
            </a:p>
          </p:txBody>
        </p:sp>
        <p:sp>
          <p:nvSpPr>
            <p:cNvPr id="13" name="타원 12"/>
            <p:cNvSpPr/>
            <p:nvPr/>
          </p:nvSpPr>
          <p:spPr>
            <a:xfrm>
              <a:off x="2021122" y="3543574"/>
              <a:ext cx="358693" cy="37049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/>
            </a:p>
          </p:txBody>
        </p:sp>
      </p:grpSp>
      <p:sp>
        <p:nvSpPr>
          <p:cNvPr id="14" name="모서리가 둥근 직사각형 13"/>
          <p:cNvSpPr/>
          <p:nvPr/>
        </p:nvSpPr>
        <p:spPr>
          <a:xfrm>
            <a:off x="1701461" y="1113515"/>
            <a:ext cx="9353636" cy="2430841"/>
          </a:xfrm>
          <a:prstGeom prst="roundRect">
            <a:avLst>
              <a:gd name="adj" fmla="val 6535"/>
            </a:avLst>
          </a:prstGeom>
          <a:noFill/>
          <a:ln w="28575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grpSp>
        <p:nvGrpSpPr>
          <p:cNvPr id="15" name="그룹 14"/>
          <p:cNvGrpSpPr/>
          <p:nvPr/>
        </p:nvGrpSpPr>
        <p:grpSpPr>
          <a:xfrm>
            <a:off x="1529566" y="5485895"/>
            <a:ext cx="3202191" cy="974409"/>
            <a:chOff x="5921708" y="3944272"/>
            <a:chExt cx="3363173" cy="1190915"/>
          </a:xfrm>
        </p:grpSpPr>
        <p:sp>
          <p:nvSpPr>
            <p:cNvPr id="16" name="TextBox 15"/>
            <p:cNvSpPr txBox="1"/>
            <p:nvPr/>
          </p:nvSpPr>
          <p:spPr>
            <a:xfrm>
              <a:off x="5921708" y="3944272"/>
              <a:ext cx="3363173" cy="959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lnSpc>
                  <a:spcPct val="150000"/>
                </a:lnSpc>
                <a:defRPr sz="1600">
                  <a:solidFill>
                    <a:srgbClr val="002060"/>
                  </a:solidFill>
                </a:defRPr>
              </a:lvl1pPr>
            </a:lstStyle>
            <a:p>
              <a:pPr latinLnBrk="0">
                <a:lnSpc>
                  <a:spcPct val="100000"/>
                </a:lnSpc>
              </a:pPr>
              <a:r>
                <a:rPr lang="en-US" altLang="en-US" sz="900" b="1" dirty="0">
                  <a:solidFill>
                    <a:schemeClr val="tx2"/>
                  </a:solidFill>
                  <a:cs typeface="Times New Roman" pitchFamily="18" charset="0"/>
                </a:rPr>
                <a:t>Construction of research and support facility to ensure the stable operation of the heavy-ion accelerator, experiment systems, and to establish a comfortable research environment</a:t>
              </a:r>
              <a:endParaRPr lang="en-US" altLang="ko-KR" sz="900" b="1" dirty="0">
                <a:solidFill>
                  <a:schemeClr val="tx2"/>
                </a:solidFill>
                <a:cs typeface="Times New Roman" pitchFamily="18" charset="0"/>
              </a:endParaRPr>
            </a:p>
            <a:p>
              <a:pPr latinLnBrk="0">
                <a:lnSpc>
                  <a:spcPct val="100000"/>
                </a:lnSpc>
              </a:pPr>
              <a:endParaRPr lang="en-US" altLang="ko-KR" sz="900" b="1" dirty="0">
                <a:solidFill>
                  <a:schemeClr val="tx2"/>
                </a:solidFill>
                <a:cs typeface="Times New Roman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947635" y="4683792"/>
              <a:ext cx="3071112" cy="451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 latinLnBrk="0"/>
              <a:r>
                <a:rPr lang="en-US" altLang="ko-KR" sz="900" b="1" dirty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※ Accelerator and experiment buildings, support facility, administrative buildings, and guest house, etc.</a:t>
              </a:r>
            </a:p>
          </p:txBody>
        </p:sp>
      </p:grpSp>
      <p:sp>
        <p:nvSpPr>
          <p:cNvPr id="18" name="자유형 17"/>
          <p:cNvSpPr/>
          <p:nvPr/>
        </p:nvSpPr>
        <p:spPr>
          <a:xfrm>
            <a:off x="1527781" y="3971399"/>
            <a:ext cx="3292562" cy="238898"/>
          </a:xfrm>
          <a:custGeom>
            <a:avLst/>
            <a:gdLst>
              <a:gd name="connsiteX0" fmla="*/ 3072714 w 3072714"/>
              <a:gd name="connsiteY0" fmla="*/ 238898 h 238898"/>
              <a:gd name="connsiteX1" fmla="*/ 2833816 w 3072714"/>
              <a:gd name="connsiteY1" fmla="*/ 0 h 238898"/>
              <a:gd name="connsiteX2" fmla="*/ 0 w 3072714"/>
              <a:gd name="connsiteY2" fmla="*/ 0 h 238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714" h="238898">
                <a:moveTo>
                  <a:pt x="3072714" y="238898"/>
                </a:moveTo>
                <a:lnTo>
                  <a:pt x="2833816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3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344" y="3928986"/>
            <a:ext cx="2109253" cy="11531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524000" y="4045990"/>
            <a:ext cx="3512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altLang="en-US" sz="9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Development, installation, and commissioning of the accelerator systems that provides </a:t>
            </a:r>
            <a:r>
              <a:rPr lang="en-US" altLang="en-US" sz="900" b="1" dirty="0">
                <a:solidFill>
                  <a:schemeClr val="tx2"/>
                </a:solidFill>
                <a:cs typeface="Times New Roman" pitchFamily="18" charset="0"/>
              </a:rPr>
              <a:t>high-energy</a:t>
            </a:r>
            <a:r>
              <a:rPr lang="en-US" altLang="en-US" sz="9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(200MeV/u) and high-power (400kW) heavy-ion beam</a:t>
            </a:r>
            <a:endParaRPr lang="en-US" altLang="ko-KR" sz="9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atinLnBrk="0"/>
            <a:endParaRPr lang="en-US" altLang="ko-KR" sz="9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26665" y="3632992"/>
            <a:ext cx="2707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latinLnBrk="0"/>
            <a:r>
              <a:rPr lang="en-US" altLang="en-US" sz="1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System Installation Project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24950" y="5043396"/>
            <a:ext cx="28328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latinLnBrk="0"/>
            <a:r>
              <a:rPr lang="en-US" altLang="en-US" sz="1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Facility Construction Project</a:t>
            </a:r>
          </a:p>
        </p:txBody>
      </p:sp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22217" r="6688" b="12114"/>
          <a:stretch/>
        </p:blipFill>
        <p:spPr>
          <a:xfrm>
            <a:off x="4820344" y="5376994"/>
            <a:ext cx="2109253" cy="1182646"/>
          </a:xfrm>
          <a:prstGeom prst="rect">
            <a:avLst/>
          </a:prstGeom>
        </p:spPr>
      </p:pic>
      <p:sp>
        <p:nvSpPr>
          <p:cNvPr id="24" name="자유형 23"/>
          <p:cNvSpPr/>
          <p:nvPr/>
        </p:nvSpPr>
        <p:spPr>
          <a:xfrm>
            <a:off x="1527781" y="5401219"/>
            <a:ext cx="3292562" cy="238898"/>
          </a:xfrm>
          <a:custGeom>
            <a:avLst/>
            <a:gdLst>
              <a:gd name="connsiteX0" fmla="*/ 3072714 w 3072714"/>
              <a:gd name="connsiteY0" fmla="*/ 238898 h 238898"/>
              <a:gd name="connsiteX1" fmla="*/ 2833816 w 3072714"/>
              <a:gd name="connsiteY1" fmla="*/ 0 h 238898"/>
              <a:gd name="connsiteX2" fmla="*/ 0 w 3072714"/>
              <a:gd name="connsiteY2" fmla="*/ 0 h 238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714" h="238898">
                <a:moveTo>
                  <a:pt x="3072714" y="238898"/>
                </a:moveTo>
                <a:lnTo>
                  <a:pt x="2833816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제목 2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/>
              <a:t>Overview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425218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SCL3 Beam commissioning (April ~ Sep., 2024)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0" r="19914"/>
          <a:stretch/>
        </p:blipFill>
        <p:spPr>
          <a:xfrm>
            <a:off x="1300307" y="1143000"/>
            <a:ext cx="9508792" cy="2425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769DB3-A223-4E1A-9669-D89E41763E56}"/>
              </a:ext>
            </a:extLst>
          </p:cNvPr>
          <p:cNvSpPr txBox="1"/>
          <p:nvPr/>
        </p:nvSpPr>
        <p:spPr>
          <a:xfrm>
            <a:off x="4650299" y="1933413"/>
            <a:ext cx="296877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FF00"/>
                </a:solidFill>
                <a:latin typeface="Times New Roman" panose="02020603050405020304" pitchFamily="18" charset="0"/>
                <a:ea typeface="나눔고딕 ExtraBold" panose="020D0904000000000000" pitchFamily="50" charset="-127"/>
                <a:cs typeface="Times New Roman" panose="02020603050405020304" pitchFamily="18" charset="0"/>
              </a:rPr>
              <a:t>Beam Energy </a:t>
            </a:r>
            <a:r>
              <a:rPr lang="en-US" altLang="ko-KR" sz="1700" dirty="0" smtClean="0">
                <a:solidFill>
                  <a:srgbClr val="FFFF00"/>
                </a:solidFill>
                <a:latin typeface="Times New Roman" panose="02020603050405020304" pitchFamily="18" charset="0"/>
                <a:ea typeface="나눔고딕 ExtraBold" panose="020D0904000000000000" pitchFamily="50" charset="-127"/>
                <a:cs typeface="Times New Roman" panose="02020603050405020304" pitchFamily="18" charset="0"/>
              </a:rPr>
              <a:t>18.5 </a:t>
            </a:r>
            <a:r>
              <a:rPr lang="en-US" altLang="ko-KR" sz="1700" dirty="0">
                <a:solidFill>
                  <a:srgbClr val="FFFF00"/>
                </a:solidFill>
                <a:latin typeface="Times New Roman" panose="02020603050405020304" pitchFamily="18" charset="0"/>
                <a:ea typeface="나눔고딕 ExtraBold" panose="020D0904000000000000" pitchFamily="50" charset="-127"/>
                <a:cs typeface="Times New Roman" panose="02020603050405020304" pitchFamily="18" charset="0"/>
              </a:rPr>
              <a:t>MeV/u</a:t>
            </a:r>
            <a:endParaRPr lang="ko-KR" altLang="en-US" sz="1700" dirty="0">
              <a:solidFill>
                <a:srgbClr val="FFFF00"/>
              </a:solidFill>
              <a:latin typeface="Times New Roman" panose="02020603050405020304" pitchFamily="18" charset="0"/>
              <a:ea typeface="나눔고딕 ExtraBold" panose="020D0904000000000000" pitchFamily="50" charset="-127"/>
              <a:cs typeface="Times New Roman" panose="02020603050405020304" pitchFamily="18" charset="0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48735BA9-6095-4AA9-B6A5-643C3F02A35F}"/>
              </a:ext>
            </a:extLst>
          </p:cNvPr>
          <p:cNvSpPr/>
          <p:nvPr/>
        </p:nvSpPr>
        <p:spPr>
          <a:xfrm>
            <a:off x="1121266" y="3635381"/>
            <a:ext cx="92336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 defTabSz="457200" latinLnBrk="0">
              <a:defRPr/>
            </a:pPr>
            <a:r>
              <a:rPr kumimoji="1" lang="en-US" altLang="ko-KR" b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나눔고딕 ExtraBold" panose="020D0904000000000000"/>
                <a:cs typeface="Times New Roman" panose="02020603050405020304" pitchFamily="18" charset="0"/>
              </a:rPr>
              <a:t>40</a:t>
            </a:r>
            <a:r>
              <a:rPr kumimoji="1" lang="en-US" altLang="ko-K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나눔고딕 ExtraBold" panose="020D0904000000000000"/>
                <a:cs typeface="Times New Roman" panose="02020603050405020304" pitchFamily="18" charset="0"/>
              </a:rPr>
              <a:t>Ar</a:t>
            </a:r>
            <a:r>
              <a:rPr kumimoji="1" lang="en-US" altLang="ko-KR" b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나눔고딕 ExtraBold" panose="020D0904000000000000"/>
                <a:cs typeface="Times New Roman" panose="02020603050405020304" pitchFamily="18" charset="0"/>
              </a:rPr>
              <a:t>8</a:t>
            </a:r>
            <a:r>
              <a:rPr kumimoji="1" lang="en-US" altLang="ko-KR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나눔고딕 ExtraBold" panose="020D0904000000000000"/>
                <a:cs typeface="Times New Roman" panose="02020603050405020304" pitchFamily="18" charset="0"/>
              </a:rPr>
              <a:t>+</a:t>
            </a:r>
            <a:r>
              <a:rPr kumimoji="1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나눔고딕 ExtraBold" panose="020D0904000000000000"/>
                <a:cs typeface="Times New Roman" panose="02020603050405020304" pitchFamily="18" charset="0"/>
              </a:rPr>
              <a:t> beam accelerated by the entire SCL3(QWR/HWR)</a:t>
            </a:r>
            <a:r>
              <a:rPr kumimoji="1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나눔고딕 ExtraBold" panose="020D0904000000000000"/>
                <a:cs typeface="Times New Roman" panose="02020603050405020304" pitchFamily="18" charset="0"/>
              </a:rPr>
              <a:t> </a:t>
            </a:r>
            <a:r>
              <a:rPr kumimoji="1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나눔고딕 ExtraBold" panose="020D0904000000000000"/>
                <a:cs typeface="Times New Roman" panose="02020603050405020304" pitchFamily="18" charset="0"/>
              </a:rPr>
              <a:t>on May </a:t>
            </a:r>
            <a:r>
              <a:rPr kumimoji="1" lang="en-US" altLang="ko-KR" b="1" dirty="0">
                <a:solidFill>
                  <a:srgbClr val="000000"/>
                </a:solidFill>
                <a:latin typeface="Times New Roman" panose="02020603050405020304" pitchFamily="18" charset="0"/>
                <a:ea typeface="나눔고딕 ExtraBold" panose="020D0904000000000000"/>
                <a:cs typeface="Times New Roman" panose="02020603050405020304" pitchFamily="18" charset="0"/>
              </a:rPr>
              <a:t>17</a:t>
            </a:r>
            <a:r>
              <a:rPr kumimoji="1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나눔고딕 ExtraBold" panose="020D0904000000000000"/>
                <a:cs typeface="Times New Roman" panose="02020603050405020304" pitchFamily="18" charset="0"/>
              </a:rPr>
              <a:t>, 2024 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74B2666E-57E3-4EB4-9F7B-D2DC321860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08" y="4059913"/>
            <a:ext cx="2772781" cy="2218224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02656C90-4FED-4889-8899-9B16F3904A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892" y="4117258"/>
            <a:ext cx="2927124" cy="23417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85475863-89DC-4C3D-994D-55251F500F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084" y="4117258"/>
            <a:ext cx="3019200" cy="24153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D8F446-6D7E-42B3-91DD-D03E6C7AA343}"/>
              </a:ext>
            </a:extLst>
          </p:cNvPr>
          <p:cNvSpPr txBox="1"/>
          <p:nvPr/>
        </p:nvSpPr>
        <p:spPr>
          <a:xfrm>
            <a:off x="4022544" y="6350163"/>
            <a:ext cx="35822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[ Beam current measured by ACCT in MEBT and P2DT ]</a:t>
            </a:r>
            <a:endParaRPr lang="ko-KR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C1B981-6760-466D-8122-25C1479DE9AD}"/>
              </a:ext>
            </a:extLst>
          </p:cNvPr>
          <p:cNvSpPr txBox="1"/>
          <p:nvPr/>
        </p:nvSpPr>
        <p:spPr>
          <a:xfrm>
            <a:off x="8573260" y="6374403"/>
            <a:ext cx="23959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[ Beam transmission through SCL3 ]</a:t>
            </a:r>
            <a:endParaRPr lang="ko-KR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B6CB35-2E75-4F73-9EA2-D8C32F8EC56A}"/>
              </a:ext>
            </a:extLst>
          </p:cNvPr>
          <p:cNvSpPr txBox="1"/>
          <p:nvPr/>
        </p:nvSpPr>
        <p:spPr>
          <a:xfrm>
            <a:off x="1480868" y="6313822"/>
            <a:ext cx="16743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[ Energy in SCL cavities ]</a:t>
            </a:r>
            <a:endParaRPr lang="ko-KR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324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lnSpc>
                <a:spcPct val="100000"/>
              </a:lnSpc>
            </a:pPr>
            <a:r>
              <a:rPr lang="en-US" altLang="ko-KR" dirty="0" smtClean="0">
                <a:cs typeface="Arial" panose="020B0604020202020204" pitchFamily="34" charset="0"/>
              </a:rPr>
              <a:t>8 </a:t>
            </a:r>
            <a:r>
              <a:rPr lang="en-US" altLang="ko-KR" dirty="0">
                <a:cs typeface="Arial" panose="020B0604020202020204" pitchFamily="34" charset="0"/>
              </a:rPr>
              <a:t>cavities (out of 124) were not used  due to lack of spare SSPA (Q3, Q12, Q21), control issue(HA6, HA8, HB24, </a:t>
            </a:r>
            <a:r>
              <a:rPr lang="en-US" altLang="ko-KR" dirty="0" smtClean="0">
                <a:cs typeface="Arial" panose="020B0604020202020204" pitchFamily="34" charset="0"/>
              </a:rPr>
              <a:t>HB28, HB61).</a:t>
            </a:r>
            <a:endParaRPr lang="en-US" altLang="ko-KR" dirty="0"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</a:pPr>
            <a:r>
              <a:rPr lang="en-US" altLang="ko-KR" dirty="0">
                <a:cs typeface="Arial" panose="020B0604020202020204" pitchFamily="34" charset="0"/>
              </a:rPr>
              <a:t>Accelerating fields: QWR &lt; 5 MV/m, HWR &lt; 5 MV/m</a:t>
            </a:r>
          </a:p>
          <a:p>
            <a:pPr marL="342900" indent="-342900">
              <a:lnSpc>
                <a:spcPct val="100000"/>
              </a:lnSpc>
            </a:pPr>
            <a:r>
              <a:rPr lang="en-US" altLang="ko-KR" dirty="0">
                <a:cs typeface="Arial" panose="020B0604020202020204" pitchFamily="34" charset="0"/>
              </a:rPr>
              <a:t>Beam commissioning with </a:t>
            </a:r>
            <a:r>
              <a:rPr lang="en-US" altLang="ko-KR" baseline="30000" dirty="0">
                <a:cs typeface="Arial" panose="020B0604020202020204" pitchFamily="34" charset="0"/>
              </a:rPr>
              <a:t>40</a:t>
            </a:r>
            <a:r>
              <a:rPr lang="en-US" altLang="ko-KR" dirty="0">
                <a:cs typeface="Arial" panose="020B0604020202020204" pitchFamily="34" charset="0"/>
              </a:rPr>
              <a:t>Ar</a:t>
            </a:r>
            <a:r>
              <a:rPr lang="en-US" altLang="ko-KR" baseline="30000" dirty="0">
                <a:cs typeface="Arial" panose="020B0604020202020204" pitchFamily="34" charset="0"/>
              </a:rPr>
              <a:t>8+ </a:t>
            </a:r>
            <a:r>
              <a:rPr lang="en-US" altLang="ko-KR" dirty="0">
                <a:cs typeface="Arial" panose="020B0604020202020204" pitchFamily="34" charset="0"/>
              </a:rPr>
              <a:t>and experiment with </a:t>
            </a:r>
            <a:r>
              <a:rPr lang="en-US" altLang="ko-KR" dirty="0" err="1" smtClean="0">
                <a:cs typeface="Arial" panose="020B0604020202020204" pitchFamily="34" charset="0"/>
              </a:rPr>
              <a:t>KoBRA</a:t>
            </a:r>
            <a:r>
              <a:rPr lang="en-US" altLang="ko-KR" dirty="0" smtClean="0">
                <a:cs typeface="Arial" panose="020B0604020202020204" pitchFamily="34" charset="0"/>
              </a:rPr>
              <a:t> </a:t>
            </a:r>
            <a:r>
              <a:rPr lang="en-US" altLang="ko-KR" dirty="0">
                <a:cs typeface="Arial" panose="020B0604020202020204" pitchFamily="34" charset="0"/>
              </a:rPr>
              <a:t>and NDPS for external users (3 teams).</a:t>
            </a:r>
          </a:p>
          <a:p>
            <a:pPr marL="342900" indent="-342900">
              <a:lnSpc>
                <a:spcPct val="100000"/>
              </a:lnSpc>
            </a:pPr>
            <a:r>
              <a:rPr lang="en-US" altLang="ko-KR" dirty="0" smtClean="0">
                <a:solidFill>
                  <a:srgbClr val="FF0000"/>
                </a:solidFill>
                <a:cs typeface="Arial" panose="020B0604020202020204" pitchFamily="34" charset="0"/>
              </a:rPr>
              <a:t>RI beam (</a:t>
            </a:r>
            <a:r>
              <a:rPr lang="en-US" altLang="ko-KR" baseline="30000" dirty="0" smtClean="0">
                <a:solidFill>
                  <a:srgbClr val="FF0000"/>
                </a:solidFill>
                <a:cs typeface="Arial" panose="020B0604020202020204" pitchFamily="34" charset="0"/>
              </a:rPr>
              <a:t>25</a:t>
            </a:r>
            <a:r>
              <a:rPr lang="en-US" altLang="ko-KR" dirty="0" smtClean="0">
                <a:solidFill>
                  <a:srgbClr val="FF0000"/>
                </a:solidFill>
                <a:cs typeface="Arial" panose="020B0604020202020204" pitchFamily="34" charset="0"/>
              </a:rPr>
              <a:t>Na</a:t>
            </a:r>
            <a:r>
              <a:rPr lang="en-US" altLang="ko-KR" baseline="30000" dirty="0" smtClean="0">
                <a:solidFill>
                  <a:srgbClr val="FF0000"/>
                </a:solidFill>
                <a:cs typeface="Arial" panose="020B0604020202020204" pitchFamily="34" charset="0"/>
              </a:rPr>
              <a:t>5+</a:t>
            </a:r>
            <a:r>
              <a:rPr lang="en-US" altLang="ko-KR" dirty="0" smtClean="0">
                <a:solidFill>
                  <a:srgbClr val="FF0000"/>
                </a:solidFill>
                <a:cs typeface="Arial" panose="020B0604020202020204" pitchFamily="34" charset="0"/>
              </a:rPr>
              <a:t>) from ISOL </a:t>
            </a:r>
            <a:r>
              <a:rPr lang="en-US" altLang="ko-KR" dirty="0" smtClean="0">
                <a:cs typeface="Arial" panose="020B0604020202020204" pitchFamily="34" charset="0"/>
              </a:rPr>
              <a:t>was successfully accelerated by SCL3 and measured in </a:t>
            </a:r>
            <a:r>
              <a:rPr lang="en-US" altLang="ko-KR" dirty="0" err="1" smtClean="0">
                <a:cs typeface="Arial" panose="020B0604020202020204" pitchFamily="34" charset="0"/>
              </a:rPr>
              <a:t>KoBRA</a:t>
            </a:r>
            <a:r>
              <a:rPr lang="en-US" altLang="ko-KR" dirty="0" smtClean="0">
                <a:cs typeface="Arial" panose="020B0604020202020204" pitchFamily="34" charset="0"/>
              </a:rPr>
              <a:t>.</a:t>
            </a:r>
          </a:p>
          <a:p>
            <a:pPr marL="342900" indent="-342900">
              <a:lnSpc>
                <a:spcPct val="100000"/>
              </a:lnSpc>
            </a:pPr>
            <a:r>
              <a:rPr lang="en-US" altLang="ko-KR" dirty="0">
                <a:cs typeface="Arial" panose="020B0604020202020204" pitchFamily="34" charset="0"/>
              </a:rPr>
              <a:t>Beam time was </a:t>
            </a:r>
            <a:r>
              <a:rPr lang="en-US" altLang="ko-KR" dirty="0" smtClean="0">
                <a:cs typeface="Arial" panose="020B0604020202020204" pitchFamily="34" charset="0"/>
              </a:rPr>
              <a:t>limited </a:t>
            </a:r>
            <a:r>
              <a:rPr lang="en-US" altLang="ko-KR" dirty="0" err="1" smtClean="0">
                <a:cs typeface="Arial" panose="020B0604020202020204" pitchFamily="34" charset="0"/>
              </a:rPr>
              <a:t>upto</a:t>
            </a:r>
            <a:r>
              <a:rPr lang="en-US" altLang="ko-KR" dirty="0" smtClean="0">
                <a:cs typeface="Arial" panose="020B0604020202020204" pitchFamily="34" charset="0"/>
              </a:rPr>
              <a:t> 40 minutes due to malfunction of FPC and tuner.</a:t>
            </a:r>
          </a:p>
          <a:p>
            <a:pPr marL="800100" lvl="1" indent="-342900">
              <a:lnSpc>
                <a:spcPct val="100000"/>
              </a:lnSpc>
            </a:pPr>
            <a:r>
              <a:rPr lang="en-US" altLang="ko-KR" dirty="0" smtClean="0">
                <a:cs typeface="Arial" panose="020B0604020202020204" pitchFamily="34" charset="0"/>
              </a:rPr>
              <a:t>Improvement of FPC and tuner is in progress.</a:t>
            </a:r>
          </a:p>
          <a:p>
            <a:pPr marL="342900" indent="-342900">
              <a:lnSpc>
                <a:spcPct val="100000"/>
              </a:lnSpc>
            </a:pPr>
            <a:r>
              <a:rPr lang="en-US" altLang="ko-KR" dirty="0" smtClean="0">
                <a:cs typeface="Arial" panose="020B0604020202020204" pitchFamily="34" charset="0"/>
              </a:rPr>
              <a:t>3</a:t>
            </a:r>
            <a:r>
              <a:rPr lang="en-US" altLang="ko-KR" baseline="30000" dirty="0" smtClean="0">
                <a:cs typeface="Arial" panose="020B0604020202020204" pitchFamily="34" charset="0"/>
              </a:rPr>
              <a:t>rd</a:t>
            </a:r>
            <a:r>
              <a:rPr lang="en-US" altLang="ko-KR" dirty="0" smtClean="0">
                <a:cs typeface="Arial" panose="020B0604020202020204" pitchFamily="34" charset="0"/>
              </a:rPr>
              <a:t> cool-down and beam operation in 2025 is in preparation.</a:t>
            </a:r>
          </a:p>
          <a:p>
            <a:pPr marL="800100" lvl="1" indent="-342900">
              <a:lnSpc>
                <a:spcPct val="100000"/>
              </a:lnSpc>
            </a:pPr>
            <a:r>
              <a:rPr lang="en-US" altLang="ko-KR" dirty="0" smtClean="0">
                <a:cs typeface="Arial" panose="020B0604020202020204" pitchFamily="34" charset="0"/>
              </a:rPr>
              <a:t>Cool-down will be started in April 2025.</a:t>
            </a:r>
            <a:endParaRPr lang="en-US" altLang="ko-KR" dirty="0"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</a:pPr>
            <a:endParaRPr lang="ko-KR" altLang="en-US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SCL3 Beam commissioning (April ~ Sep., 2024)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59013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42CB1C-4C81-48F3-3317-87F43D4D2985}"/>
              </a:ext>
            </a:extLst>
          </p:cNvPr>
          <p:cNvSpPr txBox="1"/>
          <p:nvPr/>
        </p:nvSpPr>
        <p:spPr>
          <a:xfrm>
            <a:off x="2874762" y="3013502"/>
            <a:ext cx="64424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800" dirty="0" smtClean="0">
                <a:solidFill>
                  <a:srgbClr val="004098"/>
                </a:solidFill>
                <a:latin typeface="SUIT ExtraBold" pitchFamily="50" charset="-127"/>
                <a:ea typeface="SUIT ExtraBold" pitchFamily="50" charset="-127"/>
                <a:cs typeface="Pretendard Medium" panose="02000603000000020004" pitchFamily="50" charset="-127"/>
              </a:rPr>
              <a:t>THANK YOU</a:t>
            </a:r>
            <a:endParaRPr lang="ko-KR" altLang="en-US" sz="4000" dirty="0">
              <a:solidFill>
                <a:srgbClr val="004098"/>
              </a:solidFill>
              <a:latin typeface="SUIT ExtraBold" pitchFamily="50" charset="-127"/>
              <a:ea typeface="SUIT ExtraBold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64ADFD-CC62-52C0-A1C9-70BA3FC50E97}"/>
              </a:ext>
            </a:extLst>
          </p:cNvPr>
          <p:cNvSpPr txBox="1"/>
          <p:nvPr/>
        </p:nvSpPr>
        <p:spPr>
          <a:xfrm>
            <a:off x="2874762" y="338075"/>
            <a:ext cx="48531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dirty="0">
                <a:solidFill>
                  <a:srgbClr val="004098"/>
                </a:solidFill>
                <a:latin typeface="+mj-ea"/>
                <a:ea typeface="+mj-ea"/>
                <a:cs typeface="Pretendard Medium" panose="02000603000000020004" pitchFamily="50" charset="-127"/>
              </a:rPr>
              <a:t>대전광역시 유성구 </a:t>
            </a:r>
            <a:r>
              <a:rPr lang="ko-KR" altLang="en-US" sz="1100" dirty="0" err="1">
                <a:solidFill>
                  <a:srgbClr val="004098"/>
                </a:solidFill>
                <a:latin typeface="+mj-ea"/>
                <a:ea typeface="+mj-ea"/>
                <a:cs typeface="Pretendard Medium" panose="02000603000000020004" pitchFamily="50" charset="-127"/>
              </a:rPr>
              <a:t>국제과학로</a:t>
            </a:r>
            <a:r>
              <a:rPr lang="ko-KR" altLang="en-US" sz="1100" dirty="0">
                <a:solidFill>
                  <a:srgbClr val="004098"/>
                </a:solidFill>
                <a:latin typeface="+mj-ea"/>
                <a:ea typeface="+mj-ea"/>
                <a:cs typeface="Pretendard Medium" panose="02000603000000020004" pitchFamily="50" charset="-127"/>
              </a:rPr>
              <a:t> </a:t>
            </a:r>
            <a:r>
              <a:rPr lang="en-US" altLang="ko-KR" sz="1100" dirty="0">
                <a:solidFill>
                  <a:srgbClr val="004098"/>
                </a:solidFill>
                <a:latin typeface="+mj-ea"/>
                <a:ea typeface="+mj-ea"/>
                <a:cs typeface="Pretendard Medium" panose="02000603000000020004" pitchFamily="50" charset="-127"/>
              </a:rPr>
              <a:t>1</a:t>
            </a:r>
          </a:p>
          <a:p>
            <a:r>
              <a:rPr lang="en-US" altLang="ko-KR" sz="1100" dirty="0">
                <a:solidFill>
                  <a:srgbClr val="004098"/>
                </a:solidFill>
                <a:ea typeface="+mj-ea"/>
                <a:cs typeface="Pretendard Medium" panose="02000603000000020004" pitchFamily="50" charset="-127"/>
              </a:rPr>
              <a:t>1, </a:t>
            </a:r>
            <a:r>
              <a:rPr lang="en-US" altLang="ko-KR" sz="1100" dirty="0" err="1">
                <a:solidFill>
                  <a:srgbClr val="004098"/>
                </a:solidFill>
                <a:ea typeface="+mj-ea"/>
                <a:cs typeface="Pretendard Medium" panose="02000603000000020004" pitchFamily="50" charset="-127"/>
              </a:rPr>
              <a:t>Gukjegwahak-ro</a:t>
            </a:r>
            <a:r>
              <a:rPr lang="en-US" altLang="ko-KR" sz="1100" dirty="0">
                <a:solidFill>
                  <a:srgbClr val="004098"/>
                </a:solidFill>
                <a:ea typeface="+mj-ea"/>
                <a:cs typeface="Pretendard Medium" panose="02000603000000020004" pitchFamily="50" charset="-127"/>
              </a:rPr>
              <a:t>, </a:t>
            </a:r>
            <a:r>
              <a:rPr lang="en-US" altLang="ko-KR" sz="1100" dirty="0" err="1">
                <a:solidFill>
                  <a:srgbClr val="004098"/>
                </a:solidFill>
                <a:ea typeface="+mj-ea"/>
                <a:cs typeface="Pretendard Medium" panose="02000603000000020004" pitchFamily="50" charset="-127"/>
              </a:rPr>
              <a:t>Yuseong-gu</a:t>
            </a:r>
            <a:r>
              <a:rPr lang="en-US" altLang="ko-KR" sz="1100" dirty="0">
                <a:solidFill>
                  <a:srgbClr val="004098"/>
                </a:solidFill>
                <a:ea typeface="+mj-ea"/>
                <a:cs typeface="Pretendard Medium" panose="02000603000000020004" pitchFamily="50" charset="-127"/>
              </a:rPr>
              <a:t>, Daejeon, Korea</a:t>
            </a:r>
            <a:endParaRPr lang="ko-KR" altLang="en-US" sz="1100" dirty="0">
              <a:solidFill>
                <a:srgbClr val="004098"/>
              </a:solidFill>
              <a:ea typeface="+mj-ea"/>
              <a:cs typeface="Pretendard Medium" panose="02000603000000020004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22306B-2033-DBD9-A03E-5827289C917E}"/>
              </a:ext>
            </a:extLst>
          </p:cNvPr>
          <p:cNvSpPr txBox="1"/>
          <p:nvPr/>
        </p:nvSpPr>
        <p:spPr>
          <a:xfrm>
            <a:off x="6506962" y="338075"/>
            <a:ext cx="48531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>
                <a:solidFill>
                  <a:srgbClr val="005391"/>
                </a:solidFill>
                <a:ea typeface="SUIT" pitchFamily="50" charset="-127"/>
                <a:cs typeface="Pretendard Medium" panose="02000603000000020004" pitchFamily="50" charset="-127"/>
              </a:rPr>
              <a:t>T   042 </a:t>
            </a:r>
            <a:r>
              <a:rPr lang="en-US" altLang="ko-KR" sz="1100" dirty="0" smtClean="0">
                <a:solidFill>
                  <a:srgbClr val="005391"/>
                </a:solidFill>
                <a:ea typeface="SUIT" pitchFamily="50" charset="-127"/>
                <a:cs typeface="Pretendard Medium" panose="02000603000000020004" pitchFamily="50" charset="-127"/>
              </a:rPr>
              <a:t>878 8842</a:t>
            </a:r>
            <a:endParaRPr lang="en-US" altLang="ko-KR" sz="1100" dirty="0">
              <a:solidFill>
                <a:srgbClr val="005391"/>
              </a:solidFill>
              <a:ea typeface="SUIT" pitchFamily="50" charset="-127"/>
              <a:cs typeface="Pretendard Medium" panose="02000603000000020004" pitchFamily="50" charset="-127"/>
            </a:endParaRPr>
          </a:p>
          <a:p>
            <a:r>
              <a:rPr lang="en-US" altLang="ko-KR" sz="1100" dirty="0">
                <a:solidFill>
                  <a:srgbClr val="005391"/>
                </a:solidFill>
                <a:ea typeface="SUIT" pitchFamily="50" charset="-127"/>
                <a:cs typeface="Pretendard Medium" panose="02000603000000020004" pitchFamily="50" charset="-127"/>
              </a:rPr>
              <a:t>F   042 </a:t>
            </a:r>
            <a:r>
              <a:rPr lang="en-US" altLang="ko-KR" sz="1100" dirty="0" smtClean="0">
                <a:solidFill>
                  <a:srgbClr val="005391"/>
                </a:solidFill>
                <a:ea typeface="SUIT" pitchFamily="50" charset="-127"/>
                <a:cs typeface="Pretendard Medium" panose="02000603000000020004" pitchFamily="50" charset="-127"/>
              </a:rPr>
              <a:t>878 8866</a:t>
            </a:r>
            <a:endParaRPr lang="ko-KR" altLang="en-US" sz="1100" dirty="0">
              <a:solidFill>
                <a:srgbClr val="005391"/>
              </a:solidFill>
              <a:ea typeface="SUIT" pitchFamily="50" charset="-127"/>
              <a:cs typeface="Pretendard Medium" panose="02000603000000020004" pitchFamily="50" charset="-127"/>
            </a:endParaRPr>
          </a:p>
        </p:txBody>
      </p:sp>
      <p:pic>
        <p:nvPicPr>
          <p:cNvPr id="6" name="그림 5" descr="스크린샷, 라인, 다채로움, 빛이(가) 표시된 사진&#10;&#10;자동 생성된 설명">
            <a:extLst>
              <a:ext uri="{FF2B5EF4-FFF2-40B4-BE49-F238E27FC236}">
                <a16:creationId xmlns:a16="http://schemas.microsoft.com/office/drawing/2014/main" id="{6089A992-75E2-9FC4-CA12-5C3821F44D4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739896"/>
            <a:ext cx="12192000" cy="2180199"/>
          </a:xfrm>
          <a:prstGeom prst="rect">
            <a:avLst/>
          </a:prstGeom>
        </p:spPr>
      </p:pic>
      <p:pic>
        <p:nvPicPr>
          <p:cNvPr id="9" name="그림 8" descr="폰트, 텍스트, 그래픽, 스크린샷이(가) 표시된 사진&#10;&#10;자동 생성된 설명">
            <a:extLst>
              <a:ext uri="{FF2B5EF4-FFF2-40B4-BE49-F238E27FC236}">
                <a16:creationId xmlns:a16="http://schemas.microsoft.com/office/drawing/2014/main" id="{B59B9525-A3B6-4F1A-975F-ECD9484A7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10" y="334426"/>
            <a:ext cx="2302293" cy="46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89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9" b="22990"/>
          <a:stretch/>
        </p:blipFill>
        <p:spPr>
          <a:xfrm>
            <a:off x="1522412" y="1059601"/>
            <a:ext cx="9144000" cy="5059133"/>
          </a:xfrm>
          <a:prstGeom prst="rect">
            <a:avLst/>
          </a:prstGeom>
        </p:spPr>
      </p:pic>
      <p:sp>
        <p:nvSpPr>
          <p:cNvPr id="4" name="모서리가 둥근 직사각형 3"/>
          <p:cNvSpPr/>
          <p:nvPr/>
        </p:nvSpPr>
        <p:spPr>
          <a:xfrm>
            <a:off x="8594536" y="3040122"/>
            <a:ext cx="748271" cy="33162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IF System</a:t>
            </a:r>
            <a:endParaRPr lang="ko-KR" altLang="en-US" sz="1000" b="1" dirty="0"/>
          </a:p>
        </p:txBody>
      </p:sp>
      <p:cxnSp>
        <p:nvCxnSpPr>
          <p:cNvPr id="5" name="꺾인 연결선 4"/>
          <p:cNvCxnSpPr>
            <a:endCxn id="4" idx="1"/>
          </p:cNvCxnSpPr>
          <p:nvPr/>
        </p:nvCxnSpPr>
        <p:spPr>
          <a:xfrm rot="5400000" flipH="1" flipV="1">
            <a:off x="8157220" y="3489429"/>
            <a:ext cx="720807" cy="153825"/>
          </a:xfrm>
          <a:prstGeom prst="bentConnector2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모서리가 둥근 직사각형 5"/>
          <p:cNvSpPr/>
          <p:nvPr/>
        </p:nvSpPr>
        <p:spPr>
          <a:xfrm>
            <a:off x="9480376" y="3400280"/>
            <a:ext cx="478374" cy="285087"/>
          </a:xfrm>
          <a:prstGeom prst="roundRect">
            <a:avLst/>
          </a:prstGeom>
          <a:solidFill>
            <a:srgbClr val="7030A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BIS</a:t>
            </a:r>
            <a:endParaRPr lang="ko-KR" altLang="en-US" sz="1000" b="1" dirty="0"/>
          </a:p>
        </p:txBody>
      </p:sp>
      <p:cxnSp>
        <p:nvCxnSpPr>
          <p:cNvPr id="7" name="꺾인 연결선 6"/>
          <p:cNvCxnSpPr>
            <a:endCxn id="6" idx="1"/>
          </p:cNvCxnSpPr>
          <p:nvPr/>
        </p:nvCxnSpPr>
        <p:spPr>
          <a:xfrm flipV="1">
            <a:off x="9123550" y="3542823"/>
            <a:ext cx="356826" cy="314998"/>
          </a:xfrm>
          <a:prstGeom prst="bentConnector3">
            <a:avLst>
              <a:gd name="adj1" fmla="val 50000"/>
            </a:avLst>
          </a:prstGeom>
          <a:ln>
            <a:solidFill>
              <a:srgbClr val="7030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모서리가 둥근 직사각형 7"/>
          <p:cNvSpPr/>
          <p:nvPr/>
        </p:nvSpPr>
        <p:spPr>
          <a:xfrm>
            <a:off x="9768409" y="3857822"/>
            <a:ext cx="569553" cy="269635"/>
          </a:xfrm>
          <a:prstGeom prst="roundRect">
            <a:avLst/>
          </a:prstGeom>
          <a:solidFill>
            <a:srgbClr val="7030A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altLang="ko-KR" sz="1000" b="1" dirty="0"/>
              <a:t>μ</a:t>
            </a:r>
            <a:r>
              <a:rPr lang="en-US" altLang="ko-KR" sz="1000" b="1" dirty="0"/>
              <a:t>SR</a:t>
            </a:r>
            <a:endParaRPr lang="ko-KR" altLang="en-US" sz="1000" b="1" dirty="0"/>
          </a:p>
        </p:txBody>
      </p:sp>
      <p:cxnSp>
        <p:nvCxnSpPr>
          <p:cNvPr id="9" name="꺾인 연결선 8"/>
          <p:cNvCxnSpPr>
            <a:endCxn id="8" idx="1"/>
          </p:cNvCxnSpPr>
          <p:nvPr/>
        </p:nvCxnSpPr>
        <p:spPr>
          <a:xfrm flipV="1">
            <a:off x="9287618" y="3992640"/>
            <a:ext cx="480791" cy="250828"/>
          </a:xfrm>
          <a:prstGeom prst="bentConnector3">
            <a:avLst>
              <a:gd name="adj1" fmla="val 50000"/>
            </a:avLst>
          </a:prstGeom>
          <a:ln>
            <a:solidFill>
              <a:srgbClr val="7030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모서리가 둥근 직사각형 9"/>
          <p:cNvSpPr/>
          <p:nvPr/>
        </p:nvSpPr>
        <p:spPr>
          <a:xfrm>
            <a:off x="6624371" y="2949893"/>
            <a:ext cx="817118" cy="339056"/>
          </a:xfrm>
          <a:prstGeom prst="roundRect">
            <a:avLst/>
          </a:prstGeom>
          <a:solidFill>
            <a:srgbClr val="7030A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HPMMS/</a:t>
            </a:r>
          </a:p>
          <a:p>
            <a:pPr algn="ctr"/>
            <a:r>
              <a:rPr lang="en-US" altLang="ko-KR" sz="1000" b="1" dirty="0"/>
              <a:t>CLS</a:t>
            </a:r>
            <a:endParaRPr lang="ko-KR" altLang="en-US" sz="1000" b="1" dirty="0"/>
          </a:p>
        </p:txBody>
      </p:sp>
      <p:cxnSp>
        <p:nvCxnSpPr>
          <p:cNvPr id="11" name="꺾인 연결선 10"/>
          <p:cNvCxnSpPr>
            <a:endCxn id="10" idx="1"/>
          </p:cNvCxnSpPr>
          <p:nvPr/>
        </p:nvCxnSpPr>
        <p:spPr>
          <a:xfrm rot="5400000" flipH="1" flipV="1">
            <a:off x="6190683" y="3362007"/>
            <a:ext cx="676275" cy="191104"/>
          </a:xfrm>
          <a:prstGeom prst="bentConnector2">
            <a:avLst/>
          </a:prstGeom>
          <a:ln>
            <a:solidFill>
              <a:srgbClr val="7030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모서리가 둥근 직사각형 11"/>
          <p:cNvSpPr/>
          <p:nvPr/>
        </p:nvSpPr>
        <p:spPr>
          <a:xfrm>
            <a:off x="4928936" y="3147323"/>
            <a:ext cx="542388" cy="245530"/>
          </a:xfrm>
          <a:prstGeom prst="roundRect">
            <a:avLst/>
          </a:prstGeom>
          <a:solidFill>
            <a:srgbClr val="78D2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SCL2</a:t>
            </a:r>
            <a:endParaRPr lang="ko-KR" altLang="en-US" sz="1000" b="1" dirty="0"/>
          </a:p>
        </p:txBody>
      </p:sp>
      <p:cxnSp>
        <p:nvCxnSpPr>
          <p:cNvPr id="13" name="꺾인 연결선 12"/>
          <p:cNvCxnSpPr>
            <a:endCxn id="12" idx="3"/>
          </p:cNvCxnSpPr>
          <p:nvPr/>
        </p:nvCxnSpPr>
        <p:spPr>
          <a:xfrm rot="16200000" flipV="1">
            <a:off x="5316906" y="3424506"/>
            <a:ext cx="415278" cy="106442"/>
          </a:xfrm>
          <a:prstGeom prst="bentConnector2">
            <a:avLst/>
          </a:prstGeom>
          <a:ln>
            <a:solidFill>
              <a:srgbClr val="92D05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모서리가 둥근 직사각형 13"/>
          <p:cNvSpPr/>
          <p:nvPr/>
        </p:nvSpPr>
        <p:spPr>
          <a:xfrm>
            <a:off x="5591945" y="2787793"/>
            <a:ext cx="772617" cy="33162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ISOL System</a:t>
            </a:r>
            <a:endParaRPr lang="ko-KR" altLang="en-US" sz="1000" b="1" dirty="0"/>
          </a:p>
        </p:txBody>
      </p:sp>
      <p:cxnSp>
        <p:nvCxnSpPr>
          <p:cNvPr id="15" name="꺾인 연결선 14"/>
          <p:cNvCxnSpPr>
            <a:endCxn id="14" idx="2"/>
          </p:cNvCxnSpPr>
          <p:nvPr/>
        </p:nvCxnSpPr>
        <p:spPr>
          <a:xfrm rot="16200000" flipV="1">
            <a:off x="5601908" y="3495768"/>
            <a:ext cx="847017" cy="94324"/>
          </a:xfrm>
          <a:prstGeom prst="bentConnector3">
            <a:avLst>
              <a:gd name="adj1" fmla="val 50000"/>
            </a:avLst>
          </a:prstGeom>
          <a:ln>
            <a:solidFill>
              <a:schemeClr val="accent2">
                <a:lumMod val="60000"/>
                <a:lumOff val="4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모서리가 둥근 직사각형 15"/>
          <p:cNvSpPr/>
          <p:nvPr/>
        </p:nvSpPr>
        <p:spPr>
          <a:xfrm>
            <a:off x="6672065" y="5293434"/>
            <a:ext cx="685567" cy="261255"/>
          </a:xfrm>
          <a:prstGeom prst="roundRect">
            <a:avLst/>
          </a:prstGeom>
          <a:solidFill>
            <a:srgbClr val="7030A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LAMPS</a:t>
            </a:r>
            <a:endParaRPr lang="ko-KR" altLang="en-US" sz="1000" b="1" dirty="0"/>
          </a:p>
        </p:txBody>
      </p:sp>
      <p:cxnSp>
        <p:nvCxnSpPr>
          <p:cNvPr id="17" name="꺾인 연결선 16"/>
          <p:cNvCxnSpPr>
            <a:endCxn id="16" idx="3"/>
          </p:cNvCxnSpPr>
          <p:nvPr/>
        </p:nvCxnSpPr>
        <p:spPr>
          <a:xfrm rot="5400000">
            <a:off x="7177193" y="4996609"/>
            <a:ext cx="607891" cy="247012"/>
          </a:xfrm>
          <a:prstGeom prst="bentConnector2">
            <a:avLst/>
          </a:prstGeom>
          <a:ln>
            <a:solidFill>
              <a:srgbClr val="7030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모서리가 둥근 직사각형 17"/>
          <p:cNvSpPr/>
          <p:nvPr/>
        </p:nvSpPr>
        <p:spPr>
          <a:xfrm>
            <a:off x="5303913" y="4765299"/>
            <a:ext cx="821309" cy="263317"/>
          </a:xfrm>
          <a:prstGeom prst="roundRect">
            <a:avLst/>
          </a:prstGeom>
          <a:solidFill>
            <a:srgbClr val="78D2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Cyclotron</a:t>
            </a:r>
            <a:endParaRPr lang="ko-KR" altLang="en-US" sz="1000" b="1" dirty="0"/>
          </a:p>
        </p:txBody>
      </p:sp>
      <p:cxnSp>
        <p:nvCxnSpPr>
          <p:cNvPr id="19" name="꺾인 연결선 18"/>
          <p:cNvCxnSpPr>
            <a:endCxn id="18" idx="3"/>
          </p:cNvCxnSpPr>
          <p:nvPr/>
        </p:nvCxnSpPr>
        <p:spPr>
          <a:xfrm rot="5400000">
            <a:off x="5996923" y="4610533"/>
            <a:ext cx="414725" cy="158125"/>
          </a:xfrm>
          <a:prstGeom prst="bentConnector2">
            <a:avLst/>
          </a:prstGeom>
          <a:ln>
            <a:solidFill>
              <a:srgbClr val="92D05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모서리가 둥근 직사각형 19"/>
          <p:cNvSpPr/>
          <p:nvPr/>
        </p:nvSpPr>
        <p:spPr>
          <a:xfrm>
            <a:off x="4294881" y="3147324"/>
            <a:ext cx="592085" cy="252957"/>
          </a:xfrm>
          <a:prstGeom prst="roundRect">
            <a:avLst/>
          </a:prstGeom>
          <a:solidFill>
            <a:srgbClr val="78D2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SCL3</a:t>
            </a:r>
            <a:endParaRPr lang="ko-KR" altLang="en-US" sz="1000" b="1" dirty="0"/>
          </a:p>
        </p:txBody>
      </p:sp>
      <p:cxnSp>
        <p:nvCxnSpPr>
          <p:cNvPr id="21" name="꺾인 연결선 20"/>
          <p:cNvCxnSpPr>
            <a:endCxn id="20" idx="2"/>
          </p:cNvCxnSpPr>
          <p:nvPr/>
        </p:nvCxnSpPr>
        <p:spPr>
          <a:xfrm rot="16200000" flipV="1">
            <a:off x="4476137" y="3515068"/>
            <a:ext cx="457542" cy="227968"/>
          </a:xfrm>
          <a:prstGeom prst="bentConnector3">
            <a:avLst>
              <a:gd name="adj1" fmla="val 50000"/>
            </a:avLst>
          </a:prstGeom>
          <a:ln>
            <a:solidFill>
              <a:srgbClr val="92D05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모서리가 둥근 직사각형 21"/>
          <p:cNvSpPr/>
          <p:nvPr/>
        </p:nvSpPr>
        <p:spPr>
          <a:xfrm>
            <a:off x="4655840" y="2755526"/>
            <a:ext cx="583672" cy="245074"/>
          </a:xfrm>
          <a:prstGeom prst="roundRect">
            <a:avLst/>
          </a:prstGeom>
          <a:solidFill>
            <a:srgbClr val="78D2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i="1" dirty="0">
                <a:solidFill>
                  <a:schemeClr val="bg2">
                    <a:lumMod val="75000"/>
                  </a:schemeClr>
                </a:solidFill>
              </a:rPr>
              <a:t>SCL1</a:t>
            </a:r>
            <a:endParaRPr lang="ko-KR" altLang="en-US" sz="1000" b="1" i="1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23" name="꺾인 연결선 22"/>
          <p:cNvCxnSpPr>
            <a:endCxn id="22" idx="1"/>
          </p:cNvCxnSpPr>
          <p:nvPr/>
        </p:nvCxnSpPr>
        <p:spPr>
          <a:xfrm flipV="1">
            <a:off x="4299770" y="2878063"/>
            <a:ext cx="356070" cy="183162"/>
          </a:xfrm>
          <a:prstGeom prst="bentConnector3">
            <a:avLst>
              <a:gd name="adj1" fmla="val 50000"/>
            </a:avLst>
          </a:prstGeom>
          <a:ln>
            <a:solidFill>
              <a:srgbClr val="92D05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모서리가 둥근 직사각형 23"/>
          <p:cNvSpPr/>
          <p:nvPr/>
        </p:nvSpPr>
        <p:spPr>
          <a:xfrm>
            <a:off x="4799857" y="2324379"/>
            <a:ext cx="641645" cy="237615"/>
          </a:xfrm>
          <a:prstGeom prst="roundRect">
            <a:avLst/>
          </a:prstGeom>
          <a:solidFill>
            <a:srgbClr val="78D2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ECR IS</a:t>
            </a:r>
            <a:endParaRPr lang="ko-KR" altLang="en-US" sz="1000" b="1" dirty="0"/>
          </a:p>
        </p:txBody>
      </p:sp>
      <p:cxnSp>
        <p:nvCxnSpPr>
          <p:cNvPr id="25" name="꺾인 연결선 24"/>
          <p:cNvCxnSpPr>
            <a:endCxn id="24" idx="1"/>
          </p:cNvCxnSpPr>
          <p:nvPr/>
        </p:nvCxnSpPr>
        <p:spPr>
          <a:xfrm flipV="1">
            <a:off x="4415238" y="2443186"/>
            <a:ext cx="384619" cy="160498"/>
          </a:xfrm>
          <a:prstGeom prst="bentConnector3">
            <a:avLst>
              <a:gd name="adj1" fmla="val 50000"/>
            </a:avLst>
          </a:prstGeom>
          <a:ln>
            <a:solidFill>
              <a:srgbClr val="92D05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모서리가 둥근 직사각형 25"/>
          <p:cNvSpPr/>
          <p:nvPr/>
        </p:nvSpPr>
        <p:spPr>
          <a:xfrm>
            <a:off x="2425065" y="4722563"/>
            <a:ext cx="788457" cy="252740"/>
          </a:xfrm>
          <a:prstGeom prst="roundRect">
            <a:avLst/>
          </a:prstGeom>
          <a:solidFill>
            <a:srgbClr val="7030A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KOBRA</a:t>
            </a:r>
            <a:endParaRPr lang="ko-KR" altLang="en-US" sz="1000" b="1" dirty="0"/>
          </a:p>
        </p:txBody>
      </p:sp>
      <p:cxnSp>
        <p:nvCxnSpPr>
          <p:cNvPr id="27" name="꺾인 연결선 26"/>
          <p:cNvCxnSpPr>
            <a:endCxn id="26" idx="3"/>
          </p:cNvCxnSpPr>
          <p:nvPr/>
        </p:nvCxnSpPr>
        <p:spPr>
          <a:xfrm rot="10800000" flipV="1">
            <a:off x="3213523" y="4482583"/>
            <a:ext cx="381919" cy="366350"/>
          </a:xfrm>
          <a:prstGeom prst="bentConnector3">
            <a:avLst>
              <a:gd name="adj1" fmla="val 50000"/>
            </a:avLst>
          </a:prstGeom>
          <a:ln>
            <a:solidFill>
              <a:srgbClr val="7030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모서리가 둥근 직사각형 27"/>
          <p:cNvSpPr/>
          <p:nvPr/>
        </p:nvSpPr>
        <p:spPr>
          <a:xfrm>
            <a:off x="2315659" y="4388626"/>
            <a:ext cx="587046" cy="241863"/>
          </a:xfrm>
          <a:prstGeom prst="roundRect">
            <a:avLst/>
          </a:prstGeom>
          <a:solidFill>
            <a:srgbClr val="7030A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NDPS</a:t>
            </a:r>
            <a:endParaRPr lang="ko-KR" altLang="en-US" sz="1000" b="1" dirty="0"/>
          </a:p>
        </p:txBody>
      </p:sp>
      <p:cxnSp>
        <p:nvCxnSpPr>
          <p:cNvPr id="29" name="꺾인 연결선 28"/>
          <p:cNvCxnSpPr>
            <a:endCxn id="28" idx="3"/>
          </p:cNvCxnSpPr>
          <p:nvPr/>
        </p:nvCxnSpPr>
        <p:spPr>
          <a:xfrm rot="5400000">
            <a:off x="2688489" y="3947095"/>
            <a:ext cx="776679" cy="348244"/>
          </a:xfrm>
          <a:prstGeom prst="bentConnector2">
            <a:avLst/>
          </a:prstGeom>
          <a:ln>
            <a:solidFill>
              <a:srgbClr val="7030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모서리가 둥근 직사각형 29"/>
          <p:cNvSpPr/>
          <p:nvPr/>
        </p:nvSpPr>
        <p:spPr>
          <a:xfrm>
            <a:off x="4724508" y="1608518"/>
            <a:ext cx="723420" cy="42334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Control</a:t>
            </a:r>
          </a:p>
          <a:p>
            <a:pPr algn="ctr"/>
            <a:r>
              <a:rPr lang="en-US" altLang="ko-KR" sz="1000" b="1" dirty="0"/>
              <a:t>Center</a:t>
            </a:r>
            <a:endParaRPr lang="ko-KR" altLang="en-US" sz="1000" b="1" dirty="0"/>
          </a:p>
        </p:txBody>
      </p:sp>
      <p:cxnSp>
        <p:nvCxnSpPr>
          <p:cNvPr id="31" name="꺾인 연결선 30"/>
          <p:cNvCxnSpPr/>
          <p:nvPr/>
        </p:nvCxnSpPr>
        <p:spPr>
          <a:xfrm flipV="1">
            <a:off x="4407590" y="1882896"/>
            <a:ext cx="316918" cy="268232"/>
          </a:xfrm>
          <a:prstGeom prst="bentConnector3">
            <a:avLst>
              <a:gd name="adj1" fmla="val 50000"/>
            </a:avLst>
          </a:prstGeom>
          <a:ln>
            <a:solidFill>
              <a:schemeClr val="accent6">
                <a:lumMod val="60000"/>
                <a:lumOff val="4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모서리가 둥근 직사각형 31"/>
          <p:cNvSpPr/>
          <p:nvPr/>
        </p:nvSpPr>
        <p:spPr>
          <a:xfrm>
            <a:off x="2182437" y="2449291"/>
            <a:ext cx="653030" cy="29793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Utility</a:t>
            </a:r>
            <a:endParaRPr lang="ko-KR" altLang="en-US" sz="1000" b="1" dirty="0"/>
          </a:p>
        </p:txBody>
      </p:sp>
      <p:cxnSp>
        <p:nvCxnSpPr>
          <p:cNvPr id="33" name="꺾인 연결선 32"/>
          <p:cNvCxnSpPr>
            <a:endCxn id="32" idx="3"/>
          </p:cNvCxnSpPr>
          <p:nvPr/>
        </p:nvCxnSpPr>
        <p:spPr>
          <a:xfrm rot="16200000" flipV="1">
            <a:off x="2809000" y="2624726"/>
            <a:ext cx="364478" cy="311544"/>
          </a:xfrm>
          <a:prstGeom prst="bentConnector2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모서리가 둥근 직사각형 33"/>
          <p:cNvSpPr/>
          <p:nvPr/>
        </p:nvSpPr>
        <p:spPr>
          <a:xfrm>
            <a:off x="3764531" y="4979243"/>
            <a:ext cx="653030" cy="29793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HRS</a:t>
            </a:r>
            <a:endParaRPr lang="ko-KR" altLang="en-US" sz="1000" b="1" dirty="0"/>
          </a:p>
        </p:txBody>
      </p:sp>
      <p:cxnSp>
        <p:nvCxnSpPr>
          <p:cNvPr id="35" name="꺾인 연결선 34"/>
          <p:cNvCxnSpPr>
            <a:endCxn id="34" idx="3"/>
          </p:cNvCxnSpPr>
          <p:nvPr/>
        </p:nvCxnSpPr>
        <p:spPr>
          <a:xfrm rot="5400000">
            <a:off x="4337987" y="4680443"/>
            <a:ext cx="527344" cy="368195"/>
          </a:xfrm>
          <a:prstGeom prst="bentConnector2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그림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22217" r="6688" b="12114"/>
          <a:stretch/>
        </p:blipFill>
        <p:spPr>
          <a:xfrm>
            <a:off x="8164222" y="1246571"/>
            <a:ext cx="2490969" cy="1396672"/>
          </a:xfrm>
          <a:prstGeom prst="rect">
            <a:avLst/>
          </a:prstGeom>
        </p:spPr>
      </p:pic>
      <p:sp>
        <p:nvSpPr>
          <p:cNvPr id="38" name="직사각형 37"/>
          <p:cNvSpPr/>
          <p:nvPr/>
        </p:nvSpPr>
        <p:spPr>
          <a:xfrm>
            <a:off x="1749791" y="5807828"/>
            <a:ext cx="118808" cy="22856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 sz="171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제목 3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/>
              <a:t>RAON layout</a:t>
            </a:r>
            <a:endParaRPr lang="ko-KR" altLang="en-US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1397953" y="6202851"/>
            <a:ext cx="4859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dirty="0" smtClean="0"/>
              <a:t>SCL1 is postponed. (cancelled?)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dirty="0" smtClean="0"/>
              <a:t>SCL3 was installed and is under operation.</a:t>
            </a:r>
            <a:endParaRPr lang="ko-KR" alt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6851110" y="6193260"/>
            <a:ext cx="4003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dirty="0" smtClean="0"/>
              <a:t>SCL2 is in prototyping. (2</a:t>
            </a:r>
            <a:r>
              <a:rPr lang="en-US" altLang="ko-KR" baseline="30000" dirty="0" smtClean="0"/>
              <a:t>nd</a:t>
            </a:r>
            <a:r>
              <a:rPr lang="en-US" altLang="ko-KR" dirty="0" smtClean="0"/>
              <a:t> phase)</a:t>
            </a:r>
          </a:p>
        </p:txBody>
      </p:sp>
    </p:spTree>
    <p:extLst>
      <p:ext uri="{BB962C8B-B14F-4D97-AF65-F5344CB8AC3E}">
        <p14:creationId xmlns:p14="http://schemas.microsoft.com/office/powerpoint/2010/main" val="335011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ISOL and IF</a:t>
            </a:r>
            <a:endParaRPr lang="ko-KR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700" y="2187259"/>
            <a:ext cx="2160240" cy="770010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1413952" y="1052736"/>
            <a:ext cx="8820472" cy="82869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381000"/>
            <a:contourClr>
              <a:srgbClr val="CBCBCB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000" b="1" dirty="0" smtClean="0">
                <a:solidFill>
                  <a:schemeClr val="tx1"/>
                </a:solidFill>
                <a:ea typeface="나눔고딕OTF ExtraBold" pitchFamily="34" charset="-127"/>
                <a:cs typeface="Arial" pitchFamily="34" charset="0"/>
              </a:rPr>
              <a:t>ISOL (</a:t>
            </a:r>
            <a:r>
              <a:rPr lang="en-US" altLang="ko-KR" sz="2000" b="1" dirty="0">
                <a:solidFill>
                  <a:schemeClr val="tx1"/>
                </a:solidFill>
                <a:ea typeface="나눔고딕OTF ExtraBold" pitchFamily="34" charset="-127"/>
                <a:cs typeface="Arial" pitchFamily="34" charset="0"/>
              </a:rPr>
              <a:t>Isotope Separator On-Line)</a:t>
            </a:r>
          </a:p>
          <a:p>
            <a:r>
              <a:rPr lang="en-US" altLang="ko-KR" dirty="0" smtClean="0">
                <a:solidFill>
                  <a:schemeClr val="tx1"/>
                </a:solidFill>
                <a:ea typeface="나눔고딕OTF ExtraBold" pitchFamily="34" charset="-127"/>
                <a:cs typeface="Arial" pitchFamily="34" charset="0"/>
              </a:rPr>
              <a:t>proton </a:t>
            </a:r>
            <a:r>
              <a:rPr lang="en-US" altLang="ko-KR" dirty="0">
                <a:solidFill>
                  <a:schemeClr val="tx1"/>
                </a:solidFill>
                <a:ea typeface="나눔고딕OTF ExtraBold" pitchFamily="34" charset="-127"/>
                <a:cs typeface="Arial" pitchFamily="34" charset="0"/>
                <a:sym typeface="Wingdings" pitchFamily="2" charset="2"/>
              </a:rPr>
              <a:t> </a:t>
            </a:r>
            <a:r>
              <a:rPr lang="en-US" altLang="ko-KR" dirty="0">
                <a:solidFill>
                  <a:schemeClr val="tx1"/>
                </a:solidFill>
                <a:ea typeface="나눔고딕OTF ExtraBold" pitchFamily="34" charset="-127"/>
                <a:cs typeface="Arial" pitchFamily="34" charset="0"/>
              </a:rPr>
              <a:t>thick target (</a:t>
            </a:r>
            <a:r>
              <a:rPr lang="en-US" altLang="ko-KR" dirty="0" smtClean="0">
                <a:solidFill>
                  <a:schemeClr val="tx1"/>
                </a:solidFill>
                <a:ea typeface="나눔고딕OTF ExtraBold" pitchFamily="34" charset="-127"/>
                <a:cs typeface="Arial" pitchFamily="34" charset="0"/>
              </a:rPr>
              <a:t>ex. </a:t>
            </a:r>
            <a:r>
              <a:rPr lang="en-US" altLang="ko-KR" dirty="0">
                <a:solidFill>
                  <a:schemeClr val="tx1"/>
                </a:solidFill>
                <a:ea typeface="나눔고딕OTF ExtraBold" pitchFamily="34" charset="-127"/>
                <a:cs typeface="Arial" pitchFamily="34" charset="0"/>
              </a:rPr>
              <a:t>Uranium </a:t>
            </a:r>
            <a:r>
              <a:rPr lang="en-US" altLang="ko-KR" dirty="0" smtClean="0">
                <a:solidFill>
                  <a:schemeClr val="tx1"/>
                </a:solidFill>
                <a:ea typeface="나눔고딕OTF ExtraBold" pitchFamily="34" charset="-127"/>
                <a:cs typeface="Arial" pitchFamily="34" charset="0"/>
              </a:rPr>
              <a:t>) </a:t>
            </a:r>
            <a:r>
              <a:rPr lang="en-US" altLang="ko-KR" dirty="0">
                <a:solidFill>
                  <a:schemeClr val="tx1"/>
                </a:solidFill>
                <a:ea typeface="나눔고딕OTF ExtraBold" pitchFamily="34" charset="-127"/>
                <a:cs typeface="Arial" pitchFamily="34" charset="0"/>
                <a:sym typeface="Wingdings" pitchFamily="2" charset="2"/>
              </a:rPr>
              <a:t> target spallation or fission (low energy)</a:t>
            </a:r>
            <a:endParaRPr lang="en-US" altLang="ko-KR" dirty="0">
              <a:solidFill>
                <a:schemeClr val="tx1"/>
              </a:solidFill>
              <a:ea typeface="나눔고딕OTF ExtraBold" pitchFamily="34" charset="-127"/>
              <a:cs typeface="Arial" pitchFamily="34" charset="0"/>
            </a:endParaRPr>
          </a:p>
        </p:txBody>
      </p:sp>
      <p:sp>
        <p:nvSpPr>
          <p:cNvPr id="6" name="오른쪽 화살표 5"/>
          <p:cNvSpPr/>
          <p:nvPr/>
        </p:nvSpPr>
        <p:spPr>
          <a:xfrm>
            <a:off x="4306972" y="2183643"/>
            <a:ext cx="1512168" cy="639379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381000"/>
            <a:contourClr>
              <a:srgbClr val="CBCBCB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ea typeface="나눔고딕OTF ExtraBold" pitchFamily="34" charset="-127"/>
              </a:rPr>
              <a:t>RI Ions</a:t>
            </a:r>
            <a:endParaRPr lang="ko-KR" altLang="en-US" sz="1600" dirty="0">
              <a:solidFill>
                <a:schemeClr val="tx1"/>
              </a:solidFill>
              <a:ea typeface="나눔고딕OTF ExtraBold" pitchFamily="34" charset="-127"/>
            </a:endParaRPr>
          </a:p>
        </p:txBody>
      </p:sp>
      <p:sp>
        <p:nvSpPr>
          <p:cNvPr id="7" name="오른쪽 화살표 6"/>
          <p:cNvSpPr/>
          <p:nvPr/>
        </p:nvSpPr>
        <p:spPr>
          <a:xfrm>
            <a:off x="5971900" y="2151906"/>
            <a:ext cx="1872208" cy="730362"/>
          </a:xfrm>
          <a:prstGeom prst="rightArrow">
            <a:avLst/>
          </a:prstGeom>
          <a:solidFill>
            <a:srgbClr val="FF5353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381000"/>
            <a:contourClr>
              <a:srgbClr val="CBCBCB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ea typeface="나눔고딕OTF ExtraBold" pitchFamily="34" charset="-127"/>
              </a:rPr>
              <a:t>Reacceleration</a:t>
            </a:r>
            <a:endParaRPr lang="ko-KR" altLang="en-US" sz="1600" dirty="0">
              <a:solidFill>
                <a:schemeClr val="tx1"/>
              </a:solidFill>
              <a:ea typeface="나눔고딕OTF ExtraBold" pitchFamily="34" charset="-127"/>
            </a:endParaRP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 rotWithShape="1">
          <a:blip r:embed="rId3"/>
          <a:srcRect l="71659" r="14074" b="18584"/>
          <a:stretch/>
        </p:blipFill>
        <p:spPr>
          <a:xfrm>
            <a:off x="8043201" y="2376986"/>
            <a:ext cx="286941" cy="2979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01790" y="2318666"/>
            <a:ext cx="1265090" cy="504356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381000"/>
            <a:contourClr>
              <a:srgbClr val="CBCBCB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ctr">
              <a:defRPr sz="1600">
                <a:solidFill>
                  <a:srgbClr val="002060"/>
                </a:solidFill>
                <a:latin typeface="나눔고딕OTF ExtraBold" pitchFamily="34" charset="-127"/>
                <a:ea typeface="나눔고딕OTF ExtraBold" pitchFamily="34" charset="-127"/>
              </a:defRPr>
            </a:lvl1pPr>
          </a:lstStyle>
          <a:p>
            <a:r>
              <a:rPr lang="en-US" altLang="ko-KR" dirty="0">
                <a:solidFill>
                  <a:schemeClr val="tx1"/>
                </a:solidFill>
                <a:latin typeface="+mn-lt"/>
              </a:rPr>
              <a:t>RI Beam</a:t>
            </a:r>
            <a:endParaRPr lang="ko-KR" altLang="en-US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1877496" y="2696548"/>
            <a:ext cx="2081019" cy="781739"/>
            <a:chOff x="643056" y="2912572"/>
            <a:chExt cx="2081019" cy="781739"/>
          </a:xfrm>
        </p:grpSpPr>
        <p:sp>
          <p:nvSpPr>
            <p:cNvPr id="11" name="TextBox 10"/>
            <p:cNvSpPr txBox="1"/>
            <p:nvPr/>
          </p:nvSpPr>
          <p:spPr>
            <a:xfrm>
              <a:off x="643056" y="3201868"/>
              <a:ext cx="2081019" cy="492443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Cyclotron</a:t>
              </a:r>
            </a:p>
            <a:p>
              <a:r>
                <a:rPr lang="en-US" altLang="ko-KR" sz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Proton 70 MeV,  70 kW</a:t>
              </a:r>
              <a:endParaRPr lang="ko-KR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2" name="직선 화살표 연결선 11"/>
            <p:cNvCxnSpPr/>
            <p:nvPr/>
          </p:nvCxnSpPr>
          <p:spPr>
            <a:xfrm flipV="1">
              <a:off x="701600" y="2912572"/>
              <a:ext cx="0" cy="289296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6"/>
          <p:cNvGrpSpPr/>
          <p:nvPr/>
        </p:nvGrpSpPr>
        <p:grpSpPr>
          <a:xfrm>
            <a:off x="1714684" y="4659618"/>
            <a:ext cx="3386648" cy="639379"/>
            <a:chOff x="395536" y="3789040"/>
            <a:chExt cx="7092280" cy="1325801"/>
          </a:xfrm>
        </p:grpSpPr>
        <p:pic>
          <p:nvPicPr>
            <p:cNvPr id="14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536" y="3836084"/>
              <a:ext cx="4248472" cy="1278757"/>
            </a:xfrm>
            <a:prstGeom prst="rect">
              <a:avLst/>
            </a:prstGeom>
          </p:spPr>
        </p:pic>
        <p:pic>
          <p:nvPicPr>
            <p:cNvPr id="15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75856" y="3789040"/>
              <a:ext cx="4211960" cy="758912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1413952" y="5553834"/>
            <a:ext cx="8820472" cy="827494"/>
          </a:xfrm>
          <a:prstGeom prst="rect">
            <a:avLst/>
          </a:prstGeom>
          <a:solidFill>
            <a:srgbClr val="D0E937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381000"/>
            <a:contourClr>
              <a:srgbClr val="CBCBCB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ctr"/>
          </a:lstStyle>
          <a:p>
            <a:pPr algn="l"/>
            <a:r>
              <a:rPr lang="en-US" sz="2000" b="1" dirty="0" smtClean="0">
                <a:solidFill>
                  <a:schemeClr val="tx1"/>
                </a:solidFill>
                <a:ea typeface="나눔고딕OTF ExtraBold" pitchFamily="34" charset="-127"/>
                <a:cs typeface="Arial" pitchFamily="34" charset="0"/>
                <a:sym typeface="Wingdings"/>
              </a:rPr>
              <a:t>IF (In-flight Fragmentation)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  <a:ea typeface="나눔고딕OTF ExtraBold" pitchFamily="34" charset="-127"/>
                <a:cs typeface="Arial" pitchFamily="34" charset="0"/>
                <a:sym typeface="Wingdings"/>
              </a:rPr>
              <a:t>Heavy </a:t>
            </a:r>
            <a:r>
              <a:rPr lang="en-US" dirty="0">
                <a:solidFill>
                  <a:schemeClr val="tx1"/>
                </a:solidFill>
                <a:ea typeface="나눔고딕OTF ExtraBold" pitchFamily="34" charset="-127"/>
                <a:cs typeface="Arial" pitchFamily="34" charset="0"/>
                <a:sym typeface="Wingdings"/>
              </a:rPr>
              <a:t>ion beam  thin target </a:t>
            </a:r>
            <a:r>
              <a:rPr lang="en-US" dirty="0" smtClean="0">
                <a:solidFill>
                  <a:schemeClr val="tx1"/>
                </a:solidFill>
                <a:ea typeface="나눔고딕OTF ExtraBold" pitchFamily="34" charset="-127"/>
                <a:cs typeface="Arial" pitchFamily="34" charset="0"/>
                <a:sym typeface="Wingdings"/>
              </a:rPr>
              <a:t>(ex. Carbon) </a:t>
            </a:r>
            <a:r>
              <a:rPr lang="en-US" dirty="0" smtClean="0">
                <a:solidFill>
                  <a:schemeClr val="tx1"/>
                </a:solidFill>
                <a:ea typeface="나눔고딕OTF ExtraBold" pitchFamily="34" charset="-127"/>
                <a:cs typeface="Arial" pitchFamily="34" charset="0"/>
                <a:sym typeface="Wingdings" pitchFamily="2" charset="2"/>
              </a:rPr>
              <a:t></a:t>
            </a:r>
            <a:r>
              <a:rPr lang="en-US" dirty="0" smtClean="0">
                <a:solidFill>
                  <a:schemeClr val="tx1"/>
                </a:solidFill>
                <a:ea typeface="나눔고딕OTF ExtraBold" pitchFamily="34" charset="-127"/>
                <a:cs typeface="Arial" pitchFamily="34" charset="0"/>
                <a:sym typeface="Wingdings"/>
              </a:rPr>
              <a:t> projectile </a:t>
            </a:r>
            <a:r>
              <a:rPr lang="en-US" dirty="0">
                <a:solidFill>
                  <a:schemeClr val="tx1"/>
                </a:solidFill>
                <a:ea typeface="나눔고딕OTF ExtraBold" pitchFamily="34" charset="-127"/>
                <a:cs typeface="Arial" pitchFamily="34" charset="0"/>
                <a:sym typeface="Wingdings"/>
              </a:rPr>
              <a:t>fragmentation (high energy</a:t>
            </a:r>
            <a:r>
              <a:rPr lang="en-US" sz="1200" dirty="0">
                <a:solidFill>
                  <a:schemeClr val="tx1"/>
                </a:solidFill>
                <a:ea typeface="나눔고딕OTF ExtraBold" pitchFamily="34" charset="-127"/>
                <a:sym typeface="Wingdings"/>
              </a:rPr>
              <a:t>) </a:t>
            </a:r>
          </a:p>
        </p:txBody>
      </p:sp>
      <p:sp>
        <p:nvSpPr>
          <p:cNvPr id="17" name="오른쪽 화살표 16"/>
          <p:cNvSpPr/>
          <p:nvPr/>
        </p:nvSpPr>
        <p:spPr>
          <a:xfrm>
            <a:off x="5063055" y="4747736"/>
            <a:ext cx="2786411" cy="697488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381000"/>
            <a:contourClr>
              <a:srgbClr val="CBCBCB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ea typeface="나눔고딕OTF ExtraBold" pitchFamily="34" charset="-127"/>
              </a:rPr>
              <a:t>RI ion beam</a:t>
            </a:r>
            <a:endParaRPr lang="ko-KR" altLang="en-US" sz="1600" dirty="0">
              <a:solidFill>
                <a:schemeClr val="tx1"/>
              </a:solidFill>
              <a:ea typeface="나눔고딕OTF ExtraBold" pitchFamily="34" charset="-127"/>
            </a:endParaRPr>
          </a:p>
        </p:txBody>
      </p:sp>
      <p:pic>
        <p:nvPicPr>
          <p:cNvPr id="18" name="Picture 5"/>
          <p:cNvPicPr>
            <a:picLocks noChangeAspect="1"/>
          </p:cNvPicPr>
          <p:nvPr/>
        </p:nvPicPr>
        <p:blipFill rotWithShape="1">
          <a:blip r:embed="rId3"/>
          <a:srcRect l="71659" r="14074" b="18584"/>
          <a:stretch/>
        </p:blipFill>
        <p:spPr>
          <a:xfrm>
            <a:off x="8067235" y="4956983"/>
            <a:ext cx="286941" cy="29797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501790" y="4782806"/>
            <a:ext cx="1265090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381000"/>
            <a:contourClr>
              <a:srgbClr val="CBCBCB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ctr">
              <a:defRPr sz="1600">
                <a:solidFill>
                  <a:srgbClr val="002060"/>
                </a:solidFill>
                <a:latin typeface="나눔고딕OTF ExtraBold" pitchFamily="34" charset="-127"/>
                <a:ea typeface="나눔고딕OTF ExtraBold" pitchFamily="34" charset="-127"/>
              </a:defRPr>
            </a:lvl1pPr>
          </a:lstStyle>
          <a:p>
            <a:r>
              <a:rPr lang="en-US" altLang="ko-KR" sz="1200" dirty="0">
                <a:solidFill>
                  <a:schemeClr val="tx1"/>
                </a:solidFill>
                <a:latin typeface="+mn-lt"/>
              </a:rPr>
              <a:t>Fast Beam</a:t>
            </a:r>
          </a:p>
          <a:p>
            <a:r>
              <a:rPr lang="en-US" altLang="ko-KR" sz="1200" dirty="0">
                <a:solidFill>
                  <a:schemeClr val="tx1"/>
                </a:solidFill>
                <a:latin typeface="+mn-lt"/>
              </a:rPr>
              <a:t>Experiment</a:t>
            </a:r>
          </a:p>
        </p:txBody>
      </p:sp>
      <p:grpSp>
        <p:nvGrpSpPr>
          <p:cNvPr id="20" name="그룹 19"/>
          <p:cNvGrpSpPr/>
          <p:nvPr/>
        </p:nvGrpSpPr>
        <p:grpSpPr>
          <a:xfrm>
            <a:off x="1877497" y="3593992"/>
            <a:ext cx="2113079" cy="1065626"/>
            <a:chOff x="643057" y="3810016"/>
            <a:chExt cx="2113079" cy="1065626"/>
          </a:xfrm>
        </p:grpSpPr>
        <p:sp>
          <p:nvSpPr>
            <p:cNvPr id="21" name="TextBox 20"/>
            <p:cNvSpPr txBox="1"/>
            <p:nvPr/>
          </p:nvSpPr>
          <p:spPr>
            <a:xfrm>
              <a:off x="643057" y="3810016"/>
              <a:ext cx="2113079" cy="67710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Driver LINAC</a:t>
              </a:r>
            </a:p>
            <a:p>
              <a:r>
                <a:rPr lang="en-US" altLang="ko-KR" sz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Heavy ion </a:t>
              </a:r>
            </a:p>
            <a:p>
              <a:r>
                <a:rPr lang="en-US" altLang="ko-KR" sz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e.g. U : 200MeV/u</a:t>
              </a:r>
              <a:r>
                <a:rPr lang="en-US" altLang="ko-KR" sz="120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400 </a:t>
              </a:r>
              <a:r>
                <a:rPr lang="en-US" altLang="ko-KR" sz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kW</a:t>
              </a:r>
              <a:endParaRPr lang="ko-KR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2" name="직선 화살표 연결선 21"/>
            <p:cNvCxnSpPr/>
            <p:nvPr/>
          </p:nvCxnSpPr>
          <p:spPr>
            <a:xfrm>
              <a:off x="707875" y="4459959"/>
              <a:ext cx="0" cy="415683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3281801" y="6550223"/>
            <a:ext cx="9124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rgbClr val="002642"/>
                </a:solidFill>
              </a:rPr>
              <a:t>Ref.: D. Jeon, </a:t>
            </a:r>
            <a:r>
              <a:rPr lang="en-US" altLang="ko-KR" sz="1400" dirty="0">
                <a:solidFill>
                  <a:srgbClr val="002642"/>
                </a:solidFill>
              </a:rPr>
              <a:t>Initial Commissioning of the RAON Superconducting </a:t>
            </a:r>
            <a:r>
              <a:rPr lang="en-US" altLang="ko-KR" sz="1400" dirty="0" err="1">
                <a:solidFill>
                  <a:srgbClr val="002642"/>
                </a:solidFill>
              </a:rPr>
              <a:t>Linac</a:t>
            </a:r>
            <a:r>
              <a:rPr lang="en-US" altLang="ko-KR" sz="1400" dirty="0">
                <a:solidFill>
                  <a:srgbClr val="002642"/>
                </a:solidFill>
              </a:rPr>
              <a:t> and its Future </a:t>
            </a:r>
            <a:r>
              <a:rPr lang="en-US" altLang="ko-KR" sz="1400" dirty="0" smtClean="0">
                <a:solidFill>
                  <a:srgbClr val="002642"/>
                </a:solidFill>
              </a:rPr>
              <a:t>Perspective, IFPC2023</a:t>
            </a:r>
            <a:endParaRPr lang="ko-KR" altLang="en-US" sz="1400" dirty="0">
              <a:solidFill>
                <a:srgbClr val="0026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35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6" grpId="0" animBg="1"/>
      <p:bldP spid="17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ISOL </a:t>
            </a:r>
            <a:r>
              <a:rPr lang="en-US" altLang="ko-KR" dirty="0" smtClean="0">
                <a:sym typeface="Wingdings" panose="05000000000000000000" pitchFamily="2" charset="2"/>
              </a:rPr>
              <a:t> IF</a:t>
            </a:r>
          </a:p>
          <a:p>
            <a:pPr lvl="1"/>
            <a:r>
              <a:rPr lang="en-US" altLang="ko-KR" dirty="0" smtClean="0">
                <a:sym typeface="Wingdings" panose="05000000000000000000" pitchFamily="2" charset="2"/>
              </a:rPr>
              <a:t>ISOL  SCL3  SCL2  IF</a:t>
            </a:r>
          </a:p>
          <a:p>
            <a:pPr lvl="1"/>
            <a:r>
              <a:rPr lang="en-US" altLang="ko-KR" dirty="0" smtClean="0">
                <a:sym typeface="Wingdings" panose="05000000000000000000" pitchFamily="2" charset="2"/>
              </a:rPr>
              <a:t>ISOL  SCL3  KOBRA</a:t>
            </a:r>
          </a:p>
          <a:p>
            <a:pPr lvl="1"/>
            <a:endParaRPr lang="en-US" altLang="ko-KR" dirty="0">
              <a:sym typeface="Wingdings" panose="05000000000000000000" pitchFamily="2" charset="2"/>
            </a:endParaRPr>
          </a:p>
          <a:p>
            <a:pPr lvl="1"/>
            <a:endParaRPr lang="en-US" altLang="ko-KR" dirty="0" smtClean="0">
              <a:sym typeface="Wingdings" panose="05000000000000000000" pitchFamily="2" charset="2"/>
            </a:endParaRPr>
          </a:p>
          <a:p>
            <a:pPr lvl="1"/>
            <a:endParaRPr lang="en-US" altLang="ko-KR" dirty="0">
              <a:sym typeface="Wingdings" panose="05000000000000000000" pitchFamily="2" charset="2"/>
            </a:endParaRPr>
          </a:p>
          <a:p>
            <a:pPr lvl="1"/>
            <a:endParaRPr lang="en-US" altLang="ko-KR" dirty="0" smtClean="0">
              <a:sym typeface="Wingdings" panose="05000000000000000000" pitchFamily="2" charset="2"/>
            </a:endParaRPr>
          </a:p>
          <a:p>
            <a:pPr lvl="1"/>
            <a:endParaRPr lang="en-US" altLang="ko-KR" dirty="0">
              <a:sym typeface="Wingdings" panose="05000000000000000000" pitchFamily="2" charset="2"/>
            </a:endParaRPr>
          </a:p>
          <a:p>
            <a:pPr lvl="1"/>
            <a:endParaRPr lang="en-US" altLang="ko-KR" dirty="0" smtClean="0">
              <a:sym typeface="Wingdings" panose="05000000000000000000" pitchFamily="2" charset="2"/>
            </a:endParaRPr>
          </a:p>
          <a:p>
            <a:pPr lvl="1"/>
            <a:endParaRPr lang="en-US" altLang="ko-KR" dirty="0">
              <a:sym typeface="Wingdings" panose="05000000000000000000" pitchFamily="2" charset="2"/>
            </a:endParaRPr>
          </a:p>
          <a:p>
            <a:pPr lvl="1"/>
            <a:endParaRPr lang="en-US" altLang="ko-KR" dirty="0" smtClean="0">
              <a:sym typeface="Wingdings" panose="05000000000000000000" pitchFamily="2" charset="2"/>
            </a:endParaRPr>
          </a:p>
          <a:p>
            <a:pPr lvl="1"/>
            <a:endParaRPr lang="en-US" altLang="ko-KR" dirty="0">
              <a:sym typeface="Wingdings" panose="05000000000000000000" pitchFamily="2" charset="2"/>
            </a:endParaRPr>
          </a:p>
          <a:p>
            <a:pPr lvl="1"/>
            <a:endParaRPr lang="en-US" altLang="ko-KR" dirty="0" smtClean="0">
              <a:sym typeface="Wingdings" panose="05000000000000000000" pitchFamily="2" charset="2"/>
            </a:endParaRPr>
          </a:p>
          <a:p>
            <a:pPr lvl="1"/>
            <a:endParaRPr lang="en-US" altLang="ko-KR" dirty="0">
              <a:sym typeface="Wingdings" panose="05000000000000000000" pitchFamily="2" charset="2"/>
            </a:endParaRPr>
          </a:p>
          <a:p>
            <a:r>
              <a:rPr lang="en-US" altLang="ko-KR" dirty="0" smtClean="0">
                <a:sym typeface="Wingdings" panose="05000000000000000000" pitchFamily="2" charset="2"/>
              </a:rPr>
              <a:t>Broad energy range, Variety, High intensity of RIBs will be available at RAON</a:t>
            </a:r>
          </a:p>
          <a:p>
            <a:pPr lvl="1"/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RIBs at RAON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13895" y="539496"/>
            <a:ext cx="6505490" cy="219691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6" name="직선 화살표 연결선 5"/>
          <p:cNvCxnSpPr>
            <a:cxnSpLocks/>
          </p:cNvCxnSpPr>
          <p:nvPr/>
        </p:nvCxnSpPr>
        <p:spPr bwMode="auto">
          <a:xfrm flipH="1">
            <a:off x="5574637" y="2066544"/>
            <a:ext cx="963323" cy="1011069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직선 화살표 연결선 6"/>
          <p:cNvCxnSpPr>
            <a:cxnSpLocks/>
          </p:cNvCxnSpPr>
          <p:nvPr/>
        </p:nvCxnSpPr>
        <p:spPr bwMode="auto">
          <a:xfrm flipH="1">
            <a:off x="7717536" y="2078035"/>
            <a:ext cx="398430" cy="1049977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직선 화살표 연결선 7"/>
          <p:cNvCxnSpPr>
            <a:cxnSpLocks/>
          </p:cNvCxnSpPr>
          <p:nvPr/>
        </p:nvCxnSpPr>
        <p:spPr bwMode="auto">
          <a:xfrm>
            <a:off x="10078857" y="1952055"/>
            <a:ext cx="226431" cy="1238373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10" name="표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7184621"/>
              </p:ext>
            </p:extLst>
          </p:nvPr>
        </p:nvGraphicFramePr>
        <p:xfrm>
          <a:off x="1044448" y="3190428"/>
          <a:ext cx="10614152" cy="2411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3538">
                  <a:extLst>
                    <a:ext uri="{9D8B030D-6E8A-4147-A177-3AD203B41FA5}">
                      <a16:colId xmlns:a16="http://schemas.microsoft.com/office/drawing/2014/main" val="2226265289"/>
                    </a:ext>
                  </a:extLst>
                </a:gridCol>
                <a:gridCol w="2653538">
                  <a:extLst>
                    <a:ext uri="{9D8B030D-6E8A-4147-A177-3AD203B41FA5}">
                      <a16:colId xmlns:a16="http://schemas.microsoft.com/office/drawing/2014/main" val="4029457048"/>
                    </a:ext>
                  </a:extLst>
                </a:gridCol>
                <a:gridCol w="2653538">
                  <a:extLst>
                    <a:ext uri="{9D8B030D-6E8A-4147-A177-3AD203B41FA5}">
                      <a16:colId xmlns:a16="http://schemas.microsoft.com/office/drawing/2014/main" val="3892672994"/>
                    </a:ext>
                  </a:extLst>
                </a:gridCol>
                <a:gridCol w="2653538">
                  <a:extLst>
                    <a:ext uri="{9D8B030D-6E8A-4147-A177-3AD203B41FA5}">
                      <a16:colId xmlns:a16="http://schemas.microsoft.com/office/drawing/2014/main" val="1814129657"/>
                    </a:ext>
                  </a:extLst>
                </a:gridCol>
              </a:tblGrid>
              <a:tr h="442735"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KOBRA (low-E</a:t>
                      </a:r>
                      <a:r>
                        <a:rPr lang="en-US" altLang="ko-KR" baseline="0" dirty="0" smtClean="0"/>
                        <a:t> IF)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ISOL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IF (high</a:t>
                      </a:r>
                      <a:r>
                        <a:rPr lang="en-US" altLang="ko-KR" baseline="0" dirty="0" smtClean="0"/>
                        <a:t> E)</a:t>
                      </a:r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350314"/>
                  </a:ext>
                </a:extLst>
              </a:tr>
              <a:tr h="44273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Driver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SCL3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Cyclotron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SCL3 </a:t>
                      </a:r>
                      <a:r>
                        <a:rPr lang="en-US" altLang="ko-KR" dirty="0" smtClean="0">
                          <a:sym typeface="Wingdings" panose="05000000000000000000" pitchFamily="2" charset="2"/>
                        </a:rPr>
                        <a:t> SCL2</a:t>
                      </a:r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431968"/>
                  </a:ext>
                </a:extLst>
              </a:tr>
              <a:tr h="44273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Post accelerator</a:t>
                      </a:r>
                      <a:endParaRPr lang="ko-KR" altLang="en-US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SCL3 or SCL3</a:t>
                      </a:r>
                      <a:r>
                        <a:rPr lang="en-US" altLang="ko-KR" baseline="0" dirty="0" smtClean="0"/>
                        <a:t> </a:t>
                      </a:r>
                      <a:r>
                        <a:rPr lang="en-US" altLang="ko-KR" baseline="0" dirty="0" smtClean="0">
                          <a:sym typeface="Wingdings" panose="05000000000000000000" pitchFamily="2" charset="2"/>
                        </a:rPr>
                        <a:t> SCL2</a:t>
                      </a:r>
                      <a:endParaRPr lang="ko-KR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8371076"/>
                  </a:ext>
                </a:extLst>
              </a:tr>
              <a:tr h="44273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Production</a:t>
                      </a:r>
                      <a:r>
                        <a:rPr lang="en-US" altLang="ko-KR" baseline="0" dirty="0" smtClean="0"/>
                        <a:t> mechanism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Direct reactions</a:t>
                      </a:r>
                    </a:p>
                    <a:p>
                      <a:pPr algn="ctr" latinLnBrk="1"/>
                      <a:r>
                        <a:rPr lang="en-US" altLang="ko-KR" dirty="0" smtClean="0"/>
                        <a:t>Multi Nucleon</a:t>
                      </a:r>
                      <a:r>
                        <a:rPr lang="en-US" altLang="ko-KR" baseline="0" dirty="0" smtClean="0"/>
                        <a:t> Transfer</a:t>
                      </a:r>
                      <a:endParaRPr lang="en-US" altLang="ko-KR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p induced</a:t>
                      </a:r>
                      <a:r>
                        <a:rPr lang="en-US" altLang="ko-KR" baseline="0" dirty="0" smtClean="0"/>
                        <a:t> U fission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PF, U fission</a:t>
                      </a:r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9596557"/>
                  </a:ext>
                </a:extLst>
              </a:tr>
              <a:tr h="44273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Available</a:t>
                      </a:r>
                      <a:r>
                        <a:rPr lang="en-US" altLang="ko-KR" baseline="0" dirty="0" smtClean="0"/>
                        <a:t> RIB energy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&lt; a</a:t>
                      </a:r>
                      <a:r>
                        <a:rPr lang="en-US" altLang="ko-KR" baseline="0" dirty="0" smtClean="0"/>
                        <a:t> tens of MeV/u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&gt; A few of </a:t>
                      </a:r>
                      <a:r>
                        <a:rPr lang="en-US" altLang="ko-KR" dirty="0" err="1" smtClean="0"/>
                        <a:t>keV</a:t>
                      </a:r>
                      <a:r>
                        <a:rPr lang="en-US" altLang="ko-KR" dirty="0" smtClean="0"/>
                        <a:t>/u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&lt; a hundreds</a:t>
                      </a:r>
                      <a:r>
                        <a:rPr lang="en-US" altLang="ko-KR" baseline="0" dirty="0" smtClean="0"/>
                        <a:t> of MeV/u</a:t>
                      </a:r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55503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9447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Expected rare isotope from RAON</a:t>
            </a:r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F1B052-80D2-494B-9080-8F255A546CE4}"/>
              </a:ext>
            </a:extLst>
          </p:cNvPr>
          <p:cNvSpPr txBox="1"/>
          <p:nvPr/>
        </p:nvSpPr>
        <p:spPr>
          <a:xfrm>
            <a:off x="1997206" y="6286200"/>
            <a:ext cx="6995313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RAON </a:t>
            </a:r>
            <a:r>
              <a:rPr lang="en-US" altLang="ko-KR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 provide access to unexplored regions of nuclear chart</a:t>
            </a:r>
            <a:endParaRPr lang="ko-KR" altLang="en-US" sz="2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개체 4">
            <a:extLst>
              <a:ext uri="{FF2B5EF4-FFF2-40B4-BE49-F238E27FC236}">
                <a16:creationId xmlns:a16="http://schemas.microsoft.com/office/drawing/2014/main" id="{0E14EF38-1F57-48F6-86FC-9AB12E0867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3271817"/>
              </p:ext>
            </p:extLst>
          </p:nvPr>
        </p:nvGraphicFramePr>
        <p:xfrm>
          <a:off x="1394294" y="714348"/>
          <a:ext cx="8352234" cy="58365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0" name="Graph" r:id="rId3" imgW="4173120" imgH="2916000" progId="Origin50.Graph">
                  <p:embed/>
                </p:oleObj>
              </mc:Choice>
              <mc:Fallback>
                <p:oleObj name="Graph" r:id="rId3" imgW="4173120" imgH="2916000" progId="Origin50.Graph">
                  <p:embed/>
                  <p:pic>
                    <p:nvPicPr>
                      <p:cNvPr id="6" name="개체 5">
                        <a:extLst>
                          <a:ext uri="{FF2B5EF4-FFF2-40B4-BE49-F238E27FC236}">
                            <a16:creationId xmlns:a16="http://schemas.microsoft.com/office/drawing/2014/main" id="{0E14EF38-1F57-48F6-86FC-9AB12E0867D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4294" y="714348"/>
                        <a:ext cx="8352234" cy="58365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B785BE4-9D2D-4E24-B93C-B0BA29612B3A}"/>
              </a:ext>
            </a:extLst>
          </p:cNvPr>
          <p:cNvSpPr txBox="1"/>
          <p:nvPr/>
        </p:nvSpPr>
        <p:spPr>
          <a:xfrm>
            <a:off x="2583830" y="4134136"/>
            <a:ext cx="933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err="1" smtClean="0">
                <a:solidFill>
                  <a:srgbClr val="FF0000"/>
                </a:solidFill>
              </a:rPr>
              <a:t>KoBRA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245114-A8CA-44E0-8311-CD624C4DAEE0}"/>
              </a:ext>
            </a:extLst>
          </p:cNvPr>
          <p:cNvSpPr txBox="1"/>
          <p:nvPr/>
        </p:nvSpPr>
        <p:spPr>
          <a:xfrm>
            <a:off x="8336835" y="2390410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</a:rPr>
              <a:t>IF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8BFE65-9C32-4FDE-B5A6-16CF6511269F}"/>
              </a:ext>
            </a:extLst>
          </p:cNvPr>
          <p:cNvSpPr txBox="1"/>
          <p:nvPr/>
        </p:nvSpPr>
        <p:spPr>
          <a:xfrm>
            <a:off x="4057672" y="2910592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</a:rPr>
              <a:t>ISOL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341874-D01B-4C09-B4EE-EF1C7C79DDF7}"/>
              </a:ext>
            </a:extLst>
          </p:cNvPr>
          <p:cNvSpPr txBox="1"/>
          <p:nvPr/>
        </p:nvSpPr>
        <p:spPr>
          <a:xfrm>
            <a:off x="5471821" y="4373492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</a:rPr>
              <a:t>ISOL+IF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id="{A68DD023-CBCA-4707-9207-0F62C80D2EE7}"/>
              </a:ext>
            </a:extLst>
          </p:cNvPr>
          <p:cNvCxnSpPr>
            <a:stCxn id="8" idx="3"/>
          </p:cNvCxnSpPr>
          <p:nvPr/>
        </p:nvCxnSpPr>
        <p:spPr bwMode="auto">
          <a:xfrm flipV="1">
            <a:off x="4742475" y="2973216"/>
            <a:ext cx="1547445" cy="122042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1E5238E9-AAD3-41E2-8A7F-17BECDB0DAF0}"/>
              </a:ext>
            </a:extLst>
          </p:cNvPr>
          <p:cNvCxnSpPr>
            <a:stCxn id="8" idx="2"/>
          </p:cNvCxnSpPr>
          <p:nvPr/>
        </p:nvCxnSpPr>
        <p:spPr bwMode="auto">
          <a:xfrm>
            <a:off x="4400074" y="3279924"/>
            <a:ext cx="551650" cy="502160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ED088B4E-92A1-4A01-9B35-297C409E4645}"/>
              </a:ext>
            </a:extLst>
          </p:cNvPr>
          <p:cNvCxnSpPr/>
          <p:nvPr/>
        </p:nvCxnSpPr>
        <p:spPr bwMode="auto">
          <a:xfrm>
            <a:off x="2905544" y="4473876"/>
            <a:ext cx="296851" cy="245616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C81AF266-A876-4E10-BF19-5E906DADDF3F}"/>
              </a:ext>
            </a:extLst>
          </p:cNvPr>
          <p:cNvCxnSpPr/>
          <p:nvPr/>
        </p:nvCxnSpPr>
        <p:spPr bwMode="auto">
          <a:xfrm flipH="1" flipV="1">
            <a:off x="5641054" y="4022744"/>
            <a:ext cx="305991" cy="350748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D63510FE-D485-4E3F-A4E6-42D35362D9D5}"/>
              </a:ext>
            </a:extLst>
          </p:cNvPr>
          <p:cNvCxnSpPr/>
          <p:nvPr/>
        </p:nvCxnSpPr>
        <p:spPr bwMode="auto">
          <a:xfrm flipH="1" flipV="1">
            <a:off x="7343330" y="2230570"/>
            <a:ext cx="1002361" cy="350748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타원 14">
            <a:extLst>
              <a:ext uri="{FF2B5EF4-FFF2-40B4-BE49-F238E27FC236}">
                <a16:creationId xmlns:a16="http://schemas.microsoft.com/office/drawing/2014/main" id="{983568C7-F1ED-45D6-958A-372E388CB811}"/>
              </a:ext>
            </a:extLst>
          </p:cNvPr>
          <p:cNvSpPr/>
          <p:nvPr/>
        </p:nvSpPr>
        <p:spPr bwMode="auto">
          <a:xfrm rot="19929969">
            <a:off x="3807652" y="3879700"/>
            <a:ext cx="3525516" cy="21722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ko-KR" altLang="en-US" b="1">
              <a:solidFill>
                <a:srgbClr val="113F7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912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모서리가 둥근 직사각형 10"/>
          <p:cNvSpPr/>
          <p:nvPr/>
        </p:nvSpPr>
        <p:spPr>
          <a:xfrm>
            <a:off x="5522976" y="1261390"/>
            <a:ext cx="6080760" cy="2965642"/>
          </a:xfrm>
          <a:prstGeom prst="roundRect">
            <a:avLst>
              <a:gd name="adj" fmla="val 3439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Introduction on SCL</a:t>
            </a:r>
            <a:endParaRPr lang="ko-KR" altLang="en-US" dirty="0"/>
          </a:p>
        </p:txBody>
      </p:sp>
      <p:sp>
        <p:nvSpPr>
          <p:cNvPr id="333" name="TextBox 332"/>
          <p:cNvSpPr txBox="1"/>
          <p:nvPr/>
        </p:nvSpPr>
        <p:spPr>
          <a:xfrm>
            <a:off x="6915773" y="1263793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>
                <a:solidFill>
                  <a:srgbClr val="004376"/>
                </a:solidFill>
                <a:cs typeface="Calibri" pitchFamily="34" charset="0"/>
              </a:rPr>
              <a:t>RF </a:t>
            </a:r>
            <a:r>
              <a:rPr lang="en-US" altLang="ko-KR" sz="1400" b="1" smtClean="0">
                <a:solidFill>
                  <a:srgbClr val="004376"/>
                </a:solidFill>
                <a:cs typeface="Calibri" pitchFamily="34" charset="0"/>
              </a:rPr>
              <a:t>Parameters</a:t>
            </a:r>
            <a:endParaRPr lang="ko-KR" altLang="en-US" sz="1400" b="1" dirty="0">
              <a:solidFill>
                <a:srgbClr val="004376"/>
              </a:solidFill>
              <a:cs typeface="Calibri" pitchFamily="34" charset="0"/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82" y="1129321"/>
            <a:ext cx="4956338" cy="3097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661" y="4338476"/>
            <a:ext cx="636533" cy="12044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4" name="_x329452624" descr="EMB000024a83ef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6"/>
          <a:stretch>
            <a:fillRect/>
          </a:stretch>
        </p:blipFill>
        <p:spPr bwMode="auto">
          <a:xfrm>
            <a:off x="3124815" y="4322346"/>
            <a:ext cx="982366" cy="11828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그림 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96"/>
          <a:stretch/>
        </p:blipFill>
        <p:spPr>
          <a:xfrm>
            <a:off x="1963819" y="5584174"/>
            <a:ext cx="2273369" cy="1074828"/>
          </a:xfrm>
          <a:prstGeom prst="rect">
            <a:avLst/>
          </a:prstGeom>
        </p:spPr>
      </p:pic>
      <p:graphicFrame>
        <p:nvGraphicFramePr>
          <p:cNvPr id="26" name="표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3655709"/>
              </p:ext>
            </p:extLst>
          </p:nvPr>
        </p:nvGraphicFramePr>
        <p:xfrm>
          <a:off x="5522975" y="4388033"/>
          <a:ext cx="6080761" cy="20676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6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60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37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49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23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0511">
                <a:tc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+mn-lt"/>
                          <a:cs typeface="Arial" panose="020B0604020202020204" pitchFamily="34" charset="0"/>
                        </a:rPr>
                        <a:t>Cavity</a:t>
                      </a:r>
                      <a:endParaRPr lang="ko-KR" alt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latin typeface="+mn-lt"/>
                          <a:cs typeface="Arial" panose="020B0604020202020204" pitchFamily="34" charset="0"/>
                        </a:rPr>
                        <a:t># of cav. per CM</a:t>
                      </a:r>
                      <a:endParaRPr lang="ko-KR" alt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latin typeface="+mn-lt"/>
                          <a:cs typeface="Arial" panose="020B0604020202020204" pitchFamily="34" charset="0"/>
                        </a:rPr>
                        <a:t>#</a:t>
                      </a:r>
                      <a:r>
                        <a:rPr lang="en-US" altLang="ko-KR" sz="1400" baseline="0" dirty="0" smtClean="0">
                          <a:latin typeface="+mn-lt"/>
                          <a:cs typeface="Arial" panose="020B0604020202020204" pitchFamily="34" charset="0"/>
                        </a:rPr>
                        <a:t> of CM</a:t>
                      </a:r>
                      <a:endParaRPr lang="ko-KR" alt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latin typeface="+mn-lt"/>
                          <a:cs typeface="Arial" panose="020B0604020202020204" pitchFamily="34" charset="0"/>
                        </a:rPr>
                        <a:t>Cav.</a:t>
                      </a:r>
                      <a:r>
                        <a:rPr lang="en-US" altLang="ko-KR" sz="1400" baseline="0" dirty="0" smtClean="0">
                          <a:latin typeface="+mn-lt"/>
                          <a:cs typeface="Arial" panose="020B0604020202020204" pitchFamily="34" charset="0"/>
                        </a:rPr>
                        <a:t> Op. T (K)</a:t>
                      </a:r>
                      <a:endParaRPr lang="ko-KR" altLang="en-US" sz="1400" dirty="0" smtClean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424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+mn-lt"/>
                          <a:cs typeface="Arial" panose="020B0604020202020204" pitchFamily="34" charset="0"/>
                        </a:rPr>
                        <a:t>SCL3</a:t>
                      </a:r>
                      <a:endParaRPr lang="ko-KR" alt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+mn-lt"/>
                          <a:cs typeface="Arial" panose="020B0604020202020204" pitchFamily="34" charset="0"/>
                        </a:rPr>
                        <a:t>QWR</a:t>
                      </a:r>
                      <a:endParaRPr lang="ko-KR" alt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400" dirty="0" smtClean="0">
                          <a:latin typeface="+mn-lt"/>
                          <a:cs typeface="Arial" panose="020B0604020202020204" pitchFamily="34" charset="0"/>
                        </a:rPr>
                        <a:t>1</a:t>
                      </a:r>
                      <a:endParaRPr lang="ko-KR" alt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400" dirty="0" smtClean="0">
                          <a:latin typeface="+mn-lt"/>
                          <a:cs typeface="Arial" panose="020B0604020202020204" pitchFamily="34" charset="0"/>
                        </a:rPr>
                        <a:t>22</a:t>
                      </a:r>
                      <a:endParaRPr lang="ko-KR" alt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400" dirty="0" smtClean="0">
                          <a:latin typeface="+mn-lt"/>
                          <a:cs typeface="Arial" panose="020B0604020202020204" pitchFamily="34" charset="0"/>
                        </a:rPr>
                        <a:t>4.5</a:t>
                      </a:r>
                      <a:endParaRPr lang="ko-KR" alt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424">
                <a:tc v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+mn-lt"/>
                          <a:cs typeface="Arial" panose="020B0604020202020204" pitchFamily="34" charset="0"/>
                        </a:rPr>
                        <a:t>HWR</a:t>
                      </a:r>
                      <a:endParaRPr lang="ko-KR" alt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400" dirty="0" smtClean="0"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  <a:endParaRPr lang="ko-KR" alt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400" dirty="0" smtClean="0">
                          <a:latin typeface="+mn-lt"/>
                          <a:cs typeface="Arial" panose="020B0604020202020204" pitchFamily="34" charset="0"/>
                        </a:rPr>
                        <a:t>13+</a:t>
                      </a:r>
                      <a:r>
                        <a:rPr lang="en-US" altLang="ko-KR" sz="1400" dirty="0" smtClean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  <a:endParaRPr lang="ko-KR" altLang="en-US" sz="1400" dirty="0">
                        <a:solidFill>
                          <a:srgbClr val="FF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400" dirty="0" smtClean="0">
                          <a:latin typeface="+mn-lt"/>
                          <a:cs typeface="Arial" panose="020B0604020202020204" pitchFamily="34" charset="0"/>
                        </a:rPr>
                        <a:t>2.05</a:t>
                      </a:r>
                      <a:endParaRPr lang="ko-KR" alt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424">
                <a:tc v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400" dirty="0" smtClean="0">
                          <a:latin typeface="+mn-lt"/>
                          <a:cs typeface="Arial" panose="020B0604020202020204" pitchFamily="34" charset="0"/>
                        </a:rPr>
                        <a:t>4</a:t>
                      </a:r>
                      <a:endParaRPr lang="ko-KR" alt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400" dirty="0" smtClean="0">
                          <a:latin typeface="+mn-lt"/>
                          <a:cs typeface="Arial" panose="020B0604020202020204" pitchFamily="34" charset="0"/>
                        </a:rPr>
                        <a:t>19</a:t>
                      </a:r>
                      <a:endParaRPr lang="ko-KR" alt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400" dirty="0" smtClean="0">
                          <a:latin typeface="+mn-lt"/>
                          <a:cs typeface="Arial" panose="020B0604020202020204" pitchFamily="34" charset="0"/>
                        </a:rPr>
                        <a:t>2.05</a:t>
                      </a:r>
                      <a:endParaRPr lang="ko-KR" alt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424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+mn-lt"/>
                          <a:cs typeface="Arial" panose="020B0604020202020204" pitchFamily="34" charset="0"/>
                        </a:rPr>
                        <a:t>SCL2</a:t>
                      </a:r>
                      <a:endParaRPr lang="ko-KR" alt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+mn-lt"/>
                          <a:cs typeface="Arial" panose="020B0604020202020204" pitchFamily="34" charset="0"/>
                        </a:rPr>
                        <a:t>SSR1</a:t>
                      </a:r>
                      <a:endParaRPr lang="ko-KR" alt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400" dirty="0" smtClean="0"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  <a:endParaRPr lang="ko-KR" alt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400" dirty="0" smtClean="0">
                          <a:latin typeface="+mn-lt"/>
                          <a:cs typeface="Arial" panose="020B0604020202020204" pitchFamily="34" charset="0"/>
                        </a:rPr>
                        <a:t>23</a:t>
                      </a:r>
                      <a:endParaRPr lang="ko-KR" alt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400" dirty="0" smtClean="0">
                          <a:latin typeface="+mn-lt"/>
                          <a:cs typeface="Arial" panose="020B0604020202020204" pitchFamily="34" charset="0"/>
                        </a:rPr>
                        <a:t>2.05</a:t>
                      </a:r>
                      <a:endParaRPr lang="ko-KR" alt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424">
                <a:tc v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+mn-lt"/>
                          <a:cs typeface="Arial" panose="020B0604020202020204" pitchFamily="34" charset="0"/>
                        </a:rPr>
                        <a:t>SSR2</a:t>
                      </a:r>
                      <a:endParaRPr lang="ko-KR" alt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400" dirty="0" smtClean="0">
                          <a:latin typeface="+mn-lt"/>
                          <a:cs typeface="Arial" panose="020B0604020202020204" pitchFamily="34" charset="0"/>
                        </a:rPr>
                        <a:t>6</a:t>
                      </a:r>
                      <a:endParaRPr lang="ko-KR" alt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400" dirty="0" smtClean="0">
                          <a:latin typeface="+mn-lt"/>
                          <a:cs typeface="Arial" panose="020B0604020202020204" pitchFamily="34" charset="0"/>
                        </a:rPr>
                        <a:t>23+</a:t>
                      </a:r>
                      <a:r>
                        <a:rPr lang="en-US" altLang="ko-KR" sz="1400" dirty="0" smtClean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  <a:endParaRPr lang="ko-KR" altLang="en-US" sz="1400" dirty="0">
                        <a:solidFill>
                          <a:srgbClr val="FF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400" dirty="0" smtClean="0">
                          <a:latin typeface="+mn-lt"/>
                          <a:cs typeface="Arial" panose="020B0604020202020204" pitchFamily="34" charset="0"/>
                        </a:rPr>
                        <a:t>2.05</a:t>
                      </a:r>
                      <a:endParaRPr lang="ko-KR" alt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표 2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44085507"/>
                  </p:ext>
                </p:extLst>
              </p:nvPr>
            </p:nvGraphicFramePr>
            <p:xfrm>
              <a:off x="5788151" y="1590386"/>
              <a:ext cx="5565649" cy="2370901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04825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7934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87934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87934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879348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215249">
                    <a:tc>
                      <a:txBody>
                        <a:bodyPr/>
                        <a:lstStyle/>
                        <a:p>
                          <a:pPr algn="ctr" latinLnBrk="1"/>
                          <a:endParaRPr lang="ko-KR" altLang="en-US" sz="11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QWR</a:t>
                          </a:r>
                          <a:endParaRPr lang="ko-KR" altLang="en-US" sz="11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HWR</a:t>
                          </a:r>
                          <a:endParaRPr lang="ko-KR" altLang="en-US" sz="11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SSR1</a:t>
                          </a:r>
                          <a:endParaRPr lang="ko-KR" altLang="en-US" sz="1100" dirty="0" smtClean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SSR2</a:t>
                          </a:r>
                          <a:endParaRPr lang="ko-KR" altLang="en-US" sz="1100" dirty="0" smtClean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15249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1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Optimum 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1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oMath>
                          </a14:m>
                          <a:endParaRPr lang="ko-KR" altLang="en-US" sz="11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0.047</a:t>
                          </a:r>
                          <a:endParaRPr lang="ko-KR" altLang="en-US" sz="11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0.12</a:t>
                          </a:r>
                          <a:endParaRPr lang="ko-KR" altLang="en-US" sz="11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1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0.32</a:t>
                          </a:r>
                          <a:endParaRPr lang="ko-KR" altLang="en-US" sz="1100" dirty="0" smtClean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1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0.51</a:t>
                          </a:r>
                          <a:endParaRPr lang="ko-KR" altLang="en-US" sz="1100" dirty="0" smtClean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15249">
                    <a:tc>
                      <a:txBody>
                        <a:bodyPr/>
                        <a:lstStyle/>
                        <a:p>
                          <a:pPr algn="ctr"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ko-KR" sz="11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altLang="ko-KR" sz="11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[</m:t>
                                </m:r>
                                <m:r>
                                  <a:rPr lang="en-US" altLang="ko-KR" sz="11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𝑀𝐻𝑧</m:t>
                                </m:r>
                                <m:r>
                                  <a:rPr lang="en-US" altLang="ko-KR" sz="11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ko-KR" altLang="en-US" sz="11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81.25</a:t>
                          </a:r>
                          <a:endParaRPr lang="ko-KR" altLang="en-US" sz="11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162.5</a:t>
                          </a:r>
                          <a:endParaRPr lang="ko-KR" altLang="en-US" sz="11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325</a:t>
                          </a:r>
                          <a:endParaRPr lang="ko-KR" altLang="en-US" sz="11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325</a:t>
                          </a:r>
                          <a:endParaRPr lang="ko-KR" altLang="en-US" sz="11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28439">
                    <a:tc>
                      <a:txBody>
                        <a:bodyPr/>
                        <a:lstStyle/>
                        <a:p>
                          <a:pPr algn="ctr"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ko-KR" sz="11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1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en-US" altLang="ko-KR" sz="11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𝑒𝑓𝑓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altLang="ko-KR" sz="11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ko-KR" sz="11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sSub>
                                      <m:sSubPr>
                                        <m:ctrlPr>
                                          <a:rPr lang="en-US" altLang="ko-KR" sz="11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ko-KR" sz="11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e>
                                      <m:sub>
                                        <m:r>
                                          <a:rPr lang="en-US" altLang="ko-KR" sz="11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𝑜</m:t>
                                        </m:r>
                                      </m:sub>
                                    </m:sSub>
                                    <m:r>
                                      <a:rPr lang="en-US" altLang="ko-KR" sz="11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</m:d>
                                <m:r>
                                  <a:rPr lang="en-US" altLang="ko-KR" sz="11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en-US" altLang="ko-KR" sz="11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𝑚𝑚</m:t>
                                </m:r>
                                <m:r>
                                  <a:rPr lang="en-US" altLang="ko-KR" sz="11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ko-KR" altLang="en-US" sz="11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173.5</a:t>
                          </a:r>
                          <a:endParaRPr lang="ko-KR" altLang="en-US" sz="11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221.5</a:t>
                          </a:r>
                          <a:endParaRPr lang="ko-KR" altLang="en-US" sz="11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276.9</a:t>
                          </a:r>
                          <a:endParaRPr lang="ko-KR" altLang="en-US" sz="11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470.8</a:t>
                          </a:r>
                          <a:endParaRPr lang="ko-KR" altLang="en-US" sz="11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215249">
                    <a:tc>
                      <a:txBody>
                        <a:bodyPr/>
                        <a:lstStyle/>
                        <a:p>
                          <a:pPr algn="ctr"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lin"/>
                                    <m:ctrlPr>
                                      <a:rPr lang="ko-KR" altLang="en-US" sz="11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ko-KR" sz="11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num>
                                  <m:den>
                                    <m:r>
                                      <a:rPr lang="en-US" altLang="ko-KR" sz="11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den>
                                </m:f>
                                <m:r>
                                  <a:rPr lang="en-US" altLang="ko-KR" sz="11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ko-KR" sz="11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  <m:r>
                                  <a:rPr lang="en-US" altLang="ko-KR" sz="11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ko-KR" altLang="en-US" sz="11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469</a:t>
                          </a:r>
                          <a:endParaRPr lang="ko-KR" altLang="en-US" sz="11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295</a:t>
                          </a:r>
                          <a:endParaRPr lang="ko-KR" altLang="en-US" sz="11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233</a:t>
                          </a:r>
                          <a:endParaRPr lang="ko-KR" altLang="en-US" sz="11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290</a:t>
                          </a:r>
                          <a:endParaRPr lang="ko-KR" altLang="en-US" sz="11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27700">
                    <a:tc>
                      <a:txBody>
                        <a:bodyPr/>
                        <a:lstStyle/>
                        <a:p>
                          <a:pPr algn="ctr"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lin"/>
                                    <m:ctrlPr>
                                      <a:rPr lang="ko-KR" altLang="en-US" sz="11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altLang="ko-KR" sz="11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ko-KR" sz="11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en-US" altLang="ko-KR" sz="11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𝑝𝑒𝑎𝑘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altLang="ko-KR" sz="11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ko-KR" sz="11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en-US" altLang="ko-KR" sz="11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𝑎𝑐𝑐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ko-KR" altLang="en-US" sz="11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5.7</a:t>
                          </a:r>
                          <a:endParaRPr lang="ko-KR" altLang="en-US" sz="11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5.2</a:t>
                          </a:r>
                          <a:endParaRPr lang="ko-KR" altLang="en-US" sz="11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4.1</a:t>
                          </a:r>
                          <a:endParaRPr lang="ko-KR" altLang="en-US" sz="11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3.7</a:t>
                          </a:r>
                          <a:endParaRPr lang="ko-KR" altLang="en-US" sz="11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227700">
                    <a:tc>
                      <a:txBody>
                        <a:bodyPr/>
                        <a:lstStyle/>
                        <a:p>
                          <a:pPr algn="ctr"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lin"/>
                                    <m:ctrlPr>
                                      <a:rPr lang="ko-KR" altLang="en-US" sz="11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altLang="ko-KR" sz="11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ko-KR" sz="11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e>
                                      <m:sub>
                                        <m:r>
                                          <a:rPr lang="en-US" altLang="ko-KR" sz="11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𝑝𝑒𝑎𝑘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altLang="ko-KR" sz="11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ko-KR" sz="11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en-US" altLang="ko-KR" sz="11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𝑎𝑐𝑐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n-US" altLang="ko-KR" sz="11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[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en-US" altLang="ko-KR" sz="11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ko-KR" sz="11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𝑚𝑇</m:t>
                                    </m:r>
                                  </m:num>
                                  <m:den>
                                    <m:r>
                                      <a:rPr lang="en-US" altLang="ko-KR" sz="11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f>
                                      <m:fPr>
                                        <m:type m:val="lin"/>
                                        <m:ctrlPr>
                                          <a:rPr lang="en-US" altLang="ko-KR" sz="11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ko-KR" sz="11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𝑀𝑉</m:t>
                                        </m:r>
                                      </m:num>
                                      <m:den>
                                        <m:r>
                                          <a:rPr lang="en-US" altLang="ko-KR" sz="11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den>
                                    </m:f>
                                    <m:r>
                                      <a:rPr lang="en-US" altLang="ko-KR" sz="11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)]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ko-KR" altLang="en-US" sz="11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10.4</a:t>
                          </a:r>
                          <a:endParaRPr lang="ko-KR" altLang="en-US" sz="11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9.0</a:t>
                          </a:r>
                          <a:endParaRPr lang="ko-KR" altLang="en-US" sz="11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6.9</a:t>
                          </a:r>
                          <a:endParaRPr lang="ko-KR" altLang="en-US" sz="11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7.7</a:t>
                          </a:r>
                          <a:endParaRPr lang="ko-KR" altLang="en-US" sz="11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215249">
                    <a:tc>
                      <a:txBody>
                        <a:bodyPr/>
                        <a:lstStyle/>
                        <a:p>
                          <a:pPr algn="ctr"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ko-KR" sz="11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1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altLang="ko-KR" sz="11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𝑎𝑐𝑐</m:t>
                                    </m:r>
                                  </m:sub>
                                </m:sSub>
                                <m:r>
                                  <a:rPr lang="en-US" altLang="ko-KR" sz="11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[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en-US" altLang="ko-KR" sz="11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ko-KR" sz="11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𝑀𝑉</m:t>
                                    </m:r>
                                  </m:num>
                                  <m:den>
                                    <m:r>
                                      <a:rPr lang="en-US" altLang="ko-KR" sz="11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den>
                                </m:f>
                                <m:r>
                                  <a:rPr lang="en-US" altLang="ko-KR" sz="11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ko-KR" altLang="en-US" sz="11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1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6.1</a:t>
                          </a:r>
                          <a:endParaRPr lang="ko-KR" altLang="en-US" sz="1100" dirty="0" smtClean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1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6.6</a:t>
                          </a:r>
                          <a:endParaRPr lang="ko-KR" altLang="en-US" sz="1100" dirty="0" smtClean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1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8.5</a:t>
                          </a:r>
                          <a:endParaRPr lang="ko-KR" altLang="en-US" sz="1100" dirty="0" smtClean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1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8.7</a:t>
                          </a:r>
                          <a:endParaRPr lang="ko-KR" altLang="en-US" sz="1100" dirty="0" smtClean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215249">
                    <a:tc>
                      <a:txBody>
                        <a:bodyPr/>
                        <a:lstStyle/>
                        <a:p>
                          <a:pPr algn="ctr"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ko-KR" sz="11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1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ko-KR" sz="11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𝑎𝑐𝑐</m:t>
                                    </m:r>
                                  </m:sub>
                                </m:sSub>
                                <m:r>
                                  <a:rPr lang="en-US" altLang="ko-KR" sz="11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[</m:t>
                                </m:r>
                                <m:r>
                                  <a:rPr lang="en-US" altLang="ko-KR" sz="11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𝑀𝑉</m:t>
                                </m:r>
                                <m:r>
                                  <a:rPr lang="en-US" altLang="ko-KR" sz="11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ko-KR" altLang="en-US" sz="11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1.06</a:t>
                          </a:r>
                          <a:endParaRPr lang="ko-KR" altLang="en-US" sz="11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1.46</a:t>
                          </a:r>
                          <a:endParaRPr lang="ko-KR" altLang="en-US" sz="11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2.35</a:t>
                          </a:r>
                          <a:endParaRPr lang="ko-KR" altLang="en-US" sz="11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4.1</a:t>
                          </a:r>
                          <a:endParaRPr lang="ko-KR" altLang="en-US" sz="11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표 2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44085507"/>
                  </p:ext>
                </p:extLst>
              </p:nvPr>
            </p:nvGraphicFramePr>
            <p:xfrm>
              <a:off x="5788151" y="1590386"/>
              <a:ext cx="5565649" cy="2377567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04825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7934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87934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87934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879348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259080">
                    <a:tc>
                      <a:txBody>
                        <a:bodyPr/>
                        <a:lstStyle/>
                        <a:p>
                          <a:pPr algn="ctr" latinLnBrk="1"/>
                          <a:endParaRPr lang="ko-KR" altLang="en-US" sz="11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QWR</a:t>
                          </a:r>
                          <a:endParaRPr lang="ko-KR" altLang="en-US" sz="11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HWR</a:t>
                          </a:r>
                          <a:endParaRPr lang="ko-KR" altLang="en-US" sz="11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SSR1</a:t>
                          </a:r>
                          <a:endParaRPr lang="ko-KR" altLang="en-US" sz="1100" dirty="0" smtClean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SSR2</a:t>
                          </a:r>
                          <a:endParaRPr lang="ko-KR" altLang="en-US" sz="1100" dirty="0" smtClean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7"/>
                          <a:stretch>
                            <a:fillRect l="-298" t="-104762" r="-172619" b="-77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0.047</a:t>
                          </a:r>
                          <a:endParaRPr lang="ko-KR" altLang="en-US" sz="11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0.12</a:t>
                          </a:r>
                          <a:endParaRPr lang="ko-KR" altLang="en-US" sz="11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1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0.32</a:t>
                          </a:r>
                          <a:endParaRPr lang="ko-KR" altLang="en-US" sz="1100" dirty="0" smtClean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1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0.51</a:t>
                          </a:r>
                          <a:endParaRPr lang="ko-KR" altLang="en-US" sz="1100" dirty="0" smtClean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7"/>
                          <a:stretch>
                            <a:fillRect l="-298" t="-200000" r="-172619" b="-6534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81.25</a:t>
                          </a:r>
                          <a:endParaRPr lang="ko-KR" altLang="en-US" sz="11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162.5</a:t>
                          </a:r>
                          <a:endParaRPr lang="ko-KR" altLang="en-US" sz="11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325</a:t>
                          </a:r>
                          <a:endParaRPr lang="ko-KR" altLang="en-US" sz="11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325</a:t>
                          </a:r>
                          <a:endParaRPr lang="ko-KR" altLang="en-US" sz="11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74955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7"/>
                          <a:stretch>
                            <a:fillRect l="-298" t="-286667" r="-172619" b="-5244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173.5</a:t>
                          </a:r>
                          <a:endParaRPr lang="ko-KR" altLang="en-US" sz="11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221.5</a:t>
                          </a:r>
                          <a:endParaRPr lang="ko-KR" altLang="en-US" sz="11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276.9</a:t>
                          </a:r>
                          <a:endParaRPr lang="ko-KR" altLang="en-US" sz="11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470.8</a:t>
                          </a:r>
                          <a:endParaRPr lang="ko-KR" altLang="en-US" sz="11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7"/>
                          <a:stretch>
                            <a:fillRect l="-298" t="-404651" r="-172619" b="-4488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469</a:t>
                          </a:r>
                          <a:endParaRPr lang="ko-KR" altLang="en-US" sz="11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295</a:t>
                          </a:r>
                          <a:endParaRPr lang="ko-KR" altLang="en-US" sz="11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233</a:t>
                          </a:r>
                          <a:endParaRPr lang="ko-KR" altLang="en-US" sz="11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290</a:t>
                          </a:r>
                          <a:endParaRPr lang="ko-KR" altLang="en-US" sz="11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74066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7"/>
                          <a:stretch>
                            <a:fillRect l="-298" t="-482222" r="-172619" b="-32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5.7</a:t>
                          </a:r>
                          <a:endParaRPr lang="ko-KR" altLang="en-US" sz="11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5.2</a:t>
                          </a:r>
                          <a:endParaRPr lang="ko-KR" altLang="en-US" sz="11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4.1</a:t>
                          </a:r>
                          <a:endParaRPr lang="ko-KR" altLang="en-US" sz="11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3.7</a:t>
                          </a:r>
                          <a:endParaRPr lang="ko-KR" altLang="en-US" sz="11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274066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7"/>
                          <a:stretch>
                            <a:fillRect l="-298" t="-582222" r="-172619" b="-22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10.4</a:t>
                          </a:r>
                          <a:endParaRPr lang="ko-KR" altLang="en-US" sz="11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9.0</a:t>
                          </a:r>
                          <a:endParaRPr lang="ko-KR" altLang="en-US" sz="11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6.9</a:t>
                          </a:r>
                          <a:endParaRPr lang="ko-KR" altLang="en-US" sz="11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7.7</a:t>
                          </a:r>
                          <a:endParaRPr lang="ko-KR" altLang="en-US" sz="11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7"/>
                          <a:stretch>
                            <a:fillRect l="-298" t="-730952" r="-172619" b="-1452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1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6.1</a:t>
                          </a:r>
                          <a:endParaRPr lang="ko-KR" altLang="en-US" sz="1100" dirty="0" smtClean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1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6.6</a:t>
                          </a:r>
                          <a:endParaRPr lang="ko-KR" altLang="en-US" sz="1100" dirty="0" smtClean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1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8.5</a:t>
                          </a:r>
                          <a:endParaRPr lang="ko-KR" altLang="en-US" sz="1100" dirty="0" smtClean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1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8.7</a:t>
                          </a:r>
                          <a:endParaRPr lang="ko-KR" altLang="en-US" sz="1100" dirty="0" smtClean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7"/>
                          <a:stretch>
                            <a:fillRect l="-298" t="-811628" r="-172619" b="-4186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1.06</a:t>
                          </a:r>
                          <a:endParaRPr lang="ko-KR" altLang="en-US" sz="11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1.46</a:t>
                          </a:r>
                          <a:endParaRPr lang="ko-KR" altLang="en-US" sz="11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2.35</a:t>
                          </a:r>
                          <a:endParaRPr lang="ko-KR" altLang="en-US" sz="11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4.1</a:t>
                          </a:r>
                          <a:endParaRPr lang="ko-KR" altLang="en-US" sz="11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18346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Contracts</a:t>
            </a:r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Mass production of SCL</a:t>
            </a:r>
            <a:r>
              <a:rPr lang="en-US" altLang="ko-KR" dirty="0" smtClean="0">
                <a:cs typeface="Arial" panose="020B0604020202020204" pitchFamily="34" charset="0"/>
              </a:rPr>
              <a:t>3</a:t>
            </a:r>
            <a:r>
              <a:rPr lang="en-US" altLang="ko-KR" dirty="0" smtClean="0"/>
              <a:t> </a:t>
            </a:r>
            <a:r>
              <a:rPr lang="en-US" altLang="ko-KR" dirty="0" err="1" smtClean="0"/>
              <a:t>cryomdoule</a:t>
            </a:r>
            <a:endParaRPr lang="ko-KR" altLang="en-US" dirty="0"/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016131"/>
              </p:ext>
            </p:extLst>
          </p:nvPr>
        </p:nvGraphicFramePr>
        <p:xfrm>
          <a:off x="1545336" y="1792224"/>
          <a:ext cx="8681408" cy="39560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13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5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29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193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25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7631">
                <a:tc rowSpan="2"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kern="0" dirty="0">
                          <a:effectLst/>
                        </a:rPr>
                        <a:t> 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ko-KR" sz="1400" dirty="0" smtClean="0"/>
                        <a:t>SCL31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ko-KR" sz="1400" dirty="0" smtClean="0"/>
                        <a:t>SCL32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 altLang="ko-KR" sz="1400" dirty="0" smtClean="0"/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631">
                <a:tc vMerge="1"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Products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Quantity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Products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Quantity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733">
                <a:tc rowSpan="2"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Final deliverables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QWR cryomodule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22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400" kern="100" dirty="0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HWR cryomodule 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400" kern="100" dirty="0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15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993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00" dirty="0" smtClean="0">
                          <a:effectLst/>
                          <a:latin typeface="+mn-lt"/>
                          <a:ea typeface="+mn-ea"/>
                          <a:cs typeface="Times New Roman"/>
                        </a:rPr>
                        <a:t>HWR cryomodule B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400" kern="100" dirty="0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19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0122">
                <a:tc rowSpan="5"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Subcomponents </a:t>
                      </a:r>
                      <a:endParaRPr lang="en-US" sz="1400" kern="0" dirty="0" smtClean="0">
                        <a:effectLst/>
                      </a:endParaRPr>
                    </a:p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 smtClean="0">
                          <a:effectLst/>
                        </a:rPr>
                        <a:t>to </a:t>
                      </a:r>
                      <a:r>
                        <a:rPr lang="en-US" sz="1400" kern="0" dirty="0">
                          <a:effectLst/>
                        </a:rPr>
                        <a:t>be fabricated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Superconducting cavities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18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Superconducting cavities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400" kern="100" dirty="0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104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012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Power couplers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20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Power couplers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400" kern="100" dirty="0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104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012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Tuners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22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400" kern="100" dirty="0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Tuners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400" kern="100" dirty="0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104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263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Cryostat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21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400" kern="100" dirty="0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Cryostat A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400" kern="100" dirty="0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14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705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400" kern="100" dirty="0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Cryostat</a:t>
                      </a:r>
                      <a:r>
                        <a:rPr lang="en-US" altLang="ko-KR" sz="1400" kern="100" baseline="0" dirty="0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 B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400" kern="100" dirty="0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18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3038"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400" kern="100" dirty="0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Contract amount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400" kern="100" dirty="0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$ 9,065,128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400" kern="100" dirty="0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$ 25,457,148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63038"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400" kern="100" dirty="0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Period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400" kern="100" dirty="0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2017. 12 ~ 2020. 07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400" kern="100" dirty="0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2018. 05 ~ 2022. 01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35602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45336" y="5994864"/>
            <a:ext cx="56845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/>
              <a:t>Domestic vendor: </a:t>
            </a:r>
            <a:r>
              <a:rPr lang="en-US" altLang="ko-KR" sz="1600" dirty="0" err="1" smtClean="0"/>
              <a:t>VitzroTech</a:t>
            </a:r>
            <a:r>
              <a:rPr lang="en-US" altLang="ko-KR" sz="1600" dirty="0" smtClean="0"/>
              <a:t> (cavity</a:t>
            </a:r>
            <a:r>
              <a:rPr lang="en-US" altLang="ko-KR" sz="1600" dirty="0"/>
              <a:t>: RI as subcontractor)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19413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사용자 지정 4">
      <a:majorFont>
        <a:latin typeface="Arial Black"/>
        <a:ea typeface="맑은 고딕"/>
        <a:cs typeface=""/>
      </a:majorFont>
      <a:minorFont>
        <a:latin typeface="Arial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6849</TotalTime>
  <Words>1882</Words>
  <Application>Microsoft Office PowerPoint</Application>
  <PresentationFormat>와이드스크린</PresentationFormat>
  <Paragraphs>441</Paragraphs>
  <Slides>32</Slides>
  <Notes>6</Notes>
  <HiddenSlides>0</HiddenSlides>
  <MMClips>0</MMClips>
  <ScaleCrop>false</ScaleCrop>
  <HeadingPairs>
    <vt:vector size="8" baseType="variant">
      <vt:variant>
        <vt:lpstr>사용한 글꼴</vt:lpstr>
      </vt:variant>
      <vt:variant>
        <vt:i4>17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2</vt:i4>
      </vt:variant>
      <vt:variant>
        <vt:lpstr>슬라이드 제목</vt:lpstr>
      </vt:variant>
      <vt:variant>
        <vt:i4>32</vt:i4>
      </vt:variant>
    </vt:vector>
  </HeadingPairs>
  <TitlesOfParts>
    <vt:vector size="52" baseType="lpstr">
      <vt:lpstr>Arial Unicode MS</vt:lpstr>
      <vt:lpstr>HY동녘B</vt:lpstr>
      <vt:lpstr>Pretendard Medium</vt:lpstr>
      <vt:lpstr>나눔고딕 ExtraBold</vt:lpstr>
      <vt:lpstr>나눔고딕OTF ExtraBold</vt:lpstr>
      <vt:lpstr>Arial</vt:lpstr>
      <vt:lpstr>Arial Black</vt:lpstr>
      <vt:lpstr>Calibri</vt:lpstr>
      <vt:lpstr>Cambria Math</vt:lpstr>
      <vt:lpstr>Corbel</vt:lpstr>
      <vt:lpstr>Pretendard ExtraBold</vt:lpstr>
      <vt:lpstr>SUIT</vt:lpstr>
      <vt:lpstr>SUIT ExtraBold</vt:lpstr>
      <vt:lpstr>SUIT SemiBold</vt:lpstr>
      <vt:lpstr>Times New Roman</vt:lpstr>
      <vt:lpstr>Wingdings</vt:lpstr>
      <vt:lpstr>맑은 고딕</vt:lpstr>
      <vt:lpstr>Office 테마</vt:lpstr>
      <vt:lpstr>Graph</vt:lpstr>
      <vt:lpstr>Visio</vt:lpstr>
      <vt:lpstr>SRF system and beam operation of RAON in IBS</vt:lpstr>
      <vt:lpstr>PowerPoint 프레젠테이션</vt:lpstr>
      <vt:lpstr>Overview</vt:lpstr>
      <vt:lpstr>RAON layout</vt:lpstr>
      <vt:lpstr>ISOL and IF</vt:lpstr>
      <vt:lpstr>RIBs at RAON</vt:lpstr>
      <vt:lpstr>Expected rare isotope from RAON</vt:lpstr>
      <vt:lpstr>Introduction on SCL</vt:lpstr>
      <vt:lpstr>Mass production of SCL3 cryomdoule</vt:lpstr>
      <vt:lpstr>Schedule for mass production</vt:lpstr>
      <vt:lpstr>Vertical Test</vt:lpstr>
      <vt:lpstr>PowerPoint 프레젠테이션</vt:lpstr>
      <vt:lpstr>Performance Test</vt:lpstr>
      <vt:lpstr>PowerPoint 프레젠테이션</vt:lpstr>
      <vt:lpstr>PowerPoint 프레젠테이션</vt:lpstr>
      <vt:lpstr>Horizontal Test</vt:lpstr>
      <vt:lpstr>Horizontal Test</vt:lpstr>
      <vt:lpstr>Horizontal Test</vt:lpstr>
      <vt:lpstr>Horizontal Test</vt:lpstr>
      <vt:lpstr>Horizontal Test</vt:lpstr>
      <vt:lpstr>Horizontal Test</vt:lpstr>
      <vt:lpstr>Horizontal Test</vt:lpstr>
      <vt:lpstr>PowerPoint 프레젠테이션</vt:lpstr>
      <vt:lpstr>Installation </vt:lpstr>
      <vt:lpstr>PowerPoint 프레젠테이션</vt:lpstr>
      <vt:lpstr>Cryogenic plant</vt:lpstr>
      <vt:lpstr>Cool down of SCL3</vt:lpstr>
      <vt:lpstr>Cool down of SCL3</vt:lpstr>
      <vt:lpstr>Cool down of SCL3</vt:lpstr>
      <vt:lpstr>SCL3 Beam commissioning (April ~ Sep., 2024)</vt:lpstr>
      <vt:lpstr>SCL3 Beam commissioning (April ~ Sep., 2024)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Office</dc:creator>
  <cp:lastModifiedBy>user</cp:lastModifiedBy>
  <cp:revision>88</cp:revision>
  <dcterms:created xsi:type="dcterms:W3CDTF">2024-06-24T06:18:32Z</dcterms:created>
  <dcterms:modified xsi:type="dcterms:W3CDTF">2025-03-20T22:48:19Z</dcterms:modified>
</cp:coreProperties>
</file>