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4091" r:id="rId2"/>
    <p:sldMasterId id="2147484104" r:id="rId3"/>
    <p:sldMasterId id="2147484118" r:id="rId4"/>
    <p:sldMasterId id="2147484131" r:id="rId5"/>
    <p:sldMasterId id="2147484144" r:id="rId6"/>
    <p:sldMasterId id="2147484156" r:id="rId7"/>
    <p:sldMasterId id="2147484168" r:id="rId8"/>
  </p:sldMasterIdLst>
  <p:notesMasterIdLst>
    <p:notesMasterId r:id="rId60"/>
  </p:notesMasterIdLst>
  <p:sldIdLst>
    <p:sldId id="256" r:id="rId9"/>
    <p:sldId id="434" r:id="rId10"/>
    <p:sldId id="554" r:id="rId11"/>
    <p:sldId id="436" r:id="rId12"/>
    <p:sldId id="601" r:id="rId13"/>
    <p:sldId id="603" r:id="rId14"/>
    <p:sldId id="539" r:id="rId15"/>
    <p:sldId id="540" r:id="rId16"/>
    <p:sldId id="546" r:id="rId17"/>
    <p:sldId id="547" r:id="rId18"/>
    <p:sldId id="544" r:id="rId19"/>
    <p:sldId id="485" r:id="rId20"/>
    <p:sldId id="486" r:id="rId21"/>
    <p:sldId id="545" r:id="rId22"/>
    <p:sldId id="472" r:id="rId23"/>
    <p:sldId id="536" r:id="rId24"/>
    <p:sldId id="604" r:id="rId25"/>
    <p:sldId id="302" r:id="rId26"/>
    <p:sldId id="605" r:id="rId27"/>
    <p:sldId id="519" r:id="rId28"/>
    <p:sldId id="303" r:id="rId29"/>
    <p:sldId id="270" r:id="rId30"/>
    <p:sldId id="310" r:id="rId31"/>
    <p:sldId id="482" r:id="rId32"/>
    <p:sldId id="583" r:id="rId33"/>
    <p:sldId id="373" r:id="rId34"/>
    <p:sldId id="526" r:id="rId35"/>
    <p:sldId id="527" r:id="rId36"/>
    <p:sldId id="522" r:id="rId37"/>
    <p:sldId id="606" r:id="rId38"/>
    <p:sldId id="607" r:id="rId39"/>
    <p:sldId id="553" r:id="rId40"/>
    <p:sldId id="520" r:id="rId41"/>
    <p:sldId id="609" r:id="rId42"/>
    <p:sldId id="595" r:id="rId43"/>
    <p:sldId id="597" r:id="rId44"/>
    <p:sldId id="580" r:id="rId45"/>
    <p:sldId id="589" r:id="rId46"/>
    <p:sldId id="566" r:id="rId47"/>
    <p:sldId id="567" r:id="rId48"/>
    <p:sldId id="579" r:id="rId49"/>
    <p:sldId id="602" r:id="rId50"/>
    <p:sldId id="587" r:id="rId51"/>
    <p:sldId id="325" r:id="rId52"/>
    <p:sldId id="326" r:id="rId53"/>
    <p:sldId id="610" r:id="rId54"/>
    <p:sldId id="608" r:id="rId55"/>
    <p:sldId id="551" r:id="rId56"/>
    <p:sldId id="592" r:id="rId57"/>
    <p:sldId id="593" r:id="rId58"/>
    <p:sldId id="588" r:id="rId5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3" autoAdjust="0"/>
  </p:normalViewPr>
  <p:slideViewPr>
    <p:cSldViewPr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167C84-8DC9-470B-B944-AA1F29F7B6EE}" type="datetimeFigureOut">
              <a:rPr lang="en-US"/>
              <a:pPr>
                <a:defRPr/>
              </a:pPr>
              <a:t>3/15/2025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088297-6781-4830-97A6-897ACB860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88297-6781-4830-97A6-897ACB8600C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22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88297-6781-4830-97A6-897ACB8600C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2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09BA24-F67C-4F83-AFCB-354C60F7C3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64050" cy="31527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062038" y="4349750"/>
            <a:ext cx="4718050" cy="3495675"/>
          </a:xfrm>
          <a:noFill/>
        </p:spPr>
        <p:txBody>
          <a:bodyPr wrap="none" lIns="80184" tIns="40092" rIns="80184" bIns="4009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9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88297-6781-4830-97A6-897ACB860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45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24C10D-90AF-470C-A253-33E94820A53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64050" cy="31527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062038" y="4349750"/>
            <a:ext cx="4718050" cy="3495675"/>
          </a:xfrm>
          <a:noFill/>
        </p:spPr>
        <p:txBody>
          <a:bodyPr wrap="none" lIns="80184" tIns="40092" rIns="80184" bIns="40092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088297-6781-4830-97A6-897ACB8600C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7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FB4EF223-E3EE-5BFC-ECE7-F0FC6A219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98D69-E7C2-4CAE-A660-1630314EAD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2A5B27F-C81C-42AE-C1BC-35925701B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D893EB3-B7AE-2917-210D-D7791DB0E4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83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7A41BF33-21E1-730A-FD0D-0B20B8B57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F3A4C3-1812-463B-B1B7-2CB4602F9D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A7997BCF-925D-DDA8-D76D-B99CADDCD2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2B4D486-647D-F345-AEE2-F4EE60C60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78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1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92620C4-9CE9-451A-B588-172DFF90B831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41D997E-43EE-4662-A22D-F8E5EE265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4C743-15E1-4765-B55B-DE596263D871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433CE-4F65-4D8E-B9B7-E002D75B7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1CBA2-8BB1-409D-9ADF-CB5D4D6A27C5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75CE-32F8-4770-926A-B4FF7E5F1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4B8015E-D66C-47FE-8C9E-6291F0E35786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srgbClr val="2DA2BF">
                    <a:tint val="20000"/>
                  </a:srgbClr>
                </a:solidFill>
              </a:rPr>
              <a:t>ASSCA 2025, HEPS  China  ( T S Datta) March 25, 2025</a:t>
            </a:r>
            <a:endParaRPr lang="en-US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41D997E-43EE-4662-A22D-F8E5EE265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36AA8-EE8C-433A-854B-AB2CBD55EE46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6BA4A-DF5A-4BE6-A938-6FDE1FFA363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9E1946-1335-4149-95A6-C0C3106DF2DA}" type="datetime1">
              <a:rPr lang="en-US" smtClean="0">
                <a:solidFill>
                  <a:prstClr val="white"/>
                </a:solidFill>
              </a:rPr>
              <a:t>3/15/2025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ASSCA 2025, HEPS  China  ( T S Datta) March 25, 2025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E9B55E-7EB3-436D-9305-633B9F48271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9A29474-8F86-4321-865A-E5D76D310595}" type="datetime1">
              <a:rPr lang="en-US" smtClean="0">
                <a:solidFill>
                  <a:prstClr val="white"/>
                </a:solidFill>
              </a:rPr>
              <a:t>3/15/2025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ASSCA 2025, HEPS  China  ( T S Datta) March 25, 2025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141548-92D5-4C29-A5DE-18C340411AF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113D7B-BE79-4D30-9824-F311F93444AB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D94F49-1737-46C8-881E-E3148DF0B45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69FB47-DF95-4D9F-B423-1C32B182F23F}" type="datetime1">
              <a:rPr lang="en-US" smtClean="0">
                <a:solidFill>
                  <a:prstClr val="white"/>
                </a:solidFill>
              </a:rPr>
              <a:t>3/15/2025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ASSCA 2025, HEPS  China  ( T S Datta) March 25, 2025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4C7B59-B299-4410-90EF-24C31194B38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1768-E48B-4B3B-9F06-4638935AEB9C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C269C-1D03-4E91-8D99-36E293EE702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C4A0AC-D8DB-4751-8647-F351DD0E5FC7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96BB64-0640-4357-B897-371B8872073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0401-9859-4F3F-A9A9-E570EB63D642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6BA4A-DF5A-4BE6-A938-6FDE1FFA36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92839C2-F381-4F0B-9B7D-1215DE11BB48}" type="datetime1">
              <a:rPr lang="en-US" smtClean="0">
                <a:solidFill>
                  <a:prstClr val="white"/>
                </a:solidFill>
              </a:rPr>
              <a:t>3/15/2025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ASSCA 2025, HEPS  China  ( T S Datta) March 25, 2025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56DF974-81F6-4A80-9A4C-EE82E69AEE1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C2F12-09F9-4A0A-8D22-FC45F38953B0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433CE-4F65-4D8E-B9B7-E002D75B757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B079F-D7E5-4C7E-ACF3-0C247FA37F39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75CE-32F8-4770-926A-B4FF7E5F1F2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19813"/>
            <a:ext cx="11164821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335360" y="1052736"/>
            <a:ext cx="11233248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024717" y="63817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ASSCA 2025, HEPS  China  ( T S Datta) March 25, 2025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596717" y="63817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0759D-7653-4FD4-92D5-CCD53CEAAB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AFAB2B3-C57B-431A-B1EA-2CD137F5427D}" type="datetime1">
              <a:rPr lang="en-US" smtClean="0">
                <a:latin typeface="Lucida Sans Unicode"/>
                <a:cs typeface="+mn-cs"/>
              </a:rPr>
              <a:t>3/15/2025</a:t>
            </a:fld>
            <a:endParaRPr lang="en-US">
              <a:latin typeface="Lucida Sans Unicode"/>
              <a:cs typeface="+mn-cs"/>
            </a:endParaRPr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A2BF">
                    <a:tint val="20000"/>
                  </a:srgbClr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41D997E-43EE-4662-A22D-F8E5EE265B5C}" type="slidenum">
              <a:rPr lang="en-US" smtClean="0"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14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DF877C1-E727-4CB8-9156-EDA5D10F0371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E6BA4A-DF5A-4BE6-A938-6FDE1FFA363B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632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7B16067-7123-4582-9D0E-F8710E46BD52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8E9B55E-7EB3-436D-9305-633B9F482711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014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68DC913-0F73-49F7-BF36-5AA2B2001C21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141548-92D5-4C29-A5DE-18C340411AF5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038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C54DE03-C9D6-492B-BA0E-1E4B6A01D93C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0D94F49-1737-46C8-881E-E3148DF0B45A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52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94903E-F058-457B-8662-BE9B3223876D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4C7B59-B299-4410-90EF-24C31194B387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3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6CED0B-2665-4806-94EE-DEAEF90A1882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E9B55E-7EB3-436D-9305-633B9F4827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9EEBA35-5009-4476-AB8B-7541235CB3A9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BC269C-1D03-4E91-8D99-36E293EE702A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2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B24A5D0-10EA-4039-A642-6FCD0D6091B4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C96BB64-0640-4357-B897-371B8872073E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9731145-E984-4D3A-A540-C2CB6A83F70D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56DF974-81F6-4A80-9A4C-EE82E69AEE12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806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81C5718-6D7A-49C5-89B7-5C1080929DDC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B433CE-4F65-4D8E-B9B7-E002D75B757F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25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C26373D-A67C-4419-A6AB-14BDF7E0D857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29575CE-32F8-4770-926A-B4FF7E5F1F2C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251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19813"/>
            <a:ext cx="11164821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335360" y="1052736"/>
            <a:ext cx="11233248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024717" y="63817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  <a:endParaRPr lang="ko-KR" alt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596717" y="63817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F0759D-7653-4FD4-92D5-CCD53CEAAB76}" type="slidenum">
              <a:rPr lang="ko-KR" alt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0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689FEBC-95DB-415D-91A8-18479CA07D72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41D997E-43EE-4662-A22D-F8E5EE265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57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D51F-647F-460B-92B8-35A4208AB97E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6BA4A-DF5A-4BE6-A938-6FDE1FFA36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95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67DBD2-2739-4E4B-AA2A-D942748458CA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E9B55E-7EB3-436D-9305-633B9F4827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62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CB4FEB-7629-4361-BCE9-2D7821D9D554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141548-92D5-4C29-A5DE-18C340411A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60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E6EEE2-8918-4EFB-96C1-5C2EAC0C85FA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141548-92D5-4C29-A5DE-18C340411A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586AE4-7CC4-4379-BEC7-5A336634EE06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D94F49-1737-46C8-881E-E3148DF0B4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93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DEECF3-FE47-4467-BF8B-6E0CF3AA59D2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4C7B59-B299-4410-90EF-24C31194B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05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51E80-1484-430A-AAC0-348752979DF1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C269C-1D03-4E91-8D99-36E293EE70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4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DDFEF4-78A8-4930-A246-226D033E7C9B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96BB64-0640-4357-B897-371B88720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75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D51551E-9340-4581-BC92-C81BCC6586EA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56DF974-81F6-4A80-9A4C-EE82E69AE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2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61B2-0DEF-47FB-BA45-95EBFDDF4DFB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433CE-4F65-4D8E-B9B7-E002D75B7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36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9ABA0-209F-4C9A-A9A0-0F87664DB3F8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75CE-32F8-4770-926A-B4FF7E5F1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34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19813"/>
            <a:ext cx="11164821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335360" y="1052736"/>
            <a:ext cx="11233248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024717" y="63817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ASSCA 2025, HEPS  China  ( T S Datta) March 25, 2025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596717" y="63817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0759D-7653-4FD4-92D5-CCD53CEAAB7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1063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5A290C0-E65F-41E3-8C97-06865E244306}" type="datetime1">
              <a:rPr lang="en-US" smtClean="0">
                <a:latin typeface="Lucida Sans Unicode"/>
                <a:cs typeface="+mn-cs"/>
              </a:rPr>
              <a:t>3/15/2025</a:t>
            </a:fld>
            <a:endParaRPr lang="en-US">
              <a:latin typeface="Lucida Sans Unicode"/>
              <a:cs typeface="+mn-cs"/>
            </a:endParaRPr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A2BF">
                    <a:tint val="20000"/>
                  </a:srgbClr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41D997E-43EE-4662-A22D-F8E5EE265B5C}" type="slidenum">
              <a:rPr lang="en-US" smtClean="0"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62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EE923B9-5EB6-4D42-9DCE-432858AD0EB9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E6BA4A-DF5A-4BE6-A938-6FDE1FFA363B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2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D6413C-653E-44CC-B5C5-22B81A04C7DA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D94F49-1737-46C8-881E-E3148DF0B4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07F1ED2-11E6-4CF9-894A-0870DBC0B581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8E9B55E-7EB3-436D-9305-633B9F482711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652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1421AA4-0A7C-4D3D-9AE9-6DD04CCEEBC4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141548-92D5-4C29-A5DE-18C340411AF5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00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1F9447B-A405-49F6-B4A5-303AB2479A28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0D94F49-1737-46C8-881E-E3148DF0B45A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939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0BFACD9-DF79-46CF-BF44-DEA7632742DD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4C7B59-B299-4410-90EF-24C31194B387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88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E72AC7A-7B3F-424C-A2B5-7FCF2F4F9283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BC269C-1D03-4E91-8D99-36E293EE702A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4643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0E23869-6134-4E3D-B615-BC84B2AC4BC5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C96BB64-0640-4357-B897-371B8872073E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111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064EC12-63C3-44C1-A76D-8EDE24BEF20B}" type="datetime1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56DF974-81F6-4A80-9A4C-EE82E69AEE12}" type="slidenum">
              <a:rPr lang="en-US" smtClean="0">
                <a:solidFill>
                  <a:prstClr val="white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792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98AF84A-F5E9-4DF3-931E-694B63177FDA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B433CE-4F65-4D8E-B9B7-E002D75B757F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032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2B4F156-729D-486F-A448-467D5156ECFF}" type="datetime1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t>3/15/2025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29575CE-32F8-4770-926A-B4FF7E5F1F2C}" type="slidenum">
              <a:rPr 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41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360" y="19813"/>
            <a:ext cx="11164821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335360" y="1052736"/>
            <a:ext cx="11233248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024717" y="63817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  <a:endParaRPr lang="ko-KR" alt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596717" y="63817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F0759D-7653-4FD4-92D5-CCD53CEAAB76}" type="slidenum">
              <a:rPr lang="ko-KR" altLang="en-US" smtClean="0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02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CE7E4C-C7C7-4540-AE96-EA21EE3D31FB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4C7B59-B299-4410-90EF-24C31194B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F8D7-62F2-44E6-AC9F-A6DB908083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DF6C2-AD9D-4EAB-B84E-05A4231D3B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35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EA74-8ACA-4F6C-B0F9-9A0D6CD3C8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6745D-B4BF-4A19-A878-CA2DAAC8BC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12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71364-E008-4918-9B53-0241197DD5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4B144-3B20-4AE8-AE66-F56C5C1A2F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677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BBB6F-8C78-41B4-B7F5-6BC8F3A7A4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D7409-2867-487D-99BE-BECB06D2DA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05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AC92A-6656-4FC2-B202-1151869D13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D0EC1-2584-4B79-9210-075DA4C7D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892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46271-3257-4013-A71E-CAB50D45D6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C5B04-6750-4D69-83F2-EA550B150D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54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0630D-4FBA-4550-B650-73CF59E67A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9B8E5-9ECF-497B-97B1-F3AFEB3547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85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FFCBA-7D85-46F3-8043-E4B024FFD0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5797D-DC4F-4AB6-993F-CBA173DE5F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643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40CF1-36AD-479D-9F4E-1C12FAD856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6C5-D92D-43E7-ABF6-DFDD097D63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494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6C4BF-E828-4E9C-9CCD-EF74C45A4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4FF65-3402-4077-A7DD-4231730070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8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BCCC4-C746-43E3-8086-9868E1B631B7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C269C-1D03-4E91-8D99-36E293EE70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AE68-D402-4E03-A5DC-338D19E57F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B37F8-0F9D-4103-B9D8-C1451726F8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467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A271004D-90A7-EDAB-75F4-3E5EC9222007}"/>
              </a:ext>
            </a:extLst>
          </p:cNvPr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B44C920F-6BF3-C7E8-E7A1-398AB8381C2D}"/>
              </a:ext>
            </a:extLst>
          </p:cNvPr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3F98E9F2-F68B-3B5C-1D7C-537C03846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1952AA16-BD3B-51B7-101F-C6BDF3CFF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3178DC1B-BB5C-D6F0-7793-04FC940C1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A6AEC4-C041-EAC8-6D98-B670B8BBBD3E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29">
            <a:extLst>
              <a:ext uri="{FF2B5EF4-FFF2-40B4-BE49-F238E27FC236}">
                <a16:creationId xmlns:a16="http://schemas.microsoft.com/office/drawing/2014/main" id="{410A0C6D-8405-057F-C842-6FB113E3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4C30047-DDA1-46CF-B245-978D88F31D32}" type="datetime1">
              <a:rPr lang="en-US" smtClean="0"/>
              <a:t>3/15/2025</a:t>
            </a:fld>
            <a:endParaRPr lang="en-US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E5694DFD-24AA-CA67-49B7-69A4F7DF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11" name="Slide Number Placeholder 26">
            <a:extLst>
              <a:ext uri="{FF2B5EF4-FFF2-40B4-BE49-F238E27FC236}">
                <a16:creationId xmlns:a16="http://schemas.microsoft.com/office/drawing/2014/main" id="{D7382DC4-29A3-0108-C257-535725DC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B6AB2F-B3A2-4A26-A5A6-A72F491F6B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765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9A29F87F-D1D3-752C-8F5A-CA364269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D45E-6404-44E1-B100-E84758C04667}" type="datetime1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2361B18E-D418-6380-ADFD-3096EFD4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9A265D86-4283-8D27-C42B-293ADD50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5480F-5B90-44C8-8372-77C9C925AF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120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>
            <a:extLst>
              <a:ext uri="{FF2B5EF4-FFF2-40B4-BE49-F238E27FC236}">
                <a16:creationId xmlns:a16="http://schemas.microsoft.com/office/drawing/2014/main" id="{37537E24-B7B6-4857-32A0-14B8A9EF89DB}"/>
              </a:ext>
            </a:extLst>
          </p:cNvPr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C5CB6512-17BF-EEF4-9FB5-6DE73500535F}"/>
              </a:ext>
            </a:extLst>
          </p:cNvPr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894F9AB-CF92-03CF-B6AF-C3A27F72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C6A99047-E6E9-4A37-9D0E-0501CB07BE91}" type="datetime1">
              <a:rPr lang="en-US" smtClean="0"/>
              <a:t>3/15/2025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78D36B-E39A-0C39-2944-4C6DF3E4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7E6325-8FBD-4B69-0719-405BDB41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040B0-D196-4472-83B0-43DC921702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892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DB07C1D-3A91-8A0B-780C-A9FC7EF9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8ABAB72A-1F67-4780-BDFB-B004A1954A5F}" type="datetime1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5C8DE1DE-7B36-A1F8-6C88-3650BC888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F780650E-12B3-E273-D407-0DBF4B94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9DB4-36C5-40F0-BE16-4B2EFD04E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94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999737-7A63-D1B1-8B71-528144B1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3A724456-93CC-4DA8-9056-4E7E7EFD8CBD}" type="datetime1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DB2AE-4C74-E8F6-FA44-4A0A53A1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685AD-EC39-BE68-DEA8-08412C54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2882F-24D8-4942-9CAC-30C8A61594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681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A7136B76-B4A9-39F0-A234-58017B3E7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157618D7-7646-46F9-88CF-D0FC06F9094D}" type="datetime1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3595145-5A75-E652-CF70-AE1B1244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02789C9-0696-6839-41C2-78676C1D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2055A-4EF0-4CA4-8EF6-A12C9DD618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938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29926D39-D80C-071B-0A03-734ACE7F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7D80-226E-4277-9372-9DC34D59C40E}" type="datetime1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2C4C530A-37B7-2CDC-4308-C361A0A4A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6F21C209-C186-B307-2985-8D539A7A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2AB48-6DBE-490C-B32E-180024ECF4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295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C439B-EA8F-ED98-97F4-FDA9156B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fld id="{6F07E7FF-6B44-4134-ADA1-C77A9F3DFC24}" type="datetime1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2D04E-23AE-42BF-20F6-0C26D506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329D-0E49-F100-2058-1F865BB1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0868E-15F8-48F9-B870-B6352BD28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993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CA1874FD-F249-1033-1C40-BAF183ADD4FB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4EDD419F-57FA-36FB-2B46-1568C413AFEC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4E1DC87-81A4-CA42-FD16-1F28FB29C5CA}"/>
              </a:ext>
            </a:extLst>
          </p:cNvPr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B20DFF-C470-14C5-16E9-4648AB685377}"/>
              </a:ext>
            </a:extLst>
          </p:cNvPr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9">
            <a:extLst>
              <a:ext uri="{FF2B5EF4-FFF2-40B4-BE49-F238E27FC236}">
                <a16:creationId xmlns:a16="http://schemas.microsoft.com/office/drawing/2014/main" id="{BEF1881E-3988-41BC-FD36-69E52AD8E230}"/>
              </a:ext>
            </a:extLst>
          </p:cNvPr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20">
            <a:extLst>
              <a:ext uri="{FF2B5EF4-FFF2-40B4-BE49-F238E27FC236}">
                <a16:creationId xmlns:a16="http://schemas.microsoft.com/office/drawing/2014/main" id="{53C76677-37C4-3755-FBA5-447F3DDCA885}"/>
              </a:ext>
            </a:extLst>
          </p:cNvPr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C66DB00E-E13B-EA4E-7F61-93B26A8C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184662E-344E-4A61-B7E3-0EFDB317F009}" type="datetime1">
              <a:rPr lang="en-US" smtClean="0"/>
              <a:t>3/15/2025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8ED81C65-A67C-20CB-5A8D-1A87553E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74830AE-3B30-1C82-716B-20A9CC8C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2288-A640-4ACF-944A-ABD69E60EF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238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B26443-9135-4884-9E34-E80D4B4A70BE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96BB64-0640-4357-B897-371B88720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8223A847-4295-3691-429F-5172C2B0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A037-360F-434D-A3F5-B8B1B4BDC453}" type="datetime1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5F6F1AFC-A8FB-AE22-3DFB-C6D8B778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E1FB5BF6-03B3-0602-9141-E5FC7AB17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4C914-C47C-41BD-8BEA-5B57DC9A3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9867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DAFAD55C-DEE9-0D5C-F487-8712947E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C92FB-FABB-4F08-BFDC-A3193340A1B8}" type="datetime1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799B65C8-F5D2-1587-F59C-E16F2CE2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8DCBCBDD-59A9-2522-CE21-B940C959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92F17-2421-4E07-AB46-99900A1334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8576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28F8C958-1B13-8778-697F-E7095B87311A}"/>
              </a:ext>
            </a:extLst>
          </p:cNvPr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B36AA1B-034A-F04B-1BC6-893AF0FC4950}"/>
              </a:ext>
            </a:extLst>
          </p:cNvPr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E5015C40-EE10-E8F6-275F-708E70E6D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277B9FD3-D6A2-C6EF-1D1A-C4C8A942C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F3FC80AC-1AD0-16D5-CA08-D08152AA3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11EF7-CF00-0066-53C2-BDFDD5E5EC24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29">
            <a:extLst>
              <a:ext uri="{FF2B5EF4-FFF2-40B4-BE49-F238E27FC236}">
                <a16:creationId xmlns:a16="http://schemas.microsoft.com/office/drawing/2014/main" id="{34B51A5D-5791-D3FD-EC4C-E1574D8C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6D78B42-1EDC-4890-932E-344C87A85F1E}" type="datetime1">
              <a:rPr lang="en-US" smtClean="0"/>
              <a:t>3/15/2025</a:t>
            </a:fld>
            <a:endParaRPr lang="en-US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1DE2D2B7-FA2D-60E7-8279-A4EAEA55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11" name="Slide Number Placeholder 26">
            <a:extLst>
              <a:ext uri="{FF2B5EF4-FFF2-40B4-BE49-F238E27FC236}">
                <a16:creationId xmlns:a16="http://schemas.microsoft.com/office/drawing/2014/main" id="{77C13073-208E-0E23-3039-4FC6CC0E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977139-6472-4430-B4E7-868FFB36E8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4402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4AF8E8FB-CD44-D7C3-EB26-D75A7C0D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322E2-B4DE-4949-9C97-1FC68DD805A9}" type="datetime1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78937369-150A-BB9A-ACCD-3B10DA94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A81FA51A-C942-661F-877C-CFFD0058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3F0EC-836D-4909-BBC6-C62DC3DEC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696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>
            <a:extLst>
              <a:ext uri="{FF2B5EF4-FFF2-40B4-BE49-F238E27FC236}">
                <a16:creationId xmlns:a16="http://schemas.microsoft.com/office/drawing/2014/main" id="{73EAF707-F6AA-04A1-CD52-518EF16EB36C}"/>
              </a:ext>
            </a:extLst>
          </p:cNvPr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85E3BD98-E09D-8E76-CECF-5B4A90151CD5}"/>
              </a:ext>
            </a:extLst>
          </p:cNvPr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17812F-DAAD-3721-DCFF-4630619C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78A07B-34A1-4A61-B1BF-35DF3E697814}" type="datetime1">
              <a:rPr lang="en-US" smtClean="0"/>
              <a:t>3/15/2025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D70EAA5-1DD8-6B0E-55F1-D0061399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B2C2309-1669-058D-FFBA-9CC94A01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D9C99-BF2D-4A95-A701-51ECD429E3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642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71D1C82-0431-D28C-BB8C-59439DB3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488C72-6FC9-455F-904E-DFF8BCB40D2B}" type="datetime1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2F99DD9-2C8B-F61B-B275-DDD5393E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7904B57-9AA6-D509-DD43-B418D19A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6B24C-C18D-44B7-93F5-D75B0472C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47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ABC036-2E84-02FD-5342-5F20DC44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B9A78B-7885-4D95-942C-92EA3BA410E7}" type="datetime1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8D8E1-A9F2-CCA4-BC17-2895902C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87973-F00D-AF28-A2C3-8632CA72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5696A-1CA2-4C72-A9F4-D594DAA6A2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010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F411495B-8CB5-F9CD-026F-B022DBA2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FAFA1C-CCD0-4F41-8E00-6FDB5C1A492A}" type="datetime1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93892A8-DBDE-63E9-23B1-BD5CE0B6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72B744D-BF78-F9A8-7A77-04FB5B0C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5DA81-BE4D-4BDA-A64C-5C9983567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61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F17EA1D2-BA6F-5B7C-7CCC-2B727E45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74CEE-9B79-436C-9C97-EEDE32C62829}" type="datetime1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296CC1D6-30DE-7D90-6B1B-DC3947AD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79FE5CC3-730F-2B06-65AB-6EF6782A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48F5E-2328-4BE2-87CA-447480A5F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741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363BB-3C71-5537-0F3E-4D521D65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CB8A38-52D1-49D9-8792-E3F8B2CF873A}" type="datetime1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8B7-C316-A9D8-7A20-B297CF0C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61F7-D8E4-259F-03A3-96958AE3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E9E46-B7DC-4FA9-A098-EBF197CAD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514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F140D8F-DAAD-465F-986B-5F4382AC7496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56DF974-81F6-4A80-9A4C-EE82E69AE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88C0F306-806B-A9F8-FEE5-B911A047637F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EF9F6D02-F0E9-76C6-B34B-BCEF4151ED9A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524AC3B8-AEDB-9BE3-6218-95362A4A4199}"/>
              </a:ext>
            </a:extLst>
          </p:cNvPr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C8EC17-24E5-73C7-AA5B-5825F5708E10}"/>
              </a:ext>
            </a:extLst>
          </p:cNvPr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9">
            <a:extLst>
              <a:ext uri="{FF2B5EF4-FFF2-40B4-BE49-F238E27FC236}">
                <a16:creationId xmlns:a16="http://schemas.microsoft.com/office/drawing/2014/main" id="{8A3B74C1-D027-CE6E-9C22-C93E1AB84F5B}"/>
              </a:ext>
            </a:extLst>
          </p:cNvPr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20">
            <a:extLst>
              <a:ext uri="{FF2B5EF4-FFF2-40B4-BE49-F238E27FC236}">
                <a16:creationId xmlns:a16="http://schemas.microsoft.com/office/drawing/2014/main" id="{7DB7C65D-5AF4-2F8D-6DD1-EE845068B3A5}"/>
              </a:ext>
            </a:extLst>
          </p:cNvPr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ACB66788-2580-ABB9-09ED-FC09BB89A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908C1D1-B3C8-424B-A3EF-E9FAB09B09D1}" type="datetime1">
              <a:rPr lang="en-US" smtClean="0"/>
              <a:t>3/15/2025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F5276EB-545E-6F97-330E-43B5CFBB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310EEC7-A060-68A5-D104-7620F157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166CB-D5CA-4CE6-B732-1C5A3C337F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690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AF46DC25-9C27-4B40-CE8A-17C908A6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BD3BA-1243-480B-A898-C84F372B8498}" type="datetime1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A69A40E6-F771-CBEF-BB37-1B1CB9C3E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EF3B6BA6-373D-55D5-5E0F-6BCEF68C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E9D2E-63E8-44A2-9928-08D88E6C0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4734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E8EB8194-D94A-4390-AC71-57F23F2D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BF5EA-7E5D-4141-87CF-ED7C8EAD9B78}" type="datetime1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B5E00C2E-348A-E369-D191-303A2F6C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9175A8AB-9014-00C2-532F-1B365E88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AB1CE-9D98-447B-880A-E705A844F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62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AC8E571-3248-4366-B78D-6E903DB1C90E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471246B-03DE-4C61-9E49-339BF0F176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3" r:id="rId2"/>
    <p:sldLayoutId id="2147483939" r:id="rId3"/>
    <p:sldLayoutId id="2147483940" r:id="rId4"/>
    <p:sldLayoutId id="2147483941" r:id="rId5"/>
    <p:sldLayoutId id="2147483942" r:id="rId6"/>
    <p:sldLayoutId id="2147483934" r:id="rId7"/>
    <p:sldLayoutId id="2147483943" r:id="rId8"/>
    <p:sldLayoutId id="2147483944" r:id="rId9"/>
    <p:sldLayoutId id="2147483935" r:id="rId10"/>
    <p:sldLayoutId id="214748393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BBEDC7E-6FEA-48E6-861F-BB2D62BB9EA7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471246B-03DE-4C61-9E49-339BF0F176C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8F66AE9-0BB7-4E2E-B3D2-5378B3C9F3D6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471246B-03DE-4C61-9E49-339BF0F176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3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174EF47-AECA-438B-9DC3-A1FE55FF48FB}" type="datetime1">
              <a:rPr lang="en-US" smtClean="0"/>
              <a:t>3/15/2025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471246B-03DE-4C61-9E49-339BF0F176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2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DAFC5BE-12B3-4A3E-BD5F-9543E98BA160}" type="datetime1">
              <a:rPr lang="en-US" smtClean="0">
                <a:solidFill>
                  <a:prstClr val="black"/>
                </a:solidFill>
              </a:rPr>
              <a:t>3/15/2025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471246B-03DE-4C61-9E49-339BF0F176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3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3A799C-EF90-4420-A14F-35A0D91CE7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ASSCA 2025, HEPS  China  ( T S Datta) March 25, 2025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62E37E-159E-4C18-B931-A60EF0A8D4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B1FCA68C-254B-D157-DD81-536BA81A2C4A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1FC5992-9A6C-2BF5-854B-4F5C4CDC0FFA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F88BDC74-D680-0124-8F33-C1EDB60F5F39}"/>
              </a:ext>
            </a:extLst>
          </p:cNvPr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2527AC-A5F1-D4CE-C316-2075AA6FE3AE}"/>
              </a:ext>
            </a:extLst>
          </p:cNvPr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9979D2CF-5C63-13FB-F68A-3AC4606C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>
            <a:extLst>
              <a:ext uri="{FF2B5EF4-FFF2-40B4-BE49-F238E27FC236}">
                <a16:creationId xmlns:a16="http://schemas.microsoft.com/office/drawing/2014/main" id="{4CDD949F-31F2-52E5-0B41-109558589F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6B0677B-4FEF-0889-E202-1D49B1ADB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218E702-2EA5-4A35-B093-294DB6E22967}" type="datetime1">
              <a:rPr lang="en-US" smtClean="0"/>
              <a:t>3/15/2025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3DF94C5B-6FFF-8164-9251-0855D0937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9279AD2-4AA8-A13F-C4AC-81D78A478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B075163F-E6E4-4441-A117-E6B2DBEA1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95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EAB3146B-E0C2-A0A2-74D7-F4DC2D1E89D7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5D0648B-41F4-DEC4-A5AA-91A5E798635A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157FFA04-D2A4-D17C-5380-EE247032F15C}"/>
              </a:ext>
            </a:extLst>
          </p:cNvPr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661840-A11C-2D02-79CF-08DF15D299EC}"/>
              </a:ext>
            </a:extLst>
          </p:cNvPr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E5636E-BAA7-6AC4-8980-B166BC26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>
            <a:extLst>
              <a:ext uri="{FF2B5EF4-FFF2-40B4-BE49-F238E27FC236}">
                <a16:creationId xmlns:a16="http://schemas.microsoft.com/office/drawing/2014/main" id="{3EE4C045-9DB7-27D6-6554-882CC2D471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9FB5627-CB42-695E-7A7D-36DB7B7A4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0ED94BB0-E567-4DD2-92E2-185A41931CC3}" type="datetime1">
              <a:rPr lang="en-US" smtClean="0"/>
              <a:t>3/15/2025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7CE6904-4D97-028A-EA3B-AE2957B97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AD33B7C-732D-2EF7-2E01-D71B07D73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5E34743B-8604-4A8B-B46E-B7B7845C4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26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4.wm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71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73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google.co.in/url?sa=i&amp;rct=j&amp;q=&amp;esrc=s&amp;frm=1&amp;source=images&amp;cd=&amp;cad=rja&amp;docid=TKhTkotdX3vKHM&amp;tbnid=6W_ol7NlOr-JIM:&amp;ved=0CAUQjRw&amp;url=http://science.howstuffworks.com/innovation/scientific-experiments/newton-law-of-motion1.htm&amp;ei=cfAQUcjnJafjmAWQooHQBg&amp;bvm=bv.41867550,d.bmk&amp;psig=AFQjCNFa97XVhlGFkWkObdZC25QNADfzog&amp;ust=1360150939322438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8711" y="4791819"/>
            <a:ext cx="1830198" cy="203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6" name="AutoShape 2" descr="https://indico.ihep.ac.cn/event/8260/picture/36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iuac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3052" y="0"/>
            <a:ext cx="3382432" cy="24587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31975" y="3066305"/>
            <a:ext cx="8839200" cy="926388"/>
          </a:xfrm>
        </p:spPr>
        <p:txBody>
          <a:bodyPr>
            <a:noAutofit/>
          </a:bodyPr>
          <a:lstStyle/>
          <a:p>
            <a:pPr algn="l"/>
            <a:r>
              <a:rPr lang="en-IN" sz="2800" dirty="0">
                <a:solidFill>
                  <a:srgbClr val="0000FF"/>
                </a:solidFill>
                <a:latin typeface="Bookman Old Style" panose="02050604050505020204" pitchFamily="18" charset="0"/>
              </a:rPr>
              <a:t>Role of Cryogenics &amp; Superconductivity for Particle Accelerator :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200" y="4563590"/>
            <a:ext cx="709079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	</a:t>
            </a:r>
            <a:r>
              <a:rPr lang="en-IN" sz="2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T S Datta (Retired From ) 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Indian Institute of Technology. Kharagpur. India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&amp;</a:t>
            </a:r>
          </a:p>
          <a:p>
            <a:pPr algn="ctr"/>
            <a:r>
              <a:rPr lang="en-IN" sz="2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Inter University Accelerator Centre. Delhi </a:t>
            </a:r>
            <a:r>
              <a:rPr lang="en-IN" i="1" dirty="0"/>
              <a:t> </a:t>
            </a:r>
          </a:p>
        </p:txBody>
      </p:sp>
      <p:pic>
        <p:nvPicPr>
          <p:cNvPr id="13" name="Picture 2" descr="Image result for iit. kharagp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299"/>
            <a:ext cx="4406153" cy="186745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658AF-BA92-8DEE-77CF-CB2A4CD6F0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91" y="0"/>
            <a:ext cx="4339652" cy="24587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972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8777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Common Cryogen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43000" y="1099066"/>
          <a:ext cx="3886200" cy="43586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123">
                <a:tc>
                  <a:txBody>
                    <a:bodyPr/>
                    <a:lstStyle/>
                    <a:p>
                      <a:r>
                        <a:rPr lang="en-US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Boiling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41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LNG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111K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41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Liquid 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90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Liquid Argon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83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4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Liquid Nitrogen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77.4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4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Liquid 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4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Liquid 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4.2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41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Super fluid 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2.1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81800" y="19325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Practical Superconductor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62802" y="1099066"/>
          <a:ext cx="2590800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Bookman Old Style" pitchFamily="18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Bookman Old Style" pitchFamily="18" charset="0"/>
                        </a:rPr>
                        <a:t>T</a:t>
                      </a:r>
                      <a:r>
                        <a:rPr lang="en-US" sz="1800" baseline="-25000" dirty="0" err="1">
                          <a:latin typeface="Bookman Old Style" pitchFamily="18" charset="0"/>
                        </a:rPr>
                        <a:t>c</a:t>
                      </a:r>
                      <a:r>
                        <a:rPr lang="en-US" sz="1800" dirty="0">
                          <a:latin typeface="Bookman Old Style" pitchFamily="18" charset="0"/>
                        </a:rPr>
                        <a:t> ( 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Bookman Old Style" pitchFamily="18" charset="0"/>
                        </a:rPr>
                        <a:t>Hg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Bookman Old Style" pitchFamily="18" charset="0"/>
                        </a:rPr>
                        <a:t>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Bookman Old Style" pitchFamily="18" charset="0"/>
                        </a:rPr>
                        <a:t>Pb</a:t>
                      </a:r>
                      <a:endParaRPr lang="en-US" sz="2000" b="1" dirty="0"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Bookman Old Style" pitchFamily="18" charset="0"/>
                        </a:rPr>
                        <a:t>7.2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Nb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NbTi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10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Nb</a:t>
                      </a:r>
                      <a:r>
                        <a:rPr lang="en-US" sz="2000" b="1" baseline="-25000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Sn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18K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25">
                <a:tc gridSpan="2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High Temp Superconductor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Bookman Old Style" pitchFamily="18" charset="0"/>
                        </a:rPr>
                        <a:t>MgB</a:t>
                      </a:r>
                      <a:r>
                        <a:rPr lang="en-US" sz="2000" b="1" baseline="-25000" dirty="0">
                          <a:latin typeface="Bookman Old Style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Bookman Old Style" pitchFamily="18" charset="0"/>
                        </a:rPr>
                        <a:t>39K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YBCO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BSSCO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110 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52800" y="5676003"/>
            <a:ext cx="582044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Blue Colour Applicable for Accelerator</a:t>
            </a:r>
          </a:p>
        </p:txBody>
      </p:sp>
    </p:spTree>
    <p:extLst>
      <p:ext uri="{BB962C8B-B14F-4D97-AF65-F5344CB8AC3E}">
        <p14:creationId xmlns:p14="http://schemas.microsoft.com/office/powerpoint/2010/main" val="297930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10538884" cy="5791199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endParaRPr lang="en-GB" sz="2200" dirty="0">
              <a:solidFill>
                <a:srgbClr val="FFFF00"/>
              </a:solidFill>
            </a:endParaRPr>
          </a:p>
          <a:p>
            <a:pPr algn="ctr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500" b="1" dirty="0">
                <a:solidFill>
                  <a:srgbClr val="0000FF"/>
                </a:solidFill>
              </a:rPr>
              <a:t>   </a:t>
            </a:r>
            <a:r>
              <a:rPr lang="en-GB" sz="2400" b="1" dirty="0">
                <a:solidFill>
                  <a:srgbClr val="FF0000"/>
                </a:solidFill>
                <a:latin typeface="Bookman Old Style" pitchFamily="18" charset="0"/>
              </a:rPr>
              <a:t>Cryogenics  + Superconductivity +   Nuclear Science  </a:t>
            </a:r>
          </a:p>
          <a:p>
            <a:pPr algn="ctr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 		</a:t>
            </a:r>
          </a:p>
          <a:p>
            <a:pPr algn="ctr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prstClr val="black"/>
                </a:solidFill>
                <a:latin typeface="Bookman Old Style" pitchFamily="18" charset="0"/>
              </a:rPr>
              <a:t>Breakthroughs.</a:t>
            </a:r>
          </a:p>
          <a:p>
            <a:pPr algn="ctr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endParaRPr lang="en-GB" sz="2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defTabSz="414338">
              <a:lnSpc>
                <a:spcPct val="150000"/>
              </a:lnSpc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200" b="1" dirty="0">
                <a:solidFill>
                  <a:srgbClr val="0000FF"/>
                </a:solidFill>
                <a:latin typeface="Bookman Old Style" pitchFamily="18" charset="0"/>
              </a:rPr>
              <a:t>1. </a:t>
            </a: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ULT through nuclear adiabatic demagnetisation.</a:t>
            </a:r>
          </a:p>
          <a:p>
            <a:pPr defTabSz="414338">
              <a:lnSpc>
                <a:spcPct val="150000"/>
              </a:lnSpc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2. Polarised targets for nuclear experiments. </a:t>
            </a:r>
            <a:r>
              <a:rPr lang="en-GB" sz="2400" b="1" dirty="0">
                <a:solidFill>
                  <a:srgbClr val="FF0000"/>
                </a:solidFill>
                <a:latin typeface="Bookman Old Style" pitchFamily="18" charset="0"/>
              </a:rPr>
              <a:t>( Bubble Chamber)</a:t>
            </a:r>
          </a:p>
          <a:p>
            <a:pPr defTabSz="414338">
              <a:lnSpc>
                <a:spcPct val="150000"/>
              </a:lnSpc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3. </a:t>
            </a:r>
            <a:r>
              <a:rPr lang="en-GB" sz="2400" b="1" dirty="0">
                <a:solidFill>
                  <a:srgbClr val="FF0000"/>
                </a:solidFill>
                <a:latin typeface="Bookman Old Style" pitchFamily="18" charset="0"/>
              </a:rPr>
              <a:t>High field magnets for  Particle Accelerators.</a:t>
            </a:r>
          </a:p>
          <a:p>
            <a:pPr marL="658813" lvl="1" indent="-658813" defTabSz="414338">
              <a:lnSpc>
                <a:spcPct val="150000"/>
              </a:lnSpc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4. Cryogenic detectors  for high precision spectroscopy.</a:t>
            </a:r>
          </a:p>
          <a:p>
            <a:pPr marL="658813" lvl="1" indent="-658813" defTabSz="414338">
              <a:lnSpc>
                <a:spcPct val="150000"/>
              </a:lnSpc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5. </a:t>
            </a:r>
            <a:r>
              <a:rPr lang="en-GB" sz="2400" b="1" dirty="0">
                <a:solidFill>
                  <a:srgbClr val="FF0000"/>
                </a:solidFill>
                <a:latin typeface="Bookman Old Style" pitchFamily="18" charset="0"/>
              </a:rPr>
              <a:t>Superconducting Cavities  for  Particle Accelerators.</a:t>
            </a:r>
          </a:p>
          <a:p>
            <a:pPr marL="658813" lvl="1" indent="-658813" defTabSz="414338">
              <a:lnSpc>
                <a:spcPct val="150000"/>
              </a:lnSpc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6. </a:t>
            </a:r>
            <a:r>
              <a:rPr lang="en-GB" sz="2400" b="1" dirty="0" err="1">
                <a:solidFill>
                  <a:srgbClr val="0000FF"/>
                </a:solidFill>
                <a:latin typeface="Bookman Old Style" pitchFamily="18" charset="0"/>
              </a:rPr>
              <a:t>Cryopumping</a:t>
            </a: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 for better vacuum in Beam line pipe</a:t>
            </a:r>
          </a:p>
          <a:p>
            <a:pPr marL="658813" lvl="1" indent="-658813" defTabSz="414338">
              <a:lnSpc>
                <a:spcPct val="150000"/>
              </a:lnSpc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5359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Bookman Old Style" pitchFamily="18" charset="0"/>
              </a:rPr>
              <a:t>7. Neutrino Detector with Liquid Argon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97287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9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266699" y="1163133"/>
            <a:ext cx="11811001" cy="5105400"/>
          </a:xfr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1908  - </a:t>
            </a:r>
            <a:r>
              <a:rPr lang="en-US" sz="2200" b="1" dirty="0" err="1">
                <a:solidFill>
                  <a:srgbClr val="0000FF"/>
                </a:solidFill>
                <a:latin typeface="Bookman Old Style" pitchFamily="18" charset="0"/>
              </a:rPr>
              <a:t>Kamerlingh</a:t>
            </a:r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Bookman Old Style" pitchFamily="18" charset="0"/>
              </a:rPr>
              <a:t>Onnes</a:t>
            </a:r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 Liquefied Helium</a:t>
            </a:r>
            <a:r>
              <a:rPr lang="en-US" sz="2200" dirty="0">
                <a:solidFill>
                  <a:srgbClr val="0000FF"/>
                </a:solidFill>
                <a:latin typeface="Bookman Old Style" pitchFamily="18" charset="0"/>
              </a:rPr>
              <a:t> (4.2 K)</a:t>
            </a:r>
          </a:p>
          <a:p>
            <a:pPr eaLnBrk="1" hangingPunct="1"/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</a:rPr>
              <a:t>1911 - Superconductivity is Born !!</a:t>
            </a:r>
          </a:p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1960 -  Bubble Chamber with Liquid hydrogen</a:t>
            </a:r>
          </a:p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1980 - Tevatron , First Accelerator Using SC Magnet 	</a:t>
            </a:r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</a:rPr>
              <a:t>( 70 Yrs) !!!!</a:t>
            </a:r>
          </a:p>
          <a:p>
            <a:pPr eaLnBrk="1" hangingPunct="1"/>
            <a:r>
              <a:rPr lang="en-US" sz="2200" b="1" dirty="0">
                <a:latin typeface="Bookman Old Style" pitchFamily="18" charset="0"/>
              </a:rPr>
              <a:t>1986 -  High Temp Superconductors ( &gt; 77 K )</a:t>
            </a:r>
          </a:p>
          <a:p>
            <a:pPr eaLnBrk="1" hangingPunct="1"/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</a:rPr>
              <a:t>1988  - Tristan, Japan  Accelerator with  SC Cavity</a:t>
            </a:r>
            <a:endParaRPr lang="en-US" sz="2200" b="1" dirty="0">
              <a:latin typeface="Bookman Old Style" pitchFamily="18" charset="0"/>
            </a:endParaRPr>
          </a:p>
          <a:p>
            <a:pPr eaLnBrk="1" hangingPunct="1"/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</a:rPr>
              <a:t>2005- 2017 : ECR and Spectrometer HTS Magnet with Cryocooler</a:t>
            </a:r>
          </a:p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2011  - Commissioning of LHC ( Largest Cryogenics)</a:t>
            </a:r>
          </a:p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2010- 2020 : Tesla collaboration on Cavity. Achieved 35 MV/m</a:t>
            </a:r>
          </a:p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2015-2025 : Many  Accelerator Program with Superconductivity  Initiated </a:t>
            </a:r>
          </a:p>
          <a:p>
            <a:pPr eaLnBrk="1" hangingPunct="1"/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</a:rPr>
              <a:t>2025 – 30  -  International Linear Collider (ILC)/ CEPC/Free Electron Laser / Spallation Neutron Source/ UL- LHC  and many more </a:t>
            </a:r>
            <a:endParaRPr lang="en-US" sz="2200" b="1" dirty="0">
              <a:latin typeface="Bookman Old Style" pitchFamily="18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924800" cy="762000"/>
          </a:xfrm>
          <a:solidFill>
            <a:schemeClr val="tx1"/>
          </a:solidFill>
          <a:ln w="381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Cryogenics - Superconductivity - Accelerator</a:t>
            </a:r>
            <a:br>
              <a:rPr lang="en-US" sz="24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		( Brief History)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6BA4A-DF5A-4BE6-A938-6FDE1FFA36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5448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66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006079" y="172133"/>
            <a:ext cx="1092959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MAIN  COMPONENTS OF A CIRCULAR ACCELERATOR/ COLLIDER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294588" y="1618336"/>
            <a:ext cx="5668812" cy="147732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1. </a:t>
            </a:r>
            <a:r>
              <a:rPr lang="en-US" b="1" dirty="0">
                <a:solidFill>
                  <a:srgbClr val="0000FF"/>
                </a:solidFill>
              </a:rPr>
              <a:t>CAVITIES </a:t>
            </a:r>
            <a:r>
              <a:rPr lang="en-US" b="1" dirty="0"/>
              <a:t>: </a:t>
            </a:r>
            <a:r>
              <a:rPr lang="en-US" b="1" dirty="0">
                <a:solidFill>
                  <a:srgbClr val="FF0000"/>
                </a:solidFill>
              </a:rPr>
              <a:t>ENERGY</a:t>
            </a:r>
          </a:p>
          <a:p>
            <a:endParaRPr lang="en-US" b="1" dirty="0"/>
          </a:p>
          <a:p>
            <a:r>
              <a:rPr lang="en-US" b="1" dirty="0"/>
              <a:t>2. </a:t>
            </a:r>
            <a:r>
              <a:rPr lang="en-US" b="1" dirty="0">
                <a:solidFill>
                  <a:srgbClr val="0000FF"/>
                </a:solidFill>
              </a:rPr>
              <a:t>MAGNETS</a:t>
            </a:r>
            <a:r>
              <a:rPr lang="en-US" b="1" dirty="0"/>
              <a:t> : GUIDES  &amp; FOCUSS  THE BEAM</a:t>
            </a:r>
          </a:p>
          <a:p>
            <a:endParaRPr lang="en-US" b="1" dirty="0"/>
          </a:p>
          <a:p>
            <a:r>
              <a:rPr lang="en-US" b="1" dirty="0"/>
              <a:t>3</a:t>
            </a:r>
            <a:r>
              <a:rPr lang="en-US" b="1" dirty="0">
                <a:solidFill>
                  <a:srgbClr val="0000FF"/>
                </a:solidFill>
              </a:rPr>
              <a:t>. DETECTOR </a:t>
            </a:r>
            <a:r>
              <a:rPr lang="en-US" b="1" dirty="0"/>
              <a:t>: </a:t>
            </a:r>
            <a:r>
              <a:rPr lang="en-US" sz="1400" b="1" dirty="0"/>
              <a:t>DETECTS   </a:t>
            </a:r>
            <a:r>
              <a:rPr lang="en-US" b="1" dirty="0"/>
              <a:t>NEW PARTICLE</a:t>
            </a:r>
          </a:p>
        </p:txBody>
      </p:sp>
      <p:sp>
        <p:nvSpPr>
          <p:cNvPr id="6" name="Oval 5"/>
          <p:cNvSpPr/>
          <p:nvPr/>
        </p:nvSpPr>
        <p:spPr>
          <a:xfrm>
            <a:off x="1371600" y="5179206"/>
            <a:ext cx="5867400" cy="100271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Cavities are the Engine and Magnets are the Steering</a:t>
            </a:r>
          </a:p>
        </p:txBody>
      </p:sp>
      <p:pic>
        <p:nvPicPr>
          <p:cNvPr id="16" name="Picture 15" descr="Circular accelera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587" y="886018"/>
            <a:ext cx="5668812" cy="42302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4686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CE3CC0-EF73-46B2-A435-14353820B720}"/>
              </a:ext>
            </a:extLst>
          </p:cNvPr>
          <p:cNvSpPr/>
          <p:nvPr/>
        </p:nvSpPr>
        <p:spPr>
          <a:xfrm>
            <a:off x="6629400" y="3666713"/>
            <a:ext cx="5334000" cy="167640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Bookman Old Style" panose="02050604050505020204" pitchFamily="18" charset="0"/>
              </a:rPr>
              <a:t>All these main components of Accelerator either can be made  by normal  Copper Conductor or by  Superconductor </a:t>
            </a:r>
          </a:p>
        </p:txBody>
      </p:sp>
    </p:spTree>
    <p:extLst>
      <p:ext uri="{BB962C8B-B14F-4D97-AF65-F5344CB8AC3E}">
        <p14:creationId xmlns:p14="http://schemas.microsoft.com/office/powerpoint/2010/main" val="1245013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"/>
            <a:ext cx="9372600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Energy Physics are the biggest promoter of Superconducting Magnet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through Powerful Accelerator 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 Next to MRI) </a:t>
            </a:r>
          </a:p>
        </p:txBody>
      </p:sp>
      <p:pic>
        <p:nvPicPr>
          <p:cNvPr id="226306" name="Picture 2" descr="http://hyperphysics.phy-astr.gsu.edu/hbase/magnetic/imgmag/sol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1401"/>
            <a:ext cx="1143000" cy="1171575"/>
          </a:xfrm>
          <a:prstGeom prst="rect">
            <a:avLst/>
          </a:prstGeom>
          <a:noFill/>
        </p:spPr>
      </p:pic>
      <p:pic>
        <p:nvPicPr>
          <p:cNvPr id="6" name="Picture 5" descr="sol3.gif"/>
          <p:cNvPicPr>
            <a:picLocks noChangeAspect="1"/>
          </p:cNvPicPr>
          <p:nvPr/>
        </p:nvPicPr>
        <p:blipFill>
          <a:blip r:embed="rId3" cstate="print"/>
          <a:srcRect r="27295"/>
          <a:stretch>
            <a:fillRect/>
          </a:stretch>
        </p:blipFill>
        <p:spPr>
          <a:xfrm>
            <a:off x="144462" y="1235855"/>
            <a:ext cx="2395538" cy="2040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1" y="838201"/>
            <a:ext cx="786305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High Energy ( E)  means   (High Velocity (v) 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Needs high Magnetic Field  (B) to bend the ion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2574747"/>
            <a:ext cx="9601200" cy="2985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 is proportional to  Ampere Turns ( </a:t>
            </a:r>
            <a:r>
              <a:rPr lang="en-US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nI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I ( Current)  is limited  in normal  Conductor ( Cu, Al) because of Joule Heating </a:t>
            </a:r>
            <a:r>
              <a:rPr lang="en-US" sz="2000" b="1" dirty="0">
                <a:solidFill>
                  <a:srgbClr val="FF0000"/>
                </a:solidFill>
              </a:rPr>
              <a:t>( I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R</a:t>
            </a:r>
            <a:r>
              <a:rPr lang="en-US" sz="2000" b="1" dirty="0">
                <a:solidFill>
                  <a:srgbClr val="0000FF"/>
                </a:solidFill>
              </a:rPr>
              <a:t>) Power Loss</a:t>
            </a:r>
            <a:r>
              <a:rPr lang="en-US" sz="2000" b="1" dirty="0">
                <a:solidFill>
                  <a:prstClr val="black"/>
                </a:solidFill>
              </a:rPr>
              <a:t>. To compensate we can Increase no of layers 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 Size !! 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Or,</a:t>
            </a:r>
            <a:r>
              <a:rPr lang="en-US" sz="2000" b="1" dirty="0">
                <a:solidFill>
                  <a:prstClr val="black"/>
                </a:solidFill>
              </a:rPr>
              <a:t> we can have efficient cooling  system</a:t>
            </a:r>
            <a:r>
              <a:rPr lang="en-US" sz="2000" b="1" dirty="0">
                <a:solidFill>
                  <a:srgbClr val="0000FF"/>
                </a:solidFill>
              </a:rPr>
              <a:t>/ very high heat Transfer coefficient </a:t>
            </a:r>
            <a:r>
              <a:rPr lang="en-US" sz="2000" b="1" dirty="0">
                <a:solidFill>
                  <a:prstClr val="black"/>
                </a:solidFill>
              </a:rPr>
              <a:t>and surface Area  </a:t>
            </a:r>
            <a:r>
              <a:rPr lang="en-US" sz="2000" b="1" dirty="0">
                <a:solidFill>
                  <a:srgbClr val="FF0000"/>
                </a:solidFill>
              </a:rPr>
              <a:t>( LN2 Cooling ???? :  Good question by Students!! 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</a:rPr>
              <a:t>( Possible for High Field Pulsed Magnet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9" name="Oval 8"/>
          <p:cNvSpPr/>
          <p:nvPr/>
        </p:nvSpPr>
        <p:spPr>
          <a:xfrm>
            <a:off x="2540000" y="5638799"/>
            <a:ext cx="9144000" cy="7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prstClr val="white"/>
                </a:solidFill>
                <a:latin typeface="Bookman Old Style" pitchFamily="18" charset="0"/>
              </a:rPr>
              <a:t>Superconductor  (R=0) : No Joule Heating ( Except at Joint and Current lead)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468687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553200" y="1676400"/>
          <a:ext cx="18224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304560" progId="Equation.DSMT4">
                  <p:embed/>
                </p:oleObj>
              </mc:Choice>
              <mc:Fallback>
                <p:oleObj name="Equation" r:id="rId4" imgW="1041120" imgH="3045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676400"/>
                        <a:ext cx="182245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572000" y="1524000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9800" imgH="419040" progId="Equation.DSMT4">
                  <p:embed/>
                </p:oleObj>
              </mc:Choice>
              <mc:Fallback>
                <p:oleObj name="Equation" r:id="rId6" imgW="469800" imgH="419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24000"/>
                        <a:ext cx="8382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3BEA230-7F41-795B-0921-84DFA8349196}"/>
              </a:ext>
            </a:extLst>
          </p:cNvPr>
          <p:cNvCxnSpPr/>
          <p:nvPr/>
        </p:nvCxnSpPr>
        <p:spPr>
          <a:xfrm>
            <a:off x="7315200" y="2133600"/>
            <a:ext cx="228600" cy="2286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256C624-581B-1A92-A0BE-9AB36157800C}"/>
              </a:ext>
            </a:extLst>
          </p:cNvPr>
          <p:cNvSpPr txBox="1"/>
          <p:nvPr/>
        </p:nvSpPr>
        <p:spPr>
          <a:xfrm>
            <a:off x="7391400" y="2247900"/>
            <a:ext cx="24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Electric Field by Cavity </a:t>
            </a:r>
            <a:endParaRPr lang="en-IN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903D05-E227-AFE3-7555-7E78500F25E7}"/>
              </a:ext>
            </a:extLst>
          </p:cNvPr>
          <p:cNvCxnSpPr>
            <a:cxnSpLocks/>
          </p:cNvCxnSpPr>
          <p:nvPr/>
        </p:nvCxnSpPr>
        <p:spPr>
          <a:xfrm>
            <a:off x="8370394" y="1991559"/>
            <a:ext cx="306881" cy="8889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C91B53-6E50-54B7-981E-F5F6E7C761AC}"/>
              </a:ext>
            </a:extLst>
          </p:cNvPr>
          <p:cNvSpPr txBox="1"/>
          <p:nvPr/>
        </p:nvSpPr>
        <p:spPr>
          <a:xfrm>
            <a:off x="8672657" y="1964820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Magnetic Field by Magnet </a:t>
            </a:r>
            <a:endParaRPr lang="en-IN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1"/>
            <a:ext cx="498206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Practical Superconductor Today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95600" y="1447800"/>
          <a:ext cx="4876800" cy="39014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Tc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 ( 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Hc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 (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Bookman Old Style" pitchFamily="18" charset="0"/>
                        </a:rPr>
                        <a:t>Pb</a:t>
                      </a:r>
                      <a:endParaRPr lang="en-US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.08T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Cavity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Nb</a:t>
                      </a:r>
                      <a:endParaRPr lang="en-US" b="1" baseline="-250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Cavity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Nb</a:t>
                      </a:r>
                      <a:r>
                        <a:rPr lang="en-US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-Ti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15(T)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Nb</a:t>
                      </a:r>
                      <a:r>
                        <a:rPr lang="en-US" b="1" baseline="-25000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en-US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24.3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Nb</a:t>
                      </a:r>
                      <a:r>
                        <a:rPr lang="en-US" b="1" baseline="-25000" dirty="0">
                          <a:latin typeface="Bookman Old Style" pitchFamily="18" charset="0"/>
                        </a:rPr>
                        <a:t>3</a:t>
                      </a:r>
                      <a:r>
                        <a:rPr lang="en-US" b="1" dirty="0">
                          <a:latin typeface="Bookman Old Style" pitchFamily="18" charset="0"/>
                        </a:rPr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YBCO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&gt;100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Bookman Old Style" pitchFamily="18" charset="0"/>
                        </a:rPr>
                        <a:t>Magnet &amp; power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BSSCO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&gt;100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Bookman Old Style" pitchFamily="18" charset="0"/>
                        </a:rPr>
                        <a:t>Magnet &amp; power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MgB</a:t>
                      </a:r>
                      <a:r>
                        <a:rPr lang="en-US" b="1" baseline="-25000" dirty="0">
                          <a:latin typeface="Bookman Old Style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itchFamily="18" charset="0"/>
                        </a:rPr>
                        <a:t>Promising for MRI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Left Brace 6"/>
          <p:cNvSpPr/>
          <p:nvPr/>
        </p:nvSpPr>
        <p:spPr>
          <a:xfrm>
            <a:off x="2057400" y="2667000"/>
            <a:ext cx="685800" cy="2362200"/>
          </a:xfrm>
          <a:prstGeom prst="leftBrac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258762" y="3684840"/>
            <a:ext cx="819455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Type 2</a:t>
            </a:r>
          </a:p>
        </p:txBody>
      </p:sp>
      <p:sp>
        <p:nvSpPr>
          <p:cNvPr id="9" name="Left Brace 8"/>
          <p:cNvSpPr/>
          <p:nvPr/>
        </p:nvSpPr>
        <p:spPr>
          <a:xfrm>
            <a:off x="2514600" y="1905000"/>
            <a:ext cx="228600" cy="533400"/>
          </a:xfrm>
          <a:prstGeom prst="leftBrac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918895" y="1967307"/>
            <a:ext cx="737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 1</a:t>
            </a:r>
          </a:p>
        </p:txBody>
      </p:sp>
      <p:sp>
        <p:nvSpPr>
          <p:cNvPr id="15" name="Oval 14"/>
          <p:cNvSpPr/>
          <p:nvPr/>
        </p:nvSpPr>
        <p:spPr>
          <a:xfrm>
            <a:off x="9566542" y="2819399"/>
            <a:ext cx="2514600" cy="685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High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Hc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Tc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Ductile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29418" y="4038600"/>
            <a:ext cx="2286000" cy="6858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High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Tc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Jc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High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Cost,Brittle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9801" y="5562601"/>
            <a:ext cx="810561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 based 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we need different cooling medium that is the criteria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distinguish LTS and HTS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254855" y="54775"/>
            <a:ext cx="2826287" cy="1219200"/>
            <a:chOff x="5715000" y="4572000"/>
            <a:chExt cx="3297335" cy="1447800"/>
          </a:xfrm>
        </p:grpSpPr>
        <p:sp>
          <p:nvSpPr>
            <p:cNvPr id="19" name="Rounded Rectangle 18"/>
            <p:cNvSpPr/>
            <p:nvPr/>
          </p:nvSpPr>
          <p:spPr>
            <a:xfrm>
              <a:off x="5715000" y="4572000"/>
              <a:ext cx="3200400" cy="14478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5715000" y="4648200"/>
              <a:ext cx="3297335" cy="127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VERY GOOD  ELECTRICAL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CONDUCTORS ARE NOT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SUPERCONDUCTOR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(Cu, Ag, Au) </a:t>
              </a:r>
            </a:p>
          </p:txBody>
        </p:sp>
      </p:grpSp>
      <p:pic>
        <p:nvPicPr>
          <p:cNvPr id="21" name="Picture 20" descr="cab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533401"/>
            <a:ext cx="2719388" cy="886133"/>
          </a:xfrm>
          <a:prstGeom prst="rect">
            <a:avLst/>
          </a:prstGeom>
        </p:spPr>
      </p:pic>
      <p:pic>
        <p:nvPicPr>
          <p:cNvPr id="22" name="Picture 21" descr="ImageG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533400"/>
            <a:ext cx="1447800" cy="838200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972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2FCCF5-0229-0A8B-D411-0F4C6BED9353}"/>
              </a:ext>
            </a:extLst>
          </p:cNvPr>
          <p:cNvSpPr/>
          <p:nvPr/>
        </p:nvSpPr>
        <p:spPr>
          <a:xfrm>
            <a:off x="7845622" y="1761836"/>
            <a:ext cx="3376084" cy="762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32D37-7EA7-BB16-756B-A8042B0F915C}"/>
              </a:ext>
            </a:extLst>
          </p:cNvPr>
          <p:cNvSpPr txBox="1"/>
          <p:nvPr/>
        </p:nvSpPr>
        <p:spPr>
          <a:xfrm>
            <a:off x="7931727" y="1815523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Pure Metal, Clean Surface, Not High </a:t>
            </a:r>
            <a:r>
              <a:rPr kumimoji="0" lang="en-I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Hc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Easy fabrication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2776EEF8-93DA-D913-668D-659F838B9958}"/>
              </a:ext>
            </a:extLst>
          </p:cNvPr>
          <p:cNvSpPr/>
          <p:nvPr/>
        </p:nvSpPr>
        <p:spPr>
          <a:xfrm>
            <a:off x="1828800" y="2400298"/>
            <a:ext cx="993578" cy="737190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E31C4-00BF-DB39-4EA2-F3F331E59E0A}"/>
              </a:ext>
            </a:extLst>
          </p:cNvPr>
          <p:cNvSpPr/>
          <p:nvPr/>
        </p:nvSpPr>
        <p:spPr>
          <a:xfrm>
            <a:off x="34658" y="2286000"/>
            <a:ext cx="1765724" cy="1447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Most Popular for Present day Accelerator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11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752600" y="3089032"/>
            <a:ext cx="2133600" cy="15368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Superconducting Elements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(RF Cavity &amp; Magnet)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391890" y="3169920"/>
            <a:ext cx="2389910" cy="12942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00FF"/>
                </a:solidFill>
              </a:rPr>
              <a:t>Cryomodule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913909" y="3817034"/>
            <a:ext cx="581891" cy="16177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7391401" y="3169920"/>
            <a:ext cx="2362199" cy="12942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</a:rPr>
              <a:t>CRYO LINE</a:t>
            </a:r>
          </a:p>
        </p:txBody>
      </p:sp>
      <p:sp>
        <p:nvSpPr>
          <p:cNvPr id="8" name="Left Arrow 7"/>
          <p:cNvSpPr/>
          <p:nvPr/>
        </p:nvSpPr>
        <p:spPr bwMode="auto">
          <a:xfrm>
            <a:off x="6806045" y="3736145"/>
            <a:ext cx="509155" cy="16177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4391891" y="5192152"/>
            <a:ext cx="2618509" cy="113244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</a:rPr>
              <a:t>Helium Refrigerator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146473" y="5596598"/>
            <a:ext cx="1454727" cy="7280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</a:rPr>
              <a:t>2K System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7055427" y="5839266"/>
            <a:ext cx="945573" cy="808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Up Arrow 11"/>
          <p:cNvSpPr/>
          <p:nvPr/>
        </p:nvSpPr>
        <p:spPr bwMode="auto">
          <a:xfrm>
            <a:off x="8690264" y="4545037"/>
            <a:ext cx="72736" cy="105156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 bwMode="auto">
          <a:xfrm rot="18301575">
            <a:off x="6663754" y="5009643"/>
            <a:ext cx="1375117" cy="10152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 bwMode="auto">
          <a:xfrm>
            <a:off x="3352801" y="1066801"/>
            <a:ext cx="5714999" cy="566225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 Black" pitchFamily="34" charset="0"/>
              </a:rPr>
              <a:t>RF Generator/ High Current Power Supply 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139044" y="2118360"/>
            <a:ext cx="3938156" cy="64711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Bookman Old Style" pitchFamily="18" charset="0"/>
              </a:rPr>
              <a:t>Drive Coupler / Current Lead </a:t>
            </a:r>
          </a:p>
        </p:txBody>
      </p:sp>
      <p:sp>
        <p:nvSpPr>
          <p:cNvPr id="17" name="Down Arrow 16"/>
          <p:cNvSpPr/>
          <p:nvPr/>
        </p:nvSpPr>
        <p:spPr bwMode="auto">
          <a:xfrm>
            <a:off x="4807527" y="1633026"/>
            <a:ext cx="145473" cy="5005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 bwMode="auto">
          <a:xfrm>
            <a:off x="6788727" y="1655060"/>
            <a:ext cx="145473" cy="4243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 bwMode="auto">
          <a:xfrm flipH="1">
            <a:off x="5576455" y="2765474"/>
            <a:ext cx="290945" cy="40444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96" name="TextBox 19"/>
          <p:cNvSpPr txBox="1">
            <a:spLocks noChangeArrowheads="1"/>
          </p:cNvSpPr>
          <p:nvPr/>
        </p:nvSpPr>
        <p:spPr bwMode="auto">
          <a:xfrm>
            <a:off x="5226717" y="3978812"/>
            <a:ext cx="102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4.2/ 2 K</a:t>
            </a:r>
          </a:p>
        </p:txBody>
      </p:sp>
      <p:sp>
        <p:nvSpPr>
          <p:cNvPr id="22" name="Oval 21"/>
          <p:cNvSpPr/>
          <p:nvPr/>
        </p:nvSpPr>
        <p:spPr>
          <a:xfrm>
            <a:off x="1066800" y="152400"/>
            <a:ext cx="10744200" cy="53198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 </a:t>
            </a:r>
            <a:r>
              <a:rPr lang="en-US" sz="2000" b="1" dirty="0"/>
              <a:t>Main </a:t>
            </a:r>
            <a:r>
              <a:rPr lang="en-US" sz="2000" b="1" dirty="0">
                <a:latin typeface="Arial Black" pitchFamily="34" charset="0"/>
              </a:rPr>
              <a:t>Components  for </a:t>
            </a:r>
            <a:r>
              <a:rPr lang="en-US" sz="2000" b="1" dirty="0">
                <a:solidFill>
                  <a:srgbClr val="0000FF"/>
                </a:solidFill>
                <a:latin typeface="Arial Black" pitchFamily="34" charset="0"/>
              </a:rPr>
              <a:t>Superconducting</a:t>
            </a:r>
            <a:r>
              <a:rPr lang="en-US" sz="2000" b="1" dirty="0">
                <a:latin typeface="Arial Black" pitchFamily="34" charset="0"/>
              </a:rPr>
              <a:t> Accelerator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5903913" y="6408739"/>
            <a:ext cx="3697286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2514600" y="1295400"/>
            <a:ext cx="6858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200400" y="2362200"/>
            <a:ext cx="6858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6200000">
            <a:off x="2247900" y="4991100"/>
            <a:ext cx="6858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92180" y="1956324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Will be covered in this School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8153400" cy="5334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LARGE HADRON COLLIDER ( LHC) AT CERN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0" y="533400"/>
            <a:ext cx="7429500" cy="365759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Worlds Largest  Particle Accelerator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27 km Circumference at  Swiss- France Border.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Proton - Proton Collider with collision energy 14 TeV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Largest Cryogenics and SC network as on Today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Total 6000 Superconducting  Nb-Ti Magnets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Total  Refrigeration Capacity 144 ( 18x8) kW at 4.2 K</a:t>
            </a:r>
          </a:p>
        </p:txBody>
      </p:sp>
      <p:pic>
        <p:nvPicPr>
          <p:cNvPr id="6" name="Picture 5" descr="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427" y="708626"/>
            <a:ext cx="4017788" cy="293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ryomaget-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6" y="3777456"/>
            <a:ext cx="3429954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886200" y="5715000"/>
            <a:ext cx="7467600" cy="838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Nb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Ti  SC magnet generates a field 8.3 Tesla and operates at 1.9 K 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4572000" y="5105400"/>
            <a:ext cx="5715000" cy="457200"/>
            <a:chOff x="3124200" y="5410200"/>
            <a:chExt cx="5715000" cy="457200"/>
          </a:xfrm>
        </p:grpSpPr>
        <p:sp>
          <p:nvSpPr>
            <p:cNvPr id="10" name="Oval 9"/>
            <p:cNvSpPr/>
            <p:nvPr/>
          </p:nvSpPr>
          <p:spPr>
            <a:xfrm>
              <a:off x="3124200" y="5410200"/>
              <a:ext cx="1447800" cy="45720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LHC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105400" y="5410200"/>
              <a:ext cx="1600200" cy="45720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HL-LHC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086600" y="5410200"/>
              <a:ext cx="17526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VLHC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648200" y="5562600"/>
              <a:ext cx="381000" cy="1524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705600" y="5562600"/>
              <a:ext cx="381000" cy="1524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95469" y="4341210"/>
            <a:ext cx="548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First Collision at  3.5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Beam Energy  in 2010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Collision at Design Beam Energy (7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in 2015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40020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3" y="3271626"/>
            <a:ext cx="4160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Higgs Boson ( God Particle ) in 2012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26DC7-CE34-A91C-3706-0DE62664F057}"/>
              </a:ext>
            </a:extLst>
          </p:cNvPr>
          <p:cNvSpPr txBox="1"/>
          <p:nvPr/>
        </p:nvSpPr>
        <p:spPr>
          <a:xfrm>
            <a:off x="0" y="0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77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595" y="22786"/>
            <a:ext cx="7622459" cy="519727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Arial" pitchFamily="34" charset="0"/>
              </a:rPr>
              <a:t>Power and Size Comparison for CERN LHC</a:t>
            </a: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433959" y="1169075"/>
            <a:ext cx="2549544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ENERGY : 7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TeV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71700" y="2751141"/>
          <a:ext cx="7848600" cy="365759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794"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SUPERCONDUCTING 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NORMAL  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035">
                <a:tc>
                  <a:txBody>
                    <a:bodyPr/>
                    <a:lstStyle/>
                    <a:p>
                      <a:r>
                        <a:rPr lang="en-US" sz="2400" dirty="0"/>
                        <a:t>Field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8.3 Tesla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2.1 Tesla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035">
                <a:tc>
                  <a:txBody>
                    <a:bodyPr/>
                    <a:lstStyle/>
                    <a:p>
                      <a:r>
                        <a:rPr lang="en-US" sz="2400" dirty="0"/>
                        <a:t>Total Length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FF"/>
                          </a:solidFill>
                        </a:rPr>
                        <a:t>27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FF"/>
                          </a:solidFill>
                        </a:rPr>
                        <a:t>108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035">
                <a:tc>
                  <a:txBody>
                    <a:bodyPr/>
                    <a:lstStyle/>
                    <a:p>
                      <a:r>
                        <a:rPr lang="en-US" sz="2400" dirty="0"/>
                        <a:t>No of Magnets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6000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035">
                <a:tc>
                  <a:txBody>
                    <a:bodyPr/>
                    <a:lstStyle/>
                    <a:p>
                      <a:r>
                        <a:rPr lang="en-US" sz="2400" dirty="0"/>
                        <a:t>Ref. Power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FF"/>
                          </a:solidFill>
                        </a:rPr>
                        <a:t>144 kW @ 4.2 K</a:t>
                      </a:r>
                      <a:r>
                        <a:rPr lang="en-US" sz="2400" dirty="0"/>
                        <a:t>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3664">
                <a:tc>
                  <a:txBody>
                    <a:bodyPr/>
                    <a:lstStyle/>
                    <a:p>
                      <a:r>
                        <a:rPr lang="en-US" sz="2400" dirty="0"/>
                        <a:t>Power at Room Temperature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144 x 225  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33MW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</a:rPr>
                        <a:t>3300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4038600" y="3320535"/>
            <a:ext cx="5486400" cy="127082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9490" name="AutoShape 35" descr="https://encrypted-tbn2.gstatic.com/images?q=tbn:ANd9GcRq6-YPSnx_-1Pp6TXEkvfjoOsBHRM5I1BAo13XVvLihKwNAEVum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491" name="AutoShape 37" descr="https://encrypted-tbn2.gstatic.com/images?q=tbn:ANd9GcRq6-YPSnx_-1Pp6TXEkvfjoOsBHRM5I1BAo13XVvLihKwNAEVum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492" name="Picture 39" descr="http://www.scienceinschool.org/repository/images/issue10lhchow25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6805" y="152552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3615829" y="1206928"/>
          <a:ext cx="2990844" cy="629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241300" progId="Equation.DSMT4">
                  <p:embed/>
                </p:oleObj>
              </mc:Choice>
              <mc:Fallback>
                <p:oleObj name="Equation" r:id="rId3" imgW="1117600" imgH="241300" progId="Equation.DSMT4">
                  <p:embed/>
                  <p:pic>
                    <p:nvPicPr>
                      <p:cNvPr id="2662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5829" y="1206928"/>
                        <a:ext cx="2990844" cy="6296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8496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1255" y="2034717"/>
            <a:ext cx="56008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 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B in Tesla, R ( radius)  in 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1585A5-F77B-63ED-FDC5-AA65AB1DAF8C}"/>
              </a:ext>
            </a:extLst>
          </p:cNvPr>
          <p:cNvSpPr txBox="1"/>
          <p:nvPr/>
        </p:nvSpPr>
        <p:spPr>
          <a:xfrm>
            <a:off x="159326" y="3858768"/>
            <a:ext cx="1974273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Size reduction from 108 km to 27 km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0E0AF-08FF-2664-0F83-62010134CC4C}"/>
              </a:ext>
            </a:extLst>
          </p:cNvPr>
          <p:cNvSpPr txBox="1"/>
          <p:nvPr/>
        </p:nvSpPr>
        <p:spPr>
          <a:xfrm>
            <a:off x="10085105" y="3603841"/>
            <a:ext cx="1974273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Power reduction from 3300 MW  to 33 MW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49BE3-9477-D0C0-F344-D524B308A33E}"/>
              </a:ext>
            </a:extLst>
          </p:cNvPr>
          <p:cNvSpPr/>
          <p:nvPr/>
        </p:nvSpPr>
        <p:spPr>
          <a:xfrm>
            <a:off x="3354030" y="680148"/>
            <a:ext cx="3276600" cy="4308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IF NO SUPERCONDUCTOR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124200" y="457200"/>
            <a:ext cx="5715000" cy="457200"/>
            <a:chOff x="3124200" y="5410200"/>
            <a:chExt cx="5715000" cy="457200"/>
          </a:xfrm>
        </p:grpSpPr>
        <p:sp>
          <p:nvSpPr>
            <p:cNvPr id="6" name="Oval 5"/>
            <p:cNvSpPr/>
            <p:nvPr/>
          </p:nvSpPr>
          <p:spPr>
            <a:xfrm>
              <a:off x="3124200" y="5410200"/>
              <a:ext cx="1447800" cy="45720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LHC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105400" y="5410200"/>
              <a:ext cx="1600200" cy="45720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HL-LHC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086600" y="5410200"/>
              <a:ext cx="1752600" cy="457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VLHC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4648200" y="5562600"/>
              <a:ext cx="381000" cy="1524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6705600" y="5562600"/>
              <a:ext cx="381000" cy="1524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90600" y="1184484"/>
          <a:ext cx="40386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High 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x 10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34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cm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-2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-1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952500" y="1856394"/>
            <a:ext cx="4343400" cy="34163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24  High Field  Nb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 Sn  Quadrupole Magnet (11- 12 T ) before and after ATLAS/ CMS  Detector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Using of  Superconducting Crab Cavity :  16 for shaping the bunch beam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MgB2 Current lead to have higher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Jc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 at 50 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Total length Replacement ~ 1 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Picture 13" descr="vlhc-graph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0222" y="1219200"/>
            <a:ext cx="4800599" cy="413811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070436" y="5867400"/>
            <a:ext cx="3368964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When ????????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16322" y="5397054"/>
            <a:ext cx="62484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8888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16 Tesla magnets for 100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TeV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 pp in 100 km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210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1129AE-0428-9278-3951-6001CEF354DE}"/>
              </a:ext>
            </a:extLst>
          </p:cNvPr>
          <p:cNvSpPr/>
          <p:nvPr/>
        </p:nvSpPr>
        <p:spPr>
          <a:xfrm>
            <a:off x="6096000" y="2564358"/>
            <a:ext cx="1371600" cy="1447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B0F5C-2A14-F1CE-F337-53A6C3E9F88A}"/>
              </a:ext>
            </a:extLst>
          </p:cNvPr>
          <p:cNvSpPr txBox="1"/>
          <p:nvPr/>
        </p:nvSpPr>
        <p:spPr>
          <a:xfrm>
            <a:off x="1335216" y="5445826"/>
            <a:ext cx="357501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Expected to operate in 2030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60957-BA6D-E5ED-F9E2-F2A96B5F8A81}"/>
              </a:ext>
            </a:extLst>
          </p:cNvPr>
          <p:cNvSpPr txBox="1"/>
          <p:nvPr/>
        </p:nvSpPr>
        <p:spPr>
          <a:xfrm>
            <a:off x="0" y="-4465"/>
            <a:ext cx="114165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Future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tsdatta\Documents\AAS 99.jpg"/>
          <p:cNvPicPr>
            <a:picLocks noChangeAspect="1" noChangeArrowheads="1"/>
          </p:cNvPicPr>
          <p:nvPr/>
        </p:nvPicPr>
        <p:blipFill>
          <a:blip r:embed="rId2" cstate="print"/>
          <a:srcRect l="20834" t="19056" r="22500" b="28224"/>
          <a:stretch>
            <a:fillRect/>
          </a:stretch>
        </p:blipFill>
        <p:spPr bwMode="auto">
          <a:xfrm>
            <a:off x="4367230" y="2201328"/>
            <a:ext cx="5619445" cy="35739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130698"/>
            <a:ext cx="1203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ASIAN ACCELERATOR SCHOOL (AAS)  at </a:t>
            </a:r>
            <a:r>
              <a:rPr lang="en-US" sz="2400" b="1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Huairou</a:t>
            </a:r>
            <a:r>
              <a:rPr lang="en-US" sz="2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 BEIJING in Dec. 1999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 	</a:t>
            </a:r>
            <a:r>
              <a:rPr lang="en-US" sz="2000" b="1" i="1" dirty="0">
                <a:solidFill>
                  <a:srgbClr val="0000FF"/>
                </a:solidFill>
              </a:rPr>
              <a:t>( Special Thrust on Cryogenics &amp; Superconductivity </a:t>
            </a:r>
            <a:r>
              <a:rPr lang="en-US" sz="2000" b="1" dirty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1298" y="5414201"/>
            <a:ext cx="501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err="1">
                <a:solidFill>
                  <a:srgbClr val="0000FF"/>
                </a:solidFill>
                <a:latin typeface="Bookman Old Style" pitchFamily="18" charset="0"/>
              </a:rPr>
              <a:t>Organised</a:t>
            </a:r>
            <a:r>
              <a:rPr lang="en-US" b="1" dirty="0">
                <a:solidFill>
                  <a:srgbClr val="0000FF"/>
                </a:solidFill>
                <a:latin typeface="Bookman Old Style" pitchFamily="18" charset="0"/>
              </a:rPr>
              <a:t> by  KEK, JSPS , IHEP &amp; CAS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8860" y="5863200"/>
            <a:ext cx="8614281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Many Students ( 12 countries)  from that School are contributing today on </a:t>
            </a:r>
          </a:p>
          <a:p>
            <a:r>
              <a:rPr lang="en-US" b="1" dirty="0">
                <a:solidFill>
                  <a:schemeClr val="bg1"/>
                </a:solidFill>
              </a:rPr>
              <a:t>Accelerator  Development programme in  Asia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" y="1396315"/>
            <a:ext cx="4038600" cy="2385069"/>
            <a:chOff x="83634" y="1295400"/>
            <a:chExt cx="3802566" cy="1981200"/>
          </a:xfrm>
        </p:grpSpPr>
        <p:pic>
          <p:nvPicPr>
            <p:cNvPr id="8" name="Picture 7" descr="Scan_0002.jpg"/>
            <p:cNvPicPr>
              <a:picLocks noChangeAspect="1"/>
            </p:cNvPicPr>
            <p:nvPr/>
          </p:nvPicPr>
          <p:blipFill>
            <a:blip r:embed="rId3" cstate="print"/>
            <a:srcRect l="29210" t="36530" r="11698" b="33790"/>
            <a:stretch>
              <a:fillRect/>
            </a:stretch>
          </p:blipFill>
          <p:spPr>
            <a:xfrm>
              <a:off x="838200" y="1295400"/>
              <a:ext cx="3048000" cy="1981200"/>
            </a:xfrm>
            <a:prstGeom prst="rect">
              <a:avLst/>
            </a:prstGeom>
          </p:spPr>
        </p:pic>
        <p:pic>
          <p:nvPicPr>
            <p:cNvPr id="9" name="Picture 8" descr="Scan_0003.jpg"/>
            <p:cNvPicPr>
              <a:picLocks noChangeAspect="1"/>
            </p:cNvPicPr>
            <p:nvPr/>
          </p:nvPicPr>
          <p:blipFill>
            <a:blip r:embed="rId4" cstate="print"/>
            <a:srcRect l="55751" t="36667" r="22680" b="17778"/>
            <a:stretch>
              <a:fillRect/>
            </a:stretch>
          </p:blipFill>
          <p:spPr>
            <a:xfrm>
              <a:off x="83634" y="1295400"/>
              <a:ext cx="754566" cy="19812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6200" y="4045718"/>
            <a:ext cx="35052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Jubilant Cavity Team after </a:t>
            </a:r>
          </a:p>
          <a:p>
            <a:r>
              <a:rPr lang="en-US" b="1" dirty="0">
                <a:solidFill>
                  <a:srgbClr val="0000FF"/>
                </a:solidFill>
              </a:rPr>
              <a:t>Successful Test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773487" cy="365125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</a:rPr>
              <a:t>ASSCA 2025, HEPS  China  ( T S Datta) March 25, 2025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530800-8B0E-49FD-8494-83B93E2EBCFC}"/>
              </a:ext>
            </a:extLst>
          </p:cNvPr>
          <p:cNvSpPr/>
          <p:nvPr/>
        </p:nvSpPr>
        <p:spPr>
          <a:xfrm>
            <a:off x="4800600" y="1277977"/>
            <a:ext cx="5767371" cy="66559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First School ( 15 days):   I was a Student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29F331-FB00-2CAF-C0C7-0A5AD02AB835}"/>
              </a:ext>
            </a:extLst>
          </p:cNvPr>
          <p:cNvSpPr txBox="1"/>
          <p:nvPr/>
        </p:nvSpPr>
        <p:spPr>
          <a:xfrm>
            <a:off x="10058400" y="2588849"/>
            <a:ext cx="1828800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We are back to </a:t>
            </a:r>
            <a:r>
              <a:rPr lang="en-IN" sz="2000" b="1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Huairou</a:t>
            </a:r>
            <a:r>
              <a:rPr lang="en-IN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, China  after 25 years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D1191-B7E6-9147-142A-3D3423D07D60}"/>
              </a:ext>
            </a:extLst>
          </p:cNvPr>
          <p:cNvSpPr txBox="1"/>
          <p:nvPr/>
        </p:nvSpPr>
        <p:spPr>
          <a:xfrm>
            <a:off x="10058400" y="424141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Looking for the Hotel . Any Idea??</a:t>
            </a:r>
            <a:endParaRPr lang="en-IN" b="1" i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A8479A-C90A-3224-714D-9709E59A1C13}"/>
              </a:ext>
            </a:extLst>
          </p:cNvPr>
          <p:cNvCxnSpPr/>
          <p:nvPr/>
        </p:nvCxnSpPr>
        <p:spPr>
          <a:xfrm flipH="1" flipV="1">
            <a:off x="8153400" y="3200400"/>
            <a:ext cx="2057400" cy="116848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902855"/>
            <a:ext cx="7924800" cy="3886200"/>
          </a:xfrm>
          <a:ln w="38100">
            <a:solidFill>
              <a:schemeClr val="tx2"/>
            </a:solidFill>
          </a:ln>
        </p:spPr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00FF"/>
                </a:solidFill>
              </a:rPr>
              <a:t>Accelerator	     Energy	  Field	  	Length        Year</a:t>
            </a:r>
            <a:endParaRPr lang="en-US" sz="2400" dirty="0">
              <a:solidFill>
                <a:srgbClr val="0000FF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2000" dirty="0"/>
              <a:t>			</a:t>
            </a:r>
            <a:r>
              <a:rPr lang="en-US" sz="2000" b="1" dirty="0"/>
              <a:t>        (</a:t>
            </a:r>
            <a:r>
              <a:rPr lang="en-US" sz="2000" b="1" dirty="0" err="1"/>
              <a:t>TeV</a:t>
            </a:r>
            <a:r>
              <a:rPr lang="en-US" sz="2000" b="1" dirty="0"/>
              <a:t>)	    ( Tesla)   	(Km.)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sz="2000" b="1" dirty="0"/>
          </a:p>
          <a:p>
            <a:pPr marL="365760" indent="-256032" eaLnBrk="1" fontAlgn="auto" hangingPunct="1">
              <a:lnSpc>
                <a:spcPct val="60000"/>
              </a:lnSpc>
              <a:spcAft>
                <a:spcPts val="0"/>
              </a:spcAft>
              <a:buNone/>
              <a:defRPr/>
            </a:pPr>
            <a:r>
              <a:rPr lang="en-US" sz="2400" b="1" dirty="0" err="1">
                <a:solidFill>
                  <a:srgbClr val="FF3300"/>
                </a:solidFill>
                <a:latin typeface="Arial Black" pitchFamily="34" charset="0"/>
              </a:rPr>
              <a:t>Tevatron</a:t>
            </a:r>
            <a:r>
              <a:rPr lang="en-US" sz="2400" dirty="0">
                <a:latin typeface="Arial Black" pitchFamily="34" charset="0"/>
              </a:rPr>
              <a:t>		0.9 	     4 	    	6.3         </a:t>
            </a:r>
            <a:r>
              <a:rPr lang="en-US" sz="2400" b="1" dirty="0">
                <a:solidFill>
                  <a:schemeClr val="accent2"/>
                </a:solidFill>
                <a:latin typeface="Arial Black" pitchFamily="34" charset="0"/>
              </a:rPr>
              <a:t>1984</a:t>
            </a:r>
          </a:p>
          <a:p>
            <a:pPr marL="365760" indent="-256032" eaLnBrk="1" fontAlgn="auto" hangingPunct="1">
              <a:lnSpc>
                <a:spcPct val="60000"/>
              </a:lnSpc>
              <a:spcAft>
                <a:spcPts val="0"/>
              </a:spcAft>
              <a:buNone/>
              <a:defRPr/>
            </a:pPr>
            <a:r>
              <a:rPr lang="en-US" sz="1400" dirty="0">
                <a:latin typeface="Arial Black" pitchFamily="34" charset="0"/>
              </a:rPr>
              <a:t>( USA. P </a:t>
            </a:r>
            <a:r>
              <a:rPr lang="en-US" sz="1400" dirty="0" err="1">
                <a:latin typeface="Arial Black" pitchFamily="34" charset="0"/>
              </a:rPr>
              <a:t>P</a:t>
            </a:r>
            <a:r>
              <a:rPr lang="en-US" sz="1400" dirty="0">
                <a:latin typeface="Arial Black" pitchFamily="34" charset="0"/>
              </a:rPr>
              <a:t>-</a:t>
            </a:r>
            <a:r>
              <a:rPr lang="en-US" sz="2400" dirty="0">
                <a:latin typeface="Arial Black" pitchFamily="34" charset="0"/>
              </a:rPr>
              <a:t>)</a:t>
            </a:r>
          </a:p>
          <a:p>
            <a:pPr marL="365760" indent="-256032" eaLnBrk="1" fontAlgn="auto" hangingPunct="1">
              <a:lnSpc>
                <a:spcPct val="6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Arial Black" pitchFamily="34" charset="0"/>
              </a:rPr>
              <a:t>		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2400" dirty="0">
                <a:latin typeface="Arial Black" pitchFamily="34" charset="0"/>
              </a:rPr>
              <a:t>HERA		0.92	     5.3	6.3         1989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1600" dirty="0">
                <a:latin typeface="Arial Black" pitchFamily="34" charset="0"/>
              </a:rPr>
              <a:t>( Germany, P e)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sz="1600" dirty="0">
              <a:latin typeface="Arial Black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2400" dirty="0">
                <a:latin typeface="Arial Black" pitchFamily="34" charset="0"/>
              </a:rPr>
              <a:t>SSC			20	     6.8	87       cancel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1600" dirty="0">
                <a:latin typeface="Arial Black" pitchFamily="34" charset="0"/>
              </a:rPr>
              <a:t>(USA P </a:t>
            </a:r>
            <a:r>
              <a:rPr lang="en-US" sz="1600" dirty="0" err="1">
                <a:latin typeface="Arial Black" pitchFamily="34" charset="0"/>
              </a:rPr>
              <a:t>P</a:t>
            </a:r>
            <a:r>
              <a:rPr lang="en-US" sz="1600" dirty="0">
                <a:latin typeface="Arial Black" pitchFamily="34" charset="0"/>
              </a:rPr>
              <a:t>)</a:t>
            </a:r>
            <a:r>
              <a:rPr lang="en-US" sz="2400" dirty="0">
                <a:latin typeface="Arial Black" pitchFamily="34" charset="0"/>
              </a:rPr>
              <a:t>		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3300"/>
                </a:solidFill>
                <a:latin typeface="Arial Black" pitchFamily="34" charset="0"/>
              </a:rPr>
              <a:t>LHC	</a:t>
            </a:r>
            <a:r>
              <a:rPr lang="en-US" sz="2400" dirty="0">
                <a:latin typeface="Arial Black" pitchFamily="34" charset="0"/>
              </a:rPr>
              <a:t>		7	     </a:t>
            </a:r>
            <a:r>
              <a:rPr lang="en-US" sz="2400" b="1" dirty="0">
                <a:solidFill>
                  <a:srgbClr val="FF3300"/>
                </a:solidFill>
                <a:latin typeface="Arial Black" pitchFamily="34" charset="0"/>
              </a:rPr>
              <a:t>8.3	27</a:t>
            </a:r>
            <a:r>
              <a:rPr lang="en-US" sz="2400" dirty="0">
                <a:latin typeface="Arial Black" pitchFamily="34" charset="0"/>
              </a:rPr>
              <a:t>	    </a:t>
            </a:r>
            <a:r>
              <a:rPr lang="en-US" sz="2400" b="1" dirty="0">
                <a:solidFill>
                  <a:schemeClr val="accent2"/>
                </a:solidFill>
                <a:latin typeface="Arial Black" pitchFamily="34" charset="0"/>
              </a:rPr>
              <a:t>2011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1600" dirty="0">
                <a:latin typeface="Arial Black" pitchFamily="34" charset="0"/>
              </a:rPr>
              <a:t>( Switzerland)  P </a:t>
            </a:r>
            <a:r>
              <a:rPr lang="en-US" sz="1600" dirty="0" err="1">
                <a:latin typeface="Arial Black" pitchFamily="34" charset="0"/>
              </a:rPr>
              <a:t>P</a:t>
            </a:r>
            <a:endParaRPr lang="en-US" dirty="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6172200" cy="609600"/>
          </a:xfrm>
          <a:solidFill>
            <a:schemeClr val="tx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</a:rPr>
              <a:t>Few Accelerators with SC Magnet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6BA4A-DF5A-4BE6-A938-6FDE1FFA363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972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676400" y="5105399"/>
            <a:ext cx="2743200" cy="84974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ookman Old Style" pitchFamily="18" charset="0"/>
              </a:rPr>
              <a:t>Practical Power Comparison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48200" y="5029199"/>
            <a:ext cx="6705600" cy="13795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SPS( CERN) :  352 MW  315 GeV : Normal</a:t>
            </a:r>
          </a:p>
          <a:p>
            <a:endParaRPr lang="en-US" sz="2200" b="1" dirty="0">
              <a:solidFill>
                <a:srgbClr val="0000FF"/>
              </a:solidFill>
              <a:latin typeface="Bookman Old Style" pitchFamily="18" charset="0"/>
            </a:endParaRPr>
          </a:p>
          <a:p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HERA( DESY) : 6MW      920 </a:t>
            </a:r>
            <a:r>
              <a:rPr lang="en-US" sz="2200" b="1" dirty="0" err="1">
                <a:solidFill>
                  <a:srgbClr val="0000FF"/>
                </a:solidFill>
                <a:latin typeface="Bookman Old Style" pitchFamily="18" charset="0"/>
              </a:rPr>
              <a:t>Gev</a:t>
            </a:r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</a:rPr>
              <a:t> :  SC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F5D1A-23C6-0541-75AC-D35A5796190C}"/>
              </a:ext>
            </a:extLst>
          </p:cNvPr>
          <p:cNvSpPr txBox="1"/>
          <p:nvPr/>
        </p:nvSpPr>
        <p:spPr>
          <a:xfrm>
            <a:off x="9143999" y="1752600"/>
            <a:ext cx="297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Now Many are in Asian Countries</a:t>
            </a:r>
            <a:r>
              <a:rPr lang="en-IN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C2D0A-1D76-1098-5EF0-4C3985A6E15D}"/>
              </a:ext>
            </a:extLst>
          </p:cNvPr>
          <p:cNvSpPr txBox="1"/>
          <p:nvPr/>
        </p:nvSpPr>
        <p:spPr>
          <a:xfrm>
            <a:off x="9228581" y="2538178"/>
            <a:ext cx="25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To be updated soon : Sorry </a:t>
            </a:r>
            <a:endParaRPr lang="en-IN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524000" y="86380"/>
            <a:ext cx="5922391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SUPERCONDUCTING  RF CAVITY</a:t>
            </a:r>
          </a:p>
        </p:txBody>
      </p:sp>
      <p:pic>
        <p:nvPicPr>
          <p:cNvPr id="20483" name="Object 1"/>
          <p:cNvPicPr>
            <a:picLocks noChangeArrowheads="1"/>
          </p:cNvPicPr>
          <p:nvPr/>
        </p:nvPicPr>
        <p:blipFill>
          <a:blip r:embed="rId2" cstate="print"/>
          <a:srcRect l="-322" r="-34" b="14075"/>
          <a:stretch>
            <a:fillRect/>
          </a:stretch>
        </p:blipFill>
        <p:spPr bwMode="auto">
          <a:xfrm>
            <a:off x="3429000" y="762000"/>
            <a:ext cx="5334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609601" y="3048000"/>
            <a:ext cx="11408832" cy="246221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Bahnschrift SemiBold" panose="020B0502040204020203" pitchFamily="34" charset="0"/>
              </a:rPr>
              <a:t>RF  POWER FEED TO THE CAVITY ( LC CIRCUIT), ELECTRIC FIELD (E= MV/m) GENERATES                                                            ( Max at IRIS where Beam Passes)</a:t>
            </a:r>
          </a:p>
          <a:p>
            <a:endParaRPr lang="en-US" sz="2200" b="1" i="1" dirty="0">
              <a:latin typeface="Bahnschrift SemiBold" panose="020B0502040204020203" pitchFamily="34" charset="0"/>
            </a:endParaRPr>
          </a:p>
          <a:p>
            <a:r>
              <a:rPr lang="en-US" sz="2200" b="1" i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SURFACE CURRENT ON CONDUCTOR, </a:t>
            </a:r>
          </a:p>
          <a:p>
            <a:endParaRPr lang="en-US" sz="2200" b="1" i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r>
              <a:rPr lang="en-US" sz="2200" b="1" i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HEAT </a:t>
            </a:r>
            <a:r>
              <a:rPr lang="en-US" sz="2200" b="1" i="1" dirty="0">
                <a:solidFill>
                  <a:srgbClr val="0000FF"/>
                </a:solidFill>
                <a:latin typeface="Bahnschrift SemiBold" panose="020B0502040204020203" pitchFamily="34" charset="0"/>
              </a:rPr>
              <a:t>( Loss) </a:t>
            </a:r>
            <a:r>
              <a:rPr lang="en-US" sz="2200" b="1" i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ON WALL BECAUSE OF SURFACE RESISTANCE : </a:t>
            </a:r>
            <a:r>
              <a:rPr lang="en-US" sz="2200" b="1" i="1" dirty="0">
                <a:solidFill>
                  <a:srgbClr val="0000FF"/>
                </a:solidFill>
                <a:latin typeface="Bahnschrift SemiBold" panose="020B0502040204020203" pitchFamily="34" charset="0"/>
              </a:rPr>
              <a:t>COOLING BY WATER / LIQUID HELIUM</a:t>
            </a:r>
          </a:p>
        </p:txBody>
      </p:sp>
      <p:sp>
        <p:nvSpPr>
          <p:cNvPr id="6" name="Oval 5"/>
          <p:cNvSpPr/>
          <p:nvPr/>
        </p:nvSpPr>
        <p:spPr>
          <a:xfrm>
            <a:off x="2992583" y="5486400"/>
            <a:ext cx="6781800" cy="76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HIGHER SURFACE RESISTANCE</a:t>
            </a:r>
          </a:p>
          <a:p>
            <a:pPr algn="ctr"/>
            <a:r>
              <a:rPr lang="en-US" b="1" dirty="0"/>
              <a:t>MORE  HEAT :  MORE LOSS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9258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365376" y="182563"/>
            <a:ext cx="7434263" cy="553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3600" b="1" dirty="0">
                <a:solidFill>
                  <a:srgbClr val="FF0000"/>
                </a:solidFill>
                <a:latin typeface="Lucida Sans Unicode" pitchFamily="34" charset="0"/>
              </a:rPr>
              <a:t>Why Superconducting Cavity?</a:t>
            </a:r>
          </a:p>
        </p:txBody>
      </p:sp>
      <p:sp>
        <p:nvSpPr>
          <p:cNvPr id="1030" name="Text Box 3"/>
          <p:cNvSpPr txBox="1">
            <a:spLocks noChangeArrowheads="1"/>
          </p:cNvSpPr>
          <p:nvPr/>
        </p:nvSpPr>
        <p:spPr bwMode="auto">
          <a:xfrm>
            <a:off x="533399" y="962025"/>
            <a:ext cx="11485033" cy="46166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Lucida Sans Unicode" pitchFamily="34" charset="0"/>
              </a:rPr>
              <a:t>Unlike DC superconductor ( Magnet), there are  </a:t>
            </a:r>
            <a:r>
              <a:rPr lang="en-GB" sz="2400" b="1" dirty="0">
                <a:solidFill>
                  <a:srgbClr val="FF0000"/>
                </a:solidFill>
                <a:latin typeface="Lucida Sans Unicode" pitchFamily="34" charset="0"/>
              </a:rPr>
              <a:t>finite resistive power loss </a:t>
            </a:r>
            <a:r>
              <a:rPr lang="en-GB" sz="2400" b="1" dirty="0">
                <a:solidFill>
                  <a:srgbClr val="0000FF"/>
                </a:solidFill>
                <a:latin typeface="Lucida Sans Unicode" pitchFamily="34" charset="0"/>
              </a:rPr>
              <a:t>in RF Superconductor because of Surface Resistance</a:t>
            </a: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400" b="1" dirty="0">
                <a:solidFill>
                  <a:srgbClr val="0000FF"/>
                </a:solidFill>
                <a:latin typeface="Lucida Sans Unicode" pitchFamily="34" charset="0"/>
              </a:rPr>
              <a:t> </a:t>
            </a: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400" b="1" dirty="0">
                <a:latin typeface="Lucida Sans Unicode" pitchFamily="34" charset="0"/>
              </a:rPr>
              <a:t>Resonant cavities have Quality factors, Q, whose value depend on resistive losses (P</a:t>
            </a:r>
            <a:r>
              <a:rPr lang="en-GB" sz="2400" b="1" baseline="-25000" dirty="0">
                <a:latin typeface="Lucida Sans Unicode" pitchFamily="34" charset="0"/>
              </a:rPr>
              <a:t>d</a:t>
            </a:r>
            <a:r>
              <a:rPr lang="en-GB" sz="2400" b="1" dirty="0">
                <a:latin typeface="Lucida Sans Unicode" pitchFamily="34" charset="0"/>
              </a:rPr>
              <a:t>) .</a:t>
            </a: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endParaRPr lang="en-GB" sz="2400" b="1" dirty="0">
              <a:latin typeface="Lucida Sans Unicode" pitchFamily="34" charset="0"/>
            </a:endParaRP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3200" b="1" dirty="0">
                <a:solidFill>
                  <a:srgbClr val="FF0000"/>
                </a:solidFill>
                <a:latin typeface="Lucida Sans Unicode" pitchFamily="34" charset="0"/>
              </a:rPr>
              <a:t>				</a:t>
            </a:r>
            <a:r>
              <a:rPr lang="en-GB" sz="2800" b="1" dirty="0">
                <a:solidFill>
                  <a:srgbClr val="0000FF"/>
                </a:solidFill>
                <a:latin typeface="Arial Black" pitchFamily="34" charset="0"/>
              </a:rPr>
              <a:t>High Q , Low Loss  </a:t>
            </a: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endParaRPr lang="en-GB" sz="3200" b="1" dirty="0">
              <a:solidFill>
                <a:srgbClr val="0000FF"/>
              </a:solidFill>
              <a:latin typeface="Lucida Sans Unicode" pitchFamily="34" charset="0"/>
            </a:endParaRP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400" b="1" dirty="0">
                <a:solidFill>
                  <a:srgbClr val="FF0000"/>
                </a:solidFill>
                <a:latin typeface="Arial Black" pitchFamily="34" charset="0"/>
              </a:rPr>
              <a:t>Q is inversely Proportional to Surface Resistance</a:t>
            </a:r>
            <a:r>
              <a:rPr lang="en-GB" sz="2800" b="1" dirty="0">
                <a:solidFill>
                  <a:srgbClr val="FF0000"/>
                </a:solidFill>
                <a:latin typeface="Lucida Sans Unicode" pitchFamily="34" charset="0"/>
              </a:rPr>
              <a:t>.</a:t>
            </a: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endParaRPr lang="en-GB" sz="2800" b="1" dirty="0">
              <a:solidFill>
                <a:srgbClr val="FF0000"/>
              </a:solidFill>
              <a:latin typeface="Lucida Sans Unicode" pitchFamily="34" charset="0"/>
            </a:endParaRPr>
          </a:p>
          <a:p>
            <a: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endParaRPr lang="en-GB" sz="3600" b="1" dirty="0">
              <a:solidFill>
                <a:srgbClr val="FF0000"/>
              </a:solidFill>
              <a:latin typeface="Lucida Sans Unicode" pitchFamily="34" charset="0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057401" y="4572000"/>
          <a:ext cx="21177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160" imgH="431640" progId="Equation.DSMT4">
                  <p:embed/>
                </p:oleObj>
              </mc:Choice>
              <mc:Fallback>
                <p:oleObj name="Equation" r:id="rId3" imgW="533160" imgH="431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1" y="4572000"/>
                        <a:ext cx="211772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7010400" y="2590800"/>
          <a:ext cx="2743200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80" imgH="457200" progId="Equation.DSMT4">
                  <p:embed/>
                </p:oleObj>
              </mc:Choice>
              <mc:Fallback>
                <p:oleObj name="Equation" r:id="rId5" imgW="86328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590800"/>
                        <a:ext cx="2743200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Box 8"/>
          <p:cNvSpPr txBox="1">
            <a:spLocks noChangeArrowheads="1"/>
          </p:cNvSpPr>
          <p:nvPr/>
        </p:nvSpPr>
        <p:spPr bwMode="auto">
          <a:xfrm>
            <a:off x="4191000" y="5562600"/>
            <a:ext cx="2312988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Surface Resistance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10000" y="5257800"/>
            <a:ext cx="609600" cy="304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4724400"/>
            <a:ext cx="39629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(R</a:t>
            </a:r>
            <a:r>
              <a:rPr lang="en-US" sz="2000" b="1" baseline="-25000" dirty="0">
                <a:solidFill>
                  <a:srgbClr val="0000FF"/>
                </a:solidFill>
              </a:rPr>
              <a:t>s</a:t>
            </a:r>
            <a:r>
              <a:rPr lang="en-US" sz="2000" b="1" dirty="0">
                <a:solidFill>
                  <a:srgbClr val="0000FF"/>
                </a:solidFill>
              </a:rPr>
              <a:t>) Copper/ R</a:t>
            </a:r>
            <a:r>
              <a:rPr lang="en-US" sz="2000" b="1" baseline="-25000" dirty="0">
                <a:solidFill>
                  <a:srgbClr val="0000FF"/>
                </a:solidFill>
              </a:rPr>
              <a:t>s</a:t>
            </a:r>
            <a:r>
              <a:rPr lang="en-US" sz="2000" b="1" dirty="0">
                <a:solidFill>
                  <a:srgbClr val="0000FF"/>
                </a:solidFill>
              </a:rPr>
              <a:t> (Niobium) = 10</a:t>
            </a:r>
            <a:r>
              <a:rPr lang="en-US" sz="2000" b="1" baseline="30000" dirty="0">
                <a:solidFill>
                  <a:srgbClr val="0000FF"/>
                </a:solidFill>
              </a:rPr>
              <a:t>5</a:t>
            </a:r>
          </a:p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638800" y="5181600"/>
            <a:ext cx="4572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5448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2F3A1-09A6-2A3A-E464-20C1D21C5327}"/>
              </a:ext>
            </a:extLst>
          </p:cNvPr>
          <p:cNvSpPr txBox="1"/>
          <p:nvPr/>
        </p:nvSpPr>
        <p:spPr>
          <a:xfrm>
            <a:off x="505690" y="6039407"/>
            <a:ext cx="11172739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Note : These are the very basics and you will be learning a lot from the lecture of Prof </a:t>
            </a:r>
            <a:r>
              <a:rPr lang="en-US" sz="1600" b="1" dirty="0" err="1">
                <a:solidFill>
                  <a:schemeClr val="bg1"/>
                </a:solidFill>
              </a:rPr>
              <a:t>Kako-san</a:t>
            </a:r>
            <a:r>
              <a:rPr lang="en-US" sz="1600" b="1" dirty="0">
                <a:solidFill>
                  <a:schemeClr val="bg1"/>
                </a:solidFill>
              </a:rPr>
              <a:t> on Wednesday   </a:t>
            </a:r>
            <a:endParaRPr lang="en-IN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42818" y="55155"/>
            <a:ext cx="11044382" cy="60960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Power Comparison in Cavity ( Normal vs Superconductor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426794"/>
              </p:ext>
            </p:extLst>
          </p:nvPr>
        </p:nvGraphicFramePr>
        <p:xfrm>
          <a:off x="842818" y="973524"/>
          <a:ext cx="7772400" cy="331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2443">
                <a:tc>
                  <a:txBody>
                    <a:bodyPr/>
                    <a:lstStyle/>
                    <a:p>
                      <a:r>
                        <a:rPr lang="en-US" sz="20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Normal ( Cu)  QWR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Superconducting</a:t>
                      </a:r>
                    </a:p>
                    <a:p>
                      <a:r>
                        <a:rPr lang="en-US" sz="2000" dirty="0"/>
                        <a:t>( Niobium)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69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="1" baseline="-25000" dirty="0" err="1">
                          <a:latin typeface="Arial" pitchFamily="34" charset="0"/>
                          <a:cs typeface="Arial" pitchFamily="34" charset="0"/>
                        </a:rPr>
                        <a:t>acc</a:t>
                      </a:r>
                      <a:r>
                        <a:rPr lang="en-US" sz="2000" b="1" baseline="-250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( MV/m)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9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G, 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17, 97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17, 97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69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3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milli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-ohm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10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nano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- ohm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69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en-US" sz="2000" b="1" baseline="-25000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= G/Rs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6.5 x 10</a:t>
                      </a:r>
                      <a:r>
                        <a:rPr lang="en-US" sz="2000" b="1" baseline="30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2.1 x 10 </a:t>
                      </a:r>
                      <a:r>
                        <a:rPr lang="en-US" sz="2000" b="1" baseline="30000" dirty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0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Power Loss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9000 W  @ 300K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0.5 W  at 4.2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69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Plug Power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9000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150-200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752600" y="4419600"/>
            <a:ext cx="8763000" cy="990600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</a:rPr>
              <a:t>Estimated  Refrigeration Load for ILC:  </a:t>
            </a:r>
            <a:r>
              <a:rPr lang="en-US" sz="2400" b="1" dirty="0">
                <a:solidFill>
                  <a:srgbClr val="FF0000"/>
                </a:solidFill>
              </a:rPr>
              <a:t>210 KW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</a:rPr>
              <a:t>Total AC Power Consumption : </a:t>
            </a:r>
            <a:r>
              <a:rPr lang="en-US" sz="2000" b="1" dirty="0">
                <a:solidFill>
                  <a:srgbClr val="FF0000"/>
                </a:solidFill>
              </a:rPr>
              <a:t>50MW  : Cu Cavity : 500- 1000 MW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5486400"/>
            <a:ext cx="6781800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44" name="TextBox 9"/>
          <p:cNvSpPr txBox="1">
            <a:spLocks noChangeArrowheads="1"/>
          </p:cNvSpPr>
          <p:nvPr/>
        </p:nvSpPr>
        <p:spPr bwMode="auto">
          <a:xfrm>
            <a:off x="3681762" y="5410201"/>
            <a:ext cx="62536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Saving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2 Standard Nuclear Power Plant : 235 MW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972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graphicFrame>
        <p:nvGraphicFramePr>
          <p:cNvPr id="2" name="Object 7">
            <a:extLst>
              <a:ext uri="{FF2B5EF4-FFF2-40B4-BE49-F238E27FC236}">
                <a16:creationId xmlns:a16="http://schemas.microsoft.com/office/drawing/2014/main" id="{5CA94E61-0557-156C-17CB-AAABEA155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275714"/>
              </p:ext>
            </p:extLst>
          </p:nvPr>
        </p:nvGraphicFramePr>
        <p:xfrm>
          <a:off x="9296400" y="1239144"/>
          <a:ext cx="2237702" cy="1175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63280" imgH="457200" progId="Equation.DSMT4">
                  <p:embed/>
                </p:oleObj>
              </mc:Choice>
              <mc:Fallback>
                <p:oleObj name="Equation" r:id="rId2" imgW="863280" imgH="457200" progId="Equation.DSMT4">
                  <p:embed/>
                  <p:pic>
                    <p:nvPicPr>
                      <p:cNvPr id="10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400" y="1239144"/>
                        <a:ext cx="2237702" cy="11758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BF3D043A-127B-8CF0-D2A2-F1D776D992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821544"/>
              </p:ext>
            </p:extLst>
          </p:nvPr>
        </p:nvGraphicFramePr>
        <p:xfrm>
          <a:off x="9601201" y="2815157"/>
          <a:ext cx="1747981" cy="880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0" imgH="431640" progId="Equation.DSMT4">
                  <p:embed/>
                </p:oleObj>
              </mc:Choice>
              <mc:Fallback>
                <p:oleObj name="Equation" r:id="rId4" imgW="533160" imgH="431640" progId="Equation.DSMT4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1201" y="2815157"/>
                        <a:ext cx="1747981" cy="880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3648335-2924-14A1-2656-FF4B56D873D3}"/>
              </a:ext>
            </a:extLst>
          </p:cNvPr>
          <p:cNvSpPr txBox="1"/>
          <p:nvPr/>
        </p:nvSpPr>
        <p:spPr>
          <a:xfrm>
            <a:off x="3693307" y="634474"/>
            <a:ext cx="113364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Example</a:t>
            </a:r>
            <a:endParaRPr lang="en-IN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990600"/>
            <a:ext cx="8458200" cy="4191000"/>
          </a:xfrm>
          <a:ln w="57150"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6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Lab		year		f	  Active  	Gradient</a:t>
            </a:r>
            <a:endParaRPr lang="en-US" sz="6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6000" dirty="0">
                <a:solidFill>
                  <a:srgbClr val="0000FF"/>
                </a:solidFill>
              </a:rPr>
              <a:t>					(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MHz)   	   	</a:t>
            </a:r>
            <a:r>
              <a:rPr lang="en-US" sz="6000" b="1" dirty="0">
                <a:solidFill>
                  <a:srgbClr val="0000FF"/>
                </a:solidFill>
              </a:rPr>
              <a:t>Length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rgbClr val="0000FF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0000FF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7000" b="1" dirty="0">
                <a:solidFill>
                  <a:srgbClr val="FF0000"/>
                </a:solidFill>
                <a:latin typeface="Arial" pitchFamily="34" charset="0"/>
              </a:rPr>
              <a:t>KEK		1988		508	   48m	4.5 MV/m</a:t>
            </a:r>
            <a:endParaRPr lang="en-US" sz="7000" dirty="0">
              <a:solidFill>
                <a:srgbClr val="FF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7000" b="1" dirty="0">
                <a:solidFill>
                  <a:srgbClr val="0000FF"/>
                </a:solidFill>
                <a:latin typeface="Arial" pitchFamily="34" charset="0"/>
              </a:rPr>
              <a:t>DESY	1991		500	    20		2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7000" b="1" dirty="0">
                <a:solidFill>
                  <a:srgbClr val="FF0000"/>
                </a:solidFill>
                <a:latin typeface="Arial" pitchFamily="34" charset="0"/>
              </a:rPr>
              <a:t>CEBAF	1996		1497	    169	 5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sz="7000" b="1" dirty="0">
              <a:solidFill>
                <a:srgbClr val="FF0000"/>
              </a:solidFill>
              <a:latin typeface="Arial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7000" b="1" dirty="0">
                <a:solidFill>
                  <a:srgbClr val="0000FF"/>
                </a:solidFill>
                <a:latin typeface="Arial" pitchFamily="34" charset="0"/>
              </a:rPr>
              <a:t>CERN	1997		352	     462m	 6</a:t>
            </a: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endParaRPr lang="en-US" sz="7000" b="1" dirty="0">
              <a:solidFill>
                <a:srgbClr val="0000FF"/>
              </a:solidFill>
              <a:latin typeface="Arial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None/>
              <a:defRPr/>
            </a:pPr>
            <a:r>
              <a:rPr lang="en-US" sz="7000" b="1" dirty="0">
                <a:solidFill>
                  <a:srgbClr val="FF0000"/>
                </a:solidFill>
                <a:latin typeface="Arial" pitchFamily="34" charset="0"/>
              </a:rPr>
              <a:t>ILC		Future	1300     22 km     31.5</a:t>
            </a:r>
            <a:r>
              <a:rPr lang="en-US" dirty="0"/>
              <a:t>					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715000" cy="609600"/>
          </a:xfrm>
          <a:solidFill>
            <a:schemeClr val="tx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rial" pitchFamily="34" charset="0"/>
              </a:rPr>
              <a:t>Accelerators with SC cavity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2133601" y="5257800"/>
            <a:ext cx="7891463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TESLA  COLLABORATION : Field Improved to 20 MV/m ( 2000 – 2008)  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267201" y="5715000"/>
            <a:ext cx="5243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AND NOW :  30 – 40 MV/m</a:t>
            </a:r>
          </a:p>
        </p:txBody>
      </p:sp>
      <p:sp>
        <p:nvSpPr>
          <p:cNvPr id="7" name="Oval 6"/>
          <p:cNvSpPr/>
          <p:nvPr/>
        </p:nvSpPr>
        <p:spPr>
          <a:xfrm>
            <a:off x="8153400" y="4191000"/>
            <a:ext cx="1524000" cy="762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6BA4A-DF5A-4BE6-A938-6FDE1FFA363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9258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468686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408841"/>
            <a:ext cx="10896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Bookman Old Style" pitchFamily="18" charset="0"/>
              </a:rPr>
              <a:t>Remember : </a:t>
            </a:r>
            <a:r>
              <a:rPr lang="en-US" sz="2400" b="1" dirty="0">
                <a:solidFill>
                  <a:srgbClr val="0000FF"/>
                </a:solidFill>
                <a:latin typeface="Bookman Old Style" pitchFamily="18" charset="0"/>
              </a:rPr>
              <a:t>Normal Copper Cavity,  We can Have, </a:t>
            </a:r>
            <a:r>
              <a:rPr lang="en-US" sz="2400" b="1" dirty="0" err="1">
                <a:solidFill>
                  <a:srgbClr val="0000FF"/>
                </a:solidFill>
                <a:latin typeface="Bookman Old Style" pitchFamily="18" charset="0"/>
              </a:rPr>
              <a:t>E</a:t>
            </a:r>
            <a:r>
              <a:rPr lang="en-US" sz="2400" b="1" baseline="-25000" dirty="0" err="1">
                <a:solidFill>
                  <a:srgbClr val="0000FF"/>
                </a:solidFill>
                <a:latin typeface="Bookman Old Style" pitchFamily="18" charset="0"/>
              </a:rPr>
              <a:t>acc</a:t>
            </a:r>
            <a:r>
              <a:rPr lang="en-US" sz="2400" b="1" dirty="0">
                <a:solidFill>
                  <a:srgbClr val="0000FF"/>
                </a:solidFill>
                <a:latin typeface="Bookman Old Style" pitchFamily="18" charset="0"/>
              </a:rPr>
              <a:t>= 100 MV/m</a:t>
            </a:r>
          </a:p>
          <a:p>
            <a:r>
              <a:rPr lang="en-US" sz="2000" b="1" dirty="0">
                <a:solidFill>
                  <a:srgbClr val="0000FF"/>
                </a:solidFill>
                <a:latin typeface="Bookman Old Style" pitchFamily="18" charset="0"/>
              </a:rPr>
              <a:t>		( Bunch beam rather than Continuous)</a:t>
            </a:r>
          </a:p>
          <a:p>
            <a:endParaRPr lang="en-US" sz="2000" b="1" dirty="0">
              <a:latin typeface="Bookman Old Style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Bookman Old Style" pitchFamily="18" charset="0"/>
              </a:rPr>
              <a:t>But Superconducting Cavity, Field is limited based on  </a:t>
            </a:r>
            <a:r>
              <a:rPr lang="en-US" sz="2000" b="1" dirty="0" err="1">
                <a:solidFill>
                  <a:srgbClr val="FF0000"/>
                </a:solidFill>
                <a:latin typeface="Bookman Old Style" pitchFamily="18" charset="0"/>
              </a:rPr>
              <a:t>H</a:t>
            </a:r>
            <a:r>
              <a:rPr lang="en-US" sz="2000" b="1" baseline="-25000" dirty="0" err="1">
                <a:solidFill>
                  <a:srgbClr val="FF0000"/>
                </a:solidFill>
                <a:latin typeface="Bookman Old Style" pitchFamily="18" charset="0"/>
              </a:rPr>
              <a:t>c</a:t>
            </a:r>
            <a:r>
              <a:rPr lang="en-US" sz="2000" b="1" dirty="0">
                <a:solidFill>
                  <a:srgbClr val="FF0000"/>
                </a:solidFill>
                <a:latin typeface="Bookman Old Style" pitchFamily="18" charset="0"/>
              </a:rPr>
              <a:t>  value and It can not be more than 50 MeV/m for Niobium</a:t>
            </a:r>
          </a:p>
          <a:p>
            <a:endParaRPr lang="en-US" sz="2000" b="1" dirty="0">
              <a:solidFill>
                <a:srgbClr val="FF0000"/>
              </a:solidFill>
              <a:latin typeface="Bookman Old Style" pitchFamily="18" charset="0"/>
            </a:endParaRPr>
          </a:p>
          <a:p>
            <a:endParaRPr lang="en-US" sz="2000" b="1" dirty="0">
              <a:latin typeface="Bookman Old Style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Bookman Old Style" pitchFamily="18" charset="0"/>
              </a:rPr>
              <a:t>Very High Frequency ( 5 GHz)  RF cavity : </a:t>
            </a:r>
          </a:p>
          <a:p>
            <a:endParaRPr lang="en-US" sz="2000" b="1" dirty="0">
              <a:latin typeface="Bookman Old Style" pitchFamily="18" charset="0"/>
            </a:endParaRPr>
          </a:p>
          <a:p>
            <a:r>
              <a:rPr lang="en-US" sz="2000" b="1" dirty="0">
                <a:latin typeface="Bookman Old Style" pitchFamily="18" charset="0"/>
              </a:rPr>
              <a:t>              Normal Copper Cavity  may be better</a:t>
            </a:r>
          </a:p>
          <a:p>
            <a:endParaRPr lang="en-US" sz="2000" b="1" dirty="0">
              <a:latin typeface="Bookman Old Style" pitchFamily="18" charset="0"/>
            </a:endParaRPr>
          </a:p>
          <a:p>
            <a:r>
              <a:rPr lang="en-US" sz="2000" b="1" dirty="0">
                <a:latin typeface="Bookman Old Style" pitchFamily="18" charset="0"/>
              </a:rPr>
              <a:t>	    </a:t>
            </a:r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</a:rPr>
              <a:t>Even at 2 K with High frequency,  R</a:t>
            </a:r>
            <a:r>
              <a:rPr lang="en-US" sz="2200" b="1" baseline="-25000" dirty="0">
                <a:solidFill>
                  <a:srgbClr val="FF0000"/>
                </a:solidFill>
                <a:latin typeface="Bookman Old Style" pitchFamily="18" charset="0"/>
              </a:rPr>
              <a:t>s</a:t>
            </a:r>
            <a:r>
              <a:rPr lang="en-US" sz="2200" b="1" dirty="0">
                <a:solidFill>
                  <a:srgbClr val="FF0000"/>
                </a:solidFill>
                <a:latin typeface="Bookman Old Style" pitchFamily="18" charset="0"/>
              </a:rPr>
              <a:t> will be high and hence  higher dynamic Load  at 2 K</a:t>
            </a:r>
          </a:p>
        </p:txBody>
      </p:sp>
      <p:pic>
        <p:nvPicPr>
          <p:cNvPr id="6" name="Picture 9" descr=" R_{s\ normal} = \sqrt{ \frac{\omega \mu_0} {2 \sigma} }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85496"/>
            <a:ext cx="2184170" cy="860611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B874F-09FD-DCB6-B6C2-C7030BCD79C9}"/>
              </a:ext>
            </a:extLst>
          </p:cNvPr>
          <p:cNvSpPr txBox="1"/>
          <p:nvPr/>
        </p:nvSpPr>
        <p:spPr>
          <a:xfrm>
            <a:off x="5903914" y="4748491"/>
            <a:ext cx="619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Remember  (R</a:t>
            </a:r>
            <a:r>
              <a:rPr lang="en-US" b="1" baseline="-25000" dirty="0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) </a:t>
            </a:r>
            <a:r>
              <a:rPr lang="en-US" b="1" baseline="-25000" dirty="0">
                <a:solidFill>
                  <a:srgbClr val="0000FF"/>
                </a:solidFill>
              </a:rPr>
              <a:t>sup</a:t>
            </a:r>
            <a:r>
              <a:rPr lang="en-US" b="1" dirty="0">
                <a:solidFill>
                  <a:srgbClr val="0000FF"/>
                </a:solidFill>
              </a:rPr>
              <a:t> is  Proportional to ( Frequency ) 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en-IN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2C78A076-1E18-F667-4D90-98BBBA9842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553568"/>
              </p:ext>
            </p:extLst>
          </p:nvPr>
        </p:nvGraphicFramePr>
        <p:xfrm>
          <a:off x="6858000" y="5279766"/>
          <a:ext cx="3429000" cy="775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0000" imgH="469800" progId="Equation.DSMT4">
                  <p:embed/>
                </p:oleObj>
              </mc:Choice>
              <mc:Fallback>
                <p:oleObj name="Equation" r:id="rId3" imgW="2070000" imgH="469800" progId="Equation.DSMT4">
                  <p:embed/>
                  <p:pic>
                    <p:nvPicPr>
                      <p:cNvPr id="3" name="Object 4">
                        <a:extLst>
                          <a:ext uri="{FF2B5EF4-FFF2-40B4-BE49-F238E27FC236}">
                            <a16:creationId xmlns:a16="http://schemas.microsoft.com/office/drawing/2014/main" id="{BA6DABD5-A184-B418-618D-F0F2124130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279766"/>
                        <a:ext cx="3429000" cy="7756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28D43-5F5D-6DC3-05A1-2BA622E20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877F3C1-1E0A-F8D6-9EB5-2294F1FDA41B}"/>
              </a:ext>
            </a:extLst>
          </p:cNvPr>
          <p:cNvCxnSpPr>
            <a:cxnSpLocks/>
          </p:cNvCxnSpPr>
          <p:nvPr/>
        </p:nvCxnSpPr>
        <p:spPr>
          <a:xfrm>
            <a:off x="1524000" y="6447832"/>
            <a:ext cx="915039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9BB2B1-FB29-AF66-E346-E0E320B9F733}"/>
              </a:ext>
            </a:extLst>
          </p:cNvPr>
          <p:cNvCxnSpPr>
            <a:cxnSpLocks/>
          </p:cNvCxnSpPr>
          <p:nvPr/>
        </p:nvCxnSpPr>
        <p:spPr>
          <a:xfrm>
            <a:off x="1555873" y="1000832"/>
            <a:ext cx="915801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37B93E3-9028-EDFF-CEC1-77A66CD89C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3ED5AC2-A437-4626-FEFF-7DA7A079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54" y="1264025"/>
            <a:ext cx="4889269" cy="27433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5CC3478-910A-B52F-F89E-8B184B701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905" y="1052497"/>
            <a:ext cx="2406874" cy="26146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D7EAA9D-C844-ABBB-0B4D-E92F19C07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54" y="4059018"/>
            <a:ext cx="4001546" cy="218392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B71FEF3-E4DB-F805-6420-6D6FA60C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989" y="4370189"/>
            <a:ext cx="2987234" cy="178062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CF3505-4A3E-BD6F-9DAF-94FE4D39944B}"/>
              </a:ext>
            </a:extLst>
          </p:cNvPr>
          <p:cNvSpPr txBox="1"/>
          <p:nvPr/>
        </p:nvSpPr>
        <p:spPr>
          <a:xfrm>
            <a:off x="1555873" y="4556184"/>
            <a:ext cx="1024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Quarter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Resonators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(QWR)</a:t>
            </a:r>
            <a:endParaRPr kumimoji="1" lang="ja-JP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Arial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2BA0A1-C40D-346E-CB08-CE24CB313F7A}"/>
              </a:ext>
            </a:extLst>
          </p:cNvPr>
          <p:cNvSpPr txBox="1"/>
          <p:nvPr/>
        </p:nvSpPr>
        <p:spPr>
          <a:xfrm>
            <a:off x="6095045" y="4396596"/>
            <a:ext cx="7437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Spoke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cavities</a:t>
            </a:r>
            <a:endParaRPr kumimoji="1" lang="ja-JP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Arial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B2056C-81A9-A0BF-95F2-D9DC3136FD3C}"/>
              </a:ext>
            </a:extLst>
          </p:cNvPr>
          <p:cNvSpPr txBox="1"/>
          <p:nvPr/>
        </p:nvSpPr>
        <p:spPr>
          <a:xfrm>
            <a:off x="7173059" y="2638078"/>
            <a:ext cx="1024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Half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Resonators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(HWR)</a:t>
            </a:r>
            <a:endParaRPr kumimoji="1" lang="ja-JP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Arial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699E754-8DF1-1C39-D4DC-B3CDD73BCF49}"/>
              </a:ext>
            </a:extLst>
          </p:cNvPr>
          <p:cNvSpPr txBox="1"/>
          <p:nvPr/>
        </p:nvSpPr>
        <p:spPr>
          <a:xfrm>
            <a:off x="1555874" y="3298124"/>
            <a:ext cx="8915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Elliptical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multi-cell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Arial" pitchFamily="34" charset="0"/>
              </a:rPr>
              <a:t>cavities</a:t>
            </a:r>
            <a:endParaRPr kumimoji="1" lang="ja-JP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Arial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F5672F-1416-411E-DC5B-DB29DDAC15CE}"/>
              </a:ext>
            </a:extLst>
          </p:cNvPr>
          <p:cNvSpPr txBox="1"/>
          <p:nvPr/>
        </p:nvSpPr>
        <p:spPr>
          <a:xfrm>
            <a:off x="3051626" y="174947"/>
            <a:ext cx="5584374" cy="41549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srgbClr val="1D50A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itchFamily="34" charset="0"/>
              </a:rPr>
              <a:t>SRF Cavity Production in Worldwide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72BCD-EDE5-1CB3-79C9-BDC5197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9884" y="6408739"/>
            <a:ext cx="3532716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98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20"/>
          <p:cNvGrpSpPr>
            <a:grpSpLocks/>
          </p:cNvGrpSpPr>
          <p:nvPr/>
        </p:nvGrpSpPr>
        <p:grpSpPr bwMode="auto">
          <a:xfrm>
            <a:off x="2819400" y="457200"/>
            <a:ext cx="6934200" cy="2971800"/>
            <a:chOff x="0" y="1295400"/>
            <a:chExt cx="9144000" cy="5029199"/>
          </a:xfrm>
        </p:grpSpPr>
        <p:pic>
          <p:nvPicPr>
            <p:cNvPr id="5" name="図 15" descr="OT0105H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95400"/>
              <a:ext cx="9144000" cy="5029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円/楕円 18"/>
            <p:cNvSpPr>
              <a:spLocks noChangeArrowheads="1"/>
            </p:cNvSpPr>
            <p:nvPr/>
          </p:nvSpPr>
          <p:spPr bwMode="auto">
            <a:xfrm>
              <a:off x="7315200" y="3733800"/>
              <a:ext cx="1676400" cy="11430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7" name="円弧 19"/>
            <p:cNvSpPr/>
            <p:nvPr/>
          </p:nvSpPr>
          <p:spPr bwMode="auto">
            <a:xfrm rot="10170790">
              <a:off x="6569075" y="3405188"/>
              <a:ext cx="1524000" cy="1143000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endParaRPr>
            </a:p>
          </p:txBody>
        </p:sp>
      </p:grpSp>
      <p:graphicFrame>
        <p:nvGraphicFramePr>
          <p:cNvPr id="8" name="Group 43"/>
          <p:cNvGraphicFramePr>
            <a:graphicFrameLocks noGrp="1"/>
          </p:cNvGraphicFramePr>
          <p:nvPr/>
        </p:nvGraphicFramePr>
        <p:xfrm>
          <a:off x="5785166" y="3217958"/>
          <a:ext cx="5797233" cy="2801843"/>
        </p:xfrm>
        <a:graphic>
          <a:graphicData uri="http://schemas.openxmlformats.org/drawingml/2006/table">
            <a:tbl>
              <a:tblPr/>
              <a:tblGrid>
                <a:gridCol w="365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6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9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Max. Center-of-mass 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GeV</a:t>
                      </a:r>
                      <a:endParaRPr kumimoji="0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3346C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Peak Luminosity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~2x10</a:t>
                      </a:r>
                      <a:r>
                        <a:rPr kumimoji="0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1/cm</a:t>
                      </a:r>
                      <a:r>
                        <a:rPr kumimoji="0" lang="en-US" altLang="ja-JP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2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mA</a:t>
                      </a:r>
                      <a:endParaRPr kumimoji="0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23346C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Average accelerating gradient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31.5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MV/m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Beam 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Total Site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Total AC Power Consumption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~230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346C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 Unicode MS" pitchFamily="34" charset="-128"/>
                        </a:rPr>
                        <a:t>MW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524000" y="0"/>
            <a:ext cx="73914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INTERNATIONAL LINEAR  COLLIDER ( ILC)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685801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Electron – Positron Collider : Proposed Site at KITAKAMI, Japan</a:t>
            </a:r>
          </a:p>
        </p:txBody>
      </p:sp>
      <p:pic>
        <p:nvPicPr>
          <p:cNvPr id="136194" name="Picture 2" descr="Locations of the two candidate Japanese sites: a northern site in the Tohoku district and a southern site in the Kyushu district"/>
          <p:cNvPicPr>
            <a:picLocks noChangeAspect="1" noChangeArrowheads="1"/>
          </p:cNvPicPr>
          <p:nvPr/>
        </p:nvPicPr>
        <p:blipFill>
          <a:blip r:embed="rId3" cstate="print"/>
          <a:srcRect l="35113" t="17021" b="13002"/>
          <a:stretch>
            <a:fillRect/>
          </a:stretch>
        </p:blipFill>
        <p:spPr bwMode="auto">
          <a:xfrm rot="19672671">
            <a:off x="977314" y="3927004"/>
            <a:ext cx="3198106" cy="1730602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40020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3624E-129C-8047-29E4-52C20EFAFD06}"/>
              </a:ext>
            </a:extLst>
          </p:cNvPr>
          <p:cNvSpPr txBox="1"/>
          <p:nvPr/>
        </p:nvSpPr>
        <p:spPr>
          <a:xfrm>
            <a:off x="9354127" y="145960"/>
            <a:ext cx="2920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R&amp; D Program are 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Yet to Get Final Approval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From Japan Govt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81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8"/>
          <p:cNvSpPr txBox="1">
            <a:spLocks/>
          </p:cNvSpPr>
          <p:nvPr/>
        </p:nvSpPr>
        <p:spPr bwMode="auto">
          <a:xfrm>
            <a:off x="0" y="10177"/>
            <a:ext cx="9220200" cy="533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ILC  Superconducting Cavity/ Cryomodule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3728" y="2773363"/>
            <a:ext cx="36576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12" descr="ilc2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227095"/>
            <a:ext cx="2743200" cy="202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7" descr="DE0083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066800"/>
            <a:ext cx="541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 l="46974"/>
          <a:stretch>
            <a:fillRect/>
          </a:stretch>
        </p:blipFill>
        <p:spPr bwMode="auto">
          <a:xfrm>
            <a:off x="9296400" y="381001"/>
            <a:ext cx="1016000" cy="2163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テキスト ボックス 17"/>
          <p:cNvSpPr txBox="1"/>
          <p:nvPr/>
        </p:nvSpPr>
        <p:spPr>
          <a:xfrm>
            <a:off x="8458201" y="1600200"/>
            <a:ext cx="891591" cy="8166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ctr" latinLnBrk="0" hangingPunct="0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23346C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 Unicode MS" pitchFamily="34" charset="-128"/>
              </a:rPr>
              <a:t>10MW</a:t>
            </a:r>
          </a:p>
          <a:p>
            <a:pPr marL="342900" marR="0" lvl="0" indent="-342900" algn="l" defTabSz="914400" rtl="0" eaLnBrk="0" fontAlgn="ctr" latinLnBrk="0" hangingPunct="0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23346C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 Unicode MS" pitchFamily="34" charset="-128"/>
              </a:rPr>
              <a:t>L band </a:t>
            </a:r>
          </a:p>
          <a:p>
            <a:pPr marL="342900" marR="0" lvl="0" indent="-342900" algn="l" defTabSz="914400" rtl="0" eaLnBrk="0" fontAlgn="ctr" latinLnBrk="0" hangingPunct="0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23346C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 Unicode MS" pitchFamily="34" charset="-128"/>
              </a:rPr>
              <a:t>klystron</a:t>
            </a:r>
            <a:endParaRPr kumimoji="0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23346C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 Unicode MS" pitchFamily="34" charset="-128"/>
            </a:endParaRPr>
          </a:p>
        </p:txBody>
      </p:sp>
      <p:sp>
        <p:nvSpPr>
          <p:cNvPr id="12" name="テキスト ボックス 10"/>
          <p:cNvSpPr txBox="1"/>
          <p:nvPr/>
        </p:nvSpPr>
        <p:spPr>
          <a:xfrm>
            <a:off x="4495800" y="838201"/>
            <a:ext cx="251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ctr" latinLnBrk="0" hangingPunct="0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23346C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 Unicode MS" pitchFamily="34" charset="-128"/>
              </a:rPr>
              <a:t>9 cell cavity,~ 1m long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3346C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2921168"/>
            <a:ext cx="67056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ILC needs : 16000   9- cell cavities and  more than 1000 Cryomodules with each length of approx 12 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2500" y="5449311"/>
            <a:ext cx="7239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Total Estimated Refrigeration Capacity  at 4.2 K ~ 210 kW  ( Remember CERN 144 kW)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52600" y="21336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 : &gt; 35 MV/m, Q = 0.8 x 10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With Beam &gt; 31.5 MV/m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9258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72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52400"/>
            <a:ext cx="1145328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Circular Electron Positron Collider (CEPC) circumference of ~ 100 km at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Quinghuada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China  ( 2022-30) 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06572"/>
            <a:ext cx="4267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733800" y="5562600"/>
            <a:ext cx="5029200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Estimated Project Cost  ~  $6 billion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143000"/>
            <a:ext cx="4495800" cy="29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22314" y="3644820"/>
            <a:ext cx="5181600" cy="64633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Booster ring:  256, 1.3 GHz 9-cell SC cavities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Collider ring:  480, 650 MHz 2-cell SC cavities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5448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29718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C= 100km</a:t>
            </a:r>
          </a:p>
        </p:txBody>
      </p:sp>
      <p:sp>
        <p:nvSpPr>
          <p:cNvPr id="15" name="Oval 14"/>
          <p:cNvSpPr/>
          <p:nvPr/>
        </p:nvSpPr>
        <p:spPr>
          <a:xfrm>
            <a:off x="2971800" y="4648200"/>
            <a:ext cx="7010400" cy="6096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Refrigeration Capacity `96kW at 4.2 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CB447-0F9E-47E7-2849-6A33F7CF0CE9}"/>
              </a:ext>
            </a:extLst>
          </p:cNvPr>
          <p:cNvSpPr txBox="1"/>
          <p:nvPr/>
        </p:nvSpPr>
        <p:spPr>
          <a:xfrm>
            <a:off x="9762613" y="3831652"/>
            <a:ext cx="242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Note : Design under Revision  </a:t>
            </a:r>
            <a:endParaRPr kumimoji="0" lang="en-IN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89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683777"/>
            <a:ext cx="6576124" cy="3086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91" y="3316754"/>
            <a:ext cx="431560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IN" b="1" dirty="0">
                <a:latin typeface="Bookman Old Style" panose="02050604050505020204" pitchFamily="18" charset="0"/>
              </a:rPr>
              <a:t>3</a:t>
            </a:r>
            <a:r>
              <a:rPr lang="en-IN" b="1" baseline="30000" dirty="0">
                <a:latin typeface="Bookman Old Style" panose="02050604050505020204" pitchFamily="18" charset="0"/>
              </a:rPr>
              <a:t>rd</a:t>
            </a:r>
            <a:r>
              <a:rPr lang="en-IN" b="1" dirty="0">
                <a:latin typeface="Bookman Old Style" panose="02050604050505020204" pitchFamily="18" charset="0"/>
              </a:rPr>
              <a:t>ASSCA at IHEP, Beijing in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9A23E-D1FF-428B-B6B2-10280BF96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2527" r="17499" b="21449"/>
          <a:stretch/>
        </p:blipFill>
        <p:spPr>
          <a:xfrm>
            <a:off x="5601758" y="44313"/>
            <a:ext cx="6172200" cy="3264970"/>
          </a:xfrm>
          <a:prstGeom prst="rect">
            <a:avLst/>
          </a:prstGeom>
        </p:spPr>
      </p:pic>
      <p:pic>
        <p:nvPicPr>
          <p:cNvPr id="10" name="Picture 9" descr="10_3.jpg">
            <a:extLst>
              <a:ext uri="{FF2B5EF4-FFF2-40B4-BE49-F238E27FC236}">
                <a16:creationId xmlns:a16="http://schemas.microsoft.com/office/drawing/2014/main" id="{9CBA4EF8-5F7B-45F8-8230-5977DC4F859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49091"/>
            <a:ext cx="4953000" cy="3222776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18141BD7-6B2F-4490-B9D1-DBC72FE9F734}"/>
              </a:ext>
            </a:extLst>
          </p:cNvPr>
          <p:cNvSpPr/>
          <p:nvPr/>
        </p:nvSpPr>
        <p:spPr>
          <a:xfrm>
            <a:off x="76200" y="49090"/>
            <a:ext cx="4338675" cy="26774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2</a:t>
            </a:r>
            <a:r>
              <a:rPr lang="en-US" b="1" baseline="30000" dirty="0">
                <a:latin typeface="Bookman Old Style" panose="02050604050505020204" pitchFamily="18" charset="0"/>
              </a:rPr>
              <a:t>nd</a:t>
            </a:r>
            <a:r>
              <a:rPr lang="en-US" b="1" dirty="0">
                <a:latin typeface="Bookman Old Style" panose="02050604050505020204" pitchFamily="18" charset="0"/>
              </a:rPr>
              <a:t>  ASSCA KEK, Japan in 2017</a:t>
            </a: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CFCB85-431A-4ABC-B2C5-E3F44783C170}"/>
              </a:ext>
            </a:extLst>
          </p:cNvPr>
          <p:cNvSpPr/>
          <p:nvPr/>
        </p:nvSpPr>
        <p:spPr>
          <a:xfrm>
            <a:off x="6131989" y="29299"/>
            <a:ext cx="4338675" cy="36805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4 </a:t>
            </a:r>
            <a:r>
              <a:rPr lang="en-US" b="1" baseline="30000" dirty="0" err="1">
                <a:latin typeface="Bookman Old Style" panose="02050604050505020204" pitchFamily="18" charset="0"/>
              </a:rPr>
              <a:t>th</a:t>
            </a:r>
            <a:r>
              <a:rPr lang="en-US" b="1" baseline="30000" dirty="0">
                <a:latin typeface="Bookman Old Style" panose="02050604050505020204" pitchFamily="18" charset="0"/>
              </a:rPr>
              <a:t> </a:t>
            </a:r>
            <a:r>
              <a:rPr lang="en-US" b="1" dirty="0">
                <a:latin typeface="Bookman Old Style" panose="02050604050505020204" pitchFamily="18" charset="0"/>
              </a:rPr>
              <a:t> ASSCA  at Korea in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E3C52-9FBD-CB76-913E-FF5D3D994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24" y="3713540"/>
            <a:ext cx="5539675" cy="3144459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185679BF-8D6C-C5E5-037C-FBBEF1A88174}"/>
              </a:ext>
            </a:extLst>
          </p:cNvPr>
          <p:cNvSpPr/>
          <p:nvPr/>
        </p:nvSpPr>
        <p:spPr>
          <a:xfrm>
            <a:off x="6477001" y="3320007"/>
            <a:ext cx="4953000" cy="36805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5 </a:t>
            </a:r>
            <a:r>
              <a:rPr lang="en-US" b="1" baseline="30000" dirty="0" err="1">
                <a:latin typeface="Bookman Old Style" panose="02050604050505020204" pitchFamily="18" charset="0"/>
              </a:rPr>
              <a:t>th</a:t>
            </a:r>
            <a:r>
              <a:rPr lang="en-US" b="1" baseline="30000" dirty="0">
                <a:latin typeface="Bookman Old Style" panose="02050604050505020204" pitchFamily="18" charset="0"/>
              </a:rPr>
              <a:t> </a:t>
            </a:r>
            <a:r>
              <a:rPr lang="en-US" b="1" dirty="0">
                <a:latin typeface="Bookman Old Style" panose="02050604050505020204" pitchFamily="18" charset="0"/>
              </a:rPr>
              <a:t> ASSCA  at KEK. Japan in 2024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819400" y="228601"/>
            <a:ext cx="8047184" cy="8302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Parallel there is also improvement on efficiency of the Helium Refrigerator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879" y="10935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27488" y="4141500"/>
            <a:ext cx="48006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Power consumption reduced from  600 W to 225 W  to take care of 1 W loss at 4.2 K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 Higher Refrigeration  Capacity : Higher Carnot efficiency % )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2002839" y="5534651"/>
            <a:ext cx="9144000" cy="70788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Realization of ILC/CEPC :  Less Power Consumption by Refrigerator and  Improvement of field gradient ( &gt; 30 MV/m) : Power and Size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46983" y="1344395"/>
            <a:ext cx="4688311" cy="3200400"/>
            <a:chOff x="3962399" y="1295400"/>
            <a:chExt cx="4688311" cy="320040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399" y="1295400"/>
              <a:ext cx="4688311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4419600" y="2232950"/>
              <a:ext cx="38862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419600" y="2819400"/>
              <a:ext cx="3962400" cy="1832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553200" y="1905000"/>
              <a:ext cx="14668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TARGET FOR ILC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67600" y="2514600"/>
              <a:ext cx="978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ACHIEVED</a:t>
              </a:r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6477000" y="6408739"/>
            <a:ext cx="3505201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1092" y="4572596"/>
            <a:ext cx="425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 updated : % has improved for the  last 5 years</a:t>
            </a:r>
          </a:p>
        </p:txBody>
      </p:sp>
    </p:spTree>
    <p:extLst>
      <p:ext uri="{BB962C8B-B14F-4D97-AF65-F5344CB8AC3E}">
        <p14:creationId xmlns:p14="http://schemas.microsoft.com/office/powerpoint/2010/main" val="345266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DE0AEF-0011-4A47-995E-A498E2ADB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40782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258EE-0223-487B-B507-C7620562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6C60A5-B01E-BCA7-9C62-722CE3B50ADC}"/>
              </a:ext>
            </a:extLst>
          </p:cNvPr>
          <p:cNvSpPr/>
          <p:nvPr/>
        </p:nvSpPr>
        <p:spPr>
          <a:xfrm>
            <a:off x="2209800" y="228600"/>
            <a:ext cx="63246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Cryogenics &amp; Superconductivity for Particle Detector and other Application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DBA49-C33C-1E2C-A03B-515C91822D6A}"/>
              </a:ext>
            </a:extLst>
          </p:cNvPr>
          <p:cNvSpPr txBox="1"/>
          <p:nvPr/>
        </p:nvSpPr>
        <p:spPr>
          <a:xfrm>
            <a:off x="685800" y="1752600"/>
            <a:ext cx="11049000" cy="25545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Bubble Chamber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Liquid Hydrogen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&amp; SC Magnet ( Earliest and now Obsolete 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Particle Detector like ATLAS/ CMS : Giant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Superconducting Magnet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(present ):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Liquid Helium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Neutrino Detector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Liquid Argon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( DUNE)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Spallation Neutron Source :  Supercritical Subcooled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Liquid Hydrogen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( ESS ) 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521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-364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Bookman Old Style" pitchFamily="18" charset="0"/>
              </a:rPr>
              <a:t>Bubble Chamber </a:t>
            </a:r>
            <a:r>
              <a:rPr lang="en-US" b="1" dirty="0">
                <a:solidFill>
                  <a:prstClr val="black"/>
                </a:solidFill>
                <a:latin typeface="Bookman Old Style" pitchFamily="18" charset="0"/>
              </a:rPr>
              <a:t>Filled with </a:t>
            </a:r>
            <a:r>
              <a:rPr lang="en-US" b="1" dirty="0">
                <a:solidFill>
                  <a:srgbClr val="0000FF"/>
                </a:solidFill>
                <a:latin typeface="Bookman Old Style" pitchFamily="18" charset="0"/>
              </a:rPr>
              <a:t>Liquid Hydrogen </a:t>
            </a:r>
            <a:r>
              <a:rPr lang="en-US" b="1" dirty="0">
                <a:solidFill>
                  <a:prstClr val="black"/>
                </a:solidFill>
                <a:latin typeface="Bookman Old Style" pitchFamily="18" charset="0"/>
              </a:rPr>
              <a:t>( 1956- 1985)</a:t>
            </a: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Bookman Old Style" pitchFamily="18" charset="0"/>
              </a:rPr>
              <a:t>( First  Application of Cryogenics in Major Accelerator programmer)</a:t>
            </a:r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5648" y="975717"/>
            <a:ext cx="9390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</a:rPr>
              <a:t>Bubble chamber : Tracks of charged particles by means of a visible string of bubbles that are left by the particles as they fly through a  </a:t>
            </a:r>
            <a:r>
              <a:rPr lang="en-US" b="1" dirty="0">
                <a:solidFill>
                  <a:srgbClr val="FF0000"/>
                </a:solidFill>
              </a:rPr>
              <a:t>Liquid Hydrogen</a:t>
            </a:r>
            <a:r>
              <a:rPr lang="en-US" b="1" dirty="0">
                <a:solidFill>
                  <a:srgbClr val="0000FF"/>
                </a:solidFill>
              </a:rPr>
              <a:t> ( Purest  Target) at a temperature </a:t>
            </a:r>
            <a:r>
              <a:rPr lang="en-US" b="1" dirty="0">
                <a:solidFill>
                  <a:srgbClr val="FF0000"/>
                </a:solidFill>
              </a:rPr>
              <a:t>24 to  29 K  </a:t>
            </a:r>
            <a:r>
              <a:rPr lang="en-US" b="1" dirty="0">
                <a:solidFill>
                  <a:srgbClr val="0000FF"/>
                </a:solidFill>
              </a:rPr>
              <a:t>with pressure from 40 Psig to 70 Psig)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95284" y="2345830"/>
            <a:ext cx="69342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</a:rPr>
              <a:t>BEBC project  ( 1966) giant cryogenic bubble chamber surrounded by a 3.5 T superconducting solenoid magnet that operated at CERN Super Proton Synchrotron (SPS) until 1984</a:t>
            </a: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4419080" y="3737282"/>
            <a:ext cx="426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en-US" sz="1600" b="1" dirty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developments in electronics and new wire chamber detectors, brought an end to the bubble-chamber</a:t>
            </a:r>
            <a:endParaRPr lang="en-US" sz="16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50180" name="Picture 4" descr="Image result for BEBC Bubble Chamb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3959" y="3489121"/>
            <a:ext cx="1830881" cy="24384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933159" y="5226899"/>
            <a:ext cx="2590800" cy="52322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</a:rPr>
              <a:t>Remains of the  BEBC at  CERN Science Museum</a:t>
            </a:r>
          </a:p>
        </p:txBody>
      </p:sp>
      <p:pic>
        <p:nvPicPr>
          <p:cNvPr id="50182" name="Picture 6" descr="Image result for BEBC Bubble Chamber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438401"/>
            <a:ext cx="2680138" cy="31242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5903913" y="6408739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01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9906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</a:rPr>
              <a:t>Momentum Resolution   ( </a:t>
            </a:r>
            <a:r>
              <a:rPr lang="en-US" b="1" dirty="0" err="1">
                <a:solidFill>
                  <a:prstClr val="black"/>
                </a:solidFill>
              </a:rPr>
              <a:t>Sagitta</a:t>
            </a:r>
            <a:r>
              <a:rPr lang="en-US" b="1" dirty="0">
                <a:solidFill>
                  <a:prstClr val="black"/>
                </a:solidFill>
              </a:rPr>
              <a:t>) ~  </a:t>
            </a:r>
            <a:endParaRPr lang="en-US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106499" name="Object 3"/>
          <p:cNvGraphicFramePr>
            <a:graphicFrameLocks noChangeAspect="1"/>
          </p:cNvGraphicFramePr>
          <p:nvPr/>
        </p:nvGraphicFramePr>
        <p:xfrm>
          <a:off x="5715000" y="762000"/>
          <a:ext cx="29337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38080" imgH="228600" progId="Equation.DSMT4">
                  <p:embed/>
                </p:oleObj>
              </mc:Choice>
              <mc:Fallback>
                <p:oleObj name="Equation" r:id="rId2" imgW="838080" imgH="228600" progId="Equation.DSMT4">
                  <p:embed/>
                  <p:pic>
                    <p:nvPicPr>
                      <p:cNvPr id="1064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762000"/>
                        <a:ext cx="29337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1600200"/>
            <a:ext cx="10591800" cy="12311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Bookman Old Style" pitchFamily="18" charset="0"/>
              </a:rPr>
              <a:t>Resolution better with high field ( B) and longer length (L)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Bookman Old Style" pitchFamily="18" charset="0"/>
              </a:rPr>
              <a:t>Before Collision, we need strong focusing ( Achieved by Quadrupole magnet High Field gradient ( T/ M) h to have higher Luminosity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200" y="228601"/>
            <a:ext cx="601158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</a:rPr>
              <a:t>Detector with Superconducting magnet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7400" y="2971800"/>
            <a:ext cx="84582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Bookman Old Style" pitchFamily="18" charset="0"/>
              </a:rPr>
              <a:t>ATLAS (A Toroidal LHC Apparatus) is Particle Detector at LHC, CERN</a:t>
            </a:r>
          </a:p>
        </p:txBody>
      </p:sp>
      <p:sp>
        <p:nvSpPr>
          <p:cNvPr id="107524" name="AutoShape 4" descr="https://home.cern/sites/home.web.cern.ch/files/image/experiment/2013/01/atlas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648201"/>
            <a:ext cx="579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The magnet system on the ATLAS detector includes eight huge </a:t>
            </a:r>
            <a:r>
              <a:rPr lang="en-US" b="1" dirty="0">
                <a:solidFill>
                  <a:srgbClr val="0000FF"/>
                </a:solidFill>
              </a:rPr>
              <a:t>SC magnets arranged in a torus  and a central  SC Solenoid around the LHC beam pipe</a:t>
            </a:r>
          </a:p>
        </p:txBody>
      </p:sp>
      <p:pic>
        <p:nvPicPr>
          <p:cNvPr id="12" name="Picture 11" descr="atla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6448" y="3581400"/>
            <a:ext cx="4211553" cy="2819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3505200"/>
            <a:ext cx="59436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46 m long, 25 m high and 25 m wide, the 7000-tonne  detector is the largest volume particle detector ever constructed</a:t>
            </a:r>
            <a:r>
              <a:rPr lang="en-US" dirty="0">
                <a:solidFill>
                  <a:srgbClr val="0000FF"/>
                </a:solidFill>
              </a:rPr>
              <a:t>. 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1286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17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7734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pic>
        <p:nvPicPr>
          <p:cNvPr id="2050" name="Picture 2" descr="LBNF/DUNE infograph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/>
          <a:stretch/>
        </p:blipFill>
        <p:spPr bwMode="auto">
          <a:xfrm>
            <a:off x="1825626" y="2228413"/>
            <a:ext cx="88423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73436"/>
            <a:ext cx="1091496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The Deep Underground Neutrino Experiment (DUNE):  Neutrino Detector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282845"/>
            <a:ext cx="1173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PIP-II’s new linear accelerator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100 GeV Proton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will be built with the latest superconducting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radio-frequency technology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at Fermi lab, USA 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protons will slam into the graphite target of the Long-Baseline Neutrino Facility to produce neutrinos 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5263797"/>
            <a:ext cx="8991600" cy="75405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The South Dakota Neutrino detector  at Sanford will be the largest of its type ever built and will 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70,000 tons of liquid argon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DABAF-69C9-7DBB-A140-3F465FFA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6" y="546353"/>
            <a:ext cx="1154072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34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BC269C-1D03-4E91-8D99-36E293EE702A}" type="slidenum"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pic>
        <p:nvPicPr>
          <p:cNvPr id="1026" name="Picture 2" descr="https://www.dunescience.org/wp-content/uploads/2019/09/19-0134-01.hr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525587"/>
            <a:ext cx="9004300" cy="53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1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4C97"/>
                </a:solidFill>
                <a:latin typeface="Helvetica Neue"/>
                <a:cs typeface="+mn-cs"/>
              </a:rPr>
              <a:t>The Deep Underground Neutrino Experiment (DUNE)</a:t>
            </a:r>
            <a:endParaRPr lang="en-US" sz="2400" b="1" dirty="0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7213" y="578128"/>
            <a:ext cx="871061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Helvetica Neue"/>
              </a:rPr>
              <a:t>Each  Cryostat : 18 m height , 19 m wide and 66 m long : Total four Cryostats </a:t>
            </a:r>
          </a:p>
        </p:txBody>
      </p:sp>
    </p:spTree>
    <p:extLst>
      <p:ext uri="{BB962C8B-B14F-4D97-AF65-F5344CB8AC3E}">
        <p14:creationId xmlns:p14="http://schemas.microsoft.com/office/powerpoint/2010/main" val="1758999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849687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BC269C-1D03-4E91-8D99-36E293EE702A}" type="slidenum"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838200"/>
            <a:ext cx="116374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elvetica Neue"/>
                <a:cs typeface="+mn-cs"/>
              </a:rPr>
              <a:t>Argon as a noble gas, it does not react chemically</a:t>
            </a:r>
            <a:r>
              <a:rPr lang="en-US" sz="2000" b="1" dirty="0">
                <a:solidFill>
                  <a:srgbClr val="444444"/>
                </a:solidFill>
                <a:latin typeface="Helvetica Neue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44"/>
              </a:solidFill>
              <a:latin typeface="Helvetica Neue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Helvetica Neue"/>
                <a:cs typeface="+mn-cs"/>
              </a:rPr>
              <a:t>It is its third most common component, surpassed only by nitrogen and oxygen</a:t>
            </a:r>
            <a:r>
              <a:rPr lang="en-US" sz="2400" dirty="0">
                <a:solidFill>
                  <a:srgbClr val="444444"/>
                </a:solidFill>
                <a:latin typeface="Helvetica Neue"/>
                <a:cs typeface="+mn-cs"/>
              </a:rPr>
              <a:t>.  </a:t>
            </a:r>
            <a:r>
              <a:rPr lang="en-US" sz="2400" b="1" dirty="0">
                <a:solidFill>
                  <a:srgbClr val="0000FF"/>
                </a:solidFill>
                <a:latin typeface="Helvetica Neue"/>
                <a:cs typeface="+mn-cs"/>
              </a:rPr>
              <a:t>( Cheap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44"/>
              </a:solidFill>
              <a:latin typeface="Helvetica Neue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CC"/>
                </a:solidFill>
                <a:latin typeface="Helvetica Neue"/>
                <a:cs typeface="+mn-cs"/>
              </a:rPr>
              <a:t>Density is higher at Liquid Phase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44"/>
              </a:solidFill>
              <a:latin typeface="Helvetica Neue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Helvetica Neue"/>
                <a:cs typeface="+mn-cs"/>
              </a:rPr>
              <a:t>Liquid argon’s most important feature is that it acts as both a target and detector for neutrinos</a:t>
            </a:r>
            <a:r>
              <a:rPr lang="en-US" sz="2400" dirty="0">
                <a:solidFill>
                  <a:srgbClr val="FF0000"/>
                </a:solidFill>
                <a:latin typeface="Helvetica Neue"/>
                <a:cs typeface="+mn-c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0000CC"/>
              </a:solidFill>
              <a:latin typeface="Helvetica Neue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CC"/>
                </a:solidFill>
                <a:latin typeface="Helvetica Neue"/>
                <a:cs typeface="+mn-cs"/>
              </a:rPr>
              <a:t>With 40 protons and neutrons, liquid argon is denser than water or oil, so liquid-argon detectors see more neutrino collisions per unit volume than their oil- or water-based predecessors.</a:t>
            </a:r>
            <a:r>
              <a:rPr lang="en-US" sz="2400" dirty="0">
                <a:solidFill>
                  <a:srgbClr val="444444"/>
                </a:solidFill>
                <a:latin typeface="Helvetica Neue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444444"/>
              </a:solidFill>
              <a:latin typeface="Helvetica Neue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44"/>
              </a:solidFill>
              <a:latin typeface="Helvetica Neue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52400"/>
            <a:ext cx="353654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Lucida Sans Unicode"/>
                <a:cs typeface="+mn-cs"/>
              </a:rPr>
              <a:t>Why Liquid Argon ?</a:t>
            </a:r>
          </a:p>
        </p:txBody>
      </p:sp>
    </p:spTree>
    <p:extLst>
      <p:ext uri="{BB962C8B-B14F-4D97-AF65-F5344CB8AC3E}">
        <p14:creationId xmlns:p14="http://schemas.microsoft.com/office/powerpoint/2010/main" val="3120689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4686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685801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Bookman Old Style" pitchFamily="18" charset="0"/>
              </a:rPr>
              <a:t>All These  Superconducting Magnet and Cavity works if it is cooled below  its Critical Temperature</a:t>
            </a:r>
          </a:p>
        </p:txBody>
      </p:sp>
      <p:sp>
        <p:nvSpPr>
          <p:cNvPr id="5" name="Oval 4"/>
          <p:cNvSpPr/>
          <p:nvPr/>
        </p:nvSpPr>
        <p:spPr>
          <a:xfrm>
            <a:off x="3124200" y="1905000"/>
            <a:ext cx="5257800" cy="1295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ookman Old Style" pitchFamily="18" charset="0"/>
              </a:rPr>
              <a:t>We need Cooling Medium &amp; Hence Cryogenics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5001" y="3639129"/>
            <a:ext cx="7467600" cy="838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Bookman Old Style" pitchFamily="18" charset="0"/>
              </a:rPr>
              <a:t>As on Today, No Superconductor  with </a:t>
            </a:r>
            <a:r>
              <a:rPr lang="en-US" sz="2000" b="1" dirty="0" err="1">
                <a:solidFill>
                  <a:srgbClr val="0000FF"/>
                </a:solidFill>
                <a:latin typeface="Bookman Old Style" pitchFamily="18" charset="0"/>
              </a:rPr>
              <a:t>Tc</a:t>
            </a:r>
            <a:r>
              <a:rPr lang="en-US" sz="2000" b="1" dirty="0">
                <a:solidFill>
                  <a:srgbClr val="0000FF"/>
                </a:solidFill>
                <a:latin typeface="Bookman Old Style" pitchFamily="18" charset="0"/>
              </a:rPr>
              <a:t> at room Temperature is discovered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122614" y="4896937"/>
            <a:ext cx="5562600" cy="990600"/>
          </a:xfrm>
          <a:prstGeom prst="cloudCallo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Bookman Old Style" pitchFamily="18" charset="0"/>
              </a:rPr>
              <a:t>Thank God</a:t>
            </a:r>
          </a:p>
          <a:p>
            <a:pPr algn="ctr"/>
            <a:r>
              <a:rPr lang="en-US" sz="2000" b="1" dirty="0">
                <a:latin typeface="Bookman Old Style" pitchFamily="18" charset="0"/>
              </a:rPr>
              <a:t> We did not loose  our Job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210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627314" y="609600"/>
            <a:ext cx="6553200" cy="2667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Now I will be skipping the Cryogenics ( Introduction) in this lecture.</a:t>
            </a:r>
          </a:p>
          <a:p>
            <a:pPr algn="ctr"/>
            <a:endParaRPr lang="en-IN" sz="2400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algn="ctr"/>
            <a:endParaRPr lang="en-IN" sz="2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IN" sz="24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I will  be talking on Cryogenics on Friday ( March 29, 2025)  Morning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C96E30-E8EC-F65C-8D4E-20FE0C8C6AF7}"/>
              </a:ext>
            </a:extLst>
          </p:cNvPr>
          <p:cNvSpPr/>
          <p:nvPr/>
        </p:nvSpPr>
        <p:spPr>
          <a:xfrm>
            <a:off x="1752600" y="3962401"/>
            <a:ext cx="8554243" cy="990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Except the advantage of 2K over 4.2 K for Accelerator </a:t>
            </a:r>
            <a:endParaRPr lang="en-IN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82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76600" y="990600"/>
            <a:ext cx="2362200" cy="60960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78 K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76600" y="2209800"/>
            <a:ext cx="2438400" cy="685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4.2 K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52800" y="3733800"/>
            <a:ext cx="2590800" cy="6858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ookman Old Style" pitchFamily="18" charset="0"/>
              </a:rPr>
              <a:t>2 K</a:t>
            </a:r>
          </a:p>
        </p:txBody>
      </p:sp>
      <p:sp>
        <p:nvSpPr>
          <p:cNvPr id="8" name="Down Arrow 7"/>
          <p:cNvSpPr/>
          <p:nvPr/>
        </p:nvSpPr>
        <p:spPr>
          <a:xfrm>
            <a:off x="4419600" y="2895600"/>
            <a:ext cx="304800" cy="838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05599" y="3505200"/>
            <a:ext cx="4495801" cy="1219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itchFamily="18" charset="0"/>
              </a:rPr>
              <a:t>Must for Present &amp; Future High Power Accelerator ( important 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943600" y="40386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66800" y="5271655"/>
            <a:ext cx="1028699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Bookman Old Style" pitchFamily="18" charset="0"/>
              </a:rPr>
              <a:t>Super-fluidity is the characteristic property of a fluid with zero viscosity which therefore flows without loss of kinetic energy ( no Pressure drop)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47800" y="145473"/>
            <a:ext cx="6400800" cy="4572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Transition from He I to He II ( Super fluid)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8496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8FE0ED-D3EF-E6F0-A99C-C3E1C230CA82}"/>
              </a:ext>
            </a:extLst>
          </p:cNvPr>
          <p:cNvSpPr/>
          <p:nvPr/>
        </p:nvSpPr>
        <p:spPr>
          <a:xfrm>
            <a:off x="7315200" y="990601"/>
            <a:ext cx="4419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Detailed will be discussed by Prof Nakai- </a:t>
            </a:r>
            <a:r>
              <a:rPr lang="en-US" sz="1400" b="1" dirty="0" err="1">
                <a:solidFill>
                  <a:srgbClr val="0000FF"/>
                </a:solidFill>
              </a:rPr>
              <a:t>san</a:t>
            </a:r>
            <a:r>
              <a:rPr lang="en-US" sz="1400" b="1" dirty="0">
                <a:solidFill>
                  <a:srgbClr val="0000FF"/>
                </a:solidFill>
              </a:rPr>
              <a:t> on Saturday </a:t>
            </a:r>
            <a:endParaRPr lang="en-IN" sz="1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rot="434551">
            <a:off x="552768" y="1234512"/>
            <a:ext cx="5334000" cy="609600"/>
          </a:xfrm>
          <a:prstGeom prst="cloudCallou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Outline of my Talk</a:t>
            </a: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336243" y="2247826"/>
            <a:ext cx="6400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Bookman Old Style" pitchFamily="18" charset="0"/>
              </a:rPr>
              <a:t>Basics on  Cryogenics &amp; Superconductivity</a:t>
            </a:r>
          </a:p>
          <a:p>
            <a:pPr marL="342900" indent="-342900">
              <a:buFontTx/>
              <a:buAutoNum type="arabicPeriod"/>
            </a:pPr>
            <a:endParaRPr lang="en-US" sz="20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rgbClr val="0000CC"/>
                </a:solidFill>
                <a:latin typeface="Bookman Old Style" pitchFamily="18" charset="0"/>
              </a:rPr>
              <a:t> History on Accelerator with Cryogenics</a:t>
            </a:r>
          </a:p>
          <a:p>
            <a:pPr marL="342900" indent="-342900">
              <a:buFontTx/>
              <a:buAutoNum type="arabicPeriod"/>
            </a:pPr>
            <a:endParaRPr lang="en-US" sz="2000" b="1" dirty="0">
              <a:solidFill>
                <a:srgbClr val="0000CC"/>
              </a:solidFill>
              <a:latin typeface="Bookman Old Style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Bookman Old Style" pitchFamily="18" charset="0"/>
              </a:rPr>
              <a:t>Role of Superconductivity  ( SC) for Accelerator</a:t>
            </a:r>
          </a:p>
          <a:p>
            <a:pPr marL="342900" indent="-342900">
              <a:buFontTx/>
              <a:buAutoNum type="arabicPeriod"/>
            </a:pPr>
            <a:endParaRPr lang="en-US" sz="2000" b="1" dirty="0">
              <a:solidFill>
                <a:srgbClr val="0000CC"/>
              </a:solidFill>
              <a:latin typeface="Bookman Old Style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rgbClr val="0000CC"/>
                </a:solidFill>
                <a:latin typeface="Bookman Old Style" pitchFamily="18" charset="0"/>
              </a:rPr>
              <a:t>Major programme Present &amp; Future</a:t>
            </a:r>
            <a:endParaRPr lang="en-US" sz="2000" b="1" dirty="0">
              <a:latin typeface="Bookman Old Style" pitchFamily="18" charset="0"/>
            </a:endParaRPr>
          </a:p>
          <a:p>
            <a:pPr marL="342900" indent="-342900">
              <a:buFontTx/>
              <a:buAutoNum type="arabicPeriod"/>
            </a:pPr>
            <a:endParaRPr lang="en-US" sz="20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Bookman Old Style" pitchFamily="18" charset="0"/>
              </a:rPr>
              <a:t>Conclusion </a:t>
            </a:r>
          </a:p>
        </p:txBody>
      </p:sp>
      <p:pic>
        <p:nvPicPr>
          <p:cNvPr id="5124" name="Picture 3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3266" y="3200400"/>
            <a:ext cx="240473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-199"/>
            <a:ext cx="12192000" cy="8309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Realization of High Power Accelerator ( LHC. ILC/CEPC) is possible because of Superconductivity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42350" y="1600200"/>
            <a:ext cx="4613407" cy="9906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Bookman Old Style" pitchFamily="18" charset="0"/>
              </a:rPr>
              <a:t>Compact Size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Bookman Old Style" pitchFamily="18" charset="0"/>
              </a:rPr>
              <a:t>Low Power Consumption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544887" cy="365125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</a:rPr>
              <a:t>ASSCA 2025, HEPS  China  ( T S Datta) March 25, 2025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7AC3EA-89B6-4CEA-A0C8-36880475990E}"/>
              </a:ext>
            </a:extLst>
          </p:cNvPr>
          <p:cNvGrpSpPr/>
          <p:nvPr/>
        </p:nvGrpSpPr>
        <p:grpSpPr>
          <a:xfrm>
            <a:off x="2819400" y="5584902"/>
            <a:ext cx="7024102" cy="369332"/>
            <a:chOff x="1806367" y="5961152"/>
            <a:chExt cx="7037831" cy="3735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E6F96F-0B2A-468B-8172-DA0D13845BB3}"/>
                </a:ext>
              </a:extLst>
            </p:cNvPr>
            <p:cNvSpPr txBox="1"/>
            <p:nvPr/>
          </p:nvSpPr>
          <p:spPr>
            <a:xfrm>
              <a:off x="1806367" y="5961152"/>
              <a:ext cx="7037831" cy="3735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IN" b="1" dirty="0">
                  <a:solidFill>
                    <a:srgbClr val="0000FF"/>
                  </a:solidFill>
                </a:rPr>
                <a:t>Cryogenics         Superconductivity           Particle Accelerator  </a:t>
              </a: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19671D45-AA64-4CA2-89B6-5AFE002C49CA}"/>
                </a:ext>
              </a:extLst>
            </p:cNvPr>
            <p:cNvSpPr/>
            <p:nvPr/>
          </p:nvSpPr>
          <p:spPr>
            <a:xfrm>
              <a:off x="3276600" y="6119436"/>
              <a:ext cx="381000" cy="5276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71C24CA2-7D2D-45F1-9F7A-18231904EEDE}"/>
                </a:ext>
              </a:extLst>
            </p:cNvPr>
            <p:cNvSpPr/>
            <p:nvPr/>
          </p:nvSpPr>
          <p:spPr>
            <a:xfrm>
              <a:off x="5856962" y="6093054"/>
              <a:ext cx="381000" cy="5276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A17CD8-0F6D-AD86-F5B2-2AA797B69899}"/>
              </a:ext>
            </a:extLst>
          </p:cNvPr>
          <p:cNvSpPr txBox="1"/>
          <p:nvPr/>
        </p:nvSpPr>
        <p:spPr>
          <a:xfrm>
            <a:off x="8792211" y="984515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BENEFITS</a:t>
            </a:r>
            <a:endParaRPr lang="en-IN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905000" y="914400"/>
            <a:ext cx="4267200" cy="3124200"/>
            <a:chOff x="457200" y="685800"/>
            <a:chExt cx="4724400" cy="3374572"/>
          </a:xfrm>
        </p:grpSpPr>
        <p:pic>
          <p:nvPicPr>
            <p:cNvPr id="6" name="Picture 2" descr="Related imag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685800"/>
              <a:ext cx="4724400" cy="3374572"/>
            </a:xfrm>
            <a:prstGeom prst="rect">
              <a:avLst/>
            </a:prstGeom>
            <a:noFill/>
          </p:spPr>
        </p:pic>
        <p:grpSp>
          <p:nvGrpSpPr>
            <p:cNvPr id="3" name="Group 12"/>
            <p:cNvGrpSpPr/>
            <p:nvPr/>
          </p:nvGrpSpPr>
          <p:grpSpPr>
            <a:xfrm>
              <a:off x="1066800" y="914400"/>
              <a:ext cx="2764971" cy="2327463"/>
              <a:chOff x="1066800" y="914400"/>
              <a:chExt cx="2764971" cy="232746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438400" y="1828800"/>
                <a:ext cx="609600" cy="30480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438400" y="1828800"/>
                <a:ext cx="1143000" cy="299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Liquid He I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71799" y="2895599"/>
                <a:ext cx="859972" cy="3417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Arial" pitchFamily="34" charset="0"/>
                  </a:rPr>
                  <a:t>GAS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66800" y="2743200"/>
                <a:ext cx="1066800" cy="498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Superfluid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He II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19200" y="914400"/>
                <a:ext cx="762000" cy="282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Arial" pitchFamily="34" charset="0"/>
                  </a:rPr>
                  <a:t>SOLID</a:t>
                </a:r>
              </a:p>
            </p:txBody>
          </p:sp>
        </p:grpSp>
      </p:grpSp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057401"/>
            <a:ext cx="3276600" cy="298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057400" y="5029201"/>
            <a:ext cx="845820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Super-fluid Helium can easily flow through SC strand /Cable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Small temperature rise with a heat input ( specific heat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3. Large Conductivity maintain equal temperature.  SC Magnet is stable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0" y="152400"/>
            <a:ext cx="84582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transition to a super-fluid phase  below the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point (2.17K)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endCxn id="18" idx="1"/>
          </p:cNvCxnSpPr>
          <p:nvPr/>
        </p:nvCxnSpPr>
        <p:spPr>
          <a:xfrm>
            <a:off x="4876800" y="457200"/>
            <a:ext cx="2133600" cy="876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010400" y="838200"/>
            <a:ext cx="3048000" cy="990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Low Viscosity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High Conductivity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High Specific Heat</a:t>
            </a:r>
          </a:p>
        </p:txBody>
      </p:sp>
      <p:sp>
        <p:nvSpPr>
          <p:cNvPr id="22" name="Oval 21"/>
          <p:cNvSpPr/>
          <p:nvPr/>
        </p:nvSpPr>
        <p:spPr>
          <a:xfrm>
            <a:off x="1905000" y="4419600"/>
            <a:ext cx="2362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Advantages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7734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78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5448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1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5105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895600" y="304800"/>
            <a:ext cx="6553200" cy="4572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FOR HIGH FIELD MAGNETS LIKE  LHC AT CERN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600" y="4643533"/>
            <a:ext cx="5486400" cy="73866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Field Magnet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NbTi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2 K    or  Nb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Sn at 4.2 K 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772400" y="2133600"/>
            <a:ext cx="0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25832"/>
            <a:ext cx="276944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34FB0-EB9C-4E18-E49D-4E703A20A85A}"/>
              </a:ext>
            </a:extLst>
          </p:cNvPr>
          <p:cNvSpPr txBox="1"/>
          <p:nvPr/>
        </p:nvSpPr>
        <p:spPr>
          <a:xfrm>
            <a:off x="685800" y="609600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Example :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BAF00-E3AE-747D-00E7-EF1FFD6F39A4}"/>
              </a:ext>
            </a:extLst>
          </p:cNvPr>
          <p:cNvSpPr txBox="1"/>
          <p:nvPr/>
        </p:nvSpPr>
        <p:spPr>
          <a:xfrm>
            <a:off x="487697" y="5479702"/>
            <a:ext cx="1167659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It was important decision for CERN to have Magnetic field of 8.3 Tesla </a:t>
            </a:r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315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BEFC5-A356-2A3E-CF5A-037ACAC13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>
            <a:extLst>
              <a:ext uri="{FF2B5EF4-FFF2-40B4-BE49-F238E27FC236}">
                <a16:creationId xmlns:a16="http://schemas.microsoft.com/office/drawing/2014/main" id="{ACCA2DF7-A804-B51D-C155-55C8A79645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2287314"/>
          <a:ext cx="5105400" cy="3961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31920" imgH="3017520" progId="Origin50.Graph">
                  <p:embed/>
                </p:oleObj>
              </mc:Choice>
              <mc:Fallback>
                <p:oleObj name="Graph" r:id="rId2" imgW="3931920" imgH="3017520" progId="Origin50.Graph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87314"/>
                        <a:ext cx="5105400" cy="3961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4">
            <a:extLst>
              <a:ext uri="{FF2B5EF4-FFF2-40B4-BE49-F238E27FC236}">
                <a16:creationId xmlns:a16="http://schemas.microsoft.com/office/drawing/2014/main" id="{E8A63BBD-D2FC-7D02-0B24-2709F0D0C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7361"/>
            <a:ext cx="975360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SURFACE RESISTANCE WITH TEMPERATURE (T) &amp;  RF FREQUENCY ( f)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7CF3D1-46BC-4F57-9BEE-94BC50023B17}"/>
              </a:ext>
            </a:extLst>
          </p:cNvPr>
          <p:cNvSpPr/>
          <p:nvPr/>
        </p:nvSpPr>
        <p:spPr>
          <a:xfrm rot="16200000">
            <a:off x="5372100" y="3944393"/>
            <a:ext cx="2057400" cy="381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= 9.2 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CD0753-C356-F8FB-C3AB-CBE4EF9A1ADD}"/>
              </a:ext>
            </a:extLst>
          </p:cNvPr>
          <p:cNvSpPr/>
          <p:nvPr/>
        </p:nvSpPr>
        <p:spPr>
          <a:xfrm rot="21338043">
            <a:off x="5281360" y="1100818"/>
            <a:ext cx="2238881" cy="43274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WHY 2K?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7CF18-5006-422D-0591-DC1628FB8C6B}"/>
              </a:ext>
            </a:extLst>
          </p:cNvPr>
          <p:cNvSpPr txBox="1"/>
          <p:nvPr/>
        </p:nvSpPr>
        <p:spPr>
          <a:xfrm>
            <a:off x="7806603" y="799498"/>
            <a:ext cx="37338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High Frequency Cavity: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K is Choice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FE16DA3-EE4F-07E0-3D79-486242D47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BA6DABD5-A184-B418-618D-F0F2124130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895700"/>
          <a:ext cx="3429000" cy="775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000" imgH="469800" progId="Equation.DSMT4">
                  <p:embed/>
                </p:oleObj>
              </mc:Choice>
              <mc:Fallback>
                <p:oleObj name="Equation" r:id="rId4" imgW="2070000" imgH="4698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895700"/>
                        <a:ext cx="3429000" cy="7756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E7C067E-B430-9077-4C8A-B30052B2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C6FBAC4-8E90-C7F5-DAB1-AF715EBA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4686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03892C8-26EE-707C-658C-095102B6A4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2004878"/>
          <a:ext cx="2057400" cy="480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228600" progId="Equation.DSMT4">
                  <p:embed/>
                </p:oleObj>
              </mc:Choice>
              <mc:Fallback>
                <p:oleObj name="Equation" r:id="rId6" imgW="97776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04878"/>
                        <a:ext cx="2057400" cy="4809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CD7746-21FF-9382-898D-2E06CB218BB3}"/>
              </a:ext>
            </a:extLst>
          </p:cNvPr>
          <p:cNvSpPr txBox="1"/>
          <p:nvPr/>
        </p:nvSpPr>
        <p:spPr>
          <a:xfrm>
            <a:off x="5673340" y="5682238"/>
            <a:ext cx="6100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Note : These are the very basics and you will be learning a lot from the lecture of Prof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Kako-san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 on Wednesday   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F5A694-7D0B-2B59-C8C2-277571E74FEB}"/>
              </a:ext>
            </a:extLst>
          </p:cNvPr>
          <p:cNvSpPr txBox="1"/>
          <p:nvPr/>
        </p:nvSpPr>
        <p:spPr>
          <a:xfrm>
            <a:off x="457200" y="65637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Niobium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15D728-05E3-CC19-ABDB-1E631CD1BA35}"/>
              </a:ext>
            </a:extLst>
          </p:cNvPr>
          <p:cNvGrpSpPr/>
          <p:nvPr/>
        </p:nvGrpSpPr>
        <p:grpSpPr>
          <a:xfrm>
            <a:off x="7363210" y="2126908"/>
            <a:ext cx="4405240" cy="3378708"/>
            <a:chOff x="7363210" y="2126908"/>
            <a:chExt cx="4405240" cy="3378708"/>
          </a:xfrm>
        </p:grpSpPr>
        <p:graphicFrame>
          <p:nvGraphicFramePr>
            <p:cNvPr id="2051" name="Object 3">
              <a:extLst>
                <a:ext uri="{FF2B5EF4-FFF2-40B4-BE49-F238E27FC236}">
                  <a16:creationId xmlns:a16="http://schemas.microsoft.com/office/drawing/2014/main" id="{1D42BC47-C22D-02B7-D024-ED82C9EF82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6429929"/>
                </p:ext>
              </p:extLst>
            </p:nvPr>
          </p:nvGraphicFramePr>
          <p:xfrm>
            <a:off x="7363210" y="2126908"/>
            <a:ext cx="4405240" cy="33787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8" imgW="3931920" imgH="3017520" progId="Origin50.Graph">
                    <p:embed/>
                  </p:oleObj>
                </mc:Choice>
                <mc:Fallback>
                  <p:oleObj name="Graph" r:id="rId8" imgW="3931920" imgH="3017520" progId="Origin50.Graph">
                    <p:embed/>
                    <p:pic>
                      <p:nvPicPr>
                        <p:cNvPr id="205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63210" y="2126908"/>
                          <a:ext cx="4405240" cy="337870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8848E18-1DB3-B140-53E7-1ED070232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5578" y="3094401"/>
              <a:ext cx="0" cy="185859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8F626D-C63A-5F8B-A6A2-6DCEDB7C2385}"/>
                </a:ext>
              </a:extLst>
            </p:cNvPr>
            <p:cNvSpPr txBox="1"/>
            <p:nvPr/>
          </p:nvSpPr>
          <p:spPr>
            <a:xfrm>
              <a:off x="10374050" y="3323203"/>
              <a:ext cx="7825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R</a:t>
              </a:r>
              <a:r>
                <a:rPr lang="en-US" sz="1000" b="1" baseline="-25000" dirty="0">
                  <a:solidFill>
                    <a:srgbClr val="0000FF"/>
                  </a:solidFill>
                </a:rPr>
                <a:t>BCS</a:t>
              </a:r>
              <a:r>
                <a:rPr lang="en-US" sz="1000" b="1" dirty="0">
                  <a:solidFill>
                    <a:srgbClr val="0000FF"/>
                  </a:solidFill>
                </a:rPr>
                <a:t>= 400</a:t>
              </a:r>
              <a:endParaRPr lang="en-IN" sz="1000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A11A90-BC63-8C0C-4B5D-FD0B77E4C7C1}"/>
                </a:ext>
              </a:extLst>
            </p:cNvPr>
            <p:cNvSpPr txBox="1"/>
            <p:nvPr/>
          </p:nvSpPr>
          <p:spPr>
            <a:xfrm>
              <a:off x="10406677" y="3861666"/>
              <a:ext cx="6415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R</a:t>
              </a:r>
              <a:r>
                <a:rPr lang="en-US" sz="1000" b="1" baseline="-25000" dirty="0">
                  <a:solidFill>
                    <a:srgbClr val="FF0000"/>
                  </a:solidFill>
                </a:rPr>
                <a:t>BCS</a:t>
              </a:r>
              <a:r>
                <a:rPr lang="en-US" sz="1000" b="1" dirty="0">
                  <a:solidFill>
                    <a:srgbClr val="FF0000"/>
                  </a:solidFill>
                </a:rPr>
                <a:t>= 4</a:t>
              </a:r>
              <a:endParaRPr lang="en-IN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989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981200" y="1"/>
            <a:ext cx="752456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MAJOR  ACCELERATOR PROGRAMME                    ( Present &amp; Future)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with cryogenics and superconductivity) 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685801" y="1318022"/>
            <a:ext cx="11332632" cy="51398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China</a:t>
            </a:r>
          </a:p>
          <a:p>
            <a:pPr marL="1257300" lvl="2" indent="-342900">
              <a:buFont typeface="+mj-lt"/>
              <a:buAutoNum type="romanLcPeriod"/>
            </a:pPr>
            <a:r>
              <a:rPr lang="en-US" b="1" dirty="0">
                <a:solidFill>
                  <a:srgbClr val="0000FF"/>
                </a:solidFill>
              </a:rPr>
              <a:t>ADS / CSNS : Cavity   ii.  SHINE ( Cavity)  iii CEPC  ( Cavity &amp; Magnet) iv. HEPS </a:t>
            </a:r>
          </a:p>
          <a:p>
            <a:pPr marL="342900" indent="-342900">
              <a:buFontTx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Japan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/>
              <a:t>   </a:t>
            </a:r>
          </a:p>
          <a:p>
            <a:pPr marL="1257300" lvl="2" indent="-342900">
              <a:buFont typeface="+mj-lt"/>
              <a:buAutoNum type="romanLcPeriod"/>
            </a:pPr>
            <a:r>
              <a:rPr lang="en-US" b="1" dirty="0">
                <a:solidFill>
                  <a:srgbClr val="0000FF"/>
                </a:solidFill>
              </a:rPr>
              <a:t>Super </a:t>
            </a:r>
            <a:r>
              <a:rPr lang="en-US" b="1" dirty="0" err="1">
                <a:solidFill>
                  <a:srgbClr val="0000FF"/>
                </a:solidFill>
              </a:rPr>
              <a:t>KeK</a:t>
            </a:r>
            <a:r>
              <a:rPr lang="en-US" b="1" dirty="0">
                <a:solidFill>
                  <a:srgbClr val="0000FF"/>
                </a:solidFill>
              </a:rPr>
              <a:t>- B : Magnet &amp; Cavity, ii )Proton Accelerator at JPARC ( Magnet)  iii)  ILC ( Cavity)                              </a:t>
            </a:r>
            <a:r>
              <a:rPr lang="en-US" b="1" dirty="0"/>
              <a:t>			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 startAt="4"/>
            </a:pPr>
            <a:r>
              <a:rPr lang="en-US" sz="2400" b="1" dirty="0">
                <a:solidFill>
                  <a:srgbClr val="FF0000"/>
                </a:solidFill>
              </a:rPr>
              <a:t>Korea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marL="1257300" lvl="2" indent="-342900">
              <a:buFont typeface="+mj-lt"/>
              <a:buAutoNum type="romanLcPeriod"/>
            </a:pPr>
            <a:r>
              <a:rPr lang="en-US" b="1" dirty="0">
                <a:solidFill>
                  <a:srgbClr val="0000FF"/>
                </a:solidFill>
              </a:rPr>
              <a:t>RAON : Cavity and Magnet,  KOMAC : Cavity, PLS </a:t>
            </a:r>
          </a:p>
          <a:p>
            <a:pPr marL="342900" indent="-342900">
              <a:buFontTx/>
              <a:buAutoNum type="arabicPeriod" startAt="4"/>
            </a:pPr>
            <a:endParaRPr lang="en-US" b="1" dirty="0"/>
          </a:p>
          <a:p>
            <a:pPr marL="342900" indent="-342900">
              <a:buFontTx/>
              <a:buAutoNum type="arabicPeriod" startAt="4"/>
            </a:pPr>
            <a:r>
              <a:rPr lang="en-US" sz="2200" b="1" dirty="0">
                <a:solidFill>
                  <a:srgbClr val="FF0000"/>
                </a:solidFill>
              </a:rPr>
              <a:t>INDIA </a:t>
            </a:r>
          </a:p>
          <a:p>
            <a:pPr marL="1257300" lvl="2" indent="-342900">
              <a:buFont typeface="+mj-lt"/>
              <a:buAutoNum type="romanLcPeriod"/>
            </a:pPr>
            <a:r>
              <a:rPr lang="en-US" b="1" dirty="0">
                <a:solidFill>
                  <a:srgbClr val="0000FF"/>
                </a:solidFill>
              </a:rPr>
              <a:t>ADS/ SNS  ; Cavity  ( RRCAT, BARC, VECC)</a:t>
            </a:r>
          </a:p>
          <a:p>
            <a:pPr marL="1257300" lvl="2" indent="-342900">
              <a:buFont typeface="+mj-lt"/>
              <a:buAutoNum type="romanLcPeriod"/>
            </a:pPr>
            <a:r>
              <a:rPr lang="en-US" b="1" dirty="0">
                <a:solidFill>
                  <a:srgbClr val="0000FF"/>
                </a:solidFill>
              </a:rPr>
              <a:t>Superconducting  Linac at IUAC &amp; TIFR  iii)  Superconducting Cyclotron : VECC. Kolkata</a:t>
            </a:r>
          </a:p>
          <a:p>
            <a:pPr marL="1257300" lvl="2" indent="-342900">
              <a:buFont typeface="+mj-lt"/>
              <a:buAutoNum type="romanLcPeriod"/>
            </a:pPr>
            <a:endParaRPr lang="en-US" b="1" dirty="0">
              <a:solidFill>
                <a:srgbClr val="0000FF"/>
              </a:solidFill>
            </a:endParaRPr>
          </a:p>
          <a:p>
            <a:pPr marL="1257300" lvl="2" indent="-342900">
              <a:buFont typeface="+mj-lt"/>
              <a:buAutoNum type="romanLcPeriod"/>
            </a:pPr>
            <a:endParaRPr lang="en-US" b="1" dirty="0">
              <a:solidFill>
                <a:srgbClr val="0000FF"/>
              </a:solidFill>
            </a:endParaRPr>
          </a:p>
          <a:p>
            <a:pPr marL="1257300" lvl="2" indent="-342900">
              <a:buFont typeface="+mj-lt"/>
              <a:buAutoNum type="romanLcPeriod"/>
            </a:pPr>
            <a:endParaRPr lang="en-US" b="1" dirty="0">
              <a:solidFill>
                <a:srgbClr val="0000FF"/>
              </a:solidFill>
            </a:endParaRPr>
          </a:p>
          <a:p>
            <a:pPr marL="1257300" lvl="2" indent="-342900">
              <a:buFont typeface="+mj-lt"/>
              <a:buAutoNum type="romanLcPeriod"/>
            </a:pPr>
            <a:endParaRPr lang="en-US" b="1" dirty="0">
              <a:solidFill>
                <a:srgbClr val="0000FF"/>
              </a:solidFill>
            </a:endParaRPr>
          </a:p>
          <a:p>
            <a:pPr marL="1257300" lvl="2" indent="-342900">
              <a:buFont typeface="+mj-lt"/>
              <a:buAutoNum type="romanLcPeriod"/>
            </a:pPr>
            <a:endParaRPr lang="en-US" b="1" dirty="0">
              <a:solidFill>
                <a:srgbClr val="0000FF"/>
              </a:solidFill>
            </a:endParaRPr>
          </a:p>
          <a:p>
            <a:pPr marL="1257300" lvl="2" indent="-342900">
              <a:buFontTx/>
              <a:buAutoNum type="arabicPeriod" startAt="4"/>
            </a:pP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 rot="19512511">
            <a:off x="8588071" y="3029045"/>
            <a:ext cx="1447800" cy="641719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ASIA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67401" y="6359374"/>
            <a:ext cx="3925887" cy="365125"/>
          </a:xfrm>
        </p:spPr>
        <p:txBody>
          <a:bodyPr/>
          <a:lstStyle/>
          <a:p>
            <a:pPr>
              <a:defRPr/>
            </a:pPr>
            <a:r>
              <a:rPr lang="en-US"/>
              <a:t>ASSCA 2025, HEPS  China  ( T S Datta) March 25, 2025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828801" y="5181600"/>
            <a:ext cx="8555255" cy="116738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Bookman Old Style" pitchFamily="18" charset="0"/>
              </a:rPr>
              <a:t>Other Major Accelerator Projects</a:t>
            </a:r>
          </a:p>
          <a:p>
            <a:r>
              <a:rPr lang="en-US" b="1" dirty="0">
                <a:solidFill>
                  <a:srgbClr val="0000FF"/>
                </a:solidFill>
                <a:latin typeface="Bookman Old Style" pitchFamily="18" charset="0"/>
              </a:rPr>
              <a:t>LHC ( Switzerland).   ESS ( Sweden), European  X FEL ( Germany)</a:t>
            </a:r>
          </a:p>
          <a:p>
            <a:r>
              <a:rPr lang="en-US" b="1" dirty="0" err="1">
                <a:solidFill>
                  <a:srgbClr val="0000FF"/>
                </a:solidFill>
                <a:latin typeface="Bookman Old Style" pitchFamily="18" charset="0"/>
              </a:rPr>
              <a:t>FermiLab</a:t>
            </a:r>
            <a:r>
              <a:rPr lang="en-US" b="1" dirty="0">
                <a:solidFill>
                  <a:srgbClr val="0000FF"/>
                </a:solidFill>
                <a:latin typeface="Bookman Old Style" pitchFamily="18" charset="0"/>
              </a:rPr>
              <a:t> ( PIP), USA, CEBAF ( USA), FAIR ( Germany)</a:t>
            </a:r>
          </a:p>
        </p:txBody>
      </p:sp>
    </p:spTree>
    <p:extLst>
      <p:ext uri="{BB962C8B-B14F-4D97-AF65-F5344CB8AC3E}">
        <p14:creationId xmlns:p14="http://schemas.microsoft.com/office/powerpoint/2010/main" val="3164168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40">
            <a:extLst>
              <a:ext uri="{FF2B5EF4-FFF2-40B4-BE49-F238E27FC236}">
                <a16:creationId xmlns:a16="http://schemas.microsoft.com/office/drawing/2014/main" id="{EED227A1-506F-B503-D4E9-E10D8C165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7276"/>
            <a:ext cx="8001000" cy="582323"/>
          </a:xfrm>
          <a:prstGeom prst="ellipse">
            <a:avLst/>
          </a:prstGeom>
          <a:solidFill>
            <a:srgbClr val="66FF33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itchFamily="34" charset="0"/>
              </a:rPr>
              <a:t>Superconducting LINAC at IUAC, Delhi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F6A252C-35F6-41B6-777B-ECE941B70D9B}"/>
              </a:ext>
            </a:extLst>
          </p:cNvPr>
          <p:cNvCxnSpPr/>
          <p:nvPr/>
        </p:nvCxnSpPr>
        <p:spPr>
          <a:xfrm>
            <a:off x="6705600" y="3581400"/>
            <a:ext cx="990600" cy="205740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19" descr="Linac Schematic2.jpg">
            <a:extLst>
              <a:ext uri="{FF2B5EF4-FFF2-40B4-BE49-F238E27FC236}">
                <a16:creationId xmlns:a16="http://schemas.microsoft.com/office/drawing/2014/main" id="{D81469EA-C50F-B8EF-637D-6ECCD564A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914401"/>
            <a:ext cx="7720012" cy="545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23">
            <a:extLst>
              <a:ext uri="{FF2B5EF4-FFF2-40B4-BE49-F238E27FC236}">
                <a16:creationId xmlns:a16="http://schemas.microsoft.com/office/drawing/2014/main" id="{FAC87137-A071-48D0-A7F9-C4B63CF88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95400"/>
            <a:ext cx="29718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CRYOGENIC SYSTEM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E75FEE-5667-092A-83F8-D4D982862E70}"/>
              </a:ext>
            </a:extLst>
          </p:cNvPr>
          <p:cNvCxnSpPr/>
          <p:nvPr/>
        </p:nvCxnSpPr>
        <p:spPr>
          <a:xfrm flipH="1">
            <a:off x="6477000" y="2057400"/>
            <a:ext cx="1447800" cy="304800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27CAD9C-F8C1-0F3B-94E5-9EF56D3E7BEE}"/>
              </a:ext>
            </a:extLst>
          </p:cNvPr>
          <p:cNvSpPr/>
          <p:nvPr/>
        </p:nvSpPr>
        <p:spPr>
          <a:xfrm>
            <a:off x="7315200" y="1600200"/>
            <a:ext cx="1981200" cy="381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Cavity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0F5054-0C66-7F54-851B-635A3A66C889}"/>
              </a:ext>
            </a:extLst>
          </p:cNvPr>
          <p:cNvCxnSpPr/>
          <p:nvPr/>
        </p:nvCxnSpPr>
        <p:spPr>
          <a:xfrm>
            <a:off x="3352800" y="990600"/>
            <a:ext cx="0" cy="54102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TextBox 13">
            <a:extLst>
              <a:ext uri="{FF2B5EF4-FFF2-40B4-BE49-F238E27FC236}">
                <a16:creationId xmlns:a16="http://schemas.microsoft.com/office/drawing/2014/main" id="{E1495A90-218A-B934-D593-12DF64947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1" y="1905000"/>
            <a:ext cx="1274763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 LINAC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3F1C96-9B91-E953-506E-99C87319C5F9}"/>
              </a:ext>
            </a:extLst>
          </p:cNvPr>
          <p:cNvCxnSpPr>
            <a:endCxn id="14345" idx="1"/>
          </p:cNvCxnSpPr>
          <p:nvPr/>
        </p:nvCxnSpPr>
        <p:spPr>
          <a:xfrm flipV="1">
            <a:off x="3352800" y="2090738"/>
            <a:ext cx="457200" cy="428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Footer Placeholder 14">
            <a:extLst>
              <a:ext uri="{FF2B5EF4-FFF2-40B4-BE49-F238E27FC236}">
                <a16:creationId xmlns:a16="http://schemas.microsoft.com/office/drawing/2014/main" id="{D223B902-FAAE-BEF2-9B1E-F1E6C353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903914" y="6408739"/>
            <a:ext cx="369728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</a:p>
        </p:txBody>
      </p:sp>
      <p:sp>
        <p:nvSpPr>
          <p:cNvPr id="14348" name="Slide Number Placeholder 14">
            <a:extLst>
              <a:ext uri="{FF2B5EF4-FFF2-40B4-BE49-F238E27FC236}">
                <a16:creationId xmlns:a16="http://schemas.microsoft.com/office/drawing/2014/main" id="{45CB02B0-DC25-15DC-0DF7-D693B0C5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97322-13A3-4412-98E4-672EF313C46D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49" name="TextBox 18">
            <a:extLst>
              <a:ext uri="{FF2B5EF4-FFF2-40B4-BE49-F238E27FC236}">
                <a16:creationId xmlns:a16="http://schemas.microsoft.com/office/drawing/2014/main" id="{AAD27C88-2C0E-9BD7-F99B-87B0EF872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3023197"/>
            <a:ext cx="2895600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dalus" pitchFamily="18" charset="0"/>
                <a:ea typeface="+mn-ea"/>
                <a:cs typeface="Andalus" pitchFamily="18" charset="0"/>
              </a:rPr>
              <a:t>Total 27 cavities are housed in 5 Indigenously Developed Cryomodules</a:t>
            </a:r>
          </a:p>
        </p:txBody>
      </p:sp>
      <p:pic>
        <p:nvPicPr>
          <p:cNvPr id="14350" name="Picture 5">
            <a:extLst>
              <a:ext uri="{FF2B5EF4-FFF2-40B4-BE49-F238E27FC236}">
                <a16:creationId xmlns:a16="http://schemas.microsoft.com/office/drawing/2014/main" id="{71EF0B78-5210-74F0-5293-A7F5BD74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73"/>
          <a:stretch>
            <a:fillRect/>
          </a:stretch>
        </p:blipFill>
        <p:spPr bwMode="auto">
          <a:xfrm>
            <a:off x="9372600" y="914400"/>
            <a:ext cx="762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Box 29">
            <a:extLst>
              <a:ext uri="{FF2B5EF4-FFF2-40B4-BE49-F238E27FC236}">
                <a16:creationId xmlns:a16="http://schemas.microsoft.com/office/drawing/2014/main" id="{FDE31883-7C9B-27AF-F7A7-3C4336D1E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943600"/>
            <a:ext cx="1150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Phase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384086A3-9F14-1435-A13C-ED2E075A5458}"/>
              </a:ext>
            </a:extLst>
          </p:cNvPr>
          <p:cNvSpPr/>
          <p:nvPr/>
        </p:nvSpPr>
        <p:spPr>
          <a:xfrm rot="16200000">
            <a:off x="6096000" y="5105400"/>
            <a:ext cx="381000" cy="1447800"/>
          </a:xfrm>
          <a:prstGeom prst="leftBrace">
            <a:avLst>
              <a:gd name="adj1" fmla="val 8333"/>
              <a:gd name="adj2" fmla="val 4931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353" name="TextBox 31">
            <a:extLst>
              <a:ext uri="{FF2B5EF4-FFF2-40B4-BE49-F238E27FC236}">
                <a16:creationId xmlns:a16="http://schemas.microsoft.com/office/drawing/2014/main" id="{DD5370FD-84F0-EF8E-0E32-754F5F016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019800"/>
            <a:ext cx="1201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Phase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0A6C551C-72EB-5F52-2A8E-20ABBCC69454}"/>
              </a:ext>
            </a:extLst>
          </p:cNvPr>
          <p:cNvSpPr/>
          <p:nvPr/>
        </p:nvSpPr>
        <p:spPr>
          <a:xfrm rot="16200000">
            <a:off x="4114800" y="5105400"/>
            <a:ext cx="381000" cy="1447800"/>
          </a:xfrm>
          <a:prstGeom prst="leftBrace">
            <a:avLst>
              <a:gd name="adj1" fmla="val 8333"/>
              <a:gd name="adj2" fmla="val 4931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BF273C-4BAA-EAB3-2EFD-C8A86D820738}"/>
              </a:ext>
            </a:extLst>
          </p:cNvPr>
          <p:cNvCxnSpPr>
            <a:stCxn id="16" idx="5"/>
          </p:cNvCxnSpPr>
          <p:nvPr/>
        </p:nvCxnSpPr>
        <p:spPr>
          <a:xfrm>
            <a:off x="9005888" y="1925638"/>
            <a:ext cx="595312" cy="2841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6" name="TextBox 21">
            <a:extLst>
              <a:ext uri="{FF2B5EF4-FFF2-40B4-BE49-F238E27FC236}">
                <a16:creationId xmlns:a16="http://schemas.microsoft.com/office/drawing/2014/main" id="{FE75EBC8-EA5D-B522-5BA6-BFDD068BF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715000"/>
            <a:ext cx="13843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Energy ~ E</a:t>
            </a:r>
          </a:p>
        </p:txBody>
      </p:sp>
      <p:sp>
        <p:nvSpPr>
          <p:cNvPr id="14357" name="TextBox 22">
            <a:extLst>
              <a:ext uri="{FF2B5EF4-FFF2-40B4-BE49-F238E27FC236}">
                <a16:creationId xmlns:a16="http://schemas.microsoft.com/office/drawing/2014/main" id="{15936C44-E447-BC49-BCC1-D2E0972E8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867400"/>
            <a:ext cx="15113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Energy ~ 2E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3B91F-5570-1F93-6C08-1A7C42C0A89C}"/>
              </a:ext>
            </a:extLst>
          </p:cNvPr>
          <p:cNvSpPr txBox="1"/>
          <p:nvPr/>
        </p:nvSpPr>
        <p:spPr>
          <a:xfrm>
            <a:off x="3285374" y="567808"/>
            <a:ext cx="455445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itchFamily="34" charset="0"/>
              </a:rPr>
              <a:t>Where I worked more than 20 years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89791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ooter Placeholder 2">
            <a:extLst>
              <a:ext uri="{FF2B5EF4-FFF2-40B4-BE49-F238E27FC236}">
                <a16:creationId xmlns:a16="http://schemas.microsoft.com/office/drawing/2014/main" id="{9EB17A86-79A6-B4D1-9635-50972562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839884" y="6408739"/>
            <a:ext cx="368511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ASSCA 2025, HEPS  China  ( T S Datta) March 25, 2025</a:t>
            </a:r>
          </a:p>
        </p:txBody>
      </p:sp>
      <p:pic>
        <p:nvPicPr>
          <p:cNvPr id="3076" name="Picture 3" descr="ResonatorAssy1">
            <a:extLst>
              <a:ext uri="{FF2B5EF4-FFF2-40B4-BE49-F238E27FC236}">
                <a16:creationId xmlns:a16="http://schemas.microsoft.com/office/drawing/2014/main" id="{7ACCDB6A-0D3A-37CF-BC4A-CB2210A7C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5146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>
            <a:extLst>
              <a:ext uri="{FF2B5EF4-FFF2-40B4-BE49-F238E27FC236}">
                <a16:creationId xmlns:a16="http://schemas.microsoft.com/office/drawing/2014/main" id="{C50C62C1-981C-4622-9499-5C8995CA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91000"/>
            <a:ext cx="21050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>
            <a:extLst>
              <a:ext uri="{FF2B5EF4-FFF2-40B4-BE49-F238E27FC236}">
                <a16:creationId xmlns:a16="http://schemas.microsoft.com/office/drawing/2014/main" id="{FAD75966-4190-C758-6399-225522DE9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1"/>
            <a:ext cx="2522538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A1D064B-5D48-15CC-B46B-782769545202}"/>
              </a:ext>
            </a:extLst>
          </p:cNvPr>
          <p:cNvSpPr/>
          <p:nvPr/>
        </p:nvSpPr>
        <p:spPr>
          <a:xfrm>
            <a:off x="228600" y="762000"/>
            <a:ext cx="7543800" cy="6096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First lot of  QWR developed at USA in Collaboration with ANL. Remaining  20 cavities developed   at IUAC  </a:t>
            </a:r>
          </a:p>
        </p:txBody>
      </p:sp>
      <p:graphicFrame>
        <p:nvGraphicFramePr>
          <p:cNvPr id="3074" name="Object 8">
            <a:extLst>
              <a:ext uri="{FF2B5EF4-FFF2-40B4-BE49-F238E27FC236}">
                <a16:creationId xmlns:a16="http://schemas.microsoft.com/office/drawing/2014/main" id="{72C3CDA4-B191-BC23-F35E-64254D7250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447800"/>
          <a:ext cx="3886200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477021" imgH="2143487" progId="Excel.Sheet.8">
                  <p:embed/>
                </p:oleObj>
              </mc:Choice>
              <mc:Fallback>
                <p:oleObj name="Worksheet" r:id="rId6" imgW="4477021" imgH="2143487" progId="Excel.Sheet.8">
                  <p:embed/>
                  <p:pic>
                    <p:nvPicPr>
                      <p:cNvPr id="3074" name="Object 8">
                        <a:extLst>
                          <a:ext uri="{FF2B5EF4-FFF2-40B4-BE49-F238E27FC236}">
                            <a16:creationId xmlns:a16="http://schemas.microsoft.com/office/drawing/2014/main" id="{72C3CDA4-B191-BC23-F35E-64254D7250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47800"/>
                        <a:ext cx="3886200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">
            <a:extLst>
              <a:ext uri="{FF2B5EF4-FFF2-40B4-BE49-F238E27FC236}">
                <a16:creationId xmlns:a16="http://schemas.microsoft.com/office/drawing/2014/main" id="{09064CBA-5835-9CEF-CD43-093A15AB9CC8}"/>
              </a:ext>
            </a:extLst>
          </p:cNvPr>
          <p:cNvSpPr txBox="1">
            <a:spLocks noChangeArrowheads="1"/>
          </p:cNvSpPr>
          <p:nvPr/>
        </p:nvSpPr>
        <p:spPr>
          <a:xfrm>
            <a:off x="-38100" y="-6276"/>
            <a:ext cx="7010400" cy="5334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t>IUAC  SUPERCONDUCTING CAVITY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3082" name="TextBox 29">
            <a:extLst>
              <a:ext uri="{FF2B5EF4-FFF2-40B4-BE49-F238E27FC236}">
                <a16:creationId xmlns:a16="http://schemas.microsoft.com/office/drawing/2014/main" id="{0C0928A4-58C3-621F-02D3-874DACDA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505200"/>
            <a:ext cx="354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Performance Curve of a Cavity</a:t>
            </a:r>
          </a:p>
        </p:txBody>
      </p:sp>
      <p:sp>
        <p:nvSpPr>
          <p:cNvPr id="3083" name="Slide Number Placeholder 30">
            <a:extLst>
              <a:ext uri="{FF2B5EF4-FFF2-40B4-BE49-F238E27FC236}">
                <a16:creationId xmlns:a16="http://schemas.microsoft.com/office/drawing/2014/main" id="{BFB34E0D-2CEF-85C2-AF2C-52F84FBE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B32B25-D3A5-46D5-9395-C311E08581B8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84" name="AutoShape 4" descr="Image result for superconducting spoke cavity">
            <a:extLst>
              <a:ext uri="{FF2B5EF4-FFF2-40B4-BE49-F238E27FC236}">
                <a16:creationId xmlns:a16="http://schemas.microsoft.com/office/drawing/2014/main" id="{A9F94A5C-0241-46A1-9168-F3943D211C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85" name="Picture 2" descr="http://www.fnal.gov/pub/today/archive/archive_2015/images/ssr1-people.jpg">
            <a:extLst>
              <a:ext uri="{FF2B5EF4-FFF2-40B4-BE49-F238E27FC236}">
                <a16:creationId xmlns:a16="http://schemas.microsoft.com/office/drawing/2014/main" id="{6AF077A1-9F4B-BB86-7470-1E3D4DD8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99" y="3810000"/>
            <a:ext cx="3972934" cy="258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D99CD3-ADAE-782C-0A8D-59E37027C6C9}"/>
              </a:ext>
            </a:extLst>
          </p:cNvPr>
          <p:cNvSpPr/>
          <p:nvPr/>
        </p:nvSpPr>
        <p:spPr>
          <a:xfrm>
            <a:off x="7688262" y="2965484"/>
            <a:ext cx="4495800" cy="64633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 Spoke Cavities developed at IUAC for PIP project 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1B5EBC57-165B-700F-BD77-0A3311F0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488113"/>
            <a:ext cx="1460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(Annotated Slide)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7" descr="Inside Cryomodule.jpg">
            <a:extLst>
              <a:ext uri="{FF2B5EF4-FFF2-40B4-BE49-F238E27FC236}">
                <a16:creationId xmlns:a16="http://schemas.microsoft.com/office/drawing/2014/main" id="{BE838519-A21F-288B-651A-6FE338C78B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5" y="44450"/>
            <a:ext cx="3044825" cy="28099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88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 descr="New  Syst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 rot="-1981778">
            <a:off x="3970513" y="5618748"/>
            <a:ext cx="32143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 LINDE HE  REFIGERAOR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 rot="-2091596">
            <a:off x="7465488" y="3575242"/>
            <a:ext cx="195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OLD   CCI HE REF</a:t>
            </a: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 rot="-1443661">
            <a:off x="5336610" y="1782555"/>
            <a:ext cx="1850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 MODULES</a:t>
            </a:r>
          </a:p>
        </p:txBody>
      </p:sp>
      <p:sp>
        <p:nvSpPr>
          <p:cNvPr id="47111" name="TextBox 6"/>
          <p:cNvSpPr txBox="1">
            <a:spLocks noChangeArrowheads="1"/>
          </p:cNvSpPr>
          <p:nvPr/>
        </p:nvSpPr>
        <p:spPr bwMode="auto">
          <a:xfrm rot="-1715060">
            <a:off x="7769226" y="1830389"/>
            <a:ext cx="13700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BEAM  LINE</a:t>
            </a:r>
          </a:p>
        </p:txBody>
      </p:sp>
      <p:sp>
        <p:nvSpPr>
          <p:cNvPr id="47112" name="TextBox 7"/>
          <p:cNvSpPr txBox="1">
            <a:spLocks noChangeArrowheads="1"/>
          </p:cNvSpPr>
          <p:nvPr/>
        </p:nvSpPr>
        <p:spPr bwMode="auto">
          <a:xfrm rot="-2351786">
            <a:off x="4305301" y="3798889"/>
            <a:ext cx="1292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 LINE</a:t>
            </a:r>
          </a:p>
        </p:txBody>
      </p:sp>
      <p:sp>
        <p:nvSpPr>
          <p:cNvPr id="47113" name="TextBox 8"/>
          <p:cNvSpPr txBox="1">
            <a:spLocks noChangeArrowheads="1"/>
          </p:cNvSpPr>
          <p:nvPr/>
        </p:nvSpPr>
        <p:spPr bwMode="auto">
          <a:xfrm rot="-2258565">
            <a:off x="8947150" y="1644651"/>
            <a:ext cx="1238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LOW ENERGY</a:t>
            </a:r>
          </a:p>
        </p:txBody>
      </p:sp>
      <p:sp>
        <p:nvSpPr>
          <p:cNvPr id="47114" name="TextBox 9"/>
          <p:cNvSpPr txBox="1">
            <a:spLocks noChangeArrowheads="1"/>
          </p:cNvSpPr>
          <p:nvPr/>
        </p:nvSpPr>
        <p:spPr bwMode="auto">
          <a:xfrm rot="-1918535">
            <a:off x="2714625" y="4854576"/>
            <a:ext cx="1443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 ENERGY</a:t>
            </a:r>
          </a:p>
        </p:txBody>
      </p:sp>
      <p:pic>
        <p:nvPicPr>
          <p:cNvPr id="47115" name="Picture 10" descr="Cryo Control room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95" y="4933247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Box 13"/>
          <p:cNvSpPr txBox="1">
            <a:spLocks noChangeArrowheads="1"/>
          </p:cNvSpPr>
          <p:nvPr/>
        </p:nvSpPr>
        <p:spPr bwMode="auto">
          <a:xfrm rot="-385111">
            <a:off x="772773" y="6444239"/>
            <a:ext cx="24352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CRYOGENIC CONTROL ROOM</a:t>
            </a:r>
          </a:p>
        </p:txBody>
      </p:sp>
      <p:sp>
        <p:nvSpPr>
          <p:cNvPr id="47117" name="TextBox 14"/>
          <p:cNvSpPr txBox="1">
            <a:spLocks noChangeArrowheads="1"/>
          </p:cNvSpPr>
          <p:nvPr/>
        </p:nvSpPr>
        <p:spPr bwMode="auto">
          <a:xfrm rot="-1777880">
            <a:off x="8089901" y="2687639"/>
            <a:ext cx="1095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LN2 LINE</a:t>
            </a:r>
          </a:p>
        </p:txBody>
      </p:sp>
      <p:sp>
        <p:nvSpPr>
          <p:cNvPr id="47120" name="TextBox 17"/>
          <p:cNvSpPr txBox="1">
            <a:spLocks noChangeArrowheads="1"/>
          </p:cNvSpPr>
          <p:nvPr/>
        </p:nvSpPr>
        <p:spPr bwMode="auto">
          <a:xfrm>
            <a:off x="1524001" y="0"/>
            <a:ext cx="5312673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IUAC  SC LINAC ( Delhi, India)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838200"/>
            <a:ext cx="1828800" cy="233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 rot="16200000">
            <a:off x="1672352" y="1909048"/>
            <a:ext cx="1261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 CAVITY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6210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5375" y="671769"/>
            <a:ext cx="180622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05394B59-9D5C-86AF-F6F2-18D6FFA8E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27315"/>
            <a:ext cx="9185950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Except the Helium refrigerator, all the Components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( Cavities,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Cryomodule,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LHe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Transfer line) were developed at IUAC, Delhi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 descr="Refrigerator New.jpg">
            <a:extLst>
              <a:ext uri="{FF2B5EF4-FFF2-40B4-BE49-F238E27FC236}">
                <a16:creationId xmlns:a16="http://schemas.microsoft.com/office/drawing/2014/main" id="{9800FCFF-A7FF-46FE-DC0B-A5D8E9E53B3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32" y="4468354"/>
            <a:ext cx="3657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8C739C36-2C8C-EC68-A1B3-16128E250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777" y="4964762"/>
            <a:ext cx="1177925" cy="3698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300 L/</a:t>
            </a:r>
            <a:r>
              <a:rPr kumimoji="0" lang="en-US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hr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63048-1637-FD71-02AC-2DCE25465A8F}"/>
              </a:ext>
            </a:extLst>
          </p:cNvPr>
          <p:cNvSpPr/>
          <p:nvPr/>
        </p:nvSpPr>
        <p:spPr>
          <a:xfrm>
            <a:off x="10099376" y="2593288"/>
            <a:ext cx="1794549" cy="68116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Running for Last 20 years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653859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2971800" y="109536"/>
            <a:ext cx="4618572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Conclusion &amp; Challenges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79593" y="762000"/>
            <a:ext cx="11277600" cy="452431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Superconductivity and Cryogenics are essential for High Power Accelerator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Challenges : Superconducting Magnet  : High Field (15 – 20 Tesla) &amp;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uperconducting Cavity : Gradient  30 MV/m 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K/4 K Cryomodule with low heat leak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Cryogenic System : Improvement  of COP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 Plug power vs.  Refrigeration Load)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Feasibility of Beam line HTS Magnet ( LN2 Cooled/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CryoCooler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Cost  and Restricted Supply of Helium Gas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Limited Man Power with this specialized field ( Important 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03913" y="6408739"/>
            <a:ext cx="36195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C2C0E0-3CC5-DCB9-C3EE-A84E77042A89}"/>
              </a:ext>
            </a:extLst>
          </p:cNvPr>
          <p:cNvSpPr txBox="1"/>
          <p:nvPr/>
        </p:nvSpPr>
        <p:spPr>
          <a:xfrm>
            <a:off x="1828800" y="5385861"/>
            <a:ext cx="400141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Are you ready to Lead ?</a:t>
            </a:r>
            <a:endParaRPr lang="en-IN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925887" cy="365125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</a:rPr>
              <a:t>ASSCA 2025, HEPS  China  ( T S Datta) March 25, 2025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386982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ookman Old Style" pitchFamily="18" charset="0"/>
              </a:rPr>
              <a:t>My Intention was only to transfer 20 % (Carnot efficiency) of my lecture to you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59" y="4154729"/>
            <a:ext cx="62889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 for your Kind Patience</a:t>
            </a:r>
          </a:p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See you on Friday Morning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0035" y="5466400"/>
            <a:ext cx="32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Bookman Old Style" pitchFamily="18" charset="0"/>
              </a:rPr>
              <a:t>Any doubt : Please Contact me </a:t>
            </a:r>
            <a:r>
              <a:rPr lang="en-US" sz="2000" b="1" dirty="0">
                <a:solidFill>
                  <a:srgbClr val="0000FF"/>
                </a:solidFill>
              </a:rPr>
              <a:t>: tsdatta59@gmail.com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3400" y="228600"/>
            <a:ext cx="10744200" cy="12192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ookman Old Style" pitchFamily="18" charset="0"/>
              </a:rPr>
              <a:t>Will Superconductivity &amp; Cryogenics Control </a:t>
            </a:r>
            <a:r>
              <a:rPr lang="en-US" sz="2400" b="1" dirty="0">
                <a:solidFill>
                  <a:srgbClr val="0000FF"/>
                </a:solidFill>
                <a:latin typeface="Bookman Old Style" pitchFamily="18" charset="0"/>
              </a:rPr>
              <a:t>High Energy Physics, </a:t>
            </a:r>
            <a:r>
              <a:rPr lang="en-US" sz="2400" b="1" dirty="0">
                <a:solidFill>
                  <a:srgbClr val="FF0000"/>
                </a:solidFill>
                <a:latin typeface="Bookman Old Style" pitchFamily="18" charset="0"/>
              </a:rPr>
              <a:t>Transport, Power and Medical in Near Future ?????</a:t>
            </a:r>
          </a:p>
        </p:txBody>
      </p:sp>
      <p:pic>
        <p:nvPicPr>
          <p:cNvPr id="12" name="Picture 10" descr="http://static.ddmcdn.com/gif/newton-law-of-motion2.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930" y="1447800"/>
            <a:ext cx="4040629" cy="280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084012" y="3886201"/>
            <a:ext cx="13644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Superconductor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AE38F-966C-9AE9-3A4A-30247463C136}"/>
              </a:ext>
            </a:extLst>
          </p:cNvPr>
          <p:cNvSpPr txBox="1"/>
          <p:nvPr/>
        </p:nvSpPr>
        <p:spPr>
          <a:xfrm>
            <a:off x="6553200" y="4249494"/>
            <a:ext cx="398051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N" sz="1400" b="1" dirty="0">
                <a:solidFill>
                  <a:srgbClr val="0000FF"/>
                </a:solidFill>
              </a:rPr>
              <a:t>Who win ? The little boy or Sumo Wrestler ? </a:t>
            </a:r>
          </a:p>
          <a:p>
            <a:endParaRPr lang="en-IN" sz="1400" b="1" dirty="0">
              <a:solidFill>
                <a:srgbClr val="0000FF"/>
              </a:solidFill>
            </a:endParaRPr>
          </a:p>
          <a:p>
            <a:r>
              <a:rPr lang="en-IN" sz="1400" b="1" dirty="0">
                <a:solidFill>
                  <a:srgbClr val="0000FF"/>
                </a:solidFill>
              </a:rPr>
              <a:t>Your Answer  ?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89533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pic>
        <p:nvPicPr>
          <p:cNvPr id="208898" name="Picture 2" descr="https://upload.wikimedia.org/wikipedia/commons/thumb/a/aa/Beta-minus_Decay.svg/360px-Beta-minus_Decay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90600"/>
            <a:ext cx="34290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7669" y="4419601"/>
            <a:ext cx="868680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Placing the detectors far underground shields them from cosmic rays and other interference at Earth’s surface.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15362" name="Picture 2" descr="Equation of beta dec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667001"/>
            <a:ext cx="2857500" cy="8572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28800" y="228601"/>
            <a:ext cx="797045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t>Neutrino from Nuclear Reactor and Particle Detector</a:t>
            </a:r>
          </a:p>
        </p:txBody>
      </p:sp>
    </p:spTree>
    <p:extLst>
      <p:ext uri="{BB962C8B-B14F-4D97-AF65-F5344CB8AC3E}">
        <p14:creationId xmlns:p14="http://schemas.microsoft.com/office/powerpoint/2010/main" val="70532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7545-43CC-9B60-EFCD-1B1FAE83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9884" y="6408739"/>
            <a:ext cx="3608916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ASSCA 2025, HEPS  China  ( T S Datta) March 25, 2025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5D582-8191-0850-EEDF-C2CD31C9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C269C-1D03-4E91-8D99-36E293EE70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B11BE9-3A12-F0E6-9E8E-1F2FCCE26061}"/>
              </a:ext>
            </a:extLst>
          </p:cNvPr>
          <p:cNvSpPr/>
          <p:nvPr/>
        </p:nvSpPr>
        <p:spPr>
          <a:xfrm>
            <a:off x="685800" y="304800"/>
            <a:ext cx="104394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BY THIS TIME, YOU ARE FAMILIER ON CHINA, JAPAN, KOREA  MAJOR PARTICLE ACCELERAOR  ACTIVITY WITH SUPERCONDUCTIVITY &amp; CRYOGENICS   </a:t>
            </a:r>
            <a:endParaRPr lang="en-IN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E58243-C2AA-3ADE-DA39-6DB1C83FA62D}"/>
              </a:ext>
            </a:extLst>
          </p:cNvPr>
          <p:cNvSpPr/>
          <p:nvPr/>
        </p:nvSpPr>
        <p:spPr>
          <a:xfrm>
            <a:off x="1676400" y="1432031"/>
            <a:ext cx="8991600" cy="113383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We had a nice Summary Talk on major Asian  Programs :  Yesterday Morning </a:t>
            </a:r>
            <a:endParaRPr lang="en-IN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83E14-D5A2-2FEE-8148-10234F6E958A}"/>
              </a:ext>
            </a:extLst>
          </p:cNvPr>
          <p:cNvSpPr txBox="1"/>
          <p:nvPr/>
        </p:nvSpPr>
        <p:spPr>
          <a:xfrm>
            <a:off x="51738" y="2591262"/>
            <a:ext cx="53527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Bookman Old Style" panose="02050604050505020204" pitchFamily="18" charset="0"/>
              </a:rPr>
              <a:t>CHINA :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        1.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SHINE</a:t>
            </a:r>
            <a:r>
              <a:rPr lang="en-US" b="1" i="1" dirty="0">
                <a:latin typeface="Bookman Old Style" panose="02050604050505020204" pitchFamily="18" charset="0"/>
              </a:rPr>
              <a:t>          : 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Prof </a:t>
            </a:r>
            <a:r>
              <a:rPr lang="en-US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Zhentang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Zhao 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        2.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CEPC</a:t>
            </a:r>
            <a:r>
              <a:rPr lang="en-US" b="1" i="1" dirty="0">
                <a:latin typeface="Bookman Old Style" panose="02050604050505020204" pitchFamily="18" charset="0"/>
              </a:rPr>
              <a:t> :           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Prof Gao Jie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        3. </a:t>
            </a:r>
            <a:r>
              <a:rPr lang="en-US" b="1" i="1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CiADS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/ HIAF </a:t>
            </a:r>
            <a:r>
              <a:rPr lang="en-US" b="1" i="1" dirty="0">
                <a:latin typeface="Bookman Old Style" panose="02050604050505020204" pitchFamily="18" charset="0"/>
              </a:rPr>
              <a:t>:  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Prof. Juan He 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        4.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BEPC/ ADS/ HIAM </a:t>
            </a:r>
            <a:r>
              <a:rPr lang="en-US" b="1" i="1" dirty="0">
                <a:latin typeface="Bookman Old Style" panose="02050604050505020204" pitchFamily="18" charset="0"/>
              </a:rPr>
              <a:t>: 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Prof. Ge Rui  </a:t>
            </a:r>
          </a:p>
          <a:p>
            <a:r>
              <a:rPr lang="en-US" dirty="0"/>
              <a:t>	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8C8C3-2A0A-0859-4EC6-D0F31F1419F3}"/>
              </a:ext>
            </a:extLst>
          </p:cNvPr>
          <p:cNvSpPr txBox="1"/>
          <p:nvPr/>
        </p:nvSpPr>
        <p:spPr>
          <a:xfrm>
            <a:off x="5181600" y="4307890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Bookman Old Style" panose="02050604050505020204" pitchFamily="18" charset="0"/>
              </a:rPr>
              <a:t>JAPAN &amp; KOREA &amp; India 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	1.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Super KEK- B </a:t>
            </a:r>
            <a:r>
              <a:rPr lang="en-US" b="1" i="1" dirty="0">
                <a:latin typeface="Bookman Old Style" panose="02050604050505020204" pitchFamily="18" charset="0"/>
              </a:rPr>
              <a:t>: 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Prof Michiru Nishiwaki 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	2.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RAON</a:t>
            </a:r>
            <a:r>
              <a:rPr lang="en-US" b="1" i="1" dirty="0">
                <a:latin typeface="Bookman Old Style" panose="02050604050505020204" pitchFamily="18" charset="0"/>
              </a:rPr>
              <a:t> :            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Prof </a:t>
            </a:r>
            <a:r>
              <a:rPr lang="en-US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Youngkwon</a:t>
            </a:r>
            <a:r>
              <a:rPr lang="en-US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Kim 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  	3.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ILC   </a:t>
            </a:r>
            <a:r>
              <a:rPr lang="en-US" b="1" i="1" dirty="0">
                <a:latin typeface="Bookman Old Style" panose="02050604050505020204" pitchFamily="18" charset="0"/>
              </a:rPr>
              <a:t>( Japan)  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           4.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JPARC  </a:t>
            </a:r>
            <a:r>
              <a:rPr lang="en-US" b="1" i="1" dirty="0">
                <a:latin typeface="Bookman Old Style" panose="02050604050505020204" pitchFamily="18" charset="0"/>
              </a:rPr>
              <a:t>(Japan ) </a:t>
            </a:r>
          </a:p>
          <a:p>
            <a:r>
              <a:rPr lang="en-US" b="1" i="1" dirty="0">
                <a:latin typeface="Bookman Old Style" panose="02050604050505020204" pitchFamily="18" charset="0"/>
              </a:rPr>
              <a:t>	5. </a:t>
            </a:r>
            <a:r>
              <a:rPr lang="en-US" b="1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SNS &amp; Cyclotron</a:t>
            </a:r>
            <a:r>
              <a:rPr lang="en-US" b="1" i="1" dirty="0">
                <a:latin typeface="Bookman Old Style" panose="02050604050505020204" pitchFamily="18" charset="0"/>
              </a:rPr>
              <a:t> ( India )  </a:t>
            </a:r>
            <a:endParaRPr lang="en-IN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61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40020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914401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High-energy  ( 100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GeV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)  proton beam exits the final accelerator of Circumference 3.3 km, more than 1 megawatt of protons will slam into the graphite target of the Long-Baseline Neutrino Facility to produce neutrinos 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527" y="0"/>
            <a:ext cx="1080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PIP-II</a:t>
            </a:r>
          </a:p>
        </p:txBody>
      </p:sp>
      <p:pic>
        <p:nvPicPr>
          <p:cNvPr id="3074" name="Picture 2" descr="thumbna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981200"/>
            <a:ext cx="5876925" cy="18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1" y="4038600"/>
            <a:ext cx="8480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The protons' interactions with the protons and neutrons in the target material produce new, short-lived particles such as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pions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 and kaons. These particles travel a short distance (about 200 m) through a "decay pipe,“ decays into neutrinos that continue on in the same direction, forming a neutrino beam. Of the three known neutrino types, a beam produced in this manner contains mostly muon neutrinos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.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52401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t>Neutrino From Particle Accelerator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0" y="5791201"/>
            <a:ext cx="77724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PIP-II’s new linear accelerator will be built with the latest superconducting radio-frequency technology developed at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Fermilab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, 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35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0"/>
            <a:ext cx="3855543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Superconducting Cyclotron</a:t>
            </a:r>
          </a:p>
        </p:txBody>
      </p:sp>
      <p:pic>
        <p:nvPicPr>
          <p:cNvPr id="5" name="Picture 4" descr="http://www.nishina.riken.jp/images/face/stuff_acc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3048001"/>
            <a:ext cx="473429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76401" y="5867400"/>
            <a:ext cx="63594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18 m Dia, 9 m Height, K= 2500, Weight ; 8000Tons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752600" y="2514600"/>
            <a:ext cx="7162800" cy="33855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WORLD’S LARGEST SC CYCLOTRON IN RIKEN. JAPAN  ( 2006- 2007)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153400" y="685801"/>
          <a:ext cx="1752600" cy="8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8840" imgH="419040" progId="Equation.DSMT4">
                  <p:embed/>
                </p:oleObj>
              </mc:Choice>
              <mc:Fallback>
                <p:oleObj name="Equation" r:id="rId3" imgW="888840" imgH="419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685801"/>
                        <a:ext cx="1752600" cy="82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52600" y="762000"/>
            <a:ext cx="62484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K value  of Cyclotron indirectly tells about the energy of the proton beam. Higher K value means higher Energy and that can be achieved either by increasing field ( B) or by increasing diameter (2r)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8800" y="1981200"/>
            <a:ext cx="859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World First Superconducting Cyclotron ( K -500 ) at NSCL, MSU. USA in 1981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3048001"/>
            <a:ext cx="3934090" cy="22159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Beam energy : 440 MeV/ nucleon for Carbon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 magnet  	: Main Coil : 6 Nos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 Material 	:  Nb- 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 		: Ratherford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Max Sector Field : 3.8 T at 5 kA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Operating Temperature : 4.5 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Jacket Material	 : Aluminum alloy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Stored Energy 	: 235 MJ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8496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6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8051731" y="4186077"/>
            <a:ext cx="3175998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Future: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ILC/ CEPC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 Asia)  or VLHC @CERN</a:t>
            </a:r>
          </a:p>
        </p:txBody>
      </p:sp>
      <p:pic>
        <p:nvPicPr>
          <p:cNvPr id="14340" name="Picture 2" descr="http://www-flc.desy.de/ldcoptimization/img/IL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191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55223">
            <a:off x="7597166" y="4928491"/>
            <a:ext cx="28067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https://encrypted-tbn0.gstatic.com/images?q=tbn:ANd9GcSPm77_RCFIzSErVL-4Kns0V8HBM35KGpjp30bWdZY-AuK7Qt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280" y="417512"/>
            <a:ext cx="39624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93661" y="105868"/>
            <a:ext cx="27193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 AT  FERMI LAB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42326" y="4197844"/>
            <a:ext cx="9525000" cy="2286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4349" name="TextBox 13"/>
          <p:cNvSpPr txBox="1">
            <a:spLocks noChangeArrowheads="1"/>
          </p:cNvSpPr>
          <p:nvPr/>
        </p:nvSpPr>
        <p:spPr bwMode="auto">
          <a:xfrm>
            <a:off x="7239000" y="5867400"/>
            <a:ext cx="2476500" cy="369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Total Length : 31 km.</a:t>
            </a:r>
          </a:p>
        </p:txBody>
      </p:sp>
      <p:sp>
        <p:nvSpPr>
          <p:cNvPr id="14351" name="TextBox 15"/>
          <p:cNvSpPr txBox="1">
            <a:spLocks noChangeArrowheads="1"/>
          </p:cNvSpPr>
          <p:nvPr/>
        </p:nvSpPr>
        <p:spPr bwMode="auto">
          <a:xfrm>
            <a:off x="2819400" y="5410200"/>
            <a:ext cx="1095172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52" name="TextBox 17"/>
          <p:cNvSpPr txBox="1">
            <a:spLocks noChangeArrowheads="1"/>
          </p:cNvSpPr>
          <p:nvPr/>
        </p:nvSpPr>
        <p:spPr bwMode="auto">
          <a:xfrm>
            <a:off x="5181600" y="533400"/>
            <a:ext cx="782638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TeV</a:t>
            </a:r>
          </a:p>
        </p:txBody>
      </p:sp>
      <p:sp>
        <p:nvSpPr>
          <p:cNvPr id="14353" name="TextBox 18"/>
          <p:cNvSpPr txBox="1">
            <a:spLocks noChangeArrowheads="1"/>
          </p:cNvSpPr>
          <p:nvPr/>
        </p:nvSpPr>
        <p:spPr bwMode="auto">
          <a:xfrm rot="-5400000">
            <a:off x="5173133" y="2010568"/>
            <a:ext cx="3048000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Superconducting Magnet</a:t>
            </a:r>
          </a:p>
        </p:txBody>
      </p:sp>
      <p:sp>
        <p:nvSpPr>
          <p:cNvPr id="14354" name="TextBox 19"/>
          <p:cNvSpPr txBox="1">
            <a:spLocks noChangeArrowheads="1"/>
          </p:cNvSpPr>
          <p:nvPr/>
        </p:nvSpPr>
        <p:spPr bwMode="auto">
          <a:xfrm rot="18661577">
            <a:off x="-254454" y="4719198"/>
            <a:ext cx="2838450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Superconducting Cavity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9981" y="46135"/>
            <a:ext cx="394761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SUPERCONDUCTIVITY FOR ACCELERATOR</a:t>
            </a:r>
          </a:p>
        </p:txBody>
      </p:sp>
      <p:sp>
        <p:nvSpPr>
          <p:cNvPr id="21" name="TextBox 20"/>
          <p:cNvSpPr txBox="1"/>
          <p:nvPr/>
        </p:nvSpPr>
        <p:spPr>
          <a:xfrm rot="2645054">
            <a:off x="4419601" y="2438400"/>
            <a:ext cx="824265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1.0 km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5742" y="490992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USA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62C8EA-21C9-E01A-43E5-3546456BBE59}"/>
              </a:ext>
            </a:extLst>
          </p:cNvPr>
          <p:cNvGrpSpPr/>
          <p:nvPr/>
        </p:nvGrpSpPr>
        <p:grpSpPr>
          <a:xfrm>
            <a:off x="7773174" y="-43360"/>
            <a:ext cx="4191000" cy="4028579"/>
            <a:chOff x="6194141" y="-141684"/>
            <a:chExt cx="4191000" cy="4028579"/>
          </a:xfrm>
        </p:grpSpPr>
        <p:pic>
          <p:nvPicPr>
            <p:cNvPr id="14342" name="Picture 6" descr="http://www.thelivingmoon.com/42stargate/04images/Machine/Cern_0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94141" y="161032"/>
              <a:ext cx="4191000" cy="372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5" name="TextBox 8"/>
            <p:cNvSpPr txBox="1">
              <a:spLocks noChangeArrowheads="1"/>
            </p:cNvSpPr>
            <p:nvPr/>
          </p:nvSpPr>
          <p:spPr bwMode="auto">
            <a:xfrm>
              <a:off x="6780513" y="-141684"/>
              <a:ext cx="3589338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PRESENT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: LHC @ Switzerland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8534400" y="1371600"/>
              <a:ext cx="381000" cy="76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7" name="TextBox 11"/>
            <p:cNvSpPr txBox="1">
              <a:spLocks noChangeArrowheads="1"/>
            </p:cNvSpPr>
            <p:nvPr/>
          </p:nvSpPr>
          <p:spPr bwMode="auto">
            <a:xfrm>
              <a:off x="7696201" y="1600200"/>
              <a:ext cx="938213" cy="33813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4.25 km</a:t>
              </a:r>
            </a:p>
          </p:txBody>
        </p:sp>
        <p:sp>
          <p:nvSpPr>
            <p:cNvPr id="14350" name="TextBox 14"/>
            <p:cNvSpPr txBox="1">
              <a:spLocks noChangeArrowheads="1"/>
            </p:cNvSpPr>
            <p:nvPr/>
          </p:nvSpPr>
          <p:spPr bwMode="auto">
            <a:xfrm>
              <a:off x="6629401" y="762000"/>
              <a:ext cx="849313" cy="4000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 TeV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20445" y="224599"/>
              <a:ext cx="12057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Arial" pitchFamily="34" charset="0"/>
                </a:rPr>
                <a:t>EUROPE</a:t>
              </a:r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7734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7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04800" y="304800"/>
            <a:ext cx="8382000" cy="14465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1908 :  Heike Kamerlingh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Onnes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 Succeeded in Liquefying Helium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-Roman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1911 :  Discovery of Superconductivity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154709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C:\Presentation\K liquefier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199" y="3499099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8147411" y="5888100"/>
            <a:ext cx="40005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The physics laboratory in Leiden became the "coldest place on earth” in 1908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Sans Unicode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8839200" y="2590800"/>
            <a:ext cx="1390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(1853-1926)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6392" name="Picture 8" descr="Cascade He liquefi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63" y="1975668"/>
            <a:ext cx="2267437" cy="2796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037" y="3665537"/>
            <a:ext cx="2476500" cy="2805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1251095" y="4012262"/>
            <a:ext cx="474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LH2</a:t>
            </a:r>
          </a:p>
        </p:txBody>
      </p:sp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839787" y="3618082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LN2</a:t>
            </a:r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1965568" y="4527371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LHe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97" name="TextBox 13"/>
          <p:cNvSpPr txBox="1">
            <a:spLocks noChangeArrowheads="1"/>
          </p:cNvSpPr>
          <p:nvPr/>
        </p:nvSpPr>
        <p:spPr bwMode="auto">
          <a:xfrm>
            <a:off x="3231600" y="1967382"/>
            <a:ext cx="2032000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Cascade  Helium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Liquefier</a:t>
            </a:r>
          </a:p>
        </p:txBody>
      </p:sp>
      <p:cxnSp>
        <p:nvCxnSpPr>
          <p:cNvPr id="16" name="Straight Arrow Connector 15"/>
          <p:cNvCxnSpPr>
            <a:stCxn id="16397" idx="1"/>
          </p:cNvCxnSpPr>
          <p:nvPr/>
        </p:nvCxnSpPr>
        <p:spPr>
          <a:xfrm flipH="1">
            <a:off x="2622000" y="2291231"/>
            <a:ext cx="609600" cy="2857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9" name="TextBox 16"/>
          <p:cNvSpPr txBox="1">
            <a:spLocks noChangeArrowheads="1"/>
          </p:cNvSpPr>
          <p:nvPr/>
        </p:nvSpPr>
        <p:spPr bwMode="auto">
          <a:xfrm>
            <a:off x="1905001" y="5181601"/>
            <a:ext cx="1876425" cy="30797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FAMOUS  R-T PLOT</a:t>
            </a:r>
          </a:p>
        </p:txBody>
      </p:sp>
      <p:cxnSp>
        <p:nvCxnSpPr>
          <p:cNvPr id="19" name="Straight Arrow Connector 18"/>
          <p:cNvCxnSpPr>
            <a:stCxn id="16399" idx="3"/>
          </p:cNvCxnSpPr>
          <p:nvPr/>
        </p:nvCxnSpPr>
        <p:spPr>
          <a:xfrm flipV="1">
            <a:off x="3781426" y="4800600"/>
            <a:ext cx="638175" cy="5349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7734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BF881-8A68-2F0C-6810-EA572D646A8A}"/>
              </a:ext>
            </a:extLst>
          </p:cNvPr>
          <p:cNvSpPr/>
          <p:nvPr/>
        </p:nvSpPr>
        <p:spPr>
          <a:xfrm>
            <a:off x="2754800" y="2743200"/>
            <a:ext cx="5627200" cy="7683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Prof. discovered Superconductivity with his own Liquid Helium 100 years back 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40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738939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" name="Group 15"/>
          <p:cNvGrpSpPr/>
          <p:nvPr/>
        </p:nvGrpSpPr>
        <p:grpSpPr>
          <a:xfrm>
            <a:off x="3505200" y="228600"/>
            <a:ext cx="6137652" cy="1676400"/>
            <a:chOff x="2286000" y="838200"/>
            <a:chExt cx="6137652" cy="1676400"/>
          </a:xfrm>
        </p:grpSpPr>
        <p:sp>
          <p:nvSpPr>
            <p:cNvPr id="4" name="Oval 3"/>
            <p:cNvSpPr/>
            <p:nvPr/>
          </p:nvSpPr>
          <p:spPr>
            <a:xfrm>
              <a:off x="2514600" y="838200"/>
              <a:ext cx="3505200" cy="76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Cryo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genics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2895600" y="1295400"/>
              <a:ext cx="685800" cy="6096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2286000" y="2057400"/>
              <a:ext cx="1752600" cy="45720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Icy Cold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800600" y="1295400"/>
              <a:ext cx="685800" cy="685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4724400" y="2057400"/>
              <a:ext cx="1981200" cy="45720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Production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91200" y="1447800"/>
              <a:ext cx="26324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Greek Word ( 12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Century)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9979" y="2078053"/>
            <a:ext cx="1178722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Where is the Boundary for Cryogenic Range 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120 K ( - 153 C)  ???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 I will discuss on Friday)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F3E8086B-A73F-4A6B-82DD-7F8FACCF1EE6}"/>
              </a:ext>
            </a:extLst>
          </p:cNvPr>
          <p:cNvSpPr txBox="1">
            <a:spLocks noChangeArrowheads="1"/>
          </p:cNvSpPr>
          <p:nvPr/>
        </p:nvSpPr>
        <p:spPr>
          <a:xfrm>
            <a:off x="4953000" y="2676560"/>
            <a:ext cx="3058427" cy="375295"/>
          </a:xfrm>
          <a:prstGeom prst="rect">
            <a:avLst/>
          </a:prstGeom>
          <a:solidFill>
            <a:srgbClr val="92D050"/>
          </a:solidFill>
        </p:spPr>
        <p:txBody>
          <a:bodyPr>
            <a:normAutofit fontScale="6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SUPERCONDUCTIVITY</a:t>
            </a:r>
          </a:p>
        </p:txBody>
      </p:sp>
      <p:pic>
        <p:nvPicPr>
          <p:cNvPr id="23" name="Picture 23" descr="tc_graph">
            <a:extLst>
              <a:ext uri="{FF2B5EF4-FFF2-40B4-BE49-F238E27FC236}">
                <a16:creationId xmlns:a16="http://schemas.microsoft.com/office/drawing/2014/main" id="{DE1DFAF7-8796-4E1B-9AB5-AAF1F1D3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582" y="3210645"/>
            <a:ext cx="3643062" cy="225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8CA08177-2258-4F41-A847-B3A358B6B443}"/>
              </a:ext>
            </a:extLst>
          </p:cNvPr>
          <p:cNvSpPr txBox="1">
            <a:spLocks noChangeArrowheads="1"/>
          </p:cNvSpPr>
          <p:nvPr/>
        </p:nvSpPr>
        <p:spPr>
          <a:xfrm>
            <a:off x="284688" y="2814649"/>
            <a:ext cx="4287312" cy="1833551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marR="0" lvl="0" indent="-255588" algn="just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Char char="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Superconductivity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The phenomenon of losing resistivity R=0 when sufficiently cooled to a very low temperature (below a certain critical temperature).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8119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6AA2D7F0-84F7-4EE5-A4D1-6A0E11876C57}"/>
              </a:ext>
            </a:extLst>
          </p:cNvPr>
          <p:cNvSpPr/>
          <p:nvPr/>
        </p:nvSpPr>
        <p:spPr>
          <a:xfrm>
            <a:off x="464126" y="4800600"/>
            <a:ext cx="4119965" cy="119893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Chilled water is not enough to Cool Superconductor below Tc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Hence Cryogen 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9EF23388-D63D-CD74-41B3-D2EE556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349" y="2602147"/>
            <a:ext cx="3738939" cy="147732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Superconductivity Destroyed If any Parameter Exceeds its critical value:  And they are Interlinked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T&gt;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  I &gt;I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  H&gt;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736FAC3-4891-2D24-45D6-947F6874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2499" y="4067930"/>
            <a:ext cx="276944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14439C0A-1568-07BF-1978-7392F3BA72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9925" y="5655443"/>
          <a:ext cx="3258042" cy="844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0960" imgH="558720" progId="Equation.DSMT4">
                  <p:embed/>
                </p:oleObj>
              </mc:Choice>
              <mc:Fallback>
                <p:oleObj name="Equation" r:id="rId4" imgW="1650960" imgH="558720" progId="Equation.DSMT4">
                  <p:embed/>
                  <p:pic>
                    <p:nvPicPr>
                      <p:cNvPr id="14" name="Object 6">
                        <a:extLst>
                          <a:ext uri="{FF2B5EF4-FFF2-40B4-BE49-F238E27FC236}">
                            <a16:creationId xmlns:a16="http://schemas.microsoft.com/office/drawing/2014/main" id="{14439C0A-1568-07BF-1978-7392F3BA72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9925" y="5655443"/>
                        <a:ext cx="3258042" cy="84440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5343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TextBox 21"/>
          <p:cNvSpPr txBox="1">
            <a:spLocks noChangeArrowheads="1"/>
          </p:cNvSpPr>
          <p:nvPr/>
        </p:nvSpPr>
        <p:spPr bwMode="auto">
          <a:xfrm>
            <a:off x="1219200" y="25326"/>
            <a:ext cx="10591800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Superconductivity is Destroyed If any Parameter Exceeds its critical value:  And they are Interlinked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T&gt; T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  I &gt;I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  H&gt;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</a:t>
            </a:r>
            <a:r>
              <a:rPr kumimoji="0" lang="en-US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724" y="856323"/>
            <a:ext cx="276944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9" name="TextBox 21"/>
          <p:cNvSpPr txBox="1">
            <a:spLocks noChangeArrowheads="1"/>
          </p:cNvSpPr>
          <p:nvPr/>
        </p:nvSpPr>
        <p:spPr bwMode="auto">
          <a:xfrm>
            <a:off x="3276600" y="1232887"/>
            <a:ext cx="990600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 Zone</a:t>
            </a:r>
          </a:p>
        </p:txBody>
      </p:sp>
      <p:pic>
        <p:nvPicPr>
          <p:cNvPr id="65540" name="Picture 4" descr="Image result for Hc vs Temperature of Supercondu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00174"/>
            <a:ext cx="4067175" cy="2028826"/>
          </a:xfrm>
          <a:prstGeom prst="rect">
            <a:avLst/>
          </a:prstGeom>
          <a:noFill/>
        </p:spPr>
      </p:pic>
      <p:pic>
        <p:nvPicPr>
          <p:cNvPr id="65541" name="Object 1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5724" y="3695700"/>
            <a:ext cx="3124200" cy="2667000"/>
          </a:xfrm>
          <a:prstGeom prst="rect">
            <a:avLst/>
          </a:prstGeom>
          <a:noFill/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55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655921"/>
              </p:ext>
            </p:extLst>
          </p:nvPr>
        </p:nvGraphicFramePr>
        <p:xfrm>
          <a:off x="6172201" y="4495800"/>
          <a:ext cx="374315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558720" progId="Equation.DSMT4">
                  <p:embed/>
                </p:oleObj>
              </mc:Choice>
              <mc:Fallback>
                <p:oleObj name="Equation" r:id="rId5" imgW="1650960" imgH="558720" progId="Equation.DSMT4">
                  <p:embed/>
                  <p:pic>
                    <p:nvPicPr>
                      <p:cNvPr id="655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1" y="4495800"/>
                        <a:ext cx="3743158" cy="10668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C269C-1D03-4E91-8D99-36E293EE70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5903914" y="6408739"/>
            <a:ext cx="346868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ASSCA 2025, HEPS  China  ( T S Datta) March 25,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052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9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0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48363</TotalTime>
  <Words>4698</Words>
  <Application>Microsoft Office PowerPoint</Application>
  <PresentationFormat>Widescreen</PresentationFormat>
  <Paragraphs>723</Paragraphs>
  <Slides>51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78" baseType="lpstr">
      <vt:lpstr>Andalus</vt:lpstr>
      <vt:lpstr>Arial</vt:lpstr>
      <vt:lpstr>Arial Black</vt:lpstr>
      <vt:lpstr>Arial Narrow</vt:lpstr>
      <vt:lpstr>Bahnschrift SemiBold</vt:lpstr>
      <vt:lpstr>Bookman Old Style</vt:lpstr>
      <vt:lpstr>Calibri</vt:lpstr>
      <vt:lpstr>Calibri Light</vt:lpstr>
      <vt:lpstr>Georgia</vt:lpstr>
      <vt:lpstr>Helvetica Neue</vt:lpstr>
      <vt:lpstr>Lucida Sans Unicode</vt:lpstr>
      <vt:lpstr>Times New Roman</vt:lpstr>
      <vt:lpstr>Times-Roman</vt:lpstr>
      <vt:lpstr>Verdana</vt:lpstr>
      <vt:lpstr>Wingdings 2</vt:lpstr>
      <vt:lpstr>Wingdings 3</vt:lpstr>
      <vt:lpstr>Concourse</vt:lpstr>
      <vt:lpstr>2_Concourse</vt:lpstr>
      <vt:lpstr>1_Concourse</vt:lpstr>
      <vt:lpstr>3_Concourse</vt:lpstr>
      <vt:lpstr>4_Concourse</vt:lpstr>
      <vt:lpstr>Office Theme</vt:lpstr>
      <vt:lpstr>5_Concourse</vt:lpstr>
      <vt:lpstr>6_Concourse</vt:lpstr>
      <vt:lpstr>Equation</vt:lpstr>
      <vt:lpstr>Graph</vt:lpstr>
      <vt:lpstr>Worksheet</vt:lpstr>
      <vt:lpstr>Role of Cryogenics &amp; Superconductivity for Particle Accelerator :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Cryogenics - Superconductivity - Accelerator   ( Brief History)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Few Accelerators with SC Magnet</vt:lpstr>
      <vt:lpstr>PowerPoint Presentation</vt:lpstr>
      <vt:lpstr>PowerPoint Presentation</vt:lpstr>
      <vt:lpstr>PowerPoint Presentation</vt:lpstr>
      <vt:lpstr>Accelerators with SC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Linear Accelerator Programme in India</dc:title>
  <dc:creator>tsdatta</dc:creator>
  <cp:lastModifiedBy>TRIPTI SEKHAR DATTA</cp:lastModifiedBy>
  <cp:revision>777</cp:revision>
  <dcterms:created xsi:type="dcterms:W3CDTF">2013-02-16T17:26:43Z</dcterms:created>
  <dcterms:modified xsi:type="dcterms:W3CDTF">2025-03-15T08:11:56Z</dcterms:modified>
</cp:coreProperties>
</file>