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0.xml" ContentType="application/vnd.openxmlformats-officedocument.presentationml.notesSlide+xml"/>
  <Override PartName="/ppt/embeddings/oleObject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7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63" r:id="rId5"/>
    <p:sldId id="518" r:id="rId6"/>
    <p:sldId id="538" r:id="rId7"/>
    <p:sldId id="407" r:id="rId8"/>
    <p:sldId id="551" r:id="rId9"/>
    <p:sldId id="539" r:id="rId10"/>
    <p:sldId id="411" r:id="rId11"/>
    <p:sldId id="415" r:id="rId12"/>
    <p:sldId id="541" r:id="rId13"/>
    <p:sldId id="524" r:id="rId14"/>
    <p:sldId id="413" r:id="rId15"/>
    <p:sldId id="412" r:id="rId16"/>
    <p:sldId id="542" r:id="rId17"/>
    <p:sldId id="525" r:id="rId18"/>
    <p:sldId id="552" r:id="rId19"/>
    <p:sldId id="543" r:id="rId20"/>
    <p:sldId id="545" r:id="rId21"/>
    <p:sldId id="546" r:id="rId22"/>
    <p:sldId id="547" r:id="rId23"/>
    <p:sldId id="548" r:id="rId24"/>
    <p:sldId id="556" r:id="rId25"/>
    <p:sldId id="553" r:id="rId26"/>
    <p:sldId id="554" r:id="rId27"/>
    <p:sldId id="555" r:id="rId28"/>
    <p:sldId id="549" r:id="rId29"/>
    <p:sldId id="521" r:id="rId30"/>
    <p:sldId id="540" r:id="rId31"/>
    <p:sldId id="414" r:id="rId32"/>
    <p:sldId id="416" r:id="rId33"/>
    <p:sldId id="418" r:id="rId34"/>
    <p:sldId id="520" r:id="rId35"/>
    <p:sldId id="417" r:id="rId36"/>
    <p:sldId id="558" r:id="rId37"/>
    <p:sldId id="504" r:id="rId38"/>
    <p:sldId id="419" r:id="rId39"/>
    <p:sldId id="431" r:id="rId40"/>
    <p:sldId id="557" r:id="rId41"/>
    <p:sldId id="428" r:id="rId42"/>
    <p:sldId id="427" r:id="rId43"/>
    <p:sldId id="429" r:id="rId44"/>
    <p:sldId id="550" r:id="rId45"/>
    <p:sldId id="430" r:id="rId46"/>
    <p:sldId id="505" r:id="rId47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0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6E8E"/>
    <a:srgbClr val="9BEA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2" autoAdjust="0"/>
    <p:restoredTop sz="94660"/>
  </p:normalViewPr>
  <p:slideViewPr>
    <p:cSldViewPr snapToObjects="1" showGuides="1">
      <p:cViewPr varScale="1">
        <p:scale>
          <a:sx n="112" d="100"/>
          <a:sy n="112" d="100"/>
        </p:scale>
        <p:origin x="-320" y="-104"/>
      </p:cViewPr>
      <p:guideLst>
        <p:guide orient="horz" pos="320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92" d="100"/>
          <a:sy n="92" d="100"/>
        </p:scale>
        <p:origin x="63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25.03.25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326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25.03.25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442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06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325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93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1933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42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42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308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76595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6417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62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1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057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8057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435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19435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3804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308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00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2086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334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1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8833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99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0995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73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781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64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6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1755150"/>
            <a:ext cx="7200000" cy="135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80000" cy="74295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71600" y="4767263"/>
            <a:ext cx="6309000" cy="27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E. Todesco on behalf of WP3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4767263"/>
            <a:ext cx="360000" cy="27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sp>
        <p:nvSpPr>
          <p:cNvPr id="15" name="Espace réservé du texte 14"/>
          <p:cNvSpPr>
            <a:spLocks noGrp="1"/>
          </p:cNvSpPr>
          <p:nvPr>
            <p:ph type="body" sz="quarter" idx="14"/>
          </p:nvPr>
        </p:nvSpPr>
        <p:spPr>
          <a:xfrm>
            <a:off x="1371600" y="4424362"/>
            <a:ext cx="6480000" cy="261938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400" b="0" i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en-GB" noProof="0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10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4738" y="4102282"/>
            <a:ext cx="982886" cy="96660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E4AFB43-0412-B56A-9AF1-234678C7B57D}"/>
              </a:ext>
            </a:extLst>
          </p:cNvPr>
          <p:cNvSpPr/>
          <p:nvPr userDrawn="1"/>
        </p:nvSpPr>
        <p:spPr>
          <a:xfrm>
            <a:off x="1342230" y="285750"/>
            <a:ext cx="3373786" cy="135158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914401"/>
            <a:ext cx="7920000" cy="3680222"/>
          </a:xfrm>
        </p:spPr>
        <p:txBody>
          <a:bodyPr lIns="0" tIns="0" rIns="0" bIns="0"/>
          <a:lstStyle>
            <a:lvl1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l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/>
              <a:t>E. Todesco on behalf of WP3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2" name="Image 6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200" y="4600623"/>
            <a:ext cx="514800" cy="5062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54680D9-A490-0647-8DE7-FA80A38A6A08}"/>
              </a:ext>
            </a:extLst>
          </p:cNvPr>
          <p:cNvSpPr/>
          <p:nvPr userDrawn="1"/>
        </p:nvSpPr>
        <p:spPr>
          <a:xfrm>
            <a:off x="612000" y="4586110"/>
            <a:ext cx="647632" cy="495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911424"/>
            <a:ext cx="4040188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1543050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11424"/>
            <a:ext cx="4041775" cy="47982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6" y="1543050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/>
          <a:p>
            <a:r>
              <a:rPr lang="en-GB" noProof="0"/>
              <a:t>E. Todesco on behalf of WP3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11" name="Grouper 10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ZoneTexte 12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4" name="Image 6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noProof="0" dirty="0"/>
              <a:t>Slide title – line 1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05000" y="4767263"/>
            <a:ext cx="6627000" cy="27000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 dirty="0"/>
              <a:t>E. Todesco on behalf of WP3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6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01" y="4500098"/>
            <a:ext cx="648072" cy="6373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40BEF8-4E24-A699-29B7-196FA97FF1C4}"/>
              </a:ext>
            </a:extLst>
          </p:cNvPr>
          <p:cNvSpPr/>
          <p:nvPr userDrawn="1"/>
        </p:nvSpPr>
        <p:spPr>
          <a:xfrm>
            <a:off x="640004" y="4541435"/>
            <a:ext cx="647632" cy="4958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3200" cy="270000"/>
          </a:xfrm>
        </p:spPr>
        <p:txBody>
          <a:bodyPr/>
          <a:lstStyle/>
          <a:p>
            <a:r>
              <a:rPr lang="en-GB" noProof="0"/>
              <a:t>E. Todesco on behalf of WP3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6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7" name="Rectangle 6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9" name="Image 6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342900"/>
            <a:ext cx="79200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3829050"/>
            <a:ext cx="7920000" cy="742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81200" y="4767263"/>
            <a:ext cx="6550800" cy="2700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/>
              <a:t>E. Todesco on behalf of WP3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3486150"/>
            <a:ext cx="7918450" cy="28575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grpSp>
        <p:nvGrpSpPr>
          <p:cNvPr id="8" name="Grouper 5"/>
          <p:cNvGrpSpPr/>
          <p:nvPr userDrawn="1"/>
        </p:nvGrpSpPr>
        <p:grpSpPr>
          <a:xfrm>
            <a:off x="1447800" y="4580063"/>
            <a:ext cx="457200" cy="457200"/>
            <a:chOff x="1447800" y="4580063"/>
            <a:chExt cx="457200" cy="457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ZoneTexte 7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2" name="Image 6" descr="CERN-logo_outlin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4150" y="4563939"/>
            <a:ext cx="486864" cy="47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351800" y="2031750"/>
            <a:ext cx="6440400" cy="12258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351800" y="4767263"/>
            <a:ext cx="6440400" cy="270000"/>
          </a:xfrm>
        </p:spPr>
        <p:txBody>
          <a:bodyPr/>
          <a:lstStyle>
            <a:lvl1pPr>
              <a:defRPr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/>
              <a:t>E. Todesco on behalf of WP3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351800" y="3714750"/>
            <a:ext cx="6440400" cy="9144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7" name="Image 6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71602" y="285750"/>
            <a:ext cx="3134659" cy="1270627"/>
          </a:xfrm>
          <a:prstGeom prst="rect">
            <a:avLst/>
          </a:prstGeom>
        </p:spPr>
      </p:pic>
      <p:grpSp>
        <p:nvGrpSpPr>
          <p:cNvPr id="10" name="Grouper 9"/>
          <p:cNvGrpSpPr/>
          <p:nvPr userDrawn="1"/>
        </p:nvGrpSpPr>
        <p:grpSpPr>
          <a:xfrm>
            <a:off x="457200" y="4552950"/>
            <a:ext cx="457200" cy="457200"/>
            <a:chOff x="1447800" y="4580063"/>
            <a:chExt cx="457200" cy="4572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447800" y="4580063"/>
              <a:ext cx="457200" cy="457200"/>
            </a:xfrm>
            <a:prstGeom prst="rect">
              <a:avLst/>
            </a:prstGeom>
            <a:solidFill>
              <a:schemeClr val="accent5"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ZoneTexte 11"/>
            <p:cNvSpPr txBox="1"/>
            <p:nvPr userDrawn="1"/>
          </p:nvSpPr>
          <p:spPr>
            <a:xfrm>
              <a:off x="1485900" y="4670164"/>
              <a:ext cx="38100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900" dirty="0"/>
                <a:t>logo</a:t>
              </a:r>
            </a:p>
            <a:p>
              <a:pPr algn="ctr"/>
              <a:r>
                <a:rPr lang="en-GB" sz="900" dirty="0"/>
                <a:t>area</a:t>
              </a:r>
            </a:p>
          </p:txBody>
        </p:sp>
      </p:grpSp>
      <p:pic>
        <p:nvPicPr>
          <p:cNvPr id="13" name="Image 4" descr="CERN-logo_outline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90" y="4406900"/>
            <a:ext cx="613410" cy="603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35000"/>
            <a:ext cx="792000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 dirty="0"/>
              <a:t>Slide title – line 2 – Arial 30 </a:t>
            </a:r>
            <a:r>
              <a:rPr lang="en-GB" noProof="0" dirty="0" err="1"/>
              <a:t>pt</a:t>
            </a:r>
            <a:r>
              <a:rPr lang="en-GB" noProof="0" dirty="0"/>
              <a:t> – </a:t>
            </a:r>
            <a:r>
              <a:rPr lang="en-GB" noProof="0" dirty="0" err="1"/>
              <a:t>HiLumi</a:t>
            </a:r>
            <a:r>
              <a:rPr lang="en-GB" noProof="0" dirty="0"/>
              <a:t>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028701"/>
            <a:ext cx="7920000" cy="3551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438400" y="4767263"/>
            <a:ext cx="60936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chemeClr val="accent1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r>
              <a:rPr lang="en-GB"/>
              <a:t>E. Todesco on behalf of WP3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4767263"/>
            <a:ext cx="360000" cy="27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0" kern="1200">
          <a:solidFill>
            <a:schemeClr val="bg2"/>
          </a:solidFill>
          <a:latin typeface="Times" panose="02020603050405020304" pitchFamily="18" charset="0"/>
          <a:ea typeface="+mj-ea"/>
          <a:cs typeface="Times" panose="02020603050405020304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Times" panose="02020603050405020304" pitchFamily="18" charset="0"/>
          <a:ea typeface="+mn-ea"/>
          <a:cs typeface="Times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Times" panose="02020603050405020304" pitchFamily="18" charset="0"/>
          <a:ea typeface="+mn-ea"/>
          <a:cs typeface="Times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Times" panose="02020603050405020304" pitchFamily="18" charset="0"/>
          <a:ea typeface="+mn-ea"/>
          <a:cs typeface="Times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Times" panose="02020603050405020304" pitchFamily="18" charset="0"/>
          <a:ea typeface="+mn-ea"/>
          <a:cs typeface="Times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Times" panose="02020603050405020304" pitchFamily="18" charset="0"/>
          <a:ea typeface="+mn-ea"/>
          <a:cs typeface="Times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png"/><Relationship Id="rId5" Type="http://schemas.openxmlformats.org/officeDocument/2006/relationships/hyperlink" Target="https://ieeexplore.ieee.org/document/4512185" TargetMode="External"/><Relationship Id="rId6" Type="http://schemas.openxmlformats.org/officeDocument/2006/relationships/hyperlink" Target="https://ieeexplore.ieee.org/document/905245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34.png"/><Relationship Id="rId5" Type="http://schemas.openxmlformats.org/officeDocument/2006/relationships/image" Target="../media/image51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png"/><Relationship Id="rId5" Type="http://schemas.openxmlformats.org/officeDocument/2006/relationships/image" Target="../media/image28.png"/><Relationship Id="rId6" Type="http://schemas.openxmlformats.org/officeDocument/2006/relationships/hyperlink" Target="https://ieeexplore.ieee.org/document/4512185" TargetMode="External"/><Relationship Id="rId7" Type="http://schemas.openxmlformats.org/officeDocument/2006/relationships/hyperlink" Target="https://ieeexplore.ieee.org/document/9052451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xplore.ieee.org/document/92613" TargetMode="External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5.emf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3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9.emf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ctrTitle"/>
          </p:nvPr>
        </p:nvSpPr>
        <p:spPr>
          <a:xfrm>
            <a:off x="1371600" y="1656978"/>
            <a:ext cx="7200000" cy="965448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en-GB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particle </a:t>
            </a:r>
            <a: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accelerators</a:t>
            </a:r>
            <a:br>
              <a:rPr lang="en-GB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200" dirty="0" smtClean="0"/>
              <a:t>part I</a:t>
            </a:r>
            <a:endParaRPr lang="en-GB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ous-titre 18"/>
          <p:cNvSpPr>
            <a:spLocks noGrp="1"/>
          </p:cNvSpPr>
          <p:nvPr>
            <p:ph type="subTitle" idx="1"/>
          </p:nvPr>
        </p:nvSpPr>
        <p:spPr>
          <a:xfrm>
            <a:off x="1371600" y="3280864"/>
            <a:ext cx="6480000" cy="11235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  <a:latin typeface="Times"/>
                <a:cs typeface="Times"/>
              </a:rPr>
              <a:t>E. Todesco</a:t>
            </a:r>
            <a:r>
              <a:rPr lang="fr-CH" dirty="0">
                <a:solidFill>
                  <a:schemeClr val="tx1"/>
                </a:solidFill>
                <a:latin typeface="Times"/>
                <a:cs typeface="Times"/>
              </a:rPr>
              <a:t>, CERN</a:t>
            </a:r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fr-CH" sz="1600" dirty="0" smtClean="0"/>
              <a:t>Sixth Asian School for Superconductivity and Cryogenics, March 25</a:t>
            </a:r>
            <a:r>
              <a:rPr lang="fr-CH" sz="1600" b="0" i="0" baseline="30000" dirty="0" smtClean="0">
                <a:solidFill>
                  <a:schemeClr val="tx1"/>
                </a:solidFill>
              </a:rPr>
              <a:t>th</a:t>
            </a:r>
            <a:r>
              <a:rPr lang="fr-CH" sz="1600" b="0" i="0" dirty="0" smtClean="0">
                <a:solidFill>
                  <a:schemeClr val="tx1"/>
                </a:solidFill>
              </a:rPr>
              <a:t> 2025</a:t>
            </a:r>
            <a:endParaRPr lang="en-GB" sz="1600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leap of superconductivity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Copper or aluminium conductors can operate at </a:t>
            </a:r>
            <a:r>
              <a:rPr lang="en-GB" sz="20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A/</a:t>
            </a:r>
            <a:r>
              <a:rPr lang="en-GB" sz="2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GB" sz="2000" baseline="30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with active cooling, up to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A/mm</a:t>
            </a:r>
            <a:r>
              <a:rPr lang="en-GB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make 8 T ? With 3000 mm of winding thickness (3 m!)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allows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A/mm</a:t>
            </a:r>
            <a:r>
              <a:rPr lang="en-GB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GB" sz="2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of a factor 100 in the active part of the </a:t>
            </a:r>
            <a:r>
              <a:rPr lang="en-GB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</a:t>
            </a:r>
          </a:p>
          <a:p>
            <a:pPr lvl="1"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</a:t>
            </a:r>
            <a:r>
              <a:rPr lang="en-GB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cm of coil width can make 3 T</a:t>
            </a:r>
          </a:p>
          <a:p>
            <a:pPr lvl="1"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as an ecologic 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 (no consumption, but cryogenics),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compactness as well </a:t>
            </a:r>
            <a:r>
              <a:rPr lang="en-GB" sz="1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sustainability</a:t>
            </a:r>
          </a:p>
          <a:p>
            <a:pPr lvl="1" algn="l"/>
            <a:r>
              <a:rPr lang="en-GB" sz="1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is beautiful </a:t>
            </a: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especially when you have to make thousands of them</a:t>
            </a:r>
            <a:endParaRPr lang="en-GB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708582"/>
              </p:ext>
            </p:extLst>
          </p:nvPr>
        </p:nvGraphicFramePr>
        <p:xfrm>
          <a:off x="2483768" y="2499742"/>
          <a:ext cx="3790613" cy="54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2120900" imgH="304800" progId="Equation.3">
                  <p:embed/>
                </p:oleObj>
              </mc:Choice>
              <mc:Fallback>
                <p:oleObj name="Equation" r:id="rId4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499742"/>
                        <a:ext cx="3790613" cy="542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620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superconducting magnets for accelerators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current densities of </a:t>
            </a:r>
            <a:r>
              <a:rPr lang="en-GB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GB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A/mm</a:t>
            </a:r>
            <a:r>
              <a:rPr lang="en-GB" sz="1800" baseline="30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 peculiar feature</a:t>
            </a:r>
            <a:r>
              <a:rPr lang="en-GB" sz="1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/challenge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accelerator magnets (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current density = current density over insulated coil)</a:t>
            </a:r>
          </a:p>
          <a:p>
            <a:pPr lvl="1" algn="l"/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of magnitude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as HEP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or fusion magnets</a:t>
            </a: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current density is needed for compactness </a:t>
            </a:r>
            <a:r>
              <a:rPr lang="en-GB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in the transverse size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</a:p>
          <a:p>
            <a:pPr lvl="1" algn="l"/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 for the active part </a:t>
            </a:r>
            <a:r>
              <a:rPr lang="en-GB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(coil around the bore</a:t>
            </a:r>
            <a:r>
              <a:rPr lang="en-GB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for the total size of 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cryostat</a:t>
            </a:r>
            <a:endParaRPr lang="en-GB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applications have other types of challenges as </a:t>
            </a: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size for HEP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magnets, total size and pulsed field for ITER magnets  </a:t>
            </a:r>
          </a:p>
          <a:p>
            <a:pPr lvl="1" algn="l"/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between circuits and different temperatures  in the SC link 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04369"/>
              </p:ext>
            </p:extLst>
          </p:nvPr>
        </p:nvGraphicFramePr>
        <p:xfrm>
          <a:off x="1331640" y="1707654"/>
          <a:ext cx="630753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506"/>
                <a:gridCol w="1261506"/>
                <a:gridCol w="1670128"/>
                <a:gridCol w="852885"/>
                <a:gridCol w="1261506"/>
              </a:tblGrid>
              <a:tr h="366328"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Overall current density (A/mm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Superconductor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current density (A/mm</a:t>
                      </a:r>
                      <a:r>
                        <a:rPr lang="en-US" sz="1200" b="0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Ramp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in conductor (T)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latin typeface="Times"/>
                          <a:cs typeface="Times"/>
                        </a:rPr>
                        <a:t>Tevatron</a:t>
                      </a:r>
                      <a:r>
                        <a:rPr lang="en-US" sz="1200" dirty="0" smtClean="0">
                          <a:latin typeface="Times"/>
                          <a:cs typeface="Times"/>
                        </a:rPr>
                        <a:t> dipole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360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1550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slow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4.7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LHC dipole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360/440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1260/1820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slow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8.6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ATLAS BCT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30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950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very slow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3.9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ITER (TF &amp; CS)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20 to 40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150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very fast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5 to 13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1979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HL</a:t>
                      </a:r>
                      <a:r>
                        <a:rPr lang="en-US" sz="1200" baseline="0" dirty="0" smtClean="0">
                          <a:latin typeface="Times"/>
                          <a:cs typeface="Times"/>
                        </a:rPr>
                        <a:t>-LHC SC link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17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1450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slow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Times"/>
                          <a:cs typeface="Times"/>
                        </a:rPr>
                        <a:t>Self field (&lt;1 T)</a:t>
                      </a:r>
                      <a:endParaRPr lang="en-US" sz="1200" dirty="0"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superconducting magnets for accelerators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Compact,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optimizied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-effective: the </a:t>
            </a:r>
            <a:r>
              <a:rPr lang="fr-CH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 </a:t>
            </a:r>
            <a:r>
              <a:rPr lang="fr-CH" sz="1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hotels</a:t>
            </a:r>
            <a:r>
              <a:rPr lang="fr-CH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applications of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620BA10A-6677-F972-DCA6-73DE15450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74000"/>
            <a:ext cx="4681853" cy="351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extLst>
              <a:ext uri="{FF2B5EF4-FFF2-40B4-BE49-F238E27FC236}">
                <a16:creationId xmlns:a16="http://schemas.microsoft.com/office/drawing/2014/main" xmlns="" id="{ED76D732-FF7A-DD82-205C-256D1C6CB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094" y="4885389"/>
            <a:ext cx="324036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it-IT" sz="1000" dirty="0"/>
              <a:t>Nine Hours Narita Airport capsule hotel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3887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Features of superconducting magnets for accelerators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Compact, highly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cost-effective: the </a:t>
            </a:r>
            <a:r>
              <a:rPr lang="fr-CH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 hotels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applications of superconductivity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4DB847-ED2D-A605-E6DB-67F278563A28}"/>
              </a:ext>
            </a:extLst>
          </p:cNvPr>
          <p:cNvSpPr txBox="1"/>
          <p:nvPr/>
        </p:nvSpPr>
        <p:spPr>
          <a:xfrm>
            <a:off x="1134202" y="4437099"/>
            <a:ext cx="2567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A colleague in the structure </a:t>
            </a:r>
          </a:p>
          <a:p>
            <a:pPr algn="ctr"/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of </a:t>
            </a:r>
            <a:r>
              <a:rPr lang="en-US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FrescaII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, a 14.5 T Nb</a:t>
            </a:r>
            <a:r>
              <a:rPr lang="en-US" sz="1100" baseline="-25000" dirty="0" smtClean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Sn magnet</a:t>
            </a:r>
          </a:p>
          <a:p>
            <a:pPr algn="ctr"/>
            <a:r>
              <a:rPr lang="en-US" sz="1100" dirty="0" err="1">
                <a:latin typeface="Times" panose="02020603050405020304" pitchFamily="18" charset="0"/>
                <a:cs typeface="Times" panose="02020603050405020304" pitchFamily="18" charset="0"/>
              </a:rPr>
              <a:t>d</a:t>
            </a:r>
            <a:r>
              <a:rPr lang="en-US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emostrator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 for accelerators</a:t>
            </a:r>
          </a:p>
          <a:p>
            <a:pPr algn="ctr"/>
            <a:endParaRPr lang="en-US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9" name="Picture 8" descr="IMG_03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1" b="13807"/>
          <a:stretch/>
        </p:blipFill>
        <p:spPr>
          <a:xfrm>
            <a:off x="910878" y="1540007"/>
            <a:ext cx="2795754" cy="2687927"/>
          </a:xfrm>
          <a:prstGeom prst="rect">
            <a:avLst/>
          </a:prstGeom>
        </p:spPr>
      </p:pic>
      <p:pic>
        <p:nvPicPr>
          <p:cNvPr id="11" name="Picture 10" descr="iseult_2.png">
            <a:extLst>
              <a:ext uri="{FF2B5EF4-FFF2-40B4-BE49-F238E27FC236}">
                <a16:creationId xmlns:a16="http://schemas.microsoft.com/office/drawing/2014/main" xmlns="" id="{43CEF9AD-8395-BBC9-9B66-202ADFAFDE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71763"/>
            <a:ext cx="3384376" cy="25084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D4DB847-ED2D-A605-E6DB-67F278563A28}"/>
              </a:ext>
            </a:extLst>
          </p:cNvPr>
          <p:cNvSpPr txBox="1"/>
          <p:nvPr/>
        </p:nvSpPr>
        <p:spPr>
          <a:xfrm>
            <a:off x="4999571" y="4267822"/>
            <a:ext cx="259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Iseult 11.7 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T MRI </a:t>
            </a:r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solenoid 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in </a:t>
            </a:r>
            <a:r>
              <a:rPr lang="en-US" sz="11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Nb</a:t>
            </a:r>
            <a:r>
              <a:rPr lang="en-US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-Ti</a:t>
            </a:r>
            <a:endParaRPr lang="en-US" sz="11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P. Vedrine, et al. IEEE TAS </a:t>
            </a:r>
            <a:r>
              <a:rPr lang="en-US" sz="11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(2008) 868</a:t>
            </a:r>
            <a:endParaRPr lang="en-US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L. </a:t>
            </a:r>
            <a:r>
              <a:rPr lang="en-US" sz="1100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Quettier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et al. </a:t>
            </a:r>
            <a:r>
              <a:rPr lang="en-US" sz="1100" i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IEEE TAS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30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(2020) 4400604 </a:t>
            </a:r>
            <a:endParaRPr lang="en-US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8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Requirements </a:t>
            </a:r>
            <a:r>
              <a:rPr lang="en-GB" sz="2400" dirty="0"/>
              <a:t>of superconducting magnets for accelerators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Stress: locally, it is 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</a:t>
            </a:r>
            <a:r>
              <a:rPr lang="en-GB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×</a:t>
            </a:r>
            <a:r>
              <a:rPr lang="en-GB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accumulation of high current density and high field induces a stress in the conductor of order of 100 </a:t>
            </a:r>
            <a:r>
              <a:rPr lang="en-GB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MPa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(unless it is intercepted)</a:t>
            </a: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 </a:t>
            </a:r>
            <a:r>
              <a:rPr lang="en-GB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MPa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is considered a limit that is better not to approach for a Nb</a:t>
            </a:r>
            <a:r>
              <a:rPr lang="en-GB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Sn magnet to be produced in thousands units </a:t>
            </a:r>
            <a:r>
              <a:rPr lang="da-DK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[F. </a:t>
            </a:r>
            <a:r>
              <a:rPr lang="da-DK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Mangiarotti</a:t>
            </a:r>
            <a:r>
              <a:rPr lang="da-DK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2LOr2E-02, </a:t>
            </a:r>
            <a:r>
              <a:rPr lang="da-DK" sz="1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experience</a:t>
            </a:r>
            <a:r>
              <a:rPr lang="da-DK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on MQXF]</a:t>
            </a:r>
            <a:endParaRPr lang="da-DK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/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Protection:</a:t>
            </a: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extraction is not viable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energy has to be dumped in the coil</a:t>
            </a: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How? Once a quench is detected, rapidly (order of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10-100 </a:t>
            </a:r>
            <a:r>
              <a:rPr lang="en-GB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ms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induce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global resistive 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transition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</a:t>
            </a: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quality: </a:t>
            </a:r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per mil relative error over two third of the aperture and 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operational range</a:t>
            </a:r>
          </a:p>
          <a:p>
            <a:pPr lvl="1" algn="l"/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Accelerators increase the energy of a factor 5 to 20, and even at “low field”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during the energy </a:t>
            </a:r>
            <a:r>
              <a:rPr lang="en-GB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ramp the relative error has to be &lt; 1 per mil</a:t>
            </a:r>
            <a:endParaRPr lang="en-GB" sz="1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needs fine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filaments, twisting of filaments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twisting of strands in Rutherford 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cable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5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– day I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magnets for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accelerators </a:t>
            </a: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laws for mechanics and protection, and operational margins</a:t>
            </a: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years of Nb-Ti in accelerators: from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ISR (1975) to the LHC (2009)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years of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fr-CH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short models: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80s to 2015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6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Electromagnetic forces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different types of stress in a sector coil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have a </a:t>
            </a:r>
            <a:r>
              <a:rPr lang="fr-CH" sz="14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totally different scaling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magnet 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endParaRPr lang="fr-CH" sz="1800" dirty="0" smtClean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</a:t>
            </a:r>
            <a:r>
              <a:rPr lang="fr-CH" sz="18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azimuthal stress in the midplane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with </a:t>
            </a:r>
            <a:r>
              <a:rPr lang="fr-CH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(aperture radius), </a:t>
            </a:r>
            <a:r>
              <a:rPr lang="fr-CH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CH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times a shape factor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the </a:t>
            </a:r>
            <a:r>
              <a:rPr lang="fr-CH" sz="14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dominant part 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all accelerator magnets below 15 T</a:t>
            </a:r>
          </a:p>
          <a:p>
            <a:pPr lvl="1" algn="just"/>
            <a:r>
              <a:rPr lang="fr-CH" sz="14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</a:t>
            </a:r>
            <a:r>
              <a:rPr lang="fr-CH" sz="14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 B can be compensated by lower </a:t>
            </a:r>
            <a:r>
              <a:rPr lang="fr-CH" sz="14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(less effective magnets)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factor is 1.1 to 1.5</a:t>
            </a: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981" y="771549"/>
            <a:ext cx="2457952" cy="205462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CF14ECF-3A5D-2687-46A9-79801294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64717"/>
              </p:ext>
            </p:extLst>
          </p:nvPr>
        </p:nvGraphicFramePr>
        <p:xfrm>
          <a:off x="1043608" y="2994764"/>
          <a:ext cx="63722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890">
                  <a:extLst>
                    <a:ext uri="{9D8B030D-6E8A-4147-A177-3AD203B41FA5}">
                      <a16:colId xmlns:a16="http://schemas.microsoft.com/office/drawing/2014/main" xmlns="" val="2182178960"/>
                    </a:ext>
                  </a:extLst>
                </a:gridCol>
                <a:gridCol w="1321652">
                  <a:extLst>
                    <a:ext uri="{9D8B030D-6E8A-4147-A177-3AD203B41FA5}">
                      <a16:colId xmlns:a16="http://schemas.microsoft.com/office/drawing/2014/main" xmlns="" val="995272325"/>
                    </a:ext>
                  </a:extLst>
                </a:gridCol>
              </a:tblGrid>
              <a:tr h="3233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Some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Tevatron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14 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for FCC-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hh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 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for FCC-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hh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Aperture 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38.05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Overall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j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(A/mm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rBj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03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Electromagnetic forces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two different types of stress in a sector coil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have a totally different scaling on magnet parameters</a:t>
            </a:r>
          </a:p>
          <a:p>
            <a:pPr algn="l"/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Accumulation </a:t>
            </a:r>
            <a:r>
              <a:rPr lang="fr-CH" sz="18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radial stress 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 with magnetic pressure </a:t>
            </a:r>
            <a:r>
              <a:rPr lang="fr-CH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fr-CH" sz="1400" i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fr-CH" sz="1400" i="1" dirty="0">
                <a:solidFill>
                  <a:schemeClr val="tx1"/>
                </a:solidFill>
                <a:latin typeface="Symbol" charset="2"/>
                <a:cs typeface="Symbol" charset="2"/>
              </a:rPr>
              <a:t>m </a:t>
            </a:r>
            <a:r>
              <a:rPr lang="fr-CH" sz="1400" dirty="0">
                <a:solidFill>
                  <a:schemeClr val="tx1"/>
                </a:solidFill>
                <a:latin typeface="Times"/>
                <a:cs typeface="Times"/>
              </a:rPr>
              <a:t>, factor in front is </a:t>
            </a:r>
            <a:r>
              <a:rPr lang="fr-CH" sz="1400" dirty="0" smtClean="0">
                <a:solidFill>
                  <a:schemeClr val="tx1"/>
                </a:solidFill>
                <a:latin typeface="Times"/>
                <a:cs typeface="Times"/>
              </a:rPr>
              <a:t>1 - </a:t>
            </a:r>
            <a:r>
              <a:rPr lang="fr-CH" sz="1400" dirty="0">
                <a:solidFill>
                  <a:schemeClr val="tx1"/>
                </a:solidFill>
                <a:latin typeface="Times"/>
                <a:cs typeface="Times"/>
              </a:rPr>
              <a:t>1.5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14 T you get towards 150 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MPa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or low current densities do not make difference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798925"/>
            <a:ext cx="2448272" cy="204652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CF14ECF-3A5D-2687-46A9-79801294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700516"/>
              </p:ext>
            </p:extLst>
          </p:nvPr>
        </p:nvGraphicFramePr>
        <p:xfrm>
          <a:off x="316055" y="2791564"/>
          <a:ext cx="63722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8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9890">
                  <a:extLst>
                    <a:ext uri="{9D8B030D-6E8A-4147-A177-3AD203B41FA5}">
                      <a16:colId xmlns:a16="http://schemas.microsoft.com/office/drawing/2014/main" xmlns="" val="2182178960"/>
                    </a:ext>
                  </a:extLst>
                </a:gridCol>
                <a:gridCol w="1321652">
                  <a:extLst>
                    <a:ext uri="{9D8B030D-6E8A-4147-A177-3AD203B41FA5}">
                      <a16:colId xmlns:a16="http://schemas.microsoft.com/office/drawing/2014/main" xmlns="" val="995272325"/>
                    </a:ext>
                  </a:extLst>
                </a:gridCol>
              </a:tblGrid>
              <a:tr h="3233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Some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Tevatron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LHC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14 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for FCC-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hh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 T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for FCC-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hh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Aperture radius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38.05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Overall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j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(A/mm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err="1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rBj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"/>
                        </a:rPr>
                        <a:t>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0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Field is pressure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in the materials are order of 150 – 200 MPa</a:t>
            </a:r>
            <a:endParaRPr lang="fr-CH" sz="1800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Nb-Ti, insulation should not go above these levels to avoid breaking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Nb</a:t>
            </a:r>
            <a:r>
              <a:rPr lang="fr-CH" sz="14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 the conductor degrades with strain, at levels corresponding</a:t>
            </a:r>
          </a:p>
          <a:p>
            <a:pPr marL="457200" lvl="1" indent="0" algn="l">
              <a:buNone/>
            </a:pP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150-200 MPa</a:t>
            </a:r>
          </a:p>
          <a:p>
            <a:pPr marL="457200" lvl="1" indent="0" algn="l">
              <a:buNone/>
            </a:pP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in a dipole with thin coil, the radial pressure can be about 50% than magnetic pressue</a:t>
            </a:r>
            <a:endParaRPr lang="fr-CH" sz="1800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Therefore, at 15 T we start approaching the limits …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see in the lecture of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day 2 how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above 15 T (stress managed structures)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mechanics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528" y="808156"/>
            <a:ext cx="2448272" cy="204652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CF14ECF-3A5D-2687-46A9-79801294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59584"/>
              </p:ext>
            </p:extLst>
          </p:nvPr>
        </p:nvGraphicFramePr>
        <p:xfrm>
          <a:off x="186433" y="2174893"/>
          <a:ext cx="6159255" cy="67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6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10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182178960"/>
                    </a:ext>
                  </a:extLst>
                </a:gridCol>
                <a:gridCol w="960181">
                  <a:extLst>
                    <a:ext uri="{9D8B030D-6E8A-4147-A177-3AD203B41FA5}">
                      <a16:colId xmlns:a16="http://schemas.microsoft.com/office/drawing/2014/main" xmlns="" val="995272325"/>
                    </a:ext>
                  </a:extLst>
                </a:gridCol>
                <a:gridCol w="1094618"/>
              </a:tblGrid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"/>
                        </a:rPr>
                        <a:t>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160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59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Field is energy density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the energy has to be dumped in the coil, the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in the coil must be lower than the coil enthalpy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cryogenic temperatures to 300 K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in the coil: stored energy in the magnet / volume of the coil</a:t>
            </a:r>
          </a:p>
          <a:p>
            <a:pPr algn="l"/>
            <a:r>
              <a:rPr lang="fr-CH" sz="18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 of coil enthalpy from 0 to 300 K is typically 0.5 J/mm</a:t>
            </a:r>
            <a:r>
              <a:rPr lang="fr-CH" sz="1800" baseline="30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is pressure, but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is energy density</a:t>
            </a:r>
            <a:endParaRPr lang="fr-CH" sz="1800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MPa = 1 MN / m</a:t>
            </a:r>
            <a:r>
              <a:rPr lang="fr-CH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MJ / m</a:t>
            </a:r>
            <a:r>
              <a:rPr lang="fr-CH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0.001 J / mm</a:t>
            </a:r>
            <a:r>
              <a:rPr lang="fr-CH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fr-CH" sz="1800" baseline="30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Obviously, the energy density in the coil is larger than the magnetic field energy density …</a:t>
            </a: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CF14ECF-3A5D-2687-46A9-79801294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075256"/>
              </p:ext>
            </p:extLst>
          </p:nvPr>
        </p:nvGraphicFramePr>
        <p:xfrm>
          <a:off x="1731318" y="2643758"/>
          <a:ext cx="5875526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1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0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8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24291">
                  <a:extLst>
                    <a:ext uri="{9D8B030D-6E8A-4147-A177-3AD203B41FA5}">
                      <a16:colId xmlns:a16="http://schemas.microsoft.com/office/drawing/2014/main" xmlns="" val="2182178960"/>
                    </a:ext>
                  </a:extLst>
                </a:gridCol>
                <a:gridCol w="915950">
                  <a:extLst>
                    <a:ext uri="{9D8B030D-6E8A-4147-A177-3AD203B41FA5}">
                      <a16:colId xmlns:a16="http://schemas.microsoft.com/office/drawing/2014/main" xmlns="" val="995272325"/>
                    </a:ext>
                  </a:extLst>
                </a:gridCol>
                <a:gridCol w="1044194"/>
              </a:tblGrid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12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</a:t>
                      </a:r>
                      <a:r>
                        <a:rPr lang="en-US" sz="1600" i="1" baseline="300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"/>
                        </a:rPr>
                        <a:t>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57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160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0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</a:t>
                      </a:r>
                      <a:r>
                        <a:rPr lang="en-US" sz="1600" i="1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</a:t>
                      </a:r>
                      <a:r>
                        <a:rPr lang="en-US" sz="1600" i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"/>
                        </a:rPr>
                        <a:t>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(J/mm</a:t>
                      </a:r>
                      <a:r>
                        <a:rPr lang="en-US" sz="1600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0.006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0.025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0.057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0.160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56243"/>
              </p:ext>
            </p:extLst>
          </p:nvPr>
        </p:nvGraphicFramePr>
        <p:xfrm>
          <a:off x="3670300" y="4086225"/>
          <a:ext cx="43751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4" imgW="3136900" imgH="673100" progId="Equation.3">
                  <p:embed/>
                </p:oleObj>
              </mc:Choice>
              <mc:Fallback>
                <p:oleObj name="Equation" r:id="rId4" imgW="3136900" imgH="673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4086225"/>
                        <a:ext cx="4375150" cy="9334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335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wish to acknowledge the contribution of numerous teams working in different labs (from West to East)</a:t>
            </a:r>
          </a:p>
          <a:p>
            <a:pPr lvl="1"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LBNL, FNAL, NHFML, BNL in the US</a:t>
            </a:r>
          </a:p>
          <a:p>
            <a:pPr lvl="1"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CIEMAT, CEA, PSI, CERN, INFN, UTwente in EU</a:t>
            </a:r>
          </a:p>
          <a:p>
            <a:pPr lvl="1"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IHEP, IMP in China</a:t>
            </a:r>
          </a:p>
          <a:p>
            <a:pPr lvl="1"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 in Japan</a:t>
            </a:r>
            <a:endParaRPr lang="fr-CH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 in the preparation of this talk to (from East to West):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A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Yamamoto, Q. Xu, T. Salmi, L. Rossi, B. Auchmann, A. Milanese,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S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Izquierdo Bermudez, A. Ballarino, L. Bottura, H. Felice, H. ten Kate,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L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Chiesa, B. Strauss, S. Prestemon, P. Ferracin</a:t>
            </a: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58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Field is energy density</a:t>
            </a:r>
            <a:endParaRPr lang="en-GB" sz="2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in a dipole, the energy density on the coil is typically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20%-50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more than the energy density of the magnetic field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(see previous formula)</a:t>
            </a: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integral of the coil enthalpy sets a limit on the magnet protection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also in this case at 15 T we reach values where the paradigm of design used until today do not wark any more</a:t>
            </a: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see in the lecture of the next day how to go above 15 T (stress managed structures) both for mechanics and protection</a:t>
            </a:r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5CF14ECF-3A5D-2687-46A9-798012945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54953"/>
              </p:ext>
            </p:extLst>
          </p:nvPr>
        </p:nvGraphicFramePr>
        <p:xfrm>
          <a:off x="4067944" y="1707654"/>
          <a:ext cx="4846964" cy="1547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8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29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68095">
                  <a:extLst>
                    <a:ext uri="{9D8B030D-6E8A-4147-A177-3AD203B41FA5}">
                      <a16:colId xmlns:a16="http://schemas.microsoft.com/office/drawing/2014/main" xmlns="" val="2182178960"/>
                    </a:ext>
                  </a:extLst>
                </a:gridCol>
              </a:tblGrid>
              <a:tr h="3287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Field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LHC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HL-LHC quads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 (T)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8.3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11.3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6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Coil width (mm)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36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756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B</a:t>
                      </a:r>
                      <a:r>
                        <a:rPr lang="en-US" sz="1400" i="1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/2</a:t>
                      </a:r>
                      <a:r>
                        <a:rPr lang="en-US" sz="1400" i="1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  <a:cs typeface="Times"/>
                        </a:rPr>
                        <a:t>m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 (J/mm</a:t>
                      </a:r>
                      <a:r>
                        <a:rPr lang="en-US" sz="1400" baseline="300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0.025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0.057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  <a:tr h="2756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Energy density on the coil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0.050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"/>
                          <a:cs typeface="Times"/>
                        </a:rPr>
                        <a:t>0.100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"/>
                        <a:cs typeface="Time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491630"/>
            <a:ext cx="3011103" cy="180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36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Loadline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Loadline is the (quasi)linear relation between current density and field</a:t>
            </a:r>
            <a:endParaRPr lang="fr-CH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combination of current density and field in the coil meets the critical surface at the operational temperature, this is the maximum theoretical field (called short sample field)</a:t>
            </a:r>
            <a:endParaRPr lang="fr-CH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7713" y="4688267"/>
            <a:ext cx="3742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"/>
                <a:cs typeface="Times"/>
              </a:rPr>
              <a:t>Loadline</a:t>
            </a:r>
            <a:r>
              <a:rPr lang="en-US" dirty="0" smtClean="0">
                <a:latin typeface="Times"/>
                <a:cs typeface="Times"/>
              </a:rPr>
              <a:t> for superconducting magnets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95736" y="1851670"/>
            <a:ext cx="0" cy="27067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4563780"/>
            <a:ext cx="424008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52439" y="2036336"/>
            <a:ext cx="33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j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3263" y="4688267"/>
            <a:ext cx="393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"/>
                <a:cs typeface="Times"/>
              </a:rPr>
              <a:t>B</a:t>
            </a:r>
            <a:endParaRPr lang="en-US" i="1" dirty="0">
              <a:latin typeface="Times"/>
              <a:cs typeface="Times"/>
            </a:endParaRPr>
          </a:p>
        </p:txBody>
      </p:sp>
      <p:sp>
        <p:nvSpPr>
          <p:cNvPr id="15" name="Arc 14"/>
          <p:cNvSpPr/>
          <p:nvPr/>
        </p:nvSpPr>
        <p:spPr>
          <a:xfrm rot="12052016">
            <a:off x="3556939" y="2833561"/>
            <a:ext cx="4703019" cy="1231302"/>
          </a:xfrm>
          <a:prstGeom prst="arc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2688452" y="4277264"/>
            <a:ext cx="144016" cy="72008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3301078" y="3925608"/>
            <a:ext cx="207640" cy="13563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V="1">
            <a:off x="3923928" y="3651870"/>
            <a:ext cx="207640" cy="13563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flipV="1">
            <a:off x="4485696" y="3397855"/>
            <a:ext cx="135632" cy="135632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2217713" y="3435846"/>
            <a:ext cx="2358479" cy="1122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572000" y="1686849"/>
            <a:ext cx="0" cy="16049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2197602">
            <a:off x="3651746" y="3243966"/>
            <a:ext cx="3215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3"/>
                </a:solidFill>
                <a:latin typeface="Times"/>
                <a:cs typeface="Times"/>
              </a:rPr>
              <a:t>Critical surface at operational temperature</a:t>
            </a:r>
            <a:endParaRPr lang="en-US" sz="1400" dirty="0">
              <a:solidFill>
                <a:schemeClr val="accent3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8232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Margins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has to step back from the critical surface to have an operational margin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Loadline margin: (1 - fraction of the maximum performance) 14% in the figure</a:t>
            </a:r>
          </a:p>
          <a:p>
            <a:pPr marL="457200" lvl="1" indent="0" algn="l">
              <a:buNone/>
            </a:pPr>
            <a:endParaRPr lang="fr-CH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08149"/>
            <a:ext cx="4636121" cy="2867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9664" y="4785527"/>
            <a:ext cx="37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Operational margins for LHC magnets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9992" y="1491630"/>
            <a:ext cx="1656184" cy="1872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77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Margins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has to step back from the critical surface to have an operational margin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Loadline margin: (1 - fraction of the maximum performance) 14% in the figure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margin: (1 – fraction of the maximum current at that field) 43% in the figure</a:t>
            </a:r>
          </a:p>
          <a:p>
            <a:pPr algn="l"/>
            <a:endParaRPr lang="fr-CH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08149"/>
            <a:ext cx="4636121" cy="2867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9664" y="4785527"/>
            <a:ext cx="37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Operational margins for LHC magnets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95936" y="1707654"/>
            <a:ext cx="2664296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3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Margins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has to step back from the critical surface to have an operational margin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Loadline margin: (1 - fraction of the maximum performance) 14% in the figure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margin: (1 – fraction of the maximum current at that field) 43% in the figure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margin: how much we can heat to reach the cricital surface:3.3 K–1.9 K =1.4 K</a:t>
            </a:r>
          </a:p>
          <a:p>
            <a:pPr algn="l"/>
            <a:endParaRPr lang="fr-CH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008149"/>
            <a:ext cx="4636121" cy="2867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7209" y="2643758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Typical values for </a:t>
            </a:r>
            <a:r>
              <a:rPr lang="en-US" dirty="0" err="1" smtClean="0">
                <a:latin typeface="Times"/>
                <a:cs typeface="Times"/>
              </a:rPr>
              <a:t>Nb</a:t>
            </a:r>
            <a:r>
              <a:rPr lang="en-US" dirty="0" smtClean="0">
                <a:latin typeface="Times"/>
                <a:cs typeface="Times"/>
              </a:rPr>
              <a:t>-Ti</a:t>
            </a:r>
          </a:p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t 20% </a:t>
            </a:r>
            <a:r>
              <a:rPr lang="en-US" dirty="0" err="1" smtClean="0">
                <a:latin typeface="Times"/>
                <a:cs typeface="Times"/>
              </a:rPr>
              <a:t>loadline</a:t>
            </a:r>
            <a:r>
              <a:rPr lang="en-US" dirty="0" smtClean="0">
                <a:latin typeface="Times"/>
                <a:cs typeface="Times"/>
              </a:rPr>
              <a:t> margin: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50% current margin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2 K temperature margin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9664" y="4785527"/>
            <a:ext cx="374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Operational margins for LHC magnets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47864" y="2008149"/>
            <a:ext cx="3888432" cy="419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039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to be taken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Dipoles give half of a field compared to a solenoid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with the same coil width and coil thickness</a:t>
            </a:r>
          </a:p>
          <a:p>
            <a:pPr algn="l"/>
            <a:endParaRPr lang="fr-CH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 allows a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 in current density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1-5 A/mm</a:t>
            </a:r>
            <a:r>
              <a:rPr lang="fr-CH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can be obtained in Cu to 500 A/mm</a:t>
            </a:r>
            <a:r>
              <a:rPr lang="fr-CH" sz="1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fr-CH" sz="1800" baseline="30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6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cm of coil gives about 3 T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100 more compact devices mean more ecological devices</a:t>
            </a: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due to mechanics: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is magnetic pressure, and 150 -200 MPa are reached around 15 T for radial pressure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also the azimuthal pressure, that has a different scaling</a:t>
            </a: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Limits due to 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protection: field is energy density, and values aobut 0.1 J/mm</a:t>
            </a:r>
            <a:r>
              <a:rPr lang="fr-CH" sz="1800" baseline="30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8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reached around 15 T</a:t>
            </a: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one cannot dump the energy in the coil</a:t>
            </a: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next two sections we show the path of Nb-Ti and Nb</a:t>
            </a:r>
            <a:r>
              <a:rPr lang="fr-CH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up to 15 T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057294"/>
              </p:ext>
            </p:extLst>
          </p:nvPr>
        </p:nvGraphicFramePr>
        <p:xfrm>
          <a:off x="4450085" y="1203598"/>
          <a:ext cx="43703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4" imgW="2120900" imgH="304800" progId="Equation.3">
                  <p:embed/>
                </p:oleObj>
              </mc:Choice>
              <mc:Fallback>
                <p:oleObj name="Equation" r:id="rId4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085" y="1203598"/>
                        <a:ext cx="4370387" cy="625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738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8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r-CH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l">
              <a:buNone/>
            </a:pPr>
            <a:endParaRPr lang="fr-CH" sz="18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r-CH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CH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1975 to 2008: Nb-Ti technology in accelerators</a:t>
            </a:r>
            <a:endParaRPr lang="fr-CH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1755596" y="2892702"/>
            <a:ext cx="3032428" cy="327309"/>
          </a:xfrm>
          <a:prstGeom prst="rightArrow">
            <a:avLst/>
          </a:prstGeom>
          <a:solidFill>
            <a:schemeClr val="accent3">
              <a:alpha val="46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07504" y="3282538"/>
            <a:ext cx="8784976" cy="1835515"/>
            <a:chOff x="35496" y="3282538"/>
            <a:chExt cx="8784976" cy="1835515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5496" y="3642124"/>
              <a:ext cx="878497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329144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1960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8340" y="3642124"/>
              <a:ext cx="1043500" cy="1475929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45349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1970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9445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1980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73541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1990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7637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2000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01733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2010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65829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2020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1933" y="328253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2030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94021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2040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958117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2050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1470" r="26051"/>
            <a:stretch/>
          </p:blipFill>
          <p:spPr>
            <a:xfrm>
              <a:off x="35497" y="3651870"/>
              <a:ext cx="1250026" cy="134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1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ISR </a:t>
            </a:r>
            <a:r>
              <a:rPr lang="en-GB" sz="2400" dirty="0" err="1" smtClean="0"/>
              <a:t>quadrupoles</a:t>
            </a:r>
            <a:endParaRPr lang="en-GB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fr-CH" sz="1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magnets </a:t>
            </a:r>
            <a:r>
              <a:rPr lang="fr-CH" sz="1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installed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fr-CH" sz="18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collider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Nb-Ti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quadrupoles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ISR insertion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43 T/m in 173 mm bore –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3.8 T, but </a:t>
            </a:r>
            <a:r>
              <a:rPr lang="fr-CH" sz="1400" dirty="0" err="1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</a:t>
            </a:r>
            <a:r>
              <a:rPr lang="fr-CH" sz="14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fr-CH" sz="14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CH" sz="1400" dirty="0" err="1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</a:t>
            </a:r>
            <a:r>
              <a:rPr lang="fr-CH" sz="14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5.8 T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Rectangular Nb-Ti wire with twisted 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filaments (no need of field quality along the ramp)</a:t>
            </a:r>
          </a:p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design did not further evolve: no transposed cable</a:t>
            </a:r>
          </a:p>
        </p:txBody>
      </p:sp>
      <p:pic>
        <p:nvPicPr>
          <p:cNvPr id="8" name="Picture 7" descr="ISR.png">
            <a:extLst>
              <a:ext uri="{FF2B5EF4-FFF2-40B4-BE49-F238E27FC236}">
                <a16:creationId xmlns:a16="http://schemas.microsoft.com/office/drawing/2014/main" xmlns="" id="{6BF71D35-865C-697B-A235-25CB0447C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28" y="2643758"/>
            <a:ext cx="4168524" cy="2241088"/>
          </a:xfrm>
          <a:prstGeom prst="rect">
            <a:avLst/>
          </a:prstGeom>
        </p:spPr>
      </p:pic>
      <p:sp>
        <p:nvSpPr>
          <p:cNvPr id="15" name="Espace réservé du pied de page 1">
            <a:extLst>
              <a:ext uri="{FF2B5EF4-FFF2-40B4-BE49-F238E27FC236}">
                <a16:creationId xmlns:a16="http://schemas.microsoft.com/office/drawing/2014/main" xmlns="" id="{C4E9CBE9-F38C-567F-6F3C-E97D0CCBD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2360" y="4873500"/>
            <a:ext cx="719640" cy="270000"/>
          </a:xfrm>
        </p:spPr>
        <p:txBody>
          <a:bodyPr/>
          <a:lstStyle/>
          <a:p>
            <a:r>
              <a:rPr lang="en-GB" noProof="0" dirty="0"/>
              <a:t>E. Todesco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251CC8E-86CB-BF5E-1DAB-D90D3D30E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6937" y="2268301"/>
            <a:ext cx="3149863" cy="26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3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ISR to LHC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1980-1986: Tevatron is the first collider using 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4.3 T superconducting dipole magnets</a:t>
            </a: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First use of Rutherford </a:t>
            </a:r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cable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first use of </a:t>
            </a:r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collars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774 </a:t>
            </a:r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dipoles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</a:t>
            </a:r>
            <a:r>
              <a:rPr lang="fr-CH" sz="14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6-m-long magnets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in house production in FNAL</a:t>
            </a: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r>
              <a:rPr lang="da-DK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[R. Hanft et al., TM-1182, 1630, 03/1983]</a:t>
            </a: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da-DK" sz="1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Tevatron_dipole_II">
            <a:extLst>
              <a:ext uri="{FF2B5EF4-FFF2-40B4-BE49-F238E27FC236}">
                <a16:creationId xmlns:a16="http://schemas.microsoft.com/office/drawing/2014/main" xmlns="" id="{3FD916ED-228E-5F42-6433-2B26C2D92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680" y="2371442"/>
            <a:ext cx="2861482" cy="194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N0720">
            <a:extLst>
              <a:ext uri="{FF2B5EF4-FFF2-40B4-BE49-F238E27FC236}">
                <a16:creationId xmlns:a16="http://schemas.microsoft.com/office/drawing/2014/main" xmlns="" id="{8CFDCCE9-9B3E-69DB-F968-51E59D5F1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6624" b="22334"/>
          <a:stretch>
            <a:fillRect/>
          </a:stretch>
        </p:blipFill>
        <p:spPr bwMode="auto">
          <a:xfrm>
            <a:off x="6372200" y="1199667"/>
            <a:ext cx="1872208" cy="106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1814400"/>
            <a:ext cx="4828981" cy="3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AB119A-A8F4-2D9D-D7EB-475E3EAA0012}"/>
              </a:ext>
            </a:extLst>
          </p:cNvPr>
          <p:cNvSpPr txBox="1"/>
          <p:nvPr/>
        </p:nvSpPr>
        <p:spPr>
          <a:xfrm>
            <a:off x="899592" y="4893969"/>
            <a:ext cx="6218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" panose="02020603050405020304" pitchFamily="18" charset="0"/>
                <a:cs typeface="Times" panose="02020603050405020304" pitchFamily="18" charset="0"/>
              </a:rPr>
              <a:t>Note: for ISR quad, </a:t>
            </a:r>
            <a:r>
              <a:rPr lang="en-US" sz="1050" i="1" dirty="0">
                <a:latin typeface="Times" panose="02020603050405020304" pitchFamily="18" charset="0"/>
                <a:cs typeface="Times" panose="02020603050405020304" pitchFamily="18" charset="0"/>
              </a:rPr>
              <a:t>G</a:t>
            </a:r>
            <a:r>
              <a:rPr lang="en-US" sz="105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1050" i="1" dirty="0">
                <a:latin typeface="Times" panose="02020603050405020304" pitchFamily="18" charset="0"/>
                <a:cs typeface="Times" panose="02020603050405020304" pitchFamily="18" charset="0"/>
              </a:rPr>
              <a:t>r</a:t>
            </a:r>
            <a:r>
              <a:rPr lang="en-US" sz="1050" dirty="0">
                <a:latin typeface="Times" panose="02020603050405020304" pitchFamily="18" charset="0"/>
                <a:cs typeface="Times" panose="02020603050405020304" pitchFamily="18" charset="0"/>
              </a:rPr>
              <a:t>=3.8 T is used as bore field, but coil peak field is 5.8 T  - for the coil width see appendix</a:t>
            </a:r>
            <a:endParaRPr lang="en-GB" sz="105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6312DC7F-D574-9BCB-3BD3-CB14E42111FC}"/>
              </a:ext>
            </a:extLst>
          </p:cNvPr>
          <p:cNvSpPr txBox="1"/>
          <p:nvPr/>
        </p:nvSpPr>
        <p:spPr>
          <a:xfrm>
            <a:off x="5796136" y="4409104"/>
            <a:ext cx="31126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Tevatron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dipole cross-section</a:t>
            </a:r>
          </a:p>
        </p:txBody>
      </p:sp>
    </p:spTree>
    <p:extLst>
      <p:ext uri="{BB962C8B-B14F-4D97-AF65-F5344CB8AC3E}">
        <p14:creationId xmlns:p14="http://schemas.microsoft.com/office/powerpoint/2010/main" val="275261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ISR to LHC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1985-1990: HERA dipoles </a:t>
            </a:r>
            <a:r>
              <a:rPr lang="fr-CH" sz="1800" dirty="0">
                <a:solidFill>
                  <a:srgbClr val="CC33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break the 4.5 T </a:t>
            </a:r>
            <a:r>
              <a:rPr lang="fr-CH" sz="1800" dirty="0" smtClean="0">
                <a:solidFill>
                  <a:srgbClr val="CC33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operational field barrier</a:t>
            </a:r>
            <a:endParaRPr lang="fr-CH" sz="1800" dirty="0">
              <a:solidFill>
                <a:srgbClr val="CC3300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454 dipoles, </a:t>
            </a:r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9-m-long magnets</a:t>
            </a:r>
            <a:r>
              <a:rPr lang="en-GB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industrial production, Al collars</a:t>
            </a:r>
          </a:p>
          <a:p>
            <a:pPr marL="457200" lvl="1" indent="0" algn="l">
              <a:buNone/>
            </a:pPr>
            <a:r>
              <a:rPr lang="fr-CH" sz="14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[R. </a:t>
            </a:r>
            <a:r>
              <a:rPr lang="fr-CH" sz="14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Meinke</a:t>
            </a:r>
            <a:r>
              <a:rPr lang="fr-CH" sz="14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IEEE TAS 27, 1728 (1991)]</a:t>
            </a:r>
            <a:endParaRPr lang="en-GB" sz="1400" dirty="0">
              <a:solidFill>
                <a:srgbClr val="0099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9" descr="HERA_dipole_2">
            <a:extLst>
              <a:ext uri="{FF2B5EF4-FFF2-40B4-BE49-F238E27FC236}">
                <a16:creationId xmlns:a16="http://schemas.microsoft.com/office/drawing/2014/main" xmlns="" id="{49697010-71A5-A009-EA34-FE063009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814400"/>
            <a:ext cx="2423770" cy="2411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6091134" y="4292169"/>
            <a:ext cx="26978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HERA dipole cross-section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1" y="18144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Foreword: from quantum physics to real world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812360" y="4873500"/>
            <a:ext cx="719640" cy="270000"/>
          </a:xfrm>
        </p:spPr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627534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Superconducting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fr-CH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an 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exciting, fancy and dirty mixture of physics, engineering, and chemistry</a:t>
            </a:r>
          </a:p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the variety of the issues to be taken into account</a:t>
            </a: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field of the LHC dipoles (8.3 T) is related to the critical field of Niobium-Titanium (Nb-Ti), which is determined by the microscopic quantum properties of the material, plus aspects related to superconducting magnet design (margins, instabilities, …</a:t>
            </a:r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 of the LHC dipoles (15 m) has been determined by the maximal dimensions of (regular) trucks allowed on European roads</a:t>
            </a:r>
          </a:p>
        </p:txBody>
      </p:sp>
      <p:pic>
        <p:nvPicPr>
          <p:cNvPr id="15" name="Picture 4" descr="dipol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86327"/>
            <a:ext cx="2207842" cy="176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essmann6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7734"/>
            <a:ext cx="1677865" cy="17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030856" y="4175063"/>
            <a:ext cx="292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/>
              <a:t>A </a:t>
            </a:r>
            <a:r>
              <a:rPr lang="en-US" sz="1000" dirty="0" smtClean="0"/>
              <a:t>15 m </a:t>
            </a:r>
            <a:r>
              <a:rPr lang="en-US" sz="1000" dirty="0"/>
              <a:t>truck unloading a 27 tons LHC dipole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71600" y="4126739"/>
            <a:ext cx="3230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/>
              <a:t>Quantized </a:t>
            </a:r>
            <a:r>
              <a:rPr lang="en-US" sz="1000" dirty="0" err="1"/>
              <a:t>fluxoids</a:t>
            </a:r>
            <a:r>
              <a:rPr lang="en-US" sz="1000" dirty="0"/>
              <a:t> penetrating a superconductor used in accelerator magnets</a:t>
            </a:r>
          </a:p>
        </p:txBody>
      </p:sp>
    </p:spTree>
    <p:extLst>
      <p:ext uri="{BB962C8B-B14F-4D97-AF65-F5344CB8AC3E}">
        <p14:creationId xmlns:p14="http://schemas.microsoft.com/office/powerpoint/2010/main" val="140725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ISR to LHC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1984-1995: SSC </a:t>
            </a:r>
            <a:r>
              <a:rPr lang="en-GB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protoypes</a:t>
            </a:r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en-GB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break the 6.5 T barrier and double the length, above 15 m</a:t>
            </a:r>
            <a:endParaRPr lang="fr-CH" sz="1600" dirty="0">
              <a:solidFill>
                <a:schemeClr val="accent3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dipole prototypes, </a:t>
            </a:r>
            <a:r>
              <a:rPr lang="en-GB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17-m-long magnets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50 mm aperture</a:t>
            </a:r>
          </a:p>
          <a:p>
            <a:pPr lvl="1" algn="l"/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dipole prototypes, 15-m-long magnets with 40 mm aperture</a:t>
            </a:r>
          </a:p>
          <a:p>
            <a:pPr marL="457200" lvl="1" indent="0" algn="l">
              <a:buNone/>
            </a:pPr>
            <a:r>
              <a:rPr lang="fr-CH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J. </a:t>
            </a:r>
            <a:r>
              <a:rPr lang="da-DK" sz="1400" dirty="0" err="1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Strait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et al., IEEE Trans. </a:t>
            </a:r>
            <a:r>
              <a:rPr lang="da-DK" sz="1400" dirty="0" err="1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Magn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25 (1989)</a:t>
            </a:r>
            <a:r>
              <a:rPr lang="fr-CH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r>
              <a:rPr lang="en-GB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fr-CH" sz="1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Project 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canceled in 1993</a:t>
            </a: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47775" y="4505653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SSC dipole cross-section</a:t>
            </a:r>
          </a:p>
        </p:txBody>
      </p:sp>
      <p:pic>
        <p:nvPicPr>
          <p:cNvPr id="5" name="Picture 4" descr="ssc.png">
            <a:extLst>
              <a:ext uri="{FF2B5EF4-FFF2-40B4-BE49-F238E27FC236}">
                <a16:creationId xmlns:a16="http://schemas.microsoft.com/office/drawing/2014/main" xmlns="" id="{6ECA7411-F451-D8F6-AA80-FF2BB56F54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211" y="1680820"/>
            <a:ext cx="2752589" cy="2728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814614"/>
            <a:ext cx="4829517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ISR to LHC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1994</a:t>
            </a:r>
            <a:r>
              <a:rPr lang="en-GB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</a:t>
            </a:r>
            <a:r>
              <a:rPr lang="en-GB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1996: RHIC dipoles (3.5 T) </a:t>
            </a:r>
            <a:r>
              <a:rPr lang="en-GB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explore the option of a </a:t>
            </a:r>
            <a:r>
              <a:rPr lang="fr-CH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low-cost magnet, with large margin, not requiring test before installation</a:t>
            </a:r>
            <a:endParaRPr lang="fr-CH" sz="1600" dirty="0">
              <a:solidFill>
                <a:schemeClr val="accent3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300 units, 9.45 m long  </a:t>
            </a:r>
            <a:r>
              <a:rPr lang="fr-CH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M. </a:t>
            </a:r>
            <a:r>
              <a:rPr lang="da-DK" sz="1400" dirty="0" err="1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Anerella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da-DK" sz="14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et al., </a:t>
            </a:r>
            <a:r>
              <a:rPr lang="da-DK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NIM 499 (2003) 280-315</a:t>
            </a:r>
            <a:r>
              <a:rPr lang="fr-CH" sz="14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47775" y="4505653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 smtClean="0">
                <a:latin typeface="Times" panose="02020603050405020304" pitchFamily="18" charset="0"/>
                <a:cs typeface="Times" panose="02020603050405020304" pitchFamily="18" charset="0"/>
              </a:rPr>
              <a:t>RHIC 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dipole cross-section</a:t>
            </a:r>
          </a:p>
        </p:txBody>
      </p:sp>
      <p:pic>
        <p:nvPicPr>
          <p:cNvPr id="12" name="Picture 9" descr="RHIC_dipole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41223"/>
            <a:ext cx="2746648" cy="26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1" y="18144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2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From ISR to LHC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2000-2005: LHC dipoles </a:t>
            </a:r>
            <a:r>
              <a:rPr lang="fr-CH" sz="1800" dirty="0">
                <a:solidFill>
                  <a:srgbClr val="CC33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break the 8 T </a:t>
            </a:r>
            <a:r>
              <a:rPr lang="fr-CH" sz="1800" dirty="0" smtClean="0">
                <a:solidFill>
                  <a:srgbClr val="CC33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operational field barrier</a:t>
            </a:r>
            <a:endParaRPr lang="fr-CH" sz="1400" dirty="0">
              <a:solidFill>
                <a:srgbClr val="CC3300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1278 dipoles, </a:t>
            </a:r>
            <a:r>
              <a:rPr lang="fr-CH" sz="14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14.3-m-long 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magnets, industrial production </a:t>
            </a:r>
            <a:r>
              <a:rPr lang="fr-CH" sz="1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– towards the 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limit of Nb-Ti for main </a:t>
            </a:r>
            <a:r>
              <a:rPr lang="fr-CH" sz="1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dipoles</a:t>
            </a:r>
          </a:p>
          <a:p>
            <a:pPr lvl="1" algn="l"/>
            <a:r>
              <a:rPr lang="fr-CH" sz="14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First </a:t>
            </a:r>
            <a:r>
              <a:rPr lang="fr-CH" sz="14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operation at 1.9 K 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following Tore Supra experience</a:t>
            </a:r>
            <a:endParaRPr lang="en-GB" sz="1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lvl="1" indent="0" algn="l">
              <a:buNone/>
            </a:pPr>
            <a:r>
              <a:rPr lang="fr-CH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en-GB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R. </a:t>
            </a:r>
            <a:r>
              <a:rPr lang="en-GB" sz="12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Perin</a:t>
            </a:r>
            <a:r>
              <a:rPr lang="en-GB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in </a:t>
            </a:r>
            <a:r>
              <a:rPr lang="en-GB" sz="1200" dirty="0" err="1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Encyclopedia</a:t>
            </a:r>
            <a:r>
              <a:rPr lang="en-GB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of Applied Superconductivity (IOP, London, 1998) 919–950 and L. Rossi, IEEE TAS 13, 1221 (2003) </a:t>
            </a:r>
            <a:r>
              <a:rPr lang="fr-CH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lang="en-GB" sz="1200" dirty="0">
              <a:solidFill>
                <a:srgbClr val="0099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6154510" y="4475201"/>
            <a:ext cx="26734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LHC dipole cross-section</a:t>
            </a:r>
          </a:p>
        </p:txBody>
      </p:sp>
      <p:pic>
        <p:nvPicPr>
          <p:cNvPr id="8" name="Picture 9" descr="LHC_dipole_II">
            <a:extLst>
              <a:ext uri="{FF2B5EF4-FFF2-40B4-BE49-F238E27FC236}">
                <a16:creationId xmlns:a16="http://schemas.microsoft.com/office/drawing/2014/main" xmlns="" id="{1C45C581-E165-1988-4EA6-7E2D71A19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5180" r="1543"/>
          <a:stretch>
            <a:fillRect/>
          </a:stretch>
        </p:blipFill>
        <p:spPr bwMode="auto">
          <a:xfrm>
            <a:off x="6203710" y="1992541"/>
            <a:ext cx="2483090" cy="245956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00" y="18144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9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timeline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699541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Initial development in industry and institutes (mature technology) - approval based on a 10 m long magnet</a:t>
            </a: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Reduction of field from initial 10 T to 8.3 T</a:t>
            </a: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Short model at CERN from </a:t>
            </a:r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1995   -       Design 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changes up to the very end of prototypes</a:t>
            </a:r>
          </a:p>
          <a:p>
            <a:pPr lvl="1" algn="l"/>
            <a:endParaRPr lang="en-GB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88" y="1904922"/>
            <a:ext cx="8125584" cy="32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87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to be taken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Nb-Ti dipole magnets is a 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along the </a:t>
            </a:r>
            <a:r>
              <a:rPr lang="en-GB" sz="1800" kern="100" dirty="0">
                <a:solidFill>
                  <a:schemeClr val="accent3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~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A/mm</a:t>
            </a:r>
            <a:r>
              <a:rPr lang="fr-CH" sz="1800" baseline="300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18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increasing the coil width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~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mm (Tevatron) to </a:t>
            </a:r>
            <a:r>
              <a:rPr lang="en-GB" sz="1800" kern="1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Aptos" panose="020B0004020202020204" pitchFamily="34" charset="0"/>
                <a:cs typeface="Times" panose="02020603050405020304" pitchFamily="18" charset="0"/>
              </a:rPr>
              <a:t>~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mm (LHC dipoles) and the field from 4.3 T to 8.3 T</a:t>
            </a:r>
          </a:p>
          <a:p>
            <a:pPr marL="0" indent="0" algn="l">
              <a:buNone/>
            </a:pP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CH" sz="18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r-CH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 algn="l">
              <a:buNone/>
            </a:pPr>
            <a:endParaRPr lang="fr-CH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fr-CH" sz="18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   </a:t>
            </a:r>
            <a:r>
              <a:rPr lang="fr-CH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fr-CH" sz="18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short model dipoles from 1987 to 2015</a:t>
            </a:r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2944352" y="2892702"/>
            <a:ext cx="2565493" cy="327309"/>
          </a:xfrm>
          <a:prstGeom prst="rightArrow">
            <a:avLst/>
          </a:prstGeom>
          <a:solidFill>
            <a:schemeClr val="accent3">
              <a:alpha val="46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9803" y="1275606"/>
            <a:ext cx="0" cy="193041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9803" y="1265736"/>
            <a:ext cx="12370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First solenoids</a:t>
            </a:r>
            <a:endParaRPr lang="en-US" sz="1400" dirty="0">
              <a:latin typeface="Times"/>
              <a:cs typeface="Times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835696" y="1606366"/>
            <a:ext cx="0" cy="1621566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835696" y="1606366"/>
            <a:ext cx="46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ISR</a:t>
            </a:r>
            <a:endParaRPr lang="en-US" sz="1400" dirty="0">
              <a:latin typeface="Times"/>
              <a:cs typeface="Time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452148" y="1760254"/>
            <a:ext cx="0" cy="1445769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452148" y="1760254"/>
            <a:ext cx="82586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Times"/>
                <a:cs typeface="Times"/>
              </a:rPr>
              <a:t>Tevatron</a:t>
            </a:r>
            <a:endParaRPr lang="en-US" sz="1400" dirty="0">
              <a:latin typeface="Times"/>
              <a:cs typeface="Times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79512" y="3282538"/>
            <a:ext cx="8784976" cy="1837237"/>
            <a:chOff x="35496" y="3282538"/>
            <a:chExt cx="8784976" cy="1837237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5496" y="3642124"/>
              <a:ext cx="8784976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79512" y="329144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1960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/>
            <a:srcRect l="-1" r="18877"/>
            <a:stretch/>
          </p:blipFill>
          <p:spPr>
            <a:xfrm>
              <a:off x="3467320" y="3667571"/>
              <a:ext cx="1176688" cy="145048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8340" y="3642124"/>
              <a:ext cx="1043500" cy="147592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/>
            <a:srcRect l="10204" t="9331" r="10106" b="6968"/>
            <a:stretch/>
          </p:blipFill>
          <p:spPr>
            <a:xfrm>
              <a:off x="5122792" y="3667570"/>
              <a:ext cx="961376" cy="1452205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1045349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1970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09445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1980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73541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1990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37637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2000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01733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2010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365829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2020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01933" y="328253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2030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094021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2040</a:t>
              </a:r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958117" y="329183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"/>
                  <a:cs typeface="Times"/>
                </a:rPr>
                <a:t>2050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6"/>
            <a:srcRect l="21470" r="26051"/>
            <a:stretch/>
          </p:blipFill>
          <p:spPr>
            <a:xfrm>
              <a:off x="35497" y="3651870"/>
              <a:ext cx="1250026" cy="1346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352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135000"/>
            <a:ext cx="8136464" cy="540000"/>
          </a:xfrm>
        </p:spPr>
        <p:txBody>
          <a:bodyPr/>
          <a:lstStyle/>
          <a:p>
            <a:r>
              <a:rPr lang="fr-CH" dirty="0"/>
              <a:t>A</a:t>
            </a:r>
            <a:r>
              <a:rPr lang="en-GB" dirty="0" err="1"/>
              <a:t>bove</a:t>
            </a:r>
            <a:r>
              <a:rPr lang="en-GB" dirty="0"/>
              <a:t> 10 T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10 T </a:t>
            </a:r>
            <a:r>
              <a:rPr lang="fr-CH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is 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the limit for Nb-Ti </a:t>
            </a:r>
            <a:r>
              <a:rPr lang="fr-CH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field 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in accelerator magnets </a:t>
            </a:r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(LBNL D19 went just above 10 T)</a:t>
            </a:r>
            <a:endParaRPr lang="fr-CH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However operational field must be much lower</a:t>
            </a:r>
            <a:endParaRPr lang="fr-CH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Nb</a:t>
            </a:r>
            <a:r>
              <a:rPr lang="fr-CH" sz="1600" baseline="-250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3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Sn, discovered before Nb-Ti, can tolerate higher field, at the price of a more complex process of coil </a:t>
            </a:r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manufacturing (reaction at 650 C, impregnation)</a:t>
            </a:r>
            <a:endParaRPr lang="fr-CH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l"/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In the next slides we will show that the 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paradigm of «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More field ? More </a:t>
            </a:r>
            <a:r>
              <a:rPr lang="fr-CH" sz="1600" dirty="0" err="1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coil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!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»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that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we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have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seen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for the Nb-Ti magnets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is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kept</a:t>
            </a:r>
            <a:endParaRPr lang="en-GB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xmlns="" id="{3B5366C2-B636-79AD-F1B1-3C936CE1EDF2}"/>
              </a:ext>
            </a:extLst>
          </p:cNvPr>
          <p:cNvSpPr txBox="1"/>
          <p:nvPr/>
        </p:nvSpPr>
        <p:spPr>
          <a:xfrm>
            <a:off x="4940111" y="4825830"/>
            <a:ext cx="38451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Nb-Ti and Nb</a:t>
            </a:r>
            <a:r>
              <a:rPr lang="fr-CH" sz="1100" baseline="-25000" dirty="0">
                <a:latin typeface="Times" panose="02020603050405020304" pitchFamily="18" charset="0"/>
                <a:cs typeface="Times" panose="02020603050405020304" pitchFamily="18" charset="0"/>
              </a:rPr>
              <a:t>3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Sn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critical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surfaces</a:t>
            </a:r>
            <a:endParaRPr lang="fr-CH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A093E0-1F56-8FA4-B962-5974F9705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58" y="2405166"/>
            <a:ext cx="4461665" cy="2442467"/>
          </a:xfrm>
          <a:prstGeom prst="rect">
            <a:avLst/>
          </a:prstGeom>
        </p:spPr>
      </p:pic>
      <p:sp>
        <p:nvSpPr>
          <p:cNvPr id="6" name="Arrow: Striped Right 5">
            <a:extLst>
              <a:ext uri="{FF2B5EF4-FFF2-40B4-BE49-F238E27FC236}">
                <a16:creationId xmlns:a16="http://schemas.microsoft.com/office/drawing/2014/main" xmlns="" id="{ED5F7A8D-81AA-B5C8-2E52-461FAE9ADA32}"/>
              </a:ext>
            </a:extLst>
          </p:cNvPr>
          <p:cNvSpPr/>
          <p:nvPr/>
        </p:nvSpPr>
        <p:spPr>
          <a:xfrm>
            <a:off x="6265496" y="3392513"/>
            <a:ext cx="1152128" cy="270000"/>
          </a:xfrm>
          <a:prstGeom prst="stripedRightArrow">
            <a:avLst/>
          </a:prstGeom>
          <a:gradFill>
            <a:gsLst>
              <a:gs pos="0">
                <a:schemeClr val="accent3"/>
              </a:gs>
              <a:gs pos="0">
                <a:schemeClr val="accent3"/>
              </a:gs>
              <a:gs pos="45000">
                <a:schemeClr val="accent3"/>
              </a:gs>
              <a:gs pos="72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9C4690-309E-79D6-71D0-21784F651428}"/>
              </a:ext>
            </a:extLst>
          </p:cNvPr>
          <p:cNvSpPr txBox="1"/>
          <p:nvPr/>
        </p:nvSpPr>
        <p:spPr>
          <a:xfrm>
            <a:off x="508367" y="4536430"/>
            <a:ext cx="1749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" panose="02020603050405020304" pitchFamily="18" charset="0"/>
                <a:cs typeface="Times" panose="02020603050405020304" pitchFamily="18" charset="0"/>
              </a:rPr>
              <a:t>LBNL D19 cross-section </a:t>
            </a:r>
          </a:p>
          <a:p>
            <a:pPr algn="ctr"/>
            <a:r>
              <a:rPr lang="fr-CH" sz="12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en-US" sz="12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S. </a:t>
            </a:r>
            <a:r>
              <a:rPr lang="en-US" sz="1200" dirty="0" err="1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Caspi</a:t>
            </a:r>
            <a:r>
              <a:rPr lang="en-US" sz="12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1200" dirty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et al</a:t>
            </a:r>
            <a:r>
              <a:rPr lang="en-US" sz="1200" dirty="0" smtClean="0">
                <a:solidFill>
                  <a:srgbClr val="0099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fr-CH" sz="12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 mid 90’s</a:t>
            </a:r>
            <a:endParaRPr lang="en-US" sz="1200" dirty="0">
              <a:solidFill>
                <a:srgbClr val="0099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55" y="2536272"/>
            <a:ext cx="1947212" cy="1966048"/>
          </a:xfrm>
          <a:prstGeom prst="rect">
            <a:avLst/>
          </a:prstGeom>
        </p:spPr>
      </p:pic>
      <p:pic>
        <p:nvPicPr>
          <p:cNvPr id="12" name="Picture 11" descr="iseult_2.png">
            <a:extLst>
              <a:ext uri="{FF2B5EF4-FFF2-40B4-BE49-F238E27FC236}">
                <a16:creationId xmlns:a16="http://schemas.microsoft.com/office/drawing/2014/main" xmlns="" id="{43CEF9AD-8395-BBC9-9B66-202ADFAFDE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43758"/>
            <a:ext cx="2204087" cy="16336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D4DB847-ED2D-A605-E6DB-67F278563A28}"/>
              </a:ext>
            </a:extLst>
          </p:cNvPr>
          <p:cNvSpPr txBox="1"/>
          <p:nvPr/>
        </p:nvSpPr>
        <p:spPr>
          <a:xfrm>
            <a:off x="2263267" y="4443958"/>
            <a:ext cx="25967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Times" panose="02020603050405020304" pitchFamily="18" charset="0"/>
                <a:cs typeface="Times" panose="02020603050405020304" pitchFamily="18" charset="0"/>
              </a:rPr>
              <a:t>Iseult 11.7 T solenoid </a:t>
            </a: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P. Vedrine, et al. IEEE TAS </a:t>
            </a:r>
            <a:r>
              <a:rPr lang="en-US" sz="11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(2008) 868</a:t>
            </a:r>
            <a:endParaRPr lang="en-US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ctr"/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L. </a:t>
            </a:r>
            <a:r>
              <a:rPr lang="en-US" sz="1100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Quettier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et al. </a:t>
            </a:r>
            <a:r>
              <a:rPr lang="en-US" sz="1100" i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IEEE TAS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US" sz="11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30</a:t>
            </a:r>
            <a:r>
              <a:rPr lang="en-US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(2020) 4400604 </a:t>
            </a:r>
            <a:endParaRPr lang="en-US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06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Nb</a:t>
            </a:r>
            <a:r>
              <a:rPr lang="en-GB" baseline="-25000" dirty="0" smtClean="0"/>
              <a:t>3</a:t>
            </a:r>
            <a:r>
              <a:rPr lang="en-GB" dirty="0" smtClean="0"/>
              <a:t>Sn margins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fr-CH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has similar current margin as Nb-Ti at 20% loadline margin, </a:t>
            </a:r>
            <a:r>
              <a:rPr lang="fr-CH" sz="2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much higher temperature margin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(4.5 K instead of 2 K)</a:t>
            </a:r>
          </a:p>
          <a:p>
            <a:pPr marL="457200" lvl="1" indent="0" algn="l">
              <a:buNone/>
            </a:pPr>
            <a:endParaRPr lang="fr-CH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8409" y="2787774"/>
            <a:ext cx="285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Typical values for Nb</a:t>
            </a:r>
            <a:r>
              <a:rPr lang="en-US" baseline="-25000" dirty="0" smtClean="0">
                <a:latin typeface="Times"/>
                <a:cs typeface="Times"/>
              </a:rPr>
              <a:t>3</a:t>
            </a:r>
            <a:r>
              <a:rPr lang="en-US" dirty="0" smtClean="0">
                <a:latin typeface="Times"/>
                <a:cs typeface="Times"/>
              </a:rPr>
              <a:t>Sn</a:t>
            </a:r>
          </a:p>
          <a:p>
            <a:r>
              <a:rPr lang="en-US" dirty="0">
                <a:latin typeface="Times"/>
                <a:cs typeface="Times"/>
              </a:rPr>
              <a:t>a</a:t>
            </a:r>
            <a:r>
              <a:rPr lang="en-US" dirty="0" smtClean="0">
                <a:latin typeface="Times"/>
                <a:cs typeface="Times"/>
              </a:rPr>
              <a:t>t 20% </a:t>
            </a:r>
            <a:r>
              <a:rPr lang="en-US" dirty="0" err="1" smtClean="0">
                <a:latin typeface="Times"/>
                <a:cs typeface="Times"/>
              </a:rPr>
              <a:t>loadline</a:t>
            </a:r>
            <a:r>
              <a:rPr lang="en-US" dirty="0" smtClean="0">
                <a:latin typeface="Times"/>
                <a:cs typeface="Times"/>
              </a:rPr>
              <a:t> margin: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50% current margin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4.5 K temperature margin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747247"/>
            <a:ext cx="412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Operational margins for HL-LHC magnets</a:t>
            </a:r>
            <a:endParaRPr lang="en-US" dirty="0">
              <a:latin typeface="Times"/>
              <a:cs typeface="Time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68569"/>
            <a:ext cx="4693091" cy="28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9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2000" y="135000"/>
            <a:ext cx="6840320" cy="540000"/>
          </a:xfrm>
        </p:spPr>
        <p:txBody>
          <a:bodyPr/>
          <a:lstStyle/>
          <a:p>
            <a:r>
              <a:rPr lang="en-GB" dirty="0" smtClean="0"/>
              <a:t>History </a:t>
            </a:r>
            <a:r>
              <a:rPr lang="en-GB" dirty="0"/>
              <a:t>of records in dipole field for Nb</a:t>
            </a:r>
            <a:r>
              <a:rPr lang="en-GB" baseline="-25000" dirty="0"/>
              <a:t>3</a:t>
            </a:r>
            <a:r>
              <a:rPr lang="en-GB" dirty="0"/>
              <a:t>Sn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1989: CERN Elin 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reaches 9.5 T at 4.3 K </a:t>
            </a:r>
            <a:r>
              <a:rPr lang="fr-CH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(Nb</a:t>
            </a:r>
            <a:r>
              <a:rPr lang="fr-CH" sz="1600" baseline="-250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3</a:t>
            </a:r>
            <a:r>
              <a:rPr lang="fr-CH" sz="1600" dirty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Sn option for LHC)</a:t>
            </a: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1992-1997: MSUT 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reaches 11.3 T a 4.5 K, and </a:t>
            </a:r>
            <a:r>
              <a:rPr lang="fr-CH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&gt;11.8 </a:t>
            </a:r>
            <a:r>
              <a:rPr lang="fr-CH" sz="16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 a 1.9 K 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25 years later</a:t>
            </a:r>
            <a:endParaRPr lang="en-GB" sz="16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l"/>
            <a:r>
              <a:rPr lang="en-GB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the difference: now we talk about achieved field</a:t>
            </a:r>
          </a:p>
          <a:p>
            <a:pPr lvl="1" algn="l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8.3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operational field but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models, proto and series magnets &gt;9.0, 9.5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47775" y="2148690"/>
            <a:ext cx="329622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CERN-Elin dipole cross-section</a:t>
            </a:r>
          </a:p>
          <a:p>
            <a:pPr marL="0" lvl="1" algn="ctr"/>
            <a:r>
              <a:rPr lang="fr-CH" sz="12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fr-CH" sz="12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S. Wenger, et al., IEEE TAS 25 (1989)</a:t>
            </a:r>
            <a:r>
              <a:rPr lang="fr-CH" sz="12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lang="fr-CH" sz="12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algn="ctr"/>
            <a:endParaRPr lang="fr-CH" sz="11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xmlns="" id="{3B5366C2-B636-79AD-F1B1-3C936CE1EDF2}"/>
              </a:ext>
            </a:extLst>
          </p:cNvPr>
          <p:cNvSpPr txBox="1"/>
          <p:nvPr/>
        </p:nvSpPr>
        <p:spPr>
          <a:xfrm>
            <a:off x="6086810" y="4583657"/>
            <a:ext cx="292811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MSUT dipole cross-section</a:t>
            </a:r>
          </a:p>
          <a:p>
            <a:pPr marL="0" lvl="1" algn="ctr"/>
            <a:r>
              <a:rPr lang="fr-CH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</a:t>
            </a:r>
            <a:r>
              <a:rPr lang="fr-CH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A. Den Ouden, et al. IEEE TAS 7 (1997)</a:t>
            </a:r>
            <a:r>
              <a:rPr lang="fr-CH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]</a:t>
            </a:r>
            <a:endParaRPr lang="en-GB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2" name="Picture 11" descr="MSUT.png">
            <a:extLst>
              <a:ext uri="{FF2B5EF4-FFF2-40B4-BE49-F238E27FC236}">
                <a16:creationId xmlns:a16="http://schemas.microsoft.com/office/drawing/2014/main" xmlns="" id="{54CEB5F6-2FF8-ACBC-57D3-B9956077F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473" y="2629900"/>
            <a:ext cx="2123335" cy="1976118"/>
          </a:xfrm>
          <a:prstGeom prst="rect">
            <a:avLst/>
          </a:prstGeom>
        </p:spPr>
      </p:pic>
      <p:pic>
        <p:nvPicPr>
          <p:cNvPr id="13" name="Picture 12" descr="ELIN.png">
            <a:extLst>
              <a:ext uri="{FF2B5EF4-FFF2-40B4-BE49-F238E27FC236}">
                <a16:creationId xmlns:a16="http://schemas.microsoft.com/office/drawing/2014/main" xmlns="" id="{CB204701-B8C2-484A-5A37-6503D2708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17" y="29204"/>
            <a:ext cx="1298709" cy="2099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00" y="19800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1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1993-1997: LBNL D20 </a:t>
            </a:r>
            <a:r>
              <a:rPr lang="fr-CH" sz="16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reaches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13.4 T at 1.8 K</a:t>
            </a:r>
          </a:p>
          <a:p>
            <a:pPr lvl="1" algn="l"/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Complex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coil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four </a:t>
            </a:r>
            <a:r>
              <a:rPr lang="fr-CH" sz="1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layers</a:t>
            </a:r>
            <a:r>
              <a:rPr lang="fr-CH" sz="1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fr-CH" sz="14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[D. </a:t>
            </a:r>
            <a:r>
              <a:rPr lang="fr-CH" sz="1400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dall’Orco</a:t>
            </a:r>
            <a:r>
              <a:rPr lang="fr-CH" sz="14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et al. IEEE TAS 3 (1993)]</a:t>
            </a:r>
          </a:p>
          <a:p>
            <a:pPr lvl="1" algn="l"/>
            <a:r>
              <a:rPr lang="fr-CH" sz="14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[A. </a:t>
            </a:r>
            <a:r>
              <a:rPr lang="fr-CH" sz="1400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McInturff</a:t>
            </a:r>
            <a:r>
              <a:rPr lang="fr-CH" sz="14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et al, </a:t>
            </a:r>
            <a:r>
              <a:rPr lang="fr-CH" sz="1400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Particle</a:t>
            </a:r>
            <a:r>
              <a:rPr lang="fr-CH" sz="14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Acc. Conf. (1997)]</a:t>
            </a: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55307" y="2366687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D20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dipole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coil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cross-section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xmlns="" id="{3B5366C2-B636-79AD-F1B1-3C936CE1EDF2}"/>
              </a:ext>
            </a:extLst>
          </p:cNvPr>
          <p:cNvSpPr txBox="1"/>
          <p:nvPr/>
        </p:nvSpPr>
        <p:spPr>
          <a:xfrm>
            <a:off x="5964364" y="4821113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D20 dipole cross-section</a:t>
            </a:r>
          </a:p>
        </p:txBody>
      </p:sp>
      <p:pic>
        <p:nvPicPr>
          <p:cNvPr id="22" name="Picture 21" descr="D20.png">
            <a:extLst>
              <a:ext uri="{FF2B5EF4-FFF2-40B4-BE49-F238E27FC236}">
                <a16:creationId xmlns:a16="http://schemas.microsoft.com/office/drawing/2014/main" xmlns="" id="{FE02D0DA-84F2-B6C3-4A72-09EB6E619E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1" y="2732815"/>
            <a:ext cx="2205150" cy="2070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C3D30F9-CD29-AFDE-4A97-02C2A0042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901" y="426058"/>
            <a:ext cx="2218578" cy="1988674"/>
          </a:xfrm>
          <a:prstGeom prst="rect">
            <a:avLst/>
          </a:prstGeom>
        </p:spPr>
      </p:pic>
      <p:sp>
        <p:nvSpPr>
          <p:cNvPr id="26" name="Titre 2">
            <a:extLst>
              <a:ext uri="{FF2B5EF4-FFF2-40B4-BE49-F238E27FC236}">
                <a16:creationId xmlns:a16="http://schemas.microsoft.com/office/drawing/2014/main" xmlns="" id="{A1E92582-3077-EB38-A59F-EE02F5C6D83E}"/>
              </a:ext>
            </a:extLst>
          </p:cNvPr>
          <p:cNvSpPr txBox="1">
            <a:spLocks/>
          </p:cNvSpPr>
          <p:nvPr/>
        </p:nvSpPr>
        <p:spPr>
          <a:xfrm>
            <a:off x="612000" y="135000"/>
            <a:ext cx="684032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History </a:t>
            </a:r>
            <a:r>
              <a:rPr lang="en-GB" dirty="0"/>
              <a:t>of records in dipole field for Nb</a:t>
            </a:r>
            <a:r>
              <a:rPr lang="en-GB" baseline="-25000" dirty="0"/>
              <a:t>3</a:t>
            </a:r>
            <a:r>
              <a:rPr lang="en-GB" dirty="0"/>
              <a:t>Sn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1" y="19800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3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Foreword: why superconductivity is so special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812360" y="4873500"/>
            <a:ext cx="719640" cy="270000"/>
          </a:xfrm>
        </p:spPr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magnets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CH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paradigm</a:t>
            </a: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lags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behind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arriving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decades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of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magnets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T 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arrive 50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made possible by a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He),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explicitly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attribution of the Nobel </a:t>
            </a:r>
            <a:r>
              <a:rPr lang="fr-CH" sz="1400" dirty="0" err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prize</a:t>
            </a:r>
            <a:r>
              <a:rPr lang="fr-CH" sz="14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itself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fr-CH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mentioned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marL="457200" lvl="1" indent="0" algn="l">
              <a:buNone/>
            </a:pPr>
            <a:r>
              <a:rPr lang="en-GB" sz="1100" i="1" dirty="0">
                <a:latin typeface="Times" panose="02020603050405020304" pitchFamily="18" charset="0"/>
                <a:cs typeface="Times" panose="02020603050405020304" pitchFamily="18" charset="0"/>
              </a:rPr>
              <a:t>”For his investigations on the properties of matter at low temperatures which led, inter alia, to the production of liquid helium”</a:t>
            </a:r>
            <a:r>
              <a:rPr lang="en-GB" sz="1100" dirty="0"/>
              <a:t> </a:t>
            </a:r>
            <a:r>
              <a:rPr lang="fr-CH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l"/>
            <a:endParaRPr lang="fr-CH" sz="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l">
              <a:buNone/>
            </a:pP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457200" lvl="1" indent="0" algn="l">
              <a:buNone/>
            </a:pPr>
            <a:endParaRPr lang="fr-CH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fig1">
            <a:extLst>
              <a:ext uri="{FF2B5EF4-FFF2-40B4-BE49-F238E27FC236}">
                <a16:creationId xmlns:a16="http://schemas.microsoft.com/office/drawing/2014/main" xmlns="" id="{26770966-10B2-B59E-E95B-D51900D27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367" y="2466989"/>
            <a:ext cx="1538287" cy="19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ig2">
            <a:extLst>
              <a:ext uri="{FF2B5EF4-FFF2-40B4-BE49-F238E27FC236}">
                <a16:creationId xmlns:a16="http://schemas.microsoft.com/office/drawing/2014/main" xmlns="" id="{4627866A-8ADE-E4D8-84F2-2D022026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7" y="2714457"/>
            <a:ext cx="1522512" cy="174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FA9D0812-4067-2FA5-5226-56AF581C2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5197" y="4490264"/>
            <a:ext cx="21685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it-IT" sz="1000" dirty="0"/>
              <a:t>Heinke Kamerlingh Onnes </a:t>
            </a:r>
          </a:p>
          <a:p>
            <a:pPr algn="ctr"/>
            <a:r>
              <a:rPr lang="it-IT" sz="1000" dirty="0"/>
              <a:t>(18 July 1853 – 4 February 1928) </a:t>
            </a:r>
          </a:p>
          <a:p>
            <a:pPr algn="ctr"/>
            <a:r>
              <a:rPr lang="it-IT" sz="1000" dirty="0"/>
              <a:t>Nobel prize 1913</a:t>
            </a:r>
            <a:endParaRPr lang="en-US" sz="1000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xmlns="" id="{AAF0CE1A-3BA8-4F5F-C00B-19E912E74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9880" y="4812569"/>
            <a:ext cx="23042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000" dirty="0"/>
              <a:t>First </a:t>
            </a:r>
            <a:r>
              <a:rPr lang="fr-CH" sz="1000" dirty="0" err="1"/>
              <a:t>superconducting</a:t>
            </a:r>
            <a:r>
              <a:rPr lang="fr-CH" sz="1000" dirty="0"/>
              <a:t> magnets, 60’s</a:t>
            </a:r>
            <a:endParaRPr lang="en-US" sz="1000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9ECA56CD-7139-D4D3-C56D-738C6DE7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4735625"/>
            <a:ext cx="2304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/>
            <a:r>
              <a:rPr lang="fr-CH" sz="1000" dirty="0" err="1"/>
              <a:t>Onnes</a:t>
            </a:r>
            <a:r>
              <a:rPr lang="fr-CH" sz="1000" dirty="0"/>
              <a:t> He </a:t>
            </a:r>
            <a:r>
              <a:rPr lang="fr-CH" sz="1000" dirty="0" err="1"/>
              <a:t>liquefactor</a:t>
            </a:r>
            <a:r>
              <a:rPr lang="fr-CH" sz="1000" dirty="0"/>
              <a:t>, </a:t>
            </a:r>
          </a:p>
          <a:p>
            <a:pPr algn="ctr"/>
            <a:r>
              <a:rPr lang="fr-CH" sz="1000" dirty="0"/>
              <a:t>Boerhaave </a:t>
            </a:r>
            <a:r>
              <a:rPr lang="fr-CH" sz="1000" dirty="0" err="1"/>
              <a:t>museum</a:t>
            </a:r>
            <a:r>
              <a:rPr lang="fr-CH" sz="1000" dirty="0"/>
              <a:t>, Leiden</a:t>
            </a:r>
            <a:endParaRPr lang="en-US" sz="1000" dirty="0"/>
          </a:p>
        </p:txBody>
      </p:sp>
      <p:pic>
        <p:nvPicPr>
          <p:cNvPr id="13" name="Picture 12" descr="A human body model and skeleton&#10;&#10;Description automatically generated">
            <a:extLst>
              <a:ext uri="{FF2B5EF4-FFF2-40B4-BE49-F238E27FC236}">
                <a16:creationId xmlns:a16="http://schemas.microsoft.com/office/drawing/2014/main" xmlns="" id="{98348DFD-4697-6F9B-47D4-A70DBC346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3869" y="2466989"/>
            <a:ext cx="1710901" cy="22812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07174C-E913-CD1D-FFA3-6999DC9B0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6460" y="2466989"/>
            <a:ext cx="1056377" cy="228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61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2005</a:t>
            </a:r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-2010: LBNL HD2 reaches 13.8 T at 4.5 K (never tested at 1.9 K)</a:t>
            </a:r>
          </a:p>
          <a:p>
            <a:pPr lvl="1" algn="l"/>
            <a:r>
              <a:rPr lang="fr-CH" sz="14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Block coil, flared ends </a:t>
            </a:r>
            <a:r>
              <a:rPr lang="fr-CH" sz="11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[</a:t>
            </a:r>
            <a:r>
              <a:rPr lang="nb-NO" sz="11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G. L. </a:t>
            </a:r>
            <a:r>
              <a:rPr lang="nb-NO" sz="1100" dirty="0" err="1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Sabbi</a:t>
            </a:r>
            <a:r>
              <a:rPr lang="nb-NO" sz="11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, et al. IEEE TAS  15 (2005) 1128</a:t>
            </a:r>
            <a:r>
              <a:rPr lang="fr-CH" sz="11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]</a:t>
            </a: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55307" y="2366687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HD2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dipole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coil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cross-section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xmlns="" id="{3B5366C2-B636-79AD-F1B1-3C936CE1EDF2}"/>
              </a:ext>
            </a:extLst>
          </p:cNvPr>
          <p:cNvSpPr txBox="1"/>
          <p:nvPr/>
        </p:nvSpPr>
        <p:spPr>
          <a:xfrm>
            <a:off x="5964364" y="4821113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HD2 dipole cross-section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xmlns="" id="{5E05E703-AA90-4826-8AD4-7F99EABE6C58}"/>
              </a:ext>
            </a:extLst>
          </p:cNvPr>
          <p:cNvSpPr txBox="1">
            <a:spLocks/>
          </p:cNvSpPr>
          <p:nvPr/>
        </p:nvSpPr>
        <p:spPr>
          <a:xfrm>
            <a:off x="612000" y="135000"/>
            <a:ext cx="684032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History </a:t>
            </a:r>
            <a:r>
              <a:rPr lang="en-GB" dirty="0"/>
              <a:t>of records in dipole field for Nb</a:t>
            </a:r>
            <a:r>
              <a:rPr lang="en-GB" baseline="-25000" dirty="0"/>
              <a:t>3</a:t>
            </a:r>
            <a:r>
              <a:rPr lang="en-GB" dirty="0"/>
              <a:t>Sn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3CF5C83-885D-8681-312E-FF5C751B3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932" y="610292"/>
            <a:ext cx="2051119" cy="1833254"/>
          </a:xfrm>
          <a:prstGeom prst="rect">
            <a:avLst/>
          </a:prstGeom>
        </p:spPr>
      </p:pic>
      <p:pic>
        <p:nvPicPr>
          <p:cNvPr id="13" name="Picture 12" descr="HD2.png">
            <a:extLst>
              <a:ext uri="{FF2B5EF4-FFF2-40B4-BE49-F238E27FC236}">
                <a16:creationId xmlns:a16="http://schemas.microsoft.com/office/drawing/2014/main" xmlns="" id="{2DDAD7CF-782D-6A8D-1676-9A8D62C1E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750" y="2733359"/>
            <a:ext cx="2811451" cy="2069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19800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8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41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HD2 sets a new paradigm in magnet design</a:t>
            </a:r>
            <a:endParaRPr lang="fr-CH" sz="20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fr-CH" sz="16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Block coils remove the issue of azimuthal stress since there is an inner structure</a:t>
            </a:r>
          </a:p>
          <a:p>
            <a:pPr lvl="1" algn="l"/>
            <a:r>
              <a:rPr lang="fr-CH" sz="16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The only left is radial stress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The price is a discontinuity between upper and lower deck</a:t>
            </a:r>
          </a:p>
          <a:p>
            <a:pPr algn="l"/>
            <a:r>
              <a:rPr lang="fr-CH" sz="2000" dirty="0" smtClean="0">
                <a:solidFill>
                  <a:srgbClr val="00000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This is why they are used in large aperture magnets (see next)</a:t>
            </a:r>
          </a:p>
          <a:p>
            <a:pPr lvl="1" algn="l"/>
            <a:r>
              <a:rPr lang="en-GB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3D is also non trivial: flared ends</a:t>
            </a:r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xmlns="" id="{5E05E703-AA90-4826-8AD4-7F99EABE6C58}"/>
              </a:ext>
            </a:extLst>
          </p:cNvPr>
          <p:cNvSpPr txBox="1">
            <a:spLocks/>
          </p:cNvSpPr>
          <p:nvPr/>
        </p:nvSpPr>
        <p:spPr>
          <a:xfrm>
            <a:off x="612000" y="135000"/>
            <a:ext cx="684032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Block coils</a:t>
            </a:r>
            <a:endParaRPr lang="en-GB" dirty="0"/>
          </a:p>
        </p:txBody>
      </p:sp>
      <p:pic>
        <p:nvPicPr>
          <p:cNvPr id="6" name="Picture 5" descr="HD_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47" y="2733359"/>
            <a:ext cx="2540000" cy="2222500"/>
          </a:xfrm>
          <a:prstGeom prst="rect">
            <a:avLst/>
          </a:prstGeom>
        </p:spPr>
      </p:pic>
      <p:pic>
        <p:nvPicPr>
          <p:cNvPr id="7" name="Picture 6" descr="HD2_x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35" y="2422252"/>
            <a:ext cx="4590565" cy="24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90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42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2012-2019: </a:t>
            </a:r>
            <a:r>
              <a:rPr lang="fr-CH" sz="16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CERN-CEA </a:t>
            </a:r>
            <a:r>
              <a:rPr lang="fr-CH" sz="16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Fresca2 reaches 14.5 T at 1.9 K</a:t>
            </a:r>
          </a:p>
          <a:p>
            <a:pPr lvl="1" algn="l"/>
            <a:r>
              <a:rPr lang="fr-CH" sz="12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Block </a:t>
            </a:r>
            <a:r>
              <a:rPr lang="fr-CH" sz="12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coil with 4</a:t>
            </a:r>
            <a:r>
              <a:rPr lang="fr-CH" sz="1200" dirty="0" smtClean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 </a:t>
            </a:r>
            <a:r>
              <a:rPr lang="fr-CH" sz="1200" dirty="0">
                <a:solidFill>
                  <a:schemeClr val="accent3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layers </a:t>
            </a:r>
            <a:r>
              <a:rPr lang="fr-CH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– Very large aperture (80 mm</a:t>
            </a:r>
            <a:r>
              <a:rPr lang="fr-CH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)</a:t>
            </a:r>
            <a:endParaRPr lang="fr-CH" sz="12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r>
              <a:rPr lang="fr-CH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L</a:t>
            </a:r>
            <a:r>
              <a:rPr lang="fr-CH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arge </a:t>
            </a:r>
            <a:r>
              <a:rPr lang="fr-CH" sz="12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coil </a:t>
            </a:r>
            <a:r>
              <a:rPr lang="fr-CH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width, low current density</a:t>
            </a:r>
          </a:p>
          <a:p>
            <a:pPr lvl="1" algn="l"/>
            <a:r>
              <a:rPr lang="fr-CH" sz="1200" dirty="0" smtClean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This is not a magnet for accelerator, but proves the technology</a:t>
            </a:r>
          </a:p>
          <a:p>
            <a:pPr marL="457200" lvl="1" indent="0" algn="l">
              <a:buNone/>
            </a:pPr>
            <a:r>
              <a:rPr lang="fr-CH" sz="1100" dirty="0" smtClean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[</a:t>
            </a:r>
            <a:r>
              <a:rPr lang="nb-NO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A. Milanese, et al, IEEE TAS 22 (2012)</a:t>
            </a:r>
            <a:r>
              <a:rPr lang="fr-CH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] [</a:t>
            </a:r>
            <a:r>
              <a:rPr lang="nb-NO" sz="1100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  <a:sym typeface="Symbol" pitchFamily="18" charset="2"/>
              </a:rPr>
              <a:t>G. Willering, et al, IEEE TAS 29 (2019)]</a:t>
            </a:r>
            <a:endParaRPr lang="fr-CH" sz="1100" dirty="0">
              <a:solidFill>
                <a:srgbClr val="00B050"/>
              </a:solidFill>
              <a:latin typeface="Times" panose="02020603050405020304" pitchFamily="18" charset="0"/>
              <a:cs typeface="Times" panose="02020603050405020304" pitchFamily="18" charset="0"/>
              <a:sym typeface="Symbol" pitchFamily="18" charset="2"/>
            </a:endParaRPr>
          </a:p>
          <a:p>
            <a:pPr lvl="1" algn="l"/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en-GB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3">
            <a:extLst>
              <a:ext uri="{FF2B5EF4-FFF2-40B4-BE49-F238E27FC236}">
                <a16:creationId xmlns:a16="http://schemas.microsoft.com/office/drawing/2014/main" xmlns="" id="{9125371E-A9ED-7F30-E0DB-14AC391917E7}"/>
              </a:ext>
            </a:extLst>
          </p:cNvPr>
          <p:cNvSpPr txBox="1"/>
          <p:nvPr/>
        </p:nvSpPr>
        <p:spPr>
          <a:xfrm>
            <a:off x="5855307" y="2366687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Fresca2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dipole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fr-CH" sz="1100" dirty="0" err="1">
                <a:latin typeface="Times" panose="02020603050405020304" pitchFamily="18" charset="0"/>
                <a:cs typeface="Times" panose="02020603050405020304" pitchFamily="18" charset="0"/>
              </a:rPr>
              <a:t>coil</a:t>
            </a:r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 cross-section</a:t>
            </a:r>
          </a:p>
        </p:txBody>
      </p:sp>
      <p:sp>
        <p:nvSpPr>
          <p:cNvPr id="9" name="ZoneTexte 13">
            <a:extLst>
              <a:ext uri="{FF2B5EF4-FFF2-40B4-BE49-F238E27FC236}">
                <a16:creationId xmlns:a16="http://schemas.microsoft.com/office/drawing/2014/main" xmlns="" id="{3B5366C2-B636-79AD-F1B1-3C936CE1EDF2}"/>
              </a:ext>
            </a:extLst>
          </p:cNvPr>
          <p:cNvSpPr txBox="1"/>
          <p:nvPr/>
        </p:nvSpPr>
        <p:spPr>
          <a:xfrm>
            <a:off x="5964364" y="4821113"/>
            <a:ext cx="32962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100" dirty="0">
                <a:latin typeface="Times" panose="02020603050405020304" pitchFamily="18" charset="0"/>
                <a:cs typeface="Times" panose="02020603050405020304" pitchFamily="18" charset="0"/>
              </a:rPr>
              <a:t>Fresca2 dipole cross-section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xmlns="" id="{5E05E703-AA90-4826-8AD4-7F99EABE6C58}"/>
              </a:ext>
            </a:extLst>
          </p:cNvPr>
          <p:cNvSpPr txBox="1">
            <a:spLocks/>
          </p:cNvSpPr>
          <p:nvPr/>
        </p:nvSpPr>
        <p:spPr>
          <a:xfrm>
            <a:off x="612000" y="135000"/>
            <a:ext cx="6840320" cy="54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dirty="0" smtClean="0"/>
              <a:t>History </a:t>
            </a:r>
            <a:r>
              <a:rPr lang="en-GB" dirty="0"/>
              <a:t>of records in dipole field for Nb</a:t>
            </a:r>
            <a:r>
              <a:rPr lang="en-GB" baseline="-25000" dirty="0"/>
              <a:t>3</a:t>
            </a:r>
            <a:r>
              <a:rPr lang="en-GB" dirty="0"/>
              <a:t>Sn</a:t>
            </a:r>
          </a:p>
        </p:txBody>
      </p:sp>
      <p:pic>
        <p:nvPicPr>
          <p:cNvPr id="3" name="Picture 2" descr="fresca2_coil.png">
            <a:extLst>
              <a:ext uri="{FF2B5EF4-FFF2-40B4-BE49-F238E27FC236}">
                <a16:creationId xmlns:a16="http://schemas.microsoft.com/office/drawing/2014/main" xmlns="" id="{9E432B52-4889-0A90-F9D9-4F48965C88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98" y="913447"/>
            <a:ext cx="2812534" cy="1500859"/>
          </a:xfrm>
          <a:prstGeom prst="rect">
            <a:avLst/>
          </a:prstGeom>
        </p:spPr>
      </p:pic>
      <p:pic>
        <p:nvPicPr>
          <p:cNvPr id="5" name="Picture 4" descr="fresca2.png">
            <a:extLst>
              <a:ext uri="{FF2B5EF4-FFF2-40B4-BE49-F238E27FC236}">
                <a16:creationId xmlns:a16="http://schemas.microsoft.com/office/drawing/2014/main" xmlns="" id="{69F038E1-525A-975D-4AF5-D77882914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451" y="2577522"/>
            <a:ext cx="2722551" cy="23036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000" y="1980000"/>
            <a:ext cx="4828981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0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to be taken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43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Nb-Ti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solenoids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12 T have been built: nevertheless, </a:t>
            </a:r>
            <a:r>
              <a:rPr lang="fr-CH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fr-CH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is the limit for applications to main dipole accelerators</a:t>
            </a: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8-9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operational field, one has to use Nb</a:t>
            </a:r>
            <a:r>
              <a:rPr lang="fr-CH" sz="1600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Sn, featuring a more complex manufacturing procedure</a:t>
            </a: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1-2 T </a:t>
            </a:r>
            <a:r>
              <a:rPr lang="fr-CH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operational field in several hundreds (thousands) </a:t>
            </a:r>
            <a:r>
              <a:rPr lang="fr-CH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magnets </a:t>
            </a:r>
            <a:r>
              <a:rPr lang="fr-CH" sz="1600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maximum achievable </a:t>
            </a:r>
            <a:r>
              <a:rPr lang="fr-CH" sz="1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in one magnet or in a short model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community should be more clear on this distinction</a:t>
            </a:r>
          </a:p>
          <a:p>
            <a:pPr marL="0" indent="0" algn="l">
              <a:buNone/>
            </a:pP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for Nb-Ti, for Nb</a:t>
            </a:r>
            <a:r>
              <a:rPr lang="fr-CH" sz="16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history of the </a:t>
            </a:r>
            <a:r>
              <a:rPr lang="fr-CH" sz="16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r>
              <a:rPr lang="fr-CH" sz="16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 dipoles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walks around the 400 A/mm</a:t>
            </a:r>
            <a:r>
              <a:rPr lang="fr-CH" sz="16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line, exploring the 10 – 14 T range and coil widths from 30 to 50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mm, with the exception of Fresca2</a:t>
            </a:r>
          </a:p>
          <a:p>
            <a:pPr lvl="1" algn="l"/>
            <a:r>
              <a:rPr lang="fr-CH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 MDPCT1 reached more than 14 T, with a 50 mm coil width (see next sections)</a:t>
            </a:r>
            <a:endParaRPr lang="fr-CH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5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Foreword: why so long ?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812360" y="4873500"/>
            <a:ext cx="719640" cy="270000"/>
          </a:xfrm>
        </p:spPr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magnets done with superconductors were limited to very small fields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have magnets reaching order of teslas, one requires type II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superconductors</a:t>
            </a: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Moreover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bulk superconductor cannot be used in superconducting magnets </a:t>
            </a:r>
          </a:p>
          <a:p>
            <a:pPr lvl="1" algn="l"/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of the strand must be composed of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superconductor magnetization creates instabilities (heat dissipation followed by thermal runaway) – superconductor must be arranged in filaments  of 0.01 to 0.1 mm transverse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brikoso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2680779"/>
            <a:ext cx="1368152" cy="1934958"/>
          </a:xfrm>
          <a:prstGeom prst="rect">
            <a:avLst/>
          </a:prstGeom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0108" y="4615737"/>
            <a:ext cx="2508452" cy="5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itchFamily="18" charset="0"/>
                <a:ea typeface="ＭＳ Ｐゴシック" pitchFamily="-110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H" sz="1100" dirty="0" smtClean="0"/>
              <a:t>Alexei Abrikosov, Russian</a:t>
            </a:r>
          </a:p>
          <a:p>
            <a:pPr algn="ctr">
              <a:spcBef>
                <a:spcPct val="50000"/>
              </a:spcBef>
            </a:pPr>
            <a:r>
              <a:rPr lang="fr-CH" sz="1100" dirty="0" smtClean="0"/>
              <a:t>(1928-2017) Nobel prize 2003</a:t>
            </a:r>
            <a:endParaRPr lang="en-US" sz="1100" dirty="0"/>
          </a:p>
        </p:txBody>
      </p:sp>
      <p:pic>
        <p:nvPicPr>
          <p:cNvPr id="9" name="Picture 6" descr="bronze-process_w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99"/>
          <a:stretch>
            <a:fillRect/>
          </a:stretch>
        </p:blipFill>
        <p:spPr bwMode="auto">
          <a:xfrm>
            <a:off x="6300192" y="2648708"/>
            <a:ext cx="1935071" cy="193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HC_wi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/>
          <a:stretch>
            <a:fillRect/>
          </a:stretch>
        </p:blipFill>
        <p:spPr bwMode="auto">
          <a:xfrm>
            <a:off x="3491880" y="2720292"/>
            <a:ext cx="1962187" cy="188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8560" y="4642667"/>
            <a:ext cx="250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>
                <a:latin typeface="Times"/>
                <a:cs typeface="Times"/>
              </a:rPr>
              <a:t>Nb</a:t>
            </a:r>
            <a:r>
              <a:rPr lang="en-US" sz="1200" dirty="0" smtClean="0">
                <a:latin typeface="Times"/>
                <a:cs typeface="Times"/>
              </a:rPr>
              <a:t>-Ti strand used for the LHC dipole</a:t>
            </a:r>
          </a:p>
          <a:p>
            <a:pPr algn="ctr"/>
            <a:r>
              <a:rPr lang="en-US" sz="1200" dirty="0">
                <a:latin typeface="Times"/>
                <a:cs typeface="Times"/>
              </a:rPr>
              <a:t>f</a:t>
            </a:r>
            <a:r>
              <a:rPr lang="en-US" sz="1200" dirty="0" smtClean="0">
                <a:latin typeface="Times"/>
                <a:cs typeface="Times"/>
              </a:rPr>
              <a:t>ilament size 6-7 mm</a:t>
            </a:r>
            <a:endParaRPr lang="en-US" sz="12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4654639"/>
            <a:ext cx="1911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Times"/>
                <a:cs typeface="Times"/>
              </a:rPr>
              <a:t>Nb</a:t>
            </a:r>
            <a:r>
              <a:rPr lang="en-US" sz="1200" baseline="-25000" dirty="0" smtClean="0">
                <a:latin typeface="Times"/>
                <a:cs typeface="Times"/>
              </a:rPr>
              <a:t>3</a:t>
            </a:r>
            <a:r>
              <a:rPr lang="en-US" sz="1200" dirty="0" smtClean="0">
                <a:latin typeface="Times"/>
                <a:cs typeface="Times"/>
              </a:rPr>
              <a:t>Sn strand used in LARP</a:t>
            </a:r>
          </a:p>
          <a:p>
            <a:pPr algn="ctr"/>
            <a:r>
              <a:rPr lang="en-US" sz="1200" dirty="0" smtClean="0">
                <a:latin typeface="Times"/>
                <a:cs typeface="Times"/>
              </a:rPr>
              <a:t>filament size ≈50 mm</a:t>
            </a:r>
            <a:endParaRPr lang="en-US" sz="1200" dirty="0"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8424185" y="2710340"/>
            <a:ext cx="0" cy="1873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 rot="5400000">
            <a:off x="8090272" y="3517534"/>
            <a:ext cx="12220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"/>
                <a:cs typeface="Times"/>
              </a:rPr>
              <a:t>About 1 mm</a:t>
            </a:r>
            <a:endParaRPr lang="en-US" sz="16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3871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Foreword: cost 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7812360" y="4873500"/>
            <a:ext cx="719640" cy="270000"/>
          </a:xfrm>
        </p:spPr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20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optimization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key element of the design</a:t>
            </a:r>
          </a:p>
          <a:p>
            <a:pPr lvl="1"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magnet system is a major part of the high energy collider cost</a:t>
            </a:r>
          </a:p>
          <a:p>
            <a:pPr lvl="1"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LHC budget (accelerator only, not experiments, and having the LEP tunnel), </a:t>
            </a:r>
            <a:r>
              <a:rPr lang="fr-CH" sz="1600" dirty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for the magnets, </a:t>
            </a:r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15% for the cryogenics to keep them at 1.9 K </a:t>
            </a:r>
          </a:p>
          <a:p>
            <a:pPr algn="l"/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Affordable magnets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fr-CH" sz="2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ecologic and sustainable</a:t>
            </a:r>
            <a:endParaRPr lang="fr-CH" sz="2000" dirty="0">
              <a:solidFill>
                <a:srgbClr val="CA11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r>
              <a:rPr lang="fr-CH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another intrinsic feature of superconducting magnets for the collider main </a:t>
            </a:r>
            <a:r>
              <a:rPr lang="fr-CH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arcs</a:t>
            </a:r>
            <a:endParaRPr lang="fr-CH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Serbia100Dina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76660"/>
            <a:ext cx="4585732" cy="223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03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 – day I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3786913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superconducting magnets for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accelerators </a:t>
            </a: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laws for mechanics and protection, and operational margins</a:t>
            </a: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years of Nb-Ti in accelerators: from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ISR (1975) to the LHC (2009)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years of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fr-CH" sz="2000" baseline="-2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short models: </a:t>
            </a:r>
            <a:r>
              <a:rPr lang="fr-CH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fr-CH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80s to 2015</a:t>
            </a:r>
            <a:endParaRPr lang="fr-CH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fr-CH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2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Field, collider size, and energy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316055" y="771549"/>
            <a:ext cx="8504417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of a particle accelerator is given by </a:t>
            </a:r>
            <a:r>
              <a:rPr lang="en-GB" sz="2000" dirty="0" smtClean="0">
                <a:solidFill>
                  <a:srgbClr val="CA11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field and accelerator size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l">
              <a:buNone/>
            </a:pP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Ex. LHC:      </a:t>
            </a:r>
            <a:r>
              <a:rPr lang="en-GB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8.3 T</a:t>
            </a:r>
            <a:endParaRPr lang="en-GB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 algn="l">
              <a:buNone/>
            </a:pPr>
            <a:r>
              <a:rPr lang="en-GB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r>
              <a:rPr lang="en-GB" sz="1800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r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2800 m</a:t>
            </a:r>
          </a:p>
          <a:p>
            <a:pPr marL="914400" lvl="2" indent="0" algn="l">
              <a:buNone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			E. 7000 </a:t>
            </a:r>
            <a:r>
              <a:rPr lang="en-GB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</a:t>
            </a:r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GB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Long accelerators ?</a:t>
            </a:r>
          </a:p>
          <a:p>
            <a:pPr algn="l"/>
            <a:endParaRPr lang="en-GB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algn="l">
              <a:buNone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High fields ?</a:t>
            </a:r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7" descr="sync_di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14" y="2716193"/>
            <a:ext cx="3362358" cy="165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936988"/>
              </p:ext>
            </p:extLst>
          </p:nvPr>
        </p:nvGraphicFramePr>
        <p:xfrm>
          <a:off x="1100795" y="1399491"/>
          <a:ext cx="33702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562100" imgH="190500" progId="Equation.3">
                  <p:embed/>
                </p:oleObj>
              </mc:Choice>
              <mc:Fallback>
                <p:oleObj name="Equation" r:id="rId5" imgW="15621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795" y="1399491"/>
                        <a:ext cx="33702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3888" y="3614625"/>
            <a:ext cx="1370856" cy="1152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80" y="3023970"/>
            <a:ext cx="1094247" cy="1273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55" y="2404785"/>
            <a:ext cx="1197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A1100"/>
                </a:solidFill>
                <a:latin typeface="Times"/>
                <a:cs typeface="Times"/>
              </a:rPr>
              <a:t>Speed of light</a:t>
            </a:r>
            <a:endParaRPr lang="en-US" sz="1400" dirty="0">
              <a:solidFill>
                <a:srgbClr val="CA1100"/>
              </a:solidFill>
              <a:latin typeface="Times"/>
              <a:cs typeface="Time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259632" y="1809066"/>
            <a:ext cx="1230430" cy="54666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21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Magnet, coil and current density</a:t>
            </a:r>
            <a:endParaRPr lang="en-GB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E. Todesco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24B1ADEC-1912-4573-AA9D-96BF6197023C}"/>
              </a:ext>
            </a:extLst>
          </p:cNvPr>
          <p:cNvSpPr txBox="1">
            <a:spLocks/>
          </p:cNvSpPr>
          <p:nvPr/>
        </p:nvSpPr>
        <p:spPr>
          <a:xfrm>
            <a:off x="467544" y="771549"/>
            <a:ext cx="8432409" cy="4104457"/>
          </a:xfrm>
          <a:prstGeom prst="rect">
            <a:avLst/>
          </a:prstGeom>
        </p:spPr>
        <p:txBody>
          <a:bodyPr/>
          <a:lstStyle>
            <a:lvl1pPr marL="342900" indent="-3429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solenoid the field is given by the current density times the coil width</a:t>
            </a: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dipole it is half of it			                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constant </a:t>
            </a:r>
            <a:r>
              <a:rPr lang="en-US" sz="1600" dirty="0">
                <a:solidFill>
                  <a:schemeClr val="accent3"/>
                </a:solidFill>
                <a:latin typeface="Symbol" charset="2"/>
                <a:cs typeface="Symbol" charset="2"/>
              </a:rPr>
              <a:t>m</a:t>
            </a:r>
            <a:r>
              <a:rPr lang="en-US" sz="1600" dirty="0">
                <a:solidFill>
                  <a:schemeClr val="accent3"/>
                </a:solidFill>
                <a:latin typeface="Times"/>
                <a:cs typeface="Times"/>
              </a:rPr>
              <a:t> is terribly small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(≈10</a:t>
            </a:r>
            <a:r>
              <a:rPr lang="en-US" sz="1600" baseline="30000" dirty="0">
                <a:solidFill>
                  <a:srgbClr val="000000"/>
                </a:solidFill>
                <a:latin typeface="Times"/>
                <a:cs typeface="Times"/>
              </a:rPr>
              <a:t>-6 </a:t>
            </a:r>
            <a:r>
              <a:rPr lang="en-US" sz="1600" dirty="0">
                <a:solidFill>
                  <a:srgbClr val="000000"/>
                </a:solidFill>
                <a:latin typeface="Times"/>
                <a:cs typeface="Times"/>
              </a:rPr>
              <a:t>T m/A</a:t>
            </a:r>
            <a:r>
              <a:rPr lang="en-US" sz="1600" dirty="0" smtClean="0">
                <a:solidFill>
                  <a:srgbClr val="000000"/>
                </a:solidFill>
                <a:latin typeface="Times"/>
                <a:cs typeface="Times"/>
              </a:rPr>
              <a:t>)</a:t>
            </a:r>
          </a:p>
          <a:p>
            <a:pPr marL="3200400" lvl="7" indent="0">
              <a:buNone/>
            </a:pPr>
            <a:r>
              <a:rPr lang="en-US" sz="1400" dirty="0" smtClean="0">
                <a:latin typeface="Times"/>
                <a:cs typeface="Times"/>
              </a:rPr>
              <a:t>	                       Magnetic field is an effect of special relativity </a:t>
            </a:r>
            <a:endParaRPr lang="en-US" sz="1400" dirty="0">
              <a:latin typeface="Times"/>
              <a:cs typeface="Times"/>
            </a:endParaRPr>
          </a:p>
          <a:p>
            <a:endParaRPr lang="en-US" sz="1800" dirty="0"/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 algn="l">
              <a:buNone/>
            </a:pPr>
            <a:r>
              <a:rPr lang="en-GB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GB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806179"/>
              </p:ext>
            </p:extLst>
          </p:nvPr>
        </p:nvGraphicFramePr>
        <p:xfrm>
          <a:off x="870015" y="4224171"/>
          <a:ext cx="437038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4" imgW="2120900" imgH="304800" progId="Equation.3">
                  <p:embed/>
                </p:oleObj>
              </mc:Choice>
              <mc:Fallback>
                <p:oleObj name="Equation" r:id="rId4" imgW="2120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015" y="4224171"/>
                        <a:ext cx="4370387" cy="625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dipole_sk_mnw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19488"/>
            <a:ext cx="1714805" cy="13677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82" y="1504334"/>
            <a:ext cx="1996962" cy="1596028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08618"/>
            <a:ext cx="1963497" cy="20594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498002"/>
              </p:ext>
            </p:extLst>
          </p:nvPr>
        </p:nvGraphicFramePr>
        <p:xfrm>
          <a:off x="7732350" y="709173"/>
          <a:ext cx="1314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9" imgW="609600" imgH="241300" progId="Equation.3">
                  <p:embed/>
                </p:oleObj>
              </mc:Choice>
              <mc:Fallback>
                <p:oleObj name="Equation" r:id="rId9" imgW="609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2350" y="709173"/>
                        <a:ext cx="13144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221989" y="3161454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Field in a solenoid</a:t>
            </a:r>
            <a:endParaRPr lang="en-US" sz="1400" dirty="0">
              <a:latin typeface="Times"/>
              <a:cs typeface="Times"/>
            </a:endParaRPr>
          </a:p>
        </p:txBody>
      </p:sp>
      <p:graphicFrame>
        <p:nvGraphicFramePr>
          <p:cNvPr id="2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40468"/>
              </p:ext>
            </p:extLst>
          </p:nvPr>
        </p:nvGraphicFramePr>
        <p:xfrm>
          <a:off x="6660233" y="4046679"/>
          <a:ext cx="1080120" cy="829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1" imgW="558800" imgH="431800" progId="Equation.3">
                  <p:embed/>
                </p:oleObj>
              </mc:Choice>
              <mc:Fallback>
                <p:oleObj name="Equation" r:id="rId11" imgW="558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3" y="4046679"/>
                        <a:ext cx="1080120" cy="8293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40893"/>
              </p:ext>
            </p:extLst>
          </p:nvPr>
        </p:nvGraphicFramePr>
        <p:xfrm>
          <a:off x="3059070" y="3200571"/>
          <a:ext cx="13684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13" imgW="635000" imgH="419100" progId="Equation.3">
                  <p:embed/>
                </p:oleObj>
              </mc:Choice>
              <mc:Fallback>
                <p:oleObj name="Equation" r:id="rId13" imgW="63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070" y="3200571"/>
                        <a:ext cx="136842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910891" y="3161454"/>
            <a:ext cx="1356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Field in a dipole</a:t>
            </a:r>
            <a:endParaRPr lang="en-US" sz="1400" dirty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0593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3" id="{E58F0CB8-C230-487D-984B-05F0DC60F7EF}" vid="{F8C82AC0-0E06-4D73-AEA3-BEA7951E737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C524BDF110D040B68CA70FE3294456" ma:contentTypeVersion="1" ma:contentTypeDescription="Create a new document." ma:contentTypeScope="" ma:versionID="89b14a02302ad28749ee1cac92c78013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23c11eee0d542004c4a7d729835418c6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F26443-B57E-462D-8A1B-8B66904E8E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1DCB4E-5F44-49E2-937F-E6AC0014234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151538-7B12-4890-887A-E687D80164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Template_Presentation_PSM_16.9rev1</Template>
  <TotalTime>57213</TotalTime>
  <Words>3934</Words>
  <Application>Microsoft Macintosh PowerPoint</Application>
  <PresentationFormat>On-screen Show (16:9)</PresentationFormat>
  <Paragraphs>728</Paragraphs>
  <Slides>43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Thème Office</vt:lpstr>
      <vt:lpstr>Equation</vt:lpstr>
      <vt:lpstr>Microsoft Equation</vt:lpstr>
      <vt:lpstr>High field magnets for particle accelerators part I</vt:lpstr>
      <vt:lpstr>Acknowledgments</vt:lpstr>
      <vt:lpstr>Foreword: from quantum physics to real world</vt:lpstr>
      <vt:lpstr>Foreword: why superconductivity is so special</vt:lpstr>
      <vt:lpstr>Foreword: why so long ?</vt:lpstr>
      <vt:lpstr>Foreword: cost </vt:lpstr>
      <vt:lpstr>Contents – day I</vt:lpstr>
      <vt:lpstr>Field, collider size, and energy</vt:lpstr>
      <vt:lpstr>Magnet, coil and current density</vt:lpstr>
      <vt:lpstr>The leap of superconductivity</vt:lpstr>
      <vt:lpstr>Features of superconducting magnets for accelerators</vt:lpstr>
      <vt:lpstr>Features of superconducting magnets for accelerators</vt:lpstr>
      <vt:lpstr>Features of superconducting magnets for accelerators</vt:lpstr>
      <vt:lpstr>Requirements of superconducting magnets for accelerators</vt:lpstr>
      <vt:lpstr>Contents – day I</vt:lpstr>
      <vt:lpstr>Electromagnetic forces</vt:lpstr>
      <vt:lpstr>Electromagnetic forces</vt:lpstr>
      <vt:lpstr>Field is pressure</vt:lpstr>
      <vt:lpstr>Field is energy density</vt:lpstr>
      <vt:lpstr>Field is energy density</vt:lpstr>
      <vt:lpstr>Loadline</vt:lpstr>
      <vt:lpstr>Margins</vt:lpstr>
      <vt:lpstr>Margins</vt:lpstr>
      <vt:lpstr>Margins</vt:lpstr>
      <vt:lpstr>Lessons to be taken</vt:lpstr>
      <vt:lpstr>Contents</vt:lpstr>
      <vt:lpstr>ISR quadrupoles</vt:lpstr>
      <vt:lpstr>From ISR to LHC</vt:lpstr>
      <vt:lpstr>From ISR to LHC</vt:lpstr>
      <vt:lpstr>From ISR to LHC</vt:lpstr>
      <vt:lpstr>From ISR to LHC</vt:lpstr>
      <vt:lpstr>From ISR to LHC</vt:lpstr>
      <vt:lpstr>LHC timeline</vt:lpstr>
      <vt:lpstr>Lessons to be taken</vt:lpstr>
      <vt:lpstr>Contents</vt:lpstr>
      <vt:lpstr>Above 10 T</vt:lpstr>
      <vt:lpstr>Nb3Sn margins</vt:lpstr>
      <vt:lpstr>History of records in dipole field for Nb3Sn</vt:lpstr>
      <vt:lpstr>PowerPoint Presentation</vt:lpstr>
      <vt:lpstr>PowerPoint Presentation</vt:lpstr>
      <vt:lpstr>PowerPoint Presentation</vt:lpstr>
      <vt:lpstr>PowerPoint Presentation</vt:lpstr>
      <vt:lpstr>Lessons to be taken</vt:lpstr>
    </vt:vector>
  </TitlesOfParts>
  <Company>APO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HL-LHC Project Steering Meeting WPxxx Description</dc:title>
  <dc:creator>Cecile Noels</dc:creator>
  <cp:lastModifiedBy>Ezio Todesco</cp:lastModifiedBy>
  <cp:revision>1348</cp:revision>
  <dcterms:created xsi:type="dcterms:W3CDTF">2020-02-06T17:34:13Z</dcterms:created>
  <dcterms:modified xsi:type="dcterms:W3CDTF">2025-03-25T01:09:23Z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0x01010054C524BDF110D040B68CA70FE3294456</vt:lpwstr>
  </property>
</Properties>
</file>