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63" r:id="rId5"/>
    <p:sldId id="518" r:id="rId6"/>
    <p:sldId id="412" r:id="rId7"/>
    <p:sldId id="413" r:id="rId8"/>
    <p:sldId id="415" r:id="rId9"/>
    <p:sldId id="417" r:id="rId10"/>
    <p:sldId id="431" r:id="rId11"/>
    <p:sldId id="430" r:id="rId12"/>
    <p:sldId id="538" r:id="rId13"/>
    <p:sldId id="522" r:id="rId14"/>
    <p:sldId id="526" r:id="rId15"/>
    <p:sldId id="552" r:id="rId16"/>
    <p:sldId id="434" r:id="rId17"/>
    <p:sldId id="539" r:id="rId18"/>
    <p:sldId id="527" r:id="rId19"/>
    <p:sldId id="541" r:id="rId20"/>
    <p:sldId id="483" r:id="rId21"/>
    <p:sldId id="528" r:id="rId22"/>
    <p:sldId id="540" r:id="rId23"/>
    <p:sldId id="459" r:id="rId24"/>
    <p:sldId id="396" r:id="rId25"/>
    <p:sldId id="549" r:id="rId26"/>
    <p:sldId id="550" r:id="rId27"/>
    <p:sldId id="517" r:id="rId28"/>
    <p:sldId id="548" r:id="rId29"/>
    <p:sldId id="506" r:id="rId30"/>
    <p:sldId id="543" r:id="rId31"/>
    <p:sldId id="422" r:id="rId32"/>
    <p:sldId id="544" r:id="rId33"/>
    <p:sldId id="545" r:id="rId34"/>
    <p:sldId id="546" r:id="rId35"/>
    <p:sldId id="423" r:id="rId36"/>
    <p:sldId id="424" r:id="rId37"/>
    <p:sldId id="551" r:id="rId38"/>
    <p:sldId id="547" r:id="rId39"/>
    <p:sldId id="523" r:id="rId40"/>
    <p:sldId id="426" r:id="rId41"/>
    <p:sldId id="515" r:id="rId42"/>
    <p:sldId id="513" r:id="rId43"/>
    <p:sldId id="512" r:id="rId44"/>
    <p:sldId id="510" r:id="rId45"/>
    <p:sldId id="511" r:id="rId46"/>
    <p:sldId id="509" r:id="rId47"/>
    <p:sldId id="553" r:id="rId48"/>
    <p:sldId id="516" r:id="rId49"/>
    <p:sldId id="433" r:id="rId50"/>
    <p:sldId id="497" r:id="rId51"/>
    <p:sldId id="499" r:id="rId52"/>
    <p:sldId id="500" r:id="rId53"/>
    <p:sldId id="507" r:id="rId54"/>
    <p:sldId id="501" r:id="rId55"/>
    <p:sldId id="503" r:id="rId56"/>
    <p:sldId id="519" r:id="rId57"/>
    <p:sldId id="530" r:id="rId58"/>
    <p:sldId id="535" r:id="rId5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006E8E"/>
    <a:srgbClr val="9BEA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4660"/>
  </p:normalViewPr>
  <p:slideViewPr>
    <p:cSldViewPr snapToObjects="1" showGuides="1">
      <p:cViewPr varScale="1">
        <p:scale>
          <a:sx n="94" d="100"/>
          <a:sy n="94" d="100"/>
        </p:scale>
        <p:origin x="-856" y="-112"/>
      </p:cViewPr>
      <p:guideLst>
        <p:guide orient="horz" pos="32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92" d="100"/>
          <a:sy n="92" d="100"/>
        </p:scale>
        <p:origin x="6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26.03.25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7326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26.03.25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442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406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530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604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604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60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604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604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604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888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888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16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642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550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550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64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434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434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434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434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527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516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51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193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642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530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924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518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081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2782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8158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785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7216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88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325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8880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6358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7233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5773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2653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832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527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6189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8880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88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265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888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943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500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099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64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/>
              <a:t>E. Todesco on behalf of WP3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en-GB" noProof="0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738" y="4102282"/>
            <a:ext cx="982886" cy="9666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4AFB43-0412-B56A-9AF1-234678C7B57D}"/>
              </a:ext>
            </a:extLst>
          </p:cNvPr>
          <p:cNvSpPr/>
          <p:nvPr userDrawn="1"/>
        </p:nvSpPr>
        <p:spPr>
          <a:xfrm>
            <a:off x="1342230" y="285750"/>
            <a:ext cx="3373786" cy="13515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noProof="0" dirty="0"/>
              <a:t>Slide title – line 1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>
            <a:lvl1pPr algn="l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GB" noProof="0"/>
              <a:t>E. Todesco on behalf of WP3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00" y="4600623"/>
            <a:ext cx="514800" cy="5062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54680D9-A490-0647-8DE7-FA80A38A6A08}"/>
              </a:ext>
            </a:extLst>
          </p:cNvPr>
          <p:cNvSpPr/>
          <p:nvPr userDrawn="1"/>
        </p:nvSpPr>
        <p:spPr>
          <a:xfrm>
            <a:off x="612000" y="4586110"/>
            <a:ext cx="647632" cy="4958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GB" noProof="0"/>
              <a:t>E. Todesco on behalf of WP3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noProof="0" dirty="0"/>
              <a:t>Slide title – line 1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E. Todesco on behalf of WP3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01" y="4500098"/>
            <a:ext cx="648072" cy="6373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40BEF8-4E24-A699-29B7-196FA97FF1C4}"/>
              </a:ext>
            </a:extLst>
          </p:cNvPr>
          <p:cNvSpPr/>
          <p:nvPr userDrawn="1"/>
        </p:nvSpPr>
        <p:spPr>
          <a:xfrm>
            <a:off x="640004" y="4541435"/>
            <a:ext cx="647632" cy="4958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en-GB" noProof="0"/>
              <a:t>E. Todesco on behalf of WP3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9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>
            <a:lvl1pPr>
              <a:defRPr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r>
              <a:rPr lang="en-GB"/>
              <a:t>E. Todesco on behalf of WP3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8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2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>
            <a:lvl1pPr>
              <a:defRPr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r>
              <a:rPr lang="en-GB"/>
              <a:t>E. Todesco on behalf of WP3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grpSp>
        <p:nvGrpSpPr>
          <p:cNvPr id="10" name="Grouper 9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dirty="0"/>
              <a:t>Slide title – line 2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5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r>
              <a:rPr lang="en-GB"/>
              <a:t>E. Todesco on behalf of WP3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0" kern="1200">
          <a:solidFill>
            <a:schemeClr val="bg2"/>
          </a:solidFill>
          <a:latin typeface="Times" panose="02020603050405020304" pitchFamily="18" charset="0"/>
          <a:ea typeface="+mj-ea"/>
          <a:cs typeface="Times" panose="02020603050405020304" pitchFamily="18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6.jp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9.jp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epc.ihep.ac.cn/CEPC_tdr.pdf" TargetMode="External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emf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8.emf"/><Relationship Id="rId7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6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8.emf"/><Relationship Id="rId7" Type="http://schemas.openxmlformats.org/officeDocument/2006/relationships/image" Target="../media/image1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ctrTitle"/>
          </p:nvPr>
        </p:nvSpPr>
        <p:spPr>
          <a:xfrm>
            <a:off x="1371600" y="2139702"/>
            <a:ext cx="7200000" cy="965448"/>
          </a:xfrm>
        </p:spPr>
        <p:txBody>
          <a:bodyPr/>
          <a:lstStyle/>
          <a:p>
            <a:pPr algn="ctr"/>
            <a:r>
              <a:rPr lang="en-GB" dirty="0"/>
              <a:t>High field magnets for particle accelerators</a:t>
            </a:r>
            <a:br>
              <a:rPr lang="en-GB" dirty="0"/>
            </a:br>
            <a:r>
              <a:rPr lang="en-GB" dirty="0"/>
              <a:t>part </a:t>
            </a:r>
            <a:r>
              <a:rPr lang="en-GB" dirty="0" smtClean="0"/>
              <a:t>II</a:t>
            </a:r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ous-titre 18"/>
          <p:cNvSpPr>
            <a:spLocks noGrp="1"/>
          </p:cNvSpPr>
          <p:nvPr>
            <p:ph type="subTitle" idx="1"/>
          </p:nvPr>
        </p:nvSpPr>
        <p:spPr>
          <a:xfrm>
            <a:off x="1371600" y="3280864"/>
            <a:ext cx="6480000" cy="112357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Times"/>
                <a:cs typeface="Times"/>
              </a:rPr>
              <a:t>E. Todesco</a:t>
            </a:r>
            <a:r>
              <a:rPr lang="fr-CH" dirty="0">
                <a:solidFill>
                  <a:schemeClr val="tx1"/>
                </a:solidFill>
                <a:latin typeface="Times"/>
                <a:cs typeface="Times"/>
              </a:rPr>
              <a:t>, CERN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CH" sz="1600" dirty="0"/>
              <a:t>Sixth Asian School for Superconductivity and Cryogenics, March </a:t>
            </a:r>
            <a:r>
              <a:rPr lang="fr-CH" sz="1600" dirty="0" smtClean="0"/>
              <a:t>26</a:t>
            </a:r>
            <a:r>
              <a:rPr lang="fr-CH" sz="1600" baseline="30000" dirty="0" smtClean="0"/>
              <a:t>th</a:t>
            </a:r>
            <a:r>
              <a:rPr lang="fr-CH" sz="1600" dirty="0" smtClean="0"/>
              <a:t> </a:t>
            </a:r>
            <a:r>
              <a:rPr lang="fr-CH" sz="1600" dirty="0"/>
              <a:t>2025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/>
          <p:cNvCxnSpPr/>
          <p:nvPr/>
        </p:nvCxnSpPr>
        <p:spPr>
          <a:xfrm flipV="1">
            <a:off x="3892680" y="1121140"/>
            <a:ext cx="0" cy="217069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CH" sz="18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fr-CH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CH" sz="1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							</a:t>
            </a:r>
            <a:r>
              <a:rPr lang="fr-CH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to 2028: LARP and HL-LHC towards 									long lengths and mini-series</a:t>
            </a:r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507016" y="2887588"/>
            <a:ext cx="2153216" cy="360040"/>
          </a:xfrm>
          <a:prstGeom prst="rightArrow">
            <a:avLst/>
          </a:prstGeom>
          <a:solidFill>
            <a:schemeClr val="accent3">
              <a:alpha val="46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89803" y="1275606"/>
            <a:ext cx="0" cy="193041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9803" y="1265736"/>
            <a:ext cx="123707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First solenoids</a:t>
            </a:r>
            <a:endParaRPr lang="en-US" sz="1400" dirty="0">
              <a:latin typeface="Times"/>
              <a:cs typeface="Time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835696" y="1606366"/>
            <a:ext cx="0" cy="162156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835696" y="1606366"/>
            <a:ext cx="4640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ISR</a:t>
            </a:r>
            <a:endParaRPr lang="en-US" sz="1400" dirty="0">
              <a:latin typeface="Times"/>
              <a:cs typeface="Times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452148" y="1760254"/>
            <a:ext cx="0" cy="1445769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452148" y="1760254"/>
            <a:ext cx="22786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"/>
                <a:cs typeface="Times"/>
              </a:rPr>
              <a:t>Tevatron</a:t>
            </a:r>
            <a:r>
              <a:rPr lang="en-US" sz="1400" dirty="0" smtClean="0">
                <a:latin typeface="Times"/>
                <a:cs typeface="Times"/>
              </a:rPr>
              <a:t> 4.3 T </a:t>
            </a:r>
            <a:r>
              <a:rPr lang="en-US" sz="1400" dirty="0" err="1" smtClean="0">
                <a:latin typeface="Times"/>
                <a:cs typeface="Times"/>
              </a:rPr>
              <a:t>Nb</a:t>
            </a:r>
            <a:r>
              <a:rPr lang="en-US" sz="1400" dirty="0" smtClean="0">
                <a:latin typeface="Times"/>
                <a:cs typeface="Times"/>
              </a:rPr>
              <a:t>-Ti dipoles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92680" y="1111845"/>
            <a:ext cx="186755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8 T LHC </a:t>
            </a:r>
            <a:r>
              <a:rPr lang="en-US" sz="1400" dirty="0" err="1" smtClean="0">
                <a:latin typeface="Times"/>
                <a:cs typeface="Times"/>
              </a:rPr>
              <a:t>Nb</a:t>
            </a:r>
            <a:r>
              <a:rPr lang="en-US" sz="1400" dirty="0" smtClean="0">
                <a:latin typeface="Times"/>
                <a:cs typeface="Times"/>
              </a:rPr>
              <a:t>-Ti dipoles</a:t>
            </a:r>
            <a:endParaRPr lang="en-US" sz="1400" dirty="0">
              <a:latin typeface="Times"/>
              <a:cs typeface="Time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79512" y="3282538"/>
            <a:ext cx="8784976" cy="1837237"/>
            <a:chOff x="35496" y="3282538"/>
            <a:chExt cx="8784976" cy="1837237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35496" y="3642124"/>
              <a:ext cx="8784976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79512" y="329144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1960</a:t>
              </a:r>
              <a:endParaRPr lang="en-US" dirty="0">
                <a:latin typeface="Times"/>
                <a:cs typeface="Times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-1" r="18877"/>
            <a:stretch/>
          </p:blipFill>
          <p:spPr>
            <a:xfrm>
              <a:off x="3467320" y="3667571"/>
              <a:ext cx="1176688" cy="1450482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8340" y="3642124"/>
              <a:ext cx="1043500" cy="147592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/>
            <a:srcRect l="10204" t="9331" r="10106" b="6968"/>
            <a:stretch/>
          </p:blipFill>
          <p:spPr>
            <a:xfrm>
              <a:off x="5122792" y="3667570"/>
              <a:ext cx="961376" cy="145220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045349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1970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09445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1980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73541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1990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637637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2000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01733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2010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65829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2020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301933" y="328253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2030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94021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2040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958117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2050</a:t>
              </a:r>
              <a:endParaRPr lang="en-US" dirty="0">
                <a:latin typeface="Times"/>
                <a:cs typeface="Time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6"/>
            <a:srcRect l="21470" r="26051"/>
            <a:stretch/>
          </p:blipFill>
          <p:spPr>
            <a:xfrm>
              <a:off x="35497" y="3651870"/>
              <a:ext cx="1250026" cy="1346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01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high luminosity LHC (HL-LHC)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xmlns="" id="{49318FF4-741E-09D0-9FA0-1BF048DA3E83}"/>
              </a:ext>
            </a:extLst>
          </p:cNvPr>
          <p:cNvSpPr txBox="1">
            <a:spLocks/>
          </p:cNvSpPr>
          <p:nvPr/>
        </p:nvSpPr>
        <p:spPr>
          <a:xfrm>
            <a:off x="452218" y="627533"/>
            <a:ext cx="8512270" cy="43204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Scope: LHC upgrade to reach </a:t>
            </a:r>
            <a:r>
              <a:rPr lang="fr-CH" sz="1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times more collisions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in the period 2030-2045</a:t>
            </a: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collision energy of 13.6 TeV center of mass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HL-LHC will accumulate 10 times more data </a:t>
            </a:r>
            <a:r>
              <a:rPr lang="fr-CH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(3-4000 </a:t>
            </a:r>
            <a:r>
              <a:rPr lang="fr-CH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fr-CH" sz="1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fr-CH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 (3-400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fr-CH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fr-CH" sz="14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? 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en-US" sz="1100" dirty="0" smtClean="0">
                <a:solidFill>
                  <a:srgbClr val="008000"/>
                </a:solidFill>
                <a:latin typeface="Times"/>
                <a:cs typeface="Times"/>
              </a:rPr>
              <a:t>O. </a:t>
            </a:r>
            <a:r>
              <a:rPr lang="en-US" sz="1100" dirty="0" err="1" smtClean="0">
                <a:solidFill>
                  <a:srgbClr val="008000"/>
                </a:solidFill>
                <a:latin typeface="Times"/>
                <a:cs typeface="Times"/>
              </a:rPr>
              <a:t>Bruning</a:t>
            </a:r>
            <a:r>
              <a:rPr lang="en-US" sz="1100" dirty="0" smtClean="0">
                <a:solidFill>
                  <a:srgbClr val="008000"/>
                </a:solidFill>
                <a:latin typeface="Times"/>
                <a:cs typeface="Times"/>
              </a:rPr>
              <a:t>, L. Rossi, </a:t>
            </a:r>
            <a:r>
              <a:rPr lang="en-US" sz="1100" dirty="0">
                <a:solidFill>
                  <a:srgbClr val="008000"/>
                </a:solidFill>
                <a:latin typeface="Times"/>
                <a:cs typeface="Times"/>
              </a:rPr>
              <a:t>“The HL LHC” (2015) World </a:t>
            </a:r>
            <a:r>
              <a:rPr lang="en-US" sz="1100" dirty="0" smtClean="0">
                <a:solidFill>
                  <a:srgbClr val="008000"/>
                </a:solidFill>
                <a:latin typeface="Times"/>
                <a:cs typeface="Times"/>
              </a:rPr>
              <a:t>Scientific</a:t>
            </a:r>
            <a:r>
              <a:rPr lang="nb-NO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protons in the beam</a:t>
            </a: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aperture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magnets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focussed beam</a:t>
            </a: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geometry of the collisions (crab cavities)</a:t>
            </a:r>
          </a:p>
          <a:p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fr-CH" sz="18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technology will be used </a:t>
            </a:r>
            <a:r>
              <a:rPr lang="fr-CH" sz="1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time </a:t>
            </a:r>
          </a:p>
          <a:p>
            <a:pPr marL="0" indent="0">
              <a:buNone/>
            </a:pPr>
            <a:r>
              <a:rPr lang="fr-CH" sz="1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interaction region of a collider</a:t>
            </a:r>
          </a:p>
          <a:p>
            <a:pPr marL="0" lvl="1" indent="0">
              <a:buNone/>
            </a:pP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en-US" sz="1200" dirty="0" smtClean="0">
                <a:solidFill>
                  <a:srgbClr val="008000"/>
                </a:solidFill>
                <a:latin typeface="Times"/>
                <a:cs typeface="Times"/>
              </a:rPr>
              <a:t>E. Todesco, et al., SUST 34 (2021) 053001</a:t>
            </a:r>
            <a:r>
              <a:rPr lang="nb-NO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endParaRPr lang="fr-CH" sz="2000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it was done 45 years ago in ISR with Nb-Ti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provides correctors as in kind contribution</a:t>
            </a:r>
          </a:p>
          <a:p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superconducting link in MgB</a:t>
            </a:r>
            <a:r>
              <a:rPr lang="fr-CH" sz="16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be used</a:t>
            </a:r>
          </a:p>
          <a:p>
            <a:pPr lvl="1"/>
            <a:r>
              <a:rPr lang="fr-CH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will be another prima in applications of SC to HEP</a:t>
            </a:r>
          </a:p>
          <a:p>
            <a:pPr marL="457200" lvl="1" indent="0">
              <a:buNone/>
            </a:pP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en-US" sz="1100" dirty="0" smtClean="0">
                <a:solidFill>
                  <a:srgbClr val="008000"/>
                </a:solidFill>
                <a:latin typeface="Times"/>
                <a:cs typeface="Times"/>
              </a:rPr>
              <a:t>A. </a:t>
            </a:r>
            <a:r>
              <a:rPr lang="en-US" sz="1100" dirty="0" err="1" smtClean="0">
                <a:solidFill>
                  <a:srgbClr val="008000"/>
                </a:solidFill>
                <a:latin typeface="Times"/>
                <a:cs typeface="Times"/>
              </a:rPr>
              <a:t>Ballarino</a:t>
            </a:r>
            <a:r>
              <a:rPr lang="en-US" sz="1100" dirty="0" smtClean="0">
                <a:solidFill>
                  <a:srgbClr val="008000"/>
                </a:solidFill>
                <a:latin typeface="Times"/>
                <a:cs typeface="Times"/>
              </a:rPr>
              <a:t>, J. P. Burnet, “The HL LHC” (2015) World Scientific Chapter 8</a:t>
            </a:r>
            <a:r>
              <a:rPr lang="nb-NO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endParaRPr lang="en-US" sz="1100" dirty="0">
              <a:latin typeface="Times"/>
              <a:cs typeface="Times"/>
            </a:endParaRPr>
          </a:p>
          <a:p>
            <a:pPr lvl="1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744" y="1822357"/>
            <a:ext cx="3775760" cy="2919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3555" y="4717742"/>
            <a:ext cx="33509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HL-LHC project 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L.Rossi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, O. 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Brüning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et al</a:t>
            </a:r>
            <a:r>
              <a:rPr lang="nb-NO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endParaRPr lang="en-US" sz="1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3654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high luminosity LHC (HL-LHC)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xmlns="" id="{49318FF4-741E-09D0-9FA0-1BF048DA3E83}"/>
              </a:ext>
            </a:extLst>
          </p:cNvPr>
          <p:cNvSpPr txBox="1">
            <a:spLocks/>
          </p:cNvSpPr>
          <p:nvPr/>
        </p:nvSpPr>
        <p:spPr>
          <a:xfrm>
            <a:off x="452218" y="627533"/>
            <a:ext cx="8512270" cy="43204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contributes with 12 superconducting magnets in Nb-Ti, double aperture, to HL-LHC</a:t>
            </a:r>
          </a:p>
          <a:p>
            <a:pPr lvl="1"/>
            <a:endParaRPr lang="fr-CH" sz="1600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3555" y="4717742"/>
            <a:ext cx="33509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HL-LHC project 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L.Rossi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, O. 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Brüning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et al</a:t>
            </a:r>
            <a:r>
              <a:rPr lang="nb-NO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endParaRPr lang="en-US" sz="1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7556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US LHC accelerator R&amp;D program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xmlns="" id="{49318FF4-741E-09D0-9FA0-1BF048DA3E83}"/>
              </a:ext>
            </a:extLst>
          </p:cNvPr>
          <p:cNvSpPr txBox="1">
            <a:spLocks/>
          </p:cNvSpPr>
          <p:nvPr/>
        </p:nvSpPr>
        <p:spPr>
          <a:xfrm>
            <a:off x="452218" y="627533"/>
            <a:ext cx="6136006" cy="43204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2004, US-DOE launched the LARP to support the LHC luminosity upgrade – direct R&amp;D program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program (2004-2015)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paved the way to HL-LHC approval</a:t>
            </a:r>
            <a:endParaRPr lang="fr-CH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of performance achivement, peak fields of 10-11 T</a:t>
            </a:r>
          </a:p>
          <a:p>
            <a:pPr lvl="1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of the structure based on Al shell (so-called bladder and keys)</a:t>
            </a:r>
          </a:p>
          <a:p>
            <a:pPr marL="457200" lvl="1" indent="0">
              <a:buNone/>
            </a:pPr>
            <a:r>
              <a:rPr lang="fr-CH" sz="14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	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	[</a:t>
            </a:r>
            <a:r>
              <a:rPr lang="fr-CH" sz="14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S. 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Caspi, </a:t>
            </a:r>
            <a:r>
              <a:rPr lang="fr-CH" sz="14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al. IEEE TAS 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11 </a:t>
            </a:r>
            <a:r>
              <a:rPr lang="fr-CH" sz="14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2001) 2272</a:t>
            </a:r>
            <a:r>
              <a:rPr lang="nb-NO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r>
              <a:rPr lang="en-US" sz="1400" dirty="0" smtClean="0">
                <a:latin typeface="Times"/>
                <a:cs typeface="Times"/>
              </a:rPr>
              <a:t> </a:t>
            </a:r>
            <a:endParaRPr lang="fr-CH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LARP proved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scaling 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length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Nb</a:t>
            </a:r>
            <a:r>
              <a:rPr lang="fr-CH" sz="1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to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 m on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TQ</a:t>
            </a:r>
          </a:p>
          <a:p>
            <a:pPr lvl="1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AFDF81-9EC5-58FB-90DD-CC7BD223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51" y="2233431"/>
            <a:ext cx="1268125" cy="1268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03A577-6671-A465-41B2-BF8B81B4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251" y="3521220"/>
            <a:ext cx="1380014" cy="14267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507FA07-17F2-2B6A-7543-F028AB6C6348}"/>
              </a:ext>
            </a:extLst>
          </p:cNvPr>
          <p:cNvSpPr txBox="1"/>
          <p:nvPr/>
        </p:nvSpPr>
        <p:spPr>
          <a:xfrm>
            <a:off x="8082251" y="2615944"/>
            <a:ext cx="84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TQS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BFA173-E484-0759-0839-E22784C6EC0C}"/>
              </a:ext>
            </a:extLst>
          </p:cNvPr>
          <p:cNvSpPr txBox="1"/>
          <p:nvPr/>
        </p:nvSpPr>
        <p:spPr>
          <a:xfrm>
            <a:off x="8149178" y="3904751"/>
            <a:ext cx="77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HQ</a:t>
            </a:r>
          </a:p>
        </p:txBody>
      </p:sp>
      <p:pic>
        <p:nvPicPr>
          <p:cNvPr id="1026" name="Picture 2" descr="Related projects | High Luminosity LHC Project">
            <a:extLst>
              <a:ext uri="{FF2B5EF4-FFF2-40B4-BE49-F238E27FC236}">
                <a16:creationId xmlns:a16="http://schemas.microsoft.com/office/drawing/2014/main" xmlns="" id="{B3BB3266-336E-7A33-8DFA-293C316A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444" y="915566"/>
            <a:ext cx="902956" cy="107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2526833"/>
            <a:ext cx="4819753" cy="25025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A9B16A-B721-CE4E-8F63-79807F71F937}"/>
              </a:ext>
            </a:extLst>
          </p:cNvPr>
          <p:cNvSpPr txBox="1"/>
          <p:nvPr/>
        </p:nvSpPr>
        <p:spPr>
          <a:xfrm>
            <a:off x="6167010" y="1989469"/>
            <a:ext cx="29781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S. Gourlay, 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IEEE TAS 16 (2006) 324</a:t>
            </a:r>
            <a:r>
              <a:rPr lang="nb-NO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A9B16A-B721-CE4E-8F63-79807F71F937}"/>
              </a:ext>
            </a:extLst>
          </p:cNvPr>
          <p:cNvSpPr txBox="1"/>
          <p:nvPr/>
        </p:nvSpPr>
        <p:spPr>
          <a:xfrm>
            <a:off x="971600" y="4815031"/>
            <a:ext cx="49637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3.4 m long Nb</a:t>
            </a:r>
            <a:r>
              <a:rPr lang="fr-CH" sz="1200" baseline="-25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Sn magnet [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G. Ambrosio, 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IEEE TAS 17 (2007) 1035</a:t>
            </a:r>
            <a:r>
              <a:rPr lang="nb-NO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931706"/>
            <a:ext cx="901793" cy="90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4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US LHC accelerator R&amp;D program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xmlns="" id="{49318FF4-741E-09D0-9FA0-1BF048DA3E83}"/>
              </a:ext>
            </a:extLst>
          </p:cNvPr>
          <p:cNvSpPr txBox="1">
            <a:spLocks/>
          </p:cNvSpPr>
          <p:nvPr/>
        </p:nvSpPr>
        <p:spPr>
          <a:xfrm>
            <a:off x="452218" y="627533"/>
            <a:ext cx="6136006" cy="43204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LARP TQ and HQ magnets proved that Nb</a:t>
            </a:r>
            <a:r>
              <a:rPr lang="fr-CH" sz="1600" baseline="-25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conductor can work at very large current densities (600-700 A/mm</a:t>
            </a:r>
            <a:r>
              <a:rPr lang="fr-CH" sz="1600" baseline="30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CH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stress is not an issue (small aperture, and quadrupole)</a:t>
            </a:r>
          </a:p>
          <a:p>
            <a:pPr lvl="1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Protection is an issue, but these were short models – not protectable with QH only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AFDF81-9EC5-58FB-90DD-CC7BD223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51" y="2233431"/>
            <a:ext cx="1268125" cy="1268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03A577-6671-A465-41B2-BF8B81B4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251" y="3521220"/>
            <a:ext cx="1380014" cy="14267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507FA07-17F2-2B6A-7543-F028AB6C6348}"/>
              </a:ext>
            </a:extLst>
          </p:cNvPr>
          <p:cNvSpPr txBox="1"/>
          <p:nvPr/>
        </p:nvSpPr>
        <p:spPr>
          <a:xfrm>
            <a:off x="8082251" y="2615944"/>
            <a:ext cx="84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TQS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BFA173-E484-0759-0839-E22784C6EC0C}"/>
              </a:ext>
            </a:extLst>
          </p:cNvPr>
          <p:cNvSpPr txBox="1"/>
          <p:nvPr/>
        </p:nvSpPr>
        <p:spPr>
          <a:xfrm>
            <a:off x="8149178" y="3904751"/>
            <a:ext cx="77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"/>
                <a:cs typeface="Times"/>
              </a:rPr>
              <a:t>HQ</a:t>
            </a:r>
          </a:p>
        </p:txBody>
      </p:sp>
      <p:pic>
        <p:nvPicPr>
          <p:cNvPr id="1026" name="Picture 2" descr="Related projects | High Luminosity LHC Project">
            <a:extLst>
              <a:ext uri="{FF2B5EF4-FFF2-40B4-BE49-F238E27FC236}">
                <a16:creationId xmlns:a16="http://schemas.microsoft.com/office/drawing/2014/main" xmlns="" id="{B3BB3266-336E-7A33-8DFA-293C316A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444" y="915566"/>
            <a:ext cx="902956" cy="107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A9B16A-B721-CE4E-8F63-79807F71F937}"/>
              </a:ext>
            </a:extLst>
          </p:cNvPr>
          <p:cNvSpPr txBox="1"/>
          <p:nvPr/>
        </p:nvSpPr>
        <p:spPr>
          <a:xfrm>
            <a:off x="6167010" y="1989469"/>
            <a:ext cx="29781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S. Gourlay, 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IEEE TAS 16 (2006) 324</a:t>
            </a:r>
            <a:r>
              <a:rPr lang="nb-NO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931706"/>
            <a:ext cx="901793" cy="901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336" y="1995686"/>
            <a:ext cx="4732477" cy="30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4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Nb</a:t>
            </a:r>
            <a:r>
              <a:rPr lang="en-GB" baseline="-25000" dirty="0" smtClean="0"/>
              <a:t>3</a:t>
            </a:r>
            <a:r>
              <a:rPr lang="en-GB" dirty="0" smtClean="0"/>
              <a:t>Sn triplet magnets MQXF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xmlns="" id="{49318FF4-741E-09D0-9FA0-1BF048DA3E83}"/>
              </a:ext>
            </a:extLst>
          </p:cNvPr>
          <p:cNvSpPr txBox="1">
            <a:spLocks/>
          </p:cNvSpPr>
          <p:nvPr/>
        </p:nvSpPr>
        <p:spPr>
          <a:xfrm>
            <a:off x="452218" y="627533"/>
            <a:ext cx="5867165" cy="43204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aperture: 150 mm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2" indent="-342900"/>
            <a:r>
              <a:rPr lang="fr-CH" sz="1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MPa of accumulation of stress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midplane due to e.m.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US: 20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 of 4.2 m long quadrupoles </a:t>
            </a:r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CERN: 10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 of 7.15 m long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quadrupoles</a:t>
            </a:r>
          </a:p>
          <a:p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 (at 7 TeV)</a:t>
            </a:r>
          </a:p>
          <a:p>
            <a:pPr lvl="1"/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11.3 T peak field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coil</a:t>
            </a:r>
          </a:p>
          <a:p>
            <a:pPr lvl="1"/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A/mm</a:t>
            </a:r>
            <a:r>
              <a:rPr lang="fr-CH" sz="1600" baseline="300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overall j</a:t>
            </a: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Operates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77% on the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loadline</a:t>
            </a:r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Conductor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40 strand cable, 0.85 mm strand</a:t>
            </a:r>
          </a:p>
          <a:p>
            <a:pPr lvl="1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fr-CH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fr-CH" sz="16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Nb</a:t>
            </a:r>
            <a:r>
              <a:rPr lang="fr-CH" sz="1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strand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RRP B-OST, 1280 A/mm</a:t>
            </a:r>
            <a:r>
              <a:rPr lang="fr-CH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15 T, 4.22 K</a:t>
            </a:r>
          </a:p>
          <a:p>
            <a:pPr lvl="1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more than 3000 km of 0.85 mm diameter strand, with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 unit lenghts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500 m and 800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marL="457200" lvl="1" indent="0">
              <a:buNone/>
            </a:pP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J. Fleiter, </a:t>
            </a:r>
            <a:r>
              <a:rPr lang="fr-CH" sz="14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al. 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2LOr2E-03 </a:t>
            </a:r>
            <a:r>
              <a:rPr lang="nb-NO" sz="14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r>
              <a:rPr lang="en-US" sz="1400" dirty="0">
                <a:latin typeface="Times"/>
                <a:cs typeface="Times"/>
              </a:rPr>
              <a:t> </a:t>
            </a:r>
            <a:endParaRPr lang="fr-CH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fr-CH" sz="13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[</a:t>
            </a:r>
            <a:r>
              <a:rPr lang="fr-CH" sz="13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L. Cooley, </a:t>
            </a:r>
            <a:r>
              <a:rPr lang="fr-CH" sz="13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al. </a:t>
            </a:r>
            <a:r>
              <a:rPr lang="fr-CH" sz="13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FCC </a:t>
            </a:r>
            <a:r>
              <a:rPr lang="fr-CH" sz="13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week (2024) https://indico.cern.ch/event/1298458 </a:t>
            </a:r>
            <a:r>
              <a:rPr lang="nb-NO" sz="13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r>
              <a:rPr lang="en-US" sz="1300" dirty="0" smtClean="0">
                <a:latin typeface="Times"/>
                <a:cs typeface="Times"/>
              </a:rPr>
              <a:t> </a:t>
            </a:r>
            <a:endParaRPr lang="en-US" sz="1300" dirty="0">
              <a:latin typeface="Times"/>
              <a:cs typeface="Times"/>
            </a:endParaRPr>
          </a:p>
          <a:p>
            <a:pPr lvl="1"/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A9B16A-B721-CE4E-8F63-79807F71F937}"/>
              </a:ext>
            </a:extLst>
          </p:cNvPr>
          <p:cNvSpPr txBox="1"/>
          <p:nvPr/>
        </p:nvSpPr>
        <p:spPr>
          <a:xfrm>
            <a:off x="5220072" y="2413059"/>
            <a:ext cx="38304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"/>
                <a:cs typeface="Times"/>
              </a:rPr>
              <a:t>MQXF cross-section </a:t>
            </a:r>
          </a:p>
          <a:p>
            <a:pPr algn="ctr"/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(P. Ferracin, G. Ambrosio, et al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IEEE TAS 26 (2016))</a:t>
            </a:r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1" name="Picture 10" descr="MQXF">
            <a:extLst>
              <a:ext uri="{FF2B5EF4-FFF2-40B4-BE49-F238E27FC236}">
                <a16:creationId xmlns:a16="http://schemas.microsoft.com/office/drawing/2014/main" xmlns="" id="{B46CD8C6-1CD1-9939-0FCE-362813641B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7533"/>
            <a:ext cx="2304256" cy="185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4652"/>
            <a:ext cx="1043608" cy="323021"/>
          </a:xfrm>
          <a:prstGeom prst="rect">
            <a:avLst/>
          </a:prstGeom>
        </p:spPr>
      </p:pic>
      <p:pic>
        <p:nvPicPr>
          <p:cNvPr id="17" name="Picture 2" descr="151013_final_asssembly.jpg">
            <a:extLst>
              <a:ext uri="{FF2B5EF4-FFF2-40B4-BE49-F238E27FC236}">
                <a16:creationId xmlns:a16="http://schemas.microsoft.com/office/drawing/2014/main" xmlns="" id="{F1FB0F28-E936-070E-5953-B038CE76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14" y="2900019"/>
            <a:ext cx="2541774" cy="190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98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Nb</a:t>
            </a:r>
            <a:r>
              <a:rPr lang="en-GB" baseline="-25000" dirty="0" smtClean="0"/>
              <a:t>3</a:t>
            </a:r>
            <a:r>
              <a:rPr lang="en-GB" dirty="0" smtClean="0"/>
              <a:t>Sn triplet magnets MQXF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xmlns="" id="{49318FF4-741E-09D0-9FA0-1BF048DA3E83}"/>
              </a:ext>
            </a:extLst>
          </p:cNvPr>
          <p:cNvSpPr txBox="1">
            <a:spLocks/>
          </p:cNvSpPr>
          <p:nvPr/>
        </p:nvSpPr>
        <p:spPr>
          <a:xfrm>
            <a:off x="452218" y="627533"/>
            <a:ext cx="5867165" cy="43204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Rather large current density (460 A/mm</a:t>
            </a:r>
            <a:r>
              <a:rPr lang="fr-CH" sz="18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operational, and up to 550 A/mm2 reached), but not so large as in HQ and TQ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A9B16A-B721-CE4E-8F63-79807F71F937}"/>
              </a:ext>
            </a:extLst>
          </p:cNvPr>
          <p:cNvSpPr txBox="1"/>
          <p:nvPr/>
        </p:nvSpPr>
        <p:spPr>
          <a:xfrm>
            <a:off x="5220072" y="2413059"/>
            <a:ext cx="38304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"/>
                <a:cs typeface="Times"/>
              </a:rPr>
              <a:t>MQXF cross-section </a:t>
            </a:r>
          </a:p>
          <a:p>
            <a:pPr algn="ctr"/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(P. Ferracin, G. Ambrosio, et al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IEEE TAS 26 (2016))</a:t>
            </a:r>
            <a:r>
              <a:rPr lang="en-US" sz="1200" dirty="0" smtClean="0">
                <a:latin typeface="Times"/>
                <a:cs typeface="Times"/>
              </a:rPr>
              <a:t> </a:t>
            </a:r>
            <a:endParaRPr lang="en-US" sz="1200" dirty="0">
              <a:latin typeface="Times"/>
              <a:cs typeface="Times"/>
            </a:endParaRPr>
          </a:p>
        </p:txBody>
      </p:sp>
      <p:pic>
        <p:nvPicPr>
          <p:cNvPr id="11" name="Picture 10" descr="MQXF">
            <a:extLst>
              <a:ext uri="{FF2B5EF4-FFF2-40B4-BE49-F238E27FC236}">
                <a16:creationId xmlns:a16="http://schemas.microsoft.com/office/drawing/2014/main" xmlns="" id="{B46CD8C6-1CD1-9939-0FCE-362813641B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7533"/>
            <a:ext cx="2304256" cy="185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4652"/>
            <a:ext cx="1043608" cy="32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601" y="1723696"/>
            <a:ext cx="4262839" cy="27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8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AF311-24C4-4AEF-958B-9BDAF200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4747" cy="270000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Todesco 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WP3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F5ABCA-04FD-4E26-A4B0-81EE27B9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8" name="Espace réservé du contenu 8"/>
          <p:cNvSpPr txBox="1">
            <a:spLocks/>
          </p:cNvSpPr>
          <p:nvPr/>
        </p:nvSpPr>
        <p:spPr>
          <a:xfrm>
            <a:off x="452219" y="843558"/>
            <a:ext cx="8424936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1-m-long models: 6 reaching performance out of 7</a:t>
            </a:r>
          </a:p>
          <a:p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4.2-m-long magnets: </a:t>
            </a: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prototypes not reaching performance</a:t>
            </a:r>
          </a:p>
          <a:p>
            <a:pPr lvl="1"/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out of 12 series magnets reaching requirements </a:t>
            </a: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magnets required a coil replacement, one to be done)</a:t>
            </a:r>
          </a:p>
          <a:p>
            <a:pPr marL="342900" lvl="1" indent="-342900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7.15-m-long magnets: </a:t>
            </a:r>
            <a:r>
              <a:rPr lang="fr-CH" sz="13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</a:t>
            </a:r>
            <a:r>
              <a:rPr lang="fr-CH" sz="13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fr-CH" sz="13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S. Izquierdo Bermudez </a:t>
            </a:r>
            <a:r>
              <a:rPr lang="fr-CH" sz="13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al. </a:t>
            </a:r>
            <a:r>
              <a:rPr lang="fr-CH" sz="13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2LOr2E-01</a:t>
            </a:r>
            <a:r>
              <a:rPr lang="nb-NO" sz="13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r>
              <a:rPr lang="en-US" sz="1300" dirty="0" smtClean="0">
                <a:latin typeface="Times"/>
                <a:cs typeface="Times"/>
              </a:rPr>
              <a:t> </a:t>
            </a:r>
            <a:endParaRPr lang="fr-CH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prototypes not reaching performance, </a:t>
            </a:r>
          </a:p>
          <a:p>
            <a:pPr lvl="1"/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out of 4 series magnets reaching requirements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(issue with performance limitations has been solved)</a:t>
            </a:r>
          </a:p>
          <a:p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statistics and timeline in the appendix</a:t>
            </a:r>
          </a:p>
          <a:p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reproducibility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81" y="2787773"/>
            <a:ext cx="3146988" cy="199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889802"/>
            <a:ext cx="2737277" cy="1717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212324"/>
            <a:ext cx="1495466" cy="462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74" y="41700"/>
            <a:ext cx="762651" cy="7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2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AF311-24C4-4AEF-958B-9BDAF200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4747" cy="270000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Todesco 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WP3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F5ABCA-04FD-4E26-A4B0-81EE27B9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8" name="Espace réservé du contenu 8"/>
          <p:cNvSpPr txBox="1">
            <a:spLocks/>
          </p:cNvSpPr>
          <p:nvPr/>
        </p:nvSpPr>
        <p:spPr>
          <a:xfrm>
            <a:off x="452219" y="627534"/>
            <a:ext cx="8424936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models</a:t>
            </a:r>
          </a:p>
          <a:p>
            <a:pPr lvl="1"/>
            <a:r>
              <a:rPr lang="fr-CH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– 2 T more </a:t>
            </a:r>
            <a:r>
              <a:rPr lang="fr-CH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requirements (above 13 T) 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[F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Mangiarotti, et al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2LOr2E-02]</a:t>
            </a:r>
            <a:endParaRPr lang="fr-CH" sz="1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 systematically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field also at </a:t>
            </a:r>
            <a:r>
              <a:rPr lang="fr-CH" sz="18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  <a:p>
            <a:r>
              <a:rPr lang="fr-CH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magnets are not powered above nominal</a:t>
            </a:r>
          </a:p>
          <a:p>
            <a:pPr lvl="1"/>
            <a:r>
              <a:rPr lang="fr-CH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 </a:t>
            </a:r>
            <a:r>
              <a:rPr lang="fr-CH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systematically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field also at 4.5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fr-CH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(&gt;2.5 K temperature margin)</a:t>
            </a:r>
            <a:endParaRPr lang="fr-CH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851C21-E9A4-5D45-81A5-7BD6B6D3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427733"/>
            <a:ext cx="5364212" cy="2474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AEB7A2-132E-0D6E-58F9-5C7F06D2C1AC}"/>
              </a:ext>
            </a:extLst>
          </p:cNvPr>
          <p:cNvSpPr txBox="1"/>
          <p:nvPr/>
        </p:nvSpPr>
        <p:spPr>
          <a:xfrm>
            <a:off x="35496" y="4830138"/>
            <a:ext cx="512512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050" dirty="0">
                <a:latin typeface="Times" panose="02020603050405020304" pitchFamily="18" charset="0"/>
                <a:cs typeface="Times" panose="02020603050405020304" pitchFamily="18" charset="0"/>
              </a:rPr>
              <a:t>MQXFS4 test </a:t>
            </a:r>
            <a:r>
              <a:rPr lang="fr-CH" sz="1050" dirty="0" err="1">
                <a:latin typeface="Times" panose="02020603050405020304" pitchFamily="18" charset="0"/>
                <a:cs typeface="Times" panose="02020603050405020304" pitchFamily="18" charset="0"/>
              </a:rPr>
              <a:t>results</a:t>
            </a:r>
            <a:r>
              <a:rPr lang="fr-CH" sz="105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CH" sz="105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[S. Izquierdo Bermudez, J. C. Perez, P. Ferracin, F. Mangiarotti, et al.]</a:t>
            </a:r>
            <a:endParaRPr lang="en-GB" sz="105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operational margins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524" y="533212"/>
            <a:ext cx="1495466" cy="462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74" y="1347614"/>
            <a:ext cx="762651" cy="750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204" y="2355725"/>
            <a:ext cx="3411786" cy="2551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FAEB7A2-132E-0D6E-58F9-5C7F06D2C1AC}"/>
              </a:ext>
            </a:extLst>
          </p:cNvPr>
          <p:cNvSpPr txBox="1"/>
          <p:nvPr/>
        </p:nvSpPr>
        <p:spPr>
          <a:xfrm>
            <a:off x="6012160" y="4889584"/>
            <a:ext cx="240997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050" dirty="0" smtClean="0">
                <a:latin typeface="Times" panose="02020603050405020304" pitchFamily="18" charset="0"/>
                <a:cs typeface="Times" panose="02020603050405020304" pitchFamily="18" charset="0"/>
              </a:rPr>
              <a:t>One of the first 7-m.long Nb</a:t>
            </a:r>
            <a:r>
              <a:rPr lang="fr-CH" sz="105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  <a:r>
              <a:rPr lang="fr-CH" sz="1050" dirty="0" smtClean="0">
                <a:latin typeface="Times" panose="02020603050405020304" pitchFamily="18" charset="0"/>
                <a:cs typeface="Times" panose="02020603050405020304" pitchFamily="18" charset="0"/>
              </a:rPr>
              <a:t>Sn magnets</a:t>
            </a:r>
            <a:endParaRPr lang="en-GB" sz="105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8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AF311-24C4-4AEF-958B-9BDAF200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5000" y="4750022"/>
            <a:ext cx="6624747" cy="270000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Todesco 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WP3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F5ABCA-04FD-4E26-A4B0-81EE27B9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8" name="Espace réservé du contenu 8"/>
          <p:cNvSpPr txBox="1">
            <a:spLocks/>
          </p:cNvSpPr>
          <p:nvPr/>
        </p:nvSpPr>
        <p:spPr>
          <a:xfrm>
            <a:off x="452219" y="627534"/>
            <a:ext cx="7504157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 training (1st powering after assembly)</a:t>
            </a:r>
          </a:p>
          <a:p>
            <a:pPr lvl="1"/>
            <a:r>
              <a:rPr lang="fr-CH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reach nominal current (11.3 T peak field, 78% of loadline) usually needs 2-5 quenches in short model, 5-20 quenches in long magnets</a:t>
            </a:r>
          </a:p>
          <a:p>
            <a:pPr lvl="1"/>
            <a:r>
              <a:rPr lang="fr-CH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 magnets have so far a faster training</a:t>
            </a:r>
          </a:p>
          <a:p>
            <a:r>
              <a:rPr lang="fr-CH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after thermal cycle: absent</a:t>
            </a:r>
            <a:endParaRPr lang="fr-CH" sz="2200" dirty="0" smtClean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training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524" y="533212"/>
            <a:ext cx="1495466" cy="462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74" y="1347614"/>
            <a:ext cx="762651" cy="750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3758"/>
            <a:ext cx="2737277" cy="2138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312" y="2643759"/>
            <a:ext cx="2716080" cy="211127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117791D-3BF3-50BB-142D-A03630A38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62" y="3092395"/>
            <a:ext cx="3531849" cy="120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3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Acknowledgments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slides are an extended version of the plenary talk given at ASC conference in Salt Lake City, September 2024</a:t>
            </a: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wish to acknowledge numerous teams working in different labs (from West to East)</a:t>
            </a:r>
          </a:p>
          <a:p>
            <a:pPr lvl="1"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LBNL, FNAL, NHFML, BNL in the US</a:t>
            </a:r>
          </a:p>
          <a:p>
            <a:pPr lvl="1"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CIEMAT, CEA, PSI, CERN, INFN, UTwente in EU</a:t>
            </a:r>
          </a:p>
          <a:p>
            <a:pPr lvl="1"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IHEP, IMP in China</a:t>
            </a:r>
          </a:p>
          <a:p>
            <a:pPr lvl="1"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KEK in Japan</a:t>
            </a: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in the preparation of this talk to (from East to West): 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A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Yamamoto, Q. Xu, T. Salmi, L. Rossi, B. Auchmann, A. Milanese, 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S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Izquierdo Bermudez, A. Ballarino, L. Bottura, H. Felice, H. ten Kate, 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L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Chiesa, B. Strauss, S. Prestemon, P. Ferracin</a:t>
            </a:r>
          </a:p>
          <a:p>
            <a:pPr algn="l"/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8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AF311-24C4-4AEF-958B-9BDAF200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4747" cy="270000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Todesco 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WP3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F5ABCA-04FD-4E26-A4B0-81EE27B9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8" name="Espace réservé du contenu 8"/>
          <p:cNvSpPr txBox="1">
            <a:spLocks/>
          </p:cNvSpPr>
          <p:nvPr/>
        </p:nvSpPr>
        <p:spPr>
          <a:xfrm>
            <a:off x="452219" y="627534"/>
            <a:ext cx="8424936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Endurance: 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thermal cycles both on short and on long magnets,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showing no degradation</a:t>
            </a:r>
          </a:p>
          <a:p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fr-CH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is brittle, but after impregnation and correct loading can resist well</a:t>
            </a:r>
            <a:endParaRPr lang="fr-CH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during transport for MQXFA11,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g experienced, magnet reached performance</a:t>
            </a:r>
            <a:endParaRPr lang="fr-CH" sz="16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4662116"/>
            <a:ext cx="34313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Times" panose="02020603050405020304" pitchFamily="18" charset="0"/>
                <a:cs typeface="Times" panose="02020603050405020304" pitchFamily="18" charset="0"/>
              </a:rPr>
              <a:t>Powering test of first six conform MQXFA magnets </a:t>
            </a:r>
          </a:p>
          <a:p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[J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fr-CH" sz="1200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Muratore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B. Ahia, S. 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Feher, G. Ambrosio 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nb-NO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]</a:t>
            </a:r>
            <a:endParaRPr lang="en-GB" sz="12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2" y="2067694"/>
            <a:ext cx="4260250" cy="260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707" y="123635"/>
            <a:ext cx="1495466" cy="462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09162" y="4791291"/>
            <a:ext cx="23262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Times" panose="02020603050405020304" pitchFamily="18" charset="0"/>
                <a:cs typeface="Times" panose="02020603050405020304" pitchFamily="18" charset="0"/>
              </a:rPr>
              <a:t>Non conform MQXFA11 transport</a:t>
            </a:r>
            <a:endParaRPr lang="en-GB" sz="12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38B581B-CCC8-48DE-9F0B-5F17A905A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9" b="20364"/>
          <a:stretch/>
        </p:blipFill>
        <p:spPr bwMode="auto">
          <a:xfrm>
            <a:off x="4641075" y="3193027"/>
            <a:ext cx="2012558" cy="161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71459FE-72AA-4DA5-8A90-4FA06E492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" b="9643"/>
          <a:stretch/>
        </p:blipFill>
        <p:spPr bwMode="auto">
          <a:xfrm>
            <a:off x="6339128" y="2060333"/>
            <a:ext cx="2644266" cy="26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endurance and </a:t>
            </a:r>
            <a:r>
              <a:rPr lang="en-US" dirty="0" err="1" smtClean="0"/>
              <a:t>resiliance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D6F31-2D91-415F-88F4-7508C5078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78"/>
            <a:ext cx="9144000" cy="540000"/>
          </a:xfrm>
          <a:noFill/>
        </p:spPr>
        <p:txBody>
          <a:bodyPr/>
          <a:lstStyle/>
          <a:p>
            <a:r>
              <a:rPr lang="en-GB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overcoming limitations</a:t>
            </a:r>
            <a:endParaRPr lang="en-GB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AF311-24C4-4AEF-958B-9BDAF200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4747" cy="270000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Todesco 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WP3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F5ABCA-04FD-4E26-A4B0-81EE27B9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8" name="Espace réservé du contenu 8"/>
          <p:cNvSpPr txBox="1">
            <a:spLocks/>
          </p:cNvSpPr>
          <p:nvPr/>
        </p:nvSpPr>
        <p:spPr>
          <a:xfrm>
            <a:off x="452219" y="627534"/>
            <a:ext cx="8424936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two 7-m-long prototypes did not reach requirements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two reached requirement, but still show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limitations at 4.5 K</a:t>
            </a:r>
            <a:endParaRPr lang="fr-CH" sz="16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MQXFBP1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disassembled, and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longitudinally broken filaments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found in the limiting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</a:p>
          <a:p>
            <a:pPr lvl="1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 was removed by not having the binder in the outer layer of the coil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(note that the US collaboration kept the original baseline,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seeing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issue)</a:t>
            </a:r>
            <a:endParaRPr lang="fr-CH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4689081"/>
            <a:ext cx="4608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MQXFB </a:t>
            </a:r>
            <a:r>
              <a:rPr lang="fr-CH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prototypes 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performance </a:t>
            </a:r>
          </a:p>
          <a:p>
            <a:pPr algn="ctr"/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[S</a:t>
            </a:r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Izquierdo Bermudez, F. Mangiarotti, et al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nb-NO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</a:t>
            </a:r>
            <a:r>
              <a:rPr lang="nb-NO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IEEE TAS 33 (2023) 4001209]</a:t>
            </a:r>
            <a:endParaRPr lang="en-GB" sz="11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50292"/>
            <a:ext cx="3600400" cy="235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3"/>
          <a:stretch>
            <a:fillRect/>
          </a:stretch>
        </p:blipFill>
        <p:spPr>
          <a:xfrm>
            <a:off x="4860032" y="2410748"/>
            <a:ext cx="3934328" cy="20578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30250" y="4493184"/>
            <a:ext cx="361907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100" dirty="0" err="1">
                <a:latin typeface="Times" panose="02020603050405020304" pitchFamily="18" charset="0"/>
                <a:cs typeface="Times" panose="02020603050405020304" pitchFamily="18" charset="0"/>
              </a:rPr>
              <a:t>Broken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 filaments in </a:t>
            </a:r>
            <a:r>
              <a:rPr lang="fr-CH" sz="1100" dirty="0" err="1">
                <a:latin typeface="Times" panose="02020603050405020304" pitchFamily="18" charset="0"/>
                <a:cs typeface="Times" panose="02020603050405020304" pitchFamily="18" charset="0"/>
              </a:rPr>
              <a:t>coil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 108, </a:t>
            </a:r>
            <a:r>
              <a:rPr lang="fr-CH" sz="1100" dirty="0" err="1">
                <a:latin typeface="Times" panose="02020603050405020304" pitchFamily="18" charset="0"/>
                <a:cs typeface="Times" panose="02020603050405020304" pitchFamily="18" charset="0"/>
              </a:rPr>
              <a:t>limiting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 MQXFBP1 </a:t>
            </a:r>
          </a:p>
          <a:p>
            <a:pPr algn="ctr"/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[A. Moros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S. Sgobba, et </a:t>
            </a:r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al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IEEE TAS 33 (2023) 4000208</a:t>
            </a:r>
            <a:r>
              <a:rPr lang="nb-NO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</a:p>
          <a:p>
            <a:pPr algn="ctr"/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[I. Santillana, </a:t>
            </a:r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al. 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SUST 37 </a:t>
            </a:r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2024) 085007</a:t>
            </a:r>
            <a:r>
              <a:rPr lang="nb-NO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endParaRPr lang="en-GB" sz="11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74" y="37081"/>
            <a:ext cx="762651" cy="7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9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Preload matters (for </a:t>
            </a:r>
            <a:r>
              <a:rPr lang="en-GB" dirty="0" err="1" smtClean="0"/>
              <a:t>cos</a:t>
            </a:r>
            <a:r>
              <a:rPr lang="en-GB" dirty="0" err="1" smtClean="0">
                <a:latin typeface="Symbol" charset="2"/>
                <a:cs typeface="Symbol" charset="2"/>
              </a:rPr>
              <a:t>q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structure based on Al shells aims at full preload just below nominal current</a:t>
            </a:r>
          </a:p>
          <a:p>
            <a:pPr lvl="1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low preload has also been tested, corresponding to preload at 70% of nominal current: magnet was tsill able to operate at nominal current, but nearly 2 kA of maximum reachable current were lost</a:t>
            </a:r>
          </a:p>
          <a:p>
            <a:pPr marL="457200" lvl="1" indent="0">
              <a:buNone/>
            </a:pPr>
            <a:r>
              <a:rPr lang="fr-CH" sz="1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(S. I. Bermudez, et al., IEEE TAS 32 (2022) 4007106)</a:t>
            </a:r>
          </a:p>
          <a:p>
            <a:pPr lvl="1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8646" y="4558462"/>
            <a:ext cx="48245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Times"/>
                <a:cs typeface="Times"/>
              </a:rPr>
              <a:t>Preload experiment on MQXFS6</a:t>
            </a:r>
            <a:r>
              <a:rPr lang="en-US" sz="1050" dirty="0">
                <a:latin typeface="Times"/>
                <a:cs typeface="Times"/>
              </a:rPr>
              <a:t> </a:t>
            </a:r>
            <a:r>
              <a:rPr lang="fr-CH" sz="105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(S. Izquierdo Bermudez, F. Mangiarotti, et </a:t>
            </a:r>
            <a:r>
              <a:rPr lang="fr-CH" sz="105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al</a:t>
            </a:r>
            <a:r>
              <a:rPr lang="fr-CH" sz="105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.)</a:t>
            </a:r>
            <a:r>
              <a:rPr lang="en-US" sz="1050" dirty="0" smtClean="0">
                <a:latin typeface="Times"/>
                <a:cs typeface="Times"/>
              </a:rPr>
              <a:t> 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851670"/>
            <a:ext cx="4680520" cy="269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03B9731-B971-5EED-6ADE-A5A3C51A9B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849" y="1860054"/>
            <a:ext cx="3489305" cy="2690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22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Stress limits (for </a:t>
            </a:r>
            <a:r>
              <a:rPr lang="en-GB" dirty="0" err="1" smtClean="0"/>
              <a:t>cos</a:t>
            </a:r>
            <a:r>
              <a:rPr lang="en-GB" dirty="0" err="1" smtClean="0">
                <a:latin typeface="Symbol" charset="2"/>
                <a:cs typeface="Symbol" charset="2"/>
              </a:rPr>
              <a:t>q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to what done in TQ magnet, higher preload were explored (up to 200 MPa)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200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MPa nominal performance is still reachable, but signs of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degradation in PIT coils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with RRP will be done this year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="" xmlns:a16="http://schemas.microsoft.com/office/drawing/2014/main" id="{03BAF311-24C4-4AEF-958B-9BDAF2005CE6}"/>
              </a:ext>
            </a:extLst>
          </p:cNvPr>
          <p:cNvSpPr txBox="1">
            <a:spLocks/>
          </p:cNvSpPr>
          <p:nvPr/>
        </p:nvSpPr>
        <p:spPr>
          <a:xfrm>
            <a:off x="1905000" y="4767263"/>
            <a:ext cx="6624747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1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E. Todesco on behalf of WP3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1766217"/>
            <a:ext cx="9144000" cy="3325813"/>
            <a:chOff x="0" y="1347614"/>
            <a:chExt cx="9144000" cy="3325813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0DC32CE0-16A5-6352-3F00-94D6AE697F20}"/>
                </a:ext>
              </a:extLst>
            </p:cNvPr>
            <p:cNvGrpSpPr/>
            <p:nvPr/>
          </p:nvGrpSpPr>
          <p:grpSpPr>
            <a:xfrm>
              <a:off x="0" y="1347614"/>
              <a:ext cx="9144000" cy="3325813"/>
              <a:chOff x="0" y="1378721"/>
              <a:chExt cx="9144000" cy="3325813"/>
            </a:xfrm>
          </p:grpSpPr>
          <p:pic>
            <p:nvPicPr>
              <p:cNvPr id="17" name="Picture 2" descr="Aperçu de l’image">
                <a:extLst>
                  <a:ext uri="{FF2B5EF4-FFF2-40B4-BE49-F238E27FC236}">
                    <a16:creationId xmlns="" xmlns:a16="http://schemas.microsoft.com/office/drawing/2014/main" id="{B4B1F561-D63E-3875-5076-FC32D7485E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78721"/>
                <a:ext cx="9144000" cy="3325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BAC0AD72-F927-4070-525A-A10B4C82176D}"/>
                  </a:ext>
                </a:extLst>
              </p:cNvPr>
              <p:cNvSpPr txBox="1"/>
              <p:nvPr/>
            </p:nvSpPr>
            <p:spPr>
              <a:xfrm>
                <a:off x="1619672" y="3219822"/>
                <a:ext cx="100811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dirty="0">
                    <a:solidFill>
                      <a:srgbClr val="5A5A5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96 MPa</a:t>
                </a:r>
                <a:endParaRPr lang="en-GB" dirty="0">
                  <a:solidFill>
                    <a:srgbClr val="5A5A5A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45D0EC0B-0347-8E7A-969A-6A215A5AFBEE}"/>
                  </a:ext>
                </a:extLst>
              </p:cNvPr>
              <p:cNvSpPr txBox="1"/>
              <p:nvPr/>
            </p:nvSpPr>
            <p:spPr>
              <a:xfrm>
                <a:off x="2915816" y="3218036"/>
                <a:ext cx="165618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>
                    <a:solidFill>
                      <a:srgbClr val="5A5A5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117 MPa</a:t>
                </a:r>
                <a:endParaRPr lang="en-GB" dirty="0">
                  <a:solidFill>
                    <a:srgbClr val="5A5A5A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5D05F1AC-A2FF-B4AD-E539-6C76E527BB55}"/>
                  </a:ext>
                </a:extLst>
              </p:cNvPr>
              <p:cNvSpPr txBox="1"/>
              <p:nvPr/>
            </p:nvSpPr>
            <p:spPr>
              <a:xfrm rot="16200000">
                <a:off x="4402093" y="3587980"/>
                <a:ext cx="756537" cy="2616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>
                    <a:solidFill>
                      <a:srgbClr val="5A5A5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129 MPa</a:t>
                </a:r>
                <a:endParaRPr lang="en-GB" sz="1100" dirty="0">
                  <a:solidFill>
                    <a:srgbClr val="5A5A5A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CC04EF77-5D77-5826-F3D8-3C70F95B4CCF}"/>
                  </a:ext>
                </a:extLst>
              </p:cNvPr>
              <p:cNvSpPr txBox="1"/>
              <p:nvPr/>
            </p:nvSpPr>
            <p:spPr>
              <a:xfrm rot="16200000">
                <a:off x="4708300" y="3575964"/>
                <a:ext cx="756537" cy="2616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100" dirty="0">
                    <a:solidFill>
                      <a:srgbClr val="5A5A5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148 MPa</a:t>
                </a:r>
                <a:endParaRPr lang="en-GB" sz="1100" dirty="0">
                  <a:solidFill>
                    <a:srgbClr val="5A5A5A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F7174E2F-ACEF-6E10-BDCD-392F8AA5D972}"/>
                  </a:ext>
                </a:extLst>
              </p:cNvPr>
              <p:cNvSpPr txBox="1"/>
              <p:nvPr/>
            </p:nvSpPr>
            <p:spPr>
              <a:xfrm>
                <a:off x="5528638" y="3143834"/>
                <a:ext cx="108721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>
                    <a:solidFill>
                      <a:srgbClr val="5A5A5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171 MPa</a:t>
                </a:r>
                <a:endParaRPr lang="en-GB" dirty="0">
                  <a:solidFill>
                    <a:srgbClr val="5A5A5A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D929D464-2AC3-6102-0BE6-ABC0951561AD}"/>
                  </a:ext>
                </a:extLst>
              </p:cNvPr>
              <p:cNvSpPr txBox="1"/>
              <p:nvPr/>
            </p:nvSpPr>
            <p:spPr>
              <a:xfrm>
                <a:off x="6994688" y="3111568"/>
                <a:ext cx="108721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>
                    <a:solidFill>
                      <a:srgbClr val="5A5A5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190 MPa</a:t>
                </a:r>
                <a:endParaRPr lang="en-GB" dirty="0">
                  <a:solidFill>
                    <a:srgbClr val="5A5A5A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C2D7A005-5E3A-BE73-FE0C-AD5A0C04AD08}"/>
                </a:ext>
              </a:extLst>
            </p:cNvPr>
            <p:cNvCxnSpPr/>
            <p:nvPr/>
          </p:nvCxnSpPr>
          <p:spPr>
            <a:xfrm flipH="1">
              <a:off x="8316416" y="2993746"/>
              <a:ext cx="64807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A6CB8DD-1962-1289-5928-E228A0D8D2FB}"/>
                </a:ext>
              </a:extLst>
            </p:cNvPr>
            <p:cNvSpPr txBox="1"/>
            <p:nvPr/>
          </p:nvSpPr>
          <p:spPr>
            <a:xfrm>
              <a:off x="8282156" y="3038855"/>
              <a:ext cx="809288" cy="73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>
                  <a:solidFill>
                    <a:schemeClr val="bg2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7 </a:t>
              </a:r>
              <a:r>
                <a:rPr lang="fr-CH" sz="1400" dirty="0" err="1">
                  <a:solidFill>
                    <a:schemeClr val="bg2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TeV</a:t>
              </a:r>
              <a:endParaRPr lang="fr-CH" sz="1400" dirty="0">
                <a:solidFill>
                  <a:schemeClr val="bg2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pPr algn="ctr"/>
              <a:r>
                <a:rPr lang="fr-CH" sz="1400" dirty="0">
                  <a:solidFill>
                    <a:schemeClr val="bg2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80% </a:t>
              </a:r>
              <a:r>
                <a:rPr lang="fr-CH" sz="1400" dirty="0" err="1">
                  <a:solidFill>
                    <a:schemeClr val="bg2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s.s.</a:t>
              </a:r>
              <a:endParaRPr lang="fr-CH" sz="1400" dirty="0">
                <a:solidFill>
                  <a:schemeClr val="bg2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pPr algn="ctr"/>
              <a:r>
                <a:rPr lang="fr-CH" sz="1400" dirty="0">
                  <a:solidFill>
                    <a:schemeClr val="bg2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at 1.9 K</a:t>
              </a:r>
              <a:endParaRPr lang="en-GB" sz="1400" dirty="0">
                <a:solidFill>
                  <a:schemeClr val="bg2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43B9F64-9FB7-817B-78CD-866D3586A3F6}"/>
                </a:ext>
              </a:extLst>
            </p:cNvPr>
            <p:cNvSpPr txBox="1"/>
            <p:nvPr/>
          </p:nvSpPr>
          <p:spPr>
            <a:xfrm>
              <a:off x="8237512" y="1976522"/>
              <a:ext cx="80928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>
                  <a:solidFill>
                    <a:schemeClr val="bg2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90% </a:t>
              </a:r>
              <a:r>
                <a:rPr lang="fr-CH" sz="1400" dirty="0" err="1">
                  <a:solidFill>
                    <a:schemeClr val="bg2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s.s.</a:t>
              </a:r>
              <a:endParaRPr lang="fr-CH" sz="1400" dirty="0">
                <a:solidFill>
                  <a:schemeClr val="bg2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pPr algn="ctr"/>
              <a:r>
                <a:rPr lang="fr-CH" sz="1400" dirty="0">
                  <a:solidFill>
                    <a:schemeClr val="bg2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at 1.9 K</a:t>
              </a:r>
              <a:endParaRPr lang="en-GB" sz="1400" dirty="0">
                <a:solidFill>
                  <a:schemeClr val="bg2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44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HL-LHC uses CLIQ as a protection system,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standard technique of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layer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heaters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CLIQ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units provoke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quench in the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coils via the discharge of a capacitor and the ensuing current pulse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CERN by G. Kirby, V.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Datskov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E. Ravaioli in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2013-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technique also used in China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short models magnets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SPPC</a:t>
            </a:r>
          </a:p>
          <a:p>
            <a:pPr marL="0" indent="0" algn="l">
              <a:buNone/>
            </a:pP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4515966"/>
            <a:ext cx="60317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CLIQ discharge in MQXF magnets [</a:t>
            </a:r>
            <a:r>
              <a:rPr lang="nb-NO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E. </a:t>
            </a:r>
            <a:r>
              <a:rPr lang="nb-NO" sz="1200" dirty="0" err="1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Ravaioli</a:t>
            </a:r>
            <a:r>
              <a:rPr lang="nb-NO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, et </a:t>
            </a:r>
            <a:r>
              <a:rPr lang="nb-NO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al, IEEE TAS </a:t>
            </a:r>
            <a:r>
              <a:rPr lang="nb-NO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25 </a:t>
            </a:r>
            <a:r>
              <a:rPr lang="nb-NO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(</a:t>
            </a:r>
            <a:r>
              <a:rPr lang="nb-NO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2015) </a:t>
            </a:r>
            <a:r>
              <a:rPr lang="nb-NO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4001305]</a:t>
            </a:r>
            <a:endParaRPr lang="fr-CH" sz="12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</p:txBody>
      </p:sp>
      <p:pic>
        <p:nvPicPr>
          <p:cNvPr id="7" name="Picture 6" descr="cli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178" y="1907731"/>
            <a:ext cx="3507615" cy="2650731"/>
          </a:xfrm>
          <a:prstGeom prst="rect">
            <a:avLst/>
          </a:prstGeom>
        </p:spPr>
      </p:pic>
      <p:pic>
        <p:nvPicPr>
          <p:cNvPr id="9" name="Picture 8" descr="813f90c2-394e-43e3-8bd0-3a7b7d238bd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8" y="2127305"/>
            <a:ext cx="2948947" cy="2211710"/>
          </a:xfrm>
          <a:prstGeom prst="rect">
            <a:avLst/>
          </a:prstGeom>
        </p:spPr>
      </p:pic>
      <p:pic>
        <p:nvPicPr>
          <p:cNvPr id="11" name="Picture 10" descr="831cd6fc-587f-4acd-802c-98f59b14cabc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2785" y="2313657"/>
            <a:ext cx="2328834" cy="17466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new paradigm for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4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 for HL-LHC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 smtClean="0">
                <a:latin typeface="Times"/>
                <a:cs typeface="Times"/>
              </a:rPr>
              <a:t>25 years from initial studies to installation - All </a:t>
            </a:r>
            <a:r>
              <a:rPr lang="en-GB" sz="1800" dirty="0">
                <a:latin typeface="Times"/>
                <a:cs typeface="Times"/>
              </a:rPr>
              <a:t>development and production in </a:t>
            </a:r>
            <a:r>
              <a:rPr lang="en-GB" sz="1800" dirty="0" smtClean="0">
                <a:latin typeface="Times"/>
                <a:cs typeface="Times"/>
              </a:rPr>
              <a:t>laboratories </a:t>
            </a:r>
            <a:r>
              <a:rPr lang="en-GB" sz="1800" dirty="0">
                <a:latin typeface="Times"/>
                <a:cs typeface="Times"/>
              </a:rPr>
              <a:t>(4 different ones: BNL, FNAL, LBNL, </a:t>
            </a:r>
            <a:r>
              <a:rPr lang="en-GB" sz="1800" dirty="0" smtClean="0">
                <a:latin typeface="Times"/>
                <a:cs typeface="Times"/>
              </a:rPr>
              <a:t>CERN)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3523"/>
            <a:ext cx="9144000" cy="32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to be taken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HL-LHC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proving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viability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fr-CH" sz="1800" baseline="-25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magnets </a:t>
            </a:r>
            <a:r>
              <a:rPr lang="fr-CH" sz="1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11.5 T </a:t>
            </a:r>
            <a:r>
              <a:rPr lang="fr-CH" sz="1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up to 7 m long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full size magnets are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design, in US and at CERN: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halfway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Magnets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compatible for operation in the HL-LHC in terms of performance, endurance, field quality, protection, etc ..</a:t>
            </a: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systematically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&gt;13 T </a:t>
            </a:r>
            <a:r>
              <a:rPr lang="fr-CH" sz="1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i.e. 1.5 T more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preload and limits in stress, see  </a:t>
            </a:r>
            <a:r>
              <a:rPr lang="fr-CH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</a:t>
            </a:r>
            <a:r>
              <a:rPr lang="nb-NO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F. </a:t>
            </a:r>
            <a:r>
              <a:rPr lang="nb-NO" sz="1400" dirty="0" err="1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Mangiarotti</a:t>
            </a:r>
            <a:r>
              <a:rPr lang="nb-NO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, </a:t>
            </a:r>
            <a:r>
              <a:rPr lang="nb-NO" sz="14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et </a:t>
            </a:r>
            <a:r>
              <a:rPr lang="nb-NO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al., 2LOr2E-02 and G. </a:t>
            </a:r>
            <a:r>
              <a:rPr lang="nb-NO" sz="1400" dirty="0" err="1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Vallone</a:t>
            </a:r>
            <a:r>
              <a:rPr lang="nb-NO" sz="14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, et al. 2LOr2E-05]</a:t>
            </a:r>
            <a:endParaRPr lang="fr-CH" sz="1400" dirty="0" smtClean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marL="457200" lvl="1" indent="0" algn="l">
              <a:buNone/>
            </a:pP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Magnets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built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three production lines (two in the US and one at CERN):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first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 for industrialization</a:t>
            </a: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Synergy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betweeen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 and CERN has been instrumental in the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8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CH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LARP / HL-LHC MQXF </a:t>
            </a:r>
            <a:r>
              <a:rPr lang="fr-CH" sz="2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fr-CH" sz="2000" baseline="-25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2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age: towards mini series and long lenghts (2004-2030)</a:t>
            </a:r>
            <a:endParaRPr lang="fr-CH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TeV colliders: parameters and challenges</a:t>
            </a:r>
          </a:p>
          <a:p>
            <a:pPr algn="l"/>
            <a:endParaRPr lang="fr-CH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Towards Nb</a:t>
            </a:r>
            <a:r>
              <a:rPr lang="fr-CH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dipoles for 100 TeV 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colliders (2015-2050)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HTS: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challenges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</a:t>
            </a:r>
            <a:r>
              <a:rPr lang="en-GB" dirty="0" smtClean="0"/>
              <a:t>requirements: a 100 </a:t>
            </a:r>
            <a:r>
              <a:rPr lang="en-GB" dirty="0" err="1" smtClean="0"/>
              <a:t>TeV</a:t>
            </a:r>
            <a:r>
              <a:rPr lang="en-GB" dirty="0" smtClean="0"/>
              <a:t> collider at CERN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First </a:t>
            </a:r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baseline: 16 T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magnets, 100 km tunnel, 100 TeV  </a:t>
            </a:r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[M. Benedikt, et al., FCC-hh CDR, EPJST 228 (2019)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]</a:t>
            </a:r>
            <a:endParaRPr lang="fr-CH" sz="18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Nb</a:t>
            </a:r>
            <a:r>
              <a:rPr lang="fr-CH" sz="1800" baseline="-25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</a:t>
            </a:r>
            <a:r>
              <a:rPr lang="fr-CH" sz="18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Sn </a:t>
            </a:r>
            <a:r>
              <a:rPr lang="fr-CH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option for FCC-hh: a </a:t>
            </a:r>
            <a:r>
              <a:rPr lang="fr-CH" sz="1800" dirty="0">
                <a:solidFill>
                  <a:schemeClr val="accent3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proton-proton collider for 90 TeV </a:t>
            </a:r>
            <a:r>
              <a:rPr lang="fr-CH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c.o.m energy in a 91 km tunnel, based on 14 T </a:t>
            </a:r>
            <a:r>
              <a:rPr lang="fr-CH" sz="18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operational field magnets</a:t>
            </a:r>
            <a:endParaRPr lang="fr-CH" sz="1800" dirty="0">
              <a:solidFill>
                <a:schemeClr val="accent3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Magnets should prove to be able to reach 15-15.5 T in standalone tests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Similar as in the LHC, started with 8 TeV and 10 T, ended in 7 TeV and 8.3 T</a:t>
            </a:r>
          </a:p>
          <a:p>
            <a:pPr algn="l"/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100-120 </a:t>
            </a:r>
            <a:r>
              <a:rPr lang="en-GB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option </a:t>
            </a:r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HTS is also proposed (see last part), with </a:t>
            </a:r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16-20 T field</a:t>
            </a:r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Picture 6">
            <a:extLst>
              <a:ext uri="{FF2B5EF4-FFF2-40B4-BE49-F238E27FC236}">
                <a16:creationId xmlns:a16="http://schemas.microsoft.com/office/drawing/2014/main" xmlns="" id="{0BEC379D-1D02-413E-55F6-1CC873D51A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348"/>
          <a:stretch>
            <a:fillRect/>
          </a:stretch>
        </p:blipFill>
        <p:spPr>
          <a:xfrm>
            <a:off x="4788024" y="2730975"/>
            <a:ext cx="4186768" cy="236105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7CBB0829-84FE-1142-965D-2D22B234E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31862"/>
              </p:ext>
            </p:extLst>
          </p:nvPr>
        </p:nvGraphicFramePr>
        <p:xfrm>
          <a:off x="107504" y="2657675"/>
          <a:ext cx="4435983" cy="2346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25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43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25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53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FCC-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hh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CDR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2024-Nb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2024-HTS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3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/>
                          </a:solidFill>
                          <a:latin typeface="Times"/>
                          <a:cs typeface="Times"/>
                        </a:rPr>
                        <a:t>Dipole field 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accent3"/>
                          </a:solidFill>
                          <a:latin typeface="Times"/>
                          <a:cs typeface="Times"/>
                        </a:rPr>
                        <a:t>16.0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/>
                          </a:solidFill>
                          <a:latin typeface="Times"/>
                          <a:cs typeface="Times"/>
                        </a:rPr>
                        <a:t>14.0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/>
                          </a:solidFill>
                          <a:latin typeface="Times"/>
                          <a:cs typeface="Times"/>
                        </a:rPr>
                        <a:t>16-20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3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Tunnel length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90.7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90.7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53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Arc length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82.0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76.9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76.9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53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Arc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 f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illing factor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adim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0.85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53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Energy </a:t>
                      </a:r>
                      <a:r>
                        <a:rPr lang="en-US" sz="1400" dirty="0" err="1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c.o.m</a:t>
                      </a:r>
                      <a:r>
                        <a:rPr lang="en-US" sz="1400" baseline="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 (</a:t>
                      </a:r>
                      <a:r>
                        <a:rPr lang="en-US" sz="1400" baseline="0" dirty="0" err="1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TeV</a:t>
                      </a:r>
                      <a:r>
                        <a:rPr lang="en-US" sz="1400" baseline="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)</a:t>
                      </a:r>
                      <a:endParaRPr lang="en-US" sz="1400" dirty="0">
                        <a:solidFill>
                          <a:srgbClr val="B8101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100-125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53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Loadline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 margin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62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Options for FCC-</a:t>
            </a:r>
            <a:r>
              <a:rPr lang="en-GB" dirty="0" err="1" smtClean="0"/>
              <a:t>hh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l"/>
            <a:r>
              <a:rPr lang="fr-CH" sz="2000" dirty="0" smtClean="0">
                <a:solidFill>
                  <a:schemeClr val="accent3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First option: 4.5 K operation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HL LHC quadrupoles show that, being designed at 78% of loadline fraction at 1.9 K, they can also operate at 4.5 K (at 90% of loadline)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Is it possible to imagine the whole machine at 4.5 K, and 90% of loadline at 4.5 K ? (</a:t>
            </a:r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looks very challenging !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)</a:t>
            </a: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Advantages</a:t>
            </a:r>
          </a:p>
          <a:p>
            <a:pPr lvl="1" algn="l"/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30</a:t>
            </a:r>
            <a:r>
              <a:rPr lang="fr-CH" sz="1600" dirty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% </a:t>
            </a:r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reduction </a:t>
            </a:r>
            <a:r>
              <a:rPr lang="fr-CH" sz="1600" dirty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of power </a:t>
            </a:r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consumption</a:t>
            </a:r>
          </a:p>
          <a:p>
            <a:pPr lvl="1" algn="l"/>
            <a:endParaRPr lang="fr-CH" sz="16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One could think about dry magnets </a:t>
            </a:r>
          </a:p>
          <a:p>
            <a:pPr marL="457200" lvl="1" indent="0" algn="l">
              <a:buNone/>
            </a:pP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(not complelety filled with LHe) </a:t>
            </a:r>
          </a:p>
          <a:p>
            <a:pPr marL="457200" lvl="1" indent="0" algn="l">
              <a:buNone/>
            </a:pP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to reduce He inventory: looks very </a:t>
            </a:r>
          </a:p>
          <a:p>
            <a:pPr marL="457200" lvl="1" indent="0" algn="l">
              <a:buNone/>
            </a:pP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challenging for protection, as LHe </a:t>
            </a:r>
          </a:p>
          <a:p>
            <a:pPr marL="457200" lvl="1" indent="0" algn="l">
              <a:buNone/>
            </a:pP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is good insulator !)</a:t>
            </a:r>
            <a:endParaRPr lang="fr-CH" sz="1600" dirty="0">
              <a:solidFill>
                <a:schemeClr val="accent3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endParaRPr lang="fr-CH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7" y="2049793"/>
            <a:ext cx="4271289" cy="27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 of superconducting magnets for accelerators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Compact,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optimizied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-effective: the </a:t>
            </a:r>
            <a:r>
              <a:rPr lang="fr-CH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capsule </a:t>
            </a:r>
            <a:r>
              <a:rPr lang="fr-CH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hotels</a:t>
            </a:r>
            <a:r>
              <a:rPr lang="fr-CH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applications of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20BA10A-6677-F972-DCA6-73DE15450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3638"/>
            <a:ext cx="4140970" cy="310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ED76D732-FF7A-DD82-205C-256D1C6CB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767263"/>
            <a:ext cx="324036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9pPr>
          </a:lstStyle>
          <a:p>
            <a:pPr algn="ctr"/>
            <a:r>
              <a:rPr lang="it-IT" sz="1000" dirty="0"/>
              <a:t>Nine Hours Narita Airport capsule hotel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4DB847-ED2D-A605-E6DB-67F278563A28}"/>
              </a:ext>
            </a:extLst>
          </p:cNvPr>
          <p:cNvSpPr txBox="1"/>
          <p:nvPr/>
        </p:nvSpPr>
        <p:spPr>
          <a:xfrm>
            <a:off x="5731428" y="4460730"/>
            <a:ext cx="256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A colleague in the structure </a:t>
            </a:r>
          </a:p>
          <a:p>
            <a:pPr algn="ctr"/>
            <a:r>
              <a:rPr lang="en-U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of </a:t>
            </a:r>
            <a:r>
              <a:rPr lang="en-US" sz="11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FrescaII</a:t>
            </a:r>
            <a:r>
              <a:rPr lang="en-U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, a 14.5 T Nb</a:t>
            </a:r>
            <a:r>
              <a:rPr lang="en-US" sz="11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  <a:r>
              <a:rPr lang="en-U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Sn magnet</a:t>
            </a:r>
          </a:p>
          <a:p>
            <a:pPr algn="ctr"/>
            <a:r>
              <a:rPr lang="en-US" sz="1100" dirty="0" err="1">
                <a:latin typeface="Times" panose="02020603050405020304" pitchFamily="18" charset="0"/>
                <a:cs typeface="Times" panose="02020603050405020304" pitchFamily="18" charset="0"/>
              </a:rPr>
              <a:t>d</a:t>
            </a:r>
            <a:r>
              <a:rPr lang="en-US" sz="11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emostrator</a:t>
            </a:r>
            <a:r>
              <a:rPr lang="en-U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 for accelerators</a:t>
            </a:r>
          </a:p>
          <a:p>
            <a:pPr algn="ctr"/>
            <a:endParaRPr lang="en-US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8" descr="IMG_031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1" b="13807"/>
          <a:stretch/>
        </p:blipFill>
        <p:spPr>
          <a:xfrm>
            <a:off x="5508104" y="1563638"/>
            <a:ext cx="2795754" cy="26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Options for FCC-</a:t>
            </a:r>
            <a:r>
              <a:rPr lang="en-GB" dirty="0" err="1" smtClean="0"/>
              <a:t>hh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l"/>
            <a:r>
              <a:rPr lang="fr-CH" sz="20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Second option: hybrid magnets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At 14 T, a large part of the coil is below 8.5 T: it can be replaced by Nb-Ti (much cheaper)</a:t>
            </a: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Advantages</a:t>
            </a:r>
          </a:p>
          <a:p>
            <a:pPr lvl="1" algn="l"/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30-50% reduction </a:t>
            </a:r>
            <a:r>
              <a:rPr lang="fr-CH" sz="1600" dirty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of </a:t>
            </a:r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cost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of conductor</a:t>
            </a: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Hybrid option succesfully used in </a:t>
            </a:r>
            <a:r>
              <a:rPr lang="fr-CH" sz="20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common coil magnet LPF1 from IHEP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Easy in a common coil, more complex in block coil and cos</a:t>
            </a:r>
            <a:r>
              <a:rPr lang="fr-CH" sz="1600" dirty="0" smtClean="0">
                <a:solidFill>
                  <a:schemeClr val="tx1"/>
                </a:solidFill>
                <a:latin typeface="Symbol" charset="2"/>
                <a:cs typeface="Symbol" charset="2"/>
                <a:sym typeface="Symbol" pitchFamily="18" charset="2"/>
              </a:rPr>
              <a:t>q</a:t>
            </a:r>
            <a:endParaRPr lang="fr-CH" sz="1600" dirty="0">
              <a:solidFill>
                <a:schemeClr val="tx1"/>
              </a:solidFill>
              <a:latin typeface="Symbol" charset="2"/>
              <a:cs typeface="Symbol" charset="2"/>
              <a:sym typeface="Symbol" pitchFamily="18" charset="2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345" y="2994371"/>
            <a:ext cx="2769742" cy="17167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76010" y="4728002"/>
            <a:ext cx="24801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latin typeface="Times"/>
                <a:cs typeface="Times"/>
              </a:rPr>
              <a:t>Hybrid Nb</a:t>
            </a:r>
            <a:r>
              <a:rPr lang="en-US" sz="1050" baseline="-25000" dirty="0" smtClean="0">
                <a:latin typeface="Times"/>
                <a:cs typeface="Times"/>
              </a:rPr>
              <a:t>3</a:t>
            </a:r>
            <a:r>
              <a:rPr lang="en-US" sz="1050" dirty="0" smtClean="0">
                <a:latin typeface="Times"/>
                <a:cs typeface="Times"/>
              </a:rPr>
              <a:t>Sn / </a:t>
            </a:r>
            <a:r>
              <a:rPr lang="en-US" sz="1050" dirty="0" err="1">
                <a:latin typeface="Times"/>
                <a:cs typeface="Times"/>
              </a:rPr>
              <a:t>N</a:t>
            </a:r>
            <a:r>
              <a:rPr lang="en-US" sz="1050" dirty="0" err="1" smtClean="0">
                <a:latin typeface="Times"/>
                <a:cs typeface="Times"/>
              </a:rPr>
              <a:t>b</a:t>
            </a:r>
            <a:r>
              <a:rPr lang="en-US" sz="1050" dirty="0" smtClean="0">
                <a:latin typeface="Times"/>
                <a:cs typeface="Times"/>
              </a:rPr>
              <a:t>-Ti DAISY 12 T dipole  </a:t>
            </a:r>
          </a:p>
          <a:p>
            <a:pPr algn="ctr"/>
            <a:r>
              <a:rPr lang="en-US" sz="105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[F. </a:t>
            </a:r>
            <a:r>
              <a:rPr lang="en-US" sz="1050" dirty="0" err="1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Toral</a:t>
            </a:r>
            <a:r>
              <a:rPr lang="en-US" sz="105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et al., IEEE 2025]</a:t>
            </a:r>
            <a:endParaRPr lang="en-US" sz="1050" dirty="0">
              <a:latin typeface="Times"/>
              <a:cs typeface="Times"/>
            </a:endParaRPr>
          </a:p>
        </p:txBody>
      </p:sp>
      <p:pic>
        <p:nvPicPr>
          <p:cNvPr id="15" name="Picture 14" descr="DAIS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352"/>
            <a:ext cx="1926148" cy="18756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14676" y="4597986"/>
            <a:ext cx="240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Times"/>
                <a:cs typeface="Times"/>
              </a:rPr>
              <a:t>Hybrid Nb</a:t>
            </a:r>
            <a:r>
              <a:rPr lang="en-US" sz="1000" baseline="-25000" dirty="0" smtClean="0">
                <a:latin typeface="Times"/>
                <a:cs typeface="Times"/>
              </a:rPr>
              <a:t>3</a:t>
            </a:r>
            <a:r>
              <a:rPr lang="en-US" sz="1000" dirty="0" smtClean="0">
                <a:latin typeface="Times"/>
                <a:cs typeface="Times"/>
              </a:rPr>
              <a:t>Sn / </a:t>
            </a:r>
            <a:r>
              <a:rPr lang="en-US" sz="1000" dirty="0" err="1">
                <a:latin typeface="Times"/>
                <a:cs typeface="Times"/>
              </a:rPr>
              <a:t>N</a:t>
            </a:r>
            <a:r>
              <a:rPr lang="en-US" sz="1000" dirty="0" err="1" smtClean="0">
                <a:latin typeface="Times"/>
                <a:cs typeface="Times"/>
              </a:rPr>
              <a:t>b</a:t>
            </a:r>
            <a:r>
              <a:rPr lang="en-US" sz="1000" dirty="0" smtClean="0">
                <a:latin typeface="Times"/>
                <a:cs typeface="Times"/>
              </a:rPr>
              <a:t>-Ti </a:t>
            </a:r>
            <a:r>
              <a:rPr lang="en-US" sz="1000" dirty="0" err="1" smtClean="0">
                <a:latin typeface="Times"/>
                <a:cs typeface="Times"/>
              </a:rPr>
              <a:t>BONDh</a:t>
            </a:r>
            <a:r>
              <a:rPr lang="en-US" sz="1000" dirty="0" smtClean="0">
                <a:latin typeface="Times"/>
                <a:cs typeface="Times"/>
              </a:rPr>
              <a:t> 14 T dipole </a:t>
            </a:r>
          </a:p>
          <a:p>
            <a:pPr algn="ctr"/>
            <a:r>
              <a:rPr lang="en-US" sz="1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[A. </a:t>
            </a:r>
            <a:r>
              <a:rPr lang="en-US" sz="1000" dirty="0" err="1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Haziot</a:t>
            </a:r>
            <a:r>
              <a:rPr lang="en-US" sz="1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10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al.</a:t>
            </a:r>
            <a:r>
              <a:rPr lang="en-US" sz="1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]</a:t>
            </a:r>
            <a:endParaRPr lang="en-US" sz="1000" dirty="0">
              <a:latin typeface="Times"/>
              <a:cs typeface="Times"/>
            </a:endParaRPr>
          </a:p>
        </p:txBody>
      </p:sp>
      <p:pic>
        <p:nvPicPr>
          <p:cNvPr id="17" name="Picture 16" descr="15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7814"/>
            <a:ext cx="2664296" cy="13643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71600" y="4630365"/>
            <a:ext cx="2393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15 T dipole for HE-LHC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[E</a:t>
            </a:r>
            <a:r>
              <a:rPr lang="en-US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Todesco, </a:t>
            </a:r>
            <a:r>
              <a:rPr lang="en-US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al., IEEE </a:t>
            </a:r>
            <a:r>
              <a:rPr lang="en-US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24 (2014)]</a:t>
            </a:r>
            <a:endParaRPr lang="en-US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3023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Options for FCC-</a:t>
            </a:r>
            <a:r>
              <a:rPr lang="en-GB" dirty="0" err="1" smtClean="0"/>
              <a:t>hh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l"/>
            <a:r>
              <a:rPr lang="fr-CH" sz="20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Third option: 12 T magnets</a:t>
            </a:r>
          </a:p>
          <a:p>
            <a:pPr lvl="1" algn="l"/>
            <a:r>
              <a:rPr lang="fr-CH" sz="18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This would give 73 TeV c.o.m – 14% reduction of energy, but 20-25% less expensive magnet</a:t>
            </a:r>
          </a:p>
          <a:p>
            <a:pPr lvl="1" algn="l"/>
            <a:r>
              <a:rPr lang="fr-CH" sz="18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Advantages</a:t>
            </a:r>
          </a:p>
          <a:p>
            <a:pPr lvl="2" algn="l"/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30% reduction </a:t>
            </a:r>
            <a:r>
              <a:rPr lang="fr-CH" sz="1600" dirty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of </a:t>
            </a:r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conductor mass and cost</a:t>
            </a:r>
          </a:p>
          <a:p>
            <a:pPr lvl="2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Very close to the level achieved for the 11 T</a:t>
            </a:r>
            <a:endParaRPr lang="fr-CH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algn="l"/>
            <a:r>
              <a:rPr lang="fr-CH" sz="20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Fourth option: 20 m long magnets</a:t>
            </a:r>
          </a:p>
          <a:p>
            <a:pPr lvl="1" algn="l"/>
            <a:r>
              <a:rPr lang="fr-CH" sz="18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Appears challenging, but LHC started with 9 m long magnets and 10 T, and ended with 8.3 T and 15 m long magnets</a:t>
            </a:r>
          </a:p>
          <a:p>
            <a:pPr lvl="1" algn="l"/>
            <a:r>
              <a:rPr lang="fr-CH" sz="18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Advantages:</a:t>
            </a:r>
          </a:p>
          <a:p>
            <a:pPr lvl="2" algn="l"/>
            <a:r>
              <a:rPr lang="fr-CH" sz="1600" dirty="0" smtClean="0">
                <a:solidFill>
                  <a:srgbClr val="CA11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30% less magnets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(1200 less magnets !) – shorter production time, less tests …</a:t>
            </a:r>
          </a:p>
          <a:p>
            <a:pPr lvl="2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Increase in filling factor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/>
              </a:rPr>
              <a:t> 3.5% more energy or 3.5% less field </a:t>
            </a:r>
            <a:endParaRPr lang="fr-CH" sz="16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23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SPPC </a:t>
            </a:r>
            <a:r>
              <a:rPr lang="en-GB" dirty="0" smtClean="0"/>
              <a:t>requirements: a 100 </a:t>
            </a:r>
            <a:r>
              <a:rPr lang="en-GB" dirty="0" err="1" smtClean="0"/>
              <a:t>TeV</a:t>
            </a:r>
            <a:r>
              <a:rPr lang="en-GB" dirty="0" smtClean="0"/>
              <a:t> collider in China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 100 km tunnel, </a:t>
            </a:r>
            <a:r>
              <a:rPr lang="fr-CH" sz="1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initially</a:t>
            </a:r>
            <a:r>
              <a:rPr lang="fr-CH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with</a:t>
            </a:r>
            <a:r>
              <a:rPr lang="fr-CH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</a:t>
            </a:r>
            <a:r>
              <a:rPr lang="fr-CH" sz="1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two</a:t>
            </a:r>
            <a:r>
              <a:rPr lang="fr-CH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options for the main </a:t>
            </a:r>
            <a:r>
              <a:rPr lang="fr-CH" sz="1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dipoles</a:t>
            </a:r>
            <a:r>
              <a:rPr lang="fr-CH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</a:t>
            </a:r>
            <a:r>
              <a:rPr lang="fr-CH" sz="14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[CDR of 2019]</a:t>
            </a:r>
            <a:endParaRPr lang="fr-CH" sz="18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 12 T magnet </a:t>
            </a:r>
            <a:r>
              <a:rPr lang="fr-CH" sz="14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based</a:t>
            </a:r>
            <a:r>
              <a:rPr lang="fr-CH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on Nb</a:t>
            </a:r>
            <a:r>
              <a:rPr lang="fr-CH" sz="1400" baseline="-25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</a:t>
            </a:r>
            <a:r>
              <a:rPr lang="fr-CH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Sn (and </a:t>
            </a:r>
            <a:r>
              <a:rPr lang="fr-CH" sz="14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common</a:t>
            </a:r>
            <a:r>
              <a:rPr lang="fr-CH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coil</a:t>
            </a:r>
            <a:r>
              <a:rPr lang="fr-CH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design)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A 20-24 T magnet </a:t>
            </a:r>
            <a:r>
              <a:rPr lang="fr-CH" sz="14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based</a:t>
            </a:r>
            <a:r>
              <a:rPr lang="fr-CH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on HTS (IBS or REBCO </a:t>
            </a:r>
            <a:r>
              <a:rPr lang="fr-CH" sz="14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conductor</a:t>
            </a:r>
            <a:r>
              <a:rPr lang="fr-CH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)</a:t>
            </a:r>
          </a:p>
          <a:p>
            <a:pPr algn="l"/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Updated version of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CDR: 100 TeV with a 20 </a:t>
            </a:r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T magnet based on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Nb</a:t>
            </a:r>
            <a:r>
              <a:rPr lang="fr-CH" sz="1600" baseline="-25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Sn and HTS, with a common coil geometry  </a:t>
            </a:r>
            <a:r>
              <a:rPr lang="en-GB" sz="1400" b="0" i="0" dirty="0">
                <a:solidFill>
                  <a:srgbClr val="242424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  <a:hlinkClick r:id="rId3"/>
              </a:rPr>
              <a:t>http://cepc.ihep.ac.cn/CEPC_tdr.pdf</a:t>
            </a:r>
            <a:endParaRPr lang="fr-CH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13 T given by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Nb</a:t>
            </a:r>
            <a:r>
              <a:rPr lang="fr-CH" sz="1600" baseline="-25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Sn</a:t>
            </a:r>
            <a:endParaRPr lang="fr-CH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7 T by HTS insert (REBCO or IBS)</a:t>
            </a:r>
          </a:p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0655D2-A269-C849-072B-DCECD558C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3" r="11709"/>
          <a:stretch/>
        </p:blipFill>
        <p:spPr>
          <a:xfrm>
            <a:off x="4429764" y="2978804"/>
            <a:ext cx="4600800" cy="178845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041F461-EF39-9C97-F52B-7B0A1B6B2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534901"/>
              </p:ext>
            </p:extLst>
          </p:nvPr>
        </p:nvGraphicFramePr>
        <p:xfrm>
          <a:off x="2" y="2864326"/>
          <a:ext cx="4571999" cy="2255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6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2182178960"/>
                    </a:ext>
                  </a:extLst>
                </a:gridCol>
              </a:tblGrid>
              <a:tr h="3845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SPPC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Nb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3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Sn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HTS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Nb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Sn/HTS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(2023)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1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/>
                          </a:solidFill>
                          <a:latin typeface="Times"/>
                          <a:cs typeface="Times"/>
                        </a:rPr>
                        <a:t>Dipole field 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3"/>
                          </a:solidFill>
                          <a:latin typeface="Times"/>
                          <a:cs typeface="Times"/>
                        </a:rPr>
                        <a:t>12.0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3"/>
                          </a:solidFill>
                          <a:latin typeface="Times"/>
                          <a:cs typeface="Times"/>
                        </a:rPr>
                        <a:t>20-24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/>
                          </a:solidFill>
                          <a:latin typeface="Times"/>
                          <a:cs typeface="Times"/>
                        </a:rPr>
                        <a:t>20 (13+7)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1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Tunnel length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1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Arc length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81.8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81.8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81.8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45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Arc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 f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illing factor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adim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0.79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01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Energy </a:t>
                      </a:r>
                      <a:r>
                        <a:rPr lang="en-US" sz="1400" dirty="0" err="1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c.o.m</a:t>
                      </a:r>
                      <a:r>
                        <a:rPr lang="en-US" sz="1400" baseline="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 (</a:t>
                      </a:r>
                      <a:r>
                        <a:rPr lang="en-US" sz="1400" baseline="0" dirty="0" err="1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TeV</a:t>
                      </a:r>
                      <a:r>
                        <a:rPr lang="en-US" sz="1400" baseline="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)</a:t>
                      </a:r>
                      <a:endParaRPr lang="en-US" sz="1400" dirty="0">
                        <a:solidFill>
                          <a:srgbClr val="B8101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125-150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B81011"/>
                          </a:solidFill>
                          <a:latin typeface="Times"/>
                          <a:cs typeface="Times"/>
                        </a:rPr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95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Superconductor needs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C55ADFC6-2A55-4A2F-6730-2DB072EFA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073141"/>
              </p:ext>
            </p:extLst>
          </p:nvPr>
        </p:nvGraphicFramePr>
        <p:xfrm>
          <a:off x="107504" y="1750605"/>
          <a:ext cx="864096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979">
                  <a:extLst>
                    <a:ext uri="{9D8B030D-6E8A-4147-A177-3AD203B41FA5}">
                      <a16:colId xmlns:a16="http://schemas.microsoft.com/office/drawing/2014/main" xmlns="" val="2532074937"/>
                    </a:ext>
                  </a:extLst>
                </a:gridCol>
                <a:gridCol w="682181">
                  <a:extLst>
                    <a:ext uri="{9D8B030D-6E8A-4147-A177-3AD203B41FA5}">
                      <a16:colId xmlns:a16="http://schemas.microsoft.com/office/drawing/2014/main" xmlns="" val="3524051705"/>
                    </a:ext>
                  </a:extLst>
                </a:gridCol>
                <a:gridCol w="682181">
                  <a:extLst>
                    <a:ext uri="{9D8B030D-6E8A-4147-A177-3AD203B41FA5}">
                      <a16:colId xmlns:a16="http://schemas.microsoft.com/office/drawing/2014/main" xmlns="" val="3061639463"/>
                    </a:ext>
                  </a:extLst>
                </a:gridCol>
                <a:gridCol w="530585">
                  <a:extLst>
                    <a:ext uri="{9D8B030D-6E8A-4147-A177-3AD203B41FA5}">
                      <a16:colId xmlns:a16="http://schemas.microsoft.com/office/drawing/2014/main" xmlns="" val="1572456384"/>
                    </a:ext>
                  </a:extLst>
                </a:gridCol>
                <a:gridCol w="1136968">
                  <a:extLst>
                    <a:ext uri="{9D8B030D-6E8A-4147-A177-3AD203B41FA5}">
                      <a16:colId xmlns:a16="http://schemas.microsoft.com/office/drawing/2014/main" xmlns="" val="3049650311"/>
                    </a:ext>
                  </a:extLst>
                </a:gridCol>
                <a:gridCol w="1667554">
                  <a:extLst>
                    <a:ext uri="{9D8B030D-6E8A-4147-A177-3AD203B41FA5}">
                      <a16:colId xmlns:a16="http://schemas.microsoft.com/office/drawing/2014/main" xmlns="" val="3632659368"/>
                    </a:ext>
                  </a:extLst>
                </a:gridCol>
                <a:gridCol w="1263297">
                  <a:extLst>
                    <a:ext uri="{9D8B030D-6E8A-4147-A177-3AD203B41FA5}">
                      <a16:colId xmlns:a16="http://schemas.microsoft.com/office/drawing/2014/main" xmlns="" val="1813787821"/>
                    </a:ext>
                  </a:extLst>
                </a:gridCol>
                <a:gridCol w="1056118">
                  <a:extLst>
                    <a:ext uri="{9D8B030D-6E8A-4147-A177-3AD203B41FA5}">
                      <a16:colId xmlns:a16="http://schemas.microsoft.com/office/drawing/2014/main" xmlns="" val="2412416397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xmlns="" val="473392928"/>
                    </a:ext>
                  </a:extLst>
                </a:gridCol>
              </a:tblGrid>
              <a:tr h="386565">
                <a:tc>
                  <a:txBody>
                    <a:bodyPr/>
                    <a:lstStyle/>
                    <a:p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200" b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Energy</a:t>
                      </a:r>
                    </a:p>
                    <a:p>
                      <a:r>
                        <a:rPr lang="fr-CH" sz="1200" b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c.o.m.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200" b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Field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Current</a:t>
                      </a: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fr-CH" sz="105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density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Ampere</a:t>
                      </a: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fr-CH" sz="105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turns</a:t>
                      </a: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per </a:t>
                      </a:r>
                      <a:r>
                        <a:rPr lang="fr-CH" sz="105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meter</a:t>
                      </a: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of magnet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Magnet </a:t>
                      </a:r>
                      <a:r>
                        <a:rPr lang="fr-CH" sz="105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lenght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Number</a:t>
                      </a: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of magnets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Total </a:t>
                      </a:r>
                      <a:endParaRPr lang="en-GB" sz="16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2166694"/>
                  </a:ext>
                </a:extLst>
              </a:tr>
              <a:tr h="236234">
                <a:tc>
                  <a:txBody>
                    <a:bodyPr/>
                    <a:lstStyle/>
                    <a:p>
                      <a:endParaRPr lang="en-GB" sz="1400" b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(TeV)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(T)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(A)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(m)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</a:t>
                      </a:r>
                      <a:r>
                        <a:rPr lang="fr-CH" sz="105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adim</a:t>
                      </a: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)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(TA m)</a:t>
                      </a:r>
                      <a:endParaRPr lang="en-GB" sz="16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558633"/>
                  </a:ext>
                </a:extLst>
              </a:tr>
              <a:tr h="236234"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LHC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Nb-Ti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7.0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8.3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380/480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3800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14.3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1232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0.067</a:t>
                      </a:r>
                      <a:endParaRPr lang="en-GB" sz="16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8793942"/>
                  </a:ext>
                </a:extLst>
              </a:tr>
              <a:tr h="236234"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FCC-hh 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Nb</a:t>
                      </a:r>
                      <a:r>
                        <a:rPr lang="fr-CH" sz="1400" b="0" baseline="-2500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</a:t>
                      </a:r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Sn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90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360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~8000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14.3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~4500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~0.5</a:t>
                      </a:r>
                      <a:endParaRPr lang="en-GB" sz="16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3429624"/>
                  </a:ext>
                </a:extLst>
              </a:tr>
              <a:tr h="236234"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FCC-hh 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HTS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125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400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~14000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14.3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~4500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~0.9</a:t>
                      </a:r>
                      <a:endParaRPr lang="en-GB" sz="16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1058203"/>
                  </a:ext>
                </a:extLst>
              </a:tr>
              <a:tr h="236234">
                <a:tc>
                  <a:txBody>
                    <a:bodyPr/>
                    <a:lstStyle/>
                    <a:p>
                      <a:r>
                        <a:rPr lang="fr-CH" sz="1400" b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SPPC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HTS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125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</a:t>
                      </a:r>
                      <a:endParaRPr lang="en-GB" sz="14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~400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~14000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14.3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05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~4500</a:t>
                      </a:r>
                      <a:endParaRPr lang="en-GB" sz="105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~0.9</a:t>
                      </a:r>
                      <a:endParaRPr lang="en-GB" sz="16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955134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57B78A-7A16-901F-4D9D-F6BD9E66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735798"/>
            <a:ext cx="5207279" cy="29290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of 0.5 to 1 TA m: 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 to one million of km of cable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carrying 1 kA </a:t>
            </a:r>
            <a:endParaRPr lang="fr-CH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Equivalent to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kA superconducting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cable/wire connecting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to 3 times the distance of the Earth to the Moon</a:t>
            </a: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9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 for FCC-</a:t>
            </a:r>
            <a:r>
              <a:rPr lang="en-GB" dirty="0" err="1" smtClean="0"/>
              <a:t>hh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the design by the end of LS3 (we should start having some indications from tests in 2026-2027)</a:t>
            </a: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 full short model program to verify reproducibility and margins in 2029-2031</a:t>
            </a: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in length in two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Industrialization for final magnets, with preseries</a:t>
            </a: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years of production, installation and commissioning in parallel</a:t>
            </a: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2887"/>
            <a:ext cx="9144000" cy="25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7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CH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LARP / HL-LHC MQXF </a:t>
            </a:r>
            <a:r>
              <a:rPr lang="fr-CH" sz="2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fr-CH" sz="2000" baseline="-25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20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age: towards mini series and long lenghts (2004-2030)</a:t>
            </a:r>
            <a:endParaRPr lang="fr-CH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TeV colliders: parameters and challenges</a:t>
            </a:r>
          </a:p>
          <a:p>
            <a:pPr algn="l"/>
            <a:endParaRPr lang="fr-CH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Towards Nb</a:t>
            </a:r>
            <a:r>
              <a:rPr lang="fr-CH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dipoles for 100 TeV 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colliders (2015-2050)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HTS: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challenges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3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Arrow Connector 52"/>
          <p:cNvCxnSpPr/>
          <p:nvPr/>
        </p:nvCxnSpPr>
        <p:spPr>
          <a:xfrm flipV="1">
            <a:off x="3890508" y="1111845"/>
            <a:ext cx="0" cy="2116088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CH" sz="18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fr-CH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CH" sz="1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</a:t>
            </a:r>
            <a:r>
              <a:rPr lang="fr-CH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to 2050: </a:t>
            </a:r>
          </a:p>
          <a:p>
            <a:pPr marL="0" indent="0" algn="l">
              <a:buNone/>
            </a:pPr>
            <a:r>
              <a:rPr lang="fr-CH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CH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magnets for colliders towards 100 TeV</a:t>
            </a:r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434437" y="2838144"/>
            <a:ext cx="2881979" cy="360040"/>
          </a:xfrm>
          <a:prstGeom prst="rightArrow">
            <a:avLst/>
          </a:prstGeom>
          <a:solidFill>
            <a:schemeClr val="accent3">
              <a:alpha val="46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89803" y="1275606"/>
            <a:ext cx="0" cy="193041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9803" y="1265736"/>
            <a:ext cx="123707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First solenoids</a:t>
            </a:r>
            <a:endParaRPr lang="en-US" sz="1400" dirty="0">
              <a:latin typeface="Times"/>
              <a:cs typeface="Times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835696" y="1606366"/>
            <a:ext cx="0" cy="162156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35696" y="1606366"/>
            <a:ext cx="4640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ISR</a:t>
            </a:r>
            <a:endParaRPr lang="en-US" sz="1400" dirty="0">
              <a:latin typeface="Times"/>
              <a:cs typeface="Time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452148" y="1760254"/>
            <a:ext cx="0" cy="1445769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452148" y="1760254"/>
            <a:ext cx="22786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"/>
                <a:cs typeface="Times"/>
              </a:rPr>
              <a:t>Tevatron</a:t>
            </a:r>
            <a:r>
              <a:rPr lang="en-US" sz="1400" dirty="0" smtClean="0">
                <a:latin typeface="Times"/>
                <a:cs typeface="Times"/>
              </a:rPr>
              <a:t> 4.3 T </a:t>
            </a:r>
            <a:r>
              <a:rPr lang="en-US" sz="1400" dirty="0" err="1" smtClean="0">
                <a:latin typeface="Times"/>
                <a:cs typeface="Times"/>
              </a:rPr>
              <a:t>Nb</a:t>
            </a:r>
            <a:r>
              <a:rPr lang="en-US" sz="1400" dirty="0" smtClean="0">
                <a:latin typeface="Times"/>
                <a:cs typeface="Times"/>
              </a:rPr>
              <a:t>-Ti dipoles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2680" y="1111845"/>
            <a:ext cx="186755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8 T LHC </a:t>
            </a:r>
            <a:r>
              <a:rPr lang="en-US" sz="1400" dirty="0" err="1" smtClean="0">
                <a:latin typeface="Times"/>
                <a:cs typeface="Times"/>
              </a:rPr>
              <a:t>Nb</a:t>
            </a:r>
            <a:r>
              <a:rPr lang="en-US" sz="1400" dirty="0" smtClean="0">
                <a:latin typeface="Times"/>
                <a:cs typeface="Times"/>
              </a:rPr>
              <a:t>-Ti dipoles</a:t>
            </a:r>
            <a:endParaRPr lang="en-US" sz="1400" dirty="0">
              <a:latin typeface="Times"/>
              <a:cs typeface="Time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3211112" y="2211711"/>
            <a:ext cx="0" cy="101622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211112" y="2211710"/>
            <a:ext cx="194204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CERN </a:t>
            </a:r>
            <a:r>
              <a:rPr lang="en-US" sz="1400" dirty="0" err="1" smtClean="0">
                <a:latin typeface="Times"/>
                <a:cs typeface="Times"/>
              </a:rPr>
              <a:t>Elin</a:t>
            </a:r>
            <a:r>
              <a:rPr lang="en-US" sz="1400" dirty="0" smtClean="0">
                <a:latin typeface="Times"/>
                <a:cs typeface="Times"/>
              </a:rPr>
              <a:t> Nb</a:t>
            </a:r>
            <a:r>
              <a:rPr lang="en-US" sz="1400" baseline="-25000" dirty="0" smtClean="0">
                <a:latin typeface="Times"/>
                <a:cs typeface="Times"/>
              </a:rPr>
              <a:t>3</a:t>
            </a:r>
            <a:r>
              <a:rPr lang="en-US" sz="1400" dirty="0" smtClean="0">
                <a:latin typeface="Times"/>
                <a:cs typeface="Times"/>
              </a:rPr>
              <a:t>Sn 9.5 T</a:t>
            </a:r>
            <a:endParaRPr lang="en-US" sz="1400" dirty="0">
              <a:latin typeface="Times"/>
              <a:cs typeface="Time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79512" y="3282538"/>
            <a:ext cx="8784976" cy="1844653"/>
            <a:chOff x="35496" y="3282538"/>
            <a:chExt cx="8784976" cy="1844653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35496" y="3642124"/>
              <a:ext cx="8784976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79512" y="329144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1960</a:t>
              </a:r>
              <a:endParaRPr lang="en-US" dirty="0">
                <a:latin typeface="Times"/>
                <a:cs typeface="Times"/>
              </a:endParaRPr>
            </a:p>
          </p:txBody>
        </p:sp>
        <p:pic>
          <p:nvPicPr>
            <p:cNvPr id="54" name="Picture 53" descr="204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457" y="3635562"/>
              <a:ext cx="1001967" cy="149162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/>
            <a:srcRect l="-1" r="18877"/>
            <a:stretch/>
          </p:blipFill>
          <p:spPr>
            <a:xfrm>
              <a:off x="3467320" y="3667571"/>
              <a:ext cx="1176688" cy="145048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8340" y="3642124"/>
              <a:ext cx="1043500" cy="147592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/>
            <a:srcRect l="10204" t="9331" r="10106" b="6968"/>
            <a:stretch/>
          </p:blipFill>
          <p:spPr>
            <a:xfrm>
              <a:off x="5122792" y="3667570"/>
              <a:ext cx="961376" cy="145220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045349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1970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09445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1980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73541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1990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637637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2000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501733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2010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65829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2020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01933" y="328253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2030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94021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2040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958117" y="32918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2050</a:t>
              </a:r>
              <a:endParaRPr lang="en-US" dirty="0">
                <a:latin typeface="Times"/>
                <a:cs typeface="Times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7"/>
            <a:srcRect l="21470" r="26051"/>
            <a:stretch/>
          </p:blipFill>
          <p:spPr>
            <a:xfrm>
              <a:off x="35497" y="3651870"/>
              <a:ext cx="1250026" cy="1346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034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programs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MDP - US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Generic R&amp;D for high field dipoles for HEP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T target,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design, reduction of training, operating towards ss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 magnets HTS/Nb</a:t>
            </a:r>
            <a:r>
              <a:rPr lang="fr-CH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  <a:p>
            <a:pPr lvl="1" algn="l"/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&gt;14 T </a:t>
            </a:r>
            <a:r>
              <a:rPr lang="fr-CH" sz="1400" dirty="0" err="1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proved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Nb</a:t>
            </a:r>
            <a:r>
              <a:rPr lang="fr-CH" sz="1400" baseline="-250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Sn, but </a:t>
            </a:r>
            <a:r>
              <a:rPr lang="fr-CH" sz="1400" dirty="0" err="1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followed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CH" sz="1400" dirty="0" err="1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endParaRPr lang="fr-CH" sz="18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EuroCirCol,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followed by HFM programme - CERN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R&amp;D for 14 T Nb</a:t>
            </a:r>
            <a:r>
              <a:rPr lang="fr-CH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dipoles for FCC-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R&amp;D for 16-20 T dipoles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HTS (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not)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cost 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&gt;16 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field proved in a magnet with 50 mm aperture but without flared ends</a:t>
            </a:r>
            <a:endParaRPr lang="fr-CH" sz="18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 programme - China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R&amp;D for 20 T dipoles for SPPC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 K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Nb</a:t>
            </a:r>
            <a:r>
              <a:rPr lang="fr-CH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Sn/HTS,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12.5 T reached with </a:t>
            </a:r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</a:t>
            </a:r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aperture diameter, common coil, racetracks</a:t>
            </a:r>
            <a:endParaRPr lang="fr-CH" sz="14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S-MDP Collaboration Meeting 2021 (1-5 March 2021): Overview · (Indico)">
            <a:extLst>
              <a:ext uri="{FF2B5EF4-FFF2-40B4-BE49-F238E27FC236}">
                <a16:creationId xmlns:a16="http://schemas.microsoft.com/office/drawing/2014/main" xmlns="" id="{F8EED227-4CEB-1FE8-92EB-349AFD2A5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24" y="915566"/>
            <a:ext cx="1851380" cy="66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22 Future Science Prize Week - Home-Future Science Prize">
            <a:extLst>
              <a:ext uri="{FF2B5EF4-FFF2-40B4-BE49-F238E27FC236}">
                <a16:creationId xmlns:a16="http://schemas.microsoft.com/office/drawing/2014/main" xmlns="" id="{9FD60684-642F-43EB-265F-6A2E59B3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34" y="3679406"/>
            <a:ext cx="1860566" cy="6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406F49-018D-5398-5766-F73BAF393B8C}"/>
              </a:ext>
            </a:extLst>
          </p:cNvPr>
          <p:cNvSpPr txBox="1"/>
          <p:nvPr/>
        </p:nvSpPr>
        <p:spPr>
          <a:xfrm>
            <a:off x="6438214" y="2042121"/>
            <a:ext cx="845220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chemeClr val="bg1"/>
                </a:solidFill>
                <a:latin typeface="Rockwell Light" panose="020F0502020204030204" pitchFamily="18" charset="0"/>
                <a:cs typeface="Aptos Serif" panose="020B0502040204020203" pitchFamily="18" charset="0"/>
              </a:rPr>
              <a:t>Programme</a:t>
            </a:r>
            <a:endParaRPr lang="en-GB" sz="700">
              <a:solidFill>
                <a:schemeClr val="bg1"/>
              </a:solidFill>
              <a:latin typeface="Rockwell Light" panose="020F0502020204030204" pitchFamily="18" charset="0"/>
              <a:cs typeface="Aptos Serif" panose="020B0502040204020203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C27C690-71B3-5103-5077-1F0A9C8C0D82}"/>
              </a:ext>
            </a:extLst>
          </p:cNvPr>
          <p:cNvGrpSpPr/>
          <p:nvPr/>
        </p:nvGrpSpPr>
        <p:grpSpPr>
          <a:xfrm>
            <a:off x="7117473" y="2231985"/>
            <a:ext cx="2026527" cy="771813"/>
            <a:chOff x="5313168" y="2080503"/>
            <a:chExt cx="1563088" cy="5639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3C13134-950C-0748-2A65-33850FFEBD11}"/>
                </a:ext>
              </a:extLst>
            </p:cNvPr>
            <p:cNvSpPr/>
            <p:nvPr/>
          </p:nvSpPr>
          <p:spPr>
            <a:xfrm>
              <a:off x="5364088" y="2080503"/>
              <a:ext cx="1512168" cy="563914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9E5A8F4-CBE9-D2D2-E85D-96EA5E589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6557"/>
            <a:stretch/>
          </p:blipFill>
          <p:spPr bwMode="auto">
            <a:xfrm>
              <a:off x="5313168" y="2101944"/>
              <a:ext cx="743918" cy="542473"/>
            </a:xfrm>
            <a:prstGeom prst="rect">
              <a:avLst/>
            </a:prstGeom>
            <a:no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F734B6B-2262-F3E6-0FDB-B62EE014A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024"/>
            <a:stretch/>
          </p:blipFill>
          <p:spPr bwMode="auto">
            <a:xfrm>
              <a:off x="5999972" y="2137585"/>
              <a:ext cx="743918" cy="324713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7A77D6D-FF33-EA54-2047-A01196FF39AE}"/>
                </a:ext>
              </a:extLst>
            </p:cNvPr>
            <p:cNvSpPr txBox="1"/>
            <p:nvPr/>
          </p:nvSpPr>
          <p:spPr>
            <a:xfrm>
              <a:off x="5946862" y="2412742"/>
              <a:ext cx="84522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chemeClr val="bg1"/>
                  </a:solidFill>
                  <a:latin typeface="Rockwell Light" panose="020F0502020204030204" pitchFamily="18" charset="0"/>
                  <a:cs typeface="Aptos Serif" panose="020B0502040204020203" pitchFamily="18" charset="0"/>
                </a:rPr>
                <a:t>Programme</a:t>
              </a:r>
              <a:endParaRPr lang="en-GB" sz="700" dirty="0">
                <a:solidFill>
                  <a:schemeClr val="bg1"/>
                </a:solidFill>
                <a:latin typeface="Rockwell Light" panose="020F0502020204030204" pitchFamily="18" charset="0"/>
                <a:cs typeface="Aptos Serif" panose="020B0502040204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87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Cos</a:t>
            </a:r>
            <a:r>
              <a:rPr lang="fr-CH" dirty="0" err="1">
                <a:latin typeface="Symbol" panose="05050102010706020507" pitchFamily="18" charset="2"/>
              </a:rPr>
              <a:t>q</a:t>
            </a:r>
            <a:r>
              <a:rPr lang="fr-CH" dirty="0"/>
              <a:t> designs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2011-2021: 11 T (CERN and FNAL)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magnet with 490 A/mm</a:t>
            </a:r>
            <a:r>
              <a:rPr lang="fr-CH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overall current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short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 reached 12 T bore field, but with lack of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reproducibility </a:t>
            </a:r>
            <a:r>
              <a:rPr lang="fr-CH" sz="105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[see C. Abad Cabrera et al., 4LOr2E-06]</a:t>
            </a:r>
            <a:endParaRPr lang="fr-CH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two-in-one Nb</a:t>
            </a:r>
            <a:r>
              <a:rPr lang="fr-CH" sz="1400" baseline="-25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1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</a:t>
            </a:r>
            <a:endParaRPr lang="fr-CH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fr-CH" sz="1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fr-CH" sz="1400" baseline="-25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1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 with all features for integration in an accelerator</a:t>
            </a:r>
          </a:p>
          <a:p>
            <a:pPr lvl="1" algn="l"/>
            <a:r>
              <a:rPr lang="fr-CH" sz="1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 </a:t>
            </a:r>
            <a:r>
              <a:rPr lang="fr-CH" sz="1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 first scaling to 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 m, </a:t>
            </a:r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reaching &gt;11 T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many magnets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showed performance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F4BCD8-6C42-E4E8-C376-FC764EDBA702}"/>
              </a:ext>
            </a:extLst>
          </p:cNvPr>
          <p:cNvSpPr txBox="1"/>
          <p:nvPr/>
        </p:nvSpPr>
        <p:spPr>
          <a:xfrm>
            <a:off x="4907786" y="4605819"/>
            <a:ext cx="28830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[M. </a:t>
            </a:r>
            <a:r>
              <a:rPr lang="fr-CH" sz="1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Karppinen</a:t>
            </a:r>
            <a:r>
              <a:rPr lang="fr-CH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IEEE TAS 22 (2012) 4901504]</a:t>
            </a:r>
            <a:endParaRPr lang="en-GB" sz="1000" dirty="0"/>
          </a:p>
          <a:p>
            <a:r>
              <a:rPr lang="fr-CH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[S. </a:t>
            </a:r>
            <a:r>
              <a:rPr lang="fr-CH" sz="1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Zolbin</a:t>
            </a:r>
            <a:r>
              <a:rPr lang="fr-CH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IEEE TAS 25 (2015) 4002209]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24501-F4AB-6296-D992-288567E0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2457281"/>
            <a:ext cx="3153285" cy="2049635"/>
          </a:xfrm>
          <a:prstGeom prst="rect">
            <a:avLst/>
          </a:prstGeom>
        </p:spPr>
      </p:pic>
      <p:pic>
        <p:nvPicPr>
          <p:cNvPr id="1026" name="Picture 2" descr="Nb3Sn 11 T Dipole for the High Luminosity LHC (CERN) | SpringerLink">
            <a:extLst>
              <a:ext uri="{FF2B5EF4-FFF2-40B4-BE49-F238E27FC236}">
                <a16:creationId xmlns:a16="http://schemas.microsoft.com/office/drawing/2014/main" xmlns="" id="{54F123F7-29E3-B49B-4A1E-35DD7F6B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11" y="2501272"/>
            <a:ext cx="2678101" cy="20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4594AC-AE0D-7069-F80D-03ADD57A44F7}"/>
              </a:ext>
            </a:extLst>
          </p:cNvPr>
          <p:cNvSpPr txBox="1"/>
          <p:nvPr/>
        </p:nvSpPr>
        <p:spPr>
          <a:xfrm>
            <a:off x="960687" y="4559653"/>
            <a:ext cx="28830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[G. Willering, et al. IEEE TAS 28 (2018) 4007205]</a:t>
            </a:r>
            <a:endParaRPr lang="en-GB" sz="1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D5F2FE72-B4DD-9817-CB11-D4F0F9B36C17}"/>
              </a:ext>
            </a:extLst>
          </p:cNvPr>
          <p:cNvCxnSpPr/>
          <p:nvPr/>
        </p:nvCxnSpPr>
        <p:spPr>
          <a:xfrm>
            <a:off x="0" y="3075806"/>
            <a:ext cx="5395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3EB9D6F-F715-5411-8AD6-E36CE0BF0FFB}"/>
              </a:ext>
            </a:extLst>
          </p:cNvPr>
          <p:cNvCxnSpPr/>
          <p:nvPr/>
        </p:nvCxnSpPr>
        <p:spPr>
          <a:xfrm>
            <a:off x="0" y="2859782"/>
            <a:ext cx="5395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B136CB-184D-D802-2890-2EF7BF97C7D8}"/>
              </a:ext>
            </a:extLst>
          </p:cNvPr>
          <p:cNvSpPr txBox="1"/>
          <p:nvPr/>
        </p:nvSpPr>
        <p:spPr>
          <a:xfrm>
            <a:off x="-19965" y="3096079"/>
            <a:ext cx="578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Times" panose="02020603050405020304" pitchFamily="18" charset="0"/>
                <a:cs typeface="Times" panose="02020603050405020304" pitchFamily="18" charset="0"/>
              </a:rPr>
              <a:t>11.3 T</a:t>
            </a:r>
            <a:endParaRPr lang="en-GB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0F83E0-AB2C-7F48-18CA-10E9B15178D1}"/>
              </a:ext>
            </a:extLst>
          </p:cNvPr>
          <p:cNvSpPr txBox="1"/>
          <p:nvPr/>
        </p:nvSpPr>
        <p:spPr>
          <a:xfrm>
            <a:off x="14571" y="2612941"/>
            <a:ext cx="584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Times" panose="02020603050405020304" pitchFamily="18" charset="0"/>
                <a:cs typeface="Times" panose="02020603050405020304" pitchFamily="18" charset="0"/>
              </a:rPr>
              <a:t>12.0 T</a:t>
            </a:r>
            <a:endParaRPr lang="en-GB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952" y="2500450"/>
            <a:ext cx="2473907" cy="20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Cos</a:t>
            </a:r>
            <a:r>
              <a:rPr lang="fr-CH" dirty="0" err="1">
                <a:latin typeface="Symbol" panose="05050102010706020507" pitchFamily="18" charset="2"/>
              </a:rPr>
              <a:t>q</a:t>
            </a:r>
            <a:r>
              <a:rPr lang="fr-CH" dirty="0"/>
              <a:t> designs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2015-2020: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MDPCT1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(FNAL)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four layer cos</a:t>
            </a:r>
            <a:r>
              <a:rPr lang="fr-CH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</a:t>
            </a:r>
          </a:p>
          <a:p>
            <a:pPr lvl="1" algn="l"/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record of 14.0 T at 4.5 K, level also reached at 1.9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– first magnet above 14 T with « reasonable » coil width (50 mm) – long training</a:t>
            </a:r>
            <a:endParaRPr lang="fr-CH" sz="16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But: severe degradation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thermal cycle</a:t>
            </a: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 abandoned this path, in EU this line is continued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layer cos</a:t>
            </a:r>
            <a:r>
              <a:rPr lang="fr-CH" sz="14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 aiming at 12 T at INFN and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CERN, test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foreseen in 2026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layer cos</a:t>
            </a:r>
            <a:r>
              <a:rPr lang="fr-CH" sz="14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 aiming at 14 T at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INFN, test in 2029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CDEBA2-80D4-3FB0-54B6-5EE0552B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995686"/>
            <a:ext cx="3472611" cy="2022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F4BCD8-6C42-E4E8-C376-FC764EDBA702}"/>
              </a:ext>
            </a:extLst>
          </p:cNvPr>
          <p:cNvSpPr txBox="1"/>
          <p:nvPr/>
        </p:nvSpPr>
        <p:spPr>
          <a:xfrm>
            <a:off x="1114924" y="4083918"/>
            <a:ext cx="41764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tests of MDPCT1 </a:t>
            </a:r>
            <a:r>
              <a:rPr lang="fr-CH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[S. </a:t>
            </a:r>
            <a:r>
              <a:rPr lang="fr-CH" sz="1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Stoynev</a:t>
            </a:r>
            <a:r>
              <a:rPr lang="fr-CH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IEEE TAS 32 (2022) 4000705]</a:t>
            </a:r>
            <a:endParaRPr lang="en-GB" sz="1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332EC97-B88C-14B5-F6E4-F92F6E42F5E1}"/>
              </a:ext>
            </a:extLst>
          </p:cNvPr>
          <p:cNvCxnSpPr>
            <a:cxnSpLocks/>
          </p:cNvCxnSpPr>
          <p:nvPr/>
        </p:nvCxnSpPr>
        <p:spPr>
          <a:xfrm flipH="1">
            <a:off x="4759210" y="2211710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33E084-2900-FD54-0A22-3ED0A2F73AD9}"/>
              </a:ext>
            </a:extLst>
          </p:cNvPr>
          <p:cNvSpPr txBox="1"/>
          <p:nvPr/>
        </p:nvSpPr>
        <p:spPr>
          <a:xfrm>
            <a:off x="4663572" y="181102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tx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14 T</a:t>
            </a:r>
            <a:endParaRPr lang="en-GB" dirty="0">
              <a:solidFill>
                <a:schemeClr val="tx2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996A25B-87CC-5D66-1AC7-271A1778D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389" y="2065128"/>
            <a:ext cx="3755412" cy="2378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81E198-C242-FDB9-8970-056645D08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086508"/>
            <a:ext cx="1356713" cy="932003"/>
          </a:xfrm>
          <a:prstGeom prst="rect">
            <a:avLst/>
          </a:prstGeom>
        </p:spPr>
      </p:pic>
      <p:pic>
        <p:nvPicPr>
          <p:cNvPr id="15" name="Picture 2" descr="US-MDP Collaboration Meeting 2021 (1-5 March 2021): Overview · (Indico)">
            <a:extLst>
              <a:ext uri="{FF2B5EF4-FFF2-40B4-BE49-F238E27FC236}">
                <a16:creationId xmlns:a16="http://schemas.microsoft.com/office/drawing/2014/main" xmlns="" id="{F8EED227-4CEB-1FE8-92EB-349AFD2A5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38" y="224994"/>
            <a:ext cx="1851380" cy="66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 of superconducting magnets for accelerators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current densities of </a:t>
            </a:r>
            <a:r>
              <a:rPr lang="en-GB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GB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A/mm</a:t>
            </a:r>
            <a:r>
              <a:rPr lang="en-GB" sz="1800" baseline="30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a peculiar feature</a:t>
            </a:r>
            <a:r>
              <a:rPr lang="en-GB" sz="1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/challenge 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accelerator magnets (</a:t>
            </a:r>
            <a:r>
              <a:rPr lang="en-GB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current density = current density over insulated coil)</a:t>
            </a:r>
          </a:p>
          <a:p>
            <a:pPr lvl="1" algn="l"/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of magnitude </a:t>
            </a:r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 </a:t>
            </a:r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as HEP </a:t>
            </a:r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magnets or fusion magnets</a:t>
            </a: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current density is needed for compactness </a:t>
            </a:r>
            <a:r>
              <a:rPr lang="en-GB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in the transverse size</a:t>
            </a: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</a:p>
          <a:p>
            <a:pPr lvl="1" algn="l"/>
            <a:r>
              <a:rPr lang="en-GB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GB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GB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for the active part 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(coil around the bore</a:t>
            </a:r>
            <a:r>
              <a:rPr lang="en-GB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GB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GB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for the total size of </a:t>
            </a:r>
            <a:r>
              <a:rPr lang="en-GB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cryostat</a:t>
            </a:r>
            <a:endParaRPr lang="en-GB" sz="1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619506"/>
              </p:ext>
            </p:extLst>
          </p:nvPr>
        </p:nvGraphicFramePr>
        <p:xfrm>
          <a:off x="1331640" y="1707654"/>
          <a:ext cx="6307531" cy="185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506"/>
                <a:gridCol w="1261506"/>
                <a:gridCol w="1670128"/>
                <a:gridCol w="852885"/>
                <a:gridCol w="1261506"/>
              </a:tblGrid>
              <a:tr h="366328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Overall current density (A/mm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Superconductor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 current density (A/mm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Ramp rate (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mT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/s)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"/>
                          <a:cs typeface="Times"/>
                        </a:rPr>
                        <a:t>Field in conductor (T)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19797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Times"/>
                          <a:cs typeface="Times"/>
                        </a:rPr>
                        <a:t>Tevatron</a:t>
                      </a:r>
                      <a:r>
                        <a:rPr lang="en-US" sz="1200" dirty="0" smtClean="0">
                          <a:latin typeface="Times"/>
                          <a:cs typeface="Times"/>
                        </a:rPr>
                        <a:t> dipole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360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1550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 </a:t>
                      </a:r>
                      <a:r>
                        <a:rPr lang="en-US" sz="1200" dirty="0" smtClean="0">
                          <a:latin typeface="Times"/>
                          <a:cs typeface="Times"/>
                        </a:rPr>
                        <a:t>4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4.7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1979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LHC dipole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360/440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1260/1820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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Times"/>
                          <a:ea typeface="+mn-ea"/>
                          <a:cs typeface="Times"/>
                          <a:sym typeface="Symbol"/>
                        </a:rPr>
                        <a:t>8</a:t>
                      </a:r>
                      <a:endParaRPr lang="en-US" sz="11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8.6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1979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ATLAS BCT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30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950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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Times"/>
                          <a:ea typeface="+mn-ea"/>
                          <a:cs typeface="Times"/>
                          <a:sym typeface="Symbol"/>
                        </a:rPr>
                        <a:t>0.8</a:t>
                      </a:r>
                      <a:endParaRPr lang="en-US" sz="11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3.9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1979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ITER (TF &amp; CS)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20 to 40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150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 </a:t>
                      </a:r>
                      <a:r>
                        <a:rPr lang="en-US" sz="1100" dirty="0" smtClean="0">
                          <a:latin typeface="Times"/>
                          <a:cs typeface="Times"/>
                        </a:rPr>
                        <a:t>400</a:t>
                      </a:r>
                      <a:endParaRPr lang="en-US" sz="11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5 to 13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1979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HL</a:t>
                      </a:r>
                      <a:r>
                        <a:rPr lang="en-US" sz="1200" baseline="0" dirty="0" smtClean="0">
                          <a:latin typeface="Times"/>
                          <a:cs typeface="Times"/>
                        </a:rPr>
                        <a:t>-LHC SC link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17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1450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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Times"/>
                          <a:ea typeface="+mn-ea"/>
                          <a:cs typeface="Times"/>
                          <a:sym typeface="Symbol"/>
                        </a:rPr>
                        <a:t>8</a:t>
                      </a:r>
                      <a:endParaRPr lang="en-US" sz="11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"/>
                          <a:cs typeface="Times"/>
                        </a:rPr>
                        <a:t>Self field (&lt;1 T)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45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</a:t>
            </a:r>
            <a:r>
              <a:rPr lang="en-GB" dirty="0" smtClean="0"/>
              <a:t>lock design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2015-2023: RMM is a block magnet, without flared ends, </a:t>
            </a:r>
            <a:r>
              <a:rPr lang="fr-CH" sz="1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reached 16.9 T bore field in 50 mm aperture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(but the coil is huge, not afforable for accelerator, as in FRESCA2)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training to 15 T !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magnets (test in &gt;2025)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layer 14 T dipole «a la HD2» developed at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four layer 14 T dipole «a la Fresca2» developed at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CEA, but with grading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R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5" y="1689462"/>
            <a:ext cx="4327953" cy="21898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970" y="3879355"/>
            <a:ext cx="53371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CH" sz="1000" dirty="0" smtClean="0">
                <a:latin typeface="Times" panose="02020603050405020304" pitchFamily="18" charset="0"/>
                <a:cs typeface="Times" panose="02020603050405020304" pitchFamily="18" charset="0"/>
              </a:rPr>
              <a:t>RMM cross-section </a:t>
            </a:r>
            <a:r>
              <a:rPr lang="fr-CH" sz="1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[S. Izquierdo Bermudez, et al. IEEE TAS 27 </a:t>
            </a:r>
            <a:r>
              <a:rPr lang="fr-CH" sz="10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fr-CH" sz="1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2017) 4002004]</a:t>
            </a:r>
            <a:endParaRPr lang="fr-CH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7984" y="3879355"/>
            <a:ext cx="49011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fr-CH" sz="1000" dirty="0" smtClean="0">
                <a:latin typeface="Times" panose="02020603050405020304" pitchFamily="18" charset="0"/>
                <a:cs typeface="Times" panose="02020603050405020304" pitchFamily="18" charset="0"/>
              </a:rPr>
              <a:t>RMM powering </a:t>
            </a:r>
            <a:r>
              <a:rPr lang="fr-CH" sz="1000" dirty="0" smtClean="0">
                <a:solidFill>
                  <a:srgbClr val="008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J. C. Perez, </a:t>
            </a:r>
            <a:r>
              <a:rPr lang="fr-CH" sz="1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G. Willering, et al. </a:t>
            </a:r>
            <a:endParaRPr lang="fr-CH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832" y="1635646"/>
            <a:ext cx="3671968" cy="22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2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coil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 has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chosen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design</a:t>
            </a:r>
          </a:p>
          <a:p>
            <a:pPr lvl="1" algn="l"/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aiming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final 20 T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aperture</a:t>
            </a: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2018-2023 LFP1: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12.5 T reached within 14 mm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aperture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algn="l">
              <a:buNone/>
            </a:pPr>
            <a:r>
              <a:rPr lang="fr-CH" sz="1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]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 or planned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 is building LFP3 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CIEMAT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a 14 T common coil with Nb</a:t>
            </a:r>
            <a:r>
              <a:rPr lang="fr-CH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lang="fr-CH" sz="1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(see also C. Martins, 1LPO1G-08)</a:t>
            </a:r>
            <a:endParaRPr lang="fr-CH" sz="1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C4764D-6CA6-3292-A3C6-6ED2C51BF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90" y="51470"/>
            <a:ext cx="2242768" cy="1512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FBA79A-4EF8-D9B5-3F1B-B19AAAEF4700}"/>
              </a:ext>
            </a:extLst>
          </p:cNvPr>
          <p:cNvSpPr txBox="1"/>
          <p:nvPr/>
        </p:nvSpPr>
        <p:spPr>
          <a:xfrm>
            <a:off x="6051083" y="1563638"/>
            <a:ext cx="308302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Common coil </a:t>
            </a:r>
            <a:r>
              <a:rPr lang="fr-CH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design 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</a:t>
            </a:r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R. Gupta, IPAC 1997 3344]</a:t>
            </a:r>
            <a:endParaRPr lang="en-GB" sz="11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FB0A95-59D3-CF72-032C-608CB6CC7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14" y="1768504"/>
            <a:ext cx="2591848" cy="22339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C7FACA-4D60-1BDE-961D-1E5C933A9198}"/>
              </a:ext>
            </a:extLst>
          </p:cNvPr>
          <p:cNvSpPr txBox="1"/>
          <p:nvPr/>
        </p:nvSpPr>
        <p:spPr>
          <a:xfrm>
            <a:off x="316055" y="4002410"/>
            <a:ext cx="33962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LFP3 </a:t>
            </a:r>
            <a:r>
              <a:rPr lang="fr-CH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magnet </a:t>
            </a:r>
            <a:r>
              <a:rPr lang="fr-CH" sz="9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[J. Shi, Q. Xu, et al., IEEE TAS 34 (2024) 4701405]</a:t>
            </a:r>
            <a:endParaRPr lang="en-GB" sz="9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7" descr="LPF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1800780"/>
            <a:ext cx="4032448" cy="27242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5976" y="4455572"/>
            <a:ext cx="31013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fr-CH" sz="1000" dirty="0" smtClean="0">
                <a:latin typeface="Times" panose="02020603050405020304" pitchFamily="18" charset="0"/>
                <a:cs typeface="Times" panose="02020603050405020304" pitchFamily="18" charset="0"/>
              </a:rPr>
              <a:t>LPF1 training </a:t>
            </a:r>
            <a:r>
              <a:rPr lang="fr-CH" sz="10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</a:t>
            </a:r>
            <a:r>
              <a:rPr lang="fr-CH" sz="10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C. Wang, et al., SUST 36 (2023) 065006]</a:t>
            </a:r>
            <a:endParaRPr lang="fr-CH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7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</a:t>
            </a:r>
            <a:r>
              <a:rPr lang="en-GB" dirty="0" smtClean="0"/>
              <a:t>tress </a:t>
            </a:r>
            <a:r>
              <a:rPr lang="en-GB" dirty="0"/>
              <a:t>management: </a:t>
            </a:r>
            <a:r>
              <a:rPr lang="en-GB" dirty="0" err="1"/>
              <a:t>cos</a:t>
            </a:r>
            <a:r>
              <a:rPr lang="en-GB" dirty="0" err="1">
                <a:latin typeface="Symbol" panose="05050102010706020507" pitchFamily="18" charset="2"/>
              </a:rPr>
              <a:t>q</a:t>
            </a:r>
            <a:r>
              <a:rPr lang="en-GB" dirty="0"/>
              <a:t> and common coil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4039921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management consists in mixing the coil and the structure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Advantage: (i) Stress is intercepted at each block of conductors and (ii) the structure enthalpy can contribute to protection</a:t>
            </a: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disadvantage: preload is not (or only partially) </a:t>
            </a:r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FNAL: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SMCT </a:t>
            </a:r>
            <a:r>
              <a:rPr lang="fr-CH" sz="14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(stress managed cos theta)</a:t>
            </a:r>
          </a:p>
          <a:p>
            <a:pPr lvl="1" algn="l"/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Cables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blocks are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wound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former</a:t>
            </a:r>
          </a:p>
          <a:p>
            <a:pPr lvl="1"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theta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radial and</a:t>
            </a:r>
          </a:p>
          <a:p>
            <a:pPr marL="457200" lvl="1" indent="0" algn="l">
              <a:buNone/>
            </a:pP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azimuthal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interception 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Mirror reached </a:t>
            </a:r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12.7 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peak field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(87%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ss))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PSI: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SMCC 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(stress managed common coil)</a:t>
            </a:r>
          </a:p>
          <a:p>
            <a:pPr lvl="1" algn="l"/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Racetracks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wound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former</a:t>
            </a:r>
          </a:p>
          <a:p>
            <a:pPr lvl="1" algn="l"/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Subscale reached 7 T peak field </a:t>
            </a:r>
            <a:endParaRPr lang="fr-CH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scale magnet in 2025-2026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03F2BB-8E28-9015-5872-41DFC003F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657" y="675000"/>
            <a:ext cx="2095855" cy="1241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48350D3-18BE-E855-ABDD-64CD5AC4B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265" y="3189255"/>
            <a:ext cx="1585515" cy="1589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9B483BF-B49B-A31A-38FC-253FC5D7E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2912937"/>
            <a:ext cx="2880320" cy="18668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4006938-7D54-938D-2133-07C3612742A2}"/>
              </a:ext>
            </a:extLst>
          </p:cNvPr>
          <p:cNvSpPr txBox="1"/>
          <p:nvPr/>
        </p:nvSpPr>
        <p:spPr>
          <a:xfrm>
            <a:off x="4441630" y="2490200"/>
            <a:ext cx="47895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[A. Zlobin, 4LOr2E</a:t>
            </a:r>
            <a:r>
              <a:rPr lang="fr-CH" sz="1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-01] </a:t>
            </a:r>
            <a:r>
              <a:rPr lang="fr-CH" sz="1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CH" sz="1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CH" sz="1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Novitski</a:t>
            </a:r>
            <a:r>
              <a:rPr lang="fr-CH" sz="1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 IEEE TAS 34 (2024) 4001305]</a:t>
            </a:r>
            <a:endParaRPr lang="en-GB" sz="1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CDA4074-9047-19F6-477E-F676DB665DDB}"/>
              </a:ext>
            </a:extLst>
          </p:cNvPr>
          <p:cNvSpPr txBox="1"/>
          <p:nvPr/>
        </p:nvSpPr>
        <p:spPr>
          <a:xfrm>
            <a:off x="4725069" y="4775653"/>
            <a:ext cx="19351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[D. Araujo, et al. ASC 2024]</a:t>
            </a:r>
            <a:endParaRPr lang="en-GB" sz="1100" dirty="0"/>
          </a:p>
        </p:txBody>
      </p:sp>
      <p:pic>
        <p:nvPicPr>
          <p:cNvPr id="8" name="Picture 7" descr="SM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22" y="610084"/>
            <a:ext cx="2897343" cy="18801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7180511-8135-68B0-1FBF-AD995F4289E3}"/>
              </a:ext>
            </a:extLst>
          </p:cNvPr>
          <p:cNvGrpSpPr/>
          <p:nvPr/>
        </p:nvGrpSpPr>
        <p:grpSpPr>
          <a:xfrm>
            <a:off x="6876256" y="610084"/>
            <a:ext cx="1223412" cy="276999"/>
            <a:chOff x="7030971" y="2433250"/>
            <a:chExt cx="1223412" cy="27699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739CC0F3-5075-558D-3772-DC274064ED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5682" y="2710249"/>
              <a:ext cx="4154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9227DBD-558E-50BB-466D-A1E037C201B2}"/>
                </a:ext>
              </a:extLst>
            </p:cNvPr>
            <p:cNvSpPr txBox="1"/>
            <p:nvPr/>
          </p:nvSpPr>
          <p:spPr>
            <a:xfrm>
              <a:off x="7030971" y="2433250"/>
              <a:ext cx="1223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12.7 </a:t>
              </a:r>
              <a:r>
                <a:rPr lang="fr-CH" sz="1200" dirty="0">
                  <a:latin typeface="Times" panose="02020603050405020304" pitchFamily="18" charset="0"/>
                  <a:cs typeface="Times" panose="02020603050405020304" pitchFamily="18" charset="0"/>
                </a:rPr>
                <a:t>T peak field</a:t>
              </a:r>
              <a:endParaRPr lang="en-GB" sz="12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57C5865-385A-B2D4-4537-FE44CE13DA85}"/>
              </a:ext>
            </a:extLst>
          </p:cNvPr>
          <p:cNvGrpSpPr/>
          <p:nvPr/>
        </p:nvGrpSpPr>
        <p:grpSpPr>
          <a:xfrm>
            <a:off x="6876256" y="1818183"/>
            <a:ext cx="1223412" cy="276999"/>
            <a:chOff x="7035672" y="2495774"/>
            <a:chExt cx="1223412" cy="23462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8E426C3C-1E25-8F0E-06F1-2B153A56F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5682" y="2710249"/>
              <a:ext cx="4154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D5292B9-F757-8000-5C5C-B0D8107FC10D}"/>
                </a:ext>
              </a:extLst>
            </p:cNvPr>
            <p:cNvSpPr txBox="1"/>
            <p:nvPr/>
          </p:nvSpPr>
          <p:spPr>
            <a:xfrm>
              <a:off x="7035672" y="2495774"/>
              <a:ext cx="1223412" cy="23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10.0 </a:t>
              </a:r>
              <a:r>
                <a:rPr lang="fr-CH" sz="1200" dirty="0">
                  <a:latin typeface="Times" panose="02020603050405020304" pitchFamily="18" charset="0"/>
                  <a:cs typeface="Times" panose="02020603050405020304" pitchFamily="18" charset="0"/>
                </a:rPr>
                <a:t>T peak field</a:t>
              </a:r>
              <a:endParaRPr lang="en-GB" sz="12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37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2000" y="135000"/>
            <a:ext cx="6984336" cy="540000"/>
          </a:xfrm>
        </p:spPr>
        <p:txBody>
          <a:bodyPr/>
          <a:lstStyle/>
          <a:p>
            <a:r>
              <a:rPr lang="fr-CH" dirty="0"/>
              <a:t>F</a:t>
            </a:r>
            <a:r>
              <a:rPr lang="en-GB" dirty="0" err="1"/>
              <a:t>ull</a:t>
            </a:r>
            <a:r>
              <a:rPr lang="en-GB" dirty="0"/>
              <a:t> stress management: CCT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702E8B-9059-E7AD-07BD-DC1C081A2572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Canted cos theta is the extreme case of stress management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Winding on a former following the shape of a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tilted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solenoid: each cable turn is supportetd by the structure </a:t>
            </a:r>
            <a:r>
              <a:rPr lang="fr-CH" sz="1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[D. Meyer, R. Flask, NIM (1970)] :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efficient use of conductor, but a modular design, allowing adding layers</a:t>
            </a: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LBNL worked on this design since 2010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CCT5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Nb</a:t>
            </a:r>
            <a:r>
              <a:rPr lang="fr-CH" sz="1600" baseline="-250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Sn: 8.5 T in 90 mm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aperture</a:t>
            </a:r>
          </a:p>
          <a:p>
            <a:pPr lvl="1" algn="l"/>
            <a:r>
              <a:rPr lang="fr-CH" sz="1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[D. Arbealez, et </a:t>
            </a:r>
            <a:r>
              <a:rPr lang="fr-CH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IEEE TAS </a:t>
            </a:r>
            <a:r>
              <a:rPr lang="fr-CH" sz="1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fr-CH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CH" sz="1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2022) 4003207]</a:t>
            </a:r>
            <a:endParaRPr lang="fr-CH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 </a:t>
            </a:r>
            <a:r>
              <a:rPr lang="fr-CH" sz="1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 10.1 T in a 66 mm aperture</a:t>
            </a:r>
            <a:endParaRPr lang="fr-CH" sz="1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Nb</a:t>
            </a:r>
            <a:r>
              <a:rPr lang="fr-CH" sz="1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Sn, design based on CCT5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[B. Auchmann, </a:t>
            </a:r>
            <a:r>
              <a:rPr lang="fr-CH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IEEE TAS 34 (2024) </a:t>
            </a:r>
            <a:r>
              <a:rPr lang="fr-CH" sz="1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4000906]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MDP is also building HTS magnets</a:t>
            </a:r>
          </a:p>
          <a:p>
            <a:pPr lvl="1" algn="l"/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reached with </a:t>
            </a:r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Bi2212 CCT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31 mm ap.  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 </a:t>
            </a:r>
            <a:r>
              <a:rPr lang="fr-CH" sz="1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with </a:t>
            </a:r>
            <a:r>
              <a:rPr lang="fr-CH" sz="14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REBCO CCT </a:t>
            </a:r>
            <a:r>
              <a:rPr lang="fr-CH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65 mm ap. (LBNL)</a:t>
            </a:r>
          </a:p>
          <a:p>
            <a:pPr lvl="1" algn="l"/>
            <a:r>
              <a:rPr lang="fr-CH" sz="1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T with REBCO COMB </a:t>
            </a:r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(FNAL)</a:t>
            </a:r>
          </a:p>
          <a:p>
            <a:pPr lvl="1" algn="l"/>
            <a:r>
              <a:rPr lang="fr-CH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[P. Ferracin, </a:t>
            </a:r>
            <a:r>
              <a:rPr lang="fr-CH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fr-CH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4LOr1B-01]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E83012-C4ED-0E7D-4050-386EE07EC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01" y="3867894"/>
            <a:ext cx="2310612" cy="576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DC9A91-B8AD-18EB-4BD6-4D92ABB77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427151"/>
            <a:ext cx="1804251" cy="1364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78D52B8-625D-8BAC-15FA-ED7F03EB0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1725694"/>
            <a:ext cx="2532605" cy="18400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AE55B1-1EAA-0E33-CAF7-A2A8D9858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458" y="1851670"/>
            <a:ext cx="1618169" cy="1504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F3F1359-CFDC-F41D-07DF-B234B7D02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9225" y="118400"/>
            <a:ext cx="2147575" cy="9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2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Summarizing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38" y="843558"/>
            <a:ext cx="6264696" cy="4016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335512">
            <a:off x="5597287" y="960339"/>
            <a:ext cx="1694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Demonstrators</a:t>
            </a:r>
            <a:endParaRPr lang="en-US" sz="20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 rot="18473773">
            <a:off x="1783398" y="1637215"/>
            <a:ext cx="1787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Stress managed</a:t>
            </a:r>
            <a:endParaRPr lang="en-US" sz="2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2101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to be taken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managed structures are a new paradigm, mixing structure and coil : this allows avoiding stress accumulation and could ease protection since the structure could take part of the energy and increase the current density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you lose the possibility of preloading the coil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 training can become an issue</a:t>
            </a:r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management can allow to use higher current densities, i.e go to more efficient magnets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T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managed magnets are mandatory: US-MDP and PSI are investing on this option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</a:t>
            </a:r>
            <a:r>
              <a:rPr lang="fr-CH" sz="18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T operational field stress interception (management) is not mandatory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can provide precious additional margin for a long production as for SPPC or FCC-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worldwide efforts are focussed on different designs</a:t>
            </a: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(order of &gt;10 years) and coherent efforts are the key to success</a:t>
            </a:r>
            <a:endParaRPr lang="fr-CH" sz="1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8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magnets for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accelerators</a:t>
            </a:r>
            <a:endParaRPr lang="fr-CH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Nb</a:t>
            </a:r>
            <a:r>
              <a:rPr lang="fr-CH" sz="1800" baseline="-25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magnets for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accelerators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to 14 T</a:t>
            </a: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HL-LHC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achievements</a:t>
            </a:r>
            <a:endParaRPr lang="fr-CH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fr-CH" sz="1800" baseline="-25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dipoles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100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fr-CH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colliders</a:t>
            </a:r>
            <a:endParaRPr lang="fr-CH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HTS: </a:t>
            </a:r>
            <a:r>
              <a:rPr lang="fr-CH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challenges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7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ideal </a:t>
            </a:r>
            <a:r>
              <a:rPr lang="en-GB" dirty="0" smtClean="0"/>
              <a:t>superconductor would have …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a critical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that does not decrease with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a critical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that does not increase at lower fields (to reduce hysteresis, persistent currents)</a:t>
            </a:r>
          </a:p>
          <a:p>
            <a:pPr algn="l"/>
            <a:r>
              <a:rPr lang="fr-CH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1500 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fr-CH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(just what is needed, nothing more) at high temperatures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C838A08-01B6-8B94-79A4-3CC676E8EF01}"/>
              </a:ext>
            </a:extLst>
          </p:cNvPr>
          <p:cNvGrpSpPr/>
          <p:nvPr/>
        </p:nvGrpSpPr>
        <p:grpSpPr>
          <a:xfrm>
            <a:off x="755576" y="1995686"/>
            <a:ext cx="5763434" cy="3119208"/>
            <a:chOff x="1331640" y="1906372"/>
            <a:chExt cx="5763434" cy="29958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A00F9C5-6800-A244-CE4C-973C861EA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640" y="1906372"/>
              <a:ext cx="5472608" cy="299589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ABADCCF9-F580-2CDA-A67B-533E56D2B688}"/>
                </a:ext>
              </a:extLst>
            </p:cNvPr>
            <p:cNvCxnSpPr/>
            <p:nvPr/>
          </p:nvCxnSpPr>
          <p:spPr>
            <a:xfrm>
              <a:off x="2411760" y="3211307"/>
              <a:ext cx="44644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927EF40-8A40-29EF-67E8-3905E2B3E001}"/>
                </a:ext>
              </a:extLst>
            </p:cNvPr>
            <p:cNvSpPr txBox="1"/>
            <p:nvPr/>
          </p:nvSpPr>
          <p:spPr>
            <a:xfrm>
              <a:off x="4909860" y="2649650"/>
              <a:ext cx="2185214" cy="561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H" sz="1600" dirty="0">
                  <a:latin typeface="Times" panose="02020603050405020304" pitchFamily="18" charset="0"/>
                  <a:cs typeface="Times" panose="02020603050405020304" pitchFamily="18" charset="0"/>
                </a:rPr>
                <a:t>Ideal </a:t>
              </a:r>
              <a:r>
                <a:rPr lang="fr-CH" sz="16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superconductor,</a:t>
              </a:r>
            </a:p>
            <a:p>
              <a:pPr algn="r"/>
              <a:r>
                <a:rPr lang="fr-CH" sz="1600" dirty="0">
                  <a:latin typeface="Times" panose="02020603050405020304" pitchFamily="18" charset="0"/>
                  <a:cs typeface="Times" panose="02020603050405020304" pitchFamily="18" charset="0"/>
                </a:rPr>
                <a:t>a</a:t>
              </a:r>
              <a:r>
                <a:rPr lang="fr-CH" sz="16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t temperatures &gt;&gt; 70 K </a:t>
              </a:r>
              <a:endParaRPr lang="en-GB" sz="16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pic>
        <p:nvPicPr>
          <p:cNvPr id="3076" name="Picture 4" descr="The School of Athens - Wikipedia">
            <a:extLst>
              <a:ext uri="{FF2B5EF4-FFF2-40B4-BE49-F238E27FC236}">
                <a16:creationId xmlns:a16="http://schemas.microsoft.com/office/drawing/2014/main" xmlns="" id="{B1D7E213-FCD2-FBA5-9CB9-F6369D50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06" y="1428018"/>
            <a:ext cx="1732234" cy="21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5F5CA5-5EDD-58E4-BC49-99C73986F067}"/>
              </a:ext>
            </a:extLst>
          </p:cNvPr>
          <p:cNvSpPr txBox="1"/>
          <p:nvPr/>
        </p:nvSpPr>
        <p:spPr>
          <a:xfrm>
            <a:off x="6130617" y="4088469"/>
            <a:ext cx="291618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… and </a:t>
            </a:r>
          </a:p>
          <a:p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Cheap: 5 </a:t>
            </a:r>
            <a:r>
              <a:rPr lang="fr-CH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$/(</a:t>
            </a:r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kA m)</a:t>
            </a:r>
          </a:p>
          <a:p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Stress </a:t>
            </a:r>
            <a:r>
              <a:rPr lang="fr-CH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resistent </a:t>
            </a:r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at least up to 200 MPa</a:t>
            </a:r>
          </a:p>
          <a:p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Available in long (km) </a:t>
            </a:r>
            <a:r>
              <a:rPr lang="fr-CH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lengths</a:t>
            </a:r>
            <a:endParaRPr lang="en-GB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0617" y="3565249"/>
            <a:ext cx="2995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Raffaello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et al., The School of Athens,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detail,  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Musei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Vaticani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(1510)</a:t>
            </a:r>
            <a:r>
              <a:rPr lang="fr-CH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400" dirty="0">
              <a:solidFill>
                <a:srgbClr val="008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3776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ideal </a:t>
            </a:r>
            <a:r>
              <a:rPr lang="en-GB" dirty="0" smtClean="0"/>
              <a:t>superconductor for accelerator magnets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a critical current that does not decrease with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</a:p>
          <a:p>
            <a:pPr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critical current that does not increase at lower fields (to reduce hysteresis, persistent currents)</a:t>
            </a:r>
          </a:p>
          <a:p>
            <a:pPr algn="l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1500 A/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fr-CH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(just what is needed, nothing more) at high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 are the ideal superconductor ?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4DE8D0-6A54-7FA6-B7F4-C818757B7207}"/>
              </a:ext>
            </a:extLst>
          </p:cNvPr>
          <p:cNvGrpSpPr/>
          <p:nvPr/>
        </p:nvGrpSpPr>
        <p:grpSpPr>
          <a:xfrm>
            <a:off x="1226163" y="1878266"/>
            <a:ext cx="4680520" cy="2952328"/>
            <a:chOff x="1104073" y="2823871"/>
            <a:chExt cx="4999893" cy="3625167"/>
          </a:xfrm>
        </p:grpSpPr>
        <p:pic>
          <p:nvPicPr>
            <p:cNvPr id="12" name="Picture 11" descr="sc_plot.png">
              <a:extLst>
                <a:ext uri="{FF2B5EF4-FFF2-40B4-BE49-F238E27FC236}">
                  <a16:creationId xmlns:a16="http://schemas.microsoft.com/office/drawing/2014/main" xmlns="" id="{414B8771-4EF1-8EE9-0408-D07DE76DC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73" y="2823871"/>
              <a:ext cx="4999893" cy="3625167"/>
            </a:xfrm>
            <a:prstGeom prst="rect">
              <a:avLst/>
            </a:prstGeom>
          </p:spPr>
        </p:pic>
        <p:sp>
          <p:nvSpPr>
            <p:cNvPr id="13" name="Rounded Rectangle 1">
              <a:extLst>
                <a:ext uri="{FF2B5EF4-FFF2-40B4-BE49-F238E27FC236}">
                  <a16:creationId xmlns:a16="http://schemas.microsoft.com/office/drawing/2014/main" xmlns="" id="{5DD2BA3D-BCA1-4694-6ACE-5A776FDEDB5D}"/>
                </a:ext>
              </a:extLst>
            </p:cNvPr>
            <p:cNvSpPr/>
            <p:nvPr/>
          </p:nvSpPr>
          <p:spPr bwMode="auto">
            <a:xfrm>
              <a:off x="1720581" y="4000784"/>
              <a:ext cx="895844" cy="2061838"/>
            </a:xfrm>
            <a:prstGeom prst="roundRect">
              <a:avLst/>
            </a:prstGeom>
            <a:gradFill flip="none" rotWithShape="1">
              <a:gsLst>
                <a:gs pos="54000">
                  <a:srgbClr val="FF0000">
                    <a:alpha val="32000"/>
                  </a:srgbClr>
                </a:gs>
                <a:gs pos="100000">
                  <a:srgbClr val="FFFFFF">
                    <a:alpha val="32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xmlns="" id="{952B10E8-BAFF-463B-5A37-97F2706DA465}"/>
                </a:ext>
              </a:extLst>
            </p:cNvPr>
            <p:cNvSpPr/>
            <p:nvPr/>
          </p:nvSpPr>
          <p:spPr bwMode="auto">
            <a:xfrm>
              <a:off x="2586339" y="4000783"/>
              <a:ext cx="521479" cy="2064037"/>
            </a:xfrm>
            <a:prstGeom prst="roundRect">
              <a:avLst/>
            </a:prstGeom>
            <a:gradFill flip="none" rotWithShape="1">
              <a:gsLst>
                <a:gs pos="39000">
                  <a:srgbClr val="0000FF">
                    <a:alpha val="47000"/>
                  </a:srgbClr>
                </a:gs>
                <a:gs pos="100000">
                  <a:srgbClr val="FFFFFF">
                    <a:alpha val="32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</p:grpSp>
      <p:pic>
        <p:nvPicPr>
          <p:cNvPr id="15" name="Picture 4" descr="The School of Athens - Wikipedia">
            <a:extLst>
              <a:ext uri="{FF2B5EF4-FFF2-40B4-BE49-F238E27FC236}">
                <a16:creationId xmlns:a16="http://schemas.microsoft.com/office/drawing/2014/main" xmlns="" id="{B1D7E213-FCD2-FBA5-9CB9-F6369D50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06" y="1428018"/>
            <a:ext cx="1732234" cy="21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5F5CA5-5EDD-58E4-BC49-99C73986F067}"/>
              </a:ext>
            </a:extLst>
          </p:cNvPr>
          <p:cNvSpPr txBox="1"/>
          <p:nvPr/>
        </p:nvSpPr>
        <p:spPr>
          <a:xfrm>
            <a:off x="6130617" y="4088469"/>
            <a:ext cx="291618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… and </a:t>
            </a:r>
          </a:p>
          <a:p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Cheap: 5 </a:t>
            </a:r>
            <a:r>
              <a:rPr lang="fr-CH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$/(</a:t>
            </a:r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kA m)</a:t>
            </a:r>
          </a:p>
          <a:p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Stress </a:t>
            </a:r>
            <a:r>
              <a:rPr lang="fr-CH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resistent </a:t>
            </a:r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at least up to 200 MPa</a:t>
            </a:r>
          </a:p>
          <a:p>
            <a:r>
              <a:rPr lang="fr-CH" sz="1400" dirty="0">
                <a:latin typeface="Times" panose="02020603050405020304" pitchFamily="18" charset="0"/>
                <a:cs typeface="Times" panose="02020603050405020304" pitchFamily="18" charset="0"/>
              </a:rPr>
              <a:t>Available in long (km) </a:t>
            </a:r>
            <a:r>
              <a:rPr lang="fr-CH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lenghts</a:t>
            </a:r>
            <a:endParaRPr lang="en-GB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0617" y="3565249"/>
            <a:ext cx="2995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Raffaello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et al., The School of Athens,</a:t>
            </a:r>
          </a:p>
          <a:p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detail,  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Musei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  <a:latin typeface="Times"/>
                <a:cs typeface="Times"/>
              </a:rPr>
              <a:t>Vaticani</a:t>
            </a:r>
            <a:r>
              <a:rPr lang="en-US" sz="1400" dirty="0" smtClean="0">
                <a:solidFill>
                  <a:srgbClr val="008000"/>
                </a:solidFill>
                <a:latin typeface="Times"/>
                <a:cs typeface="Times"/>
              </a:rPr>
              <a:t> (1510)</a:t>
            </a:r>
            <a:r>
              <a:rPr lang="fr-CH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400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29144" y="4767263"/>
            <a:ext cx="1992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 smtClean="0">
                <a:solidFill>
                  <a:srgbClr val="008000"/>
                </a:solidFill>
                <a:latin typeface="Times"/>
                <a:cs typeface="Times"/>
              </a:rPr>
              <a:t>courtesy of P. Lee</a:t>
            </a:r>
            <a:r>
              <a:rPr lang="fr-CH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dirty="0">
              <a:solidFill>
                <a:srgbClr val="008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5232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Three</a:t>
            </a:r>
            <a:r>
              <a:rPr lang="fr-CH" dirty="0"/>
              <a:t> </a:t>
            </a:r>
            <a:r>
              <a:rPr lang="fr-CH" dirty="0" err="1"/>
              <a:t>conductors</a:t>
            </a:r>
            <a:r>
              <a:rPr lang="fr-CH" dirty="0"/>
              <a:t> for HTS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BSSCO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2212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mainly developed in the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</a:t>
            </a:r>
            <a:r>
              <a:rPr lang="fr-CH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[T. Shen, 3MOr1A-01]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in </a:t>
            </a:r>
            <a:r>
              <a:rPr lang="fr-CH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 strand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dipole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magnets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reaching 1.5 T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been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LBNL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(1.5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T)</a:t>
            </a: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Expensive,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complicated manufacturing process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(more than Nb</a:t>
            </a:r>
            <a:r>
              <a:rPr lang="fr-CH" sz="1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Sn): reaction at 800 C (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bar of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CH" sz="16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REBCO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hope for a very fast track to fusion, </a:t>
            </a:r>
            <a:r>
              <a:rPr lang="fr-CH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[see plenary talk at ASC of D. Dunn]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Recently, </a:t>
            </a:r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fr-CH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cost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still one order of magnitude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neeed in the unfavorable direction, and with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lengths</a:t>
            </a:r>
            <a:endParaRPr lang="fr-CH" sz="16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in tape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cable geometries are being considered (Roebel,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Corc®, Star ®)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Hysteresis losses can be a showstopper: the filament is the tape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(strong impulse from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China) </a:t>
            </a:r>
            <a:r>
              <a:rPr lang="fr-CH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[see plenary talk at ASC of </a:t>
            </a:r>
            <a:r>
              <a:rPr lang="fr-CH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Iida]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current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improving </a:t>
            </a:r>
          </a:p>
          <a:p>
            <a:pPr lvl="1" algn="l"/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Potentially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cheaper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REBCO</a:t>
            </a:r>
          </a:p>
        </p:txBody>
      </p:sp>
    </p:spTree>
    <p:extLst>
      <p:ext uri="{BB962C8B-B14F-4D97-AF65-F5344CB8AC3E}">
        <p14:creationId xmlns:p14="http://schemas.microsoft.com/office/powerpoint/2010/main" val="162272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Field, collider size, and energy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4111929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of a particle accelerator is given by </a:t>
            </a:r>
            <a:r>
              <a:rPr lang="en-GB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and accelerator size</a:t>
            </a: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accelerators ?</a:t>
            </a: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 algn="l">
              <a:buNone/>
            </a:pP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High fields ?</a:t>
            </a:r>
          </a:p>
          <a:p>
            <a:pPr algn="l"/>
            <a:endParaRPr lang="en-GB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7" descr="sync_dip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08" y="1633562"/>
            <a:ext cx="2973100" cy="146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302074"/>
              </p:ext>
            </p:extLst>
          </p:nvPr>
        </p:nvGraphicFramePr>
        <p:xfrm>
          <a:off x="650875" y="3028950"/>
          <a:ext cx="33702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Equation" r:id="rId5" imgW="1562100" imgH="190500" progId="Equation.3">
                  <p:embed/>
                </p:oleObj>
              </mc:Choice>
              <mc:Fallback>
                <p:oleObj name="Equation" r:id="rId5" imgW="15621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" y="3028950"/>
                        <a:ext cx="3370263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3990862"/>
            <a:ext cx="1370856" cy="1152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5665" y="3435846"/>
            <a:ext cx="1094247" cy="127311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4788024" y="771549"/>
            <a:ext cx="4111929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of a magnet is given by current density and coil width</a:t>
            </a: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CH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</a:t>
            </a:r>
            <a:r>
              <a:rPr lang="fr-CH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allows not only zero consumption (except cryogenics), but for accelerator magnets </a:t>
            </a:r>
            <a:r>
              <a:rPr lang="fr-CH" sz="12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gives a leap in the overall current density </a:t>
            </a:r>
            <a:r>
              <a:rPr lang="fr-CH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two orders of magnitudes from </a:t>
            </a:r>
            <a:r>
              <a:rPr lang="en-GB" sz="1200" kern="100" dirty="0">
                <a:solidFill>
                  <a:schemeClr val="accent3"/>
                </a:solidFill>
                <a:latin typeface="Times" panose="02020603050405020304" pitchFamily="18" charset="0"/>
                <a:ea typeface="Aptos" panose="020B0004020202020204" pitchFamily="34" charset="0"/>
                <a:cs typeface="Times" panose="02020603050405020304" pitchFamily="18" charset="0"/>
              </a:rPr>
              <a:t>~</a:t>
            </a:r>
            <a:r>
              <a:rPr lang="fr-CH" sz="1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to </a:t>
            </a:r>
            <a:r>
              <a:rPr lang="en-GB" sz="1200" kern="100" dirty="0">
                <a:solidFill>
                  <a:schemeClr val="accent3"/>
                </a:solidFill>
                <a:latin typeface="Times" panose="02020603050405020304" pitchFamily="18" charset="0"/>
                <a:ea typeface="Aptos" panose="020B0004020202020204" pitchFamily="34" charset="0"/>
                <a:cs typeface="Times" panose="02020603050405020304" pitchFamily="18" charset="0"/>
              </a:rPr>
              <a:t>~</a:t>
            </a:r>
            <a:r>
              <a:rPr lang="fr-CH" sz="1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A/mm</a:t>
            </a:r>
            <a:r>
              <a:rPr lang="fr-CH" sz="1200" baseline="30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enabling technology</a:t>
            </a:r>
          </a:p>
          <a:p>
            <a:pPr marL="0" indent="0" algn="l">
              <a:buNone/>
            </a:pPr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 algn="l">
              <a:buNone/>
            </a:pPr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GB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692457"/>
              </p:ext>
            </p:extLst>
          </p:nvPr>
        </p:nvGraphicFramePr>
        <p:xfrm>
          <a:off x="4529566" y="3219379"/>
          <a:ext cx="437038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9" imgW="2120900" imgH="304800" progId="Equation.3">
                  <p:embed/>
                </p:oleObj>
              </mc:Choice>
              <mc:Fallback>
                <p:oleObj name="Equation" r:id="rId9" imgW="2120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566" y="3219379"/>
                        <a:ext cx="4370387" cy="625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dipole_sk_mnw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19" y="1419622"/>
            <a:ext cx="1714805" cy="136770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87638" y="2365598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A1100"/>
                </a:solidFill>
                <a:latin typeface="Times"/>
                <a:cs typeface="Times"/>
              </a:rPr>
              <a:t>Speed of light</a:t>
            </a:r>
            <a:endParaRPr lang="en-US" sz="1400" dirty="0">
              <a:solidFill>
                <a:srgbClr val="CA1100"/>
              </a:solidFill>
              <a:latin typeface="Times"/>
              <a:cs typeface="Time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71600" y="2673375"/>
            <a:ext cx="864096" cy="474439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300192" y="2499742"/>
            <a:ext cx="288032" cy="51590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35080" y="2137150"/>
            <a:ext cx="57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A1100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solidFill>
                  <a:srgbClr val="CA1100"/>
                </a:solidFill>
                <a:latin typeface="Times"/>
                <a:cs typeface="Times"/>
              </a:rPr>
              <a:t>0</a:t>
            </a:r>
            <a:r>
              <a:rPr lang="en-US" dirty="0" smtClean="0">
                <a:solidFill>
                  <a:srgbClr val="CA1100"/>
                </a:solidFill>
                <a:latin typeface="Times"/>
                <a:cs typeface="Times"/>
              </a:rPr>
              <a:t>/2</a:t>
            </a:r>
            <a:endParaRPr lang="en-US" dirty="0">
              <a:solidFill>
                <a:srgbClr val="CA1100"/>
              </a:solidFill>
              <a:latin typeface="Times"/>
              <a:cs typeface="Time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9239" y="1419622"/>
            <a:ext cx="1996962" cy="15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2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Two options: hybrid </a:t>
            </a:r>
            <a:r>
              <a:rPr lang="fr-CH" dirty="0"/>
              <a:t>or full HTS ?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All-HTS coil open the possibility of 20 K operation, which could consume less energy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Beware of drawing conclusions on sustainability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it is a very complex computation that is notalways not totally intuitive – </a:t>
            </a:r>
            <a:r>
              <a:rPr lang="fr-CH" sz="16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of HTS at 20 K is 2-3 times the cost at 4.5 K</a:t>
            </a: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«Hybrid» makes use of HTS in higher field regions, and of cheaper Nb</a:t>
            </a:r>
            <a:r>
              <a:rPr lang="fr-CH" sz="18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up to 15 T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option is being developed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US by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MDP,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by IHEP </a:t>
            </a: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6DB1CC-14A7-75DF-F91D-23C2C33663DE}"/>
              </a:ext>
            </a:extLst>
          </p:cNvPr>
          <p:cNvSpPr txBox="1"/>
          <p:nvPr/>
        </p:nvSpPr>
        <p:spPr>
          <a:xfrm>
            <a:off x="1224049" y="4331709"/>
            <a:ext cx="29250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00" dirty="0" err="1">
                <a:latin typeface="Times" panose="02020603050405020304" pitchFamily="18" charset="0"/>
                <a:cs typeface="Times" panose="02020603050405020304" pitchFamily="18" charset="0"/>
              </a:rPr>
              <a:t>Hybrid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 design for 20 T magnet </a:t>
            </a:r>
          </a:p>
          <a:p>
            <a:pPr algn="ctr"/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[P. Ferracin, et al, IEEE TAS 33 (2023) 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4002007</a:t>
            </a:r>
          </a:p>
          <a:p>
            <a:pPr algn="ctr"/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fr-CH" sz="11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nd 4LOr1B-01]</a:t>
            </a:r>
            <a:endParaRPr lang="en-GB" sz="11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A9A092-A3D4-F0EC-7F86-28B84780001A}"/>
              </a:ext>
            </a:extLst>
          </p:cNvPr>
          <p:cNvSpPr txBox="1"/>
          <p:nvPr/>
        </p:nvSpPr>
        <p:spPr>
          <a:xfrm>
            <a:off x="5402830" y="4373111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00" dirty="0" err="1">
                <a:latin typeface="Times" panose="02020603050405020304" pitchFamily="18" charset="0"/>
                <a:cs typeface="Times" panose="02020603050405020304" pitchFamily="18" charset="0"/>
              </a:rPr>
              <a:t>Hybrid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 design for 20 T magnet </a:t>
            </a:r>
          </a:p>
          <a:p>
            <a:pPr algn="ctr"/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[Q. Xu, et al, CEPC design report, </a:t>
            </a:r>
            <a:r>
              <a:rPr lang="fr-CH" sz="1100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pg</a:t>
            </a:r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749]</a:t>
            </a:r>
            <a:endParaRPr lang="en-GB" sz="11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CAD78E-2A7D-0D51-BEA1-E5D7E2DEB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35" y="2582874"/>
            <a:ext cx="3788465" cy="1727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A6C17A-08B8-25D0-6FC5-B1E0B7C94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329457"/>
            <a:ext cx="3099231" cy="20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8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</a:t>
            </a:r>
            <a:r>
              <a:rPr lang="en-GB" dirty="0"/>
              <a:t>he challenge of hysteresis for tapes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6056145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larger temperature margin and lower </a:t>
            </a:r>
            <a:r>
              <a:rPr lang="fr-CH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low field,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allows </a:t>
            </a:r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 </a:t>
            </a:r>
            <a:r>
              <a:rPr lang="fr-CH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very large filaments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one direction (up to 12 mm)</a:t>
            </a:r>
          </a:p>
          <a:p>
            <a:pPr algn="l"/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Hysteretic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losses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the FCC-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5 kJ/m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can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showstopper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CH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case </a:t>
            </a:r>
          </a:p>
          <a:p>
            <a:pPr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of HTS insert, both common coil and cos</a:t>
            </a:r>
            <a:r>
              <a:rPr lang="fr-CH" sz="16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 the cables perpendicular to the field: the ideal is the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block, where they are parallel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 smtClean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Feather </a:t>
            </a:r>
            <a:r>
              <a:rPr lang="fr-CH" sz="18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in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marL="0" indent="0" algn="l">
              <a:buNone/>
            </a:pPr>
            <a:r>
              <a:rPr lang="fr-CH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</a:t>
            </a:r>
            <a:r>
              <a:rPr lang="fr-CH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 aligned: </a:t>
            </a:r>
            <a:r>
              <a:rPr lang="fr-CH" sz="18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reached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 </a:t>
            </a:r>
            <a:r>
              <a:rPr lang="fr-CH" sz="18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marL="0" indent="0" algn="l">
              <a:buNone/>
            </a:pPr>
            <a:r>
              <a:rPr lang="fr-CH" sz="16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[L. Rossi, et al, </a:t>
            </a:r>
            <a:r>
              <a:rPr lang="fr-CH" sz="16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Instruments 5 (2021) ]</a:t>
            </a:r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REBCO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tape a viable conductor for </a:t>
            </a:r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 magnets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l">
              <a:buNone/>
            </a:pPr>
            <a:r>
              <a:rPr lang="fr-CH" sz="16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	[see talk of R. Kang]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62BBFD-5438-6093-173F-3E8F0A6AF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779401"/>
            <a:ext cx="2485548" cy="103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98AF4F8-C1B0-57DC-4924-DF4321B65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669" y="2494874"/>
            <a:ext cx="3059679" cy="22998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1ED8D12-7FBF-7BFC-E505-78E237D73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867" y="1829779"/>
            <a:ext cx="2202336" cy="2552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FE5761-A37D-BA62-488A-DA2DDE1B01DD}"/>
              </a:ext>
            </a:extLst>
          </p:cNvPr>
          <p:cNvSpPr txBox="1"/>
          <p:nvPr/>
        </p:nvSpPr>
        <p:spPr>
          <a:xfrm>
            <a:off x="3838669" y="4687621"/>
            <a:ext cx="2850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First powering 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of Feather</a:t>
            </a:r>
          </a:p>
          <a:p>
            <a:pPr algn="ctr"/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[L. Rossi, et al, IEEE TAS 28 (2018) 4001810]</a:t>
            </a:r>
            <a:endParaRPr lang="en-GB" sz="11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C087E4-AC49-0C3B-FA0C-C39E14EE6C5E}"/>
              </a:ext>
            </a:extLst>
          </p:cNvPr>
          <p:cNvSpPr txBox="1"/>
          <p:nvPr/>
        </p:nvSpPr>
        <p:spPr>
          <a:xfrm>
            <a:off x="6919949" y="4412172"/>
            <a:ext cx="206979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1100" dirty="0" err="1">
                <a:latin typeface="Times" panose="02020603050405020304" pitchFamily="18" charset="0"/>
                <a:cs typeface="Times" panose="02020603050405020304" pitchFamily="18" charset="0"/>
              </a:rPr>
              <a:t>Aligned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 block design in Feather</a:t>
            </a:r>
          </a:p>
          <a:p>
            <a:pPr algn="ctr"/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[J. van </a:t>
            </a:r>
            <a:r>
              <a:rPr lang="fr-CH" sz="1100" dirty="0" err="1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Nugteren</a:t>
            </a:r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G. Kirby, et al, </a:t>
            </a:r>
          </a:p>
          <a:p>
            <a:pPr algn="ctr"/>
            <a:r>
              <a:rPr lang="fr-CH" sz="11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IEEE TAS 25 (2015) 4000705]</a:t>
            </a:r>
            <a:endParaRPr lang="en-GB" sz="11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0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</a:t>
            </a:r>
            <a:r>
              <a:rPr lang="en-GB" dirty="0"/>
              <a:t>he challenge of protection </a:t>
            </a:r>
            <a:r>
              <a:rPr lang="en-GB" dirty="0" smtClean="0"/>
              <a:t>and detection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76425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the larger temperature margin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quench velocity in HTS is very small –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detecting the quench is troublesome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takes much more time than in LTS</a:t>
            </a: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Moreover: magnetic pressure          energy density           enthalpy</a:t>
            </a:r>
          </a:p>
          <a:p>
            <a:pPr algn="l"/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strategies</a:t>
            </a:r>
          </a:p>
          <a:p>
            <a:pPr lvl="1"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the structure participating to the removal of the </a:t>
            </a:r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(as in stress managed magnets?)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 a cheap extraction system for long magnets that can be applied to every magnet </a:t>
            </a:r>
          </a:p>
          <a:p>
            <a:pPr marL="457200" lvl="1" indent="0" algn="l">
              <a:buNone/>
            </a:pP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[see ESC system, E. Raxaioli, 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al, 1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LPo1G-01]</a:t>
            </a:r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 quench 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447396"/>
              </p:ext>
            </p:extLst>
          </p:nvPr>
        </p:nvGraphicFramePr>
        <p:xfrm>
          <a:off x="467544" y="1779663"/>
          <a:ext cx="4176465" cy="1730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13"/>
                <a:gridCol w="1410968"/>
                <a:gridCol w="1580284"/>
              </a:tblGrid>
              <a:tr h="3003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Field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Pressure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"/>
                          <a:cs typeface="Times"/>
                        </a:rPr>
                        <a:t>Energy density</a:t>
                      </a:r>
                    </a:p>
                  </a:txBody>
                  <a:tcPr/>
                </a:tc>
              </a:tr>
              <a:tr h="2812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B (T)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B</a:t>
                      </a:r>
                      <a:r>
                        <a:rPr lang="en-US" sz="1200" baseline="30000" dirty="0" smtClean="0">
                          <a:latin typeface="Times"/>
                          <a:cs typeface="Times"/>
                        </a:rPr>
                        <a:t>2</a:t>
                      </a:r>
                      <a:r>
                        <a:rPr lang="en-US" sz="1200" dirty="0" smtClean="0">
                          <a:latin typeface="Times"/>
                          <a:cs typeface="Times"/>
                        </a:rPr>
                        <a:t>/2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 smtClean="0">
                          <a:latin typeface="Times"/>
                          <a:cs typeface="Times"/>
                        </a:rPr>
                        <a:t> (</a:t>
                      </a:r>
                      <a:r>
                        <a:rPr lang="en-US" sz="1200" dirty="0" err="1" smtClean="0">
                          <a:latin typeface="Times"/>
                          <a:cs typeface="Times"/>
                        </a:rPr>
                        <a:t>MPa</a:t>
                      </a:r>
                      <a:r>
                        <a:rPr lang="en-US" sz="1200" dirty="0" smtClean="0">
                          <a:latin typeface="Times"/>
                          <a:cs typeface="Times"/>
                        </a:rPr>
                        <a:t>)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"/>
                          <a:cs typeface="Times"/>
                        </a:rPr>
                        <a:t>B</a:t>
                      </a:r>
                      <a:r>
                        <a:rPr lang="en-US" sz="1200" baseline="30000" dirty="0" smtClean="0">
                          <a:latin typeface="Times"/>
                          <a:cs typeface="Times"/>
                        </a:rPr>
                        <a:t>2</a:t>
                      </a:r>
                      <a:r>
                        <a:rPr lang="en-US" sz="1200" dirty="0" smtClean="0">
                          <a:latin typeface="Times"/>
                          <a:cs typeface="Times"/>
                        </a:rPr>
                        <a:t>/2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 smtClean="0">
                          <a:latin typeface="Times"/>
                          <a:cs typeface="Times"/>
                        </a:rPr>
                        <a:t> (J/mm</a:t>
                      </a:r>
                      <a:r>
                        <a:rPr lang="en-US" sz="1200" baseline="30000" dirty="0" smtClean="0">
                          <a:latin typeface="Times"/>
                          <a:cs typeface="Times"/>
                        </a:rPr>
                        <a:t>3</a:t>
                      </a:r>
                      <a:r>
                        <a:rPr lang="en-US" sz="1200" dirty="0" smtClean="0">
                          <a:latin typeface="Times"/>
                          <a:cs typeface="Times"/>
                        </a:rPr>
                        <a:t>)</a:t>
                      </a:r>
                    </a:p>
                  </a:txBody>
                  <a:tcPr/>
                </a:tc>
              </a:tr>
              <a:tr h="2871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5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10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0.010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871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10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40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0.040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871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15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90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0.090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871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20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160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"/>
                          <a:cs typeface="Times"/>
                        </a:rPr>
                        <a:t>0.160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3468717" y="1596570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364088" y="1596570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MG_3299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12450" r="7111" b="11802"/>
          <a:stretch/>
        </p:blipFill>
        <p:spPr>
          <a:xfrm>
            <a:off x="5398142" y="1749607"/>
            <a:ext cx="2846266" cy="18808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8064" y="3611753"/>
            <a:ext cx="2119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[see 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T. Salmi, </a:t>
            </a:r>
            <a:r>
              <a:rPr lang="fr-CH" sz="1200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al, </a:t>
            </a:r>
            <a:r>
              <a:rPr lang="fr-CH" sz="12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1LPo1I-04]</a:t>
            </a:r>
            <a:endParaRPr lang="fr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9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to be taken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opens a path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towards operational fields higher than 15 T and higher operational temperatures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could also open the possibility of simpler cryogenic systems, and be more economical – however the global optimization of the systen is not trivial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 the adaptability of present state of the art of HTS tapes to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magnets for HEP accelerators is not proven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large current cable, windable, is needed – many efforts in the past years but a clear solution is not yet available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not sure that the conductor itself is viable for very special requirements needed by HEP applications – is the hysteresis due to large filaments a showstopper ?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quality still very far from requirements</a:t>
            </a: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Protection at 20 T requires new paradigms</a:t>
            </a: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T target makes us enter in «new physics»,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requiring a well defined strategy to prove within 5-10 years if HTS is a viable technology for HEP</a:t>
            </a:r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8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personal final remarks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free lunch: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tesla is gained with lot of effort, time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technical advancements</a:t>
            </a: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our research timelines are very long, collaboration in space and in time between different teams is needed – competition does not work,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joining the efforts is much more effective</a:t>
            </a:r>
          </a:p>
          <a:p>
            <a:pPr algn="l"/>
            <a:endParaRPr lang="fr-CH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handle information between generations and between labs, journals (and conferences) are fundamental: (i) write,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about setbacks </a:t>
            </a:r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travel (iii)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read, read, read … and forget, and then read again</a:t>
            </a:r>
          </a:p>
          <a:p>
            <a:pPr algn="l"/>
            <a:endParaRPr lang="fr-CH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time ago, colleagues were building magnets without computer codes: </a:t>
            </a:r>
            <a:r>
              <a:rPr lang="fr-CH" sz="1800" dirty="0" smtClean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 methods are an essential tool that can give a lot of insight</a:t>
            </a:r>
            <a:endParaRPr lang="fr-CH" sz="1800" dirty="0">
              <a:solidFill>
                <a:srgbClr val="CA1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6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!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0601" b="25172"/>
          <a:stretch/>
        </p:blipFill>
        <p:spPr>
          <a:xfrm>
            <a:off x="-8969" y="1759953"/>
            <a:ext cx="9152969" cy="2088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013" y="3882087"/>
            <a:ext cx="776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First Nb</a:t>
            </a:r>
            <a:r>
              <a:rPr lang="en-US" baseline="-25000" dirty="0" smtClean="0">
                <a:latin typeface="Times"/>
                <a:cs typeface="Times"/>
              </a:rPr>
              <a:t>3</a:t>
            </a:r>
            <a:r>
              <a:rPr lang="en-US" dirty="0" smtClean="0">
                <a:latin typeface="Times"/>
                <a:cs typeface="Times"/>
              </a:rPr>
              <a:t>Sn </a:t>
            </a:r>
            <a:r>
              <a:rPr lang="en-US" dirty="0" err="1" smtClean="0">
                <a:latin typeface="Times"/>
                <a:cs typeface="Times"/>
              </a:rPr>
              <a:t>quadrupole</a:t>
            </a:r>
            <a:r>
              <a:rPr lang="en-US" dirty="0" smtClean="0">
                <a:latin typeface="Times"/>
                <a:cs typeface="Times"/>
              </a:rPr>
              <a:t> made in the US after reception at CERN, December 2023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0609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ISR to LHC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history of Nb-Ti dipole magnets is a 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 along the </a:t>
            </a:r>
            <a:r>
              <a:rPr lang="en-GB" sz="1800" kern="100" dirty="0">
                <a:solidFill>
                  <a:schemeClr val="accent3"/>
                </a:solidFill>
                <a:latin typeface="Times" panose="02020603050405020304" pitchFamily="18" charset="0"/>
                <a:ea typeface="Aptos" panose="020B0004020202020204" pitchFamily="34" charset="0"/>
                <a:cs typeface="Times" panose="02020603050405020304" pitchFamily="18" charset="0"/>
              </a:rPr>
              <a:t>~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A/mm</a:t>
            </a:r>
            <a:r>
              <a:rPr lang="fr-CH" sz="1800" baseline="30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increasing the coil width from </a:t>
            </a:r>
            <a:r>
              <a:rPr lang="en-GB" sz="1800" kern="100" dirty="0">
                <a:solidFill>
                  <a:schemeClr val="tx1"/>
                </a:solidFill>
                <a:latin typeface="Times" panose="02020603050405020304" pitchFamily="18" charset="0"/>
                <a:ea typeface="Aptos" panose="020B0004020202020204" pitchFamily="34" charset="0"/>
                <a:cs typeface="Times" panose="02020603050405020304" pitchFamily="18" charset="0"/>
              </a:rPr>
              <a:t>~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mm (Tevatron) to </a:t>
            </a:r>
            <a:r>
              <a:rPr lang="en-GB" sz="1800" kern="100" dirty="0">
                <a:solidFill>
                  <a:schemeClr val="tx1"/>
                </a:solidFill>
                <a:latin typeface="Times" panose="02020603050405020304" pitchFamily="18" charset="0"/>
                <a:ea typeface="Aptos" panose="020B0004020202020204" pitchFamily="34" charset="0"/>
                <a:cs typeface="Times" panose="02020603050405020304" pitchFamily="18" charset="0"/>
              </a:rPr>
              <a:t>~</a:t>
            </a:r>
            <a:r>
              <a:rPr lang="fr-CH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mm (LHC dipoles) and the field from 4.3 T to 8.3 T</a:t>
            </a: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0" y="1814400"/>
            <a:ext cx="4828981" cy="3096000"/>
          </a:xfrm>
          <a:prstGeom prst="rect">
            <a:avLst/>
          </a:prstGeom>
        </p:spPr>
      </p:pic>
      <p:graphicFrame>
        <p:nvGraphicFramePr>
          <p:cNvPr id="9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691227"/>
              </p:ext>
            </p:extLst>
          </p:nvPr>
        </p:nvGraphicFramePr>
        <p:xfrm>
          <a:off x="6012160" y="3811886"/>
          <a:ext cx="2887793" cy="413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2120900" imgH="304800" progId="Equation.3">
                  <p:embed/>
                </p:oleObj>
              </mc:Choice>
              <mc:Fallback>
                <p:oleObj name="Equation" r:id="rId5" imgW="2120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3811886"/>
                        <a:ext cx="2887793" cy="4132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5038" y="1835535"/>
            <a:ext cx="1996962" cy="15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9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2000" y="135000"/>
            <a:ext cx="8136464" cy="540000"/>
          </a:xfrm>
        </p:spPr>
        <p:txBody>
          <a:bodyPr/>
          <a:lstStyle/>
          <a:p>
            <a:r>
              <a:rPr lang="fr-CH" dirty="0"/>
              <a:t>A</a:t>
            </a:r>
            <a:r>
              <a:rPr lang="en-GB" dirty="0" err="1"/>
              <a:t>bove</a:t>
            </a:r>
            <a:r>
              <a:rPr lang="en-GB" dirty="0"/>
              <a:t> 10 T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10 T </a:t>
            </a:r>
            <a:r>
              <a:rPr lang="fr-CH" sz="1600" dirty="0" smtClean="0">
                <a:solidFill>
                  <a:schemeClr val="accent3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is </a:t>
            </a:r>
            <a:r>
              <a:rPr lang="fr-CH" sz="1600" dirty="0">
                <a:solidFill>
                  <a:schemeClr val="accent3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the limit for Nb-Ti </a:t>
            </a:r>
            <a:r>
              <a:rPr lang="fr-CH" sz="1600" dirty="0" smtClean="0">
                <a:solidFill>
                  <a:schemeClr val="accent3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field </a:t>
            </a:r>
            <a:r>
              <a:rPr lang="fr-CH" sz="1600" dirty="0">
                <a:solidFill>
                  <a:schemeClr val="accent3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in accelerator magnets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(LBNL D19 went just above 10 T)</a:t>
            </a:r>
            <a:endParaRPr lang="fr-CH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 However operational field must be much lower</a:t>
            </a:r>
            <a:endParaRPr lang="fr-CH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algn="l"/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Nb</a:t>
            </a:r>
            <a:r>
              <a:rPr lang="fr-CH" sz="1600" baseline="-25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3</a:t>
            </a:r>
            <a:r>
              <a:rPr lang="fr-CH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Sn, discovered before Nb-Ti, can tolerate higher field, at the price of a more complex process of coil </a:t>
            </a:r>
            <a:r>
              <a:rPr lang="fr-CH" sz="16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itchFamily="18" charset="2"/>
              </a:rPr>
              <a:t>manufacturing (reaction at 650 C, impregnation)</a:t>
            </a:r>
            <a:endParaRPr lang="fr-CH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  <a:sym typeface="Symbol" pitchFamily="18" charset="2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xmlns="" id="{3B5366C2-B636-79AD-F1B1-3C936CE1EDF2}"/>
              </a:ext>
            </a:extLst>
          </p:cNvPr>
          <p:cNvSpPr txBox="1"/>
          <p:nvPr/>
        </p:nvSpPr>
        <p:spPr>
          <a:xfrm>
            <a:off x="2414540" y="4876006"/>
            <a:ext cx="3845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Nb-Ti and Nb</a:t>
            </a:r>
            <a:r>
              <a:rPr lang="fr-CH" sz="1100" baseline="-25000" dirty="0"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Sn </a:t>
            </a:r>
            <a:r>
              <a:rPr lang="fr-CH" sz="1100" dirty="0" err="1">
                <a:latin typeface="Times" panose="02020603050405020304" pitchFamily="18" charset="0"/>
                <a:cs typeface="Times" panose="02020603050405020304" pitchFamily="18" charset="0"/>
              </a:rPr>
              <a:t>critical</a:t>
            </a:r>
            <a:r>
              <a:rPr lang="fr-CH" sz="1100" dirty="0">
                <a:latin typeface="Times" panose="02020603050405020304" pitchFamily="18" charset="0"/>
                <a:cs typeface="Times" panose="02020603050405020304" pitchFamily="18" charset="0"/>
              </a:rPr>
              <a:t> surfaces</a:t>
            </a:r>
            <a:endParaRPr lang="fr-CH" sz="1100" dirty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2A093E0-1F56-8FA4-B962-5974F9705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931093"/>
            <a:ext cx="5400600" cy="2956472"/>
          </a:xfrm>
          <a:prstGeom prst="rect">
            <a:avLst/>
          </a:prstGeom>
        </p:spPr>
      </p:pic>
      <p:sp>
        <p:nvSpPr>
          <p:cNvPr id="6" name="Arrow: Striped Right 5">
            <a:extLst>
              <a:ext uri="{FF2B5EF4-FFF2-40B4-BE49-F238E27FC236}">
                <a16:creationId xmlns:a16="http://schemas.microsoft.com/office/drawing/2014/main" xmlns="" id="{ED5F7A8D-81AA-B5C8-2E52-461FAE9ADA32}"/>
              </a:ext>
            </a:extLst>
          </p:cNvPr>
          <p:cNvSpPr/>
          <p:nvPr/>
        </p:nvSpPr>
        <p:spPr>
          <a:xfrm>
            <a:off x="3707904" y="3122513"/>
            <a:ext cx="1368152" cy="270000"/>
          </a:xfrm>
          <a:prstGeom prst="stripedRightArrow">
            <a:avLst/>
          </a:prstGeom>
          <a:gradFill>
            <a:gsLst>
              <a:gs pos="0">
                <a:schemeClr val="accent3"/>
              </a:gs>
              <a:gs pos="0">
                <a:schemeClr val="accent3"/>
              </a:gs>
              <a:gs pos="45000">
                <a:schemeClr val="accent3"/>
              </a:gs>
              <a:gs pos="72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0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4104457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1-2 T </a:t>
            </a:r>
            <a:r>
              <a:rPr lang="fr-CH" sz="1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 between operational field in several hundreds (thousands) magnets and maximum achievable field in one magnet or in a short </a:t>
            </a:r>
            <a:r>
              <a:rPr lang="fr-CH" sz="16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fr-CH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Nb-Ti, for Nb</a:t>
            </a:r>
            <a:r>
              <a:rPr lang="fr-CH" sz="1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Sn, the history of the </a:t>
            </a:r>
            <a:r>
              <a:rPr lang="fr-CH" sz="16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model dipoles 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walks around the 400 A/mm</a:t>
            </a:r>
            <a:r>
              <a:rPr lang="fr-CH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CH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line, exploring the 10 – 14 T range and coil widths from 30 to 50 mm, with the exception of Fresca2</a:t>
            </a:r>
          </a:p>
          <a:p>
            <a:pPr lvl="1" algn="l"/>
            <a:r>
              <a:rPr lang="fr-CH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that MDPCT1 reached more than 14 T, with a 50 mm coil width (see next sections)</a:t>
            </a:r>
          </a:p>
          <a:p>
            <a:pPr algn="l"/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xmlns="" id="{5E05E703-AA90-4826-8AD4-7F99EABE6C58}"/>
              </a:ext>
            </a:extLst>
          </p:cNvPr>
          <p:cNvSpPr txBox="1">
            <a:spLocks/>
          </p:cNvSpPr>
          <p:nvPr/>
        </p:nvSpPr>
        <p:spPr>
          <a:xfrm>
            <a:off x="612000" y="135000"/>
            <a:ext cx="684032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From 10 T to more than 14 T 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1" y="2121616"/>
            <a:ext cx="4608096" cy="2954384"/>
          </a:xfrm>
          <a:prstGeom prst="rect">
            <a:avLst/>
          </a:prstGeom>
        </p:spPr>
      </p:pic>
      <p:graphicFrame>
        <p:nvGraphicFramePr>
          <p:cNvPr id="13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014716"/>
              </p:ext>
            </p:extLst>
          </p:nvPr>
        </p:nvGraphicFramePr>
        <p:xfrm>
          <a:off x="5792674" y="4330348"/>
          <a:ext cx="2887793" cy="413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5" imgW="2120900" imgH="304800" progId="Equation.3">
                  <p:embed/>
                </p:oleObj>
              </mc:Choice>
              <mc:Fallback>
                <p:oleObj name="Equation" r:id="rId5" imgW="2120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674" y="4330348"/>
                        <a:ext cx="2887793" cy="4132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552" y="2353997"/>
            <a:ext cx="1996962" cy="15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0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E. Todesco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24B1ADEC-1912-4573-AA9D-96BF6197023C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8504417" cy="3786913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LARP / HL-LHC MQXF 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fr-CH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age: towards mini series and long lenghts (2004-2030)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TeV colliders: parameters and challenges</a:t>
            </a:r>
          </a:p>
          <a:p>
            <a:pPr algn="l"/>
            <a:endParaRPr lang="fr-CH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Towards Nb</a:t>
            </a:r>
            <a:r>
              <a:rPr lang="fr-CH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dipoles for 100 TeV </a:t>
            </a:r>
            <a:r>
              <a:rPr lang="fr-CH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colliders (2015-2050)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HTS: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challenges</a:t>
            </a:r>
            <a:endParaRPr lang="fr-CH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7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3" id="{E58F0CB8-C230-487D-984B-05F0DC60F7EF}" vid="{F8C82AC0-0E06-4D73-AEA3-BEA7951E737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C524BDF110D040B68CA70FE3294456" ma:contentTypeVersion="1" ma:contentTypeDescription="Create a new document." ma:contentTypeScope="" ma:versionID="89b14a02302ad28749ee1cac92c78013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23c11eee0d542004c4a7d729835418c6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F26443-B57E-462D-8A1B-8B66904E8E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1DCB4E-5F44-49E2-937F-E6AC0014234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151538-7B12-4890-887A-E687D80164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Template_Presentation_PSM_16.9rev1</Template>
  <TotalTime>57761</TotalTime>
  <Words>5922</Words>
  <Application>Microsoft Macintosh PowerPoint</Application>
  <PresentationFormat>On-screen Show (16:9)</PresentationFormat>
  <Paragraphs>978</Paragraphs>
  <Slides>55</Slides>
  <Notes>50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Thème Office</vt:lpstr>
      <vt:lpstr>Equation</vt:lpstr>
      <vt:lpstr>High field magnets for particle accelerators part II</vt:lpstr>
      <vt:lpstr>Acknowledgments</vt:lpstr>
      <vt:lpstr>Features of superconducting magnets for accelerators</vt:lpstr>
      <vt:lpstr>Features of superconducting magnets for accelerators</vt:lpstr>
      <vt:lpstr>Field, collider size, and energy</vt:lpstr>
      <vt:lpstr>From ISR to LHC</vt:lpstr>
      <vt:lpstr>Above 10 T</vt:lpstr>
      <vt:lpstr>PowerPoint Presentation</vt:lpstr>
      <vt:lpstr>Contents</vt:lpstr>
      <vt:lpstr>Contents</vt:lpstr>
      <vt:lpstr>The high luminosity LHC (HL-LHC)</vt:lpstr>
      <vt:lpstr>The high luminosity LHC (HL-LHC)</vt:lpstr>
      <vt:lpstr>The US LHC accelerator R&amp;D program</vt:lpstr>
      <vt:lpstr>The US LHC accelerator R&amp;D program</vt:lpstr>
      <vt:lpstr>The Nb3Sn triplet magnets MQXF</vt:lpstr>
      <vt:lpstr>The Nb3Sn triplet magnets MQXF</vt:lpstr>
      <vt:lpstr>Results: reproducibility</vt:lpstr>
      <vt:lpstr>Results: operational margins</vt:lpstr>
      <vt:lpstr>Results: training</vt:lpstr>
      <vt:lpstr>Results: endurance and resiliance</vt:lpstr>
      <vt:lpstr>Results: overcoming limitations</vt:lpstr>
      <vt:lpstr>Preload matters (for cosq)</vt:lpstr>
      <vt:lpstr>Stress limits (for cosq)</vt:lpstr>
      <vt:lpstr>Results: new paradigm for protection</vt:lpstr>
      <vt:lpstr>Timeline for HL-LHC</vt:lpstr>
      <vt:lpstr>Lessons to be taken</vt:lpstr>
      <vt:lpstr>Contents</vt:lpstr>
      <vt:lpstr>FCC-hh requirements: a 100 TeV collider at CERN</vt:lpstr>
      <vt:lpstr>Options for FCC-hh</vt:lpstr>
      <vt:lpstr>Options for FCC-hh</vt:lpstr>
      <vt:lpstr>Options for FCC-hh</vt:lpstr>
      <vt:lpstr>SPPC requirements: a 100 TeV collider in China</vt:lpstr>
      <vt:lpstr>Superconductor needs</vt:lpstr>
      <vt:lpstr>Timeline for FCC-hh</vt:lpstr>
      <vt:lpstr>Contents</vt:lpstr>
      <vt:lpstr>Contents</vt:lpstr>
      <vt:lpstr>Three programs</vt:lpstr>
      <vt:lpstr>Cosq designs</vt:lpstr>
      <vt:lpstr>Cosq designs</vt:lpstr>
      <vt:lpstr>Block design</vt:lpstr>
      <vt:lpstr>Common coil</vt:lpstr>
      <vt:lpstr>Stress management: cosq and common coil</vt:lpstr>
      <vt:lpstr>Full stress management: CCT</vt:lpstr>
      <vt:lpstr>Summarizing</vt:lpstr>
      <vt:lpstr>Lessons to be taken</vt:lpstr>
      <vt:lpstr>Contents</vt:lpstr>
      <vt:lpstr>The ideal superconductor would have …</vt:lpstr>
      <vt:lpstr>The ideal superconductor for accelerator magnets</vt:lpstr>
      <vt:lpstr>Three conductors for HTS</vt:lpstr>
      <vt:lpstr>Two options: hybrid or full HTS ?</vt:lpstr>
      <vt:lpstr>The challenge of hysteresis for tapes</vt:lpstr>
      <vt:lpstr>The challenge of protection and detection</vt:lpstr>
      <vt:lpstr>Lessons to be taken</vt:lpstr>
      <vt:lpstr>Some personal final remarks</vt:lpstr>
      <vt:lpstr>Thanks !</vt:lpstr>
    </vt:vector>
  </TitlesOfParts>
  <Company>APO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HL-LHC Project Steering Meeting WPxxx Description</dc:title>
  <dc:creator>Cecile Noels</dc:creator>
  <cp:lastModifiedBy>Ezio Todesco</cp:lastModifiedBy>
  <cp:revision>1337</cp:revision>
  <dcterms:created xsi:type="dcterms:W3CDTF">2020-02-06T17:34:13Z</dcterms:created>
  <dcterms:modified xsi:type="dcterms:W3CDTF">2025-03-26T00:27:07Z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0x01010054C524BDF110D040B68CA70FE3294456</vt:lpwstr>
  </property>
</Properties>
</file>