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vsdx" ContentType="application/vnd.ms-visio.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78" r:id="rId2"/>
    <p:sldMasterId id="2147483690" r:id="rId3"/>
    <p:sldMasterId id="2147483684" r:id="rId4"/>
    <p:sldMasterId id="2147483663" r:id="rId5"/>
  </p:sldMasterIdLst>
  <p:notesMasterIdLst>
    <p:notesMasterId r:id="rId87"/>
  </p:notesMasterIdLst>
  <p:handoutMasterIdLst>
    <p:handoutMasterId r:id="rId88"/>
  </p:handoutMasterIdLst>
  <p:sldIdLst>
    <p:sldId id="257" r:id="rId6"/>
    <p:sldId id="266" r:id="rId7"/>
    <p:sldId id="284" r:id="rId8"/>
    <p:sldId id="8855" r:id="rId9"/>
    <p:sldId id="8878" r:id="rId10"/>
    <p:sldId id="8853" r:id="rId11"/>
    <p:sldId id="8879" r:id="rId12"/>
    <p:sldId id="8877" r:id="rId13"/>
    <p:sldId id="8920" r:id="rId14"/>
    <p:sldId id="8916" r:id="rId15"/>
    <p:sldId id="8917" r:id="rId16"/>
    <p:sldId id="8928" r:id="rId17"/>
    <p:sldId id="8866" r:id="rId18"/>
    <p:sldId id="8880" r:id="rId19"/>
    <p:sldId id="8881" r:id="rId20"/>
    <p:sldId id="8932" r:id="rId21"/>
    <p:sldId id="8882" r:id="rId22"/>
    <p:sldId id="8884" r:id="rId23"/>
    <p:sldId id="8885" r:id="rId24"/>
    <p:sldId id="8915" r:id="rId25"/>
    <p:sldId id="8922" r:id="rId26"/>
    <p:sldId id="8886" r:id="rId27"/>
    <p:sldId id="8887" r:id="rId28"/>
    <p:sldId id="8888" r:id="rId29"/>
    <p:sldId id="8892" r:id="rId30"/>
    <p:sldId id="8894" r:id="rId31"/>
    <p:sldId id="8896" r:id="rId32"/>
    <p:sldId id="8890" r:id="rId33"/>
    <p:sldId id="8901" r:id="rId34"/>
    <p:sldId id="8908" r:id="rId35"/>
    <p:sldId id="8889" r:id="rId36"/>
    <p:sldId id="8891" r:id="rId37"/>
    <p:sldId id="8893" r:id="rId38"/>
    <p:sldId id="8910" r:id="rId39"/>
    <p:sldId id="8912" r:id="rId40"/>
    <p:sldId id="8895" r:id="rId41"/>
    <p:sldId id="8897" r:id="rId42"/>
    <p:sldId id="8898" r:id="rId43"/>
    <p:sldId id="8899" r:id="rId44"/>
    <p:sldId id="8900" r:id="rId45"/>
    <p:sldId id="8914" r:id="rId46"/>
    <p:sldId id="8921" r:id="rId47"/>
    <p:sldId id="8918" r:id="rId48"/>
    <p:sldId id="8919" r:id="rId49"/>
    <p:sldId id="8911" r:id="rId50"/>
    <p:sldId id="8913" r:id="rId51"/>
    <p:sldId id="8923" r:id="rId52"/>
    <p:sldId id="8924" r:id="rId53"/>
    <p:sldId id="264" r:id="rId54"/>
    <p:sldId id="268" r:id="rId55"/>
    <p:sldId id="8838" r:id="rId56"/>
    <p:sldId id="8883" r:id="rId57"/>
    <p:sldId id="8869" r:id="rId58"/>
    <p:sldId id="8863" r:id="rId59"/>
    <p:sldId id="273" r:id="rId60"/>
    <p:sldId id="267" r:id="rId61"/>
    <p:sldId id="8925" r:id="rId62"/>
    <p:sldId id="8874" r:id="rId63"/>
    <p:sldId id="8858" r:id="rId64"/>
    <p:sldId id="8857" r:id="rId65"/>
    <p:sldId id="8929" r:id="rId66"/>
    <p:sldId id="8930" r:id="rId67"/>
    <p:sldId id="8926" r:id="rId68"/>
    <p:sldId id="8845" r:id="rId69"/>
    <p:sldId id="8829" r:id="rId70"/>
    <p:sldId id="8828" r:id="rId71"/>
    <p:sldId id="8830" r:id="rId72"/>
    <p:sldId id="8835" r:id="rId73"/>
    <p:sldId id="8931" r:id="rId74"/>
    <p:sldId id="8836" r:id="rId75"/>
    <p:sldId id="8852" r:id="rId76"/>
    <p:sldId id="8904" r:id="rId77"/>
    <p:sldId id="8905" r:id="rId78"/>
    <p:sldId id="8927" r:id="rId79"/>
    <p:sldId id="259" r:id="rId80"/>
    <p:sldId id="8862" r:id="rId81"/>
    <p:sldId id="8907" r:id="rId82"/>
    <p:sldId id="8847" r:id="rId83"/>
    <p:sldId id="8860" r:id="rId84"/>
    <p:sldId id="298" r:id="rId85"/>
    <p:sldId id="282" r:id="rId86"/>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FAFA"/>
    <a:srgbClr val="2B519A"/>
    <a:srgbClr val="D34D2B"/>
    <a:srgbClr val="ADB8C6"/>
    <a:srgbClr val="0000FF"/>
    <a:srgbClr val="C65620"/>
    <a:srgbClr val="FFFFFF"/>
    <a:srgbClr val="EF7979"/>
    <a:srgbClr val="F2F2F2"/>
    <a:srgbClr val="1451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1E247-8298-4CBA-AA5A-777C724C745E}" v="55" dt="2025-03-27T15:09:00.454"/>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27" autoAdjust="0"/>
    <p:restoredTop sz="96381" autoAdjust="0"/>
  </p:normalViewPr>
  <p:slideViewPr>
    <p:cSldViewPr snapToGrid="0">
      <p:cViewPr varScale="1">
        <p:scale>
          <a:sx n="112" d="100"/>
          <a:sy n="112" d="100"/>
        </p:scale>
        <p:origin x="945" y="39"/>
      </p:cViewPr>
      <p:guideLst>
        <p:guide orient="horz" pos="2160"/>
        <p:guide pos="3840"/>
      </p:guideLst>
    </p:cSldViewPr>
  </p:slideViewPr>
  <p:outlineViewPr>
    <p:cViewPr>
      <p:scale>
        <a:sx n="33" d="100"/>
        <a:sy n="33" d="100"/>
      </p:scale>
      <p:origin x="0" y="-16196"/>
    </p:cViewPr>
  </p:outlineViewPr>
  <p:notesTextViewPr>
    <p:cViewPr>
      <p:scale>
        <a:sx n="33" d="100"/>
        <a:sy n="33" d="100"/>
      </p:scale>
      <p:origin x="0" y="0"/>
    </p:cViewPr>
  </p:notesTextViewPr>
  <p:notesViewPr>
    <p:cSldViewPr snapToGrid="0">
      <p:cViewPr varScale="1">
        <p:scale>
          <a:sx n="112" d="100"/>
          <a:sy n="112" d="100"/>
        </p:scale>
        <p:origin x="4380" y="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9601cb10d2bd1d53/Desktop/My_Work/PhaseScanCM4_5/cAFE&#21151;&#29575;&#35745;&#31639;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explosion val="13"/>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9050">
                <a:gradFill flip="none" rotWithShape="1">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a:effectLst/>
            </c:spPr>
            <c:extLst>
              <c:ext xmlns:c16="http://schemas.microsoft.com/office/drawing/2014/chart" uri="{C3380CC4-5D6E-409C-BE32-E72D297353CC}">
                <c16:uniqueId val="{00000001-59B8-4C04-A353-E992B9774FA0}"/>
              </c:ext>
            </c:extLst>
          </c:dPt>
          <c:dPt>
            <c:idx val="1"/>
            <c:bubble3D val="0"/>
            <c:spPr>
              <a:gradFill>
                <a:gsLst>
                  <a:gs pos="3000">
                    <a:schemeClr val="bg1">
                      <a:lumMod val="50000"/>
                    </a:schemeClr>
                  </a:gs>
                  <a:gs pos="100000">
                    <a:schemeClr val="bg1">
                      <a:lumMod val="92000"/>
                    </a:schemeClr>
                  </a:gs>
                </a:gsLst>
                <a:lin ang="16200000" scaled="1"/>
              </a:gradFill>
              <a:ln w="19050">
                <a:solidFill>
                  <a:schemeClr val="lt1"/>
                </a:solidFill>
              </a:ln>
              <a:effectLst/>
            </c:spPr>
            <c:extLst>
              <c:ext xmlns:c16="http://schemas.microsoft.com/office/drawing/2014/chart" uri="{C3380CC4-5D6E-409C-BE32-E72D297353CC}">
                <c16:uniqueId val="{00000003-59B8-4C04-A353-E992B9774FA0}"/>
              </c:ext>
            </c:extLst>
          </c:dPt>
          <c:dPt>
            <c:idx val="2"/>
            <c:bubble3D val="0"/>
            <c:spPr>
              <a:gradFill>
                <a:gsLst>
                  <a:gs pos="3000">
                    <a:schemeClr val="accent3">
                      <a:lumMod val="75000"/>
                    </a:schemeClr>
                  </a:gs>
                  <a:gs pos="100000">
                    <a:schemeClr val="bg1">
                      <a:lumMod val="92000"/>
                    </a:schemeClr>
                  </a:gs>
                </a:gsLst>
                <a:lin ang="16200000" scaled="1"/>
              </a:gradFill>
              <a:ln w="19050">
                <a:solidFill>
                  <a:schemeClr val="lt1"/>
                </a:solidFill>
              </a:ln>
              <a:effectLst/>
            </c:spPr>
            <c:extLst>
              <c:ext xmlns:c16="http://schemas.microsoft.com/office/drawing/2014/chart" uri="{C3380CC4-5D6E-409C-BE32-E72D297353CC}">
                <c16:uniqueId val="{00000005-59B8-4C04-A353-E992B9774FA0}"/>
              </c:ext>
            </c:extLst>
          </c:dPt>
          <c:dPt>
            <c:idx val="3"/>
            <c:bubble3D val="0"/>
            <c:spPr>
              <a:gradFill>
                <a:gsLst>
                  <a:gs pos="3000">
                    <a:schemeClr val="bg1">
                      <a:lumMod val="50000"/>
                    </a:schemeClr>
                  </a:gs>
                  <a:gs pos="100000">
                    <a:schemeClr val="bg1">
                      <a:lumMod val="92000"/>
                    </a:schemeClr>
                  </a:gs>
                </a:gsLst>
                <a:lin ang="16200000" scaled="1"/>
              </a:gradFill>
              <a:ln w="19050">
                <a:solidFill>
                  <a:schemeClr val="lt1"/>
                </a:solidFill>
              </a:ln>
              <a:effectLst/>
            </c:spPr>
            <c:extLst>
              <c:ext xmlns:c16="http://schemas.microsoft.com/office/drawing/2014/chart" uri="{C3380CC4-5D6E-409C-BE32-E72D297353CC}">
                <c16:uniqueId val="{00000007-59B8-4C04-A353-E992B9774FA0}"/>
              </c:ext>
            </c:extLst>
          </c:dPt>
          <c:dPt>
            <c:idx val="4"/>
            <c:bubble3D val="0"/>
            <c:spPr>
              <a:gradFill flip="none" rotWithShape="1">
                <a:gsLst>
                  <a:gs pos="0">
                    <a:schemeClr val="accent3">
                      <a:lumMod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lt1"/>
                </a:solidFill>
              </a:ln>
              <a:effectLst/>
            </c:spPr>
            <c:extLst>
              <c:ext xmlns:c16="http://schemas.microsoft.com/office/drawing/2014/chart" uri="{C3380CC4-5D6E-409C-BE32-E72D297353CC}">
                <c16:uniqueId val="{00000009-59B8-4C04-A353-E992B9774FA0}"/>
              </c:ext>
            </c:extLst>
          </c:dPt>
          <c:dPt>
            <c:idx val="5"/>
            <c:bubble3D val="0"/>
            <c:spPr>
              <a:gradFill>
                <a:gsLst>
                  <a:gs pos="0">
                    <a:schemeClr val="bg1">
                      <a:lumMod val="5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19050">
                <a:solidFill>
                  <a:schemeClr val="lt1"/>
                </a:solidFill>
              </a:ln>
              <a:effectLst/>
            </c:spPr>
            <c:extLst>
              <c:ext xmlns:c16="http://schemas.microsoft.com/office/drawing/2014/chart" uri="{C3380CC4-5D6E-409C-BE32-E72D297353CC}">
                <c16:uniqueId val="{0000000B-59B8-4C04-A353-E992B9774FA0}"/>
              </c:ext>
            </c:extLst>
          </c:dPt>
          <c:cat>
            <c:strRef>
              <c:f>Sheet1!$A$2:$A$7</c:f>
              <c:strCache>
                <c:ptCount val="6"/>
                <c:pt idx="0">
                  <c:v>RF</c:v>
                </c:pt>
                <c:pt idx="1">
                  <c:v>IS</c:v>
                </c:pt>
                <c:pt idx="2">
                  <c:v>Control</c:v>
                </c:pt>
                <c:pt idx="3">
                  <c:v>Diag</c:v>
                </c:pt>
                <c:pt idx="4">
                  <c:v>Vac</c:v>
                </c:pt>
                <c:pt idx="5">
                  <c:v>PS</c:v>
                </c:pt>
              </c:strCache>
            </c:strRef>
          </c:cat>
          <c:val>
            <c:numRef>
              <c:f>Sheet1!$B$2:$B$7</c:f>
              <c:numCache>
                <c:formatCode>General</c:formatCode>
                <c:ptCount val="6"/>
                <c:pt idx="0">
                  <c:v>73</c:v>
                </c:pt>
                <c:pt idx="1">
                  <c:v>9</c:v>
                </c:pt>
                <c:pt idx="2">
                  <c:v>8</c:v>
                </c:pt>
                <c:pt idx="3">
                  <c:v>7</c:v>
                </c:pt>
                <c:pt idx="4">
                  <c:v>2</c:v>
                </c:pt>
                <c:pt idx="5">
                  <c:v>1</c:v>
                </c:pt>
              </c:numCache>
            </c:numRef>
          </c:val>
          <c:extLst>
            <c:ext xmlns:c16="http://schemas.microsoft.com/office/drawing/2014/chart" uri="{C3380CC4-5D6E-409C-BE32-E72D297353CC}">
              <c16:uniqueId val="{0000000C-59B8-4C04-A353-E992B9774F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c:spPr>
          <c:dPt>
            <c:idx val="0"/>
            <c:bubble3D val="0"/>
            <c:explosion val="10"/>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9050">
                <a:gradFill>
                  <a:gsLst>
                    <a:gs pos="0">
                      <a:schemeClr val="tx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effectLst/>
            </c:spPr>
            <c:extLst>
              <c:ext xmlns:c16="http://schemas.microsoft.com/office/drawing/2014/chart" uri="{C3380CC4-5D6E-409C-BE32-E72D297353CC}">
                <c16:uniqueId val="{00000001-0F8F-45A5-AB6B-039F4080F5A0}"/>
              </c:ext>
            </c:extLst>
          </c:dPt>
          <c:dPt>
            <c:idx val="1"/>
            <c:bubble3D val="0"/>
            <c:sp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3-0F8F-45A5-AB6B-039F4080F5A0}"/>
              </c:ext>
            </c:extLst>
          </c:dPt>
          <c:dPt>
            <c:idx val="2"/>
            <c:bubble3D val="0"/>
            <c:sp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5-0F8F-45A5-AB6B-039F4080F5A0}"/>
              </c:ext>
            </c:extLst>
          </c:dPt>
          <c:dPt>
            <c:idx val="3"/>
            <c:bubble3D val="0"/>
            <c:sp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7-0F8F-45A5-AB6B-039F4080F5A0}"/>
              </c:ext>
            </c:extLst>
          </c:dPt>
          <c:dPt>
            <c:idx val="4"/>
            <c:bubble3D val="0"/>
            <c:sp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9-0F8F-45A5-AB6B-039F4080F5A0}"/>
              </c:ext>
            </c:extLst>
          </c:dPt>
          <c:dPt>
            <c:idx val="5"/>
            <c:bubble3D val="0"/>
            <c:sp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B-0F8F-45A5-AB6B-039F4080F5A0}"/>
              </c:ext>
            </c:extLst>
          </c:dPt>
          <c:dPt>
            <c:idx val="6"/>
            <c:bubble3D val="0"/>
            <c:sp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D-0F8F-45A5-AB6B-039F4080F5A0}"/>
              </c:ext>
            </c:extLst>
          </c:dPt>
          <c:dPt>
            <c:idx val="7"/>
            <c:bubble3D val="0"/>
            <c:sp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F-0F8F-45A5-AB6B-039F4080F5A0}"/>
              </c:ext>
            </c:extLst>
          </c:dPt>
          <c:cat>
            <c:strRef>
              <c:f>Sheet1!$A$2:$A$9</c:f>
              <c:strCache>
                <c:ptCount val="8"/>
                <c:pt idx="0">
                  <c:v>RF</c:v>
                </c:pt>
                <c:pt idx="1">
                  <c:v>IS</c:v>
                </c:pt>
                <c:pt idx="2">
                  <c:v>Ctrl</c:v>
                </c:pt>
                <c:pt idx="3">
                  <c:v>Human</c:v>
                </c:pt>
                <c:pt idx="4">
                  <c:v>Radiation</c:v>
                </c:pt>
                <c:pt idx="5">
                  <c:v>Cryomodule</c:v>
                </c:pt>
                <c:pt idx="6">
                  <c:v>PS</c:v>
                </c:pt>
                <c:pt idx="7">
                  <c:v>Diag</c:v>
                </c:pt>
              </c:strCache>
            </c:strRef>
          </c:cat>
          <c:val>
            <c:numRef>
              <c:f>Sheet1!$B$2:$B$9</c:f>
              <c:numCache>
                <c:formatCode>General</c:formatCode>
                <c:ptCount val="8"/>
                <c:pt idx="0">
                  <c:v>64</c:v>
                </c:pt>
                <c:pt idx="1">
                  <c:v>21</c:v>
                </c:pt>
                <c:pt idx="2">
                  <c:v>6</c:v>
                </c:pt>
                <c:pt idx="3">
                  <c:v>5</c:v>
                </c:pt>
                <c:pt idx="4">
                  <c:v>3</c:v>
                </c:pt>
                <c:pt idx="5">
                  <c:v>2</c:v>
                </c:pt>
                <c:pt idx="6">
                  <c:v>2</c:v>
                </c:pt>
                <c:pt idx="7">
                  <c:v>2</c:v>
                </c:pt>
              </c:numCache>
            </c:numRef>
          </c:val>
          <c:extLst>
            <c:ext xmlns:c16="http://schemas.microsoft.com/office/drawing/2014/chart" uri="{C3380CC4-5D6E-409C-BE32-E72D297353CC}">
              <c16:uniqueId val="{00000010-0F8F-45A5-AB6B-039F4080F5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400" b="0" dirty="0">
                <a:latin typeface="Times New Roman" panose="02020603050405020304" pitchFamily="18" charset="0"/>
                <a:cs typeface="Times New Roman" panose="02020603050405020304" pitchFamily="18" charset="0"/>
              </a:rPr>
              <a:t>Beam induced detuning angle (detuning=0) [deg]</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9.2049122847229811E-2"/>
          <c:y val="0.24464285714285713"/>
          <c:w val="0.8677996223173795"/>
          <c:h val="0.56322787776527938"/>
        </c:manualLayout>
      </c:layout>
      <c:barChart>
        <c:barDir val="col"/>
        <c:grouping val="clustered"/>
        <c:varyColors val="0"/>
        <c:ser>
          <c:idx val="0"/>
          <c:order val="0"/>
          <c:tx>
            <c:strRef>
              <c:f>Sheet1!$Q$1</c:f>
              <c:strCache>
                <c:ptCount val="1"/>
                <c:pt idx="0">
                  <c:v>Fake detuning angle (df=0) [deg]</c:v>
                </c:pt>
              </c:strCache>
            </c:strRef>
          </c:tx>
          <c:spPr>
            <a:gradFill rotWithShape="1">
              <a:gsLst>
                <a:gs pos="0">
                  <a:schemeClr val="accent1">
                    <a:lumMod val="5000"/>
                    <a:lumOff val="95000"/>
                  </a:schemeClr>
                </a:gs>
                <a:gs pos="84000">
                  <a:schemeClr val="accent1">
                    <a:lumMod val="50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Sheet1!$A$2:$A$24</c:f>
              <c:strCache>
                <c:ptCount val="23"/>
                <c:pt idx="0">
                  <c:v>CM1-1</c:v>
                </c:pt>
                <c:pt idx="1">
                  <c:v>CM1-2</c:v>
                </c:pt>
                <c:pt idx="2">
                  <c:v>CM1-3</c:v>
                </c:pt>
                <c:pt idx="3">
                  <c:v>CM1-4</c:v>
                </c:pt>
                <c:pt idx="4">
                  <c:v>CM1-5</c:v>
                </c:pt>
                <c:pt idx="5">
                  <c:v>CM1-6</c:v>
                </c:pt>
                <c:pt idx="6">
                  <c:v>CM2-1</c:v>
                </c:pt>
                <c:pt idx="7">
                  <c:v>CM2-2</c:v>
                </c:pt>
                <c:pt idx="8">
                  <c:v>CM2-3</c:v>
                </c:pt>
                <c:pt idx="9">
                  <c:v>CM2-4</c:v>
                </c:pt>
                <c:pt idx="10">
                  <c:v>CM2-5</c:v>
                </c:pt>
                <c:pt idx="11">
                  <c:v>CM2-6</c:v>
                </c:pt>
                <c:pt idx="12">
                  <c:v>CM3-1</c:v>
                </c:pt>
                <c:pt idx="13">
                  <c:v>CM3-2</c:v>
                </c:pt>
                <c:pt idx="14">
                  <c:v>CM3-3</c:v>
                </c:pt>
                <c:pt idx="15">
                  <c:v>CM3-4</c:v>
                </c:pt>
                <c:pt idx="16">
                  <c:v>CM3-5</c:v>
                </c:pt>
                <c:pt idx="17">
                  <c:v>CM3-6</c:v>
                </c:pt>
                <c:pt idx="18">
                  <c:v>CM4-1</c:v>
                </c:pt>
                <c:pt idx="19">
                  <c:v>CM4-2</c:v>
                </c:pt>
                <c:pt idx="20">
                  <c:v>CM4-3</c:v>
                </c:pt>
                <c:pt idx="21">
                  <c:v>CM4-4</c:v>
                </c:pt>
                <c:pt idx="22">
                  <c:v>CM4-5</c:v>
                </c:pt>
              </c:strCache>
            </c:strRef>
          </c:cat>
          <c:val>
            <c:numRef>
              <c:f>Sheet1!$Q$2:$Q$24</c:f>
              <c:numCache>
                <c:formatCode>0.00_ </c:formatCode>
                <c:ptCount val="23"/>
                <c:pt idx="0">
                  <c:v>17.748792333455935</c:v>
                </c:pt>
                <c:pt idx="1">
                  <c:v>15.078706793711381</c:v>
                </c:pt>
                <c:pt idx="2">
                  <c:v>16.756451955110467</c:v>
                </c:pt>
                <c:pt idx="3">
                  <c:v>20.074444628211673</c:v>
                </c:pt>
                <c:pt idx="4">
                  <c:v>17.207181898340977</c:v>
                </c:pt>
                <c:pt idx="5">
                  <c:v>19.995967427548493</c:v>
                </c:pt>
                <c:pt idx="6">
                  <c:v>20.217913840607743</c:v>
                </c:pt>
                <c:pt idx="7">
                  <c:v>12.060523409461023</c:v>
                </c:pt>
                <c:pt idx="8">
                  <c:v>12.419169176299905</c:v>
                </c:pt>
                <c:pt idx="9">
                  <c:v>11.942881119792178</c:v>
                </c:pt>
                <c:pt idx="10">
                  <c:v>12.558539519962951</c:v>
                </c:pt>
                <c:pt idx="11">
                  <c:v>18.35178059570055</c:v>
                </c:pt>
                <c:pt idx="12">
                  <c:v>14.974859775162987</c:v>
                </c:pt>
                <c:pt idx="13">
                  <c:v>6.6662365340289993</c:v>
                </c:pt>
                <c:pt idx="14">
                  <c:v>8.0703931287719346</c:v>
                </c:pt>
                <c:pt idx="15">
                  <c:v>8.3552843179339042</c:v>
                </c:pt>
                <c:pt idx="16">
                  <c:v>8.1348199156602128</c:v>
                </c:pt>
                <c:pt idx="17">
                  <c:v>24.244053769296809</c:v>
                </c:pt>
                <c:pt idx="18">
                  <c:v>19.565838044016896</c:v>
                </c:pt>
                <c:pt idx="19">
                  <c:v>14.331440111136013</c:v>
                </c:pt>
                <c:pt idx="20">
                  <c:v>13.482973554192546</c:v>
                </c:pt>
                <c:pt idx="21">
                  <c:v>14.30742732686112</c:v>
                </c:pt>
                <c:pt idx="22">
                  <c:v>13.865835963469463</c:v>
                </c:pt>
              </c:numCache>
            </c:numRef>
          </c:val>
          <c:extLst>
            <c:ext xmlns:c16="http://schemas.microsoft.com/office/drawing/2014/chart" uri="{C3380CC4-5D6E-409C-BE32-E72D297353CC}">
              <c16:uniqueId val="{00000000-6FEE-49AE-A20B-5AD6C38947BE}"/>
            </c:ext>
          </c:extLst>
        </c:ser>
        <c:dLbls>
          <c:showLegendKey val="0"/>
          <c:showVal val="0"/>
          <c:showCatName val="0"/>
          <c:showSerName val="0"/>
          <c:showPercent val="0"/>
          <c:showBubbleSize val="0"/>
        </c:dLbls>
        <c:gapWidth val="100"/>
        <c:overlap val="-24"/>
        <c:axId val="100923615"/>
        <c:axId val="100925279"/>
      </c:barChart>
      <c:catAx>
        <c:axId val="10092361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00925279"/>
        <c:crosses val="autoZero"/>
        <c:auto val="1"/>
        <c:lblAlgn val="ctr"/>
        <c:lblOffset val="100"/>
        <c:noMultiLvlLbl val="0"/>
      </c:catAx>
      <c:valAx>
        <c:axId val="100925279"/>
        <c:scaling>
          <c:orientation val="minMax"/>
        </c:scaling>
        <c:delete val="0"/>
        <c:axPos val="l"/>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00923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50000"/>
          <a:lumOff val="50000"/>
        </a:schemeClr>
      </a:solidFill>
      <a:round/>
    </a:ln>
    <a:effectLst>
      <a:outerShdw blurRad="76200" dist="127000" dir="13500000" algn="br" rotWithShape="0">
        <a:prstClr val="black">
          <a:alpha val="40000"/>
        </a:prstClr>
      </a:outerShdw>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altLang="zh-CN" sz="1200" dirty="0"/>
              <a:t>Availability</a:t>
            </a:r>
            <a:r>
              <a:rPr lang="en-US" altLang="zh-CN" sz="1200" baseline="0" dirty="0"/>
              <a:t> of RF System</a:t>
            </a:r>
            <a:endParaRPr lang="zh-CN" altLang="en-US" sz="1200" dirty="0"/>
          </a:p>
        </c:rich>
      </c:tx>
      <c:layout>
        <c:manualLayout>
          <c:xMode val="edge"/>
          <c:yMode val="edge"/>
          <c:x val="0.17581402868119747"/>
          <c:y val="4.674191431716197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9.8937054578342537E-2"/>
          <c:y val="0.31778356579374401"/>
          <c:w val="0.8034947072608466"/>
          <c:h val="0.45763394551979458"/>
        </c:manualLayout>
      </c:layout>
      <c:barChart>
        <c:barDir val="col"/>
        <c:grouping val="clustered"/>
        <c:varyColors val="0"/>
        <c:ser>
          <c:idx val="0"/>
          <c:order val="0"/>
          <c:tx>
            <c:strRef>
              <c:f>Sheet1!$B$1</c:f>
              <c:strCache>
                <c:ptCount val="1"/>
                <c:pt idx="0">
                  <c:v>射频系统可用性</c:v>
                </c:pt>
              </c:strCache>
            </c:strRef>
          </c:tx>
          <c:spPr>
            <a:solidFill>
              <a:srgbClr val="2B51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2021</c:v>
                </c:pt>
              </c:numCache>
            </c:numRef>
          </c:cat>
          <c:val>
            <c:numRef>
              <c:f>Sheet1!$B$2:$B$3</c:f>
              <c:numCache>
                <c:formatCode>0%</c:formatCode>
                <c:ptCount val="2"/>
                <c:pt idx="0">
                  <c:v>0.66</c:v>
                </c:pt>
                <c:pt idx="1">
                  <c:v>0.98</c:v>
                </c:pt>
              </c:numCache>
            </c:numRef>
          </c:val>
          <c:extLst>
            <c:ext xmlns:c16="http://schemas.microsoft.com/office/drawing/2014/chart" uri="{C3380CC4-5D6E-409C-BE32-E72D297353CC}">
              <c16:uniqueId val="{00000000-6E74-4A8D-8218-DE15A80AE091}"/>
            </c:ext>
          </c:extLst>
        </c:ser>
        <c:dLbls>
          <c:showLegendKey val="0"/>
          <c:showVal val="0"/>
          <c:showCatName val="0"/>
          <c:showSerName val="0"/>
          <c:showPercent val="0"/>
          <c:showBubbleSize val="0"/>
        </c:dLbls>
        <c:gapWidth val="219"/>
        <c:overlap val="-27"/>
        <c:axId val="829701584"/>
        <c:axId val="829696016"/>
      </c:barChart>
      <c:catAx>
        <c:axId val="82970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829696016"/>
        <c:crosses val="autoZero"/>
        <c:auto val="1"/>
        <c:lblAlgn val="ctr"/>
        <c:lblOffset val="100"/>
        <c:noMultiLvlLbl val="0"/>
      </c:catAx>
      <c:valAx>
        <c:axId val="829696016"/>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2970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sz="1200" dirty="0"/>
              <a:t>Recovery</a:t>
            </a:r>
            <a:r>
              <a:rPr lang="en-US" altLang="zh-CN" sz="1200" baseline="0" dirty="0"/>
              <a:t> from Helium pressure vibration</a:t>
            </a:r>
            <a:endParaRPr lang="zh-CN" altLang="en-US" sz="1200" dirty="0"/>
          </a:p>
        </c:rich>
      </c:tx>
      <c:layout>
        <c:manualLayout>
          <c:xMode val="edge"/>
          <c:yMode val="edge"/>
          <c:x val="0.19034884400457144"/>
          <c:y val="2.95694731278681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3774775170276118"/>
          <c:y val="0.30667257867103481"/>
          <c:w val="0.79795632686850027"/>
          <c:h val="0.47086591990165233"/>
        </c:manualLayout>
      </c:layout>
      <c:barChart>
        <c:barDir val="col"/>
        <c:grouping val="clustered"/>
        <c:varyColors val="0"/>
        <c:ser>
          <c:idx val="0"/>
          <c:order val="0"/>
          <c:tx>
            <c:strRef>
              <c:f>Sheet1!$B$1</c:f>
              <c:strCache>
                <c:ptCount val="1"/>
                <c:pt idx="0">
                  <c:v>氦压波动恢复时长</c:v>
                </c:pt>
              </c:strCache>
            </c:strRef>
          </c:tx>
          <c:spPr>
            <a:solidFill>
              <a:srgbClr val="2B519A"/>
            </a:solidFill>
            <a:ln>
              <a:noFill/>
            </a:ln>
            <a:effectLst/>
          </c:spPr>
          <c:invertIfNegative val="0"/>
          <c:dLbls>
            <c:dLbl>
              <c:idx val="0"/>
              <c:layout>
                <c:manualLayout>
                  <c:x val="-3.8293216630196934E-2"/>
                  <c:y val="6.8843592431622573E-3"/>
                </c:manualLayout>
              </c:layout>
              <c:tx>
                <c:rich>
                  <a:bodyPr/>
                  <a:lstStyle/>
                  <a:p>
                    <a:fld id="{0853FD77-660C-4245-BEDB-2AC8813093F5}" type="VALUE">
                      <a:rPr lang="en-US" altLang="zh-CN" smtClean="0"/>
                      <a:pPr/>
                      <a:t>[值]</a:t>
                    </a:fld>
                    <a:r>
                      <a:rPr lang="en-US"/>
                      <a:t>min</a:t>
                    </a:r>
                  </a:p>
                </c:rich>
              </c:tx>
              <c:showLegendKey val="0"/>
              <c:showVal val="1"/>
              <c:showCatName val="0"/>
              <c:showSerName val="0"/>
              <c:showPercent val="0"/>
              <c:showBubbleSize val="0"/>
              <c:extLst>
                <c:ext xmlns:c15="http://schemas.microsoft.com/office/drawing/2012/chart" uri="{CE6537A1-D6FC-4f65-9D91-7224C49458BB}">
                  <c15:layout>
                    <c:manualLayout>
                      <c:w val="0.2162472647702407"/>
                      <c:h val="0.20748641883226346"/>
                    </c:manualLayout>
                  </c15:layout>
                  <c15:dlblFieldTable/>
                  <c15:showDataLabelsRange val="0"/>
                </c:ext>
                <c:ext xmlns:c16="http://schemas.microsoft.com/office/drawing/2014/chart" uri="{C3380CC4-5D6E-409C-BE32-E72D297353CC}">
                  <c16:uniqueId val="{00000000-713B-4D4D-9D10-BF561DE33F51}"/>
                </c:ext>
              </c:extLst>
            </c:dLbl>
            <c:dLbl>
              <c:idx val="1"/>
              <c:tx>
                <c:rich>
                  <a:bodyPr/>
                  <a:lstStyle/>
                  <a:p>
                    <a:fld id="{EA606CCD-D9A4-2644-AD7A-C8E64A707B23}" type="VALUE">
                      <a:rPr lang="en-US" altLang="zh-CN" smtClean="0"/>
                      <a:pPr/>
                      <a:t>[值]</a:t>
                    </a:fld>
                    <a:r>
                      <a:rPr lang="en-US"/>
                      <a:t>min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13B-4D4D-9D10-BF561DE33F5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2021</c:v>
                </c:pt>
              </c:numCache>
            </c:numRef>
          </c:cat>
          <c:val>
            <c:numRef>
              <c:f>Sheet1!$B$2:$B$3</c:f>
              <c:numCache>
                <c:formatCode>General</c:formatCode>
                <c:ptCount val="2"/>
                <c:pt idx="0">
                  <c:v>42</c:v>
                </c:pt>
                <c:pt idx="1">
                  <c:v>3</c:v>
                </c:pt>
              </c:numCache>
            </c:numRef>
          </c:val>
          <c:extLst>
            <c:ext xmlns:c16="http://schemas.microsoft.com/office/drawing/2014/chart" uri="{C3380CC4-5D6E-409C-BE32-E72D297353CC}">
              <c16:uniqueId val="{00000002-713B-4D4D-9D10-BF561DE33F51}"/>
            </c:ext>
          </c:extLst>
        </c:ser>
        <c:dLbls>
          <c:showLegendKey val="0"/>
          <c:showVal val="0"/>
          <c:showCatName val="0"/>
          <c:showSerName val="0"/>
          <c:showPercent val="0"/>
          <c:showBubbleSize val="0"/>
        </c:dLbls>
        <c:gapWidth val="219"/>
        <c:overlap val="-27"/>
        <c:axId val="984683743"/>
        <c:axId val="984685423"/>
      </c:barChart>
      <c:catAx>
        <c:axId val="984683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984685423"/>
        <c:crosses val="autoZero"/>
        <c:auto val="1"/>
        <c:lblAlgn val="ctr"/>
        <c:lblOffset val="100"/>
        <c:noMultiLvlLbl val="0"/>
      </c:catAx>
      <c:valAx>
        <c:axId val="98468542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84683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FDABAC-C4E8-460B-89D6-D49DE2B9681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29CA3705-1AEC-4E7E-8948-8DF77926E233}">
      <dgm:prSet phldrT="[文本]" custT="1"/>
      <dgm:spPr>
        <a:solidFill>
          <a:srgbClr val="4668A2"/>
        </a:solidFill>
      </dgm:spPr>
      <dgm:t>
        <a:bodyPr/>
        <a:lstStyle/>
        <a:p>
          <a:r>
            <a:rPr lang="en-US" altLang="zh-CN" sz="1800" dirty="0">
              <a:latin typeface="Arial" panose="020B0604020202020204" pitchFamily="34" charset="0"/>
              <a:cs typeface="Arial" panose="020B0604020202020204" pitchFamily="34" charset="0"/>
            </a:rPr>
            <a:t>Beam Quality</a:t>
          </a:r>
          <a:endParaRPr lang="zh-CN" altLang="en-US" sz="1800" dirty="0">
            <a:latin typeface="Arial" panose="020B0604020202020204" pitchFamily="34" charset="0"/>
            <a:cs typeface="Arial" panose="020B0604020202020204" pitchFamily="34" charset="0"/>
          </a:endParaRPr>
        </a:p>
      </dgm:t>
    </dgm:pt>
    <dgm:pt modelId="{C9618909-8AFE-4F15-8A11-32B310B429FF}" type="parTrans" cxnId="{5FFBE973-35AA-4A39-B339-F338855C11C2}">
      <dgm:prSet/>
      <dgm:spPr/>
      <dgm:t>
        <a:bodyPr/>
        <a:lstStyle/>
        <a:p>
          <a:endParaRPr lang="zh-CN" altLang="en-US">
            <a:latin typeface="Arial" panose="020B0604020202020204" pitchFamily="34" charset="0"/>
            <a:cs typeface="Arial" panose="020B0604020202020204" pitchFamily="34" charset="0"/>
          </a:endParaRPr>
        </a:p>
      </dgm:t>
    </dgm:pt>
    <dgm:pt modelId="{EF71C6E8-91F8-4967-A89A-C2714129AA42}" type="sibTrans" cxnId="{5FFBE973-35AA-4A39-B339-F338855C11C2}">
      <dgm:prSet/>
      <dgm:spPr/>
      <dgm:t>
        <a:bodyPr/>
        <a:lstStyle/>
        <a:p>
          <a:endParaRPr lang="zh-CN" altLang="en-US">
            <a:latin typeface="Arial" panose="020B0604020202020204" pitchFamily="34" charset="0"/>
            <a:cs typeface="Arial" panose="020B0604020202020204" pitchFamily="34" charset="0"/>
          </a:endParaRPr>
        </a:p>
      </dgm:t>
    </dgm:pt>
    <dgm:pt modelId="{FEB5D9F6-ECB1-46AD-AC88-DE217967739F}">
      <dgm:prSet phldrT="[文本]" custT="1"/>
      <dgm:spPr>
        <a:solidFill>
          <a:srgbClr val="40639F"/>
        </a:solidFill>
      </dgm:spPr>
      <dgm:t>
        <a:bodyPr/>
        <a:lstStyle/>
        <a:p>
          <a:r>
            <a:rPr lang="en-US" altLang="zh-CN" sz="1400" dirty="0">
              <a:latin typeface="Arial" panose="020B0604020202020204" pitchFamily="34" charset="0"/>
              <a:cs typeface="Arial" panose="020B0604020202020204" pitchFamily="34" charset="0"/>
            </a:rPr>
            <a:t>ACCL Reliability</a:t>
          </a:r>
        </a:p>
        <a:p>
          <a:r>
            <a:rPr lang="en-US" altLang="zh-CN" sz="1400" dirty="0">
              <a:latin typeface="Arial" panose="020B0604020202020204" pitchFamily="34" charset="0"/>
              <a:cs typeface="Arial" panose="020B0604020202020204" pitchFamily="34" charset="0"/>
            </a:rPr>
            <a:t>Beam Availability</a:t>
          </a:r>
          <a:endParaRPr lang="zh-CN" altLang="en-US" sz="1400" dirty="0">
            <a:latin typeface="Arial" panose="020B0604020202020204" pitchFamily="34" charset="0"/>
            <a:cs typeface="Arial" panose="020B0604020202020204" pitchFamily="34" charset="0"/>
          </a:endParaRPr>
        </a:p>
      </dgm:t>
    </dgm:pt>
    <dgm:pt modelId="{41E3BF3E-219D-4587-BD9C-A78709881BBF}" type="parTrans" cxnId="{2AA0A8F4-2547-4D41-A683-7962828C6344}">
      <dgm:prSet/>
      <dgm:spPr/>
      <dgm:t>
        <a:bodyPr/>
        <a:lstStyle/>
        <a:p>
          <a:endParaRPr lang="zh-CN" altLang="en-US">
            <a:latin typeface="Arial" panose="020B0604020202020204" pitchFamily="34" charset="0"/>
            <a:cs typeface="Arial" panose="020B0604020202020204" pitchFamily="34" charset="0"/>
          </a:endParaRPr>
        </a:p>
      </dgm:t>
    </dgm:pt>
    <dgm:pt modelId="{15B6E4C8-AB76-4079-AB56-CD3194443A7B}" type="sibTrans" cxnId="{2AA0A8F4-2547-4D41-A683-7962828C6344}">
      <dgm:prSet/>
      <dgm:spPr/>
      <dgm:t>
        <a:bodyPr/>
        <a:lstStyle/>
        <a:p>
          <a:endParaRPr lang="zh-CN" altLang="en-US">
            <a:latin typeface="Arial" panose="020B0604020202020204" pitchFamily="34" charset="0"/>
            <a:cs typeface="Arial" panose="020B0604020202020204" pitchFamily="34" charset="0"/>
          </a:endParaRPr>
        </a:p>
      </dgm:t>
    </dgm:pt>
    <dgm:pt modelId="{8D95D41A-75F7-40B7-BE16-C1F348CAB35F}">
      <dgm:prSet phldrT="[文本]" custT="1"/>
      <dgm:spPr>
        <a:solidFill>
          <a:srgbClr val="486AA4"/>
        </a:solidFill>
      </dgm:spPr>
      <dgm:t>
        <a:bodyPr/>
        <a:lstStyle/>
        <a:p>
          <a:r>
            <a:rPr lang="en-US" altLang="zh-CN" sz="2000" dirty="0">
              <a:latin typeface="Arial" panose="020B0604020202020204" pitchFamily="34" charset="0"/>
              <a:cs typeface="Arial" panose="020B0604020202020204" pitchFamily="34" charset="0"/>
            </a:rPr>
            <a:t>Automation</a:t>
          </a:r>
          <a:endParaRPr lang="zh-CN" altLang="en-US" sz="2000" dirty="0">
            <a:latin typeface="Arial" panose="020B0604020202020204" pitchFamily="34" charset="0"/>
            <a:cs typeface="Arial" panose="020B0604020202020204" pitchFamily="34" charset="0"/>
          </a:endParaRPr>
        </a:p>
      </dgm:t>
    </dgm:pt>
    <dgm:pt modelId="{F4670CB4-1558-4864-87F2-6643863351F5}" type="parTrans" cxnId="{3A61F832-2108-4D4A-AA74-8F576B5648A2}">
      <dgm:prSet/>
      <dgm:spPr/>
      <dgm:t>
        <a:bodyPr/>
        <a:lstStyle/>
        <a:p>
          <a:endParaRPr lang="zh-CN" altLang="en-US">
            <a:latin typeface="Arial" panose="020B0604020202020204" pitchFamily="34" charset="0"/>
            <a:cs typeface="Arial" panose="020B0604020202020204" pitchFamily="34" charset="0"/>
          </a:endParaRPr>
        </a:p>
      </dgm:t>
    </dgm:pt>
    <dgm:pt modelId="{5224E2DB-A92E-411C-BCB4-9C74BDB7BBB3}" type="sibTrans" cxnId="{3A61F832-2108-4D4A-AA74-8F576B5648A2}">
      <dgm:prSet/>
      <dgm:spPr/>
      <dgm:t>
        <a:bodyPr/>
        <a:lstStyle/>
        <a:p>
          <a:endParaRPr lang="zh-CN" altLang="en-US">
            <a:latin typeface="Arial" panose="020B0604020202020204" pitchFamily="34" charset="0"/>
            <a:cs typeface="Arial" panose="020B0604020202020204" pitchFamily="34" charset="0"/>
          </a:endParaRPr>
        </a:p>
      </dgm:t>
    </dgm:pt>
    <dgm:pt modelId="{C697BE12-7330-4A30-8747-7F0C1E6B9547}" type="pres">
      <dgm:prSet presAssocID="{0BFDABAC-C4E8-460B-89D6-D49DE2B96815}" presName="Name0" presStyleCnt="0">
        <dgm:presLayoutVars>
          <dgm:chMax val="7"/>
          <dgm:chPref val="7"/>
          <dgm:dir/>
        </dgm:presLayoutVars>
      </dgm:prSet>
      <dgm:spPr/>
    </dgm:pt>
    <dgm:pt modelId="{6A946941-B032-4E10-AAE9-EF027CDEE77B}" type="pres">
      <dgm:prSet presAssocID="{0BFDABAC-C4E8-460B-89D6-D49DE2B96815}" presName="Name1" presStyleCnt="0"/>
      <dgm:spPr/>
    </dgm:pt>
    <dgm:pt modelId="{064826FB-9B9B-4EDE-A67E-AC992D0FE34A}" type="pres">
      <dgm:prSet presAssocID="{0BFDABAC-C4E8-460B-89D6-D49DE2B96815}" presName="cycle" presStyleCnt="0"/>
      <dgm:spPr/>
    </dgm:pt>
    <dgm:pt modelId="{F00A6F79-3A23-4FE5-8386-75489BA7218E}" type="pres">
      <dgm:prSet presAssocID="{0BFDABAC-C4E8-460B-89D6-D49DE2B96815}" presName="srcNode" presStyleLbl="node1" presStyleIdx="0" presStyleCnt="3"/>
      <dgm:spPr/>
    </dgm:pt>
    <dgm:pt modelId="{B45D080F-C804-4578-9752-21175270F59D}" type="pres">
      <dgm:prSet presAssocID="{0BFDABAC-C4E8-460B-89D6-D49DE2B96815}" presName="conn" presStyleLbl="parChTrans1D2" presStyleIdx="0" presStyleCnt="1"/>
      <dgm:spPr/>
    </dgm:pt>
    <dgm:pt modelId="{CB6BCE18-600B-4A35-90EE-48D4B30A220C}" type="pres">
      <dgm:prSet presAssocID="{0BFDABAC-C4E8-460B-89D6-D49DE2B96815}" presName="extraNode" presStyleLbl="node1" presStyleIdx="0" presStyleCnt="3"/>
      <dgm:spPr/>
    </dgm:pt>
    <dgm:pt modelId="{1015CD86-60F5-49B5-B0DF-043247B8CD37}" type="pres">
      <dgm:prSet presAssocID="{0BFDABAC-C4E8-460B-89D6-D49DE2B96815}" presName="dstNode" presStyleLbl="node1" presStyleIdx="0" presStyleCnt="3"/>
      <dgm:spPr/>
    </dgm:pt>
    <dgm:pt modelId="{94D42B24-61F6-413B-ABD8-F20B76EB73DE}" type="pres">
      <dgm:prSet presAssocID="{29CA3705-1AEC-4E7E-8948-8DF77926E233}" presName="text_1" presStyleLbl="node1" presStyleIdx="0" presStyleCnt="3" custScaleY="127922" custLinFactNeighborX="554" custLinFactNeighborY="-34387">
        <dgm:presLayoutVars>
          <dgm:bulletEnabled val="1"/>
        </dgm:presLayoutVars>
      </dgm:prSet>
      <dgm:spPr/>
    </dgm:pt>
    <dgm:pt modelId="{8EED24BA-719F-4E3A-A389-991D89FF5D5F}" type="pres">
      <dgm:prSet presAssocID="{29CA3705-1AEC-4E7E-8948-8DF77926E233}" presName="accent_1" presStyleCnt="0"/>
      <dgm:spPr/>
    </dgm:pt>
    <dgm:pt modelId="{FD64A902-3527-4A4B-AF3D-0ED2D5E9ECB5}" type="pres">
      <dgm:prSet presAssocID="{29CA3705-1AEC-4E7E-8948-8DF77926E233}" presName="accentRepeatNode" presStyleLbl="solidFgAcc1" presStyleIdx="0" presStyleCnt="3" custLinFactNeighborX="-10087" custLinFactNeighborY="-27510"/>
      <dgm:spPr/>
    </dgm:pt>
    <dgm:pt modelId="{5F48270D-8007-4D9C-BE5F-020C1D9D8F0A}" type="pres">
      <dgm:prSet presAssocID="{FEB5D9F6-ECB1-46AD-AC88-DE217967739F}" presName="text_2" presStyleLbl="node1" presStyleIdx="1" presStyleCnt="3" custScaleX="98371" custScaleY="132834" custLinFactNeighborX="1387">
        <dgm:presLayoutVars>
          <dgm:bulletEnabled val="1"/>
        </dgm:presLayoutVars>
      </dgm:prSet>
      <dgm:spPr/>
    </dgm:pt>
    <dgm:pt modelId="{21602A9B-8DC3-47C4-9079-C3570CD66666}" type="pres">
      <dgm:prSet presAssocID="{FEB5D9F6-ECB1-46AD-AC88-DE217967739F}" presName="accent_2" presStyleCnt="0"/>
      <dgm:spPr/>
    </dgm:pt>
    <dgm:pt modelId="{B751A20E-1B33-4424-85BF-189A8ED6B53C}" type="pres">
      <dgm:prSet presAssocID="{FEB5D9F6-ECB1-46AD-AC88-DE217967739F}" presName="accentRepeatNode" presStyleLbl="solidFgAcc1" presStyleIdx="1" presStyleCnt="3"/>
      <dgm:spPr/>
    </dgm:pt>
    <dgm:pt modelId="{375CFB3F-812E-405A-815A-9DE46CF22FD2}" type="pres">
      <dgm:prSet presAssocID="{8D95D41A-75F7-40B7-BE16-C1F348CAB35F}" presName="text_3" presStyleLbl="node1" presStyleIdx="2" presStyleCnt="3" custScaleY="133849" custLinFactNeighborX="685" custLinFactNeighborY="42596">
        <dgm:presLayoutVars>
          <dgm:bulletEnabled val="1"/>
        </dgm:presLayoutVars>
      </dgm:prSet>
      <dgm:spPr/>
    </dgm:pt>
    <dgm:pt modelId="{82DF628F-64D9-4B26-A45E-431058D149A6}" type="pres">
      <dgm:prSet presAssocID="{8D95D41A-75F7-40B7-BE16-C1F348CAB35F}" presName="accent_3" presStyleCnt="0"/>
      <dgm:spPr/>
    </dgm:pt>
    <dgm:pt modelId="{C305FC9B-87B3-4C40-84F3-8DC966240D05}" type="pres">
      <dgm:prSet presAssocID="{8D95D41A-75F7-40B7-BE16-C1F348CAB35F}" presName="accentRepeatNode" presStyleLbl="solidFgAcc1" presStyleIdx="2" presStyleCnt="3" custLinFactNeighborX="-7676" custLinFactNeighborY="27548"/>
      <dgm:spPr/>
    </dgm:pt>
  </dgm:ptLst>
  <dgm:cxnLst>
    <dgm:cxn modelId="{E8FF3726-E521-4E57-AE89-DACA85151531}" type="presOf" srcId="{EF71C6E8-91F8-4967-A89A-C2714129AA42}" destId="{B45D080F-C804-4578-9752-21175270F59D}" srcOrd="0" destOrd="0" presId="urn:microsoft.com/office/officeart/2008/layout/VerticalCurvedList"/>
    <dgm:cxn modelId="{3A61F832-2108-4D4A-AA74-8F576B5648A2}" srcId="{0BFDABAC-C4E8-460B-89D6-D49DE2B96815}" destId="{8D95D41A-75F7-40B7-BE16-C1F348CAB35F}" srcOrd="2" destOrd="0" parTransId="{F4670CB4-1558-4864-87F2-6643863351F5}" sibTransId="{5224E2DB-A92E-411C-BCB4-9C74BDB7BBB3}"/>
    <dgm:cxn modelId="{CA9FEF37-71B0-41FE-A463-EE02937B7E43}" type="presOf" srcId="{FEB5D9F6-ECB1-46AD-AC88-DE217967739F}" destId="{5F48270D-8007-4D9C-BE5F-020C1D9D8F0A}" srcOrd="0" destOrd="0" presId="urn:microsoft.com/office/officeart/2008/layout/VerticalCurvedList"/>
    <dgm:cxn modelId="{5FFBE973-35AA-4A39-B339-F338855C11C2}" srcId="{0BFDABAC-C4E8-460B-89D6-D49DE2B96815}" destId="{29CA3705-1AEC-4E7E-8948-8DF77926E233}" srcOrd="0" destOrd="0" parTransId="{C9618909-8AFE-4F15-8A11-32B310B429FF}" sibTransId="{EF71C6E8-91F8-4967-A89A-C2714129AA42}"/>
    <dgm:cxn modelId="{1B292474-C312-44FF-93BF-DFFF16D5049B}" type="presOf" srcId="{0BFDABAC-C4E8-460B-89D6-D49DE2B96815}" destId="{C697BE12-7330-4A30-8747-7F0C1E6B9547}" srcOrd="0" destOrd="0" presId="urn:microsoft.com/office/officeart/2008/layout/VerticalCurvedList"/>
    <dgm:cxn modelId="{795D70C3-FDA3-486A-9367-05CE2884EEA9}" type="presOf" srcId="{29CA3705-1AEC-4E7E-8948-8DF77926E233}" destId="{94D42B24-61F6-413B-ABD8-F20B76EB73DE}" srcOrd="0" destOrd="0" presId="urn:microsoft.com/office/officeart/2008/layout/VerticalCurvedList"/>
    <dgm:cxn modelId="{827A17C7-FD7C-4A37-883A-BDBF41ED5B1A}" type="presOf" srcId="{8D95D41A-75F7-40B7-BE16-C1F348CAB35F}" destId="{375CFB3F-812E-405A-815A-9DE46CF22FD2}" srcOrd="0" destOrd="0" presId="urn:microsoft.com/office/officeart/2008/layout/VerticalCurvedList"/>
    <dgm:cxn modelId="{2AA0A8F4-2547-4D41-A683-7962828C6344}" srcId="{0BFDABAC-C4E8-460B-89D6-D49DE2B96815}" destId="{FEB5D9F6-ECB1-46AD-AC88-DE217967739F}" srcOrd="1" destOrd="0" parTransId="{41E3BF3E-219D-4587-BD9C-A78709881BBF}" sibTransId="{15B6E4C8-AB76-4079-AB56-CD3194443A7B}"/>
    <dgm:cxn modelId="{F268ECBA-3E62-419D-B714-9327B95FC96B}" type="presParOf" srcId="{C697BE12-7330-4A30-8747-7F0C1E6B9547}" destId="{6A946941-B032-4E10-AAE9-EF027CDEE77B}" srcOrd="0" destOrd="0" presId="urn:microsoft.com/office/officeart/2008/layout/VerticalCurvedList"/>
    <dgm:cxn modelId="{7D31C3A8-6C78-4610-87A4-8363BE115AEB}" type="presParOf" srcId="{6A946941-B032-4E10-AAE9-EF027CDEE77B}" destId="{064826FB-9B9B-4EDE-A67E-AC992D0FE34A}" srcOrd="0" destOrd="0" presId="urn:microsoft.com/office/officeart/2008/layout/VerticalCurvedList"/>
    <dgm:cxn modelId="{F5737BF5-4862-447D-823E-4E8A6BC1B6A1}" type="presParOf" srcId="{064826FB-9B9B-4EDE-A67E-AC992D0FE34A}" destId="{F00A6F79-3A23-4FE5-8386-75489BA7218E}" srcOrd="0" destOrd="0" presId="urn:microsoft.com/office/officeart/2008/layout/VerticalCurvedList"/>
    <dgm:cxn modelId="{469DCA29-0CAA-4BA5-8522-A48369E9FDBC}" type="presParOf" srcId="{064826FB-9B9B-4EDE-A67E-AC992D0FE34A}" destId="{B45D080F-C804-4578-9752-21175270F59D}" srcOrd="1" destOrd="0" presId="urn:microsoft.com/office/officeart/2008/layout/VerticalCurvedList"/>
    <dgm:cxn modelId="{F1A3DC29-1F97-4D34-AA12-D37B52743000}" type="presParOf" srcId="{064826FB-9B9B-4EDE-A67E-AC992D0FE34A}" destId="{CB6BCE18-600B-4A35-90EE-48D4B30A220C}" srcOrd="2" destOrd="0" presId="urn:microsoft.com/office/officeart/2008/layout/VerticalCurvedList"/>
    <dgm:cxn modelId="{8F2B7675-E015-43DC-A45E-5572A7ED8A47}" type="presParOf" srcId="{064826FB-9B9B-4EDE-A67E-AC992D0FE34A}" destId="{1015CD86-60F5-49B5-B0DF-043247B8CD37}" srcOrd="3" destOrd="0" presId="urn:microsoft.com/office/officeart/2008/layout/VerticalCurvedList"/>
    <dgm:cxn modelId="{E736BAED-518D-40D4-91DE-91605654F36F}" type="presParOf" srcId="{6A946941-B032-4E10-AAE9-EF027CDEE77B}" destId="{94D42B24-61F6-413B-ABD8-F20B76EB73DE}" srcOrd="1" destOrd="0" presId="urn:microsoft.com/office/officeart/2008/layout/VerticalCurvedList"/>
    <dgm:cxn modelId="{DCF56C00-3DE9-49D4-BC3F-DF0279CD6CB6}" type="presParOf" srcId="{6A946941-B032-4E10-AAE9-EF027CDEE77B}" destId="{8EED24BA-719F-4E3A-A389-991D89FF5D5F}" srcOrd="2" destOrd="0" presId="urn:microsoft.com/office/officeart/2008/layout/VerticalCurvedList"/>
    <dgm:cxn modelId="{A44099F7-5AA3-44CB-8EAF-DD7081D46B70}" type="presParOf" srcId="{8EED24BA-719F-4E3A-A389-991D89FF5D5F}" destId="{FD64A902-3527-4A4B-AF3D-0ED2D5E9ECB5}" srcOrd="0" destOrd="0" presId="urn:microsoft.com/office/officeart/2008/layout/VerticalCurvedList"/>
    <dgm:cxn modelId="{62DA18DE-20D7-4140-B915-9A48024B710D}" type="presParOf" srcId="{6A946941-B032-4E10-AAE9-EF027CDEE77B}" destId="{5F48270D-8007-4D9C-BE5F-020C1D9D8F0A}" srcOrd="3" destOrd="0" presId="urn:microsoft.com/office/officeart/2008/layout/VerticalCurvedList"/>
    <dgm:cxn modelId="{F2F66805-B444-4D32-B099-D19390933C24}" type="presParOf" srcId="{6A946941-B032-4E10-AAE9-EF027CDEE77B}" destId="{21602A9B-8DC3-47C4-9079-C3570CD66666}" srcOrd="4" destOrd="0" presId="urn:microsoft.com/office/officeart/2008/layout/VerticalCurvedList"/>
    <dgm:cxn modelId="{99DB2AAE-32F2-496D-9217-B84FC33F3D8D}" type="presParOf" srcId="{21602A9B-8DC3-47C4-9079-C3570CD66666}" destId="{B751A20E-1B33-4424-85BF-189A8ED6B53C}" srcOrd="0" destOrd="0" presId="urn:microsoft.com/office/officeart/2008/layout/VerticalCurvedList"/>
    <dgm:cxn modelId="{321432A4-F319-4855-8D42-5EC41DB61FA4}" type="presParOf" srcId="{6A946941-B032-4E10-AAE9-EF027CDEE77B}" destId="{375CFB3F-812E-405A-815A-9DE46CF22FD2}" srcOrd="5" destOrd="0" presId="urn:microsoft.com/office/officeart/2008/layout/VerticalCurvedList"/>
    <dgm:cxn modelId="{5447529E-161F-4619-9FA3-32877F8B4EA5}" type="presParOf" srcId="{6A946941-B032-4E10-AAE9-EF027CDEE77B}" destId="{82DF628F-64D9-4B26-A45E-431058D149A6}" srcOrd="6" destOrd="0" presId="urn:microsoft.com/office/officeart/2008/layout/VerticalCurvedList"/>
    <dgm:cxn modelId="{885E1E0F-BD7F-4BB8-9C8F-985851A23ACB}" type="presParOf" srcId="{82DF628F-64D9-4B26-A45E-431058D149A6}" destId="{C305FC9B-87B3-4C40-84F3-8DC966240D0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D080F-C804-4578-9752-21175270F59D}">
      <dsp:nvSpPr>
        <dsp:cNvPr id="0" name=""/>
        <dsp:cNvSpPr/>
      </dsp:nvSpPr>
      <dsp:spPr>
        <a:xfrm>
          <a:off x="-2530213" y="-390606"/>
          <a:ext cx="3020787" cy="3020787"/>
        </a:xfrm>
        <a:prstGeom prst="blockArc">
          <a:avLst>
            <a:gd name="adj1" fmla="val 18900000"/>
            <a:gd name="adj2" fmla="val 2700000"/>
            <a:gd name="adj3" fmla="val 71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D42B24-61F6-413B-ABD8-F20B76EB73DE}">
      <dsp:nvSpPr>
        <dsp:cNvPr id="0" name=""/>
        <dsp:cNvSpPr/>
      </dsp:nvSpPr>
      <dsp:spPr>
        <a:xfrm>
          <a:off x="326599" y="7399"/>
          <a:ext cx="2023950" cy="572981"/>
        </a:xfrm>
        <a:prstGeom prst="rect">
          <a:avLst/>
        </a:prstGeom>
        <a:solidFill>
          <a:srgbClr val="4668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532" tIns="45720" rIns="45720" bIns="45720" numCol="1" spcCol="1270" anchor="ctr" anchorCtr="0">
          <a:noAutofit/>
        </a:bodyPr>
        <a:lstStyle/>
        <a:p>
          <a:pPr marL="0" lvl="0" indent="0" algn="l" defTabSz="800100">
            <a:lnSpc>
              <a:spcPct val="90000"/>
            </a:lnSpc>
            <a:spcBef>
              <a:spcPct val="0"/>
            </a:spcBef>
            <a:spcAft>
              <a:spcPct val="35000"/>
            </a:spcAft>
            <a:buNone/>
          </a:pPr>
          <a:r>
            <a:rPr lang="en-US" altLang="zh-CN" sz="1800" kern="1200" dirty="0">
              <a:latin typeface="Arial" panose="020B0604020202020204" pitchFamily="34" charset="0"/>
              <a:cs typeface="Arial" panose="020B0604020202020204" pitchFamily="34" charset="0"/>
            </a:rPr>
            <a:t>Beam Quality</a:t>
          </a:r>
          <a:endParaRPr lang="zh-CN" altLang="en-US" sz="1800" kern="1200" dirty="0">
            <a:latin typeface="Arial" panose="020B0604020202020204" pitchFamily="34" charset="0"/>
            <a:cs typeface="Arial" panose="020B0604020202020204" pitchFamily="34" charset="0"/>
          </a:endParaRPr>
        </a:p>
      </dsp:txBody>
      <dsp:txXfrm>
        <a:off x="326599" y="7399"/>
        <a:ext cx="2023950" cy="572981"/>
      </dsp:txXfrm>
    </dsp:sp>
    <dsp:sp modelId="{FD64A902-3527-4A4B-AF3D-0ED2D5E9ECB5}">
      <dsp:nvSpPr>
        <dsp:cNvPr id="0" name=""/>
        <dsp:cNvSpPr/>
      </dsp:nvSpPr>
      <dsp:spPr>
        <a:xfrm>
          <a:off x="0" y="13941"/>
          <a:ext cx="559893" cy="5598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48270D-8007-4D9C-BE5F-020C1D9D8F0A}">
      <dsp:nvSpPr>
        <dsp:cNvPr id="0" name=""/>
        <dsp:cNvSpPr/>
      </dsp:nvSpPr>
      <dsp:spPr>
        <a:xfrm>
          <a:off x="519177" y="822295"/>
          <a:ext cx="1830815" cy="594983"/>
        </a:xfrm>
        <a:prstGeom prst="rect">
          <a:avLst/>
        </a:prstGeom>
        <a:solidFill>
          <a:srgbClr val="406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532" tIns="35560" rIns="35560" bIns="35560" numCol="1" spcCol="1270" anchor="ctr" anchorCtr="0">
          <a:noAutofit/>
        </a:bodyPr>
        <a:lstStyle/>
        <a:p>
          <a:pPr marL="0" lvl="0" indent="0" algn="l"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ACCL Reliability</a:t>
          </a:r>
        </a:p>
        <a:p>
          <a:pPr marL="0" lvl="0" indent="0" algn="l"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Beam Availability</a:t>
          </a:r>
          <a:endParaRPr lang="zh-CN" altLang="en-US" sz="1400" kern="1200" dirty="0">
            <a:latin typeface="Arial" panose="020B0604020202020204" pitchFamily="34" charset="0"/>
            <a:cs typeface="Arial" panose="020B0604020202020204" pitchFamily="34" charset="0"/>
          </a:endParaRPr>
        </a:p>
      </dsp:txBody>
      <dsp:txXfrm>
        <a:off x="519177" y="822295"/>
        <a:ext cx="1830815" cy="594983"/>
      </dsp:txXfrm>
    </dsp:sp>
    <dsp:sp modelId="{B751A20E-1B33-4424-85BF-189A8ED6B53C}">
      <dsp:nvSpPr>
        <dsp:cNvPr id="0" name=""/>
        <dsp:cNvSpPr/>
      </dsp:nvSpPr>
      <dsp:spPr>
        <a:xfrm>
          <a:off x="198257" y="839840"/>
          <a:ext cx="559893" cy="5598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CFB3F-812E-405A-815A-9DE46CF22FD2}">
      <dsp:nvSpPr>
        <dsp:cNvPr id="0" name=""/>
        <dsp:cNvSpPr/>
      </dsp:nvSpPr>
      <dsp:spPr>
        <a:xfrm>
          <a:off x="329251" y="1640044"/>
          <a:ext cx="2023950" cy="599529"/>
        </a:xfrm>
        <a:prstGeom prst="rect">
          <a:avLst/>
        </a:prstGeom>
        <a:solidFill>
          <a:srgbClr val="486A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532" tIns="50800" rIns="50800" bIns="50800" numCol="1" spcCol="1270" anchor="ctr" anchorCtr="0">
          <a:noAutofit/>
        </a:bodyPr>
        <a:lstStyle/>
        <a:p>
          <a:pPr marL="0" lvl="0" indent="0" algn="l" defTabSz="889000">
            <a:lnSpc>
              <a:spcPct val="90000"/>
            </a:lnSpc>
            <a:spcBef>
              <a:spcPct val="0"/>
            </a:spcBef>
            <a:spcAft>
              <a:spcPct val="35000"/>
            </a:spcAft>
            <a:buNone/>
          </a:pPr>
          <a:r>
            <a:rPr lang="en-US" altLang="zh-CN" sz="2000" kern="1200" dirty="0">
              <a:latin typeface="Arial" panose="020B0604020202020204" pitchFamily="34" charset="0"/>
              <a:cs typeface="Arial" panose="020B0604020202020204" pitchFamily="34" charset="0"/>
            </a:rPr>
            <a:t>Automation</a:t>
          </a:r>
          <a:endParaRPr lang="zh-CN" altLang="en-US" sz="2000" kern="1200" dirty="0">
            <a:latin typeface="Arial" panose="020B0604020202020204" pitchFamily="34" charset="0"/>
            <a:cs typeface="Arial" panose="020B0604020202020204" pitchFamily="34" charset="0"/>
          </a:endParaRPr>
        </a:p>
      </dsp:txBody>
      <dsp:txXfrm>
        <a:off x="329251" y="1640044"/>
        <a:ext cx="2023950" cy="599529"/>
      </dsp:txXfrm>
    </dsp:sp>
    <dsp:sp modelId="{C305FC9B-87B3-4C40-84F3-8DC966240D05}">
      <dsp:nvSpPr>
        <dsp:cNvPr id="0" name=""/>
        <dsp:cNvSpPr/>
      </dsp:nvSpPr>
      <dsp:spPr>
        <a:xfrm>
          <a:off x="0" y="1665951"/>
          <a:ext cx="559893" cy="5598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7.wmf"/><Relationship Id="rId7" Type="http://schemas.openxmlformats.org/officeDocument/2006/relationships/image" Target="../media/image101.wmf"/><Relationship Id="rId2" Type="http://schemas.openxmlformats.org/officeDocument/2006/relationships/image" Target="../media/image91.wmf"/><Relationship Id="rId1" Type="http://schemas.openxmlformats.org/officeDocument/2006/relationships/image" Target="../media/image96.wmf"/><Relationship Id="rId6" Type="http://schemas.openxmlformats.org/officeDocument/2006/relationships/image" Target="../media/image100.wmf"/><Relationship Id="rId5" Type="http://schemas.openxmlformats.org/officeDocument/2006/relationships/image" Target="../media/image99.wmf"/><Relationship Id="rId4" Type="http://schemas.openxmlformats.org/officeDocument/2006/relationships/image" Target="../media/image9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emf"/><Relationship Id="rId5" Type="http://schemas.openxmlformats.org/officeDocument/2006/relationships/image" Target="../media/image108.wmf"/><Relationship Id="rId4" Type="http://schemas.openxmlformats.org/officeDocument/2006/relationships/image" Target="../media/image10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 Id="rId5" Type="http://schemas.openxmlformats.org/officeDocument/2006/relationships/image" Target="../media/image115.wmf"/><Relationship Id="rId4" Type="http://schemas.openxmlformats.org/officeDocument/2006/relationships/image" Target="../media/image11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emf"/><Relationship Id="rId1" Type="http://schemas.openxmlformats.org/officeDocument/2006/relationships/image" Target="../media/image124.wmf"/><Relationship Id="rId6" Type="http://schemas.openxmlformats.org/officeDocument/2006/relationships/image" Target="../media/image129.wmf"/><Relationship Id="rId5" Type="http://schemas.openxmlformats.org/officeDocument/2006/relationships/image" Target="../media/image128.wmf"/><Relationship Id="rId4" Type="http://schemas.openxmlformats.org/officeDocument/2006/relationships/image" Target="../media/image127.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38.wmf"/><Relationship Id="rId13" Type="http://schemas.openxmlformats.org/officeDocument/2006/relationships/image" Target="../media/image143.emf"/><Relationship Id="rId3" Type="http://schemas.openxmlformats.org/officeDocument/2006/relationships/image" Target="../media/image133.wmf"/><Relationship Id="rId7" Type="http://schemas.openxmlformats.org/officeDocument/2006/relationships/image" Target="../media/image137.wmf"/><Relationship Id="rId12" Type="http://schemas.openxmlformats.org/officeDocument/2006/relationships/image" Target="../media/image142.emf"/><Relationship Id="rId2" Type="http://schemas.openxmlformats.org/officeDocument/2006/relationships/image" Target="../media/image132.emf"/><Relationship Id="rId1" Type="http://schemas.openxmlformats.org/officeDocument/2006/relationships/image" Target="../media/image131.wmf"/><Relationship Id="rId6" Type="http://schemas.openxmlformats.org/officeDocument/2006/relationships/image" Target="../media/image136.wmf"/><Relationship Id="rId11" Type="http://schemas.openxmlformats.org/officeDocument/2006/relationships/image" Target="../media/image141.emf"/><Relationship Id="rId5" Type="http://schemas.openxmlformats.org/officeDocument/2006/relationships/image" Target="../media/image135.emf"/><Relationship Id="rId10" Type="http://schemas.openxmlformats.org/officeDocument/2006/relationships/image" Target="../media/image140.emf"/><Relationship Id="rId4" Type="http://schemas.openxmlformats.org/officeDocument/2006/relationships/image" Target="../media/image134.emf"/><Relationship Id="rId9" Type="http://schemas.openxmlformats.org/officeDocument/2006/relationships/image" Target="../media/image13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wmf"/><Relationship Id="rId1" Type="http://schemas.openxmlformats.org/officeDocument/2006/relationships/image" Target="../media/image144.wmf"/><Relationship Id="rId5" Type="http://schemas.openxmlformats.org/officeDocument/2006/relationships/image" Target="../media/image148.wmf"/><Relationship Id="rId4" Type="http://schemas.openxmlformats.org/officeDocument/2006/relationships/image" Target="../media/image147.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image" Target="../media/image155.emf"/><Relationship Id="rId5" Type="http://schemas.openxmlformats.org/officeDocument/2006/relationships/image" Target="../media/image159.emf"/><Relationship Id="rId4" Type="http://schemas.openxmlformats.org/officeDocument/2006/relationships/image" Target="../media/image15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2.wmf"/><Relationship Id="rId4" Type="http://schemas.openxmlformats.org/officeDocument/2006/relationships/image" Target="../media/image16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emf"/><Relationship Id="rId1" Type="http://schemas.openxmlformats.org/officeDocument/2006/relationships/image" Target="../media/image178.emf"/><Relationship Id="rId4" Type="http://schemas.openxmlformats.org/officeDocument/2006/relationships/image" Target="../media/image183.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92.wmf"/><Relationship Id="rId13" Type="http://schemas.openxmlformats.org/officeDocument/2006/relationships/image" Target="../media/image183.wmf"/><Relationship Id="rId3" Type="http://schemas.openxmlformats.org/officeDocument/2006/relationships/image" Target="../media/image187.wmf"/><Relationship Id="rId7" Type="http://schemas.openxmlformats.org/officeDocument/2006/relationships/image" Target="../media/image191.wmf"/><Relationship Id="rId12" Type="http://schemas.openxmlformats.org/officeDocument/2006/relationships/image" Target="../media/image196.wmf"/><Relationship Id="rId2" Type="http://schemas.openxmlformats.org/officeDocument/2006/relationships/image" Target="../media/image186.wmf"/><Relationship Id="rId1" Type="http://schemas.openxmlformats.org/officeDocument/2006/relationships/image" Target="../media/image185.wmf"/><Relationship Id="rId6" Type="http://schemas.openxmlformats.org/officeDocument/2006/relationships/image" Target="../media/image190.wmf"/><Relationship Id="rId11" Type="http://schemas.openxmlformats.org/officeDocument/2006/relationships/image" Target="../media/image195.wmf"/><Relationship Id="rId5" Type="http://schemas.openxmlformats.org/officeDocument/2006/relationships/image" Target="../media/image189.wmf"/><Relationship Id="rId15" Type="http://schemas.openxmlformats.org/officeDocument/2006/relationships/image" Target="../media/image198.emf"/><Relationship Id="rId10" Type="http://schemas.openxmlformats.org/officeDocument/2006/relationships/image" Target="../media/image194.wmf"/><Relationship Id="rId4" Type="http://schemas.openxmlformats.org/officeDocument/2006/relationships/image" Target="../media/image188.wmf"/><Relationship Id="rId9" Type="http://schemas.openxmlformats.org/officeDocument/2006/relationships/image" Target="../media/image193.wmf"/><Relationship Id="rId14" Type="http://schemas.openxmlformats.org/officeDocument/2006/relationships/image" Target="../media/image197.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206.emf"/><Relationship Id="rId1" Type="http://schemas.openxmlformats.org/officeDocument/2006/relationships/image" Target="../media/image205.wmf"/><Relationship Id="rId6" Type="http://schemas.openxmlformats.org/officeDocument/2006/relationships/image" Target="../media/image198.emf"/><Relationship Id="rId5" Type="http://schemas.openxmlformats.org/officeDocument/2006/relationships/image" Target="../media/image209.wmf"/><Relationship Id="rId4" Type="http://schemas.openxmlformats.org/officeDocument/2006/relationships/image" Target="../media/image20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1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19.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26.wmf"/><Relationship Id="rId1" Type="http://schemas.openxmlformats.org/officeDocument/2006/relationships/image" Target="../media/image22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106.wmf"/><Relationship Id="rId7" Type="http://schemas.openxmlformats.org/officeDocument/2006/relationships/image" Target="../media/image107.wmf"/><Relationship Id="rId2" Type="http://schemas.openxmlformats.org/officeDocument/2006/relationships/image" Target="../media/image105.wmf"/><Relationship Id="rId1" Type="http://schemas.openxmlformats.org/officeDocument/2006/relationships/image" Target="../media/image243.emf"/><Relationship Id="rId6" Type="http://schemas.openxmlformats.org/officeDocument/2006/relationships/image" Target="../media/image246.wmf"/><Relationship Id="rId5" Type="http://schemas.openxmlformats.org/officeDocument/2006/relationships/image" Target="../media/image245.emf"/><Relationship Id="rId4" Type="http://schemas.openxmlformats.org/officeDocument/2006/relationships/image" Target="../media/image244.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249.wmf"/><Relationship Id="rId1" Type="http://schemas.openxmlformats.org/officeDocument/2006/relationships/image" Target="../media/image2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image" Target="../media/image255.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image" Target="../media/image268.emf"/><Relationship Id="rId1" Type="http://schemas.openxmlformats.org/officeDocument/2006/relationships/image" Target="../media/image267.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0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34.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341.wmf"/><Relationship Id="rId2" Type="http://schemas.openxmlformats.org/officeDocument/2006/relationships/image" Target="../media/image340.wmf"/><Relationship Id="rId1" Type="http://schemas.openxmlformats.org/officeDocument/2006/relationships/image" Target="../media/image33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emf"/><Relationship Id="rId1" Type="http://schemas.openxmlformats.org/officeDocument/2006/relationships/image" Target="../media/image59.emf"/><Relationship Id="rId5" Type="http://schemas.openxmlformats.org/officeDocument/2006/relationships/image" Target="../media/image63.wmf"/><Relationship Id="rId4"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emf"/><Relationship Id="rId5" Type="http://schemas.openxmlformats.org/officeDocument/2006/relationships/image" Target="../media/image68.wmf"/><Relationship Id="rId4"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wmf"/><Relationship Id="rId7" Type="http://schemas.openxmlformats.org/officeDocument/2006/relationships/image" Target="../media/image75.wmf"/><Relationship Id="rId2" Type="http://schemas.openxmlformats.org/officeDocument/2006/relationships/image" Target="../media/image70.wmf"/><Relationship Id="rId1" Type="http://schemas.openxmlformats.org/officeDocument/2006/relationships/image" Target="../media/image69.e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5" Type="http://schemas.openxmlformats.org/officeDocument/2006/relationships/image" Target="../media/image82.emf"/><Relationship Id="rId4" Type="http://schemas.openxmlformats.org/officeDocument/2006/relationships/image" Target="../media/image8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A1B53C0-079B-9B55-804E-018EFB50739F}"/>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31D02E0-A001-3F65-6C2C-F64DA0FF48D7}"/>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9B9247F3-257F-482F-AA9F-23A6218AC56B}" type="datetimeFigureOut">
              <a:rPr lang="zh-CN" altLang="en-US" smtClean="0"/>
              <a:t>2025-3-30</a:t>
            </a:fld>
            <a:endParaRPr lang="zh-CN" altLang="en-US"/>
          </a:p>
        </p:txBody>
      </p:sp>
      <p:sp>
        <p:nvSpPr>
          <p:cNvPr id="4" name="页脚占位符 3">
            <a:extLst>
              <a:ext uri="{FF2B5EF4-FFF2-40B4-BE49-F238E27FC236}">
                <a16:creationId xmlns:a16="http://schemas.microsoft.com/office/drawing/2014/main" id="{867A6F8F-8426-5456-8E8A-DF213BC13F44}"/>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5EBC6EB-F2D3-464B-0580-95213EA96509}"/>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FD53B137-7149-46D4-A588-5FEED880E606}" type="slidenum">
              <a:rPr lang="zh-CN" altLang="en-US" smtClean="0"/>
              <a:t>‹#›</a:t>
            </a:fld>
            <a:endParaRPr lang="zh-CN" altLang="en-US"/>
          </a:p>
        </p:txBody>
      </p:sp>
    </p:spTree>
    <p:extLst>
      <p:ext uri="{BB962C8B-B14F-4D97-AF65-F5344CB8AC3E}">
        <p14:creationId xmlns:p14="http://schemas.microsoft.com/office/powerpoint/2010/main" val="1675705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FD46E3B-061B-FD4B-80E4-D8E7384EF50F}" type="datetimeFigureOut">
              <a:rPr kumimoji="1" lang="zh-CN" altLang="en-US" smtClean="0"/>
              <a:t>2025-3-30</a:t>
            </a:fld>
            <a:endParaRPr kumimoji="1"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34B29EB-2A8D-564E-B3CB-FF4C360B88D6}" type="slidenum">
              <a:rPr kumimoji="1" lang="zh-CN" altLang="en-US" smtClean="0"/>
              <a:t>‹#›</a:t>
            </a:fld>
            <a:endParaRPr kumimoji="1" lang="zh-CN" altLang="en-US"/>
          </a:p>
        </p:txBody>
      </p:sp>
    </p:spTree>
    <p:extLst>
      <p:ext uri="{BB962C8B-B14F-4D97-AF65-F5344CB8AC3E}">
        <p14:creationId xmlns:p14="http://schemas.microsoft.com/office/powerpoint/2010/main" val="94649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lnSpc>
                <a:spcPct val="110000"/>
              </a:lnSpc>
              <a:spcAft>
                <a:spcPts val="1800"/>
              </a:spcAft>
              <a:buFont typeface="Wingdings" panose="05000000000000000000" pitchFamily="2" charset="2"/>
              <a:buNone/>
            </a:pPr>
            <a:endParaRPr kumimoji="1" lang="zh-CN" altLang="en-US" sz="900" dirty="0"/>
          </a:p>
        </p:txBody>
      </p:sp>
      <p:sp>
        <p:nvSpPr>
          <p:cNvPr id="4" name="幻灯片编号占位符 3"/>
          <p:cNvSpPr>
            <a:spLocks noGrp="1"/>
          </p:cNvSpPr>
          <p:nvPr>
            <p:ph type="sldNum" sz="quarter" idx="10"/>
          </p:nvPr>
        </p:nvSpPr>
        <p:spPr/>
        <p:txBody>
          <a:bodyPr/>
          <a:lstStyle/>
          <a:p>
            <a:fld id="{334B29EB-2A8D-564E-B3CB-FF4C360B88D6}" type="slidenum">
              <a:rPr kumimoji="1" lang="zh-CN" altLang="en-US" smtClean="0"/>
              <a:t>0</a:t>
            </a:fld>
            <a:endParaRPr kumimoji="1" lang="zh-CN" altLang="en-US"/>
          </a:p>
        </p:txBody>
      </p:sp>
    </p:spTree>
    <p:extLst>
      <p:ext uri="{BB962C8B-B14F-4D97-AF65-F5344CB8AC3E}">
        <p14:creationId xmlns:p14="http://schemas.microsoft.com/office/powerpoint/2010/main" val="1699398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158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6D8A-2451-BF84-1EF6-E5B4BEF4D95D}"/>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F5A6E37B-39F3-BCBB-0AA0-B105DA0C73A5}"/>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63AE99FC-2558-D30D-9C05-9488845579B6}"/>
              </a:ext>
            </a:extLst>
          </p:cNvPr>
          <p:cNvSpPr>
            <a:spLocks noGrp="1" noChangeArrowheads="1"/>
          </p:cNvSpPr>
          <p:nvPr>
            <p:ph type="body" idx="1"/>
          </p:nvPr>
        </p:nvSpPr>
        <p:spPr>
          <a:noFill/>
        </p:spPr>
        <p:txBody>
          <a:bodyPr/>
          <a:lstStyle/>
          <a:p>
            <a:pPr marL="0" indent="0">
              <a:lnSpc>
                <a:spcPct val="125000"/>
              </a:lnSpc>
              <a:buFont typeface="Wingdings" panose="05000000000000000000" pitchFamily="2" charset="2"/>
              <a:buNone/>
            </a:pPr>
            <a:endPar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0276" name="灯片编号占位符 3">
            <a:extLst>
              <a:ext uri="{FF2B5EF4-FFF2-40B4-BE49-F238E27FC236}">
                <a16:creationId xmlns:a16="http://schemas.microsoft.com/office/drawing/2014/main" id="{EF80DF30-1598-A2D7-E1EE-709F3E169224}"/>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13</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B6BB6E9B-7FBF-BD8A-B2C9-979B2E53ED52}"/>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33B9FFCA-B5A2-1E66-52E5-9D81638122A4}"/>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87425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FF6CF-A0B2-A7E1-5A67-A83695A7C69F}"/>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B8F7AB11-9FC9-4165-8C9C-8741A2ABA2BF}"/>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8188D2C9-3E1D-7B37-6E13-00E1A124E6FC}"/>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25000"/>
              </a:lnSpc>
              <a:spcBef>
                <a:spcPts val="0"/>
              </a:spcBef>
              <a:spcAft>
                <a:spcPts val="0"/>
              </a:spcAft>
              <a:buClrTx/>
              <a:buSzTx/>
              <a:buFont typeface="Wingdings" panose="05000000000000000000" pitchFamily="2" charset="2"/>
              <a:buNone/>
              <a:tabLst/>
              <a:defRPr/>
            </a:pPr>
            <a:endParaRPr lang="zh-CN" altLang="en-US" sz="1200" dirty="0">
              <a:latin typeface="Arial" panose="020B0604020202020204" pitchFamily="34" charset="0"/>
              <a:cs typeface="Arial" panose="020B0604020202020204" pitchFamily="34" charset="0"/>
            </a:endParaRPr>
          </a:p>
          <a:p>
            <a:pPr marL="0" indent="0">
              <a:lnSpc>
                <a:spcPct val="125000"/>
              </a:lnSpc>
              <a:buFont typeface="Wingdings" panose="05000000000000000000" pitchFamily="2" charset="2"/>
              <a:buNone/>
            </a:pPr>
            <a:endPar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0276" name="灯片编号占位符 3">
            <a:extLst>
              <a:ext uri="{FF2B5EF4-FFF2-40B4-BE49-F238E27FC236}">
                <a16:creationId xmlns:a16="http://schemas.microsoft.com/office/drawing/2014/main" id="{AA269C67-E2B5-FCE5-8BD3-43794D0AB59F}"/>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14</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CEDEAFA0-EBAD-2F70-1FB8-F34C0B38ADB4}"/>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AC3E2226-5791-195D-5305-46445C15D6CC}"/>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08974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AE051-5560-A633-076B-61188B110B39}"/>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B9617EC9-2B01-E662-8A4A-F2D8C2D6A328}"/>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5BA650A6-CF4D-251A-492C-A73E717AB4C2}"/>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25000"/>
              </a:lnSpc>
              <a:spcBef>
                <a:spcPts val="0"/>
              </a:spcBef>
              <a:spcAft>
                <a:spcPts val="0"/>
              </a:spcAft>
              <a:buClrTx/>
              <a:buSzTx/>
              <a:buFont typeface="Wingdings" panose="05000000000000000000" pitchFamily="2" charset="2"/>
              <a:buNone/>
              <a:tabLst/>
              <a:defRPr/>
            </a:pPr>
            <a:endParaRPr lang="zh-CN" altLang="en-US" sz="1200" dirty="0">
              <a:latin typeface="Arial" panose="020B0604020202020204" pitchFamily="34" charset="0"/>
              <a:cs typeface="Arial" panose="020B0604020202020204" pitchFamily="34" charset="0"/>
            </a:endParaRPr>
          </a:p>
          <a:p>
            <a:pPr marL="0" indent="0">
              <a:lnSpc>
                <a:spcPct val="125000"/>
              </a:lnSpc>
              <a:buFont typeface="Wingdings" panose="05000000000000000000" pitchFamily="2" charset="2"/>
              <a:buNone/>
            </a:pPr>
            <a:endPar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0276" name="灯片编号占位符 3">
            <a:extLst>
              <a:ext uri="{FF2B5EF4-FFF2-40B4-BE49-F238E27FC236}">
                <a16:creationId xmlns:a16="http://schemas.microsoft.com/office/drawing/2014/main" id="{78681099-2D4D-E1CE-3FDC-ABA9502762EA}"/>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16</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62D12623-8C0E-AAEE-E658-AE977087967B}"/>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9187D87B-FCBB-37FC-5607-CFAF5708B903}"/>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05066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A95B9-9142-EF64-683C-64D5A06038E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08681D-1219-7085-E069-A774016080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DB4B886-9059-FD7A-364C-01A79CC3A5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a:extLst>
              <a:ext uri="{FF2B5EF4-FFF2-40B4-BE49-F238E27FC236}">
                <a16:creationId xmlns:a16="http://schemas.microsoft.com/office/drawing/2014/main" id="{F0FD3CF6-8F2C-29A1-A6A1-7FDC81FA96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822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23</a:t>
            </a:fld>
            <a:endParaRPr kumimoji="1" lang="zh-CN" altLang="en-US"/>
          </a:p>
        </p:txBody>
      </p:sp>
    </p:spTree>
    <p:extLst>
      <p:ext uri="{BB962C8B-B14F-4D97-AF65-F5344CB8AC3E}">
        <p14:creationId xmlns:p14="http://schemas.microsoft.com/office/powerpoint/2010/main" val="32846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200DD-4223-B214-DAC3-A9E39AFEBF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DC044F9-528C-6BF0-545F-6F192113EB8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97EFFE7-A8EB-92C4-C851-80A62EC2870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25DA09C-54A7-939C-512F-5E3C24838E21}"/>
              </a:ext>
            </a:extLst>
          </p:cNvPr>
          <p:cNvSpPr>
            <a:spLocks noGrp="1"/>
          </p:cNvSpPr>
          <p:nvPr>
            <p:ph type="sldNum" sz="quarter" idx="5"/>
          </p:nvPr>
        </p:nvSpPr>
        <p:spPr/>
        <p:txBody>
          <a:bodyPr/>
          <a:lstStyle/>
          <a:p>
            <a:fld id="{334B29EB-2A8D-564E-B3CB-FF4C360B88D6}" type="slidenum">
              <a:rPr kumimoji="1" lang="zh-CN" altLang="en-US" smtClean="0"/>
              <a:t>24</a:t>
            </a:fld>
            <a:endParaRPr kumimoji="1" lang="zh-CN" altLang="en-US"/>
          </a:p>
        </p:txBody>
      </p:sp>
    </p:spTree>
    <p:extLst>
      <p:ext uri="{BB962C8B-B14F-4D97-AF65-F5344CB8AC3E}">
        <p14:creationId xmlns:p14="http://schemas.microsoft.com/office/powerpoint/2010/main" val="2768962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8B80D-3F3D-3232-F385-5C21C4CBE26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D2BFD5-5F94-FD1F-322C-52A68A69CE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892F851-6F7F-8506-A48A-CEA2270445B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8C445B4-3DC3-50F6-D562-5F87ABEC1CB8}"/>
              </a:ext>
            </a:extLst>
          </p:cNvPr>
          <p:cNvSpPr>
            <a:spLocks noGrp="1"/>
          </p:cNvSpPr>
          <p:nvPr>
            <p:ph type="sldNum" sz="quarter" idx="5"/>
          </p:nvPr>
        </p:nvSpPr>
        <p:spPr/>
        <p:txBody>
          <a:bodyPr/>
          <a:lstStyle/>
          <a:p>
            <a:fld id="{334B29EB-2A8D-564E-B3CB-FF4C360B88D6}" type="slidenum">
              <a:rPr kumimoji="1" lang="zh-CN" altLang="en-US" smtClean="0"/>
              <a:t>26</a:t>
            </a:fld>
            <a:endParaRPr kumimoji="1" lang="zh-CN" altLang="en-US"/>
          </a:p>
        </p:txBody>
      </p:sp>
    </p:spTree>
    <p:extLst>
      <p:ext uri="{BB962C8B-B14F-4D97-AF65-F5344CB8AC3E}">
        <p14:creationId xmlns:p14="http://schemas.microsoft.com/office/powerpoint/2010/main" val="348513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11B9E-A286-202B-9DD8-D01A87658D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4C12FB7-901E-07BD-3F24-5D5622650E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4FA98B-B42B-2D62-BD5F-8B8B14CA2B1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AF3CB01-F184-F234-8425-431686EE1AA5}"/>
              </a:ext>
            </a:extLst>
          </p:cNvPr>
          <p:cNvSpPr>
            <a:spLocks noGrp="1"/>
          </p:cNvSpPr>
          <p:nvPr>
            <p:ph type="sldNum" sz="quarter" idx="5"/>
          </p:nvPr>
        </p:nvSpPr>
        <p:spPr/>
        <p:txBody>
          <a:bodyPr/>
          <a:lstStyle/>
          <a:p>
            <a:fld id="{334B29EB-2A8D-564E-B3CB-FF4C360B88D6}" type="slidenum">
              <a:rPr kumimoji="1" lang="zh-CN" altLang="en-US" smtClean="0"/>
              <a:t>27</a:t>
            </a:fld>
            <a:endParaRPr kumimoji="1" lang="zh-CN" altLang="en-US"/>
          </a:p>
        </p:txBody>
      </p:sp>
    </p:spTree>
    <p:extLst>
      <p:ext uri="{BB962C8B-B14F-4D97-AF65-F5344CB8AC3E}">
        <p14:creationId xmlns:p14="http://schemas.microsoft.com/office/powerpoint/2010/main" val="4081069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20AAA-A7BE-F460-9F3F-CE5A6052C98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5FE607-DE19-26FE-A735-A147D107CB6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F6F67E-5754-F330-0557-27AA0196AA3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10DD662-3A41-769B-7A98-511F04F256A8}"/>
              </a:ext>
            </a:extLst>
          </p:cNvPr>
          <p:cNvSpPr>
            <a:spLocks noGrp="1"/>
          </p:cNvSpPr>
          <p:nvPr>
            <p:ph type="sldNum" sz="quarter" idx="5"/>
          </p:nvPr>
        </p:nvSpPr>
        <p:spPr/>
        <p:txBody>
          <a:bodyPr/>
          <a:lstStyle/>
          <a:p>
            <a:fld id="{334B29EB-2A8D-564E-B3CB-FF4C360B88D6}" type="slidenum">
              <a:rPr kumimoji="1" lang="zh-CN" altLang="en-US" smtClean="0"/>
              <a:t>30</a:t>
            </a:fld>
            <a:endParaRPr kumimoji="1" lang="zh-CN" altLang="en-US"/>
          </a:p>
        </p:txBody>
      </p:sp>
    </p:spTree>
    <p:extLst>
      <p:ext uri="{BB962C8B-B14F-4D97-AF65-F5344CB8AC3E}">
        <p14:creationId xmlns:p14="http://schemas.microsoft.com/office/powerpoint/2010/main" val="409950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268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8044A-B876-4987-40C4-A3895B1370E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305C03B-E7AC-7085-34F4-301873849A7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2076A0-744A-C49E-DE2E-E63BD1A1F97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97DBB85-068B-DD9E-AFAE-4B2BBB3FC87B}"/>
              </a:ext>
            </a:extLst>
          </p:cNvPr>
          <p:cNvSpPr>
            <a:spLocks noGrp="1"/>
          </p:cNvSpPr>
          <p:nvPr>
            <p:ph type="sldNum" sz="quarter" idx="5"/>
          </p:nvPr>
        </p:nvSpPr>
        <p:spPr/>
        <p:txBody>
          <a:bodyPr/>
          <a:lstStyle/>
          <a:p>
            <a:fld id="{334B29EB-2A8D-564E-B3CB-FF4C360B88D6}" type="slidenum">
              <a:rPr kumimoji="1" lang="zh-CN" altLang="en-US" smtClean="0"/>
              <a:t>31</a:t>
            </a:fld>
            <a:endParaRPr kumimoji="1" lang="zh-CN" altLang="en-US"/>
          </a:p>
        </p:txBody>
      </p:sp>
    </p:spTree>
    <p:extLst>
      <p:ext uri="{BB962C8B-B14F-4D97-AF65-F5344CB8AC3E}">
        <p14:creationId xmlns:p14="http://schemas.microsoft.com/office/powerpoint/2010/main" val="1489395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37D07-C2BD-7B20-640C-AFA274A36CE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3157E7-D5E4-8083-C695-AB47BD438CE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861D90-5631-1BA5-4EAA-B39CE3FF1BE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A7CA384-2092-7D1E-31A6-5E9E082F8E03}"/>
              </a:ext>
            </a:extLst>
          </p:cNvPr>
          <p:cNvSpPr>
            <a:spLocks noGrp="1"/>
          </p:cNvSpPr>
          <p:nvPr>
            <p:ph type="sldNum" sz="quarter" idx="5"/>
          </p:nvPr>
        </p:nvSpPr>
        <p:spPr/>
        <p:txBody>
          <a:bodyPr/>
          <a:lstStyle/>
          <a:p>
            <a:fld id="{334B29EB-2A8D-564E-B3CB-FF4C360B88D6}" type="slidenum">
              <a:rPr kumimoji="1" lang="zh-CN" altLang="en-US" smtClean="0"/>
              <a:t>35</a:t>
            </a:fld>
            <a:endParaRPr kumimoji="1" lang="zh-CN" altLang="en-US"/>
          </a:p>
        </p:txBody>
      </p:sp>
    </p:spTree>
    <p:extLst>
      <p:ext uri="{BB962C8B-B14F-4D97-AF65-F5344CB8AC3E}">
        <p14:creationId xmlns:p14="http://schemas.microsoft.com/office/powerpoint/2010/main" val="2024468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66242-29D2-BD31-0A42-A37D982955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5DCF879-6724-37EF-EC52-16D763387AC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118076E-802C-5012-3F2C-150D58F7DD5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A0B4AFA-7EAB-AD69-6C9E-04F95D1DC872}"/>
              </a:ext>
            </a:extLst>
          </p:cNvPr>
          <p:cNvSpPr>
            <a:spLocks noGrp="1"/>
          </p:cNvSpPr>
          <p:nvPr>
            <p:ph type="sldNum" sz="quarter" idx="5"/>
          </p:nvPr>
        </p:nvSpPr>
        <p:spPr/>
        <p:txBody>
          <a:bodyPr/>
          <a:lstStyle/>
          <a:p>
            <a:fld id="{334B29EB-2A8D-564E-B3CB-FF4C360B88D6}" type="slidenum">
              <a:rPr kumimoji="1" lang="zh-CN" altLang="en-US" smtClean="0"/>
              <a:t>36</a:t>
            </a:fld>
            <a:endParaRPr kumimoji="1" lang="zh-CN" altLang="en-US"/>
          </a:p>
        </p:txBody>
      </p:sp>
    </p:spTree>
    <p:extLst>
      <p:ext uri="{BB962C8B-B14F-4D97-AF65-F5344CB8AC3E}">
        <p14:creationId xmlns:p14="http://schemas.microsoft.com/office/powerpoint/2010/main" val="150594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40</a:t>
            </a:fld>
            <a:endParaRPr kumimoji="1" lang="zh-CN" altLang="en-US"/>
          </a:p>
        </p:txBody>
      </p:sp>
    </p:spTree>
    <p:extLst>
      <p:ext uri="{BB962C8B-B14F-4D97-AF65-F5344CB8AC3E}">
        <p14:creationId xmlns:p14="http://schemas.microsoft.com/office/powerpoint/2010/main" val="960611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E2E76-823B-C61D-D48F-91072A97B8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492076-8BF1-4B10-5359-CF3CAB5C66E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925D4ED-5CE7-E224-47E5-91AE21AB5B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a:extLst>
              <a:ext uri="{FF2B5EF4-FFF2-40B4-BE49-F238E27FC236}">
                <a16:creationId xmlns:a16="http://schemas.microsoft.com/office/drawing/2014/main" id="{353398ED-902B-F393-E445-98145F8BA28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83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F7E5-2655-35D3-1021-82411C2FA53B}"/>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06CBFB4B-A24B-A6CD-8D63-AC5E5BC8BAFE}"/>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8E213768-582F-0132-BA5B-16FF870AABF6}"/>
              </a:ext>
            </a:extLst>
          </p:cNvPr>
          <p:cNvSpPr>
            <a:spLocks noGrp="1" noChangeArrowheads="1"/>
          </p:cNvSpPr>
          <p:nvPr>
            <p:ph type="body" idx="1"/>
          </p:nvPr>
        </p:nvSpPr>
        <p:spPr>
          <a:noFill/>
        </p:spPr>
        <p:txBody>
          <a:bodyPr/>
          <a:lstStyle/>
          <a:p>
            <a:endParaRPr lang="en-US" altLang="zh-CN" dirty="0">
              <a:latin typeface="Times New Roman" panose="02020603050405020304" pitchFamily="18" charset="0"/>
              <a:ea typeface="宋体" panose="02010600030101010101" pitchFamily="2" charset="-122"/>
            </a:endParaRPr>
          </a:p>
        </p:txBody>
      </p:sp>
      <p:sp>
        <p:nvSpPr>
          <p:cNvPr id="310276" name="灯片编号占位符 3">
            <a:extLst>
              <a:ext uri="{FF2B5EF4-FFF2-40B4-BE49-F238E27FC236}">
                <a16:creationId xmlns:a16="http://schemas.microsoft.com/office/drawing/2014/main" id="{30EF6BC0-3FAE-5CD6-8987-C6F52210E8E7}"/>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44</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6CF1C274-AD35-C043-7BB6-F66BAA74DD49}"/>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BD2CCE32-03DA-30A8-C80E-E9C500007CF4}"/>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1832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05152-B672-B011-E78B-117F08AFE687}"/>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59BFEEFB-9E6D-B9D7-6844-00EA2AA7140B}"/>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BEC94436-9967-8A19-72F8-663CB8D65F2F}"/>
              </a:ext>
            </a:extLst>
          </p:cNvPr>
          <p:cNvSpPr>
            <a:spLocks noGrp="1" noChangeArrowheads="1"/>
          </p:cNvSpPr>
          <p:nvPr>
            <p:ph type="body" idx="1"/>
          </p:nvPr>
        </p:nvSpPr>
        <p:spPr>
          <a:noFill/>
        </p:spPr>
        <p:txBody>
          <a:bodyPr/>
          <a:lstStyle/>
          <a:p>
            <a:endParaRPr lang="en-US" altLang="zh-CN" dirty="0">
              <a:latin typeface="Times New Roman" panose="02020603050405020304" pitchFamily="18" charset="0"/>
              <a:ea typeface="宋体" panose="02010600030101010101" pitchFamily="2" charset="-122"/>
            </a:endParaRPr>
          </a:p>
        </p:txBody>
      </p:sp>
      <p:sp>
        <p:nvSpPr>
          <p:cNvPr id="310276" name="灯片编号占位符 3">
            <a:extLst>
              <a:ext uri="{FF2B5EF4-FFF2-40B4-BE49-F238E27FC236}">
                <a16:creationId xmlns:a16="http://schemas.microsoft.com/office/drawing/2014/main" id="{C586831E-5C71-B4C4-27BD-5B5F90720955}"/>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45</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06F58E7E-5B87-E19F-84EE-099AA9F6998B}"/>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5315AD21-1D1A-CC59-0780-8C33C166A4D9}"/>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3288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FCD4-6BFF-C2B7-DEED-B5533F55B42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FAA617C-0473-F176-237E-518BFB0AF8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EB3B637-4C8F-3346-3DBC-73BD7FCC7C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a:extLst>
              <a:ext uri="{FF2B5EF4-FFF2-40B4-BE49-F238E27FC236}">
                <a16:creationId xmlns:a16="http://schemas.microsoft.com/office/drawing/2014/main" id="{8AD0C3A6-6F2A-E5B8-D73E-FBFCF46EA1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205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BAF02-9864-D052-51E3-029B900F03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5DD201-7CAF-FC03-89B1-25FE0D57F8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25E2C2-D7A3-B91E-2275-96C5CA7196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let move to the activities in </a:t>
            </a:r>
            <a:r>
              <a:rPr lang="en-US" altLang="zh-CN"/>
              <a:t>café facility</a:t>
            </a:r>
            <a:endParaRPr lang="zh-CN" altLang="en-US" dirty="0"/>
          </a:p>
        </p:txBody>
      </p:sp>
      <p:sp>
        <p:nvSpPr>
          <p:cNvPr id="4" name="灯片编号占位符 3">
            <a:extLst>
              <a:ext uri="{FF2B5EF4-FFF2-40B4-BE49-F238E27FC236}">
                <a16:creationId xmlns:a16="http://schemas.microsoft.com/office/drawing/2014/main" id="{2D1072EC-5621-E417-3343-2604D4DEB68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796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a:solidFill>
                  <a:srgbClr val="374151"/>
                </a:solidFill>
                <a:effectLst/>
                <a:latin typeface="Söhne"/>
              </a:rPr>
              <a:t>During the long-term operation of accelerators, various types of faults can occur. Based on the experience of major international laboratories, superconducting cavity malfunctions constitute a significant portion of the total faults. Common issues include the complexity and diversity of superconducting cavity faults. Addressing the challenge of reducing superconducting cavity faults to enhance beam reliability is an international issue. Resolving this problem requires an in-depth study of the unstable physical mechanisms and fault patterns of superconducting cavities.</a:t>
            </a:r>
            <a:endParaRPr lang="en-US" altLang="zh-CN">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48</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28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dirty="0">
                <a:solidFill>
                  <a:srgbClr val="374151"/>
                </a:solidFill>
                <a:effectLst/>
                <a:latin typeface="Söhne"/>
              </a:rPr>
              <a:t>I obtained my PhD degree from the IHEP in 2012. Afterward, I came to Japan and worked as a postdoctoral researcher at KEK. In 2014, I was promoted to the position of Assistant Professor. In 2020, I transitioned from KEK to work at the IMP. Currently, I hold the position of staff at IMP. In the next year, we will move to the southern China to attend the China initiative ADS project.</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9B1D8-E0C5-4969-AA37-338DB3DE14D8}" type="slidenum">
              <a:rPr kumimoji="0" lang="de-DE"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altLang="zh-CN"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92590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quench is caused by localized overheating of the cavity wall, while helium pressure fluctuations are indicated by a sudden change in helium pressure. Although the two patterns exhibit similar RF waveforms, they differ mainly in that a quench usually leads to a rapid drop in the cavity's loaded Q, while helium pressure fluctuations typically do not. The dynamic loaded Q can be calibrated by solving the cavity equation.</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49</a:t>
            </a:fld>
            <a:endParaRPr kumimoji="1" lang="zh-CN" altLang="en-US"/>
          </a:p>
        </p:txBody>
      </p:sp>
    </p:spTree>
    <p:extLst>
      <p:ext uri="{BB962C8B-B14F-4D97-AF65-F5344CB8AC3E}">
        <p14:creationId xmlns:p14="http://schemas.microsoft.com/office/powerpoint/2010/main" val="1777662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dirty="0"/>
              <a:t>We have observed two field emission-induced cavity fault patterns in CAFÉ2, known as flashover and E-quench. Since a burst noise signal appears in both patterns, the two can easily be confused. The main difference between the two patterns is the location of the discharge. The discharge in an E-quench occurs in the inner conductor of the cavity, while flashover typically occurs in the pick-up coupler. Flashover usually does not affect the actual cavity voltage, whereas E-quench results in energy loss</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50</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94383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dirty="0">
                <a:solidFill>
                  <a:srgbClr val="374151"/>
                </a:solidFill>
                <a:effectLst/>
                <a:latin typeface="Söhne"/>
                <a:ea typeface="宋体" panose="02010600030101010101" pitchFamily="2" charset="-122"/>
              </a:rPr>
              <a:t>Both ponderomotive and microphonics effects are indicated by an oscillation of the cavity detuning. The main different is that the ponderomotive effects are caused by the non-linear coupling btw xx and xx, mode of a cavity. On the other hand, the microphonics are derived from the external vibration source. In the RF signals, the ponderomotive effects is usually characterized by an divergent oscillation on certain mechanical modes, while the microphonics are typically without divergence. In addition, the frequency range of these two patterns shows also difference.</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51</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69485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can analyze the stability of the coupled system using the Characteristic Matrix. Here, we have the transfer function and characteristic matrix for each mechanical mode, as well as the characteristic matrix for the cavity model. By combining these two models, the overall matrix is determined. Solving for the eigenvalues using the determinant allows us to identify two separate unstable regions. In the negative detuning direction, we observe oscillatory instability, while in the positive detuning case, monotonic instability occurs. These concepts will be introduced in the following slides.</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52</a:t>
            </a:fld>
            <a:endParaRPr kumimoji="1" lang="zh-CN" altLang="en-US"/>
          </a:p>
        </p:txBody>
      </p:sp>
    </p:spTree>
    <p:extLst>
      <p:ext uri="{BB962C8B-B14F-4D97-AF65-F5344CB8AC3E}">
        <p14:creationId xmlns:p14="http://schemas.microsoft.com/office/powerpoint/2010/main" val="1110244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If we keep increasing the cavity gradient, the cavity resonant curves will be distorted by LFD. A static drop and static jump will be appeared under certain condition. In CAFE2, we observed that Monotonic </a:t>
            </a:r>
            <a:r>
              <a:rPr lang="en-US" altLang="zh-CN" dirty="0" err="1"/>
              <a:t>Instabilites</a:t>
            </a:r>
            <a:r>
              <a:rPr lang="en-US" altLang="zh-CN" dirty="0"/>
              <a:t> phenomenon</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53</a:t>
            </a:fld>
            <a:endParaRPr kumimoji="1" lang="zh-CN" altLang="en-US"/>
          </a:p>
        </p:txBody>
      </p:sp>
    </p:spTree>
    <p:extLst>
      <p:ext uri="{BB962C8B-B14F-4D97-AF65-F5344CB8AC3E}">
        <p14:creationId xmlns:p14="http://schemas.microsoft.com/office/powerpoint/2010/main" val="1244441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74151"/>
                </a:solidFill>
                <a:effectLst/>
                <a:latin typeface="Söhne"/>
              </a:rPr>
              <a:t>We have encountered two types of faults caused by transient beam effects. One is the transient RF fluctuation caused by the beam loading effect. The other is the virtual detuning angle caused by the beam. It should be noted that the cavity may not actually be detuned. However, since the angle between the forward voltage and cavity voltage changes due to the beam, which can lead to a false response of the frequency tuner.</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54</a:t>
            </a:fld>
            <a:endParaRPr kumimoji="1" lang="zh-CN" altLang="en-US"/>
          </a:p>
        </p:txBody>
      </p:sp>
    </p:spTree>
    <p:extLst>
      <p:ext uri="{BB962C8B-B14F-4D97-AF65-F5344CB8AC3E}">
        <p14:creationId xmlns:p14="http://schemas.microsoft.com/office/powerpoint/2010/main" val="3968488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sz="3200" dirty="0"/>
              <a:t>Various factors can cause the LLRF control loop to trip. For example, inappropriate control parameters may result in loop oscillation. Here, we show the measured loop oscillation caused by incorrect PI parameters, which is consistent with the Bode diagram. Another LLRF trip may be caused by a bit-flip in the digital data, known as a clock glitch. Here, we show the measured DAC output during one of these events, where the DAC output suddenly drops during closed-loop operation. The final type of trip refers to an external interlock-induced cavity shutdown. Our subject matter experts have identified the above 8 patterns and labeled approximately 2,000 fault events, which form the basic dataset for training the machine learning models</a:t>
            </a:r>
            <a:endParaRPr lang="en-US" altLang="zh-CN" sz="2000"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55</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41453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53534-D2D4-4474-ECFC-4DDC21CEA5B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9680BBC-9252-0751-AF8D-BB20B8AB1AC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B767B53-F6FC-E6C3-50C1-8D47197B42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let move to the activities in </a:t>
            </a:r>
            <a:r>
              <a:rPr lang="en-US" altLang="zh-CN"/>
              <a:t>café facility</a:t>
            </a:r>
            <a:endParaRPr lang="zh-CN" altLang="en-US" dirty="0"/>
          </a:p>
        </p:txBody>
      </p:sp>
      <p:sp>
        <p:nvSpPr>
          <p:cNvPr id="4" name="灯片编号占位符 3">
            <a:extLst>
              <a:ext uri="{FF2B5EF4-FFF2-40B4-BE49-F238E27FC236}">
                <a16:creationId xmlns:a16="http://schemas.microsoft.com/office/drawing/2014/main" id="{4F4A601A-25FD-DE31-9910-8362A4E957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683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During pulsed-mode beam operation at </a:t>
            </a:r>
            <a:r>
              <a:rPr lang="en-US" altLang="zh-CN" dirty="0" err="1"/>
              <a:t>cERL</a:t>
            </a:r>
            <a:r>
              <a:rPr lang="en-US" altLang="zh-CN" dirty="0"/>
              <a:t>, we observed poor pulse-to-pulse stability when using the traditional PI controller, although the intra-pulse stability appeared relatively good. Analyzing one hour of beam energy data revealed significant fluctuations in beam energy, which were closely correlated with variations in pulse-to-pulse RF stability</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9B1D8-E0C5-4969-AA37-338DB3DE14D8}" type="slidenum">
              <a:rPr kumimoji="0" lang="de-DE"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altLang="zh-CN"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04386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dirty="0">
                <a:solidFill>
                  <a:srgbClr val="374151"/>
                </a:solidFill>
                <a:effectLst/>
                <a:latin typeface="Söhne"/>
              </a:rPr>
              <a:t>Assuming that external disturbances, such as the beam, is 'd,' and the cavity's output is 'y,' we can then reconstruct the disturbance signal '</a:t>
            </a:r>
            <a:r>
              <a:rPr lang="en-US" altLang="zh-CN" b="0" i="0" dirty="0" err="1">
                <a:solidFill>
                  <a:srgbClr val="374151"/>
                </a:solidFill>
                <a:effectLst/>
                <a:latin typeface="Söhne"/>
              </a:rPr>
              <a:t>dhat</a:t>
            </a:r>
            <a:r>
              <a:rPr lang="en-US" altLang="zh-CN" b="0" i="0" dirty="0">
                <a:solidFill>
                  <a:srgbClr val="374151"/>
                </a:solidFill>
                <a:effectLst/>
                <a:latin typeface="Söhne"/>
              </a:rPr>
              <a:t>’ from y using the inverse cavity model. Subsequently, we can eliminate '</a:t>
            </a:r>
            <a:r>
              <a:rPr lang="en-US" altLang="zh-CN" b="0" i="0" dirty="0" err="1">
                <a:solidFill>
                  <a:srgbClr val="374151"/>
                </a:solidFill>
                <a:effectLst/>
                <a:latin typeface="Söhne"/>
              </a:rPr>
              <a:t>dhat</a:t>
            </a:r>
            <a:r>
              <a:rPr lang="en-US" altLang="zh-CN" b="0" i="0" dirty="0">
                <a:solidFill>
                  <a:srgbClr val="374151"/>
                </a:solidFill>
                <a:effectLst/>
                <a:latin typeface="Söhne"/>
              </a:rPr>
              <a:t>' from the control loop. Please note that a low-pass 'Q' filter is required to remove high-frequency components</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9B1D8-E0C5-4969-AA37-338DB3DE14D8}" type="slidenum">
              <a:rPr kumimoji="0" lang="de-DE"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DE" altLang="zh-CN"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52652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a:solidFill>
                  <a:srgbClr val="374151"/>
                </a:solidFill>
                <a:effectLst/>
                <a:latin typeface="Söhne"/>
              </a:rPr>
              <a:t>In KEK, I was </a:t>
            </a:r>
            <a:endParaRPr lang="en-US" altLang="zh-CN" sz="120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9B1D8-E0C5-4969-AA37-338DB3DE14D8}" type="slidenum">
              <a:rPr kumimoji="0" lang="de-DE"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altLang="zh-CN"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75100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dirty="0"/>
              <a:t>We implemented the PI+DOB control in the </a:t>
            </a:r>
            <a:r>
              <a:rPr lang="en-US" altLang="zh-CN" dirty="0" err="1"/>
              <a:t>cERL</a:t>
            </a:r>
            <a:r>
              <a:rPr lang="en-US" altLang="zh-CN" dirty="0"/>
              <a:t> LLRF system. Here are the results for intra-pulse stability in the presence of an approximately 1 mA beam. As you can see, the beam-induced RF transient is effectively compensated by the proposed DOB control.</a:t>
            </a:r>
          </a:p>
          <a:p>
            <a:r>
              <a:rPr lang="en-US" altLang="zh-CN" dirty="0"/>
              <a:t>Additionally, here are the results for pulse-to-pulse RF stability. As shown, the DOB control significantly improves pulse-to-pulse stability, and at the same time, the fluctuations in beam energy are effectively eliminated.</a:t>
            </a: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9B1D8-E0C5-4969-AA37-338DB3DE14D8}" type="slidenum">
              <a:rPr kumimoji="0" lang="de-DE"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altLang="zh-CN"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15624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BC004-8E05-2843-506B-C8A56F68F92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D3C7C60-4F82-88BD-C9FA-E6EE617543F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EE15B9F-CCA2-6095-B0B4-112B9F7FC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let move to the activities in </a:t>
            </a:r>
            <a:r>
              <a:rPr lang="en-US" altLang="zh-CN"/>
              <a:t>café facility</a:t>
            </a:r>
            <a:endParaRPr lang="zh-CN" altLang="en-US" dirty="0"/>
          </a:p>
        </p:txBody>
      </p:sp>
      <p:sp>
        <p:nvSpPr>
          <p:cNvPr id="4" name="灯片编号占位符 3">
            <a:extLst>
              <a:ext uri="{FF2B5EF4-FFF2-40B4-BE49-F238E27FC236}">
                <a16:creationId xmlns:a16="http://schemas.microsoft.com/office/drawing/2014/main" id="{DF5B782E-8B6A-F32E-174C-A6778034855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1835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One challenge in this work is the transient loading of a 10 mA beam. In a complex system like </a:t>
            </a:r>
            <a:r>
              <a:rPr lang="en-US" altLang="zh-CN" dirty="0" err="1"/>
              <a:t>CAFe</a:t>
            </a:r>
            <a:r>
              <a:rPr lang="en-US" altLang="zh-CN" dirty="0"/>
              <a:t>, faults cannot be completely avoided. </a:t>
            </a:r>
            <a:r>
              <a:rPr lang="en-US" altLang="zh-CN" b="0" i="0" dirty="0">
                <a:solidFill>
                  <a:srgbClr val="374151"/>
                </a:solidFill>
                <a:effectLst/>
                <a:latin typeface="Söhne"/>
              </a:rPr>
              <a:t>When a fault occurs, we have to stop the beam, wait for the fault to be recovered, and then reload the pulsed beam. The transient load of the 10mA beam may cause transient RF instabilities</a:t>
            </a:r>
            <a:endParaRPr lang="zh-CN" altLang="en-US" strike="sngStrike"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63</a:t>
            </a:fld>
            <a:endParaRPr kumimoji="1" lang="zh-CN" altLang="en-US"/>
          </a:p>
        </p:txBody>
      </p:sp>
    </p:spTree>
    <p:extLst>
      <p:ext uri="{BB962C8B-B14F-4D97-AF65-F5344CB8AC3E}">
        <p14:creationId xmlns:p14="http://schemas.microsoft.com/office/powerpoint/2010/main" val="4169481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Iterative Learning Control (ILC) is widely used in control systems to compensate for repetitive disturbances, such as beam loading in accelerators. However, due to its complex structure such as matrix calculation, most current ILC algorithms are implemented outside the FPGA, which partially reduces their real-time capability.</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64</a:t>
            </a:fld>
            <a:endParaRPr kumimoji="1" lang="zh-CN" altLang="en-US"/>
          </a:p>
        </p:txBody>
      </p:sp>
    </p:spTree>
    <p:extLst>
      <p:ext uri="{BB962C8B-B14F-4D97-AF65-F5344CB8AC3E}">
        <p14:creationId xmlns:p14="http://schemas.microsoft.com/office/powerpoint/2010/main" val="3492095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most cases, a beam pulse can be considered quasi-rectangular, meaning the feedforward (FF) signal can also take a rectangular pulse shape. This assumption significantly simplifies the algorithm design. By replacing the matrix with a register, we can directly implement the algorithm inside the FPGA.</a:t>
            </a:r>
            <a:endParaRPr lang="zh-CN" altLang="en-US" strike="sngStrike"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65</a:t>
            </a:fld>
            <a:endParaRPr kumimoji="1" lang="zh-CN" altLang="en-US"/>
          </a:p>
        </p:txBody>
      </p:sp>
    </p:spTree>
    <p:extLst>
      <p:ext uri="{BB962C8B-B14F-4D97-AF65-F5344CB8AC3E}">
        <p14:creationId xmlns:p14="http://schemas.microsoft.com/office/powerpoint/2010/main" val="18315156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successfully demonstrated the new design during the </a:t>
            </a:r>
            <a:r>
              <a:rPr lang="en-US" altLang="zh-CN" dirty="0" err="1"/>
              <a:t>CAFe</a:t>
            </a:r>
            <a:r>
              <a:rPr lang="en-US" altLang="zh-CN" dirty="0"/>
              <a:t> beam commissioning. The entire design was successfully integrated into the FPGA. As we can see, transient beam loading is well compensated after several iterations. The FPGA-based structure ensures that the algorithm operates at a very high repetition rate, even exceeding 1 </a:t>
            </a:r>
            <a:r>
              <a:rPr lang="en-US" altLang="zh-CN" dirty="0" err="1"/>
              <a:t>MHz.</a:t>
            </a:r>
            <a:r>
              <a:rPr lang="en-US" altLang="zh-CN" dirty="0"/>
              <a:t> This significantly reduces fault recovery time</a:t>
            </a:r>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66</a:t>
            </a:fld>
            <a:endParaRPr kumimoji="1" lang="zh-CN" altLang="en-US"/>
          </a:p>
        </p:txBody>
      </p:sp>
    </p:spTree>
    <p:extLst>
      <p:ext uri="{BB962C8B-B14F-4D97-AF65-F5344CB8AC3E}">
        <p14:creationId xmlns:p14="http://schemas.microsoft.com/office/powerpoint/2010/main" val="2250757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BD3C-3475-8239-7542-87C05AC5FC31}"/>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914C8049-672A-E0C9-F442-7EE649A7BC85}"/>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B28EAD4F-CD70-F670-296C-A200B1B2FC87}"/>
              </a:ext>
            </a:extLst>
          </p:cNvPr>
          <p:cNvSpPr>
            <a:spLocks noGrp="1" noChangeArrowheads="1"/>
          </p:cNvSpPr>
          <p:nvPr>
            <p:ph type="body" idx="1"/>
          </p:nvPr>
        </p:nvSpPr>
        <p:spPr>
          <a:noFill/>
        </p:spPr>
        <p:txBody>
          <a:bodyPr/>
          <a:lstStyle/>
          <a:p>
            <a:r>
              <a:rPr lang="en-US" altLang="zh-CN" dirty="0"/>
              <a:t>During </a:t>
            </a:r>
            <a:r>
              <a:rPr lang="en-US" altLang="zh-CN" dirty="0" err="1"/>
              <a:t>CAFe</a:t>
            </a:r>
            <a:r>
              <a:rPr lang="en-US" altLang="zh-CN" dirty="0"/>
              <a:t> commissioning, we struggled with two types of SRF faults for a long time. The first issue was FE-induced burst noise appearing in the cavity pick-up signal. Depending on the intensity of the FE current, the cavity voltage could be affected or remain stable. This burst noise triggered unexpected LLRF responses, leading to cavity faults. The second issue was RF oscillations caused by ponderomotive instabilities, which typically indicate nonlinear coupling between electrical and mechanical modes</a:t>
            </a:r>
          </a:p>
          <a:p>
            <a:endParaRPr lang="en-US" altLang="zh-CN" dirty="0">
              <a:latin typeface="Times New Roman" panose="02020603050405020304" pitchFamily="18" charset="0"/>
              <a:ea typeface="宋体" panose="02010600030101010101" pitchFamily="2" charset="-122"/>
            </a:endParaRPr>
          </a:p>
        </p:txBody>
      </p:sp>
      <p:sp>
        <p:nvSpPr>
          <p:cNvPr id="310276" name="灯片编号占位符 3">
            <a:extLst>
              <a:ext uri="{FF2B5EF4-FFF2-40B4-BE49-F238E27FC236}">
                <a16:creationId xmlns:a16="http://schemas.microsoft.com/office/drawing/2014/main" id="{FACE3EF9-0045-F31C-55C6-E85EC1787D98}"/>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67</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0B0E7FDC-1345-62AA-F9A8-45CA728BD4A0}"/>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29BD386D-7F2E-D2AF-675E-634F659B0CDB}"/>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09178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lvl="1" indent="0">
              <a:lnSpc>
                <a:spcPct val="125000"/>
              </a:lnSpc>
              <a:spcAft>
                <a:spcPts val="1200"/>
              </a:spcAft>
              <a:buFont typeface="Wingdings" panose="05000000000000000000" pitchFamily="2" charset="2"/>
              <a:buNone/>
            </a:pPr>
            <a:r>
              <a:rPr lang="en-US" altLang="zh-CN" dirty="0">
                <a:latin typeface="Arial" panose="020B0604020202020204" pitchFamily="34" charset="0"/>
                <a:ea typeface="微软雅黑" panose="020B0503020204020204" pitchFamily="34" charset="-122"/>
                <a:cs typeface="Arial" panose="020B0604020202020204" pitchFamily="34" charset="0"/>
              </a:rPr>
              <a:t>When the LLRF system detects a burst-noise event, it immediately generates a burst-noise trigger, which remains active for a time interval of ΔT (&gt;15 </a:t>
            </a:r>
            <a:r>
              <a:rPr lang="en-US" altLang="zh-CN" dirty="0" err="1">
                <a:latin typeface="Arial" panose="020B0604020202020204" pitchFamily="34" charset="0"/>
                <a:ea typeface="微软雅黑" panose="020B0503020204020204" pitchFamily="34" charset="-122"/>
                <a:cs typeface="Arial" panose="020B0604020202020204" pitchFamily="34" charset="0"/>
              </a:rPr>
              <a:t>μs</a:t>
            </a:r>
            <a:r>
              <a:rPr lang="en-US" altLang="zh-CN" dirty="0">
                <a:latin typeface="Arial" panose="020B0604020202020204" pitchFamily="34" charset="0"/>
                <a:ea typeface="微软雅黑" panose="020B0503020204020204" pitchFamily="34" charset="-122"/>
                <a:cs typeface="Arial" panose="020B0604020202020204" pitchFamily="34" charset="0"/>
              </a:rPr>
              <a:t>, longer than the burst noise period)</a:t>
            </a:r>
          </a:p>
          <a:p>
            <a:pPr marL="457200" lvl="1" indent="0">
              <a:lnSpc>
                <a:spcPct val="125000"/>
              </a:lnSpc>
              <a:spcAft>
                <a:spcPts val="1200"/>
              </a:spcAft>
              <a:buFont typeface="Wingdings" panose="05000000000000000000" pitchFamily="2" charset="2"/>
              <a:buNone/>
            </a:pPr>
            <a:r>
              <a:rPr lang="en-US" altLang="zh-CN" b="0" i="0" u="none" strike="noStrike" baseline="0" dirty="0">
                <a:latin typeface="Arial" panose="020B0604020202020204" pitchFamily="34" charset="0"/>
                <a:cs typeface="Arial" panose="020B0604020202020204" pitchFamily="34" charset="0"/>
              </a:rPr>
              <a:t>During the burst-noise period,  </a:t>
            </a:r>
            <a:r>
              <a:rPr lang="en-US" altLang="zh-CN" b="0" i="0" u="none" strike="noStrike" baseline="0" dirty="0">
                <a:solidFill>
                  <a:srgbClr val="0026F7"/>
                </a:solidFill>
                <a:latin typeface="Arial" panose="020B0604020202020204" pitchFamily="34" charset="0"/>
                <a:cs typeface="Arial" panose="020B0604020202020204" pitchFamily="34" charset="0"/>
              </a:rPr>
              <a:t>PI output (</a:t>
            </a:r>
            <a:r>
              <a:rPr lang="en-US" altLang="zh-CN" b="0" i="1" u="none" strike="noStrike" baseline="0" dirty="0" err="1">
                <a:solidFill>
                  <a:srgbClr val="0026F7"/>
                </a:solidFill>
                <a:latin typeface="Arial" panose="020B0604020202020204" pitchFamily="34" charset="0"/>
                <a:cs typeface="Arial" panose="020B0604020202020204" pitchFamily="34" charset="0"/>
              </a:rPr>
              <a:t>u</a:t>
            </a:r>
            <a:r>
              <a:rPr lang="en-US" altLang="zh-CN" b="0" i="0" u="none" strike="noStrike" baseline="-25000" dirty="0" err="1">
                <a:solidFill>
                  <a:srgbClr val="0026F7"/>
                </a:solidFill>
                <a:latin typeface="Arial" panose="020B0604020202020204" pitchFamily="34" charset="0"/>
                <a:cs typeface="Arial" panose="020B0604020202020204" pitchFamily="34" charset="0"/>
              </a:rPr>
              <a:t>PI</a:t>
            </a:r>
            <a:r>
              <a:rPr lang="en-US" altLang="zh-CN" b="0" i="0" u="none" strike="noStrike" baseline="-25000" dirty="0">
                <a:solidFill>
                  <a:srgbClr val="0026F7"/>
                </a:solidFill>
                <a:latin typeface="Arial" panose="020B0604020202020204" pitchFamily="34" charset="0"/>
                <a:cs typeface="Arial" panose="020B0604020202020204" pitchFamily="34" charset="0"/>
              </a:rPr>
              <a:t> </a:t>
            </a:r>
            <a:r>
              <a:rPr lang="en-US" altLang="zh-CN" b="0" i="0" u="none" strike="noStrike" dirty="0">
                <a:solidFill>
                  <a:srgbClr val="0026F7"/>
                </a:solidFill>
                <a:latin typeface="Arial" panose="020B0604020202020204" pitchFamily="34" charset="0"/>
                <a:cs typeface="Arial" panose="020B0604020202020204" pitchFamily="34" charset="0"/>
              </a:rPr>
              <a:t>) </a:t>
            </a:r>
            <a:r>
              <a:rPr lang="en-US" altLang="zh-CN" b="0" i="0" u="none" strike="noStrike" baseline="0" dirty="0">
                <a:latin typeface="Arial" panose="020B0604020202020204" pitchFamily="34" charset="0"/>
                <a:cs typeface="Arial" panose="020B0604020202020204" pitchFamily="34" charset="0"/>
              </a:rPr>
              <a:t>is </a:t>
            </a:r>
            <a:r>
              <a:rPr lang="en-US" altLang="zh-CN" sz="1400" b="1" i="0" u="none" strike="noStrike" baseline="0" dirty="0">
                <a:latin typeface="Arial" panose="020B0604020202020204" pitchFamily="34" charset="0"/>
                <a:cs typeface="Arial" panose="020B0604020202020204" pitchFamily="34" charset="0"/>
              </a:rPr>
              <a:t>overwritten by </a:t>
            </a:r>
            <a:r>
              <a:rPr lang="en-US" altLang="zh-CN" sz="1400" b="1" i="1" u="none" strike="noStrike" baseline="0" dirty="0" err="1">
                <a:latin typeface="Arial" panose="020B0604020202020204" pitchFamily="34" charset="0"/>
                <a:cs typeface="Arial" panose="020B0604020202020204" pitchFamily="34" charset="0"/>
              </a:rPr>
              <a:t>u</a:t>
            </a:r>
            <a:r>
              <a:rPr lang="en-US" altLang="zh-CN" sz="1400" b="1" i="0" u="none" strike="noStrike" baseline="-25000" dirty="0" err="1">
                <a:latin typeface="Arial" panose="020B0604020202020204" pitchFamily="34" charset="0"/>
                <a:cs typeface="Arial" panose="020B0604020202020204" pitchFamily="34" charset="0"/>
              </a:rPr>
              <a:t>delay</a:t>
            </a:r>
            <a:r>
              <a:rPr lang="en-US" altLang="zh-CN" b="0" i="0" u="none" strike="noStrike" baseline="0" dirty="0">
                <a:latin typeface="Arial" panose="020B0604020202020204" pitchFamily="34" charset="0"/>
                <a:cs typeface="Arial" panose="020B0604020202020204" pitchFamily="34" charset="0"/>
              </a:rPr>
              <a:t> which holds the data from </a:t>
            </a:r>
            <a:r>
              <a:rPr lang="en-US" altLang="zh-CN" b="0" i="1" u="none" strike="noStrike" baseline="0" dirty="0" err="1">
                <a:latin typeface="Arial" panose="020B0604020202020204" pitchFamily="34" charset="0"/>
                <a:cs typeface="Arial" panose="020B0604020202020204" pitchFamily="34" charset="0"/>
              </a:rPr>
              <a:t>u</a:t>
            </a:r>
            <a:r>
              <a:rPr lang="en-US" altLang="zh-CN" b="0" i="0" u="none" strike="noStrike" baseline="-25000" dirty="0" err="1">
                <a:latin typeface="Arial" panose="020B0604020202020204" pitchFamily="34" charset="0"/>
                <a:cs typeface="Arial" panose="020B0604020202020204" pitchFamily="34" charset="0"/>
              </a:rPr>
              <a:t>PI</a:t>
            </a:r>
            <a:r>
              <a:rPr lang="en-US" altLang="zh-CN" b="0" i="0" u="none" strike="noStrike" baseline="0" dirty="0">
                <a:latin typeface="Arial" panose="020B0604020202020204" pitchFamily="34" charset="0"/>
                <a:cs typeface="Arial" panose="020B0604020202020204" pitchFamily="34" charset="0"/>
              </a:rPr>
              <a:t> </a:t>
            </a:r>
            <a:r>
              <a:rPr lang="en-US" altLang="zh-CN" sz="1400" b="1" i="0" u="none" strike="noStrike" baseline="0" dirty="0">
                <a:latin typeface="Arial" panose="020B0604020202020204" pitchFamily="34" charset="0"/>
                <a:cs typeface="Arial" panose="020B0604020202020204" pitchFamily="34" charset="0"/>
              </a:rPr>
              <a:t>0.8 </a:t>
            </a:r>
            <a:r>
              <a:rPr lang="en-US" altLang="zh-CN" sz="1400" b="1" i="0" u="none" strike="noStrike" baseline="0" dirty="0" err="1">
                <a:latin typeface="Arial" panose="020B0604020202020204" pitchFamily="34" charset="0"/>
                <a:cs typeface="Arial" panose="020B0604020202020204" pitchFamily="34" charset="0"/>
              </a:rPr>
              <a:t>μs</a:t>
            </a:r>
            <a:r>
              <a:rPr lang="en-US" altLang="zh-CN" sz="1400" b="1" dirty="0">
                <a:latin typeface="Arial" panose="020B0604020202020204" pitchFamily="34" charset="0"/>
                <a:cs typeface="Arial" panose="020B0604020202020204" pitchFamily="34" charset="0"/>
              </a:rPr>
              <a:t> </a:t>
            </a:r>
            <a:r>
              <a:rPr lang="en-US" altLang="zh-CN" sz="1400" b="1" i="0" u="none" strike="noStrike" baseline="0" dirty="0">
                <a:latin typeface="Arial" panose="020B0604020202020204" pitchFamily="34" charset="0"/>
                <a:cs typeface="Arial" panose="020B0604020202020204" pitchFamily="34" charset="0"/>
              </a:rPr>
              <a:t>prior </a:t>
            </a:r>
            <a:r>
              <a:rPr lang="en-US" altLang="zh-CN" b="0" i="0" u="none" strike="noStrike" baseline="0" dirty="0">
                <a:latin typeface="Arial" panose="020B0604020202020204" pitchFamily="34" charset="0"/>
                <a:cs typeface="Arial" panose="020B0604020202020204" pitchFamily="34" charset="0"/>
              </a:rPr>
              <a:t>to burst-noise trigger; then the </a:t>
            </a:r>
            <a:r>
              <a:rPr lang="en-US" altLang="zh-CN" b="0" i="1" u="none" strike="noStrike" baseline="0" dirty="0" err="1">
                <a:solidFill>
                  <a:srgbClr val="0026F7"/>
                </a:solidFill>
                <a:latin typeface="Arial" panose="020B0604020202020204" pitchFamily="34" charset="0"/>
                <a:cs typeface="Arial" panose="020B0604020202020204" pitchFamily="34" charset="0"/>
              </a:rPr>
              <a:t>u</a:t>
            </a:r>
            <a:r>
              <a:rPr lang="en-US" altLang="zh-CN" b="0" i="0" u="none" strike="noStrike" baseline="-25000" dirty="0" err="1">
                <a:solidFill>
                  <a:srgbClr val="0026F7"/>
                </a:solidFill>
                <a:latin typeface="Arial" panose="020B0604020202020204" pitchFamily="34" charset="0"/>
                <a:cs typeface="Arial" panose="020B0604020202020204" pitchFamily="34" charset="0"/>
              </a:rPr>
              <a:t>PI</a:t>
            </a:r>
            <a:r>
              <a:rPr lang="en-US" altLang="zh-CN" b="0" i="0" u="none" strike="noStrike" baseline="-25000" dirty="0">
                <a:solidFill>
                  <a:srgbClr val="0026F7"/>
                </a:solidFill>
                <a:latin typeface="Arial" panose="020B0604020202020204" pitchFamily="34" charset="0"/>
                <a:cs typeface="Arial" panose="020B0604020202020204" pitchFamily="34" charset="0"/>
              </a:rPr>
              <a:t>  </a:t>
            </a:r>
            <a:r>
              <a:rPr lang="en-US" altLang="zh-CN" b="0" i="0" u="none" strike="noStrike" baseline="0" dirty="0">
                <a:latin typeface="Arial" panose="020B0604020202020204" pitchFamily="34" charset="0"/>
                <a:cs typeface="Arial" panose="020B0604020202020204" pitchFamily="34" charset="0"/>
              </a:rPr>
              <a:t>is maintained until the trigger is over</a:t>
            </a:r>
            <a:endParaRPr lang="zh-CN" altLang="en-US"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69</a:t>
            </a:fld>
            <a:endParaRPr kumimoji="1" lang="zh-CN" altLang="en-US"/>
          </a:p>
        </p:txBody>
      </p:sp>
    </p:spTree>
    <p:extLst>
      <p:ext uri="{BB962C8B-B14F-4D97-AF65-F5344CB8AC3E}">
        <p14:creationId xmlns:p14="http://schemas.microsoft.com/office/powerpoint/2010/main" val="631254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can see that without the proposed algorithm, burst noise may cause unexpected feedback responses, which can eventually lead to SRF faults. However, with the proposed algorithm, these unexpected responses are not observed, and SRF faults can be eliminated. We have confirmed the proposed algorithm in the beam commissioning.</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70</a:t>
            </a:fld>
            <a:endParaRPr kumimoji="1" lang="zh-CN" altLang="en-US"/>
          </a:p>
        </p:txBody>
      </p:sp>
    </p:spTree>
    <p:extLst>
      <p:ext uri="{BB962C8B-B14F-4D97-AF65-F5344CB8AC3E}">
        <p14:creationId xmlns:p14="http://schemas.microsoft.com/office/powerpoint/2010/main" val="93835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the system matrix of the cavity model coupled with the mechanical model. By calculating its determinant, we can determine the unstable boundary of the oscillatory instability. If we implement the LLRF feedback with both the previous model, we obtain a combined system matrix. As you see that, the instability boundary strongly depends on the feedback parameters, meaning we can potentially reduce the unstable region by optimizing the LLRF feedback.</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71</a:t>
            </a:fld>
            <a:endParaRPr kumimoji="1" lang="zh-CN" altLang="en-US"/>
          </a:p>
        </p:txBody>
      </p:sp>
    </p:spTree>
    <p:extLst>
      <p:ext uri="{BB962C8B-B14F-4D97-AF65-F5344CB8AC3E}">
        <p14:creationId xmlns:p14="http://schemas.microsoft.com/office/powerpoint/2010/main" val="196875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CB6D3-57B7-9111-3396-52D3EF467427}"/>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18D42066-A06A-28C8-9C95-5A00B83CBCFE}"/>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7CC34196-677C-D71B-D9EF-505087592DEA}"/>
              </a:ext>
            </a:extLst>
          </p:cNvPr>
          <p:cNvSpPr>
            <a:spLocks noGrp="1" noChangeArrowheads="1"/>
          </p:cNvSpPr>
          <p:nvPr>
            <p:ph type="body" idx="1"/>
          </p:nvPr>
        </p:nvSpPr>
        <p:spPr>
          <a:noFill/>
        </p:spPr>
        <p:txBody>
          <a:bodyPr/>
          <a:lstStyle/>
          <a:p>
            <a:pPr marL="0" indent="0">
              <a:lnSpc>
                <a:spcPct val="125000"/>
              </a:lnSpc>
              <a:buFont typeface="Wingdings" panose="05000000000000000000" pitchFamily="2" charset="2"/>
              <a:buNone/>
            </a:pPr>
            <a:r>
              <a:rPr lang="en-US" altLang="zh-CN" dirty="0"/>
              <a:t>The primary function of the Low-Level RF (LLRF) system is to stabilize the accelerating field using feedback control within a specified tolerance. Meanwhile, the main role of the high-power RF system is to efficiently deliver RF power from the RF source to the RF cavity with minimal reflection.</a:t>
            </a:r>
            <a:endPar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0276" name="灯片编号占位符 3">
            <a:extLst>
              <a:ext uri="{FF2B5EF4-FFF2-40B4-BE49-F238E27FC236}">
                <a16:creationId xmlns:a16="http://schemas.microsoft.com/office/drawing/2014/main" id="{FEB2ECA3-EBF8-9A29-6C36-D17AA6CA47F2}"/>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4</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2B40C51E-9A7F-5A89-0AF2-CDC54CB892C8}"/>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CF2A49E0-DF10-9EFD-153A-DC617A728830}"/>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80301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measured the unstable boundary by scanning the cavity detuning using the frequency tuner. For instance, this black point corresponds to a detuning of -36 Hz and a gradient of 30 MV/m. By scanning the gradient and detuning point by point, we determined the measured boundary, as indicated by this red point, which agrees with the simulation results. During the </a:t>
            </a:r>
            <a:r>
              <a:rPr lang="en-US" altLang="zh-CN" dirty="0" err="1"/>
              <a:t>CAFe</a:t>
            </a:r>
            <a:r>
              <a:rPr lang="en-US" altLang="zh-CN" dirty="0"/>
              <a:t> operation, we observed that two of the cavities frequently experienced oscillatory instabilities. With the help of these analytical boundary maps, we optimized the feedback parameters again, and successfully mitigated the oscillatory instabilities.</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72</a:t>
            </a:fld>
            <a:endParaRPr kumimoji="1" lang="zh-CN" altLang="en-US"/>
          </a:p>
        </p:txBody>
      </p:sp>
    </p:spTree>
    <p:extLst>
      <p:ext uri="{BB962C8B-B14F-4D97-AF65-F5344CB8AC3E}">
        <p14:creationId xmlns:p14="http://schemas.microsoft.com/office/powerpoint/2010/main" val="3930331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47E4D-FF50-8B8A-91D9-05B72E4A38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FB441E8-7BFD-DC6B-0F29-D8FD5AB89A9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A0053DA-CD73-7236-7357-18D6B4602A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let move to the activities in </a:t>
            </a:r>
            <a:r>
              <a:rPr lang="en-US" altLang="zh-CN"/>
              <a:t>café facility</a:t>
            </a:r>
            <a:endParaRPr lang="zh-CN" altLang="en-US" dirty="0"/>
          </a:p>
        </p:txBody>
      </p:sp>
      <p:sp>
        <p:nvSpPr>
          <p:cNvPr id="4" name="灯片编号占位符 3">
            <a:extLst>
              <a:ext uri="{FF2B5EF4-FFF2-40B4-BE49-F238E27FC236}">
                <a16:creationId xmlns:a16="http://schemas.microsoft.com/office/drawing/2014/main" id="{73F90FF2-4CD0-157E-2B77-F55AAF91857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1549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dirty="0"/>
              <a:t>Before and after each fault, the digital LLRF system records a large amount of fault data. By analyzing this data, we can identify fault patterns and understand the physical mechanisms behind them.</a:t>
            </a:r>
          </a:p>
          <a:p>
            <a:r>
              <a:rPr lang="en-US" altLang="zh-CN" dirty="0"/>
              <a:t>However, expert-based fault analysis relies on experience and intuition, making real-time fault feedback challenging. The JLAB RF team has successfully implemented automatic fault classification using machine learning. Inspired by their work, we have developed our own ML-based fault classification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74</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07613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Fault classification in machine learning can be divided into three main steps: data preprocessing, feature engineering, and supervised classification. During feature engineering, we can use automated methods like Autoregression (AR) to extract features from time-series signals. However, AR relies on signal autocorrelation and may not work well for abrupt faults. In this presentation, we will demonstrate a feature extraction method based on expert knowledge. Since we use a supervised learning algorithm, it is also crucial that the data is pre-labeled by subject matter experts</a:t>
            </a:r>
          </a:p>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75</a:t>
            </a:fld>
            <a:endParaRPr kumimoji="1" lang="zh-CN" altLang="en-US"/>
          </a:p>
        </p:txBody>
      </p:sp>
    </p:spTree>
    <p:extLst>
      <p:ext uri="{BB962C8B-B14F-4D97-AF65-F5344CB8AC3E}">
        <p14:creationId xmlns:p14="http://schemas.microsoft.com/office/powerpoint/2010/main" val="1343477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extract eight expert defined features using different methods. We compare the distribution of some of these features, and as you can see, This expert feature </a:t>
            </a:r>
            <a:r>
              <a:rPr lang="en-US" altLang="zh-CN" dirty="0" err="1"/>
              <a:t>Qid</a:t>
            </a:r>
            <a:r>
              <a:rPr lang="en-US" altLang="zh-CN" dirty="0"/>
              <a:t> is a strong indicator for distinguishing between quench and non-quench events. Finally, we summarize the advantages and disadvantages of our method</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76</a:t>
            </a:fld>
            <a:endParaRPr kumimoji="1" lang="zh-CN" altLang="en-US"/>
          </a:p>
        </p:txBody>
      </p:sp>
    </p:spTree>
    <p:extLst>
      <p:ext uri="{BB962C8B-B14F-4D97-AF65-F5344CB8AC3E}">
        <p14:creationId xmlns:p14="http://schemas.microsoft.com/office/powerpoint/2010/main" val="11051566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feature engineering, we carried out the machine learning process. Here, we compare the confusion matrix between the AR method and our method. As you can see, the AR method has relatively low accuracy when dealing with fault patterns that include abrupt signals, whereas the Expert Feature method generally does not have this issue. The possible reason is that the AR model assumes signal correlation, making it difficult to handle abrupt changes. Additionally, we compared three different ML models, with the XGB model coming out on top by a slight margin</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77</a:t>
            </a:fld>
            <a:endParaRPr kumimoji="1" lang="zh-CN" altLang="en-US"/>
          </a:p>
        </p:txBody>
      </p:sp>
    </p:spTree>
    <p:extLst>
      <p:ext uri="{BB962C8B-B14F-4D97-AF65-F5344CB8AC3E}">
        <p14:creationId xmlns:p14="http://schemas.microsoft.com/office/powerpoint/2010/main" val="18882634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We have observed various patterns of RF faults in the beam operation and commissioning. Before and after each fault, the digital LLRF system records an amount of fault data. Through data analysis, we can further identify fault patterns and study the physical mechanisms behind these faults</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78</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680125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pPr marL="0" indent="0">
              <a:buFont typeface="Arial" panose="020B0604020202020204" pitchFamily="34" charset="0"/>
              <a:buNone/>
            </a:pPr>
            <a:r>
              <a:rPr lang="en-US" altLang="zh-CN" sz="1200" dirty="0"/>
              <a:t>CiADS, consisting of 155 cavities and a large number of RF components, manual loading is impractical.</a:t>
            </a: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79</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5107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pPr marL="0" indent="0">
              <a:lnSpc>
                <a:spcPct val="125000"/>
              </a:lnSpc>
              <a:buFont typeface="Wingdings" panose="05000000000000000000" pitchFamily="2" charset="2"/>
              <a:buNone/>
            </a:pPr>
            <a:r>
              <a:rPr lang="en-US" altLang="zh-CN" dirty="0"/>
              <a:t>The primary function of the Low-Level RF (LLRF) system is to stabilize the accelerating field using feedback control within a specified tolerance. Meanwhile, the main role of the high-power RF system is to efficiently deliver RF power from the RF source to the RF cavity with minimal reflection.</a:t>
            </a:r>
            <a:endPar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5</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6567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F882B-9E94-6B02-C2B2-5D7ABC5DBA38}"/>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B18677D4-D3A5-F85C-41D7-8B5891B63843}"/>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2B9D22AC-2E87-D436-0DDC-196B5A2C6663}"/>
              </a:ext>
            </a:extLst>
          </p:cNvPr>
          <p:cNvSpPr>
            <a:spLocks noGrp="1" noChangeArrowheads="1"/>
          </p:cNvSpPr>
          <p:nvPr>
            <p:ph type="body" idx="1"/>
          </p:nvPr>
        </p:nvSpPr>
        <p:spPr>
          <a:noFill/>
        </p:spPr>
        <p:txBody>
          <a:bodyPr/>
          <a:lstStyle/>
          <a:p>
            <a:pPr marL="0" indent="0">
              <a:lnSpc>
                <a:spcPct val="125000"/>
              </a:lnSpc>
              <a:buFont typeface="Wingdings" panose="05000000000000000000" pitchFamily="2" charset="2"/>
              <a:buNone/>
            </a:pPr>
            <a:r>
              <a:rPr lang="en-US" altLang="zh-CN" dirty="0"/>
              <a:t>The primary function of the Low-Level RF (LLRF) system is to stabilize the accelerating field using feedback control within a specified tolerance. Meanwhile, the main role of the high-power RF system is to efficiently deliver RF power from the RF source to the RF cavity with minimal reflection.</a:t>
            </a:r>
            <a:endPar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0276" name="灯片编号占位符 3">
            <a:extLst>
              <a:ext uri="{FF2B5EF4-FFF2-40B4-BE49-F238E27FC236}">
                <a16:creationId xmlns:a16="http://schemas.microsoft.com/office/drawing/2014/main" id="{C9DF9892-95AC-086E-D70B-346C4B44BDE1}"/>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6</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9740B354-48D4-1C70-0E7C-8EA58293BE2C}"/>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1DD3393B-9E78-A59B-65EF-C8039EF1C8E4}"/>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76734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1EA80-79B8-BBC9-0BEA-1C5867BE83ED}"/>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1730009D-F3B4-F780-A114-ECAE767141A2}"/>
              </a:ext>
            </a:extLst>
          </p:cNvPr>
          <p:cNvSpPr>
            <a:spLocks noGrp="1" noRot="1" noChangeAspect="1" noChangeArrowheads="1" noTextEdit="1"/>
          </p:cNvSpPr>
          <p:nvPr>
            <p:ph type="sldImg"/>
          </p:nvPr>
        </p:nvSpPr>
        <p:spPr/>
      </p:sp>
      <p:sp>
        <p:nvSpPr>
          <p:cNvPr id="310275" name="Rectangle 3">
            <a:extLst>
              <a:ext uri="{FF2B5EF4-FFF2-40B4-BE49-F238E27FC236}">
                <a16:creationId xmlns:a16="http://schemas.microsoft.com/office/drawing/2014/main" id="{E0BDCC67-7BCF-FBD8-9D27-F6E4B6AC2104}"/>
              </a:ext>
            </a:extLst>
          </p:cNvPr>
          <p:cNvSpPr>
            <a:spLocks noGrp="1" noChangeArrowheads="1"/>
          </p:cNvSpPr>
          <p:nvPr>
            <p:ph type="body" idx="1"/>
          </p:nvPr>
        </p:nvSpPr>
        <p:spPr>
          <a:noFill/>
        </p:spPr>
        <p:txBody>
          <a:bodyPr/>
          <a:lstStyle/>
          <a:p>
            <a:pPr marL="0" indent="0">
              <a:lnSpc>
                <a:spcPct val="125000"/>
              </a:lnSpc>
              <a:buFont typeface="Wingdings" panose="05000000000000000000" pitchFamily="2" charset="2"/>
              <a:buNone/>
            </a:pPr>
            <a:endPar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0276" name="灯片编号占位符 3">
            <a:extLst>
              <a:ext uri="{FF2B5EF4-FFF2-40B4-BE49-F238E27FC236}">
                <a16:creationId xmlns:a16="http://schemas.microsoft.com/office/drawing/2014/main" id="{018AC2AC-B1C5-6E6B-36F4-4887E922CD28}"/>
              </a:ext>
            </a:extLst>
          </p:cNvPr>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7</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a:extLst>
              <a:ext uri="{FF2B5EF4-FFF2-40B4-BE49-F238E27FC236}">
                <a16:creationId xmlns:a16="http://schemas.microsoft.com/office/drawing/2014/main" id="{8998B258-E50F-C03E-7825-7F8EDCAF8997}"/>
              </a:ext>
            </a:extLst>
          </p:cNvPr>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a:extLst>
              <a:ext uri="{FF2B5EF4-FFF2-40B4-BE49-F238E27FC236}">
                <a16:creationId xmlns:a16="http://schemas.microsoft.com/office/drawing/2014/main" id="{C80B3025-F9C0-EEA0-2FE6-AE56F6B9D022}"/>
              </a:ext>
            </a:extLst>
          </p:cNvPr>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4137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11</a:t>
            </a:fld>
            <a:endParaRPr kumimoji="1" lang="zh-CN" altLang="en-US"/>
          </a:p>
        </p:txBody>
      </p:sp>
    </p:spTree>
    <p:extLst>
      <p:ext uri="{BB962C8B-B14F-4D97-AF65-F5344CB8AC3E}">
        <p14:creationId xmlns:p14="http://schemas.microsoft.com/office/powerpoint/2010/main" val="3858064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6777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5488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189"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377"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566"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754"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5779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51794" y="1571501"/>
            <a:ext cx="320091" cy="167838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66232" y="3575742"/>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571501"/>
            <a:ext cx="11040148" cy="1678380"/>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a:extLst>
              <a:ext uri="{FF2B5EF4-FFF2-40B4-BE49-F238E27FC236}">
                <a16:creationId xmlns:a16="http://schemas.microsoft.com/office/drawing/2014/main" id="{CD83935B-42E4-46C0-8157-5A7446630C15}"/>
              </a:ext>
            </a:extLst>
          </p:cNvPr>
          <p:cNvPicPr>
            <a:picLocks noChangeAspect="1"/>
          </p:cNvPicPr>
          <p:nvPr userDrawn="1"/>
        </p:nvPicPr>
        <p:blipFill>
          <a:blip r:embed="rId2"/>
          <a:stretch>
            <a:fillRect/>
          </a:stretch>
        </p:blipFill>
        <p:spPr>
          <a:xfrm>
            <a:off x="-168" y="5766535"/>
            <a:ext cx="12192000" cy="1091465"/>
          </a:xfrm>
          <a:prstGeom prst="rect">
            <a:avLst/>
          </a:prstGeom>
        </p:spPr>
      </p:pic>
    </p:spTree>
    <p:extLst>
      <p:ext uri="{BB962C8B-B14F-4D97-AF65-F5344CB8AC3E}">
        <p14:creationId xmlns:p14="http://schemas.microsoft.com/office/powerpoint/2010/main" val="66263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6777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5488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189"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377"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566"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754"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5779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51794" y="1571501"/>
            <a:ext cx="320091" cy="167838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66232" y="3575742"/>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571501"/>
            <a:ext cx="11040148" cy="1678380"/>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a:extLst>
              <a:ext uri="{FF2B5EF4-FFF2-40B4-BE49-F238E27FC236}">
                <a16:creationId xmlns:a16="http://schemas.microsoft.com/office/drawing/2014/main" id="{CD83935B-42E4-46C0-8157-5A7446630C15}"/>
              </a:ext>
            </a:extLst>
          </p:cNvPr>
          <p:cNvPicPr>
            <a:picLocks noChangeAspect="1"/>
          </p:cNvPicPr>
          <p:nvPr userDrawn="1"/>
        </p:nvPicPr>
        <p:blipFill>
          <a:blip r:embed="rId2"/>
          <a:stretch>
            <a:fillRect/>
          </a:stretch>
        </p:blipFill>
        <p:spPr>
          <a:xfrm>
            <a:off x="-168" y="5766535"/>
            <a:ext cx="12192000" cy="1091465"/>
          </a:xfrm>
          <a:prstGeom prst="rect">
            <a:avLst/>
          </a:prstGeom>
        </p:spPr>
      </p:pic>
    </p:spTree>
    <p:extLst>
      <p:ext uri="{BB962C8B-B14F-4D97-AF65-F5344CB8AC3E}">
        <p14:creationId xmlns:p14="http://schemas.microsoft.com/office/powerpoint/2010/main" val="131629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幻灯片编号占位符 3">
            <a:extLst>
              <a:ext uri="{FF2B5EF4-FFF2-40B4-BE49-F238E27FC236}">
                <a16:creationId xmlns:a16="http://schemas.microsoft.com/office/drawing/2014/main" id="{91353567-AC05-45C0-9475-7F8CDA69539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4" name="标题 1">
            <a:extLst>
              <a:ext uri="{FF2B5EF4-FFF2-40B4-BE49-F238E27FC236}">
                <a16:creationId xmlns:a16="http://schemas.microsoft.com/office/drawing/2014/main" id="{A69A2F8E-45FF-45A8-9901-D1C7D6118C9D}"/>
              </a:ext>
            </a:extLst>
          </p:cNvPr>
          <p:cNvSpPr>
            <a:spLocks noGrp="1"/>
          </p:cNvSpPr>
          <p:nvPr>
            <p:ph type="title"/>
          </p:nvPr>
        </p:nvSpPr>
        <p:spPr>
          <a:xfrm>
            <a:off x="1397001" y="-3175"/>
            <a:ext cx="7042150"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678098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 name="标题 1"/>
          <p:cNvSpPr>
            <a:spLocks noGrp="1"/>
          </p:cNvSpPr>
          <p:nvPr>
            <p:ph type="title" hasCustomPrompt="1"/>
          </p:nvPr>
        </p:nvSpPr>
        <p:spPr>
          <a:xfrm>
            <a:off x="0" y="-3175"/>
            <a:ext cx="12192000" cy="840105"/>
          </a:xfrm>
          <a:prstGeom prst="rect">
            <a:avLst/>
          </a:prstGeom>
        </p:spPr>
        <p:txBody>
          <a:bodyPr anchor="ctr"/>
          <a:lstStyle>
            <a:lvl1pPr algn="l">
              <a:defRPr>
                <a:latin typeface="黑体" panose="02010609060101010101" pitchFamily="49" charset="-122"/>
                <a:ea typeface="黑体" panose="02010609060101010101" pitchFamily="49" charset="-122"/>
                <a:cs typeface="黑体" panose="02010609060101010101" pitchFamily="49" charset="-122"/>
              </a:defRPr>
            </a:lvl1pPr>
          </a:lstStyle>
          <a:p>
            <a:r>
              <a:rPr lang="en-US" altLang="zh-CN"/>
              <a:t>		</a:t>
            </a:r>
            <a:r>
              <a:rPr lang="zh-CN" altLang="en-US"/>
              <a:t>单击此处编辑母版标题样式</a:t>
            </a:r>
          </a:p>
        </p:txBody>
      </p:sp>
      <p:sp>
        <p:nvSpPr>
          <p:cNvPr id="4" name="幻灯片编号占位符 3">
            <a:extLst>
              <a:ext uri="{FF2B5EF4-FFF2-40B4-BE49-F238E27FC236}">
                <a16:creationId xmlns:a16="http://schemas.microsoft.com/office/drawing/2014/main" id="{2303FB97-6A58-4083-8CF0-276C357A8D2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Tree>
    <p:extLst>
      <p:ext uri="{BB962C8B-B14F-4D97-AF65-F5344CB8AC3E}">
        <p14:creationId xmlns:p14="http://schemas.microsoft.com/office/powerpoint/2010/main" val="2983185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8" name="Picture 2">
            <a:extLst>
              <a:ext uri="{FF2B5EF4-FFF2-40B4-BE49-F238E27FC236}">
                <a16:creationId xmlns:a16="http://schemas.microsoft.com/office/drawing/2014/main" id="{E11CD33A-8043-4381-B531-05E4A62EECE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462457" y="6487102"/>
            <a:ext cx="1466307" cy="3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09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E7BED3E-453B-486F-A751-361F979488F7}"/>
              </a:ext>
            </a:extLst>
          </p:cNvPr>
          <p:cNvSpPr>
            <a:spLocks noGrp="1"/>
          </p:cNvSpPr>
          <p:nvPr>
            <p:ph type="sldNum" sz="quarter" idx="12"/>
          </p:nvPr>
        </p:nvSpPr>
        <p:spPr/>
        <p:txBody>
          <a:bodyPr/>
          <a:lstStyle/>
          <a:p>
            <a:fld id="{739AAAE2-ED53-4500-81D1-DE932BAD95C0}" type="slidenum">
              <a:rPr lang="zh-CN" altLang="en-US" smtClean="0"/>
              <a:t>‹#›</a:t>
            </a:fld>
            <a:endParaRPr lang="zh-CN" altLang="en-US"/>
          </a:p>
        </p:txBody>
      </p:sp>
    </p:spTree>
    <p:extLst>
      <p:ext uri="{BB962C8B-B14F-4D97-AF65-F5344CB8AC3E}">
        <p14:creationId xmlns:p14="http://schemas.microsoft.com/office/powerpoint/2010/main" val="289033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505415" y="116632"/>
            <a:ext cx="9590048" cy="720000"/>
          </a:xfrm>
          <a:noFill/>
          <a:ln>
            <a:noFill/>
          </a:ln>
        </p:spPr>
        <p:txBody>
          <a:bodyPr vert="horz" anchor="ctr" anchorCtr="0">
            <a:normAutofit/>
          </a:bodyPr>
          <a:lstStyle>
            <a:lvl1pPr>
              <a:defRPr lang="en-US" sz="3600" baseline="0" dirty="0">
                <a:ln w="3175" cmpd="sng">
                  <a:noFill/>
                  <a:prstDash val="solid"/>
                </a:ln>
                <a:solidFill>
                  <a:schemeClr val="tx1"/>
                </a:solidFill>
                <a:latin typeface="Times New Roman" panose="02020603050405020304" pitchFamily="18" charset="0"/>
              </a:defRPr>
            </a:lvl1pPr>
          </a:lstStyle>
          <a:p>
            <a:pPr lvl="0"/>
            <a:r>
              <a:rPr kumimoji="0" lang="zh-CN" altLang="en-US"/>
              <a:t>单击此处编辑母版标题样式</a:t>
            </a:r>
            <a:endParaRPr kumimoji="0" lang="en-US"/>
          </a:p>
        </p:txBody>
      </p:sp>
    </p:spTree>
    <p:extLst>
      <p:ext uri="{BB962C8B-B14F-4D97-AF65-F5344CB8AC3E}">
        <p14:creationId xmlns:p14="http://schemas.microsoft.com/office/powerpoint/2010/main" val="1859802579"/>
      </p:ext>
    </p:extLst>
  </p:cSld>
  <p:clrMapOvr>
    <a:masterClrMapping/>
  </p:clrMapOvr>
  <p:transition advTm="114609">
    <p:diamon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6777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5488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189"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377"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566"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754"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5779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51794" y="1571501"/>
            <a:ext cx="320091" cy="167838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66232" y="3575742"/>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571501"/>
            <a:ext cx="11040148" cy="1678380"/>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a:extLst>
              <a:ext uri="{FF2B5EF4-FFF2-40B4-BE49-F238E27FC236}">
                <a16:creationId xmlns:a16="http://schemas.microsoft.com/office/drawing/2014/main" id="{CD83935B-42E4-46C0-8157-5A7446630C15}"/>
              </a:ext>
            </a:extLst>
          </p:cNvPr>
          <p:cNvPicPr>
            <a:picLocks noChangeAspect="1"/>
          </p:cNvPicPr>
          <p:nvPr userDrawn="1"/>
        </p:nvPicPr>
        <p:blipFill>
          <a:blip r:embed="rId2"/>
          <a:stretch>
            <a:fillRect/>
          </a:stretch>
        </p:blipFill>
        <p:spPr>
          <a:xfrm>
            <a:off x="-168" y="5766535"/>
            <a:ext cx="12192000" cy="1091465"/>
          </a:xfrm>
          <a:prstGeom prst="rect">
            <a:avLst/>
          </a:prstGeom>
        </p:spPr>
      </p:pic>
    </p:spTree>
    <p:extLst>
      <p:ext uri="{BB962C8B-B14F-4D97-AF65-F5344CB8AC3E}">
        <p14:creationId xmlns:p14="http://schemas.microsoft.com/office/powerpoint/2010/main" val="133920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幻灯片编号占位符 3">
            <a:extLst>
              <a:ext uri="{FF2B5EF4-FFF2-40B4-BE49-F238E27FC236}">
                <a16:creationId xmlns:a16="http://schemas.microsoft.com/office/drawing/2014/main" id="{91353567-AC05-45C0-9475-7F8CDA69539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4" name="标题 1">
            <a:extLst>
              <a:ext uri="{FF2B5EF4-FFF2-40B4-BE49-F238E27FC236}">
                <a16:creationId xmlns:a16="http://schemas.microsoft.com/office/drawing/2014/main" id="{A69A2F8E-45FF-45A8-9901-D1C7D6118C9D}"/>
              </a:ext>
            </a:extLst>
          </p:cNvPr>
          <p:cNvSpPr>
            <a:spLocks noGrp="1"/>
          </p:cNvSpPr>
          <p:nvPr>
            <p:ph type="title"/>
          </p:nvPr>
        </p:nvSpPr>
        <p:spPr>
          <a:xfrm>
            <a:off x="1397001" y="-3175"/>
            <a:ext cx="7042150"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1142570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 name="标题 1"/>
          <p:cNvSpPr>
            <a:spLocks noGrp="1"/>
          </p:cNvSpPr>
          <p:nvPr>
            <p:ph type="title"/>
          </p:nvPr>
        </p:nvSpPr>
        <p:spPr>
          <a:xfrm>
            <a:off x="800100" y="-3175"/>
            <a:ext cx="9203339"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4" name="幻灯片编号占位符 3">
            <a:extLst>
              <a:ext uri="{FF2B5EF4-FFF2-40B4-BE49-F238E27FC236}">
                <a16:creationId xmlns:a16="http://schemas.microsoft.com/office/drawing/2014/main" id="{2303FB97-6A58-4083-8CF0-276C357A8D2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Tree>
    <p:extLst>
      <p:ext uri="{BB962C8B-B14F-4D97-AF65-F5344CB8AC3E}">
        <p14:creationId xmlns:p14="http://schemas.microsoft.com/office/powerpoint/2010/main" val="2515943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8" name="Picture 2">
            <a:extLst>
              <a:ext uri="{FF2B5EF4-FFF2-40B4-BE49-F238E27FC236}">
                <a16:creationId xmlns:a16="http://schemas.microsoft.com/office/drawing/2014/main" id="{E11CD33A-8043-4381-B531-05E4A62EECE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462457" y="6487102"/>
            <a:ext cx="1466307" cy="3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81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幻灯片编号占位符 3">
            <a:extLst>
              <a:ext uri="{FF2B5EF4-FFF2-40B4-BE49-F238E27FC236}">
                <a16:creationId xmlns:a16="http://schemas.microsoft.com/office/drawing/2014/main" id="{91353567-AC05-45C0-9475-7F8CDA69539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4" name="标题 1">
            <a:extLst>
              <a:ext uri="{FF2B5EF4-FFF2-40B4-BE49-F238E27FC236}">
                <a16:creationId xmlns:a16="http://schemas.microsoft.com/office/drawing/2014/main" id="{A69A2F8E-45FF-45A8-9901-D1C7D6118C9D}"/>
              </a:ext>
            </a:extLst>
          </p:cNvPr>
          <p:cNvSpPr>
            <a:spLocks noGrp="1"/>
          </p:cNvSpPr>
          <p:nvPr>
            <p:ph type="title"/>
          </p:nvPr>
        </p:nvSpPr>
        <p:spPr>
          <a:xfrm>
            <a:off x="1397001" y="-3175"/>
            <a:ext cx="7042150"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3922435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E7BED3E-453B-486F-A751-361F979488F7}"/>
              </a:ext>
            </a:extLst>
          </p:cNvPr>
          <p:cNvSpPr>
            <a:spLocks noGrp="1"/>
          </p:cNvSpPr>
          <p:nvPr>
            <p:ph type="sldNum" sz="quarter" idx="12"/>
          </p:nvPr>
        </p:nvSpPr>
        <p:spPr/>
        <p:txBody>
          <a:bodyPr/>
          <a:lstStyle/>
          <a:p>
            <a:fld id="{739AAAE2-ED53-4500-81D1-DE932BAD95C0}" type="slidenum">
              <a:rPr lang="zh-CN" altLang="en-US" smtClean="0"/>
              <a:t>‹#›</a:t>
            </a:fld>
            <a:endParaRPr lang="zh-CN" altLang="en-US"/>
          </a:p>
        </p:txBody>
      </p:sp>
    </p:spTree>
    <p:extLst>
      <p:ext uri="{BB962C8B-B14F-4D97-AF65-F5344CB8AC3E}">
        <p14:creationId xmlns:p14="http://schemas.microsoft.com/office/powerpoint/2010/main" val="1682936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E94509-E558-426E-B4EE-905F01FC7E77}" type="slidenum">
              <a:rPr lang="zh-CN" altLang="en-US" smtClean="0"/>
              <a:t>‹#›</a:t>
            </a:fld>
            <a:endParaRPr lang="zh-CN" altLang="en-US"/>
          </a:p>
        </p:txBody>
      </p:sp>
      <p:sp>
        <p:nvSpPr>
          <p:cNvPr id="7" name="矩形 6">
            <a:extLst>
              <a:ext uri="{FF2B5EF4-FFF2-40B4-BE49-F238E27FC236}">
                <a16:creationId xmlns:a16="http://schemas.microsoft.com/office/drawing/2014/main" id="{D42A91BC-96A6-49E7-A7F6-47D884417AB4}"/>
              </a:ext>
            </a:extLst>
          </p:cNvPr>
          <p:cNvSpPr/>
          <p:nvPr userDrawn="1"/>
        </p:nvSpPr>
        <p:spPr>
          <a:xfrm>
            <a:off x="0" y="3646124"/>
            <a:ext cx="12192000" cy="107590"/>
          </a:xfrm>
          <a:prstGeom prst="rect">
            <a:avLst/>
          </a:prstGeom>
          <a:solidFill>
            <a:srgbClr val="1D77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zh-CN" altLang="en-US" sz="18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矩形 7">
            <a:extLst>
              <a:ext uri="{FF2B5EF4-FFF2-40B4-BE49-F238E27FC236}">
                <a16:creationId xmlns:a16="http://schemas.microsoft.com/office/drawing/2014/main" id="{7F6F89C3-AC85-4EDA-A2C8-064576F536C2}"/>
              </a:ext>
            </a:extLst>
          </p:cNvPr>
          <p:cNvSpPr/>
          <p:nvPr userDrawn="1"/>
        </p:nvSpPr>
        <p:spPr>
          <a:xfrm>
            <a:off x="0" y="1678894"/>
            <a:ext cx="12192000" cy="1812452"/>
          </a:xfrm>
          <a:prstGeom prst="rect">
            <a:avLst/>
          </a:prstGeom>
          <a:solidFill>
            <a:srgbClr val="1D77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zh-CN" altLang="en-US" sz="18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nvGrpSpPr>
          <p:cNvPr id="9" name="Group 2805">
            <a:extLst>
              <a:ext uri="{FF2B5EF4-FFF2-40B4-BE49-F238E27FC236}">
                <a16:creationId xmlns:a16="http://schemas.microsoft.com/office/drawing/2014/main" id="{58087630-9587-48CD-8B43-5259CD876E84}"/>
              </a:ext>
            </a:extLst>
          </p:cNvPr>
          <p:cNvGrpSpPr>
            <a:grpSpLocks/>
          </p:cNvGrpSpPr>
          <p:nvPr userDrawn="1"/>
        </p:nvGrpSpPr>
        <p:grpSpPr bwMode="auto">
          <a:xfrm>
            <a:off x="762007" y="3753714"/>
            <a:ext cx="4857741" cy="635406"/>
            <a:chOff x="3120" y="2430"/>
            <a:chExt cx="2304" cy="467"/>
          </a:xfrm>
        </p:grpSpPr>
        <p:sp>
          <p:nvSpPr>
            <p:cNvPr id="10" name="AutoShape 2788">
              <a:extLst>
                <a:ext uri="{FF2B5EF4-FFF2-40B4-BE49-F238E27FC236}">
                  <a16:creationId xmlns:a16="http://schemas.microsoft.com/office/drawing/2014/main" id="{E2A3772D-7066-4193-9383-DABE2F421F83}"/>
                </a:ext>
              </a:extLst>
            </p:cNvPr>
            <p:cNvSpPr>
              <a:spLocks noChangeArrowheads="1"/>
            </p:cNvSpPr>
            <p:nvPr/>
          </p:nvSpPr>
          <p:spPr bwMode="auto">
            <a:xfrm>
              <a:off x="3120" y="2430"/>
              <a:ext cx="601" cy="467"/>
            </a:xfrm>
            <a:prstGeom prst="chevron">
              <a:avLst>
                <a:gd name="adj" fmla="val 32173"/>
              </a:avLst>
            </a:prstGeom>
            <a:solidFill>
              <a:schemeClr val="tx1">
                <a:lumMod val="50000"/>
                <a:lumOff val="50000"/>
                <a:alpha val="99000"/>
              </a:schemeClr>
            </a:solidFill>
            <a:ln w="9525">
              <a:noFill/>
              <a:miter lim="800000"/>
              <a:headEnd/>
              <a:tailEnd/>
            </a:ln>
            <a:effectLst/>
          </p:spPr>
          <p:txBody>
            <a:bodyPr wrap="none" anchor="ctr"/>
            <a:lstStyle/>
            <a:p>
              <a:endParaRPr lang="zh-CN" altLang="en-US" sz="1800"/>
            </a:p>
          </p:txBody>
        </p:sp>
        <p:sp>
          <p:nvSpPr>
            <p:cNvPr id="11" name="AutoShape 2792">
              <a:extLst>
                <a:ext uri="{FF2B5EF4-FFF2-40B4-BE49-F238E27FC236}">
                  <a16:creationId xmlns:a16="http://schemas.microsoft.com/office/drawing/2014/main" id="{246D3978-43A9-4A14-BEF9-1F3A0653A244}"/>
                </a:ext>
              </a:extLst>
            </p:cNvPr>
            <p:cNvSpPr>
              <a:spLocks noChangeArrowheads="1"/>
            </p:cNvSpPr>
            <p:nvPr/>
          </p:nvSpPr>
          <p:spPr bwMode="auto">
            <a:xfrm>
              <a:off x="3690" y="2430"/>
              <a:ext cx="601" cy="467"/>
            </a:xfrm>
            <a:prstGeom prst="chevron">
              <a:avLst>
                <a:gd name="adj" fmla="val 32173"/>
              </a:avLst>
            </a:prstGeom>
            <a:solidFill>
              <a:schemeClr val="tx1">
                <a:lumMod val="50000"/>
                <a:lumOff val="50000"/>
                <a:alpha val="99000"/>
              </a:schemeClr>
            </a:solidFill>
            <a:ln w="9525">
              <a:noFill/>
              <a:miter lim="800000"/>
              <a:headEnd/>
              <a:tailEnd/>
            </a:ln>
            <a:effectLst/>
          </p:spPr>
          <p:txBody>
            <a:bodyPr wrap="none" anchor="ctr"/>
            <a:lstStyle/>
            <a:p>
              <a:endParaRPr lang="zh-CN" altLang="en-US" sz="1800"/>
            </a:p>
          </p:txBody>
        </p:sp>
        <p:sp>
          <p:nvSpPr>
            <p:cNvPr id="12" name="AutoShape 2793">
              <a:extLst>
                <a:ext uri="{FF2B5EF4-FFF2-40B4-BE49-F238E27FC236}">
                  <a16:creationId xmlns:a16="http://schemas.microsoft.com/office/drawing/2014/main" id="{D551901E-AB40-4829-A81E-A7A0017CEC14}"/>
                </a:ext>
              </a:extLst>
            </p:cNvPr>
            <p:cNvSpPr>
              <a:spLocks noChangeArrowheads="1"/>
            </p:cNvSpPr>
            <p:nvPr/>
          </p:nvSpPr>
          <p:spPr bwMode="auto">
            <a:xfrm>
              <a:off x="4247" y="2430"/>
              <a:ext cx="601" cy="467"/>
            </a:xfrm>
            <a:prstGeom prst="chevron">
              <a:avLst>
                <a:gd name="adj" fmla="val 32173"/>
              </a:avLst>
            </a:prstGeom>
            <a:solidFill>
              <a:schemeClr val="tx1">
                <a:lumMod val="50000"/>
                <a:lumOff val="50000"/>
                <a:alpha val="99000"/>
              </a:schemeClr>
            </a:solidFill>
            <a:ln w="9525">
              <a:noFill/>
              <a:miter lim="800000"/>
              <a:headEnd/>
              <a:tailEnd/>
            </a:ln>
            <a:effectLst/>
          </p:spPr>
          <p:txBody>
            <a:bodyPr wrap="none" anchor="ctr"/>
            <a:lstStyle/>
            <a:p>
              <a:endParaRPr lang="zh-CN" altLang="en-US" sz="1800"/>
            </a:p>
          </p:txBody>
        </p:sp>
        <p:sp>
          <p:nvSpPr>
            <p:cNvPr id="13" name="AutoShape 2794">
              <a:extLst>
                <a:ext uri="{FF2B5EF4-FFF2-40B4-BE49-F238E27FC236}">
                  <a16:creationId xmlns:a16="http://schemas.microsoft.com/office/drawing/2014/main" id="{8F30E4E3-3F7A-4A2A-B963-681DD6B4893C}"/>
                </a:ext>
              </a:extLst>
            </p:cNvPr>
            <p:cNvSpPr>
              <a:spLocks noChangeArrowheads="1"/>
            </p:cNvSpPr>
            <p:nvPr/>
          </p:nvSpPr>
          <p:spPr bwMode="auto">
            <a:xfrm>
              <a:off x="4823" y="2430"/>
              <a:ext cx="601" cy="467"/>
            </a:xfrm>
            <a:prstGeom prst="chevron">
              <a:avLst>
                <a:gd name="adj" fmla="val 32173"/>
              </a:avLst>
            </a:prstGeom>
            <a:solidFill>
              <a:schemeClr val="tx1">
                <a:lumMod val="50000"/>
                <a:lumOff val="50000"/>
                <a:alpha val="99000"/>
              </a:schemeClr>
            </a:solidFill>
            <a:ln w="9525">
              <a:noFill/>
              <a:miter lim="800000"/>
              <a:headEnd/>
              <a:tailEnd/>
            </a:ln>
            <a:effectLst/>
          </p:spPr>
          <p:txBody>
            <a:bodyPr wrap="none" anchor="ctr"/>
            <a:lstStyle/>
            <a:p>
              <a:endParaRPr lang="zh-CN" altLang="en-US" sz="1800"/>
            </a:p>
          </p:txBody>
        </p:sp>
      </p:grpSp>
      <p:pic>
        <p:nvPicPr>
          <p:cNvPr id="1026" name="Picture 2">
            <a:extLst>
              <a:ext uri="{FF2B5EF4-FFF2-40B4-BE49-F238E27FC236}">
                <a16:creationId xmlns:a16="http://schemas.microsoft.com/office/drawing/2014/main" id="{3BAA3868-EB9B-4F37-9BD2-03EFA155623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45868" y="157594"/>
            <a:ext cx="295275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345847"/>
            <a:ext cx="9144000" cy="2387600"/>
          </a:xfrm>
        </p:spPr>
        <p:txBody>
          <a:bodyPr anchor="ctr">
            <a:normAutofit/>
          </a:bodyPr>
          <a:lstStyle>
            <a:lvl1pPr algn="ctr">
              <a:defRPr sz="4000">
                <a:solidFill>
                  <a:schemeClr val="bg1"/>
                </a:solidFill>
                <a:latin typeface="微软雅黑 Light" panose="020B0502040204020203" pitchFamily="34" charset="-122"/>
                <a:ea typeface="微软雅黑 Light" panose="020B0502040204020203" pitchFamily="34" charset="-122"/>
              </a:defRPr>
            </a:lvl1pPr>
          </a:lstStyle>
          <a:p>
            <a:r>
              <a:rPr lang="zh-CN" altLang="en-US"/>
              <a:t>单击此处编辑母版标题样式</a:t>
            </a:r>
            <a:endParaRPr lang="en-US"/>
          </a:p>
        </p:txBody>
      </p:sp>
      <p:sp>
        <p:nvSpPr>
          <p:cNvPr id="3" name="Subtitle 2"/>
          <p:cNvSpPr>
            <a:spLocks noGrp="1"/>
          </p:cNvSpPr>
          <p:nvPr>
            <p:ph type="subTitle" idx="1"/>
          </p:nvPr>
        </p:nvSpPr>
        <p:spPr>
          <a:xfrm>
            <a:off x="1524000" y="4751060"/>
            <a:ext cx="9144000" cy="1497676"/>
          </a:xfrm>
        </p:spPr>
        <p:txBody>
          <a:bodyPr/>
          <a:lstStyle>
            <a:lvl1pPr marL="0" indent="0" algn="ctr">
              <a:buNone/>
              <a:defRPr sz="2400">
                <a:latin typeface="华文中宋" panose="02010600040101010101" pitchFamily="2" charset="-122"/>
                <a:ea typeface="华文中宋" panose="0201060004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Tree>
    <p:extLst>
      <p:ext uri="{BB962C8B-B14F-4D97-AF65-F5344CB8AC3E}">
        <p14:creationId xmlns:p14="http://schemas.microsoft.com/office/powerpoint/2010/main" val="926005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13" name="Picture 4" descr="近代物理所机关支部与王泉村支部就学习宣传贯彻甘肃省第十四次党代会精神 开展联学共做主题党日活动----近代物理研究所">
            <a:extLst>
              <a:ext uri="{FF2B5EF4-FFF2-40B4-BE49-F238E27FC236}">
                <a16:creationId xmlns:a16="http://schemas.microsoft.com/office/drawing/2014/main" id="{38079EFC-F178-8E85-D4D2-1E125E21359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657850" y="67062"/>
            <a:ext cx="3771900" cy="732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upporting Science - Metrolab Technology SA Switzerland">
            <a:extLst>
              <a:ext uri="{FF2B5EF4-FFF2-40B4-BE49-F238E27FC236}">
                <a16:creationId xmlns:a16="http://schemas.microsoft.com/office/drawing/2014/main" id="{3259DC5C-9BF2-B9CD-C4FF-87876501815D}"/>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t="28988" b="24321"/>
          <a:stretch/>
        </p:blipFill>
        <p:spPr bwMode="auto">
          <a:xfrm>
            <a:off x="9536622" y="69370"/>
            <a:ext cx="2606674" cy="7302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中国科学院高能物理研究所logo图片">
            <a:extLst>
              <a:ext uri="{FF2B5EF4-FFF2-40B4-BE49-F238E27FC236}">
                <a16:creationId xmlns:a16="http://schemas.microsoft.com/office/drawing/2014/main" id="{A0E516F4-97AE-5429-8F95-ECE0235BF879}"/>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a:off x="0" y="3821"/>
            <a:ext cx="1178560" cy="82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622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4" name="Picture 2" descr="LLRF 2023 (22-October 27, 2023): Poster and Logo · indico PAL (Indico)">
            <a:extLst>
              <a:ext uri="{FF2B5EF4-FFF2-40B4-BE49-F238E27FC236}">
                <a16:creationId xmlns:a16="http://schemas.microsoft.com/office/drawing/2014/main" id="{E492F68A-6235-68AB-2D2D-9CE356A645BA}"/>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48704" y="118502"/>
            <a:ext cx="1312169" cy="6526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QNP2018">
            <a:extLst>
              <a:ext uri="{FF2B5EF4-FFF2-40B4-BE49-F238E27FC236}">
                <a16:creationId xmlns:a16="http://schemas.microsoft.com/office/drawing/2014/main" id="{A9D92CA6-3C93-9E47-889C-CC3E6978B64A}"/>
              </a:ext>
            </a:extLst>
          </p:cNvPr>
          <p:cNvPicPr>
            <a:picLocks noChangeAspect="1" noChangeArrowheads="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11427940" y="7032"/>
            <a:ext cx="715356" cy="7161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磁铁玩具玩遍了？这个大家伙也许你没见过">
            <a:extLst>
              <a:ext uri="{FF2B5EF4-FFF2-40B4-BE49-F238E27FC236}">
                <a16:creationId xmlns:a16="http://schemas.microsoft.com/office/drawing/2014/main" id="{0D5A8AFB-6209-C38E-79AB-A37BCC475833}"/>
              </a:ext>
            </a:extLst>
          </p:cNvPr>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79100" y="47271"/>
            <a:ext cx="7239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66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148105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308777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4103292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436237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2908937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371478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8" name="Picture 2">
            <a:extLst>
              <a:ext uri="{FF2B5EF4-FFF2-40B4-BE49-F238E27FC236}">
                <a16:creationId xmlns:a16="http://schemas.microsoft.com/office/drawing/2014/main" id="{E11CD33A-8043-4381-B531-05E4A62EECE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462457" y="6487102"/>
            <a:ext cx="1466307" cy="3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15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815951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2710689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149961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E7BED3E-453B-486F-A751-361F979488F7}"/>
              </a:ext>
            </a:extLst>
          </p:cNvPr>
          <p:cNvSpPr>
            <a:spLocks noGrp="1"/>
          </p:cNvSpPr>
          <p:nvPr>
            <p:ph type="sldNum" sz="quarter" idx="12"/>
          </p:nvPr>
        </p:nvSpPr>
        <p:spPr/>
        <p:txBody>
          <a:bodyPr/>
          <a:lstStyle/>
          <a:p>
            <a:fld id="{739AAAE2-ED53-4500-81D1-DE932BAD95C0}" type="slidenum">
              <a:rPr lang="zh-CN" altLang="en-US" smtClean="0"/>
              <a:t>‹#›</a:t>
            </a:fld>
            <a:endParaRPr lang="zh-CN" altLang="en-US"/>
          </a:p>
        </p:txBody>
      </p:sp>
    </p:spTree>
    <p:extLst>
      <p:ext uri="{BB962C8B-B14F-4D97-AF65-F5344CB8AC3E}">
        <p14:creationId xmlns:p14="http://schemas.microsoft.com/office/powerpoint/2010/main" val="140296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6777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5488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189"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377"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566"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754"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5779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51794" y="1571501"/>
            <a:ext cx="320091" cy="167838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66232" y="3575742"/>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571501"/>
            <a:ext cx="11040148" cy="1678380"/>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a:extLst>
              <a:ext uri="{FF2B5EF4-FFF2-40B4-BE49-F238E27FC236}">
                <a16:creationId xmlns:a16="http://schemas.microsoft.com/office/drawing/2014/main" id="{CD83935B-42E4-46C0-8157-5A7446630C15}"/>
              </a:ext>
            </a:extLst>
          </p:cNvPr>
          <p:cNvPicPr>
            <a:picLocks noChangeAspect="1"/>
          </p:cNvPicPr>
          <p:nvPr userDrawn="1"/>
        </p:nvPicPr>
        <p:blipFill>
          <a:blip r:embed="rId2"/>
          <a:stretch>
            <a:fillRect/>
          </a:stretch>
        </p:blipFill>
        <p:spPr>
          <a:xfrm>
            <a:off x="-168" y="5766535"/>
            <a:ext cx="12192000" cy="1091465"/>
          </a:xfrm>
          <a:prstGeom prst="rect">
            <a:avLst/>
          </a:prstGeom>
        </p:spPr>
      </p:pic>
    </p:spTree>
    <p:extLst>
      <p:ext uri="{BB962C8B-B14F-4D97-AF65-F5344CB8AC3E}">
        <p14:creationId xmlns:p14="http://schemas.microsoft.com/office/powerpoint/2010/main" val="2671494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幻灯片编号占位符 3">
            <a:extLst>
              <a:ext uri="{FF2B5EF4-FFF2-40B4-BE49-F238E27FC236}">
                <a16:creationId xmlns:a16="http://schemas.microsoft.com/office/drawing/2014/main" id="{91353567-AC05-45C0-9475-7F8CDA69539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4" name="标题 1">
            <a:extLst>
              <a:ext uri="{FF2B5EF4-FFF2-40B4-BE49-F238E27FC236}">
                <a16:creationId xmlns:a16="http://schemas.microsoft.com/office/drawing/2014/main" id="{A69A2F8E-45FF-45A8-9901-D1C7D6118C9D}"/>
              </a:ext>
            </a:extLst>
          </p:cNvPr>
          <p:cNvSpPr>
            <a:spLocks noGrp="1"/>
          </p:cNvSpPr>
          <p:nvPr>
            <p:ph type="title"/>
          </p:nvPr>
        </p:nvSpPr>
        <p:spPr>
          <a:xfrm>
            <a:off x="1397000" y="-3175"/>
            <a:ext cx="9199747" cy="840105"/>
          </a:xfrm>
          <a:prstGeom prst="rect">
            <a:avLst/>
          </a:prstGeom>
        </p:spPr>
        <p:txBody>
          <a:bodyPr anchor="ctr"/>
          <a:lstStyle>
            <a:lvl1pPr algn="l">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439082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 name="标题 1"/>
          <p:cNvSpPr>
            <a:spLocks noGrp="1"/>
          </p:cNvSpPr>
          <p:nvPr>
            <p:ph type="title"/>
          </p:nvPr>
        </p:nvSpPr>
        <p:spPr>
          <a:xfrm>
            <a:off x="1401288" y="-3175"/>
            <a:ext cx="8602151" cy="840105"/>
          </a:xfrm>
          <a:prstGeom prst="rect">
            <a:avLst/>
          </a:prstGeom>
        </p:spPr>
        <p:txBody>
          <a:bodyPr anchor="ctr"/>
          <a:lstStyle>
            <a:lvl1pPr algn="l">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4" name="幻灯片编号占位符 3">
            <a:extLst>
              <a:ext uri="{FF2B5EF4-FFF2-40B4-BE49-F238E27FC236}">
                <a16:creationId xmlns:a16="http://schemas.microsoft.com/office/drawing/2014/main" id="{2303FB97-6A58-4083-8CF0-276C357A8D2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Tree>
    <p:extLst>
      <p:ext uri="{BB962C8B-B14F-4D97-AF65-F5344CB8AC3E}">
        <p14:creationId xmlns:p14="http://schemas.microsoft.com/office/powerpoint/2010/main" val="109534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8" name="Picture 2">
            <a:extLst>
              <a:ext uri="{FF2B5EF4-FFF2-40B4-BE49-F238E27FC236}">
                <a16:creationId xmlns:a16="http://schemas.microsoft.com/office/drawing/2014/main" id="{E11CD33A-8043-4381-B531-05E4A62EECE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462457" y="6487102"/>
            <a:ext cx="1466307" cy="3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95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E7BED3E-453B-486F-A751-361F979488F7}"/>
              </a:ext>
            </a:extLst>
          </p:cNvPr>
          <p:cNvSpPr>
            <a:spLocks noGrp="1"/>
          </p:cNvSpPr>
          <p:nvPr>
            <p:ph type="sldNum" sz="quarter" idx="12"/>
          </p:nvPr>
        </p:nvSpPr>
        <p:spPr/>
        <p:txBody>
          <a:bodyPr/>
          <a:lstStyle/>
          <a:p>
            <a:fld id="{739AAAE2-ED53-4500-81D1-DE932BAD95C0}" type="slidenum">
              <a:rPr lang="zh-CN" altLang="en-US" smtClean="0"/>
              <a:t>‹#›</a:t>
            </a:fld>
            <a:endParaRPr lang="zh-CN" altLang="en-US"/>
          </a:p>
        </p:txBody>
      </p:sp>
    </p:spTree>
    <p:extLst>
      <p:ext uri="{BB962C8B-B14F-4D97-AF65-F5344CB8AC3E}">
        <p14:creationId xmlns:p14="http://schemas.microsoft.com/office/powerpoint/2010/main" val="217748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7.jpeg"/><Relationship Id="rId4" Type="http://schemas.openxmlformats.org/officeDocument/2006/relationships/slideLayout" Target="../slideLayouts/slideLayout13.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3.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635">
              <a:tabLst>
                <a:tab pos="8419889"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a:extLst>
              <a:ext uri="{FF2B5EF4-FFF2-40B4-BE49-F238E27FC236}">
                <a16:creationId xmlns:a16="http://schemas.microsoft.com/office/drawing/2014/main" id="{7EB99286-74A4-D54D-A969-6D3FDD6650FD}"/>
              </a:ext>
            </a:extLst>
          </p:cNvPr>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1" name="文本框 10">
            <a:extLst>
              <a:ext uri="{FF2B5EF4-FFF2-40B4-BE49-F238E27FC236}">
                <a16:creationId xmlns:a16="http://schemas.microsoft.com/office/drawing/2014/main" id="{A1B045CB-0432-2A49-86A4-72AD40560FA4}"/>
              </a:ext>
            </a:extLst>
          </p:cNvPr>
          <p:cNvSpPr txBox="1"/>
          <p:nvPr userDrawn="1"/>
        </p:nvSpPr>
        <p:spPr>
          <a:xfrm>
            <a:off x="1886857" y="6549860"/>
            <a:ext cx="10305143" cy="307777"/>
          </a:xfrm>
          <a:prstGeom prst="rect">
            <a:avLst/>
          </a:prstGeom>
          <a:noFill/>
        </p:spPr>
        <p:txBody>
          <a:bodyPr wrap="square" rtlCol="0">
            <a:spAutoFit/>
          </a:bodyPr>
          <a:lstStyle/>
          <a:p>
            <a:pPr algn="r"/>
            <a:r>
              <a:rPr kumimoji="1" lang="en-US" altLang="zh-CN" sz="1400" b="0" baseline="0">
                <a:solidFill>
                  <a:schemeClr val="bg1"/>
                </a:solidFill>
                <a:latin typeface="Calibri" panose="020F0502020204030204" pitchFamily="34" charset="0"/>
                <a:ea typeface="+mj-ea"/>
                <a:cs typeface="Times New Roman" panose="02020603050405020304" pitchFamily="18" charset="0"/>
              </a:rPr>
              <a:t>F. Qiu,</a:t>
            </a:r>
            <a:r>
              <a:rPr kumimoji="1" lang="zh-CN" altLang="en-US" sz="1400" b="0" baseline="0">
                <a:solidFill>
                  <a:schemeClr val="bg1"/>
                </a:solidFill>
                <a:latin typeface="Calibri" panose="020F0502020204030204" pitchFamily="34" charset="0"/>
                <a:ea typeface="+mj-ea"/>
                <a:cs typeface="Times New Roman" panose="02020603050405020304" pitchFamily="18" charset="0"/>
              </a:rPr>
              <a:t> </a:t>
            </a:r>
            <a:r>
              <a:rPr kumimoji="1" lang="en-US" altLang="zh-CN" sz="1400" b="0" baseline="0">
                <a:solidFill>
                  <a:schemeClr val="bg1"/>
                </a:solidFill>
                <a:latin typeface="Calibri" panose="020F0502020204030204" pitchFamily="34" charset="0"/>
                <a:ea typeface="+mj-ea"/>
                <a:cs typeface="Times New Roman" panose="02020603050405020304" pitchFamily="18" charset="0"/>
              </a:rPr>
              <a:t>IQ Award Presentation, LLRF2023, Oct. 22~27, 2023, in Gyeongju, Korea </a:t>
            </a:r>
            <a:endParaRPr kumimoji="1" lang="zh-CN" altLang="en-US" sz="1400" b="0" baseline="0">
              <a:solidFill>
                <a:schemeClr val="bg1"/>
              </a:solidFill>
              <a:latin typeface="Calibri" panose="020F0502020204030204" pitchFamily="34" charset="0"/>
              <a:ea typeface="+mj-ea"/>
              <a:cs typeface="Times New Roman" panose="02020603050405020304" pitchFamily="18" charset="0"/>
            </a:endParaRPr>
          </a:p>
        </p:txBody>
      </p:sp>
      <p:sp>
        <p:nvSpPr>
          <p:cNvPr id="14" name="幻灯片编号占位符 3">
            <a:extLst>
              <a:ext uri="{FF2B5EF4-FFF2-40B4-BE49-F238E27FC236}">
                <a16:creationId xmlns:a16="http://schemas.microsoft.com/office/drawing/2014/main" id="{1D3E52E5-C1BA-8B42-91C4-27324973FC47}"/>
              </a:ext>
            </a:extLst>
          </p:cNvPr>
          <p:cNvSpPr>
            <a:spLocks noGrp="1"/>
          </p:cNvSpPr>
          <p:nvPr>
            <p:ph type="sldNum" sz="quarter" idx="4"/>
          </p:nvPr>
        </p:nvSpPr>
        <p:spPr>
          <a:xfrm>
            <a:off x="168609" y="6553200"/>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pic>
        <p:nvPicPr>
          <p:cNvPr id="1028" name="Picture 4" descr="近代物理所机关支部与王泉村支部就学习宣传贯彻甘肃省第十四次党代会精神 开展联学共做主题党日活动----近代物理研究所">
            <a:extLst>
              <a:ext uri="{FF2B5EF4-FFF2-40B4-BE49-F238E27FC236}">
                <a16:creationId xmlns:a16="http://schemas.microsoft.com/office/drawing/2014/main" id="{D7F9F4DA-6A2E-C3E3-DDA5-896D5474C835}"/>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5657850" y="67062"/>
            <a:ext cx="3771900" cy="7325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porting Science - Metrolab Technology SA Switzerland">
            <a:extLst>
              <a:ext uri="{FF2B5EF4-FFF2-40B4-BE49-F238E27FC236}">
                <a16:creationId xmlns:a16="http://schemas.microsoft.com/office/drawing/2014/main" id="{2CB256CF-9AF8-52D1-08AE-6D3C81D664C0}"/>
              </a:ext>
            </a:extLst>
          </p:cNvPr>
          <p:cNvPicPr>
            <a:picLocks noChangeAspect="1" noChangeArrowheads="1"/>
          </p:cNvPicPr>
          <p:nvPr userDrawn="1"/>
        </p:nvPicPr>
        <p:blipFill rotWithShape="1">
          <a:blip r:embed="rId7" cstate="hqprint">
            <a:extLst>
              <a:ext uri="{28A0092B-C50C-407E-A947-70E740481C1C}">
                <a14:useLocalDpi xmlns:a14="http://schemas.microsoft.com/office/drawing/2010/main"/>
              </a:ext>
            </a:extLst>
          </a:blip>
          <a:srcRect t="28988" b="24321"/>
          <a:stretch/>
        </p:blipFill>
        <p:spPr bwMode="auto">
          <a:xfrm>
            <a:off x="9536622" y="69370"/>
            <a:ext cx="2606674" cy="73025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中国科学院高能物理研究所logo图片">
            <a:extLst>
              <a:ext uri="{FF2B5EF4-FFF2-40B4-BE49-F238E27FC236}">
                <a16:creationId xmlns:a16="http://schemas.microsoft.com/office/drawing/2014/main" id="{6CA1DB0A-A4BC-4093-6B21-D2503E8EA00E}"/>
              </a:ext>
            </a:extLst>
          </p:cNvPr>
          <p:cNvPicPr>
            <a:picLocks noChangeAspect="1" noChangeArrowheads="1"/>
          </p:cNvPicPr>
          <p:nvPr userDrawn="1"/>
        </p:nvPicPr>
        <p:blipFill rotWithShape="1">
          <a:blip r:embed="rId8" cstate="hqprint">
            <a:extLst>
              <a:ext uri="{28A0092B-C50C-407E-A947-70E740481C1C}">
                <a14:useLocalDpi xmlns:a14="http://schemas.microsoft.com/office/drawing/2010/main"/>
              </a:ext>
            </a:extLst>
          </a:blip>
          <a:srcRect/>
          <a:stretch/>
        </p:blipFill>
        <p:spPr bwMode="auto">
          <a:xfrm>
            <a:off x="0" y="3821"/>
            <a:ext cx="1178560" cy="82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1424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5" r:id="rId3"/>
    <p:sldLayoutId id="2147483676" r:id="rId4"/>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635">
              <a:tabLst>
                <a:tab pos="8419889"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a:extLst>
              <a:ext uri="{FF2B5EF4-FFF2-40B4-BE49-F238E27FC236}">
                <a16:creationId xmlns:a16="http://schemas.microsoft.com/office/drawing/2014/main" id="{7EB99286-74A4-D54D-A969-6D3FDD6650FD}"/>
              </a:ext>
            </a:extLst>
          </p:cNvPr>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4" name="幻灯片编号占位符 3">
            <a:extLst>
              <a:ext uri="{FF2B5EF4-FFF2-40B4-BE49-F238E27FC236}">
                <a16:creationId xmlns:a16="http://schemas.microsoft.com/office/drawing/2014/main" id="{1D3E52E5-C1BA-8B42-91C4-27324973FC47}"/>
              </a:ext>
            </a:extLst>
          </p:cNvPr>
          <p:cNvSpPr>
            <a:spLocks noGrp="1"/>
          </p:cNvSpPr>
          <p:nvPr>
            <p:ph type="sldNum" sz="quarter" idx="4"/>
          </p:nvPr>
        </p:nvSpPr>
        <p:spPr>
          <a:xfrm>
            <a:off x="11119639" y="6553147"/>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pic>
        <p:nvPicPr>
          <p:cNvPr id="3" name="Picture 2" descr="QNP2018">
            <a:extLst>
              <a:ext uri="{FF2B5EF4-FFF2-40B4-BE49-F238E27FC236}">
                <a16:creationId xmlns:a16="http://schemas.microsoft.com/office/drawing/2014/main" id="{C07FB8B1-DADB-BC80-E4D9-EB210101A5EF}"/>
              </a:ext>
            </a:extLst>
          </p:cNvPr>
          <p:cNvPicPr>
            <a:picLocks noChangeAspect="1" noChangeArrowheads="1"/>
          </p:cNvPicPr>
          <p:nvPr userDrawn="1"/>
        </p:nvPicPr>
        <p:blipFill>
          <a:blip r:embed="rId7" cstate="hqprint">
            <a:extLst>
              <a:ext uri="{28A0092B-C50C-407E-A947-70E740481C1C}">
                <a14:useLocalDpi xmlns:a14="http://schemas.microsoft.com/office/drawing/2010/main"/>
              </a:ext>
            </a:extLst>
          </a:blip>
          <a:srcRect/>
          <a:stretch>
            <a:fillRect/>
          </a:stretch>
        </p:blipFill>
        <p:spPr bwMode="auto">
          <a:xfrm>
            <a:off x="11374946" y="47271"/>
            <a:ext cx="715356" cy="7161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磁铁玩具玩遍了？这个大家伙也许你没见过">
            <a:extLst>
              <a:ext uri="{FF2B5EF4-FFF2-40B4-BE49-F238E27FC236}">
                <a16:creationId xmlns:a16="http://schemas.microsoft.com/office/drawing/2014/main" id="{94E0348A-884B-D4D9-6F43-7D944C89EE43}"/>
              </a:ext>
            </a:extLst>
          </p:cNvPr>
          <p:cNvPicPr>
            <a:picLocks noChangeAspect="1" noChangeArrowheads="1"/>
          </p:cNvPicPr>
          <p:nvPr userDrawn="1"/>
        </p:nvPicPr>
        <p:blipFill>
          <a:blip r:embed="rId8" cstate="hqprint">
            <a:extLst>
              <a:ext uri="{28A0092B-C50C-407E-A947-70E740481C1C}">
                <a14:useLocalDpi xmlns:a14="http://schemas.microsoft.com/office/drawing/2010/main"/>
              </a:ext>
            </a:extLst>
          </a:blip>
          <a:srcRect/>
          <a:stretch>
            <a:fillRect/>
          </a:stretch>
        </p:blipFill>
        <p:spPr bwMode="auto">
          <a:xfrm>
            <a:off x="10534650" y="47271"/>
            <a:ext cx="768350" cy="76835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D8639D32-6FD7-A941-2C11-68E623AF4BFD}"/>
              </a:ext>
            </a:extLst>
          </p:cNvPr>
          <p:cNvSpPr txBox="1"/>
          <p:nvPr userDrawn="1"/>
        </p:nvSpPr>
        <p:spPr>
          <a:xfrm>
            <a:off x="1886857" y="6549860"/>
            <a:ext cx="10305143" cy="307777"/>
          </a:xfrm>
          <a:prstGeom prst="rect">
            <a:avLst/>
          </a:prstGeom>
          <a:noFill/>
        </p:spPr>
        <p:txBody>
          <a:bodyPr wrap="square" rtlCol="0">
            <a:spAutoFit/>
          </a:bodyPr>
          <a:lstStyle/>
          <a:p>
            <a:pPr algn="l"/>
            <a:r>
              <a:rPr kumimoji="1" lang="en-US" altLang="zh-CN" sz="1400" b="0" baseline="0" dirty="0">
                <a:solidFill>
                  <a:schemeClr val="bg1"/>
                </a:solidFill>
                <a:latin typeface="Calibri" panose="020F0502020204030204" pitchFamily="34" charset="0"/>
                <a:ea typeface="+mj-ea"/>
                <a:cs typeface="Times New Roman" panose="02020603050405020304" pitchFamily="18" charset="0"/>
              </a:rPr>
              <a:t>F. Qiu,</a:t>
            </a:r>
            <a:r>
              <a:rPr kumimoji="1" lang="zh-CN" altLang="en-US" sz="1400" b="0" baseline="0" dirty="0">
                <a:solidFill>
                  <a:schemeClr val="bg1"/>
                </a:solidFill>
                <a:latin typeface="Calibri" panose="020F0502020204030204" pitchFamily="34" charset="0"/>
                <a:ea typeface="+mj-ea"/>
                <a:cs typeface="Times New Roman" panose="02020603050405020304" pitchFamily="18" charset="0"/>
              </a:rPr>
              <a:t> </a:t>
            </a:r>
            <a:r>
              <a:rPr kumimoji="1" lang="en-US" altLang="zh-CN" sz="1400" b="0" baseline="0" dirty="0">
                <a:solidFill>
                  <a:schemeClr val="bg1"/>
                </a:solidFill>
                <a:latin typeface="Calibri" panose="020F0502020204030204" pitchFamily="34" charset="0"/>
                <a:ea typeface="+mj-ea"/>
                <a:cs typeface="Times New Roman" panose="02020603050405020304" pitchFamily="18" charset="0"/>
              </a:rPr>
              <a:t>LLRF and RF Operation, ASSCS2025, Mar. 21~30, 2025, in Beijing, China </a:t>
            </a:r>
            <a:endParaRPr kumimoji="1" lang="zh-CN" altLang="en-US" sz="1400" b="0" baseline="0" dirty="0">
              <a:solidFill>
                <a:schemeClr val="bg1"/>
              </a:solidFill>
              <a:latin typeface="Calibri" panose="020F0502020204030204" pitchFamily="34" charset="0"/>
              <a:ea typeface="+mj-ea"/>
              <a:cs typeface="Times New Roman" panose="02020603050405020304" pitchFamily="18" charset="0"/>
            </a:endParaRPr>
          </a:p>
        </p:txBody>
      </p:sp>
      <p:pic>
        <p:nvPicPr>
          <p:cNvPr id="9" name="Picture 2" descr="中国科学院高能物理研究所logo图片">
            <a:extLst>
              <a:ext uri="{FF2B5EF4-FFF2-40B4-BE49-F238E27FC236}">
                <a16:creationId xmlns:a16="http://schemas.microsoft.com/office/drawing/2014/main" id="{EFF955ED-4B45-7625-FCBD-AE5F5B04639F}"/>
              </a:ext>
            </a:extLst>
          </p:cNvPr>
          <p:cNvPicPr>
            <a:picLocks noChangeAspect="1" noChangeArrowheads="1"/>
          </p:cNvPicPr>
          <p:nvPr userDrawn="1"/>
        </p:nvPicPr>
        <p:blipFill rotWithShape="1">
          <a:blip r:embed="rId9" cstate="hqprint">
            <a:extLst>
              <a:ext uri="{28A0092B-C50C-407E-A947-70E740481C1C}">
                <a14:useLocalDpi xmlns:a14="http://schemas.microsoft.com/office/drawing/2010/main"/>
              </a:ext>
            </a:extLst>
          </a:blip>
          <a:srcRect/>
          <a:stretch/>
        </p:blipFill>
        <p:spPr bwMode="auto">
          <a:xfrm>
            <a:off x="0" y="3821"/>
            <a:ext cx="1178560" cy="82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310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635">
              <a:tabLst>
                <a:tab pos="8419889"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a:extLst>
              <a:ext uri="{FF2B5EF4-FFF2-40B4-BE49-F238E27FC236}">
                <a16:creationId xmlns:a16="http://schemas.microsoft.com/office/drawing/2014/main" id="{7EB99286-74A4-D54D-A969-6D3FDD6650FD}"/>
              </a:ext>
            </a:extLst>
          </p:cNvPr>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4" name="幻灯片编号占位符 3">
            <a:extLst>
              <a:ext uri="{FF2B5EF4-FFF2-40B4-BE49-F238E27FC236}">
                <a16:creationId xmlns:a16="http://schemas.microsoft.com/office/drawing/2014/main" id="{1D3E52E5-C1BA-8B42-91C4-27324973FC47}"/>
              </a:ext>
            </a:extLst>
          </p:cNvPr>
          <p:cNvSpPr>
            <a:spLocks noGrp="1"/>
          </p:cNvSpPr>
          <p:nvPr>
            <p:ph type="sldNum" sz="quarter" idx="4"/>
          </p:nvPr>
        </p:nvSpPr>
        <p:spPr>
          <a:xfrm>
            <a:off x="11119639" y="6549497"/>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5" name="文本框 4">
            <a:extLst>
              <a:ext uri="{FF2B5EF4-FFF2-40B4-BE49-F238E27FC236}">
                <a16:creationId xmlns:a16="http://schemas.microsoft.com/office/drawing/2014/main" id="{ADCB0827-9A05-260C-D054-BFB131477E86}"/>
              </a:ext>
            </a:extLst>
          </p:cNvPr>
          <p:cNvSpPr txBox="1"/>
          <p:nvPr userDrawn="1"/>
        </p:nvSpPr>
        <p:spPr>
          <a:xfrm>
            <a:off x="1886857" y="6549860"/>
            <a:ext cx="103051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baseline="0" dirty="0">
                <a:solidFill>
                  <a:schemeClr val="bg1"/>
                </a:solidFill>
                <a:latin typeface="Calibri" panose="020F0502020204030204" pitchFamily="34" charset="0"/>
                <a:ea typeface="+mj-ea"/>
                <a:cs typeface="Times New Roman" panose="02020603050405020304" pitchFamily="18" charset="0"/>
              </a:rPr>
              <a:t>F. Qiu,</a:t>
            </a:r>
            <a:r>
              <a:rPr kumimoji="1" lang="zh-CN" altLang="en-US" sz="1400" b="0" baseline="0" dirty="0">
                <a:solidFill>
                  <a:schemeClr val="bg1"/>
                </a:solidFill>
                <a:latin typeface="Calibri" panose="020F0502020204030204" pitchFamily="34" charset="0"/>
                <a:ea typeface="+mj-ea"/>
                <a:cs typeface="Times New Roman" panose="02020603050405020304" pitchFamily="18" charset="0"/>
              </a:rPr>
              <a:t> </a:t>
            </a:r>
            <a:r>
              <a:rPr kumimoji="1" lang="en-US" altLang="zh-CN" sz="1400" b="0" baseline="0" dirty="0">
                <a:solidFill>
                  <a:schemeClr val="bg1"/>
                </a:solidFill>
                <a:latin typeface="Calibri" panose="020F0502020204030204" pitchFamily="34" charset="0"/>
                <a:ea typeface="+mj-ea"/>
                <a:cs typeface="Times New Roman" panose="02020603050405020304" pitchFamily="18" charset="0"/>
              </a:rPr>
              <a:t>LLRF and RF Operation, ASSCS2025, Mar. 21~30, 2025, in Beijing, China </a:t>
            </a:r>
            <a:endParaRPr kumimoji="1" lang="zh-CN" altLang="en-US" sz="1400" b="0" baseline="0" dirty="0">
              <a:solidFill>
                <a:schemeClr val="bg1"/>
              </a:solidFill>
              <a:latin typeface="Calibri" panose="020F0502020204030204" pitchFamily="34" charset="0"/>
              <a:ea typeface="+mj-ea"/>
              <a:cs typeface="Times New Roman" panose="02020603050405020304" pitchFamily="18" charset="0"/>
            </a:endParaRPr>
          </a:p>
        </p:txBody>
      </p:sp>
      <p:pic>
        <p:nvPicPr>
          <p:cNvPr id="6" name="Picture 2" descr="中国科学院高能物理研究所logo图片">
            <a:extLst>
              <a:ext uri="{FF2B5EF4-FFF2-40B4-BE49-F238E27FC236}">
                <a16:creationId xmlns:a16="http://schemas.microsoft.com/office/drawing/2014/main" id="{3F3F37BD-04A9-7F0B-E4AC-5FC957E780F0}"/>
              </a:ext>
            </a:extLst>
          </p:cNvPr>
          <p:cNvPicPr>
            <a:picLocks noChangeAspect="1" noChangeArrowheads="1"/>
          </p:cNvPicPr>
          <p:nvPr userDrawn="1"/>
        </p:nvPicPr>
        <p:blipFill rotWithShape="1">
          <a:blip r:embed="rId8" cstate="hqprint">
            <a:extLst>
              <a:ext uri="{28A0092B-C50C-407E-A947-70E740481C1C}">
                <a14:useLocalDpi xmlns:a14="http://schemas.microsoft.com/office/drawing/2010/main"/>
              </a:ext>
            </a:extLst>
          </a:blip>
          <a:srcRect/>
          <a:stretch/>
        </p:blipFill>
        <p:spPr bwMode="auto">
          <a:xfrm>
            <a:off x="0" y="3821"/>
            <a:ext cx="1178560" cy="8297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QNP2018">
            <a:extLst>
              <a:ext uri="{FF2B5EF4-FFF2-40B4-BE49-F238E27FC236}">
                <a16:creationId xmlns:a16="http://schemas.microsoft.com/office/drawing/2014/main" id="{054434E1-4BE8-3DC0-0F96-5C7253FF68AA}"/>
              </a:ext>
            </a:extLst>
          </p:cNvPr>
          <p:cNvPicPr>
            <a:picLocks noChangeAspect="1" noChangeArrowheads="1"/>
          </p:cNvPicPr>
          <p:nvPr userDrawn="1"/>
        </p:nvPicPr>
        <p:blipFill>
          <a:blip r:embed="rId9" cstate="hqprint">
            <a:extLst>
              <a:ext uri="{28A0092B-C50C-407E-A947-70E740481C1C}">
                <a14:useLocalDpi xmlns:a14="http://schemas.microsoft.com/office/drawing/2010/main"/>
              </a:ext>
            </a:extLst>
          </a:blip>
          <a:srcRect/>
          <a:stretch>
            <a:fillRect/>
          </a:stretch>
        </p:blipFill>
        <p:spPr bwMode="auto">
          <a:xfrm>
            <a:off x="11374946" y="47271"/>
            <a:ext cx="715356" cy="7161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磁铁玩具玩遍了？这个大家伙也许你没见过">
            <a:extLst>
              <a:ext uri="{FF2B5EF4-FFF2-40B4-BE49-F238E27FC236}">
                <a16:creationId xmlns:a16="http://schemas.microsoft.com/office/drawing/2014/main" id="{8013C3BD-6340-A3F9-0154-947FEE7CBBD8}"/>
              </a:ext>
            </a:extLst>
          </p:cNvPr>
          <p:cNvPicPr>
            <a:picLocks noChangeAspect="1" noChangeArrowheads="1"/>
          </p:cNvPicPr>
          <p:nvPr userDrawn="1"/>
        </p:nvPicPr>
        <p:blipFill>
          <a:blip r:embed="rId10" cstate="hqprint">
            <a:extLst>
              <a:ext uri="{28A0092B-C50C-407E-A947-70E740481C1C}">
                <a14:useLocalDpi xmlns:a14="http://schemas.microsoft.com/office/drawing/2010/main"/>
              </a:ext>
            </a:extLst>
          </a:blip>
          <a:srcRect/>
          <a:stretch>
            <a:fillRect/>
          </a:stretch>
        </p:blipFill>
        <p:spPr bwMode="auto">
          <a:xfrm>
            <a:off x="10534650" y="47271"/>
            <a:ext cx="768350" cy="76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3109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635">
              <a:tabLst>
                <a:tab pos="8419889"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a:extLst>
              <a:ext uri="{FF2B5EF4-FFF2-40B4-BE49-F238E27FC236}">
                <a16:creationId xmlns:a16="http://schemas.microsoft.com/office/drawing/2014/main" id="{7EB99286-74A4-D54D-A969-6D3FDD6650FD}"/>
              </a:ext>
            </a:extLst>
          </p:cNvPr>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4" name="幻灯片编号占位符 3">
            <a:extLst>
              <a:ext uri="{FF2B5EF4-FFF2-40B4-BE49-F238E27FC236}">
                <a16:creationId xmlns:a16="http://schemas.microsoft.com/office/drawing/2014/main" id="{1D3E52E5-C1BA-8B42-91C4-27324973FC47}"/>
              </a:ext>
            </a:extLst>
          </p:cNvPr>
          <p:cNvSpPr>
            <a:spLocks noGrp="1"/>
          </p:cNvSpPr>
          <p:nvPr>
            <p:ph type="sldNum" sz="quarter" idx="4"/>
          </p:nvPr>
        </p:nvSpPr>
        <p:spPr>
          <a:xfrm>
            <a:off x="11119639" y="6549497"/>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5" name="文本框 4">
            <a:extLst>
              <a:ext uri="{FF2B5EF4-FFF2-40B4-BE49-F238E27FC236}">
                <a16:creationId xmlns:a16="http://schemas.microsoft.com/office/drawing/2014/main" id="{B6152F8D-611F-7509-788C-324F55F0BBB4}"/>
              </a:ext>
            </a:extLst>
          </p:cNvPr>
          <p:cNvSpPr txBox="1"/>
          <p:nvPr userDrawn="1"/>
        </p:nvSpPr>
        <p:spPr>
          <a:xfrm>
            <a:off x="1886857" y="6549860"/>
            <a:ext cx="10305143" cy="307777"/>
          </a:xfrm>
          <a:prstGeom prst="rect">
            <a:avLst/>
          </a:prstGeom>
          <a:noFill/>
        </p:spPr>
        <p:txBody>
          <a:bodyPr wrap="square" rtlCol="0">
            <a:spAutoFit/>
          </a:bodyPr>
          <a:lstStyle/>
          <a:p>
            <a:pPr algn="l"/>
            <a:r>
              <a:rPr kumimoji="1" lang="en-US" altLang="zh-CN" sz="1400" b="0" baseline="0" dirty="0">
                <a:solidFill>
                  <a:schemeClr val="bg1"/>
                </a:solidFill>
                <a:latin typeface="Calibri" panose="020F0502020204030204" pitchFamily="34" charset="0"/>
                <a:ea typeface="+mj-ea"/>
                <a:cs typeface="Times New Roman" panose="02020603050405020304" pitchFamily="18" charset="0"/>
              </a:rPr>
              <a:t>F. Qiu,</a:t>
            </a:r>
            <a:r>
              <a:rPr kumimoji="1" lang="zh-CN" altLang="en-US" sz="1400" b="0" baseline="0" dirty="0">
                <a:solidFill>
                  <a:schemeClr val="bg1"/>
                </a:solidFill>
                <a:latin typeface="Calibri" panose="020F0502020204030204" pitchFamily="34" charset="0"/>
                <a:ea typeface="+mj-ea"/>
                <a:cs typeface="Times New Roman" panose="02020603050405020304" pitchFamily="18" charset="0"/>
              </a:rPr>
              <a:t> </a:t>
            </a:r>
            <a:r>
              <a:rPr kumimoji="1" lang="en-US" altLang="zh-CN" sz="1400" b="0" baseline="0" dirty="0">
                <a:solidFill>
                  <a:schemeClr val="bg1"/>
                </a:solidFill>
                <a:latin typeface="Calibri" panose="020F0502020204030204" pitchFamily="34" charset="0"/>
                <a:ea typeface="+mj-ea"/>
                <a:cs typeface="Times New Roman" panose="02020603050405020304" pitchFamily="18" charset="0"/>
              </a:rPr>
              <a:t>LLRF and RF Operation, ASSCS2025, Mar. 21~30, 2025, in Beijing, China </a:t>
            </a:r>
            <a:endParaRPr kumimoji="1" lang="zh-CN" altLang="en-US" sz="1400" b="0" baseline="0" dirty="0">
              <a:solidFill>
                <a:schemeClr val="bg1"/>
              </a:solidFill>
              <a:latin typeface="Calibri" panose="020F0502020204030204" pitchFamily="34" charset="0"/>
              <a:ea typeface="+mj-ea"/>
              <a:cs typeface="Times New Roman" panose="02020603050405020304" pitchFamily="18" charset="0"/>
            </a:endParaRPr>
          </a:p>
        </p:txBody>
      </p:sp>
      <p:pic>
        <p:nvPicPr>
          <p:cNvPr id="6" name="Picture 2" descr="中国科学院高能物理研究所logo图片">
            <a:extLst>
              <a:ext uri="{FF2B5EF4-FFF2-40B4-BE49-F238E27FC236}">
                <a16:creationId xmlns:a16="http://schemas.microsoft.com/office/drawing/2014/main" id="{8757FDB1-EE3E-5003-E2A4-4B9FC0A168E5}"/>
              </a:ext>
            </a:extLst>
          </p:cNvPr>
          <p:cNvPicPr>
            <a:picLocks noChangeAspect="1" noChangeArrowheads="1"/>
          </p:cNvPicPr>
          <p:nvPr userDrawn="1"/>
        </p:nvPicPr>
        <p:blipFill rotWithShape="1">
          <a:blip r:embed="rId7" cstate="hqprint">
            <a:extLst>
              <a:ext uri="{28A0092B-C50C-407E-A947-70E740481C1C}">
                <a14:useLocalDpi xmlns:a14="http://schemas.microsoft.com/office/drawing/2010/main"/>
              </a:ext>
            </a:extLst>
          </a:blip>
          <a:srcRect/>
          <a:stretch/>
        </p:blipFill>
        <p:spPr bwMode="auto">
          <a:xfrm>
            <a:off x="0" y="3821"/>
            <a:ext cx="1178560" cy="8297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QNP2018">
            <a:extLst>
              <a:ext uri="{FF2B5EF4-FFF2-40B4-BE49-F238E27FC236}">
                <a16:creationId xmlns:a16="http://schemas.microsoft.com/office/drawing/2014/main" id="{A6D5A132-CB5F-C5D5-57FD-BF2E993FFDA6}"/>
              </a:ext>
            </a:extLst>
          </p:cNvPr>
          <p:cNvPicPr>
            <a:picLocks noChangeAspect="1" noChangeArrowheads="1"/>
          </p:cNvPicPr>
          <p:nvPr userDrawn="1"/>
        </p:nvPicPr>
        <p:blipFill>
          <a:blip r:embed="rId8" cstate="hqprint">
            <a:extLst>
              <a:ext uri="{28A0092B-C50C-407E-A947-70E740481C1C}">
                <a14:useLocalDpi xmlns:a14="http://schemas.microsoft.com/office/drawing/2010/main"/>
              </a:ext>
            </a:extLst>
          </a:blip>
          <a:srcRect/>
          <a:stretch>
            <a:fillRect/>
          </a:stretch>
        </p:blipFill>
        <p:spPr bwMode="auto">
          <a:xfrm>
            <a:off x="11374946" y="47271"/>
            <a:ext cx="715356" cy="7161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磁铁玩具玩遍了？这个大家伙也许你没见过">
            <a:extLst>
              <a:ext uri="{FF2B5EF4-FFF2-40B4-BE49-F238E27FC236}">
                <a16:creationId xmlns:a16="http://schemas.microsoft.com/office/drawing/2014/main" id="{04E5172C-840E-46B7-4339-51C6F7018FDA}"/>
              </a:ext>
            </a:extLst>
          </p:cNvPr>
          <p:cNvPicPr>
            <a:picLocks noChangeAspect="1" noChangeArrowheads="1"/>
          </p:cNvPicPr>
          <p:nvPr userDrawn="1"/>
        </p:nvPicPr>
        <p:blipFill>
          <a:blip r:embed="rId9" cstate="hqprint">
            <a:extLst>
              <a:ext uri="{28A0092B-C50C-407E-A947-70E740481C1C}">
                <a14:useLocalDpi xmlns:a14="http://schemas.microsoft.com/office/drawing/2010/main"/>
              </a:ext>
            </a:extLst>
          </a:blip>
          <a:srcRect/>
          <a:stretch>
            <a:fillRect/>
          </a:stretch>
        </p:blipFill>
        <p:spPr bwMode="auto">
          <a:xfrm>
            <a:off x="10534650" y="47271"/>
            <a:ext cx="768350" cy="76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918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52318155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7"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6.wmf"/><Relationship Id="rId3" Type="http://schemas.openxmlformats.org/officeDocument/2006/relationships/image" Target="../media/image49.jpeg"/><Relationship Id="rId7" Type="http://schemas.openxmlformats.org/officeDocument/2006/relationships/image" Target="../media/image43.wmf"/><Relationship Id="rId12" Type="http://schemas.openxmlformats.org/officeDocument/2006/relationships/oleObject" Target="../embeddings/oleObject6.bin"/><Relationship Id="rId17" Type="http://schemas.openxmlformats.org/officeDocument/2006/relationships/image" Target="../media/image48.wmf"/><Relationship Id="rId2" Type="http://schemas.openxmlformats.org/officeDocument/2006/relationships/slideLayout" Target="../slideLayouts/slideLayout7.xml"/><Relationship Id="rId16" Type="http://schemas.openxmlformats.org/officeDocument/2006/relationships/oleObject" Target="../embeddings/oleObject8.bin"/><Relationship Id="rId1" Type="http://schemas.openxmlformats.org/officeDocument/2006/relationships/vmlDrawing" Target="../drawings/vmlDrawing4.vml"/><Relationship Id="rId6" Type="http://schemas.openxmlformats.org/officeDocument/2006/relationships/oleObject" Target="../embeddings/oleObject3.bin"/><Relationship Id="rId11" Type="http://schemas.openxmlformats.org/officeDocument/2006/relationships/image" Target="../media/image45.wmf"/><Relationship Id="rId5" Type="http://schemas.openxmlformats.org/officeDocument/2006/relationships/image" Target="../media/image42.wmf"/><Relationship Id="rId15" Type="http://schemas.openxmlformats.org/officeDocument/2006/relationships/image" Target="../media/image47.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4.wmf"/><Relationship Id="rId1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e-publishing.cern.ch/index.php/CYRSP/issue/view/47" TargetMode="External"/><Relationship Id="rId4" Type="http://schemas.openxmlformats.org/officeDocument/2006/relationships/hyperlink" Target="https://lcs2013.ankara.edu.tr/index.html"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emf"/><Relationship Id="rId7"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63.wmf"/><Relationship Id="rId3" Type="http://schemas.openxmlformats.org/officeDocument/2006/relationships/notesSlide" Target="../notesSlides/notesSlide13.xml"/><Relationship Id="rId7" Type="http://schemas.openxmlformats.org/officeDocument/2006/relationships/image" Target="../media/image60.emf"/><Relationship Id="rId12"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image" Target="../media/image62.wmf"/><Relationship Id="rId5" Type="http://schemas.openxmlformats.org/officeDocument/2006/relationships/image" Target="../media/image59.emf"/><Relationship Id="rId10" Type="http://schemas.openxmlformats.org/officeDocument/2006/relationships/oleObject" Target="../embeddings/oleObject11.bin"/><Relationship Id="rId4" Type="http://schemas.openxmlformats.org/officeDocument/2006/relationships/package" Target="../embeddings/Microsoft_Visio_Drawing2.vsdx"/><Relationship Id="rId9" Type="http://schemas.openxmlformats.org/officeDocument/2006/relationships/image" Target="../media/image61.wmf"/></Relationships>
</file>

<file path=ppt/slides/_rels/slide18.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package" Target="../embeddings/Microsoft_Visio_Drawing3.vsdx"/><Relationship Id="rId7" Type="http://schemas.openxmlformats.org/officeDocument/2006/relationships/oleObject" Target="../embeddings/oleObject14.bin"/><Relationship Id="rId12"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5.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67.wmf"/><Relationship Id="rId4" Type="http://schemas.openxmlformats.org/officeDocument/2006/relationships/image" Target="../media/image64.emf"/><Relationship Id="rId9"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oleObject" Target="../embeddings/oleObject21.bin"/><Relationship Id="rId18" Type="http://schemas.openxmlformats.org/officeDocument/2006/relationships/oleObject" Target="../embeddings/oleObject23.bin"/><Relationship Id="rId3" Type="http://schemas.openxmlformats.org/officeDocument/2006/relationships/package" Target="../embeddings/Microsoft_Visio_Drawing4.vsdx"/><Relationship Id="rId7" Type="http://schemas.openxmlformats.org/officeDocument/2006/relationships/oleObject" Target="../embeddings/oleObject18.bin"/><Relationship Id="rId12" Type="http://schemas.openxmlformats.org/officeDocument/2006/relationships/image" Target="../media/image73.wmf"/><Relationship Id="rId17" Type="http://schemas.openxmlformats.org/officeDocument/2006/relationships/image" Target="../media/image75.wmf"/><Relationship Id="rId2" Type="http://schemas.openxmlformats.org/officeDocument/2006/relationships/slideLayout" Target="../slideLayouts/slideLayout7.xml"/><Relationship Id="rId16" Type="http://schemas.openxmlformats.org/officeDocument/2006/relationships/oleObject" Target="../embeddings/oleObject22.bin"/><Relationship Id="rId1" Type="http://schemas.openxmlformats.org/officeDocument/2006/relationships/vmlDrawing" Target="../drawings/vmlDrawing7.vml"/><Relationship Id="rId6" Type="http://schemas.openxmlformats.org/officeDocument/2006/relationships/image" Target="../media/image70.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image" Target="../media/image77.png"/><Relationship Id="rId10" Type="http://schemas.openxmlformats.org/officeDocument/2006/relationships/image" Target="../media/image72.wmf"/><Relationship Id="rId19" Type="http://schemas.openxmlformats.org/officeDocument/2006/relationships/image" Target="../media/image76.wmf"/><Relationship Id="rId4" Type="http://schemas.openxmlformats.org/officeDocument/2006/relationships/image" Target="../media/image69.emf"/><Relationship Id="rId9" Type="http://schemas.openxmlformats.org/officeDocument/2006/relationships/oleObject" Target="../embeddings/oleObject19.bin"/><Relationship Id="rId14" Type="http://schemas.openxmlformats.org/officeDocument/2006/relationships/image" Target="../media/image74.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oleObject" Target="../embeddings/oleObject28.bin"/><Relationship Id="rId3" Type="http://schemas.openxmlformats.org/officeDocument/2006/relationships/image" Target="../media/image83.wmf"/><Relationship Id="rId7" Type="http://schemas.openxmlformats.org/officeDocument/2006/relationships/oleObject" Target="../embeddings/oleObject25.bin"/><Relationship Id="rId12" Type="http://schemas.openxmlformats.org/officeDocument/2006/relationships/image" Target="../media/image81.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78.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image" Target="../media/image57.emf"/><Relationship Id="rId10" Type="http://schemas.openxmlformats.org/officeDocument/2006/relationships/image" Target="../media/image80.wmf"/><Relationship Id="rId4" Type="http://schemas.openxmlformats.org/officeDocument/2006/relationships/image" Target="../media/image84.wmf"/><Relationship Id="rId9" Type="http://schemas.openxmlformats.org/officeDocument/2006/relationships/oleObject" Target="../embeddings/oleObject26.bin"/><Relationship Id="rId14" Type="http://schemas.openxmlformats.org/officeDocument/2006/relationships/image" Target="../media/image8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2.emf"/><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image" Target="../media/image93.png"/><Relationship Id="rId18" Type="http://schemas.openxmlformats.org/officeDocument/2006/relationships/image" Target="../media/image94.png"/><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image" Target="../media/image90.wmf"/><Relationship Id="rId17" Type="http://schemas.openxmlformats.org/officeDocument/2006/relationships/image" Target="../media/image92.wmf"/><Relationship Id="rId2" Type="http://schemas.openxmlformats.org/officeDocument/2006/relationships/slideLayout" Target="../slideLayouts/slideLayout7.xml"/><Relationship Id="rId16" Type="http://schemas.openxmlformats.org/officeDocument/2006/relationships/oleObject" Target="../embeddings/oleObject35.bin"/><Relationship Id="rId1" Type="http://schemas.openxmlformats.org/officeDocument/2006/relationships/vmlDrawing" Target="../drawings/vmlDrawing9.vml"/><Relationship Id="rId6" Type="http://schemas.openxmlformats.org/officeDocument/2006/relationships/image" Target="../media/image87.wmf"/><Relationship Id="rId11" Type="http://schemas.openxmlformats.org/officeDocument/2006/relationships/oleObject" Target="../embeddings/oleObject33.bin"/><Relationship Id="rId5" Type="http://schemas.openxmlformats.org/officeDocument/2006/relationships/oleObject" Target="../embeddings/oleObject30.bin"/><Relationship Id="rId15" Type="http://schemas.openxmlformats.org/officeDocument/2006/relationships/image" Target="../media/image91.wmf"/><Relationship Id="rId10" Type="http://schemas.openxmlformats.org/officeDocument/2006/relationships/image" Target="../media/image89.wmf"/><Relationship Id="rId19" Type="http://schemas.openxmlformats.org/officeDocument/2006/relationships/image" Target="../media/image95.emf"/><Relationship Id="rId4" Type="http://schemas.openxmlformats.org/officeDocument/2006/relationships/image" Target="../media/image86.wmf"/><Relationship Id="rId9" Type="http://schemas.openxmlformats.org/officeDocument/2006/relationships/oleObject" Target="../embeddings/oleObject32.bin"/><Relationship Id="rId14" Type="http://schemas.openxmlformats.org/officeDocument/2006/relationships/oleObject" Target="../embeddings/oleObject34.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99.wmf"/><Relationship Id="rId18" Type="http://schemas.openxmlformats.org/officeDocument/2006/relationships/image" Target="../media/image102.gif"/><Relationship Id="rId3" Type="http://schemas.openxmlformats.org/officeDocument/2006/relationships/notesSlide" Target="../notesSlides/notesSlide15.xml"/><Relationship Id="rId7" Type="http://schemas.openxmlformats.org/officeDocument/2006/relationships/image" Target="../media/image91.wmf"/><Relationship Id="rId12" Type="http://schemas.openxmlformats.org/officeDocument/2006/relationships/oleObject" Target="../embeddings/oleObject39.bin"/><Relationship Id="rId17" Type="http://schemas.openxmlformats.org/officeDocument/2006/relationships/image" Target="../media/image101.wmf"/><Relationship Id="rId2" Type="http://schemas.openxmlformats.org/officeDocument/2006/relationships/slideLayout" Target="../slideLayouts/slideLayout7.xml"/><Relationship Id="rId16" Type="http://schemas.openxmlformats.org/officeDocument/2006/relationships/oleObject" Target="../embeddings/oleObject41.bin"/><Relationship Id="rId1" Type="http://schemas.openxmlformats.org/officeDocument/2006/relationships/vmlDrawing" Target="../drawings/vmlDrawing10.vml"/><Relationship Id="rId6" Type="http://schemas.openxmlformats.org/officeDocument/2006/relationships/oleObject" Target="../embeddings/oleObject34.bin"/><Relationship Id="rId11" Type="http://schemas.openxmlformats.org/officeDocument/2006/relationships/image" Target="../media/image98.wmf"/><Relationship Id="rId5" Type="http://schemas.openxmlformats.org/officeDocument/2006/relationships/image" Target="../media/image96.wmf"/><Relationship Id="rId15" Type="http://schemas.openxmlformats.org/officeDocument/2006/relationships/image" Target="../media/image100.wmf"/><Relationship Id="rId10" Type="http://schemas.openxmlformats.org/officeDocument/2006/relationships/oleObject" Target="../embeddings/oleObject38.bin"/><Relationship Id="rId19" Type="http://schemas.openxmlformats.org/officeDocument/2006/relationships/image" Target="../media/image103.jpeg"/><Relationship Id="rId4" Type="http://schemas.openxmlformats.org/officeDocument/2006/relationships/oleObject" Target="../embeddings/oleObject36.bin"/><Relationship Id="rId9" Type="http://schemas.openxmlformats.org/officeDocument/2006/relationships/image" Target="../media/image97.wmf"/><Relationship Id="rId14" Type="http://schemas.openxmlformats.org/officeDocument/2006/relationships/oleObject" Target="../embeddings/oleObject40.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107.wmf"/><Relationship Id="rId3" Type="http://schemas.openxmlformats.org/officeDocument/2006/relationships/notesSlide" Target="../notesSlides/notesSlide16.xml"/><Relationship Id="rId7" Type="http://schemas.openxmlformats.org/officeDocument/2006/relationships/image" Target="../media/image110.jpeg"/><Relationship Id="rId12" Type="http://schemas.openxmlformats.org/officeDocument/2006/relationships/oleObject" Target="../embeddings/oleObject44.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09.jpeg"/><Relationship Id="rId11" Type="http://schemas.openxmlformats.org/officeDocument/2006/relationships/image" Target="../media/image106.wmf"/><Relationship Id="rId5" Type="http://schemas.openxmlformats.org/officeDocument/2006/relationships/image" Target="../media/image104.emf"/><Relationship Id="rId15" Type="http://schemas.openxmlformats.org/officeDocument/2006/relationships/image" Target="../media/image108.wmf"/><Relationship Id="rId10" Type="http://schemas.openxmlformats.org/officeDocument/2006/relationships/oleObject" Target="../embeddings/oleObject43.bin"/><Relationship Id="rId4" Type="http://schemas.openxmlformats.org/officeDocument/2006/relationships/package" Target="../embeddings/Microsoft_Visio_Drawing5.vsdx"/><Relationship Id="rId9" Type="http://schemas.openxmlformats.org/officeDocument/2006/relationships/image" Target="../media/image105.wmf"/><Relationship Id="rId14" Type="http://schemas.openxmlformats.org/officeDocument/2006/relationships/oleObject" Target="../embeddings/oleObject45.bin"/></Relationships>
</file>

<file path=ppt/slides/_rels/slide26.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oleObject" Target="../embeddings/oleObject49.bin"/><Relationship Id="rId3" Type="http://schemas.openxmlformats.org/officeDocument/2006/relationships/image" Target="../media/image116.jpeg"/><Relationship Id="rId7" Type="http://schemas.openxmlformats.org/officeDocument/2006/relationships/image" Target="../media/image118.jpeg"/><Relationship Id="rId12" Type="http://schemas.openxmlformats.org/officeDocument/2006/relationships/image" Target="../media/image113.wmf"/><Relationship Id="rId2" Type="http://schemas.openxmlformats.org/officeDocument/2006/relationships/slideLayout" Target="../slideLayouts/slideLayout7.xml"/><Relationship Id="rId16" Type="http://schemas.openxmlformats.org/officeDocument/2006/relationships/image" Target="../media/image115.wmf"/><Relationship Id="rId1" Type="http://schemas.openxmlformats.org/officeDocument/2006/relationships/vmlDrawing" Target="../drawings/vmlDrawing12.vml"/><Relationship Id="rId6" Type="http://schemas.openxmlformats.org/officeDocument/2006/relationships/image" Target="../media/image111.wmf"/><Relationship Id="rId11" Type="http://schemas.openxmlformats.org/officeDocument/2006/relationships/oleObject" Target="../embeddings/oleObject48.bin"/><Relationship Id="rId5" Type="http://schemas.openxmlformats.org/officeDocument/2006/relationships/oleObject" Target="../embeddings/oleObject46.bin"/><Relationship Id="rId15" Type="http://schemas.openxmlformats.org/officeDocument/2006/relationships/oleObject" Target="../embeddings/oleObject50.bin"/><Relationship Id="rId10" Type="http://schemas.openxmlformats.org/officeDocument/2006/relationships/image" Target="../media/image112.wmf"/><Relationship Id="rId4" Type="http://schemas.openxmlformats.org/officeDocument/2006/relationships/image" Target="../media/image117.wmf"/><Relationship Id="rId9" Type="http://schemas.openxmlformats.org/officeDocument/2006/relationships/oleObject" Target="../embeddings/oleObject47.bin"/><Relationship Id="rId14" Type="http://schemas.openxmlformats.org/officeDocument/2006/relationships/image" Target="../media/image114.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17.xml"/><Relationship Id="rId7" Type="http://schemas.openxmlformats.org/officeDocument/2006/relationships/image" Target="../media/image122.svg"/><Relationship Id="rId12"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21.png"/><Relationship Id="rId11" Type="http://schemas.openxmlformats.org/officeDocument/2006/relationships/image" Target="../media/image113.wmf"/><Relationship Id="rId5" Type="http://schemas.openxmlformats.org/officeDocument/2006/relationships/image" Target="../media/image120.png"/><Relationship Id="rId10" Type="http://schemas.openxmlformats.org/officeDocument/2006/relationships/oleObject" Target="../embeddings/oleObject48.bin"/><Relationship Id="rId4" Type="http://schemas.openxmlformats.org/officeDocument/2006/relationships/image" Target="../media/image117.wmf"/><Relationship Id="rId9" Type="http://schemas.openxmlformats.org/officeDocument/2006/relationships/image" Target="../media/image112.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128.wmf"/><Relationship Id="rId3" Type="http://schemas.openxmlformats.org/officeDocument/2006/relationships/notesSlide" Target="../notesSlides/notesSlide18.xml"/><Relationship Id="rId7" Type="http://schemas.openxmlformats.org/officeDocument/2006/relationships/image" Target="../media/image125.emf"/><Relationship Id="rId12" Type="http://schemas.openxmlformats.org/officeDocument/2006/relationships/oleObject" Target="../embeddings/oleObject54.bin"/><Relationship Id="rId17" Type="http://schemas.openxmlformats.org/officeDocument/2006/relationships/image" Target="../media/image130.png"/><Relationship Id="rId2" Type="http://schemas.openxmlformats.org/officeDocument/2006/relationships/slideLayout" Target="../slideLayouts/slideLayout7.xml"/><Relationship Id="rId16" Type="http://schemas.openxmlformats.org/officeDocument/2006/relationships/image" Target="../media/image129.wmf"/><Relationship Id="rId1" Type="http://schemas.openxmlformats.org/officeDocument/2006/relationships/vmlDrawing" Target="../drawings/vmlDrawing14.vml"/><Relationship Id="rId6" Type="http://schemas.openxmlformats.org/officeDocument/2006/relationships/package" Target="../embeddings/Microsoft_Visio_Drawing6.vsdx"/><Relationship Id="rId11" Type="http://schemas.openxmlformats.org/officeDocument/2006/relationships/image" Target="../media/image127.wmf"/><Relationship Id="rId5" Type="http://schemas.openxmlformats.org/officeDocument/2006/relationships/image" Target="../media/image124.wmf"/><Relationship Id="rId15" Type="http://schemas.openxmlformats.org/officeDocument/2006/relationships/oleObject" Target="../embeddings/oleObject55.bin"/><Relationship Id="rId10" Type="http://schemas.openxmlformats.org/officeDocument/2006/relationships/oleObject" Target="../embeddings/oleObject53.bin"/><Relationship Id="rId4" Type="http://schemas.openxmlformats.org/officeDocument/2006/relationships/oleObject" Target="../embeddings/oleObject51.bin"/><Relationship Id="rId9" Type="http://schemas.openxmlformats.org/officeDocument/2006/relationships/image" Target="../media/image126.wmf"/><Relationship Id="rId14" Type="http://schemas.openxmlformats.org/officeDocument/2006/relationships/image" Target="../media/image52.emf"/></Relationships>
</file>

<file path=ppt/slides/_rels/slide29.xml.rels><?xml version="1.0" encoding="UTF-8" standalone="yes"?>
<Relationships xmlns="http://schemas.openxmlformats.org/package/2006/relationships"><Relationship Id="rId8" Type="http://schemas.openxmlformats.org/officeDocument/2006/relationships/image" Target="../media/image133.wmf"/><Relationship Id="rId13" Type="http://schemas.openxmlformats.org/officeDocument/2006/relationships/oleObject" Target="../embeddings/oleObject58.bin"/><Relationship Id="rId18" Type="http://schemas.openxmlformats.org/officeDocument/2006/relationships/image" Target="../media/image138.wmf"/><Relationship Id="rId26" Type="http://schemas.openxmlformats.org/officeDocument/2006/relationships/image" Target="../media/image142.emf"/><Relationship Id="rId3" Type="http://schemas.openxmlformats.org/officeDocument/2006/relationships/oleObject" Target="../embeddings/oleObject56.bin"/><Relationship Id="rId21" Type="http://schemas.openxmlformats.org/officeDocument/2006/relationships/package" Target="../embeddings/Microsoft_Visio_Drawing10.vsdx"/><Relationship Id="rId7" Type="http://schemas.openxmlformats.org/officeDocument/2006/relationships/oleObject" Target="../embeddings/oleObject57.bin"/><Relationship Id="rId12" Type="http://schemas.openxmlformats.org/officeDocument/2006/relationships/image" Target="../media/image135.emf"/><Relationship Id="rId17" Type="http://schemas.openxmlformats.org/officeDocument/2006/relationships/oleObject" Target="../embeddings/oleObject60.bin"/><Relationship Id="rId25" Type="http://schemas.openxmlformats.org/officeDocument/2006/relationships/package" Target="../embeddings/Microsoft_Visio_Drawing11.vsdx"/><Relationship Id="rId2" Type="http://schemas.openxmlformats.org/officeDocument/2006/relationships/slideLayout" Target="../slideLayouts/slideLayout7.xml"/><Relationship Id="rId16" Type="http://schemas.openxmlformats.org/officeDocument/2006/relationships/image" Target="../media/image137.wmf"/><Relationship Id="rId20" Type="http://schemas.openxmlformats.org/officeDocument/2006/relationships/image" Target="../media/image139.wmf"/><Relationship Id="rId29" Type="http://schemas.openxmlformats.org/officeDocument/2006/relationships/image" Target="../media/image52.emf"/><Relationship Id="rId1" Type="http://schemas.openxmlformats.org/officeDocument/2006/relationships/vmlDrawing" Target="../drawings/vmlDrawing15.vml"/><Relationship Id="rId6" Type="http://schemas.openxmlformats.org/officeDocument/2006/relationships/image" Target="../media/image132.emf"/><Relationship Id="rId11" Type="http://schemas.openxmlformats.org/officeDocument/2006/relationships/package" Target="../embeddings/Microsoft_Visio_Drawing9.vsdx"/><Relationship Id="rId24" Type="http://schemas.openxmlformats.org/officeDocument/2006/relationships/image" Target="../media/image141.emf"/><Relationship Id="rId5" Type="http://schemas.openxmlformats.org/officeDocument/2006/relationships/package" Target="../embeddings/Microsoft_Visio_Drawing7.vsdx"/><Relationship Id="rId15" Type="http://schemas.openxmlformats.org/officeDocument/2006/relationships/oleObject" Target="../embeddings/oleObject59.bin"/><Relationship Id="rId23" Type="http://schemas.openxmlformats.org/officeDocument/2006/relationships/oleObject" Target="../embeddings/oleObject62.bin"/><Relationship Id="rId28" Type="http://schemas.openxmlformats.org/officeDocument/2006/relationships/image" Target="../media/image143.emf"/><Relationship Id="rId10" Type="http://schemas.openxmlformats.org/officeDocument/2006/relationships/image" Target="../media/image134.emf"/><Relationship Id="rId19" Type="http://schemas.openxmlformats.org/officeDocument/2006/relationships/oleObject" Target="../embeddings/oleObject61.bin"/><Relationship Id="rId4" Type="http://schemas.openxmlformats.org/officeDocument/2006/relationships/image" Target="../media/image131.wmf"/><Relationship Id="rId9" Type="http://schemas.openxmlformats.org/officeDocument/2006/relationships/package" Target="../embeddings/Microsoft_Visio_Drawing8.vsdx"/><Relationship Id="rId14" Type="http://schemas.openxmlformats.org/officeDocument/2006/relationships/image" Target="../media/image136.wmf"/><Relationship Id="rId22" Type="http://schemas.openxmlformats.org/officeDocument/2006/relationships/image" Target="../media/image140.emf"/><Relationship Id="rId27" Type="http://schemas.openxmlformats.org/officeDocument/2006/relationships/package" Target="../embeddings/Microsoft_Visio_Drawing12.vsdx"/></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3.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emf"/><Relationship Id="rId10" Type="http://schemas.openxmlformats.org/officeDocument/2006/relationships/image" Target="../media/image14.svg"/><Relationship Id="rId4" Type="http://schemas.openxmlformats.org/officeDocument/2006/relationships/package" Target="../embeddings/Microsoft_Visio_Drawing.vsdx"/><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4.bin"/><Relationship Id="rId13" Type="http://schemas.openxmlformats.org/officeDocument/2006/relationships/image" Target="../media/image147.emf"/><Relationship Id="rId18" Type="http://schemas.microsoft.com/office/2007/relationships/hdphoto" Target="../media/hdphoto1.wdp"/><Relationship Id="rId3" Type="http://schemas.openxmlformats.org/officeDocument/2006/relationships/image" Target="../media/image149.png"/><Relationship Id="rId7" Type="http://schemas.openxmlformats.org/officeDocument/2006/relationships/image" Target="../media/image151.jpeg"/><Relationship Id="rId12" Type="http://schemas.openxmlformats.org/officeDocument/2006/relationships/oleObject" Target="../embeddings/oleObject66.bin"/><Relationship Id="rId17" Type="http://schemas.openxmlformats.org/officeDocument/2006/relationships/image" Target="../media/image153.png"/><Relationship Id="rId2" Type="http://schemas.openxmlformats.org/officeDocument/2006/relationships/slideLayout" Target="../slideLayouts/slideLayout7.xml"/><Relationship Id="rId16" Type="http://schemas.openxmlformats.org/officeDocument/2006/relationships/image" Target="../media/image152.jpeg"/><Relationship Id="rId1" Type="http://schemas.openxmlformats.org/officeDocument/2006/relationships/vmlDrawing" Target="../drawings/vmlDrawing16.vml"/><Relationship Id="rId6" Type="http://schemas.openxmlformats.org/officeDocument/2006/relationships/image" Target="../media/image144.wmf"/><Relationship Id="rId11" Type="http://schemas.openxmlformats.org/officeDocument/2006/relationships/image" Target="../media/image146.emf"/><Relationship Id="rId5" Type="http://schemas.openxmlformats.org/officeDocument/2006/relationships/oleObject" Target="../embeddings/oleObject63.bin"/><Relationship Id="rId15" Type="http://schemas.openxmlformats.org/officeDocument/2006/relationships/image" Target="../media/image148.wmf"/><Relationship Id="rId10" Type="http://schemas.openxmlformats.org/officeDocument/2006/relationships/oleObject" Target="../embeddings/oleObject65.bin"/><Relationship Id="rId19" Type="http://schemas.openxmlformats.org/officeDocument/2006/relationships/image" Target="../media/image154.jpeg"/><Relationship Id="rId4" Type="http://schemas.openxmlformats.org/officeDocument/2006/relationships/image" Target="../media/image150.png"/><Relationship Id="rId9" Type="http://schemas.openxmlformats.org/officeDocument/2006/relationships/image" Target="../media/image145.wmf"/><Relationship Id="rId14" Type="http://schemas.openxmlformats.org/officeDocument/2006/relationships/oleObject" Target="../embeddings/oleObject67.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oleObject" Target="../embeddings/oleObject71.bin"/><Relationship Id="rId3" Type="http://schemas.openxmlformats.org/officeDocument/2006/relationships/notesSlide" Target="../notesSlides/notesSlide19.xml"/><Relationship Id="rId7" Type="http://schemas.openxmlformats.org/officeDocument/2006/relationships/image" Target="../media/image156.wmf"/><Relationship Id="rId12" Type="http://schemas.openxmlformats.org/officeDocument/2006/relationships/image" Target="../media/image158.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68.bin"/><Relationship Id="rId11" Type="http://schemas.openxmlformats.org/officeDocument/2006/relationships/oleObject" Target="../embeddings/oleObject70.bin"/><Relationship Id="rId5" Type="http://schemas.openxmlformats.org/officeDocument/2006/relationships/image" Target="../media/image155.emf"/><Relationship Id="rId15" Type="http://schemas.openxmlformats.org/officeDocument/2006/relationships/image" Target="../media/image161.png"/><Relationship Id="rId10" Type="http://schemas.openxmlformats.org/officeDocument/2006/relationships/image" Target="../media/image160.emf"/><Relationship Id="rId4" Type="http://schemas.openxmlformats.org/officeDocument/2006/relationships/package" Target="../embeddings/Microsoft_Visio_Drawing13.vsdx"/><Relationship Id="rId9" Type="http://schemas.openxmlformats.org/officeDocument/2006/relationships/image" Target="../media/image157.wmf"/><Relationship Id="rId14" Type="http://schemas.openxmlformats.org/officeDocument/2006/relationships/image" Target="../media/image159.e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165.wmf"/><Relationship Id="rId3" Type="http://schemas.openxmlformats.org/officeDocument/2006/relationships/notesSlide" Target="../notesSlides/notesSlide20.xml"/><Relationship Id="rId7" Type="http://schemas.openxmlformats.org/officeDocument/2006/relationships/image" Target="../media/image51.emf"/><Relationship Id="rId12" Type="http://schemas.openxmlformats.org/officeDocument/2006/relationships/oleObject" Target="../embeddings/oleObject75.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62.wmf"/><Relationship Id="rId11" Type="http://schemas.openxmlformats.org/officeDocument/2006/relationships/image" Target="../media/image164.wmf"/><Relationship Id="rId5" Type="http://schemas.openxmlformats.org/officeDocument/2006/relationships/oleObject" Target="../embeddings/oleObject72.bin"/><Relationship Id="rId10" Type="http://schemas.openxmlformats.org/officeDocument/2006/relationships/oleObject" Target="../embeddings/oleObject74.bin"/><Relationship Id="rId4" Type="http://schemas.openxmlformats.org/officeDocument/2006/relationships/image" Target="../media/image166.png"/><Relationship Id="rId9" Type="http://schemas.openxmlformats.org/officeDocument/2006/relationships/image" Target="../media/image163.wmf"/></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5" Type="http://schemas.openxmlformats.org/officeDocument/2006/relationships/image" Target="../media/image172.png"/><Relationship Id="rId4" Type="http://schemas.openxmlformats.org/officeDocument/2006/relationships/image" Target="../media/image171.png"/></Relationships>
</file>

<file path=ppt/slides/_rels/slide35.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73.wmf"/><Relationship Id="rId5" Type="http://schemas.openxmlformats.org/officeDocument/2006/relationships/oleObject" Target="../embeddings/oleObject76.bin"/><Relationship Id="rId4" Type="http://schemas.openxmlformats.org/officeDocument/2006/relationships/image" Target="../media/image175.sv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178.emf"/><Relationship Id="rId4" Type="http://schemas.openxmlformats.org/officeDocument/2006/relationships/package" Target="../embeddings/Microsoft_Visio_Drawing14.vsdx"/></Relationships>
</file>

<file path=ppt/slides/_rels/slide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0.svg"/></Relationships>
</file>

<file path=ppt/slides/_rels/slide38.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package" Target="../embeddings/Microsoft_Visio_Drawing14.vsdx"/><Relationship Id="rId7" Type="http://schemas.openxmlformats.org/officeDocument/2006/relationships/oleObject" Target="../embeddings/oleObject77.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81.emf"/><Relationship Id="rId11" Type="http://schemas.openxmlformats.org/officeDocument/2006/relationships/image" Target="../media/image183.wmf"/><Relationship Id="rId5" Type="http://schemas.openxmlformats.org/officeDocument/2006/relationships/package" Target="../embeddings/Microsoft_Visio_Drawing15.vsdx"/><Relationship Id="rId10" Type="http://schemas.openxmlformats.org/officeDocument/2006/relationships/oleObject" Target="../embeddings/oleObject78.bin"/><Relationship Id="rId4" Type="http://schemas.openxmlformats.org/officeDocument/2006/relationships/image" Target="../media/image178.emf"/><Relationship Id="rId9" Type="http://schemas.openxmlformats.org/officeDocument/2006/relationships/image" Target="../media/image184.emf"/></Relationships>
</file>

<file path=ppt/slides/_rels/slide39.xml.rels><?xml version="1.0" encoding="UTF-8" standalone="yes"?>
<Relationships xmlns="http://schemas.openxmlformats.org/package/2006/relationships"><Relationship Id="rId13" Type="http://schemas.openxmlformats.org/officeDocument/2006/relationships/oleObject" Target="../embeddings/oleObject84.bin"/><Relationship Id="rId18" Type="http://schemas.openxmlformats.org/officeDocument/2006/relationships/image" Target="../media/image192.wmf"/><Relationship Id="rId26" Type="http://schemas.openxmlformats.org/officeDocument/2006/relationships/image" Target="../media/image196.wmf"/><Relationship Id="rId3" Type="http://schemas.openxmlformats.org/officeDocument/2006/relationships/oleObject" Target="../embeddings/oleObject79.bin"/><Relationship Id="rId21" Type="http://schemas.openxmlformats.org/officeDocument/2006/relationships/oleObject" Target="../embeddings/oleObject88.bin"/><Relationship Id="rId7" Type="http://schemas.openxmlformats.org/officeDocument/2006/relationships/oleObject" Target="../embeddings/oleObject81.bin"/><Relationship Id="rId12" Type="http://schemas.openxmlformats.org/officeDocument/2006/relationships/image" Target="../media/image189.wmf"/><Relationship Id="rId17" Type="http://schemas.openxmlformats.org/officeDocument/2006/relationships/oleObject" Target="../embeddings/oleObject86.bin"/><Relationship Id="rId25" Type="http://schemas.openxmlformats.org/officeDocument/2006/relationships/oleObject" Target="../embeddings/oleObject90.bin"/><Relationship Id="rId33" Type="http://schemas.openxmlformats.org/officeDocument/2006/relationships/image" Target="../media/image198.emf"/><Relationship Id="rId2" Type="http://schemas.openxmlformats.org/officeDocument/2006/relationships/slideLayout" Target="../slideLayouts/slideLayout7.xml"/><Relationship Id="rId16" Type="http://schemas.openxmlformats.org/officeDocument/2006/relationships/image" Target="../media/image191.wmf"/><Relationship Id="rId20" Type="http://schemas.openxmlformats.org/officeDocument/2006/relationships/image" Target="../media/image193.wmf"/><Relationship Id="rId29" Type="http://schemas.openxmlformats.org/officeDocument/2006/relationships/image" Target="../media/image183.wmf"/><Relationship Id="rId1" Type="http://schemas.openxmlformats.org/officeDocument/2006/relationships/vmlDrawing" Target="../drawings/vmlDrawing22.vml"/><Relationship Id="rId6" Type="http://schemas.openxmlformats.org/officeDocument/2006/relationships/image" Target="../media/image186.wmf"/><Relationship Id="rId11" Type="http://schemas.openxmlformats.org/officeDocument/2006/relationships/oleObject" Target="../embeddings/oleObject83.bin"/><Relationship Id="rId24" Type="http://schemas.openxmlformats.org/officeDocument/2006/relationships/image" Target="../media/image195.wmf"/><Relationship Id="rId32" Type="http://schemas.openxmlformats.org/officeDocument/2006/relationships/oleObject" Target="../embeddings/oleObject92.bin"/><Relationship Id="rId5" Type="http://schemas.openxmlformats.org/officeDocument/2006/relationships/oleObject" Target="../embeddings/oleObject80.bin"/><Relationship Id="rId15" Type="http://schemas.openxmlformats.org/officeDocument/2006/relationships/oleObject" Target="../embeddings/oleObject85.bin"/><Relationship Id="rId23" Type="http://schemas.openxmlformats.org/officeDocument/2006/relationships/oleObject" Target="../embeddings/oleObject89.bin"/><Relationship Id="rId28" Type="http://schemas.openxmlformats.org/officeDocument/2006/relationships/oleObject" Target="../embeddings/oleObject78.bin"/><Relationship Id="rId10" Type="http://schemas.openxmlformats.org/officeDocument/2006/relationships/image" Target="../media/image188.wmf"/><Relationship Id="rId19" Type="http://schemas.openxmlformats.org/officeDocument/2006/relationships/oleObject" Target="../embeddings/oleObject87.bin"/><Relationship Id="rId31" Type="http://schemas.openxmlformats.org/officeDocument/2006/relationships/image" Target="../media/image197.wmf"/><Relationship Id="rId4" Type="http://schemas.openxmlformats.org/officeDocument/2006/relationships/image" Target="../media/image185.wmf"/><Relationship Id="rId9" Type="http://schemas.openxmlformats.org/officeDocument/2006/relationships/oleObject" Target="../embeddings/oleObject82.bin"/><Relationship Id="rId14" Type="http://schemas.openxmlformats.org/officeDocument/2006/relationships/image" Target="../media/image190.wmf"/><Relationship Id="rId22" Type="http://schemas.openxmlformats.org/officeDocument/2006/relationships/image" Target="../media/image194.wmf"/><Relationship Id="rId27" Type="http://schemas.openxmlformats.org/officeDocument/2006/relationships/image" Target="../media/image184.emf"/><Relationship Id="rId30" Type="http://schemas.openxmlformats.org/officeDocument/2006/relationships/oleObject" Target="../embeddings/oleObject91.bin"/><Relationship Id="rId8" Type="http://schemas.openxmlformats.org/officeDocument/2006/relationships/image" Target="../media/image187.wmf"/></Relationships>
</file>

<file path=ppt/slides/_rels/slide4.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emf"/><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emf"/><Relationship Id="rId1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4.svg"/><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202.svg"/><Relationship Id="rId4" Type="http://schemas.openxmlformats.org/officeDocument/2006/relationships/image" Target="../media/image201.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208.emf"/><Relationship Id="rId3" Type="http://schemas.openxmlformats.org/officeDocument/2006/relationships/notesSlide" Target="../notesSlides/notesSlide23.xml"/><Relationship Id="rId7" Type="http://schemas.openxmlformats.org/officeDocument/2006/relationships/image" Target="../media/image205.wmf"/><Relationship Id="rId12" Type="http://schemas.openxmlformats.org/officeDocument/2006/relationships/oleObject" Target="../embeddings/oleObject96.bin"/><Relationship Id="rId17" Type="http://schemas.openxmlformats.org/officeDocument/2006/relationships/image" Target="../media/image198.emf"/><Relationship Id="rId2" Type="http://schemas.openxmlformats.org/officeDocument/2006/relationships/slideLayout" Target="../slideLayouts/slideLayout7.xml"/><Relationship Id="rId16" Type="http://schemas.openxmlformats.org/officeDocument/2006/relationships/oleObject" Target="../embeddings/oleObject92.bin"/><Relationship Id="rId1" Type="http://schemas.openxmlformats.org/officeDocument/2006/relationships/vmlDrawing" Target="../drawings/vmlDrawing23.vml"/><Relationship Id="rId6" Type="http://schemas.openxmlformats.org/officeDocument/2006/relationships/oleObject" Target="../embeddings/oleObject93.bin"/><Relationship Id="rId11" Type="http://schemas.openxmlformats.org/officeDocument/2006/relationships/image" Target="../media/image207.emf"/><Relationship Id="rId5" Type="http://schemas.openxmlformats.org/officeDocument/2006/relationships/image" Target="../media/image211.png"/><Relationship Id="rId15" Type="http://schemas.openxmlformats.org/officeDocument/2006/relationships/image" Target="../media/image209.wmf"/><Relationship Id="rId10" Type="http://schemas.openxmlformats.org/officeDocument/2006/relationships/oleObject" Target="../embeddings/oleObject95.bin"/><Relationship Id="rId4" Type="http://schemas.openxmlformats.org/officeDocument/2006/relationships/image" Target="../media/image210.png"/><Relationship Id="rId9" Type="http://schemas.openxmlformats.org/officeDocument/2006/relationships/image" Target="../media/image206.emf"/><Relationship Id="rId14" Type="http://schemas.openxmlformats.org/officeDocument/2006/relationships/oleObject" Target="../embeddings/oleObject97.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slideLayout" Target="../slideLayouts/slideLayout7.xml"/><Relationship Id="rId7" Type="http://schemas.openxmlformats.org/officeDocument/2006/relationships/image" Target="../media/image2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8.jpeg"/><Relationship Id="rId5" Type="http://schemas.openxmlformats.org/officeDocument/2006/relationships/image" Target="../media/image213.png"/><Relationship Id="rId4" Type="http://schemas.openxmlformats.org/officeDocument/2006/relationships/image" Target="../media/image212.png"/></Relationships>
</file>

<file path=ppt/slides/_rels/slide44.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video" Target="../media/media2.mp4"/><Relationship Id="rId7" Type="http://schemas.openxmlformats.org/officeDocument/2006/relationships/image" Target="../media/image216.emf"/><Relationship Id="rId2" Type="http://schemas.microsoft.com/office/2007/relationships/media" Target="../media/media2.mp4"/><Relationship Id="rId1" Type="http://schemas.openxmlformats.org/officeDocument/2006/relationships/vmlDrawing" Target="../drawings/vmlDrawing24.vml"/><Relationship Id="rId6" Type="http://schemas.openxmlformats.org/officeDocument/2006/relationships/oleObject" Target="../embeddings/oleObject98.bin"/><Relationship Id="rId5" Type="http://schemas.openxmlformats.org/officeDocument/2006/relationships/image" Target="../media/image217.png"/><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220.png"/><Relationship Id="rId5" Type="http://schemas.openxmlformats.org/officeDocument/2006/relationships/image" Target="../media/image219.emf"/><Relationship Id="rId4" Type="http://schemas.openxmlformats.org/officeDocument/2006/relationships/package" Target="../embeddings/Microsoft_Visio_Drawing16.vsdx"/></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23.png"/><Relationship Id="rId4" Type="http://schemas.openxmlformats.org/officeDocument/2006/relationships/image" Target="../media/image22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224.png"/><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image" Target="../media/image225.wmf"/><Relationship Id="rId3" Type="http://schemas.openxmlformats.org/officeDocument/2006/relationships/notesSlide" Target="../notesSlides/notesSlide30.xml"/><Relationship Id="rId7" Type="http://schemas.openxmlformats.org/officeDocument/2006/relationships/oleObject" Target="../embeddings/oleObject99.bin"/><Relationship Id="rId2" Type="http://schemas.openxmlformats.org/officeDocument/2006/relationships/slideLayout" Target="../slideLayouts/slideLayout12.xml"/><Relationship Id="rId1" Type="http://schemas.openxmlformats.org/officeDocument/2006/relationships/vmlDrawing" Target="../drawings/vmlDrawing26.vml"/><Relationship Id="rId6" Type="http://schemas.openxmlformats.org/officeDocument/2006/relationships/image" Target="../media/image229.png"/><Relationship Id="rId5" Type="http://schemas.openxmlformats.org/officeDocument/2006/relationships/image" Target="../media/image228.svg"/><Relationship Id="rId10" Type="http://schemas.openxmlformats.org/officeDocument/2006/relationships/image" Target="../media/image226.wmf"/><Relationship Id="rId4" Type="http://schemas.openxmlformats.org/officeDocument/2006/relationships/image" Target="../media/image227.png"/><Relationship Id="rId9" Type="http://schemas.openxmlformats.org/officeDocument/2006/relationships/oleObject" Target="../embeddings/oleObject100.bin"/></Relationships>
</file>

<file path=ppt/slides/_rels/slide51.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jpeg"/><Relationship Id="rId7" Type="http://schemas.openxmlformats.org/officeDocument/2006/relationships/image" Target="../media/image23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33.svg"/><Relationship Id="rId5" Type="http://schemas.openxmlformats.org/officeDocument/2006/relationships/image" Target="../media/image232.png"/><Relationship Id="rId4" Type="http://schemas.openxmlformats.org/officeDocument/2006/relationships/image" Target="../media/image231.png"/></Relationships>
</file>

<file path=ppt/slides/_rels/slide52.xml.rels><?xml version="1.0" encoding="UTF-8" standalone="yes"?>
<Relationships xmlns="http://schemas.openxmlformats.org/package/2006/relationships"><Relationship Id="rId8" Type="http://schemas.openxmlformats.org/officeDocument/2006/relationships/image" Target="../media/image104.emf"/><Relationship Id="rId13" Type="http://schemas.openxmlformats.org/officeDocument/2006/relationships/image" Target="../media/image110.jpeg"/><Relationship Id="rId3" Type="http://schemas.openxmlformats.org/officeDocument/2006/relationships/notesSlide" Target="../notesSlides/notesSlide32.xml"/><Relationship Id="rId7" Type="http://schemas.openxmlformats.org/officeDocument/2006/relationships/package" Target="../embeddings/Microsoft_Visio_Drawing5.vsdx"/><Relationship Id="rId12" Type="http://schemas.openxmlformats.org/officeDocument/2006/relationships/image" Target="../media/image242.emf"/><Relationship Id="rId2" Type="http://schemas.openxmlformats.org/officeDocument/2006/relationships/slideLayout" Target="../slideLayouts/slideLayout12.xml"/><Relationship Id="rId1" Type="http://schemas.openxmlformats.org/officeDocument/2006/relationships/vmlDrawing" Target="../drawings/vmlDrawing27.vml"/><Relationship Id="rId6" Type="http://schemas.openxmlformats.org/officeDocument/2006/relationships/image" Target="../media/image238.jpeg"/><Relationship Id="rId11" Type="http://schemas.openxmlformats.org/officeDocument/2006/relationships/image" Target="../media/image241.emf"/><Relationship Id="rId5" Type="http://schemas.openxmlformats.org/officeDocument/2006/relationships/image" Target="../media/image237.jpeg"/><Relationship Id="rId10" Type="http://schemas.openxmlformats.org/officeDocument/2006/relationships/image" Target="../media/image240.svg"/><Relationship Id="rId4" Type="http://schemas.openxmlformats.org/officeDocument/2006/relationships/image" Target="../media/image236.jpeg"/><Relationship Id="rId9" Type="http://schemas.openxmlformats.org/officeDocument/2006/relationships/image" Target="../media/image239.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245.emf"/><Relationship Id="rId18" Type="http://schemas.openxmlformats.org/officeDocument/2006/relationships/package" Target="../embeddings/Microsoft_Visio_Drawing21.vsdx"/><Relationship Id="rId3" Type="http://schemas.openxmlformats.org/officeDocument/2006/relationships/notesSlide" Target="../notesSlides/notesSlide33.xml"/><Relationship Id="rId7" Type="http://schemas.openxmlformats.org/officeDocument/2006/relationships/image" Target="../media/image105.wmf"/><Relationship Id="rId12" Type="http://schemas.openxmlformats.org/officeDocument/2006/relationships/package" Target="../embeddings/Microsoft_Visio_Drawing20.vsdx"/><Relationship Id="rId17" Type="http://schemas.openxmlformats.org/officeDocument/2006/relationships/image" Target="../media/image107.wmf"/><Relationship Id="rId2" Type="http://schemas.openxmlformats.org/officeDocument/2006/relationships/slideLayout" Target="../slideLayouts/slideLayout12.xml"/><Relationship Id="rId16" Type="http://schemas.openxmlformats.org/officeDocument/2006/relationships/oleObject" Target="../embeddings/oleObject44.bin"/><Relationship Id="rId1" Type="http://schemas.openxmlformats.org/officeDocument/2006/relationships/vmlDrawing" Target="../drawings/vmlDrawing28.vml"/><Relationship Id="rId6" Type="http://schemas.openxmlformats.org/officeDocument/2006/relationships/oleObject" Target="../embeddings/oleObject42.bin"/><Relationship Id="rId11" Type="http://schemas.openxmlformats.org/officeDocument/2006/relationships/image" Target="../media/image244.emf"/><Relationship Id="rId5" Type="http://schemas.openxmlformats.org/officeDocument/2006/relationships/image" Target="../media/image243.emf"/><Relationship Id="rId15" Type="http://schemas.openxmlformats.org/officeDocument/2006/relationships/image" Target="../media/image246.wmf"/><Relationship Id="rId10" Type="http://schemas.openxmlformats.org/officeDocument/2006/relationships/package" Target="../embeddings/Microsoft_Visio_Drawing19.vsdx"/><Relationship Id="rId19" Type="http://schemas.openxmlformats.org/officeDocument/2006/relationships/image" Target="../media/image247.emf"/><Relationship Id="rId4" Type="http://schemas.openxmlformats.org/officeDocument/2006/relationships/package" Target="../embeddings/Microsoft_Visio_Drawing18.vsdx"/><Relationship Id="rId9" Type="http://schemas.openxmlformats.org/officeDocument/2006/relationships/image" Target="../media/image106.wmf"/><Relationship Id="rId14" Type="http://schemas.openxmlformats.org/officeDocument/2006/relationships/oleObject" Target="../embeddings/oleObject101.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02.bin"/><Relationship Id="rId13" Type="http://schemas.openxmlformats.org/officeDocument/2006/relationships/image" Target="../media/image254.svg"/><Relationship Id="rId3" Type="http://schemas.openxmlformats.org/officeDocument/2006/relationships/notesSlide" Target="../notesSlides/notesSlide34.xml"/><Relationship Id="rId7" Type="http://schemas.openxmlformats.org/officeDocument/2006/relationships/image" Target="../media/image248.emf"/><Relationship Id="rId12" Type="http://schemas.openxmlformats.org/officeDocument/2006/relationships/image" Target="../media/image253.png"/><Relationship Id="rId2" Type="http://schemas.openxmlformats.org/officeDocument/2006/relationships/slideLayout" Target="../slideLayouts/slideLayout12.xml"/><Relationship Id="rId1" Type="http://schemas.openxmlformats.org/officeDocument/2006/relationships/vmlDrawing" Target="../drawings/vmlDrawing29.vml"/><Relationship Id="rId6" Type="http://schemas.openxmlformats.org/officeDocument/2006/relationships/package" Target="../embeddings/Microsoft_Visio_Drawing22.vsdx"/><Relationship Id="rId11" Type="http://schemas.openxmlformats.org/officeDocument/2006/relationships/image" Target="../media/image250.wmf"/><Relationship Id="rId5" Type="http://schemas.openxmlformats.org/officeDocument/2006/relationships/image" Target="../media/image252.svg"/><Relationship Id="rId10" Type="http://schemas.openxmlformats.org/officeDocument/2006/relationships/oleObject" Target="../embeddings/oleObject103.bin"/><Relationship Id="rId4" Type="http://schemas.openxmlformats.org/officeDocument/2006/relationships/image" Target="../media/image251.png"/><Relationship Id="rId9" Type="http://schemas.openxmlformats.org/officeDocument/2006/relationships/image" Target="../media/image249.wmf"/></Relationships>
</file>

<file path=ppt/slides/_rels/slide55.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35.xml"/><Relationship Id="rId7" Type="http://schemas.openxmlformats.org/officeDocument/2006/relationships/image" Target="../media/image255.emf"/><Relationship Id="rId2" Type="http://schemas.openxmlformats.org/officeDocument/2006/relationships/slideLayout" Target="../slideLayouts/slideLayout15.xml"/><Relationship Id="rId1" Type="http://schemas.openxmlformats.org/officeDocument/2006/relationships/vmlDrawing" Target="../drawings/vmlDrawing30.vml"/><Relationship Id="rId6" Type="http://schemas.openxmlformats.org/officeDocument/2006/relationships/package" Target="../embeddings/Microsoft_Visio_Drawing23.vsdx"/><Relationship Id="rId5" Type="http://schemas.openxmlformats.org/officeDocument/2006/relationships/image" Target="../media/image258.png"/><Relationship Id="rId10" Type="http://schemas.openxmlformats.org/officeDocument/2006/relationships/image" Target="../media/image256.emf"/><Relationship Id="rId4" Type="http://schemas.openxmlformats.org/officeDocument/2006/relationships/image" Target="../media/image257.png"/><Relationship Id="rId9" Type="http://schemas.openxmlformats.org/officeDocument/2006/relationships/package" Target="../embeddings/Microsoft_Visio_Drawing24.vsdx"/></Relationships>
</file>

<file path=ppt/slides/_rels/slide5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9.png"/><Relationship Id="rId7" Type="http://schemas.openxmlformats.org/officeDocument/2006/relationships/image" Target="../media/image204.sv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203.png"/><Relationship Id="rId11" Type="http://schemas.openxmlformats.org/officeDocument/2006/relationships/image" Target="../media/image263.svg"/><Relationship Id="rId5" Type="http://schemas.openxmlformats.org/officeDocument/2006/relationships/image" Target="../media/image202.svg"/><Relationship Id="rId10" Type="http://schemas.openxmlformats.org/officeDocument/2006/relationships/image" Target="../media/image262.png"/><Relationship Id="rId4" Type="http://schemas.openxmlformats.org/officeDocument/2006/relationships/image" Target="../media/image201.png"/><Relationship Id="rId9" Type="http://schemas.openxmlformats.org/officeDocument/2006/relationships/image" Target="../media/image261.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266.png"/><Relationship Id="rId4" Type="http://schemas.openxmlformats.org/officeDocument/2006/relationships/image" Target="../media/image265.png"/></Relationships>
</file>

<file path=ppt/slides/_rels/slide59.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390.png"/><Relationship Id="rId3" Type="http://schemas.openxmlformats.org/officeDocument/2006/relationships/notesSlide" Target="../notesSlides/notesSlide39.xml"/><Relationship Id="rId7" Type="http://schemas.openxmlformats.org/officeDocument/2006/relationships/image" Target="../media/image268.emf"/><Relationship Id="rId12"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vmlDrawing" Target="../drawings/vmlDrawing31.vml"/><Relationship Id="rId6" Type="http://schemas.openxmlformats.org/officeDocument/2006/relationships/package" Target="../embeddings/Microsoft_Visio_Drawing25.vsdx"/><Relationship Id="rId11" Type="http://schemas.openxmlformats.org/officeDocument/2006/relationships/image" Target="../media/image37.png"/><Relationship Id="rId5" Type="http://schemas.openxmlformats.org/officeDocument/2006/relationships/image" Target="../media/image267.wmf"/><Relationship Id="rId15" Type="http://schemas.openxmlformats.org/officeDocument/2006/relationships/image" Target="../media/image400.png"/><Relationship Id="rId10" Type="http://schemas.openxmlformats.org/officeDocument/2006/relationships/image" Target="../media/image269.emf"/><Relationship Id="rId4" Type="http://schemas.openxmlformats.org/officeDocument/2006/relationships/oleObject" Target="../embeddings/oleObject104.bin"/><Relationship Id="rId9" Type="http://schemas.openxmlformats.org/officeDocument/2006/relationships/package" Target="../embeddings/Microsoft_Visio_Drawing26.vsdx"/><Relationship Id="rId14" Type="http://schemas.openxmlformats.org/officeDocument/2006/relationships/image" Target="../media/image36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8" Type="http://schemas.openxmlformats.org/officeDocument/2006/relationships/image" Target="../media/image275.sv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273.svg"/><Relationship Id="rId5" Type="http://schemas.openxmlformats.org/officeDocument/2006/relationships/image" Target="../media/image272.png"/><Relationship Id="rId10" Type="http://schemas.openxmlformats.org/officeDocument/2006/relationships/image" Target="../media/image277.png"/><Relationship Id="rId4" Type="http://schemas.openxmlformats.org/officeDocument/2006/relationships/image" Target="../media/image271.svg"/><Relationship Id="rId9" Type="http://schemas.openxmlformats.org/officeDocument/2006/relationships/image" Target="../media/image276.png"/></Relationships>
</file>

<file path=ppt/slides/_rels/slide6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4.xml"/><Relationship Id="rId4" Type="http://schemas.openxmlformats.org/officeDocument/2006/relationships/image" Target="../media/image280.png"/></Relationships>
</file>

<file path=ppt/slides/_rels/slide62.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image" Target="../media/image281.png"/><Relationship Id="rId1" Type="http://schemas.openxmlformats.org/officeDocument/2006/relationships/slideLayout" Target="../slideLayouts/slideLayout14.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89.png"/></Relationships>
</file>

<file path=ppt/slides/_rels/slide6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292.png"/><Relationship Id="rId4" Type="http://schemas.openxmlformats.org/officeDocument/2006/relationships/image" Target="../media/image291.png"/></Relationships>
</file>

<file path=ppt/slides/_rels/slide66.xml.rels><?xml version="1.0" encoding="UTF-8" standalone="yes"?>
<Relationships xmlns="http://schemas.openxmlformats.org/package/2006/relationships"><Relationship Id="rId3" Type="http://schemas.openxmlformats.org/officeDocument/2006/relationships/image" Target="../media/image293.png"/><Relationship Id="rId7" Type="http://schemas.openxmlformats.org/officeDocument/2006/relationships/image" Target="../media/image297.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296.svg"/><Relationship Id="rId5" Type="http://schemas.openxmlformats.org/officeDocument/2006/relationships/image" Target="../media/image295.png"/><Relationship Id="rId4" Type="http://schemas.openxmlformats.org/officeDocument/2006/relationships/image" Target="../media/image294.png"/></Relationships>
</file>

<file path=ppt/slides/_rels/slide67.xml.rels><?xml version="1.0" encoding="UTF-8" standalone="yes"?>
<Relationships xmlns="http://schemas.openxmlformats.org/package/2006/relationships"><Relationship Id="rId8" Type="http://schemas.openxmlformats.org/officeDocument/2006/relationships/image" Target="../media/image303.svg"/><Relationship Id="rId3" Type="http://schemas.openxmlformats.org/officeDocument/2006/relationships/image" Target="../media/image298.gif"/><Relationship Id="rId7" Type="http://schemas.openxmlformats.org/officeDocument/2006/relationships/image" Target="../media/image302.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301.svg"/><Relationship Id="rId5" Type="http://schemas.openxmlformats.org/officeDocument/2006/relationships/image" Target="../media/image300.png"/><Relationship Id="rId10" Type="http://schemas.openxmlformats.org/officeDocument/2006/relationships/image" Target="../media/image305.png"/><Relationship Id="rId4" Type="http://schemas.openxmlformats.org/officeDocument/2006/relationships/image" Target="../media/image299.emf"/><Relationship Id="rId9" Type="http://schemas.openxmlformats.org/officeDocument/2006/relationships/image" Target="../media/image304.png"/></Relationships>
</file>

<file path=ppt/slides/_rels/slide68.xml.rels><?xml version="1.0" encoding="UTF-8" standalone="yes"?>
<Relationships xmlns="http://schemas.openxmlformats.org/package/2006/relationships"><Relationship Id="rId8" Type="http://schemas.openxmlformats.org/officeDocument/2006/relationships/image" Target="../media/image309.svg"/><Relationship Id="rId13" Type="http://schemas.openxmlformats.org/officeDocument/2006/relationships/image" Target="../media/image312.emf"/><Relationship Id="rId3" Type="http://schemas.openxmlformats.org/officeDocument/2006/relationships/notesSlide" Target="../notesSlides/notesSlide46.xml"/><Relationship Id="rId7" Type="http://schemas.openxmlformats.org/officeDocument/2006/relationships/image" Target="../media/image308.png"/><Relationship Id="rId12" Type="http://schemas.openxmlformats.org/officeDocument/2006/relationships/image" Target="../media/image311.svg"/><Relationship Id="rId2" Type="http://schemas.openxmlformats.org/officeDocument/2006/relationships/slideLayout" Target="../slideLayouts/slideLayout12.xml"/><Relationship Id="rId1" Type="http://schemas.openxmlformats.org/officeDocument/2006/relationships/vmlDrawing" Target="../drawings/vmlDrawing32.vml"/><Relationship Id="rId6" Type="http://schemas.openxmlformats.org/officeDocument/2006/relationships/image" Target="../media/image307.svg"/><Relationship Id="rId11" Type="http://schemas.openxmlformats.org/officeDocument/2006/relationships/image" Target="../media/image310.png"/><Relationship Id="rId5" Type="http://schemas.openxmlformats.org/officeDocument/2006/relationships/image" Target="../media/image232.png"/><Relationship Id="rId10" Type="http://schemas.openxmlformats.org/officeDocument/2006/relationships/image" Target="../media/image306.emf"/><Relationship Id="rId4" Type="http://schemas.openxmlformats.org/officeDocument/2006/relationships/image" Target="../media/image231.png"/><Relationship Id="rId9" Type="http://schemas.openxmlformats.org/officeDocument/2006/relationships/package" Target="../embeddings/Microsoft_Visio_Drawing27.vsdx"/></Relationships>
</file>

<file path=ppt/slides/_rels/slide69.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package" Target="../embeddings/Microsoft_Visio_Drawing1.vsdx"/></Relationships>
</file>

<file path=ppt/slides/_rels/slide70.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316.png"/><Relationship Id="rId4" Type="http://schemas.openxmlformats.org/officeDocument/2006/relationships/image" Target="../media/image315.png"/></Relationships>
</file>

<file path=ppt/slides/_rels/slide71.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318.png"/></Relationships>
</file>

<file path=ppt/slides/_rels/slide72.xml.rels><?xml version="1.0" encoding="UTF-8" standalone="yes"?>
<Relationships xmlns="http://schemas.openxmlformats.org/package/2006/relationships"><Relationship Id="rId8" Type="http://schemas.openxmlformats.org/officeDocument/2006/relationships/image" Target="../media/image324.emf"/><Relationship Id="rId3" Type="http://schemas.openxmlformats.org/officeDocument/2006/relationships/image" Target="../media/image319.png"/><Relationship Id="rId7" Type="http://schemas.openxmlformats.org/officeDocument/2006/relationships/image" Target="../media/image323.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322.png"/><Relationship Id="rId5" Type="http://schemas.openxmlformats.org/officeDocument/2006/relationships/image" Target="../media/image321.emf"/><Relationship Id="rId4" Type="http://schemas.openxmlformats.org/officeDocument/2006/relationships/image" Target="../media/image320.svg"/></Relationships>
</file>

<file path=ppt/slides/_rels/slide73.xml.rels><?xml version="1.0" encoding="UTF-8" standalone="yes"?>
<Relationships xmlns="http://schemas.openxmlformats.org/package/2006/relationships"><Relationship Id="rId8" Type="http://schemas.openxmlformats.org/officeDocument/2006/relationships/image" Target="../media/image330.svg"/><Relationship Id="rId3" Type="http://schemas.openxmlformats.org/officeDocument/2006/relationships/image" Target="../media/image325.png"/><Relationship Id="rId7" Type="http://schemas.openxmlformats.org/officeDocument/2006/relationships/image" Target="../media/image329.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328.svg"/><Relationship Id="rId11" Type="http://schemas.openxmlformats.org/officeDocument/2006/relationships/image" Target="../media/image333.png"/><Relationship Id="rId5" Type="http://schemas.openxmlformats.org/officeDocument/2006/relationships/image" Target="../media/image327.png"/><Relationship Id="rId10" Type="http://schemas.openxmlformats.org/officeDocument/2006/relationships/image" Target="../media/image332.svg"/><Relationship Id="rId4" Type="http://schemas.openxmlformats.org/officeDocument/2006/relationships/image" Target="../media/image326.svg"/><Relationship Id="rId9" Type="http://schemas.openxmlformats.org/officeDocument/2006/relationships/image" Target="../media/image33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notesSlide" Target="../notesSlides/notesSlide52.xml"/><Relationship Id="rId7" Type="http://schemas.openxmlformats.org/officeDocument/2006/relationships/image" Target="../media/image336.svg"/><Relationship Id="rId2" Type="http://schemas.openxmlformats.org/officeDocument/2006/relationships/slideLayout" Target="../slideLayouts/slideLayout12.xml"/><Relationship Id="rId1" Type="http://schemas.openxmlformats.org/officeDocument/2006/relationships/vmlDrawing" Target="../drawings/vmlDrawing33.vml"/><Relationship Id="rId6" Type="http://schemas.openxmlformats.org/officeDocument/2006/relationships/image" Target="../media/image335.png"/><Relationship Id="rId5" Type="http://schemas.openxmlformats.org/officeDocument/2006/relationships/image" Target="../media/image334.emf"/><Relationship Id="rId4" Type="http://schemas.openxmlformats.org/officeDocument/2006/relationships/package" Target="../embeddings/Microsoft_Visio_Drawing28.vsdx"/><Relationship Id="rId9" Type="http://schemas.openxmlformats.org/officeDocument/2006/relationships/image" Target="../media/image338.svg"/></Relationships>
</file>

<file path=ppt/slides/_rels/slide76.xml.rels><?xml version="1.0" encoding="UTF-8" standalone="yes"?>
<Relationships xmlns="http://schemas.openxmlformats.org/package/2006/relationships"><Relationship Id="rId8" Type="http://schemas.openxmlformats.org/officeDocument/2006/relationships/image" Target="../media/image345.svg"/><Relationship Id="rId13" Type="http://schemas.openxmlformats.org/officeDocument/2006/relationships/oleObject" Target="../embeddings/oleObject106.bin"/><Relationship Id="rId3" Type="http://schemas.openxmlformats.org/officeDocument/2006/relationships/notesSlide" Target="../notesSlides/notesSlide53.xml"/><Relationship Id="rId7" Type="http://schemas.openxmlformats.org/officeDocument/2006/relationships/image" Target="../media/image344.png"/><Relationship Id="rId12" Type="http://schemas.openxmlformats.org/officeDocument/2006/relationships/image" Target="../media/image339.wmf"/><Relationship Id="rId2" Type="http://schemas.openxmlformats.org/officeDocument/2006/relationships/slideLayout" Target="../slideLayouts/slideLayout12.xml"/><Relationship Id="rId16" Type="http://schemas.openxmlformats.org/officeDocument/2006/relationships/image" Target="../media/image341.wmf"/><Relationship Id="rId1" Type="http://schemas.openxmlformats.org/officeDocument/2006/relationships/vmlDrawing" Target="../drawings/vmlDrawing34.vml"/><Relationship Id="rId6" Type="http://schemas.openxmlformats.org/officeDocument/2006/relationships/image" Target="../media/image343.svg"/><Relationship Id="rId11" Type="http://schemas.openxmlformats.org/officeDocument/2006/relationships/oleObject" Target="../embeddings/oleObject105.bin"/><Relationship Id="rId5" Type="http://schemas.openxmlformats.org/officeDocument/2006/relationships/image" Target="../media/image335.png"/><Relationship Id="rId15" Type="http://schemas.openxmlformats.org/officeDocument/2006/relationships/oleObject" Target="../embeddings/oleObject107.bin"/><Relationship Id="rId10" Type="http://schemas.openxmlformats.org/officeDocument/2006/relationships/image" Target="../media/image347.png"/><Relationship Id="rId4" Type="http://schemas.openxmlformats.org/officeDocument/2006/relationships/image" Target="../media/image342.png"/><Relationship Id="rId9" Type="http://schemas.openxmlformats.org/officeDocument/2006/relationships/image" Target="../media/image346.png"/><Relationship Id="rId14" Type="http://schemas.openxmlformats.org/officeDocument/2006/relationships/image" Target="../media/image340.wmf"/></Relationships>
</file>

<file path=ppt/slides/_rels/slide77.xml.rels><?xml version="1.0" encoding="UTF-8" standalone="yes"?>
<Relationships xmlns="http://schemas.openxmlformats.org/package/2006/relationships"><Relationship Id="rId3" Type="http://schemas.openxmlformats.org/officeDocument/2006/relationships/image" Target="../media/image348.png"/><Relationship Id="rId7" Type="http://schemas.openxmlformats.org/officeDocument/2006/relationships/image" Target="../media/image352.sv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351.png"/><Relationship Id="rId5" Type="http://schemas.openxmlformats.org/officeDocument/2006/relationships/image" Target="../media/image350.svg"/><Relationship Id="rId4" Type="http://schemas.openxmlformats.org/officeDocument/2006/relationships/image" Target="../media/image349.png"/></Relationships>
</file>

<file path=ppt/slides/_rels/slide78.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image" Target="../media/image353.png"/><Relationship Id="rId7" Type="http://schemas.openxmlformats.org/officeDocument/2006/relationships/image" Target="../media/image357.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svg"/></Relationships>
</file>

<file path=ppt/slides/_rels/slide7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362.png"/><Relationship Id="rId4" Type="http://schemas.openxmlformats.org/officeDocument/2006/relationships/image" Target="../media/image361.png"/></Relationships>
</file>

<file path=ppt/slides/_rels/slide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8.emf"/></Relationships>
</file>

<file path=ppt/slides/_rels/slide80.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slideLayout" Target="../slideLayouts/slideLayout12.xml"/><Relationship Id="rId7" Type="http://schemas.openxmlformats.org/officeDocument/2006/relationships/chart" Target="../charts/char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chart" Target="../charts/chart4.xml"/><Relationship Id="rId5" Type="http://schemas.openxmlformats.org/officeDocument/2006/relationships/image" Target="../media/image363.png"/><Relationship Id="rId4" Type="http://schemas.openxmlformats.org/officeDocument/2006/relationships/notesSlide" Target="../notesSlides/notesSlide57.xml"/><Relationship Id="rId9" Type="http://schemas.openxmlformats.org/officeDocument/2006/relationships/image" Target="../media/image3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nchor="ctr">
            <a:noAutofit/>
          </a:bodyPr>
          <a:lstStyle>
            <a:lvl1pPr>
              <a:defRPr sz="4400">
                <a:ln>
                  <a:noFill/>
                </a:ln>
                <a:solidFill>
                  <a:srgbClr val="000000"/>
                </a:solidFill>
              </a:defRPr>
            </a:lvl1pPr>
          </a:lstStyle>
          <a:p>
            <a:pPr algn="ctr">
              <a:lnSpc>
                <a:spcPct val="125000"/>
              </a:lnSpc>
              <a:spcAft>
                <a:spcPts val="1200"/>
              </a:spcAft>
            </a:pPr>
            <a:r>
              <a:rPr lang="en-US" altLang="zh-CN" sz="3200" dirty="0">
                <a:latin typeface="微软雅黑" panose="020B0503020204020204" pitchFamily="34" charset="-122"/>
                <a:ea typeface="微软雅黑" panose="020B0503020204020204" pitchFamily="34" charset="-122"/>
              </a:rPr>
              <a:t>SRF technology: LLRF</a:t>
            </a:r>
            <a:r>
              <a:rPr lang="zh-CN" altLang="en-US" sz="3200" dirty="0">
                <a:latin typeface="微软雅黑" panose="020B0503020204020204" pitchFamily="34" charset="-122"/>
                <a:ea typeface="微软雅黑" panose="020B0503020204020204" pitchFamily="34" charset="-122"/>
              </a:rPr>
              <a:t> </a:t>
            </a:r>
            <a:r>
              <a:rPr lang="en-US" altLang="zh-CN" sz="3200" dirty="0">
                <a:latin typeface="微软雅黑" panose="020B0503020204020204" pitchFamily="34" charset="-122"/>
                <a:ea typeface="微软雅黑" panose="020B0503020204020204" pitchFamily="34" charset="-122"/>
              </a:rPr>
              <a:t>and RF operation </a:t>
            </a:r>
            <a:endParaRPr lang="zh-CN" altLang="en-US" sz="2400" dirty="0">
              <a:latin typeface="微软雅黑" panose="020B0503020204020204" pitchFamily="34" charset="-122"/>
              <a:ea typeface="微软雅黑" panose="020B0503020204020204" pitchFamily="34" charset="-122"/>
            </a:endParaRPr>
          </a:p>
        </p:txBody>
      </p:sp>
      <p:sp>
        <p:nvSpPr>
          <p:cNvPr id="236" name="Shape 236"/>
          <p:cNvSpPr>
            <a:spLocks noGrp="1"/>
          </p:cNvSpPr>
          <p:nvPr>
            <p:ph type="body" sz="half" idx="1"/>
          </p:nvPr>
        </p:nvSpPr>
        <p:spPr>
          <a:prstGeom prst="rect">
            <a:avLst/>
          </a:prstGeom>
        </p:spPr>
        <p:txBody>
          <a:bodyPr/>
          <a:lstStyle/>
          <a:p>
            <a:pPr marL="0" indent="0">
              <a:spcAft>
                <a:spcPts val="1200"/>
              </a:spcAft>
              <a:buNone/>
              <a:defRPr>
                <a:solidFill>
                  <a:srgbClr val="000000"/>
                </a:solidFill>
              </a:defRPr>
            </a:pPr>
            <a:r>
              <a:rPr lang="en-US" altLang="zh-CN" sz="3200" dirty="0">
                <a:latin typeface="Calibri" charset="0"/>
                <a:ea typeface="Calibri" charset="0"/>
                <a:cs typeface="Calibri" charset="0"/>
              </a:rPr>
              <a:t>Feng Qiu</a:t>
            </a:r>
            <a:r>
              <a:rPr lang="en-US" altLang="zh-CN" dirty="0">
                <a:latin typeface="Calibri" charset="0"/>
                <a:ea typeface="Calibri" charset="0"/>
                <a:cs typeface="Calibri" charset="0"/>
              </a:rPr>
              <a:t>, on behalf of LLRF grp </a:t>
            </a:r>
            <a:r>
              <a:rPr lang="en-US" altLang="zh-CN">
                <a:latin typeface="Calibri" charset="0"/>
                <a:ea typeface="Calibri" charset="0"/>
                <a:cs typeface="Calibri" charset="0"/>
              </a:rPr>
              <a:t>of  IMP &amp; KEK </a:t>
            </a:r>
            <a:endParaRPr lang="en-US" altLang="zh-CN" dirty="0">
              <a:latin typeface="Calibri" charset="0"/>
              <a:ea typeface="Calibri" charset="0"/>
              <a:cs typeface="Calibri" charset="0"/>
            </a:endParaRPr>
          </a:p>
          <a:p>
            <a:pPr marL="0" indent="0">
              <a:spcAft>
                <a:spcPts val="1200"/>
              </a:spcAft>
              <a:buNone/>
              <a:defRPr>
                <a:solidFill>
                  <a:srgbClr val="000000"/>
                </a:solidFill>
              </a:defRPr>
            </a:pPr>
            <a:r>
              <a:rPr lang="en-US" altLang="zh-CN" sz="2000" dirty="0">
                <a:latin typeface="Calibri" charset="0"/>
                <a:ea typeface="Calibri" charset="0"/>
                <a:cs typeface="Calibri" charset="0"/>
              </a:rPr>
              <a:t>Institute of Modern Physics (IMP), Chinese Academy of Science</a:t>
            </a:r>
          </a:p>
        </p:txBody>
      </p:sp>
    </p:spTree>
    <p:extLst>
      <p:ext uri="{BB962C8B-B14F-4D97-AF65-F5344CB8AC3E}">
        <p14:creationId xmlns:p14="http://schemas.microsoft.com/office/powerpoint/2010/main" val="2098528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45F7-3BBF-80AA-0180-39FCE39617FB}"/>
            </a:ext>
          </a:extLst>
        </p:cNvPr>
        <p:cNvGrpSpPr/>
        <p:nvPr/>
      </p:nvGrpSpPr>
      <p:grpSpPr>
        <a:xfrm>
          <a:off x="0" y="0"/>
          <a:ext cx="0" cy="0"/>
          <a:chOff x="0" y="0"/>
          <a:chExt cx="0" cy="0"/>
        </a:xfrm>
      </p:grpSpPr>
      <p:sp>
        <p:nvSpPr>
          <p:cNvPr id="21" name="标题 21">
            <a:extLst>
              <a:ext uri="{FF2B5EF4-FFF2-40B4-BE49-F238E27FC236}">
                <a16:creationId xmlns:a16="http://schemas.microsoft.com/office/drawing/2014/main" id="{2913049E-3B5C-D173-FF7B-C3735AD243A9}"/>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Control Mode: GDR </a:t>
            </a:r>
            <a:r>
              <a:rPr lang="en-US" altLang="zh-CN" dirty="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SEL</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a:extLst>
              <a:ext uri="{FF2B5EF4-FFF2-40B4-BE49-F238E27FC236}">
                <a16:creationId xmlns:a16="http://schemas.microsoft.com/office/drawing/2014/main" id="{A73B9B19-5374-0503-FE38-31CD2E98729C}"/>
              </a:ext>
            </a:extLst>
          </p:cNvPr>
          <p:cNvPicPr>
            <a:picLocks noChangeAspect="1"/>
          </p:cNvPicPr>
          <p:nvPr/>
        </p:nvPicPr>
        <p:blipFill>
          <a:blip r:embed="rId2"/>
          <a:stretch>
            <a:fillRect/>
          </a:stretch>
        </p:blipFill>
        <p:spPr>
          <a:xfrm>
            <a:off x="628358" y="3687786"/>
            <a:ext cx="4991395" cy="1930896"/>
          </a:xfrm>
          <a:prstGeom prst="rect">
            <a:avLst/>
          </a:prstGeom>
        </p:spPr>
      </p:pic>
      <p:pic>
        <p:nvPicPr>
          <p:cNvPr id="22" name="图片 21">
            <a:extLst>
              <a:ext uri="{FF2B5EF4-FFF2-40B4-BE49-F238E27FC236}">
                <a16:creationId xmlns:a16="http://schemas.microsoft.com/office/drawing/2014/main" id="{3B71BC17-7CC6-97A2-A3BA-DC2EF04566A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57949" y="3800560"/>
            <a:ext cx="5105693" cy="2475978"/>
          </a:xfrm>
          <a:prstGeom prst="rect">
            <a:avLst/>
          </a:prstGeom>
        </p:spPr>
      </p:pic>
      <p:sp>
        <p:nvSpPr>
          <p:cNvPr id="24" name="文本框 23">
            <a:extLst>
              <a:ext uri="{FF2B5EF4-FFF2-40B4-BE49-F238E27FC236}">
                <a16:creationId xmlns:a16="http://schemas.microsoft.com/office/drawing/2014/main" id="{AF4B482A-9AF7-08C3-D7B7-86D2C7C1F350}"/>
              </a:ext>
            </a:extLst>
          </p:cNvPr>
          <p:cNvSpPr txBox="1"/>
          <p:nvPr/>
        </p:nvSpPr>
        <p:spPr>
          <a:xfrm>
            <a:off x="6782684" y="824859"/>
            <a:ext cx="4914016" cy="2207271"/>
          </a:xfrm>
          <a:prstGeom prst="rect">
            <a:avLst/>
          </a:prstGeom>
          <a:noFill/>
        </p:spPr>
        <p:txBody>
          <a:bodyPr wrap="square">
            <a:spAutoFit/>
          </a:bodyPr>
          <a:lstStyle/>
          <a:p>
            <a:pPr>
              <a:lnSpc>
                <a:spcPct val="120000"/>
              </a:lnSpc>
              <a:buNone/>
            </a:pPr>
            <a:r>
              <a:rPr lang="zh-CN" altLang="en-US"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SEL Mode (Self-Excited Loop)</a:t>
            </a:r>
          </a:p>
          <a:p>
            <a:pPr lvl="1">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Uses cavity’s </a:t>
            </a:r>
            <a:r>
              <a:rPr lang="en-US" altLang="zh-CN" sz="1600" dirty="0">
                <a:solidFill>
                  <a:schemeClr val="accent2">
                    <a:lumMod val="75000"/>
                  </a:schemeClr>
                </a:solidFill>
                <a:latin typeface="Arial" panose="020B0604020202020204" pitchFamily="34" charset="0"/>
                <a:cs typeface="Arial" panose="020B0604020202020204" pitchFamily="34" charset="0"/>
              </a:rPr>
              <a:t>natural resonant frequency</a:t>
            </a:r>
            <a:r>
              <a:rPr lang="en-US" altLang="zh-CN" sz="1600" dirty="0">
                <a:latin typeface="Arial" panose="020B0604020202020204" pitchFamily="34" charset="0"/>
                <a:cs typeface="Arial" panose="020B0604020202020204" pitchFamily="34" charset="0"/>
              </a:rPr>
              <a:t>.</a:t>
            </a:r>
          </a:p>
          <a:p>
            <a:pPr lvl="1">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Automatically adapts to detuning.</a:t>
            </a:r>
          </a:p>
          <a:p>
            <a:pPr lvl="1">
              <a:lnSpc>
                <a:spcPct val="120000"/>
              </a:lnSpc>
              <a:buFont typeface="Arial" panose="020B0604020202020204" pitchFamily="34" charset="0"/>
              <a:buChar char="•"/>
            </a:pPr>
            <a:r>
              <a:rPr lang="en-US" altLang="zh-CN" sz="1600" dirty="0">
                <a:solidFill>
                  <a:schemeClr val="accent2">
                    <a:lumMod val="75000"/>
                  </a:schemeClr>
                </a:solidFill>
                <a:latin typeface="Arial" panose="020B0604020202020204" pitchFamily="34" charset="0"/>
                <a:cs typeface="Arial" panose="020B0604020202020204" pitchFamily="34" charset="0"/>
              </a:rPr>
              <a:t>Immune to frequency drift.</a:t>
            </a:r>
          </a:p>
          <a:p>
            <a:pPr lvl="1">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No external reference needed.</a:t>
            </a:r>
          </a:p>
          <a:p>
            <a:pPr lvl="1">
              <a:lnSpc>
                <a:spcPct val="120000"/>
              </a:lnSpc>
              <a:buFont typeface="Arial" panose="020B0604020202020204" pitchFamily="34" charset="0"/>
              <a:buChar char="•"/>
            </a:pPr>
            <a:r>
              <a:rPr lang="en-US" altLang="zh-CN" sz="1600" dirty="0">
                <a:solidFill>
                  <a:schemeClr val="accent2">
                    <a:lumMod val="75000"/>
                  </a:schemeClr>
                </a:solidFill>
                <a:latin typeface="Arial" panose="020B0604020202020204" pitchFamily="34" charset="0"/>
                <a:cs typeface="Arial" panose="020B0604020202020204" pitchFamily="34" charset="0"/>
              </a:rPr>
              <a:t>Ideal for tuning, RF commissioning, and tests.</a:t>
            </a:r>
          </a:p>
          <a:p>
            <a:pPr lvl="1">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Robust under dynamic conditions.</a:t>
            </a:r>
          </a:p>
        </p:txBody>
      </p:sp>
      <p:sp>
        <p:nvSpPr>
          <p:cNvPr id="26" name="文本框 25">
            <a:extLst>
              <a:ext uri="{FF2B5EF4-FFF2-40B4-BE49-F238E27FC236}">
                <a16:creationId xmlns:a16="http://schemas.microsoft.com/office/drawing/2014/main" id="{36DDAF05-5E1D-E37C-5423-B3232A07E12D}"/>
              </a:ext>
            </a:extLst>
          </p:cNvPr>
          <p:cNvSpPr txBox="1"/>
          <p:nvPr/>
        </p:nvSpPr>
        <p:spPr>
          <a:xfrm>
            <a:off x="0" y="836613"/>
            <a:ext cx="6124574" cy="2207271"/>
          </a:xfrm>
          <a:prstGeom prst="rect">
            <a:avLst/>
          </a:prstGeom>
          <a:noFill/>
        </p:spPr>
        <p:txBody>
          <a:bodyPr wrap="square">
            <a:spAutoFit/>
          </a:bodyPr>
          <a:lstStyle/>
          <a:p>
            <a:pPr lvl="1">
              <a:lnSpc>
                <a:spcPct val="120000"/>
              </a:lnSpc>
            </a:pPr>
            <a:r>
              <a:rPr lang="zh-CN" altLang="en-US" sz="2000" b="1" dirty="0">
                <a:latin typeface="Arial" panose="020B0604020202020204" pitchFamily="34" charset="0"/>
                <a:cs typeface="Arial" panose="020B0604020202020204" pitchFamily="34" charset="0"/>
              </a:rPr>
              <a:t>🔹</a:t>
            </a:r>
            <a:r>
              <a:rPr lang="en-US" altLang="zh-CN" sz="2000" b="1" dirty="0">
                <a:latin typeface="Arial" panose="020B0604020202020204" pitchFamily="34" charset="0"/>
                <a:cs typeface="Arial" panose="020B0604020202020204" pitchFamily="34" charset="0"/>
              </a:rPr>
              <a:t>GDR Mode (Generator-Driven Resonator)</a:t>
            </a:r>
          </a:p>
          <a:p>
            <a:pPr lvl="2">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Driven by </a:t>
            </a:r>
            <a:r>
              <a:rPr lang="en-US" altLang="zh-CN" sz="1600" dirty="0">
                <a:solidFill>
                  <a:schemeClr val="accent2">
                    <a:lumMod val="75000"/>
                  </a:schemeClr>
                </a:solidFill>
                <a:latin typeface="Arial" panose="020B0604020202020204" pitchFamily="34" charset="0"/>
                <a:cs typeface="Arial" panose="020B0604020202020204" pitchFamily="34" charset="0"/>
              </a:rPr>
              <a:t>fixed external reference.</a:t>
            </a:r>
          </a:p>
          <a:p>
            <a:pPr lvl="2">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Assumes cavity stays tuned.</a:t>
            </a:r>
          </a:p>
          <a:p>
            <a:pPr lvl="2">
              <a:lnSpc>
                <a:spcPct val="120000"/>
              </a:lnSpc>
              <a:buFont typeface="Arial" panose="020B0604020202020204" pitchFamily="34" charset="0"/>
              <a:buChar char="•"/>
            </a:pPr>
            <a:r>
              <a:rPr lang="en-US" altLang="zh-CN" sz="1600" dirty="0">
                <a:solidFill>
                  <a:schemeClr val="accent2">
                    <a:lumMod val="75000"/>
                  </a:schemeClr>
                </a:solidFill>
                <a:latin typeface="Arial" panose="020B0604020202020204" pitchFamily="34" charset="0"/>
                <a:cs typeface="Arial" panose="020B0604020202020204" pitchFamily="34" charset="0"/>
              </a:rPr>
              <a:t>Sensitive to detuning and vibrations.</a:t>
            </a:r>
          </a:p>
          <a:p>
            <a:pPr lvl="2">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Enables accurate phase/amplitude control.</a:t>
            </a:r>
          </a:p>
          <a:p>
            <a:pPr lvl="2">
              <a:lnSpc>
                <a:spcPct val="120000"/>
              </a:lnSpc>
              <a:buFont typeface="Arial" panose="020B0604020202020204" pitchFamily="34" charset="0"/>
              <a:buChar char="•"/>
            </a:pPr>
            <a:r>
              <a:rPr lang="en-US" altLang="zh-CN" sz="1600" dirty="0">
                <a:solidFill>
                  <a:schemeClr val="accent2">
                    <a:lumMod val="75000"/>
                  </a:schemeClr>
                </a:solidFill>
                <a:latin typeface="Arial" panose="020B0604020202020204" pitchFamily="34" charset="0"/>
                <a:cs typeface="Arial" panose="020B0604020202020204" pitchFamily="34" charset="0"/>
              </a:rPr>
              <a:t>Used in beam operation and runtime.</a:t>
            </a:r>
          </a:p>
          <a:p>
            <a:pPr lvl="2">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Syncs with timing and beamline systems.</a:t>
            </a:r>
          </a:p>
        </p:txBody>
      </p:sp>
      <p:sp>
        <p:nvSpPr>
          <p:cNvPr id="4" name="灯片编号占位符 2">
            <a:extLst>
              <a:ext uri="{FF2B5EF4-FFF2-40B4-BE49-F238E27FC236}">
                <a16:creationId xmlns:a16="http://schemas.microsoft.com/office/drawing/2014/main" id="{217F52ED-BF5C-3E84-2CB8-DFF1E4C19C26}"/>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9</a:t>
            </a:fld>
            <a:endParaRPr lang="en-GB" altLang="zh-CN">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41D78CD2-6D98-845A-FFA6-532C56F66379}"/>
              </a:ext>
            </a:extLst>
          </p:cNvPr>
          <p:cNvSpPr txBox="1"/>
          <p:nvPr/>
        </p:nvSpPr>
        <p:spPr>
          <a:xfrm>
            <a:off x="4312057" y="4508305"/>
            <a:ext cx="10945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rPr>
              <a:t>f </a:t>
            </a:r>
            <a:r>
              <a:rPr kumimoji="0" lang="en-US" altLang="zh-CN" sz="2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rPr>
              <a:t>= </a:t>
            </a:r>
            <a:r>
              <a:rPr kumimoji="0" lang="en-US" altLang="zh-CN" sz="2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rPr>
              <a:t>f</a:t>
            </a:r>
            <a:r>
              <a:rPr kumimoji="0" lang="en-US" altLang="zh-CN" sz="2000" b="1" i="0" u="none" strike="noStrike" kern="1200" cap="none" spc="0" normalizeH="0" baseline="-2500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rPr>
              <a:t>ex</a:t>
            </a:r>
            <a:endParaRPr kumimoji="0" lang="zh-CN" altLang="en-US" sz="2000" b="1" i="0" u="none" strike="noStrike" kern="1200" cap="none" spc="0" normalizeH="0" baseline="-2500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5" name="文本框 4">
            <a:extLst>
              <a:ext uri="{FF2B5EF4-FFF2-40B4-BE49-F238E27FC236}">
                <a16:creationId xmlns:a16="http://schemas.microsoft.com/office/drawing/2014/main" id="{A3077AD3-6DE8-4668-E061-EE08123C57FA}"/>
              </a:ext>
            </a:extLst>
          </p:cNvPr>
          <p:cNvSpPr txBox="1"/>
          <p:nvPr/>
        </p:nvSpPr>
        <p:spPr>
          <a:xfrm>
            <a:off x="10372616" y="4508305"/>
            <a:ext cx="10945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rPr>
              <a:t>f </a:t>
            </a:r>
            <a:r>
              <a:rPr kumimoji="0" lang="en-US" altLang="zh-CN" sz="2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rPr>
              <a:t>= </a:t>
            </a:r>
            <a:r>
              <a:rPr kumimoji="0" lang="en-US" altLang="zh-CN" sz="2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rPr>
              <a:t>f</a:t>
            </a:r>
            <a:r>
              <a:rPr lang="en-US" altLang="zh-CN" sz="2000" b="1" baseline="-25000" dirty="0" err="1">
                <a:solidFill>
                  <a:schemeClr val="accent2">
                    <a:lumMod val="75000"/>
                  </a:schemeClr>
                </a:solidFill>
                <a:latin typeface="Arial" panose="020B0604020202020204" pitchFamily="34" charset="0"/>
                <a:ea typeface="华文楷体" panose="02010600040101010101" pitchFamily="2" charset="-122"/>
                <a:cs typeface="Arial" panose="020B0604020202020204" pitchFamily="34" charset="0"/>
              </a:rPr>
              <a:t>cav</a:t>
            </a:r>
            <a:endParaRPr kumimoji="0" lang="zh-CN" altLang="en-US" sz="2000" b="1" i="0" u="none" strike="noStrike" kern="1200" cap="none" spc="0" normalizeH="0" baseline="-25000" noProof="0" dirty="0">
              <a:ln>
                <a:noFill/>
              </a:ln>
              <a:solidFill>
                <a:schemeClr val="accent2">
                  <a:lumMod val="75000"/>
                </a:scheme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Tree>
    <p:extLst>
      <p:ext uri="{BB962C8B-B14F-4D97-AF65-F5344CB8AC3E}">
        <p14:creationId xmlns:p14="http://schemas.microsoft.com/office/powerpoint/2010/main" val="131679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1F581-46A0-81EB-0A14-C5AC57930560}"/>
            </a:ext>
          </a:extLst>
        </p:cNvPr>
        <p:cNvGrpSpPr/>
        <p:nvPr/>
      </p:nvGrpSpPr>
      <p:grpSpPr>
        <a:xfrm>
          <a:off x="0" y="0"/>
          <a:ext cx="0" cy="0"/>
          <a:chOff x="0" y="0"/>
          <a:chExt cx="0" cy="0"/>
        </a:xfrm>
      </p:grpSpPr>
      <p:sp>
        <p:nvSpPr>
          <p:cNvPr id="21" name="标题 21">
            <a:extLst>
              <a:ext uri="{FF2B5EF4-FFF2-40B4-BE49-F238E27FC236}">
                <a16:creationId xmlns:a16="http://schemas.microsoft.com/office/drawing/2014/main" id="{1FAF9888-D6DE-2551-2333-DDEA986C8222}"/>
              </a:ext>
            </a:extLst>
          </p:cNvPr>
          <p:cNvSpPr>
            <a:spLocks noGrp="1"/>
          </p:cNvSpPr>
          <p:nvPr>
            <p:ph type="title"/>
          </p:nvPr>
        </p:nvSpPr>
        <p:spPr>
          <a:xfrm>
            <a:off x="1401763" y="-3175"/>
            <a:ext cx="9225478"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Control Strategy: </a:t>
            </a:r>
            <a:r>
              <a:rPr lang="en-US" altLang="zh-CN" sz="28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A/P Control </a:t>
            </a:r>
            <a:r>
              <a:rPr lang="en-US" altLang="zh-CN" sz="2800" dirty="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v.s</a:t>
            </a:r>
            <a:r>
              <a:rPr lang="en-US" altLang="zh-CN" sz="28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I/Q Control</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Picture 12" descr="IQ and AP control 01">
            <a:extLst>
              <a:ext uri="{FF2B5EF4-FFF2-40B4-BE49-F238E27FC236}">
                <a16:creationId xmlns:a16="http://schemas.microsoft.com/office/drawing/2014/main" id="{6F54747E-A49C-865B-DA32-9B31253343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4730" y="3831119"/>
            <a:ext cx="2645886" cy="246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组合 58">
            <a:extLst>
              <a:ext uri="{FF2B5EF4-FFF2-40B4-BE49-F238E27FC236}">
                <a16:creationId xmlns:a16="http://schemas.microsoft.com/office/drawing/2014/main" id="{29FB636D-FB5E-738C-A6E8-E0B61AFFB34B}"/>
              </a:ext>
            </a:extLst>
          </p:cNvPr>
          <p:cNvGrpSpPr/>
          <p:nvPr/>
        </p:nvGrpSpPr>
        <p:grpSpPr>
          <a:xfrm>
            <a:off x="796668" y="3685975"/>
            <a:ext cx="2892830" cy="2540185"/>
            <a:chOff x="536170" y="3456578"/>
            <a:chExt cx="2102174" cy="1867230"/>
          </a:xfrm>
        </p:grpSpPr>
        <p:cxnSp>
          <p:nvCxnSpPr>
            <p:cNvPr id="6" name="直線矢印コネクタ 10">
              <a:extLst>
                <a:ext uri="{FF2B5EF4-FFF2-40B4-BE49-F238E27FC236}">
                  <a16:creationId xmlns:a16="http://schemas.microsoft.com/office/drawing/2014/main" id="{2F4E80BC-9A2D-2DA3-9964-3192BB0B67E3}"/>
                </a:ext>
              </a:extLst>
            </p:cNvPr>
            <p:cNvCxnSpPr/>
            <p:nvPr/>
          </p:nvCxnSpPr>
          <p:spPr>
            <a:xfrm>
              <a:off x="536170" y="4483751"/>
              <a:ext cx="1872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11">
              <a:extLst>
                <a:ext uri="{FF2B5EF4-FFF2-40B4-BE49-F238E27FC236}">
                  <a16:creationId xmlns:a16="http://schemas.microsoft.com/office/drawing/2014/main" id="{502D167F-A12D-3264-DED1-22EB005C72F6}"/>
                </a:ext>
              </a:extLst>
            </p:cNvPr>
            <p:cNvCxnSpPr/>
            <p:nvPr/>
          </p:nvCxnSpPr>
          <p:spPr>
            <a:xfrm flipH="1" flipV="1">
              <a:off x="1472274" y="3588162"/>
              <a:ext cx="1" cy="1735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円/楕円 12">
              <a:extLst>
                <a:ext uri="{FF2B5EF4-FFF2-40B4-BE49-F238E27FC236}">
                  <a16:creationId xmlns:a16="http://schemas.microsoft.com/office/drawing/2014/main" id="{A0729542-293F-B310-C3BC-8C9D7E78D054}"/>
                </a:ext>
              </a:extLst>
            </p:cNvPr>
            <p:cNvSpPr/>
            <p:nvPr/>
          </p:nvSpPr>
          <p:spPr>
            <a:xfrm>
              <a:off x="758643" y="3795299"/>
              <a:ext cx="1427263" cy="13519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線矢印コネクタ 13">
              <a:extLst>
                <a:ext uri="{FF2B5EF4-FFF2-40B4-BE49-F238E27FC236}">
                  <a16:creationId xmlns:a16="http://schemas.microsoft.com/office/drawing/2014/main" id="{1319A550-3504-0304-0115-23949BA9D699}"/>
                </a:ext>
              </a:extLst>
            </p:cNvPr>
            <p:cNvCxnSpPr/>
            <p:nvPr/>
          </p:nvCxnSpPr>
          <p:spPr>
            <a:xfrm flipV="1">
              <a:off x="1472274" y="3868848"/>
              <a:ext cx="318716" cy="6149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14">
              <a:extLst>
                <a:ext uri="{FF2B5EF4-FFF2-40B4-BE49-F238E27FC236}">
                  <a16:creationId xmlns:a16="http://schemas.microsoft.com/office/drawing/2014/main" id="{870A519A-1AF1-EB45-922B-95B0E5AFBDFD}"/>
                </a:ext>
              </a:extLst>
            </p:cNvPr>
            <p:cNvCxnSpPr/>
            <p:nvPr/>
          </p:nvCxnSpPr>
          <p:spPr bwMode="auto">
            <a:xfrm>
              <a:off x="1790990" y="3868848"/>
              <a:ext cx="0" cy="602421"/>
            </a:xfrm>
            <a:prstGeom prst="line">
              <a:avLst/>
            </a:prstGeom>
            <a:solidFill>
              <a:schemeClr val="accent1"/>
            </a:solidFill>
            <a:ln w="9525" cap="flat" cmpd="sng" algn="ctr">
              <a:solidFill>
                <a:srgbClr val="3333CC"/>
              </a:solidFill>
              <a:prstDash val="sysDot"/>
              <a:round/>
              <a:headEnd type="none" w="med" len="med"/>
              <a:tailEnd type="none" w="med" len="med"/>
            </a:ln>
            <a:effectLst/>
          </p:spPr>
        </p:cxnSp>
        <p:cxnSp>
          <p:nvCxnSpPr>
            <p:cNvPr id="11" name="直線コネクタ 15">
              <a:extLst>
                <a:ext uri="{FF2B5EF4-FFF2-40B4-BE49-F238E27FC236}">
                  <a16:creationId xmlns:a16="http://schemas.microsoft.com/office/drawing/2014/main" id="{9622A0C5-B612-9ECF-BC13-8E9C23A137F2}"/>
                </a:ext>
              </a:extLst>
            </p:cNvPr>
            <p:cNvCxnSpPr/>
            <p:nvPr/>
          </p:nvCxnSpPr>
          <p:spPr bwMode="auto">
            <a:xfrm>
              <a:off x="1472274" y="3868848"/>
              <a:ext cx="318716" cy="0"/>
            </a:xfrm>
            <a:prstGeom prst="line">
              <a:avLst/>
            </a:prstGeom>
            <a:solidFill>
              <a:schemeClr val="accent1"/>
            </a:solidFill>
            <a:ln w="9525" cap="flat" cmpd="sng" algn="ctr">
              <a:solidFill>
                <a:srgbClr val="3333CC"/>
              </a:solidFill>
              <a:prstDash val="sysDot"/>
              <a:round/>
              <a:headEnd type="none" w="med" len="med"/>
              <a:tailEnd type="none" w="med" len="med"/>
            </a:ln>
            <a:effectLst/>
          </p:spPr>
        </p:cxnSp>
        <p:graphicFrame>
          <p:nvGraphicFramePr>
            <p:cNvPr id="12" name="Object 13">
              <a:extLst>
                <a:ext uri="{FF2B5EF4-FFF2-40B4-BE49-F238E27FC236}">
                  <a16:creationId xmlns:a16="http://schemas.microsoft.com/office/drawing/2014/main" id="{759F1289-CF71-ACEB-2A87-D46FF37CF6C9}"/>
                </a:ext>
              </a:extLst>
            </p:cNvPr>
            <p:cNvGraphicFramePr>
              <a:graphicFrameLocks noChangeAspect="1"/>
            </p:cNvGraphicFramePr>
            <p:nvPr/>
          </p:nvGraphicFramePr>
          <p:xfrm>
            <a:off x="1520540" y="4295117"/>
            <a:ext cx="171299" cy="207326"/>
          </p:xfrm>
          <a:graphic>
            <a:graphicData uri="http://schemas.openxmlformats.org/presentationml/2006/ole">
              <mc:AlternateContent xmlns:mc="http://schemas.openxmlformats.org/markup-compatibility/2006">
                <mc:Choice xmlns:v="urn:schemas-microsoft-com:vml" Requires="v">
                  <p:oleObj spid="_x0000_s4105" name="Equation" r:id="rId4" imgW="190440" imgH="228600" progId="Equation.DSMT4">
                    <p:embed/>
                  </p:oleObj>
                </mc:Choice>
                <mc:Fallback>
                  <p:oleObj name="Equation" r:id="rId4" imgW="190440" imgH="228600" progId="Equation.DSMT4">
                    <p:embed/>
                    <p:pic>
                      <p:nvPicPr>
                        <p:cNvPr id="12" name="Object 13">
                          <a:extLst>
                            <a:ext uri="{FF2B5EF4-FFF2-40B4-BE49-F238E27FC236}">
                              <a16:creationId xmlns:a16="http://schemas.microsoft.com/office/drawing/2014/main" id="{759F1289-CF71-ACEB-2A87-D46FF37CF6C9}"/>
                            </a:ext>
                          </a:extLst>
                        </p:cNvPr>
                        <p:cNvPicPr>
                          <a:picLocks noChangeAspect="1" noChangeArrowheads="1"/>
                        </p:cNvPicPr>
                        <p:nvPr/>
                      </p:nvPicPr>
                      <p:blipFill>
                        <a:blip r:embed="rId5"/>
                        <a:srcRect/>
                        <a:stretch>
                          <a:fillRect/>
                        </a:stretch>
                      </p:blipFill>
                      <p:spPr bwMode="auto">
                        <a:xfrm>
                          <a:off x="1520540" y="4295117"/>
                          <a:ext cx="171299" cy="207326"/>
                        </a:xfrm>
                        <a:prstGeom prst="rect">
                          <a:avLst/>
                        </a:prstGeom>
                        <a:noFill/>
                        <a:ln>
                          <a:noFill/>
                        </a:ln>
                      </p:spPr>
                    </p:pic>
                  </p:oleObj>
                </mc:Fallback>
              </mc:AlternateContent>
            </a:graphicData>
          </a:graphic>
        </p:graphicFrame>
        <p:sp>
          <p:nvSpPr>
            <p:cNvPr id="13" name="左中かっこ 20">
              <a:extLst>
                <a:ext uri="{FF2B5EF4-FFF2-40B4-BE49-F238E27FC236}">
                  <a16:creationId xmlns:a16="http://schemas.microsoft.com/office/drawing/2014/main" id="{C79B8CC7-89C0-56EA-A2D3-8D8765847DEC}"/>
                </a:ext>
              </a:extLst>
            </p:cNvPr>
            <p:cNvSpPr/>
            <p:nvPr/>
          </p:nvSpPr>
          <p:spPr bwMode="auto">
            <a:xfrm rot="16200000">
              <a:off x="1560421" y="4402927"/>
              <a:ext cx="137266" cy="323877"/>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4" name="左中かっこ 21">
              <a:extLst>
                <a:ext uri="{FF2B5EF4-FFF2-40B4-BE49-F238E27FC236}">
                  <a16:creationId xmlns:a16="http://schemas.microsoft.com/office/drawing/2014/main" id="{54A3F65A-C00A-031F-63D6-8BF006DB3E82}"/>
                </a:ext>
              </a:extLst>
            </p:cNvPr>
            <p:cNvSpPr/>
            <p:nvPr/>
          </p:nvSpPr>
          <p:spPr bwMode="auto">
            <a:xfrm rot="10800000">
              <a:off x="1833593" y="3868847"/>
              <a:ext cx="123713" cy="602421"/>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graphicFrame>
          <p:nvGraphicFramePr>
            <p:cNvPr id="15" name="Object 13">
              <a:extLst>
                <a:ext uri="{FF2B5EF4-FFF2-40B4-BE49-F238E27FC236}">
                  <a16:creationId xmlns:a16="http://schemas.microsoft.com/office/drawing/2014/main" id="{DAB89EEB-E01B-CA2A-5161-4BA2796A1A6D}"/>
                </a:ext>
              </a:extLst>
            </p:cNvPr>
            <p:cNvGraphicFramePr>
              <a:graphicFrameLocks noChangeAspect="1"/>
            </p:cNvGraphicFramePr>
            <p:nvPr/>
          </p:nvGraphicFramePr>
          <p:xfrm>
            <a:off x="1577539" y="4653349"/>
            <a:ext cx="114300" cy="149225"/>
          </p:xfrm>
          <a:graphic>
            <a:graphicData uri="http://schemas.openxmlformats.org/presentationml/2006/ole">
              <mc:AlternateContent xmlns:mc="http://schemas.openxmlformats.org/markup-compatibility/2006">
                <mc:Choice xmlns:v="urn:schemas-microsoft-com:vml" Requires="v">
                  <p:oleObj spid="_x0000_s4106" name="Equation" r:id="rId6" imgW="126720" imgH="164880" progId="Equation.DSMT4">
                    <p:embed/>
                  </p:oleObj>
                </mc:Choice>
                <mc:Fallback>
                  <p:oleObj name="Equation" r:id="rId6" imgW="126720" imgH="164880" progId="Equation.DSMT4">
                    <p:embed/>
                    <p:pic>
                      <p:nvPicPr>
                        <p:cNvPr id="15" name="Object 13">
                          <a:extLst>
                            <a:ext uri="{FF2B5EF4-FFF2-40B4-BE49-F238E27FC236}">
                              <a16:creationId xmlns:a16="http://schemas.microsoft.com/office/drawing/2014/main" id="{DAB89EEB-E01B-CA2A-5161-4BA2796A1A6D}"/>
                            </a:ext>
                          </a:extLst>
                        </p:cNvPr>
                        <p:cNvPicPr>
                          <a:picLocks noChangeAspect="1" noChangeArrowheads="1"/>
                        </p:cNvPicPr>
                        <p:nvPr/>
                      </p:nvPicPr>
                      <p:blipFill>
                        <a:blip r:embed="rId7"/>
                        <a:srcRect/>
                        <a:stretch>
                          <a:fillRect/>
                        </a:stretch>
                      </p:blipFill>
                      <p:spPr bwMode="auto">
                        <a:xfrm>
                          <a:off x="1577539" y="4653349"/>
                          <a:ext cx="114300" cy="149225"/>
                        </a:xfrm>
                        <a:prstGeom prst="rect">
                          <a:avLst/>
                        </a:prstGeom>
                        <a:noFill/>
                        <a:ln>
                          <a:noFill/>
                        </a:ln>
                      </p:spPr>
                    </p:pic>
                  </p:oleObj>
                </mc:Fallback>
              </mc:AlternateContent>
            </a:graphicData>
          </a:graphic>
        </p:graphicFrame>
        <p:graphicFrame>
          <p:nvGraphicFramePr>
            <p:cNvPr id="16" name="Object 13">
              <a:extLst>
                <a:ext uri="{FF2B5EF4-FFF2-40B4-BE49-F238E27FC236}">
                  <a16:creationId xmlns:a16="http://schemas.microsoft.com/office/drawing/2014/main" id="{867514F5-1A96-DC26-3DDA-52EB2B4FDE32}"/>
                </a:ext>
              </a:extLst>
            </p:cNvPr>
            <p:cNvGraphicFramePr>
              <a:graphicFrameLocks noChangeAspect="1"/>
            </p:cNvGraphicFramePr>
            <p:nvPr/>
          </p:nvGraphicFramePr>
          <p:xfrm>
            <a:off x="1960481" y="4077874"/>
            <a:ext cx="136525" cy="184150"/>
          </p:xfrm>
          <a:graphic>
            <a:graphicData uri="http://schemas.openxmlformats.org/presentationml/2006/ole">
              <mc:AlternateContent xmlns:mc="http://schemas.openxmlformats.org/markup-compatibility/2006">
                <mc:Choice xmlns:v="urn:schemas-microsoft-com:vml" Requires="v">
                  <p:oleObj spid="_x0000_s4107" name="Equation" r:id="rId8" imgW="152280" imgH="203040" progId="Equation.DSMT4">
                    <p:embed/>
                  </p:oleObj>
                </mc:Choice>
                <mc:Fallback>
                  <p:oleObj name="Equation" r:id="rId8" imgW="152280" imgH="203040" progId="Equation.DSMT4">
                    <p:embed/>
                    <p:pic>
                      <p:nvPicPr>
                        <p:cNvPr id="16" name="Object 13">
                          <a:extLst>
                            <a:ext uri="{FF2B5EF4-FFF2-40B4-BE49-F238E27FC236}">
                              <a16:creationId xmlns:a16="http://schemas.microsoft.com/office/drawing/2014/main" id="{867514F5-1A96-DC26-3DDA-52EB2B4FDE32}"/>
                            </a:ext>
                          </a:extLst>
                        </p:cNvPr>
                        <p:cNvPicPr>
                          <a:picLocks noChangeAspect="1" noChangeArrowheads="1"/>
                        </p:cNvPicPr>
                        <p:nvPr/>
                      </p:nvPicPr>
                      <p:blipFill>
                        <a:blip r:embed="rId9"/>
                        <a:srcRect/>
                        <a:stretch>
                          <a:fillRect/>
                        </a:stretch>
                      </p:blipFill>
                      <p:spPr bwMode="auto">
                        <a:xfrm>
                          <a:off x="1960481" y="4077874"/>
                          <a:ext cx="136525" cy="184150"/>
                        </a:xfrm>
                        <a:prstGeom prst="rect">
                          <a:avLst/>
                        </a:prstGeom>
                        <a:noFill/>
                        <a:ln>
                          <a:noFill/>
                        </a:ln>
                      </p:spPr>
                    </p:pic>
                  </p:oleObj>
                </mc:Fallback>
              </mc:AlternateContent>
            </a:graphicData>
          </a:graphic>
        </p:graphicFrame>
        <p:sp>
          <p:nvSpPr>
            <p:cNvPr id="17" name="左中かっこ 24">
              <a:extLst>
                <a:ext uri="{FF2B5EF4-FFF2-40B4-BE49-F238E27FC236}">
                  <a16:creationId xmlns:a16="http://schemas.microsoft.com/office/drawing/2014/main" id="{95332F92-F26E-A0BF-B43F-2519A7A4670D}"/>
                </a:ext>
              </a:extLst>
            </p:cNvPr>
            <p:cNvSpPr/>
            <p:nvPr/>
          </p:nvSpPr>
          <p:spPr bwMode="auto">
            <a:xfrm rot="1591246">
              <a:off x="1436482" y="3786572"/>
              <a:ext cx="123713" cy="707197"/>
            </a:xfrm>
            <a:prstGeom prst="lef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graphicFrame>
          <p:nvGraphicFramePr>
            <p:cNvPr id="18" name="Object 13">
              <a:extLst>
                <a:ext uri="{FF2B5EF4-FFF2-40B4-BE49-F238E27FC236}">
                  <a16:creationId xmlns:a16="http://schemas.microsoft.com/office/drawing/2014/main" id="{B476D947-BB64-3C8E-5458-DC493FC8382B}"/>
                </a:ext>
              </a:extLst>
            </p:cNvPr>
            <p:cNvGraphicFramePr>
              <a:graphicFrameLocks noChangeAspect="1"/>
            </p:cNvGraphicFramePr>
            <p:nvPr/>
          </p:nvGraphicFramePr>
          <p:xfrm>
            <a:off x="1320120" y="4016986"/>
            <a:ext cx="136525" cy="149225"/>
          </p:xfrm>
          <a:graphic>
            <a:graphicData uri="http://schemas.openxmlformats.org/presentationml/2006/ole">
              <mc:AlternateContent xmlns:mc="http://schemas.openxmlformats.org/markup-compatibility/2006">
                <mc:Choice xmlns:v="urn:schemas-microsoft-com:vml" Requires="v">
                  <p:oleObj spid="_x0000_s4108" name="Equation" r:id="rId10" imgW="152280" imgH="164880" progId="Equation.DSMT4">
                    <p:embed/>
                  </p:oleObj>
                </mc:Choice>
                <mc:Fallback>
                  <p:oleObj name="Equation" r:id="rId10" imgW="152280" imgH="164880" progId="Equation.DSMT4">
                    <p:embed/>
                    <p:pic>
                      <p:nvPicPr>
                        <p:cNvPr id="18" name="Object 13">
                          <a:extLst>
                            <a:ext uri="{FF2B5EF4-FFF2-40B4-BE49-F238E27FC236}">
                              <a16:creationId xmlns:a16="http://schemas.microsoft.com/office/drawing/2014/main" id="{B476D947-BB64-3C8E-5458-DC493FC8382B}"/>
                            </a:ext>
                          </a:extLst>
                        </p:cNvPr>
                        <p:cNvPicPr>
                          <a:picLocks noChangeAspect="1" noChangeArrowheads="1"/>
                        </p:cNvPicPr>
                        <p:nvPr/>
                      </p:nvPicPr>
                      <p:blipFill>
                        <a:blip r:embed="rId11"/>
                        <a:srcRect/>
                        <a:stretch>
                          <a:fillRect/>
                        </a:stretch>
                      </p:blipFill>
                      <p:spPr bwMode="auto">
                        <a:xfrm>
                          <a:off x="1320120" y="4016986"/>
                          <a:ext cx="136525" cy="149225"/>
                        </a:xfrm>
                        <a:prstGeom prst="rect">
                          <a:avLst/>
                        </a:prstGeom>
                        <a:noFill/>
                        <a:ln>
                          <a:noFill/>
                        </a:ln>
                      </p:spPr>
                    </p:pic>
                  </p:oleObj>
                </mc:Fallback>
              </mc:AlternateContent>
            </a:graphicData>
          </a:graphic>
        </p:graphicFrame>
        <p:graphicFrame>
          <p:nvGraphicFramePr>
            <p:cNvPr id="19" name="Object 13">
              <a:extLst>
                <a:ext uri="{FF2B5EF4-FFF2-40B4-BE49-F238E27FC236}">
                  <a16:creationId xmlns:a16="http://schemas.microsoft.com/office/drawing/2014/main" id="{77764222-DAE4-A396-8A1B-044C8B200825}"/>
                </a:ext>
              </a:extLst>
            </p:cNvPr>
            <p:cNvGraphicFramePr>
              <a:graphicFrameLocks noChangeAspect="1"/>
            </p:cNvGraphicFramePr>
            <p:nvPr/>
          </p:nvGraphicFramePr>
          <p:xfrm>
            <a:off x="2227181" y="4487449"/>
            <a:ext cx="411163" cy="274638"/>
          </p:xfrm>
          <a:graphic>
            <a:graphicData uri="http://schemas.openxmlformats.org/presentationml/2006/ole">
              <mc:AlternateContent xmlns:mc="http://schemas.openxmlformats.org/markup-compatibility/2006">
                <mc:Choice xmlns:v="urn:schemas-microsoft-com:vml" Requires="v">
                  <p:oleObj spid="_x0000_s4109" name="Equation" r:id="rId12" imgW="457200" imgH="304560" progId="Equation.DSMT4">
                    <p:embed/>
                  </p:oleObj>
                </mc:Choice>
                <mc:Fallback>
                  <p:oleObj name="Equation" r:id="rId12" imgW="457200" imgH="304560" progId="Equation.DSMT4">
                    <p:embed/>
                    <p:pic>
                      <p:nvPicPr>
                        <p:cNvPr id="19" name="Object 13">
                          <a:extLst>
                            <a:ext uri="{FF2B5EF4-FFF2-40B4-BE49-F238E27FC236}">
                              <a16:creationId xmlns:a16="http://schemas.microsoft.com/office/drawing/2014/main" id="{77764222-DAE4-A396-8A1B-044C8B200825}"/>
                            </a:ext>
                          </a:extLst>
                        </p:cNvPr>
                        <p:cNvPicPr>
                          <a:picLocks noChangeAspect="1" noChangeArrowheads="1"/>
                        </p:cNvPicPr>
                        <p:nvPr/>
                      </p:nvPicPr>
                      <p:blipFill>
                        <a:blip r:embed="rId13"/>
                        <a:srcRect/>
                        <a:stretch>
                          <a:fillRect/>
                        </a:stretch>
                      </p:blipFill>
                      <p:spPr bwMode="auto">
                        <a:xfrm>
                          <a:off x="2227181" y="4487449"/>
                          <a:ext cx="411163" cy="274638"/>
                        </a:xfrm>
                        <a:prstGeom prst="rect">
                          <a:avLst/>
                        </a:prstGeom>
                        <a:noFill/>
                        <a:ln>
                          <a:noFill/>
                        </a:ln>
                      </p:spPr>
                    </p:pic>
                  </p:oleObj>
                </mc:Fallback>
              </mc:AlternateContent>
            </a:graphicData>
          </a:graphic>
        </p:graphicFrame>
        <p:graphicFrame>
          <p:nvGraphicFramePr>
            <p:cNvPr id="20" name="Object 13">
              <a:extLst>
                <a:ext uri="{FF2B5EF4-FFF2-40B4-BE49-F238E27FC236}">
                  <a16:creationId xmlns:a16="http://schemas.microsoft.com/office/drawing/2014/main" id="{6A71E072-53D4-BAC9-BE91-4A339E968412}"/>
                </a:ext>
              </a:extLst>
            </p:cNvPr>
            <p:cNvGraphicFramePr>
              <a:graphicFrameLocks noChangeAspect="1"/>
            </p:cNvGraphicFramePr>
            <p:nvPr/>
          </p:nvGraphicFramePr>
          <p:xfrm>
            <a:off x="1014064" y="3456578"/>
            <a:ext cx="411163" cy="274638"/>
          </p:xfrm>
          <a:graphic>
            <a:graphicData uri="http://schemas.openxmlformats.org/presentationml/2006/ole">
              <mc:AlternateContent xmlns:mc="http://schemas.openxmlformats.org/markup-compatibility/2006">
                <mc:Choice xmlns:v="urn:schemas-microsoft-com:vml" Requires="v">
                  <p:oleObj spid="_x0000_s4110" name="Equation" r:id="rId14" imgW="457200" imgH="304560" progId="Equation.DSMT4">
                    <p:embed/>
                  </p:oleObj>
                </mc:Choice>
                <mc:Fallback>
                  <p:oleObj name="Equation" r:id="rId14" imgW="457200" imgH="304560" progId="Equation.DSMT4">
                    <p:embed/>
                    <p:pic>
                      <p:nvPicPr>
                        <p:cNvPr id="20" name="Object 13">
                          <a:extLst>
                            <a:ext uri="{FF2B5EF4-FFF2-40B4-BE49-F238E27FC236}">
                              <a16:creationId xmlns:a16="http://schemas.microsoft.com/office/drawing/2014/main" id="{6A71E072-53D4-BAC9-BE91-4A339E968412}"/>
                            </a:ext>
                          </a:extLst>
                        </p:cNvPr>
                        <p:cNvPicPr>
                          <a:picLocks noChangeAspect="1" noChangeArrowheads="1"/>
                        </p:cNvPicPr>
                        <p:nvPr/>
                      </p:nvPicPr>
                      <p:blipFill>
                        <a:blip r:embed="rId15"/>
                        <a:srcRect/>
                        <a:stretch>
                          <a:fillRect/>
                        </a:stretch>
                      </p:blipFill>
                      <p:spPr bwMode="auto">
                        <a:xfrm>
                          <a:off x="1014064" y="3456578"/>
                          <a:ext cx="411163" cy="274638"/>
                        </a:xfrm>
                        <a:prstGeom prst="rect">
                          <a:avLst/>
                        </a:prstGeom>
                        <a:noFill/>
                        <a:ln>
                          <a:noFill/>
                        </a:ln>
                      </p:spPr>
                    </p:pic>
                  </p:oleObj>
                </mc:Fallback>
              </mc:AlternateContent>
            </a:graphicData>
          </a:graphic>
        </p:graphicFrame>
      </p:grpSp>
      <p:graphicFrame>
        <p:nvGraphicFramePr>
          <p:cNvPr id="30" name="オブジェクト 38">
            <a:extLst>
              <a:ext uri="{FF2B5EF4-FFF2-40B4-BE49-F238E27FC236}">
                <a16:creationId xmlns:a16="http://schemas.microsoft.com/office/drawing/2014/main" id="{3C9909E5-8B66-5BAB-20EA-CF02A7C9FDC8}"/>
              </a:ext>
            </a:extLst>
          </p:cNvPr>
          <p:cNvGraphicFramePr>
            <a:graphicFrameLocks noChangeAspect="1"/>
          </p:cNvGraphicFramePr>
          <p:nvPr>
            <p:extLst>
              <p:ext uri="{D42A27DB-BD31-4B8C-83A1-F6EECF244321}">
                <p14:modId xmlns:p14="http://schemas.microsoft.com/office/powerpoint/2010/main" val="1192814020"/>
              </p:ext>
            </p:extLst>
          </p:nvPr>
        </p:nvGraphicFramePr>
        <p:xfrm>
          <a:off x="4265613" y="4386263"/>
          <a:ext cx="1314450" cy="1139825"/>
        </p:xfrm>
        <a:graphic>
          <a:graphicData uri="http://schemas.openxmlformats.org/presentationml/2006/ole">
            <mc:AlternateContent xmlns:mc="http://schemas.openxmlformats.org/markup-compatibility/2006">
              <mc:Choice xmlns:v="urn:schemas-microsoft-com:vml" Requires="v">
                <p:oleObj spid="_x0000_s4111" name="Equation" r:id="rId16" imgW="1180800" imgH="1015920" progId="Equation.DSMT4">
                  <p:embed/>
                </p:oleObj>
              </mc:Choice>
              <mc:Fallback>
                <p:oleObj name="Equation" r:id="rId16" imgW="1180800" imgH="1015920" progId="Equation.DSMT4">
                  <p:embed/>
                  <p:pic>
                    <p:nvPicPr>
                      <p:cNvPr id="30" name="オブジェクト 38">
                        <a:extLst>
                          <a:ext uri="{FF2B5EF4-FFF2-40B4-BE49-F238E27FC236}">
                            <a16:creationId xmlns:a16="http://schemas.microsoft.com/office/drawing/2014/main" id="{3C9909E5-8B66-5BAB-20EA-CF02A7C9FDC8}"/>
                          </a:ext>
                        </a:extLst>
                      </p:cNvPr>
                      <p:cNvPicPr>
                        <a:picLocks noChangeAspect="1" noChangeArrowheads="1"/>
                      </p:cNvPicPr>
                      <p:nvPr/>
                    </p:nvPicPr>
                    <p:blipFill>
                      <a:blip r:embed="rId17"/>
                      <a:srcRect/>
                      <a:stretch>
                        <a:fillRect/>
                      </a:stretch>
                    </p:blipFill>
                    <p:spPr bwMode="auto">
                      <a:xfrm>
                        <a:off x="4265613" y="4386263"/>
                        <a:ext cx="1314450" cy="1139825"/>
                      </a:xfrm>
                      <a:prstGeom prst="rect">
                        <a:avLst/>
                      </a:prstGeom>
                      <a:solidFill>
                        <a:schemeClr val="bg2"/>
                      </a:solidFill>
                    </p:spPr>
                  </p:pic>
                </p:oleObj>
              </mc:Fallback>
            </mc:AlternateContent>
          </a:graphicData>
        </a:graphic>
      </p:graphicFrame>
      <p:sp>
        <p:nvSpPr>
          <p:cNvPr id="33" name="文本框 32">
            <a:extLst>
              <a:ext uri="{FF2B5EF4-FFF2-40B4-BE49-F238E27FC236}">
                <a16:creationId xmlns:a16="http://schemas.microsoft.com/office/drawing/2014/main" id="{B3FD412D-BC29-CF06-107E-E174DD53CE35}"/>
              </a:ext>
            </a:extLst>
          </p:cNvPr>
          <p:cNvSpPr txBox="1"/>
          <p:nvPr/>
        </p:nvSpPr>
        <p:spPr>
          <a:xfrm>
            <a:off x="6313869" y="926814"/>
            <a:ext cx="4860949" cy="2369880"/>
          </a:xfrm>
          <a:prstGeom prst="rect">
            <a:avLst/>
          </a:prstGeom>
          <a:solidFill>
            <a:schemeClr val="bg1"/>
          </a:solidFill>
        </p:spPr>
        <p:txBody>
          <a:bodyPr wrap="square">
            <a:spAutoFit/>
          </a:bodyPr>
          <a:lstStyle/>
          <a:p>
            <a:pPr>
              <a:spcAft>
                <a:spcPts val="600"/>
              </a:spcAft>
              <a:buNone/>
            </a:pPr>
            <a:r>
              <a:rPr lang="zh-CN" altLang="en-US" dirty="0"/>
              <a:t>🟥</a:t>
            </a:r>
            <a:r>
              <a:rPr lang="en-US" altLang="zh-CN" b="1" dirty="0">
                <a:latin typeface="Arial" panose="020B0604020202020204" pitchFamily="34" charset="0"/>
                <a:cs typeface="Arial" panose="020B0604020202020204" pitchFamily="34" charset="0"/>
              </a:rPr>
              <a:t>I/Q Control</a:t>
            </a:r>
          </a:p>
          <a:p>
            <a:pPr>
              <a:spcAft>
                <a:spcPts val="600"/>
              </a:spcAft>
              <a:buNone/>
            </a:pPr>
            <a:r>
              <a:rPr lang="en-US" altLang="zh-CN" b="1" dirty="0">
                <a:latin typeface="Arial" panose="020B0604020202020204" pitchFamily="34" charset="0"/>
                <a:cs typeface="Arial" panose="020B0604020202020204" pitchFamily="34" charset="0"/>
              </a:rPr>
              <a:t>✓ Advantages:</a:t>
            </a:r>
            <a:endParaRPr lang="en-US" altLang="zh-CN" dirty="0">
              <a:latin typeface="Arial" panose="020B0604020202020204" pitchFamily="34" charset="0"/>
              <a:cs typeface="Arial" panose="020B0604020202020204" pitchFamily="34" charset="0"/>
            </a:endParaRPr>
          </a:p>
          <a:p>
            <a:pPr lvl="1">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Setpoint can cover zero</a:t>
            </a:r>
          </a:p>
          <a:p>
            <a:pPr lvl="1">
              <a:spcAft>
                <a:spcPts val="600"/>
              </a:spcAft>
              <a:buFont typeface="Arial" panose="020B0604020202020204" pitchFamily="34" charset="0"/>
              <a:buChar char="•"/>
            </a:pPr>
            <a:r>
              <a:rPr lang="en-US" altLang="zh-CN" sz="1600" b="1" dirty="0">
                <a:solidFill>
                  <a:schemeClr val="accent2">
                    <a:lumMod val="75000"/>
                  </a:schemeClr>
                </a:solidFill>
                <a:latin typeface="Arial" panose="020B0604020202020204" pitchFamily="34" charset="0"/>
                <a:cs typeface="Arial" panose="020B0604020202020204" pitchFamily="34" charset="0"/>
              </a:rPr>
              <a:t>Linear</a:t>
            </a:r>
            <a:r>
              <a:rPr lang="en-US" altLang="zh-CN" sz="1600" dirty="0">
                <a:latin typeface="Arial" panose="020B0604020202020204" pitchFamily="34" charset="0"/>
                <a:cs typeface="Arial" panose="020B0604020202020204" pitchFamily="34" charset="0"/>
              </a:rPr>
              <a:t> and efficient for signal processing</a:t>
            </a:r>
          </a:p>
          <a:p>
            <a:pPr>
              <a:spcAft>
                <a:spcPts val="600"/>
              </a:spcAft>
              <a:buNone/>
            </a:pPr>
            <a:r>
              <a:rPr lang="en-US" altLang="zh-CN" b="1" dirty="0">
                <a:latin typeface="Arial" panose="020B0604020202020204" pitchFamily="34" charset="0"/>
                <a:cs typeface="Arial" panose="020B0604020202020204" pitchFamily="34" charset="0"/>
              </a:rPr>
              <a:t>✗ Limitations:</a:t>
            </a:r>
            <a:endParaRPr lang="en-US" altLang="zh-CN" dirty="0">
              <a:latin typeface="Arial" panose="020B0604020202020204" pitchFamily="34" charset="0"/>
              <a:cs typeface="Arial" panose="020B0604020202020204" pitchFamily="34" charset="0"/>
            </a:endParaRPr>
          </a:p>
          <a:p>
            <a:pPr lvl="1">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Less intuitive than A&amp;P ctrl.</a:t>
            </a:r>
          </a:p>
          <a:p>
            <a:pPr lvl="1">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Sensitive to the loop phase</a:t>
            </a:r>
          </a:p>
        </p:txBody>
      </p:sp>
      <p:sp>
        <p:nvSpPr>
          <p:cNvPr id="37" name="文本框 36">
            <a:extLst>
              <a:ext uri="{FF2B5EF4-FFF2-40B4-BE49-F238E27FC236}">
                <a16:creationId xmlns:a16="http://schemas.microsoft.com/office/drawing/2014/main" id="{6786375C-CF8F-9506-565E-3AFC2B5A5200}"/>
              </a:ext>
            </a:extLst>
          </p:cNvPr>
          <p:cNvSpPr txBox="1"/>
          <p:nvPr/>
        </p:nvSpPr>
        <p:spPr>
          <a:xfrm>
            <a:off x="749084" y="926814"/>
            <a:ext cx="4819286" cy="2369880"/>
          </a:xfrm>
          <a:prstGeom prst="rect">
            <a:avLst/>
          </a:prstGeom>
          <a:noFill/>
        </p:spPr>
        <p:txBody>
          <a:bodyPr wrap="square">
            <a:spAutoFit/>
          </a:bodyPr>
          <a:lstStyle/>
          <a:p>
            <a:pPr>
              <a:spcAft>
                <a:spcPts val="600"/>
              </a:spcAft>
              <a:buNone/>
            </a:pP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A&amp;P Control</a:t>
            </a:r>
          </a:p>
          <a:p>
            <a:pPr>
              <a:spcAft>
                <a:spcPts val="600"/>
              </a:spcAft>
              <a:buNone/>
            </a:pPr>
            <a:r>
              <a:rPr lang="en-US" altLang="zh-CN" b="1" dirty="0">
                <a:latin typeface="Arial" panose="020B0604020202020204" pitchFamily="34" charset="0"/>
                <a:cs typeface="Arial" panose="020B0604020202020204" pitchFamily="34" charset="0"/>
              </a:rPr>
              <a:t>✓ Advantages:</a:t>
            </a:r>
            <a:endParaRPr lang="en-US" altLang="zh-CN" dirty="0">
              <a:latin typeface="Arial" panose="020B0604020202020204" pitchFamily="34" charset="0"/>
              <a:cs typeface="Arial" panose="020B0604020202020204" pitchFamily="34" charset="0"/>
            </a:endParaRPr>
          </a:p>
          <a:p>
            <a:pPr lvl="1">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Intuitive physical interpretation</a:t>
            </a:r>
          </a:p>
          <a:p>
            <a:pPr lvl="1">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Not sensitive to loop phase</a:t>
            </a:r>
          </a:p>
          <a:p>
            <a:pPr>
              <a:spcAft>
                <a:spcPts val="600"/>
              </a:spcAft>
              <a:buNone/>
            </a:pPr>
            <a:r>
              <a:rPr lang="en-US" altLang="zh-CN" b="1" dirty="0">
                <a:latin typeface="Arial" panose="020B0604020202020204" pitchFamily="34" charset="0"/>
                <a:cs typeface="Arial" panose="020B0604020202020204" pitchFamily="34" charset="0"/>
              </a:rPr>
              <a:t>✗ Limitations:</a:t>
            </a:r>
            <a:endParaRPr lang="en-US" altLang="zh-CN" dirty="0">
              <a:latin typeface="Arial" panose="020B0604020202020204" pitchFamily="34" charset="0"/>
              <a:cs typeface="Arial" panose="020B0604020202020204" pitchFamily="34" charset="0"/>
            </a:endParaRPr>
          </a:p>
          <a:p>
            <a:pPr lvl="1">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Requires </a:t>
            </a:r>
            <a:r>
              <a:rPr lang="en-US" altLang="zh-CN" sz="1600" b="1" dirty="0">
                <a:solidFill>
                  <a:schemeClr val="accent2">
                    <a:lumMod val="75000"/>
                  </a:schemeClr>
                </a:solidFill>
                <a:latin typeface="Arial" panose="020B0604020202020204" pitchFamily="34" charset="0"/>
                <a:cs typeface="Arial" panose="020B0604020202020204" pitchFamily="34" charset="0"/>
              </a:rPr>
              <a:t>nonlinear</a:t>
            </a:r>
            <a:r>
              <a:rPr lang="en-US" altLang="zh-CN" sz="1600" dirty="0">
                <a:latin typeface="Arial" panose="020B0604020202020204" pitchFamily="34" charset="0"/>
                <a:cs typeface="Arial" panose="020B0604020202020204" pitchFamily="34" charset="0"/>
              </a:rPr>
              <a:t> transformations</a:t>
            </a:r>
          </a:p>
          <a:p>
            <a:pPr lvl="1">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Sensitive to phase wrap-around</a:t>
            </a:r>
          </a:p>
        </p:txBody>
      </p:sp>
      <p:cxnSp>
        <p:nvCxnSpPr>
          <p:cNvPr id="47" name="直接箭头连接符 46">
            <a:extLst>
              <a:ext uri="{FF2B5EF4-FFF2-40B4-BE49-F238E27FC236}">
                <a16:creationId xmlns:a16="http://schemas.microsoft.com/office/drawing/2014/main" id="{5656E3FB-8BB3-FB4E-453B-6523754CC125}"/>
              </a:ext>
            </a:extLst>
          </p:cNvPr>
          <p:cNvCxnSpPr>
            <a:cxnSpLocks/>
          </p:cNvCxnSpPr>
          <p:nvPr/>
        </p:nvCxnSpPr>
        <p:spPr>
          <a:xfrm>
            <a:off x="10555471" y="1583867"/>
            <a:ext cx="1475269"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E82CF7AA-DF89-DC33-5F15-6343A6DE6B04}"/>
              </a:ext>
            </a:extLst>
          </p:cNvPr>
          <p:cNvCxnSpPr>
            <a:cxnSpLocks/>
          </p:cNvCxnSpPr>
          <p:nvPr/>
        </p:nvCxnSpPr>
        <p:spPr>
          <a:xfrm flipV="1">
            <a:off x="11258108" y="910466"/>
            <a:ext cx="0" cy="1346802"/>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F8BFC835-16A6-FE56-6FB6-41BC3F154FED}"/>
              </a:ext>
            </a:extLst>
          </p:cNvPr>
          <p:cNvSpPr/>
          <p:nvPr/>
        </p:nvSpPr>
        <p:spPr>
          <a:xfrm>
            <a:off x="10899259" y="1228725"/>
            <a:ext cx="717697" cy="713215"/>
          </a:xfrm>
          <a:prstGeom prst="rect">
            <a:avLst/>
          </a:prstGeom>
          <a:solidFill>
            <a:schemeClr val="bg1">
              <a:lumMod val="50000"/>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箭头连接符 49">
            <a:extLst>
              <a:ext uri="{FF2B5EF4-FFF2-40B4-BE49-F238E27FC236}">
                <a16:creationId xmlns:a16="http://schemas.microsoft.com/office/drawing/2014/main" id="{F6FE02E3-6E64-8DBD-D94E-B2E713A89FDD}"/>
              </a:ext>
            </a:extLst>
          </p:cNvPr>
          <p:cNvCxnSpPr>
            <a:cxnSpLocks/>
          </p:cNvCxnSpPr>
          <p:nvPr/>
        </p:nvCxnSpPr>
        <p:spPr>
          <a:xfrm>
            <a:off x="4194998" y="1583867"/>
            <a:ext cx="1475269"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8DEB50FC-4D11-C166-FE44-619A34A2A702}"/>
              </a:ext>
            </a:extLst>
          </p:cNvPr>
          <p:cNvCxnSpPr>
            <a:cxnSpLocks/>
          </p:cNvCxnSpPr>
          <p:nvPr/>
        </p:nvCxnSpPr>
        <p:spPr>
          <a:xfrm flipV="1">
            <a:off x="4897635" y="910466"/>
            <a:ext cx="0" cy="1346802"/>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空心弧 52">
            <a:extLst>
              <a:ext uri="{FF2B5EF4-FFF2-40B4-BE49-F238E27FC236}">
                <a16:creationId xmlns:a16="http://schemas.microsoft.com/office/drawing/2014/main" id="{BF27745D-F30F-CE1A-DF87-02BB76E97004}"/>
              </a:ext>
            </a:extLst>
          </p:cNvPr>
          <p:cNvSpPr/>
          <p:nvPr/>
        </p:nvSpPr>
        <p:spPr>
          <a:xfrm>
            <a:off x="4420165" y="1112156"/>
            <a:ext cx="950668" cy="943422"/>
          </a:xfrm>
          <a:prstGeom prst="blockArc">
            <a:avLst>
              <a:gd name="adj1" fmla="val 20860586"/>
              <a:gd name="adj2" fmla="val 20840000"/>
              <a:gd name="adj3" fmla="val 45532"/>
            </a:avLst>
          </a:prstGeom>
          <a:solidFill>
            <a:schemeClr val="bg1">
              <a:lumMod val="50000"/>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2">
            <a:extLst>
              <a:ext uri="{FF2B5EF4-FFF2-40B4-BE49-F238E27FC236}">
                <a16:creationId xmlns:a16="http://schemas.microsoft.com/office/drawing/2014/main" id="{33CBC925-BF45-4B1E-5123-CB72FE06FDA1}"/>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10</a:t>
            </a:fld>
            <a:endParaRPr lang="en-GB" altLang="zh-CN">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6D4D93F1-EE27-EFD0-A34A-ED291CDA020B}"/>
              </a:ext>
            </a:extLst>
          </p:cNvPr>
          <p:cNvSpPr txBox="1"/>
          <p:nvPr/>
        </p:nvSpPr>
        <p:spPr>
          <a:xfrm>
            <a:off x="10646072" y="2297082"/>
            <a:ext cx="1263944" cy="369332"/>
          </a:xfrm>
          <a:prstGeom prst="rect">
            <a:avLst/>
          </a:prstGeom>
          <a:noFill/>
        </p:spPr>
        <p:txBody>
          <a:bodyPr wrap="square">
            <a:spAutoFit/>
          </a:bodyPr>
          <a:lstStyle/>
          <a:p>
            <a:r>
              <a:rPr lang="en-US" altLang="zh-CN" b="1" dirty="0">
                <a:solidFill>
                  <a:schemeClr val="accent1">
                    <a:lumMod val="75000"/>
                  </a:schemeClr>
                </a:solidFill>
                <a:latin typeface="Arial" panose="020B0604020202020204" pitchFamily="34" charset="0"/>
                <a:cs typeface="Arial" panose="020B0604020202020204" pitchFamily="34" charset="0"/>
              </a:rPr>
              <a:t>Cartesian</a:t>
            </a:r>
            <a:endParaRPr lang="zh-CN" altLang="en-US" b="1" dirty="0">
              <a:solidFill>
                <a:schemeClr val="accent1">
                  <a:lumMod val="75000"/>
                </a:schemeClr>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47764F85-4C6E-4DBE-23B0-E72DE0119EA5}"/>
              </a:ext>
            </a:extLst>
          </p:cNvPr>
          <p:cNvSpPr txBox="1"/>
          <p:nvPr/>
        </p:nvSpPr>
        <p:spPr>
          <a:xfrm>
            <a:off x="4306963" y="2267242"/>
            <a:ext cx="1372607" cy="369332"/>
          </a:xfrm>
          <a:prstGeom prst="rect">
            <a:avLst/>
          </a:prstGeom>
          <a:noFill/>
        </p:spPr>
        <p:txBody>
          <a:bodyPr wrap="square">
            <a:spAutoFit/>
          </a:bodyPr>
          <a:lstStyle/>
          <a:p>
            <a:r>
              <a:rPr lang="en-US" altLang="zh-CN" b="1" dirty="0">
                <a:solidFill>
                  <a:schemeClr val="accent1">
                    <a:lumMod val="75000"/>
                  </a:schemeClr>
                </a:solidFill>
                <a:latin typeface="Arial" panose="020B0604020202020204" pitchFamily="34" charset="0"/>
                <a:cs typeface="Arial" panose="020B0604020202020204" pitchFamily="34" charset="0"/>
              </a:rPr>
              <a:t>Polar</a:t>
            </a:r>
            <a:endParaRPr lang="zh-CN" altLang="en-US"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958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0CD08-06DA-8F4D-6254-78EF13D2E3E8}"/>
            </a:ext>
          </a:extLst>
        </p:cNvPr>
        <p:cNvGrpSpPr/>
        <p:nvPr/>
      </p:nvGrpSpPr>
      <p:grpSpPr>
        <a:xfrm>
          <a:off x="0" y="0"/>
          <a:ext cx="0" cy="0"/>
          <a:chOff x="0" y="0"/>
          <a:chExt cx="0" cy="0"/>
        </a:xfrm>
      </p:grpSpPr>
      <p:sp>
        <p:nvSpPr>
          <p:cNvPr id="21" name="标题 21">
            <a:extLst>
              <a:ext uri="{FF2B5EF4-FFF2-40B4-BE49-F238E27FC236}">
                <a16:creationId xmlns:a16="http://schemas.microsoft.com/office/drawing/2014/main" id="{755A9C59-7F45-6C3F-3BB5-8664A033EC08}"/>
              </a:ext>
            </a:extLst>
          </p:cNvPr>
          <p:cNvSpPr>
            <a:spLocks noGrp="1"/>
          </p:cNvSpPr>
          <p:nvPr>
            <p:ph type="title"/>
          </p:nvPr>
        </p:nvSpPr>
        <p:spPr>
          <a:xfrm>
            <a:off x="1401763" y="-3175"/>
            <a:ext cx="9225478"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LLRF Learning Resources</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灯片编号占位符 2">
            <a:extLst>
              <a:ext uri="{FF2B5EF4-FFF2-40B4-BE49-F238E27FC236}">
                <a16:creationId xmlns:a16="http://schemas.microsoft.com/office/drawing/2014/main" id="{31A0D846-CEA9-07CB-B559-E5A6EF8F262A}"/>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11</a:t>
            </a:fld>
            <a:endParaRPr lang="en-GB" altLang="zh-CN">
              <a:latin typeface="Arial" panose="020B0604020202020204" pitchFamily="34" charset="0"/>
              <a:cs typeface="Arial" panose="020B0604020202020204" pitchFamily="34" charset="0"/>
            </a:endParaRPr>
          </a:p>
        </p:txBody>
      </p:sp>
      <p:pic>
        <p:nvPicPr>
          <p:cNvPr id="1026" name="Picture 2" descr="Book cover">
            <a:extLst>
              <a:ext uri="{FF2B5EF4-FFF2-40B4-BE49-F238E27FC236}">
                <a16:creationId xmlns:a16="http://schemas.microsoft.com/office/drawing/2014/main" id="{DFDF74F0-B3A3-8295-E4DD-71F0016514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34589" y="1156961"/>
            <a:ext cx="3229327" cy="4860868"/>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a:extLst>
              <a:ext uri="{FF2B5EF4-FFF2-40B4-BE49-F238E27FC236}">
                <a16:creationId xmlns:a16="http://schemas.microsoft.com/office/drawing/2014/main" id="{6C5F6CE5-05FE-B2C7-35AD-9A4E829E307E}"/>
              </a:ext>
            </a:extLst>
          </p:cNvPr>
          <p:cNvSpPr txBox="1"/>
          <p:nvPr/>
        </p:nvSpPr>
        <p:spPr>
          <a:xfrm>
            <a:off x="468775" y="1039598"/>
            <a:ext cx="7772400" cy="6509411"/>
          </a:xfrm>
          <a:prstGeom prst="rect">
            <a:avLst/>
          </a:prstGeom>
          <a:noFill/>
        </p:spPr>
        <p:txBody>
          <a:bodyPr wrap="square">
            <a:spAutoFit/>
          </a:bodyPr>
          <a:lstStyle/>
          <a:p>
            <a:pPr>
              <a:lnSpc>
                <a:spcPct val="120000"/>
              </a:lnSpc>
              <a:spcAft>
                <a:spcPts val="600"/>
              </a:spcAft>
            </a:pPr>
            <a:r>
              <a:rPr lang="en-US" altLang="zh-CN" sz="2800" b="1" dirty="0">
                <a:solidFill>
                  <a:srgbClr val="2B519A"/>
                </a:solidFill>
                <a:latin typeface="Arial Black" panose="020B0A04020102020204" pitchFamily="34" charset="0"/>
                <a:cs typeface="Arial" panose="020B0604020202020204" pitchFamily="34" charset="0"/>
              </a:rPr>
              <a:t>Books</a:t>
            </a:r>
          </a:p>
          <a:p>
            <a:pPr marL="457200" indent="-457200" algn="l">
              <a:lnSpc>
                <a:spcPct val="120000"/>
              </a:lnSpc>
              <a:spcAft>
                <a:spcPts val="600"/>
              </a:spcAft>
              <a:buAutoNum type="arabicParenR"/>
            </a:pPr>
            <a:r>
              <a:rPr lang="en-US" altLang="zh-CN" sz="2000" b="0" i="0" dirty="0">
                <a:effectLst/>
                <a:latin typeface="Arial" panose="020B0604020202020204" pitchFamily="34" charset="0"/>
                <a:cs typeface="Arial" panose="020B0604020202020204" pitchFamily="34" charset="0"/>
              </a:rPr>
              <a:t>Stefan SIMROCK and </a:t>
            </a:r>
            <a:r>
              <a:rPr lang="en-US" altLang="zh-CN" sz="2000" b="0" i="0" dirty="0" err="1">
                <a:effectLst/>
                <a:latin typeface="Arial" panose="020B0604020202020204" pitchFamily="34" charset="0"/>
                <a:cs typeface="Arial" panose="020B0604020202020204" pitchFamily="34" charset="0"/>
              </a:rPr>
              <a:t>Zheqiao</a:t>
            </a:r>
            <a:r>
              <a:rPr lang="en-US" altLang="zh-CN" sz="2000" b="0" i="0" dirty="0">
                <a:effectLst/>
                <a:latin typeface="Arial" panose="020B0604020202020204" pitchFamily="34" charset="0"/>
                <a:cs typeface="Arial" panose="020B0604020202020204" pitchFamily="34" charset="0"/>
              </a:rPr>
              <a:t> GENG, </a:t>
            </a:r>
            <a:r>
              <a:rPr lang="en-US" altLang="zh-CN" sz="2000" b="1" i="1" dirty="0">
                <a:effectLst/>
                <a:latin typeface="Arial" panose="020B0604020202020204" pitchFamily="34" charset="0"/>
                <a:cs typeface="Arial" panose="020B0604020202020204" pitchFamily="34" charset="0"/>
              </a:rPr>
              <a:t>Low-Level Radio Frequency Systems</a:t>
            </a:r>
            <a:r>
              <a:rPr lang="en-US" altLang="zh-CN" sz="2000" b="1" i="1"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 Springer, 2022</a:t>
            </a:r>
            <a:r>
              <a:rPr lang="zh-CN" altLang="en-US" sz="2000" dirty="0">
                <a:latin typeface="Arial" panose="020B0604020202020204" pitchFamily="34" charset="0"/>
                <a:cs typeface="Arial" panose="020B0604020202020204" pitchFamily="34" charset="0"/>
              </a:rPr>
              <a:t> </a:t>
            </a:r>
            <a:endParaRPr lang="en-US" altLang="zh-CN" sz="2000" dirty="0">
              <a:latin typeface="Arial" panose="020B0604020202020204" pitchFamily="34" charset="0"/>
              <a:cs typeface="Arial" panose="020B0604020202020204" pitchFamily="34" charset="0"/>
            </a:endParaRPr>
          </a:p>
          <a:p>
            <a:pPr algn="l">
              <a:lnSpc>
                <a:spcPct val="120000"/>
              </a:lnSpc>
              <a:spcAft>
                <a:spcPts val="600"/>
              </a:spcAft>
            </a:pPr>
            <a:r>
              <a:rPr lang="en-US" altLang="zh-CN" sz="2800" b="1" dirty="0">
                <a:solidFill>
                  <a:srgbClr val="2B519A"/>
                </a:solidFill>
                <a:latin typeface="Arial Black" panose="020B0A04020102020204" pitchFamily="34" charset="0"/>
                <a:cs typeface="Arial" panose="020B0604020202020204" pitchFamily="34" charset="0"/>
              </a:rPr>
              <a:t>Accelerator School</a:t>
            </a:r>
          </a:p>
          <a:p>
            <a:pPr marL="457200" indent="-457200">
              <a:lnSpc>
                <a:spcPct val="120000"/>
              </a:lnSpc>
              <a:spcAft>
                <a:spcPts val="600"/>
              </a:spcAft>
              <a:buFontTx/>
              <a:buAutoNum type="arabicParenR"/>
            </a:pPr>
            <a:r>
              <a:rPr lang="en-US" altLang="zh-CN" sz="2000" b="0" i="0" dirty="0">
                <a:effectLst/>
                <a:latin typeface="Arial" panose="020B0604020202020204" pitchFamily="34" charset="0"/>
                <a:cs typeface="Arial" panose="020B0604020202020204" pitchFamily="34" charset="0"/>
              </a:rPr>
              <a:t>Stefan SIMROCK and </a:t>
            </a:r>
            <a:r>
              <a:rPr lang="en-US" altLang="zh-CN" sz="2000" b="0" i="0" dirty="0" err="1">
                <a:effectLst/>
                <a:latin typeface="Arial" panose="020B0604020202020204" pitchFamily="34" charset="0"/>
                <a:cs typeface="Arial" panose="020B0604020202020204" pitchFamily="34" charset="0"/>
              </a:rPr>
              <a:t>Zheqiao</a:t>
            </a:r>
            <a:r>
              <a:rPr lang="en-US" altLang="zh-CN" sz="2000" b="0" i="0" dirty="0">
                <a:effectLst/>
                <a:latin typeface="Arial" panose="020B0604020202020204" pitchFamily="34" charset="0"/>
                <a:cs typeface="Arial" panose="020B0604020202020204" pitchFamily="34" charset="0"/>
              </a:rPr>
              <a:t> GENG</a:t>
            </a:r>
            <a:r>
              <a:rPr lang="en-US" altLang="de-DE" sz="2000" dirty="0">
                <a:latin typeface="Arial" panose="020B0604020202020204" pitchFamily="34" charset="0"/>
                <a:cs typeface="Arial" panose="020B0604020202020204" pitchFamily="34" charset="0"/>
              </a:rPr>
              <a:t>. </a:t>
            </a:r>
            <a:r>
              <a:rPr lang="en-US" altLang="de-DE" sz="2000" b="1" i="1" dirty="0">
                <a:latin typeface="Arial" panose="020B0604020202020204" pitchFamily="34" charset="0"/>
                <a:cs typeface="Arial" panose="020B0604020202020204" pitchFamily="34" charset="0"/>
              </a:rPr>
              <a:t>LLRF lecture</a:t>
            </a:r>
            <a:r>
              <a:rPr lang="en-US" altLang="de-DE" sz="2000" dirty="0">
                <a:latin typeface="Arial" panose="020B0604020202020204" pitchFamily="34" charset="0"/>
                <a:cs typeface="Arial" panose="020B0604020202020204" pitchFamily="34" charset="0"/>
              </a:rPr>
              <a:t>, The 8th International Linear Accelerator school,</a:t>
            </a:r>
            <a:r>
              <a:rPr lang="en-US" altLang="zh-CN"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Dec. 4 - 15, 2013</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Ankara University,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Turkey</a:t>
            </a:r>
          </a:p>
          <a:p>
            <a:pPr marL="457200" indent="-457200">
              <a:lnSpc>
                <a:spcPct val="120000"/>
              </a:lnSpc>
              <a:spcAft>
                <a:spcPts val="600"/>
              </a:spcAft>
              <a:buFontTx/>
              <a:buAutoNum type="arabicParenR"/>
            </a:pPr>
            <a:r>
              <a:rPr lang="en-US" altLang="zh-CN" sz="2000" dirty="0">
                <a:latin typeface="Arial" panose="020B0604020202020204" pitchFamily="34" charset="0"/>
                <a:cs typeface="Arial" panose="020B0604020202020204" pitchFamily="34" charset="0"/>
              </a:rPr>
              <a:t>Sven PFEIFFER, </a:t>
            </a:r>
            <a:r>
              <a:rPr lang="en-US" altLang="zh-CN" sz="2000" b="1" i="1" dirty="0">
                <a:latin typeface="Arial" panose="020B0604020202020204" pitchFamily="34" charset="0"/>
                <a:cs typeface="Arial" panose="020B0604020202020204" pitchFamily="34" charset="0"/>
              </a:rPr>
              <a:t>LLRF Controls and Feedback: Free-Electron Lasers and Energy Recovery Linacs</a:t>
            </a:r>
            <a:r>
              <a:rPr lang="en-US" altLang="zh-CN" sz="2000" b="1"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CAS-CERN Accelerator School on Free Electron Lasers and Energy Recovery Linacs</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u="sng" dirty="0">
                <a:latin typeface="Arial" panose="020B0604020202020204" pitchFamily="34" charset="0"/>
                <a:cs typeface="Arial" panose="020B0604020202020204" pitchFamily="34" charset="0"/>
              </a:rPr>
              <a:t>2016</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Hamburg,</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Germany</a:t>
            </a:r>
          </a:p>
          <a:p>
            <a:pPr marL="457200" indent="-457200">
              <a:lnSpc>
                <a:spcPct val="120000"/>
              </a:lnSpc>
              <a:spcAft>
                <a:spcPts val="600"/>
              </a:spcAft>
              <a:buFontTx/>
              <a:buAutoNum type="arabicParenR"/>
            </a:pPr>
            <a:endParaRPr lang="en-US" altLang="zh-CN" sz="2000" b="1" i="0" dirty="0">
              <a:effectLst/>
              <a:latin typeface="Noto Sans" panose="020B0502040204020203" pitchFamily="34" charset="0"/>
            </a:endParaRPr>
          </a:p>
          <a:p>
            <a:pPr marL="457200" indent="-457200">
              <a:lnSpc>
                <a:spcPct val="120000"/>
              </a:lnSpc>
              <a:spcAft>
                <a:spcPts val="600"/>
              </a:spcAft>
              <a:buFontTx/>
              <a:buAutoNum type="arabicParenR"/>
            </a:pPr>
            <a:endParaRPr lang="en-US" altLang="de-DE" sz="2000" dirty="0">
              <a:latin typeface="Arial" panose="020B0604020202020204" pitchFamily="34" charset="0"/>
              <a:cs typeface="Arial" panose="020B0604020202020204" pitchFamily="34" charset="0"/>
            </a:endParaRPr>
          </a:p>
          <a:p>
            <a:pPr marL="457200" indent="-457200">
              <a:lnSpc>
                <a:spcPct val="120000"/>
              </a:lnSpc>
              <a:spcAft>
                <a:spcPts val="600"/>
              </a:spcAft>
              <a:buFontTx/>
              <a:buAutoNum type="arabicParenR"/>
            </a:pPr>
            <a:endParaRPr lang="en-US" altLang="de-DE" sz="2000" dirty="0">
              <a:latin typeface="Arial" panose="020B0604020202020204" pitchFamily="34" charset="0"/>
              <a:cs typeface="Arial" panose="020B0604020202020204" pitchFamily="34" charset="0"/>
            </a:endParaRPr>
          </a:p>
          <a:p>
            <a:pPr marL="457200" indent="-457200" algn="l">
              <a:lnSpc>
                <a:spcPct val="120000"/>
              </a:lnSpc>
              <a:buAutoNum type="arabicParenR"/>
            </a:pPr>
            <a:endParaRPr lang="en-US" altLang="zh-CN" sz="2000" b="0" i="0" dirty="0">
              <a:solidFill>
                <a:srgbClr val="03528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44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104977-1319-4358-AA80-B531FF2A2397}"/>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63C3836-762A-4012-8DFC-2357956D224E}"/>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9874932E-2AC6-4B50-A76E-BDFB80A685E7}"/>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11" name="Rectangle 11">
            <a:extLst>
              <a:ext uri="{FF2B5EF4-FFF2-40B4-BE49-F238E27FC236}">
                <a16:creationId xmlns:a16="http://schemas.microsoft.com/office/drawing/2014/main" id="{528859ED-251B-4149-B1DC-78ADAEE81FC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000" dirty="0">
                <a:solidFill>
                  <a:srgbClr val="44546A"/>
                </a:solidFill>
                <a:latin typeface="Arial Black" panose="020B0A04020102020204" pitchFamily="34" charset="0"/>
                <a:ea typeface="微软雅黑" panose="020B0503020204020204" pitchFamily="34" charset="-122"/>
              </a:rPr>
              <a:t>LLRF Basics</a:t>
            </a:r>
            <a:endParaRPr kumimoji="0" lang="zh-CN" altLang="en-US" sz="3000" b="0" i="0" u="none" strike="noStrike" kern="1200" cap="none" spc="0" normalizeH="0" baseline="0" noProof="0" dirty="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918CA88D-C449-4A36-8B6B-BAC1880E5AF0}"/>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D73886A8-3EDE-4E36-8649-2B1B2329FE7F}"/>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F69F46A9-FCED-4915-A772-5B8E6C5AA64A}"/>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9C9B22B3-9045-42CC-A1BE-D345A73414D0}"/>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9FBD3E24-FC84-488E-BAD6-EE6D666F6178}"/>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F3C77E0D-2375-44F5-9441-B642DDE5BE04}"/>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A51BCDD1-4D39-4C80-B626-790C6C3B7881}"/>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37124C54-5DC1-4807-B070-F91E0BAA1AFF}"/>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1326D838-8134-4EF1-B439-3963A131D883}"/>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7747ADEA-F80B-437E-A446-97D1A66E260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372DEDFC-F5B3-4510-9AAF-C975E6E5D87A}"/>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815A86A2-11BB-4CEA-980C-E72D746E3B20}"/>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6569CE94-4EB6-4B34-A9CA-8FE6C7BD242E}"/>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885975A9-5942-422A-B131-B6BBACFEF615}"/>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3603E0B7-EFD9-41A5-8683-AE47F1719343}"/>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a:extLst>
              <a:ext uri="{FF2B5EF4-FFF2-40B4-BE49-F238E27FC236}">
                <a16:creationId xmlns:a16="http://schemas.microsoft.com/office/drawing/2014/main" id="{E15A83BA-E17C-9085-1162-1E7FDEEF45AC}"/>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30" name="文本框 29">
            <a:extLst>
              <a:ext uri="{FF2B5EF4-FFF2-40B4-BE49-F238E27FC236}">
                <a16:creationId xmlns:a16="http://schemas.microsoft.com/office/drawing/2014/main" id="{004A1648-1C89-7856-6930-8F971C45F751}"/>
              </a:ext>
            </a:extLst>
          </p:cNvPr>
          <p:cNvSpPr txBox="1"/>
          <p:nvPr/>
        </p:nvSpPr>
        <p:spPr>
          <a:xfrm>
            <a:off x="5741216" y="3947519"/>
            <a:ext cx="3528619"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Control System Basics</a:t>
            </a:r>
            <a:endParaRPr lang="zh-CN" altLang="en-US" dirty="0"/>
          </a:p>
        </p:txBody>
      </p:sp>
      <p:sp>
        <p:nvSpPr>
          <p:cNvPr id="2" name="文本框 1">
            <a:extLst>
              <a:ext uri="{FF2B5EF4-FFF2-40B4-BE49-F238E27FC236}">
                <a16:creationId xmlns:a16="http://schemas.microsoft.com/office/drawing/2014/main" id="{19D9E66B-036C-FAA6-F78B-CFA0CEAE9B06}"/>
              </a:ext>
            </a:extLst>
          </p:cNvPr>
          <p:cNvSpPr txBox="1"/>
          <p:nvPr/>
        </p:nvSpPr>
        <p:spPr>
          <a:xfrm>
            <a:off x="5741215" y="4450598"/>
            <a:ext cx="3528619"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LLRF Control Loop  Modeling</a:t>
            </a:r>
            <a:endParaRPr lang="zh-CN" altLang="en-US" dirty="0"/>
          </a:p>
        </p:txBody>
      </p:sp>
      <p:sp>
        <p:nvSpPr>
          <p:cNvPr id="3" name="文本框 2">
            <a:extLst>
              <a:ext uri="{FF2B5EF4-FFF2-40B4-BE49-F238E27FC236}">
                <a16:creationId xmlns:a16="http://schemas.microsoft.com/office/drawing/2014/main" id="{7A734CB5-E795-E283-A34B-3D50445600B6}"/>
              </a:ext>
            </a:extLst>
          </p:cNvPr>
          <p:cNvSpPr txBox="1"/>
          <p:nvPr/>
        </p:nvSpPr>
        <p:spPr>
          <a:xfrm>
            <a:off x="5741215" y="4966860"/>
            <a:ext cx="3528619"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LLRF Feedback Optimization</a:t>
            </a:r>
            <a:endParaRPr lang="zh-CN" altLang="en-US" dirty="0"/>
          </a:p>
        </p:txBody>
      </p:sp>
    </p:spTree>
    <p:extLst>
      <p:ext uri="{BB962C8B-B14F-4D97-AF65-F5344CB8AC3E}">
        <p14:creationId xmlns:p14="http://schemas.microsoft.com/office/powerpoint/2010/main" val="218077431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D1D01-A1EC-00C8-C4BF-099390FD5B0F}"/>
            </a:ext>
          </a:extLst>
        </p:cNvPr>
        <p:cNvGrpSpPr/>
        <p:nvPr/>
      </p:nvGrpSpPr>
      <p:grpSpPr>
        <a:xfrm>
          <a:off x="0" y="0"/>
          <a:ext cx="0" cy="0"/>
          <a:chOff x="0" y="0"/>
          <a:chExt cx="0" cy="0"/>
        </a:xfrm>
      </p:grpSpPr>
      <p:pic>
        <p:nvPicPr>
          <p:cNvPr id="45" name="图片 44">
            <a:extLst>
              <a:ext uri="{FF2B5EF4-FFF2-40B4-BE49-F238E27FC236}">
                <a16:creationId xmlns:a16="http://schemas.microsoft.com/office/drawing/2014/main" id="{334F5B4C-3F3D-3501-F086-D32E61483758}"/>
              </a:ext>
            </a:extLst>
          </p:cNvPr>
          <p:cNvPicPr>
            <a:picLocks noChangeAspect="1"/>
          </p:cNvPicPr>
          <p:nvPr/>
        </p:nvPicPr>
        <p:blipFill>
          <a:blip r:embed="rId3"/>
          <a:stretch>
            <a:fillRect/>
          </a:stretch>
        </p:blipFill>
        <p:spPr>
          <a:xfrm>
            <a:off x="6641372" y="3980262"/>
            <a:ext cx="4379081" cy="625583"/>
          </a:xfrm>
          <a:prstGeom prst="rect">
            <a:avLst/>
          </a:prstGeom>
        </p:spPr>
      </p:pic>
      <p:pic>
        <p:nvPicPr>
          <p:cNvPr id="35" name="图片 34">
            <a:extLst>
              <a:ext uri="{FF2B5EF4-FFF2-40B4-BE49-F238E27FC236}">
                <a16:creationId xmlns:a16="http://schemas.microsoft.com/office/drawing/2014/main" id="{74621978-2762-E51C-F944-3470CCD96BE9}"/>
              </a:ext>
            </a:extLst>
          </p:cNvPr>
          <p:cNvPicPr>
            <a:picLocks noChangeAspect="1"/>
          </p:cNvPicPr>
          <p:nvPr/>
        </p:nvPicPr>
        <p:blipFill>
          <a:blip r:embed="rId4"/>
          <a:stretch>
            <a:fillRect/>
          </a:stretch>
        </p:blipFill>
        <p:spPr>
          <a:xfrm>
            <a:off x="756550" y="5292054"/>
            <a:ext cx="4562833" cy="1113155"/>
          </a:xfrm>
          <a:prstGeom prst="rect">
            <a:avLst/>
          </a:prstGeom>
        </p:spPr>
      </p:pic>
      <p:sp>
        <p:nvSpPr>
          <p:cNvPr id="79" name="标题 21">
            <a:extLst>
              <a:ext uri="{FF2B5EF4-FFF2-40B4-BE49-F238E27FC236}">
                <a16:creationId xmlns:a16="http://schemas.microsoft.com/office/drawing/2014/main" id="{5F19811D-EB95-C918-8C1F-4B8DD95081E2}"/>
              </a:ext>
            </a:extLst>
          </p:cNvPr>
          <p:cNvSpPr>
            <a:spLocks noGrp="1"/>
          </p:cNvSpPr>
          <p:nvPr>
            <p:ph type="title"/>
          </p:nvPr>
        </p:nvSpPr>
        <p:spPr>
          <a:xfrm>
            <a:off x="1545996" y="-3175"/>
            <a:ext cx="9376004"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Components of a typical control system</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38" name="图片 37">
            <a:extLst>
              <a:ext uri="{FF2B5EF4-FFF2-40B4-BE49-F238E27FC236}">
                <a16:creationId xmlns:a16="http://schemas.microsoft.com/office/drawing/2014/main" id="{F875AFF4-AEFE-567C-42ED-2D51F33B3086}"/>
              </a:ext>
            </a:extLst>
          </p:cNvPr>
          <p:cNvPicPr>
            <a:picLocks noChangeAspect="1"/>
          </p:cNvPicPr>
          <p:nvPr/>
        </p:nvPicPr>
        <p:blipFill>
          <a:blip r:embed="rId4"/>
          <a:stretch>
            <a:fillRect/>
          </a:stretch>
        </p:blipFill>
        <p:spPr>
          <a:xfrm>
            <a:off x="6495880" y="5268791"/>
            <a:ext cx="4562833" cy="1113155"/>
          </a:xfrm>
          <a:prstGeom prst="rect">
            <a:avLst/>
          </a:prstGeom>
        </p:spPr>
      </p:pic>
      <p:sp>
        <p:nvSpPr>
          <p:cNvPr id="39" name="对话气泡: 矩形 38">
            <a:extLst>
              <a:ext uri="{FF2B5EF4-FFF2-40B4-BE49-F238E27FC236}">
                <a16:creationId xmlns:a16="http://schemas.microsoft.com/office/drawing/2014/main" id="{60C26EC3-61A1-F624-2F66-9D4FBBD77F07}"/>
              </a:ext>
            </a:extLst>
          </p:cNvPr>
          <p:cNvSpPr/>
          <p:nvPr/>
        </p:nvSpPr>
        <p:spPr>
          <a:xfrm>
            <a:off x="6549497" y="3813302"/>
            <a:ext cx="4509216" cy="1009650"/>
          </a:xfrm>
          <a:prstGeom prst="wedgeRectCallout">
            <a:avLst>
              <a:gd name="adj1" fmla="val 20598"/>
              <a:gd name="adj2" fmla="val 106625"/>
            </a:avLst>
          </a:prstGeom>
          <a:solidFill>
            <a:schemeClr val="bg1">
              <a:lumMod val="95000"/>
              <a:alpha val="21000"/>
            </a:schemeClr>
          </a:solidFill>
          <a:ln w="22225">
            <a:solidFill>
              <a:schemeClr val="bg1">
                <a:lumMod val="50000"/>
                <a:alpha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図 31">
            <a:extLst>
              <a:ext uri="{FF2B5EF4-FFF2-40B4-BE49-F238E27FC236}">
                <a16:creationId xmlns:a16="http://schemas.microsoft.com/office/drawing/2014/main" id="{0A2895E1-35BE-1793-815D-C14263FFE5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01284" y="5268790"/>
            <a:ext cx="1168438" cy="1113155"/>
          </a:xfrm>
          <a:prstGeom prst="rect">
            <a:avLst/>
          </a:prstGeom>
          <a:ln w="15875">
            <a:solidFill>
              <a:schemeClr val="tx1"/>
            </a:solidFill>
          </a:ln>
        </p:spPr>
      </p:pic>
      <p:pic>
        <p:nvPicPr>
          <p:cNvPr id="42" name="図 1">
            <a:extLst>
              <a:ext uri="{FF2B5EF4-FFF2-40B4-BE49-F238E27FC236}">
                <a16:creationId xmlns:a16="http://schemas.microsoft.com/office/drawing/2014/main" id="{3A5811BD-0858-ABF9-5424-A2EF4C1B3563}"/>
              </a:ext>
            </a:extLst>
          </p:cNvPr>
          <p:cNvPicPr>
            <a:picLocks noChangeAspect="1"/>
          </p:cNvPicPr>
          <p:nvPr/>
        </p:nvPicPr>
        <p:blipFill>
          <a:blip r:embed="rId6"/>
          <a:stretch>
            <a:fillRect/>
          </a:stretch>
        </p:blipFill>
        <p:spPr>
          <a:xfrm>
            <a:off x="9344576" y="3523429"/>
            <a:ext cx="586079" cy="469815"/>
          </a:xfrm>
          <a:prstGeom prst="rect">
            <a:avLst/>
          </a:prstGeom>
          <a:solidFill>
            <a:schemeClr val="bg1">
              <a:lumMod val="95000"/>
            </a:schemeClr>
          </a:solidFill>
          <a:ln w="15875">
            <a:solidFill>
              <a:schemeClr val="tx1"/>
            </a:solidFill>
          </a:ln>
        </p:spPr>
      </p:pic>
      <p:sp>
        <p:nvSpPr>
          <p:cNvPr id="49" name="文本框 48">
            <a:extLst>
              <a:ext uri="{FF2B5EF4-FFF2-40B4-BE49-F238E27FC236}">
                <a16:creationId xmlns:a16="http://schemas.microsoft.com/office/drawing/2014/main" id="{C0ECB15A-8718-C410-AE13-B36CA6141979}"/>
              </a:ext>
            </a:extLst>
          </p:cNvPr>
          <p:cNvSpPr txBox="1"/>
          <p:nvPr/>
        </p:nvSpPr>
        <p:spPr>
          <a:xfrm>
            <a:off x="7501283" y="4436349"/>
            <a:ext cx="896409" cy="261610"/>
          </a:xfrm>
          <a:prstGeom prst="rect">
            <a:avLst/>
          </a:prstGeom>
          <a:noFill/>
        </p:spPr>
        <p:txBody>
          <a:bodyPr wrap="square">
            <a:spAutoFit/>
          </a:bodyPr>
          <a:lstStyle/>
          <a:p>
            <a:r>
              <a:rPr lang="en-US" altLang="zh-CN" sz="105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Waveguide</a:t>
            </a:r>
            <a:endParaRPr lang="zh-CN" altLang="en-US" sz="1050" dirty="0"/>
          </a:p>
        </p:txBody>
      </p:sp>
      <p:sp>
        <p:nvSpPr>
          <p:cNvPr id="50" name="矩形 49">
            <a:extLst>
              <a:ext uri="{FF2B5EF4-FFF2-40B4-BE49-F238E27FC236}">
                <a16:creationId xmlns:a16="http://schemas.microsoft.com/office/drawing/2014/main" id="{8DACFE7A-493D-8E34-5B8D-724D4822D929}"/>
              </a:ext>
            </a:extLst>
          </p:cNvPr>
          <p:cNvSpPr/>
          <p:nvPr/>
        </p:nvSpPr>
        <p:spPr>
          <a:xfrm>
            <a:off x="0" y="881067"/>
            <a:ext cx="12078586" cy="2678169"/>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 control system is a device, or set of devices, that manages, commands, directs or regulates </a:t>
            </a:r>
          </a:p>
          <a:p>
            <a:pPr lvl="1">
              <a:lnSpc>
                <a:spcPct val="125000"/>
              </a:lnSpc>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the behavior of other devices or systems</a:t>
            </a:r>
          </a:p>
          <a:p>
            <a:pPr marL="1371600" lvl="2" indent="-457200">
              <a:lnSpc>
                <a:spcPct val="125000"/>
              </a:lnSpc>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Plant</a:t>
            </a:r>
            <a:r>
              <a:rPr lang="zh-CN" altLang="en-US"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The physical system or process to be controlled, such as the SRF system</a:t>
            </a:r>
          </a:p>
          <a:p>
            <a:pPr marL="1371600" lvl="2" indent="-457200">
              <a:lnSpc>
                <a:spcPct val="125000"/>
              </a:lnSpc>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Controller</a:t>
            </a:r>
            <a:r>
              <a:rPr lang="zh-CN" altLang="en-US"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The unit that computes control signals based on the reference input and feedback to influence the plant’s behavior. Common types include PID and fuzzy controllers.</a:t>
            </a:r>
          </a:p>
          <a:p>
            <a:pPr marL="1371600" lvl="2" indent="-457200">
              <a:lnSpc>
                <a:spcPct val="125000"/>
              </a:lnSpc>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Sensor</a:t>
            </a:r>
            <a:r>
              <a:rPr lang="zh-CN" altLang="en-US"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A Device that measures the output or state of the plant and provides feedback to the controller</a:t>
            </a:r>
          </a:p>
          <a:p>
            <a:pPr marL="1371600" lvl="2" indent="-457200">
              <a:lnSpc>
                <a:spcPct val="125000"/>
              </a:lnSpc>
              <a:buFont typeface="Arial" panose="020B0604020202020204" pitchFamily="34" charset="0"/>
              <a:buChar char="•"/>
            </a:pPr>
            <a:r>
              <a:rPr lang="en-US" altLang="zh-CN" sz="1600" dirty="0">
                <a:solidFill>
                  <a:schemeClr val="bg1">
                    <a:lumMod val="75000"/>
                  </a:schemeClr>
                </a:solidFill>
                <a:latin typeface="Arial" panose="020B0604020202020204" pitchFamily="34" charset="0"/>
                <a:cs typeface="Arial" panose="020B0604020202020204" pitchFamily="34" charset="0"/>
              </a:rPr>
              <a:t>Actuator</a:t>
            </a:r>
            <a:r>
              <a:rPr lang="zh-CN" altLang="en-US" sz="1600" dirty="0">
                <a:solidFill>
                  <a:schemeClr val="bg1">
                    <a:lumMod val="75000"/>
                  </a:schemeClr>
                </a:solidFill>
                <a:latin typeface="Arial" panose="020B0604020202020204" pitchFamily="34" charset="0"/>
                <a:cs typeface="Arial" panose="020B0604020202020204" pitchFamily="34" charset="0"/>
              </a:rPr>
              <a:t>：</a:t>
            </a:r>
            <a:r>
              <a:rPr lang="en-US" altLang="zh-CN" sz="1600" dirty="0">
                <a:solidFill>
                  <a:schemeClr val="bg1">
                    <a:lumMod val="75000"/>
                  </a:schemeClr>
                </a:solidFill>
                <a:latin typeface="Arial" panose="020B0604020202020204" pitchFamily="34" charset="0"/>
                <a:cs typeface="Arial" panose="020B0604020202020204" pitchFamily="34" charset="0"/>
              </a:rPr>
              <a:t>A device that converts the controller’s output signal into physical action to drive the plant. It serves as the interface between the control signal and the physical system (e.g. piezo tuner in resonant frequency control loop )</a:t>
            </a:r>
          </a:p>
        </p:txBody>
      </p:sp>
      <p:pic>
        <p:nvPicPr>
          <p:cNvPr id="7170" name="Picture 2">
            <a:extLst>
              <a:ext uri="{FF2B5EF4-FFF2-40B4-BE49-F238E27FC236}">
                <a16:creationId xmlns:a16="http://schemas.microsoft.com/office/drawing/2014/main" id="{B793857B-77F1-0F84-81C5-4BB04176189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819002" y="4630918"/>
            <a:ext cx="675811" cy="481907"/>
          </a:xfrm>
          <a:prstGeom prst="rect">
            <a:avLst/>
          </a:prstGeom>
          <a:solidFill>
            <a:schemeClr val="bg1">
              <a:lumMod val="95000"/>
            </a:schemeClr>
          </a:solidFill>
          <a:ln w="15875">
            <a:solidFill>
              <a:schemeClr val="tx1"/>
            </a:solidFill>
          </a:ln>
        </p:spPr>
      </p:pic>
      <p:sp>
        <p:nvSpPr>
          <p:cNvPr id="54" name="箭头: 右 53">
            <a:extLst>
              <a:ext uri="{FF2B5EF4-FFF2-40B4-BE49-F238E27FC236}">
                <a16:creationId xmlns:a16="http://schemas.microsoft.com/office/drawing/2014/main" id="{90B711EC-EEB2-7440-2141-7167014C5C48}"/>
              </a:ext>
            </a:extLst>
          </p:cNvPr>
          <p:cNvSpPr/>
          <p:nvPr/>
        </p:nvSpPr>
        <p:spPr>
          <a:xfrm>
            <a:off x="5422900" y="5553918"/>
            <a:ext cx="1009650" cy="589426"/>
          </a:xfrm>
          <a:prstGeom prst="rightArrow">
            <a:avLst>
              <a:gd name="adj1" fmla="val 44970"/>
              <a:gd name="adj2" fmla="val 50000"/>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灯片编号占位符 2">
            <a:extLst>
              <a:ext uri="{FF2B5EF4-FFF2-40B4-BE49-F238E27FC236}">
                <a16:creationId xmlns:a16="http://schemas.microsoft.com/office/drawing/2014/main" id="{247308A3-0E3D-1969-1ED5-2C8842B55C22}"/>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13</a:t>
            </a:fld>
            <a:endParaRPr lang="en-GB" altLang="zh-CN">
              <a:latin typeface="Arial" panose="020B0604020202020204" pitchFamily="34" charset="0"/>
              <a:cs typeface="Arial" panose="020B0604020202020204" pitchFamily="34" charset="0"/>
            </a:endParaRPr>
          </a:p>
        </p:txBody>
      </p:sp>
      <p:pic>
        <p:nvPicPr>
          <p:cNvPr id="3" name="図 5">
            <a:extLst>
              <a:ext uri="{FF2B5EF4-FFF2-40B4-BE49-F238E27FC236}">
                <a16:creationId xmlns:a16="http://schemas.microsoft.com/office/drawing/2014/main" id="{3986D3AE-B9B7-4D2A-14B4-366C6CBD432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458200" y="3594083"/>
            <a:ext cx="676541" cy="389628"/>
          </a:xfrm>
          <a:prstGeom prst="rect">
            <a:avLst/>
          </a:prstGeom>
          <a:solidFill>
            <a:schemeClr val="bg1">
              <a:lumMod val="95000"/>
            </a:schemeClr>
          </a:solidFill>
          <a:ln w="15875">
            <a:solidFill>
              <a:schemeClr val="tx1"/>
            </a:solidFill>
          </a:ln>
        </p:spPr>
      </p:pic>
    </p:spTree>
    <p:extLst>
      <p:ext uri="{BB962C8B-B14F-4D97-AF65-F5344CB8AC3E}">
        <p14:creationId xmlns:p14="http://schemas.microsoft.com/office/powerpoint/2010/main" val="35785265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71EF0-97AB-A869-F97E-954EC6993B76}"/>
            </a:ext>
          </a:extLst>
        </p:cNvPr>
        <p:cNvGrpSpPr/>
        <p:nvPr/>
      </p:nvGrpSpPr>
      <p:grpSpPr>
        <a:xfrm>
          <a:off x="0" y="0"/>
          <a:ext cx="0" cy="0"/>
          <a:chOff x="0" y="0"/>
          <a:chExt cx="0" cy="0"/>
        </a:xfrm>
      </p:grpSpPr>
      <p:sp>
        <p:nvSpPr>
          <p:cNvPr id="79" name="标题 21">
            <a:extLst>
              <a:ext uri="{FF2B5EF4-FFF2-40B4-BE49-F238E27FC236}">
                <a16:creationId xmlns:a16="http://schemas.microsoft.com/office/drawing/2014/main" id="{252BF46B-E862-74E5-BFC0-B93A92F27998}"/>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Open loop </a:t>
            </a:r>
            <a:r>
              <a:rPr lang="en-US" altLang="zh-CN" dirty="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Closed loop</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0" name="矩形 49">
            <a:extLst>
              <a:ext uri="{FF2B5EF4-FFF2-40B4-BE49-F238E27FC236}">
                <a16:creationId xmlns:a16="http://schemas.microsoft.com/office/drawing/2014/main" id="{F835EA57-0835-752B-D9FD-63629EEB7282}"/>
              </a:ext>
            </a:extLst>
          </p:cNvPr>
          <p:cNvSpPr/>
          <p:nvPr/>
        </p:nvSpPr>
        <p:spPr>
          <a:xfrm>
            <a:off x="0" y="881067"/>
            <a:ext cx="12078586" cy="1208729"/>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 control system is a device, or set of devices, that manages, commands, directs or regulates </a:t>
            </a:r>
          </a:p>
          <a:p>
            <a:pPr lvl="1">
              <a:lnSpc>
                <a:spcPct val="125000"/>
              </a:lnSpc>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the behavior of other devices or systems</a:t>
            </a:r>
          </a:p>
          <a:p>
            <a:pPr marL="914400" lvl="1" indent="-457200">
              <a:lnSpc>
                <a:spcPct val="125000"/>
              </a:lnSpc>
              <a:buFont typeface="Wingdings" panose="05000000000000000000" pitchFamily="2" charset="2"/>
              <a:buChar char="l"/>
            </a:pP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4EB4F423-D4F8-E48C-2B1D-B6EBDBF18503}"/>
              </a:ext>
            </a:extLst>
          </p:cNvPr>
          <p:cNvSpPr txBox="1"/>
          <p:nvPr/>
        </p:nvSpPr>
        <p:spPr>
          <a:xfrm>
            <a:off x="1347788" y="3995261"/>
            <a:ext cx="3757612" cy="2031582"/>
          </a:xfrm>
          <a:prstGeom prst="rect">
            <a:avLst/>
          </a:prstGeom>
          <a:noFill/>
        </p:spPr>
        <p:txBody>
          <a:bodyPr wrap="square">
            <a:spAutoFit/>
          </a:bodyPr>
          <a:lstStyle/>
          <a:p>
            <a:pPr>
              <a:lnSpc>
                <a:spcPct val="120000"/>
              </a:lnSpc>
              <a:spcAft>
                <a:spcPts val="600"/>
              </a:spcAft>
              <a:buNone/>
            </a:pPr>
            <a:r>
              <a:rPr lang="en-US" altLang="zh-CN" b="1" dirty="0">
                <a:latin typeface="Arial" panose="020B0604020202020204" pitchFamily="34" charset="0"/>
                <a:cs typeface="Arial" panose="020B0604020202020204" pitchFamily="34" charset="0"/>
              </a:rPr>
              <a:t>Open-Loop Control</a:t>
            </a:r>
          </a:p>
          <a:p>
            <a:pPr lvl="1">
              <a:lnSpc>
                <a:spcPct val="120000"/>
              </a:lnSpc>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No feedback used</a:t>
            </a:r>
          </a:p>
          <a:p>
            <a:pPr lvl="1">
              <a:lnSpc>
                <a:spcPct val="120000"/>
              </a:lnSpc>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Control action is fixed</a:t>
            </a:r>
          </a:p>
          <a:p>
            <a:pPr lvl="1">
              <a:lnSpc>
                <a:spcPct val="120000"/>
              </a:lnSpc>
              <a:spcAft>
                <a:spcPts val="600"/>
              </a:spcAft>
              <a:buFont typeface="Arial" panose="020B0604020202020204" pitchFamily="34" charset="0"/>
              <a:buChar char="•"/>
            </a:pPr>
            <a:r>
              <a:rPr lang="en-US" altLang="zh-CN" b="1" dirty="0">
                <a:solidFill>
                  <a:srgbClr val="C00000"/>
                </a:solidFill>
                <a:latin typeface="Arial" panose="020B0604020202020204" pitchFamily="34" charset="0"/>
                <a:cs typeface="Arial" panose="020B0604020202020204" pitchFamily="34" charset="0"/>
              </a:rPr>
              <a:t>Cannot correct errors</a:t>
            </a:r>
          </a:p>
          <a:p>
            <a:pPr lvl="1">
              <a:lnSpc>
                <a:spcPct val="120000"/>
              </a:lnSpc>
              <a:spcAft>
                <a:spcPts val="600"/>
              </a:spcAft>
              <a:buFont typeface="Arial" panose="020B0604020202020204" pitchFamily="34" charset="0"/>
              <a:buChar char="•"/>
            </a:pPr>
            <a:r>
              <a:rPr lang="en-US" altLang="zh-CN" b="1" dirty="0">
                <a:solidFill>
                  <a:srgbClr val="C00000"/>
                </a:solidFill>
                <a:latin typeface="Arial" panose="020B0604020202020204" pitchFamily="34" charset="0"/>
                <a:cs typeface="Arial" panose="020B0604020202020204" pitchFamily="34" charset="0"/>
              </a:rPr>
              <a:t>Simple but less accurate</a:t>
            </a:r>
          </a:p>
        </p:txBody>
      </p:sp>
      <p:sp>
        <p:nvSpPr>
          <p:cNvPr id="13" name="文本框 12">
            <a:extLst>
              <a:ext uri="{FF2B5EF4-FFF2-40B4-BE49-F238E27FC236}">
                <a16:creationId xmlns:a16="http://schemas.microsoft.com/office/drawing/2014/main" id="{0C902B07-DD5B-D0F2-DE0D-A8B6B832FC29}"/>
              </a:ext>
            </a:extLst>
          </p:cNvPr>
          <p:cNvSpPr txBox="1"/>
          <p:nvPr/>
        </p:nvSpPr>
        <p:spPr>
          <a:xfrm>
            <a:off x="6821487" y="3995261"/>
            <a:ext cx="3852863" cy="2031582"/>
          </a:xfrm>
          <a:prstGeom prst="rect">
            <a:avLst/>
          </a:prstGeom>
          <a:noFill/>
        </p:spPr>
        <p:txBody>
          <a:bodyPr wrap="square">
            <a:spAutoFit/>
          </a:bodyPr>
          <a:lstStyle/>
          <a:p>
            <a:pPr>
              <a:lnSpc>
                <a:spcPct val="120000"/>
              </a:lnSpc>
              <a:spcAft>
                <a:spcPts val="600"/>
              </a:spcAft>
              <a:buNone/>
            </a:pPr>
            <a:r>
              <a:rPr lang="en-US" altLang="zh-CN" b="1" dirty="0">
                <a:latin typeface="Arial" panose="020B0604020202020204" pitchFamily="34" charset="0"/>
                <a:cs typeface="Arial" panose="020B0604020202020204" pitchFamily="34" charset="0"/>
              </a:rPr>
              <a:t>Closed-Loop Control</a:t>
            </a:r>
          </a:p>
          <a:p>
            <a:pPr lvl="1">
              <a:lnSpc>
                <a:spcPct val="120000"/>
              </a:lnSpc>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Uses feedback signal</a:t>
            </a:r>
          </a:p>
          <a:p>
            <a:pPr lvl="1">
              <a:lnSpc>
                <a:spcPct val="120000"/>
              </a:lnSpc>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Continuously adjusts control</a:t>
            </a:r>
          </a:p>
          <a:p>
            <a:pPr lvl="1">
              <a:lnSpc>
                <a:spcPct val="120000"/>
              </a:lnSpc>
              <a:spcAft>
                <a:spcPts val="600"/>
              </a:spcAft>
              <a:buFont typeface="Arial" panose="020B0604020202020204" pitchFamily="34" charset="0"/>
              <a:buChar char="•"/>
            </a:pPr>
            <a:r>
              <a:rPr lang="en-US" altLang="zh-CN" b="1" dirty="0">
                <a:solidFill>
                  <a:schemeClr val="accent1">
                    <a:lumMod val="50000"/>
                  </a:schemeClr>
                </a:solidFill>
                <a:latin typeface="Arial" panose="020B0604020202020204" pitchFamily="34" charset="0"/>
                <a:cs typeface="Arial" panose="020B0604020202020204" pitchFamily="34" charset="0"/>
              </a:rPr>
              <a:t>Can correct disturbances</a:t>
            </a:r>
          </a:p>
          <a:p>
            <a:pPr lvl="1">
              <a:lnSpc>
                <a:spcPct val="120000"/>
              </a:lnSpc>
              <a:spcAft>
                <a:spcPts val="600"/>
              </a:spcAft>
              <a:buFont typeface="Arial" panose="020B0604020202020204" pitchFamily="34" charset="0"/>
              <a:buChar char="•"/>
            </a:pPr>
            <a:r>
              <a:rPr lang="en-US" altLang="zh-CN" b="1" dirty="0">
                <a:solidFill>
                  <a:schemeClr val="accent1">
                    <a:lumMod val="50000"/>
                  </a:schemeClr>
                </a:solidFill>
                <a:latin typeface="Arial" panose="020B0604020202020204" pitchFamily="34" charset="0"/>
                <a:cs typeface="Arial" panose="020B0604020202020204" pitchFamily="34" charset="0"/>
              </a:rPr>
              <a:t>More accurate and stable</a:t>
            </a:r>
          </a:p>
        </p:txBody>
      </p:sp>
      <p:pic>
        <p:nvPicPr>
          <p:cNvPr id="15" name="图片 14">
            <a:extLst>
              <a:ext uri="{FF2B5EF4-FFF2-40B4-BE49-F238E27FC236}">
                <a16:creationId xmlns:a16="http://schemas.microsoft.com/office/drawing/2014/main" id="{923D731F-E428-4795-0827-0AEC95E62452}"/>
              </a:ext>
            </a:extLst>
          </p:cNvPr>
          <p:cNvPicPr>
            <a:picLocks noChangeAspect="1"/>
          </p:cNvPicPr>
          <p:nvPr/>
        </p:nvPicPr>
        <p:blipFill>
          <a:blip r:embed="rId3"/>
          <a:stretch>
            <a:fillRect/>
          </a:stretch>
        </p:blipFill>
        <p:spPr>
          <a:xfrm>
            <a:off x="1163637" y="1946042"/>
            <a:ext cx="10222939" cy="1283811"/>
          </a:xfrm>
          <a:prstGeom prst="rect">
            <a:avLst/>
          </a:prstGeom>
        </p:spPr>
      </p:pic>
      <p:cxnSp>
        <p:nvCxnSpPr>
          <p:cNvPr id="16" name="直接连接符 15">
            <a:extLst>
              <a:ext uri="{FF2B5EF4-FFF2-40B4-BE49-F238E27FC236}">
                <a16:creationId xmlns:a16="http://schemas.microsoft.com/office/drawing/2014/main" id="{BAEF238C-6452-AB33-A8B4-FB97E46C0388}"/>
              </a:ext>
            </a:extLst>
          </p:cNvPr>
          <p:cNvCxnSpPr>
            <a:cxnSpLocks/>
          </p:cNvCxnSpPr>
          <p:nvPr/>
        </p:nvCxnSpPr>
        <p:spPr>
          <a:xfrm flipH="1">
            <a:off x="6096000" y="1653440"/>
            <a:ext cx="186" cy="4683641"/>
          </a:xfrm>
          <a:prstGeom prst="line">
            <a:avLst/>
          </a:prstGeom>
          <a:ln w="34925"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灯片编号占位符 2">
            <a:extLst>
              <a:ext uri="{FF2B5EF4-FFF2-40B4-BE49-F238E27FC236}">
                <a16:creationId xmlns:a16="http://schemas.microsoft.com/office/drawing/2014/main" id="{8F610209-5A19-966A-2EFD-BF2B601A80FF}"/>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14</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59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3F68A8A-8F1F-17FD-45F3-06FBBB0C360E}"/>
              </a:ext>
            </a:extLst>
          </p:cNvPr>
          <p:cNvSpPr>
            <a:spLocks noGrp="1"/>
          </p:cNvSpPr>
          <p:nvPr>
            <p:ph type="sldNum" sz="quarter" idx="4"/>
          </p:nvPr>
        </p:nvSpPr>
        <p:spPr/>
        <p:txBody>
          <a:bodyPr/>
          <a:lstStyle/>
          <a:p>
            <a:fld id="{B7FA2BBD-743F-C946-849D-BD878E6EB367}" type="slidenum">
              <a:rPr kumimoji="1" lang="zh-CN" altLang="en-US" smtClean="0"/>
              <a:pPr/>
              <a:t>15</a:t>
            </a:fld>
            <a:endParaRPr kumimoji="1" lang="zh-CN" altLang="en-US"/>
          </a:p>
        </p:txBody>
      </p:sp>
      <p:pic>
        <p:nvPicPr>
          <p:cNvPr id="4" name="図 6">
            <a:extLst>
              <a:ext uri="{FF2B5EF4-FFF2-40B4-BE49-F238E27FC236}">
                <a16:creationId xmlns:a16="http://schemas.microsoft.com/office/drawing/2014/main" id="{3A020842-9482-FD64-B1FF-608E03C64612}"/>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130749" y="999240"/>
            <a:ext cx="7305038" cy="5385133"/>
          </a:xfrm>
          <a:prstGeom prst="rect">
            <a:avLst/>
          </a:prstGeom>
          <a:ln>
            <a:solidFill>
              <a:schemeClr val="bg1">
                <a:lumMod val="75000"/>
              </a:schemeClr>
            </a:solidFill>
          </a:ln>
        </p:spPr>
      </p:pic>
      <p:sp>
        <p:nvSpPr>
          <p:cNvPr id="5" name="标题 21">
            <a:extLst>
              <a:ext uri="{FF2B5EF4-FFF2-40B4-BE49-F238E27FC236}">
                <a16:creationId xmlns:a16="http://schemas.microsoft.com/office/drawing/2014/main" id="{24356F1F-1680-4BC8-AFD5-4479D493C95A}"/>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Example: LLRF Control System</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8" name="直接连接符 7">
            <a:extLst>
              <a:ext uri="{FF2B5EF4-FFF2-40B4-BE49-F238E27FC236}">
                <a16:creationId xmlns:a16="http://schemas.microsoft.com/office/drawing/2014/main" id="{C2F3B019-14B7-B4C2-FA1F-7B49960A5808}"/>
              </a:ext>
            </a:extLst>
          </p:cNvPr>
          <p:cNvCxnSpPr>
            <a:cxnSpLocks/>
          </p:cNvCxnSpPr>
          <p:nvPr/>
        </p:nvCxnSpPr>
        <p:spPr>
          <a:xfrm>
            <a:off x="5774717" y="999240"/>
            <a:ext cx="566107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L 形 23">
            <a:extLst>
              <a:ext uri="{FF2B5EF4-FFF2-40B4-BE49-F238E27FC236}">
                <a16:creationId xmlns:a16="http://schemas.microsoft.com/office/drawing/2014/main" id="{96436366-4142-34EC-0357-BEE43C811591}"/>
              </a:ext>
            </a:extLst>
          </p:cNvPr>
          <p:cNvSpPr/>
          <p:nvPr/>
        </p:nvSpPr>
        <p:spPr>
          <a:xfrm rot="16200000">
            <a:off x="6114301" y="768470"/>
            <a:ext cx="4601409" cy="6041564"/>
          </a:xfrm>
          <a:prstGeom prst="corner">
            <a:avLst>
              <a:gd name="adj1" fmla="val 47774"/>
              <a:gd name="adj2" fmla="val 27481"/>
            </a:avLst>
          </a:prstGeom>
          <a:solidFill>
            <a:schemeClr val="accent2">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6277107E-A086-3A33-DE42-2463A71408BB}"/>
              </a:ext>
            </a:extLst>
          </p:cNvPr>
          <p:cNvSpPr/>
          <p:nvPr/>
        </p:nvSpPr>
        <p:spPr>
          <a:xfrm>
            <a:off x="5603358" y="1068563"/>
            <a:ext cx="5832429" cy="419984"/>
          </a:xfrm>
          <a:prstGeom prst="rect">
            <a:avLst/>
          </a:prstGeom>
          <a:solidFill>
            <a:schemeClr val="accent2">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7B9D6B2-C9A1-6C9C-DB2C-3F31C4AB468D}"/>
              </a:ext>
            </a:extLst>
          </p:cNvPr>
          <p:cNvSpPr/>
          <p:nvPr/>
        </p:nvSpPr>
        <p:spPr>
          <a:xfrm>
            <a:off x="471377" y="4043907"/>
            <a:ext cx="1628554" cy="419984"/>
          </a:xfrm>
          <a:prstGeom prst="rect">
            <a:avLst/>
          </a:prstGeom>
          <a:solidFill>
            <a:schemeClr val="accent2">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C0EDDE9-4FA1-EE67-656E-329A15106B4B}"/>
              </a:ext>
            </a:extLst>
          </p:cNvPr>
          <p:cNvSpPr/>
          <p:nvPr/>
        </p:nvSpPr>
        <p:spPr>
          <a:xfrm>
            <a:off x="5677786" y="2775098"/>
            <a:ext cx="1568302" cy="1965239"/>
          </a:xfrm>
          <a:prstGeom prst="rect">
            <a:avLst/>
          </a:prstGeom>
          <a:solidFill>
            <a:schemeClr val="accent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A017F4B-FF0C-3A64-58A8-96A8770DC0D6}"/>
              </a:ext>
            </a:extLst>
          </p:cNvPr>
          <p:cNvSpPr/>
          <p:nvPr/>
        </p:nvSpPr>
        <p:spPr>
          <a:xfrm>
            <a:off x="469673" y="4937932"/>
            <a:ext cx="1628554" cy="419984"/>
          </a:xfrm>
          <a:prstGeom prst="rect">
            <a:avLst/>
          </a:prstGeom>
          <a:solidFill>
            <a:schemeClr val="accent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BC5AFF4B-A525-9BFC-899A-ACB175DA64C0}"/>
              </a:ext>
            </a:extLst>
          </p:cNvPr>
          <p:cNvSpPr/>
          <p:nvPr/>
        </p:nvSpPr>
        <p:spPr>
          <a:xfrm>
            <a:off x="5677786" y="1844749"/>
            <a:ext cx="1568302" cy="641249"/>
          </a:xfrm>
          <a:prstGeom prst="rect">
            <a:avLst/>
          </a:prstGeom>
          <a:solidFill>
            <a:schemeClr val="accent6">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7052DEC8-2496-BBB4-F213-EDA073010150}"/>
              </a:ext>
            </a:extLst>
          </p:cNvPr>
          <p:cNvSpPr/>
          <p:nvPr/>
        </p:nvSpPr>
        <p:spPr>
          <a:xfrm>
            <a:off x="469673" y="5823226"/>
            <a:ext cx="1628554" cy="419984"/>
          </a:xfrm>
          <a:prstGeom prst="rect">
            <a:avLst/>
          </a:prstGeom>
          <a:solidFill>
            <a:schemeClr val="accent6">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E75AF3EF-AF7C-1167-8242-7B7120C612B4}"/>
              </a:ext>
            </a:extLst>
          </p:cNvPr>
          <p:cNvSpPr txBox="1"/>
          <p:nvPr/>
        </p:nvSpPr>
        <p:spPr>
          <a:xfrm>
            <a:off x="2261219" y="4035857"/>
            <a:ext cx="1050823" cy="369332"/>
          </a:xfrm>
          <a:prstGeom prst="rect">
            <a:avLst/>
          </a:prstGeom>
          <a:noFill/>
        </p:spPr>
        <p:txBody>
          <a:bodyPr wrap="square">
            <a:spAutoFit/>
          </a:bodyPr>
          <a:lstStyle/>
          <a:p>
            <a:r>
              <a:rPr lang="en-US" altLang="zh-CN" sz="1800" b="1" dirty="0">
                <a:latin typeface="Arial" panose="020B0604020202020204" pitchFamily="34" charset="0"/>
                <a:cs typeface="Arial" panose="020B0604020202020204" pitchFamily="34" charset="0"/>
              </a:rPr>
              <a:t>Plant</a:t>
            </a:r>
            <a:endParaRPr lang="zh-CN" altLang="en-US" dirty="0"/>
          </a:p>
        </p:txBody>
      </p:sp>
      <p:sp>
        <p:nvSpPr>
          <p:cNvPr id="34" name="文本框 33">
            <a:extLst>
              <a:ext uri="{FF2B5EF4-FFF2-40B4-BE49-F238E27FC236}">
                <a16:creationId xmlns:a16="http://schemas.microsoft.com/office/drawing/2014/main" id="{FA9EAE4D-8E1D-D4C8-43EC-E8B41E434BB9}"/>
              </a:ext>
            </a:extLst>
          </p:cNvPr>
          <p:cNvSpPr txBox="1"/>
          <p:nvPr/>
        </p:nvSpPr>
        <p:spPr>
          <a:xfrm>
            <a:off x="2261218" y="4988584"/>
            <a:ext cx="1050823" cy="369332"/>
          </a:xfrm>
          <a:prstGeom prst="rect">
            <a:avLst/>
          </a:prstGeom>
          <a:noFill/>
        </p:spPr>
        <p:txBody>
          <a:bodyPr wrap="square">
            <a:spAutoFit/>
          </a:bodyPr>
          <a:lstStyle/>
          <a:p>
            <a:r>
              <a:rPr lang="en-US" altLang="zh-CN" sz="1800" b="1" dirty="0">
                <a:latin typeface="Arial" panose="020B0604020202020204" pitchFamily="34" charset="0"/>
                <a:cs typeface="Arial" panose="020B0604020202020204" pitchFamily="34" charset="0"/>
              </a:rPr>
              <a:t>Sensor</a:t>
            </a:r>
            <a:endParaRPr lang="zh-CN" altLang="en-US" dirty="0"/>
          </a:p>
        </p:txBody>
      </p:sp>
      <p:sp>
        <p:nvSpPr>
          <p:cNvPr id="35" name="文本框 34">
            <a:extLst>
              <a:ext uri="{FF2B5EF4-FFF2-40B4-BE49-F238E27FC236}">
                <a16:creationId xmlns:a16="http://schemas.microsoft.com/office/drawing/2014/main" id="{7F877752-2468-9E34-08C3-6C58DD3C5741}"/>
              </a:ext>
            </a:extLst>
          </p:cNvPr>
          <p:cNvSpPr txBox="1"/>
          <p:nvPr/>
        </p:nvSpPr>
        <p:spPr>
          <a:xfrm>
            <a:off x="2242043" y="5848552"/>
            <a:ext cx="1300689" cy="369332"/>
          </a:xfrm>
          <a:prstGeom prst="rect">
            <a:avLst/>
          </a:prstGeom>
          <a:noFill/>
        </p:spPr>
        <p:txBody>
          <a:bodyPr wrap="square">
            <a:spAutoFit/>
          </a:bodyPr>
          <a:lstStyle/>
          <a:p>
            <a:r>
              <a:rPr lang="en-US" altLang="zh-CN" sz="1800" b="1" dirty="0">
                <a:latin typeface="Arial" panose="020B0604020202020204" pitchFamily="34" charset="0"/>
                <a:cs typeface="Arial" panose="020B0604020202020204" pitchFamily="34" charset="0"/>
              </a:rPr>
              <a:t>Controller</a:t>
            </a:r>
            <a:endParaRPr lang="zh-CN" altLang="en-US" dirty="0"/>
          </a:p>
        </p:txBody>
      </p:sp>
      <p:sp>
        <p:nvSpPr>
          <p:cNvPr id="36" name="矩形 35">
            <a:extLst>
              <a:ext uri="{FF2B5EF4-FFF2-40B4-BE49-F238E27FC236}">
                <a16:creationId xmlns:a16="http://schemas.microsoft.com/office/drawing/2014/main" id="{6CDB0EE5-13C6-F876-0545-50A6B84C637A}"/>
              </a:ext>
            </a:extLst>
          </p:cNvPr>
          <p:cNvSpPr/>
          <p:nvPr/>
        </p:nvSpPr>
        <p:spPr>
          <a:xfrm>
            <a:off x="0" y="881067"/>
            <a:ext cx="3790507" cy="82400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Example for LLRF FB control system</a:t>
            </a:r>
          </a:p>
        </p:txBody>
      </p:sp>
    </p:spTree>
    <p:extLst>
      <p:ext uri="{BB962C8B-B14F-4D97-AF65-F5344CB8AC3E}">
        <p14:creationId xmlns:p14="http://schemas.microsoft.com/office/powerpoint/2010/main" val="4120554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7642B-F68A-D92B-BB27-533315BF1466}"/>
            </a:ext>
          </a:extLst>
        </p:cNvPr>
        <p:cNvGrpSpPr/>
        <p:nvPr/>
      </p:nvGrpSpPr>
      <p:grpSpPr>
        <a:xfrm>
          <a:off x="0" y="0"/>
          <a:ext cx="0" cy="0"/>
          <a:chOff x="0" y="0"/>
          <a:chExt cx="0" cy="0"/>
        </a:xfrm>
      </p:grpSpPr>
      <p:sp>
        <p:nvSpPr>
          <p:cNvPr id="79" name="标题 21">
            <a:extLst>
              <a:ext uri="{FF2B5EF4-FFF2-40B4-BE49-F238E27FC236}">
                <a16:creationId xmlns:a16="http://schemas.microsoft.com/office/drawing/2014/main" id="{2633E2D4-C80C-63C8-4391-84FA362E5C47}"/>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Transfer Function</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2">
            <a:extLst>
              <a:ext uri="{FF2B5EF4-FFF2-40B4-BE49-F238E27FC236}">
                <a16:creationId xmlns:a16="http://schemas.microsoft.com/office/drawing/2014/main" id="{7EFB7EC1-0DAC-F194-B909-33E78E7ABF42}"/>
              </a:ext>
            </a:extLst>
          </p:cNvPr>
          <p:cNvSpPr txBox="1">
            <a:spLocks/>
          </p:cNvSpPr>
          <p:nvPr/>
        </p:nvSpPr>
        <p:spPr>
          <a:xfrm>
            <a:off x="11677650" y="6508134"/>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FA2BBD-743F-C946-849D-BD878E6EB367}" type="slidenum">
              <a:rPr kumimoji="1" lang="zh-CN" altLang="en-US" sz="1400" smtClean="0">
                <a:solidFill>
                  <a:prstClr val="white"/>
                </a:solidFill>
                <a:latin typeface="Arial" panose="020B0604020202020204" pitchFamily="34" charset="0"/>
                <a:ea typeface="华文楷体" panose="02010600040101010101" pitchFamily="2" charset="-122"/>
                <a:cs typeface="Arial" panose="020B0604020202020204" pitchFamily="34" charset="0"/>
              </a:rPr>
              <a:pPr>
                <a:defRPr/>
              </a:pPr>
              <a:t>16</a:t>
            </a:fld>
            <a:endParaRPr kumimoji="1" lang="zh-CN" altLang="en-US" sz="1400">
              <a:solidFill>
                <a:prstClr val="white"/>
              </a:solidFill>
              <a:latin typeface="Arial" panose="020B0604020202020204" pitchFamily="34" charset="0"/>
              <a:ea typeface="华文楷体" panose="02010600040101010101" pitchFamily="2" charset="-122"/>
              <a:cs typeface="Arial" panose="020B0604020202020204" pitchFamily="34" charset="0"/>
            </a:endParaRPr>
          </a:p>
        </p:txBody>
      </p:sp>
      <p:sp>
        <p:nvSpPr>
          <p:cNvPr id="50" name="矩形 49">
            <a:extLst>
              <a:ext uri="{FF2B5EF4-FFF2-40B4-BE49-F238E27FC236}">
                <a16:creationId xmlns:a16="http://schemas.microsoft.com/office/drawing/2014/main" id="{690B42B3-8FCA-48C2-7F14-70EF6E06C0B2}"/>
              </a:ext>
            </a:extLst>
          </p:cNvPr>
          <p:cNvSpPr/>
          <p:nvPr/>
        </p:nvSpPr>
        <p:spPr>
          <a:xfrm>
            <a:off x="0" y="881067"/>
            <a:ext cx="11823328" cy="1978619"/>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 Transfer Function (TF) is the ratio of the output to the input of a system in Laplace domain. </a:t>
            </a:r>
          </a:p>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The </a:t>
            </a:r>
            <a:r>
              <a:rPr lang="en-US" altLang="zh-CN" sz="2000"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X</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and </a:t>
            </a:r>
            <a:r>
              <a:rPr lang="en-US" altLang="zh-CN" sz="2000"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Y</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are the Laplace-transform of the input/output signal, respectively.</a:t>
            </a:r>
          </a:p>
          <a:p>
            <a:pPr marL="914400" lvl="1" indent="-457200">
              <a:lnSpc>
                <a:spcPct val="125000"/>
              </a:lnSpc>
              <a:buFont typeface="Wingdings" panose="05000000000000000000" pitchFamily="2" charset="2"/>
              <a:buChar char="l"/>
            </a:pPr>
            <a:r>
              <a:rPr lang="en-US" altLang="zh-CN" sz="2000" i="1" dirty="0">
                <a:latin typeface="Arial" panose="020B0604020202020204" pitchFamily="34" charset="0"/>
                <a:cs typeface="Arial" panose="020B0604020202020204" pitchFamily="34" charset="0"/>
              </a:rPr>
              <a:t>H</a:t>
            </a:r>
            <a:r>
              <a:rPr lang="en-US" altLang="zh-CN" sz="2000" dirty="0">
                <a:latin typeface="Arial" panose="020B0604020202020204" pitchFamily="34" charset="0"/>
                <a:cs typeface="Arial" panose="020B0604020202020204" pitchFamily="34" charset="0"/>
              </a:rPr>
              <a:t>(</a:t>
            </a:r>
            <a:r>
              <a:rPr lang="en-US" altLang="zh-CN" sz="2000" i="1" dirty="0">
                <a:latin typeface="Arial" panose="020B0604020202020204" pitchFamily="34" charset="0"/>
                <a:cs typeface="Arial" panose="020B0604020202020204" pitchFamily="34" charset="0"/>
              </a:rPr>
              <a:t>s</a:t>
            </a:r>
            <a:r>
              <a:rPr lang="en-US" altLang="zh-CN" sz="2000" dirty="0">
                <a:latin typeface="Arial" panose="020B0604020202020204" pitchFamily="34" charset="0"/>
                <a:cs typeface="Arial" panose="020B0604020202020204" pitchFamily="34" charset="0"/>
              </a:rPr>
              <a:t>) represents the system’s response characteristics.</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a:p>
            <a:pPr marL="1257300" lvl="2" indent="-34290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Captures all dynamic behavior of the system.</a:t>
            </a:r>
          </a:p>
          <a:p>
            <a:pPr marL="1257300" lvl="2" indent="-34290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Enables analysis and design in the frequency domain.</a:t>
            </a: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3" name="オブジェクト 12">
            <a:extLst>
              <a:ext uri="{FF2B5EF4-FFF2-40B4-BE49-F238E27FC236}">
                <a16:creationId xmlns:a16="http://schemas.microsoft.com/office/drawing/2014/main" id="{E42C3C73-BA7C-5AB8-D1DF-EB25E99E580C}"/>
              </a:ext>
            </a:extLst>
          </p:cNvPr>
          <p:cNvGraphicFramePr>
            <a:graphicFrameLocks noChangeAspect="1"/>
          </p:cNvGraphicFramePr>
          <p:nvPr>
            <p:extLst>
              <p:ext uri="{D42A27DB-BD31-4B8C-83A1-F6EECF244321}">
                <p14:modId xmlns:p14="http://schemas.microsoft.com/office/powerpoint/2010/main" val="34462024"/>
              </p:ext>
            </p:extLst>
          </p:nvPr>
        </p:nvGraphicFramePr>
        <p:xfrm>
          <a:off x="848916" y="3519256"/>
          <a:ext cx="3096344" cy="1170569"/>
        </p:xfrm>
        <a:graphic>
          <a:graphicData uri="http://schemas.openxmlformats.org/presentationml/2006/ole">
            <mc:AlternateContent xmlns:mc="http://schemas.openxmlformats.org/markup-compatibility/2006">
              <mc:Choice xmlns:v="urn:schemas-microsoft-com:vml" Requires="v">
                <p:oleObj spid="_x0000_s5127" name="Visio" r:id="rId4" imgW="1562100" imgH="590640" progId="Visio.Drawing.15">
                  <p:embed/>
                </p:oleObj>
              </mc:Choice>
              <mc:Fallback>
                <p:oleObj name="Visio" r:id="rId4" imgW="1562100" imgH="590640" progId="Visio.Drawing.15">
                  <p:embed/>
                  <p:pic>
                    <p:nvPicPr>
                      <p:cNvPr id="3" name="オブジェクト 12">
                        <a:extLst>
                          <a:ext uri="{FF2B5EF4-FFF2-40B4-BE49-F238E27FC236}">
                            <a16:creationId xmlns:a16="http://schemas.microsoft.com/office/drawing/2014/main" id="{E42C3C73-BA7C-5AB8-D1DF-EB25E99E580C}"/>
                          </a:ext>
                        </a:extLst>
                      </p:cNvPr>
                      <p:cNvPicPr>
                        <a:picLocks noChangeAspect="1" noChangeArrowheads="1"/>
                      </p:cNvPicPr>
                      <p:nvPr/>
                    </p:nvPicPr>
                    <p:blipFill>
                      <a:blip r:embed="rId5"/>
                      <a:srcRect/>
                      <a:stretch>
                        <a:fillRect/>
                      </a:stretch>
                    </p:blipFill>
                    <p:spPr bwMode="auto">
                      <a:xfrm>
                        <a:off x="848916" y="3519256"/>
                        <a:ext cx="3096344" cy="1170569"/>
                      </a:xfrm>
                      <a:prstGeom prst="rect">
                        <a:avLst/>
                      </a:prstGeom>
                      <a:noFill/>
                    </p:spPr>
                  </p:pic>
                </p:oleObj>
              </mc:Fallback>
            </mc:AlternateContent>
          </a:graphicData>
        </a:graphic>
      </p:graphicFrame>
      <p:graphicFrame>
        <p:nvGraphicFramePr>
          <p:cNvPr id="5" name="对象 4">
            <a:extLst>
              <a:ext uri="{FF2B5EF4-FFF2-40B4-BE49-F238E27FC236}">
                <a16:creationId xmlns:a16="http://schemas.microsoft.com/office/drawing/2014/main" id="{AE38DAF3-2DC2-009C-74FF-2EDBE0FF8517}"/>
              </a:ext>
            </a:extLst>
          </p:cNvPr>
          <p:cNvGraphicFramePr>
            <a:graphicFrameLocks noChangeAspect="1"/>
          </p:cNvGraphicFramePr>
          <p:nvPr>
            <p:extLst>
              <p:ext uri="{D42A27DB-BD31-4B8C-83A1-F6EECF244321}">
                <p14:modId xmlns:p14="http://schemas.microsoft.com/office/powerpoint/2010/main" val="3694463724"/>
              </p:ext>
            </p:extLst>
          </p:nvPr>
        </p:nvGraphicFramePr>
        <p:xfrm>
          <a:off x="700088" y="5349395"/>
          <a:ext cx="3856037" cy="801687"/>
        </p:xfrm>
        <a:graphic>
          <a:graphicData uri="http://schemas.openxmlformats.org/presentationml/2006/ole">
            <mc:AlternateContent xmlns:mc="http://schemas.openxmlformats.org/markup-compatibility/2006">
              <mc:Choice xmlns:v="urn:schemas-microsoft-com:vml" Requires="v">
                <p:oleObj spid="_x0000_s5128" name="Equation" r:id="rId6" imgW="3855888" imgH="801749" progId="Equation.DSMT4">
                  <p:embed/>
                </p:oleObj>
              </mc:Choice>
              <mc:Fallback>
                <p:oleObj name="Equation" r:id="rId6" imgW="3855888" imgH="801749" progId="Equation.DSMT4">
                  <p:embed/>
                  <p:pic>
                    <p:nvPicPr>
                      <p:cNvPr id="5" name="对象 4">
                        <a:extLst>
                          <a:ext uri="{FF2B5EF4-FFF2-40B4-BE49-F238E27FC236}">
                            <a16:creationId xmlns:a16="http://schemas.microsoft.com/office/drawing/2014/main" id="{AE38DAF3-2DC2-009C-74FF-2EDBE0FF8517}"/>
                          </a:ext>
                        </a:extLst>
                      </p:cNvPr>
                      <p:cNvPicPr/>
                      <p:nvPr/>
                    </p:nvPicPr>
                    <p:blipFill>
                      <a:blip r:embed="rId7"/>
                      <a:stretch>
                        <a:fillRect/>
                      </a:stretch>
                    </p:blipFill>
                    <p:spPr>
                      <a:xfrm>
                        <a:off x="700088" y="5349395"/>
                        <a:ext cx="3856037" cy="801687"/>
                      </a:xfrm>
                      <a:prstGeom prst="rect">
                        <a:avLst/>
                      </a:prstGeom>
                    </p:spPr>
                  </p:pic>
                </p:oleObj>
              </mc:Fallback>
            </mc:AlternateContent>
          </a:graphicData>
        </a:graphic>
      </p:graphicFrame>
      <p:sp>
        <p:nvSpPr>
          <p:cNvPr id="7" name="テキスト ボックス 19">
            <a:extLst>
              <a:ext uri="{FF2B5EF4-FFF2-40B4-BE49-F238E27FC236}">
                <a16:creationId xmlns:a16="http://schemas.microsoft.com/office/drawing/2014/main" id="{8C9E89D3-BB56-4958-08D9-F523C8470AE4}"/>
              </a:ext>
            </a:extLst>
          </p:cNvPr>
          <p:cNvSpPr txBox="1"/>
          <p:nvPr/>
        </p:nvSpPr>
        <p:spPr>
          <a:xfrm>
            <a:off x="6025586" y="4736115"/>
            <a:ext cx="1688480" cy="369332"/>
          </a:xfrm>
          <a:prstGeom prst="rect">
            <a:avLst/>
          </a:prstGeom>
          <a:solidFill>
            <a:schemeClr val="bg1">
              <a:lumMod val="95000"/>
            </a:schemeClr>
          </a:solidFill>
        </p:spPr>
        <p:txBody>
          <a:bodyPr wrap="square" rtlCol="0">
            <a:spAutoFit/>
          </a:bodyPr>
          <a:lstStyle/>
          <a:p>
            <a:pPr algn="ctr"/>
            <a:r>
              <a:rPr lang="en-US" dirty="0">
                <a:solidFill>
                  <a:srgbClr val="0000FF"/>
                </a:solidFill>
                <a:latin typeface="Arial" panose="020B0604020202020204" pitchFamily="34" charset="0"/>
                <a:cs typeface="Arial" panose="020B0604020202020204" pitchFamily="34" charset="0"/>
              </a:rPr>
              <a:t>Time domain</a:t>
            </a:r>
          </a:p>
        </p:txBody>
      </p:sp>
      <p:sp>
        <p:nvSpPr>
          <p:cNvPr id="8" name="テキスト ボックス 20">
            <a:extLst>
              <a:ext uri="{FF2B5EF4-FFF2-40B4-BE49-F238E27FC236}">
                <a16:creationId xmlns:a16="http://schemas.microsoft.com/office/drawing/2014/main" id="{28515B35-4977-A27D-5B51-93AC1750E1B5}"/>
              </a:ext>
            </a:extLst>
          </p:cNvPr>
          <p:cNvSpPr txBox="1"/>
          <p:nvPr/>
        </p:nvSpPr>
        <p:spPr>
          <a:xfrm>
            <a:off x="6025586" y="3521094"/>
            <a:ext cx="1688480" cy="646331"/>
          </a:xfrm>
          <a:prstGeom prst="rect">
            <a:avLst/>
          </a:prstGeom>
          <a:solidFill>
            <a:schemeClr val="bg1">
              <a:lumMod val="95000"/>
            </a:schemeClr>
          </a:solidFill>
        </p:spPr>
        <p:txBody>
          <a:bodyPr wrap="square" rtlCol="0">
            <a:spAutoFit/>
          </a:bodyPr>
          <a:lstStyle/>
          <a:p>
            <a:pPr algn="ctr"/>
            <a:r>
              <a:rPr lang="en-US" dirty="0">
                <a:solidFill>
                  <a:srgbClr val="0000FF"/>
                </a:solidFill>
                <a:latin typeface="Arial" panose="020B0604020202020204" pitchFamily="34" charset="0"/>
                <a:cs typeface="Arial" panose="020B0604020202020204" pitchFamily="34" charset="0"/>
              </a:rPr>
              <a:t>Complex freq. domain</a:t>
            </a:r>
          </a:p>
        </p:txBody>
      </p:sp>
      <p:sp>
        <p:nvSpPr>
          <p:cNvPr id="9" name="テキスト ボックス 21">
            <a:extLst>
              <a:ext uri="{FF2B5EF4-FFF2-40B4-BE49-F238E27FC236}">
                <a16:creationId xmlns:a16="http://schemas.microsoft.com/office/drawing/2014/main" id="{9459C283-83A4-BCCB-E4FF-9DEC4D8C7841}"/>
              </a:ext>
            </a:extLst>
          </p:cNvPr>
          <p:cNvSpPr txBox="1"/>
          <p:nvPr/>
        </p:nvSpPr>
        <p:spPr>
          <a:xfrm>
            <a:off x="6025586" y="5721062"/>
            <a:ext cx="1688480" cy="369332"/>
          </a:xfrm>
          <a:prstGeom prst="rect">
            <a:avLst/>
          </a:prstGeom>
          <a:solidFill>
            <a:schemeClr val="bg1">
              <a:lumMod val="95000"/>
            </a:schemeClr>
          </a:solidFill>
        </p:spPr>
        <p:txBody>
          <a:bodyPr wrap="square" rtlCol="0">
            <a:spAutoFit/>
          </a:bodyPr>
          <a:lstStyle/>
          <a:p>
            <a:pPr algn="ctr"/>
            <a:r>
              <a:rPr lang="en-US" dirty="0">
                <a:solidFill>
                  <a:srgbClr val="0000FF"/>
                </a:solidFill>
                <a:latin typeface="Arial" panose="020B0604020202020204" pitchFamily="34" charset="0"/>
                <a:cs typeface="Arial" panose="020B0604020202020204" pitchFamily="34" charset="0"/>
              </a:rPr>
              <a:t>Freq. domain</a:t>
            </a:r>
          </a:p>
        </p:txBody>
      </p:sp>
      <p:graphicFrame>
        <p:nvGraphicFramePr>
          <p:cNvPr id="10" name="オブジェクト 22">
            <a:extLst>
              <a:ext uri="{FF2B5EF4-FFF2-40B4-BE49-F238E27FC236}">
                <a16:creationId xmlns:a16="http://schemas.microsoft.com/office/drawing/2014/main" id="{A04D2C8F-A439-9A29-E6F7-B71070FEF3A6}"/>
              </a:ext>
            </a:extLst>
          </p:cNvPr>
          <p:cNvGraphicFramePr>
            <a:graphicFrameLocks noChangeAspect="1"/>
          </p:cNvGraphicFramePr>
          <p:nvPr>
            <p:extLst>
              <p:ext uri="{D42A27DB-BD31-4B8C-83A1-F6EECF244321}">
                <p14:modId xmlns:p14="http://schemas.microsoft.com/office/powerpoint/2010/main" val="452090425"/>
              </p:ext>
            </p:extLst>
          </p:nvPr>
        </p:nvGraphicFramePr>
        <p:xfrm>
          <a:off x="8021471" y="4704087"/>
          <a:ext cx="519112" cy="433388"/>
        </p:xfrm>
        <a:graphic>
          <a:graphicData uri="http://schemas.openxmlformats.org/presentationml/2006/ole">
            <mc:AlternateContent xmlns:mc="http://schemas.openxmlformats.org/markup-compatibility/2006">
              <mc:Choice xmlns:v="urn:schemas-microsoft-com:vml" Requires="v">
                <p:oleObj spid="_x0000_s5129" name="Equation" r:id="rId8" imgW="304560" imgH="253800" progId="Equation.DSMT4">
                  <p:embed/>
                </p:oleObj>
              </mc:Choice>
              <mc:Fallback>
                <p:oleObj name="Equation" r:id="rId8" imgW="304560" imgH="253800" progId="Equation.DSMT4">
                  <p:embed/>
                  <p:pic>
                    <p:nvPicPr>
                      <p:cNvPr id="10" name="オブジェクト 22">
                        <a:extLst>
                          <a:ext uri="{FF2B5EF4-FFF2-40B4-BE49-F238E27FC236}">
                            <a16:creationId xmlns:a16="http://schemas.microsoft.com/office/drawing/2014/main" id="{A04D2C8F-A439-9A29-E6F7-B71070FEF3A6}"/>
                          </a:ext>
                        </a:extLst>
                      </p:cNvPr>
                      <p:cNvPicPr/>
                      <p:nvPr/>
                    </p:nvPicPr>
                    <p:blipFill>
                      <a:blip r:embed="rId9"/>
                      <a:stretch>
                        <a:fillRect/>
                      </a:stretch>
                    </p:blipFill>
                    <p:spPr>
                      <a:xfrm>
                        <a:off x="8021471" y="4704087"/>
                        <a:ext cx="519112" cy="433388"/>
                      </a:xfrm>
                      <a:prstGeom prst="rect">
                        <a:avLst/>
                      </a:prstGeom>
                    </p:spPr>
                  </p:pic>
                </p:oleObj>
              </mc:Fallback>
            </mc:AlternateContent>
          </a:graphicData>
        </a:graphic>
      </p:graphicFrame>
      <p:graphicFrame>
        <p:nvGraphicFramePr>
          <p:cNvPr id="12" name="オブジェクト 23">
            <a:extLst>
              <a:ext uri="{FF2B5EF4-FFF2-40B4-BE49-F238E27FC236}">
                <a16:creationId xmlns:a16="http://schemas.microsoft.com/office/drawing/2014/main" id="{2F576981-8D16-B065-E440-2308AB4C9AFC}"/>
              </a:ext>
            </a:extLst>
          </p:cNvPr>
          <p:cNvGraphicFramePr>
            <a:graphicFrameLocks noChangeAspect="1"/>
          </p:cNvGraphicFramePr>
          <p:nvPr>
            <p:extLst>
              <p:ext uri="{D42A27DB-BD31-4B8C-83A1-F6EECF244321}">
                <p14:modId xmlns:p14="http://schemas.microsoft.com/office/powerpoint/2010/main" val="611958065"/>
              </p:ext>
            </p:extLst>
          </p:nvPr>
        </p:nvGraphicFramePr>
        <p:xfrm>
          <a:off x="7895362" y="3614961"/>
          <a:ext cx="649288" cy="433387"/>
        </p:xfrm>
        <a:graphic>
          <a:graphicData uri="http://schemas.openxmlformats.org/presentationml/2006/ole">
            <mc:AlternateContent xmlns:mc="http://schemas.openxmlformats.org/markup-compatibility/2006">
              <mc:Choice xmlns:v="urn:schemas-microsoft-com:vml" Requires="v">
                <p:oleObj spid="_x0000_s5130" name="Equation" r:id="rId10" imgW="380880" imgH="253800" progId="Equation.DSMT4">
                  <p:embed/>
                </p:oleObj>
              </mc:Choice>
              <mc:Fallback>
                <p:oleObj name="Equation" r:id="rId10" imgW="380880" imgH="253800" progId="Equation.DSMT4">
                  <p:embed/>
                  <p:pic>
                    <p:nvPicPr>
                      <p:cNvPr id="12" name="オブジェクト 23">
                        <a:extLst>
                          <a:ext uri="{FF2B5EF4-FFF2-40B4-BE49-F238E27FC236}">
                            <a16:creationId xmlns:a16="http://schemas.microsoft.com/office/drawing/2014/main" id="{2F576981-8D16-B065-E440-2308AB4C9AFC}"/>
                          </a:ext>
                        </a:extLst>
                      </p:cNvPr>
                      <p:cNvPicPr/>
                      <p:nvPr/>
                    </p:nvPicPr>
                    <p:blipFill>
                      <a:blip r:embed="rId11"/>
                      <a:stretch>
                        <a:fillRect/>
                      </a:stretch>
                    </p:blipFill>
                    <p:spPr>
                      <a:xfrm>
                        <a:off x="7895362" y="3614961"/>
                        <a:ext cx="649288" cy="433387"/>
                      </a:xfrm>
                      <a:prstGeom prst="rect">
                        <a:avLst/>
                      </a:prstGeom>
                    </p:spPr>
                  </p:pic>
                </p:oleObj>
              </mc:Fallback>
            </mc:AlternateContent>
          </a:graphicData>
        </a:graphic>
      </p:graphicFrame>
      <p:graphicFrame>
        <p:nvGraphicFramePr>
          <p:cNvPr id="14" name="オブジェクト 24">
            <a:extLst>
              <a:ext uri="{FF2B5EF4-FFF2-40B4-BE49-F238E27FC236}">
                <a16:creationId xmlns:a16="http://schemas.microsoft.com/office/drawing/2014/main" id="{09532D1A-3EC5-23D9-2CBC-8A31654D933A}"/>
              </a:ext>
            </a:extLst>
          </p:cNvPr>
          <p:cNvGraphicFramePr>
            <a:graphicFrameLocks noChangeAspect="1"/>
          </p:cNvGraphicFramePr>
          <p:nvPr>
            <p:extLst>
              <p:ext uri="{D42A27DB-BD31-4B8C-83A1-F6EECF244321}">
                <p14:modId xmlns:p14="http://schemas.microsoft.com/office/powerpoint/2010/main" val="3050794259"/>
              </p:ext>
            </p:extLst>
          </p:nvPr>
        </p:nvGraphicFramePr>
        <p:xfrm>
          <a:off x="7859546" y="5728964"/>
          <a:ext cx="842962" cy="433387"/>
        </p:xfrm>
        <a:graphic>
          <a:graphicData uri="http://schemas.openxmlformats.org/presentationml/2006/ole">
            <mc:AlternateContent xmlns:mc="http://schemas.openxmlformats.org/markup-compatibility/2006">
              <mc:Choice xmlns:v="urn:schemas-microsoft-com:vml" Requires="v">
                <p:oleObj spid="_x0000_s5131" name="Equation" r:id="rId12" imgW="495000" imgH="253800" progId="Equation.DSMT4">
                  <p:embed/>
                </p:oleObj>
              </mc:Choice>
              <mc:Fallback>
                <p:oleObj name="Equation" r:id="rId12" imgW="495000" imgH="253800" progId="Equation.DSMT4">
                  <p:embed/>
                  <p:pic>
                    <p:nvPicPr>
                      <p:cNvPr id="14" name="オブジェクト 24">
                        <a:extLst>
                          <a:ext uri="{FF2B5EF4-FFF2-40B4-BE49-F238E27FC236}">
                            <a16:creationId xmlns:a16="http://schemas.microsoft.com/office/drawing/2014/main" id="{09532D1A-3EC5-23D9-2CBC-8A31654D933A}"/>
                          </a:ext>
                        </a:extLst>
                      </p:cNvPr>
                      <p:cNvPicPr/>
                      <p:nvPr/>
                    </p:nvPicPr>
                    <p:blipFill>
                      <a:blip r:embed="rId13"/>
                      <a:stretch>
                        <a:fillRect/>
                      </a:stretch>
                    </p:blipFill>
                    <p:spPr>
                      <a:xfrm>
                        <a:off x="7859546" y="5728964"/>
                        <a:ext cx="842962" cy="433387"/>
                      </a:xfrm>
                      <a:prstGeom prst="rect">
                        <a:avLst/>
                      </a:prstGeom>
                    </p:spPr>
                  </p:pic>
                </p:oleObj>
              </mc:Fallback>
            </mc:AlternateContent>
          </a:graphicData>
        </a:graphic>
      </p:graphicFrame>
      <p:sp>
        <p:nvSpPr>
          <p:cNvPr id="17" name="下矢印 1">
            <a:extLst>
              <a:ext uri="{FF2B5EF4-FFF2-40B4-BE49-F238E27FC236}">
                <a16:creationId xmlns:a16="http://schemas.microsoft.com/office/drawing/2014/main" id="{A3EE1CEE-10A3-9790-0299-A6572DDF3447}"/>
              </a:ext>
            </a:extLst>
          </p:cNvPr>
          <p:cNvSpPr/>
          <p:nvPr/>
        </p:nvSpPr>
        <p:spPr>
          <a:xfrm>
            <a:off x="6745666" y="5137475"/>
            <a:ext cx="288032" cy="591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下矢印 26">
            <a:extLst>
              <a:ext uri="{FF2B5EF4-FFF2-40B4-BE49-F238E27FC236}">
                <a16:creationId xmlns:a16="http://schemas.microsoft.com/office/drawing/2014/main" id="{4A4DE39D-983A-5BDB-785A-A6E0EAD47631}"/>
              </a:ext>
            </a:extLst>
          </p:cNvPr>
          <p:cNvSpPr/>
          <p:nvPr/>
        </p:nvSpPr>
        <p:spPr>
          <a:xfrm rot="10800000">
            <a:off x="6745666" y="4144625"/>
            <a:ext cx="288032" cy="5594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Arial" panose="020B0604020202020204" pitchFamily="34" charset="0"/>
              <a:cs typeface="Arial" panose="020B0604020202020204" pitchFamily="34" charset="0"/>
            </a:endParaRPr>
          </a:p>
        </p:txBody>
      </p:sp>
      <p:sp>
        <p:nvSpPr>
          <p:cNvPr id="19" name="正方形/長方形 2">
            <a:extLst>
              <a:ext uri="{FF2B5EF4-FFF2-40B4-BE49-F238E27FC236}">
                <a16:creationId xmlns:a16="http://schemas.microsoft.com/office/drawing/2014/main" id="{39A48D57-E4D0-9F83-17FD-55A0687EC5B6}"/>
              </a:ext>
            </a:extLst>
          </p:cNvPr>
          <p:cNvSpPr/>
          <p:nvPr/>
        </p:nvSpPr>
        <p:spPr>
          <a:xfrm>
            <a:off x="7047486" y="4239690"/>
            <a:ext cx="210826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Laplace-transform </a:t>
            </a:r>
          </a:p>
        </p:txBody>
      </p:sp>
      <p:sp>
        <p:nvSpPr>
          <p:cNvPr id="20" name="正方形/長方形 28">
            <a:extLst>
              <a:ext uri="{FF2B5EF4-FFF2-40B4-BE49-F238E27FC236}">
                <a16:creationId xmlns:a16="http://schemas.microsoft.com/office/drawing/2014/main" id="{CB125ECF-EAE7-FAC3-22FC-58647F236E93}"/>
              </a:ext>
            </a:extLst>
          </p:cNvPr>
          <p:cNvSpPr/>
          <p:nvPr/>
        </p:nvSpPr>
        <p:spPr>
          <a:xfrm>
            <a:off x="7047486" y="5232540"/>
            <a:ext cx="2031325"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Fourier-transform </a:t>
            </a:r>
          </a:p>
        </p:txBody>
      </p:sp>
      <p:sp>
        <p:nvSpPr>
          <p:cNvPr id="21" name="正方形/長方形 31">
            <a:extLst>
              <a:ext uri="{FF2B5EF4-FFF2-40B4-BE49-F238E27FC236}">
                <a16:creationId xmlns:a16="http://schemas.microsoft.com/office/drawing/2014/main" id="{7FC634B0-ACA0-DA18-185A-94F56C13ABF0}"/>
              </a:ext>
            </a:extLst>
          </p:cNvPr>
          <p:cNvSpPr/>
          <p:nvPr/>
        </p:nvSpPr>
        <p:spPr>
          <a:xfrm>
            <a:off x="7398668" y="3205469"/>
            <a:ext cx="1907317"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Transfer function</a:t>
            </a:r>
            <a:endParaRPr lang="en-US" dirty="0">
              <a:latin typeface="Arial" panose="020B0604020202020204" pitchFamily="34" charset="0"/>
              <a:cs typeface="Arial" panose="020B0604020202020204" pitchFamily="34" charset="0"/>
            </a:endParaRPr>
          </a:p>
        </p:txBody>
      </p:sp>
      <p:sp>
        <p:nvSpPr>
          <p:cNvPr id="22" name="円/楕円 3">
            <a:extLst>
              <a:ext uri="{FF2B5EF4-FFF2-40B4-BE49-F238E27FC236}">
                <a16:creationId xmlns:a16="http://schemas.microsoft.com/office/drawing/2014/main" id="{DA79FB3F-8F60-8640-6A59-648BCA07CD32}"/>
              </a:ext>
            </a:extLst>
          </p:cNvPr>
          <p:cNvSpPr/>
          <p:nvPr/>
        </p:nvSpPr>
        <p:spPr>
          <a:xfrm>
            <a:off x="7812626" y="3607485"/>
            <a:ext cx="748816" cy="4735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3" name="直線矢印コネクタ 5">
            <a:extLst>
              <a:ext uri="{FF2B5EF4-FFF2-40B4-BE49-F238E27FC236}">
                <a16:creationId xmlns:a16="http://schemas.microsoft.com/office/drawing/2014/main" id="{DB90E3BF-3361-D83B-92BE-57A81854CE5E}"/>
              </a:ext>
            </a:extLst>
          </p:cNvPr>
          <p:cNvCxnSpPr/>
          <p:nvPr/>
        </p:nvCxnSpPr>
        <p:spPr>
          <a:xfrm flipH="1" flipV="1">
            <a:off x="7812626" y="3521094"/>
            <a:ext cx="208844" cy="171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9191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オブジェクト 12">
            <a:extLst>
              <a:ext uri="{FF2B5EF4-FFF2-40B4-BE49-F238E27FC236}">
                <a16:creationId xmlns:a16="http://schemas.microsoft.com/office/drawing/2014/main" id="{32FBB2DC-FD1B-B79B-3592-EFE6592ADF4D}"/>
              </a:ext>
            </a:extLst>
          </p:cNvPr>
          <p:cNvGraphicFramePr>
            <a:graphicFrameLocks noChangeAspect="1"/>
          </p:cNvGraphicFramePr>
          <p:nvPr>
            <p:extLst>
              <p:ext uri="{D42A27DB-BD31-4B8C-83A1-F6EECF244321}">
                <p14:modId xmlns:p14="http://schemas.microsoft.com/office/powerpoint/2010/main" val="913610231"/>
              </p:ext>
            </p:extLst>
          </p:nvPr>
        </p:nvGraphicFramePr>
        <p:xfrm>
          <a:off x="2149119" y="3005413"/>
          <a:ext cx="3096344" cy="1170569"/>
        </p:xfrm>
        <a:graphic>
          <a:graphicData uri="http://schemas.openxmlformats.org/presentationml/2006/ole">
            <mc:AlternateContent xmlns:mc="http://schemas.openxmlformats.org/markup-compatibility/2006">
              <mc:Choice xmlns:v="urn:schemas-microsoft-com:vml" Requires="v">
                <p:oleObj spid="_x0000_s6151" name="Visio" r:id="rId3" imgW="1562100" imgH="590640" progId="Visio.Drawing.15">
                  <p:embed/>
                </p:oleObj>
              </mc:Choice>
              <mc:Fallback>
                <p:oleObj name="Visio" r:id="rId3" imgW="1562100" imgH="590640" progId="Visio.Drawing.15">
                  <p:embed/>
                  <p:pic>
                    <p:nvPicPr>
                      <p:cNvPr id="36" name="オブジェクト 12">
                        <a:extLst>
                          <a:ext uri="{FF2B5EF4-FFF2-40B4-BE49-F238E27FC236}">
                            <a16:creationId xmlns:a16="http://schemas.microsoft.com/office/drawing/2014/main" id="{32FBB2DC-FD1B-B79B-3592-EFE6592ADF4D}"/>
                          </a:ext>
                        </a:extLst>
                      </p:cNvPr>
                      <p:cNvPicPr>
                        <a:picLocks noChangeAspect="1" noChangeArrowheads="1"/>
                      </p:cNvPicPr>
                      <p:nvPr/>
                    </p:nvPicPr>
                    <p:blipFill>
                      <a:blip r:embed="rId4"/>
                      <a:srcRect/>
                      <a:stretch>
                        <a:fillRect/>
                      </a:stretch>
                    </p:blipFill>
                    <p:spPr bwMode="auto">
                      <a:xfrm>
                        <a:off x="2149119" y="3005413"/>
                        <a:ext cx="3096344" cy="1170569"/>
                      </a:xfrm>
                      <a:prstGeom prst="rect">
                        <a:avLst/>
                      </a:prstGeom>
                      <a:noFill/>
                    </p:spPr>
                  </p:pic>
                </p:oleObj>
              </mc:Fallback>
            </mc:AlternateContent>
          </a:graphicData>
        </a:graphic>
      </p:graphicFrame>
      <p:graphicFrame>
        <p:nvGraphicFramePr>
          <p:cNvPr id="37" name="オブジェクト 13">
            <a:extLst>
              <a:ext uri="{FF2B5EF4-FFF2-40B4-BE49-F238E27FC236}">
                <a16:creationId xmlns:a16="http://schemas.microsoft.com/office/drawing/2014/main" id="{3749A366-94A5-F3A5-0F33-3727B9188CCF}"/>
              </a:ext>
            </a:extLst>
          </p:cNvPr>
          <p:cNvGraphicFramePr>
            <a:graphicFrameLocks noChangeAspect="1"/>
          </p:cNvGraphicFramePr>
          <p:nvPr>
            <p:extLst>
              <p:ext uri="{D42A27DB-BD31-4B8C-83A1-F6EECF244321}">
                <p14:modId xmlns:p14="http://schemas.microsoft.com/office/powerpoint/2010/main" val="1929286402"/>
              </p:ext>
            </p:extLst>
          </p:nvPr>
        </p:nvGraphicFramePr>
        <p:xfrm>
          <a:off x="3911319" y="2875816"/>
          <a:ext cx="914400" cy="198438"/>
        </p:xfrm>
        <a:graphic>
          <a:graphicData uri="http://schemas.openxmlformats.org/presentationml/2006/ole">
            <mc:AlternateContent xmlns:mc="http://schemas.openxmlformats.org/markup-compatibility/2006">
              <mc:Choice xmlns:v="urn:schemas-microsoft-com:vml" Requires="v">
                <p:oleObj spid="_x0000_s6152" name="Equation" r:id="rId5" imgW="914400" imgH="198720" progId="Equation.DSMT4">
                  <p:embed/>
                </p:oleObj>
              </mc:Choice>
              <mc:Fallback>
                <p:oleObj name="Equation" r:id="rId5" imgW="914400" imgH="198720" progId="Equation.DSMT4">
                  <p:embed/>
                  <p:pic>
                    <p:nvPicPr>
                      <p:cNvPr id="37" name="オブジェクト 13">
                        <a:extLst>
                          <a:ext uri="{FF2B5EF4-FFF2-40B4-BE49-F238E27FC236}">
                            <a16:creationId xmlns:a16="http://schemas.microsoft.com/office/drawing/2014/main" id="{3749A366-94A5-F3A5-0F33-3727B9188CCF}"/>
                          </a:ext>
                        </a:extLst>
                      </p:cNvPr>
                      <p:cNvPicPr/>
                      <p:nvPr/>
                    </p:nvPicPr>
                    <p:blipFill>
                      <a:blip r:embed="rId6"/>
                      <a:stretch>
                        <a:fillRect/>
                      </a:stretch>
                    </p:blipFill>
                    <p:spPr>
                      <a:xfrm>
                        <a:off x="3911319" y="2875816"/>
                        <a:ext cx="914400" cy="198438"/>
                      </a:xfrm>
                      <a:prstGeom prst="rect">
                        <a:avLst/>
                      </a:prstGeom>
                    </p:spPr>
                  </p:pic>
                </p:oleObj>
              </mc:Fallback>
            </mc:AlternateContent>
          </a:graphicData>
        </a:graphic>
      </p:graphicFrame>
      <p:graphicFrame>
        <p:nvGraphicFramePr>
          <p:cNvPr id="38" name="オブジェクト 17">
            <a:extLst>
              <a:ext uri="{FF2B5EF4-FFF2-40B4-BE49-F238E27FC236}">
                <a16:creationId xmlns:a16="http://schemas.microsoft.com/office/drawing/2014/main" id="{4EBBC290-DD2B-5A70-709F-1FD22AD9FA6B}"/>
              </a:ext>
            </a:extLst>
          </p:cNvPr>
          <p:cNvGraphicFramePr>
            <a:graphicFrameLocks noChangeAspect="1"/>
          </p:cNvGraphicFramePr>
          <p:nvPr>
            <p:extLst>
              <p:ext uri="{D42A27DB-BD31-4B8C-83A1-F6EECF244321}">
                <p14:modId xmlns:p14="http://schemas.microsoft.com/office/powerpoint/2010/main" val="954549320"/>
              </p:ext>
            </p:extLst>
          </p:nvPr>
        </p:nvGraphicFramePr>
        <p:xfrm>
          <a:off x="6738451" y="3321873"/>
          <a:ext cx="5094633" cy="661798"/>
        </p:xfrm>
        <a:graphic>
          <a:graphicData uri="http://schemas.openxmlformats.org/presentationml/2006/ole">
            <mc:AlternateContent xmlns:mc="http://schemas.openxmlformats.org/markup-compatibility/2006">
              <mc:Choice xmlns:v="urn:schemas-microsoft-com:vml" Requires="v">
                <p:oleObj spid="_x0000_s6153" name="Equation" r:id="rId7" imgW="2349360" imgH="304560" progId="Equation.DSMT4">
                  <p:embed/>
                </p:oleObj>
              </mc:Choice>
              <mc:Fallback>
                <p:oleObj name="Equation" r:id="rId7" imgW="2349360" imgH="304560" progId="Equation.DSMT4">
                  <p:embed/>
                  <p:pic>
                    <p:nvPicPr>
                      <p:cNvPr id="38" name="オブジェクト 17">
                        <a:extLst>
                          <a:ext uri="{FF2B5EF4-FFF2-40B4-BE49-F238E27FC236}">
                            <a16:creationId xmlns:a16="http://schemas.microsoft.com/office/drawing/2014/main" id="{4EBBC290-DD2B-5A70-709F-1FD22AD9FA6B}"/>
                          </a:ext>
                        </a:extLst>
                      </p:cNvPr>
                      <p:cNvPicPr/>
                      <p:nvPr/>
                    </p:nvPicPr>
                    <p:blipFill>
                      <a:blip r:embed="rId8"/>
                      <a:stretch>
                        <a:fillRect/>
                      </a:stretch>
                    </p:blipFill>
                    <p:spPr>
                      <a:xfrm>
                        <a:off x="6738451" y="3321873"/>
                        <a:ext cx="5094633" cy="661798"/>
                      </a:xfrm>
                      <a:prstGeom prst="rect">
                        <a:avLst/>
                      </a:prstGeom>
                    </p:spPr>
                  </p:pic>
                </p:oleObj>
              </mc:Fallback>
            </mc:AlternateContent>
          </a:graphicData>
        </a:graphic>
      </p:graphicFrame>
      <p:graphicFrame>
        <p:nvGraphicFramePr>
          <p:cNvPr id="39" name="オブジェクト 19">
            <a:extLst>
              <a:ext uri="{FF2B5EF4-FFF2-40B4-BE49-F238E27FC236}">
                <a16:creationId xmlns:a16="http://schemas.microsoft.com/office/drawing/2014/main" id="{D919DFDC-2091-DAA9-A8FA-C9E66B71B5C5}"/>
              </a:ext>
            </a:extLst>
          </p:cNvPr>
          <p:cNvGraphicFramePr>
            <a:graphicFrameLocks noChangeAspect="1"/>
          </p:cNvGraphicFramePr>
          <p:nvPr>
            <p:extLst>
              <p:ext uri="{D42A27DB-BD31-4B8C-83A1-F6EECF244321}">
                <p14:modId xmlns:p14="http://schemas.microsoft.com/office/powerpoint/2010/main" val="2106062892"/>
              </p:ext>
            </p:extLst>
          </p:nvPr>
        </p:nvGraphicFramePr>
        <p:xfrm>
          <a:off x="1198562" y="5164574"/>
          <a:ext cx="4897438" cy="911225"/>
        </p:xfrm>
        <a:graphic>
          <a:graphicData uri="http://schemas.openxmlformats.org/presentationml/2006/ole">
            <mc:AlternateContent xmlns:mc="http://schemas.openxmlformats.org/markup-compatibility/2006">
              <mc:Choice xmlns:v="urn:schemas-microsoft-com:vml" Requires="v">
                <p:oleObj spid="_x0000_s6154" name="Equation" r:id="rId9" imgW="2869920" imgH="533160" progId="Equation.DSMT4">
                  <p:embed/>
                </p:oleObj>
              </mc:Choice>
              <mc:Fallback>
                <p:oleObj name="Equation" r:id="rId9" imgW="2869920" imgH="533160" progId="Equation.DSMT4">
                  <p:embed/>
                  <p:pic>
                    <p:nvPicPr>
                      <p:cNvPr id="39" name="オブジェクト 19">
                        <a:extLst>
                          <a:ext uri="{FF2B5EF4-FFF2-40B4-BE49-F238E27FC236}">
                            <a16:creationId xmlns:a16="http://schemas.microsoft.com/office/drawing/2014/main" id="{D919DFDC-2091-DAA9-A8FA-C9E66B71B5C5}"/>
                          </a:ext>
                        </a:extLst>
                      </p:cNvPr>
                      <p:cNvPicPr/>
                      <p:nvPr/>
                    </p:nvPicPr>
                    <p:blipFill>
                      <a:blip r:embed="rId10"/>
                      <a:stretch>
                        <a:fillRect/>
                      </a:stretch>
                    </p:blipFill>
                    <p:spPr>
                      <a:xfrm>
                        <a:off x="1198562" y="5164574"/>
                        <a:ext cx="4897438" cy="911225"/>
                      </a:xfrm>
                      <a:prstGeom prst="rect">
                        <a:avLst/>
                      </a:prstGeom>
                    </p:spPr>
                  </p:pic>
                </p:oleObj>
              </mc:Fallback>
            </mc:AlternateContent>
          </a:graphicData>
        </a:graphic>
      </p:graphicFrame>
      <p:sp>
        <p:nvSpPr>
          <p:cNvPr id="40" name="正方形/長方形 2">
            <a:extLst>
              <a:ext uri="{FF2B5EF4-FFF2-40B4-BE49-F238E27FC236}">
                <a16:creationId xmlns:a16="http://schemas.microsoft.com/office/drawing/2014/main" id="{2A9AF6B6-5494-1270-82A4-875494AAEC95}"/>
              </a:ext>
            </a:extLst>
          </p:cNvPr>
          <p:cNvSpPr/>
          <p:nvPr/>
        </p:nvSpPr>
        <p:spPr>
          <a:xfrm>
            <a:off x="2206674" y="5211596"/>
            <a:ext cx="1440607" cy="314719"/>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1" name="直線矢印コネクタ 4">
            <a:extLst>
              <a:ext uri="{FF2B5EF4-FFF2-40B4-BE49-F238E27FC236}">
                <a16:creationId xmlns:a16="http://schemas.microsoft.com/office/drawing/2014/main" id="{821D445F-073D-2E21-B73E-6C2C22C2BCBC}"/>
              </a:ext>
            </a:extLst>
          </p:cNvPr>
          <p:cNvCxnSpPr/>
          <p:nvPr/>
        </p:nvCxnSpPr>
        <p:spPr>
          <a:xfrm flipH="1">
            <a:off x="3647281" y="5311117"/>
            <a:ext cx="287585" cy="578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23">
            <a:extLst>
              <a:ext uri="{FF2B5EF4-FFF2-40B4-BE49-F238E27FC236}">
                <a16:creationId xmlns:a16="http://schemas.microsoft.com/office/drawing/2014/main" id="{69ACB21F-0C3C-CE48-A2CE-571331BA15CC}"/>
              </a:ext>
            </a:extLst>
          </p:cNvPr>
          <p:cNvSpPr txBox="1"/>
          <p:nvPr/>
        </p:nvSpPr>
        <p:spPr>
          <a:xfrm>
            <a:off x="3697291" y="5095657"/>
            <a:ext cx="2866628" cy="369332"/>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E.g. a 50 Hz sinewave </a:t>
            </a:r>
          </a:p>
        </p:txBody>
      </p:sp>
      <p:sp>
        <p:nvSpPr>
          <p:cNvPr id="44" name="正方形/長方形 26">
            <a:extLst>
              <a:ext uri="{FF2B5EF4-FFF2-40B4-BE49-F238E27FC236}">
                <a16:creationId xmlns:a16="http://schemas.microsoft.com/office/drawing/2014/main" id="{22D146D5-D93F-EA25-EBA1-CEEE607E299F}"/>
              </a:ext>
            </a:extLst>
          </p:cNvPr>
          <p:cNvSpPr/>
          <p:nvPr/>
        </p:nvSpPr>
        <p:spPr>
          <a:xfrm>
            <a:off x="2530932" y="5573338"/>
            <a:ext cx="971885" cy="502461"/>
          </a:xfrm>
          <a:prstGeom prst="rect">
            <a:avLst/>
          </a:prstGeom>
          <a:solidFill>
            <a:schemeClr val="accent1">
              <a:alpha val="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正方形/長方形 29">
            <a:extLst>
              <a:ext uri="{FF2B5EF4-FFF2-40B4-BE49-F238E27FC236}">
                <a16:creationId xmlns:a16="http://schemas.microsoft.com/office/drawing/2014/main" id="{F6C5A72B-63DF-5C1A-F515-8777873A1A92}"/>
              </a:ext>
            </a:extLst>
          </p:cNvPr>
          <p:cNvSpPr/>
          <p:nvPr/>
        </p:nvSpPr>
        <p:spPr>
          <a:xfrm>
            <a:off x="4972290" y="5590565"/>
            <a:ext cx="971885" cy="502461"/>
          </a:xfrm>
          <a:prstGeom prst="rect">
            <a:avLst/>
          </a:prstGeom>
          <a:solidFill>
            <a:schemeClr val="accent1">
              <a:alpha val="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円弧 1">
            <a:extLst>
              <a:ext uri="{FF2B5EF4-FFF2-40B4-BE49-F238E27FC236}">
                <a16:creationId xmlns:a16="http://schemas.microsoft.com/office/drawing/2014/main" id="{95DE5536-A6F1-8FCD-059C-D68488832D8F}"/>
              </a:ext>
            </a:extLst>
          </p:cNvPr>
          <p:cNvSpPr/>
          <p:nvPr/>
        </p:nvSpPr>
        <p:spPr>
          <a:xfrm flipH="1">
            <a:off x="1196702" y="3399752"/>
            <a:ext cx="144016" cy="439105"/>
          </a:xfrm>
          <a:prstGeom prst="arc">
            <a:avLst>
              <a:gd name="adj1" fmla="val 107886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 name="円弧 31">
            <a:extLst>
              <a:ext uri="{FF2B5EF4-FFF2-40B4-BE49-F238E27FC236}">
                <a16:creationId xmlns:a16="http://schemas.microsoft.com/office/drawing/2014/main" id="{7BD31567-5D99-4405-C9E1-66A25FE0771E}"/>
              </a:ext>
            </a:extLst>
          </p:cNvPr>
          <p:cNvSpPr/>
          <p:nvPr/>
        </p:nvSpPr>
        <p:spPr>
          <a:xfrm rot="10800000" flipH="1">
            <a:off x="1340718" y="3399751"/>
            <a:ext cx="144016" cy="439105"/>
          </a:xfrm>
          <a:prstGeom prst="arc">
            <a:avLst>
              <a:gd name="adj1" fmla="val 107886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2" name="円弧 33">
            <a:extLst>
              <a:ext uri="{FF2B5EF4-FFF2-40B4-BE49-F238E27FC236}">
                <a16:creationId xmlns:a16="http://schemas.microsoft.com/office/drawing/2014/main" id="{A899F031-F704-BD2F-6D86-E5769EC7252A}"/>
              </a:ext>
            </a:extLst>
          </p:cNvPr>
          <p:cNvSpPr/>
          <p:nvPr/>
        </p:nvSpPr>
        <p:spPr>
          <a:xfrm flipH="1">
            <a:off x="1484734" y="3399752"/>
            <a:ext cx="144016" cy="439105"/>
          </a:xfrm>
          <a:prstGeom prst="arc">
            <a:avLst>
              <a:gd name="adj1" fmla="val 107886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円弧 34">
            <a:extLst>
              <a:ext uri="{FF2B5EF4-FFF2-40B4-BE49-F238E27FC236}">
                <a16:creationId xmlns:a16="http://schemas.microsoft.com/office/drawing/2014/main" id="{771EEA5B-9AE1-111B-D101-F154F9EF6732}"/>
              </a:ext>
            </a:extLst>
          </p:cNvPr>
          <p:cNvSpPr/>
          <p:nvPr/>
        </p:nvSpPr>
        <p:spPr>
          <a:xfrm rot="10800000" flipH="1">
            <a:off x="1627276" y="3399751"/>
            <a:ext cx="144016" cy="439105"/>
          </a:xfrm>
          <a:prstGeom prst="arc">
            <a:avLst>
              <a:gd name="adj1" fmla="val 107886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円弧 40">
            <a:extLst>
              <a:ext uri="{FF2B5EF4-FFF2-40B4-BE49-F238E27FC236}">
                <a16:creationId xmlns:a16="http://schemas.microsoft.com/office/drawing/2014/main" id="{3C94D647-23F1-FF3D-EDDF-80A358EBA294}"/>
              </a:ext>
            </a:extLst>
          </p:cNvPr>
          <p:cNvSpPr/>
          <p:nvPr/>
        </p:nvSpPr>
        <p:spPr>
          <a:xfrm flipH="1">
            <a:off x="1769817" y="3399752"/>
            <a:ext cx="144016" cy="439105"/>
          </a:xfrm>
          <a:prstGeom prst="arc">
            <a:avLst>
              <a:gd name="adj1" fmla="val 107886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 name="円弧 41">
            <a:extLst>
              <a:ext uri="{FF2B5EF4-FFF2-40B4-BE49-F238E27FC236}">
                <a16:creationId xmlns:a16="http://schemas.microsoft.com/office/drawing/2014/main" id="{DBAD99B4-5200-CA39-587B-3EA1EC2F0358}"/>
              </a:ext>
            </a:extLst>
          </p:cNvPr>
          <p:cNvSpPr/>
          <p:nvPr/>
        </p:nvSpPr>
        <p:spPr>
          <a:xfrm rot="10800000" flipH="1">
            <a:off x="1912359" y="3395575"/>
            <a:ext cx="144016" cy="439105"/>
          </a:xfrm>
          <a:prstGeom prst="arc">
            <a:avLst>
              <a:gd name="adj1" fmla="val 107886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 name="円弧 42">
            <a:extLst>
              <a:ext uri="{FF2B5EF4-FFF2-40B4-BE49-F238E27FC236}">
                <a16:creationId xmlns:a16="http://schemas.microsoft.com/office/drawing/2014/main" id="{73B2D630-AB51-50E2-07D5-84389A0082E1}"/>
              </a:ext>
            </a:extLst>
          </p:cNvPr>
          <p:cNvSpPr/>
          <p:nvPr/>
        </p:nvSpPr>
        <p:spPr>
          <a:xfrm flipH="1">
            <a:off x="2056626" y="3399751"/>
            <a:ext cx="144016" cy="439105"/>
          </a:xfrm>
          <a:prstGeom prst="arc">
            <a:avLst>
              <a:gd name="adj1" fmla="val 107886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7" name="円弧 44">
            <a:extLst>
              <a:ext uri="{FF2B5EF4-FFF2-40B4-BE49-F238E27FC236}">
                <a16:creationId xmlns:a16="http://schemas.microsoft.com/office/drawing/2014/main" id="{7CD996BD-38B2-43F6-C50E-33454E976223}"/>
              </a:ext>
            </a:extLst>
          </p:cNvPr>
          <p:cNvSpPr/>
          <p:nvPr/>
        </p:nvSpPr>
        <p:spPr>
          <a:xfrm rot="10800000" flipH="1">
            <a:off x="6173939" y="3266835"/>
            <a:ext cx="144016" cy="579376"/>
          </a:xfrm>
          <a:prstGeom prst="arc">
            <a:avLst>
              <a:gd name="adj1" fmla="val 10788660"/>
              <a:gd name="adj2" fmla="val 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8" name="円弧 45">
            <a:extLst>
              <a:ext uri="{FF2B5EF4-FFF2-40B4-BE49-F238E27FC236}">
                <a16:creationId xmlns:a16="http://schemas.microsoft.com/office/drawing/2014/main" id="{1BD7659E-9EEB-E0FD-24D3-F82D479D5805}"/>
              </a:ext>
            </a:extLst>
          </p:cNvPr>
          <p:cNvSpPr/>
          <p:nvPr/>
        </p:nvSpPr>
        <p:spPr>
          <a:xfrm rot="10800000" flipH="1">
            <a:off x="5309535" y="3271011"/>
            <a:ext cx="144016" cy="579376"/>
          </a:xfrm>
          <a:prstGeom prst="arc">
            <a:avLst>
              <a:gd name="adj1" fmla="val 10788660"/>
              <a:gd name="adj2" fmla="val 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9" name="円弧 46">
            <a:extLst>
              <a:ext uri="{FF2B5EF4-FFF2-40B4-BE49-F238E27FC236}">
                <a16:creationId xmlns:a16="http://schemas.microsoft.com/office/drawing/2014/main" id="{BECA26B1-E20E-EF9D-0827-9F8210F7597A}"/>
              </a:ext>
            </a:extLst>
          </p:cNvPr>
          <p:cNvSpPr/>
          <p:nvPr/>
        </p:nvSpPr>
        <p:spPr>
          <a:xfrm flipH="1">
            <a:off x="5453551" y="3271013"/>
            <a:ext cx="144016" cy="579376"/>
          </a:xfrm>
          <a:prstGeom prst="arc">
            <a:avLst>
              <a:gd name="adj1" fmla="val 10788660"/>
              <a:gd name="adj2" fmla="val 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0" name="円弧 47">
            <a:extLst>
              <a:ext uri="{FF2B5EF4-FFF2-40B4-BE49-F238E27FC236}">
                <a16:creationId xmlns:a16="http://schemas.microsoft.com/office/drawing/2014/main" id="{87C5DB59-7A86-3B2F-066A-CE589AC356DA}"/>
              </a:ext>
            </a:extLst>
          </p:cNvPr>
          <p:cNvSpPr/>
          <p:nvPr/>
        </p:nvSpPr>
        <p:spPr>
          <a:xfrm rot="10800000" flipH="1">
            <a:off x="5596093" y="3271011"/>
            <a:ext cx="144016" cy="579376"/>
          </a:xfrm>
          <a:prstGeom prst="arc">
            <a:avLst>
              <a:gd name="adj1" fmla="val 10788660"/>
              <a:gd name="adj2" fmla="val 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1" name="円弧 48">
            <a:extLst>
              <a:ext uri="{FF2B5EF4-FFF2-40B4-BE49-F238E27FC236}">
                <a16:creationId xmlns:a16="http://schemas.microsoft.com/office/drawing/2014/main" id="{5EE5CA76-A506-BCEC-E72D-E00D022070DF}"/>
              </a:ext>
            </a:extLst>
          </p:cNvPr>
          <p:cNvSpPr/>
          <p:nvPr/>
        </p:nvSpPr>
        <p:spPr>
          <a:xfrm flipH="1">
            <a:off x="5738634" y="3271013"/>
            <a:ext cx="144016" cy="579376"/>
          </a:xfrm>
          <a:prstGeom prst="arc">
            <a:avLst>
              <a:gd name="adj1" fmla="val 10788660"/>
              <a:gd name="adj2" fmla="val 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円弧 49">
            <a:extLst>
              <a:ext uri="{FF2B5EF4-FFF2-40B4-BE49-F238E27FC236}">
                <a16:creationId xmlns:a16="http://schemas.microsoft.com/office/drawing/2014/main" id="{331FFB6A-2749-D212-D413-C2785704BA75}"/>
              </a:ext>
            </a:extLst>
          </p:cNvPr>
          <p:cNvSpPr/>
          <p:nvPr/>
        </p:nvSpPr>
        <p:spPr>
          <a:xfrm rot="10800000" flipH="1">
            <a:off x="5881176" y="3266835"/>
            <a:ext cx="144016" cy="579376"/>
          </a:xfrm>
          <a:prstGeom prst="arc">
            <a:avLst>
              <a:gd name="adj1" fmla="val 10788660"/>
              <a:gd name="adj2" fmla="val 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円弧 50">
            <a:extLst>
              <a:ext uri="{FF2B5EF4-FFF2-40B4-BE49-F238E27FC236}">
                <a16:creationId xmlns:a16="http://schemas.microsoft.com/office/drawing/2014/main" id="{A91919BD-EB35-DA2C-3252-B53516A5DF0D}"/>
              </a:ext>
            </a:extLst>
          </p:cNvPr>
          <p:cNvSpPr/>
          <p:nvPr/>
        </p:nvSpPr>
        <p:spPr>
          <a:xfrm flipH="1">
            <a:off x="6025443" y="3271012"/>
            <a:ext cx="144016" cy="579376"/>
          </a:xfrm>
          <a:prstGeom prst="arc">
            <a:avLst>
              <a:gd name="adj1" fmla="val 10788660"/>
              <a:gd name="adj2" fmla="val 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4" name="直線矢印コネクタ 6">
            <a:extLst>
              <a:ext uri="{FF2B5EF4-FFF2-40B4-BE49-F238E27FC236}">
                <a16:creationId xmlns:a16="http://schemas.microsoft.com/office/drawing/2014/main" id="{65201ADD-7D33-F0C0-4C7E-DAE84B5DF19D}"/>
              </a:ext>
            </a:extLst>
          </p:cNvPr>
          <p:cNvCxnSpPr/>
          <p:nvPr/>
        </p:nvCxnSpPr>
        <p:spPr>
          <a:xfrm>
            <a:off x="1484734" y="3266835"/>
            <a:ext cx="42762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51">
            <a:extLst>
              <a:ext uri="{FF2B5EF4-FFF2-40B4-BE49-F238E27FC236}">
                <a16:creationId xmlns:a16="http://schemas.microsoft.com/office/drawing/2014/main" id="{E5CD4096-52BE-D868-3597-6AA2DCCA3A13}"/>
              </a:ext>
            </a:extLst>
          </p:cNvPr>
          <p:cNvCxnSpPr/>
          <p:nvPr/>
        </p:nvCxnSpPr>
        <p:spPr>
          <a:xfrm>
            <a:off x="5758416" y="3184921"/>
            <a:ext cx="427624" cy="0"/>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52">
            <a:extLst>
              <a:ext uri="{FF2B5EF4-FFF2-40B4-BE49-F238E27FC236}">
                <a16:creationId xmlns:a16="http://schemas.microsoft.com/office/drawing/2014/main" id="{EEBCCAC2-1870-3A2F-7F65-30CA8B847ED6}"/>
              </a:ext>
            </a:extLst>
          </p:cNvPr>
          <p:cNvSpPr txBox="1"/>
          <p:nvPr/>
        </p:nvSpPr>
        <p:spPr>
          <a:xfrm>
            <a:off x="1128152" y="2891369"/>
            <a:ext cx="906872"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20 </a:t>
            </a:r>
            <a:r>
              <a:rPr lang="en-US" altLang="zh-CN" sz="1400" dirty="0" err="1">
                <a:solidFill>
                  <a:srgbClr val="FF0000"/>
                </a:solidFill>
                <a:latin typeface="Arial" panose="020B0604020202020204" pitchFamily="34" charset="0"/>
                <a:cs typeface="Arial" panose="020B0604020202020204" pitchFamily="34" charset="0"/>
              </a:rPr>
              <a:t>ms</a:t>
            </a:r>
            <a:endParaRPr lang="en-US" sz="1400" dirty="0">
              <a:solidFill>
                <a:srgbClr val="FF0000"/>
              </a:solidFill>
              <a:latin typeface="Arial" panose="020B0604020202020204" pitchFamily="34" charset="0"/>
              <a:cs typeface="Arial" panose="020B0604020202020204" pitchFamily="34" charset="0"/>
            </a:endParaRPr>
          </a:p>
        </p:txBody>
      </p:sp>
      <p:sp>
        <p:nvSpPr>
          <p:cNvPr id="67" name="テキスト ボックス 53">
            <a:extLst>
              <a:ext uri="{FF2B5EF4-FFF2-40B4-BE49-F238E27FC236}">
                <a16:creationId xmlns:a16="http://schemas.microsoft.com/office/drawing/2014/main" id="{22FEACB2-2C6E-81EB-30AE-8C8F67ECEC04}"/>
              </a:ext>
            </a:extLst>
          </p:cNvPr>
          <p:cNvSpPr txBox="1"/>
          <p:nvPr/>
        </p:nvSpPr>
        <p:spPr>
          <a:xfrm>
            <a:off x="5668101" y="2815778"/>
            <a:ext cx="798600"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20 </a:t>
            </a:r>
            <a:r>
              <a:rPr lang="en-US" altLang="zh-CN" sz="1400" dirty="0" err="1">
                <a:solidFill>
                  <a:srgbClr val="FF0000"/>
                </a:solidFill>
                <a:latin typeface="Arial" panose="020B0604020202020204" pitchFamily="34" charset="0"/>
                <a:cs typeface="Arial" panose="020B0604020202020204" pitchFamily="34" charset="0"/>
              </a:rPr>
              <a:t>ms</a:t>
            </a:r>
            <a:endParaRPr lang="en-US" sz="1400" dirty="0">
              <a:solidFill>
                <a:srgbClr val="FF0000"/>
              </a:solidFill>
              <a:latin typeface="Arial" panose="020B0604020202020204" pitchFamily="34" charset="0"/>
              <a:cs typeface="Arial" panose="020B0604020202020204" pitchFamily="34" charset="0"/>
            </a:endParaRPr>
          </a:p>
        </p:txBody>
      </p:sp>
      <p:sp>
        <p:nvSpPr>
          <p:cNvPr id="68" name="矩形 67">
            <a:extLst>
              <a:ext uri="{FF2B5EF4-FFF2-40B4-BE49-F238E27FC236}">
                <a16:creationId xmlns:a16="http://schemas.microsoft.com/office/drawing/2014/main" id="{396A4996-2046-8195-E3B4-CF65E69F4AC9}"/>
              </a:ext>
            </a:extLst>
          </p:cNvPr>
          <p:cNvSpPr/>
          <p:nvPr/>
        </p:nvSpPr>
        <p:spPr>
          <a:xfrm>
            <a:off x="0" y="881067"/>
            <a:ext cx="11823328" cy="159389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b="1" dirty="0">
                <a:latin typeface="Arial" panose="020B0604020202020204" pitchFamily="34" charset="0"/>
                <a:cs typeface="Arial" panose="020B0604020202020204" pitchFamily="34" charset="0"/>
              </a:rPr>
              <a:t>Frequency response</a:t>
            </a:r>
            <a:r>
              <a:rPr lang="en-US" altLang="zh-CN" sz="2000" dirty="0">
                <a:latin typeface="Arial" panose="020B0604020202020204" pitchFamily="34" charset="0"/>
                <a:cs typeface="Arial" panose="020B0604020202020204" pitchFamily="34" charset="0"/>
              </a:rPr>
              <a:t> measures how the </a:t>
            </a:r>
            <a:r>
              <a:rPr lang="en-US" altLang="zh-CN" sz="2000" b="1" dirty="0">
                <a:latin typeface="Arial" panose="020B0604020202020204" pitchFamily="34" charset="0"/>
                <a:cs typeface="Arial" panose="020B0604020202020204" pitchFamily="34" charset="0"/>
              </a:rPr>
              <a:t>magnitude</a:t>
            </a:r>
            <a:r>
              <a:rPr lang="en-US" altLang="zh-CN" sz="2000" dirty="0">
                <a:latin typeface="Arial" panose="020B0604020202020204" pitchFamily="34" charset="0"/>
                <a:cs typeface="Arial" panose="020B0604020202020204" pitchFamily="34" charset="0"/>
              </a:rPr>
              <a:t> and </a:t>
            </a:r>
            <a:r>
              <a:rPr lang="en-US" altLang="zh-CN" sz="2000" b="1" dirty="0">
                <a:latin typeface="Arial" panose="020B0604020202020204" pitchFamily="34" charset="0"/>
                <a:cs typeface="Arial" panose="020B0604020202020204" pitchFamily="34" charset="0"/>
              </a:rPr>
              <a:t>phase</a:t>
            </a:r>
            <a:r>
              <a:rPr lang="en-US" altLang="zh-CN" sz="2000" dirty="0">
                <a:latin typeface="Arial" panose="020B0604020202020204" pitchFamily="34" charset="0"/>
                <a:cs typeface="Arial" panose="020B0604020202020204" pitchFamily="34" charset="0"/>
              </a:rPr>
              <a:t> of a system's output change as a function of input frequency.</a:t>
            </a:r>
          </a:p>
          <a:p>
            <a:pPr marL="914400" lvl="1" indent="-457200">
              <a:lnSpc>
                <a:spcPct val="125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To analyze frequency response, we evaluate the transfer function along the </a:t>
            </a:r>
            <a:r>
              <a:rPr lang="en-US" altLang="zh-CN" sz="2000" b="1" dirty="0">
                <a:latin typeface="Arial" panose="020B0604020202020204" pitchFamily="34" charset="0"/>
                <a:cs typeface="Arial" panose="020B0604020202020204" pitchFamily="34" charset="0"/>
              </a:rPr>
              <a:t>imaginary axis</a:t>
            </a:r>
            <a:r>
              <a:rPr lang="en-US" altLang="zh-CN" sz="2000" dirty="0">
                <a:latin typeface="Arial" panose="020B0604020202020204" pitchFamily="34" charset="0"/>
                <a:cs typeface="Arial" panose="020B0604020202020204" pitchFamily="34" charset="0"/>
              </a:rPr>
              <a:t>, by substituting </a:t>
            </a:r>
            <a:r>
              <a:rPr lang="en-US" altLang="zh-CN" sz="2000" i="1" dirty="0">
                <a:latin typeface="Arial" panose="020B0604020202020204" pitchFamily="34" charset="0"/>
                <a:cs typeface="Arial" panose="020B0604020202020204" pitchFamily="34" charset="0"/>
              </a:rPr>
              <a:t>s</a:t>
            </a:r>
            <a:r>
              <a:rPr lang="en-US" altLang="zh-CN" sz="2000" dirty="0">
                <a:latin typeface="Arial" panose="020B0604020202020204" pitchFamily="34" charset="0"/>
                <a:cs typeface="Arial" panose="020B0604020202020204" pitchFamily="34" charset="0"/>
              </a:rPr>
              <a:t>=</a:t>
            </a:r>
            <a:r>
              <a:rPr lang="en-US" altLang="zh-CN" sz="2000" dirty="0" err="1">
                <a:latin typeface="Arial" panose="020B0604020202020204" pitchFamily="34" charset="0"/>
                <a:cs typeface="Arial" panose="020B0604020202020204" pitchFamily="34" charset="0"/>
              </a:rPr>
              <a:t>j</a:t>
            </a:r>
            <a:r>
              <a:rPr lang="en-US" altLang="zh-CN" sz="2000" i="1" dirty="0" err="1">
                <a:latin typeface="Arial" panose="020B0604020202020204" pitchFamily="34" charset="0"/>
                <a:cs typeface="Arial" panose="020B0604020202020204" pitchFamily="34" charset="0"/>
              </a:rPr>
              <a:t>ω</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9" name="标题 21">
            <a:extLst>
              <a:ext uri="{FF2B5EF4-FFF2-40B4-BE49-F238E27FC236}">
                <a16:creationId xmlns:a16="http://schemas.microsoft.com/office/drawing/2014/main" id="{8E2CD6D9-526C-0A31-AE2E-FC9DBF8B7FDF}"/>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Frequency Response</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72" name="对象 71">
            <a:extLst>
              <a:ext uri="{FF2B5EF4-FFF2-40B4-BE49-F238E27FC236}">
                <a16:creationId xmlns:a16="http://schemas.microsoft.com/office/drawing/2014/main" id="{9A7D9217-0B48-FD7F-E8E9-327D0A6AD388}"/>
              </a:ext>
            </a:extLst>
          </p:cNvPr>
          <p:cNvGraphicFramePr>
            <a:graphicFrameLocks noChangeAspect="1"/>
          </p:cNvGraphicFramePr>
          <p:nvPr>
            <p:extLst>
              <p:ext uri="{D42A27DB-BD31-4B8C-83A1-F6EECF244321}">
                <p14:modId xmlns:p14="http://schemas.microsoft.com/office/powerpoint/2010/main" val="2411845628"/>
              </p:ext>
            </p:extLst>
          </p:nvPr>
        </p:nvGraphicFramePr>
        <p:xfrm>
          <a:off x="3016874" y="4070643"/>
          <a:ext cx="1346626" cy="711788"/>
        </p:xfrm>
        <a:graphic>
          <a:graphicData uri="http://schemas.openxmlformats.org/presentationml/2006/ole">
            <mc:AlternateContent xmlns:mc="http://schemas.openxmlformats.org/markup-compatibility/2006">
              <mc:Choice xmlns:v="urn:schemas-microsoft-com:vml" Requires="v">
                <p:oleObj spid="_x0000_s6155" name="Equation" r:id="rId11" imgW="888840" imgH="469800" progId="Equation.DSMT4">
                  <p:embed/>
                </p:oleObj>
              </mc:Choice>
              <mc:Fallback>
                <p:oleObj name="Equation" r:id="rId11" imgW="888840" imgH="469800" progId="Equation.DSMT4">
                  <p:embed/>
                  <p:pic>
                    <p:nvPicPr>
                      <p:cNvPr id="72" name="对象 71">
                        <a:extLst>
                          <a:ext uri="{FF2B5EF4-FFF2-40B4-BE49-F238E27FC236}">
                            <a16:creationId xmlns:a16="http://schemas.microsoft.com/office/drawing/2014/main" id="{9A7D9217-0B48-FD7F-E8E9-327D0A6AD388}"/>
                          </a:ext>
                        </a:extLst>
                      </p:cNvPr>
                      <p:cNvPicPr/>
                      <p:nvPr/>
                    </p:nvPicPr>
                    <p:blipFill>
                      <a:blip r:embed="rId12"/>
                      <a:stretch>
                        <a:fillRect/>
                      </a:stretch>
                    </p:blipFill>
                    <p:spPr>
                      <a:xfrm>
                        <a:off x="3016874" y="4070643"/>
                        <a:ext cx="1346626" cy="711788"/>
                      </a:xfrm>
                      <a:prstGeom prst="rect">
                        <a:avLst/>
                      </a:prstGeom>
                    </p:spPr>
                  </p:pic>
                </p:oleObj>
              </mc:Fallback>
            </mc:AlternateContent>
          </a:graphicData>
        </a:graphic>
      </p:graphicFrame>
      <p:sp>
        <p:nvSpPr>
          <p:cNvPr id="2" name="灯片编号占位符 2">
            <a:extLst>
              <a:ext uri="{FF2B5EF4-FFF2-40B4-BE49-F238E27FC236}">
                <a16:creationId xmlns:a16="http://schemas.microsoft.com/office/drawing/2014/main" id="{73B882B5-ACE4-C5AC-7916-6ECAB9075274}"/>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17</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309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8926C-206F-BCB9-32B7-5AEF1141C353}"/>
            </a:ext>
          </a:extLst>
        </p:cNvPr>
        <p:cNvGrpSpPr/>
        <p:nvPr/>
      </p:nvGrpSpPr>
      <p:grpSpPr>
        <a:xfrm>
          <a:off x="0" y="0"/>
          <a:ext cx="0" cy="0"/>
          <a:chOff x="0" y="0"/>
          <a:chExt cx="0" cy="0"/>
        </a:xfrm>
      </p:grpSpPr>
      <p:sp>
        <p:nvSpPr>
          <p:cNvPr id="68" name="矩形 67">
            <a:extLst>
              <a:ext uri="{FF2B5EF4-FFF2-40B4-BE49-F238E27FC236}">
                <a16:creationId xmlns:a16="http://schemas.microsoft.com/office/drawing/2014/main" id="{3D157A6F-0E55-EB3C-E0D8-421B22390A57}"/>
              </a:ext>
            </a:extLst>
          </p:cNvPr>
          <p:cNvSpPr/>
          <p:nvPr/>
        </p:nvSpPr>
        <p:spPr>
          <a:xfrm>
            <a:off x="0" y="881067"/>
            <a:ext cx="11823328" cy="439287"/>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RLC parallel circuit (RF Cavity)</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9" name="标题 21">
            <a:extLst>
              <a:ext uri="{FF2B5EF4-FFF2-40B4-BE49-F238E27FC236}">
                <a16:creationId xmlns:a16="http://schemas.microsoft.com/office/drawing/2014/main" id="{30AE0FCB-FFC7-1413-D72D-BFDA7D21CDA4}"/>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Example: RLC circuit</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 name="オブジェクト 6">
            <a:extLst>
              <a:ext uri="{FF2B5EF4-FFF2-40B4-BE49-F238E27FC236}">
                <a16:creationId xmlns:a16="http://schemas.microsoft.com/office/drawing/2014/main" id="{B07C633F-2D0B-2A1B-5649-716A57098097}"/>
              </a:ext>
            </a:extLst>
          </p:cNvPr>
          <p:cNvGraphicFramePr>
            <a:graphicFrameLocks noChangeAspect="1"/>
          </p:cNvGraphicFramePr>
          <p:nvPr>
            <p:extLst>
              <p:ext uri="{D42A27DB-BD31-4B8C-83A1-F6EECF244321}">
                <p14:modId xmlns:p14="http://schemas.microsoft.com/office/powerpoint/2010/main" val="1854859663"/>
              </p:ext>
            </p:extLst>
          </p:nvPr>
        </p:nvGraphicFramePr>
        <p:xfrm>
          <a:off x="6675734" y="1435658"/>
          <a:ext cx="4733569" cy="2100426"/>
        </p:xfrm>
        <a:graphic>
          <a:graphicData uri="http://schemas.openxmlformats.org/presentationml/2006/ole">
            <mc:AlternateContent xmlns:mc="http://schemas.openxmlformats.org/markup-compatibility/2006">
              <mc:Choice xmlns:v="urn:schemas-microsoft-com:vml" Requires="v">
                <p:oleObj spid="_x0000_s7178" name="Visio" r:id="rId3" imgW="3362257" imgH="1485900" progId="Visio.Drawing.15">
                  <p:embed/>
                </p:oleObj>
              </mc:Choice>
              <mc:Fallback>
                <p:oleObj name="Visio" r:id="rId3" imgW="3362257" imgH="1485900" progId="Visio.Drawing.15">
                  <p:embed/>
                  <p:pic>
                    <p:nvPicPr>
                      <p:cNvPr id="2" name="オブジェクト 6">
                        <a:extLst>
                          <a:ext uri="{FF2B5EF4-FFF2-40B4-BE49-F238E27FC236}">
                            <a16:creationId xmlns:a16="http://schemas.microsoft.com/office/drawing/2014/main" id="{B07C633F-2D0B-2A1B-5649-716A57098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734" y="1435658"/>
                        <a:ext cx="4733569" cy="2100426"/>
                      </a:xfrm>
                      <a:prstGeom prst="rect">
                        <a:avLst/>
                      </a:prstGeom>
                      <a:noFill/>
                    </p:spPr>
                  </p:pic>
                </p:oleObj>
              </mc:Fallback>
            </mc:AlternateContent>
          </a:graphicData>
        </a:graphic>
      </p:graphicFrame>
      <p:graphicFrame>
        <p:nvGraphicFramePr>
          <p:cNvPr id="4" name="オブジェクト 33">
            <a:extLst>
              <a:ext uri="{FF2B5EF4-FFF2-40B4-BE49-F238E27FC236}">
                <a16:creationId xmlns:a16="http://schemas.microsoft.com/office/drawing/2014/main" id="{506DD086-0C03-4014-E0E7-909A84546365}"/>
              </a:ext>
            </a:extLst>
          </p:cNvPr>
          <p:cNvGraphicFramePr>
            <a:graphicFrameLocks noChangeAspect="1"/>
          </p:cNvGraphicFramePr>
          <p:nvPr>
            <p:extLst>
              <p:ext uri="{D42A27DB-BD31-4B8C-83A1-F6EECF244321}">
                <p14:modId xmlns:p14="http://schemas.microsoft.com/office/powerpoint/2010/main" val="2310478009"/>
              </p:ext>
            </p:extLst>
          </p:nvPr>
        </p:nvGraphicFramePr>
        <p:xfrm>
          <a:off x="10898180" y="2231040"/>
          <a:ext cx="430296" cy="375943"/>
        </p:xfrm>
        <a:graphic>
          <a:graphicData uri="http://schemas.openxmlformats.org/presentationml/2006/ole">
            <mc:AlternateContent xmlns:mc="http://schemas.openxmlformats.org/markup-compatibility/2006">
              <mc:Choice xmlns:v="urn:schemas-microsoft-com:vml" Requires="v">
                <p:oleObj spid="_x0000_s7179" name="Equation" r:id="rId5" imgW="203040" imgH="177480" progId="Equation.DSMT4">
                  <p:embed/>
                </p:oleObj>
              </mc:Choice>
              <mc:Fallback>
                <p:oleObj name="Equation" r:id="rId5" imgW="203040" imgH="177480" progId="Equation.DSMT4">
                  <p:embed/>
                  <p:pic>
                    <p:nvPicPr>
                      <p:cNvPr id="4" name="オブジェクト 33">
                        <a:extLst>
                          <a:ext uri="{FF2B5EF4-FFF2-40B4-BE49-F238E27FC236}">
                            <a16:creationId xmlns:a16="http://schemas.microsoft.com/office/drawing/2014/main" id="{506DD086-0C03-4014-E0E7-909A84546365}"/>
                          </a:ext>
                        </a:extLst>
                      </p:cNvPr>
                      <p:cNvPicPr/>
                      <p:nvPr/>
                    </p:nvPicPr>
                    <p:blipFill>
                      <a:blip r:embed="rId6"/>
                      <a:stretch>
                        <a:fillRect/>
                      </a:stretch>
                    </p:blipFill>
                    <p:spPr>
                      <a:xfrm>
                        <a:off x="10898180" y="2231040"/>
                        <a:ext cx="430296" cy="375943"/>
                      </a:xfrm>
                      <a:prstGeom prst="rect">
                        <a:avLst/>
                      </a:prstGeom>
                      <a:ln w="19050">
                        <a:noFill/>
                      </a:ln>
                    </p:spPr>
                  </p:pic>
                </p:oleObj>
              </mc:Fallback>
            </mc:AlternateContent>
          </a:graphicData>
        </a:graphic>
      </p:graphicFrame>
      <p:graphicFrame>
        <p:nvGraphicFramePr>
          <p:cNvPr id="5" name="オブジェクト 40">
            <a:extLst>
              <a:ext uri="{FF2B5EF4-FFF2-40B4-BE49-F238E27FC236}">
                <a16:creationId xmlns:a16="http://schemas.microsoft.com/office/drawing/2014/main" id="{E4F467B6-FCD8-0C05-8737-22FAC11AE90A}"/>
              </a:ext>
            </a:extLst>
          </p:cNvPr>
          <p:cNvGraphicFramePr>
            <a:graphicFrameLocks noChangeAspect="1"/>
          </p:cNvGraphicFramePr>
          <p:nvPr>
            <p:extLst>
              <p:ext uri="{D42A27DB-BD31-4B8C-83A1-F6EECF244321}">
                <p14:modId xmlns:p14="http://schemas.microsoft.com/office/powerpoint/2010/main" val="3314276345"/>
              </p:ext>
            </p:extLst>
          </p:nvPr>
        </p:nvGraphicFramePr>
        <p:xfrm>
          <a:off x="508147" y="1663559"/>
          <a:ext cx="5726076" cy="1134961"/>
        </p:xfrm>
        <a:graphic>
          <a:graphicData uri="http://schemas.openxmlformats.org/presentationml/2006/ole">
            <mc:AlternateContent xmlns:mc="http://schemas.openxmlformats.org/markup-compatibility/2006">
              <mc:Choice xmlns:v="urn:schemas-microsoft-com:vml" Requires="v">
                <p:oleObj spid="_x0000_s7180" name="Equation" r:id="rId7" imgW="3848040" imgH="761760" progId="Equation.DSMT4">
                  <p:embed/>
                </p:oleObj>
              </mc:Choice>
              <mc:Fallback>
                <p:oleObj name="Equation" r:id="rId7" imgW="3848040" imgH="761760" progId="Equation.DSMT4">
                  <p:embed/>
                  <p:pic>
                    <p:nvPicPr>
                      <p:cNvPr id="5" name="オブジェクト 40">
                        <a:extLst>
                          <a:ext uri="{FF2B5EF4-FFF2-40B4-BE49-F238E27FC236}">
                            <a16:creationId xmlns:a16="http://schemas.microsoft.com/office/drawing/2014/main" id="{E4F467B6-FCD8-0C05-8737-22FAC11AE90A}"/>
                          </a:ext>
                        </a:extLst>
                      </p:cNvPr>
                      <p:cNvPicPr/>
                      <p:nvPr/>
                    </p:nvPicPr>
                    <p:blipFill>
                      <a:blip r:embed="rId8"/>
                      <a:stretch>
                        <a:fillRect/>
                      </a:stretch>
                    </p:blipFill>
                    <p:spPr>
                      <a:xfrm>
                        <a:off x="508147" y="1663559"/>
                        <a:ext cx="5726076" cy="1134961"/>
                      </a:xfrm>
                      <a:prstGeom prst="rect">
                        <a:avLst/>
                      </a:prstGeom>
                    </p:spPr>
                  </p:pic>
                </p:oleObj>
              </mc:Fallback>
            </mc:AlternateContent>
          </a:graphicData>
        </a:graphic>
      </p:graphicFrame>
      <p:graphicFrame>
        <p:nvGraphicFramePr>
          <p:cNvPr id="8" name="オブジェクト 33">
            <a:extLst>
              <a:ext uri="{FF2B5EF4-FFF2-40B4-BE49-F238E27FC236}">
                <a16:creationId xmlns:a16="http://schemas.microsoft.com/office/drawing/2014/main" id="{64E21EE5-F0DD-3DFB-23B4-A02C1EE9E6FB}"/>
              </a:ext>
            </a:extLst>
          </p:cNvPr>
          <p:cNvGraphicFramePr>
            <a:graphicFrameLocks noChangeAspect="1"/>
          </p:cNvGraphicFramePr>
          <p:nvPr>
            <p:extLst>
              <p:ext uri="{D42A27DB-BD31-4B8C-83A1-F6EECF244321}">
                <p14:modId xmlns:p14="http://schemas.microsoft.com/office/powerpoint/2010/main" val="723804752"/>
              </p:ext>
            </p:extLst>
          </p:nvPr>
        </p:nvGraphicFramePr>
        <p:xfrm>
          <a:off x="9889214" y="2565990"/>
          <a:ext cx="376903" cy="615152"/>
        </p:xfrm>
        <a:graphic>
          <a:graphicData uri="http://schemas.openxmlformats.org/presentationml/2006/ole">
            <mc:AlternateContent xmlns:mc="http://schemas.openxmlformats.org/markup-compatibility/2006">
              <mc:Choice xmlns:v="urn:schemas-microsoft-com:vml" Requires="v">
                <p:oleObj spid="_x0000_s7181" name="Equation" r:id="rId9" imgW="241200" imgH="393480" progId="Equation.DSMT4">
                  <p:embed/>
                </p:oleObj>
              </mc:Choice>
              <mc:Fallback>
                <p:oleObj name="Equation" r:id="rId9" imgW="241200" imgH="393480" progId="Equation.DSMT4">
                  <p:embed/>
                  <p:pic>
                    <p:nvPicPr>
                      <p:cNvPr id="8" name="オブジェクト 33">
                        <a:extLst>
                          <a:ext uri="{FF2B5EF4-FFF2-40B4-BE49-F238E27FC236}">
                            <a16:creationId xmlns:a16="http://schemas.microsoft.com/office/drawing/2014/main" id="{64E21EE5-F0DD-3DFB-23B4-A02C1EE9E6FB}"/>
                          </a:ext>
                        </a:extLst>
                      </p:cNvPr>
                      <p:cNvPicPr/>
                      <p:nvPr/>
                    </p:nvPicPr>
                    <p:blipFill>
                      <a:blip r:embed="rId10"/>
                      <a:stretch>
                        <a:fillRect/>
                      </a:stretch>
                    </p:blipFill>
                    <p:spPr>
                      <a:xfrm>
                        <a:off x="9889214" y="2565990"/>
                        <a:ext cx="376903" cy="615152"/>
                      </a:xfrm>
                      <a:prstGeom prst="rect">
                        <a:avLst/>
                      </a:prstGeom>
                      <a:ln w="19050">
                        <a:noFill/>
                      </a:ln>
                    </p:spPr>
                  </p:pic>
                </p:oleObj>
              </mc:Fallback>
            </mc:AlternateContent>
          </a:graphicData>
        </a:graphic>
      </p:graphicFrame>
      <p:graphicFrame>
        <p:nvGraphicFramePr>
          <p:cNvPr id="9" name="オブジェクト 41">
            <a:extLst>
              <a:ext uri="{FF2B5EF4-FFF2-40B4-BE49-F238E27FC236}">
                <a16:creationId xmlns:a16="http://schemas.microsoft.com/office/drawing/2014/main" id="{ACB9F2A2-D4F6-5B08-FFD0-929DE7948986}"/>
              </a:ext>
            </a:extLst>
          </p:cNvPr>
          <p:cNvGraphicFramePr>
            <a:graphicFrameLocks noChangeAspect="1"/>
          </p:cNvGraphicFramePr>
          <p:nvPr>
            <p:extLst>
              <p:ext uri="{D42A27DB-BD31-4B8C-83A1-F6EECF244321}">
                <p14:modId xmlns:p14="http://schemas.microsoft.com/office/powerpoint/2010/main" val="969315909"/>
              </p:ext>
            </p:extLst>
          </p:nvPr>
        </p:nvGraphicFramePr>
        <p:xfrm>
          <a:off x="508147" y="3229207"/>
          <a:ext cx="6380184" cy="1300163"/>
        </p:xfrm>
        <a:graphic>
          <a:graphicData uri="http://schemas.openxmlformats.org/presentationml/2006/ole">
            <mc:AlternateContent xmlns:mc="http://schemas.openxmlformats.org/markup-compatibility/2006">
              <mc:Choice xmlns:v="urn:schemas-microsoft-com:vml" Requires="v">
                <p:oleObj spid="_x0000_s7182" name="Equation" r:id="rId11" imgW="3987720" imgH="812520" progId="Equation.DSMT4">
                  <p:embed/>
                </p:oleObj>
              </mc:Choice>
              <mc:Fallback>
                <p:oleObj name="Equation" r:id="rId11" imgW="3987720" imgH="812520" progId="Equation.DSMT4">
                  <p:embed/>
                  <p:pic>
                    <p:nvPicPr>
                      <p:cNvPr id="9" name="オブジェクト 41">
                        <a:extLst>
                          <a:ext uri="{FF2B5EF4-FFF2-40B4-BE49-F238E27FC236}">
                            <a16:creationId xmlns:a16="http://schemas.microsoft.com/office/drawing/2014/main" id="{ACB9F2A2-D4F6-5B08-FFD0-929DE7948986}"/>
                          </a:ext>
                        </a:extLst>
                      </p:cNvPr>
                      <p:cNvPicPr/>
                      <p:nvPr/>
                    </p:nvPicPr>
                    <p:blipFill>
                      <a:blip r:embed="rId12"/>
                      <a:stretch>
                        <a:fillRect/>
                      </a:stretch>
                    </p:blipFill>
                    <p:spPr>
                      <a:xfrm>
                        <a:off x="508147" y="3229207"/>
                        <a:ext cx="6380184" cy="1300163"/>
                      </a:xfrm>
                      <a:prstGeom prst="rect">
                        <a:avLst/>
                      </a:prstGeom>
                    </p:spPr>
                  </p:pic>
                </p:oleObj>
              </mc:Fallback>
            </mc:AlternateContent>
          </a:graphicData>
        </a:graphic>
      </p:graphicFrame>
      <p:graphicFrame>
        <p:nvGraphicFramePr>
          <p:cNvPr id="10" name="オブジェクト 41">
            <a:extLst>
              <a:ext uri="{FF2B5EF4-FFF2-40B4-BE49-F238E27FC236}">
                <a16:creationId xmlns:a16="http://schemas.microsoft.com/office/drawing/2014/main" id="{6470AE6D-EED2-D53A-ED7F-ECC1F063A86B}"/>
              </a:ext>
            </a:extLst>
          </p:cNvPr>
          <p:cNvGraphicFramePr>
            <a:graphicFrameLocks noChangeAspect="1"/>
          </p:cNvGraphicFramePr>
          <p:nvPr>
            <p:extLst>
              <p:ext uri="{D42A27DB-BD31-4B8C-83A1-F6EECF244321}">
                <p14:modId xmlns:p14="http://schemas.microsoft.com/office/powerpoint/2010/main" val="3108439044"/>
              </p:ext>
            </p:extLst>
          </p:nvPr>
        </p:nvGraphicFramePr>
        <p:xfrm>
          <a:off x="508147" y="4960057"/>
          <a:ext cx="5278438" cy="1241425"/>
        </p:xfrm>
        <a:graphic>
          <a:graphicData uri="http://schemas.openxmlformats.org/presentationml/2006/ole">
            <mc:AlternateContent xmlns:mc="http://schemas.openxmlformats.org/markup-compatibility/2006">
              <mc:Choice xmlns:v="urn:schemas-microsoft-com:vml" Requires="v">
                <p:oleObj spid="_x0000_s7183" name="Equation" r:id="rId13" imgW="3568680" imgH="838080" progId="Equation.DSMT4">
                  <p:embed/>
                </p:oleObj>
              </mc:Choice>
              <mc:Fallback>
                <p:oleObj name="Equation" r:id="rId13" imgW="3568680" imgH="838080" progId="Equation.DSMT4">
                  <p:embed/>
                  <p:pic>
                    <p:nvPicPr>
                      <p:cNvPr id="10" name="オブジェクト 41">
                        <a:extLst>
                          <a:ext uri="{FF2B5EF4-FFF2-40B4-BE49-F238E27FC236}">
                            <a16:creationId xmlns:a16="http://schemas.microsoft.com/office/drawing/2014/main" id="{6470AE6D-EED2-D53A-ED7F-ECC1F063A86B}"/>
                          </a:ext>
                        </a:extLst>
                      </p:cNvPr>
                      <p:cNvPicPr/>
                      <p:nvPr/>
                    </p:nvPicPr>
                    <p:blipFill>
                      <a:blip r:embed="rId14"/>
                      <a:stretch>
                        <a:fillRect/>
                      </a:stretch>
                    </p:blipFill>
                    <p:spPr>
                      <a:xfrm>
                        <a:off x="508147" y="4960057"/>
                        <a:ext cx="5278438" cy="1241425"/>
                      </a:xfrm>
                      <a:prstGeom prst="rect">
                        <a:avLst/>
                      </a:prstGeom>
                    </p:spPr>
                  </p:pic>
                </p:oleObj>
              </mc:Fallback>
            </mc:AlternateContent>
          </a:graphicData>
        </a:graphic>
      </p:graphicFrame>
      <p:pic>
        <p:nvPicPr>
          <p:cNvPr id="11" name="図 2">
            <a:extLst>
              <a:ext uri="{FF2B5EF4-FFF2-40B4-BE49-F238E27FC236}">
                <a16:creationId xmlns:a16="http://schemas.microsoft.com/office/drawing/2014/main" id="{4F4C2E1C-3199-8043-8B98-B348700527BF}"/>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608498" y="3807481"/>
            <a:ext cx="3954408" cy="2394001"/>
          </a:xfrm>
          <a:prstGeom prst="rect">
            <a:avLst/>
          </a:prstGeom>
        </p:spPr>
      </p:pic>
      <p:graphicFrame>
        <p:nvGraphicFramePr>
          <p:cNvPr id="12" name="オブジェクト 26">
            <a:extLst>
              <a:ext uri="{FF2B5EF4-FFF2-40B4-BE49-F238E27FC236}">
                <a16:creationId xmlns:a16="http://schemas.microsoft.com/office/drawing/2014/main" id="{B566F63E-E788-9DC5-D08E-EB1E0BEDB4A7}"/>
              </a:ext>
            </a:extLst>
          </p:cNvPr>
          <p:cNvGraphicFramePr>
            <a:graphicFrameLocks noChangeAspect="1"/>
          </p:cNvGraphicFramePr>
          <p:nvPr>
            <p:extLst>
              <p:ext uri="{D42A27DB-BD31-4B8C-83A1-F6EECF244321}">
                <p14:modId xmlns:p14="http://schemas.microsoft.com/office/powerpoint/2010/main" val="3378372739"/>
              </p:ext>
            </p:extLst>
          </p:nvPr>
        </p:nvGraphicFramePr>
        <p:xfrm>
          <a:off x="8172262" y="4053120"/>
          <a:ext cx="887413" cy="476250"/>
        </p:xfrm>
        <a:graphic>
          <a:graphicData uri="http://schemas.openxmlformats.org/presentationml/2006/ole">
            <mc:AlternateContent xmlns:mc="http://schemas.openxmlformats.org/markup-compatibility/2006">
              <mc:Choice xmlns:v="urn:schemas-microsoft-com:vml" Requires="v">
                <p:oleObj spid="_x0000_s7184" name="Equation" r:id="rId16" imgW="520560" imgH="279360" progId="Equation.DSMT4">
                  <p:embed/>
                </p:oleObj>
              </mc:Choice>
              <mc:Fallback>
                <p:oleObj name="Equation" r:id="rId16" imgW="520560" imgH="279360" progId="Equation.DSMT4">
                  <p:embed/>
                  <p:pic>
                    <p:nvPicPr>
                      <p:cNvPr id="12" name="オブジェクト 26">
                        <a:extLst>
                          <a:ext uri="{FF2B5EF4-FFF2-40B4-BE49-F238E27FC236}">
                            <a16:creationId xmlns:a16="http://schemas.microsoft.com/office/drawing/2014/main" id="{B566F63E-E788-9DC5-D08E-EB1E0BEDB4A7}"/>
                          </a:ext>
                        </a:extLst>
                      </p:cNvPr>
                      <p:cNvPicPr/>
                      <p:nvPr/>
                    </p:nvPicPr>
                    <p:blipFill>
                      <a:blip r:embed="rId17"/>
                      <a:stretch>
                        <a:fillRect/>
                      </a:stretch>
                    </p:blipFill>
                    <p:spPr>
                      <a:xfrm>
                        <a:off x="8172262" y="4053120"/>
                        <a:ext cx="887413" cy="476250"/>
                      </a:xfrm>
                      <a:prstGeom prst="rect">
                        <a:avLst/>
                      </a:prstGeom>
                    </p:spPr>
                  </p:pic>
                </p:oleObj>
              </mc:Fallback>
            </mc:AlternateContent>
          </a:graphicData>
        </a:graphic>
      </p:graphicFrame>
      <p:graphicFrame>
        <p:nvGraphicFramePr>
          <p:cNvPr id="13" name="オブジェクト 28">
            <a:extLst>
              <a:ext uri="{FF2B5EF4-FFF2-40B4-BE49-F238E27FC236}">
                <a16:creationId xmlns:a16="http://schemas.microsoft.com/office/drawing/2014/main" id="{29025B78-80A7-D21C-8EFB-D36E09FD9864}"/>
              </a:ext>
            </a:extLst>
          </p:cNvPr>
          <p:cNvGraphicFramePr>
            <a:graphicFrameLocks noChangeAspect="1"/>
          </p:cNvGraphicFramePr>
          <p:nvPr>
            <p:extLst>
              <p:ext uri="{D42A27DB-BD31-4B8C-83A1-F6EECF244321}">
                <p14:modId xmlns:p14="http://schemas.microsoft.com/office/powerpoint/2010/main" val="1888287861"/>
              </p:ext>
            </p:extLst>
          </p:nvPr>
        </p:nvGraphicFramePr>
        <p:xfrm>
          <a:off x="8045568" y="5418141"/>
          <a:ext cx="996950" cy="433387"/>
        </p:xfrm>
        <a:graphic>
          <a:graphicData uri="http://schemas.openxmlformats.org/presentationml/2006/ole">
            <mc:AlternateContent xmlns:mc="http://schemas.openxmlformats.org/markup-compatibility/2006">
              <mc:Choice xmlns:v="urn:schemas-microsoft-com:vml" Requires="v">
                <p:oleObj spid="_x0000_s7185" name="Equation" r:id="rId18" imgW="583920" imgH="253800" progId="Equation.DSMT4">
                  <p:embed/>
                </p:oleObj>
              </mc:Choice>
              <mc:Fallback>
                <p:oleObj name="Equation" r:id="rId18" imgW="583920" imgH="253800" progId="Equation.DSMT4">
                  <p:embed/>
                  <p:pic>
                    <p:nvPicPr>
                      <p:cNvPr id="13" name="オブジェクト 28">
                        <a:extLst>
                          <a:ext uri="{FF2B5EF4-FFF2-40B4-BE49-F238E27FC236}">
                            <a16:creationId xmlns:a16="http://schemas.microsoft.com/office/drawing/2014/main" id="{29025B78-80A7-D21C-8EFB-D36E09FD9864}"/>
                          </a:ext>
                        </a:extLst>
                      </p:cNvPr>
                      <p:cNvPicPr/>
                      <p:nvPr/>
                    </p:nvPicPr>
                    <p:blipFill>
                      <a:blip r:embed="rId19"/>
                      <a:stretch>
                        <a:fillRect/>
                      </a:stretch>
                    </p:blipFill>
                    <p:spPr>
                      <a:xfrm>
                        <a:off x="8045568" y="5418141"/>
                        <a:ext cx="996950" cy="433387"/>
                      </a:xfrm>
                      <a:prstGeom prst="rect">
                        <a:avLst/>
                      </a:prstGeom>
                    </p:spPr>
                  </p:pic>
                </p:oleObj>
              </mc:Fallback>
            </mc:AlternateContent>
          </a:graphicData>
        </a:graphic>
      </p:graphicFrame>
      <p:sp>
        <p:nvSpPr>
          <p:cNvPr id="6" name="灯片编号占位符 2">
            <a:extLst>
              <a:ext uri="{FF2B5EF4-FFF2-40B4-BE49-F238E27FC236}">
                <a16:creationId xmlns:a16="http://schemas.microsoft.com/office/drawing/2014/main" id="{C7A4617F-4F77-FFEF-7305-176941A092A3}"/>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18</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953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104977-1319-4358-AA80-B531FF2A2397}"/>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63C3836-762A-4012-8DFC-2357956D224E}"/>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任意多边形 5">
            <a:extLst>
              <a:ext uri="{FF2B5EF4-FFF2-40B4-BE49-F238E27FC236}">
                <a16:creationId xmlns:a16="http://schemas.microsoft.com/office/drawing/2014/main" id="{0F0D51D4-9553-4FA3-B08F-8B3514CDCE64}"/>
              </a:ext>
            </a:extLst>
          </p:cNvPr>
          <p:cNvSpPr/>
          <p:nvPr/>
        </p:nvSpPr>
        <p:spPr bwMode="auto">
          <a:xfrm>
            <a:off x="5144495" y="4290399"/>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9874932E-2AC6-4B50-A76E-BDFB80A685E7}"/>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Rectangle 11">
            <a:extLst>
              <a:ext uri="{FF2B5EF4-FFF2-40B4-BE49-F238E27FC236}">
                <a16:creationId xmlns:a16="http://schemas.microsoft.com/office/drawing/2014/main" id="{528859ED-251B-4149-B1DC-78ADAEE81FC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44546A"/>
                </a:solidFill>
                <a:effectLst/>
                <a:uLnTx/>
                <a:uFillTx/>
                <a:latin typeface="Arial Black" panose="020B0A04020102020204" pitchFamily="34" charset="0"/>
                <a:ea typeface="微软雅黑" panose="020B0503020204020204" pitchFamily="34" charset="-122"/>
              </a:rPr>
              <a:t>LLRF Basics</a:t>
            </a:r>
            <a:endParaRPr kumimoji="0" lang="zh-CN" altLang="en-US" sz="3000" b="0" i="0" u="none" strike="noStrike" kern="1200" cap="none" spc="0" normalizeH="0" baseline="0" noProof="0" dirty="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2" name="Rectangle 11">
            <a:extLst>
              <a:ext uri="{FF2B5EF4-FFF2-40B4-BE49-F238E27FC236}">
                <a16:creationId xmlns:a16="http://schemas.microsoft.com/office/drawing/2014/main" id="{B0C17E3B-D9B4-4303-BACB-F8588EC4C452}"/>
              </a:ext>
            </a:extLst>
          </p:cNvPr>
          <p:cNvSpPr>
            <a:spLocks noChangeArrowheads="1"/>
          </p:cNvSpPr>
          <p:nvPr/>
        </p:nvSpPr>
        <p:spPr bwMode="gray">
          <a:xfrm>
            <a:off x="5561900" y="4469025"/>
            <a:ext cx="6122099" cy="430887"/>
          </a:xfrm>
          <a:prstGeom prst="rect">
            <a:avLst/>
          </a:prstGeom>
          <a:noFill/>
          <a:ln>
            <a:noFill/>
          </a:ln>
        </p:spPr>
        <p:txBody>
          <a:bodyPr wrap="square" lIns="0" tIns="0" rIns="0" bIns="0">
            <a:spAutoFit/>
          </a:bodyPr>
          <a:lstStyle/>
          <a:p>
            <a:pPr defTabSz="457200">
              <a:defRPr/>
            </a:pPr>
            <a:r>
              <a:rPr lang="en-US" altLang="zh-CN" sz="2800" dirty="0">
                <a:solidFill>
                  <a:srgbClr val="44546A"/>
                </a:solidFill>
                <a:latin typeface="Arial Black" panose="020B0A04020102020204" pitchFamily="34" charset="0"/>
                <a:ea typeface="微软雅黑" panose="020B0503020204020204" pitchFamily="34" charset="-122"/>
              </a:rPr>
              <a:t>Operation Activities</a:t>
            </a:r>
            <a:endParaRPr lang="zh-CN" altLang="en-US" sz="2800" dirty="0">
              <a:solidFill>
                <a:srgbClr val="44546A"/>
              </a:solidFill>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918CA88D-C449-4A36-8B6B-BAC1880E5AF0}"/>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dirty="0">
                <a:solidFill>
                  <a:srgbClr val="44546A"/>
                </a:solidFill>
                <a:latin typeface="Arial Black" panose="020B0A04020102020204" pitchFamily="34" charset="0"/>
                <a:ea typeface="微软雅黑" panose="020B0503020204020204" pitchFamily="34" charset="-122"/>
              </a:rPr>
              <a:t>Introduction</a:t>
            </a:r>
            <a:endParaRPr lang="zh-CN" altLang="en-US" sz="3000" dirty="0">
              <a:solidFill>
                <a:srgbClr val="44546A"/>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D73886A8-3EDE-4E36-8649-2B1B2329FE7F}"/>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F69F46A9-FCED-4915-A772-5B8E6C5AA64A}"/>
                </a:ext>
              </a:extLst>
            </p:cNvPr>
            <p:cNvSpPr/>
            <p:nvPr/>
          </p:nvSpPr>
          <p:spPr bwMode="auto">
            <a:xfrm rot="10800000">
              <a:off x="8424290" y="1837792"/>
              <a:ext cx="755664" cy="756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9C9B22B3-9045-42CC-A1BE-D345A73414D0}"/>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9FBD3E24-FC84-488E-BAD6-EE6D666F6178}"/>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F3C77E0D-2375-44F5-9441-B642DDE5BE04}"/>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A51BCDD1-4D39-4C80-B626-790C6C3B7881}"/>
                </a:ext>
              </a:extLst>
            </p:cNvPr>
            <p:cNvSpPr/>
            <p:nvPr/>
          </p:nvSpPr>
          <p:spPr bwMode="auto">
            <a:xfrm rot="10800000">
              <a:off x="2159391" y="1675388"/>
              <a:ext cx="1166400" cy="1167066"/>
            </a:xfrm>
            <a:prstGeom prst="ellipse">
              <a:avLst/>
            </a:prstGeom>
            <a:gradFill flip="none" rotWithShape="1">
              <a:gsLst>
                <a:gs pos="38600">
                  <a:srgbClr val="3C67B3"/>
                </a:gs>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37124C54-5DC1-4807-B070-F91E0BAA1AFF}"/>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1326D838-8134-4EF1-B439-3963A131D883}"/>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7747ADEA-F80B-437E-A446-97D1A66E260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372DEDFC-F5B3-4510-9AAF-C975E6E5D87A}"/>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815A86A2-11BB-4CEA-980C-E72D746E3B20}"/>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a:extLst>
              <a:ext uri="{FF2B5EF4-FFF2-40B4-BE49-F238E27FC236}">
                <a16:creationId xmlns:a16="http://schemas.microsoft.com/office/drawing/2014/main" id="{772570F2-84EA-477A-910C-BEA44695D095}"/>
              </a:ext>
            </a:extLst>
          </p:cNvPr>
          <p:cNvGrpSpPr/>
          <p:nvPr/>
        </p:nvGrpSpPr>
        <p:grpSpPr>
          <a:xfrm>
            <a:off x="3633046" y="4044514"/>
            <a:ext cx="1321544" cy="1320691"/>
            <a:chOff x="1991991" y="3757222"/>
            <a:chExt cx="1501200" cy="1500230"/>
          </a:xfrm>
        </p:grpSpPr>
        <p:sp>
          <p:nvSpPr>
            <p:cNvPr id="27" name="Freeform 5">
              <a:extLst>
                <a:ext uri="{FF2B5EF4-FFF2-40B4-BE49-F238E27FC236}">
                  <a16:creationId xmlns:a16="http://schemas.microsoft.com/office/drawing/2014/main" id="{CDB7224C-9EF4-4C56-A7F9-252DBEDADA1C}"/>
                </a:ext>
              </a:extLst>
            </p:cNvPr>
            <p:cNvSpPr/>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5">
              <a:extLst>
                <a:ext uri="{FF2B5EF4-FFF2-40B4-BE49-F238E27FC236}">
                  <a16:creationId xmlns:a16="http://schemas.microsoft.com/office/drawing/2014/main" id="{16A249B5-9B6A-4187-8468-4F701EA0F947}"/>
                </a:ext>
              </a:extLst>
            </p:cNvPr>
            <p:cNvSpPr/>
            <p:nvPr/>
          </p:nvSpPr>
          <p:spPr bwMode="auto">
            <a:xfrm rot="10800000">
              <a:off x="2159391" y="3923804"/>
              <a:ext cx="1166400" cy="1167066"/>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TextBox 12">
              <a:extLst>
                <a:ext uri="{FF2B5EF4-FFF2-40B4-BE49-F238E27FC236}">
                  <a16:creationId xmlns:a16="http://schemas.microsoft.com/office/drawing/2014/main" id="{1E0989C8-3638-41A9-88F8-922E23FA8F1A}"/>
                </a:ext>
              </a:extLst>
            </p:cNvPr>
            <p:cNvSpPr txBox="1"/>
            <p:nvPr/>
          </p:nvSpPr>
          <p:spPr>
            <a:xfrm>
              <a:off x="2423875" y="4138005"/>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6569CE94-4EB6-4B34-A9CA-8FE6C7BD242E}"/>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885975A9-5942-422A-B131-B6BBACFEF615}"/>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3603E0B7-EFD9-41A5-8683-AE47F1719343}"/>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40" name="组合 39">
            <a:extLst>
              <a:ext uri="{FF2B5EF4-FFF2-40B4-BE49-F238E27FC236}">
                <a16:creationId xmlns:a16="http://schemas.microsoft.com/office/drawing/2014/main" id="{0683C4E5-DF2E-4128-855A-00D57F6C0571}"/>
              </a:ext>
            </a:extLst>
          </p:cNvPr>
          <p:cNvGrpSpPr/>
          <p:nvPr/>
        </p:nvGrpSpPr>
        <p:grpSpPr>
          <a:xfrm>
            <a:off x="10716933" y="4326859"/>
            <a:ext cx="755664" cy="756000"/>
            <a:chOff x="8409111" y="4086208"/>
            <a:chExt cx="755664" cy="756000"/>
          </a:xfrm>
        </p:grpSpPr>
        <p:sp>
          <p:nvSpPr>
            <p:cNvPr id="41" name="Freeform 5">
              <a:extLst>
                <a:ext uri="{FF2B5EF4-FFF2-40B4-BE49-F238E27FC236}">
                  <a16:creationId xmlns:a16="http://schemas.microsoft.com/office/drawing/2014/main" id="{5075CBFE-FC62-4DCD-B11B-42BC5EA33519}"/>
                </a:ext>
              </a:extLst>
            </p:cNvPr>
            <p:cNvSpPr/>
            <p:nvPr/>
          </p:nvSpPr>
          <p:spPr bwMode="auto">
            <a:xfrm rot="10800000">
              <a:off x="8409111" y="4086208"/>
              <a:ext cx="755664" cy="756000"/>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2" name="组合 41">
              <a:extLst>
                <a:ext uri="{FF2B5EF4-FFF2-40B4-BE49-F238E27FC236}">
                  <a16:creationId xmlns:a16="http://schemas.microsoft.com/office/drawing/2014/main" id="{702A1881-AA0E-4FB5-99D0-7D8C387A3C2C}"/>
                </a:ext>
              </a:extLst>
            </p:cNvPr>
            <p:cNvGrpSpPr/>
            <p:nvPr/>
          </p:nvGrpSpPr>
          <p:grpSpPr>
            <a:xfrm>
              <a:off x="8644543" y="4276505"/>
              <a:ext cx="315158" cy="393578"/>
              <a:chOff x="2116138" y="2506419"/>
              <a:chExt cx="338137" cy="422275"/>
            </a:xfrm>
            <a:solidFill>
              <a:schemeClr val="bg1"/>
            </a:solidFill>
          </p:grpSpPr>
          <p:sp>
            <p:nvSpPr>
              <p:cNvPr id="43" name="Freeform 20">
                <a:extLst>
                  <a:ext uri="{FF2B5EF4-FFF2-40B4-BE49-F238E27FC236}">
                    <a16:creationId xmlns:a16="http://schemas.microsoft.com/office/drawing/2014/main" id="{4B051F53-12B2-49DD-A0CC-3DF7957CFE06}"/>
                  </a:ext>
                </a:extLst>
              </p:cNvPr>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4" name="Freeform 21">
                <a:extLst>
                  <a:ext uri="{FF2B5EF4-FFF2-40B4-BE49-F238E27FC236}">
                    <a16:creationId xmlns:a16="http://schemas.microsoft.com/office/drawing/2014/main" id="{262FA638-728A-4BD2-8F58-E23A8DB409F5}"/>
                  </a:ext>
                </a:extLst>
              </p:cNvPr>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
        <p:nvSpPr>
          <p:cNvPr id="33" name="文本框 42">
            <a:extLst>
              <a:ext uri="{FF2B5EF4-FFF2-40B4-BE49-F238E27FC236}">
                <a16:creationId xmlns:a16="http://schemas.microsoft.com/office/drawing/2014/main" id="{E15A83BA-E17C-9085-1162-1E7FDEEF45AC}"/>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Tree>
    <p:extLst>
      <p:ext uri="{BB962C8B-B14F-4D97-AF65-F5344CB8AC3E}">
        <p14:creationId xmlns:p14="http://schemas.microsoft.com/office/powerpoint/2010/main" val="87081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2">
            <a:extLst>
              <a:ext uri="{FF2B5EF4-FFF2-40B4-BE49-F238E27FC236}">
                <a16:creationId xmlns:a16="http://schemas.microsoft.com/office/drawing/2014/main" id="{0602E0E3-B9B6-73B3-BA9C-40A0B867553C}"/>
              </a:ext>
            </a:extLst>
          </p:cNvPr>
          <p:cNvSpPr/>
          <p:nvPr/>
        </p:nvSpPr>
        <p:spPr>
          <a:xfrm>
            <a:off x="906907" y="2835331"/>
            <a:ext cx="2173993" cy="400110"/>
          </a:xfrm>
          <a:prstGeom prst="rect">
            <a:avLst/>
          </a:prstGeom>
          <a:noFill/>
        </p:spPr>
        <p:txBody>
          <a:bodyPr wrap="none">
            <a:spAutoFit/>
          </a:bodyPr>
          <a:lstStyle/>
          <a:p>
            <a:r>
              <a:rPr lang="en-US" sz="2000" b="1" dirty="0">
                <a:latin typeface="Arial" panose="020B0604020202020204" pitchFamily="34" charset="0"/>
                <a:cs typeface="Arial" panose="020B0604020202020204" pitchFamily="34" charset="0"/>
              </a:rPr>
              <a:t>Stability criteria </a:t>
            </a:r>
          </a:p>
        </p:txBody>
      </p:sp>
      <p:sp>
        <p:nvSpPr>
          <p:cNvPr id="183" name="矩形: 圆角 182">
            <a:extLst>
              <a:ext uri="{FF2B5EF4-FFF2-40B4-BE49-F238E27FC236}">
                <a16:creationId xmlns:a16="http://schemas.microsoft.com/office/drawing/2014/main" id="{B7CB1848-988E-9FAD-E63B-E9BAAC507D6E}"/>
              </a:ext>
            </a:extLst>
          </p:cNvPr>
          <p:cNvSpPr/>
          <p:nvPr/>
        </p:nvSpPr>
        <p:spPr>
          <a:xfrm>
            <a:off x="366832" y="3365004"/>
            <a:ext cx="1456235" cy="620562"/>
          </a:xfrm>
          <a:prstGeom prst="roundRect">
            <a:avLst>
              <a:gd name="adj" fmla="val 10670"/>
            </a:avLst>
          </a:prstGeom>
          <a:solidFill>
            <a:schemeClr val="bg1">
              <a:lumMod val="6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Open-loop-based</a:t>
            </a:r>
            <a:endParaRPr lang="zh-CN" altLang="en-US" dirty="0"/>
          </a:p>
        </p:txBody>
      </p:sp>
      <p:sp>
        <p:nvSpPr>
          <p:cNvPr id="184" name="矩形: 圆角 183">
            <a:extLst>
              <a:ext uri="{FF2B5EF4-FFF2-40B4-BE49-F238E27FC236}">
                <a16:creationId xmlns:a16="http://schemas.microsoft.com/office/drawing/2014/main" id="{4BDB221A-9245-B759-9237-70F6A5761340}"/>
              </a:ext>
            </a:extLst>
          </p:cNvPr>
          <p:cNvSpPr/>
          <p:nvPr/>
        </p:nvSpPr>
        <p:spPr>
          <a:xfrm>
            <a:off x="2090166" y="3354894"/>
            <a:ext cx="1573063" cy="620562"/>
          </a:xfrm>
          <a:prstGeom prst="roundRect">
            <a:avLst>
              <a:gd name="adj" fmla="val 11527"/>
            </a:avLst>
          </a:prstGeom>
          <a:solidFill>
            <a:schemeClr val="bg1">
              <a:lumMod val="6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Closed-loop-based</a:t>
            </a:r>
            <a:endParaRPr lang="zh-CN" altLang="en-US" dirty="0"/>
          </a:p>
        </p:txBody>
      </p:sp>
      <p:sp>
        <p:nvSpPr>
          <p:cNvPr id="187" name="文本框 186">
            <a:extLst>
              <a:ext uri="{FF2B5EF4-FFF2-40B4-BE49-F238E27FC236}">
                <a16:creationId xmlns:a16="http://schemas.microsoft.com/office/drawing/2014/main" id="{8B5EE71D-CC04-6798-7DE8-65B9217B71F2}"/>
              </a:ext>
            </a:extLst>
          </p:cNvPr>
          <p:cNvSpPr txBox="1"/>
          <p:nvPr/>
        </p:nvSpPr>
        <p:spPr>
          <a:xfrm>
            <a:off x="379494" y="4117280"/>
            <a:ext cx="1734192" cy="766620"/>
          </a:xfrm>
          <a:prstGeom prst="rect">
            <a:avLst/>
          </a:prstGeom>
          <a:noFill/>
        </p:spPr>
        <p:txBody>
          <a:bodyPr wrap="square">
            <a:spAutoFit/>
          </a:bodyPr>
          <a:lstStyle/>
          <a:p>
            <a:pPr>
              <a:lnSpc>
                <a:spcPct val="120000"/>
              </a:lnSpc>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Root Locus</a:t>
            </a:r>
          </a:p>
          <a:p>
            <a:pPr>
              <a:lnSpc>
                <a:spcPct val="120000"/>
              </a:lnSpc>
              <a:spcAft>
                <a:spcPts val="600"/>
              </a:spcAft>
              <a:buFont typeface="Arial" panose="020B0604020202020204" pitchFamily="34" charset="0"/>
              <a:buChar char="•"/>
            </a:pPr>
            <a:r>
              <a:rPr lang="en-US" altLang="zh-CN" b="1" dirty="0">
                <a:solidFill>
                  <a:schemeClr val="accent2">
                    <a:lumMod val="75000"/>
                  </a:schemeClr>
                </a:solidFill>
                <a:latin typeface="Arial" panose="020B0604020202020204" pitchFamily="34" charset="0"/>
                <a:cs typeface="Arial" panose="020B0604020202020204" pitchFamily="34" charset="0"/>
              </a:rPr>
              <a:t>Bode Plot</a:t>
            </a:r>
          </a:p>
        </p:txBody>
      </p:sp>
      <p:sp>
        <p:nvSpPr>
          <p:cNvPr id="188" name="文本框 187">
            <a:extLst>
              <a:ext uri="{FF2B5EF4-FFF2-40B4-BE49-F238E27FC236}">
                <a16:creationId xmlns:a16="http://schemas.microsoft.com/office/drawing/2014/main" id="{54F16F2A-3E78-8BB8-3B31-9C2E8CAE2AA8}"/>
              </a:ext>
            </a:extLst>
          </p:cNvPr>
          <p:cNvSpPr txBox="1"/>
          <p:nvPr/>
        </p:nvSpPr>
        <p:spPr>
          <a:xfrm>
            <a:off x="2002129" y="4113409"/>
            <a:ext cx="1815569" cy="733021"/>
          </a:xfrm>
          <a:prstGeom prst="rect">
            <a:avLst/>
          </a:prstGeom>
          <a:noFill/>
        </p:spPr>
        <p:txBody>
          <a:bodyPr wrap="square">
            <a:spAutoFit/>
          </a:bodyPr>
          <a:lstStyle/>
          <a:p>
            <a:pPr>
              <a:lnSpc>
                <a:spcPct val="120000"/>
              </a:lnSpc>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Characteristic eq.</a:t>
            </a:r>
          </a:p>
          <a:p>
            <a:pPr>
              <a:lnSpc>
                <a:spcPct val="120000"/>
              </a:lnSpc>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Routh-Hurwitz</a:t>
            </a:r>
          </a:p>
        </p:txBody>
      </p:sp>
      <p:sp>
        <p:nvSpPr>
          <p:cNvPr id="191" name="矩形 190">
            <a:extLst>
              <a:ext uri="{FF2B5EF4-FFF2-40B4-BE49-F238E27FC236}">
                <a16:creationId xmlns:a16="http://schemas.microsoft.com/office/drawing/2014/main" id="{409CEE56-6775-3174-9457-59C7435BE0FA}"/>
              </a:ext>
            </a:extLst>
          </p:cNvPr>
          <p:cNvSpPr/>
          <p:nvPr/>
        </p:nvSpPr>
        <p:spPr>
          <a:xfrm>
            <a:off x="0" y="881067"/>
            <a:ext cx="12078586" cy="1978170"/>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Stability is one of the most fundamental properties in a feedback system. Without stability, any further analysis or control effort becomes meaningless</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a:p>
            <a:pPr marL="914400" lvl="1" indent="-457200">
              <a:lnSpc>
                <a:spcPct val="125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A system is stable if the gain margin is positive and the phase margin is greater than zero in the Bode plot</a:t>
            </a:r>
          </a:p>
          <a:p>
            <a:pPr marL="914400" lvl="1" indent="-457200">
              <a:lnSpc>
                <a:spcPct val="125000"/>
              </a:lnSpc>
              <a:buFont typeface="Wingdings" panose="05000000000000000000" pitchFamily="2" charset="2"/>
              <a:buChar char="l"/>
            </a:pP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92" name="标题 21">
            <a:extLst>
              <a:ext uri="{FF2B5EF4-FFF2-40B4-BE49-F238E27FC236}">
                <a16:creationId xmlns:a16="http://schemas.microsoft.com/office/drawing/2014/main" id="{0EB22244-A806-3ED5-DF81-709CB5ED6CB3}"/>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Stability Criteria (Bode Diagram)</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05" name="组合 204">
            <a:extLst>
              <a:ext uri="{FF2B5EF4-FFF2-40B4-BE49-F238E27FC236}">
                <a16:creationId xmlns:a16="http://schemas.microsoft.com/office/drawing/2014/main" id="{7D0A52D2-F29F-22C4-37D6-32CC62E12AE9}"/>
              </a:ext>
            </a:extLst>
          </p:cNvPr>
          <p:cNvGrpSpPr/>
          <p:nvPr/>
        </p:nvGrpSpPr>
        <p:grpSpPr>
          <a:xfrm>
            <a:off x="3987807" y="2394835"/>
            <a:ext cx="7686515" cy="4026316"/>
            <a:chOff x="3987807" y="2343804"/>
            <a:chExt cx="7686515" cy="4077717"/>
          </a:xfrm>
        </p:grpSpPr>
        <p:sp>
          <p:nvSpPr>
            <p:cNvPr id="181" name="矩形: 圆角 180">
              <a:extLst>
                <a:ext uri="{FF2B5EF4-FFF2-40B4-BE49-F238E27FC236}">
                  <a16:creationId xmlns:a16="http://schemas.microsoft.com/office/drawing/2014/main" id="{953EEDB4-CE70-59D0-D0EB-29B535EDE36E}"/>
                </a:ext>
              </a:extLst>
            </p:cNvPr>
            <p:cNvSpPr/>
            <p:nvPr/>
          </p:nvSpPr>
          <p:spPr>
            <a:xfrm>
              <a:off x="3987807" y="2391561"/>
              <a:ext cx="7686515" cy="4029960"/>
            </a:xfrm>
            <a:prstGeom prst="roundRect">
              <a:avLst>
                <a:gd name="adj" fmla="val 2402"/>
              </a:avLst>
            </a:prstGeom>
            <a:solidFill>
              <a:schemeClr val="bg1">
                <a:lumMod val="85000"/>
                <a:alpha val="13000"/>
              </a:schemeClr>
            </a:solidFill>
            <a:ln>
              <a:solidFill>
                <a:schemeClr val="bg1">
                  <a:lumMod val="65000"/>
                  <a:alpha val="1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7" name="组合 146">
              <a:extLst>
                <a:ext uri="{FF2B5EF4-FFF2-40B4-BE49-F238E27FC236}">
                  <a16:creationId xmlns:a16="http://schemas.microsoft.com/office/drawing/2014/main" id="{D2A39E09-F450-FB4B-DC9C-D632B36D562D}"/>
                </a:ext>
              </a:extLst>
            </p:cNvPr>
            <p:cNvGrpSpPr/>
            <p:nvPr/>
          </p:nvGrpSpPr>
          <p:grpSpPr>
            <a:xfrm>
              <a:off x="4032427" y="2842479"/>
              <a:ext cx="7488210" cy="3372255"/>
              <a:chOff x="1085045" y="1123913"/>
              <a:chExt cx="5899170" cy="4050522"/>
            </a:xfrm>
          </p:grpSpPr>
          <p:cxnSp>
            <p:nvCxnSpPr>
              <p:cNvPr id="148" name="直線矢印コネクタ 55">
                <a:extLst>
                  <a:ext uri="{FF2B5EF4-FFF2-40B4-BE49-F238E27FC236}">
                    <a16:creationId xmlns:a16="http://schemas.microsoft.com/office/drawing/2014/main" id="{1C331F21-8EB8-93D5-90CA-D23BC7480539}"/>
                  </a:ext>
                </a:extLst>
              </p:cNvPr>
              <p:cNvCxnSpPr/>
              <p:nvPr/>
            </p:nvCxnSpPr>
            <p:spPr>
              <a:xfrm flipV="1">
                <a:off x="1301069" y="3230220"/>
                <a:ext cx="0" cy="19442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9" name="组合 148">
                <a:extLst>
                  <a:ext uri="{FF2B5EF4-FFF2-40B4-BE49-F238E27FC236}">
                    <a16:creationId xmlns:a16="http://schemas.microsoft.com/office/drawing/2014/main" id="{B6D4CC0A-6E7D-7993-6396-2B7A6C258D86}"/>
                  </a:ext>
                </a:extLst>
              </p:cNvPr>
              <p:cNvGrpSpPr/>
              <p:nvPr/>
            </p:nvGrpSpPr>
            <p:grpSpPr>
              <a:xfrm>
                <a:off x="1085045" y="1123913"/>
                <a:ext cx="5899170" cy="4020300"/>
                <a:chOff x="1085045" y="1123913"/>
                <a:chExt cx="5899170" cy="4020300"/>
              </a:xfrm>
            </p:grpSpPr>
            <p:cxnSp>
              <p:nvCxnSpPr>
                <p:cNvPr id="150" name="直線矢印コネクタ 47">
                  <a:extLst>
                    <a:ext uri="{FF2B5EF4-FFF2-40B4-BE49-F238E27FC236}">
                      <a16:creationId xmlns:a16="http://schemas.microsoft.com/office/drawing/2014/main" id="{2519E16D-B14D-0F6D-1B6C-9028878F9352}"/>
                    </a:ext>
                  </a:extLst>
                </p:cNvPr>
                <p:cNvCxnSpPr>
                  <a:cxnSpLocks/>
                </p:cNvCxnSpPr>
                <p:nvPr/>
              </p:nvCxnSpPr>
              <p:spPr>
                <a:xfrm>
                  <a:off x="1173989" y="2615524"/>
                  <a:ext cx="5625826" cy="0"/>
                </a:xfrm>
                <a:prstGeom prst="straightConnector1">
                  <a:avLst/>
                </a:prstGeom>
                <a:ln w="22225">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1" name="直線矢印コネクタ 48">
                  <a:extLst>
                    <a:ext uri="{FF2B5EF4-FFF2-40B4-BE49-F238E27FC236}">
                      <a16:creationId xmlns:a16="http://schemas.microsoft.com/office/drawing/2014/main" id="{2D137BDC-8E1D-4555-166C-54654F265B11}"/>
                    </a:ext>
                  </a:extLst>
                </p:cNvPr>
                <p:cNvCxnSpPr/>
                <p:nvPr/>
              </p:nvCxnSpPr>
              <p:spPr>
                <a:xfrm flipV="1">
                  <a:off x="1301069" y="1240596"/>
                  <a:ext cx="12816" cy="1557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直線矢印コネクタ 49">
                  <a:extLst>
                    <a:ext uri="{FF2B5EF4-FFF2-40B4-BE49-F238E27FC236}">
                      <a16:creationId xmlns:a16="http://schemas.microsoft.com/office/drawing/2014/main" id="{D448AE1A-6826-EF02-2417-1CEDFAAE3AA5}"/>
                    </a:ext>
                  </a:extLst>
                </p:cNvPr>
                <p:cNvCxnSpPr/>
                <p:nvPr/>
              </p:nvCxnSpPr>
              <p:spPr>
                <a:xfrm>
                  <a:off x="1085045" y="3489400"/>
                  <a:ext cx="57339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フリーフォーム 56">
                  <a:extLst>
                    <a:ext uri="{FF2B5EF4-FFF2-40B4-BE49-F238E27FC236}">
                      <a16:creationId xmlns:a16="http://schemas.microsoft.com/office/drawing/2014/main" id="{E53FE074-36EF-01E0-AA4D-9202C8D2066E}"/>
                    </a:ext>
                  </a:extLst>
                </p:cNvPr>
                <p:cNvSpPr/>
                <p:nvPr/>
              </p:nvSpPr>
              <p:spPr>
                <a:xfrm>
                  <a:off x="1301483" y="1759253"/>
                  <a:ext cx="4491440" cy="1450622"/>
                </a:xfrm>
                <a:custGeom>
                  <a:avLst/>
                  <a:gdLst>
                    <a:gd name="connsiteX0" fmla="*/ 0 w 2957689"/>
                    <a:gd name="connsiteY0" fmla="*/ 20253 h 1024964"/>
                    <a:gd name="connsiteX1" fmla="*/ 699911 w 2957689"/>
                    <a:gd name="connsiteY1" fmla="*/ 54120 h 1024964"/>
                    <a:gd name="connsiteX2" fmla="*/ 1377244 w 2957689"/>
                    <a:gd name="connsiteY2" fmla="*/ 483098 h 1024964"/>
                    <a:gd name="connsiteX3" fmla="*/ 2111022 w 2957689"/>
                    <a:gd name="connsiteY3" fmla="*/ 528253 h 1024964"/>
                    <a:gd name="connsiteX4" fmla="*/ 2957689 w 2957689"/>
                    <a:gd name="connsiteY4" fmla="*/ 1024964 h 102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1024964">
                      <a:moveTo>
                        <a:pt x="0" y="20253"/>
                      </a:moveTo>
                      <a:cubicBezTo>
                        <a:pt x="235185" y="-1384"/>
                        <a:pt x="470370" y="-23021"/>
                        <a:pt x="699911" y="54120"/>
                      </a:cubicBezTo>
                      <a:cubicBezTo>
                        <a:pt x="929452" y="131261"/>
                        <a:pt x="1142059" y="404076"/>
                        <a:pt x="1377244" y="483098"/>
                      </a:cubicBezTo>
                      <a:cubicBezTo>
                        <a:pt x="1612429" y="562120"/>
                        <a:pt x="1847615" y="437942"/>
                        <a:pt x="2111022" y="528253"/>
                      </a:cubicBezTo>
                      <a:cubicBezTo>
                        <a:pt x="2374429" y="618564"/>
                        <a:pt x="2666059" y="821764"/>
                        <a:pt x="2957689" y="1024964"/>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154" name="フリーフォーム 57">
                  <a:extLst>
                    <a:ext uri="{FF2B5EF4-FFF2-40B4-BE49-F238E27FC236}">
                      <a16:creationId xmlns:a16="http://schemas.microsoft.com/office/drawing/2014/main" id="{1B228540-7B93-1A6B-9B27-4A714413D4F9}"/>
                    </a:ext>
                  </a:extLst>
                </p:cNvPr>
                <p:cNvSpPr/>
                <p:nvPr/>
              </p:nvSpPr>
              <p:spPr>
                <a:xfrm>
                  <a:off x="1309406" y="3488316"/>
                  <a:ext cx="4542704" cy="1375803"/>
                </a:xfrm>
                <a:custGeom>
                  <a:avLst/>
                  <a:gdLst>
                    <a:gd name="connsiteX0" fmla="*/ 0 w 3183584"/>
                    <a:gd name="connsiteY0" fmla="*/ 2914 h 1081365"/>
                    <a:gd name="connsiteX1" fmla="*/ 846667 w 3183584"/>
                    <a:gd name="connsiteY1" fmla="*/ 70648 h 1081365"/>
                    <a:gd name="connsiteX2" fmla="*/ 1749778 w 3183584"/>
                    <a:gd name="connsiteY2" fmla="*/ 477048 h 1081365"/>
                    <a:gd name="connsiteX3" fmla="*/ 2946400 w 3183584"/>
                    <a:gd name="connsiteY3" fmla="*/ 1007625 h 1081365"/>
                    <a:gd name="connsiteX4" fmla="*/ 3183467 w 3183584"/>
                    <a:gd name="connsiteY4" fmla="*/ 1064070 h 108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584" h="1081365">
                      <a:moveTo>
                        <a:pt x="0" y="2914"/>
                      </a:moveTo>
                      <a:cubicBezTo>
                        <a:pt x="277518" y="-2730"/>
                        <a:pt x="555037" y="-8374"/>
                        <a:pt x="846667" y="70648"/>
                      </a:cubicBezTo>
                      <a:cubicBezTo>
                        <a:pt x="1138297" y="149670"/>
                        <a:pt x="1749778" y="477048"/>
                        <a:pt x="1749778" y="477048"/>
                      </a:cubicBezTo>
                      <a:lnTo>
                        <a:pt x="2946400" y="1007625"/>
                      </a:lnTo>
                      <a:cubicBezTo>
                        <a:pt x="3185348" y="1105462"/>
                        <a:pt x="3184407" y="1084766"/>
                        <a:pt x="3183467" y="106407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156" name="テキスト ボックス 48">
                  <a:extLst>
                    <a:ext uri="{FF2B5EF4-FFF2-40B4-BE49-F238E27FC236}">
                      <a16:creationId xmlns:a16="http://schemas.microsoft.com/office/drawing/2014/main" id="{FB6F5D88-A7A1-2D19-B03D-B9E25F369D5E}"/>
                    </a:ext>
                  </a:extLst>
                </p:cNvPr>
                <p:cNvSpPr txBox="1"/>
                <p:nvPr/>
              </p:nvSpPr>
              <p:spPr>
                <a:xfrm>
                  <a:off x="5943735" y="3487282"/>
                  <a:ext cx="1040480" cy="44361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requency</a:t>
                  </a:r>
                </a:p>
              </p:txBody>
            </p:sp>
            <p:pic>
              <p:nvPicPr>
                <p:cNvPr id="157" name="図 60">
                  <a:extLst>
                    <a:ext uri="{FF2B5EF4-FFF2-40B4-BE49-F238E27FC236}">
                      <a16:creationId xmlns:a16="http://schemas.microsoft.com/office/drawing/2014/main" id="{D755A43B-5435-F1BC-E3B7-A12F09B80EC8}"/>
                    </a:ext>
                  </a:extLst>
                </p:cNvPr>
                <p:cNvPicPr/>
                <p:nvPr/>
              </p:nvPicPr>
              <p:blipFill>
                <a:blip r:embed="rId3" cstate="hqprint">
                  <a:extLst>
                    <a:ext uri="{28A0092B-C50C-407E-A947-70E740481C1C}">
                      <a14:useLocalDpi xmlns:a14="http://schemas.microsoft.com/office/drawing/2010/main"/>
                    </a:ext>
                  </a:extLst>
                </a:blip>
                <a:stretch>
                  <a:fillRect/>
                </a:stretch>
              </p:blipFill>
              <p:spPr>
                <a:xfrm>
                  <a:off x="1397024" y="1123913"/>
                  <a:ext cx="1404139" cy="541293"/>
                </a:xfrm>
                <a:prstGeom prst="rect">
                  <a:avLst/>
                </a:prstGeom>
              </p:spPr>
            </p:pic>
            <p:pic>
              <p:nvPicPr>
                <p:cNvPr id="158" name="図 61">
                  <a:extLst>
                    <a:ext uri="{FF2B5EF4-FFF2-40B4-BE49-F238E27FC236}">
                      <a16:creationId xmlns:a16="http://schemas.microsoft.com/office/drawing/2014/main" id="{E962CDEA-F951-EBE4-ED12-D7ADFA2356AF}"/>
                    </a:ext>
                  </a:extLst>
                </p:cNvPr>
                <p:cNvPicPr/>
                <p:nvPr/>
              </p:nvPicPr>
              <p:blipFill>
                <a:blip r:embed="rId4" cstate="hqprint">
                  <a:extLst>
                    <a:ext uri="{28A0092B-C50C-407E-A947-70E740481C1C}">
                      <a14:useLocalDpi xmlns:a14="http://schemas.microsoft.com/office/drawing/2010/main"/>
                    </a:ext>
                  </a:extLst>
                </a:blip>
                <a:stretch>
                  <a:fillRect/>
                </a:stretch>
              </p:blipFill>
              <p:spPr>
                <a:xfrm>
                  <a:off x="1366991" y="2810818"/>
                  <a:ext cx="1005882" cy="688201"/>
                </a:xfrm>
                <a:prstGeom prst="rect">
                  <a:avLst/>
                </a:prstGeom>
              </p:spPr>
            </p:pic>
            <p:sp>
              <p:nvSpPr>
                <p:cNvPr id="159" name="正方形/長方形 62">
                  <a:extLst>
                    <a:ext uri="{FF2B5EF4-FFF2-40B4-BE49-F238E27FC236}">
                      <a16:creationId xmlns:a16="http://schemas.microsoft.com/office/drawing/2014/main" id="{A25523F0-0043-694D-A850-1C99916A2BD5}"/>
                    </a:ext>
                  </a:extLst>
                </p:cNvPr>
                <p:cNvSpPr/>
                <p:nvPr/>
              </p:nvSpPr>
              <p:spPr>
                <a:xfrm>
                  <a:off x="2801163" y="1178688"/>
                  <a:ext cx="523401" cy="44361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[dB]</a:t>
                  </a:r>
                  <a:endParaRPr lang="en-US" dirty="0"/>
                </a:p>
              </p:txBody>
            </p:sp>
            <p:sp>
              <p:nvSpPr>
                <p:cNvPr id="160" name="正方形/長方形 63">
                  <a:extLst>
                    <a:ext uri="{FF2B5EF4-FFF2-40B4-BE49-F238E27FC236}">
                      <a16:creationId xmlns:a16="http://schemas.microsoft.com/office/drawing/2014/main" id="{723F78E2-82D9-678F-0625-103B694FEA4E}"/>
                    </a:ext>
                  </a:extLst>
                </p:cNvPr>
                <p:cNvSpPr/>
                <p:nvPr/>
              </p:nvSpPr>
              <p:spPr>
                <a:xfrm>
                  <a:off x="2339860" y="2914053"/>
                  <a:ext cx="922605" cy="44361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[deg]</a:t>
                  </a:r>
                  <a:endParaRPr lang="en-US" dirty="0"/>
                </a:p>
              </p:txBody>
            </p:sp>
            <p:cxnSp>
              <p:nvCxnSpPr>
                <p:cNvPr id="163" name="直線コネクタ 66">
                  <a:extLst>
                    <a:ext uri="{FF2B5EF4-FFF2-40B4-BE49-F238E27FC236}">
                      <a16:creationId xmlns:a16="http://schemas.microsoft.com/office/drawing/2014/main" id="{096E4829-BA40-0095-3562-E04234F13906}"/>
                    </a:ext>
                  </a:extLst>
                </p:cNvPr>
                <p:cNvCxnSpPr>
                  <a:cxnSpLocks/>
                </p:cNvCxnSpPr>
                <p:nvPr/>
              </p:nvCxnSpPr>
              <p:spPr>
                <a:xfrm flipV="1">
                  <a:off x="1145650" y="4645650"/>
                  <a:ext cx="5574508" cy="247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64" name="テキスト ボックス 48">
                  <a:extLst>
                    <a:ext uri="{FF2B5EF4-FFF2-40B4-BE49-F238E27FC236}">
                      <a16:creationId xmlns:a16="http://schemas.microsoft.com/office/drawing/2014/main" id="{89640694-8636-55B1-B78C-F047FA60A3BD}"/>
                    </a:ext>
                  </a:extLst>
                </p:cNvPr>
                <p:cNvSpPr txBox="1"/>
                <p:nvPr/>
              </p:nvSpPr>
              <p:spPr>
                <a:xfrm>
                  <a:off x="1527574" y="4425970"/>
                  <a:ext cx="969494" cy="449280"/>
                </a:xfrm>
                <a:prstGeom prst="rect">
                  <a:avLst/>
                </a:prstGeom>
                <a:solidFill>
                  <a:srgbClr val="FAFAFA"/>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b="1" dirty="0">
                      <a:solidFill>
                        <a:schemeClr val="accent2">
                          <a:lumMod val="75000"/>
                        </a:schemeClr>
                      </a:solidFill>
                      <a:latin typeface="Arial" panose="020B0604020202020204" pitchFamily="34" charset="0"/>
                      <a:cs typeface="Arial" panose="020B0604020202020204" pitchFamily="34" charset="0"/>
                    </a:rPr>
                    <a:t>-180 </a:t>
                  </a:r>
                  <a:r>
                    <a:rPr lang="en-US" b="1" dirty="0" err="1">
                      <a:solidFill>
                        <a:schemeClr val="accent2">
                          <a:lumMod val="75000"/>
                        </a:schemeClr>
                      </a:solidFill>
                      <a:latin typeface="Arial" panose="020B0604020202020204" pitchFamily="34" charset="0"/>
                      <a:cs typeface="Arial" panose="020B0604020202020204" pitchFamily="34" charset="0"/>
                    </a:rPr>
                    <a:t>deg</a:t>
                  </a:r>
                  <a:endParaRPr lang="en-US" b="1" dirty="0">
                    <a:solidFill>
                      <a:schemeClr val="accent2">
                        <a:lumMod val="75000"/>
                      </a:schemeClr>
                    </a:solidFill>
                    <a:latin typeface="Arial" panose="020B0604020202020204" pitchFamily="34" charset="0"/>
                    <a:cs typeface="Arial" panose="020B0604020202020204" pitchFamily="34" charset="0"/>
                  </a:endParaRPr>
                </a:p>
              </p:txBody>
            </p:sp>
            <p:cxnSp>
              <p:nvCxnSpPr>
                <p:cNvPr id="165" name="直線コネクタ 68">
                  <a:extLst>
                    <a:ext uri="{FF2B5EF4-FFF2-40B4-BE49-F238E27FC236}">
                      <a16:creationId xmlns:a16="http://schemas.microsoft.com/office/drawing/2014/main" id="{5D3B3E59-B1FD-D075-CA38-CD566FFF3280}"/>
                    </a:ext>
                  </a:extLst>
                </p:cNvPr>
                <p:cNvCxnSpPr/>
                <p:nvPr/>
              </p:nvCxnSpPr>
              <p:spPr>
                <a:xfrm flipV="1">
                  <a:off x="5247657" y="2316118"/>
                  <a:ext cx="0" cy="234233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166" name="オブジェクト 70">
                  <a:extLst>
                    <a:ext uri="{FF2B5EF4-FFF2-40B4-BE49-F238E27FC236}">
                      <a16:creationId xmlns:a16="http://schemas.microsoft.com/office/drawing/2014/main" id="{274325C8-6228-6DEA-221F-2BDF26635A20}"/>
                    </a:ext>
                  </a:extLst>
                </p:cNvPr>
                <p:cNvGraphicFramePr>
                  <a:graphicFrameLocks noChangeAspect="1"/>
                </p:cNvGraphicFramePr>
                <p:nvPr>
                  <p:extLst>
                    <p:ext uri="{D42A27DB-BD31-4B8C-83A1-F6EECF244321}">
                      <p14:modId xmlns:p14="http://schemas.microsoft.com/office/powerpoint/2010/main" val="1768857953"/>
                    </p:ext>
                  </p:extLst>
                </p:nvPr>
              </p:nvGraphicFramePr>
              <p:xfrm>
                <a:off x="5255995" y="3469858"/>
                <a:ext cx="213217" cy="314254"/>
              </p:xfrm>
              <a:graphic>
                <a:graphicData uri="http://schemas.openxmlformats.org/presentationml/2006/ole">
                  <mc:AlternateContent xmlns:mc="http://schemas.openxmlformats.org/markup-compatibility/2006">
                    <mc:Choice xmlns:v="urn:schemas-microsoft-com:vml" Requires="v">
                      <p:oleObj spid="_x0000_s8199" name="Equation" r:id="rId5" imgW="253800" imgH="228600" progId="Equation.DSMT4">
                        <p:embed/>
                      </p:oleObj>
                    </mc:Choice>
                    <mc:Fallback>
                      <p:oleObj name="Equation" r:id="rId5" imgW="253800" imgH="228600" progId="Equation.DSMT4">
                        <p:embed/>
                        <p:pic>
                          <p:nvPicPr>
                            <p:cNvPr id="166" name="オブジェクト 70">
                              <a:extLst>
                                <a:ext uri="{FF2B5EF4-FFF2-40B4-BE49-F238E27FC236}">
                                  <a16:creationId xmlns:a16="http://schemas.microsoft.com/office/drawing/2014/main" id="{274325C8-6228-6DEA-221F-2BDF26635A20}"/>
                                </a:ext>
                              </a:extLst>
                            </p:cNvPr>
                            <p:cNvPicPr/>
                            <p:nvPr/>
                          </p:nvPicPr>
                          <p:blipFill>
                            <a:blip r:embed="rId6"/>
                            <a:stretch>
                              <a:fillRect/>
                            </a:stretch>
                          </p:blipFill>
                          <p:spPr>
                            <a:xfrm>
                              <a:off x="5255995" y="3469858"/>
                              <a:ext cx="213217" cy="314254"/>
                            </a:xfrm>
                            <a:prstGeom prst="rect">
                              <a:avLst/>
                            </a:prstGeom>
                          </p:spPr>
                        </p:pic>
                      </p:oleObj>
                    </mc:Fallback>
                  </mc:AlternateContent>
                </a:graphicData>
              </a:graphic>
            </p:graphicFrame>
            <p:sp>
              <p:nvSpPr>
                <p:cNvPr id="167" name="円/楕円 71">
                  <a:extLst>
                    <a:ext uri="{FF2B5EF4-FFF2-40B4-BE49-F238E27FC236}">
                      <a16:creationId xmlns:a16="http://schemas.microsoft.com/office/drawing/2014/main" id="{A9A3A1F1-DD3D-75B6-A85B-2AD5D2D2FC6D}"/>
                    </a:ext>
                  </a:extLst>
                </p:cNvPr>
                <p:cNvSpPr/>
                <p:nvPr/>
              </p:nvSpPr>
              <p:spPr>
                <a:xfrm>
                  <a:off x="5216966" y="2796889"/>
                  <a:ext cx="60519" cy="1171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直線コネクタ 74">
                  <a:extLst>
                    <a:ext uri="{FF2B5EF4-FFF2-40B4-BE49-F238E27FC236}">
                      <a16:creationId xmlns:a16="http://schemas.microsoft.com/office/drawing/2014/main" id="{5F4927F2-0E94-8435-CA11-0A56F0FFB3B1}"/>
                    </a:ext>
                  </a:extLst>
                </p:cNvPr>
                <p:cNvCxnSpPr/>
                <p:nvPr/>
              </p:nvCxnSpPr>
              <p:spPr>
                <a:xfrm flipV="1">
                  <a:off x="4747863" y="2291107"/>
                  <a:ext cx="0" cy="234233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71" name="円/楕円 77">
                  <a:extLst>
                    <a:ext uri="{FF2B5EF4-FFF2-40B4-BE49-F238E27FC236}">
                      <a16:creationId xmlns:a16="http://schemas.microsoft.com/office/drawing/2014/main" id="{2901DBCA-0AFC-EF70-37AC-B7A443D7555A}"/>
                    </a:ext>
                  </a:extLst>
                </p:cNvPr>
                <p:cNvSpPr/>
                <p:nvPr/>
              </p:nvSpPr>
              <p:spPr>
                <a:xfrm>
                  <a:off x="4718315" y="4400241"/>
                  <a:ext cx="59095" cy="9128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2" name="オブジェクト 82">
                  <a:extLst>
                    <a:ext uri="{FF2B5EF4-FFF2-40B4-BE49-F238E27FC236}">
                      <a16:creationId xmlns:a16="http://schemas.microsoft.com/office/drawing/2014/main" id="{6AFB71A8-0266-D75C-2168-88E437E2CEF9}"/>
                    </a:ext>
                  </a:extLst>
                </p:cNvPr>
                <p:cNvGraphicFramePr>
                  <a:graphicFrameLocks noChangeAspect="1"/>
                </p:cNvGraphicFramePr>
                <p:nvPr>
                  <p:extLst>
                    <p:ext uri="{D42A27DB-BD31-4B8C-83A1-F6EECF244321}">
                      <p14:modId xmlns:p14="http://schemas.microsoft.com/office/powerpoint/2010/main" val="983801014"/>
                    </p:ext>
                  </p:extLst>
                </p:nvPr>
              </p:nvGraphicFramePr>
              <p:xfrm>
                <a:off x="4513762" y="3478392"/>
                <a:ext cx="293561" cy="314325"/>
              </p:xfrm>
              <a:graphic>
                <a:graphicData uri="http://schemas.openxmlformats.org/presentationml/2006/ole">
                  <mc:AlternateContent xmlns:mc="http://schemas.openxmlformats.org/markup-compatibility/2006">
                    <mc:Choice xmlns:v="urn:schemas-microsoft-com:vml" Requires="v">
                      <p:oleObj spid="_x0000_s8200" name="Equation" r:id="rId7" imgW="317160" imgH="228600" progId="Equation.DSMT4">
                        <p:embed/>
                      </p:oleObj>
                    </mc:Choice>
                    <mc:Fallback>
                      <p:oleObj name="Equation" r:id="rId7" imgW="317160" imgH="228600" progId="Equation.DSMT4">
                        <p:embed/>
                        <p:pic>
                          <p:nvPicPr>
                            <p:cNvPr id="172" name="オブジェクト 82">
                              <a:extLst>
                                <a:ext uri="{FF2B5EF4-FFF2-40B4-BE49-F238E27FC236}">
                                  <a16:creationId xmlns:a16="http://schemas.microsoft.com/office/drawing/2014/main" id="{6AFB71A8-0266-D75C-2168-88E437E2CEF9}"/>
                                </a:ext>
                              </a:extLst>
                            </p:cNvPr>
                            <p:cNvPicPr/>
                            <p:nvPr/>
                          </p:nvPicPr>
                          <p:blipFill>
                            <a:blip r:embed="rId8"/>
                            <a:stretch>
                              <a:fillRect/>
                            </a:stretch>
                          </p:blipFill>
                          <p:spPr>
                            <a:xfrm>
                              <a:off x="4513762" y="3478392"/>
                              <a:ext cx="293561" cy="314325"/>
                            </a:xfrm>
                            <a:prstGeom prst="rect">
                              <a:avLst/>
                            </a:prstGeom>
                          </p:spPr>
                        </p:pic>
                      </p:oleObj>
                    </mc:Fallback>
                  </mc:AlternateContent>
                </a:graphicData>
              </a:graphic>
            </p:graphicFrame>
            <p:graphicFrame>
              <p:nvGraphicFramePr>
                <p:cNvPr id="174" name="オブジェクト 84">
                  <a:extLst>
                    <a:ext uri="{FF2B5EF4-FFF2-40B4-BE49-F238E27FC236}">
                      <a16:creationId xmlns:a16="http://schemas.microsoft.com/office/drawing/2014/main" id="{07278DF8-E8B6-E686-B3DB-3F8DC3BBBB90}"/>
                    </a:ext>
                  </a:extLst>
                </p:cNvPr>
                <p:cNvGraphicFramePr>
                  <a:graphicFrameLocks noChangeAspect="1"/>
                </p:cNvGraphicFramePr>
                <p:nvPr>
                  <p:extLst>
                    <p:ext uri="{D42A27DB-BD31-4B8C-83A1-F6EECF244321}">
                      <p14:modId xmlns:p14="http://schemas.microsoft.com/office/powerpoint/2010/main" val="537260779"/>
                    </p:ext>
                  </p:extLst>
                </p:nvPr>
              </p:nvGraphicFramePr>
              <p:xfrm>
                <a:off x="5284986" y="4463088"/>
                <a:ext cx="392118" cy="182562"/>
              </p:xfrm>
              <a:graphic>
                <a:graphicData uri="http://schemas.openxmlformats.org/presentationml/2006/ole">
                  <mc:AlternateContent xmlns:mc="http://schemas.openxmlformats.org/markup-compatibility/2006">
                    <mc:Choice xmlns:v="urn:schemas-microsoft-com:vml" Requires="v">
                      <p:oleObj spid="_x0000_s8201" name="Equation" r:id="rId9" imgW="609480" imgH="203040" progId="Equation.DSMT4">
                        <p:embed/>
                      </p:oleObj>
                    </mc:Choice>
                    <mc:Fallback>
                      <p:oleObj name="Equation" r:id="rId9" imgW="609480" imgH="203040" progId="Equation.DSMT4">
                        <p:embed/>
                        <p:pic>
                          <p:nvPicPr>
                            <p:cNvPr id="174" name="オブジェクト 84">
                              <a:extLst>
                                <a:ext uri="{FF2B5EF4-FFF2-40B4-BE49-F238E27FC236}">
                                  <a16:creationId xmlns:a16="http://schemas.microsoft.com/office/drawing/2014/main" id="{07278DF8-E8B6-E686-B3DB-3F8DC3BBBB90}"/>
                                </a:ext>
                              </a:extLst>
                            </p:cNvPr>
                            <p:cNvPicPr/>
                            <p:nvPr/>
                          </p:nvPicPr>
                          <p:blipFill>
                            <a:blip r:embed="rId10"/>
                            <a:stretch>
                              <a:fillRect/>
                            </a:stretch>
                          </p:blipFill>
                          <p:spPr>
                            <a:xfrm>
                              <a:off x="5284986" y="4463088"/>
                              <a:ext cx="392118" cy="182562"/>
                            </a:xfrm>
                            <a:prstGeom prst="rect">
                              <a:avLst/>
                            </a:prstGeom>
                          </p:spPr>
                        </p:pic>
                      </p:oleObj>
                    </mc:Fallback>
                  </mc:AlternateContent>
                </a:graphicData>
              </a:graphic>
            </p:graphicFrame>
            <p:cxnSp>
              <p:nvCxnSpPr>
                <p:cNvPr id="175" name="直線矢印コネクタ 54">
                  <a:extLst>
                    <a:ext uri="{FF2B5EF4-FFF2-40B4-BE49-F238E27FC236}">
                      <a16:creationId xmlns:a16="http://schemas.microsoft.com/office/drawing/2014/main" id="{22E0130C-E27A-D50C-FF46-0AE9D6C9C214}"/>
                    </a:ext>
                  </a:extLst>
                </p:cNvPr>
                <p:cNvCxnSpPr>
                  <a:cxnSpLocks/>
                </p:cNvCxnSpPr>
                <p:nvPr/>
              </p:nvCxnSpPr>
              <p:spPr>
                <a:xfrm>
                  <a:off x="5247657" y="2615524"/>
                  <a:ext cx="0" cy="240938"/>
                </a:xfrm>
                <a:prstGeom prst="straightConnector1">
                  <a:avLst/>
                </a:prstGeom>
                <a:ln w="25400">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直線矢印コネクタ 69">
                  <a:extLst>
                    <a:ext uri="{FF2B5EF4-FFF2-40B4-BE49-F238E27FC236}">
                      <a16:creationId xmlns:a16="http://schemas.microsoft.com/office/drawing/2014/main" id="{780B0A5D-6D7F-C31D-D7D9-232F90C4EB1D}"/>
                    </a:ext>
                  </a:extLst>
                </p:cNvPr>
                <p:cNvCxnSpPr>
                  <a:cxnSpLocks/>
                </p:cNvCxnSpPr>
                <p:nvPr/>
              </p:nvCxnSpPr>
              <p:spPr>
                <a:xfrm>
                  <a:off x="4747863" y="4425970"/>
                  <a:ext cx="0" cy="274627"/>
                </a:xfrm>
                <a:prstGeom prst="straightConnector1">
                  <a:avLst/>
                </a:prstGeom>
                <a:ln w="22225">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テキスト ボックス 48">
                  <a:extLst>
                    <a:ext uri="{FF2B5EF4-FFF2-40B4-BE49-F238E27FC236}">
                      <a16:creationId xmlns:a16="http://schemas.microsoft.com/office/drawing/2014/main" id="{D1434543-4BA9-83AF-4B77-DD84623976C2}"/>
                    </a:ext>
                  </a:extLst>
                </p:cNvPr>
                <p:cNvSpPr txBox="1"/>
                <p:nvPr/>
              </p:nvSpPr>
              <p:spPr>
                <a:xfrm>
                  <a:off x="5270648" y="2558942"/>
                  <a:ext cx="1244654" cy="44361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CN" dirty="0">
                      <a:solidFill>
                        <a:schemeClr val="accent2">
                          <a:lumMod val="75000"/>
                        </a:schemeClr>
                      </a:solidFill>
                      <a:latin typeface="Arial" panose="020B0604020202020204" pitchFamily="34" charset="0"/>
                      <a:cs typeface="Arial" panose="020B0604020202020204" pitchFamily="34" charset="0"/>
                    </a:rPr>
                    <a:t>Gain Margin</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180" name="テキスト ボックス 48">
                  <a:extLst>
                    <a:ext uri="{FF2B5EF4-FFF2-40B4-BE49-F238E27FC236}">
                      <a16:creationId xmlns:a16="http://schemas.microsoft.com/office/drawing/2014/main" id="{019FD2C3-65C1-B05A-8A45-86206956FB2C}"/>
                    </a:ext>
                  </a:extLst>
                </p:cNvPr>
                <p:cNvSpPr txBox="1"/>
                <p:nvPr/>
              </p:nvSpPr>
              <p:spPr>
                <a:xfrm>
                  <a:off x="2882197" y="4700597"/>
                  <a:ext cx="1397120" cy="44361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CN" dirty="0">
                      <a:solidFill>
                        <a:schemeClr val="accent2">
                          <a:lumMod val="75000"/>
                        </a:schemeClr>
                      </a:solidFill>
                      <a:latin typeface="Arial" panose="020B0604020202020204" pitchFamily="34" charset="0"/>
                      <a:cs typeface="Arial" panose="020B0604020202020204" pitchFamily="34" charset="0"/>
                    </a:rPr>
                    <a:t>Phase Margin</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190" name="テキスト ボックス 48">
                  <a:extLst>
                    <a:ext uri="{FF2B5EF4-FFF2-40B4-BE49-F238E27FC236}">
                      <a16:creationId xmlns:a16="http://schemas.microsoft.com/office/drawing/2014/main" id="{166214AE-1895-35B1-9294-AFFDF731CFA9}"/>
                    </a:ext>
                  </a:extLst>
                </p:cNvPr>
                <p:cNvSpPr txBox="1"/>
                <p:nvPr/>
              </p:nvSpPr>
              <p:spPr>
                <a:xfrm>
                  <a:off x="1730458" y="2367518"/>
                  <a:ext cx="540157" cy="449280"/>
                </a:xfrm>
                <a:prstGeom prst="rect">
                  <a:avLst/>
                </a:prstGeom>
                <a:solidFill>
                  <a:srgbClr val="FAFAFA"/>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b="1" dirty="0">
                      <a:solidFill>
                        <a:schemeClr val="accent2">
                          <a:lumMod val="75000"/>
                        </a:schemeClr>
                      </a:solidFill>
                      <a:latin typeface="Arial" panose="020B0604020202020204" pitchFamily="34" charset="0"/>
                      <a:cs typeface="Arial" panose="020B0604020202020204" pitchFamily="34" charset="0"/>
                    </a:rPr>
                    <a:t>0 dB</a:t>
                  </a:r>
                </a:p>
              </p:txBody>
            </p:sp>
          </p:grpSp>
        </p:grpSp>
        <p:sp>
          <p:nvSpPr>
            <p:cNvPr id="194" name="文本框 193">
              <a:extLst>
                <a:ext uri="{FF2B5EF4-FFF2-40B4-BE49-F238E27FC236}">
                  <a16:creationId xmlns:a16="http://schemas.microsoft.com/office/drawing/2014/main" id="{D9B2207D-6433-0B40-F096-8A700CED34FA}"/>
                </a:ext>
              </a:extLst>
            </p:cNvPr>
            <p:cNvSpPr txBox="1"/>
            <p:nvPr/>
          </p:nvSpPr>
          <p:spPr>
            <a:xfrm>
              <a:off x="4251307" y="2343804"/>
              <a:ext cx="2867232" cy="433207"/>
            </a:xfrm>
            <a:prstGeom prst="rect">
              <a:avLst/>
            </a:prstGeom>
            <a:noFill/>
          </p:spPr>
          <p:txBody>
            <a:bodyPr wrap="square">
              <a:spAutoFit/>
            </a:bodyPr>
            <a:lstStyle/>
            <a:p>
              <a:pPr>
                <a:lnSpc>
                  <a:spcPct val="120000"/>
                </a:lnSpc>
                <a:spcAft>
                  <a:spcPts val="600"/>
                </a:spcAft>
              </a:pPr>
              <a:r>
                <a:rPr lang="en-US" altLang="zh-CN" sz="2000" b="1" dirty="0">
                  <a:solidFill>
                    <a:schemeClr val="accent2">
                      <a:lumMod val="75000"/>
                    </a:schemeClr>
                  </a:solidFill>
                  <a:latin typeface="Arial" panose="020B0604020202020204" pitchFamily="34" charset="0"/>
                  <a:cs typeface="Arial" panose="020B0604020202020204" pitchFamily="34" charset="0"/>
                </a:rPr>
                <a:t>Bode Plot (open-loop)</a:t>
              </a:r>
            </a:p>
          </p:txBody>
        </p:sp>
      </p:grpSp>
      <p:sp>
        <p:nvSpPr>
          <p:cNvPr id="198" name="テキスト ボックス 53">
            <a:extLst>
              <a:ext uri="{FF2B5EF4-FFF2-40B4-BE49-F238E27FC236}">
                <a16:creationId xmlns:a16="http://schemas.microsoft.com/office/drawing/2014/main" id="{E6CE22BA-1D30-1B73-7493-E1B06D9E95BC}"/>
              </a:ext>
            </a:extLst>
          </p:cNvPr>
          <p:cNvSpPr txBox="1"/>
          <p:nvPr/>
        </p:nvSpPr>
        <p:spPr>
          <a:xfrm>
            <a:off x="358154" y="5213518"/>
            <a:ext cx="2857197" cy="923330"/>
          </a:xfrm>
          <a:prstGeom prst="rect">
            <a:avLst/>
          </a:prstGeom>
          <a:noFill/>
        </p:spPr>
        <p:txBody>
          <a:bodyPr wrap="square" rtlCol="0">
            <a:spAutoFit/>
          </a:bodyPr>
          <a:lstStyle/>
          <a:p>
            <a:r>
              <a:rPr lang="en-US" dirty="0">
                <a:solidFill>
                  <a:srgbClr val="D34D2B"/>
                </a:solidFill>
                <a:latin typeface="Arial" panose="020B0604020202020204" pitchFamily="34" charset="0"/>
                <a:cs typeface="Arial" panose="020B0604020202020204" pitchFamily="34" charset="0"/>
              </a:rPr>
              <a:t>Gain Ma</a:t>
            </a:r>
            <a:r>
              <a:rPr lang="en-US" altLang="zh-CN" dirty="0">
                <a:solidFill>
                  <a:srgbClr val="D34D2B"/>
                </a:solidFill>
                <a:latin typeface="Arial" panose="020B0604020202020204" pitchFamily="34" charset="0"/>
                <a:cs typeface="Arial" panose="020B0604020202020204" pitchFamily="34" charset="0"/>
              </a:rPr>
              <a:t>r</a:t>
            </a:r>
            <a:r>
              <a:rPr lang="en-US" dirty="0">
                <a:solidFill>
                  <a:srgbClr val="D34D2B"/>
                </a:solidFill>
                <a:latin typeface="Arial" panose="020B0604020202020204" pitchFamily="34" charset="0"/>
                <a:cs typeface="Arial" panose="020B0604020202020204" pitchFamily="34" charset="0"/>
              </a:rPr>
              <a:t>gin: </a:t>
            </a:r>
          </a:p>
          <a:p>
            <a:endParaRPr lang="en-US" dirty="0">
              <a:solidFill>
                <a:srgbClr val="D34D2B"/>
              </a:solidFill>
              <a:latin typeface="Arial" panose="020B0604020202020204" pitchFamily="34" charset="0"/>
              <a:cs typeface="Arial" panose="020B0604020202020204" pitchFamily="34" charset="0"/>
            </a:endParaRPr>
          </a:p>
          <a:p>
            <a:r>
              <a:rPr lang="en-US" dirty="0">
                <a:solidFill>
                  <a:srgbClr val="D34D2B"/>
                </a:solidFill>
                <a:latin typeface="Arial" panose="020B0604020202020204" pitchFamily="34" charset="0"/>
                <a:cs typeface="Arial" panose="020B0604020202020204" pitchFamily="34" charset="0"/>
              </a:rPr>
              <a:t>Phase </a:t>
            </a:r>
            <a:r>
              <a:rPr lang="en-US" altLang="zh-CN" dirty="0">
                <a:solidFill>
                  <a:srgbClr val="D34D2B"/>
                </a:solidFill>
                <a:latin typeface="Arial" panose="020B0604020202020204" pitchFamily="34" charset="0"/>
                <a:cs typeface="Arial" panose="020B0604020202020204" pitchFamily="34" charset="0"/>
              </a:rPr>
              <a:t>Margin</a:t>
            </a:r>
            <a:r>
              <a:rPr lang="en-US" dirty="0">
                <a:solidFill>
                  <a:srgbClr val="D34D2B"/>
                </a:solidFill>
                <a:latin typeface="Arial" panose="020B0604020202020204" pitchFamily="34" charset="0"/>
                <a:cs typeface="Arial" panose="020B0604020202020204" pitchFamily="34" charset="0"/>
              </a:rPr>
              <a:t> </a:t>
            </a:r>
          </a:p>
        </p:txBody>
      </p:sp>
      <p:graphicFrame>
        <p:nvGraphicFramePr>
          <p:cNvPr id="200" name="对象 199">
            <a:extLst>
              <a:ext uri="{FF2B5EF4-FFF2-40B4-BE49-F238E27FC236}">
                <a16:creationId xmlns:a16="http://schemas.microsoft.com/office/drawing/2014/main" id="{D51E674E-3B89-ABBE-06E7-75E31D01262B}"/>
              </a:ext>
            </a:extLst>
          </p:cNvPr>
          <p:cNvGraphicFramePr>
            <a:graphicFrameLocks noChangeAspect="1"/>
          </p:cNvGraphicFramePr>
          <p:nvPr>
            <p:extLst>
              <p:ext uri="{D42A27DB-BD31-4B8C-83A1-F6EECF244321}">
                <p14:modId xmlns:p14="http://schemas.microsoft.com/office/powerpoint/2010/main" val="763840454"/>
              </p:ext>
            </p:extLst>
          </p:nvPr>
        </p:nvGraphicFramePr>
        <p:xfrm>
          <a:off x="1898218" y="5235712"/>
          <a:ext cx="1906587" cy="373063"/>
        </p:xfrm>
        <a:graphic>
          <a:graphicData uri="http://schemas.openxmlformats.org/presentationml/2006/ole">
            <mc:AlternateContent xmlns:mc="http://schemas.openxmlformats.org/markup-compatibility/2006">
              <mc:Choice xmlns:v="urn:schemas-microsoft-com:vml" Requires="v">
                <p:oleObj spid="_x0000_s8202" name="Equation" r:id="rId11" imgW="1906702" imgH="373693" progId="Equation.DSMT4">
                  <p:embed/>
                </p:oleObj>
              </mc:Choice>
              <mc:Fallback>
                <p:oleObj name="Equation" r:id="rId11" imgW="1906702" imgH="373693" progId="Equation.DSMT4">
                  <p:embed/>
                  <p:pic>
                    <p:nvPicPr>
                      <p:cNvPr id="200" name="对象 199">
                        <a:extLst>
                          <a:ext uri="{FF2B5EF4-FFF2-40B4-BE49-F238E27FC236}">
                            <a16:creationId xmlns:a16="http://schemas.microsoft.com/office/drawing/2014/main" id="{D51E674E-3B89-ABBE-06E7-75E31D01262B}"/>
                          </a:ext>
                        </a:extLst>
                      </p:cNvPr>
                      <p:cNvPicPr/>
                      <p:nvPr/>
                    </p:nvPicPr>
                    <p:blipFill>
                      <a:blip r:embed="rId12"/>
                      <a:stretch>
                        <a:fillRect/>
                      </a:stretch>
                    </p:blipFill>
                    <p:spPr>
                      <a:xfrm>
                        <a:off x="1898218" y="5235712"/>
                        <a:ext cx="1906587" cy="373063"/>
                      </a:xfrm>
                      <a:prstGeom prst="rect">
                        <a:avLst/>
                      </a:prstGeom>
                      <a:solidFill>
                        <a:schemeClr val="bg1"/>
                      </a:solidFill>
                      <a:ln>
                        <a:noFill/>
                      </a:ln>
                    </p:spPr>
                  </p:pic>
                </p:oleObj>
              </mc:Fallback>
            </mc:AlternateContent>
          </a:graphicData>
        </a:graphic>
      </p:graphicFrame>
      <p:graphicFrame>
        <p:nvGraphicFramePr>
          <p:cNvPr id="204" name="对象 203">
            <a:extLst>
              <a:ext uri="{FF2B5EF4-FFF2-40B4-BE49-F238E27FC236}">
                <a16:creationId xmlns:a16="http://schemas.microsoft.com/office/drawing/2014/main" id="{DC16B646-BB98-B3BD-833B-1C749858148F}"/>
              </a:ext>
            </a:extLst>
          </p:cNvPr>
          <p:cNvGraphicFramePr>
            <a:graphicFrameLocks noChangeAspect="1"/>
          </p:cNvGraphicFramePr>
          <p:nvPr>
            <p:extLst>
              <p:ext uri="{D42A27DB-BD31-4B8C-83A1-F6EECF244321}">
                <p14:modId xmlns:p14="http://schemas.microsoft.com/office/powerpoint/2010/main" val="4066199695"/>
              </p:ext>
            </p:extLst>
          </p:nvPr>
        </p:nvGraphicFramePr>
        <p:xfrm>
          <a:off x="1911546" y="5772241"/>
          <a:ext cx="1663700" cy="341313"/>
        </p:xfrm>
        <a:graphic>
          <a:graphicData uri="http://schemas.openxmlformats.org/presentationml/2006/ole">
            <mc:AlternateContent xmlns:mc="http://schemas.openxmlformats.org/markup-compatibility/2006">
              <mc:Choice xmlns:v="urn:schemas-microsoft-com:vml" Requires="v">
                <p:oleObj spid="_x0000_s8203" name="Equation" r:id="rId13" imgW="1662964" imgH="341652" progId="Equation.DSMT4">
                  <p:embed/>
                </p:oleObj>
              </mc:Choice>
              <mc:Fallback>
                <p:oleObj name="Equation" r:id="rId13" imgW="1662964" imgH="341652" progId="Equation.DSMT4">
                  <p:embed/>
                  <p:pic>
                    <p:nvPicPr>
                      <p:cNvPr id="204" name="对象 203">
                        <a:extLst>
                          <a:ext uri="{FF2B5EF4-FFF2-40B4-BE49-F238E27FC236}">
                            <a16:creationId xmlns:a16="http://schemas.microsoft.com/office/drawing/2014/main" id="{DC16B646-BB98-B3BD-833B-1C749858148F}"/>
                          </a:ext>
                        </a:extLst>
                      </p:cNvPr>
                      <p:cNvPicPr/>
                      <p:nvPr/>
                    </p:nvPicPr>
                    <p:blipFill>
                      <a:blip r:embed="rId14"/>
                      <a:stretch>
                        <a:fillRect/>
                      </a:stretch>
                    </p:blipFill>
                    <p:spPr>
                      <a:xfrm>
                        <a:off x="1911546" y="5772241"/>
                        <a:ext cx="1663700" cy="341313"/>
                      </a:xfrm>
                      <a:prstGeom prst="rect">
                        <a:avLst/>
                      </a:prstGeom>
                    </p:spPr>
                  </p:pic>
                </p:oleObj>
              </mc:Fallback>
            </mc:AlternateContent>
          </a:graphicData>
        </a:graphic>
      </p:graphicFrame>
      <p:sp>
        <p:nvSpPr>
          <p:cNvPr id="207" name="灯片编号占位符 2">
            <a:extLst>
              <a:ext uri="{FF2B5EF4-FFF2-40B4-BE49-F238E27FC236}">
                <a16:creationId xmlns:a16="http://schemas.microsoft.com/office/drawing/2014/main" id="{3193D37E-563B-901D-7100-E881656FBF37}"/>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19</a:t>
            </a:fld>
            <a:endParaRPr lang="en-GB" altLang="zh-CN">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0F7A47D2-F2D1-9D29-94BA-5DFDF99F95D5}"/>
              </a:ext>
            </a:extLst>
          </p:cNvPr>
          <p:cNvPicPr>
            <a:picLocks noChangeAspect="1"/>
          </p:cNvPicPr>
          <p:nvPr/>
        </p:nvPicPr>
        <p:blipFill>
          <a:blip r:embed="rId15" cstate="hqprint">
            <a:extLst>
              <a:ext uri="{28A0092B-C50C-407E-A947-70E740481C1C}">
                <a14:useLocalDpi xmlns:a14="http://schemas.microsoft.com/office/drawing/2010/main"/>
              </a:ext>
            </a:extLst>
          </a:blip>
          <a:srcRect l="52079"/>
          <a:stretch/>
        </p:blipFill>
        <p:spPr>
          <a:xfrm>
            <a:off x="7831064" y="2459854"/>
            <a:ext cx="3643645" cy="954852"/>
          </a:xfrm>
          <a:prstGeom prst="rect">
            <a:avLst/>
          </a:prstGeom>
        </p:spPr>
      </p:pic>
      <p:sp>
        <p:nvSpPr>
          <p:cNvPr id="3" name="十字形 2">
            <a:extLst>
              <a:ext uri="{FF2B5EF4-FFF2-40B4-BE49-F238E27FC236}">
                <a16:creationId xmlns:a16="http://schemas.microsoft.com/office/drawing/2014/main" id="{239E757A-CB92-87A0-1067-6FB9E9016C96}"/>
              </a:ext>
            </a:extLst>
          </p:cNvPr>
          <p:cNvSpPr/>
          <p:nvPr/>
        </p:nvSpPr>
        <p:spPr>
          <a:xfrm rot="2612965">
            <a:off x="8104175" y="2953335"/>
            <a:ext cx="413081" cy="409585"/>
          </a:xfrm>
          <a:prstGeom prst="plus">
            <a:avLst>
              <a:gd name="adj" fmla="val 4593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619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AD6F0-5356-2F84-14FF-D952E6A395D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C1A7D31-6262-944D-A227-ADCD380573E9}"/>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A4EA5ADA-8B7F-84C2-28EC-17D635FDE34B}"/>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6815F50E-3960-44AA-052A-C656313A02B3}"/>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11" name="Rectangle 11">
            <a:extLst>
              <a:ext uri="{FF2B5EF4-FFF2-40B4-BE49-F238E27FC236}">
                <a16:creationId xmlns:a16="http://schemas.microsoft.com/office/drawing/2014/main" id="{2804473B-17DD-6078-794D-96686F1E35A6}"/>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000" dirty="0">
                <a:solidFill>
                  <a:srgbClr val="44546A"/>
                </a:solidFill>
                <a:latin typeface="Arial Black" panose="020B0A04020102020204" pitchFamily="34" charset="0"/>
                <a:ea typeface="微软雅黑" panose="020B0503020204020204" pitchFamily="34" charset="-122"/>
              </a:rPr>
              <a:t>LLRF Basics</a:t>
            </a:r>
            <a:endParaRPr kumimoji="0" lang="zh-CN" altLang="en-US" sz="3000" b="0" i="0" u="none" strike="noStrike" kern="1200" cap="none" spc="0" normalizeH="0" baseline="0" noProof="0" dirty="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D2DB1645-667E-CF76-98E3-832E36340E4A}"/>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5926B2AF-4D4B-6BAB-04F0-664DE9E49336}"/>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DAACA785-42C1-DAB9-C8E4-B3BB9AAD39A8}"/>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0C1420CA-FED0-AD57-A0FD-E84912721F73}"/>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F64479C9-9AFF-F334-00DA-C6928918FCD9}"/>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73F47C6C-302E-ED25-3153-3695AAE497DE}"/>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45D2422B-6047-675F-753E-904552A27DCB}"/>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7035DD20-34C0-CD91-8106-6204AB7E3414}"/>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61E6F14D-3F65-F2B2-6F32-EEBED29ECA57}"/>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FB7C92E1-A454-7460-BEAA-8DCBA089858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C9AECF37-1AF6-C233-52CC-202509C56D0D}"/>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945D332D-64A9-6A52-E40E-86E9A14EAFBB}"/>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43497C77-3E2D-12EB-0118-0171B78CB4F5}"/>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7C7B5B9C-6328-068D-6A78-6A93EBBA592E}"/>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E01C4CC4-8F30-D86F-EB05-8BF41378D5F6}"/>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a:extLst>
              <a:ext uri="{FF2B5EF4-FFF2-40B4-BE49-F238E27FC236}">
                <a16:creationId xmlns:a16="http://schemas.microsoft.com/office/drawing/2014/main" id="{F3580BFF-0ADA-AACC-68E2-7ED2D3E593EB}"/>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30" name="文本框 29">
            <a:extLst>
              <a:ext uri="{FF2B5EF4-FFF2-40B4-BE49-F238E27FC236}">
                <a16:creationId xmlns:a16="http://schemas.microsoft.com/office/drawing/2014/main" id="{F1E3D967-B1E3-93D9-22B4-6D763468952D}"/>
              </a:ext>
            </a:extLst>
          </p:cNvPr>
          <p:cNvSpPr txBox="1"/>
          <p:nvPr/>
        </p:nvSpPr>
        <p:spPr>
          <a:xfrm>
            <a:off x="5741216" y="3947519"/>
            <a:ext cx="3528619" cy="338554"/>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Control System Basics</a:t>
            </a:r>
            <a:endParaRPr lang="zh-CN" altLang="en-US" dirty="0"/>
          </a:p>
        </p:txBody>
      </p:sp>
      <p:sp>
        <p:nvSpPr>
          <p:cNvPr id="2" name="文本框 1">
            <a:extLst>
              <a:ext uri="{FF2B5EF4-FFF2-40B4-BE49-F238E27FC236}">
                <a16:creationId xmlns:a16="http://schemas.microsoft.com/office/drawing/2014/main" id="{519F7BF5-BE6F-82F2-BA38-27CA6AC23C50}"/>
              </a:ext>
            </a:extLst>
          </p:cNvPr>
          <p:cNvSpPr txBox="1"/>
          <p:nvPr/>
        </p:nvSpPr>
        <p:spPr>
          <a:xfrm>
            <a:off x="5741215" y="4450598"/>
            <a:ext cx="3528619"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LLRF Control Loop  Modeling</a:t>
            </a:r>
            <a:endParaRPr lang="zh-CN" altLang="en-US" dirty="0"/>
          </a:p>
        </p:txBody>
      </p:sp>
      <p:sp>
        <p:nvSpPr>
          <p:cNvPr id="3" name="文本框 2">
            <a:extLst>
              <a:ext uri="{FF2B5EF4-FFF2-40B4-BE49-F238E27FC236}">
                <a16:creationId xmlns:a16="http://schemas.microsoft.com/office/drawing/2014/main" id="{F41096EA-4D80-5408-1929-002510A140C6}"/>
              </a:ext>
            </a:extLst>
          </p:cNvPr>
          <p:cNvSpPr txBox="1"/>
          <p:nvPr/>
        </p:nvSpPr>
        <p:spPr>
          <a:xfrm>
            <a:off x="5741215" y="4966860"/>
            <a:ext cx="3528619" cy="35173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LLRF Feedback Optimization</a:t>
            </a:r>
            <a:endParaRPr lang="zh-CN" altLang="en-US" dirty="0"/>
          </a:p>
        </p:txBody>
      </p:sp>
    </p:spTree>
    <p:extLst>
      <p:ext uri="{BB962C8B-B14F-4D97-AF65-F5344CB8AC3E}">
        <p14:creationId xmlns:p14="http://schemas.microsoft.com/office/powerpoint/2010/main" val="19312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230E2-56BA-3227-4746-1AAA654F6615}"/>
            </a:ext>
          </a:extLst>
        </p:cNvPr>
        <p:cNvGrpSpPr/>
        <p:nvPr/>
      </p:nvGrpSpPr>
      <p:grpSpPr>
        <a:xfrm>
          <a:off x="0" y="0"/>
          <a:ext cx="0" cy="0"/>
          <a:chOff x="0" y="0"/>
          <a:chExt cx="0" cy="0"/>
        </a:xfrm>
      </p:grpSpPr>
      <p:sp>
        <p:nvSpPr>
          <p:cNvPr id="69" name="标题 21">
            <a:extLst>
              <a:ext uri="{FF2B5EF4-FFF2-40B4-BE49-F238E27FC236}">
                <a16:creationId xmlns:a16="http://schemas.microsoft.com/office/drawing/2014/main" id="{08DDF6F9-3257-A513-0B17-D84198C71CC6}"/>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Modeling (base-band)</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a:extLst>
              <a:ext uri="{FF2B5EF4-FFF2-40B4-BE49-F238E27FC236}">
                <a16:creationId xmlns:a16="http://schemas.microsoft.com/office/drawing/2014/main" id="{F9BDC3A6-7465-2B78-5574-8BD9BD0CFC41}"/>
              </a:ext>
            </a:extLst>
          </p:cNvPr>
          <p:cNvPicPr>
            <a:picLocks noChangeAspect="1"/>
          </p:cNvPicPr>
          <p:nvPr/>
        </p:nvPicPr>
        <p:blipFill>
          <a:blip r:embed="rId2"/>
          <a:stretch>
            <a:fillRect/>
          </a:stretch>
        </p:blipFill>
        <p:spPr>
          <a:xfrm>
            <a:off x="590966" y="4333911"/>
            <a:ext cx="4963766" cy="1210967"/>
          </a:xfrm>
          <a:prstGeom prst="rect">
            <a:avLst/>
          </a:prstGeom>
        </p:spPr>
      </p:pic>
      <p:sp>
        <p:nvSpPr>
          <p:cNvPr id="7" name="对话气泡: 矩形 6">
            <a:extLst>
              <a:ext uri="{FF2B5EF4-FFF2-40B4-BE49-F238E27FC236}">
                <a16:creationId xmlns:a16="http://schemas.microsoft.com/office/drawing/2014/main" id="{B089B88C-7224-E027-6C9E-331AFC4B5445}"/>
              </a:ext>
            </a:extLst>
          </p:cNvPr>
          <p:cNvSpPr/>
          <p:nvPr/>
        </p:nvSpPr>
        <p:spPr>
          <a:xfrm>
            <a:off x="590966" y="2859073"/>
            <a:ext cx="4580994" cy="1129196"/>
          </a:xfrm>
          <a:prstGeom prst="wedgeRectCallout">
            <a:avLst>
              <a:gd name="adj1" fmla="val 27116"/>
              <a:gd name="adj2" fmla="val 108269"/>
            </a:avLst>
          </a:prstGeom>
          <a:solidFill>
            <a:schemeClr val="bg1">
              <a:lumMod val="95000"/>
              <a:alpha val="21000"/>
            </a:schemeClr>
          </a:solidFill>
          <a:ln w="22225">
            <a:solidFill>
              <a:schemeClr val="bg1">
                <a:lumMod val="50000"/>
                <a:alpha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F1E3224B-123B-8B7E-7E0E-A6C06414048F}"/>
              </a:ext>
            </a:extLst>
          </p:cNvPr>
          <p:cNvPicPr>
            <a:picLocks noChangeAspect="1"/>
          </p:cNvPicPr>
          <p:nvPr/>
        </p:nvPicPr>
        <p:blipFill>
          <a:blip r:embed="rId3"/>
          <a:stretch>
            <a:fillRect/>
          </a:stretch>
        </p:blipFill>
        <p:spPr>
          <a:xfrm>
            <a:off x="695494" y="3150062"/>
            <a:ext cx="4379081" cy="625583"/>
          </a:xfrm>
          <a:prstGeom prst="rect">
            <a:avLst/>
          </a:prstGeom>
        </p:spPr>
      </p:pic>
      <p:sp>
        <p:nvSpPr>
          <p:cNvPr id="49" name="矩形 48">
            <a:extLst>
              <a:ext uri="{FF2B5EF4-FFF2-40B4-BE49-F238E27FC236}">
                <a16:creationId xmlns:a16="http://schemas.microsoft.com/office/drawing/2014/main" id="{335F05DB-807D-2652-1AA4-1E046C073EF3}"/>
              </a:ext>
            </a:extLst>
          </p:cNvPr>
          <p:cNvSpPr/>
          <p:nvPr/>
        </p:nvSpPr>
        <p:spPr>
          <a:xfrm>
            <a:off x="0" y="881067"/>
            <a:ext cx="12078586" cy="1208729"/>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The </a:t>
            </a:r>
            <a:r>
              <a:rPr lang="en-US" altLang="zh-CN" sz="20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cavity bandwidth of SRF cavity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is significantly narrower than that of other high-power RF components, such as power amplifiers, couplers, or waveguides.</a:t>
            </a:r>
          </a:p>
          <a:p>
            <a:pPr marL="914400" lvl="1" indent="-457200">
              <a:lnSpc>
                <a:spcPct val="125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In real RF control systems, </a:t>
            </a:r>
            <a:r>
              <a:rPr lang="en-US" altLang="zh-CN" sz="2000" b="1" dirty="0">
                <a:latin typeface="Arial" panose="020B0604020202020204" pitchFamily="34" charset="0"/>
                <a:cs typeface="Arial" panose="020B0604020202020204" pitchFamily="34" charset="0"/>
              </a:rPr>
              <a:t>nonlinear effects</a:t>
            </a:r>
            <a:r>
              <a:rPr lang="en-US" altLang="zh-CN" sz="2000" dirty="0">
                <a:latin typeface="Arial" panose="020B0604020202020204" pitchFamily="34" charset="0"/>
                <a:cs typeface="Arial" panose="020B0604020202020204" pitchFamily="34" charset="0"/>
              </a:rPr>
              <a:t> and </a:t>
            </a:r>
            <a:r>
              <a:rPr lang="en-US" altLang="zh-CN" sz="2000" b="1" dirty="0">
                <a:latin typeface="Arial" panose="020B0604020202020204" pitchFamily="34" charset="0"/>
                <a:cs typeface="Arial" panose="020B0604020202020204" pitchFamily="34" charset="0"/>
              </a:rPr>
              <a:t>loop delay</a:t>
            </a:r>
            <a:r>
              <a:rPr lang="en-US" altLang="zh-CN" sz="2000" dirty="0">
                <a:latin typeface="Arial" panose="020B0604020202020204" pitchFamily="34" charset="0"/>
                <a:cs typeface="Arial" panose="020B0604020202020204" pitchFamily="34" charset="0"/>
              </a:rPr>
              <a:t> cannot be ignored.</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54" name="图片 53">
            <a:extLst>
              <a:ext uri="{FF2B5EF4-FFF2-40B4-BE49-F238E27FC236}">
                <a16:creationId xmlns:a16="http://schemas.microsoft.com/office/drawing/2014/main" id="{AD47F501-5686-C964-DB74-A47DB6FAFF9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954075" y="2492896"/>
            <a:ext cx="5646959" cy="3678991"/>
          </a:xfrm>
          <a:prstGeom prst="rect">
            <a:avLst/>
          </a:prstGeom>
        </p:spPr>
      </p:pic>
      <p:sp>
        <p:nvSpPr>
          <p:cNvPr id="4" name="文本框 3">
            <a:extLst>
              <a:ext uri="{FF2B5EF4-FFF2-40B4-BE49-F238E27FC236}">
                <a16:creationId xmlns:a16="http://schemas.microsoft.com/office/drawing/2014/main" id="{0932870B-9F6D-2761-A72D-9035BB37D661}"/>
              </a:ext>
            </a:extLst>
          </p:cNvPr>
          <p:cNvSpPr txBox="1"/>
          <p:nvPr/>
        </p:nvSpPr>
        <p:spPr>
          <a:xfrm>
            <a:off x="964718" y="3634190"/>
            <a:ext cx="1536405" cy="369332"/>
          </a:xfrm>
          <a:prstGeom prst="rect">
            <a:avLst/>
          </a:prstGeom>
          <a:noFill/>
        </p:spPr>
        <p:txBody>
          <a:bodyPr wrap="square">
            <a:spAutoFit/>
          </a:bodyPr>
          <a:lstStyle/>
          <a:p>
            <a:r>
              <a:rPr lang="en-US" altLang="zh-CN" sz="1800" dirty="0">
                <a:solidFill>
                  <a:schemeClr val="accent2">
                    <a:lumMod val="75000"/>
                  </a:schemeClr>
                </a:solidFill>
                <a:latin typeface="Arial" panose="020B0604020202020204" pitchFamily="34" charset="0"/>
                <a:cs typeface="Arial" panose="020B0604020202020204" pitchFamily="34" charset="0"/>
              </a:rPr>
              <a:t>nonlinearity</a:t>
            </a:r>
            <a:endParaRPr lang="zh-CN" altLang="en-US" dirty="0">
              <a:solidFill>
                <a:schemeClr val="accent2">
                  <a:lumMod val="75000"/>
                </a:schemeClr>
              </a:solidFill>
            </a:endParaRPr>
          </a:p>
        </p:txBody>
      </p:sp>
      <p:sp>
        <p:nvSpPr>
          <p:cNvPr id="9" name="矩形 8">
            <a:extLst>
              <a:ext uri="{FF2B5EF4-FFF2-40B4-BE49-F238E27FC236}">
                <a16:creationId xmlns:a16="http://schemas.microsoft.com/office/drawing/2014/main" id="{84096483-D6D8-0440-41E0-060994762A98}"/>
              </a:ext>
            </a:extLst>
          </p:cNvPr>
          <p:cNvSpPr/>
          <p:nvPr/>
        </p:nvSpPr>
        <p:spPr>
          <a:xfrm>
            <a:off x="3093065" y="4939394"/>
            <a:ext cx="1865669" cy="61125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accent2">
                    <a:lumMod val="75000"/>
                  </a:schemeClr>
                </a:solidFill>
                <a:latin typeface="Arial" panose="020B0604020202020204" pitchFamily="34" charset="0"/>
                <a:cs typeface="Arial" panose="020B0604020202020204" pitchFamily="34" charset="0"/>
              </a:rPr>
              <a:t>Loop delay</a:t>
            </a:r>
          </a:p>
          <a:p>
            <a:pPr algn="ctr"/>
            <a:r>
              <a:rPr lang="en-US" altLang="zh-CN" sz="1600" dirty="0">
                <a:solidFill>
                  <a:schemeClr val="accent2">
                    <a:lumMod val="75000"/>
                  </a:schemeClr>
                </a:solidFill>
                <a:latin typeface="Arial" panose="020B0604020202020204" pitchFamily="34" charset="0"/>
                <a:cs typeface="Arial" panose="020B0604020202020204" pitchFamily="34" charset="0"/>
              </a:rPr>
              <a:t>&amp; Loop phase</a:t>
            </a:r>
            <a:endParaRPr lang="zh-CN" altLang="en-US" sz="1600" dirty="0">
              <a:solidFill>
                <a:schemeClr val="accent2">
                  <a:lumMod val="75000"/>
                </a:schemeClr>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70FED144-099F-2C8A-E490-05A4546AD476}"/>
              </a:ext>
            </a:extLst>
          </p:cNvPr>
          <p:cNvSpPr/>
          <p:nvPr/>
        </p:nvSpPr>
        <p:spPr>
          <a:xfrm>
            <a:off x="3327991" y="3183467"/>
            <a:ext cx="697909" cy="592178"/>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16CF0F8-1ED8-0CDA-E663-685F6AF6E377}"/>
              </a:ext>
            </a:extLst>
          </p:cNvPr>
          <p:cNvSpPr txBox="1"/>
          <p:nvPr/>
        </p:nvSpPr>
        <p:spPr>
          <a:xfrm>
            <a:off x="2881463" y="2859072"/>
            <a:ext cx="2001726" cy="369332"/>
          </a:xfrm>
          <a:prstGeom prst="rect">
            <a:avLst/>
          </a:prstGeom>
          <a:noFill/>
        </p:spPr>
        <p:txBody>
          <a:bodyPr wrap="square">
            <a:spAutoFit/>
          </a:bodyPr>
          <a:lstStyle/>
          <a:p>
            <a:r>
              <a:rPr lang="en-US" altLang="zh-CN" sz="1800" dirty="0">
                <a:solidFill>
                  <a:schemeClr val="accent2">
                    <a:lumMod val="75000"/>
                  </a:schemeClr>
                </a:solidFill>
                <a:latin typeface="Arial" panose="020B0604020202020204" pitchFamily="34" charset="0"/>
                <a:cs typeface="Arial" panose="020B0604020202020204" pitchFamily="34" charset="0"/>
              </a:rPr>
              <a:t>Dominant Poles</a:t>
            </a:r>
            <a:endParaRPr lang="zh-CN" altLang="en-US" dirty="0">
              <a:solidFill>
                <a:schemeClr val="accent2">
                  <a:lumMod val="75000"/>
                </a:schemeClr>
              </a:solidFill>
            </a:endParaRPr>
          </a:p>
        </p:txBody>
      </p:sp>
      <p:sp>
        <p:nvSpPr>
          <p:cNvPr id="2" name="灯片编号占位符 2">
            <a:extLst>
              <a:ext uri="{FF2B5EF4-FFF2-40B4-BE49-F238E27FC236}">
                <a16:creationId xmlns:a16="http://schemas.microsoft.com/office/drawing/2014/main" id="{FD349031-2906-22E6-2222-2A667CD822C7}"/>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21</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551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CE70A-7EEC-CEBF-5843-4F5D299B07B0}"/>
            </a:ext>
          </a:extLst>
        </p:cNvPr>
        <p:cNvGrpSpPr/>
        <p:nvPr/>
      </p:nvGrpSpPr>
      <p:grpSpPr>
        <a:xfrm>
          <a:off x="0" y="0"/>
          <a:ext cx="0" cy="0"/>
          <a:chOff x="0" y="0"/>
          <a:chExt cx="0" cy="0"/>
        </a:xfrm>
      </p:grpSpPr>
      <p:sp>
        <p:nvSpPr>
          <p:cNvPr id="69" name="标题 21">
            <a:extLst>
              <a:ext uri="{FF2B5EF4-FFF2-40B4-BE49-F238E27FC236}">
                <a16:creationId xmlns:a16="http://schemas.microsoft.com/office/drawing/2014/main" id="{19C3ED7D-3A56-1F52-4FF5-B29CFB6BB91A}"/>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Base-band Cavity Model (TF)</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0" name="组合 29">
            <a:extLst>
              <a:ext uri="{FF2B5EF4-FFF2-40B4-BE49-F238E27FC236}">
                <a16:creationId xmlns:a16="http://schemas.microsoft.com/office/drawing/2014/main" id="{891F3DE3-927F-9C46-129A-31F98F34A3BF}"/>
              </a:ext>
            </a:extLst>
          </p:cNvPr>
          <p:cNvGrpSpPr/>
          <p:nvPr/>
        </p:nvGrpSpPr>
        <p:grpSpPr>
          <a:xfrm>
            <a:off x="4415965" y="3212542"/>
            <a:ext cx="7504486" cy="3099589"/>
            <a:chOff x="1369783" y="3007938"/>
            <a:chExt cx="7859277" cy="3095022"/>
          </a:xfrm>
        </p:grpSpPr>
        <p:sp>
          <p:nvSpPr>
            <p:cNvPr id="2" name="フリーフォーム 40">
              <a:extLst>
                <a:ext uri="{FF2B5EF4-FFF2-40B4-BE49-F238E27FC236}">
                  <a16:creationId xmlns:a16="http://schemas.microsoft.com/office/drawing/2014/main" id="{244DDA51-8D61-FBEB-6A64-F550E2405988}"/>
                </a:ext>
              </a:extLst>
            </p:cNvPr>
            <p:cNvSpPr/>
            <p:nvPr/>
          </p:nvSpPr>
          <p:spPr>
            <a:xfrm>
              <a:off x="7208873" y="3426493"/>
              <a:ext cx="787447" cy="891935"/>
            </a:xfrm>
            <a:custGeom>
              <a:avLst/>
              <a:gdLst>
                <a:gd name="connsiteX0" fmla="*/ 0 w 1173480"/>
                <a:gd name="connsiteY0" fmla="*/ 6196 h 1111096"/>
                <a:gd name="connsiteX1" fmla="*/ 76200 w 1173480"/>
                <a:gd name="connsiteY1" fmla="*/ 13816 h 1111096"/>
                <a:gd name="connsiteX2" fmla="*/ 259080 w 1173480"/>
                <a:gd name="connsiteY2" fmla="*/ 128116 h 1111096"/>
                <a:gd name="connsiteX3" fmla="*/ 525780 w 1173480"/>
                <a:gd name="connsiteY3" fmla="*/ 402436 h 1111096"/>
                <a:gd name="connsiteX4" fmla="*/ 701040 w 1173480"/>
                <a:gd name="connsiteY4" fmla="*/ 615796 h 1111096"/>
                <a:gd name="connsiteX5" fmla="*/ 952500 w 1173480"/>
                <a:gd name="connsiteY5" fmla="*/ 897736 h 1111096"/>
                <a:gd name="connsiteX6" fmla="*/ 1173480 w 1173480"/>
                <a:gd name="connsiteY6" fmla="*/ 1111096 h 1111096"/>
                <a:gd name="connsiteX7" fmla="*/ 1173480 w 1173480"/>
                <a:gd name="connsiteY7" fmla="*/ 1111096 h 111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480" h="1111096">
                  <a:moveTo>
                    <a:pt x="0" y="6196"/>
                  </a:moveTo>
                  <a:cubicBezTo>
                    <a:pt x="16510" y="-154"/>
                    <a:pt x="33020" y="-6504"/>
                    <a:pt x="76200" y="13816"/>
                  </a:cubicBezTo>
                  <a:cubicBezTo>
                    <a:pt x="119380" y="34136"/>
                    <a:pt x="184150" y="63346"/>
                    <a:pt x="259080" y="128116"/>
                  </a:cubicBezTo>
                  <a:cubicBezTo>
                    <a:pt x="334010" y="192886"/>
                    <a:pt x="452120" y="321156"/>
                    <a:pt x="525780" y="402436"/>
                  </a:cubicBezTo>
                  <a:cubicBezTo>
                    <a:pt x="599440" y="483716"/>
                    <a:pt x="629920" y="533246"/>
                    <a:pt x="701040" y="615796"/>
                  </a:cubicBezTo>
                  <a:cubicBezTo>
                    <a:pt x="772160" y="698346"/>
                    <a:pt x="873760" y="815186"/>
                    <a:pt x="952500" y="897736"/>
                  </a:cubicBezTo>
                  <a:cubicBezTo>
                    <a:pt x="1031240" y="980286"/>
                    <a:pt x="1173480" y="1111096"/>
                    <a:pt x="1173480" y="1111096"/>
                  </a:cubicBezTo>
                  <a:lnTo>
                    <a:pt x="1173480" y="1111096"/>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フリーフォーム 41">
              <a:extLst>
                <a:ext uri="{FF2B5EF4-FFF2-40B4-BE49-F238E27FC236}">
                  <a16:creationId xmlns:a16="http://schemas.microsoft.com/office/drawing/2014/main" id="{A3A137DC-635C-CA63-97D7-F94BCC4A64D0}"/>
                </a:ext>
              </a:extLst>
            </p:cNvPr>
            <p:cNvSpPr/>
            <p:nvPr/>
          </p:nvSpPr>
          <p:spPr>
            <a:xfrm>
              <a:off x="6452290" y="3424332"/>
              <a:ext cx="770873" cy="895405"/>
            </a:xfrm>
            <a:custGeom>
              <a:avLst/>
              <a:gdLst>
                <a:gd name="connsiteX0" fmla="*/ 1184375 w 1184375"/>
                <a:gd name="connsiteY0" fmla="*/ 0 h 1115419"/>
                <a:gd name="connsiteX1" fmla="*/ 1092300 w 1184375"/>
                <a:gd name="connsiteY1" fmla="*/ 19050 h 1115419"/>
                <a:gd name="connsiteX2" fmla="*/ 971650 w 1184375"/>
                <a:gd name="connsiteY2" fmla="*/ 92075 h 1115419"/>
                <a:gd name="connsiteX3" fmla="*/ 847825 w 1184375"/>
                <a:gd name="connsiteY3" fmla="*/ 209550 h 1115419"/>
                <a:gd name="connsiteX4" fmla="*/ 670025 w 1184375"/>
                <a:gd name="connsiteY4" fmla="*/ 396875 h 1115419"/>
                <a:gd name="connsiteX5" fmla="*/ 489050 w 1184375"/>
                <a:gd name="connsiteY5" fmla="*/ 622300 h 1115419"/>
                <a:gd name="connsiteX6" fmla="*/ 279500 w 1184375"/>
                <a:gd name="connsiteY6" fmla="*/ 850900 h 1115419"/>
                <a:gd name="connsiteX7" fmla="*/ 25500 w 1184375"/>
                <a:gd name="connsiteY7" fmla="*/ 1092200 h 1115419"/>
                <a:gd name="connsiteX8" fmla="*/ 22325 w 1184375"/>
                <a:gd name="connsiteY8" fmla="*/ 1092200 h 1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375" h="1115419">
                  <a:moveTo>
                    <a:pt x="1184375" y="0"/>
                  </a:moveTo>
                  <a:cubicBezTo>
                    <a:pt x="1156064" y="1852"/>
                    <a:pt x="1127754" y="3704"/>
                    <a:pt x="1092300" y="19050"/>
                  </a:cubicBezTo>
                  <a:cubicBezTo>
                    <a:pt x="1056846" y="34396"/>
                    <a:pt x="1012396" y="60325"/>
                    <a:pt x="971650" y="92075"/>
                  </a:cubicBezTo>
                  <a:cubicBezTo>
                    <a:pt x="930904" y="123825"/>
                    <a:pt x="898096" y="158750"/>
                    <a:pt x="847825" y="209550"/>
                  </a:cubicBezTo>
                  <a:cubicBezTo>
                    <a:pt x="797554" y="260350"/>
                    <a:pt x="729821" y="328083"/>
                    <a:pt x="670025" y="396875"/>
                  </a:cubicBezTo>
                  <a:cubicBezTo>
                    <a:pt x="610229" y="465667"/>
                    <a:pt x="554137" y="546629"/>
                    <a:pt x="489050" y="622300"/>
                  </a:cubicBezTo>
                  <a:cubicBezTo>
                    <a:pt x="423963" y="697971"/>
                    <a:pt x="356758" y="772583"/>
                    <a:pt x="279500" y="850900"/>
                  </a:cubicBezTo>
                  <a:cubicBezTo>
                    <a:pt x="202242" y="929217"/>
                    <a:pt x="68362" y="1051983"/>
                    <a:pt x="25500" y="1092200"/>
                  </a:cubicBezTo>
                  <a:cubicBezTo>
                    <a:pt x="-17362" y="1132417"/>
                    <a:pt x="2481" y="1112308"/>
                    <a:pt x="22325" y="1092200"/>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線矢印コネクタ 13">
              <a:extLst>
                <a:ext uri="{FF2B5EF4-FFF2-40B4-BE49-F238E27FC236}">
                  <a16:creationId xmlns:a16="http://schemas.microsoft.com/office/drawing/2014/main" id="{6E9EBA22-0DFA-BD09-0B11-F88E13CCE92A}"/>
                </a:ext>
              </a:extLst>
            </p:cNvPr>
            <p:cNvCxnSpPr/>
            <p:nvPr/>
          </p:nvCxnSpPr>
          <p:spPr>
            <a:xfrm>
              <a:off x="4231125" y="4318428"/>
              <a:ext cx="4554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15">
              <a:extLst>
                <a:ext uri="{FF2B5EF4-FFF2-40B4-BE49-F238E27FC236}">
                  <a16:creationId xmlns:a16="http://schemas.microsoft.com/office/drawing/2014/main" id="{48510E4D-B152-CA74-8EC3-6026BAD89976}"/>
                </a:ext>
              </a:extLst>
            </p:cNvPr>
            <p:cNvCxnSpPr/>
            <p:nvPr/>
          </p:nvCxnSpPr>
          <p:spPr>
            <a:xfrm flipV="1">
              <a:off x="2592721" y="3045954"/>
              <a:ext cx="0" cy="172819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曲線コネクタ 19">
              <a:extLst>
                <a:ext uri="{FF2B5EF4-FFF2-40B4-BE49-F238E27FC236}">
                  <a16:creationId xmlns:a16="http://schemas.microsoft.com/office/drawing/2014/main" id="{D0437B22-0B34-4DA0-8224-6DDA33242B9A}"/>
                </a:ext>
              </a:extLst>
            </p:cNvPr>
            <p:cNvCxnSpPr/>
            <p:nvPr/>
          </p:nvCxnSpPr>
          <p:spPr>
            <a:xfrm rot="5400000">
              <a:off x="3985447" y="4210416"/>
              <a:ext cx="504056" cy="216024"/>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曲線コネクタ 51">
              <a:extLst>
                <a:ext uri="{FF2B5EF4-FFF2-40B4-BE49-F238E27FC236}">
                  <a16:creationId xmlns:a16="http://schemas.microsoft.com/office/drawing/2014/main" id="{36887E7B-9A23-824B-AE85-E220418A5B48}"/>
                </a:ext>
              </a:extLst>
            </p:cNvPr>
            <p:cNvCxnSpPr/>
            <p:nvPr/>
          </p:nvCxnSpPr>
          <p:spPr>
            <a:xfrm rot="5400000">
              <a:off x="3871085" y="4210416"/>
              <a:ext cx="504056" cy="216024"/>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21">
              <a:extLst>
                <a:ext uri="{FF2B5EF4-FFF2-40B4-BE49-F238E27FC236}">
                  <a16:creationId xmlns:a16="http://schemas.microsoft.com/office/drawing/2014/main" id="{A97ED33E-691F-3028-29E2-B12285E69642}"/>
                </a:ext>
              </a:extLst>
            </p:cNvPr>
            <p:cNvCxnSpPr/>
            <p:nvPr/>
          </p:nvCxnSpPr>
          <p:spPr>
            <a:xfrm flipH="1">
              <a:off x="1440593" y="4318428"/>
              <a:ext cx="26888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矢印コネクタ 55">
              <a:extLst>
                <a:ext uri="{FF2B5EF4-FFF2-40B4-BE49-F238E27FC236}">
                  <a16:creationId xmlns:a16="http://schemas.microsoft.com/office/drawing/2014/main" id="{4D0856EA-AB08-382A-05B1-89907202136C}"/>
                </a:ext>
              </a:extLst>
            </p:cNvPr>
            <p:cNvCxnSpPr/>
            <p:nvPr/>
          </p:nvCxnSpPr>
          <p:spPr>
            <a:xfrm flipV="1">
              <a:off x="7223163" y="3007938"/>
              <a:ext cx="0" cy="1728192"/>
            </a:xfrm>
            <a:prstGeom prst="straightConnector1">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 name="テキスト ボックス 23">
              <a:extLst>
                <a:ext uri="{FF2B5EF4-FFF2-40B4-BE49-F238E27FC236}">
                  <a16:creationId xmlns:a16="http://schemas.microsoft.com/office/drawing/2014/main" id="{E8BE3921-B9F1-CE54-C1E3-405AFFA37BFE}"/>
                </a:ext>
              </a:extLst>
            </p:cNvPr>
            <p:cNvSpPr txBox="1"/>
            <p:nvPr/>
          </p:nvSpPr>
          <p:spPr>
            <a:xfrm>
              <a:off x="7970600" y="4385790"/>
              <a:ext cx="1258460" cy="369332"/>
            </a:xfrm>
            <a:prstGeom prst="rect">
              <a:avLst/>
            </a:prstGeom>
            <a:noFill/>
          </p:spPr>
          <p:txBody>
            <a:bodyPr wrap="square" rtlCol="0">
              <a:spAutoFit/>
            </a:bodyPr>
            <a:lstStyle/>
            <a:p>
              <a:r>
                <a:rPr lang="en-US" dirty="0">
                  <a:latin typeface="Times" panose="02020603050405020304" pitchFamily="18" charset="0"/>
                  <a:cs typeface="Times" panose="02020603050405020304" pitchFamily="18" charset="0"/>
                </a:rPr>
                <a:t>frequency</a:t>
              </a:r>
            </a:p>
          </p:txBody>
        </p:sp>
        <p:sp>
          <p:nvSpPr>
            <p:cNvPr id="15" name="フリーフォーム 57">
              <a:extLst>
                <a:ext uri="{FF2B5EF4-FFF2-40B4-BE49-F238E27FC236}">
                  <a16:creationId xmlns:a16="http://schemas.microsoft.com/office/drawing/2014/main" id="{55047A62-59DD-E21F-B43D-285956BEE9EB}"/>
                </a:ext>
              </a:extLst>
            </p:cNvPr>
            <p:cNvSpPr/>
            <p:nvPr/>
          </p:nvSpPr>
          <p:spPr>
            <a:xfrm>
              <a:off x="2996239" y="3419530"/>
              <a:ext cx="787447" cy="891935"/>
            </a:xfrm>
            <a:custGeom>
              <a:avLst/>
              <a:gdLst>
                <a:gd name="connsiteX0" fmla="*/ 0 w 1173480"/>
                <a:gd name="connsiteY0" fmla="*/ 6196 h 1111096"/>
                <a:gd name="connsiteX1" fmla="*/ 76200 w 1173480"/>
                <a:gd name="connsiteY1" fmla="*/ 13816 h 1111096"/>
                <a:gd name="connsiteX2" fmla="*/ 259080 w 1173480"/>
                <a:gd name="connsiteY2" fmla="*/ 128116 h 1111096"/>
                <a:gd name="connsiteX3" fmla="*/ 525780 w 1173480"/>
                <a:gd name="connsiteY3" fmla="*/ 402436 h 1111096"/>
                <a:gd name="connsiteX4" fmla="*/ 701040 w 1173480"/>
                <a:gd name="connsiteY4" fmla="*/ 615796 h 1111096"/>
                <a:gd name="connsiteX5" fmla="*/ 952500 w 1173480"/>
                <a:gd name="connsiteY5" fmla="*/ 897736 h 1111096"/>
                <a:gd name="connsiteX6" fmla="*/ 1173480 w 1173480"/>
                <a:gd name="connsiteY6" fmla="*/ 1111096 h 1111096"/>
                <a:gd name="connsiteX7" fmla="*/ 1173480 w 1173480"/>
                <a:gd name="connsiteY7" fmla="*/ 1111096 h 111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480" h="1111096">
                  <a:moveTo>
                    <a:pt x="0" y="6196"/>
                  </a:moveTo>
                  <a:cubicBezTo>
                    <a:pt x="16510" y="-154"/>
                    <a:pt x="33020" y="-6504"/>
                    <a:pt x="76200" y="13816"/>
                  </a:cubicBezTo>
                  <a:cubicBezTo>
                    <a:pt x="119380" y="34136"/>
                    <a:pt x="184150" y="63346"/>
                    <a:pt x="259080" y="128116"/>
                  </a:cubicBezTo>
                  <a:cubicBezTo>
                    <a:pt x="334010" y="192886"/>
                    <a:pt x="452120" y="321156"/>
                    <a:pt x="525780" y="402436"/>
                  </a:cubicBezTo>
                  <a:cubicBezTo>
                    <a:pt x="599440" y="483716"/>
                    <a:pt x="629920" y="533246"/>
                    <a:pt x="701040" y="615796"/>
                  </a:cubicBezTo>
                  <a:cubicBezTo>
                    <a:pt x="772160" y="698346"/>
                    <a:pt x="873760" y="815186"/>
                    <a:pt x="952500" y="897736"/>
                  </a:cubicBezTo>
                  <a:cubicBezTo>
                    <a:pt x="1031240" y="980286"/>
                    <a:pt x="1173480" y="1111096"/>
                    <a:pt x="1173480" y="1111096"/>
                  </a:cubicBezTo>
                  <a:lnTo>
                    <a:pt x="1173480" y="1111096"/>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フリーフォーム 58">
              <a:extLst>
                <a:ext uri="{FF2B5EF4-FFF2-40B4-BE49-F238E27FC236}">
                  <a16:creationId xmlns:a16="http://schemas.microsoft.com/office/drawing/2014/main" id="{D3179327-B81F-D566-B07C-49413A27E0FF}"/>
                </a:ext>
              </a:extLst>
            </p:cNvPr>
            <p:cNvSpPr/>
            <p:nvPr/>
          </p:nvSpPr>
          <p:spPr>
            <a:xfrm>
              <a:off x="2250134" y="3419531"/>
              <a:ext cx="770873" cy="895405"/>
            </a:xfrm>
            <a:custGeom>
              <a:avLst/>
              <a:gdLst>
                <a:gd name="connsiteX0" fmla="*/ 1184375 w 1184375"/>
                <a:gd name="connsiteY0" fmla="*/ 0 h 1115419"/>
                <a:gd name="connsiteX1" fmla="*/ 1092300 w 1184375"/>
                <a:gd name="connsiteY1" fmla="*/ 19050 h 1115419"/>
                <a:gd name="connsiteX2" fmla="*/ 971650 w 1184375"/>
                <a:gd name="connsiteY2" fmla="*/ 92075 h 1115419"/>
                <a:gd name="connsiteX3" fmla="*/ 847825 w 1184375"/>
                <a:gd name="connsiteY3" fmla="*/ 209550 h 1115419"/>
                <a:gd name="connsiteX4" fmla="*/ 670025 w 1184375"/>
                <a:gd name="connsiteY4" fmla="*/ 396875 h 1115419"/>
                <a:gd name="connsiteX5" fmla="*/ 489050 w 1184375"/>
                <a:gd name="connsiteY5" fmla="*/ 622300 h 1115419"/>
                <a:gd name="connsiteX6" fmla="*/ 279500 w 1184375"/>
                <a:gd name="connsiteY6" fmla="*/ 850900 h 1115419"/>
                <a:gd name="connsiteX7" fmla="*/ 25500 w 1184375"/>
                <a:gd name="connsiteY7" fmla="*/ 1092200 h 1115419"/>
                <a:gd name="connsiteX8" fmla="*/ 22325 w 1184375"/>
                <a:gd name="connsiteY8" fmla="*/ 1092200 h 1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375" h="1115419">
                  <a:moveTo>
                    <a:pt x="1184375" y="0"/>
                  </a:moveTo>
                  <a:cubicBezTo>
                    <a:pt x="1156064" y="1852"/>
                    <a:pt x="1127754" y="3704"/>
                    <a:pt x="1092300" y="19050"/>
                  </a:cubicBezTo>
                  <a:cubicBezTo>
                    <a:pt x="1056846" y="34396"/>
                    <a:pt x="1012396" y="60325"/>
                    <a:pt x="971650" y="92075"/>
                  </a:cubicBezTo>
                  <a:cubicBezTo>
                    <a:pt x="930904" y="123825"/>
                    <a:pt x="898096" y="158750"/>
                    <a:pt x="847825" y="209550"/>
                  </a:cubicBezTo>
                  <a:cubicBezTo>
                    <a:pt x="797554" y="260350"/>
                    <a:pt x="729821" y="328083"/>
                    <a:pt x="670025" y="396875"/>
                  </a:cubicBezTo>
                  <a:cubicBezTo>
                    <a:pt x="610229" y="465667"/>
                    <a:pt x="554137" y="546629"/>
                    <a:pt x="489050" y="622300"/>
                  </a:cubicBezTo>
                  <a:cubicBezTo>
                    <a:pt x="423963" y="697971"/>
                    <a:pt x="356758" y="772583"/>
                    <a:pt x="279500" y="850900"/>
                  </a:cubicBezTo>
                  <a:cubicBezTo>
                    <a:pt x="202242" y="929217"/>
                    <a:pt x="68362" y="1051983"/>
                    <a:pt x="25500" y="1092200"/>
                  </a:cubicBezTo>
                  <a:cubicBezTo>
                    <a:pt x="-17362" y="1132417"/>
                    <a:pt x="2481" y="1112308"/>
                    <a:pt x="22325" y="1092200"/>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オブジェクト 60">
              <a:extLst>
                <a:ext uri="{FF2B5EF4-FFF2-40B4-BE49-F238E27FC236}">
                  <a16:creationId xmlns:a16="http://schemas.microsoft.com/office/drawing/2014/main" id="{12019D4C-7D6A-55D0-8C92-5E81F3882A30}"/>
                </a:ext>
              </a:extLst>
            </p:cNvPr>
            <p:cNvGraphicFramePr>
              <a:graphicFrameLocks noChangeAspect="1"/>
            </p:cNvGraphicFramePr>
            <p:nvPr>
              <p:extLst>
                <p:ext uri="{D42A27DB-BD31-4B8C-83A1-F6EECF244321}">
                  <p14:modId xmlns:p14="http://schemas.microsoft.com/office/powerpoint/2010/main" val="1107931796"/>
                </p:ext>
              </p:extLst>
            </p:nvPr>
          </p:nvGraphicFramePr>
          <p:xfrm>
            <a:off x="1555599" y="3113385"/>
            <a:ext cx="893250" cy="345663"/>
          </p:xfrm>
          <a:graphic>
            <a:graphicData uri="http://schemas.openxmlformats.org/presentationml/2006/ole">
              <mc:AlternateContent xmlns:mc="http://schemas.openxmlformats.org/markup-compatibility/2006">
                <mc:Choice xmlns:v="urn:schemas-microsoft-com:vml" Requires="v">
                  <p:oleObj spid="_x0000_s9225" name="Equation" r:id="rId3" imgW="723600" imgH="279360" progId="Equation.DSMT4">
                    <p:embed/>
                  </p:oleObj>
                </mc:Choice>
                <mc:Fallback>
                  <p:oleObj name="Equation" r:id="rId3" imgW="723600" imgH="279360" progId="Equation.DSMT4">
                    <p:embed/>
                    <p:pic>
                      <p:nvPicPr>
                        <p:cNvPr id="17" name="オブジェクト 60">
                          <a:extLst>
                            <a:ext uri="{FF2B5EF4-FFF2-40B4-BE49-F238E27FC236}">
                              <a16:creationId xmlns:a16="http://schemas.microsoft.com/office/drawing/2014/main" id="{12019D4C-7D6A-55D0-8C92-5E81F3882A30}"/>
                            </a:ext>
                          </a:extLst>
                        </p:cNvPr>
                        <p:cNvPicPr/>
                        <p:nvPr/>
                      </p:nvPicPr>
                      <p:blipFill>
                        <a:blip r:embed="rId4"/>
                        <a:stretch>
                          <a:fillRect/>
                        </a:stretch>
                      </p:blipFill>
                      <p:spPr>
                        <a:xfrm>
                          <a:off x="1555599" y="3113385"/>
                          <a:ext cx="893250" cy="345663"/>
                        </a:xfrm>
                        <a:prstGeom prst="rect">
                          <a:avLst/>
                        </a:prstGeom>
                      </p:spPr>
                    </p:pic>
                  </p:oleObj>
                </mc:Fallback>
              </mc:AlternateContent>
            </a:graphicData>
          </a:graphic>
        </p:graphicFrame>
        <p:sp>
          <p:nvSpPr>
            <p:cNvPr id="18" name="テキスト ボックス 61">
              <a:extLst>
                <a:ext uri="{FF2B5EF4-FFF2-40B4-BE49-F238E27FC236}">
                  <a16:creationId xmlns:a16="http://schemas.microsoft.com/office/drawing/2014/main" id="{31113BBD-BD1C-8822-D22D-D3562D4A422D}"/>
                </a:ext>
              </a:extLst>
            </p:cNvPr>
            <p:cNvSpPr txBox="1"/>
            <p:nvPr/>
          </p:nvSpPr>
          <p:spPr>
            <a:xfrm>
              <a:off x="2547906" y="4318428"/>
              <a:ext cx="1123544" cy="369332"/>
            </a:xfrm>
            <a:prstGeom prst="rect">
              <a:avLst/>
            </a:prstGeom>
            <a:noFill/>
          </p:spPr>
          <p:txBody>
            <a:bodyPr wrap="square" rtlCol="0">
              <a:spAutoFit/>
            </a:bodyPr>
            <a:lstStyle/>
            <a:p>
              <a:r>
                <a:rPr lang="en-US" dirty="0">
                  <a:latin typeface="Times" panose="02020603050405020304" pitchFamily="18" charset="0"/>
                  <a:cs typeface="Times" panose="02020603050405020304" pitchFamily="18" charset="0"/>
                </a:rPr>
                <a:t>0</a:t>
              </a:r>
            </a:p>
          </p:txBody>
        </p:sp>
        <p:graphicFrame>
          <p:nvGraphicFramePr>
            <p:cNvPr id="19" name="オブジェクト 63">
              <a:extLst>
                <a:ext uri="{FF2B5EF4-FFF2-40B4-BE49-F238E27FC236}">
                  <a16:creationId xmlns:a16="http://schemas.microsoft.com/office/drawing/2014/main" id="{66AEBD1F-E9A2-14C8-49E2-DD33D4C2C61B}"/>
                </a:ext>
              </a:extLst>
            </p:cNvPr>
            <p:cNvGraphicFramePr>
              <a:graphicFrameLocks noChangeAspect="1"/>
            </p:cNvGraphicFramePr>
            <p:nvPr>
              <p:extLst>
                <p:ext uri="{D42A27DB-BD31-4B8C-83A1-F6EECF244321}">
                  <p14:modId xmlns:p14="http://schemas.microsoft.com/office/powerpoint/2010/main" val="3582321207"/>
                </p:ext>
              </p:extLst>
            </p:nvPr>
          </p:nvGraphicFramePr>
          <p:xfrm>
            <a:off x="6127248" y="4366416"/>
            <a:ext cx="1072480" cy="273355"/>
          </p:xfrm>
          <a:graphic>
            <a:graphicData uri="http://schemas.openxmlformats.org/presentationml/2006/ole">
              <mc:AlternateContent xmlns:mc="http://schemas.openxmlformats.org/markup-compatibility/2006">
                <mc:Choice xmlns:v="urn:schemas-microsoft-com:vml" Requires="v">
                  <p:oleObj spid="_x0000_s9226" name="Equation" r:id="rId5" imgW="901440" imgH="228600" progId="Equation.DSMT4">
                    <p:embed/>
                  </p:oleObj>
                </mc:Choice>
                <mc:Fallback>
                  <p:oleObj name="Equation" r:id="rId5" imgW="901440" imgH="228600" progId="Equation.DSMT4">
                    <p:embed/>
                    <p:pic>
                      <p:nvPicPr>
                        <p:cNvPr id="19" name="オブジェクト 63">
                          <a:extLst>
                            <a:ext uri="{FF2B5EF4-FFF2-40B4-BE49-F238E27FC236}">
                              <a16:creationId xmlns:a16="http://schemas.microsoft.com/office/drawing/2014/main" id="{66AEBD1F-E9A2-14C8-49E2-DD33D4C2C61B}"/>
                            </a:ext>
                          </a:extLst>
                        </p:cNvPr>
                        <p:cNvPicPr/>
                        <p:nvPr/>
                      </p:nvPicPr>
                      <p:blipFill>
                        <a:blip r:embed="rId6"/>
                        <a:stretch>
                          <a:fillRect/>
                        </a:stretch>
                      </p:blipFill>
                      <p:spPr>
                        <a:xfrm>
                          <a:off x="6127248" y="4366416"/>
                          <a:ext cx="1072480" cy="273355"/>
                        </a:xfrm>
                        <a:prstGeom prst="rect">
                          <a:avLst/>
                        </a:prstGeom>
                      </p:spPr>
                    </p:pic>
                  </p:oleObj>
                </mc:Fallback>
              </mc:AlternateContent>
            </a:graphicData>
          </a:graphic>
        </p:graphicFrame>
        <p:cxnSp>
          <p:nvCxnSpPr>
            <p:cNvPr id="21" name="直線コネクタ 4">
              <a:extLst>
                <a:ext uri="{FF2B5EF4-FFF2-40B4-BE49-F238E27FC236}">
                  <a16:creationId xmlns:a16="http://schemas.microsoft.com/office/drawing/2014/main" id="{277DAE6D-09D8-DAF1-A111-3DEE326013C2}"/>
                </a:ext>
              </a:extLst>
            </p:cNvPr>
            <p:cNvCxnSpPr/>
            <p:nvPr/>
          </p:nvCxnSpPr>
          <p:spPr>
            <a:xfrm flipH="1">
              <a:off x="3007028" y="3429000"/>
              <a:ext cx="4796" cy="96981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2" name="直線矢印コネクタ 7">
              <a:extLst>
                <a:ext uri="{FF2B5EF4-FFF2-40B4-BE49-F238E27FC236}">
                  <a16:creationId xmlns:a16="http://schemas.microsoft.com/office/drawing/2014/main" id="{4D7CD412-B9BF-2699-2022-377ADF58FB0D}"/>
                </a:ext>
              </a:extLst>
            </p:cNvPr>
            <p:cNvCxnSpPr/>
            <p:nvPr/>
          </p:nvCxnSpPr>
          <p:spPr>
            <a:xfrm>
              <a:off x="2592721" y="3348361"/>
              <a:ext cx="432656"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3" name="オブジェクト 52">
              <a:extLst>
                <a:ext uri="{FF2B5EF4-FFF2-40B4-BE49-F238E27FC236}">
                  <a16:creationId xmlns:a16="http://schemas.microsoft.com/office/drawing/2014/main" id="{F4A398F7-9E60-1BA6-8F09-64DC36C421C1}"/>
                </a:ext>
              </a:extLst>
            </p:cNvPr>
            <p:cNvGraphicFramePr>
              <a:graphicFrameLocks noChangeAspect="1"/>
            </p:cNvGraphicFramePr>
            <p:nvPr>
              <p:extLst>
                <p:ext uri="{D42A27DB-BD31-4B8C-83A1-F6EECF244321}">
                  <p14:modId xmlns:p14="http://schemas.microsoft.com/office/powerpoint/2010/main" val="1811541503"/>
                </p:ext>
              </p:extLst>
            </p:nvPr>
          </p:nvGraphicFramePr>
          <p:xfrm>
            <a:off x="2623527" y="3092847"/>
            <a:ext cx="372712" cy="219929"/>
          </p:xfrm>
          <a:graphic>
            <a:graphicData uri="http://schemas.openxmlformats.org/presentationml/2006/ole">
              <mc:AlternateContent xmlns:mc="http://schemas.openxmlformats.org/markup-compatibility/2006">
                <mc:Choice xmlns:v="urn:schemas-microsoft-com:vml" Requires="v">
                  <p:oleObj spid="_x0000_s9227" name="Equation" r:id="rId7" imgW="431640" imgH="253800" progId="Equation.DSMT4">
                    <p:embed/>
                  </p:oleObj>
                </mc:Choice>
                <mc:Fallback>
                  <p:oleObj name="Equation" r:id="rId7" imgW="431640" imgH="253800" progId="Equation.DSMT4">
                    <p:embed/>
                    <p:pic>
                      <p:nvPicPr>
                        <p:cNvPr id="23" name="オブジェクト 52">
                          <a:extLst>
                            <a:ext uri="{FF2B5EF4-FFF2-40B4-BE49-F238E27FC236}">
                              <a16:creationId xmlns:a16="http://schemas.microsoft.com/office/drawing/2014/main" id="{F4A398F7-9E60-1BA6-8F09-64DC36C421C1}"/>
                            </a:ext>
                          </a:extLst>
                        </p:cNvPr>
                        <p:cNvPicPr/>
                        <p:nvPr/>
                      </p:nvPicPr>
                      <p:blipFill>
                        <a:blip r:embed="rId8"/>
                        <a:stretch>
                          <a:fillRect/>
                        </a:stretch>
                      </p:blipFill>
                      <p:spPr>
                        <a:xfrm>
                          <a:off x="2623527" y="3092847"/>
                          <a:ext cx="372712" cy="219929"/>
                        </a:xfrm>
                        <a:prstGeom prst="rect">
                          <a:avLst/>
                        </a:prstGeom>
                        <a:noFill/>
                        <a:ln w="19050">
                          <a:noFill/>
                        </a:ln>
                      </p:spPr>
                    </p:pic>
                  </p:oleObj>
                </mc:Fallback>
              </mc:AlternateContent>
            </a:graphicData>
          </a:graphic>
        </p:graphicFrame>
        <p:graphicFrame>
          <p:nvGraphicFramePr>
            <p:cNvPr id="24" name="オブジェクト 48">
              <a:extLst>
                <a:ext uri="{FF2B5EF4-FFF2-40B4-BE49-F238E27FC236}">
                  <a16:creationId xmlns:a16="http://schemas.microsoft.com/office/drawing/2014/main" id="{4B65C24D-D12F-D5CC-56B9-1AA978C5CA35}"/>
                </a:ext>
              </a:extLst>
            </p:cNvPr>
            <p:cNvGraphicFramePr>
              <a:graphicFrameLocks noChangeAspect="1"/>
            </p:cNvGraphicFramePr>
            <p:nvPr>
              <p:extLst>
                <p:ext uri="{D42A27DB-BD31-4B8C-83A1-F6EECF244321}">
                  <p14:modId xmlns:p14="http://schemas.microsoft.com/office/powerpoint/2010/main" val="3085562577"/>
                </p:ext>
              </p:extLst>
            </p:nvPr>
          </p:nvGraphicFramePr>
          <p:xfrm>
            <a:off x="6127248" y="4880280"/>
            <a:ext cx="2194409" cy="1222680"/>
          </p:xfrm>
          <a:graphic>
            <a:graphicData uri="http://schemas.openxmlformats.org/presentationml/2006/ole">
              <mc:AlternateContent xmlns:mc="http://schemas.openxmlformats.org/markup-compatibility/2006">
                <mc:Choice xmlns:v="urn:schemas-microsoft-com:vml" Requires="v">
                  <p:oleObj spid="_x0000_s9228" name="Equation" r:id="rId9" imgW="1460160" imgH="812520" progId="Equation.DSMT4">
                    <p:embed/>
                  </p:oleObj>
                </mc:Choice>
                <mc:Fallback>
                  <p:oleObj name="Equation" r:id="rId9" imgW="1460160" imgH="812520" progId="Equation.DSMT4">
                    <p:embed/>
                    <p:pic>
                      <p:nvPicPr>
                        <p:cNvPr id="24" name="オブジェクト 48">
                          <a:extLst>
                            <a:ext uri="{FF2B5EF4-FFF2-40B4-BE49-F238E27FC236}">
                              <a16:creationId xmlns:a16="http://schemas.microsoft.com/office/drawing/2014/main" id="{4B65C24D-D12F-D5CC-56B9-1AA978C5CA35}"/>
                            </a:ext>
                          </a:extLst>
                        </p:cNvPr>
                        <p:cNvPicPr/>
                        <p:nvPr/>
                      </p:nvPicPr>
                      <p:blipFill>
                        <a:blip r:embed="rId10"/>
                        <a:stretch>
                          <a:fillRect/>
                        </a:stretch>
                      </p:blipFill>
                      <p:spPr>
                        <a:xfrm>
                          <a:off x="6127248" y="4880280"/>
                          <a:ext cx="2194409" cy="1222680"/>
                        </a:xfrm>
                        <a:prstGeom prst="rect">
                          <a:avLst/>
                        </a:prstGeom>
                        <a:solidFill>
                          <a:schemeClr val="bg1"/>
                        </a:solidFill>
                        <a:ln>
                          <a:noFill/>
                        </a:ln>
                      </p:spPr>
                    </p:pic>
                  </p:oleObj>
                </mc:Fallback>
              </mc:AlternateContent>
            </a:graphicData>
          </a:graphic>
        </p:graphicFrame>
        <p:graphicFrame>
          <p:nvGraphicFramePr>
            <p:cNvPr id="25" name="オブジェクト 50">
              <a:extLst>
                <a:ext uri="{FF2B5EF4-FFF2-40B4-BE49-F238E27FC236}">
                  <a16:creationId xmlns:a16="http://schemas.microsoft.com/office/drawing/2014/main" id="{F62AD22A-8384-125B-5F74-E5027B741CEE}"/>
                </a:ext>
              </a:extLst>
            </p:cNvPr>
            <p:cNvGraphicFramePr>
              <a:graphicFrameLocks noChangeAspect="1"/>
            </p:cNvGraphicFramePr>
            <p:nvPr>
              <p:extLst>
                <p:ext uri="{D42A27DB-BD31-4B8C-83A1-F6EECF244321}">
                  <p14:modId xmlns:p14="http://schemas.microsoft.com/office/powerpoint/2010/main" val="3115383242"/>
                </p:ext>
              </p:extLst>
            </p:nvPr>
          </p:nvGraphicFramePr>
          <p:xfrm>
            <a:off x="1369783" y="5070797"/>
            <a:ext cx="3223012" cy="618819"/>
          </p:xfrm>
          <a:graphic>
            <a:graphicData uri="http://schemas.openxmlformats.org/presentationml/2006/ole">
              <mc:AlternateContent xmlns:mc="http://schemas.openxmlformats.org/markup-compatibility/2006">
                <mc:Choice xmlns:v="urn:schemas-microsoft-com:vml" Requires="v">
                  <p:oleObj spid="_x0000_s9229" name="Equation" r:id="rId11" imgW="2247840" imgH="431640" progId="Equation.DSMT4">
                    <p:embed/>
                  </p:oleObj>
                </mc:Choice>
                <mc:Fallback>
                  <p:oleObj name="Equation" r:id="rId11" imgW="2247840" imgH="431640" progId="Equation.DSMT4">
                    <p:embed/>
                    <p:pic>
                      <p:nvPicPr>
                        <p:cNvPr id="25" name="オブジェクト 50">
                          <a:extLst>
                            <a:ext uri="{FF2B5EF4-FFF2-40B4-BE49-F238E27FC236}">
                              <a16:creationId xmlns:a16="http://schemas.microsoft.com/office/drawing/2014/main" id="{F62AD22A-8384-125B-5F74-E5027B741CEE}"/>
                            </a:ext>
                          </a:extLst>
                        </p:cNvPr>
                        <p:cNvPicPr/>
                        <p:nvPr/>
                      </p:nvPicPr>
                      <p:blipFill>
                        <a:blip r:embed="rId12"/>
                        <a:stretch>
                          <a:fillRect/>
                        </a:stretch>
                      </p:blipFill>
                      <p:spPr>
                        <a:xfrm>
                          <a:off x="1369783" y="5070797"/>
                          <a:ext cx="3223012" cy="618819"/>
                        </a:xfrm>
                        <a:prstGeom prst="rect">
                          <a:avLst/>
                        </a:prstGeom>
                        <a:solidFill>
                          <a:schemeClr val="bg1"/>
                        </a:solidFill>
                        <a:ln w="19050">
                          <a:noFill/>
                        </a:ln>
                      </p:spPr>
                    </p:pic>
                  </p:oleObj>
                </mc:Fallback>
              </mc:AlternateContent>
            </a:graphicData>
          </a:graphic>
        </p:graphicFrame>
        <p:sp>
          <p:nvSpPr>
            <p:cNvPr id="26" name="フリーフォーム 57">
              <a:extLst>
                <a:ext uri="{FF2B5EF4-FFF2-40B4-BE49-F238E27FC236}">
                  <a16:creationId xmlns:a16="http://schemas.microsoft.com/office/drawing/2014/main" id="{7FA2730E-48F7-C229-D9E2-6D395985F4CE}"/>
                </a:ext>
              </a:extLst>
            </p:cNvPr>
            <p:cNvSpPr/>
            <p:nvPr/>
          </p:nvSpPr>
          <p:spPr>
            <a:xfrm>
              <a:off x="2581274" y="3432170"/>
              <a:ext cx="787447" cy="891935"/>
            </a:xfrm>
            <a:custGeom>
              <a:avLst/>
              <a:gdLst>
                <a:gd name="connsiteX0" fmla="*/ 0 w 1173480"/>
                <a:gd name="connsiteY0" fmla="*/ 6196 h 1111096"/>
                <a:gd name="connsiteX1" fmla="*/ 76200 w 1173480"/>
                <a:gd name="connsiteY1" fmla="*/ 13816 h 1111096"/>
                <a:gd name="connsiteX2" fmla="*/ 259080 w 1173480"/>
                <a:gd name="connsiteY2" fmla="*/ 128116 h 1111096"/>
                <a:gd name="connsiteX3" fmla="*/ 525780 w 1173480"/>
                <a:gd name="connsiteY3" fmla="*/ 402436 h 1111096"/>
                <a:gd name="connsiteX4" fmla="*/ 701040 w 1173480"/>
                <a:gd name="connsiteY4" fmla="*/ 615796 h 1111096"/>
                <a:gd name="connsiteX5" fmla="*/ 952500 w 1173480"/>
                <a:gd name="connsiteY5" fmla="*/ 897736 h 1111096"/>
                <a:gd name="connsiteX6" fmla="*/ 1173480 w 1173480"/>
                <a:gd name="connsiteY6" fmla="*/ 1111096 h 1111096"/>
                <a:gd name="connsiteX7" fmla="*/ 1173480 w 1173480"/>
                <a:gd name="connsiteY7" fmla="*/ 1111096 h 111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480" h="1111096">
                  <a:moveTo>
                    <a:pt x="0" y="6196"/>
                  </a:moveTo>
                  <a:cubicBezTo>
                    <a:pt x="16510" y="-154"/>
                    <a:pt x="33020" y="-6504"/>
                    <a:pt x="76200" y="13816"/>
                  </a:cubicBezTo>
                  <a:cubicBezTo>
                    <a:pt x="119380" y="34136"/>
                    <a:pt x="184150" y="63346"/>
                    <a:pt x="259080" y="128116"/>
                  </a:cubicBezTo>
                  <a:cubicBezTo>
                    <a:pt x="334010" y="192886"/>
                    <a:pt x="452120" y="321156"/>
                    <a:pt x="525780" y="402436"/>
                  </a:cubicBezTo>
                  <a:cubicBezTo>
                    <a:pt x="599440" y="483716"/>
                    <a:pt x="629920" y="533246"/>
                    <a:pt x="701040" y="615796"/>
                  </a:cubicBezTo>
                  <a:cubicBezTo>
                    <a:pt x="772160" y="698346"/>
                    <a:pt x="873760" y="815186"/>
                    <a:pt x="952500" y="897736"/>
                  </a:cubicBezTo>
                  <a:cubicBezTo>
                    <a:pt x="1031240" y="980286"/>
                    <a:pt x="1173480" y="1111096"/>
                    <a:pt x="1173480" y="1111096"/>
                  </a:cubicBezTo>
                  <a:lnTo>
                    <a:pt x="1173480" y="1111096"/>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フリーフォーム 58">
              <a:extLst>
                <a:ext uri="{FF2B5EF4-FFF2-40B4-BE49-F238E27FC236}">
                  <a16:creationId xmlns:a16="http://schemas.microsoft.com/office/drawing/2014/main" id="{EA8A6079-FF21-3E32-D951-C4519576ED19}"/>
                </a:ext>
              </a:extLst>
            </p:cNvPr>
            <p:cNvSpPr/>
            <p:nvPr/>
          </p:nvSpPr>
          <p:spPr>
            <a:xfrm>
              <a:off x="1824691" y="3430009"/>
              <a:ext cx="770873" cy="895405"/>
            </a:xfrm>
            <a:custGeom>
              <a:avLst/>
              <a:gdLst>
                <a:gd name="connsiteX0" fmla="*/ 1184375 w 1184375"/>
                <a:gd name="connsiteY0" fmla="*/ 0 h 1115419"/>
                <a:gd name="connsiteX1" fmla="*/ 1092300 w 1184375"/>
                <a:gd name="connsiteY1" fmla="*/ 19050 h 1115419"/>
                <a:gd name="connsiteX2" fmla="*/ 971650 w 1184375"/>
                <a:gd name="connsiteY2" fmla="*/ 92075 h 1115419"/>
                <a:gd name="connsiteX3" fmla="*/ 847825 w 1184375"/>
                <a:gd name="connsiteY3" fmla="*/ 209550 h 1115419"/>
                <a:gd name="connsiteX4" fmla="*/ 670025 w 1184375"/>
                <a:gd name="connsiteY4" fmla="*/ 396875 h 1115419"/>
                <a:gd name="connsiteX5" fmla="*/ 489050 w 1184375"/>
                <a:gd name="connsiteY5" fmla="*/ 622300 h 1115419"/>
                <a:gd name="connsiteX6" fmla="*/ 279500 w 1184375"/>
                <a:gd name="connsiteY6" fmla="*/ 850900 h 1115419"/>
                <a:gd name="connsiteX7" fmla="*/ 25500 w 1184375"/>
                <a:gd name="connsiteY7" fmla="*/ 1092200 h 1115419"/>
                <a:gd name="connsiteX8" fmla="*/ 22325 w 1184375"/>
                <a:gd name="connsiteY8" fmla="*/ 1092200 h 1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375" h="1115419">
                  <a:moveTo>
                    <a:pt x="1184375" y="0"/>
                  </a:moveTo>
                  <a:cubicBezTo>
                    <a:pt x="1156064" y="1852"/>
                    <a:pt x="1127754" y="3704"/>
                    <a:pt x="1092300" y="19050"/>
                  </a:cubicBezTo>
                  <a:cubicBezTo>
                    <a:pt x="1056846" y="34396"/>
                    <a:pt x="1012396" y="60325"/>
                    <a:pt x="971650" y="92075"/>
                  </a:cubicBezTo>
                  <a:cubicBezTo>
                    <a:pt x="930904" y="123825"/>
                    <a:pt x="898096" y="158750"/>
                    <a:pt x="847825" y="209550"/>
                  </a:cubicBezTo>
                  <a:cubicBezTo>
                    <a:pt x="797554" y="260350"/>
                    <a:pt x="729821" y="328083"/>
                    <a:pt x="670025" y="396875"/>
                  </a:cubicBezTo>
                  <a:cubicBezTo>
                    <a:pt x="610229" y="465667"/>
                    <a:pt x="554137" y="546629"/>
                    <a:pt x="489050" y="622300"/>
                  </a:cubicBezTo>
                  <a:cubicBezTo>
                    <a:pt x="423963" y="697971"/>
                    <a:pt x="356758" y="772583"/>
                    <a:pt x="279500" y="850900"/>
                  </a:cubicBezTo>
                  <a:cubicBezTo>
                    <a:pt x="202242" y="929217"/>
                    <a:pt x="68362" y="1051983"/>
                    <a:pt x="25500" y="1092200"/>
                  </a:cubicBezTo>
                  <a:cubicBezTo>
                    <a:pt x="-17362" y="1132417"/>
                    <a:pt x="2481" y="1112308"/>
                    <a:pt x="22325" y="1092200"/>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矩形 31">
            <a:extLst>
              <a:ext uri="{FF2B5EF4-FFF2-40B4-BE49-F238E27FC236}">
                <a16:creationId xmlns:a16="http://schemas.microsoft.com/office/drawing/2014/main" id="{E494257F-2455-96A4-88DD-C76DDD3DD944}"/>
              </a:ext>
            </a:extLst>
          </p:cNvPr>
          <p:cNvSpPr/>
          <p:nvPr/>
        </p:nvSpPr>
        <p:spPr>
          <a:xfrm>
            <a:off x="0" y="881067"/>
            <a:ext cx="12078586" cy="439287"/>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Base-band cavity differential equation </a:t>
            </a:r>
            <a:r>
              <a:rPr lang="zh-CN" altLang="en-US"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Cavity TF Model</a:t>
            </a:r>
          </a:p>
        </p:txBody>
      </p:sp>
      <p:pic>
        <p:nvPicPr>
          <p:cNvPr id="33" name="図 38">
            <a:extLst>
              <a:ext uri="{FF2B5EF4-FFF2-40B4-BE49-F238E27FC236}">
                <a16:creationId xmlns:a16="http://schemas.microsoft.com/office/drawing/2014/main" id="{45128B47-62E7-E6C6-144D-15AFFF641DB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213609" y="2755310"/>
            <a:ext cx="1799868" cy="1322603"/>
          </a:xfrm>
          <a:prstGeom prst="rect">
            <a:avLst/>
          </a:prstGeom>
          <a:ln w="19050">
            <a:solidFill>
              <a:srgbClr val="0000FF"/>
            </a:solidFill>
          </a:ln>
        </p:spPr>
      </p:pic>
      <p:graphicFrame>
        <p:nvGraphicFramePr>
          <p:cNvPr id="34" name="オブジェクト 4">
            <a:extLst>
              <a:ext uri="{FF2B5EF4-FFF2-40B4-BE49-F238E27FC236}">
                <a16:creationId xmlns:a16="http://schemas.microsoft.com/office/drawing/2014/main" id="{B3D8E2A3-44CB-784C-75AA-F211C68C4B51}"/>
              </a:ext>
            </a:extLst>
          </p:cNvPr>
          <p:cNvGraphicFramePr>
            <a:graphicFrameLocks noChangeAspect="1"/>
          </p:cNvGraphicFramePr>
          <p:nvPr>
            <p:extLst>
              <p:ext uri="{D42A27DB-BD31-4B8C-83A1-F6EECF244321}">
                <p14:modId xmlns:p14="http://schemas.microsoft.com/office/powerpoint/2010/main" val="2749825921"/>
              </p:ext>
            </p:extLst>
          </p:nvPr>
        </p:nvGraphicFramePr>
        <p:xfrm>
          <a:off x="838716" y="1556071"/>
          <a:ext cx="3055938" cy="719138"/>
        </p:xfrm>
        <a:graphic>
          <a:graphicData uri="http://schemas.openxmlformats.org/presentationml/2006/ole">
            <mc:AlternateContent xmlns:mc="http://schemas.openxmlformats.org/markup-compatibility/2006">
              <mc:Choice xmlns:v="urn:schemas-microsoft-com:vml" Requires="v">
                <p:oleObj spid="_x0000_s9230" name="Equation" r:id="rId14" imgW="1777680" imgH="419040" progId="Equation.DSMT4">
                  <p:embed/>
                </p:oleObj>
              </mc:Choice>
              <mc:Fallback>
                <p:oleObj name="Equation" r:id="rId14" imgW="1777680" imgH="419040" progId="Equation.DSMT4">
                  <p:embed/>
                  <p:pic>
                    <p:nvPicPr>
                      <p:cNvPr id="34" name="オブジェクト 4">
                        <a:extLst>
                          <a:ext uri="{FF2B5EF4-FFF2-40B4-BE49-F238E27FC236}">
                            <a16:creationId xmlns:a16="http://schemas.microsoft.com/office/drawing/2014/main" id="{B3D8E2A3-44CB-784C-75AA-F211C68C4B51}"/>
                          </a:ext>
                        </a:extLst>
                      </p:cNvPr>
                      <p:cNvPicPr/>
                      <p:nvPr/>
                    </p:nvPicPr>
                    <p:blipFill>
                      <a:blip r:embed="rId15"/>
                      <a:stretch>
                        <a:fillRect/>
                      </a:stretch>
                    </p:blipFill>
                    <p:spPr>
                      <a:xfrm>
                        <a:off x="838716" y="1556071"/>
                        <a:ext cx="3055938" cy="719138"/>
                      </a:xfrm>
                      <a:prstGeom prst="rect">
                        <a:avLst/>
                      </a:prstGeom>
                      <a:ln w="19050">
                        <a:noFill/>
                      </a:ln>
                    </p:spPr>
                  </p:pic>
                </p:oleObj>
              </mc:Fallback>
            </mc:AlternateContent>
          </a:graphicData>
        </a:graphic>
      </p:graphicFrame>
      <p:graphicFrame>
        <p:nvGraphicFramePr>
          <p:cNvPr id="35" name="オブジェクト 44">
            <a:extLst>
              <a:ext uri="{FF2B5EF4-FFF2-40B4-BE49-F238E27FC236}">
                <a16:creationId xmlns:a16="http://schemas.microsoft.com/office/drawing/2014/main" id="{6FBB6364-3321-6305-45F5-5ABE204A5D72}"/>
              </a:ext>
            </a:extLst>
          </p:cNvPr>
          <p:cNvGraphicFramePr>
            <a:graphicFrameLocks noChangeAspect="1"/>
          </p:cNvGraphicFramePr>
          <p:nvPr>
            <p:extLst>
              <p:ext uri="{D42A27DB-BD31-4B8C-83A1-F6EECF244321}">
                <p14:modId xmlns:p14="http://schemas.microsoft.com/office/powerpoint/2010/main" val="2313178146"/>
              </p:ext>
            </p:extLst>
          </p:nvPr>
        </p:nvGraphicFramePr>
        <p:xfrm>
          <a:off x="4528486" y="1737572"/>
          <a:ext cx="4008437" cy="425450"/>
        </p:xfrm>
        <a:graphic>
          <a:graphicData uri="http://schemas.openxmlformats.org/presentationml/2006/ole">
            <mc:AlternateContent xmlns:mc="http://schemas.openxmlformats.org/markup-compatibility/2006">
              <mc:Choice xmlns:v="urn:schemas-microsoft-com:vml" Requires="v">
                <p:oleObj spid="_x0000_s9231" name="Equation" r:id="rId16" imgW="2387520" imgH="253800" progId="Equation.DSMT4">
                  <p:embed/>
                </p:oleObj>
              </mc:Choice>
              <mc:Fallback>
                <p:oleObj name="Equation" r:id="rId16" imgW="2387520" imgH="253800" progId="Equation.DSMT4">
                  <p:embed/>
                  <p:pic>
                    <p:nvPicPr>
                      <p:cNvPr id="35" name="オブジェクト 44">
                        <a:extLst>
                          <a:ext uri="{FF2B5EF4-FFF2-40B4-BE49-F238E27FC236}">
                            <a16:creationId xmlns:a16="http://schemas.microsoft.com/office/drawing/2014/main" id="{6FBB6364-3321-6305-45F5-5ABE204A5D72}"/>
                          </a:ext>
                        </a:extLst>
                      </p:cNvPr>
                      <p:cNvPicPr/>
                      <p:nvPr/>
                    </p:nvPicPr>
                    <p:blipFill>
                      <a:blip r:embed="rId17"/>
                      <a:stretch>
                        <a:fillRect/>
                      </a:stretch>
                    </p:blipFill>
                    <p:spPr>
                      <a:xfrm>
                        <a:off x="4528486" y="1737572"/>
                        <a:ext cx="4008437" cy="425450"/>
                      </a:xfrm>
                      <a:prstGeom prst="rect">
                        <a:avLst/>
                      </a:prstGeom>
                    </p:spPr>
                  </p:pic>
                </p:oleObj>
              </mc:Fallback>
            </mc:AlternateContent>
          </a:graphicData>
        </a:graphic>
      </p:graphicFrame>
      <p:pic>
        <p:nvPicPr>
          <p:cNvPr id="39" name="图片 38">
            <a:extLst>
              <a:ext uri="{FF2B5EF4-FFF2-40B4-BE49-F238E27FC236}">
                <a16:creationId xmlns:a16="http://schemas.microsoft.com/office/drawing/2014/main" id="{8B4AE7B3-0FC1-35CE-F887-3FF8BB664151}"/>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794137" y="2390382"/>
            <a:ext cx="3220264" cy="3921749"/>
          </a:xfrm>
          <a:prstGeom prst="rect">
            <a:avLst/>
          </a:prstGeom>
        </p:spPr>
      </p:pic>
      <p:pic>
        <p:nvPicPr>
          <p:cNvPr id="20" name="图片 19">
            <a:extLst>
              <a:ext uri="{FF2B5EF4-FFF2-40B4-BE49-F238E27FC236}">
                <a16:creationId xmlns:a16="http://schemas.microsoft.com/office/drawing/2014/main" id="{585D4031-3688-D4E1-5D88-F14A28060B89}"/>
              </a:ext>
            </a:extLst>
          </p:cNvPr>
          <p:cNvPicPr>
            <a:picLocks noChangeAspect="1"/>
          </p:cNvPicPr>
          <p:nvPr/>
        </p:nvPicPr>
        <p:blipFill>
          <a:blip r:embed="rId19"/>
          <a:stretch>
            <a:fillRect/>
          </a:stretch>
        </p:blipFill>
        <p:spPr>
          <a:xfrm>
            <a:off x="9171266" y="1040173"/>
            <a:ext cx="2635250" cy="958850"/>
          </a:xfrm>
          <a:prstGeom prst="rect">
            <a:avLst/>
          </a:prstGeom>
        </p:spPr>
      </p:pic>
      <p:sp>
        <p:nvSpPr>
          <p:cNvPr id="28" name="箭头: 圆角右 27">
            <a:extLst>
              <a:ext uri="{FF2B5EF4-FFF2-40B4-BE49-F238E27FC236}">
                <a16:creationId xmlns:a16="http://schemas.microsoft.com/office/drawing/2014/main" id="{FBE05CB8-F39E-F45D-433F-A4B21334931C}"/>
              </a:ext>
            </a:extLst>
          </p:cNvPr>
          <p:cNvSpPr/>
          <p:nvPr/>
        </p:nvSpPr>
        <p:spPr>
          <a:xfrm rot="10800000">
            <a:off x="10434320" y="1431647"/>
            <a:ext cx="523240" cy="493672"/>
          </a:xfrm>
          <a:prstGeom prst="bentArrow">
            <a:avLst>
              <a:gd name="adj1" fmla="val 36663"/>
              <a:gd name="adj2" fmla="val 25000"/>
              <a:gd name="adj3" fmla="val 25000"/>
              <a:gd name="adj4" fmla="val 43750"/>
            </a:avLst>
          </a:prstGeom>
          <a:gradFill>
            <a:gsLst>
              <a:gs pos="0">
                <a:schemeClr val="tx1">
                  <a:lumMod val="65000"/>
                  <a:lumOff val="35000"/>
                </a:schemeClr>
              </a:gs>
              <a:gs pos="100000">
                <a:schemeClr val="bg1">
                  <a:lumMod val="85000"/>
                  <a:alpha val="2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灯片编号占位符 2">
            <a:extLst>
              <a:ext uri="{FF2B5EF4-FFF2-40B4-BE49-F238E27FC236}">
                <a16:creationId xmlns:a16="http://schemas.microsoft.com/office/drawing/2014/main" id="{C1774036-D4C4-BF04-AE0B-D514AF4EED58}"/>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22</a:t>
            </a:fld>
            <a:endParaRPr lang="en-GB" altLang="zh-CN">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5B83BDEE-2320-A5E8-EE54-65CFF1E1F8F2}"/>
              </a:ext>
            </a:extLst>
          </p:cNvPr>
          <p:cNvSpPr txBox="1"/>
          <p:nvPr/>
        </p:nvSpPr>
        <p:spPr>
          <a:xfrm>
            <a:off x="9215670" y="2064756"/>
            <a:ext cx="2546442" cy="523220"/>
          </a:xfrm>
          <a:prstGeom prst="rect">
            <a:avLst/>
          </a:prstGeom>
          <a:noFill/>
        </p:spPr>
        <p:txBody>
          <a:bodyPr wrap="square">
            <a:spAutoFit/>
          </a:bodyPr>
          <a:lstStyle/>
          <a:p>
            <a:r>
              <a:rPr lang="en-US" altLang="zh-CN" sz="1400" b="1"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Cavity BW ~ 100 Hz</a:t>
            </a:r>
          </a:p>
          <a:p>
            <a:r>
              <a:rPr lang="en-US" altLang="zh-CN" sz="1400" b="1"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RF components BW ~ MHz</a:t>
            </a:r>
            <a:endParaRPr lang="zh-CN" altLang="en-US" sz="1400" b="1" dirty="0">
              <a:solidFill>
                <a:schemeClr val="accent2">
                  <a:lumMod val="75000"/>
                </a:schemeClr>
              </a:solidFill>
            </a:endParaRPr>
          </a:p>
        </p:txBody>
      </p:sp>
      <p:sp>
        <p:nvSpPr>
          <p:cNvPr id="3" name="矩形 2">
            <a:extLst>
              <a:ext uri="{FF2B5EF4-FFF2-40B4-BE49-F238E27FC236}">
                <a16:creationId xmlns:a16="http://schemas.microsoft.com/office/drawing/2014/main" id="{A775C386-D15F-781C-04E2-A7B9893A7909}"/>
              </a:ext>
            </a:extLst>
          </p:cNvPr>
          <p:cNvSpPr/>
          <p:nvPr/>
        </p:nvSpPr>
        <p:spPr>
          <a:xfrm>
            <a:off x="9734597" y="1013328"/>
            <a:ext cx="2027515" cy="447851"/>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7894F87-04A9-9C36-504B-BD00C4D0857D}"/>
              </a:ext>
            </a:extLst>
          </p:cNvPr>
          <p:cNvSpPr/>
          <p:nvPr/>
        </p:nvSpPr>
        <p:spPr>
          <a:xfrm>
            <a:off x="1258039" y="6060900"/>
            <a:ext cx="2367663" cy="251232"/>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5161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324C-68AE-8942-F53C-6885F7C9053A}"/>
            </a:ext>
          </a:extLst>
        </p:cNvPr>
        <p:cNvGrpSpPr/>
        <p:nvPr/>
      </p:nvGrpSpPr>
      <p:grpSpPr>
        <a:xfrm>
          <a:off x="0" y="0"/>
          <a:ext cx="0" cy="0"/>
          <a:chOff x="0" y="0"/>
          <a:chExt cx="0" cy="0"/>
        </a:xfrm>
      </p:grpSpPr>
      <p:sp>
        <p:nvSpPr>
          <p:cNvPr id="69" name="标题 21">
            <a:extLst>
              <a:ext uri="{FF2B5EF4-FFF2-40B4-BE49-F238E27FC236}">
                <a16:creationId xmlns:a16="http://schemas.microsoft.com/office/drawing/2014/main" id="{1415570A-9F45-A39E-BD2C-FA19B50AA6AA}"/>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Base-band Cavity Model (</a:t>
            </a:r>
            <a:r>
              <a:rPr lang="en-US" altLang="zh-CN" sz="24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State-space Model</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a:extLst>
              <a:ext uri="{FF2B5EF4-FFF2-40B4-BE49-F238E27FC236}">
                <a16:creationId xmlns:a16="http://schemas.microsoft.com/office/drawing/2014/main" id="{3C45AC4C-4EE2-A4FE-9FCA-4AE0F0C6BA84}"/>
              </a:ext>
            </a:extLst>
          </p:cNvPr>
          <p:cNvSpPr/>
          <p:nvPr/>
        </p:nvSpPr>
        <p:spPr>
          <a:xfrm>
            <a:off x="0" y="881067"/>
            <a:ext cx="12078586" cy="439287"/>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The </a:t>
            </a:r>
            <a:r>
              <a:rPr lang="en-US" altLang="zh-CN" sz="20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state-space cavity model </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6" name="オブジェクト 45">
            <a:extLst>
              <a:ext uri="{FF2B5EF4-FFF2-40B4-BE49-F238E27FC236}">
                <a16:creationId xmlns:a16="http://schemas.microsoft.com/office/drawing/2014/main" id="{CD0A05EE-3EC6-B94C-5709-D59A2F2767BC}"/>
              </a:ext>
            </a:extLst>
          </p:cNvPr>
          <p:cNvGraphicFramePr>
            <a:graphicFrameLocks noChangeAspect="1"/>
          </p:cNvGraphicFramePr>
          <p:nvPr>
            <p:extLst>
              <p:ext uri="{D42A27DB-BD31-4B8C-83A1-F6EECF244321}">
                <p14:modId xmlns:p14="http://schemas.microsoft.com/office/powerpoint/2010/main" val="2322513484"/>
              </p:ext>
            </p:extLst>
          </p:nvPr>
        </p:nvGraphicFramePr>
        <p:xfrm>
          <a:off x="6096000" y="1982733"/>
          <a:ext cx="5348288" cy="828675"/>
        </p:xfrm>
        <a:graphic>
          <a:graphicData uri="http://schemas.openxmlformats.org/presentationml/2006/ole">
            <mc:AlternateContent xmlns:mc="http://schemas.openxmlformats.org/markup-compatibility/2006">
              <mc:Choice xmlns:v="urn:schemas-microsoft-com:vml" Requires="v">
                <p:oleObj spid="_x0000_s10253" name="Equation" r:id="rId4" imgW="3111480" imgH="482400" progId="Equation.DSMT4">
                  <p:embed/>
                </p:oleObj>
              </mc:Choice>
              <mc:Fallback>
                <p:oleObj name="Equation" r:id="rId4" imgW="3111480" imgH="482400" progId="Equation.DSMT4">
                  <p:embed/>
                  <p:pic>
                    <p:nvPicPr>
                      <p:cNvPr id="6" name="オブジェクト 45">
                        <a:extLst>
                          <a:ext uri="{FF2B5EF4-FFF2-40B4-BE49-F238E27FC236}">
                            <a16:creationId xmlns:a16="http://schemas.microsoft.com/office/drawing/2014/main" id="{CD0A05EE-3EC6-B94C-5709-D59A2F2767BC}"/>
                          </a:ext>
                        </a:extLst>
                      </p:cNvPr>
                      <p:cNvPicPr/>
                      <p:nvPr/>
                    </p:nvPicPr>
                    <p:blipFill>
                      <a:blip r:embed="rId5"/>
                      <a:stretch>
                        <a:fillRect/>
                      </a:stretch>
                    </p:blipFill>
                    <p:spPr>
                      <a:xfrm>
                        <a:off x="6096000" y="1982733"/>
                        <a:ext cx="5348288" cy="828675"/>
                      </a:xfrm>
                      <a:prstGeom prst="rect">
                        <a:avLst/>
                      </a:prstGeom>
                      <a:ln w="19050">
                        <a:noFill/>
                      </a:ln>
                    </p:spPr>
                  </p:pic>
                </p:oleObj>
              </mc:Fallback>
            </mc:AlternateContent>
          </a:graphicData>
        </a:graphic>
      </p:graphicFrame>
      <p:graphicFrame>
        <p:nvGraphicFramePr>
          <p:cNvPr id="7" name="オブジェクト 4">
            <a:extLst>
              <a:ext uri="{FF2B5EF4-FFF2-40B4-BE49-F238E27FC236}">
                <a16:creationId xmlns:a16="http://schemas.microsoft.com/office/drawing/2014/main" id="{5C8830ED-65FE-E344-C64A-4E95C054D607}"/>
              </a:ext>
            </a:extLst>
          </p:cNvPr>
          <p:cNvGraphicFramePr>
            <a:graphicFrameLocks noChangeAspect="1"/>
          </p:cNvGraphicFramePr>
          <p:nvPr>
            <p:extLst>
              <p:ext uri="{D42A27DB-BD31-4B8C-83A1-F6EECF244321}">
                <p14:modId xmlns:p14="http://schemas.microsoft.com/office/powerpoint/2010/main" val="780955258"/>
              </p:ext>
            </p:extLst>
          </p:nvPr>
        </p:nvGraphicFramePr>
        <p:xfrm>
          <a:off x="676425" y="1894899"/>
          <a:ext cx="3521410" cy="828675"/>
        </p:xfrm>
        <a:graphic>
          <a:graphicData uri="http://schemas.openxmlformats.org/presentationml/2006/ole">
            <mc:AlternateContent xmlns:mc="http://schemas.openxmlformats.org/markup-compatibility/2006">
              <mc:Choice xmlns:v="urn:schemas-microsoft-com:vml" Requires="v">
                <p:oleObj spid="_x0000_s10254" name="Equation" r:id="rId6" imgW="1777680" imgH="419040" progId="Equation.DSMT4">
                  <p:embed/>
                </p:oleObj>
              </mc:Choice>
              <mc:Fallback>
                <p:oleObj name="Equation" r:id="rId6" imgW="1777680" imgH="419040" progId="Equation.DSMT4">
                  <p:embed/>
                  <p:pic>
                    <p:nvPicPr>
                      <p:cNvPr id="7" name="オブジェクト 4">
                        <a:extLst>
                          <a:ext uri="{FF2B5EF4-FFF2-40B4-BE49-F238E27FC236}">
                            <a16:creationId xmlns:a16="http://schemas.microsoft.com/office/drawing/2014/main" id="{5C8830ED-65FE-E344-C64A-4E95C054D607}"/>
                          </a:ext>
                        </a:extLst>
                      </p:cNvPr>
                      <p:cNvPicPr/>
                      <p:nvPr/>
                    </p:nvPicPr>
                    <p:blipFill>
                      <a:blip r:embed="rId7"/>
                      <a:stretch>
                        <a:fillRect/>
                      </a:stretch>
                    </p:blipFill>
                    <p:spPr>
                      <a:xfrm>
                        <a:off x="676425" y="1894899"/>
                        <a:ext cx="3521410" cy="828675"/>
                      </a:xfrm>
                      <a:prstGeom prst="rect">
                        <a:avLst/>
                      </a:prstGeom>
                      <a:ln w="19050">
                        <a:noFill/>
                      </a:ln>
                    </p:spPr>
                  </p:pic>
                </p:oleObj>
              </mc:Fallback>
            </mc:AlternateContent>
          </a:graphicData>
        </a:graphic>
      </p:graphicFrame>
      <p:graphicFrame>
        <p:nvGraphicFramePr>
          <p:cNvPr id="14" name="オブジェクト 4">
            <a:extLst>
              <a:ext uri="{FF2B5EF4-FFF2-40B4-BE49-F238E27FC236}">
                <a16:creationId xmlns:a16="http://schemas.microsoft.com/office/drawing/2014/main" id="{E4CF3BDD-EFE6-B357-B130-4A89717BA1F6}"/>
              </a:ext>
            </a:extLst>
          </p:cNvPr>
          <p:cNvGraphicFramePr>
            <a:graphicFrameLocks noChangeAspect="1"/>
          </p:cNvGraphicFramePr>
          <p:nvPr>
            <p:extLst>
              <p:ext uri="{D42A27DB-BD31-4B8C-83A1-F6EECF244321}">
                <p14:modId xmlns:p14="http://schemas.microsoft.com/office/powerpoint/2010/main" val="2298537736"/>
              </p:ext>
            </p:extLst>
          </p:nvPr>
        </p:nvGraphicFramePr>
        <p:xfrm>
          <a:off x="4359349" y="1499191"/>
          <a:ext cx="1472637" cy="744322"/>
        </p:xfrm>
        <a:graphic>
          <a:graphicData uri="http://schemas.openxmlformats.org/presentationml/2006/ole">
            <mc:AlternateContent xmlns:mc="http://schemas.openxmlformats.org/markup-compatibility/2006">
              <mc:Choice xmlns:v="urn:schemas-microsoft-com:vml" Requires="v">
                <p:oleObj spid="_x0000_s10255" name="Equation" r:id="rId8" imgW="952200" imgH="482400" progId="Equation.DSMT4">
                  <p:embed/>
                </p:oleObj>
              </mc:Choice>
              <mc:Fallback>
                <p:oleObj name="Equation" r:id="rId8" imgW="952200" imgH="482400" progId="Equation.DSMT4">
                  <p:embed/>
                  <p:pic>
                    <p:nvPicPr>
                      <p:cNvPr id="14" name="オブジェクト 4">
                        <a:extLst>
                          <a:ext uri="{FF2B5EF4-FFF2-40B4-BE49-F238E27FC236}">
                            <a16:creationId xmlns:a16="http://schemas.microsoft.com/office/drawing/2014/main" id="{E4CF3BDD-EFE6-B357-B130-4A89717BA1F6}"/>
                          </a:ext>
                        </a:extLst>
                      </p:cNvPr>
                      <p:cNvPicPr/>
                      <p:nvPr/>
                    </p:nvPicPr>
                    <p:blipFill>
                      <a:blip r:embed="rId9"/>
                      <a:stretch>
                        <a:fillRect/>
                      </a:stretch>
                    </p:blipFill>
                    <p:spPr>
                      <a:xfrm>
                        <a:off x="4359349" y="1499191"/>
                        <a:ext cx="1472637" cy="744322"/>
                      </a:xfrm>
                      <a:prstGeom prst="rect">
                        <a:avLst/>
                      </a:prstGeom>
                      <a:ln w="19050">
                        <a:noFill/>
                      </a:ln>
                    </p:spPr>
                  </p:pic>
                </p:oleObj>
              </mc:Fallback>
            </mc:AlternateContent>
          </a:graphicData>
        </a:graphic>
      </p:graphicFrame>
      <p:sp>
        <p:nvSpPr>
          <p:cNvPr id="20" name="箭头: 右 19">
            <a:extLst>
              <a:ext uri="{FF2B5EF4-FFF2-40B4-BE49-F238E27FC236}">
                <a16:creationId xmlns:a16="http://schemas.microsoft.com/office/drawing/2014/main" id="{8FAAEB96-3F26-32A5-3361-108E91BC20FA}"/>
              </a:ext>
            </a:extLst>
          </p:cNvPr>
          <p:cNvSpPr/>
          <p:nvPr/>
        </p:nvSpPr>
        <p:spPr>
          <a:xfrm flipV="1">
            <a:off x="4359349" y="2243513"/>
            <a:ext cx="1521073" cy="223240"/>
          </a:xfrm>
          <a:prstGeom prst="rightArrow">
            <a:avLst>
              <a:gd name="adj1" fmla="val 44970"/>
              <a:gd name="adj2" fmla="val 115934"/>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角丸四角形 1">
            <a:extLst>
              <a:ext uri="{FF2B5EF4-FFF2-40B4-BE49-F238E27FC236}">
                <a16:creationId xmlns:a16="http://schemas.microsoft.com/office/drawing/2014/main" id="{F39CA6AA-2419-FDB7-6398-CF6CE7D99F3A}"/>
              </a:ext>
            </a:extLst>
          </p:cNvPr>
          <p:cNvSpPr/>
          <p:nvPr/>
        </p:nvSpPr>
        <p:spPr>
          <a:xfrm>
            <a:off x="4094060" y="3260727"/>
            <a:ext cx="2232248" cy="1152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直線矢印コネクタ 8">
            <a:extLst>
              <a:ext uri="{FF2B5EF4-FFF2-40B4-BE49-F238E27FC236}">
                <a16:creationId xmlns:a16="http://schemas.microsoft.com/office/drawing/2014/main" id="{CEAB67A3-BF85-F541-6B23-06AD4571154C}"/>
              </a:ext>
            </a:extLst>
          </p:cNvPr>
          <p:cNvCxnSpPr/>
          <p:nvPr/>
        </p:nvCxnSpPr>
        <p:spPr>
          <a:xfrm>
            <a:off x="2445516" y="3521550"/>
            <a:ext cx="164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FA19873-9FD3-4A32-DA4A-2B9E3DCB76C8}"/>
              </a:ext>
            </a:extLst>
          </p:cNvPr>
          <p:cNvCxnSpPr/>
          <p:nvPr/>
        </p:nvCxnSpPr>
        <p:spPr>
          <a:xfrm>
            <a:off x="6326308" y="3521550"/>
            <a:ext cx="164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角丸四角形 33">
            <a:extLst>
              <a:ext uri="{FF2B5EF4-FFF2-40B4-BE49-F238E27FC236}">
                <a16:creationId xmlns:a16="http://schemas.microsoft.com/office/drawing/2014/main" id="{195EAC60-506B-B673-7EE8-4BE221356A85}"/>
              </a:ext>
            </a:extLst>
          </p:cNvPr>
          <p:cNvSpPr/>
          <p:nvPr/>
        </p:nvSpPr>
        <p:spPr>
          <a:xfrm>
            <a:off x="4116818" y="4865163"/>
            <a:ext cx="2232248" cy="1152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直線矢印コネクタ 34">
            <a:extLst>
              <a:ext uri="{FF2B5EF4-FFF2-40B4-BE49-F238E27FC236}">
                <a16:creationId xmlns:a16="http://schemas.microsoft.com/office/drawing/2014/main" id="{49616C4B-5CDB-2D32-BDD4-9E9EAEAACE9A}"/>
              </a:ext>
            </a:extLst>
          </p:cNvPr>
          <p:cNvCxnSpPr/>
          <p:nvPr/>
        </p:nvCxnSpPr>
        <p:spPr>
          <a:xfrm>
            <a:off x="2498486" y="5054799"/>
            <a:ext cx="16183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5">
            <a:extLst>
              <a:ext uri="{FF2B5EF4-FFF2-40B4-BE49-F238E27FC236}">
                <a16:creationId xmlns:a16="http://schemas.microsoft.com/office/drawing/2014/main" id="{FAEB0B30-7B54-794B-2C3D-BBE5FB94A18C}"/>
              </a:ext>
            </a:extLst>
          </p:cNvPr>
          <p:cNvCxnSpPr/>
          <p:nvPr/>
        </p:nvCxnSpPr>
        <p:spPr>
          <a:xfrm>
            <a:off x="6349066" y="5054799"/>
            <a:ext cx="164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8">
            <a:extLst>
              <a:ext uri="{FF2B5EF4-FFF2-40B4-BE49-F238E27FC236}">
                <a16:creationId xmlns:a16="http://schemas.microsoft.com/office/drawing/2014/main" id="{3ABAFDF9-4D9C-638D-B3B1-E84D812E956F}"/>
              </a:ext>
            </a:extLst>
          </p:cNvPr>
          <p:cNvCxnSpPr/>
          <p:nvPr/>
        </p:nvCxnSpPr>
        <p:spPr>
          <a:xfrm>
            <a:off x="2468274" y="5846628"/>
            <a:ext cx="164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C21A7E29-9231-2C6C-27B8-B0E8098FCCE3}"/>
              </a:ext>
            </a:extLst>
          </p:cNvPr>
          <p:cNvCxnSpPr/>
          <p:nvPr/>
        </p:nvCxnSpPr>
        <p:spPr>
          <a:xfrm>
            <a:off x="6349066" y="5843191"/>
            <a:ext cx="164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13">
            <a:extLst>
              <a:ext uri="{FF2B5EF4-FFF2-40B4-BE49-F238E27FC236}">
                <a16:creationId xmlns:a16="http://schemas.microsoft.com/office/drawing/2014/main" id="{4337C142-1408-910D-50A0-B41F95C81E55}"/>
              </a:ext>
            </a:extLst>
          </p:cNvPr>
          <p:cNvCxnSpPr/>
          <p:nvPr/>
        </p:nvCxnSpPr>
        <p:spPr>
          <a:xfrm>
            <a:off x="4094060" y="3521550"/>
            <a:ext cx="22322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5">
            <a:extLst>
              <a:ext uri="{FF2B5EF4-FFF2-40B4-BE49-F238E27FC236}">
                <a16:creationId xmlns:a16="http://schemas.microsoft.com/office/drawing/2014/main" id="{5EC86696-E810-2D0F-6F88-0BFA1336C7D4}"/>
              </a:ext>
            </a:extLst>
          </p:cNvPr>
          <p:cNvCxnSpPr/>
          <p:nvPr/>
        </p:nvCxnSpPr>
        <p:spPr>
          <a:xfrm>
            <a:off x="4147030" y="5052418"/>
            <a:ext cx="22322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6">
            <a:extLst>
              <a:ext uri="{FF2B5EF4-FFF2-40B4-BE49-F238E27FC236}">
                <a16:creationId xmlns:a16="http://schemas.microsoft.com/office/drawing/2014/main" id="{79252222-4A63-388F-CB95-7D3AB49C766A}"/>
              </a:ext>
            </a:extLst>
          </p:cNvPr>
          <p:cNvCxnSpPr/>
          <p:nvPr/>
        </p:nvCxnSpPr>
        <p:spPr>
          <a:xfrm>
            <a:off x="4116818" y="5843191"/>
            <a:ext cx="22322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7">
            <a:extLst>
              <a:ext uri="{FF2B5EF4-FFF2-40B4-BE49-F238E27FC236}">
                <a16:creationId xmlns:a16="http://schemas.microsoft.com/office/drawing/2014/main" id="{F3A7F6AC-7032-D303-0DB8-5F360FCF1290}"/>
              </a:ext>
            </a:extLst>
          </p:cNvPr>
          <p:cNvCxnSpPr/>
          <p:nvPr/>
        </p:nvCxnSpPr>
        <p:spPr>
          <a:xfrm>
            <a:off x="4132574" y="5051549"/>
            <a:ext cx="2186280" cy="788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50">
            <a:extLst>
              <a:ext uri="{FF2B5EF4-FFF2-40B4-BE49-F238E27FC236}">
                <a16:creationId xmlns:a16="http://schemas.microsoft.com/office/drawing/2014/main" id="{513E0311-3961-609F-8A66-17631CE0A1FF}"/>
              </a:ext>
            </a:extLst>
          </p:cNvPr>
          <p:cNvCxnSpPr/>
          <p:nvPr/>
        </p:nvCxnSpPr>
        <p:spPr>
          <a:xfrm flipV="1">
            <a:off x="4116818" y="5051549"/>
            <a:ext cx="2246704" cy="788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18">
            <a:extLst>
              <a:ext uri="{FF2B5EF4-FFF2-40B4-BE49-F238E27FC236}">
                <a16:creationId xmlns:a16="http://schemas.microsoft.com/office/drawing/2014/main" id="{813D0171-B397-4F47-BEF5-438D4CBD5DE2}"/>
              </a:ext>
            </a:extLst>
          </p:cNvPr>
          <p:cNvSpPr/>
          <p:nvPr/>
        </p:nvSpPr>
        <p:spPr>
          <a:xfrm>
            <a:off x="3472202" y="3622971"/>
            <a:ext cx="3852337" cy="369332"/>
          </a:xfrm>
          <a:prstGeom prst="rect">
            <a:avLst/>
          </a:prstGeom>
        </p:spPr>
        <p:txBody>
          <a:bodyPr wrap="none">
            <a:spAutoFit/>
          </a:bodyPr>
          <a:lstStyle/>
          <a:p>
            <a:r>
              <a:rPr lang="en-US" b="1" dirty="0">
                <a:solidFill>
                  <a:schemeClr val="accent2">
                    <a:lumMod val="60000"/>
                    <a:lumOff val="40000"/>
                  </a:schemeClr>
                </a:solidFill>
                <a:latin typeface="Arial" panose="020B0604020202020204" pitchFamily="34" charset="0"/>
                <a:cs typeface="Arial" panose="020B0604020202020204" pitchFamily="34" charset="0"/>
              </a:rPr>
              <a:t>Single Input Single Output (SISO)</a:t>
            </a:r>
            <a:endParaRPr lang="en-US" dirty="0">
              <a:solidFill>
                <a:schemeClr val="accent2">
                  <a:lumMod val="60000"/>
                  <a:lumOff val="40000"/>
                </a:schemeClr>
              </a:solidFill>
              <a:latin typeface="Arial" panose="020B0604020202020204" pitchFamily="34" charset="0"/>
              <a:cs typeface="Arial" panose="020B0604020202020204" pitchFamily="34" charset="0"/>
            </a:endParaRPr>
          </a:p>
        </p:txBody>
      </p:sp>
      <p:graphicFrame>
        <p:nvGraphicFramePr>
          <p:cNvPr id="49" name="オブジェクト 44">
            <a:extLst>
              <a:ext uri="{FF2B5EF4-FFF2-40B4-BE49-F238E27FC236}">
                <a16:creationId xmlns:a16="http://schemas.microsoft.com/office/drawing/2014/main" id="{E87E21C5-2BA3-6AE6-9E19-4AF1E2964208}"/>
              </a:ext>
            </a:extLst>
          </p:cNvPr>
          <p:cNvGraphicFramePr>
            <a:graphicFrameLocks noChangeAspect="1"/>
          </p:cNvGraphicFramePr>
          <p:nvPr>
            <p:extLst>
              <p:ext uri="{D42A27DB-BD31-4B8C-83A1-F6EECF244321}">
                <p14:modId xmlns:p14="http://schemas.microsoft.com/office/powerpoint/2010/main" val="3132848578"/>
              </p:ext>
            </p:extLst>
          </p:nvPr>
        </p:nvGraphicFramePr>
        <p:xfrm>
          <a:off x="2158161" y="4871814"/>
          <a:ext cx="276225" cy="382588"/>
        </p:xfrm>
        <a:graphic>
          <a:graphicData uri="http://schemas.openxmlformats.org/presentationml/2006/ole">
            <mc:AlternateContent xmlns:mc="http://schemas.openxmlformats.org/markup-compatibility/2006">
              <mc:Choice xmlns:v="urn:schemas-microsoft-com:vml" Requires="v">
                <p:oleObj spid="_x0000_s10256" name="Equation" r:id="rId10" imgW="164880" imgH="228600" progId="Equation.DSMT4">
                  <p:embed/>
                </p:oleObj>
              </mc:Choice>
              <mc:Fallback>
                <p:oleObj name="Equation" r:id="rId10" imgW="164880" imgH="228600" progId="Equation.DSMT4">
                  <p:embed/>
                  <p:pic>
                    <p:nvPicPr>
                      <p:cNvPr id="49" name="オブジェクト 44">
                        <a:extLst>
                          <a:ext uri="{FF2B5EF4-FFF2-40B4-BE49-F238E27FC236}">
                            <a16:creationId xmlns:a16="http://schemas.microsoft.com/office/drawing/2014/main" id="{E87E21C5-2BA3-6AE6-9E19-4AF1E2964208}"/>
                          </a:ext>
                        </a:extLst>
                      </p:cNvPr>
                      <p:cNvPicPr/>
                      <p:nvPr/>
                    </p:nvPicPr>
                    <p:blipFill>
                      <a:blip r:embed="rId11"/>
                      <a:stretch>
                        <a:fillRect/>
                      </a:stretch>
                    </p:blipFill>
                    <p:spPr>
                      <a:xfrm>
                        <a:off x="2158161" y="4871814"/>
                        <a:ext cx="276225" cy="382588"/>
                      </a:xfrm>
                      <a:prstGeom prst="rect">
                        <a:avLst/>
                      </a:prstGeom>
                      <a:ln w="19050">
                        <a:solidFill>
                          <a:srgbClr val="FF0000"/>
                        </a:solidFill>
                      </a:ln>
                    </p:spPr>
                  </p:pic>
                </p:oleObj>
              </mc:Fallback>
            </mc:AlternateContent>
          </a:graphicData>
        </a:graphic>
      </p:graphicFrame>
      <p:graphicFrame>
        <p:nvGraphicFramePr>
          <p:cNvPr id="50" name="オブジェクト 48">
            <a:extLst>
              <a:ext uri="{FF2B5EF4-FFF2-40B4-BE49-F238E27FC236}">
                <a16:creationId xmlns:a16="http://schemas.microsoft.com/office/drawing/2014/main" id="{561B7C36-9146-AC0F-8435-91E6CB911D88}"/>
              </a:ext>
            </a:extLst>
          </p:cNvPr>
          <p:cNvGraphicFramePr>
            <a:graphicFrameLocks noChangeAspect="1"/>
          </p:cNvGraphicFramePr>
          <p:nvPr>
            <p:extLst>
              <p:ext uri="{D42A27DB-BD31-4B8C-83A1-F6EECF244321}">
                <p14:modId xmlns:p14="http://schemas.microsoft.com/office/powerpoint/2010/main" val="4186600783"/>
              </p:ext>
            </p:extLst>
          </p:nvPr>
        </p:nvGraphicFramePr>
        <p:xfrm>
          <a:off x="2181296" y="5648461"/>
          <a:ext cx="255587" cy="382588"/>
        </p:xfrm>
        <a:graphic>
          <a:graphicData uri="http://schemas.openxmlformats.org/presentationml/2006/ole">
            <mc:AlternateContent xmlns:mc="http://schemas.openxmlformats.org/markup-compatibility/2006">
              <mc:Choice xmlns:v="urn:schemas-microsoft-com:vml" Requires="v">
                <p:oleObj spid="_x0000_s10257" name="Equation" r:id="rId12" imgW="152280" imgH="228600" progId="Equation.DSMT4">
                  <p:embed/>
                </p:oleObj>
              </mc:Choice>
              <mc:Fallback>
                <p:oleObj name="Equation" r:id="rId12" imgW="152280" imgH="228600" progId="Equation.DSMT4">
                  <p:embed/>
                  <p:pic>
                    <p:nvPicPr>
                      <p:cNvPr id="50" name="オブジェクト 48">
                        <a:extLst>
                          <a:ext uri="{FF2B5EF4-FFF2-40B4-BE49-F238E27FC236}">
                            <a16:creationId xmlns:a16="http://schemas.microsoft.com/office/drawing/2014/main" id="{561B7C36-9146-AC0F-8435-91E6CB911D88}"/>
                          </a:ext>
                        </a:extLst>
                      </p:cNvPr>
                      <p:cNvPicPr/>
                      <p:nvPr/>
                    </p:nvPicPr>
                    <p:blipFill>
                      <a:blip r:embed="rId13"/>
                      <a:stretch>
                        <a:fillRect/>
                      </a:stretch>
                    </p:blipFill>
                    <p:spPr>
                      <a:xfrm>
                        <a:off x="2181296" y="5648461"/>
                        <a:ext cx="255587" cy="382588"/>
                      </a:xfrm>
                      <a:prstGeom prst="rect">
                        <a:avLst/>
                      </a:prstGeom>
                      <a:ln w="19050">
                        <a:solidFill>
                          <a:srgbClr val="FF0000"/>
                        </a:solidFill>
                      </a:ln>
                    </p:spPr>
                  </p:pic>
                </p:oleObj>
              </mc:Fallback>
            </mc:AlternateContent>
          </a:graphicData>
        </a:graphic>
      </p:graphicFrame>
      <p:graphicFrame>
        <p:nvGraphicFramePr>
          <p:cNvPr id="51" name="オブジェクト 51">
            <a:extLst>
              <a:ext uri="{FF2B5EF4-FFF2-40B4-BE49-F238E27FC236}">
                <a16:creationId xmlns:a16="http://schemas.microsoft.com/office/drawing/2014/main" id="{7D4E8C1B-ECC8-7A1F-66DB-D1CF87A67E61}"/>
              </a:ext>
            </a:extLst>
          </p:cNvPr>
          <p:cNvGraphicFramePr>
            <a:graphicFrameLocks noChangeAspect="1"/>
          </p:cNvGraphicFramePr>
          <p:nvPr>
            <p:extLst>
              <p:ext uri="{D42A27DB-BD31-4B8C-83A1-F6EECF244321}">
                <p14:modId xmlns:p14="http://schemas.microsoft.com/office/powerpoint/2010/main" val="2680435055"/>
              </p:ext>
            </p:extLst>
          </p:nvPr>
        </p:nvGraphicFramePr>
        <p:xfrm>
          <a:off x="8039580" y="5655136"/>
          <a:ext cx="254000" cy="382588"/>
        </p:xfrm>
        <a:graphic>
          <a:graphicData uri="http://schemas.openxmlformats.org/presentationml/2006/ole">
            <mc:AlternateContent xmlns:mc="http://schemas.openxmlformats.org/markup-compatibility/2006">
              <mc:Choice xmlns:v="urn:schemas-microsoft-com:vml" Requires="v">
                <p:oleObj spid="_x0000_s10258" name="Equation" r:id="rId14" imgW="152280" imgH="228600" progId="Equation.DSMT4">
                  <p:embed/>
                </p:oleObj>
              </mc:Choice>
              <mc:Fallback>
                <p:oleObj name="Equation" r:id="rId14" imgW="152280" imgH="228600" progId="Equation.DSMT4">
                  <p:embed/>
                  <p:pic>
                    <p:nvPicPr>
                      <p:cNvPr id="51" name="オブジェクト 51">
                        <a:extLst>
                          <a:ext uri="{FF2B5EF4-FFF2-40B4-BE49-F238E27FC236}">
                            <a16:creationId xmlns:a16="http://schemas.microsoft.com/office/drawing/2014/main" id="{7D4E8C1B-ECC8-7A1F-66DB-D1CF87A67E61}"/>
                          </a:ext>
                        </a:extLst>
                      </p:cNvPr>
                      <p:cNvPicPr/>
                      <p:nvPr/>
                    </p:nvPicPr>
                    <p:blipFill>
                      <a:blip r:embed="rId15"/>
                      <a:stretch>
                        <a:fillRect/>
                      </a:stretch>
                    </p:blipFill>
                    <p:spPr>
                      <a:xfrm>
                        <a:off x="8039580" y="5655136"/>
                        <a:ext cx="254000" cy="382588"/>
                      </a:xfrm>
                      <a:prstGeom prst="rect">
                        <a:avLst/>
                      </a:prstGeom>
                      <a:ln w="19050">
                        <a:solidFill>
                          <a:srgbClr val="FF0000"/>
                        </a:solidFill>
                      </a:ln>
                    </p:spPr>
                  </p:pic>
                </p:oleObj>
              </mc:Fallback>
            </mc:AlternateContent>
          </a:graphicData>
        </a:graphic>
      </p:graphicFrame>
      <p:graphicFrame>
        <p:nvGraphicFramePr>
          <p:cNvPr id="52" name="オブジェクト 53">
            <a:extLst>
              <a:ext uri="{FF2B5EF4-FFF2-40B4-BE49-F238E27FC236}">
                <a16:creationId xmlns:a16="http://schemas.microsoft.com/office/drawing/2014/main" id="{A389BC6B-177C-643A-E018-D81DC542F6D9}"/>
              </a:ext>
            </a:extLst>
          </p:cNvPr>
          <p:cNvGraphicFramePr>
            <a:graphicFrameLocks noChangeAspect="1"/>
          </p:cNvGraphicFramePr>
          <p:nvPr>
            <p:extLst>
              <p:ext uri="{D42A27DB-BD31-4B8C-83A1-F6EECF244321}">
                <p14:modId xmlns:p14="http://schemas.microsoft.com/office/powerpoint/2010/main" val="423261033"/>
              </p:ext>
            </p:extLst>
          </p:nvPr>
        </p:nvGraphicFramePr>
        <p:xfrm>
          <a:off x="8018943" y="4869324"/>
          <a:ext cx="274637" cy="382587"/>
        </p:xfrm>
        <a:graphic>
          <a:graphicData uri="http://schemas.openxmlformats.org/presentationml/2006/ole">
            <mc:AlternateContent xmlns:mc="http://schemas.openxmlformats.org/markup-compatibility/2006">
              <mc:Choice xmlns:v="urn:schemas-microsoft-com:vml" Requires="v">
                <p:oleObj spid="_x0000_s10259" name="Equation" r:id="rId16" imgW="164880" imgH="228600" progId="Equation.DSMT4">
                  <p:embed/>
                </p:oleObj>
              </mc:Choice>
              <mc:Fallback>
                <p:oleObj name="Equation" r:id="rId16" imgW="164880" imgH="228600" progId="Equation.DSMT4">
                  <p:embed/>
                  <p:pic>
                    <p:nvPicPr>
                      <p:cNvPr id="52" name="オブジェクト 53">
                        <a:extLst>
                          <a:ext uri="{FF2B5EF4-FFF2-40B4-BE49-F238E27FC236}">
                            <a16:creationId xmlns:a16="http://schemas.microsoft.com/office/drawing/2014/main" id="{A389BC6B-177C-643A-E018-D81DC542F6D9}"/>
                          </a:ext>
                        </a:extLst>
                      </p:cNvPr>
                      <p:cNvPicPr/>
                      <p:nvPr/>
                    </p:nvPicPr>
                    <p:blipFill>
                      <a:blip r:embed="rId17"/>
                      <a:stretch>
                        <a:fillRect/>
                      </a:stretch>
                    </p:blipFill>
                    <p:spPr>
                      <a:xfrm>
                        <a:off x="8018943" y="4869324"/>
                        <a:ext cx="274637" cy="382587"/>
                      </a:xfrm>
                      <a:prstGeom prst="rect">
                        <a:avLst/>
                      </a:prstGeom>
                      <a:ln w="19050">
                        <a:solidFill>
                          <a:srgbClr val="FF0000"/>
                        </a:solidFill>
                      </a:ln>
                    </p:spPr>
                  </p:pic>
                </p:oleObj>
              </mc:Fallback>
            </mc:AlternateContent>
          </a:graphicData>
        </a:graphic>
      </p:graphicFrame>
      <p:cxnSp>
        <p:nvCxnSpPr>
          <p:cNvPr id="53" name="直線矢印コネクタ 55">
            <a:extLst>
              <a:ext uri="{FF2B5EF4-FFF2-40B4-BE49-F238E27FC236}">
                <a16:creationId xmlns:a16="http://schemas.microsoft.com/office/drawing/2014/main" id="{D8F848CB-852D-01FF-847A-844B3DDC454E}"/>
              </a:ext>
            </a:extLst>
          </p:cNvPr>
          <p:cNvCxnSpPr/>
          <p:nvPr/>
        </p:nvCxnSpPr>
        <p:spPr>
          <a:xfrm>
            <a:off x="2450779" y="4062174"/>
            <a:ext cx="164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6">
            <a:extLst>
              <a:ext uri="{FF2B5EF4-FFF2-40B4-BE49-F238E27FC236}">
                <a16:creationId xmlns:a16="http://schemas.microsoft.com/office/drawing/2014/main" id="{A127BBE0-F480-0A71-F688-F6144D180B54}"/>
              </a:ext>
            </a:extLst>
          </p:cNvPr>
          <p:cNvCxnSpPr/>
          <p:nvPr/>
        </p:nvCxnSpPr>
        <p:spPr>
          <a:xfrm>
            <a:off x="6331571" y="4062174"/>
            <a:ext cx="164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7">
            <a:extLst>
              <a:ext uri="{FF2B5EF4-FFF2-40B4-BE49-F238E27FC236}">
                <a16:creationId xmlns:a16="http://schemas.microsoft.com/office/drawing/2014/main" id="{45483F24-BEC7-21F3-C61C-6677BE13DA67}"/>
              </a:ext>
            </a:extLst>
          </p:cNvPr>
          <p:cNvCxnSpPr/>
          <p:nvPr/>
        </p:nvCxnSpPr>
        <p:spPr>
          <a:xfrm>
            <a:off x="4099323" y="4062174"/>
            <a:ext cx="22322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56" name="オブジェクト 60">
            <a:extLst>
              <a:ext uri="{FF2B5EF4-FFF2-40B4-BE49-F238E27FC236}">
                <a16:creationId xmlns:a16="http://schemas.microsoft.com/office/drawing/2014/main" id="{725F1B23-7A23-A0DD-90A8-8FDCC6DEB6B5}"/>
              </a:ext>
            </a:extLst>
          </p:cNvPr>
          <p:cNvGraphicFramePr>
            <a:graphicFrameLocks noChangeAspect="1"/>
          </p:cNvGraphicFramePr>
          <p:nvPr>
            <p:extLst>
              <p:ext uri="{D42A27DB-BD31-4B8C-83A1-F6EECF244321}">
                <p14:modId xmlns:p14="http://schemas.microsoft.com/office/powerpoint/2010/main" val="3413887516"/>
              </p:ext>
            </p:extLst>
          </p:nvPr>
        </p:nvGraphicFramePr>
        <p:xfrm>
          <a:off x="8056547" y="4048845"/>
          <a:ext cx="254000" cy="382588"/>
        </p:xfrm>
        <a:graphic>
          <a:graphicData uri="http://schemas.openxmlformats.org/presentationml/2006/ole">
            <mc:AlternateContent xmlns:mc="http://schemas.openxmlformats.org/markup-compatibility/2006">
              <mc:Choice xmlns:v="urn:schemas-microsoft-com:vml" Requires="v">
                <p:oleObj spid="_x0000_s10260" name="Equation" r:id="rId14" imgW="152280" imgH="228600" progId="Equation.DSMT4">
                  <p:embed/>
                </p:oleObj>
              </mc:Choice>
              <mc:Fallback>
                <p:oleObj name="Equation" r:id="rId14" imgW="152280" imgH="228600" progId="Equation.DSMT4">
                  <p:embed/>
                  <p:pic>
                    <p:nvPicPr>
                      <p:cNvPr id="56" name="オブジェクト 60">
                        <a:extLst>
                          <a:ext uri="{FF2B5EF4-FFF2-40B4-BE49-F238E27FC236}">
                            <a16:creationId xmlns:a16="http://schemas.microsoft.com/office/drawing/2014/main" id="{725F1B23-7A23-A0DD-90A8-8FDCC6DEB6B5}"/>
                          </a:ext>
                        </a:extLst>
                      </p:cNvPr>
                      <p:cNvPicPr/>
                      <p:nvPr/>
                    </p:nvPicPr>
                    <p:blipFill>
                      <a:blip r:embed="rId15"/>
                      <a:stretch>
                        <a:fillRect/>
                      </a:stretch>
                    </p:blipFill>
                    <p:spPr>
                      <a:xfrm>
                        <a:off x="8056547" y="4048845"/>
                        <a:ext cx="254000" cy="382588"/>
                      </a:xfrm>
                      <a:prstGeom prst="rect">
                        <a:avLst/>
                      </a:prstGeom>
                      <a:ln w="19050">
                        <a:solidFill>
                          <a:srgbClr val="FF0000"/>
                        </a:solidFill>
                      </a:ln>
                    </p:spPr>
                  </p:pic>
                </p:oleObj>
              </mc:Fallback>
            </mc:AlternateContent>
          </a:graphicData>
        </a:graphic>
      </p:graphicFrame>
      <p:graphicFrame>
        <p:nvGraphicFramePr>
          <p:cNvPr id="57" name="オブジェクト 61">
            <a:extLst>
              <a:ext uri="{FF2B5EF4-FFF2-40B4-BE49-F238E27FC236}">
                <a16:creationId xmlns:a16="http://schemas.microsoft.com/office/drawing/2014/main" id="{800FBE8A-B61D-DC3A-F95E-A5EE0237EF4F}"/>
              </a:ext>
            </a:extLst>
          </p:cNvPr>
          <p:cNvGraphicFramePr>
            <a:graphicFrameLocks noChangeAspect="1"/>
          </p:cNvGraphicFramePr>
          <p:nvPr>
            <p:extLst>
              <p:ext uri="{D42A27DB-BD31-4B8C-83A1-F6EECF244321}">
                <p14:modId xmlns:p14="http://schemas.microsoft.com/office/powerpoint/2010/main" val="3147842845"/>
              </p:ext>
            </p:extLst>
          </p:nvPr>
        </p:nvGraphicFramePr>
        <p:xfrm>
          <a:off x="8035910" y="3263033"/>
          <a:ext cx="274637" cy="382587"/>
        </p:xfrm>
        <a:graphic>
          <a:graphicData uri="http://schemas.openxmlformats.org/presentationml/2006/ole">
            <mc:AlternateContent xmlns:mc="http://schemas.openxmlformats.org/markup-compatibility/2006">
              <mc:Choice xmlns:v="urn:schemas-microsoft-com:vml" Requires="v">
                <p:oleObj spid="_x0000_s10261" name="Equation" r:id="rId16" imgW="164880" imgH="228600" progId="Equation.DSMT4">
                  <p:embed/>
                </p:oleObj>
              </mc:Choice>
              <mc:Fallback>
                <p:oleObj name="Equation" r:id="rId16" imgW="164880" imgH="228600" progId="Equation.DSMT4">
                  <p:embed/>
                  <p:pic>
                    <p:nvPicPr>
                      <p:cNvPr id="57" name="オブジェクト 61">
                        <a:extLst>
                          <a:ext uri="{FF2B5EF4-FFF2-40B4-BE49-F238E27FC236}">
                            <a16:creationId xmlns:a16="http://schemas.microsoft.com/office/drawing/2014/main" id="{800FBE8A-B61D-DC3A-F95E-A5EE0237EF4F}"/>
                          </a:ext>
                        </a:extLst>
                      </p:cNvPr>
                      <p:cNvPicPr/>
                      <p:nvPr/>
                    </p:nvPicPr>
                    <p:blipFill>
                      <a:blip r:embed="rId17"/>
                      <a:stretch>
                        <a:fillRect/>
                      </a:stretch>
                    </p:blipFill>
                    <p:spPr>
                      <a:xfrm>
                        <a:off x="8035910" y="3263033"/>
                        <a:ext cx="274637" cy="382587"/>
                      </a:xfrm>
                      <a:prstGeom prst="rect">
                        <a:avLst/>
                      </a:prstGeom>
                      <a:ln w="19050">
                        <a:solidFill>
                          <a:srgbClr val="FF0000"/>
                        </a:solidFill>
                      </a:ln>
                    </p:spPr>
                  </p:pic>
                </p:oleObj>
              </mc:Fallback>
            </mc:AlternateContent>
          </a:graphicData>
        </a:graphic>
      </p:graphicFrame>
      <p:graphicFrame>
        <p:nvGraphicFramePr>
          <p:cNvPr id="58" name="オブジェクト 62">
            <a:extLst>
              <a:ext uri="{FF2B5EF4-FFF2-40B4-BE49-F238E27FC236}">
                <a16:creationId xmlns:a16="http://schemas.microsoft.com/office/drawing/2014/main" id="{BBE08BF1-8B0E-C832-FA07-FE6389E4A1EC}"/>
              </a:ext>
            </a:extLst>
          </p:cNvPr>
          <p:cNvGraphicFramePr>
            <a:graphicFrameLocks noChangeAspect="1"/>
          </p:cNvGraphicFramePr>
          <p:nvPr>
            <p:extLst>
              <p:ext uri="{D42A27DB-BD31-4B8C-83A1-F6EECF244321}">
                <p14:modId xmlns:p14="http://schemas.microsoft.com/office/powerpoint/2010/main" val="69246307"/>
              </p:ext>
            </p:extLst>
          </p:nvPr>
        </p:nvGraphicFramePr>
        <p:xfrm>
          <a:off x="2079626" y="3167978"/>
          <a:ext cx="276225" cy="382588"/>
        </p:xfrm>
        <a:graphic>
          <a:graphicData uri="http://schemas.openxmlformats.org/presentationml/2006/ole">
            <mc:AlternateContent xmlns:mc="http://schemas.openxmlformats.org/markup-compatibility/2006">
              <mc:Choice xmlns:v="urn:schemas-microsoft-com:vml" Requires="v">
                <p:oleObj spid="_x0000_s10262" name="Equation" r:id="rId10" imgW="164880" imgH="228600" progId="Equation.DSMT4">
                  <p:embed/>
                </p:oleObj>
              </mc:Choice>
              <mc:Fallback>
                <p:oleObj name="Equation" r:id="rId10" imgW="164880" imgH="228600" progId="Equation.DSMT4">
                  <p:embed/>
                  <p:pic>
                    <p:nvPicPr>
                      <p:cNvPr id="58" name="オブジェクト 62">
                        <a:extLst>
                          <a:ext uri="{FF2B5EF4-FFF2-40B4-BE49-F238E27FC236}">
                            <a16:creationId xmlns:a16="http://schemas.microsoft.com/office/drawing/2014/main" id="{BBE08BF1-8B0E-C832-FA07-FE6389E4A1EC}"/>
                          </a:ext>
                        </a:extLst>
                      </p:cNvPr>
                      <p:cNvPicPr/>
                      <p:nvPr/>
                    </p:nvPicPr>
                    <p:blipFill>
                      <a:blip r:embed="rId11"/>
                      <a:stretch>
                        <a:fillRect/>
                      </a:stretch>
                    </p:blipFill>
                    <p:spPr>
                      <a:xfrm>
                        <a:off x="2079626" y="3167978"/>
                        <a:ext cx="276225" cy="382588"/>
                      </a:xfrm>
                      <a:prstGeom prst="rect">
                        <a:avLst/>
                      </a:prstGeom>
                      <a:ln w="19050">
                        <a:solidFill>
                          <a:srgbClr val="FF0000"/>
                        </a:solidFill>
                      </a:ln>
                    </p:spPr>
                  </p:pic>
                </p:oleObj>
              </mc:Fallback>
            </mc:AlternateContent>
          </a:graphicData>
        </a:graphic>
      </p:graphicFrame>
      <p:graphicFrame>
        <p:nvGraphicFramePr>
          <p:cNvPr id="59" name="オブジェクト 63">
            <a:extLst>
              <a:ext uri="{FF2B5EF4-FFF2-40B4-BE49-F238E27FC236}">
                <a16:creationId xmlns:a16="http://schemas.microsoft.com/office/drawing/2014/main" id="{5015F548-521D-102E-641F-D083AE89D341}"/>
              </a:ext>
            </a:extLst>
          </p:cNvPr>
          <p:cNvGraphicFramePr>
            <a:graphicFrameLocks noChangeAspect="1"/>
          </p:cNvGraphicFramePr>
          <p:nvPr>
            <p:extLst>
              <p:ext uri="{D42A27DB-BD31-4B8C-83A1-F6EECF244321}">
                <p14:modId xmlns:p14="http://schemas.microsoft.com/office/powerpoint/2010/main" val="631623130"/>
              </p:ext>
            </p:extLst>
          </p:nvPr>
        </p:nvGraphicFramePr>
        <p:xfrm>
          <a:off x="2102761" y="3944625"/>
          <a:ext cx="255587" cy="382588"/>
        </p:xfrm>
        <a:graphic>
          <a:graphicData uri="http://schemas.openxmlformats.org/presentationml/2006/ole">
            <mc:AlternateContent xmlns:mc="http://schemas.openxmlformats.org/markup-compatibility/2006">
              <mc:Choice xmlns:v="urn:schemas-microsoft-com:vml" Requires="v">
                <p:oleObj spid="_x0000_s10263" name="Equation" r:id="rId12" imgW="152280" imgH="228600" progId="Equation.DSMT4">
                  <p:embed/>
                </p:oleObj>
              </mc:Choice>
              <mc:Fallback>
                <p:oleObj name="Equation" r:id="rId12" imgW="152280" imgH="228600" progId="Equation.DSMT4">
                  <p:embed/>
                  <p:pic>
                    <p:nvPicPr>
                      <p:cNvPr id="59" name="オブジェクト 63">
                        <a:extLst>
                          <a:ext uri="{FF2B5EF4-FFF2-40B4-BE49-F238E27FC236}">
                            <a16:creationId xmlns:a16="http://schemas.microsoft.com/office/drawing/2014/main" id="{5015F548-521D-102E-641F-D083AE89D341}"/>
                          </a:ext>
                        </a:extLst>
                      </p:cNvPr>
                      <p:cNvPicPr/>
                      <p:nvPr/>
                    </p:nvPicPr>
                    <p:blipFill>
                      <a:blip r:embed="rId13"/>
                      <a:stretch>
                        <a:fillRect/>
                      </a:stretch>
                    </p:blipFill>
                    <p:spPr>
                      <a:xfrm>
                        <a:off x="2102761" y="3944625"/>
                        <a:ext cx="255587" cy="382588"/>
                      </a:xfrm>
                      <a:prstGeom prst="rect">
                        <a:avLst/>
                      </a:prstGeom>
                      <a:ln w="19050">
                        <a:solidFill>
                          <a:srgbClr val="FF0000"/>
                        </a:solidFill>
                      </a:ln>
                    </p:spPr>
                  </p:pic>
                </p:oleObj>
              </mc:Fallback>
            </mc:AlternateContent>
          </a:graphicData>
        </a:graphic>
      </p:graphicFrame>
      <p:pic>
        <p:nvPicPr>
          <p:cNvPr id="60" name="Picture 123" descr="「Difficult」の画像検索結果">
            <a:extLst>
              <a:ext uri="{FF2B5EF4-FFF2-40B4-BE49-F238E27FC236}">
                <a16:creationId xmlns:a16="http://schemas.microsoft.com/office/drawing/2014/main" id="{65ED6058-A360-F70A-7662-1EA704CC61E4}"/>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783674" y="4645497"/>
            <a:ext cx="1470895" cy="15136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33" descr="「Smile」の画像検索結果">
            <a:extLst>
              <a:ext uri="{FF2B5EF4-FFF2-40B4-BE49-F238E27FC236}">
                <a16:creationId xmlns:a16="http://schemas.microsoft.com/office/drawing/2014/main" id="{9821AEC3-08B9-EA57-C0E3-C96053A98B70}"/>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968640" y="3217560"/>
            <a:ext cx="1238460" cy="1238461"/>
          </a:xfrm>
          <a:prstGeom prst="rect">
            <a:avLst/>
          </a:prstGeom>
          <a:noFill/>
          <a:extLst>
            <a:ext uri="{909E8E84-426E-40DD-AFC4-6F175D3DCCD1}">
              <a14:hiddenFill xmlns:a14="http://schemas.microsoft.com/office/drawing/2010/main">
                <a:solidFill>
                  <a:srgbClr val="FFFFFF"/>
                </a:solidFill>
              </a14:hiddenFill>
            </a:ext>
          </a:extLst>
        </p:spPr>
      </p:pic>
      <p:sp>
        <p:nvSpPr>
          <p:cNvPr id="62" name="正方形/長方形 3">
            <a:extLst>
              <a:ext uri="{FF2B5EF4-FFF2-40B4-BE49-F238E27FC236}">
                <a16:creationId xmlns:a16="http://schemas.microsoft.com/office/drawing/2014/main" id="{6FC6C05B-49BB-26EF-9D22-FB228003DE99}"/>
              </a:ext>
            </a:extLst>
          </p:cNvPr>
          <p:cNvSpPr/>
          <p:nvPr/>
        </p:nvSpPr>
        <p:spPr>
          <a:xfrm>
            <a:off x="4868994" y="5251911"/>
            <a:ext cx="787395" cy="369332"/>
          </a:xfrm>
          <a:prstGeom prst="rect">
            <a:avLst/>
          </a:prstGeom>
        </p:spPr>
        <p:txBody>
          <a:bodyPr wrap="non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Cross</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2" name="灯片编号占位符 2">
            <a:extLst>
              <a:ext uri="{FF2B5EF4-FFF2-40B4-BE49-F238E27FC236}">
                <a16:creationId xmlns:a16="http://schemas.microsoft.com/office/drawing/2014/main" id="{28FF12B7-7017-5DF1-41E0-58C9649DF670}"/>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23</a:t>
            </a:fld>
            <a:endParaRPr lang="en-GB" altLang="zh-CN">
              <a:latin typeface="Arial" panose="020B0604020202020204" pitchFamily="34" charset="0"/>
              <a:cs typeface="Arial" panose="020B0604020202020204" pitchFamily="34" charset="0"/>
            </a:endParaRPr>
          </a:p>
        </p:txBody>
      </p:sp>
      <p:sp>
        <p:nvSpPr>
          <p:cNvPr id="3" name="正方形/長方形 18">
            <a:extLst>
              <a:ext uri="{FF2B5EF4-FFF2-40B4-BE49-F238E27FC236}">
                <a16:creationId xmlns:a16="http://schemas.microsoft.com/office/drawing/2014/main" id="{6DA2A468-6A36-24A2-E132-F17E0A3CF697}"/>
              </a:ext>
            </a:extLst>
          </p:cNvPr>
          <p:cNvSpPr/>
          <p:nvPr/>
        </p:nvSpPr>
        <p:spPr>
          <a:xfrm>
            <a:off x="3526186" y="6023841"/>
            <a:ext cx="3647152" cy="369332"/>
          </a:xfrm>
          <a:prstGeom prst="rect">
            <a:avLst/>
          </a:prstGeom>
        </p:spPr>
        <p:txBody>
          <a:bodyPr wrap="none">
            <a:spAutoFit/>
          </a:bodyPr>
          <a:lstStyle/>
          <a:p>
            <a:r>
              <a:rPr lang="en-US" b="1" dirty="0">
                <a:solidFill>
                  <a:schemeClr val="accent2">
                    <a:lumMod val="60000"/>
                    <a:lumOff val="40000"/>
                  </a:schemeClr>
                </a:solidFill>
                <a:latin typeface="Arial" panose="020B0604020202020204" pitchFamily="34" charset="0"/>
                <a:cs typeface="Arial" panose="020B0604020202020204" pitchFamily="34" charset="0"/>
              </a:rPr>
              <a:t>Multi-Input </a:t>
            </a:r>
            <a:r>
              <a:rPr lang="en-US" altLang="zh-CN" b="1" dirty="0">
                <a:solidFill>
                  <a:schemeClr val="accent2">
                    <a:lumMod val="60000"/>
                    <a:lumOff val="40000"/>
                  </a:schemeClr>
                </a:solidFill>
                <a:latin typeface="Arial" panose="020B0604020202020204" pitchFamily="34" charset="0"/>
                <a:cs typeface="Arial" panose="020B0604020202020204" pitchFamily="34" charset="0"/>
              </a:rPr>
              <a:t>Multi-</a:t>
            </a:r>
            <a:r>
              <a:rPr lang="en-US" b="1" dirty="0">
                <a:solidFill>
                  <a:schemeClr val="accent2">
                    <a:lumMod val="60000"/>
                    <a:lumOff val="40000"/>
                  </a:schemeClr>
                </a:solidFill>
                <a:latin typeface="Arial" panose="020B0604020202020204" pitchFamily="34" charset="0"/>
                <a:cs typeface="Arial" panose="020B0604020202020204" pitchFamily="34" charset="0"/>
              </a:rPr>
              <a:t>Output (MIMO)</a:t>
            </a:r>
            <a:endParaRPr lang="en-US"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4" name="矩形: 圆角 3">
            <a:extLst>
              <a:ext uri="{FF2B5EF4-FFF2-40B4-BE49-F238E27FC236}">
                <a16:creationId xmlns:a16="http://schemas.microsoft.com/office/drawing/2014/main" id="{127768B4-6E76-92C7-50A3-832924F8D62E}"/>
              </a:ext>
            </a:extLst>
          </p:cNvPr>
          <p:cNvSpPr/>
          <p:nvPr/>
        </p:nvSpPr>
        <p:spPr>
          <a:xfrm rot="20234785">
            <a:off x="7292813" y="2213781"/>
            <a:ext cx="1452258" cy="372147"/>
          </a:xfrm>
          <a:prstGeom prst="roundRect">
            <a:avLst/>
          </a:prstGeom>
          <a:no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正方形/長方形 18">
            <a:extLst>
              <a:ext uri="{FF2B5EF4-FFF2-40B4-BE49-F238E27FC236}">
                <a16:creationId xmlns:a16="http://schemas.microsoft.com/office/drawing/2014/main" id="{3FA0BEF8-1588-3EB4-132E-2B2D6A560177}"/>
              </a:ext>
            </a:extLst>
          </p:cNvPr>
          <p:cNvSpPr/>
          <p:nvPr/>
        </p:nvSpPr>
        <p:spPr>
          <a:xfrm>
            <a:off x="6963940" y="1606089"/>
            <a:ext cx="2185214" cy="369332"/>
          </a:xfrm>
          <a:prstGeom prst="rect">
            <a:avLst/>
          </a:prstGeom>
        </p:spPr>
        <p:txBody>
          <a:bodyPr wrap="none">
            <a:spAutoFit/>
          </a:bodyPr>
          <a:lstStyle/>
          <a:p>
            <a:r>
              <a:rPr lang="en-US" b="1" dirty="0">
                <a:solidFill>
                  <a:schemeClr val="accent2">
                    <a:lumMod val="75000"/>
                  </a:schemeClr>
                </a:solidFill>
                <a:latin typeface="Arial" panose="020B0604020202020204" pitchFamily="34" charset="0"/>
                <a:cs typeface="Arial" panose="020B0604020202020204" pitchFamily="34" charset="0"/>
              </a:rPr>
              <a:t>Cross Component</a:t>
            </a:r>
            <a:endParaRPr lang="en-US"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02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2B601-4534-B982-4191-2726681D7A09}"/>
            </a:ext>
          </a:extLst>
        </p:cNvPr>
        <p:cNvGrpSpPr/>
        <p:nvPr/>
      </p:nvGrpSpPr>
      <p:grpSpPr>
        <a:xfrm>
          <a:off x="0" y="0"/>
          <a:ext cx="0" cy="0"/>
          <a:chOff x="0" y="0"/>
          <a:chExt cx="0" cy="0"/>
        </a:xfrm>
      </p:grpSpPr>
      <p:sp>
        <p:nvSpPr>
          <p:cNvPr id="69" name="标题 21">
            <a:extLst>
              <a:ext uri="{FF2B5EF4-FFF2-40B4-BE49-F238E27FC236}">
                <a16:creationId xmlns:a16="http://schemas.microsoft.com/office/drawing/2014/main" id="{54D7197D-5099-8965-FE02-7E456FB75D94}"/>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Cavity Mechanical Model</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a:extLst>
              <a:ext uri="{FF2B5EF4-FFF2-40B4-BE49-F238E27FC236}">
                <a16:creationId xmlns:a16="http://schemas.microsoft.com/office/drawing/2014/main" id="{2D547475-3E1E-7F16-9E38-DF4BA27A6B95}"/>
              </a:ext>
            </a:extLst>
          </p:cNvPr>
          <p:cNvSpPr/>
          <p:nvPr/>
        </p:nvSpPr>
        <p:spPr>
          <a:xfrm>
            <a:off x="1" y="881067"/>
            <a:ext cx="11726324" cy="40459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b="1"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Non-linear</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coupling between the electrical and mechanical models</a:t>
            </a:r>
          </a:p>
        </p:txBody>
      </p:sp>
      <p:graphicFrame>
        <p:nvGraphicFramePr>
          <p:cNvPr id="15" name="对象 14">
            <a:extLst>
              <a:ext uri="{FF2B5EF4-FFF2-40B4-BE49-F238E27FC236}">
                <a16:creationId xmlns:a16="http://schemas.microsoft.com/office/drawing/2014/main" id="{157766BD-FF54-B031-A302-1DCCB94BFB6B}"/>
              </a:ext>
            </a:extLst>
          </p:cNvPr>
          <p:cNvGraphicFramePr>
            <a:graphicFrameLocks noChangeAspect="1"/>
          </p:cNvGraphicFramePr>
          <p:nvPr>
            <p:extLst>
              <p:ext uri="{D42A27DB-BD31-4B8C-83A1-F6EECF244321}">
                <p14:modId xmlns:p14="http://schemas.microsoft.com/office/powerpoint/2010/main" val="1019190931"/>
              </p:ext>
            </p:extLst>
          </p:nvPr>
        </p:nvGraphicFramePr>
        <p:xfrm>
          <a:off x="4176474" y="2010206"/>
          <a:ext cx="4909908" cy="4335890"/>
        </p:xfrm>
        <a:graphic>
          <a:graphicData uri="http://schemas.openxmlformats.org/presentationml/2006/ole">
            <mc:AlternateContent xmlns:mc="http://schemas.openxmlformats.org/markup-compatibility/2006">
              <mc:Choice xmlns:v="urn:schemas-microsoft-com:vml" Requires="v">
                <p:oleObj spid="_x0000_s11271" name="Visio" r:id="rId4" imgW="3041669" imgH="2686050" progId="Visio.Drawing.15">
                  <p:embed/>
                </p:oleObj>
              </mc:Choice>
              <mc:Fallback>
                <p:oleObj name="Visio" r:id="rId4" imgW="3041669" imgH="2686050" progId="Visio.Drawing.15">
                  <p:embed/>
                  <p:pic>
                    <p:nvPicPr>
                      <p:cNvPr id="15" name="对象 14">
                        <a:extLst>
                          <a:ext uri="{FF2B5EF4-FFF2-40B4-BE49-F238E27FC236}">
                            <a16:creationId xmlns:a16="http://schemas.microsoft.com/office/drawing/2014/main" id="{157766BD-FF54-B031-A302-1DCCB94BF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474" y="2010206"/>
                        <a:ext cx="4909908" cy="4335890"/>
                      </a:xfrm>
                      <a:prstGeom prst="rect">
                        <a:avLst/>
                      </a:prstGeom>
                      <a:noFill/>
                    </p:spPr>
                  </p:pic>
                </p:oleObj>
              </mc:Fallback>
            </mc:AlternateContent>
          </a:graphicData>
        </a:graphic>
      </p:graphicFrame>
      <p:pic>
        <p:nvPicPr>
          <p:cNvPr id="16" name="Picture 2" descr="See the source image">
            <a:extLst>
              <a:ext uri="{FF2B5EF4-FFF2-40B4-BE49-F238E27FC236}">
                <a16:creationId xmlns:a16="http://schemas.microsoft.com/office/drawing/2014/main" id="{988D141B-7B52-FFB2-ADA9-54AFFD763DE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688750" y="2178170"/>
            <a:ext cx="2938944" cy="2111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ee the source image">
            <a:extLst>
              <a:ext uri="{FF2B5EF4-FFF2-40B4-BE49-F238E27FC236}">
                <a16:creationId xmlns:a16="http://schemas.microsoft.com/office/drawing/2014/main" id="{E5FCA607-7098-2E2D-34CC-C222E0783333}"/>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037535" y="4758834"/>
            <a:ext cx="2623950" cy="977861"/>
          </a:xfrm>
          <a:prstGeom prst="rect">
            <a:avLst/>
          </a:prstGeom>
          <a:noFill/>
          <a:extLst>
            <a:ext uri="{909E8E84-426E-40DD-AFC4-6F175D3DCCD1}">
              <a14:hiddenFill xmlns:a14="http://schemas.microsoft.com/office/drawing/2010/main">
                <a:solidFill>
                  <a:srgbClr val="FFFFFF"/>
                </a:solidFill>
              </a14:hiddenFill>
            </a:ext>
          </a:extLst>
        </p:spPr>
      </p:pic>
      <p:sp>
        <p:nvSpPr>
          <p:cNvPr id="18" name="对话气泡: 圆角矩形 17">
            <a:extLst>
              <a:ext uri="{FF2B5EF4-FFF2-40B4-BE49-F238E27FC236}">
                <a16:creationId xmlns:a16="http://schemas.microsoft.com/office/drawing/2014/main" id="{85CAA4F0-ABA7-E494-F528-53283B2825BA}"/>
              </a:ext>
            </a:extLst>
          </p:cNvPr>
          <p:cNvSpPr/>
          <p:nvPr/>
        </p:nvSpPr>
        <p:spPr>
          <a:xfrm>
            <a:off x="9277349" y="2336800"/>
            <a:ext cx="2448975" cy="3556000"/>
          </a:xfrm>
          <a:prstGeom prst="wedgeRoundRectCallout">
            <a:avLst>
              <a:gd name="adj1" fmla="val -119839"/>
              <a:gd name="adj2" fmla="val -23243"/>
              <a:gd name="adj3" fmla="val 16667"/>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0" name="对象 19">
            <a:extLst>
              <a:ext uri="{FF2B5EF4-FFF2-40B4-BE49-F238E27FC236}">
                <a16:creationId xmlns:a16="http://schemas.microsoft.com/office/drawing/2014/main" id="{D9476E82-57CC-62C8-1658-FD055ED4AEB7}"/>
              </a:ext>
            </a:extLst>
          </p:cNvPr>
          <p:cNvGraphicFramePr>
            <a:graphicFrameLocks noChangeAspect="1"/>
          </p:cNvGraphicFramePr>
          <p:nvPr>
            <p:extLst>
              <p:ext uri="{D42A27DB-BD31-4B8C-83A1-F6EECF244321}">
                <p14:modId xmlns:p14="http://schemas.microsoft.com/office/powerpoint/2010/main" val="542754654"/>
              </p:ext>
            </p:extLst>
          </p:nvPr>
        </p:nvGraphicFramePr>
        <p:xfrm>
          <a:off x="9404265" y="3499441"/>
          <a:ext cx="1865720" cy="1033322"/>
        </p:xfrm>
        <a:graphic>
          <a:graphicData uri="http://schemas.openxmlformats.org/presentationml/2006/ole">
            <mc:AlternateContent xmlns:mc="http://schemas.openxmlformats.org/markup-compatibility/2006">
              <mc:Choice xmlns:v="urn:schemas-microsoft-com:vml" Requires="v">
                <p:oleObj spid="_x0000_s11272" name="Equation" r:id="rId8" imgW="1650960" imgH="914400" progId="Equation.DSMT4">
                  <p:embed/>
                </p:oleObj>
              </mc:Choice>
              <mc:Fallback>
                <p:oleObj name="Equation" r:id="rId8" imgW="1650960" imgH="914400" progId="Equation.DSMT4">
                  <p:embed/>
                  <p:pic>
                    <p:nvPicPr>
                      <p:cNvPr id="20" name="对象 19">
                        <a:extLst>
                          <a:ext uri="{FF2B5EF4-FFF2-40B4-BE49-F238E27FC236}">
                            <a16:creationId xmlns:a16="http://schemas.microsoft.com/office/drawing/2014/main" id="{D9476E82-57CC-62C8-1658-FD055ED4AEB7}"/>
                          </a:ext>
                        </a:extLst>
                      </p:cNvPr>
                      <p:cNvPicPr/>
                      <p:nvPr/>
                    </p:nvPicPr>
                    <p:blipFill>
                      <a:blip r:embed="rId9"/>
                      <a:stretch>
                        <a:fillRect/>
                      </a:stretch>
                    </p:blipFill>
                    <p:spPr>
                      <a:xfrm>
                        <a:off x="9404265" y="3499441"/>
                        <a:ext cx="1865720" cy="1033322"/>
                      </a:xfrm>
                      <a:prstGeom prst="rect">
                        <a:avLst/>
                      </a:prstGeom>
                    </p:spPr>
                  </p:pic>
                </p:oleObj>
              </mc:Fallback>
            </mc:AlternateContent>
          </a:graphicData>
        </a:graphic>
      </p:graphicFrame>
      <p:graphicFrame>
        <p:nvGraphicFramePr>
          <p:cNvPr id="22" name="对象 21">
            <a:extLst>
              <a:ext uri="{FF2B5EF4-FFF2-40B4-BE49-F238E27FC236}">
                <a16:creationId xmlns:a16="http://schemas.microsoft.com/office/drawing/2014/main" id="{35306AE0-CB31-C808-35B9-C3965185D17E}"/>
              </a:ext>
            </a:extLst>
          </p:cNvPr>
          <p:cNvGraphicFramePr>
            <a:graphicFrameLocks noChangeAspect="1"/>
          </p:cNvGraphicFramePr>
          <p:nvPr>
            <p:extLst>
              <p:ext uri="{D42A27DB-BD31-4B8C-83A1-F6EECF244321}">
                <p14:modId xmlns:p14="http://schemas.microsoft.com/office/powerpoint/2010/main" val="4043389468"/>
              </p:ext>
            </p:extLst>
          </p:nvPr>
        </p:nvGraphicFramePr>
        <p:xfrm>
          <a:off x="9473393" y="4732598"/>
          <a:ext cx="1681072" cy="1030334"/>
        </p:xfrm>
        <a:graphic>
          <a:graphicData uri="http://schemas.openxmlformats.org/presentationml/2006/ole">
            <mc:AlternateContent xmlns:mc="http://schemas.openxmlformats.org/markup-compatibility/2006">
              <mc:Choice xmlns:v="urn:schemas-microsoft-com:vml" Requires="v">
                <p:oleObj spid="_x0000_s11273" name="Equation" r:id="rId10" imgW="1574640" imgH="965160" progId="Equation.DSMT4">
                  <p:embed/>
                </p:oleObj>
              </mc:Choice>
              <mc:Fallback>
                <p:oleObj name="Equation" r:id="rId10" imgW="1574640" imgH="965160" progId="Equation.DSMT4">
                  <p:embed/>
                  <p:pic>
                    <p:nvPicPr>
                      <p:cNvPr id="22" name="对象 21">
                        <a:extLst>
                          <a:ext uri="{FF2B5EF4-FFF2-40B4-BE49-F238E27FC236}">
                            <a16:creationId xmlns:a16="http://schemas.microsoft.com/office/drawing/2014/main" id="{35306AE0-CB31-C808-35B9-C3965185D17E}"/>
                          </a:ext>
                        </a:extLst>
                      </p:cNvPr>
                      <p:cNvPicPr/>
                      <p:nvPr/>
                    </p:nvPicPr>
                    <p:blipFill>
                      <a:blip r:embed="rId11"/>
                      <a:stretch>
                        <a:fillRect/>
                      </a:stretch>
                    </p:blipFill>
                    <p:spPr>
                      <a:xfrm>
                        <a:off x="9473393" y="4732598"/>
                        <a:ext cx="1681072" cy="1030334"/>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23A14B40-430E-49D3-7E34-12B3A8A894B8}"/>
              </a:ext>
            </a:extLst>
          </p:cNvPr>
          <p:cNvGraphicFramePr>
            <a:graphicFrameLocks noChangeAspect="1"/>
          </p:cNvGraphicFramePr>
          <p:nvPr>
            <p:extLst>
              <p:ext uri="{D42A27DB-BD31-4B8C-83A1-F6EECF244321}">
                <p14:modId xmlns:p14="http://schemas.microsoft.com/office/powerpoint/2010/main" val="220413631"/>
              </p:ext>
            </p:extLst>
          </p:nvPr>
        </p:nvGraphicFramePr>
        <p:xfrm>
          <a:off x="9474114" y="2638830"/>
          <a:ext cx="1865721" cy="660776"/>
        </p:xfrm>
        <a:graphic>
          <a:graphicData uri="http://schemas.openxmlformats.org/presentationml/2006/ole">
            <mc:AlternateContent xmlns:mc="http://schemas.openxmlformats.org/markup-compatibility/2006">
              <mc:Choice xmlns:v="urn:schemas-microsoft-com:vml" Requires="v">
                <p:oleObj spid="_x0000_s11274" name="Equation" r:id="rId12" imgW="1218960" imgH="431640" progId="Equation.DSMT4">
                  <p:embed/>
                </p:oleObj>
              </mc:Choice>
              <mc:Fallback>
                <p:oleObj name="Equation" r:id="rId12" imgW="1218960" imgH="431640" progId="Equation.DSMT4">
                  <p:embed/>
                  <p:pic>
                    <p:nvPicPr>
                      <p:cNvPr id="23" name="对象 22">
                        <a:extLst>
                          <a:ext uri="{FF2B5EF4-FFF2-40B4-BE49-F238E27FC236}">
                            <a16:creationId xmlns:a16="http://schemas.microsoft.com/office/drawing/2014/main" id="{23A14B40-430E-49D3-7E34-12B3A8A894B8}"/>
                          </a:ext>
                        </a:extLst>
                      </p:cNvPr>
                      <p:cNvPicPr/>
                      <p:nvPr/>
                    </p:nvPicPr>
                    <p:blipFill>
                      <a:blip r:embed="rId13"/>
                      <a:stretch>
                        <a:fillRect/>
                      </a:stretch>
                    </p:blipFill>
                    <p:spPr>
                      <a:xfrm>
                        <a:off x="9474114" y="2638830"/>
                        <a:ext cx="1865721" cy="660776"/>
                      </a:xfrm>
                      <a:prstGeom prst="rect">
                        <a:avLst/>
                      </a:prstGeom>
                    </p:spPr>
                  </p:pic>
                </p:oleObj>
              </mc:Fallback>
            </mc:AlternateContent>
          </a:graphicData>
        </a:graphic>
      </p:graphicFrame>
      <p:sp>
        <p:nvSpPr>
          <p:cNvPr id="24" name="对话气泡: 圆角矩形 23">
            <a:extLst>
              <a:ext uri="{FF2B5EF4-FFF2-40B4-BE49-F238E27FC236}">
                <a16:creationId xmlns:a16="http://schemas.microsoft.com/office/drawing/2014/main" id="{E2968689-75EB-483B-B7A6-37DD81DEB047}"/>
              </a:ext>
            </a:extLst>
          </p:cNvPr>
          <p:cNvSpPr/>
          <p:nvPr/>
        </p:nvSpPr>
        <p:spPr>
          <a:xfrm>
            <a:off x="7981949" y="6094218"/>
            <a:ext cx="3744375" cy="334339"/>
          </a:xfrm>
          <a:prstGeom prst="wedgeRoundRectCallout">
            <a:avLst>
              <a:gd name="adj1" fmla="val -29678"/>
              <a:gd name="adj2" fmla="val -340573"/>
              <a:gd name="adj3" fmla="val 16667"/>
            </a:avLst>
          </a:prstGeom>
          <a:solidFill>
            <a:schemeClr val="tx2">
              <a:lumMod val="20000"/>
              <a:lumOff val="80000"/>
              <a:alpha val="67000"/>
            </a:schemeClr>
          </a:solidFill>
          <a:ln>
            <a:solidFill>
              <a:schemeClr val="accent1">
                <a:shade val="15000"/>
                <a:alpha val="3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accent2">
                    <a:lumMod val="75000"/>
                  </a:schemeClr>
                </a:solidFill>
                <a:latin typeface="Arial" panose="020B0604020202020204" pitchFamily="34" charset="0"/>
                <a:cs typeface="Arial" panose="020B0604020202020204" pitchFamily="34" charset="0"/>
              </a:rPr>
              <a:t>If r = const, then dynamic LFD is zero</a:t>
            </a:r>
            <a:endParaRPr lang="zh-CN" altLang="en-US" sz="1600"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25" name="オブジェクト 45">
            <a:extLst>
              <a:ext uri="{FF2B5EF4-FFF2-40B4-BE49-F238E27FC236}">
                <a16:creationId xmlns:a16="http://schemas.microsoft.com/office/drawing/2014/main" id="{BE2A200F-C2AA-E904-50E1-DD721CE95742}"/>
              </a:ext>
            </a:extLst>
          </p:cNvPr>
          <p:cNvGraphicFramePr>
            <a:graphicFrameLocks noChangeAspect="1"/>
          </p:cNvGraphicFramePr>
          <p:nvPr>
            <p:extLst>
              <p:ext uri="{D42A27DB-BD31-4B8C-83A1-F6EECF244321}">
                <p14:modId xmlns:p14="http://schemas.microsoft.com/office/powerpoint/2010/main" val="2045951801"/>
              </p:ext>
            </p:extLst>
          </p:nvPr>
        </p:nvGraphicFramePr>
        <p:xfrm>
          <a:off x="996950" y="1352550"/>
          <a:ext cx="2444750" cy="590550"/>
        </p:xfrm>
        <a:graphic>
          <a:graphicData uri="http://schemas.openxmlformats.org/presentationml/2006/ole">
            <mc:AlternateContent xmlns:mc="http://schemas.openxmlformats.org/markup-compatibility/2006">
              <mc:Choice xmlns:v="urn:schemas-microsoft-com:vml" Requires="v">
                <p:oleObj spid="_x0000_s11275" name="Equation" r:id="rId14" imgW="1155600" imgH="279360" progId="Equation.DSMT4">
                  <p:embed/>
                </p:oleObj>
              </mc:Choice>
              <mc:Fallback>
                <p:oleObj name="Equation" r:id="rId14" imgW="1155600" imgH="279360" progId="Equation.DSMT4">
                  <p:embed/>
                  <p:pic>
                    <p:nvPicPr>
                      <p:cNvPr id="25" name="オブジェクト 45">
                        <a:extLst>
                          <a:ext uri="{FF2B5EF4-FFF2-40B4-BE49-F238E27FC236}">
                            <a16:creationId xmlns:a16="http://schemas.microsoft.com/office/drawing/2014/main" id="{BE2A200F-C2AA-E904-50E1-DD721CE95742}"/>
                          </a:ext>
                        </a:extLst>
                      </p:cNvPr>
                      <p:cNvPicPr/>
                      <p:nvPr/>
                    </p:nvPicPr>
                    <p:blipFill>
                      <a:blip r:embed="rId15"/>
                      <a:stretch>
                        <a:fillRect/>
                      </a:stretch>
                    </p:blipFill>
                    <p:spPr>
                      <a:xfrm>
                        <a:off x="996950" y="1352550"/>
                        <a:ext cx="2444750" cy="590550"/>
                      </a:xfrm>
                      <a:prstGeom prst="rect">
                        <a:avLst/>
                      </a:prstGeom>
                      <a:ln w="19050">
                        <a:noFill/>
                      </a:ln>
                    </p:spPr>
                  </p:pic>
                </p:oleObj>
              </mc:Fallback>
            </mc:AlternateContent>
          </a:graphicData>
        </a:graphic>
      </p:graphicFrame>
      <p:sp>
        <p:nvSpPr>
          <p:cNvPr id="27" name="文本框 26">
            <a:extLst>
              <a:ext uri="{FF2B5EF4-FFF2-40B4-BE49-F238E27FC236}">
                <a16:creationId xmlns:a16="http://schemas.microsoft.com/office/drawing/2014/main" id="{D970A78B-E9D0-1397-2F50-619D345B5D0E}"/>
              </a:ext>
            </a:extLst>
          </p:cNvPr>
          <p:cNvSpPr txBox="1"/>
          <p:nvPr/>
        </p:nvSpPr>
        <p:spPr>
          <a:xfrm>
            <a:off x="939412" y="4506226"/>
            <a:ext cx="2005335"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Lorentz pressure</a:t>
            </a:r>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E1A9A847-E4A4-5F90-D4B1-5F4A29AD3D43}"/>
              </a:ext>
            </a:extLst>
          </p:cNvPr>
          <p:cNvSpPr txBox="1"/>
          <p:nvPr/>
        </p:nvSpPr>
        <p:spPr>
          <a:xfrm>
            <a:off x="939412" y="5643318"/>
            <a:ext cx="2623950"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Lorentz force detuning</a:t>
            </a:r>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sp>
        <p:nvSpPr>
          <p:cNvPr id="2" name="灯片编号占位符 2">
            <a:extLst>
              <a:ext uri="{FF2B5EF4-FFF2-40B4-BE49-F238E27FC236}">
                <a16:creationId xmlns:a16="http://schemas.microsoft.com/office/drawing/2014/main" id="{87E47AD1-2B03-F616-3B48-2B2A16B4F2C1}"/>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24</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602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avity block diagram of transfer function of pass band modes">
            <a:extLst>
              <a:ext uri="{FF2B5EF4-FFF2-40B4-BE49-F238E27FC236}">
                <a16:creationId xmlns:a16="http://schemas.microsoft.com/office/drawing/2014/main" id="{75AC7C09-4EED-37AD-37EE-04DEE62304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74" y="3536949"/>
            <a:ext cx="5648895" cy="28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BB1AB32B-F22C-DCFC-515F-5002D6115FD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52960" y="3368873"/>
            <a:ext cx="4905976" cy="317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对象 5">
            <a:extLst>
              <a:ext uri="{FF2B5EF4-FFF2-40B4-BE49-F238E27FC236}">
                <a16:creationId xmlns:a16="http://schemas.microsoft.com/office/drawing/2014/main" id="{3CA22B7A-1132-0446-7660-F4C8C113139B}"/>
              </a:ext>
            </a:extLst>
          </p:cNvPr>
          <p:cNvGraphicFramePr>
            <a:graphicFrameLocks noChangeAspect="1"/>
          </p:cNvGraphicFramePr>
          <p:nvPr>
            <p:extLst>
              <p:ext uri="{D42A27DB-BD31-4B8C-83A1-F6EECF244321}">
                <p14:modId xmlns:p14="http://schemas.microsoft.com/office/powerpoint/2010/main" val="2945923226"/>
              </p:ext>
            </p:extLst>
          </p:nvPr>
        </p:nvGraphicFramePr>
        <p:xfrm>
          <a:off x="7831138" y="2859088"/>
          <a:ext cx="2446337" cy="306387"/>
        </p:xfrm>
        <a:graphic>
          <a:graphicData uri="http://schemas.openxmlformats.org/presentationml/2006/ole">
            <mc:AlternateContent xmlns:mc="http://schemas.openxmlformats.org/markup-compatibility/2006">
              <mc:Choice xmlns:v="urn:schemas-microsoft-com:vml" Requires="v">
                <p:oleObj spid="_x0000_s12295" name="Equation" r:id="rId5" imgW="3848040" imgH="482400" progId="Equation.DSMT4">
                  <p:embed/>
                </p:oleObj>
              </mc:Choice>
              <mc:Fallback>
                <p:oleObj name="Equation" r:id="rId5" imgW="3848040" imgH="482400" progId="Equation.DSMT4">
                  <p:embed/>
                  <p:pic>
                    <p:nvPicPr>
                      <p:cNvPr id="6" name="对象 5">
                        <a:extLst>
                          <a:ext uri="{FF2B5EF4-FFF2-40B4-BE49-F238E27FC236}">
                            <a16:creationId xmlns:a16="http://schemas.microsoft.com/office/drawing/2014/main" id="{3CA22B7A-1132-0446-7660-F4C8C113139B}"/>
                          </a:ext>
                        </a:extLst>
                      </p:cNvPr>
                      <p:cNvPicPr/>
                      <p:nvPr/>
                    </p:nvPicPr>
                    <p:blipFill>
                      <a:blip r:embed="rId6"/>
                      <a:stretch>
                        <a:fillRect/>
                      </a:stretch>
                    </p:blipFill>
                    <p:spPr>
                      <a:xfrm>
                        <a:off x="7831138" y="2859088"/>
                        <a:ext cx="2446337" cy="306387"/>
                      </a:xfrm>
                      <a:prstGeom prst="rect">
                        <a:avLst/>
                      </a:prstGeom>
                    </p:spPr>
                  </p:pic>
                </p:oleObj>
              </mc:Fallback>
            </mc:AlternateContent>
          </a:graphicData>
        </a:graphic>
      </p:graphicFrame>
      <p:pic>
        <p:nvPicPr>
          <p:cNvPr id="7" name="Picture 5" descr="Cavity model_resonance chain">
            <a:extLst>
              <a:ext uri="{FF2B5EF4-FFF2-40B4-BE49-F238E27FC236}">
                <a16:creationId xmlns:a16="http://schemas.microsoft.com/office/drawing/2014/main" id="{0F702819-8F49-2B5E-8573-4B3A1692231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95070" y="2550502"/>
            <a:ext cx="4800601" cy="105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CCA776A-5DA8-DB76-1141-B4A1CE8D589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507684" y="1208394"/>
            <a:ext cx="2628946" cy="115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033F58A4-DF18-D146-D65F-F05B832B38C4}"/>
              </a:ext>
            </a:extLst>
          </p:cNvPr>
          <p:cNvSpPr/>
          <p:nvPr/>
        </p:nvSpPr>
        <p:spPr>
          <a:xfrm>
            <a:off x="0" y="881067"/>
            <a:ext cx="8331200" cy="1593450"/>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In multi-cell cavities, the electromagnetic field is distributed across multiple resonant cells, each of which can support not only the fundamental accelerating mode but also higher-order or </a:t>
            </a:r>
            <a:r>
              <a:rPr lang="en-US" altLang="zh-CN" sz="20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parasitic modes</a:t>
            </a:r>
          </a:p>
        </p:txBody>
      </p:sp>
      <p:sp>
        <p:nvSpPr>
          <p:cNvPr id="10" name="标题 21">
            <a:extLst>
              <a:ext uri="{FF2B5EF4-FFF2-40B4-BE49-F238E27FC236}">
                <a16:creationId xmlns:a16="http://schemas.microsoft.com/office/drawing/2014/main" id="{5103C411-31B9-8654-63D7-7640DCB45430}"/>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Parasitic Mode Model</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3" name="直線矢印コネクタ 5">
            <a:extLst>
              <a:ext uri="{FF2B5EF4-FFF2-40B4-BE49-F238E27FC236}">
                <a16:creationId xmlns:a16="http://schemas.microsoft.com/office/drawing/2014/main" id="{6E62AB64-4969-B661-E0A0-44D141113DF7}"/>
              </a:ext>
            </a:extLst>
          </p:cNvPr>
          <p:cNvCxnSpPr>
            <a:cxnSpLocks/>
          </p:cNvCxnSpPr>
          <p:nvPr/>
        </p:nvCxnSpPr>
        <p:spPr>
          <a:xfrm flipV="1">
            <a:off x="9054306" y="3833605"/>
            <a:ext cx="817417" cy="49074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对象 14">
            <a:extLst>
              <a:ext uri="{FF2B5EF4-FFF2-40B4-BE49-F238E27FC236}">
                <a16:creationId xmlns:a16="http://schemas.microsoft.com/office/drawing/2014/main" id="{CCBDCA20-D7BC-F637-6763-570C234007AC}"/>
              </a:ext>
            </a:extLst>
          </p:cNvPr>
          <p:cNvGraphicFramePr>
            <a:graphicFrameLocks noChangeAspect="1"/>
          </p:cNvGraphicFramePr>
          <p:nvPr>
            <p:extLst>
              <p:ext uri="{D42A27DB-BD31-4B8C-83A1-F6EECF244321}">
                <p14:modId xmlns:p14="http://schemas.microsoft.com/office/powerpoint/2010/main" val="160687976"/>
              </p:ext>
            </p:extLst>
          </p:nvPr>
        </p:nvGraphicFramePr>
        <p:xfrm>
          <a:off x="8723306" y="4169347"/>
          <a:ext cx="1098851" cy="488378"/>
        </p:xfrm>
        <a:graphic>
          <a:graphicData uri="http://schemas.openxmlformats.org/presentationml/2006/ole">
            <mc:AlternateContent xmlns:mc="http://schemas.openxmlformats.org/markup-compatibility/2006">
              <mc:Choice xmlns:v="urn:schemas-microsoft-com:vml" Requires="v">
                <p:oleObj spid="_x0000_s12296" name="Equation" r:id="rId9" imgW="571320" imgH="253800" progId="Equation.DSMT4">
                  <p:embed/>
                </p:oleObj>
              </mc:Choice>
              <mc:Fallback>
                <p:oleObj name="Equation" r:id="rId9" imgW="571320" imgH="253800" progId="Equation.DSMT4">
                  <p:embed/>
                  <p:pic>
                    <p:nvPicPr>
                      <p:cNvPr id="15" name="对象 14">
                        <a:extLst>
                          <a:ext uri="{FF2B5EF4-FFF2-40B4-BE49-F238E27FC236}">
                            <a16:creationId xmlns:a16="http://schemas.microsoft.com/office/drawing/2014/main" id="{CCBDCA20-D7BC-F637-6763-570C234007AC}"/>
                          </a:ext>
                        </a:extLst>
                      </p:cNvPr>
                      <p:cNvPicPr/>
                      <p:nvPr/>
                    </p:nvPicPr>
                    <p:blipFill>
                      <a:blip r:embed="rId10"/>
                      <a:stretch>
                        <a:fillRect/>
                      </a:stretch>
                    </p:blipFill>
                    <p:spPr>
                      <a:xfrm>
                        <a:off x="8723306" y="4169347"/>
                        <a:ext cx="1098851" cy="488378"/>
                      </a:xfrm>
                      <a:prstGeom prst="rect">
                        <a:avLst/>
                      </a:prstGeom>
                    </p:spPr>
                  </p:pic>
                </p:oleObj>
              </mc:Fallback>
            </mc:AlternateContent>
          </a:graphicData>
        </a:graphic>
      </p:graphicFrame>
      <p:graphicFrame>
        <p:nvGraphicFramePr>
          <p:cNvPr id="2" name="对象 1">
            <a:extLst>
              <a:ext uri="{FF2B5EF4-FFF2-40B4-BE49-F238E27FC236}">
                <a16:creationId xmlns:a16="http://schemas.microsoft.com/office/drawing/2014/main" id="{9071DA02-5304-9381-84AA-320F895D7CDE}"/>
              </a:ext>
            </a:extLst>
          </p:cNvPr>
          <p:cNvGraphicFramePr>
            <a:graphicFrameLocks noChangeAspect="1"/>
          </p:cNvGraphicFramePr>
          <p:nvPr>
            <p:extLst>
              <p:ext uri="{D42A27DB-BD31-4B8C-83A1-F6EECF244321}">
                <p14:modId xmlns:p14="http://schemas.microsoft.com/office/powerpoint/2010/main" val="2511450535"/>
              </p:ext>
            </p:extLst>
          </p:nvPr>
        </p:nvGraphicFramePr>
        <p:xfrm>
          <a:off x="7281862" y="4169347"/>
          <a:ext cx="1049338" cy="488950"/>
        </p:xfrm>
        <a:graphic>
          <a:graphicData uri="http://schemas.openxmlformats.org/presentationml/2006/ole">
            <mc:AlternateContent xmlns:mc="http://schemas.openxmlformats.org/markup-compatibility/2006">
              <mc:Choice xmlns:v="urn:schemas-microsoft-com:vml" Requires="v">
                <p:oleObj spid="_x0000_s12297" name="Equation" r:id="rId11" imgW="545760" imgH="253800" progId="Equation.DSMT4">
                  <p:embed/>
                </p:oleObj>
              </mc:Choice>
              <mc:Fallback>
                <p:oleObj name="Equation" r:id="rId11" imgW="545760" imgH="253800" progId="Equation.DSMT4">
                  <p:embed/>
                  <p:pic>
                    <p:nvPicPr>
                      <p:cNvPr id="2" name="对象 1">
                        <a:extLst>
                          <a:ext uri="{FF2B5EF4-FFF2-40B4-BE49-F238E27FC236}">
                            <a16:creationId xmlns:a16="http://schemas.microsoft.com/office/drawing/2014/main" id="{9071DA02-5304-9381-84AA-320F895D7CDE}"/>
                          </a:ext>
                        </a:extLst>
                      </p:cNvPr>
                      <p:cNvPicPr/>
                      <p:nvPr/>
                    </p:nvPicPr>
                    <p:blipFill>
                      <a:blip r:embed="rId12"/>
                      <a:stretch>
                        <a:fillRect/>
                      </a:stretch>
                    </p:blipFill>
                    <p:spPr>
                      <a:xfrm>
                        <a:off x="7281862" y="4169347"/>
                        <a:ext cx="1049338" cy="488950"/>
                      </a:xfrm>
                      <a:prstGeom prst="rect">
                        <a:avLst/>
                      </a:prstGeom>
                    </p:spPr>
                  </p:pic>
                </p:oleObj>
              </mc:Fallback>
            </mc:AlternateContent>
          </a:graphicData>
        </a:graphic>
      </p:graphicFrame>
      <p:cxnSp>
        <p:nvCxnSpPr>
          <p:cNvPr id="14" name="直接箭头连接符 13">
            <a:extLst>
              <a:ext uri="{FF2B5EF4-FFF2-40B4-BE49-F238E27FC236}">
                <a16:creationId xmlns:a16="http://schemas.microsoft.com/office/drawing/2014/main" id="{ECFC1B8E-EA00-8F54-EBBD-938CCA9CF54C}"/>
              </a:ext>
            </a:extLst>
          </p:cNvPr>
          <p:cNvCxnSpPr>
            <a:cxnSpLocks/>
          </p:cNvCxnSpPr>
          <p:nvPr/>
        </p:nvCxnSpPr>
        <p:spPr>
          <a:xfrm flipH="1" flipV="1">
            <a:off x="7405793" y="3728145"/>
            <a:ext cx="233680" cy="54356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对象 16">
            <a:extLst>
              <a:ext uri="{FF2B5EF4-FFF2-40B4-BE49-F238E27FC236}">
                <a16:creationId xmlns:a16="http://schemas.microsoft.com/office/drawing/2014/main" id="{48CC66AC-7A54-AE71-197E-F2AC495A1D8E}"/>
              </a:ext>
            </a:extLst>
          </p:cNvPr>
          <p:cNvGraphicFramePr>
            <a:graphicFrameLocks noChangeAspect="1"/>
          </p:cNvGraphicFramePr>
          <p:nvPr>
            <p:extLst>
              <p:ext uri="{D42A27DB-BD31-4B8C-83A1-F6EECF244321}">
                <p14:modId xmlns:p14="http://schemas.microsoft.com/office/powerpoint/2010/main" val="3977799390"/>
              </p:ext>
            </p:extLst>
          </p:nvPr>
        </p:nvGraphicFramePr>
        <p:xfrm>
          <a:off x="3373118" y="6024243"/>
          <a:ext cx="842963" cy="296342"/>
        </p:xfrm>
        <a:graphic>
          <a:graphicData uri="http://schemas.openxmlformats.org/presentationml/2006/ole">
            <mc:AlternateContent xmlns:mc="http://schemas.openxmlformats.org/markup-compatibility/2006">
              <mc:Choice xmlns:v="urn:schemas-microsoft-com:vml" Requires="v">
                <p:oleObj spid="_x0000_s12298" name="Equation" r:id="rId13" imgW="723600" imgH="253800" progId="Equation.DSMT4">
                  <p:embed/>
                </p:oleObj>
              </mc:Choice>
              <mc:Fallback>
                <p:oleObj name="Equation" r:id="rId13" imgW="723600" imgH="253800" progId="Equation.DSMT4">
                  <p:embed/>
                  <p:pic>
                    <p:nvPicPr>
                      <p:cNvPr id="17" name="对象 16">
                        <a:extLst>
                          <a:ext uri="{FF2B5EF4-FFF2-40B4-BE49-F238E27FC236}">
                            <a16:creationId xmlns:a16="http://schemas.microsoft.com/office/drawing/2014/main" id="{48CC66AC-7A54-AE71-197E-F2AC495A1D8E}"/>
                          </a:ext>
                        </a:extLst>
                      </p:cNvPr>
                      <p:cNvPicPr/>
                      <p:nvPr/>
                    </p:nvPicPr>
                    <p:blipFill>
                      <a:blip r:embed="rId14"/>
                      <a:stretch>
                        <a:fillRect/>
                      </a:stretch>
                    </p:blipFill>
                    <p:spPr>
                      <a:xfrm>
                        <a:off x="3373118" y="6024243"/>
                        <a:ext cx="842963" cy="296342"/>
                      </a:xfrm>
                      <a:prstGeom prst="rect">
                        <a:avLst/>
                      </a:prstGeom>
                      <a:solidFill>
                        <a:schemeClr val="accent2">
                          <a:lumMod val="20000"/>
                          <a:lumOff val="80000"/>
                        </a:schemeClr>
                      </a:solidFill>
                      <a:ln>
                        <a:solidFill>
                          <a:schemeClr val="accent2">
                            <a:lumMod val="75000"/>
                          </a:schemeClr>
                        </a:solidFill>
                      </a:ln>
                    </p:spPr>
                  </p:pic>
                </p:oleObj>
              </mc:Fallback>
            </mc:AlternateContent>
          </a:graphicData>
        </a:graphic>
      </p:graphicFrame>
      <p:graphicFrame>
        <p:nvGraphicFramePr>
          <p:cNvPr id="18" name="对象 17">
            <a:extLst>
              <a:ext uri="{FF2B5EF4-FFF2-40B4-BE49-F238E27FC236}">
                <a16:creationId xmlns:a16="http://schemas.microsoft.com/office/drawing/2014/main" id="{8C45D777-20B7-0F5E-4D63-CDD193CB3D6C}"/>
              </a:ext>
            </a:extLst>
          </p:cNvPr>
          <p:cNvGraphicFramePr>
            <a:graphicFrameLocks noChangeAspect="1"/>
          </p:cNvGraphicFramePr>
          <p:nvPr>
            <p:extLst>
              <p:ext uri="{D42A27DB-BD31-4B8C-83A1-F6EECF244321}">
                <p14:modId xmlns:p14="http://schemas.microsoft.com/office/powerpoint/2010/main" val="850736013"/>
              </p:ext>
            </p:extLst>
          </p:nvPr>
        </p:nvGraphicFramePr>
        <p:xfrm>
          <a:off x="3373119" y="5726113"/>
          <a:ext cx="842963" cy="285750"/>
        </p:xfrm>
        <a:graphic>
          <a:graphicData uri="http://schemas.openxmlformats.org/presentationml/2006/ole">
            <mc:AlternateContent xmlns:mc="http://schemas.openxmlformats.org/markup-compatibility/2006">
              <mc:Choice xmlns:v="urn:schemas-microsoft-com:vml" Requires="v">
                <p:oleObj spid="_x0000_s12299" name="Equation" r:id="rId15" imgW="749160" imgH="253800" progId="Equation.DSMT4">
                  <p:embed/>
                </p:oleObj>
              </mc:Choice>
              <mc:Fallback>
                <p:oleObj name="Equation" r:id="rId15" imgW="749160" imgH="253800" progId="Equation.DSMT4">
                  <p:embed/>
                  <p:pic>
                    <p:nvPicPr>
                      <p:cNvPr id="18" name="对象 17">
                        <a:extLst>
                          <a:ext uri="{FF2B5EF4-FFF2-40B4-BE49-F238E27FC236}">
                            <a16:creationId xmlns:a16="http://schemas.microsoft.com/office/drawing/2014/main" id="{8C45D777-20B7-0F5E-4D63-CDD193CB3D6C}"/>
                          </a:ext>
                        </a:extLst>
                      </p:cNvPr>
                      <p:cNvPicPr/>
                      <p:nvPr/>
                    </p:nvPicPr>
                    <p:blipFill>
                      <a:blip r:embed="rId16"/>
                      <a:stretch>
                        <a:fillRect/>
                      </a:stretch>
                    </p:blipFill>
                    <p:spPr>
                      <a:xfrm>
                        <a:off x="3373119" y="5726113"/>
                        <a:ext cx="842963" cy="285750"/>
                      </a:xfrm>
                      <a:prstGeom prst="rect">
                        <a:avLst/>
                      </a:prstGeom>
                      <a:solidFill>
                        <a:schemeClr val="accent2">
                          <a:lumMod val="20000"/>
                          <a:lumOff val="80000"/>
                        </a:schemeClr>
                      </a:solidFill>
                      <a:ln>
                        <a:solidFill>
                          <a:schemeClr val="accent2">
                            <a:lumMod val="75000"/>
                          </a:schemeClr>
                        </a:solidFill>
                      </a:ln>
                    </p:spPr>
                  </p:pic>
                </p:oleObj>
              </mc:Fallback>
            </mc:AlternateContent>
          </a:graphicData>
        </a:graphic>
      </p:graphicFrame>
      <p:sp>
        <p:nvSpPr>
          <p:cNvPr id="19" name="灯片编号占位符 2">
            <a:extLst>
              <a:ext uri="{FF2B5EF4-FFF2-40B4-BE49-F238E27FC236}">
                <a16:creationId xmlns:a16="http://schemas.microsoft.com/office/drawing/2014/main" id="{A2262283-DCF5-3D8E-55F1-09918ACEA682}"/>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25</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D727-C55D-F538-B683-F5B73FF1FD70}"/>
            </a:ext>
          </a:extLst>
        </p:cNvPr>
        <p:cNvGrpSpPr/>
        <p:nvPr/>
      </p:nvGrpSpPr>
      <p:grpSpPr>
        <a:xfrm>
          <a:off x="0" y="0"/>
          <a:ext cx="0" cy="0"/>
          <a:chOff x="0" y="0"/>
          <a:chExt cx="0" cy="0"/>
        </a:xfrm>
      </p:grpSpPr>
      <p:pic>
        <p:nvPicPr>
          <p:cNvPr id="4" name="Picture 10">
            <a:extLst>
              <a:ext uri="{FF2B5EF4-FFF2-40B4-BE49-F238E27FC236}">
                <a16:creationId xmlns:a16="http://schemas.microsoft.com/office/drawing/2014/main" id="{1A6933D3-9A79-2358-3411-11219F0D7FF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385" r="28935"/>
          <a:stretch/>
        </p:blipFill>
        <p:spPr bwMode="auto">
          <a:xfrm>
            <a:off x="9188234" y="3597073"/>
            <a:ext cx="2381250" cy="2310097"/>
          </a:xfrm>
          <a:prstGeom prst="rect">
            <a:avLst/>
          </a:prstGeom>
          <a:solidFill>
            <a:schemeClr val="bg1"/>
          </a:solidFill>
          <a:ln w="19050">
            <a:noFill/>
            <a:miter lim="800000"/>
            <a:headEnd/>
            <a:tailEnd/>
          </a:ln>
          <a:effectLst>
            <a:outerShdw blurRad="50800" dist="38100" dir="13500000" algn="br" rotWithShape="0">
              <a:prstClr val="black">
                <a:alpha val="40000"/>
              </a:prstClr>
            </a:outerShdw>
          </a:effectLst>
        </p:spPr>
      </p:pic>
      <p:sp>
        <p:nvSpPr>
          <p:cNvPr id="69" name="标题 21">
            <a:extLst>
              <a:ext uri="{FF2B5EF4-FFF2-40B4-BE49-F238E27FC236}">
                <a16:creationId xmlns:a16="http://schemas.microsoft.com/office/drawing/2014/main" id="{003C3ADE-91E3-88AE-B73A-8772C775F613}"/>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Cavity Model (overall)</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a:extLst>
              <a:ext uri="{FF2B5EF4-FFF2-40B4-BE49-F238E27FC236}">
                <a16:creationId xmlns:a16="http://schemas.microsoft.com/office/drawing/2014/main" id="{1CAD1840-5B4D-2E36-7F76-F608DF9191C8}"/>
              </a:ext>
            </a:extLst>
          </p:cNvPr>
          <p:cNvPicPr>
            <a:picLocks noChangeAspect="1"/>
          </p:cNvPicPr>
          <p:nvPr/>
        </p:nvPicPr>
        <p:blipFill>
          <a:blip r:embed="rId5"/>
          <a:stretch>
            <a:fillRect/>
          </a:stretch>
        </p:blipFill>
        <p:spPr>
          <a:xfrm>
            <a:off x="2370096" y="1817770"/>
            <a:ext cx="6706665" cy="3968750"/>
          </a:xfrm>
          <a:prstGeom prst="rect">
            <a:avLst/>
          </a:prstGeom>
        </p:spPr>
      </p:pic>
      <p:sp>
        <p:nvSpPr>
          <p:cNvPr id="5" name="矩形 4">
            <a:extLst>
              <a:ext uri="{FF2B5EF4-FFF2-40B4-BE49-F238E27FC236}">
                <a16:creationId xmlns:a16="http://schemas.microsoft.com/office/drawing/2014/main" id="{C11FC230-9D78-4A3B-4FC4-DC44BC8651DC}"/>
              </a:ext>
            </a:extLst>
          </p:cNvPr>
          <p:cNvSpPr/>
          <p:nvPr/>
        </p:nvSpPr>
        <p:spPr>
          <a:xfrm>
            <a:off x="3242340" y="3398920"/>
            <a:ext cx="5073650" cy="2508250"/>
          </a:xfrm>
          <a:prstGeom prst="rect">
            <a:avLst/>
          </a:prstGeom>
          <a:no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5">
            <a:extLst>
              <a:ext uri="{FF2B5EF4-FFF2-40B4-BE49-F238E27FC236}">
                <a16:creationId xmlns:a16="http://schemas.microsoft.com/office/drawing/2014/main" id="{FCAFA718-3030-F0C8-50FC-1F6C5F13AC56}"/>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2586" t="767" r="3769" b="7919"/>
          <a:stretch/>
        </p:blipFill>
        <p:spPr>
          <a:xfrm>
            <a:off x="315533" y="4188652"/>
            <a:ext cx="1923261" cy="1597868"/>
          </a:xfrm>
          <a:prstGeom prst="rect">
            <a:avLst/>
          </a:prstGeom>
          <a:effectLst>
            <a:outerShdw blurRad="127000" dist="38100" dir="18900000" algn="bl" rotWithShape="0">
              <a:prstClr val="black">
                <a:alpha val="40000"/>
              </a:prstClr>
            </a:outerShdw>
          </a:effectLst>
        </p:spPr>
      </p:pic>
      <p:cxnSp>
        <p:nvCxnSpPr>
          <p:cNvPr id="8" name="直接箭头连接符 7">
            <a:extLst>
              <a:ext uri="{FF2B5EF4-FFF2-40B4-BE49-F238E27FC236}">
                <a16:creationId xmlns:a16="http://schemas.microsoft.com/office/drawing/2014/main" id="{74AFC645-3C00-4309-A706-282A7DACA33D}"/>
              </a:ext>
            </a:extLst>
          </p:cNvPr>
          <p:cNvCxnSpPr>
            <a:cxnSpLocks/>
          </p:cNvCxnSpPr>
          <p:nvPr/>
        </p:nvCxnSpPr>
        <p:spPr>
          <a:xfrm flipH="1">
            <a:off x="1796902" y="3155038"/>
            <a:ext cx="1445438" cy="1286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BA574581-2714-2DAE-B3B5-69DDE8C5BE0D}"/>
              </a:ext>
            </a:extLst>
          </p:cNvPr>
          <p:cNvCxnSpPr>
            <a:cxnSpLocks/>
          </p:cNvCxnSpPr>
          <p:nvPr/>
        </p:nvCxnSpPr>
        <p:spPr>
          <a:xfrm>
            <a:off x="8315990" y="3412670"/>
            <a:ext cx="872244" cy="184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AB6D6DD0-1ACB-32C4-1379-99C43243DF69}"/>
              </a:ext>
            </a:extLst>
          </p:cNvPr>
          <p:cNvSpPr/>
          <p:nvPr/>
        </p:nvSpPr>
        <p:spPr>
          <a:xfrm>
            <a:off x="9495820" y="3648076"/>
            <a:ext cx="2073664" cy="793750"/>
          </a:xfrm>
          <a:prstGeom prst="rect">
            <a:avLst/>
          </a:prstGeom>
          <a:no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62E27DFF-ED8F-24B0-921D-213DF1721056}"/>
              </a:ext>
            </a:extLst>
          </p:cNvPr>
          <p:cNvSpPr/>
          <p:nvPr/>
        </p:nvSpPr>
        <p:spPr>
          <a:xfrm>
            <a:off x="9495820" y="4743451"/>
            <a:ext cx="2073664" cy="793750"/>
          </a:xfrm>
          <a:prstGeom prst="rect">
            <a:avLst/>
          </a:prstGeom>
          <a:no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818894EE-98DD-D70C-9969-3F35149EEB03}"/>
              </a:ext>
            </a:extLst>
          </p:cNvPr>
          <p:cNvSpPr/>
          <p:nvPr/>
        </p:nvSpPr>
        <p:spPr>
          <a:xfrm>
            <a:off x="3242340" y="1897912"/>
            <a:ext cx="1574209" cy="1257126"/>
          </a:xfrm>
          <a:prstGeom prst="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DD8D444D-8B55-AC32-C720-A4EA29AA444F}"/>
              </a:ext>
            </a:extLst>
          </p:cNvPr>
          <p:cNvSpPr/>
          <p:nvPr/>
        </p:nvSpPr>
        <p:spPr>
          <a:xfrm>
            <a:off x="0" y="881067"/>
            <a:ext cx="12078586" cy="439287"/>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Only the</a:t>
            </a:r>
            <a:r>
              <a:rPr lang="zh-CN" altLang="en-US"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dominant mechanical mode and the dominant parasitic mode is considered </a:t>
            </a:r>
          </a:p>
        </p:txBody>
      </p:sp>
      <p:graphicFrame>
        <p:nvGraphicFramePr>
          <p:cNvPr id="7" name="对象 6">
            <a:extLst>
              <a:ext uri="{FF2B5EF4-FFF2-40B4-BE49-F238E27FC236}">
                <a16:creationId xmlns:a16="http://schemas.microsoft.com/office/drawing/2014/main" id="{95111300-BF3F-9179-313C-D67C2971C198}"/>
              </a:ext>
            </a:extLst>
          </p:cNvPr>
          <p:cNvGraphicFramePr>
            <a:graphicFrameLocks noChangeAspect="1"/>
          </p:cNvGraphicFramePr>
          <p:nvPr>
            <p:extLst>
              <p:ext uri="{D42A27DB-BD31-4B8C-83A1-F6EECF244321}">
                <p14:modId xmlns:p14="http://schemas.microsoft.com/office/powerpoint/2010/main" val="3521443285"/>
              </p:ext>
            </p:extLst>
          </p:nvPr>
        </p:nvGraphicFramePr>
        <p:xfrm>
          <a:off x="10704741" y="4195620"/>
          <a:ext cx="553964" cy="246206"/>
        </p:xfrm>
        <a:graphic>
          <a:graphicData uri="http://schemas.openxmlformats.org/presentationml/2006/ole">
            <mc:AlternateContent xmlns:mc="http://schemas.openxmlformats.org/markup-compatibility/2006">
              <mc:Choice xmlns:v="urn:schemas-microsoft-com:vml" Requires="v">
                <p:oleObj spid="_x0000_s13316" name="Equation" r:id="rId8" imgW="571320" imgH="253800" progId="Equation.DSMT4">
                  <p:embed/>
                </p:oleObj>
              </mc:Choice>
              <mc:Fallback>
                <p:oleObj name="Equation" r:id="rId8" imgW="571320" imgH="253800" progId="Equation.DSMT4">
                  <p:embed/>
                  <p:pic>
                    <p:nvPicPr>
                      <p:cNvPr id="7" name="对象 6">
                        <a:extLst>
                          <a:ext uri="{FF2B5EF4-FFF2-40B4-BE49-F238E27FC236}">
                            <a16:creationId xmlns:a16="http://schemas.microsoft.com/office/drawing/2014/main" id="{95111300-BF3F-9179-313C-D67C2971C198}"/>
                          </a:ext>
                        </a:extLst>
                      </p:cNvPr>
                      <p:cNvPicPr/>
                      <p:nvPr/>
                    </p:nvPicPr>
                    <p:blipFill>
                      <a:blip r:embed="rId9"/>
                      <a:stretch>
                        <a:fillRect/>
                      </a:stretch>
                    </p:blipFill>
                    <p:spPr>
                      <a:xfrm>
                        <a:off x="10704741" y="4195620"/>
                        <a:ext cx="553964" cy="246206"/>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81C0F99E-3F24-6CCD-475E-E9B8FC484ECE}"/>
              </a:ext>
            </a:extLst>
          </p:cNvPr>
          <p:cNvGraphicFramePr>
            <a:graphicFrameLocks noChangeAspect="1"/>
          </p:cNvGraphicFramePr>
          <p:nvPr>
            <p:extLst>
              <p:ext uri="{D42A27DB-BD31-4B8C-83A1-F6EECF244321}">
                <p14:modId xmlns:p14="http://schemas.microsoft.com/office/powerpoint/2010/main" val="314182382"/>
              </p:ext>
            </p:extLst>
          </p:nvPr>
        </p:nvGraphicFramePr>
        <p:xfrm>
          <a:off x="9559056" y="4183701"/>
          <a:ext cx="553964" cy="258125"/>
        </p:xfrm>
        <a:graphic>
          <a:graphicData uri="http://schemas.openxmlformats.org/presentationml/2006/ole">
            <mc:AlternateContent xmlns:mc="http://schemas.openxmlformats.org/markup-compatibility/2006">
              <mc:Choice xmlns:v="urn:schemas-microsoft-com:vml" Requires="v">
                <p:oleObj spid="_x0000_s13317" name="Equation" r:id="rId10" imgW="545760" imgH="253800" progId="Equation.DSMT4">
                  <p:embed/>
                </p:oleObj>
              </mc:Choice>
              <mc:Fallback>
                <p:oleObj name="Equation" r:id="rId10" imgW="545760" imgH="253800" progId="Equation.DSMT4">
                  <p:embed/>
                  <p:pic>
                    <p:nvPicPr>
                      <p:cNvPr id="9" name="对象 8">
                        <a:extLst>
                          <a:ext uri="{FF2B5EF4-FFF2-40B4-BE49-F238E27FC236}">
                            <a16:creationId xmlns:a16="http://schemas.microsoft.com/office/drawing/2014/main" id="{81C0F99E-3F24-6CCD-475E-E9B8FC484ECE}"/>
                          </a:ext>
                        </a:extLst>
                      </p:cNvPr>
                      <p:cNvPicPr/>
                      <p:nvPr/>
                    </p:nvPicPr>
                    <p:blipFill>
                      <a:blip r:embed="rId11"/>
                      <a:stretch>
                        <a:fillRect/>
                      </a:stretch>
                    </p:blipFill>
                    <p:spPr>
                      <a:xfrm>
                        <a:off x="9559056" y="4183701"/>
                        <a:ext cx="553964" cy="258125"/>
                      </a:xfrm>
                      <a:prstGeom prst="rect">
                        <a:avLst/>
                      </a:prstGeom>
                    </p:spPr>
                  </p:pic>
                </p:oleObj>
              </mc:Fallback>
            </mc:AlternateContent>
          </a:graphicData>
        </a:graphic>
      </p:graphicFrame>
      <p:sp>
        <p:nvSpPr>
          <p:cNvPr id="13" name="灯片编号占位符 2">
            <a:extLst>
              <a:ext uri="{FF2B5EF4-FFF2-40B4-BE49-F238E27FC236}">
                <a16:creationId xmlns:a16="http://schemas.microsoft.com/office/drawing/2014/main" id="{76566FD1-0440-E426-BE6A-CF10958B6DF6}"/>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26</a:t>
            </a:fld>
            <a:endParaRPr lang="en-GB" altLang="zh-CN">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BF32C35E-4A99-A402-D33D-3DE83E12A0F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90379" y="1675997"/>
            <a:ext cx="1923261" cy="1986702"/>
          </a:xfrm>
          <a:prstGeom prst="rect">
            <a:avLst/>
          </a:prstGeom>
          <a:ln w="6726" cap="sq">
            <a:solidFill>
              <a:schemeClr val="accent5">
                <a:lumMod val="75000"/>
              </a:schemeClr>
            </a:solidFill>
            <a:prstDash val="solid"/>
          </a:ln>
          <a:effectLst>
            <a:outerShdw blurRad="127000" dist="38100" dir="2700000" algn="tl" rotWithShape="0">
              <a:prstClr val="black">
                <a:alpha val="40000"/>
              </a:prstClr>
            </a:outerShdw>
          </a:effectLst>
        </p:spPr>
      </p:pic>
      <p:pic>
        <p:nvPicPr>
          <p:cNvPr id="17" name="Picture 10">
            <a:extLst>
              <a:ext uri="{FF2B5EF4-FFF2-40B4-BE49-F238E27FC236}">
                <a16:creationId xmlns:a16="http://schemas.microsoft.com/office/drawing/2014/main" id="{0D14F8AA-A1C0-70AA-E96A-B94299A04A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49662" y="1463424"/>
            <a:ext cx="2822684" cy="1825912"/>
          </a:xfrm>
          <a:prstGeom prst="rect">
            <a:avLst/>
          </a:prstGeom>
          <a:noFill/>
          <a:ln>
            <a:noFill/>
          </a:ln>
          <a:effectLst>
            <a:outerShdw blurRad="1270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下矢印 19">
            <a:extLst>
              <a:ext uri="{FF2B5EF4-FFF2-40B4-BE49-F238E27FC236}">
                <a16:creationId xmlns:a16="http://schemas.microsoft.com/office/drawing/2014/main" id="{53E7F5EC-981D-D657-C209-C0A8A2423150}"/>
              </a:ext>
            </a:extLst>
          </p:cNvPr>
          <p:cNvSpPr/>
          <p:nvPr/>
        </p:nvSpPr>
        <p:spPr>
          <a:xfrm>
            <a:off x="10981723" y="2893970"/>
            <a:ext cx="196086" cy="790732"/>
          </a:xfrm>
          <a:prstGeom prst="downArrow">
            <a:avLst/>
          </a:prstGeom>
          <a:gradFill>
            <a:gsLst>
              <a:gs pos="0">
                <a:schemeClr val="accent1">
                  <a:lumMod val="50000"/>
                </a:schemeClr>
              </a:gs>
              <a:gs pos="100000">
                <a:schemeClr val="bg1">
                  <a:lumMod val="85000"/>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下矢印 19">
            <a:extLst>
              <a:ext uri="{FF2B5EF4-FFF2-40B4-BE49-F238E27FC236}">
                <a16:creationId xmlns:a16="http://schemas.microsoft.com/office/drawing/2014/main" id="{B7A593BB-00A8-D13F-4B54-A1AAE8CBBFE7}"/>
              </a:ext>
            </a:extLst>
          </p:cNvPr>
          <p:cNvSpPr/>
          <p:nvPr/>
        </p:nvSpPr>
        <p:spPr>
          <a:xfrm>
            <a:off x="1081077" y="3499325"/>
            <a:ext cx="196086" cy="790732"/>
          </a:xfrm>
          <a:prstGeom prst="downArrow">
            <a:avLst/>
          </a:prstGeom>
          <a:gradFill>
            <a:gsLst>
              <a:gs pos="0">
                <a:schemeClr val="accent1">
                  <a:lumMod val="50000"/>
                </a:schemeClr>
              </a:gs>
              <a:gs pos="100000">
                <a:schemeClr val="bg1">
                  <a:lumMod val="85000"/>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269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BE9CB-0E7A-F116-F6BA-8C508807136A}"/>
            </a:ext>
          </a:extLst>
        </p:cNvPr>
        <p:cNvGrpSpPr/>
        <p:nvPr/>
      </p:nvGrpSpPr>
      <p:grpSpPr>
        <a:xfrm>
          <a:off x="0" y="0"/>
          <a:ext cx="0" cy="0"/>
          <a:chOff x="0" y="0"/>
          <a:chExt cx="0" cy="0"/>
        </a:xfrm>
      </p:grpSpPr>
      <p:sp>
        <p:nvSpPr>
          <p:cNvPr id="69" name="标题 21">
            <a:extLst>
              <a:ext uri="{FF2B5EF4-FFF2-40B4-BE49-F238E27FC236}">
                <a16:creationId xmlns:a16="http://schemas.microsoft.com/office/drawing/2014/main" id="{CC2EFCB9-18BD-2E33-6635-43CB1F6D8D8A}"/>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Controller and Sensor</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a:extLst>
              <a:ext uri="{FF2B5EF4-FFF2-40B4-BE49-F238E27FC236}">
                <a16:creationId xmlns:a16="http://schemas.microsoft.com/office/drawing/2014/main" id="{CF2BC5A2-D013-917C-EB0E-EB7D0C19FB51}"/>
              </a:ext>
            </a:extLst>
          </p:cNvPr>
          <p:cNvSpPr/>
          <p:nvPr/>
        </p:nvSpPr>
        <p:spPr>
          <a:xfrm>
            <a:off x="0" y="881067"/>
            <a:ext cx="12078586" cy="826124"/>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PI controller is the most popular FB controller in the LLRF community</a:t>
            </a:r>
          </a:p>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Sensor can be modeled as a low-pass filter with higher BW</a:t>
            </a:r>
            <a:r>
              <a:rPr lang="zh-CN" altLang="en-US"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&gt;100 kHz</a:t>
            </a:r>
            <a:r>
              <a:rPr lang="zh-CN" altLang="en-US"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than the SRF cavity </a:t>
            </a:r>
          </a:p>
        </p:txBody>
      </p:sp>
      <p:graphicFrame>
        <p:nvGraphicFramePr>
          <p:cNvPr id="4" name="オブジェクト 32">
            <a:extLst>
              <a:ext uri="{FF2B5EF4-FFF2-40B4-BE49-F238E27FC236}">
                <a16:creationId xmlns:a16="http://schemas.microsoft.com/office/drawing/2014/main" id="{B744C361-D0D4-1CC1-4B67-CDFA80394BB9}"/>
              </a:ext>
            </a:extLst>
          </p:cNvPr>
          <p:cNvGraphicFramePr>
            <a:graphicFrameLocks noChangeAspect="1"/>
          </p:cNvGraphicFramePr>
          <p:nvPr>
            <p:extLst>
              <p:ext uri="{D42A27DB-BD31-4B8C-83A1-F6EECF244321}">
                <p14:modId xmlns:p14="http://schemas.microsoft.com/office/powerpoint/2010/main" val="2331229432"/>
              </p:ext>
            </p:extLst>
          </p:nvPr>
        </p:nvGraphicFramePr>
        <p:xfrm>
          <a:off x="6835849" y="5519428"/>
          <a:ext cx="2986088" cy="798513"/>
        </p:xfrm>
        <a:graphic>
          <a:graphicData uri="http://schemas.openxmlformats.org/presentationml/2006/ole">
            <mc:AlternateContent xmlns:mc="http://schemas.openxmlformats.org/markup-compatibility/2006">
              <mc:Choice xmlns:v="urn:schemas-microsoft-com:vml" Requires="v">
                <p:oleObj spid="_x0000_s14344" name="Equation" r:id="rId4" imgW="1752480" imgH="469800" progId="Equation.DSMT4">
                  <p:embed/>
                </p:oleObj>
              </mc:Choice>
              <mc:Fallback>
                <p:oleObj name="Equation" r:id="rId4" imgW="1752480" imgH="469800" progId="Equation.DSMT4">
                  <p:embed/>
                  <p:pic>
                    <p:nvPicPr>
                      <p:cNvPr id="4" name="オブジェクト 32">
                        <a:extLst>
                          <a:ext uri="{FF2B5EF4-FFF2-40B4-BE49-F238E27FC236}">
                            <a16:creationId xmlns:a16="http://schemas.microsoft.com/office/drawing/2014/main" id="{B744C361-D0D4-1CC1-4B67-CDFA80394BB9}"/>
                          </a:ext>
                        </a:extLst>
                      </p:cNvPr>
                      <p:cNvPicPr/>
                      <p:nvPr/>
                    </p:nvPicPr>
                    <p:blipFill>
                      <a:blip r:embed="rId5"/>
                      <a:stretch>
                        <a:fillRect/>
                      </a:stretch>
                    </p:blipFill>
                    <p:spPr>
                      <a:xfrm>
                        <a:off x="6835849" y="5519428"/>
                        <a:ext cx="2986088" cy="798513"/>
                      </a:xfrm>
                      <a:prstGeom prst="rect">
                        <a:avLst/>
                      </a:prstGeom>
                    </p:spPr>
                  </p:pic>
                </p:oleObj>
              </mc:Fallback>
            </mc:AlternateContent>
          </a:graphicData>
        </a:graphic>
      </p:graphicFrame>
      <p:graphicFrame>
        <p:nvGraphicFramePr>
          <p:cNvPr id="5" name="オブジェクト 7">
            <a:extLst>
              <a:ext uri="{FF2B5EF4-FFF2-40B4-BE49-F238E27FC236}">
                <a16:creationId xmlns:a16="http://schemas.microsoft.com/office/drawing/2014/main" id="{C255EB71-66DD-C755-CE9C-1F1FEB506A99}"/>
              </a:ext>
            </a:extLst>
          </p:cNvPr>
          <p:cNvGraphicFramePr>
            <a:graphicFrameLocks noChangeAspect="1"/>
          </p:cNvGraphicFramePr>
          <p:nvPr>
            <p:extLst>
              <p:ext uri="{D42A27DB-BD31-4B8C-83A1-F6EECF244321}">
                <p14:modId xmlns:p14="http://schemas.microsoft.com/office/powerpoint/2010/main" val="2797018209"/>
              </p:ext>
            </p:extLst>
          </p:nvPr>
        </p:nvGraphicFramePr>
        <p:xfrm>
          <a:off x="5967488" y="1705075"/>
          <a:ext cx="4419600" cy="1809750"/>
        </p:xfrm>
        <a:graphic>
          <a:graphicData uri="http://schemas.openxmlformats.org/presentationml/2006/ole">
            <mc:AlternateContent xmlns:mc="http://schemas.openxmlformats.org/markup-compatibility/2006">
              <mc:Choice xmlns:v="urn:schemas-microsoft-com:vml" Requires="v">
                <p:oleObj spid="_x0000_s14345" name="Visio" r:id="rId6" imgW="4416408" imgH="1806634" progId="Visio.Drawing.15">
                  <p:embed/>
                </p:oleObj>
              </mc:Choice>
              <mc:Fallback>
                <p:oleObj name="Visio" r:id="rId6" imgW="4416408" imgH="1806634" progId="Visio.Drawing.15">
                  <p:embed/>
                  <p:pic>
                    <p:nvPicPr>
                      <p:cNvPr id="5" name="オブジェクト 7">
                        <a:extLst>
                          <a:ext uri="{FF2B5EF4-FFF2-40B4-BE49-F238E27FC236}">
                            <a16:creationId xmlns:a16="http://schemas.microsoft.com/office/drawing/2014/main" id="{C255EB71-66DD-C755-CE9C-1F1FEB506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7488" y="1705075"/>
                        <a:ext cx="4419600" cy="180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オブジェクト 30">
            <a:extLst>
              <a:ext uri="{FF2B5EF4-FFF2-40B4-BE49-F238E27FC236}">
                <a16:creationId xmlns:a16="http://schemas.microsoft.com/office/drawing/2014/main" id="{68CF7426-457E-9217-3916-119A3712ACBD}"/>
              </a:ext>
            </a:extLst>
          </p:cNvPr>
          <p:cNvGraphicFramePr>
            <a:graphicFrameLocks noChangeAspect="1"/>
          </p:cNvGraphicFramePr>
          <p:nvPr>
            <p:extLst>
              <p:ext uri="{D42A27DB-BD31-4B8C-83A1-F6EECF244321}">
                <p14:modId xmlns:p14="http://schemas.microsoft.com/office/powerpoint/2010/main" val="3625321630"/>
              </p:ext>
            </p:extLst>
          </p:nvPr>
        </p:nvGraphicFramePr>
        <p:xfrm>
          <a:off x="6545122" y="3653470"/>
          <a:ext cx="3643312" cy="479425"/>
        </p:xfrm>
        <a:graphic>
          <a:graphicData uri="http://schemas.openxmlformats.org/presentationml/2006/ole">
            <mc:AlternateContent xmlns:mc="http://schemas.openxmlformats.org/markup-compatibility/2006">
              <mc:Choice xmlns:v="urn:schemas-microsoft-com:vml" Requires="v">
                <p:oleObj spid="_x0000_s14346" name="Equation" r:id="rId8" imgW="2120760" imgH="279360" progId="Equation.DSMT4">
                  <p:embed/>
                </p:oleObj>
              </mc:Choice>
              <mc:Fallback>
                <p:oleObj name="Equation" r:id="rId8" imgW="2120760" imgH="279360" progId="Equation.DSMT4">
                  <p:embed/>
                  <p:pic>
                    <p:nvPicPr>
                      <p:cNvPr id="8" name="オブジェクト 30">
                        <a:extLst>
                          <a:ext uri="{FF2B5EF4-FFF2-40B4-BE49-F238E27FC236}">
                            <a16:creationId xmlns:a16="http://schemas.microsoft.com/office/drawing/2014/main" id="{68CF7426-457E-9217-3916-119A3712ACBD}"/>
                          </a:ext>
                        </a:extLst>
                      </p:cNvPr>
                      <p:cNvPicPr/>
                      <p:nvPr/>
                    </p:nvPicPr>
                    <p:blipFill>
                      <a:blip r:embed="rId9"/>
                      <a:stretch>
                        <a:fillRect/>
                      </a:stretch>
                    </p:blipFill>
                    <p:spPr>
                      <a:xfrm>
                        <a:off x="6545122" y="3653470"/>
                        <a:ext cx="3643312" cy="479425"/>
                      </a:xfrm>
                      <a:prstGeom prst="rect">
                        <a:avLst/>
                      </a:prstGeom>
                    </p:spPr>
                  </p:pic>
                </p:oleObj>
              </mc:Fallback>
            </mc:AlternateContent>
          </a:graphicData>
        </a:graphic>
      </p:graphicFrame>
      <p:graphicFrame>
        <p:nvGraphicFramePr>
          <p:cNvPr id="9" name="オブジェクト 33">
            <a:extLst>
              <a:ext uri="{FF2B5EF4-FFF2-40B4-BE49-F238E27FC236}">
                <a16:creationId xmlns:a16="http://schemas.microsoft.com/office/drawing/2014/main" id="{30277C69-DFA2-6785-A659-013A4AECF946}"/>
              </a:ext>
            </a:extLst>
          </p:cNvPr>
          <p:cNvGraphicFramePr>
            <a:graphicFrameLocks noChangeAspect="1"/>
          </p:cNvGraphicFramePr>
          <p:nvPr>
            <p:extLst>
              <p:ext uri="{D42A27DB-BD31-4B8C-83A1-F6EECF244321}">
                <p14:modId xmlns:p14="http://schemas.microsoft.com/office/powerpoint/2010/main" val="208579375"/>
              </p:ext>
            </p:extLst>
          </p:nvPr>
        </p:nvGraphicFramePr>
        <p:xfrm>
          <a:off x="6562006" y="4498875"/>
          <a:ext cx="3533775" cy="719138"/>
        </p:xfrm>
        <a:graphic>
          <a:graphicData uri="http://schemas.openxmlformats.org/presentationml/2006/ole">
            <mc:AlternateContent xmlns:mc="http://schemas.openxmlformats.org/markup-compatibility/2006">
              <mc:Choice xmlns:v="urn:schemas-microsoft-com:vml" Requires="v">
                <p:oleObj spid="_x0000_s14347" name="Equation" r:id="rId10" imgW="2057400" imgH="419040" progId="Equation.DSMT4">
                  <p:embed/>
                </p:oleObj>
              </mc:Choice>
              <mc:Fallback>
                <p:oleObj name="Equation" r:id="rId10" imgW="2057400" imgH="419040" progId="Equation.DSMT4">
                  <p:embed/>
                  <p:pic>
                    <p:nvPicPr>
                      <p:cNvPr id="9" name="オブジェクト 33">
                        <a:extLst>
                          <a:ext uri="{FF2B5EF4-FFF2-40B4-BE49-F238E27FC236}">
                            <a16:creationId xmlns:a16="http://schemas.microsoft.com/office/drawing/2014/main" id="{30277C69-DFA2-6785-A659-013A4AECF946}"/>
                          </a:ext>
                        </a:extLst>
                      </p:cNvPr>
                      <p:cNvPicPr/>
                      <p:nvPr/>
                    </p:nvPicPr>
                    <p:blipFill>
                      <a:blip r:embed="rId11"/>
                      <a:stretch>
                        <a:fillRect/>
                      </a:stretch>
                    </p:blipFill>
                    <p:spPr>
                      <a:xfrm>
                        <a:off x="6562006" y="4498875"/>
                        <a:ext cx="3533775" cy="719138"/>
                      </a:xfrm>
                      <a:prstGeom prst="rect">
                        <a:avLst/>
                      </a:prstGeom>
                    </p:spPr>
                  </p:pic>
                </p:oleObj>
              </mc:Fallback>
            </mc:AlternateContent>
          </a:graphicData>
        </a:graphic>
      </p:graphicFrame>
      <p:sp>
        <p:nvSpPr>
          <p:cNvPr id="10" name="下矢印 8">
            <a:extLst>
              <a:ext uri="{FF2B5EF4-FFF2-40B4-BE49-F238E27FC236}">
                <a16:creationId xmlns:a16="http://schemas.microsoft.com/office/drawing/2014/main" id="{D068AAC5-3AFC-29A6-9A42-235FBE0D6430}"/>
              </a:ext>
            </a:extLst>
          </p:cNvPr>
          <p:cNvSpPr/>
          <p:nvPr/>
        </p:nvSpPr>
        <p:spPr>
          <a:xfrm>
            <a:off x="8177288" y="4197460"/>
            <a:ext cx="309438" cy="399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下矢印 37">
            <a:extLst>
              <a:ext uri="{FF2B5EF4-FFF2-40B4-BE49-F238E27FC236}">
                <a16:creationId xmlns:a16="http://schemas.microsoft.com/office/drawing/2014/main" id="{9795AF22-4FAB-BBA3-A9AF-956C9568CD8B}"/>
              </a:ext>
            </a:extLst>
          </p:cNvPr>
          <p:cNvSpPr/>
          <p:nvPr/>
        </p:nvSpPr>
        <p:spPr>
          <a:xfrm>
            <a:off x="8194056" y="5188712"/>
            <a:ext cx="309438" cy="399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直線矢印コネクタ 3">
            <a:extLst>
              <a:ext uri="{FF2B5EF4-FFF2-40B4-BE49-F238E27FC236}">
                <a16:creationId xmlns:a16="http://schemas.microsoft.com/office/drawing/2014/main" id="{5B5252A1-CE50-279E-A082-04016D9F3D67}"/>
              </a:ext>
            </a:extLst>
          </p:cNvPr>
          <p:cNvCxnSpPr>
            <a:cxnSpLocks/>
          </p:cNvCxnSpPr>
          <p:nvPr/>
        </p:nvCxnSpPr>
        <p:spPr>
          <a:xfrm flipH="1" flipV="1">
            <a:off x="8509228" y="2525306"/>
            <a:ext cx="594493" cy="4189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オブジェクト 35">
            <a:extLst>
              <a:ext uri="{FF2B5EF4-FFF2-40B4-BE49-F238E27FC236}">
                <a16:creationId xmlns:a16="http://schemas.microsoft.com/office/drawing/2014/main" id="{7283D4D7-FB23-28CA-90C9-B56360A4AE20}"/>
              </a:ext>
            </a:extLst>
          </p:cNvPr>
          <p:cNvGraphicFramePr>
            <a:graphicFrameLocks noChangeAspect="1"/>
          </p:cNvGraphicFramePr>
          <p:nvPr>
            <p:extLst>
              <p:ext uri="{D42A27DB-BD31-4B8C-83A1-F6EECF244321}">
                <p14:modId xmlns:p14="http://schemas.microsoft.com/office/powerpoint/2010/main" val="941623040"/>
              </p:ext>
            </p:extLst>
          </p:nvPr>
        </p:nvGraphicFramePr>
        <p:xfrm>
          <a:off x="8194056" y="2289417"/>
          <a:ext cx="387350" cy="257175"/>
        </p:xfrm>
        <a:graphic>
          <a:graphicData uri="http://schemas.openxmlformats.org/presentationml/2006/ole">
            <mc:AlternateContent xmlns:mc="http://schemas.openxmlformats.org/markup-compatibility/2006">
              <mc:Choice xmlns:v="urn:schemas-microsoft-com:vml" Requires="v">
                <p:oleObj spid="_x0000_s14348" name="Equation" r:id="rId12" imgW="266400" imgH="177480" progId="Equation.DSMT4">
                  <p:embed/>
                </p:oleObj>
              </mc:Choice>
              <mc:Fallback>
                <p:oleObj name="Equation" r:id="rId12" imgW="266400" imgH="177480" progId="Equation.DSMT4">
                  <p:embed/>
                  <p:pic>
                    <p:nvPicPr>
                      <p:cNvPr id="18" name="オブジェクト 35">
                        <a:extLst>
                          <a:ext uri="{FF2B5EF4-FFF2-40B4-BE49-F238E27FC236}">
                            <a16:creationId xmlns:a16="http://schemas.microsoft.com/office/drawing/2014/main" id="{7283D4D7-FB23-28CA-90C9-B56360A4AE20}"/>
                          </a:ext>
                        </a:extLst>
                      </p:cNvPr>
                      <p:cNvPicPr/>
                      <p:nvPr/>
                    </p:nvPicPr>
                    <p:blipFill>
                      <a:blip r:embed="rId13"/>
                      <a:stretch>
                        <a:fillRect/>
                      </a:stretch>
                    </p:blipFill>
                    <p:spPr>
                      <a:xfrm>
                        <a:off x="8194056" y="2289417"/>
                        <a:ext cx="387350" cy="257175"/>
                      </a:xfrm>
                      <a:prstGeom prst="rect">
                        <a:avLst/>
                      </a:prstGeom>
                      <a:noFill/>
                      <a:ln w="19050">
                        <a:noFill/>
                      </a:ln>
                    </p:spPr>
                  </p:pic>
                </p:oleObj>
              </mc:Fallback>
            </mc:AlternateContent>
          </a:graphicData>
        </a:graphic>
      </p:graphicFrame>
      <p:pic>
        <p:nvPicPr>
          <p:cNvPr id="19" name="图片 18">
            <a:extLst>
              <a:ext uri="{FF2B5EF4-FFF2-40B4-BE49-F238E27FC236}">
                <a16:creationId xmlns:a16="http://schemas.microsoft.com/office/drawing/2014/main" id="{C80B1635-0507-66E2-C41D-65945EEC94D6}"/>
              </a:ext>
            </a:extLst>
          </p:cNvPr>
          <p:cNvPicPr>
            <a:picLocks noChangeAspect="1"/>
          </p:cNvPicPr>
          <p:nvPr/>
        </p:nvPicPr>
        <p:blipFill>
          <a:blip r:embed="rId14"/>
          <a:stretch>
            <a:fillRect/>
          </a:stretch>
        </p:blipFill>
        <p:spPr>
          <a:xfrm>
            <a:off x="430949" y="1941108"/>
            <a:ext cx="4963766" cy="1210967"/>
          </a:xfrm>
          <a:prstGeom prst="rect">
            <a:avLst/>
          </a:prstGeom>
        </p:spPr>
      </p:pic>
      <p:sp>
        <p:nvSpPr>
          <p:cNvPr id="20" name="矩形 19">
            <a:extLst>
              <a:ext uri="{FF2B5EF4-FFF2-40B4-BE49-F238E27FC236}">
                <a16:creationId xmlns:a16="http://schemas.microsoft.com/office/drawing/2014/main" id="{644B770A-A8E2-2EF9-1C70-D4FB60A67CA6}"/>
              </a:ext>
            </a:extLst>
          </p:cNvPr>
          <p:cNvSpPr/>
          <p:nvPr/>
        </p:nvSpPr>
        <p:spPr>
          <a:xfrm>
            <a:off x="1401763" y="1802219"/>
            <a:ext cx="1255848" cy="1432553"/>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オブジェクト 89">
            <a:extLst>
              <a:ext uri="{FF2B5EF4-FFF2-40B4-BE49-F238E27FC236}">
                <a16:creationId xmlns:a16="http://schemas.microsoft.com/office/drawing/2014/main" id="{116FD68D-33FC-3023-38BE-709DB1DCA771}"/>
              </a:ext>
            </a:extLst>
          </p:cNvPr>
          <p:cNvGraphicFramePr>
            <a:graphicFrameLocks noChangeAspect="1"/>
          </p:cNvGraphicFramePr>
          <p:nvPr>
            <p:extLst>
              <p:ext uri="{D42A27DB-BD31-4B8C-83A1-F6EECF244321}">
                <p14:modId xmlns:p14="http://schemas.microsoft.com/office/powerpoint/2010/main" val="2536962412"/>
              </p:ext>
            </p:extLst>
          </p:nvPr>
        </p:nvGraphicFramePr>
        <p:xfrm>
          <a:off x="1240970" y="5244836"/>
          <a:ext cx="1579563" cy="735013"/>
        </p:xfrm>
        <a:graphic>
          <a:graphicData uri="http://schemas.openxmlformats.org/presentationml/2006/ole">
            <mc:AlternateContent xmlns:mc="http://schemas.openxmlformats.org/markup-compatibility/2006">
              <mc:Choice xmlns:v="urn:schemas-microsoft-com:vml" Requires="v">
                <p:oleObj spid="_x0000_s14349" name="Equation" r:id="rId15" imgW="927000" imgH="431640" progId="Equation.DSMT4">
                  <p:embed/>
                </p:oleObj>
              </mc:Choice>
              <mc:Fallback>
                <p:oleObj name="Equation" r:id="rId15" imgW="927000" imgH="431640" progId="Equation.DSMT4">
                  <p:embed/>
                  <p:pic>
                    <p:nvPicPr>
                      <p:cNvPr id="7" name="オブジェクト 89">
                        <a:extLst>
                          <a:ext uri="{FF2B5EF4-FFF2-40B4-BE49-F238E27FC236}">
                            <a16:creationId xmlns:a16="http://schemas.microsoft.com/office/drawing/2014/main" id="{116FD68D-33FC-3023-38BE-709DB1DCA771}"/>
                          </a:ext>
                        </a:extLst>
                      </p:cNvPr>
                      <p:cNvPicPr/>
                      <p:nvPr/>
                    </p:nvPicPr>
                    <p:blipFill>
                      <a:blip r:embed="rId16"/>
                      <a:stretch>
                        <a:fillRect/>
                      </a:stretch>
                    </p:blipFill>
                    <p:spPr>
                      <a:xfrm>
                        <a:off x="1240970" y="5244836"/>
                        <a:ext cx="1579563" cy="735013"/>
                      </a:xfrm>
                      <a:prstGeom prst="rect">
                        <a:avLst/>
                      </a:prstGeom>
                    </p:spPr>
                  </p:pic>
                </p:oleObj>
              </mc:Fallback>
            </mc:AlternateContent>
          </a:graphicData>
        </a:graphic>
      </p:graphicFrame>
      <p:pic>
        <p:nvPicPr>
          <p:cNvPr id="12" name="図 90">
            <a:extLst>
              <a:ext uri="{FF2B5EF4-FFF2-40B4-BE49-F238E27FC236}">
                <a16:creationId xmlns:a16="http://schemas.microsoft.com/office/drawing/2014/main" id="{CD97FEBB-D22A-E26B-B890-7DC5504B55D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284394" y="3560904"/>
            <a:ext cx="1949493" cy="1432553"/>
          </a:xfrm>
          <a:prstGeom prst="rect">
            <a:avLst/>
          </a:prstGeom>
        </p:spPr>
      </p:pic>
      <p:sp>
        <p:nvSpPr>
          <p:cNvPr id="15" name="正方形/長方形 4">
            <a:extLst>
              <a:ext uri="{FF2B5EF4-FFF2-40B4-BE49-F238E27FC236}">
                <a16:creationId xmlns:a16="http://schemas.microsoft.com/office/drawing/2014/main" id="{E6B38557-6082-8E48-1F09-018040677110}"/>
              </a:ext>
            </a:extLst>
          </p:cNvPr>
          <p:cNvSpPr/>
          <p:nvPr/>
        </p:nvSpPr>
        <p:spPr>
          <a:xfrm>
            <a:off x="1284394" y="4609942"/>
            <a:ext cx="1492716" cy="369332"/>
          </a:xfrm>
          <a:prstGeom prst="rect">
            <a:avLst/>
          </a:prstGeom>
        </p:spPr>
        <p:txBody>
          <a:bodyPr wrap="none">
            <a:spAutoFit/>
          </a:bodyPr>
          <a:lstStyle/>
          <a:p>
            <a:r>
              <a:rPr lang="en-US" altLang="zh-CN" dirty="0">
                <a:solidFill>
                  <a:srgbClr val="252525"/>
                </a:solidFill>
                <a:latin typeface="Times" panose="02020603050405020304" pitchFamily="18" charset="0"/>
                <a:cs typeface="Times" panose="02020603050405020304" pitchFamily="18" charset="0"/>
              </a:rPr>
              <a:t>low pass filter</a:t>
            </a:r>
            <a:endParaRPr lang="en-US" dirty="0"/>
          </a:p>
        </p:txBody>
      </p:sp>
      <p:sp>
        <p:nvSpPr>
          <p:cNvPr id="16" name="灯片编号占位符 2">
            <a:extLst>
              <a:ext uri="{FF2B5EF4-FFF2-40B4-BE49-F238E27FC236}">
                <a16:creationId xmlns:a16="http://schemas.microsoft.com/office/drawing/2014/main" id="{26C654FD-9162-DD87-6BE2-3793F44392D3}"/>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27</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416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1E9BC-C772-681B-7854-F42030E9F3A9}"/>
            </a:ext>
          </a:extLst>
        </p:cNvPr>
        <p:cNvGrpSpPr/>
        <p:nvPr/>
      </p:nvGrpSpPr>
      <p:grpSpPr>
        <a:xfrm>
          <a:off x="0" y="0"/>
          <a:ext cx="0" cy="0"/>
          <a:chOff x="0" y="0"/>
          <a:chExt cx="0" cy="0"/>
        </a:xfrm>
      </p:grpSpPr>
      <p:sp>
        <p:nvSpPr>
          <p:cNvPr id="96" name="矩形 95">
            <a:extLst>
              <a:ext uri="{FF2B5EF4-FFF2-40B4-BE49-F238E27FC236}">
                <a16:creationId xmlns:a16="http://schemas.microsoft.com/office/drawing/2014/main" id="{D26159A5-0B2E-9873-3C1E-CE736DAB72C9}"/>
              </a:ext>
            </a:extLst>
          </p:cNvPr>
          <p:cNvSpPr/>
          <p:nvPr/>
        </p:nvSpPr>
        <p:spPr>
          <a:xfrm>
            <a:off x="7727290" y="3398020"/>
            <a:ext cx="3447667" cy="2937769"/>
          </a:xfrm>
          <a:prstGeom prst="rect">
            <a:avLst/>
          </a:prstGeom>
          <a:solidFill>
            <a:schemeClr val="bg1">
              <a:lumMod val="95000"/>
            </a:schemeClr>
          </a:solidFill>
          <a:ln w="254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C8CD6F7-02F8-7BCD-F38A-C065AED7B93E}"/>
              </a:ext>
            </a:extLst>
          </p:cNvPr>
          <p:cNvSpPr/>
          <p:nvPr/>
        </p:nvSpPr>
        <p:spPr>
          <a:xfrm>
            <a:off x="1" y="881067"/>
            <a:ext cx="11726324" cy="750847"/>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Step1: Down-conversion from the RF signal to IF signal</a:t>
            </a:r>
          </a:p>
          <a:p>
            <a:pPr marL="914400" lvl="1" indent="-457200">
              <a:lnSpc>
                <a:spcPct val="125000"/>
              </a:lnSpc>
              <a:buFont typeface="Wingdings" panose="05000000000000000000" pitchFamily="2" charset="2"/>
              <a:buChar char="l"/>
            </a:pP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Step2: Base-band (BB) demodulation (from IF to I/Q)</a:t>
            </a:r>
          </a:p>
        </p:txBody>
      </p:sp>
      <p:sp>
        <p:nvSpPr>
          <p:cNvPr id="21" name="标题 21">
            <a:extLst>
              <a:ext uri="{FF2B5EF4-FFF2-40B4-BE49-F238E27FC236}">
                <a16:creationId xmlns:a16="http://schemas.microsoft.com/office/drawing/2014/main" id="{7973BFF3-263C-D921-3653-C08013A1A9BF}"/>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Down-conversion</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58" name="Object 13">
            <a:extLst>
              <a:ext uri="{FF2B5EF4-FFF2-40B4-BE49-F238E27FC236}">
                <a16:creationId xmlns:a16="http://schemas.microsoft.com/office/drawing/2014/main" id="{7998E863-5777-6C47-8332-B8359C14921E}"/>
              </a:ext>
            </a:extLst>
          </p:cNvPr>
          <p:cNvGraphicFramePr>
            <a:graphicFrameLocks noChangeAspect="1"/>
          </p:cNvGraphicFramePr>
          <p:nvPr/>
        </p:nvGraphicFramePr>
        <p:xfrm>
          <a:off x="994803" y="6084465"/>
          <a:ext cx="2076450" cy="379412"/>
        </p:xfrm>
        <a:graphic>
          <a:graphicData uri="http://schemas.openxmlformats.org/presentationml/2006/ole">
            <mc:AlternateContent xmlns:mc="http://schemas.openxmlformats.org/markup-compatibility/2006">
              <mc:Choice xmlns:v="urn:schemas-microsoft-com:vml" Requires="v">
                <p:oleObj spid="_x0000_s15376" name="Equation" r:id="rId3" imgW="1612800" imgH="291960" progId="Equation.DSMT4">
                  <p:embed/>
                </p:oleObj>
              </mc:Choice>
              <mc:Fallback>
                <p:oleObj name="Equation" r:id="rId3" imgW="1612800" imgH="291960" progId="Equation.DSMT4">
                  <p:embed/>
                  <p:pic>
                    <p:nvPicPr>
                      <p:cNvPr id="58" name="Object 13">
                        <a:extLst>
                          <a:ext uri="{FF2B5EF4-FFF2-40B4-BE49-F238E27FC236}">
                            <a16:creationId xmlns:a16="http://schemas.microsoft.com/office/drawing/2014/main" id="{7998E863-5777-6C47-8332-B8359C14921E}"/>
                          </a:ext>
                        </a:extLst>
                      </p:cNvPr>
                      <p:cNvPicPr>
                        <a:picLocks noChangeAspect="1" noChangeArrowheads="1"/>
                      </p:cNvPicPr>
                      <p:nvPr/>
                    </p:nvPicPr>
                    <p:blipFill>
                      <a:blip r:embed="rId4"/>
                      <a:srcRect/>
                      <a:stretch>
                        <a:fillRect/>
                      </a:stretch>
                    </p:blipFill>
                    <p:spPr bwMode="auto">
                      <a:xfrm>
                        <a:off x="994803" y="6084465"/>
                        <a:ext cx="2076450" cy="379412"/>
                      </a:xfrm>
                      <a:prstGeom prst="rect">
                        <a:avLst/>
                      </a:prstGeom>
                      <a:solidFill>
                        <a:schemeClr val="bg1"/>
                      </a:solidFill>
                      <a:ln>
                        <a:noFill/>
                      </a:ln>
                    </p:spPr>
                  </p:pic>
                </p:oleObj>
              </mc:Fallback>
            </mc:AlternateContent>
          </a:graphicData>
        </a:graphic>
      </p:graphicFrame>
      <p:grpSp>
        <p:nvGrpSpPr>
          <p:cNvPr id="71" name="组合 70">
            <a:extLst>
              <a:ext uri="{FF2B5EF4-FFF2-40B4-BE49-F238E27FC236}">
                <a16:creationId xmlns:a16="http://schemas.microsoft.com/office/drawing/2014/main" id="{69ED37DE-F62C-537F-BB4A-C29D178D6931}"/>
              </a:ext>
            </a:extLst>
          </p:cNvPr>
          <p:cNvGrpSpPr/>
          <p:nvPr/>
        </p:nvGrpSpPr>
        <p:grpSpPr>
          <a:xfrm>
            <a:off x="614448" y="1724895"/>
            <a:ext cx="7900335" cy="4435770"/>
            <a:chOff x="1240970" y="1313298"/>
            <a:chExt cx="8296298" cy="4801188"/>
          </a:xfrm>
        </p:grpSpPr>
        <p:graphicFrame>
          <p:nvGraphicFramePr>
            <p:cNvPr id="2" name="オブジェクト 51">
              <a:extLst>
                <a:ext uri="{FF2B5EF4-FFF2-40B4-BE49-F238E27FC236}">
                  <a16:creationId xmlns:a16="http://schemas.microsoft.com/office/drawing/2014/main" id="{146920AD-11FD-32C1-779B-96E566A6DE56}"/>
                </a:ext>
              </a:extLst>
            </p:cNvPr>
            <p:cNvGraphicFramePr>
              <a:graphicFrameLocks noChangeAspect="1"/>
            </p:cNvGraphicFramePr>
            <p:nvPr/>
          </p:nvGraphicFramePr>
          <p:xfrm>
            <a:off x="3457730" y="4802118"/>
            <a:ext cx="4675252" cy="1032571"/>
          </p:xfrm>
          <a:graphic>
            <a:graphicData uri="http://schemas.openxmlformats.org/presentationml/2006/ole">
              <mc:AlternateContent xmlns:mc="http://schemas.openxmlformats.org/markup-compatibility/2006">
                <mc:Choice xmlns:v="urn:schemas-microsoft-com:vml" Requires="v">
                  <p:oleObj spid="_x0000_s15377" name="Visio" r:id="rId5" imgW="3105050" imgH="685800" progId="Visio.Drawing.15">
                    <p:embed/>
                  </p:oleObj>
                </mc:Choice>
                <mc:Fallback>
                  <p:oleObj name="Visio" r:id="rId5" imgW="3105050" imgH="685800" progId="Visio.Drawing.15">
                    <p:embed/>
                    <p:pic>
                      <p:nvPicPr>
                        <p:cNvPr id="2" name="オブジェクト 51">
                          <a:extLst>
                            <a:ext uri="{FF2B5EF4-FFF2-40B4-BE49-F238E27FC236}">
                              <a16:creationId xmlns:a16="http://schemas.microsoft.com/office/drawing/2014/main" id="{146920AD-11FD-32C1-779B-96E566A6D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7730" y="4802118"/>
                          <a:ext cx="4675252" cy="1032571"/>
                        </a:xfrm>
                        <a:prstGeom prst="rect">
                          <a:avLst/>
                        </a:prstGeom>
                        <a:noFill/>
                      </p:spPr>
                    </p:pic>
                  </p:oleObj>
                </mc:Fallback>
              </mc:AlternateContent>
            </a:graphicData>
          </a:graphic>
        </p:graphicFrame>
        <p:sp>
          <p:nvSpPr>
            <p:cNvPr id="6" name="円弧 52">
              <a:extLst>
                <a:ext uri="{FF2B5EF4-FFF2-40B4-BE49-F238E27FC236}">
                  <a16:creationId xmlns:a16="http://schemas.microsoft.com/office/drawing/2014/main" id="{117006E3-53AF-2331-4349-6F651DC25CF2}"/>
                </a:ext>
              </a:extLst>
            </p:cNvPr>
            <p:cNvSpPr/>
            <p:nvPr/>
          </p:nvSpPr>
          <p:spPr>
            <a:xfrm>
              <a:off x="3907583" y="5169546"/>
              <a:ext cx="192574" cy="144016"/>
            </a:xfrm>
            <a:prstGeom prst="arc">
              <a:avLst>
                <a:gd name="adj1" fmla="val 148632"/>
                <a:gd name="adj2" fmla="val 1066014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9" name="直線コネクタ 53">
              <a:extLst>
                <a:ext uri="{FF2B5EF4-FFF2-40B4-BE49-F238E27FC236}">
                  <a16:creationId xmlns:a16="http://schemas.microsoft.com/office/drawing/2014/main" id="{18CACA0E-2F0B-87FC-A3B1-376F70B1DB69}"/>
                </a:ext>
              </a:extLst>
            </p:cNvPr>
            <p:cNvCxnSpPr/>
            <p:nvPr/>
          </p:nvCxnSpPr>
          <p:spPr>
            <a:xfrm flipV="1">
              <a:off x="4100157" y="4612411"/>
              <a:ext cx="0" cy="6291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7" name="Object 4">
              <a:extLst>
                <a:ext uri="{FF2B5EF4-FFF2-40B4-BE49-F238E27FC236}">
                  <a16:creationId xmlns:a16="http://schemas.microsoft.com/office/drawing/2014/main" id="{7501CFA3-A9D8-6B87-2A29-95174C488E66}"/>
                </a:ext>
              </a:extLst>
            </p:cNvPr>
            <p:cNvGraphicFramePr>
              <a:graphicFrameLocks noChangeAspect="1"/>
            </p:cNvGraphicFramePr>
            <p:nvPr/>
          </p:nvGraphicFramePr>
          <p:xfrm>
            <a:off x="3854888" y="4530259"/>
            <a:ext cx="490537" cy="354012"/>
          </p:xfrm>
          <a:graphic>
            <a:graphicData uri="http://schemas.openxmlformats.org/presentationml/2006/ole">
              <mc:AlternateContent xmlns:mc="http://schemas.openxmlformats.org/markup-compatibility/2006">
                <mc:Choice xmlns:v="urn:schemas-microsoft-com:vml" Requires="v">
                  <p:oleObj spid="_x0000_s15378" name="Equation" r:id="rId7" imgW="368280" imgH="266400" progId="Equation.DSMT4">
                    <p:embed/>
                  </p:oleObj>
                </mc:Choice>
                <mc:Fallback>
                  <p:oleObj name="Equation" r:id="rId7" imgW="368280" imgH="266400" progId="Equation.DSMT4">
                    <p:embed/>
                    <p:pic>
                      <p:nvPicPr>
                        <p:cNvPr id="17" name="Object 4">
                          <a:extLst>
                            <a:ext uri="{FF2B5EF4-FFF2-40B4-BE49-F238E27FC236}">
                              <a16:creationId xmlns:a16="http://schemas.microsoft.com/office/drawing/2014/main" id="{7501CFA3-A9D8-6B87-2A29-95174C488E66}"/>
                            </a:ext>
                          </a:extLst>
                        </p:cNvPr>
                        <p:cNvPicPr>
                          <a:picLocks noChangeAspect="1" noChangeArrowheads="1"/>
                        </p:cNvPicPr>
                        <p:nvPr/>
                      </p:nvPicPr>
                      <p:blipFill>
                        <a:blip r:embed="rId8"/>
                        <a:srcRect/>
                        <a:stretch>
                          <a:fillRect/>
                        </a:stretch>
                      </p:blipFill>
                      <p:spPr bwMode="auto">
                        <a:xfrm>
                          <a:off x="3854888" y="4530259"/>
                          <a:ext cx="490537" cy="354012"/>
                        </a:xfrm>
                        <a:prstGeom prst="rect">
                          <a:avLst/>
                        </a:prstGeom>
                        <a:solidFill>
                          <a:schemeClr val="bg1"/>
                        </a:solidFill>
                        <a:ln w="12700">
                          <a:solidFill>
                            <a:srgbClr val="FF0000"/>
                          </a:solidFill>
                        </a:ln>
                      </p:spPr>
                    </p:pic>
                  </p:oleObj>
                </mc:Fallback>
              </mc:AlternateContent>
            </a:graphicData>
          </a:graphic>
        </p:graphicFrame>
        <p:sp>
          <p:nvSpPr>
            <p:cNvPr id="19" name="二等辺三角形 55">
              <a:extLst>
                <a:ext uri="{FF2B5EF4-FFF2-40B4-BE49-F238E27FC236}">
                  <a16:creationId xmlns:a16="http://schemas.microsoft.com/office/drawing/2014/main" id="{43954AB4-1A68-FAEE-CFC3-7F18F7E1DCD2}"/>
                </a:ext>
              </a:extLst>
            </p:cNvPr>
            <p:cNvSpPr/>
            <p:nvPr/>
          </p:nvSpPr>
          <p:spPr>
            <a:xfrm rot="10800000">
              <a:off x="7153785" y="4020278"/>
              <a:ext cx="720080" cy="693868"/>
            </a:xfrm>
            <a:prstGeom prst="triangl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0" name="直線コネクタ 56">
              <a:extLst>
                <a:ext uri="{FF2B5EF4-FFF2-40B4-BE49-F238E27FC236}">
                  <a16:creationId xmlns:a16="http://schemas.microsoft.com/office/drawing/2014/main" id="{D98BF252-1B41-9469-48A8-71644CE30305}"/>
                </a:ext>
              </a:extLst>
            </p:cNvPr>
            <p:cNvCxnSpPr>
              <a:stCxn id="19" idx="0"/>
            </p:cNvCxnSpPr>
            <p:nvPr/>
          </p:nvCxnSpPr>
          <p:spPr>
            <a:xfrm flipH="1">
              <a:off x="7513824" y="4714146"/>
              <a:ext cx="1" cy="5403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円弧 57">
              <a:extLst>
                <a:ext uri="{FF2B5EF4-FFF2-40B4-BE49-F238E27FC236}">
                  <a16:creationId xmlns:a16="http://schemas.microsoft.com/office/drawing/2014/main" id="{0A2A68D4-2935-15A1-95AB-60AA1193F44E}"/>
                </a:ext>
              </a:extLst>
            </p:cNvPr>
            <p:cNvSpPr/>
            <p:nvPr/>
          </p:nvSpPr>
          <p:spPr>
            <a:xfrm>
              <a:off x="7321250" y="5169546"/>
              <a:ext cx="192574" cy="144016"/>
            </a:xfrm>
            <a:prstGeom prst="arc">
              <a:avLst>
                <a:gd name="adj1" fmla="val 148632"/>
                <a:gd name="adj2" fmla="val 1066014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正方形/長方形 59">
              <a:extLst>
                <a:ext uri="{FF2B5EF4-FFF2-40B4-BE49-F238E27FC236}">
                  <a16:creationId xmlns:a16="http://schemas.microsoft.com/office/drawing/2014/main" id="{E76F0073-7D90-DB90-D5FC-14F839FB7558}"/>
                </a:ext>
              </a:extLst>
            </p:cNvPr>
            <p:cNvSpPr/>
            <p:nvPr/>
          </p:nvSpPr>
          <p:spPr>
            <a:xfrm>
              <a:off x="4465842" y="3288350"/>
              <a:ext cx="2381907" cy="79208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5" name="直線コネクタ 60">
              <a:extLst>
                <a:ext uri="{FF2B5EF4-FFF2-40B4-BE49-F238E27FC236}">
                  <a16:creationId xmlns:a16="http://schemas.microsoft.com/office/drawing/2014/main" id="{91368D6D-30D0-06EC-C40F-3945DA2E3985}"/>
                </a:ext>
              </a:extLst>
            </p:cNvPr>
            <p:cNvCxnSpPr/>
            <p:nvPr/>
          </p:nvCxnSpPr>
          <p:spPr>
            <a:xfrm>
              <a:off x="7207789" y="3676531"/>
              <a:ext cx="306035"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矢印コネクタ 62">
              <a:extLst>
                <a:ext uri="{FF2B5EF4-FFF2-40B4-BE49-F238E27FC236}">
                  <a16:creationId xmlns:a16="http://schemas.microsoft.com/office/drawing/2014/main" id="{73D8940B-FC15-52DF-93E1-90373C0D6FDC}"/>
                </a:ext>
              </a:extLst>
            </p:cNvPr>
            <p:cNvCxnSpPr>
              <a:endCxn id="19" idx="3"/>
            </p:cNvCxnSpPr>
            <p:nvPr/>
          </p:nvCxnSpPr>
          <p:spPr>
            <a:xfrm>
              <a:off x="7513824" y="3684393"/>
              <a:ext cx="1" cy="335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63">
              <a:extLst>
                <a:ext uri="{FF2B5EF4-FFF2-40B4-BE49-F238E27FC236}">
                  <a16:creationId xmlns:a16="http://schemas.microsoft.com/office/drawing/2014/main" id="{2F159538-88C4-B9D7-323F-50093E587ADB}"/>
                </a:ext>
              </a:extLst>
            </p:cNvPr>
            <p:cNvCxnSpPr/>
            <p:nvPr/>
          </p:nvCxnSpPr>
          <p:spPr>
            <a:xfrm flipV="1">
              <a:off x="3457730" y="3690897"/>
              <a:ext cx="0" cy="1023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矢印コネクタ 64">
              <a:extLst>
                <a:ext uri="{FF2B5EF4-FFF2-40B4-BE49-F238E27FC236}">
                  <a16:creationId xmlns:a16="http://schemas.microsoft.com/office/drawing/2014/main" id="{E57A1FE4-87BA-496B-3CBB-FADA0C608F1E}"/>
                </a:ext>
              </a:extLst>
            </p:cNvPr>
            <p:cNvCxnSpPr/>
            <p:nvPr/>
          </p:nvCxnSpPr>
          <p:spPr>
            <a:xfrm>
              <a:off x="3457730" y="3690896"/>
              <a:ext cx="625929" cy="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66">
              <a:extLst>
                <a:ext uri="{FF2B5EF4-FFF2-40B4-BE49-F238E27FC236}">
                  <a16:creationId xmlns:a16="http://schemas.microsoft.com/office/drawing/2014/main" id="{8E861B92-E4C5-017E-1B49-F38996E38B1C}"/>
                </a:ext>
              </a:extLst>
            </p:cNvPr>
            <p:cNvCxnSpPr>
              <a:stCxn id="24" idx="1"/>
              <a:endCxn id="24" idx="3"/>
            </p:cNvCxnSpPr>
            <p:nvPr/>
          </p:nvCxnSpPr>
          <p:spPr>
            <a:xfrm>
              <a:off x="4465842" y="3684394"/>
              <a:ext cx="238190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正方形/長方形 67">
              <a:extLst>
                <a:ext uri="{FF2B5EF4-FFF2-40B4-BE49-F238E27FC236}">
                  <a16:creationId xmlns:a16="http://schemas.microsoft.com/office/drawing/2014/main" id="{348D1F57-5399-355D-7DC9-2F1C5244B6DE}"/>
                </a:ext>
              </a:extLst>
            </p:cNvPr>
            <p:cNvSpPr/>
            <p:nvPr/>
          </p:nvSpPr>
          <p:spPr>
            <a:xfrm>
              <a:off x="5636678" y="3510998"/>
              <a:ext cx="1072730" cy="338554"/>
            </a:xfrm>
            <a:prstGeom prst="rect">
              <a:avLst/>
            </a:prstGeom>
            <a:solidFill>
              <a:schemeClr val="bg1">
                <a:lumMod val="95000"/>
              </a:schemeClr>
            </a:solidFill>
            <a:ln>
              <a:solidFill>
                <a:schemeClr val="bg1">
                  <a:lumMod val="65000"/>
                </a:schemeClr>
              </a:solidFill>
            </a:ln>
          </p:spPr>
          <p:txBody>
            <a:bodyPr wrap="none">
              <a:spAutoFit/>
            </a:bodyPr>
            <a:lstStyle/>
            <a:p>
              <a:r>
                <a:rPr lang="en-US" sz="1600" dirty="0">
                  <a:solidFill>
                    <a:schemeClr val="bg1">
                      <a:lumMod val="65000"/>
                    </a:schemeClr>
                  </a:solidFill>
                  <a:latin typeface="Arial" panose="020B0604020202020204" pitchFamily="34" charset="0"/>
                  <a:cs typeface="Arial" panose="020B0604020202020204" pitchFamily="34" charset="0"/>
                </a:rPr>
                <a:t>Controller</a:t>
              </a:r>
            </a:p>
          </p:txBody>
        </p:sp>
        <p:sp>
          <p:nvSpPr>
            <p:cNvPr id="31" name="正方形/長方形 68">
              <a:extLst>
                <a:ext uri="{FF2B5EF4-FFF2-40B4-BE49-F238E27FC236}">
                  <a16:creationId xmlns:a16="http://schemas.microsoft.com/office/drawing/2014/main" id="{F5CC401B-3796-86DB-F449-007C903371DE}"/>
                </a:ext>
              </a:extLst>
            </p:cNvPr>
            <p:cNvSpPr/>
            <p:nvPr/>
          </p:nvSpPr>
          <p:spPr>
            <a:xfrm>
              <a:off x="4604294" y="3521619"/>
              <a:ext cx="788180" cy="333132"/>
            </a:xfrm>
            <a:prstGeom prst="rect">
              <a:avLst/>
            </a:prstGeom>
            <a:solidFill>
              <a:schemeClr val="bg1"/>
            </a:solidFill>
            <a:ln>
              <a:solidFill>
                <a:srgbClr val="FF0000"/>
              </a:solidFill>
            </a:ln>
          </p:spPr>
          <p:txBody>
            <a:bodyPr wrap="square">
              <a:spAutoFit/>
            </a:bodyPr>
            <a:lstStyle/>
            <a:p>
              <a:r>
                <a:rPr lang="en-US" sz="1400" dirty="0">
                  <a:solidFill>
                    <a:srgbClr val="252525"/>
                  </a:solidFill>
                  <a:latin typeface="Arial" panose="020B0604020202020204" pitchFamily="34" charset="0"/>
                  <a:cs typeface="Arial" panose="020B0604020202020204" pitchFamily="34" charset="0"/>
                </a:rPr>
                <a:t>Sensor</a:t>
              </a:r>
              <a:endParaRPr lang="en-US" sz="1100" dirty="0">
                <a:solidFill>
                  <a:srgbClr val="252525"/>
                </a:solidFill>
                <a:latin typeface="Arial" panose="020B0604020202020204" pitchFamily="34" charset="0"/>
                <a:cs typeface="Arial" panose="020B0604020202020204" pitchFamily="34" charset="0"/>
              </a:endParaRPr>
            </a:p>
          </p:txBody>
        </p:sp>
        <p:sp>
          <p:nvSpPr>
            <p:cNvPr id="32" name="正方形/長方形 69">
              <a:extLst>
                <a:ext uri="{FF2B5EF4-FFF2-40B4-BE49-F238E27FC236}">
                  <a16:creationId xmlns:a16="http://schemas.microsoft.com/office/drawing/2014/main" id="{F1B0CF0B-9801-B050-769D-F6BA44D39299}"/>
                </a:ext>
              </a:extLst>
            </p:cNvPr>
            <p:cNvSpPr/>
            <p:nvPr/>
          </p:nvSpPr>
          <p:spPr>
            <a:xfrm>
              <a:off x="3345184" y="4714146"/>
              <a:ext cx="492443" cy="369332"/>
            </a:xfrm>
            <a:prstGeom prst="rect">
              <a:avLst/>
            </a:prstGeom>
          </p:spPr>
          <p:txBody>
            <a:bodyPr wrap="none">
              <a:spAutoFit/>
            </a:bodyPr>
            <a:lstStyle/>
            <a:p>
              <a:r>
                <a:rPr lang="en-US" dirty="0">
                  <a:solidFill>
                    <a:srgbClr val="FF0000"/>
                  </a:solidFill>
                  <a:latin typeface="Arial" panose="020B0604020202020204" pitchFamily="34" charset="0"/>
                  <a:cs typeface="Arial" panose="020B0604020202020204" pitchFamily="34" charset="0"/>
                </a:rPr>
                <a:t>RF</a:t>
              </a:r>
            </a:p>
          </p:txBody>
        </p:sp>
        <p:cxnSp>
          <p:nvCxnSpPr>
            <p:cNvPr id="34" name="直線コネクタ 71">
              <a:extLst>
                <a:ext uri="{FF2B5EF4-FFF2-40B4-BE49-F238E27FC236}">
                  <a16:creationId xmlns:a16="http://schemas.microsoft.com/office/drawing/2014/main" id="{98348309-8397-4C1D-6CF4-53F936DEA64D}"/>
                </a:ext>
              </a:extLst>
            </p:cNvPr>
            <p:cNvCxnSpPr/>
            <p:nvPr/>
          </p:nvCxnSpPr>
          <p:spPr>
            <a:xfrm flipH="1" flipV="1">
              <a:off x="4199249" y="3571273"/>
              <a:ext cx="266593" cy="3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72">
              <a:extLst>
                <a:ext uri="{FF2B5EF4-FFF2-40B4-BE49-F238E27FC236}">
                  <a16:creationId xmlns:a16="http://schemas.microsoft.com/office/drawing/2014/main" id="{242B5E4C-1AE5-67D6-D520-CD88ED9A57B0}"/>
                </a:ext>
              </a:extLst>
            </p:cNvPr>
            <p:cNvCxnSpPr/>
            <p:nvPr/>
          </p:nvCxnSpPr>
          <p:spPr>
            <a:xfrm flipH="1">
              <a:off x="4083659" y="3570665"/>
              <a:ext cx="115589" cy="124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73">
              <a:extLst>
                <a:ext uri="{FF2B5EF4-FFF2-40B4-BE49-F238E27FC236}">
                  <a16:creationId xmlns:a16="http://schemas.microsoft.com/office/drawing/2014/main" id="{C2C46F26-D25C-DFC6-8773-EFA08E30A62C}"/>
                </a:ext>
              </a:extLst>
            </p:cNvPr>
            <p:cNvCxnSpPr/>
            <p:nvPr/>
          </p:nvCxnSpPr>
          <p:spPr>
            <a:xfrm>
              <a:off x="4080859" y="3690896"/>
              <a:ext cx="122236" cy="102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74">
              <a:extLst>
                <a:ext uri="{FF2B5EF4-FFF2-40B4-BE49-F238E27FC236}">
                  <a16:creationId xmlns:a16="http://schemas.microsoft.com/office/drawing/2014/main" id="{EA7A5D3F-4706-0D57-17DE-E4E62E666376}"/>
                </a:ext>
              </a:extLst>
            </p:cNvPr>
            <p:cNvCxnSpPr/>
            <p:nvPr/>
          </p:nvCxnSpPr>
          <p:spPr>
            <a:xfrm>
              <a:off x="4199249" y="3790308"/>
              <a:ext cx="262746"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正方形/長方形 75">
              <a:extLst>
                <a:ext uri="{FF2B5EF4-FFF2-40B4-BE49-F238E27FC236}">
                  <a16:creationId xmlns:a16="http://schemas.microsoft.com/office/drawing/2014/main" id="{BE0B6EEE-A20E-8FE0-38AF-3C14C4211127}"/>
                </a:ext>
              </a:extLst>
            </p:cNvPr>
            <p:cNvSpPr/>
            <p:nvPr/>
          </p:nvSpPr>
          <p:spPr>
            <a:xfrm>
              <a:off x="4051541" y="3553588"/>
              <a:ext cx="484428" cy="261610"/>
            </a:xfrm>
            <a:prstGeom prst="rect">
              <a:avLst/>
            </a:prstGeom>
          </p:spPr>
          <p:txBody>
            <a:bodyPr wrap="none">
              <a:spAutoFit/>
            </a:bodyPr>
            <a:lstStyle/>
            <a:p>
              <a:r>
                <a:rPr lang="en-US" altLang="zh-CN" sz="1050" dirty="0">
                  <a:solidFill>
                    <a:srgbClr val="252525"/>
                  </a:solidFill>
                  <a:latin typeface="Arial" panose="020B0604020202020204" pitchFamily="34" charset="0"/>
                  <a:cs typeface="Arial" panose="020B0604020202020204" pitchFamily="34" charset="0"/>
                </a:rPr>
                <a:t>ADC</a:t>
              </a:r>
              <a:endParaRPr lang="en-US" sz="1050" dirty="0">
                <a:latin typeface="Arial" panose="020B0604020202020204" pitchFamily="34" charset="0"/>
                <a:cs typeface="Arial" panose="020B0604020202020204" pitchFamily="34" charset="0"/>
              </a:endParaRPr>
            </a:p>
          </p:txBody>
        </p:sp>
        <p:cxnSp>
          <p:nvCxnSpPr>
            <p:cNvPr id="39" name="直線コネクタ 78">
              <a:extLst>
                <a:ext uri="{FF2B5EF4-FFF2-40B4-BE49-F238E27FC236}">
                  <a16:creationId xmlns:a16="http://schemas.microsoft.com/office/drawing/2014/main" id="{3F3202EC-89F2-42A6-515E-F77100322706}"/>
                </a:ext>
              </a:extLst>
            </p:cNvPr>
            <p:cNvCxnSpPr/>
            <p:nvPr/>
          </p:nvCxnSpPr>
          <p:spPr>
            <a:xfrm flipH="1" flipV="1">
              <a:off x="6847748" y="3567654"/>
              <a:ext cx="266593" cy="3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79">
              <a:extLst>
                <a:ext uri="{FF2B5EF4-FFF2-40B4-BE49-F238E27FC236}">
                  <a16:creationId xmlns:a16="http://schemas.microsoft.com/office/drawing/2014/main" id="{4185D11C-FE40-3CE4-5F8E-3BF4BC6812C7}"/>
                </a:ext>
              </a:extLst>
            </p:cNvPr>
            <p:cNvCxnSpPr/>
            <p:nvPr/>
          </p:nvCxnSpPr>
          <p:spPr>
            <a:xfrm flipH="1">
              <a:off x="7110495" y="3673012"/>
              <a:ext cx="97294" cy="113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80">
              <a:extLst>
                <a:ext uri="{FF2B5EF4-FFF2-40B4-BE49-F238E27FC236}">
                  <a16:creationId xmlns:a16="http://schemas.microsoft.com/office/drawing/2014/main" id="{57CDC824-71B0-0739-A078-C8C9F5116C59}"/>
                </a:ext>
              </a:extLst>
            </p:cNvPr>
            <p:cNvCxnSpPr/>
            <p:nvPr/>
          </p:nvCxnSpPr>
          <p:spPr>
            <a:xfrm>
              <a:off x="7112134" y="3572628"/>
              <a:ext cx="95655" cy="10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81">
              <a:extLst>
                <a:ext uri="{FF2B5EF4-FFF2-40B4-BE49-F238E27FC236}">
                  <a16:creationId xmlns:a16="http://schemas.microsoft.com/office/drawing/2014/main" id="{EE0DCB41-92D7-D6E7-19C5-9BB8391793D5}"/>
                </a:ext>
              </a:extLst>
            </p:cNvPr>
            <p:cNvCxnSpPr/>
            <p:nvPr/>
          </p:nvCxnSpPr>
          <p:spPr>
            <a:xfrm>
              <a:off x="6847748" y="3786689"/>
              <a:ext cx="2627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82">
              <a:extLst>
                <a:ext uri="{FF2B5EF4-FFF2-40B4-BE49-F238E27FC236}">
                  <a16:creationId xmlns:a16="http://schemas.microsoft.com/office/drawing/2014/main" id="{F68EF8CE-B463-D62A-BCAC-8A3AD86660F0}"/>
                </a:ext>
              </a:extLst>
            </p:cNvPr>
            <p:cNvCxnSpPr/>
            <p:nvPr/>
          </p:nvCxnSpPr>
          <p:spPr>
            <a:xfrm flipH="1">
              <a:off x="3457730" y="4714146"/>
              <a:ext cx="397158"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正方形/長方形 83">
              <a:extLst>
                <a:ext uri="{FF2B5EF4-FFF2-40B4-BE49-F238E27FC236}">
                  <a16:creationId xmlns:a16="http://schemas.microsoft.com/office/drawing/2014/main" id="{653BAF6B-0997-6295-73A6-C2EB7947C715}"/>
                </a:ext>
              </a:extLst>
            </p:cNvPr>
            <p:cNvSpPr/>
            <p:nvPr/>
          </p:nvSpPr>
          <p:spPr>
            <a:xfrm>
              <a:off x="6785717" y="3552273"/>
              <a:ext cx="470000" cy="253916"/>
            </a:xfrm>
            <a:prstGeom prst="rect">
              <a:avLst/>
            </a:prstGeom>
          </p:spPr>
          <p:txBody>
            <a:bodyPr wrap="none">
              <a:spAutoFit/>
            </a:bodyPr>
            <a:lstStyle/>
            <a:p>
              <a:r>
                <a:rPr lang="en-US" altLang="zh-CN" sz="1050" dirty="0">
                  <a:solidFill>
                    <a:srgbClr val="252525"/>
                  </a:solidFill>
                  <a:latin typeface="Arial" panose="020B0604020202020204" pitchFamily="34" charset="0"/>
                  <a:cs typeface="Arial" panose="020B0604020202020204" pitchFamily="34" charset="0"/>
                </a:rPr>
                <a:t>DAC</a:t>
              </a:r>
              <a:endParaRPr lang="en-US" sz="1050" dirty="0">
                <a:latin typeface="Arial" panose="020B0604020202020204" pitchFamily="34" charset="0"/>
                <a:cs typeface="Arial" panose="020B0604020202020204" pitchFamily="34" charset="0"/>
              </a:endParaRPr>
            </a:p>
          </p:txBody>
        </p:sp>
        <p:sp>
          <p:nvSpPr>
            <p:cNvPr id="45" name="円/楕円 84">
              <a:extLst>
                <a:ext uri="{FF2B5EF4-FFF2-40B4-BE49-F238E27FC236}">
                  <a16:creationId xmlns:a16="http://schemas.microsoft.com/office/drawing/2014/main" id="{6678D6A8-B584-90D2-08A9-27D47B51A54F}"/>
                </a:ext>
              </a:extLst>
            </p:cNvPr>
            <p:cNvSpPr/>
            <p:nvPr/>
          </p:nvSpPr>
          <p:spPr>
            <a:xfrm>
              <a:off x="3311148" y="4292607"/>
              <a:ext cx="288032" cy="297313"/>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46" name="直線コネクタ 85">
              <a:extLst>
                <a:ext uri="{FF2B5EF4-FFF2-40B4-BE49-F238E27FC236}">
                  <a16:creationId xmlns:a16="http://schemas.microsoft.com/office/drawing/2014/main" id="{2E645414-CE14-AA7B-D709-0644ABFEE3D3}"/>
                </a:ext>
              </a:extLst>
            </p:cNvPr>
            <p:cNvCxnSpPr>
              <a:stCxn id="45" idx="7"/>
              <a:endCxn id="45" idx="3"/>
            </p:cNvCxnSpPr>
            <p:nvPr/>
          </p:nvCxnSpPr>
          <p:spPr>
            <a:xfrm flipH="1">
              <a:off x="3353329" y="4336147"/>
              <a:ext cx="203670" cy="2102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86">
              <a:extLst>
                <a:ext uri="{FF2B5EF4-FFF2-40B4-BE49-F238E27FC236}">
                  <a16:creationId xmlns:a16="http://schemas.microsoft.com/office/drawing/2014/main" id="{4925AB4D-1B95-6E1A-C515-C408545E2F36}"/>
                </a:ext>
              </a:extLst>
            </p:cNvPr>
            <p:cNvCxnSpPr>
              <a:stCxn id="45" idx="5"/>
              <a:endCxn id="45" idx="1"/>
            </p:cNvCxnSpPr>
            <p:nvPr/>
          </p:nvCxnSpPr>
          <p:spPr>
            <a:xfrm flipH="1" flipV="1">
              <a:off x="3353329" y="4336147"/>
              <a:ext cx="203670" cy="2102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87">
              <a:extLst>
                <a:ext uri="{FF2B5EF4-FFF2-40B4-BE49-F238E27FC236}">
                  <a16:creationId xmlns:a16="http://schemas.microsoft.com/office/drawing/2014/main" id="{00BFF841-F851-3E3A-549F-C27FC978D049}"/>
                </a:ext>
              </a:extLst>
            </p:cNvPr>
            <p:cNvSpPr/>
            <p:nvPr/>
          </p:nvSpPr>
          <p:spPr>
            <a:xfrm>
              <a:off x="3256470" y="3780560"/>
              <a:ext cx="414561" cy="40099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49" name="直線コネクタ 88">
              <a:extLst>
                <a:ext uri="{FF2B5EF4-FFF2-40B4-BE49-F238E27FC236}">
                  <a16:creationId xmlns:a16="http://schemas.microsoft.com/office/drawing/2014/main" id="{AC4C91EA-BFCD-F7EA-D2A3-6944ACD8B1DF}"/>
                </a:ext>
              </a:extLst>
            </p:cNvPr>
            <p:cNvCxnSpPr/>
            <p:nvPr/>
          </p:nvCxnSpPr>
          <p:spPr>
            <a:xfrm>
              <a:off x="3311148" y="3853089"/>
              <a:ext cx="239061"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50" name="円弧 89">
              <a:extLst>
                <a:ext uri="{FF2B5EF4-FFF2-40B4-BE49-F238E27FC236}">
                  <a16:creationId xmlns:a16="http://schemas.microsoft.com/office/drawing/2014/main" id="{1A571AFF-1B6D-2FD4-800D-5E4A03DFA7F2}"/>
                </a:ext>
              </a:extLst>
            </p:cNvPr>
            <p:cNvSpPr/>
            <p:nvPr/>
          </p:nvSpPr>
          <p:spPr>
            <a:xfrm>
              <a:off x="3472494" y="3853089"/>
              <a:ext cx="149722" cy="439168"/>
            </a:xfrm>
            <a:prstGeom prst="arc">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1" name="直線矢印コネクタ 34">
              <a:extLst>
                <a:ext uri="{FF2B5EF4-FFF2-40B4-BE49-F238E27FC236}">
                  <a16:creationId xmlns:a16="http://schemas.microsoft.com/office/drawing/2014/main" id="{E003E56A-5285-6213-20BD-56CB27BAEBF8}"/>
                </a:ext>
              </a:extLst>
            </p:cNvPr>
            <p:cNvCxnSpPr>
              <a:endCxn id="45" idx="2"/>
            </p:cNvCxnSpPr>
            <p:nvPr/>
          </p:nvCxnSpPr>
          <p:spPr>
            <a:xfrm>
              <a:off x="3037958" y="4441263"/>
              <a:ext cx="2731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90">
              <a:extLst>
                <a:ext uri="{FF2B5EF4-FFF2-40B4-BE49-F238E27FC236}">
                  <a16:creationId xmlns:a16="http://schemas.microsoft.com/office/drawing/2014/main" id="{8E98E5A7-4554-B590-769B-C82B64841ECF}"/>
                </a:ext>
              </a:extLst>
            </p:cNvPr>
            <p:cNvSpPr/>
            <p:nvPr/>
          </p:nvSpPr>
          <p:spPr>
            <a:xfrm>
              <a:off x="2885913" y="4379749"/>
              <a:ext cx="492443"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LO</a:t>
              </a:r>
            </a:p>
          </p:txBody>
        </p:sp>
        <p:sp>
          <p:nvSpPr>
            <p:cNvPr id="53" name="正方形/長方形 91">
              <a:extLst>
                <a:ext uri="{FF2B5EF4-FFF2-40B4-BE49-F238E27FC236}">
                  <a16:creationId xmlns:a16="http://schemas.microsoft.com/office/drawing/2014/main" id="{150509B1-51DA-A1E3-D1BE-55222DDEA78A}"/>
                </a:ext>
              </a:extLst>
            </p:cNvPr>
            <p:cNvSpPr/>
            <p:nvPr/>
          </p:nvSpPr>
          <p:spPr>
            <a:xfrm>
              <a:off x="3364282" y="3337436"/>
              <a:ext cx="389850" cy="369332"/>
            </a:xfrm>
            <a:prstGeom prst="rect">
              <a:avLst/>
            </a:prstGeom>
          </p:spPr>
          <p:txBody>
            <a:bodyPr wrap="none">
              <a:spAutoFit/>
            </a:bodyPr>
            <a:lstStyle/>
            <a:p>
              <a:r>
                <a:rPr lang="en-US" dirty="0">
                  <a:solidFill>
                    <a:srgbClr val="0000FF"/>
                  </a:solidFill>
                  <a:latin typeface="Arial" panose="020B0604020202020204" pitchFamily="34" charset="0"/>
                  <a:cs typeface="Arial" panose="020B0604020202020204" pitchFamily="34" charset="0"/>
                </a:rPr>
                <a:t>IF</a:t>
              </a:r>
            </a:p>
          </p:txBody>
        </p:sp>
        <p:graphicFrame>
          <p:nvGraphicFramePr>
            <p:cNvPr id="54" name="オブジェクト 37">
              <a:extLst>
                <a:ext uri="{FF2B5EF4-FFF2-40B4-BE49-F238E27FC236}">
                  <a16:creationId xmlns:a16="http://schemas.microsoft.com/office/drawing/2014/main" id="{CBFB8859-D8BB-B70E-4C11-7D2BC2A0D6B3}"/>
                </a:ext>
              </a:extLst>
            </p:cNvPr>
            <p:cNvGraphicFramePr>
              <a:graphicFrameLocks noChangeAspect="1"/>
            </p:cNvGraphicFramePr>
            <p:nvPr/>
          </p:nvGraphicFramePr>
          <p:xfrm>
            <a:off x="1824168" y="5057211"/>
            <a:ext cx="1828800" cy="1057275"/>
          </p:xfrm>
          <a:graphic>
            <a:graphicData uri="http://schemas.openxmlformats.org/presentationml/2006/ole">
              <mc:AlternateContent xmlns:mc="http://schemas.openxmlformats.org/markup-compatibility/2006">
                <mc:Choice xmlns:v="urn:schemas-microsoft-com:vml" Requires="v">
                  <p:oleObj spid="_x0000_s15379" name="Visio" r:id="rId9" imgW="1828800" imgH="1057141" progId="Visio.Drawing.15">
                    <p:embed/>
                  </p:oleObj>
                </mc:Choice>
                <mc:Fallback>
                  <p:oleObj name="Visio" r:id="rId9" imgW="1828800" imgH="1057141" progId="Visio.Drawing.15">
                    <p:embed/>
                    <p:pic>
                      <p:nvPicPr>
                        <p:cNvPr id="54" name="オブジェクト 37">
                          <a:extLst>
                            <a:ext uri="{FF2B5EF4-FFF2-40B4-BE49-F238E27FC236}">
                              <a16:creationId xmlns:a16="http://schemas.microsoft.com/office/drawing/2014/main" id="{CBFB8859-D8BB-B70E-4C11-7D2BC2A0D6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4168" y="5057211"/>
                          <a:ext cx="1828800"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 name="オブジェクト 40">
              <a:extLst>
                <a:ext uri="{FF2B5EF4-FFF2-40B4-BE49-F238E27FC236}">
                  <a16:creationId xmlns:a16="http://schemas.microsoft.com/office/drawing/2014/main" id="{4E9F07AF-627D-D3A6-53B9-37EE9CFA17CC}"/>
                </a:ext>
              </a:extLst>
            </p:cNvPr>
            <p:cNvGraphicFramePr>
              <a:graphicFrameLocks noChangeAspect="1"/>
            </p:cNvGraphicFramePr>
            <p:nvPr/>
          </p:nvGraphicFramePr>
          <p:xfrm>
            <a:off x="1719770" y="2690978"/>
            <a:ext cx="1828800" cy="1057275"/>
          </p:xfrm>
          <a:graphic>
            <a:graphicData uri="http://schemas.openxmlformats.org/presentationml/2006/ole">
              <mc:AlternateContent xmlns:mc="http://schemas.openxmlformats.org/markup-compatibility/2006">
                <mc:Choice xmlns:v="urn:schemas-microsoft-com:vml" Requires="v">
                  <p:oleObj spid="_x0000_s15380" name="Visio" r:id="rId11" imgW="1828800" imgH="1057141" progId="Visio.Drawing.15">
                    <p:embed/>
                  </p:oleObj>
                </mc:Choice>
                <mc:Fallback>
                  <p:oleObj name="Visio" r:id="rId11" imgW="1828800" imgH="1057141" progId="Visio.Drawing.15">
                    <p:embed/>
                    <p:pic>
                      <p:nvPicPr>
                        <p:cNvPr id="55" name="オブジェクト 40">
                          <a:extLst>
                            <a:ext uri="{FF2B5EF4-FFF2-40B4-BE49-F238E27FC236}">
                              <a16:creationId xmlns:a16="http://schemas.microsoft.com/office/drawing/2014/main" id="{4E9F07AF-627D-D3A6-53B9-37EE9CFA17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9770" y="2690978"/>
                          <a:ext cx="1828800"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6" name="直線矢印コネクタ 42">
              <a:extLst>
                <a:ext uri="{FF2B5EF4-FFF2-40B4-BE49-F238E27FC236}">
                  <a16:creationId xmlns:a16="http://schemas.microsoft.com/office/drawing/2014/main" id="{7D850C3F-DE79-5FBF-5A87-EC0B73569BB9}"/>
                </a:ext>
              </a:extLst>
            </p:cNvPr>
            <p:cNvCxnSpPr/>
            <p:nvPr/>
          </p:nvCxnSpPr>
          <p:spPr>
            <a:xfrm flipH="1" flipV="1">
              <a:off x="2885914" y="3288351"/>
              <a:ext cx="492442" cy="402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104">
              <a:extLst>
                <a:ext uri="{FF2B5EF4-FFF2-40B4-BE49-F238E27FC236}">
                  <a16:creationId xmlns:a16="http://schemas.microsoft.com/office/drawing/2014/main" id="{CAA3BCBF-FFA8-777D-CD26-10EA7581EDE2}"/>
                </a:ext>
              </a:extLst>
            </p:cNvPr>
            <p:cNvCxnSpPr/>
            <p:nvPr/>
          </p:nvCxnSpPr>
          <p:spPr>
            <a:xfrm flipH="1">
              <a:off x="2762302" y="4792683"/>
              <a:ext cx="668376" cy="355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59" name="Object 13">
              <a:extLst>
                <a:ext uri="{FF2B5EF4-FFF2-40B4-BE49-F238E27FC236}">
                  <a16:creationId xmlns:a16="http://schemas.microsoft.com/office/drawing/2014/main" id="{BF791938-BFEE-AFA6-E0CA-3DF48FA19AE6}"/>
                </a:ext>
              </a:extLst>
            </p:cNvPr>
            <p:cNvGraphicFramePr>
              <a:graphicFrameLocks noChangeAspect="1"/>
            </p:cNvGraphicFramePr>
            <p:nvPr/>
          </p:nvGraphicFramePr>
          <p:xfrm>
            <a:off x="1285420" y="2244256"/>
            <a:ext cx="2133600" cy="403225"/>
          </p:xfrm>
          <a:graphic>
            <a:graphicData uri="http://schemas.openxmlformats.org/presentationml/2006/ole">
              <mc:AlternateContent xmlns:mc="http://schemas.openxmlformats.org/markup-compatibility/2006">
                <mc:Choice xmlns:v="urn:schemas-microsoft-com:vml" Requires="v">
                  <p:oleObj spid="_x0000_s15381" name="Equation" r:id="rId13" imgW="1562040" imgH="291960" progId="Equation.DSMT4">
                    <p:embed/>
                  </p:oleObj>
                </mc:Choice>
                <mc:Fallback>
                  <p:oleObj name="Equation" r:id="rId13" imgW="1562040" imgH="291960" progId="Equation.DSMT4">
                    <p:embed/>
                    <p:pic>
                      <p:nvPicPr>
                        <p:cNvPr id="59" name="Object 13">
                          <a:extLst>
                            <a:ext uri="{FF2B5EF4-FFF2-40B4-BE49-F238E27FC236}">
                              <a16:creationId xmlns:a16="http://schemas.microsoft.com/office/drawing/2014/main" id="{BF791938-BFEE-AFA6-E0CA-3DF48FA19AE6}"/>
                            </a:ext>
                          </a:extLst>
                        </p:cNvPr>
                        <p:cNvPicPr>
                          <a:picLocks noChangeAspect="1" noChangeArrowheads="1"/>
                        </p:cNvPicPr>
                        <p:nvPr/>
                      </p:nvPicPr>
                      <p:blipFill>
                        <a:blip r:embed="rId14"/>
                        <a:srcRect/>
                        <a:stretch>
                          <a:fillRect/>
                        </a:stretch>
                      </p:blipFill>
                      <p:spPr bwMode="auto">
                        <a:xfrm>
                          <a:off x="1285420" y="2244256"/>
                          <a:ext cx="2133600" cy="403225"/>
                        </a:xfrm>
                        <a:prstGeom prst="rect">
                          <a:avLst/>
                        </a:prstGeom>
                        <a:solidFill>
                          <a:schemeClr val="bg1"/>
                        </a:solidFill>
                        <a:ln>
                          <a:noFill/>
                        </a:ln>
                      </p:spPr>
                    </p:pic>
                  </p:oleObj>
                </mc:Fallback>
              </mc:AlternateContent>
            </a:graphicData>
          </a:graphic>
        </p:graphicFrame>
        <p:graphicFrame>
          <p:nvGraphicFramePr>
            <p:cNvPr id="60" name="Object 13">
              <a:extLst>
                <a:ext uri="{FF2B5EF4-FFF2-40B4-BE49-F238E27FC236}">
                  <a16:creationId xmlns:a16="http://schemas.microsoft.com/office/drawing/2014/main" id="{30542DF6-E121-92D8-E9BA-39405942752D}"/>
                </a:ext>
              </a:extLst>
            </p:cNvPr>
            <p:cNvGraphicFramePr>
              <a:graphicFrameLocks noChangeAspect="1"/>
            </p:cNvGraphicFramePr>
            <p:nvPr/>
          </p:nvGraphicFramePr>
          <p:xfrm>
            <a:off x="1240970" y="4274669"/>
            <a:ext cx="1550987" cy="379412"/>
          </p:xfrm>
          <a:graphic>
            <a:graphicData uri="http://schemas.openxmlformats.org/presentationml/2006/ole">
              <mc:AlternateContent xmlns:mc="http://schemas.openxmlformats.org/markup-compatibility/2006">
                <mc:Choice xmlns:v="urn:schemas-microsoft-com:vml" Requires="v">
                  <p:oleObj spid="_x0000_s15382" name="Equation" r:id="rId15" imgW="1206360" imgH="291960" progId="Equation.DSMT4">
                    <p:embed/>
                  </p:oleObj>
                </mc:Choice>
                <mc:Fallback>
                  <p:oleObj name="Equation" r:id="rId15" imgW="1206360" imgH="291960" progId="Equation.DSMT4">
                    <p:embed/>
                    <p:pic>
                      <p:nvPicPr>
                        <p:cNvPr id="60" name="Object 13">
                          <a:extLst>
                            <a:ext uri="{FF2B5EF4-FFF2-40B4-BE49-F238E27FC236}">
                              <a16:creationId xmlns:a16="http://schemas.microsoft.com/office/drawing/2014/main" id="{30542DF6-E121-92D8-E9BA-39405942752D}"/>
                            </a:ext>
                          </a:extLst>
                        </p:cNvPr>
                        <p:cNvPicPr>
                          <a:picLocks noChangeAspect="1" noChangeArrowheads="1"/>
                        </p:cNvPicPr>
                        <p:nvPr/>
                      </p:nvPicPr>
                      <p:blipFill>
                        <a:blip r:embed="rId16"/>
                        <a:srcRect/>
                        <a:stretch>
                          <a:fillRect/>
                        </a:stretch>
                      </p:blipFill>
                      <p:spPr bwMode="auto">
                        <a:xfrm>
                          <a:off x="1240970" y="4274669"/>
                          <a:ext cx="1550987" cy="379412"/>
                        </a:xfrm>
                        <a:prstGeom prst="rect">
                          <a:avLst/>
                        </a:prstGeom>
                        <a:solidFill>
                          <a:schemeClr val="bg1"/>
                        </a:solidFill>
                        <a:ln>
                          <a:noFill/>
                        </a:ln>
                      </p:spPr>
                    </p:pic>
                  </p:oleObj>
                </mc:Fallback>
              </mc:AlternateContent>
            </a:graphicData>
          </a:graphic>
        </p:graphicFrame>
        <p:graphicFrame>
          <p:nvGraphicFramePr>
            <p:cNvPr id="61" name="Object 13">
              <a:extLst>
                <a:ext uri="{FF2B5EF4-FFF2-40B4-BE49-F238E27FC236}">
                  <a16:creationId xmlns:a16="http://schemas.microsoft.com/office/drawing/2014/main" id="{D83BC451-F6AC-BEA3-E47B-78372036C2FD}"/>
                </a:ext>
              </a:extLst>
            </p:cNvPr>
            <p:cNvGraphicFramePr>
              <a:graphicFrameLocks noChangeAspect="1"/>
            </p:cNvGraphicFramePr>
            <p:nvPr/>
          </p:nvGraphicFramePr>
          <p:xfrm>
            <a:off x="1307668" y="1600813"/>
            <a:ext cx="8229600" cy="400050"/>
          </p:xfrm>
          <a:graphic>
            <a:graphicData uri="http://schemas.openxmlformats.org/presentationml/2006/ole">
              <mc:AlternateContent xmlns:mc="http://schemas.openxmlformats.org/markup-compatibility/2006">
                <mc:Choice xmlns:v="urn:schemas-microsoft-com:vml" Requires="v">
                  <p:oleObj spid="_x0000_s15383" name="Equation" r:id="rId17" imgW="5790960" imgH="279360" progId="Equation.DSMT4">
                    <p:embed/>
                  </p:oleObj>
                </mc:Choice>
                <mc:Fallback>
                  <p:oleObj name="Equation" r:id="rId17" imgW="5790960" imgH="279360" progId="Equation.DSMT4">
                    <p:embed/>
                    <p:pic>
                      <p:nvPicPr>
                        <p:cNvPr id="61" name="Object 13">
                          <a:extLst>
                            <a:ext uri="{FF2B5EF4-FFF2-40B4-BE49-F238E27FC236}">
                              <a16:creationId xmlns:a16="http://schemas.microsoft.com/office/drawing/2014/main" id="{D83BC451-F6AC-BEA3-E47B-78372036C2FD}"/>
                            </a:ext>
                          </a:extLst>
                        </p:cNvPr>
                        <p:cNvPicPr>
                          <a:picLocks noChangeAspect="1" noChangeArrowheads="1"/>
                        </p:cNvPicPr>
                        <p:nvPr/>
                      </p:nvPicPr>
                      <p:blipFill>
                        <a:blip r:embed="rId18"/>
                        <a:srcRect/>
                        <a:stretch>
                          <a:fillRect/>
                        </a:stretch>
                      </p:blipFill>
                      <p:spPr bwMode="auto">
                        <a:xfrm>
                          <a:off x="1307668" y="1600813"/>
                          <a:ext cx="8229600" cy="400050"/>
                        </a:xfrm>
                        <a:prstGeom prst="rect">
                          <a:avLst/>
                        </a:prstGeom>
                        <a:noFill/>
                        <a:ln>
                          <a:noFill/>
                        </a:ln>
                      </p:spPr>
                    </p:pic>
                  </p:oleObj>
                </mc:Fallback>
              </mc:AlternateContent>
            </a:graphicData>
          </a:graphic>
        </p:graphicFrame>
        <p:sp>
          <p:nvSpPr>
            <p:cNvPr id="62" name="正方形/長方形 45">
              <a:extLst>
                <a:ext uri="{FF2B5EF4-FFF2-40B4-BE49-F238E27FC236}">
                  <a16:creationId xmlns:a16="http://schemas.microsoft.com/office/drawing/2014/main" id="{86257E99-B248-500A-11AA-ACC437582BE6}"/>
                </a:ext>
              </a:extLst>
            </p:cNvPr>
            <p:cNvSpPr/>
            <p:nvPr/>
          </p:nvSpPr>
          <p:spPr>
            <a:xfrm>
              <a:off x="7293445" y="1559308"/>
              <a:ext cx="2131305" cy="4830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正方形/長方形 114">
              <a:extLst>
                <a:ext uri="{FF2B5EF4-FFF2-40B4-BE49-F238E27FC236}">
                  <a16:creationId xmlns:a16="http://schemas.microsoft.com/office/drawing/2014/main" id="{ACD57A8F-9245-332A-36F6-94027F460C25}"/>
                </a:ext>
              </a:extLst>
            </p:cNvPr>
            <p:cNvSpPr/>
            <p:nvPr/>
          </p:nvSpPr>
          <p:spPr>
            <a:xfrm>
              <a:off x="7706399" y="2065802"/>
              <a:ext cx="1749197" cy="369332"/>
            </a:xfrm>
            <a:prstGeom prst="rect">
              <a:avLst/>
            </a:prstGeom>
          </p:spPr>
          <p:txBody>
            <a:bodyPr wrap="none">
              <a:spAutoFit/>
            </a:bodyPr>
            <a:lstStyle/>
            <a:p>
              <a:r>
                <a:rPr lang="en-US" altLang="zh-CN" dirty="0">
                  <a:solidFill>
                    <a:srgbClr val="252525"/>
                  </a:solidFill>
                  <a:latin typeface="Arial" panose="020B0604020202020204" pitchFamily="34" charset="0"/>
                  <a:cs typeface="Arial" panose="020B0604020202020204" pitchFamily="34" charset="0"/>
                </a:rPr>
                <a:t>Filtered by LPF</a:t>
              </a:r>
              <a:endParaRPr lang="en-US" dirty="0">
                <a:latin typeface="Arial" panose="020B0604020202020204" pitchFamily="34" charset="0"/>
                <a:cs typeface="Arial" panose="020B0604020202020204" pitchFamily="34" charset="0"/>
              </a:endParaRPr>
            </a:p>
          </p:txBody>
        </p:sp>
        <p:graphicFrame>
          <p:nvGraphicFramePr>
            <p:cNvPr id="64" name="Object 13">
              <a:extLst>
                <a:ext uri="{FF2B5EF4-FFF2-40B4-BE49-F238E27FC236}">
                  <a16:creationId xmlns:a16="http://schemas.microsoft.com/office/drawing/2014/main" id="{CCC75EF1-4F72-353C-B90E-AC66E1228F0C}"/>
                </a:ext>
              </a:extLst>
            </p:cNvPr>
            <p:cNvGraphicFramePr>
              <a:graphicFrameLocks noChangeAspect="1"/>
            </p:cNvGraphicFramePr>
            <p:nvPr>
              <p:extLst>
                <p:ext uri="{D42A27DB-BD31-4B8C-83A1-F6EECF244321}">
                  <p14:modId xmlns:p14="http://schemas.microsoft.com/office/powerpoint/2010/main" val="1588635257"/>
                </p:ext>
              </p:extLst>
            </p:nvPr>
          </p:nvGraphicFramePr>
          <p:xfrm>
            <a:off x="3634253" y="4300480"/>
            <a:ext cx="1332094" cy="280889"/>
          </p:xfrm>
          <a:graphic>
            <a:graphicData uri="http://schemas.openxmlformats.org/presentationml/2006/ole">
              <mc:AlternateContent xmlns:mc="http://schemas.openxmlformats.org/markup-compatibility/2006">
                <mc:Choice xmlns:v="urn:schemas-microsoft-com:vml" Requires="v">
                  <p:oleObj spid="_x0000_s15384" name="Equation" r:id="rId19" imgW="1091880" imgH="228600" progId="Equation.DSMT4">
                    <p:embed/>
                  </p:oleObj>
                </mc:Choice>
                <mc:Fallback>
                  <p:oleObj name="Equation" r:id="rId19" imgW="1091880" imgH="228600" progId="Equation.DSMT4">
                    <p:embed/>
                    <p:pic>
                      <p:nvPicPr>
                        <p:cNvPr id="64" name="Object 13">
                          <a:extLst>
                            <a:ext uri="{FF2B5EF4-FFF2-40B4-BE49-F238E27FC236}">
                              <a16:creationId xmlns:a16="http://schemas.microsoft.com/office/drawing/2014/main" id="{CCC75EF1-4F72-353C-B90E-AC66E1228F0C}"/>
                            </a:ext>
                          </a:extLst>
                        </p:cNvPr>
                        <p:cNvPicPr>
                          <a:picLocks noChangeAspect="1" noChangeArrowheads="1"/>
                        </p:cNvPicPr>
                        <p:nvPr/>
                      </p:nvPicPr>
                      <p:blipFill>
                        <a:blip r:embed="rId20"/>
                        <a:srcRect/>
                        <a:stretch>
                          <a:fillRect/>
                        </a:stretch>
                      </p:blipFill>
                      <p:spPr bwMode="auto">
                        <a:xfrm>
                          <a:off x="3634253" y="4300480"/>
                          <a:ext cx="1332094" cy="280889"/>
                        </a:xfrm>
                        <a:prstGeom prst="rect">
                          <a:avLst/>
                        </a:prstGeom>
                        <a:solidFill>
                          <a:schemeClr val="bg1"/>
                        </a:solidFill>
                        <a:ln>
                          <a:noFill/>
                        </a:ln>
                      </p:spPr>
                    </p:pic>
                  </p:oleObj>
                </mc:Fallback>
              </mc:AlternateContent>
            </a:graphicData>
          </a:graphic>
        </p:graphicFrame>
        <p:sp>
          <p:nvSpPr>
            <p:cNvPr id="65" name="円/楕円 117">
              <a:extLst>
                <a:ext uri="{FF2B5EF4-FFF2-40B4-BE49-F238E27FC236}">
                  <a16:creationId xmlns:a16="http://schemas.microsoft.com/office/drawing/2014/main" id="{338664B8-4823-DE1C-0371-948D6F1B16A6}"/>
                </a:ext>
              </a:extLst>
            </p:cNvPr>
            <p:cNvSpPr/>
            <p:nvPr/>
          </p:nvSpPr>
          <p:spPr>
            <a:xfrm>
              <a:off x="5422469" y="3612385"/>
              <a:ext cx="144506" cy="14401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6" name="直線コネクタ 118">
              <a:extLst>
                <a:ext uri="{FF2B5EF4-FFF2-40B4-BE49-F238E27FC236}">
                  <a16:creationId xmlns:a16="http://schemas.microsoft.com/office/drawing/2014/main" id="{9A01DCC3-B777-7487-CB1F-BE95A89016F1}"/>
                </a:ext>
              </a:extLst>
            </p:cNvPr>
            <p:cNvCxnSpPr>
              <a:stCxn id="65" idx="2"/>
              <a:endCxn id="65" idx="6"/>
            </p:cNvCxnSpPr>
            <p:nvPr/>
          </p:nvCxnSpPr>
          <p:spPr>
            <a:xfrm>
              <a:off x="5422469" y="3684393"/>
              <a:ext cx="1445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119">
              <a:extLst>
                <a:ext uri="{FF2B5EF4-FFF2-40B4-BE49-F238E27FC236}">
                  <a16:creationId xmlns:a16="http://schemas.microsoft.com/office/drawing/2014/main" id="{6BDA3C76-22E8-879F-CEDD-90E87632143F}"/>
                </a:ext>
              </a:extLst>
            </p:cNvPr>
            <p:cNvCxnSpPr>
              <a:stCxn id="65" idx="0"/>
              <a:endCxn id="65" idx="4"/>
            </p:cNvCxnSpPr>
            <p:nvPr/>
          </p:nvCxnSpPr>
          <p:spPr>
            <a:xfrm>
              <a:off x="5494722" y="3612385"/>
              <a:ext cx="0" cy="1440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矢印コネクタ 120">
              <a:extLst>
                <a:ext uri="{FF2B5EF4-FFF2-40B4-BE49-F238E27FC236}">
                  <a16:creationId xmlns:a16="http://schemas.microsoft.com/office/drawing/2014/main" id="{0D4B43E3-CBE2-76B4-07A4-2C1BC5BE39A9}"/>
                </a:ext>
              </a:extLst>
            </p:cNvPr>
            <p:cNvCxnSpPr/>
            <p:nvPr/>
          </p:nvCxnSpPr>
          <p:spPr>
            <a:xfrm flipV="1">
              <a:off x="5494721" y="3748627"/>
              <a:ext cx="1" cy="115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正方形/長方形 121">
              <a:extLst>
                <a:ext uri="{FF2B5EF4-FFF2-40B4-BE49-F238E27FC236}">
                  <a16:creationId xmlns:a16="http://schemas.microsoft.com/office/drawing/2014/main" id="{5D6B6D5C-A381-B1A0-FF82-1F7353515A89}"/>
                </a:ext>
              </a:extLst>
            </p:cNvPr>
            <p:cNvSpPr/>
            <p:nvPr/>
          </p:nvSpPr>
          <p:spPr>
            <a:xfrm>
              <a:off x="5322259" y="3813065"/>
              <a:ext cx="386644" cy="253915"/>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Set</a:t>
              </a:r>
            </a:p>
          </p:txBody>
        </p:sp>
        <p:sp>
          <p:nvSpPr>
            <p:cNvPr id="14" name="正方形/長方形 114">
              <a:extLst>
                <a:ext uri="{FF2B5EF4-FFF2-40B4-BE49-F238E27FC236}">
                  <a16:creationId xmlns:a16="http://schemas.microsoft.com/office/drawing/2014/main" id="{9D477CC3-1C8F-674D-1138-9A5D88C5C299}"/>
                </a:ext>
              </a:extLst>
            </p:cNvPr>
            <p:cNvSpPr/>
            <p:nvPr/>
          </p:nvSpPr>
          <p:spPr>
            <a:xfrm>
              <a:off x="5298221" y="4166837"/>
              <a:ext cx="1567531" cy="399757"/>
            </a:xfrm>
            <a:prstGeom prst="rect">
              <a:avLst/>
            </a:prstGeom>
            <a:solidFill>
              <a:schemeClr val="bg1">
                <a:lumMod val="95000"/>
              </a:schemeClr>
            </a:solidFill>
          </p:spPr>
          <p:txBody>
            <a:bodyPr wrap="non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I/Q detection</a:t>
              </a:r>
              <a:endParaRPr lang="en-US"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3" name="Object 13">
              <a:extLst>
                <a:ext uri="{FF2B5EF4-FFF2-40B4-BE49-F238E27FC236}">
                  <a16:creationId xmlns:a16="http://schemas.microsoft.com/office/drawing/2014/main" id="{6775C332-DD9C-CA3E-AA80-EB9BC0F63FBE}"/>
                </a:ext>
              </a:extLst>
            </p:cNvPr>
            <p:cNvGraphicFramePr>
              <a:graphicFrameLocks noChangeAspect="1"/>
            </p:cNvGraphicFramePr>
            <p:nvPr>
              <p:extLst>
                <p:ext uri="{D42A27DB-BD31-4B8C-83A1-F6EECF244321}">
                  <p14:modId xmlns:p14="http://schemas.microsoft.com/office/powerpoint/2010/main" val="1588635257"/>
                </p:ext>
              </p:extLst>
            </p:nvPr>
          </p:nvGraphicFramePr>
          <p:xfrm>
            <a:off x="4758495" y="1313298"/>
            <a:ext cx="1332094" cy="280889"/>
          </p:xfrm>
          <a:graphic>
            <a:graphicData uri="http://schemas.openxmlformats.org/presentationml/2006/ole">
              <mc:AlternateContent xmlns:mc="http://schemas.openxmlformats.org/markup-compatibility/2006">
                <mc:Choice xmlns:v="urn:schemas-microsoft-com:vml" Requires="v">
                  <p:oleObj spid="_x0000_s15385" name="Equation" r:id="rId19" imgW="1091880" imgH="228600" progId="Equation.DSMT4">
                    <p:embed/>
                  </p:oleObj>
                </mc:Choice>
                <mc:Fallback>
                  <p:oleObj name="Equation" r:id="rId19" imgW="1091880" imgH="228600" progId="Equation.DSMT4">
                    <p:embed/>
                    <p:pic>
                      <p:nvPicPr>
                        <p:cNvPr id="3" name="Object 13">
                          <a:extLst>
                            <a:ext uri="{FF2B5EF4-FFF2-40B4-BE49-F238E27FC236}">
                              <a16:creationId xmlns:a16="http://schemas.microsoft.com/office/drawing/2014/main" id="{6775C332-DD9C-CA3E-AA80-EB9BC0F63FBE}"/>
                            </a:ext>
                          </a:extLst>
                        </p:cNvPr>
                        <p:cNvPicPr>
                          <a:picLocks noChangeAspect="1" noChangeArrowheads="1"/>
                        </p:cNvPicPr>
                        <p:nvPr/>
                      </p:nvPicPr>
                      <p:blipFill>
                        <a:blip r:embed="rId20"/>
                        <a:srcRect/>
                        <a:stretch>
                          <a:fillRect/>
                        </a:stretch>
                      </p:blipFill>
                      <p:spPr bwMode="auto">
                        <a:xfrm>
                          <a:off x="4758495" y="1313298"/>
                          <a:ext cx="1332094" cy="280889"/>
                        </a:xfrm>
                        <a:prstGeom prst="rect">
                          <a:avLst/>
                        </a:prstGeom>
                        <a:solidFill>
                          <a:schemeClr val="bg1"/>
                        </a:solidFill>
                        <a:ln>
                          <a:noFill/>
                        </a:ln>
                      </p:spPr>
                    </p:pic>
                  </p:oleObj>
                </mc:Fallback>
              </mc:AlternateContent>
            </a:graphicData>
          </a:graphic>
        </p:graphicFrame>
      </p:grpSp>
      <p:graphicFrame>
        <p:nvGraphicFramePr>
          <p:cNvPr id="73" name="オブジェクト 96">
            <a:extLst>
              <a:ext uri="{FF2B5EF4-FFF2-40B4-BE49-F238E27FC236}">
                <a16:creationId xmlns:a16="http://schemas.microsoft.com/office/drawing/2014/main" id="{F927BA87-0B93-75A3-AE0A-C0FBD38D41B7}"/>
              </a:ext>
            </a:extLst>
          </p:cNvPr>
          <p:cNvGraphicFramePr>
            <a:graphicFrameLocks noChangeAspect="1"/>
          </p:cNvGraphicFramePr>
          <p:nvPr/>
        </p:nvGraphicFramePr>
        <p:xfrm>
          <a:off x="3430588" y="2911475"/>
          <a:ext cx="1828800" cy="1057275"/>
        </p:xfrm>
        <a:graphic>
          <a:graphicData uri="http://schemas.openxmlformats.org/presentationml/2006/ole">
            <mc:AlternateContent xmlns:mc="http://schemas.openxmlformats.org/markup-compatibility/2006">
              <mc:Choice xmlns:v="urn:schemas-microsoft-com:vml" Requires="v">
                <p:oleObj spid="_x0000_s15386" name="Visio" r:id="rId21" imgW="1841257" imgH="1073195" progId="Visio.Drawing.15">
                  <p:embed/>
                </p:oleObj>
              </mc:Choice>
              <mc:Fallback>
                <p:oleObj name="Visio" r:id="rId21" imgW="1841257" imgH="1073195" progId="Visio.Drawing.15">
                  <p:embed/>
                  <p:pic>
                    <p:nvPicPr>
                      <p:cNvPr id="73" name="オブジェクト 96">
                        <a:extLst>
                          <a:ext uri="{FF2B5EF4-FFF2-40B4-BE49-F238E27FC236}">
                            <a16:creationId xmlns:a16="http://schemas.microsoft.com/office/drawing/2014/main" id="{F927BA87-0B93-75A3-AE0A-C0FBD38D41B7}"/>
                          </a:ext>
                        </a:extLst>
                      </p:cNvPr>
                      <p:cNvPicPr>
                        <a:picLocks noChangeAspect="1" noChangeArrowheads="1"/>
                      </p:cNvPicPr>
                      <p:nvPr/>
                    </p:nvPicPr>
                    <p:blipFill>
                      <a:blip r:embed="rId22"/>
                      <a:srcRect/>
                      <a:stretch>
                        <a:fillRect/>
                      </a:stretch>
                    </p:blipFill>
                    <p:spPr bwMode="auto">
                      <a:xfrm>
                        <a:off x="3430588" y="2911475"/>
                        <a:ext cx="1828800"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 name="对象 73">
            <a:extLst>
              <a:ext uri="{FF2B5EF4-FFF2-40B4-BE49-F238E27FC236}">
                <a16:creationId xmlns:a16="http://schemas.microsoft.com/office/drawing/2014/main" id="{C93D143C-9607-7A0B-93F1-320782AA2D14}"/>
              </a:ext>
            </a:extLst>
          </p:cNvPr>
          <p:cNvGraphicFramePr>
            <a:graphicFrameLocks noChangeAspect="1"/>
          </p:cNvGraphicFramePr>
          <p:nvPr/>
        </p:nvGraphicFramePr>
        <p:xfrm>
          <a:off x="4291206" y="2592661"/>
          <a:ext cx="1787525" cy="385763"/>
        </p:xfrm>
        <a:graphic>
          <a:graphicData uri="http://schemas.openxmlformats.org/presentationml/2006/ole">
            <mc:AlternateContent xmlns:mc="http://schemas.openxmlformats.org/markup-compatibility/2006">
              <mc:Choice xmlns:v="urn:schemas-microsoft-com:vml" Requires="v">
                <p:oleObj spid="_x0000_s15387" name="Equation" r:id="rId23" imgW="1787893" imgH="385574" progId="Equation.DSMT4">
                  <p:embed/>
                </p:oleObj>
              </mc:Choice>
              <mc:Fallback>
                <p:oleObj name="Equation" r:id="rId23" imgW="1787893" imgH="385574" progId="Equation.DSMT4">
                  <p:embed/>
                  <p:pic>
                    <p:nvPicPr>
                      <p:cNvPr id="74" name="对象 73">
                        <a:extLst>
                          <a:ext uri="{FF2B5EF4-FFF2-40B4-BE49-F238E27FC236}">
                            <a16:creationId xmlns:a16="http://schemas.microsoft.com/office/drawing/2014/main" id="{C93D143C-9607-7A0B-93F1-320782AA2D14}"/>
                          </a:ext>
                        </a:extLst>
                      </p:cNvPr>
                      <p:cNvPicPr/>
                      <p:nvPr/>
                    </p:nvPicPr>
                    <p:blipFill>
                      <a:blip r:embed="rId24"/>
                      <a:stretch>
                        <a:fillRect/>
                      </a:stretch>
                    </p:blipFill>
                    <p:spPr>
                      <a:xfrm>
                        <a:off x="4291206" y="2592661"/>
                        <a:ext cx="1787525" cy="385763"/>
                      </a:xfrm>
                      <a:prstGeom prst="rect">
                        <a:avLst/>
                      </a:prstGeom>
                    </p:spPr>
                  </p:pic>
                </p:oleObj>
              </mc:Fallback>
            </mc:AlternateContent>
          </a:graphicData>
        </a:graphic>
      </p:graphicFrame>
      <p:cxnSp>
        <p:nvCxnSpPr>
          <p:cNvPr id="75" name="直線矢印コネクタ 42">
            <a:extLst>
              <a:ext uri="{FF2B5EF4-FFF2-40B4-BE49-F238E27FC236}">
                <a16:creationId xmlns:a16="http://schemas.microsoft.com/office/drawing/2014/main" id="{461BCB03-31AA-D0D5-B7A3-C1BD1AF3EBE1}"/>
              </a:ext>
            </a:extLst>
          </p:cNvPr>
          <p:cNvCxnSpPr>
            <a:cxnSpLocks/>
          </p:cNvCxnSpPr>
          <p:nvPr/>
        </p:nvCxnSpPr>
        <p:spPr>
          <a:xfrm flipH="1" flipV="1">
            <a:off x="4326723" y="3314490"/>
            <a:ext cx="262173" cy="567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B933655B-001F-0234-0F5D-86524E9469FF}"/>
              </a:ext>
            </a:extLst>
          </p:cNvPr>
          <p:cNvCxnSpPr>
            <a:cxnSpLocks/>
          </p:cNvCxnSpPr>
          <p:nvPr/>
        </p:nvCxnSpPr>
        <p:spPr>
          <a:xfrm flipV="1">
            <a:off x="6378052" y="1854749"/>
            <a:ext cx="2029583" cy="6497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4" name="オブジェクト 14">
            <a:extLst>
              <a:ext uri="{FF2B5EF4-FFF2-40B4-BE49-F238E27FC236}">
                <a16:creationId xmlns:a16="http://schemas.microsoft.com/office/drawing/2014/main" id="{600D8CA5-67AF-AB7F-9C0C-F63702AFBBC9}"/>
              </a:ext>
            </a:extLst>
          </p:cNvPr>
          <p:cNvGraphicFramePr>
            <a:graphicFrameLocks noChangeAspect="1"/>
          </p:cNvGraphicFramePr>
          <p:nvPr>
            <p:extLst>
              <p:ext uri="{D42A27DB-BD31-4B8C-83A1-F6EECF244321}">
                <p14:modId xmlns:p14="http://schemas.microsoft.com/office/powerpoint/2010/main" val="1438454453"/>
              </p:ext>
            </p:extLst>
          </p:nvPr>
        </p:nvGraphicFramePr>
        <p:xfrm>
          <a:off x="7940203" y="3458571"/>
          <a:ext cx="3119437" cy="1174065"/>
        </p:xfrm>
        <a:graphic>
          <a:graphicData uri="http://schemas.openxmlformats.org/presentationml/2006/ole">
            <mc:AlternateContent xmlns:mc="http://schemas.openxmlformats.org/markup-compatibility/2006">
              <mc:Choice xmlns:v="urn:schemas-microsoft-com:vml" Requires="v">
                <p:oleObj spid="_x0000_s15388" name="Visio" r:id="rId25" imgW="6426021" imgH="2419078" progId="Visio.Drawing.15">
                  <p:embed/>
                </p:oleObj>
              </mc:Choice>
              <mc:Fallback>
                <p:oleObj name="Visio" r:id="rId25" imgW="6426021" imgH="2419078" progId="Visio.Drawing.15">
                  <p:embed/>
                  <p:pic>
                    <p:nvPicPr>
                      <p:cNvPr id="84" name="オブジェクト 14">
                        <a:extLst>
                          <a:ext uri="{FF2B5EF4-FFF2-40B4-BE49-F238E27FC236}">
                            <a16:creationId xmlns:a16="http://schemas.microsoft.com/office/drawing/2014/main" id="{600D8CA5-67AF-AB7F-9C0C-F63702AFBBC9}"/>
                          </a:ext>
                        </a:extLst>
                      </p:cNvPr>
                      <p:cNvPicPr>
                        <a:picLocks noChangeAspect="1" noChangeArrowheads="1"/>
                      </p:cNvPicPr>
                      <p:nvPr/>
                    </p:nvPicPr>
                    <p:blipFill>
                      <a:blip r:embed="rId26"/>
                      <a:srcRect/>
                      <a:stretch>
                        <a:fillRect/>
                      </a:stretch>
                    </p:blipFill>
                    <p:spPr bwMode="auto">
                      <a:xfrm>
                        <a:off x="7940203" y="3458571"/>
                        <a:ext cx="3119437" cy="1174065"/>
                      </a:xfrm>
                      <a:prstGeom prst="rect">
                        <a:avLst/>
                      </a:prstGeom>
                      <a:noFill/>
                    </p:spPr>
                  </p:pic>
                </p:oleObj>
              </mc:Fallback>
            </mc:AlternateContent>
          </a:graphicData>
        </a:graphic>
      </p:graphicFrame>
      <p:sp>
        <p:nvSpPr>
          <p:cNvPr id="85" name="正方形/長方形 47">
            <a:extLst>
              <a:ext uri="{FF2B5EF4-FFF2-40B4-BE49-F238E27FC236}">
                <a16:creationId xmlns:a16="http://schemas.microsoft.com/office/drawing/2014/main" id="{3D124AAB-D667-1553-5BD2-08843C8A35A5}"/>
              </a:ext>
            </a:extLst>
          </p:cNvPr>
          <p:cNvSpPr/>
          <p:nvPr/>
        </p:nvSpPr>
        <p:spPr>
          <a:xfrm>
            <a:off x="10072831" y="5879692"/>
            <a:ext cx="492443" cy="369332"/>
          </a:xfrm>
          <a:prstGeom prst="rect">
            <a:avLst/>
          </a:prstGeom>
        </p:spPr>
        <p:txBody>
          <a:bodyPr wrap="none">
            <a:spAutoFit/>
          </a:bodyPr>
          <a:lstStyle/>
          <a:p>
            <a:r>
              <a:rPr lang="en-US" dirty="0">
                <a:solidFill>
                  <a:srgbClr val="FF0000"/>
                </a:solidFill>
                <a:latin typeface="Arial" panose="020B0604020202020204" pitchFamily="34" charset="0"/>
                <a:cs typeface="Arial" panose="020B0604020202020204" pitchFamily="34" charset="0"/>
              </a:rPr>
              <a:t>RF</a:t>
            </a:r>
          </a:p>
        </p:txBody>
      </p:sp>
      <p:graphicFrame>
        <p:nvGraphicFramePr>
          <p:cNvPr id="87" name="オブジェクト 7">
            <a:extLst>
              <a:ext uri="{FF2B5EF4-FFF2-40B4-BE49-F238E27FC236}">
                <a16:creationId xmlns:a16="http://schemas.microsoft.com/office/drawing/2014/main" id="{A1BEC634-D9CB-F5AC-BF76-ED3DDBA08745}"/>
              </a:ext>
            </a:extLst>
          </p:cNvPr>
          <p:cNvGraphicFramePr>
            <a:graphicFrameLocks noChangeAspect="1"/>
          </p:cNvGraphicFramePr>
          <p:nvPr>
            <p:extLst>
              <p:ext uri="{D42A27DB-BD31-4B8C-83A1-F6EECF244321}">
                <p14:modId xmlns:p14="http://schemas.microsoft.com/office/powerpoint/2010/main" val="4215831996"/>
              </p:ext>
            </p:extLst>
          </p:nvPr>
        </p:nvGraphicFramePr>
        <p:xfrm>
          <a:off x="7848899" y="4695096"/>
          <a:ext cx="3086831" cy="1158968"/>
        </p:xfrm>
        <a:graphic>
          <a:graphicData uri="http://schemas.openxmlformats.org/presentationml/2006/ole">
            <mc:AlternateContent xmlns:mc="http://schemas.openxmlformats.org/markup-compatibility/2006">
              <mc:Choice xmlns:v="urn:schemas-microsoft-com:vml" Requires="v">
                <p:oleObj spid="_x0000_s15389" name="Visio" r:id="rId27" imgW="22845638" imgH="3761485" progId="Visio.Drawing.15">
                  <p:embed/>
                </p:oleObj>
              </mc:Choice>
              <mc:Fallback>
                <p:oleObj name="Visio" r:id="rId27" imgW="22845638" imgH="3761485" progId="Visio.Drawing.15">
                  <p:embed/>
                  <p:pic>
                    <p:nvPicPr>
                      <p:cNvPr id="87" name="オブジェクト 7">
                        <a:extLst>
                          <a:ext uri="{FF2B5EF4-FFF2-40B4-BE49-F238E27FC236}">
                            <a16:creationId xmlns:a16="http://schemas.microsoft.com/office/drawing/2014/main" id="{A1BEC634-D9CB-F5AC-BF76-ED3DDBA08745}"/>
                          </a:ext>
                        </a:extLst>
                      </p:cNvPr>
                      <p:cNvPicPr>
                        <a:picLocks noChangeAspect="1" noChangeArrowheads="1"/>
                      </p:cNvPicPr>
                      <p:nvPr/>
                    </p:nvPicPr>
                    <p:blipFill>
                      <a:blip r:embed="rId28"/>
                      <a:srcRect/>
                      <a:stretch>
                        <a:fillRect/>
                      </a:stretch>
                    </p:blipFill>
                    <p:spPr bwMode="auto">
                      <a:xfrm>
                        <a:off x="7848899" y="4695096"/>
                        <a:ext cx="3086831" cy="1158968"/>
                      </a:xfrm>
                      <a:prstGeom prst="rect">
                        <a:avLst/>
                      </a:prstGeom>
                      <a:noFill/>
                    </p:spPr>
                  </p:pic>
                </p:oleObj>
              </mc:Fallback>
            </mc:AlternateContent>
          </a:graphicData>
        </a:graphic>
      </p:graphicFrame>
      <p:sp>
        <p:nvSpPr>
          <p:cNvPr id="88" name="正方形/長方形 35">
            <a:extLst>
              <a:ext uri="{FF2B5EF4-FFF2-40B4-BE49-F238E27FC236}">
                <a16:creationId xmlns:a16="http://schemas.microsoft.com/office/drawing/2014/main" id="{EFCB1736-3A83-1E1C-DAF7-D74EA965E226}"/>
              </a:ext>
            </a:extLst>
          </p:cNvPr>
          <p:cNvSpPr/>
          <p:nvPr/>
        </p:nvSpPr>
        <p:spPr>
          <a:xfrm>
            <a:off x="8860526" y="5893234"/>
            <a:ext cx="389850" cy="369332"/>
          </a:xfrm>
          <a:prstGeom prst="rect">
            <a:avLst/>
          </a:prstGeom>
        </p:spPr>
        <p:txBody>
          <a:bodyPr wrap="none">
            <a:spAutoFit/>
          </a:bodyPr>
          <a:lstStyle/>
          <a:p>
            <a:r>
              <a:rPr lang="en-US" dirty="0">
                <a:solidFill>
                  <a:srgbClr val="0000FF"/>
                </a:solidFill>
                <a:latin typeface="Arial" panose="020B0604020202020204" pitchFamily="34" charset="0"/>
                <a:cs typeface="Arial" panose="020B0604020202020204" pitchFamily="34" charset="0"/>
              </a:rPr>
              <a:t>IF</a:t>
            </a:r>
          </a:p>
        </p:txBody>
      </p:sp>
      <p:sp>
        <p:nvSpPr>
          <p:cNvPr id="92" name="下矢印 2">
            <a:extLst>
              <a:ext uri="{FF2B5EF4-FFF2-40B4-BE49-F238E27FC236}">
                <a16:creationId xmlns:a16="http://schemas.microsoft.com/office/drawing/2014/main" id="{3FB0F7DF-D707-F751-6792-EED0FCE883B4}"/>
              </a:ext>
            </a:extLst>
          </p:cNvPr>
          <p:cNvSpPr/>
          <p:nvPr/>
        </p:nvSpPr>
        <p:spPr>
          <a:xfrm rot="5400000">
            <a:off x="9682301" y="4855681"/>
            <a:ext cx="111209" cy="252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3" name="下矢印 18">
            <a:extLst>
              <a:ext uri="{FF2B5EF4-FFF2-40B4-BE49-F238E27FC236}">
                <a16:creationId xmlns:a16="http://schemas.microsoft.com/office/drawing/2014/main" id="{0EC65A79-65C2-5437-FC7D-EE9A10612225}"/>
              </a:ext>
            </a:extLst>
          </p:cNvPr>
          <p:cNvSpPr/>
          <p:nvPr/>
        </p:nvSpPr>
        <p:spPr>
          <a:xfrm rot="5400000">
            <a:off x="8534679" y="4880798"/>
            <a:ext cx="111209" cy="252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4" name="正方形/長方形 35">
            <a:extLst>
              <a:ext uri="{FF2B5EF4-FFF2-40B4-BE49-F238E27FC236}">
                <a16:creationId xmlns:a16="http://schemas.microsoft.com/office/drawing/2014/main" id="{FD9F450C-CAB8-4A87-7041-D4A66D2620AE}"/>
              </a:ext>
            </a:extLst>
          </p:cNvPr>
          <p:cNvSpPr/>
          <p:nvPr/>
        </p:nvSpPr>
        <p:spPr>
          <a:xfrm>
            <a:off x="7846309" y="5878692"/>
            <a:ext cx="492443" cy="369332"/>
          </a:xfrm>
          <a:prstGeom prst="rect">
            <a:avLst/>
          </a:prstGeom>
        </p:spPr>
        <p:txBody>
          <a:bodyPr wrap="none">
            <a:spAutoFit/>
          </a:bodyPr>
          <a:lstStyle/>
          <a:p>
            <a:r>
              <a:rPr lang="en-US" altLang="zh-CN" dirty="0">
                <a:solidFill>
                  <a:schemeClr val="accent6">
                    <a:lumMod val="75000"/>
                  </a:schemeClr>
                </a:solidFill>
                <a:latin typeface="Arial" panose="020B0604020202020204" pitchFamily="34" charset="0"/>
                <a:cs typeface="Arial" panose="020B0604020202020204" pitchFamily="34" charset="0"/>
              </a:rPr>
              <a:t>BB</a:t>
            </a:r>
            <a:endParaRPr lang="en-US" dirty="0">
              <a:solidFill>
                <a:schemeClr val="accent6">
                  <a:lumMod val="75000"/>
                </a:schemeClr>
              </a:solidFill>
              <a:latin typeface="Arial" panose="020B0604020202020204" pitchFamily="34" charset="0"/>
              <a:cs typeface="Arial" panose="020B0604020202020204" pitchFamily="34" charset="0"/>
            </a:endParaRPr>
          </a:p>
        </p:txBody>
      </p:sp>
      <p:sp>
        <p:nvSpPr>
          <p:cNvPr id="95" name="正方形/長方形 35">
            <a:extLst>
              <a:ext uri="{FF2B5EF4-FFF2-40B4-BE49-F238E27FC236}">
                <a16:creationId xmlns:a16="http://schemas.microsoft.com/office/drawing/2014/main" id="{CF80A0E2-2689-495E-DF45-61B2E623D75C}"/>
              </a:ext>
            </a:extLst>
          </p:cNvPr>
          <p:cNvSpPr/>
          <p:nvPr/>
        </p:nvSpPr>
        <p:spPr>
          <a:xfrm>
            <a:off x="3788703" y="3002980"/>
            <a:ext cx="492443" cy="369332"/>
          </a:xfrm>
          <a:prstGeom prst="rect">
            <a:avLst/>
          </a:prstGeom>
        </p:spPr>
        <p:txBody>
          <a:bodyPr wrap="none">
            <a:spAutoFit/>
          </a:bodyPr>
          <a:lstStyle/>
          <a:p>
            <a:r>
              <a:rPr lang="en-US" altLang="zh-CN" dirty="0">
                <a:solidFill>
                  <a:schemeClr val="accent6">
                    <a:lumMod val="75000"/>
                  </a:schemeClr>
                </a:solidFill>
                <a:latin typeface="Arial" panose="020B0604020202020204" pitchFamily="34" charset="0"/>
                <a:cs typeface="Arial" panose="020B0604020202020204" pitchFamily="34" charset="0"/>
              </a:rPr>
              <a:t>BB</a:t>
            </a:r>
            <a:endParaRPr lang="en-US" dirty="0">
              <a:solidFill>
                <a:schemeClr val="accent6">
                  <a:lumMod val="75000"/>
                </a:schemeClr>
              </a:solidFill>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3246BCDE-7FFB-D223-CAEB-DC4F71568657}"/>
              </a:ext>
            </a:extLst>
          </p:cNvPr>
          <p:cNvPicPr>
            <a:picLocks noChangeAspect="1"/>
          </p:cNvPicPr>
          <p:nvPr/>
        </p:nvPicPr>
        <p:blipFill>
          <a:blip r:embed="rId29"/>
          <a:stretch>
            <a:fillRect/>
          </a:stretch>
        </p:blipFill>
        <p:spPr>
          <a:xfrm>
            <a:off x="8207399" y="994038"/>
            <a:ext cx="3627295" cy="884920"/>
          </a:xfrm>
          <a:prstGeom prst="rect">
            <a:avLst/>
          </a:prstGeom>
        </p:spPr>
      </p:pic>
      <p:sp>
        <p:nvSpPr>
          <p:cNvPr id="11" name="矩形 10">
            <a:extLst>
              <a:ext uri="{FF2B5EF4-FFF2-40B4-BE49-F238E27FC236}">
                <a16:creationId xmlns:a16="http://schemas.microsoft.com/office/drawing/2014/main" id="{6E8E2619-FAE3-DF5A-5889-D93283B1E740}"/>
              </a:ext>
            </a:extLst>
          </p:cNvPr>
          <p:cNvSpPr/>
          <p:nvPr/>
        </p:nvSpPr>
        <p:spPr>
          <a:xfrm>
            <a:off x="8940801" y="1434616"/>
            <a:ext cx="879500" cy="471707"/>
          </a:xfrm>
          <a:prstGeom prst="rect">
            <a:avLst/>
          </a:prstGeom>
          <a:no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線矢印コネクタ 42">
            <a:extLst>
              <a:ext uri="{FF2B5EF4-FFF2-40B4-BE49-F238E27FC236}">
                <a16:creationId xmlns:a16="http://schemas.microsoft.com/office/drawing/2014/main" id="{CA891DEB-C137-1048-3C6F-94ACB90E7B00}"/>
              </a:ext>
            </a:extLst>
          </p:cNvPr>
          <p:cNvCxnSpPr>
            <a:cxnSpLocks/>
          </p:cNvCxnSpPr>
          <p:nvPr/>
        </p:nvCxnSpPr>
        <p:spPr>
          <a:xfrm>
            <a:off x="4154016" y="4016599"/>
            <a:ext cx="379423" cy="34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灯片编号占位符 2">
            <a:extLst>
              <a:ext uri="{FF2B5EF4-FFF2-40B4-BE49-F238E27FC236}">
                <a16:creationId xmlns:a16="http://schemas.microsoft.com/office/drawing/2014/main" id="{EBAB6A34-FC1D-FDC4-501A-1A31ED9598F6}"/>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28</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5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ox(in)">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圆角 42">
            <a:extLst>
              <a:ext uri="{FF2B5EF4-FFF2-40B4-BE49-F238E27FC236}">
                <a16:creationId xmlns:a16="http://schemas.microsoft.com/office/drawing/2014/main" id="{50EF323A-F373-4FAA-9C19-13AB9D571980}"/>
              </a:ext>
            </a:extLst>
          </p:cNvPr>
          <p:cNvSpPr/>
          <p:nvPr/>
        </p:nvSpPr>
        <p:spPr>
          <a:xfrm>
            <a:off x="780462" y="1788875"/>
            <a:ext cx="8733368" cy="4607394"/>
          </a:xfrm>
          <a:prstGeom prst="roundRect">
            <a:avLst>
              <a:gd name="adj" fmla="val 2977"/>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60" name="矩形 59">
            <a:extLst>
              <a:ext uri="{FF2B5EF4-FFF2-40B4-BE49-F238E27FC236}">
                <a16:creationId xmlns:a16="http://schemas.microsoft.com/office/drawing/2014/main" id="{29277B96-2077-4B59-B475-18D3D22EAD86}"/>
              </a:ext>
            </a:extLst>
          </p:cNvPr>
          <p:cNvSpPr/>
          <p:nvPr/>
        </p:nvSpPr>
        <p:spPr>
          <a:xfrm>
            <a:off x="640526" y="881067"/>
            <a:ext cx="10429274" cy="754566"/>
          </a:xfrm>
          <a:prstGeom prst="rect">
            <a:avLst/>
          </a:prstGeom>
        </p:spPr>
        <p:txBody>
          <a:bodyPr wrap="square">
            <a:spAutoFit/>
          </a:bodyPr>
          <a:lstStyle/>
          <a:p>
            <a:pPr marL="457200" marR="0" lvl="0" indent="-457200" algn="l" defTabSz="914400" rtl="0" eaLnBrk="1" fontAlgn="auto" latinLnBrk="0" hangingPunct="1">
              <a:lnSpc>
                <a:spcPct val="125000"/>
              </a:lnSpc>
              <a:spcBef>
                <a:spcPts val="0"/>
              </a:spcBef>
              <a:spcAft>
                <a:spcPts val="0"/>
              </a:spcAft>
              <a:buClrTx/>
              <a:buSzTx/>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 Qiu</a:t>
            </a:r>
            <a:r>
              <a:rPr kumimoji="0" lang="en-US" altLang="zh-CN" sz="1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Senior Staff Scientist, </a:t>
            </a:r>
            <a:r>
              <a:rPr kumimoji="0" lang="en-US" altLang="zh-CN"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Affiliation</a:t>
            </a:r>
            <a:r>
              <a:rPr kumimoji="0" lang="en-US" altLang="zh-CN" sz="1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Institute of Modern Physics (</a:t>
            </a:r>
            <a:r>
              <a:rPr kumimoji="0" lang="en-US" altLang="zh-CN"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IMP</a:t>
            </a:r>
            <a:r>
              <a:rPr kumimoji="0" lang="en-US" altLang="zh-CN" sz="1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China</a:t>
            </a:r>
          </a:p>
          <a:p>
            <a:pPr marL="457200" marR="0" lvl="1" indent="0" algn="l"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PhD degree @ </a:t>
            </a:r>
            <a:r>
              <a:rPr kumimoji="0" lang="en-US" altLang="zh-CN"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IHEP</a:t>
            </a:r>
            <a:r>
              <a:rPr kumimoji="0" lang="en-US" altLang="zh-CN"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(Beijing), Assistant Prof. @ </a:t>
            </a:r>
            <a:r>
              <a:rPr kumimoji="0" lang="en-US" altLang="zh-CN"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KEK</a:t>
            </a:r>
            <a:r>
              <a:rPr kumimoji="0" lang="en-US" altLang="zh-CN"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previous affiliation</a:t>
            </a:r>
            <a:r>
              <a:rPr kumimoji="0" lang="en-US" altLang="zh-CN"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graphicFrame>
        <p:nvGraphicFramePr>
          <p:cNvPr id="61" name="对象 60">
            <a:extLst>
              <a:ext uri="{FF2B5EF4-FFF2-40B4-BE49-F238E27FC236}">
                <a16:creationId xmlns:a16="http://schemas.microsoft.com/office/drawing/2014/main" id="{D2BC7509-F014-4A26-885C-F36B7EF13671}"/>
              </a:ext>
            </a:extLst>
          </p:cNvPr>
          <p:cNvGraphicFramePr>
            <a:graphicFrameLocks noChangeAspect="1"/>
          </p:cNvGraphicFramePr>
          <p:nvPr>
            <p:extLst>
              <p:ext uri="{D42A27DB-BD31-4B8C-83A1-F6EECF244321}">
                <p14:modId xmlns:p14="http://schemas.microsoft.com/office/powerpoint/2010/main" val="2475396623"/>
              </p:ext>
            </p:extLst>
          </p:nvPr>
        </p:nvGraphicFramePr>
        <p:xfrm>
          <a:off x="1206511" y="1832010"/>
          <a:ext cx="7362825" cy="4506913"/>
        </p:xfrm>
        <a:graphic>
          <a:graphicData uri="http://schemas.openxmlformats.org/presentationml/2006/ole">
            <mc:AlternateContent xmlns:mc="http://schemas.openxmlformats.org/markup-compatibility/2006">
              <mc:Choice xmlns:v="urn:schemas-microsoft-com:vml" Requires="v">
                <p:oleObj spid="_x0000_s1027" name="Visio" r:id="rId4" imgW="4870265" imgH="2927305" progId="Visio.Drawing.15">
                  <p:embed/>
                </p:oleObj>
              </mc:Choice>
              <mc:Fallback>
                <p:oleObj name="Visio" r:id="rId4" imgW="4870265" imgH="2927305" progId="Visio.Drawing.15">
                  <p:embed/>
                  <p:pic>
                    <p:nvPicPr>
                      <p:cNvPr id="61" name="对象 60">
                        <a:extLst>
                          <a:ext uri="{FF2B5EF4-FFF2-40B4-BE49-F238E27FC236}">
                            <a16:creationId xmlns:a16="http://schemas.microsoft.com/office/drawing/2014/main" id="{D2BC7509-F014-4A26-885C-F36B7EF13671}"/>
                          </a:ext>
                        </a:extLst>
                      </p:cNvPr>
                      <p:cNvPicPr>
                        <a:picLocks noChangeAspect="1" noChangeArrowheads="1"/>
                      </p:cNvPicPr>
                      <p:nvPr/>
                    </p:nvPicPr>
                    <p:blipFill>
                      <a:blip r:embed="rId5"/>
                      <a:srcRect/>
                      <a:stretch>
                        <a:fillRect/>
                      </a:stretch>
                    </p:blipFill>
                    <p:spPr bwMode="auto">
                      <a:xfrm>
                        <a:off x="1206511" y="1832010"/>
                        <a:ext cx="7362825" cy="4506913"/>
                      </a:xfrm>
                      <a:prstGeom prst="rect">
                        <a:avLst/>
                      </a:prstGeom>
                      <a:noFill/>
                      <a:ln>
                        <a:noFill/>
                      </a:ln>
                    </p:spPr>
                  </p:pic>
                </p:oleObj>
              </mc:Fallback>
            </mc:AlternateContent>
          </a:graphicData>
        </a:graphic>
      </p:graphicFrame>
      <p:pic>
        <p:nvPicPr>
          <p:cNvPr id="62" name="图形 61" descr="毕业帽 纯色填充">
            <a:extLst>
              <a:ext uri="{FF2B5EF4-FFF2-40B4-BE49-F238E27FC236}">
                <a16:creationId xmlns:a16="http://schemas.microsoft.com/office/drawing/2014/main" id="{CC589BED-70E3-4D07-94E5-88CCDCFF06C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23653" y="3326578"/>
            <a:ext cx="684123" cy="684123"/>
          </a:xfrm>
          <a:prstGeom prst="rect">
            <a:avLst/>
          </a:prstGeom>
        </p:spPr>
      </p:pic>
      <p:pic>
        <p:nvPicPr>
          <p:cNvPr id="63" name="Picture 4" descr="See the source image">
            <a:extLst>
              <a:ext uri="{FF2B5EF4-FFF2-40B4-BE49-F238E27FC236}">
                <a16:creationId xmlns:a16="http://schemas.microsoft.com/office/drawing/2014/main" id="{95CCEC7F-0A20-4D13-81F1-335ECCB836B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474583" y="4737497"/>
            <a:ext cx="746654" cy="427647"/>
          </a:xfrm>
          <a:prstGeom prst="rect">
            <a:avLst/>
          </a:prstGeom>
          <a:noFill/>
          <a:extLst>
            <a:ext uri="{909E8E84-426E-40DD-AFC4-6F175D3DCCD1}">
              <a14:hiddenFill xmlns:a14="http://schemas.microsoft.com/office/drawing/2010/main">
                <a:solidFill>
                  <a:srgbClr val="FFFFFF"/>
                </a:solidFill>
              </a14:hiddenFill>
            </a:ext>
          </a:extLst>
        </p:spPr>
      </p:pic>
      <p:pic>
        <p:nvPicPr>
          <p:cNvPr id="64" name="图形 63" descr="男教授 纯色填充">
            <a:extLst>
              <a:ext uri="{FF2B5EF4-FFF2-40B4-BE49-F238E27FC236}">
                <a16:creationId xmlns:a16="http://schemas.microsoft.com/office/drawing/2014/main" id="{F02026BA-8A47-43E4-BEF3-350E15DDA38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20975" y="4612590"/>
            <a:ext cx="656038" cy="656038"/>
          </a:xfrm>
          <a:prstGeom prst="rect">
            <a:avLst/>
          </a:prstGeom>
        </p:spPr>
      </p:pic>
      <p:pic>
        <p:nvPicPr>
          <p:cNvPr id="65" name="图片 64">
            <a:extLst>
              <a:ext uri="{FF2B5EF4-FFF2-40B4-BE49-F238E27FC236}">
                <a16:creationId xmlns:a16="http://schemas.microsoft.com/office/drawing/2014/main" id="{C48D0301-140F-49A4-81A4-3A688905248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571170" y="3427142"/>
            <a:ext cx="613074" cy="444629"/>
          </a:xfrm>
          <a:prstGeom prst="rect">
            <a:avLst/>
          </a:prstGeom>
        </p:spPr>
      </p:pic>
      <p:sp>
        <p:nvSpPr>
          <p:cNvPr id="66" name="箭头: 燕尾形 65">
            <a:extLst>
              <a:ext uri="{FF2B5EF4-FFF2-40B4-BE49-F238E27FC236}">
                <a16:creationId xmlns:a16="http://schemas.microsoft.com/office/drawing/2014/main" id="{795C86DB-F414-4CB1-9087-C88CD0099F1A}"/>
              </a:ext>
            </a:extLst>
          </p:cNvPr>
          <p:cNvSpPr/>
          <p:nvPr/>
        </p:nvSpPr>
        <p:spPr>
          <a:xfrm rot="779952">
            <a:off x="5505847" y="4004318"/>
            <a:ext cx="2391570" cy="162299"/>
          </a:xfrm>
          <a:prstGeom prst="notchedRightArrow">
            <a:avLst>
              <a:gd name="adj1" fmla="val 50000"/>
              <a:gd name="adj2" fmla="val 180163"/>
            </a:avLst>
          </a:prstGeom>
          <a:gradFill flip="none" rotWithShape="1">
            <a:gsLst>
              <a:gs pos="100000">
                <a:schemeClr val="accent3">
                  <a:lumMod val="50000"/>
                </a:schemeClr>
              </a:gs>
              <a:gs pos="0">
                <a:srgbClr val="D3E0EF"/>
              </a:gs>
              <a:gs pos="0">
                <a:schemeClr val="accent1">
                  <a:lumMod val="5000"/>
                  <a:lumOff val="95000"/>
                </a:schemeClr>
              </a:gs>
              <a:gs pos="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67" name="箭头: 燕尾形 66">
            <a:extLst>
              <a:ext uri="{FF2B5EF4-FFF2-40B4-BE49-F238E27FC236}">
                <a16:creationId xmlns:a16="http://schemas.microsoft.com/office/drawing/2014/main" id="{C2884314-BA3B-454A-8C72-B575B5041190}"/>
              </a:ext>
            </a:extLst>
          </p:cNvPr>
          <p:cNvSpPr/>
          <p:nvPr/>
        </p:nvSpPr>
        <p:spPr>
          <a:xfrm rot="11004380">
            <a:off x="4280080" y="4298009"/>
            <a:ext cx="3603634" cy="139160"/>
          </a:xfrm>
          <a:prstGeom prst="notchedRightArrow">
            <a:avLst>
              <a:gd name="adj1" fmla="val 50000"/>
              <a:gd name="adj2" fmla="val 195412"/>
            </a:avLst>
          </a:prstGeom>
          <a:gradFill flip="none" rotWithShape="1">
            <a:gsLst>
              <a:gs pos="100000">
                <a:schemeClr val="accent3">
                  <a:lumMod val="50000"/>
                </a:schemeClr>
              </a:gs>
              <a:gs pos="0">
                <a:srgbClr val="D3E0EF"/>
              </a:gs>
              <a:gs pos="0">
                <a:schemeClr val="accent1">
                  <a:lumMod val="5000"/>
                  <a:lumOff val="95000"/>
                </a:schemeClr>
              </a:gs>
              <a:gs pos="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68" name="Picture 2" descr="Institute of modern physics(IMP), CAS | 领英">
            <a:extLst>
              <a:ext uri="{FF2B5EF4-FFF2-40B4-BE49-F238E27FC236}">
                <a16:creationId xmlns:a16="http://schemas.microsoft.com/office/drawing/2014/main" id="{9A1DCB6A-3B6D-4655-B392-B989CFFF3F6D}"/>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075716" y="4622431"/>
            <a:ext cx="615916" cy="615916"/>
          </a:xfrm>
          <a:prstGeom prst="rect">
            <a:avLst/>
          </a:prstGeom>
          <a:solidFill>
            <a:schemeClr val="tx1"/>
          </a:solidFill>
          <a:ln>
            <a:solidFill>
              <a:schemeClr val="accent1">
                <a:shade val="50000"/>
              </a:schemeClr>
            </a:solidFill>
          </a:ln>
          <a:effectLst>
            <a:outerShdw blurRad="50800" dist="38100" dir="2700000" algn="tl" rotWithShape="0">
              <a:prstClr val="black">
                <a:alpha val="40000"/>
              </a:prstClr>
            </a:outerShdw>
          </a:effectLst>
        </p:spPr>
      </p:pic>
      <p:pic>
        <p:nvPicPr>
          <p:cNvPr id="69" name="图形 68" descr="男教授 纯色填充">
            <a:extLst>
              <a:ext uri="{FF2B5EF4-FFF2-40B4-BE49-F238E27FC236}">
                <a16:creationId xmlns:a16="http://schemas.microsoft.com/office/drawing/2014/main" id="{AC5DB02D-3D6A-4A51-AFF8-EFB9D167DE6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98729" y="4582309"/>
            <a:ext cx="656038" cy="656038"/>
          </a:xfrm>
          <a:prstGeom prst="rect">
            <a:avLst/>
          </a:prstGeom>
        </p:spPr>
      </p:pic>
      <p:sp>
        <p:nvSpPr>
          <p:cNvPr id="72" name="文本框 71">
            <a:extLst>
              <a:ext uri="{FF2B5EF4-FFF2-40B4-BE49-F238E27FC236}">
                <a16:creationId xmlns:a16="http://schemas.microsoft.com/office/drawing/2014/main" id="{1F23EC8B-D803-4B1A-A596-9E00AD65A926}"/>
              </a:ext>
            </a:extLst>
          </p:cNvPr>
          <p:cNvSpPr txBox="1"/>
          <p:nvPr/>
        </p:nvSpPr>
        <p:spPr>
          <a:xfrm>
            <a:off x="3850146" y="2729364"/>
            <a:ext cx="2421350" cy="338554"/>
          </a:xfrm>
          <a:prstGeom prst="rect">
            <a:avLst/>
          </a:prstGeom>
          <a:solidFill>
            <a:schemeClr val="bg1">
              <a:alpha val="4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2007-2012</a:t>
            </a:r>
            <a:r>
              <a:rPr kumimoji="0" lang="zh-CN" altLang="en-US"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IHEP</a:t>
            </a:r>
            <a:r>
              <a:rPr kumimoji="0" lang="en-US" altLang="zh-CN"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PhD </a:t>
            </a:r>
            <a:endParaRPr kumimoji="0" lang="zh-CN" altLang="en-US"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3" name="文本框 72">
            <a:extLst>
              <a:ext uri="{FF2B5EF4-FFF2-40B4-BE49-F238E27FC236}">
                <a16:creationId xmlns:a16="http://schemas.microsoft.com/office/drawing/2014/main" id="{0AC6BDFB-F05F-4662-BE65-56A557F7124B}"/>
              </a:ext>
            </a:extLst>
          </p:cNvPr>
          <p:cNvSpPr txBox="1"/>
          <p:nvPr/>
        </p:nvSpPr>
        <p:spPr>
          <a:xfrm>
            <a:off x="7505155" y="5264282"/>
            <a:ext cx="3023483" cy="584775"/>
          </a:xfrm>
          <a:prstGeom prst="rect">
            <a:avLst/>
          </a:prstGeom>
          <a:solidFill>
            <a:schemeClr val="bg1">
              <a:alpha val="4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2012-2020</a:t>
            </a:r>
            <a:r>
              <a:rPr kumimoji="0" lang="zh-CN" altLang="en-US"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KEK</a:t>
            </a:r>
            <a:r>
              <a:rPr kumimoji="0" lang="en-US" altLang="zh-CN"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RF grp.</a:t>
            </a:r>
            <a:r>
              <a:rPr kumimoji="0" lang="zh-CN" altLang="en-US"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Assistant Prof.</a:t>
            </a:r>
            <a:r>
              <a:rPr kumimoji="0" lang="zh-CN" altLang="en-US"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Permanent</a:t>
            </a:r>
            <a:r>
              <a:rPr kumimoji="0" lang="zh-CN" altLang="en-US" sz="16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sp>
        <p:nvSpPr>
          <p:cNvPr id="74" name="文本框 73">
            <a:extLst>
              <a:ext uri="{FF2B5EF4-FFF2-40B4-BE49-F238E27FC236}">
                <a16:creationId xmlns:a16="http://schemas.microsoft.com/office/drawing/2014/main" id="{5DAD8299-9A4E-4B52-8BC5-608668076B9B}"/>
              </a:ext>
            </a:extLst>
          </p:cNvPr>
          <p:cNvSpPr txBox="1"/>
          <p:nvPr/>
        </p:nvSpPr>
        <p:spPr>
          <a:xfrm>
            <a:off x="1916889" y="4062752"/>
            <a:ext cx="2129499" cy="584775"/>
          </a:xfrm>
          <a:prstGeom prst="rect">
            <a:avLst/>
          </a:prstGeom>
          <a:solidFill>
            <a:schemeClr val="bg1">
              <a:alpha val="4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2020/12 @ </a:t>
            </a:r>
            <a:r>
              <a:rPr kumimoji="0" lang="en-US" altLang="zh-CN"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IMP, Staff Scientist</a:t>
            </a:r>
            <a:endParaRPr kumimoji="0" lang="zh-CN" altLang="en-US"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5" name="文本框 74">
            <a:extLst>
              <a:ext uri="{FF2B5EF4-FFF2-40B4-BE49-F238E27FC236}">
                <a16:creationId xmlns:a16="http://schemas.microsoft.com/office/drawing/2014/main" id="{41C7EFC7-7650-42CE-8027-8916C4B9F492}"/>
              </a:ext>
            </a:extLst>
          </p:cNvPr>
          <p:cNvSpPr txBox="1"/>
          <p:nvPr/>
        </p:nvSpPr>
        <p:spPr>
          <a:xfrm rot="203422">
            <a:off x="4568208" y="4376875"/>
            <a:ext cx="2457789" cy="307777"/>
          </a:xfrm>
          <a:prstGeom prst="rect">
            <a:avLst/>
          </a:prstGeom>
          <a:solidFill>
            <a:schemeClr val="bg1">
              <a:alpha val="47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2020/11, from KEK to IMP</a:t>
            </a:r>
            <a:endParaRPr kumimoji="0" lang="zh-CN" altLang="en-US"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 name="箭头: 燕尾形 1">
            <a:extLst>
              <a:ext uri="{FF2B5EF4-FFF2-40B4-BE49-F238E27FC236}">
                <a16:creationId xmlns:a16="http://schemas.microsoft.com/office/drawing/2014/main" id="{24DB1C27-851E-7138-AF09-6978A4177DE1}"/>
              </a:ext>
            </a:extLst>
          </p:cNvPr>
          <p:cNvSpPr/>
          <p:nvPr/>
        </p:nvSpPr>
        <p:spPr>
          <a:xfrm rot="3336526">
            <a:off x="3819181" y="4984091"/>
            <a:ext cx="1778555" cy="162299"/>
          </a:xfrm>
          <a:prstGeom prst="notchedRightArrow">
            <a:avLst>
              <a:gd name="adj1" fmla="val 50000"/>
              <a:gd name="adj2" fmla="val 180163"/>
            </a:avLst>
          </a:prstGeom>
          <a:gradFill flip="none" rotWithShape="1">
            <a:gsLst>
              <a:gs pos="100000">
                <a:schemeClr val="accent3">
                  <a:lumMod val="50000"/>
                </a:schemeClr>
              </a:gs>
              <a:gs pos="0">
                <a:srgbClr val="D3E0EF"/>
              </a:gs>
              <a:gs pos="0">
                <a:schemeClr val="accent1">
                  <a:lumMod val="5000"/>
                  <a:lumOff val="95000"/>
                </a:schemeClr>
              </a:gs>
              <a:gs pos="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4" name="文本框 3">
            <a:extLst>
              <a:ext uri="{FF2B5EF4-FFF2-40B4-BE49-F238E27FC236}">
                <a16:creationId xmlns:a16="http://schemas.microsoft.com/office/drawing/2014/main" id="{60216C20-18A9-3E2E-FCE4-425842B0CA95}"/>
              </a:ext>
            </a:extLst>
          </p:cNvPr>
          <p:cNvSpPr txBox="1"/>
          <p:nvPr/>
        </p:nvSpPr>
        <p:spPr>
          <a:xfrm rot="3349031">
            <a:off x="4004225" y="5073578"/>
            <a:ext cx="1133889" cy="307777"/>
          </a:xfrm>
          <a:prstGeom prst="rect">
            <a:avLst/>
          </a:prstGeom>
          <a:solidFill>
            <a:schemeClr val="bg1">
              <a:alpha val="47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From 2025</a:t>
            </a:r>
            <a:endParaRPr kumimoji="0" lang="zh-CN" altLang="en-US" sz="1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8FCDE862-C897-B720-1F00-EF53DBABAA18}"/>
              </a:ext>
            </a:extLst>
          </p:cNvPr>
          <p:cNvSpPr txBox="1"/>
          <p:nvPr/>
        </p:nvSpPr>
        <p:spPr>
          <a:xfrm rot="20014593">
            <a:off x="4880370" y="5602567"/>
            <a:ext cx="2200552" cy="584775"/>
          </a:xfrm>
          <a:prstGeom prst="rect">
            <a:avLst/>
          </a:prstGeom>
          <a:solidFill>
            <a:schemeClr val="bg1">
              <a:alpha val="4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2025, China initiative ADS </a:t>
            </a:r>
            <a:r>
              <a:rPr kumimoji="0" lang="zh-CN" alt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CiADS</a:t>
            </a:r>
            <a:r>
              <a:rPr kumimoji="0" lang="zh-CN" alt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sp>
        <p:nvSpPr>
          <p:cNvPr id="8" name="椭圆 7">
            <a:extLst>
              <a:ext uri="{FF2B5EF4-FFF2-40B4-BE49-F238E27FC236}">
                <a16:creationId xmlns:a16="http://schemas.microsoft.com/office/drawing/2014/main" id="{26D8BBA3-43A4-6041-18AA-AC0BD1B8A534}"/>
              </a:ext>
            </a:extLst>
          </p:cNvPr>
          <p:cNvSpPr/>
          <p:nvPr/>
        </p:nvSpPr>
        <p:spPr>
          <a:xfrm>
            <a:off x="7910406" y="4381504"/>
            <a:ext cx="63843" cy="6585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标题 21">
            <a:extLst>
              <a:ext uri="{FF2B5EF4-FFF2-40B4-BE49-F238E27FC236}">
                <a16:creationId xmlns:a16="http://schemas.microsoft.com/office/drawing/2014/main" id="{FDA23FFD-C30F-6094-0FED-51B075A35215}"/>
              </a:ext>
            </a:extLst>
          </p:cNvPr>
          <p:cNvSpPr>
            <a:spLocks noGrp="1"/>
          </p:cNvSpPr>
          <p:nvPr>
            <p:ph type="title"/>
          </p:nvPr>
        </p:nvSpPr>
        <p:spPr>
          <a:xfrm>
            <a:off x="1545996" y="-3175"/>
            <a:ext cx="8457443" cy="840105"/>
          </a:xfrm>
        </p:spPr>
        <p:txBody>
          <a:bodyPr/>
          <a:lstStyle/>
          <a:p>
            <a:pPr algn="l"/>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Self Introduction</a:t>
            </a:r>
            <a:endPar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椭圆 6">
            <a:extLst>
              <a:ext uri="{FF2B5EF4-FFF2-40B4-BE49-F238E27FC236}">
                <a16:creationId xmlns:a16="http://schemas.microsoft.com/office/drawing/2014/main" id="{3A71230E-6A11-C003-221C-C5F8016CA218}"/>
              </a:ext>
            </a:extLst>
          </p:cNvPr>
          <p:cNvSpPr/>
          <p:nvPr/>
        </p:nvSpPr>
        <p:spPr>
          <a:xfrm>
            <a:off x="5378301" y="3771718"/>
            <a:ext cx="63843" cy="6585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0" name="椭圆 9">
            <a:extLst>
              <a:ext uri="{FF2B5EF4-FFF2-40B4-BE49-F238E27FC236}">
                <a16:creationId xmlns:a16="http://schemas.microsoft.com/office/drawing/2014/main" id="{D7B80790-5D05-9D19-AD1E-4A5F21A5FEEA}"/>
              </a:ext>
            </a:extLst>
          </p:cNvPr>
          <p:cNvSpPr/>
          <p:nvPr/>
        </p:nvSpPr>
        <p:spPr>
          <a:xfrm>
            <a:off x="4107271" y="4176350"/>
            <a:ext cx="63843" cy="6585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1" name="椭圆 10">
            <a:extLst>
              <a:ext uri="{FF2B5EF4-FFF2-40B4-BE49-F238E27FC236}">
                <a16:creationId xmlns:a16="http://schemas.microsoft.com/office/drawing/2014/main" id="{F990162A-5FBC-56A5-9AFB-71B77850737E}"/>
              </a:ext>
            </a:extLst>
          </p:cNvPr>
          <p:cNvSpPr/>
          <p:nvPr/>
        </p:nvSpPr>
        <p:spPr>
          <a:xfrm>
            <a:off x="5184244" y="5808661"/>
            <a:ext cx="63843" cy="6585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3" name="灯片编号占位符 2">
            <a:extLst>
              <a:ext uri="{FF2B5EF4-FFF2-40B4-BE49-F238E27FC236}">
                <a16:creationId xmlns:a16="http://schemas.microsoft.com/office/drawing/2014/main" id="{6C38844A-614B-4044-0301-CBE76B97A9D9}"/>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a:t>
            </a:fld>
            <a:endParaRPr lang="en-GB" altLang="zh-CN">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80AC796B-8AB5-2272-FE94-2AA0D68FAC37}"/>
              </a:ext>
            </a:extLst>
          </p:cNvPr>
          <p:cNvSpPr txBox="1"/>
          <p:nvPr/>
        </p:nvSpPr>
        <p:spPr>
          <a:xfrm>
            <a:off x="9640187" y="1788875"/>
            <a:ext cx="2304163" cy="2079544"/>
          </a:xfrm>
          <a:prstGeom prst="rect">
            <a:avLst/>
          </a:prstGeom>
          <a:noFill/>
          <a:ln w="12700" cap="rnd">
            <a:solidFill>
              <a:schemeClr val="accent6">
                <a:lumMod val="60000"/>
                <a:lumOff val="40000"/>
              </a:schemeClr>
            </a:solidFill>
          </a:ln>
        </p:spPr>
        <p:txBody>
          <a:bodyPr wrap="square" rtlCol="0">
            <a:spAutoFit/>
          </a:bodyPr>
          <a:lstStyle/>
          <a:p>
            <a:pPr>
              <a:lnSpc>
                <a:spcPct val="125000"/>
              </a:lnSpc>
              <a:spcAft>
                <a:spcPts val="600"/>
              </a:spcAft>
            </a:pPr>
            <a:r>
              <a:rPr lang="en-US" altLang="zh-CN"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Research Direction</a:t>
            </a:r>
          </a:p>
          <a:p>
            <a:pPr marL="342900" indent="-342900">
              <a:lnSpc>
                <a:spcPct val="110000"/>
              </a:lnSpc>
              <a:spcAft>
                <a:spcPts val="1800"/>
              </a:spcAft>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LLRF Control Algorithm</a:t>
            </a:r>
          </a:p>
          <a:p>
            <a:pPr marL="342900" indent="-342900">
              <a:lnSpc>
                <a:spcPct val="110000"/>
              </a:lnSpc>
              <a:spcAft>
                <a:spcPts val="1800"/>
              </a:spcAft>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Application of AI-technique in ACCLs</a:t>
            </a:r>
            <a:endParaRPr lang="en-US" altLang="zh-CN" sz="16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107248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D3196-7AF9-9ECB-1ADA-129213358207}"/>
            </a:ext>
          </a:extLst>
        </p:cNvPr>
        <p:cNvGrpSpPr/>
        <p:nvPr/>
      </p:nvGrpSpPr>
      <p:grpSpPr>
        <a:xfrm>
          <a:off x="0" y="0"/>
          <a:ext cx="0" cy="0"/>
          <a:chOff x="0" y="0"/>
          <a:chExt cx="0" cy="0"/>
        </a:xfrm>
      </p:grpSpPr>
      <p:sp>
        <p:nvSpPr>
          <p:cNvPr id="10" name="矩形 9">
            <a:extLst>
              <a:ext uri="{FF2B5EF4-FFF2-40B4-BE49-F238E27FC236}">
                <a16:creationId xmlns:a16="http://schemas.microsoft.com/office/drawing/2014/main" id="{D94A6370-1DF0-8DCE-9DD4-B4ED821F348A}"/>
              </a:ext>
            </a:extLst>
          </p:cNvPr>
          <p:cNvSpPr/>
          <p:nvPr/>
        </p:nvSpPr>
        <p:spPr>
          <a:xfrm>
            <a:off x="1" y="881067"/>
            <a:ext cx="11726324" cy="1097095"/>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I/Q sampling: Nonlinearities in the analog front-end or the ADC generate harmonics, which will be aliased to the IF frequency </a:t>
            </a:r>
            <a:r>
              <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Non-I/Q Sampling</a:t>
            </a:r>
          </a:p>
          <a:p>
            <a:pPr marL="914400" lvl="1" indent="-457200">
              <a:lnSpc>
                <a:spcPct val="125000"/>
              </a:lnSpc>
              <a:buFont typeface="Wingdings" panose="05000000000000000000" pitchFamily="2" charset="2"/>
              <a:buChar char="l"/>
            </a:pP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标题 21">
            <a:extLst>
              <a:ext uri="{FF2B5EF4-FFF2-40B4-BE49-F238E27FC236}">
                <a16:creationId xmlns:a16="http://schemas.microsoft.com/office/drawing/2014/main" id="{AFF5E0F4-B076-654D-ABF8-2A47829B3640}"/>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I/Q Sampling </a:t>
            </a:r>
            <a:r>
              <a:rPr lang="en-US" altLang="zh-CN" dirty="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Non-I/Q Sampling</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正方形/長方形 42">
            <a:extLst>
              <a:ext uri="{FF2B5EF4-FFF2-40B4-BE49-F238E27FC236}">
                <a16:creationId xmlns:a16="http://schemas.microsoft.com/office/drawing/2014/main" id="{47C76934-DF73-499C-5CC0-24101A83960D}"/>
              </a:ext>
            </a:extLst>
          </p:cNvPr>
          <p:cNvSpPr/>
          <p:nvPr/>
        </p:nvSpPr>
        <p:spPr>
          <a:xfrm>
            <a:off x="4255356" y="1890525"/>
            <a:ext cx="1446193" cy="140996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直線矢印コネクタ 96">
            <a:extLst>
              <a:ext uri="{FF2B5EF4-FFF2-40B4-BE49-F238E27FC236}">
                <a16:creationId xmlns:a16="http://schemas.microsoft.com/office/drawing/2014/main" id="{83EDD183-A14D-C286-FCA7-39E897B58E72}"/>
              </a:ext>
            </a:extLst>
          </p:cNvPr>
          <p:cNvCxnSpPr>
            <a:endCxn id="83" idx="3"/>
          </p:cNvCxnSpPr>
          <p:nvPr/>
        </p:nvCxnSpPr>
        <p:spPr>
          <a:xfrm flipV="1">
            <a:off x="4231648" y="2572644"/>
            <a:ext cx="952344" cy="70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89">
            <a:extLst>
              <a:ext uri="{FF2B5EF4-FFF2-40B4-BE49-F238E27FC236}">
                <a16:creationId xmlns:a16="http://schemas.microsoft.com/office/drawing/2014/main" id="{6C9CDAA1-7496-2A1D-C489-85E9CFCA280D}"/>
              </a:ext>
            </a:extLst>
          </p:cNvPr>
          <p:cNvCxnSpPr/>
          <p:nvPr/>
        </p:nvCxnSpPr>
        <p:spPr>
          <a:xfrm>
            <a:off x="5146661" y="2416284"/>
            <a:ext cx="448160" cy="1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2" descr="C:\Users\Mathieu\Documents\Uni\KEK\Presentations\Presentation Mid-term\sinessinese.png">
            <a:extLst>
              <a:ext uri="{FF2B5EF4-FFF2-40B4-BE49-F238E27FC236}">
                <a16:creationId xmlns:a16="http://schemas.microsoft.com/office/drawing/2014/main" id="{245C95AE-6E75-DEBF-E862-AED24D0EFF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522" y="1880671"/>
            <a:ext cx="3040255" cy="190860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2">
            <a:extLst>
              <a:ext uri="{FF2B5EF4-FFF2-40B4-BE49-F238E27FC236}">
                <a16:creationId xmlns:a16="http://schemas.microsoft.com/office/drawing/2014/main" id="{B7F82C2F-B895-5486-CADE-B937A3EF13F3}"/>
              </a:ext>
            </a:extLst>
          </p:cNvPr>
          <p:cNvCxnSpPr/>
          <p:nvPr/>
        </p:nvCxnSpPr>
        <p:spPr>
          <a:xfrm>
            <a:off x="2167624" y="2080213"/>
            <a:ext cx="653" cy="610137"/>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9">
            <a:extLst>
              <a:ext uri="{FF2B5EF4-FFF2-40B4-BE49-F238E27FC236}">
                <a16:creationId xmlns:a16="http://schemas.microsoft.com/office/drawing/2014/main" id="{F215AE19-D4B2-1F0F-A101-9BE19DDEE84A}"/>
              </a:ext>
            </a:extLst>
          </p:cNvPr>
          <p:cNvCxnSpPr/>
          <p:nvPr/>
        </p:nvCxnSpPr>
        <p:spPr>
          <a:xfrm>
            <a:off x="2761125" y="2690350"/>
            <a:ext cx="653" cy="610137"/>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20">
            <a:extLst>
              <a:ext uri="{FF2B5EF4-FFF2-40B4-BE49-F238E27FC236}">
                <a16:creationId xmlns:a16="http://schemas.microsoft.com/office/drawing/2014/main" id="{0E6AD68A-C43E-D0D0-7C32-7A53BE23E093}"/>
              </a:ext>
            </a:extLst>
          </p:cNvPr>
          <p:cNvCxnSpPr/>
          <p:nvPr/>
        </p:nvCxnSpPr>
        <p:spPr>
          <a:xfrm>
            <a:off x="2467634" y="2690350"/>
            <a:ext cx="3161" cy="451067"/>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23">
            <a:extLst>
              <a:ext uri="{FF2B5EF4-FFF2-40B4-BE49-F238E27FC236}">
                <a16:creationId xmlns:a16="http://schemas.microsoft.com/office/drawing/2014/main" id="{CFD7EE18-5763-6FF7-FEE2-7335BB1671B6}"/>
              </a:ext>
            </a:extLst>
          </p:cNvPr>
          <p:cNvCxnSpPr/>
          <p:nvPr/>
        </p:nvCxnSpPr>
        <p:spPr>
          <a:xfrm>
            <a:off x="1877111" y="2230232"/>
            <a:ext cx="2508" cy="436812"/>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7">
            <a:extLst>
              <a:ext uri="{FF2B5EF4-FFF2-40B4-BE49-F238E27FC236}">
                <a16:creationId xmlns:a16="http://schemas.microsoft.com/office/drawing/2014/main" id="{D7A9854E-93CD-3A09-A160-91F2803AF215}"/>
              </a:ext>
            </a:extLst>
          </p:cNvPr>
          <p:cNvSpPr txBox="1"/>
          <p:nvPr/>
        </p:nvSpPr>
        <p:spPr>
          <a:xfrm>
            <a:off x="1879804" y="2251544"/>
            <a:ext cx="255224" cy="369332"/>
          </a:xfrm>
          <a:prstGeom prst="rect">
            <a:avLst/>
          </a:prstGeom>
          <a:noFill/>
        </p:spPr>
        <p:txBody>
          <a:bodyPr wrap="square" rtlCol="0">
            <a:spAutoFit/>
          </a:bodyPr>
          <a:lstStyle/>
          <a:p>
            <a:r>
              <a:rPr kumimoji="1" lang="en-US" altLang="ja-JP" dirty="0">
                <a:solidFill>
                  <a:srgbClr val="FF0000"/>
                </a:solidFill>
              </a:rPr>
              <a:t>I</a:t>
            </a:r>
            <a:endParaRPr kumimoji="1" lang="ja-JP" altLang="en-US" dirty="0">
              <a:solidFill>
                <a:srgbClr val="FF0000"/>
              </a:solidFill>
            </a:endParaRPr>
          </a:p>
        </p:txBody>
      </p:sp>
      <p:sp>
        <p:nvSpPr>
          <p:cNvPr id="16" name="TextBox 25">
            <a:extLst>
              <a:ext uri="{FF2B5EF4-FFF2-40B4-BE49-F238E27FC236}">
                <a16:creationId xmlns:a16="http://schemas.microsoft.com/office/drawing/2014/main" id="{692F389A-E63E-689A-D225-6D99276A61E3}"/>
              </a:ext>
            </a:extLst>
          </p:cNvPr>
          <p:cNvSpPr txBox="1"/>
          <p:nvPr/>
        </p:nvSpPr>
        <p:spPr>
          <a:xfrm>
            <a:off x="2123485" y="2183256"/>
            <a:ext cx="358193" cy="369332"/>
          </a:xfrm>
          <a:prstGeom prst="rect">
            <a:avLst/>
          </a:prstGeom>
          <a:noFill/>
        </p:spPr>
        <p:txBody>
          <a:bodyPr wrap="square" rtlCol="0">
            <a:spAutoFit/>
          </a:bodyPr>
          <a:lstStyle/>
          <a:p>
            <a:r>
              <a:rPr kumimoji="1" lang="en-US" altLang="ja-JP" dirty="0">
                <a:solidFill>
                  <a:srgbClr val="FF0000"/>
                </a:solidFill>
              </a:rPr>
              <a:t>Q</a:t>
            </a:r>
            <a:endParaRPr kumimoji="1" lang="ja-JP" altLang="en-US" dirty="0">
              <a:solidFill>
                <a:srgbClr val="FF0000"/>
              </a:solidFill>
            </a:endParaRPr>
          </a:p>
        </p:txBody>
      </p:sp>
      <p:sp>
        <p:nvSpPr>
          <p:cNvPr id="18" name="TextBox 26">
            <a:extLst>
              <a:ext uri="{FF2B5EF4-FFF2-40B4-BE49-F238E27FC236}">
                <a16:creationId xmlns:a16="http://schemas.microsoft.com/office/drawing/2014/main" id="{74108383-D7AB-3108-6E0F-A9A206EA3BEA}"/>
              </a:ext>
            </a:extLst>
          </p:cNvPr>
          <p:cNvSpPr txBox="1"/>
          <p:nvPr/>
        </p:nvSpPr>
        <p:spPr>
          <a:xfrm>
            <a:off x="2102850" y="2781678"/>
            <a:ext cx="329496" cy="369332"/>
          </a:xfrm>
          <a:prstGeom prst="rect">
            <a:avLst/>
          </a:prstGeom>
          <a:noFill/>
        </p:spPr>
        <p:txBody>
          <a:bodyPr wrap="square" rtlCol="0">
            <a:spAutoFit/>
          </a:bodyPr>
          <a:lstStyle/>
          <a:p>
            <a:r>
              <a:rPr kumimoji="1" lang="en-US" altLang="ja-JP" dirty="0">
                <a:solidFill>
                  <a:srgbClr val="FF0000"/>
                </a:solidFill>
              </a:rPr>
              <a:t>-I</a:t>
            </a:r>
            <a:endParaRPr kumimoji="1" lang="ja-JP" altLang="en-US" dirty="0">
              <a:solidFill>
                <a:srgbClr val="FF0000"/>
              </a:solidFill>
            </a:endParaRPr>
          </a:p>
        </p:txBody>
      </p:sp>
      <p:sp>
        <p:nvSpPr>
          <p:cNvPr id="70" name="TextBox 29">
            <a:extLst>
              <a:ext uri="{FF2B5EF4-FFF2-40B4-BE49-F238E27FC236}">
                <a16:creationId xmlns:a16="http://schemas.microsoft.com/office/drawing/2014/main" id="{E2391004-FD07-6836-B183-0753A9F48BC6}"/>
              </a:ext>
            </a:extLst>
          </p:cNvPr>
          <p:cNvSpPr txBox="1"/>
          <p:nvPr/>
        </p:nvSpPr>
        <p:spPr>
          <a:xfrm>
            <a:off x="2761125" y="2832423"/>
            <a:ext cx="432464" cy="369332"/>
          </a:xfrm>
          <a:prstGeom prst="rect">
            <a:avLst/>
          </a:prstGeom>
          <a:noFill/>
        </p:spPr>
        <p:txBody>
          <a:bodyPr wrap="square" rtlCol="0">
            <a:spAutoFit/>
          </a:bodyPr>
          <a:lstStyle/>
          <a:p>
            <a:r>
              <a:rPr kumimoji="1" lang="en-US" altLang="ja-JP" dirty="0">
                <a:solidFill>
                  <a:srgbClr val="FF0000"/>
                </a:solidFill>
              </a:rPr>
              <a:t>-Q</a:t>
            </a:r>
            <a:endParaRPr kumimoji="1" lang="ja-JP" altLang="en-US" dirty="0">
              <a:solidFill>
                <a:srgbClr val="FF0000"/>
              </a:solidFill>
            </a:endParaRPr>
          </a:p>
        </p:txBody>
      </p:sp>
      <p:cxnSp>
        <p:nvCxnSpPr>
          <p:cNvPr id="72" name="直線コネクタ 60">
            <a:extLst>
              <a:ext uri="{FF2B5EF4-FFF2-40B4-BE49-F238E27FC236}">
                <a16:creationId xmlns:a16="http://schemas.microsoft.com/office/drawing/2014/main" id="{75112C4C-C36A-E5AD-DA7C-0F35E30D15A4}"/>
              </a:ext>
            </a:extLst>
          </p:cNvPr>
          <p:cNvCxnSpPr/>
          <p:nvPr/>
        </p:nvCxnSpPr>
        <p:spPr>
          <a:xfrm>
            <a:off x="698567" y="3789275"/>
            <a:ext cx="2617697" cy="0"/>
          </a:xfrm>
          <a:prstGeom prst="line">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正方形/長方形 62">
            <a:extLst>
              <a:ext uri="{FF2B5EF4-FFF2-40B4-BE49-F238E27FC236}">
                <a16:creationId xmlns:a16="http://schemas.microsoft.com/office/drawing/2014/main" id="{80B5C437-9E75-0DF2-7026-ECB5E7B955F6}"/>
              </a:ext>
            </a:extLst>
          </p:cNvPr>
          <p:cNvSpPr/>
          <p:nvPr/>
        </p:nvSpPr>
        <p:spPr>
          <a:xfrm>
            <a:off x="1701930" y="3673860"/>
            <a:ext cx="725327" cy="276999"/>
          </a:xfrm>
          <a:prstGeom prst="rect">
            <a:avLst/>
          </a:prstGeom>
          <a:solidFill>
            <a:schemeClr val="bg1"/>
          </a:solidFill>
        </p:spPr>
        <p:txBody>
          <a:bodyPr wrap="none">
            <a:spAutoFit/>
          </a:bodyPr>
          <a:lstStyle/>
          <a:p>
            <a:r>
              <a:rPr lang="en-US" altLang="ja-JP" sz="1200" b="1" dirty="0">
                <a:solidFill>
                  <a:srgbClr val="0000FF"/>
                </a:solidFill>
                <a:latin typeface="Times" pitchFamily="18" charset="0"/>
              </a:rPr>
              <a:t>Time [s]</a:t>
            </a:r>
            <a:endParaRPr lang="ja-JP" altLang="en-US" sz="1200" b="1" dirty="0">
              <a:solidFill>
                <a:srgbClr val="0000FF"/>
              </a:solidFill>
              <a:latin typeface="Times" pitchFamily="18" charset="0"/>
            </a:endParaRPr>
          </a:p>
        </p:txBody>
      </p:sp>
      <p:sp>
        <p:nvSpPr>
          <p:cNvPr id="77" name="正方形/長方形 68">
            <a:extLst>
              <a:ext uri="{FF2B5EF4-FFF2-40B4-BE49-F238E27FC236}">
                <a16:creationId xmlns:a16="http://schemas.microsoft.com/office/drawing/2014/main" id="{62FC6F44-DC28-8100-BBC2-59856E1D2FCB}"/>
              </a:ext>
            </a:extLst>
          </p:cNvPr>
          <p:cNvSpPr/>
          <p:nvPr/>
        </p:nvSpPr>
        <p:spPr>
          <a:xfrm rot="16200000">
            <a:off x="-275217" y="2492132"/>
            <a:ext cx="1452530" cy="307777"/>
          </a:xfrm>
          <a:prstGeom prst="rect">
            <a:avLst/>
          </a:prstGeom>
          <a:solidFill>
            <a:srgbClr val="FFFF00"/>
          </a:solidFill>
        </p:spPr>
        <p:txBody>
          <a:bodyPr wrap="square">
            <a:spAutoFit/>
          </a:bodyPr>
          <a:lstStyle/>
          <a:p>
            <a:pPr algn="ctr"/>
            <a:r>
              <a:rPr lang="en-US" altLang="ja-JP" sz="1400" b="1" dirty="0">
                <a:solidFill>
                  <a:srgbClr val="FF0000"/>
                </a:solidFill>
              </a:rPr>
              <a:t>IQ  Sampling:</a:t>
            </a:r>
          </a:p>
        </p:txBody>
      </p:sp>
      <p:pic>
        <p:nvPicPr>
          <p:cNvPr id="80" name="Picture 2" descr="C:\Users\Mathieu\Documents\Uni\KEK\Presentations\Presentation Mid-term\Schematic IQ2.png">
            <a:extLst>
              <a:ext uri="{FF2B5EF4-FFF2-40B4-BE49-F238E27FC236}">
                <a16:creationId xmlns:a16="http://schemas.microsoft.com/office/drawing/2014/main" id="{4679B446-882F-9719-D384-68001B526F6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5695" y="4440671"/>
            <a:ext cx="2714310" cy="1839324"/>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cxnSp>
        <p:nvCxnSpPr>
          <p:cNvPr id="81" name="直線矢印コネクタ 45">
            <a:extLst>
              <a:ext uri="{FF2B5EF4-FFF2-40B4-BE49-F238E27FC236}">
                <a16:creationId xmlns:a16="http://schemas.microsoft.com/office/drawing/2014/main" id="{F26314C3-740A-8B3E-25EF-B09F74D09AE3}"/>
              </a:ext>
            </a:extLst>
          </p:cNvPr>
          <p:cNvCxnSpPr/>
          <p:nvPr/>
        </p:nvCxnSpPr>
        <p:spPr>
          <a:xfrm flipV="1">
            <a:off x="3655304" y="2631956"/>
            <a:ext cx="238227" cy="6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正方形/長方形 48">
            <a:extLst>
              <a:ext uri="{FF2B5EF4-FFF2-40B4-BE49-F238E27FC236}">
                <a16:creationId xmlns:a16="http://schemas.microsoft.com/office/drawing/2014/main" id="{76EBBC40-DC01-7484-8BB1-4467FB7B8A3C}"/>
              </a:ext>
            </a:extLst>
          </p:cNvPr>
          <p:cNvSpPr/>
          <p:nvPr/>
        </p:nvSpPr>
        <p:spPr>
          <a:xfrm>
            <a:off x="4460717" y="2311034"/>
            <a:ext cx="723275" cy="523220"/>
          </a:xfrm>
          <a:prstGeom prst="rect">
            <a:avLst/>
          </a:prstGeom>
          <a:solidFill>
            <a:schemeClr val="bg1"/>
          </a:solidFill>
          <a:ln>
            <a:solidFill>
              <a:srgbClr val="FF0000"/>
            </a:solidFill>
          </a:ln>
        </p:spPr>
        <p:txBody>
          <a:bodyPr wrap="none">
            <a:spAutoFit/>
          </a:bodyPr>
          <a:lstStyle/>
          <a:p>
            <a:endParaRPr lang="en-US" sz="1400" dirty="0">
              <a:solidFill>
                <a:srgbClr val="252525"/>
              </a:solidFill>
              <a:latin typeface="Times" panose="02020603050405020304" pitchFamily="18" charset="0"/>
              <a:cs typeface="Times" panose="02020603050405020304" pitchFamily="18" charset="0"/>
            </a:endParaRPr>
          </a:p>
          <a:p>
            <a:r>
              <a:rPr lang="en-US" sz="1400" dirty="0">
                <a:solidFill>
                  <a:srgbClr val="252525"/>
                </a:solidFill>
                <a:latin typeface="Times" panose="02020603050405020304" pitchFamily="18" charset="0"/>
                <a:cs typeface="Times" panose="02020603050405020304" pitchFamily="18" charset="0"/>
              </a:rPr>
              <a:t>IQ </a:t>
            </a:r>
            <a:r>
              <a:rPr lang="en-US" altLang="zh-CN" sz="1400" dirty="0">
                <a:solidFill>
                  <a:srgbClr val="252525"/>
                </a:solidFill>
                <a:latin typeface="Times" panose="02020603050405020304" pitchFamily="18" charset="0"/>
                <a:cs typeface="Times" panose="02020603050405020304" pitchFamily="18" charset="0"/>
              </a:rPr>
              <a:t>Det.</a:t>
            </a:r>
            <a:endParaRPr lang="en-US" sz="1100" dirty="0">
              <a:solidFill>
                <a:srgbClr val="252525"/>
              </a:solidFill>
              <a:latin typeface="Times" panose="02020603050405020304" pitchFamily="18" charset="0"/>
              <a:cs typeface="Times" panose="02020603050405020304" pitchFamily="18" charset="0"/>
            </a:endParaRPr>
          </a:p>
        </p:txBody>
      </p:sp>
      <p:cxnSp>
        <p:nvCxnSpPr>
          <p:cNvPr id="85" name="直線コネクタ 61">
            <a:extLst>
              <a:ext uri="{FF2B5EF4-FFF2-40B4-BE49-F238E27FC236}">
                <a16:creationId xmlns:a16="http://schemas.microsoft.com/office/drawing/2014/main" id="{0713F119-FF3F-207F-B04C-738269955959}"/>
              </a:ext>
            </a:extLst>
          </p:cNvPr>
          <p:cNvCxnSpPr/>
          <p:nvPr/>
        </p:nvCxnSpPr>
        <p:spPr>
          <a:xfrm flipH="1">
            <a:off x="3997053" y="2739261"/>
            <a:ext cx="27639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コネクタ 63">
            <a:extLst>
              <a:ext uri="{FF2B5EF4-FFF2-40B4-BE49-F238E27FC236}">
                <a16:creationId xmlns:a16="http://schemas.microsoft.com/office/drawing/2014/main" id="{B06314D6-A28A-0FB2-7149-91109BB8D598}"/>
              </a:ext>
            </a:extLst>
          </p:cNvPr>
          <p:cNvCxnSpPr/>
          <p:nvPr/>
        </p:nvCxnSpPr>
        <p:spPr>
          <a:xfrm flipH="1">
            <a:off x="3883847" y="2502331"/>
            <a:ext cx="115589" cy="124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64">
            <a:extLst>
              <a:ext uri="{FF2B5EF4-FFF2-40B4-BE49-F238E27FC236}">
                <a16:creationId xmlns:a16="http://schemas.microsoft.com/office/drawing/2014/main" id="{C10145A8-B405-47F9-0211-D84E795DAB36}"/>
              </a:ext>
            </a:extLst>
          </p:cNvPr>
          <p:cNvCxnSpPr/>
          <p:nvPr/>
        </p:nvCxnSpPr>
        <p:spPr>
          <a:xfrm>
            <a:off x="3882939" y="2634735"/>
            <a:ext cx="122236" cy="102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コネクタ 66">
            <a:extLst>
              <a:ext uri="{FF2B5EF4-FFF2-40B4-BE49-F238E27FC236}">
                <a16:creationId xmlns:a16="http://schemas.microsoft.com/office/drawing/2014/main" id="{D3BCB94C-B960-012A-F0C7-FC9649D371CC}"/>
              </a:ext>
            </a:extLst>
          </p:cNvPr>
          <p:cNvCxnSpPr/>
          <p:nvPr/>
        </p:nvCxnSpPr>
        <p:spPr>
          <a:xfrm>
            <a:off x="3998975" y="2502439"/>
            <a:ext cx="262746" cy="0"/>
          </a:xfrm>
          <a:prstGeom prst="line">
            <a:avLst/>
          </a:prstGeom>
        </p:spPr>
        <p:style>
          <a:lnRef idx="1">
            <a:schemeClr val="accent1"/>
          </a:lnRef>
          <a:fillRef idx="0">
            <a:schemeClr val="accent1"/>
          </a:fillRef>
          <a:effectRef idx="0">
            <a:schemeClr val="accent1"/>
          </a:effectRef>
          <a:fontRef idx="minor">
            <a:schemeClr val="tx1"/>
          </a:fontRef>
        </p:style>
      </p:cxnSp>
      <p:sp>
        <p:nvSpPr>
          <p:cNvPr id="89" name="正方形/長方形 67">
            <a:extLst>
              <a:ext uri="{FF2B5EF4-FFF2-40B4-BE49-F238E27FC236}">
                <a16:creationId xmlns:a16="http://schemas.microsoft.com/office/drawing/2014/main" id="{CE2DB849-F797-B370-300B-117B226047A3}"/>
              </a:ext>
            </a:extLst>
          </p:cNvPr>
          <p:cNvSpPr/>
          <p:nvPr/>
        </p:nvSpPr>
        <p:spPr>
          <a:xfrm>
            <a:off x="3865506" y="2503930"/>
            <a:ext cx="484428" cy="261610"/>
          </a:xfrm>
          <a:prstGeom prst="rect">
            <a:avLst/>
          </a:prstGeom>
        </p:spPr>
        <p:txBody>
          <a:bodyPr wrap="none">
            <a:spAutoFit/>
          </a:bodyPr>
          <a:lstStyle/>
          <a:p>
            <a:r>
              <a:rPr lang="en-US" altLang="zh-CN" sz="1050" dirty="0">
                <a:solidFill>
                  <a:srgbClr val="252525"/>
                </a:solidFill>
                <a:latin typeface="Times" panose="02020603050405020304" pitchFamily="18" charset="0"/>
                <a:cs typeface="Times" panose="02020603050405020304" pitchFamily="18" charset="0"/>
              </a:rPr>
              <a:t>ADC</a:t>
            </a:r>
            <a:endParaRPr lang="en-US" sz="1050" dirty="0"/>
          </a:p>
        </p:txBody>
      </p:sp>
      <p:sp>
        <p:nvSpPr>
          <p:cNvPr id="95" name="正方形/長方形 84">
            <a:extLst>
              <a:ext uri="{FF2B5EF4-FFF2-40B4-BE49-F238E27FC236}">
                <a16:creationId xmlns:a16="http://schemas.microsoft.com/office/drawing/2014/main" id="{CB01A9DF-6186-EAE9-82EA-FAFB4FF100F3}"/>
              </a:ext>
            </a:extLst>
          </p:cNvPr>
          <p:cNvSpPr/>
          <p:nvPr/>
        </p:nvSpPr>
        <p:spPr>
          <a:xfrm>
            <a:off x="3483919" y="2297444"/>
            <a:ext cx="389850" cy="369332"/>
          </a:xfrm>
          <a:prstGeom prst="rect">
            <a:avLst/>
          </a:prstGeom>
        </p:spPr>
        <p:txBody>
          <a:bodyPr wrap="none">
            <a:spAutoFit/>
          </a:bodyPr>
          <a:lstStyle/>
          <a:p>
            <a:r>
              <a:rPr lang="en-US" dirty="0">
                <a:solidFill>
                  <a:srgbClr val="0000FF"/>
                </a:solidFill>
                <a:latin typeface="Times" panose="02020603050405020304" pitchFamily="18" charset="0"/>
                <a:cs typeface="Times" panose="02020603050405020304" pitchFamily="18" charset="0"/>
              </a:rPr>
              <a:t>IF</a:t>
            </a:r>
          </a:p>
        </p:txBody>
      </p:sp>
      <p:cxnSp>
        <p:nvCxnSpPr>
          <p:cNvPr id="100" name="直線矢印コネクタ 92">
            <a:extLst>
              <a:ext uri="{FF2B5EF4-FFF2-40B4-BE49-F238E27FC236}">
                <a16:creationId xmlns:a16="http://schemas.microsoft.com/office/drawing/2014/main" id="{51BA6F57-DB09-5CED-4BB9-03940C39CC73}"/>
              </a:ext>
            </a:extLst>
          </p:cNvPr>
          <p:cNvCxnSpPr>
            <a:cxnSpLocks/>
          </p:cNvCxnSpPr>
          <p:nvPr/>
        </p:nvCxnSpPr>
        <p:spPr>
          <a:xfrm flipV="1">
            <a:off x="5228291" y="2883003"/>
            <a:ext cx="366530" cy="1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1" name="正方形/長方形 115">
            <a:extLst>
              <a:ext uri="{FF2B5EF4-FFF2-40B4-BE49-F238E27FC236}">
                <a16:creationId xmlns:a16="http://schemas.microsoft.com/office/drawing/2014/main" id="{FCB71232-7C67-DA68-217E-2E9B0E827B9A}"/>
              </a:ext>
            </a:extLst>
          </p:cNvPr>
          <p:cNvSpPr/>
          <p:nvPr/>
        </p:nvSpPr>
        <p:spPr>
          <a:xfrm>
            <a:off x="5194101" y="2117091"/>
            <a:ext cx="229550" cy="253916"/>
          </a:xfrm>
          <a:prstGeom prst="rect">
            <a:avLst/>
          </a:prstGeom>
        </p:spPr>
        <p:txBody>
          <a:bodyPr wrap="none">
            <a:spAutoFit/>
          </a:bodyPr>
          <a:lstStyle/>
          <a:p>
            <a:r>
              <a:rPr lang="en-US" altLang="zh-CN" sz="1050">
                <a:latin typeface="Times" panose="02020603050405020304" pitchFamily="18" charset="0"/>
                <a:cs typeface="Times" panose="02020603050405020304" pitchFamily="18" charset="0"/>
              </a:rPr>
              <a:t>I</a:t>
            </a:r>
            <a:endParaRPr lang="en-US" sz="1050" dirty="0">
              <a:latin typeface="Times" panose="02020603050405020304" pitchFamily="18" charset="0"/>
              <a:cs typeface="Times" panose="02020603050405020304" pitchFamily="18" charset="0"/>
            </a:endParaRPr>
          </a:p>
        </p:txBody>
      </p:sp>
      <p:sp>
        <p:nvSpPr>
          <p:cNvPr id="112" name="正方形/長方形 116">
            <a:extLst>
              <a:ext uri="{FF2B5EF4-FFF2-40B4-BE49-F238E27FC236}">
                <a16:creationId xmlns:a16="http://schemas.microsoft.com/office/drawing/2014/main" id="{3052046D-DE29-23D8-DB31-FBC27C1E7BBA}"/>
              </a:ext>
            </a:extLst>
          </p:cNvPr>
          <p:cNvSpPr/>
          <p:nvPr/>
        </p:nvSpPr>
        <p:spPr>
          <a:xfrm>
            <a:off x="5178500" y="2909853"/>
            <a:ext cx="282450" cy="253916"/>
          </a:xfrm>
          <a:prstGeom prst="rect">
            <a:avLst/>
          </a:prstGeom>
        </p:spPr>
        <p:txBody>
          <a:bodyPr wrap="none">
            <a:spAutoFit/>
          </a:bodyPr>
          <a:lstStyle/>
          <a:p>
            <a:r>
              <a:rPr lang="en-US" altLang="zh-CN" sz="1050">
                <a:latin typeface="Times" panose="02020603050405020304" pitchFamily="18" charset="0"/>
                <a:cs typeface="Times" panose="02020603050405020304" pitchFamily="18" charset="0"/>
              </a:rPr>
              <a:t>Q</a:t>
            </a:r>
            <a:endParaRPr lang="en-US" sz="1050" dirty="0">
              <a:latin typeface="Times" panose="02020603050405020304" pitchFamily="18" charset="0"/>
              <a:cs typeface="Times" panose="02020603050405020304" pitchFamily="18" charset="0"/>
            </a:endParaRPr>
          </a:p>
        </p:txBody>
      </p:sp>
      <p:cxnSp>
        <p:nvCxnSpPr>
          <p:cNvPr id="113" name="直線矢印コネクタ 117">
            <a:extLst>
              <a:ext uri="{FF2B5EF4-FFF2-40B4-BE49-F238E27FC236}">
                <a16:creationId xmlns:a16="http://schemas.microsoft.com/office/drawing/2014/main" id="{5311F222-9764-B085-82D3-4E6DC5393F9B}"/>
              </a:ext>
            </a:extLst>
          </p:cNvPr>
          <p:cNvCxnSpPr/>
          <p:nvPr/>
        </p:nvCxnSpPr>
        <p:spPr>
          <a:xfrm flipH="1" flipV="1">
            <a:off x="4111688" y="2737631"/>
            <a:ext cx="1639" cy="340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37">
            <a:extLst>
              <a:ext uri="{FF2B5EF4-FFF2-40B4-BE49-F238E27FC236}">
                <a16:creationId xmlns:a16="http://schemas.microsoft.com/office/drawing/2014/main" id="{F8E5790A-DE21-C285-96FB-C707D9C8E626}"/>
              </a:ext>
            </a:extLst>
          </p:cNvPr>
          <p:cNvCxnSpPr/>
          <p:nvPr/>
        </p:nvCxnSpPr>
        <p:spPr>
          <a:xfrm flipH="1">
            <a:off x="3934231" y="3062720"/>
            <a:ext cx="181727" cy="0"/>
          </a:xfrm>
          <a:prstGeom prst="line">
            <a:avLst/>
          </a:prstGeom>
        </p:spPr>
        <p:style>
          <a:lnRef idx="1">
            <a:schemeClr val="accent1"/>
          </a:lnRef>
          <a:fillRef idx="0">
            <a:schemeClr val="accent1"/>
          </a:fillRef>
          <a:effectRef idx="0">
            <a:schemeClr val="accent1"/>
          </a:effectRef>
          <a:fontRef idx="minor">
            <a:schemeClr val="tx1"/>
          </a:fontRef>
        </p:style>
      </p:cxnSp>
      <p:sp>
        <p:nvSpPr>
          <p:cNvPr id="115" name="正方形/長方形 121">
            <a:extLst>
              <a:ext uri="{FF2B5EF4-FFF2-40B4-BE49-F238E27FC236}">
                <a16:creationId xmlns:a16="http://schemas.microsoft.com/office/drawing/2014/main" id="{7A2AC752-A8E6-7E61-5099-83D0EE1C70CE}"/>
              </a:ext>
            </a:extLst>
          </p:cNvPr>
          <p:cNvSpPr/>
          <p:nvPr/>
        </p:nvSpPr>
        <p:spPr>
          <a:xfrm>
            <a:off x="3560817" y="2862942"/>
            <a:ext cx="402674" cy="369332"/>
          </a:xfrm>
          <a:prstGeom prst="rect">
            <a:avLst/>
          </a:prstGeom>
        </p:spPr>
        <p:txBody>
          <a:bodyPr wrap="none">
            <a:spAutoFit/>
          </a:bodyPr>
          <a:lstStyle/>
          <a:p>
            <a:r>
              <a:rPr lang="en-US" altLang="zh-CN" dirty="0">
                <a:solidFill>
                  <a:srgbClr val="0000FF"/>
                </a:solidFill>
                <a:latin typeface="Times" panose="02020603050405020304" pitchFamily="18" charset="0"/>
                <a:cs typeface="Times" panose="02020603050405020304" pitchFamily="18" charset="0"/>
              </a:rPr>
              <a:t>Fs</a:t>
            </a:r>
            <a:endParaRPr lang="en-US" dirty="0">
              <a:solidFill>
                <a:srgbClr val="0000FF"/>
              </a:solidFill>
              <a:latin typeface="Times" panose="02020603050405020304" pitchFamily="18" charset="0"/>
              <a:cs typeface="Times" panose="02020603050405020304" pitchFamily="18" charset="0"/>
            </a:endParaRPr>
          </a:p>
        </p:txBody>
      </p:sp>
      <p:graphicFrame>
        <p:nvGraphicFramePr>
          <p:cNvPr id="116" name="Object 8">
            <a:extLst>
              <a:ext uri="{FF2B5EF4-FFF2-40B4-BE49-F238E27FC236}">
                <a16:creationId xmlns:a16="http://schemas.microsoft.com/office/drawing/2014/main" id="{3BFC8301-CB1E-1900-0547-5EFB6A167B07}"/>
              </a:ext>
            </a:extLst>
          </p:cNvPr>
          <p:cNvGraphicFramePr>
            <a:graphicFrameLocks noChangeAspect="1"/>
          </p:cNvGraphicFramePr>
          <p:nvPr/>
        </p:nvGraphicFramePr>
        <p:xfrm>
          <a:off x="1028820" y="1613023"/>
          <a:ext cx="727075" cy="584200"/>
        </p:xfrm>
        <a:graphic>
          <a:graphicData uri="http://schemas.openxmlformats.org/presentationml/2006/ole">
            <mc:AlternateContent xmlns:mc="http://schemas.openxmlformats.org/markup-compatibility/2006">
              <mc:Choice xmlns:v="urn:schemas-microsoft-com:vml" Requires="v">
                <p:oleObj spid="_x0000_s16391" name="Equation" r:id="rId5" imgW="545760" imgH="431640" progId="Equation.DSMT4">
                  <p:embed/>
                </p:oleObj>
              </mc:Choice>
              <mc:Fallback>
                <p:oleObj name="Equation" r:id="rId5" imgW="545760" imgH="431640" progId="Equation.DSMT4">
                  <p:embed/>
                  <p:pic>
                    <p:nvPicPr>
                      <p:cNvPr id="116" name="Object 8">
                        <a:extLst>
                          <a:ext uri="{FF2B5EF4-FFF2-40B4-BE49-F238E27FC236}">
                            <a16:creationId xmlns:a16="http://schemas.microsoft.com/office/drawing/2014/main" id="{3BFC8301-CB1E-1900-0547-5EFB6A167B07}"/>
                          </a:ext>
                        </a:extLst>
                      </p:cNvPr>
                      <p:cNvPicPr>
                        <a:picLocks noChangeAspect="1" noChangeArrowheads="1"/>
                      </p:cNvPicPr>
                      <p:nvPr/>
                    </p:nvPicPr>
                    <p:blipFill>
                      <a:blip r:embed="rId6"/>
                      <a:srcRect/>
                      <a:stretch>
                        <a:fillRect/>
                      </a:stretch>
                    </p:blipFill>
                    <p:spPr bwMode="auto">
                      <a:xfrm>
                        <a:off x="1028820" y="1613023"/>
                        <a:ext cx="727075" cy="584200"/>
                      </a:xfrm>
                      <a:prstGeom prst="rect">
                        <a:avLst/>
                      </a:prstGeom>
                      <a:solidFill>
                        <a:schemeClr val="bg1"/>
                      </a:solidFill>
                      <a:ln>
                        <a:noFill/>
                      </a:ln>
                    </p:spPr>
                  </p:pic>
                </p:oleObj>
              </mc:Fallback>
            </mc:AlternateContent>
          </a:graphicData>
        </a:graphic>
      </p:graphicFrame>
      <p:pic>
        <p:nvPicPr>
          <p:cNvPr id="119" name="Picture 7" descr="RF field detector_4_nonIQ_samples">
            <a:extLst>
              <a:ext uri="{FF2B5EF4-FFF2-40B4-BE49-F238E27FC236}">
                <a16:creationId xmlns:a16="http://schemas.microsoft.com/office/drawing/2014/main" id="{1FC7FFC9-D3DA-E0D6-04D1-C1E7AFF9AAA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921" y="1692595"/>
            <a:ext cx="4945081" cy="176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0" name="对象 119">
            <a:extLst>
              <a:ext uri="{FF2B5EF4-FFF2-40B4-BE49-F238E27FC236}">
                <a16:creationId xmlns:a16="http://schemas.microsoft.com/office/drawing/2014/main" id="{C4649B28-B644-51DF-4602-BECAD57E0DCE}"/>
              </a:ext>
            </a:extLst>
          </p:cNvPr>
          <p:cNvGraphicFramePr>
            <a:graphicFrameLocks noChangeAspect="1"/>
          </p:cNvGraphicFramePr>
          <p:nvPr/>
        </p:nvGraphicFramePr>
        <p:xfrm>
          <a:off x="6983303" y="1613023"/>
          <a:ext cx="1022976" cy="476455"/>
        </p:xfrm>
        <a:graphic>
          <a:graphicData uri="http://schemas.openxmlformats.org/presentationml/2006/ole">
            <mc:AlternateContent xmlns:mc="http://schemas.openxmlformats.org/markup-compatibility/2006">
              <mc:Choice xmlns:v="urn:schemas-microsoft-com:vml" Requires="v">
                <p:oleObj spid="_x0000_s16392" name="Equation" r:id="rId8" imgW="927000" imgH="431640" progId="Equation.DSMT4">
                  <p:embed/>
                </p:oleObj>
              </mc:Choice>
              <mc:Fallback>
                <p:oleObj name="Equation" r:id="rId8" imgW="927000" imgH="431640" progId="Equation.DSMT4">
                  <p:embed/>
                  <p:pic>
                    <p:nvPicPr>
                      <p:cNvPr id="120" name="对象 119">
                        <a:extLst>
                          <a:ext uri="{FF2B5EF4-FFF2-40B4-BE49-F238E27FC236}">
                            <a16:creationId xmlns:a16="http://schemas.microsoft.com/office/drawing/2014/main" id="{C4649B28-B644-51DF-4602-BECAD57E0DCE}"/>
                          </a:ext>
                        </a:extLst>
                      </p:cNvPr>
                      <p:cNvPicPr/>
                      <p:nvPr/>
                    </p:nvPicPr>
                    <p:blipFill>
                      <a:blip r:embed="rId9"/>
                      <a:stretch>
                        <a:fillRect/>
                      </a:stretch>
                    </p:blipFill>
                    <p:spPr>
                      <a:xfrm>
                        <a:off x="6983303" y="1613023"/>
                        <a:ext cx="1022976" cy="476455"/>
                      </a:xfrm>
                      <a:prstGeom prst="rect">
                        <a:avLst/>
                      </a:prstGeom>
                      <a:noFill/>
                    </p:spPr>
                  </p:pic>
                </p:oleObj>
              </mc:Fallback>
            </mc:AlternateContent>
          </a:graphicData>
        </a:graphic>
      </p:graphicFrame>
      <p:graphicFrame>
        <p:nvGraphicFramePr>
          <p:cNvPr id="122" name="オブジェクト 76">
            <a:extLst>
              <a:ext uri="{FF2B5EF4-FFF2-40B4-BE49-F238E27FC236}">
                <a16:creationId xmlns:a16="http://schemas.microsoft.com/office/drawing/2014/main" id="{7D120B49-7A63-4196-C490-FE5CAF832777}"/>
              </a:ext>
            </a:extLst>
          </p:cNvPr>
          <p:cNvGraphicFramePr>
            <a:graphicFrameLocks noChangeAspect="1"/>
          </p:cNvGraphicFramePr>
          <p:nvPr/>
        </p:nvGraphicFramePr>
        <p:xfrm>
          <a:off x="8312060" y="4130750"/>
          <a:ext cx="3683862" cy="2318448"/>
        </p:xfrm>
        <a:graphic>
          <a:graphicData uri="http://schemas.openxmlformats.org/presentationml/2006/ole">
            <mc:AlternateContent xmlns:mc="http://schemas.openxmlformats.org/markup-compatibility/2006">
              <mc:Choice xmlns:v="urn:schemas-microsoft-com:vml" Requires="v">
                <p:oleObj spid="_x0000_s16393" name="Visio" r:id="rId10" imgW="2848125" imgH="1780997" progId="Visio.Drawing.11">
                  <p:embed/>
                </p:oleObj>
              </mc:Choice>
              <mc:Fallback>
                <p:oleObj name="Visio" r:id="rId10" imgW="2848125" imgH="1780997" progId="Visio.Drawing.11">
                  <p:embed/>
                  <p:pic>
                    <p:nvPicPr>
                      <p:cNvPr id="122" name="オブジェクト 76">
                        <a:extLst>
                          <a:ext uri="{FF2B5EF4-FFF2-40B4-BE49-F238E27FC236}">
                            <a16:creationId xmlns:a16="http://schemas.microsoft.com/office/drawing/2014/main" id="{7D120B49-7A63-4196-C490-FE5CAF832777}"/>
                          </a:ext>
                        </a:extLst>
                      </p:cNvPr>
                      <p:cNvPicPr>
                        <a:picLocks noChangeAspect="1" noChangeArrowheads="1"/>
                      </p:cNvPicPr>
                      <p:nvPr/>
                    </p:nvPicPr>
                    <p:blipFill>
                      <a:blip r:embed="rId11"/>
                      <a:srcRect/>
                      <a:stretch>
                        <a:fillRect/>
                      </a:stretch>
                    </p:blipFill>
                    <p:spPr bwMode="auto">
                      <a:xfrm>
                        <a:off x="8312060" y="4130750"/>
                        <a:ext cx="3683862" cy="2318448"/>
                      </a:xfrm>
                      <a:prstGeom prst="rect">
                        <a:avLst/>
                      </a:prstGeom>
                      <a:solidFill>
                        <a:schemeClr val="bg1"/>
                      </a:solidFill>
                      <a:ln>
                        <a:noFill/>
                        <a:prstDash val="solid"/>
                      </a:ln>
                    </p:spPr>
                  </p:pic>
                </p:oleObj>
              </mc:Fallback>
            </mc:AlternateContent>
          </a:graphicData>
        </a:graphic>
      </p:graphicFrame>
      <p:graphicFrame>
        <p:nvGraphicFramePr>
          <p:cNvPr id="123" name="对象 122">
            <a:extLst>
              <a:ext uri="{FF2B5EF4-FFF2-40B4-BE49-F238E27FC236}">
                <a16:creationId xmlns:a16="http://schemas.microsoft.com/office/drawing/2014/main" id="{B7F646CD-7380-9B0C-D00D-B1165943EC61}"/>
              </a:ext>
            </a:extLst>
          </p:cNvPr>
          <p:cNvGraphicFramePr>
            <a:graphicFrameLocks noChangeAspect="1"/>
          </p:cNvGraphicFramePr>
          <p:nvPr>
            <p:extLst>
              <p:ext uri="{D42A27DB-BD31-4B8C-83A1-F6EECF244321}">
                <p14:modId xmlns:p14="http://schemas.microsoft.com/office/powerpoint/2010/main" val="766187418"/>
              </p:ext>
            </p:extLst>
          </p:nvPr>
        </p:nvGraphicFramePr>
        <p:xfrm>
          <a:off x="6441805" y="3743357"/>
          <a:ext cx="1870255" cy="1173300"/>
        </p:xfrm>
        <a:graphic>
          <a:graphicData uri="http://schemas.openxmlformats.org/presentationml/2006/ole">
            <mc:AlternateContent xmlns:mc="http://schemas.openxmlformats.org/markup-compatibility/2006">
              <mc:Choice xmlns:v="urn:schemas-microsoft-com:vml" Requires="v">
                <p:oleObj spid="_x0000_s16394" name="Equation" r:id="rId12" imgW="2705242" imgH="1696381" progId="Equation.DSMT4">
                  <p:embed/>
                </p:oleObj>
              </mc:Choice>
              <mc:Fallback>
                <p:oleObj name="Equation" r:id="rId12" imgW="2705242" imgH="1696381" progId="Equation.DSMT4">
                  <p:embed/>
                  <p:pic>
                    <p:nvPicPr>
                      <p:cNvPr id="123" name="对象 122">
                        <a:extLst>
                          <a:ext uri="{FF2B5EF4-FFF2-40B4-BE49-F238E27FC236}">
                            <a16:creationId xmlns:a16="http://schemas.microsoft.com/office/drawing/2014/main" id="{B7F646CD-7380-9B0C-D00D-B1165943EC61}"/>
                          </a:ext>
                        </a:extLst>
                      </p:cNvPr>
                      <p:cNvPicPr/>
                      <p:nvPr/>
                    </p:nvPicPr>
                    <p:blipFill>
                      <a:blip r:embed="rId13"/>
                      <a:stretch>
                        <a:fillRect/>
                      </a:stretch>
                    </p:blipFill>
                    <p:spPr>
                      <a:xfrm>
                        <a:off x="6441805" y="3743357"/>
                        <a:ext cx="1870255" cy="1173300"/>
                      </a:xfrm>
                      <a:prstGeom prst="rect">
                        <a:avLst/>
                      </a:prstGeom>
                    </p:spPr>
                  </p:pic>
                </p:oleObj>
              </mc:Fallback>
            </mc:AlternateContent>
          </a:graphicData>
        </a:graphic>
      </p:graphicFrame>
      <p:cxnSp>
        <p:nvCxnSpPr>
          <p:cNvPr id="124" name="直接连接符 123">
            <a:extLst>
              <a:ext uri="{FF2B5EF4-FFF2-40B4-BE49-F238E27FC236}">
                <a16:creationId xmlns:a16="http://schemas.microsoft.com/office/drawing/2014/main" id="{3CD4FC9C-0895-0A05-7F05-F079E4E3E9C5}"/>
              </a:ext>
            </a:extLst>
          </p:cNvPr>
          <p:cNvCxnSpPr>
            <a:cxnSpLocks/>
          </p:cNvCxnSpPr>
          <p:nvPr/>
        </p:nvCxnSpPr>
        <p:spPr>
          <a:xfrm>
            <a:off x="5948680" y="1890525"/>
            <a:ext cx="0" cy="4343476"/>
          </a:xfrm>
          <a:prstGeom prst="line">
            <a:avLst/>
          </a:prstGeom>
          <a:ln w="34925"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9" name="オブジェクト 38">
            <a:extLst>
              <a:ext uri="{FF2B5EF4-FFF2-40B4-BE49-F238E27FC236}">
                <a16:creationId xmlns:a16="http://schemas.microsoft.com/office/drawing/2014/main" id="{ECAF7FC7-1AE1-8FBF-E016-DF802A0E7BA8}"/>
              </a:ext>
            </a:extLst>
          </p:cNvPr>
          <p:cNvGraphicFramePr>
            <a:graphicFrameLocks noChangeAspect="1"/>
          </p:cNvGraphicFramePr>
          <p:nvPr/>
        </p:nvGraphicFramePr>
        <p:xfrm>
          <a:off x="2338114" y="4415215"/>
          <a:ext cx="1145782" cy="895659"/>
        </p:xfrm>
        <a:graphic>
          <a:graphicData uri="http://schemas.openxmlformats.org/presentationml/2006/ole">
            <mc:AlternateContent xmlns:mc="http://schemas.openxmlformats.org/markup-compatibility/2006">
              <mc:Choice xmlns:v="urn:schemas-microsoft-com:vml" Requires="v">
                <p:oleObj spid="_x0000_s16395" name="Equation" r:id="rId14" imgW="1307880" imgH="1015920" progId="Equation.DSMT4">
                  <p:embed/>
                </p:oleObj>
              </mc:Choice>
              <mc:Fallback>
                <p:oleObj name="Equation" r:id="rId14" imgW="1307880" imgH="1015920" progId="Equation.DSMT4">
                  <p:embed/>
                  <p:pic>
                    <p:nvPicPr>
                      <p:cNvPr id="79" name="オブジェクト 38">
                        <a:extLst>
                          <a:ext uri="{FF2B5EF4-FFF2-40B4-BE49-F238E27FC236}">
                            <a16:creationId xmlns:a16="http://schemas.microsoft.com/office/drawing/2014/main" id="{ECAF7FC7-1AE1-8FBF-E016-DF802A0E7BA8}"/>
                          </a:ext>
                        </a:extLst>
                      </p:cNvPr>
                      <p:cNvPicPr>
                        <a:picLocks noChangeAspect="1" noChangeArrowheads="1"/>
                      </p:cNvPicPr>
                      <p:nvPr/>
                    </p:nvPicPr>
                    <p:blipFill>
                      <a:blip r:embed="rId15"/>
                      <a:srcRect/>
                      <a:stretch>
                        <a:fillRect/>
                      </a:stretch>
                    </p:blipFill>
                    <p:spPr bwMode="auto">
                      <a:xfrm>
                        <a:off x="2338114" y="4415215"/>
                        <a:ext cx="1145782" cy="895659"/>
                      </a:xfrm>
                      <a:prstGeom prst="rect">
                        <a:avLst/>
                      </a:prstGeom>
                      <a:solidFill>
                        <a:schemeClr val="bg2"/>
                      </a:solidFill>
                    </p:spPr>
                  </p:pic>
                </p:oleObj>
              </mc:Fallback>
            </mc:AlternateContent>
          </a:graphicData>
        </a:graphic>
      </p:graphicFrame>
      <p:pic>
        <p:nvPicPr>
          <p:cNvPr id="6" name="Picture 8" descr="RF field detector_3_frequency_aliasing">
            <a:extLst>
              <a:ext uri="{FF2B5EF4-FFF2-40B4-BE49-F238E27FC236}">
                <a16:creationId xmlns:a16="http://schemas.microsoft.com/office/drawing/2014/main" id="{610F6A37-5EDD-0964-160D-60091588419B}"/>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712301" y="5738079"/>
            <a:ext cx="2024296" cy="76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B3FDC5D9-F4DB-456F-8F64-9944CD625961}"/>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64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p:blipFill>
        <p:spPr bwMode="auto">
          <a:xfrm>
            <a:off x="3759415" y="4443323"/>
            <a:ext cx="1639621" cy="112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直線矢印コネクタ 12">
            <a:extLst>
              <a:ext uri="{FF2B5EF4-FFF2-40B4-BE49-F238E27FC236}">
                <a16:creationId xmlns:a16="http://schemas.microsoft.com/office/drawing/2014/main" id="{8AFFD8A8-D820-E06D-1DEF-B5FEEE0DD024}"/>
              </a:ext>
            </a:extLst>
          </p:cNvPr>
          <p:cNvCxnSpPr/>
          <p:nvPr/>
        </p:nvCxnSpPr>
        <p:spPr>
          <a:xfrm>
            <a:off x="3666164" y="5008245"/>
            <a:ext cx="192915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3">
            <a:extLst>
              <a:ext uri="{FF2B5EF4-FFF2-40B4-BE49-F238E27FC236}">
                <a16:creationId xmlns:a16="http://schemas.microsoft.com/office/drawing/2014/main" id="{2D4D4CCC-4503-970D-1740-69948AEC7819}"/>
              </a:ext>
            </a:extLst>
          </p:cNvPr>
          <p:cNvCxnSpPr>
            <a:cxnSpLocks/>
          </p:cNvCxnSpPr>
          <p:nvPr/>
        </p:nvCxnSpPr>
        <p:spPr>
          <a:xfrm flipV="1">
            <a:off x="4024657" y="4389936"/>
            <a:ext cx="0" cy="111720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フリーフォーム 14">
            <a:extLst>
              <a:ext uri="{FF2B5EF4-FFF2-40B4-BE49-F238E27FC236}">
                <a16:creationId xmlns:a16="http://schemas.microsoft.com/office/drawing/2014/main" id="{94B1D3F1-FDC0-2B01-ABB2-7B6B1821EC0E}"/>
              </a:ext>
            </a:extLst>
          </p:cNvPr>
          <p:cNvSpPr/>
          <p:nvPr/>
        </p:nvSpPr>
        <p:spPr>
          <a:xfrm>
            <a:off x="3759415" y="4482326"/>
            <a:ext cx="1685580" cy="991531"/>
          </a:xfrm>
          <a:custGeom>
            <a:avLst/>
            <a:gdLst>
              <a:gd name="connsiteX0" fmla="*/ 0 w 2170353"/>
              <a:gd name="connsiteY0" fmla="*/ 1323804 h 1425019"/>
              <a:gd name="connsiteX1" fmla="*/ 90488 w 2170353"/>
              <a:gd name="connsiteY1" fmla="*/ 1238079 h 1425019"/>
              <a:gd name="connsiteX2" fmla="*/ 128588 w 2170353"/>
              <a:gd name="connsiteY2" fmla="*/ 1023766 h 1425019"/>
              <a:gd name="connsiteX3" fmla="*/ 247650 w 2170353"/>
              <a:gd name="connsiteY3" fmla="*/ 923754 h 1425019"/>
              <a:gd name="connsiteX4" fmla="*/ 300038 w 2170353"/>
              <a:gd name="connsiteY4" fmla="*/ 680866 h 1425019"/>
              <a:gd name="connsiteX5" fmla="*/ 366713 w 2170353"/>
              <a:gd name="connsiteY5" fmla="*/ 590379 h 1425019"/>
              <a:gd name="connsiteX6" fmla="*/ 442913 w 2170353"/>
              <a:gd name="connsiteY6" fmla="*/ 361779 h 1425019"/>
              <a:gd name="connsiteX7" fmla="*/ 552450 w 2170353"/>
              <a:gd name="connsiteY7" fmla="*/ 233191 h 1425019"/>
              <a:gd name="connsiteX8" fmla="*/ 657225 w 2170353"/>
              <a:gd name="connsiteY8" fmla="*/ 42691 h 1425019"/>
              <a:gd name="connsiteX9" fmla="*/ 814388 w 2170353"/>
              <a:gd name="connsiteY9" fmla="*/ 14116 h 1425019"/>
              <a:gd name="connsiteX10" fmla="*/ 947738 w 2170353"/>
              <a:gd name="connsiteY10" fmla="*/ 223666 h 1425019"/>
              <a:gd name="connsiteX11" fmla="*/ 990600 w 2170353"/>
              <a:gd name="connsiteY11" fmla="*/ 399879 h 1425019"/>
              <a:gd name="connsiteX12" fmla="*/ 1162050 w 2170353"/>
              <a:gd name="connsiteY12" fmla="*/ 537991 h 1425019"/>
              <a:gd name="connsiteX13" fmla="*/ 1223963 w 2170353"/>
              <a:gd name="connsiteY13" fmla="*/ 861841 h 1425019"/>
              <a:gd name="connsiteX14" fmla="*/ 1309688 w 2170353"/>
              <a:gd name="connsiteY14" fmla="*/ 995191 h 1425019"/>
              <a:gd name="connsiteX15" fmla="*/ 1376363 w 2170353"/>
              <a:gd name="connsiteY15" fmla="*/ 1066629 h 1425019"/>
              <a:gd name="connsiteX16" fmla="*/ 1395413 w 2170353"/>
              <a:gd name="connsiteY16" fmla="*/ 1247604 h 1425019"/>
              <a:gd name="connsiteX17" fmla="*/ 1557338 w 2170353"/>
              <a:gd name="connsiteY17" fmla="*/ 1380954 h 1425019"/>
              <a:gd name="connsiteX18" fmla="*/ 1671638 w 2170353"/>
              <a:gd name="connsiteY18" fmla="*/ 1423816 h 1425019"/>
              <a:gd name="connsiteX19" fmla="*/ 1781175 w 2170353"/>
              <a:gd name="connsiteY19" fmla="*/ 1400004 h 1425019"/>
              <a:gd name="connsiteX20" fmla="*/ 1824038 w 2170353"/>
              <a:gd name="connsiteY20" fmla="*/ 1271416 h 1425019"/>
              <a:gd name="connsiteX21" fmla="*/ 1938338 w 2170353"/>
              <a:gd name="connsiteY21" fmla="*/ 1185691 h 1425019"/>
              <a:gd name="connsiteX22" fmla="*/ 1981200 w 2170353"/>
              <a:gd name="connsiteY22" fmla="*/ 999954 h 1425019"/>
              <a:gd name="connsiteX23" fmla="*/ 2062163 w 2170353"/>
              <a:gd name="connsiteY23" fmla="*/ 852316 h 1425019"/>
              <a:gd name="connsiteX24" fmla="*/ 2157413 w 2170353"/>
              <a:gd name="connsiteY24" fmla="*/ 742779 h 1425019"/>
              <a:gd name="connsiteX25" fmla="*/ 2166938 w 2170353"/>
              <a:gd name="connsiteY25" fmla="*/ 728491 h 142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0353" h="1425019">
                <a:moveTo>
                  <a:pt x="0" y="1323804"/>
                </a:moveTo>
                <a:cubicBezTo>
                  <a:pt x="34528" y="1305944"/>
                  <a:pt x="69057" y="1288085"/>
                  <a:pt x="90488" y="1238079"/>
                </a:cubicBezTo>
                <a:cubicBezTo>
                  <a:pt x="111919" y="1188073"/>
                  <a:pt x="102394" y="1076153"/>
                  <a:pt x="128588" y="1023766"/>
                </a:cubicBezTo>
                <a:cubicBezTo>
                  <a:pt x="154782" y="971378"/>
                  <a:pt x="219075" y="980904"/>
                  <a:pt x="247650" y="923754"/>
                </a:cubicBezTo>
                <a:cubicBezTo>
                  <a:pt x="276225" y="866604"/>
                  <a:pt x="280194" y="736428"/>
                  <a:pt x="300038" y="680866"/>
                </a:cubicBezTo>
                <a:cubicBezTo>
                  <a:pt x="319882" y="625304"/>
                  <a:pt x="342901" y="643560"/>
                  <a:pt x="366713" y="590379"/>
                </a:cubicBezTo>
                <a:cubicBezTo>
                  <a:pt x="390525" y="537198"/>
                  <a:pt x="411957" y="421310"/>
                  <a:pt x="442913" y="361779"/>
                </a:cubicBezTo>
                <a:cubicBezTo>
                  <a:pt x="473869" y="302248"/>
                  <a:pt x="516731" y="286372"/>
                  <a:pt x="552450" y="233191"/>
                </a:cubicBezTo>
                <a:cubicBezTo>
                  <a:pt x="588169" y="180010"/>
                  <a:pt x="613569" y="79203"/>
                  <a:pt x="657225" y="42691"/>
                </a:cubicBezTo>
                <a:cubicBezTo>
                  <a:pt x="700881" y="6179"/>
                  <a:pt x="765969" y="-16046"/>
                  <a:pt x="814388" y="14116"/>
                </a:cubicBezTo>
                <a:cubicBezTo>
                  <a:pt x="862807" y="44278"/>
                  <a:pt x="918369" y="159372"/>
                  <a:pt x="947738" y="223666"/>
                </a:cubicBezTo>
                <a:cubicBezTo>
                  <a:pt x="977107" y="287960"/>
                  <a:pt x="954881" y="347491"/>
                  <a:pt x="990600" y="399879"/>
                </a:cubicBezTo>
                <a:cubicBezTo>
                  <a:pt x="1026319" y="452267"/>
                  <a:pt x="1123156" y="460997"/>
                  <a:pt x="1162050" y="537991"/>
                </a:cubicBezTo>
                <a:cubicBezTo>
                  <a:pt x="1200944" y="614985"/>
                  <a:pt x="1199357" y="785641"/>
                  <a:pt x="1223963" y="861841"/>
                </a:cubicBezTo>
                <a:cubicBezTo>
                  <a:pt x="1248569" y="938041"/>
                  <a:pt x="1284288" y="961060"/>
                  <a:pt x="1309688" y="995191"/>
                </a:cubicBezTo>
                <a:cubicBezTo>
                  <a:pt x="1335088" y="1029322"/>
                  <a:pt x="1362076" y="1024560"/>
                  <a:pt x="1376363" y="1066629"/>
                </a:cubicBezTo>
                <a:cubicBezTo>
                  <a:pt x="1390650" y="1108698"/>
                  <a:pt x="1365251" y="1195217"/>
                  <a:pt x="1395413" y="1247604"/>
                </a:cubicBezTo>
                <a:cubicBezTo>
                  <a:pt x="1425575" y="1299991"/>
                  <a:pt x="1511301" y="1351585"/>
                  <a:pt x="1557338" y="1380954"/>
                </a:cubicBezTo>
                <a:cubicBezTo>
                  <a:pt x="1603375" y="1410323"/>
                  <a:pt x="1634332" y="1420641"/>
                  <a:pt x="1671638" y="1423816"/>
                </a:cubicBezTo>
                <a:cubicBezTo>
                  <a:pt x="1708944" y="1426991"/>
                  <a:pt x="1755775" y="1425404"/>
                  <a:pt x="1781175" y="1400004"/>
                </a:cubicBezTo>
                <a:cubicBezTo>
                  <a:pt x="1806575" y="1374604"/>
                  <a:pt x="1797844" y="1307135"/>
                  <a:pt x="1824038" y="1271416"/>
                </a:cubicBezTo>
                <a:cubicBezTo>
                  <a:pt x="1850232" y="1235697"/>
                  <a:pt x="1912144" y="1230935"/>
                  <a:pt x="1938338" y="1185691"/>
                </a:cubicBezTo>
                <a:cubicBezTo>
                  <a:pt x="1964532" y="1140447"/>
                  <a:pt x="1960563" y="1055516"/>
                  <a:pt x="1981200" y="999954"/>
                </a:cubicBezTo>
                <a:cubicBezTo>
                  <a:pt x="2001838" y="944391"/>
                  <a:pt x="2032794" y="895178"/>
                  <a:pt x="2062163" y="852316"/>
                </a:cubicBezTo>
                <a:cubicBezTo>
                  <a:pt x="2091532" y="809454"/>
                  <a:pt x="2139951" y="763416"/>
                  <a:pt x="2157413" y="742779"/>
                </a:cubicBezTo>
                <a:cubicBezTo>
                  <a:pt x="2174875" y="722142"/>
                  <a:pt x="2170906" y="725316"/>
                  <a:pt x="2166938" y="728491"/>
                </a:cubicBezTo>
              </a:path>
            </a:pathLst>
          </a:cu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pic>
        <p:nvPicPr>
          <p:cNvPr id="34" name="Picture 5" descr="RF field detector_4_frequency_aliasing_nonIQ">
            <a:extLst>
              <a:ext uri="{FF2B5EF4-FFF2-40B4-BE49-F238E27FC236}">
                <a16:creationId xmlns:a16="http://schemas.microsoft.com/office/drawing/2014/main" id="{86DE14DF-90BC-4C09-39E2-5A306C9BC70A}"/>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311496" y="5575078"/>
            <a:ext cx="2752760" cy="97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灯片编号占位符 2">
            <a:extLst>
              <a:ext uri="{FF2B5EF4-FFF2-40B4-BE49-F238E27FC236}">
                <a16:creationId xmlns:a16="http://schemas.microsoft.com/office/drawing/2014/main" id="{7055AF2E-04C3-8482-34DC-A5FDDF5F3284}"/>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29</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713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1917-08E5-FF7A-CB93-F358B5BDC6FE}"/>
            </a:ext>
          </a:extLst>
        </p:cNvPr>
        <p:cNvGrpSpPr/>
        <p:nvPr/>
      </p:nvGrpSpPr>
      <p:grpSpPr>
        <a:xfrm>
          <a:off x="0" y="0"/>
          <a:ext cx="0" cy="0"/>
          <a:chOff x="0" y="0"/>
          <a:chExt cx="0" cy="0"/>
        </a:xfrm>
      </p:grpSpPr>
      <p:sp>
        <p:nvSpPr>
          <p:cNvPr id="35" name="円/楕円 27">
            <a:extLst>
              <a:ext uri="{FF2B5EF4-FFF2-40B4-BE49-F238E27FC236}">
                <a16:creationId xmlns:a16="http://schemas.microsoft.com/office/drawing/2014/main" id="{1455D739-EF1B-DE50-4C86-9B495DA8D6EB}"/>
              </a:ext>
            </a:extLst>
          </p:cNvPr>
          <p:cNvSpPr/>
          <p:nvPr/>
        </p:nvSpPr>
        <p:spPr>
          <a:xfrm>
            <a:off x="2015115" y="4021859"/>
            <a:ext cx="216024" cy="21602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标题 21">
            <a:extLst>
              <a:ext uri="{FF2B5EF4-FFF2-40B4-BE49-F238E27FC236}">
                <a16:creationId xmlns:a16="http://schemas.microsoft.com/office/drawing/2014/main" id="{B0019836-13F8-472D-F459-D0D2DBDDA66E}"/>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Loop Phase &amp; Loop Delay Model</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a:extLst>
              <a:ext uri="{FF2B5EF4-FFF2-40B4-BE49-F238E27FC236}">
                <a16:creationId xmlns:a16="http://schemas.microsoft.com/office/drawing/2014/main" id="{F6758051-6F96-B292-43DC-3D6833CE67A2}"/>
              </a:ext>
            </a:extLst>
          </p:cNvPr>
          <p:cNvSpPr/>
          <p:nvPr/>
        </p:nvSpPr>
        <p:spPr>
          <a:xfrm>
            <a:off x="1" y="881067"/>
            <a:ext cx="11726324" cy="1097095"/>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b="1"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Loop phase </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refers to the total phase shift introduced in the FB loop by components such as cables, mixers, …</a:t>
            </a:r>
          </a:p>
          <a:p>
            <a:pPr marL="914400" lvl="1" indent="-457200">
              <a:lnSpc>
                <a:spcPct val="125000"/>
              </a:lnSpc>
              <a:buFont typeface="Wingdings" panose="05000000000000000000" pitchFamily="2" charset="2"/>
              <a:buChar char="l"/>
            </a:pPr>
            <a:r>
              <a:rPr lang="en-US" altLang="zh-CN" b="1" i="1" dirty="0">
                <a:latin typeface="Arial" panose="020B0604020202020204" pitchFamily="34" charset="0"/>
                <a:cs typeface="Arial" panose="020B0604020202020204" pitchFamily="34" charset="0"/>
              </a:rPr>
              <a:t>Loop delay</a:t>
            </a:r>
            <a:r>
              <a:rPr lang="en-US" altLang="zh-CN" b="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is the total time latency between signal measurement and corrective action in the FB loop</a:t>
            </a: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2" name="オブジェクト 2">
            <a:extLst>
              <a:ext uri="{FF2B5EF4-FFF2-40B4-BE49-F238E27FC236}">
                <a16:creationId xmlns:a16="http://schemas.microsoft.com/office/drawing/2014/main" id="{BE1EA806-D771-9EC6-8982-2312509903DB}"/>
              </a:ext>
            </a:extLst>
          </p:cNvPr>
          <p:cNvGraphicFramePr>
            <a:graphicFrameLocks noChangeAspect="1"/>
          </p:cNvGraphicFramePr>
          <p:nvPr>
            <p:extLst>
              <p:ext uri="{D42A27DB-BD31-4B8C-83A1-F6EECF244321}">
                <p14:modId xmlns:p14="http://schemas.microsoft.com/office/powerpoint/2010/main" val="297668963"/>
              </p:ext>
            </p:extLst>
          </p:nvPr>
        </p:nvGraphicFramePr>
        <p:xfrm>
          <a:off x="6007402" y="2141205"/>
          <a:ext cx="5948363" cy="3019425"/>
        </p:xfrm>
        <a:graphic>
          <a:graphicData uri="http://schemas.openxmlformats.org/presentationml/2006/ole">
            <mc:AlternateContent xmlns:mc="http://schemas.openxmlformats.org/markup-compatibility/2006">
              <mc:Choice xmlns:v="urn:schemas-microsoft-com:vml" Requires="v">
                <p:oleObj spid="_x0000_s17415" name="Visio" r:id="rId4" imgW="3901116" imgH="1981038" progId="Visio.Drawing.15">
                  <p:embed/>
                </p:oleObj>
              </mc:Choice>
              <mc:Fallback>
                <p:oleObj name="Visio" r:id="rId4" imgW="3901116" imgH="1981038" progId="Visio.Drawing.15">
                  <p:embed/>
                  <p:pic>
                    <p:nvPicPr>
                      <p:cNvPr id="22" name="オブジェクト 2">
                        <a:extLst>
                          <a:ext uri="{FF2B5EF4-FFF2-40B4-BE49-F238E27FC236}">
                            <a16:creationId xmlns:a16="http://schemas.microsoft.com/office/drawing/2014/main" id="{BE1EA806-D771-9EC6-8982-2312509903DB}"/>
                          </a:ext>
                        </a:extLst>
                      </p:cNvPr>
                      <p:cNvPicPr>
                        <a:picLocks noChangeAspect="1" noChangeArrowheads="1"/>
                      </p:cNvPicPr>
                      <p:nvPr/>
                    </p:nvPicPr>
                    <p:blipFill>
                      <a:blip r:embed="rId5"/>
                      <a:srcRect/>
                      <a:stretch>
                        <a:fillRect/>
                      </a:stretch>
                    </p:blipFill>
                    <p:spPr bwMode="auto">
                      <a:xfrm>
                        <a:off x="6007402" y="2141205"/>
                        <a:ext cx="5948363" cy="3019425"/>
                      </a:xfrm>
                      <a:prstGeom prst="rect">
                        <a:avLst/>
                      </a:prstGeom>
                      <a:noFill/>
                    </p:spPr>
                  </p:pic>
                </p:oleObj>
              </mc:Fallback>
            </mc:AlternateContent>
          </a:graphicData>
        </a:graphic>
      </p:graphicFrame>
      <p:sp>
        <p:nvSpPr>
          <p:cNvPr id="23" name="下矢印 3">
            <a:extLst>
              <a:ext uri="{FF2B5EF4-FFF2-40B4-BE49-F238E27FC236}">
                <a16:creationId xmlns:a16="http://schemas.microsoft.com/office/drawing/2014/main" id="{8F3015B0-13A7-ABAC-E822-5319DE07CD84}"/>
              </a:ext>
            </a:extLst>
          </p:cNvPr>
          <p:cNvSpPr/>
          <p:nvPr/>
        </p:nvSpPr>
        <p:spPr>
          <a:xfrm rot="19247274">
            <a:off x="7093420" y="3015921"/>
            <a:ext cx="199417" cy="779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下矢印 19">
            <a:extLst>
              <a:ext uri="{FF2B5EF4-FFF2-40B4-BE49-F238E27FC236}">
                <a16:creationId xmlns:a16="http://schemas.microsoft.com/office/drawing/2014/main" id="{EF4A0EDE-88B0-634E-C769-986A63DBC44E}"/>
              </a:ext>
            </a:extLst>
          </p:cNvPr>
          <p:cNvSpPr/>
          <p:nvPr/>
        </p:nvSpPr>
        <p:spPr>
          <a:xfrm rot="3019912">
            <a:off x="10208007" y="2883027"/>
            <a:ext cx="196086" cy="790732"/>
          </a:xfrm>
          <a:prstGeom prst="downArrow">
            <a:avLst/>
          </a:prstGeom>
          <a:gradFill>
            <a:gsLst>
              <a:gs pos="0">
                <a:schemeClr val="accent1">
                  <a:lumMod val="50000"/>
                </a:schemeClr>
              </a:gs>
              <a:gs pos="100000">
                <a:schemeClr val="bg1">
                  <a:lumMod val="85000"/>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オブジェクト 20">
            <a:extLst>
              <a:ext uri="{FF2B5EF4-FFF2-40B4-BE49-F238E27FC236}">
                <a16:creationId xmlns:a16="http://schemas.microsoft.com/office/drawing/2014/main" id="{DAD8E7E6-57F4-6FB1-6E9E-7370A4E372E5}"/>
              </a:ext>
            </a:extLst>
          </p:cNvPr>
          <p:cNvGraphicFramePr>
            <a:graphicFrameLocks noChangeAspect="1"/>
          </p:cNvGraphicFramePr>
          <p:nvPr>
            <p:extLst>
              <p:ext uri="{D42A27DB-BD31-4B8C-83A1-F6EECF244321}">
                <p14:modId xmlns:p14="http://schemas.microsoft.com/office/powerpoint/2010/main" val="1828214838"/>
              </p:ext>
            </p:extLst>
          </p:nvPr>
        </p:nvGraphicFramePr>
        <p:xfrm>
          <a:off x="7339013" y="4953000"/>
          <a:ext cx="2967037" cy="468313"/>
        </p:xfrm>
        <a:graphic>
          <a:graphicData uri="http://schemas.openxmlformats.org/presentationml/2006/ole">
            <mc:AlternateContent xmlns:mc="http://schemas.openxmlformats.org/markup-compatibility/2006">
              <mc:Choice xmlns:v="urn:schemas-microsoft-com:vml" Requires="v">
                <p:oleObj spid="_x0000_s17416" name="Equation" r:id="rId6" imgW="1815840" imgH="253800" progId="Equation.DSMT4">
                  <p:embed/>
                </p:oleObj>
              </mc:Choice>
              <mc:Fallback>
                <p:oleObj name="Equation" r:id="rId6" imgW="1815840" imgH="253800" progId="Equation.DSMT4">
                  <p:embed/>
                  <p:pic>
                    <p:nvPicPr>
                      <p:cNvPr id="25" name="オブジェクト 20">
                        <a:extLst>
                          <a:ext uri="{FF2B5EF4-FFF2-40B4-BE49-F238E27FC236}">
                            <a16:creationId xmlns:a16="http://schemas.microsoft.com/office/drawing/2014/main" id="{DAD8E7E6-57F4-6FB1-6E9E-7370A4E372E5}"/>
                          </a:ext>
                        </a:extLst>
                      </p:cNvPr>
                      <p:cNvPicPr/>
                      <p:nvPr/>
                    </p:nvPicPr>
                    <p:blipFill>
                      <a:blip r:embed="rId7"/>
                      <a:stretch>
                        <a:fillRect/>
                      </a:stretch>
                    </p:blipFill>
                    <p:spPr>
                      <a:xfrm>
                        <a:off x="7339013" y="4953000"/>
                        <a:ext cx="2967037" cy="468313"/>
                      </a:xfrm>
                      <a:prstGeom prst="rect">
                        <a:avLst/>
                      </a:prstGeom>
                    </p:spPr>
                  </p:pic>
                </p:oleObj>
              </mc:Fallback>
            </mc:AlternateContent>
          </a:graphicData>
        </a:graphic>
      </p:graphicFrame>
      <p:graphicFrame>
        <p:nvGraphicFramePr>
          <p:cNvPr id="26" name="オブジェクト 21">
            <a:extLst>
              <a:ext uri="{FF2B5EF4-FFF2-40B4-BE49-F238E27FC236}">
                <a16:creationId xmlns:a16="http://schemas.microsoft.com/office/drawing/2014/main" id="{5105ADBB-7D4D-4BBF-728D-E7903B9609D0}"/>
              </a:ext>
            </a:extLst>
          </p:cNvPr>
          <p:cNvGraphicFramePr>
            <a:graphicFrameLocks noChangeAspect="1"/>
          </p:cNvGraphicFramePr>
          <p:nvPr>
            <p:extLst>
              <p:ext uri="{D42A27DB-BD31-4B8C-83A1-F6EECF244321}">
                <p14:modId xmlns:p14="http://schemas.microsoft.com/office/powerpoint/2010/main" val="1953778137"/>
              </p:ext>
            </p:extLst>
          </p:nvPr>
        </p:nvGraphicFramePr>
        <p:xfrm>
          <a:off x="7801646" y="4773279"/>
          <a:ext cx="223838" cy="309562"/>
        </p:xfrm>
        <a:graphic>
          <a:graphicData uri="http://schemas.openxmlformats.org/presentationml/2006/ole">
            <mc:AlternateContent xmlns:mc="http://schemas.openxmlformats.org/markup-compatibility/2006">
              <mc:Choice xmlns:v="urn:schemas-microsoft-com:vml" Requires="v">
                <p:oleObj spid="_x0000_s17417" name="Equation" r:id="rId8" imgW="164880" imgH="228600" progId="Equation.DSMT4">
                  <p:embed/>
                </p:oleObj>
              </mc:Choice>
              <mc:Fallback>
                <p:oleObj name="Equation" r:id="rId8" imgW="164880" imgH="228600" progId="Equation.DSMT4">
                  <p:embed/>
                  <p:pic>
                    <p:nvPicPr>
                      <p:cNvPr id="26" name="オブジェクト 21">
                        <a:extLst>
                          <a:ext uri="{FF2B5EF4-FFF2-40B4-BE49-F238E27FC236}">
                            <a16:creationId xmlns:a16="http://schemas.microsoft.com/office/drawing/2014/main" id="{5105ADBB-7D4D-4BBF-728D-E7903B9609D0}"/>
                          </a:ext>
                        </a:extLst>
                      </p:cNvPr>
                      <p:cNvPicPr/>
                      <p:nvPr/>
                    </p:nvPicPr>
                    <p:blipFill>
                      <a:blip r:embed="rId9"/>
                      <a:stretch>
                        <a:fillRect/>
                      </a:stretch>
                    </p:blipFill>
                    <p:spPr>
                      <a:xfrm>
                        <a:off x="7801646" y="4773279"/>
                        <a:ext cx="223838" cy="309562"/>
                      </a:xfrm>
                      <a:prstGeom prst="rect">
                        <a:avLst/>
                      </a:prstGeom>
                    </p:spPr>
                  </p:pic>
                </p:oleObj>
              </mc:Fallback>
            </mc:AlternateContent>
          </a:graphicData>
        </a:graphic>
      </p:graphicFrame>
      <p:pic>
        <p:nvPicPr>
          <p:cNvPr id="7" name="图片 6">
            <a:extLst>
              <a:ext uri="{FF2B5EF4-FFF2-40B4-BE49-F238E27FC236}">
                <a16:creationId xmlns:a16="http://schemas.microsoft.com/office/drawing/2014/main" id="{F4C141F4-F702-C442-FFE4-28BA83DCA91B}"/>
              </a:ext>
            </a:extLst>
          </p:cNvPr>
          <p:cNvPicPr>
            <a:picLocks noChangeAspect="1"/>
          </p:cNvPicPr>
          <p:nvPr/>
        </p:nvPicPr>
        <p:blipFill>
          <a:blip r:embed="rId10"/>
          <a:stretch>
            <a:fillRect/>
          </a:stretch>
        </p:blipFill>
        <p:spPr>
          <a:xfrm>
            <a:off x="2101363" y="3424216"/>
            <a:ext cx="3069257" cy="920777"/>
          </a:xfrm>
          <a:prstGeom prst="rect">
            <a:avLst/>
          </a:prstGeom>
        </p:spPr>
      </p:pic>
      <p:cxnSp>
        <p:nvCxnSpPr>
          <p:cNvPr id="12" name="直接连接符 11">
            <a:extLst>
              <a:ext uri="{FF2B5EF4-FFF2-40B4-BE49-F238E27FC236}">
                <a16:creationId xmlns:a16="http://schemas.microsoft.com/office/drawing/2014/main" id="{C4472236-33B3-4A6E-F8CD-21F4A663C0C8}"/>
              </a:ext>
            </a:extLst>
          </p:cNvPr>
          <p:cNvCxnSpPr>
            <a:cxnSpLocks/>
          </p:cNvCxnSpPr>
          <p:nvPr/>
        </p:nvCxnSpPr>
        <p:spPr>
          <a:xfrm>
            <a:off x="5654749" y="1997120"/>
            <a:ext cx="0" cy="4343476"/>
          </a:xfrm>
          <a:prstGeom prst="line">
            <a:avLst/>
          </a:prstGeom>
          <a:ln w="34925"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B8D42882-098D-666E-3398-27DBEB2812E2}"/>
              </a:ext>
            </a:extLst>
          </p:cNvPr>
          <p:cNvCxnSpPr/>
          <p:nvPr/>
        </p:nvCxnSpPr>
        <p:spPr>
          <a:xfrm>
            <a:off x="326776" y="2874763"/>
            <a:ext cx="1872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4">
            <a:extLst>
              <a:ext uri="{FF2B5EF4-FFF2-40B4-BE49-F238E27FC236}">
                <a16:creationId xmlns:a16="http://schemas.microsoft.com/office/drawing/2014/main" id="{CEA1BF8B-E435-297F-1DF1-C2CAFBEFC1BF}"/>
              </a:ext>
            </a:extLst>
          </p:cNvPr>
          <p:cNvCxnSpPr/>
          <p:nvPr/>
        </p:nvCxnSpPr>
        <p:spPr>
          <a:xfrm flipH="1" flipV="1">
            <a:off x="1201889" y="1967209"/>
            <a:ext cx="1" cy="1735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円/楕円 15">
            <a:extLst>
              <a:ext uri="{FF2B5EF4-FFF2-40B4-BE49-F238E27FC236}">
                <a16:creationId xmlns:a16="http://schemas.microsoft.com/office/drawing/2014/main" id="{E729B636-CF17-9518-E093-EC0CAF3E096D}"/>
              </a:ext>
            </a:extLst>
          </p:cNvPr>
          <p:cNvSpPr/>
          <p:nvPr/>
        </p:nvSpPr>
        <p:spPr>
          <a:xfrm>
            <a:off x="506796" y="2211274"/>
            <a:ext cx="1390187" cy="13269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直線矢印コネクタ 17">
            <a:extLst>
              <a:ext uri="{FF2B5EF4-FFF2-40B4-BE49-F238E27FC236}">
                <a16:creationId xmlns:a16="http://schemas.microsoft.com/office/drawing/2014/main" id="{FFBF00FB-17E2-58E1-DD33-267C1FB5A659}"/>
              </a:ext>
            </a:extLst>
          </p:cNvPr>
          <p:cNvCxnSpPr/>
          <p:nvPr/>
        </p:nvCxnSpPr>
        <p:spPr>
          <a:xfrm flipV="1">
            <a:off x="1201889" y="2748336"/>
            <a:ext cx="695093" cy="1264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34">
            <a:extLst>
              <a:ext uri="{FF2B5EF4-FFF2-40B4-BE49-F238E27FC236}">
                <a16:creationId xmlns:a16="http://schemas.microsoft.com/office/drawing/2014/main" id="{D0B3F512-4B7A-3175-97D0-02E7F050FEFE}"/>
              </a:ext>
            </a:extLst>
          </p:cNvPr>
          <p:cNvCxnSpPr/>
          <p:nvPr/>
        </p:nvCxnSpPr>
        <p:spPr>
          <a:xfrm>
            <a:off x="326775" y="5234318"/>
            <a:ext cx="1872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35">
            <a:extLst>
              <a:ext uri="{FF2B5EF4-FFF2-40B4-BE49-F238E27FC236}">
                <a16:creationId xmlns:a16="http://schemas.microsoft.com/office/drawing/2014/main" id="{FFEAE6D5-1173-746E-016D-818169744694}"/>
              </a:ext>
            </a:extLst>
          </p:cNvPr>
          <p:cNvCxnSpPr/>
          <p:nvPr/>
        </p:nvCxnSpPr>
        <p:spPr>
          <a:xfrm flipH="1" flipV="1">
            <a:off x="1201888" y="4344993"/>
            <a:ext cx="1" cy="1717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円/楕円 36">
            <a:extLst>
              <a:ext uri="{FF2B5EF4-FFF2-40B4-BE49-F238E27FC236}">
                <a16:creationId xmlns:a16="http://schemas.microsoft.com/office/drawing/2014/main" id="{6974F60B-CD63-45BD-0C08-87C442206B61}"/>
              </a:ext>
            </a:extLst>
          </p:cNvPr>
          <p:cNvSpPr/>
          <p:nvPr/>
        </p:nvSpPr>
        <p:spPr>
          <a:xfrm>
            <a:off x="506795" y="4570829"/>
            <a:ext cx="1390187" cy="13269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直線矢印コネクタ 37">
            <a:extLst>
              <a:ext uri="{FF2B5EF4-FFF2-40B4-BE49-F238E27FC236}">
                <a16:creationId xmlns:a16="http://schemas.microsoft.com/office/drawing/2014/main" id="{296C251E-F4CB-329F-5DCD-68388288F633}"/>
              </a:ext>
            </a:extLst>
          </p:cNvPr>
          <p:cNvCxnSpPr>
            <a:endCxn id="28" idx="7"/>
          </p:cNvCxnSpPr>
          <p:nvPr/>
        </p:nvCxnSpPr>
        <p:spPr>
          <a:xfrm flipV="1">
            <a:off x="1201888" y="4765160"/>
            <a:ext cx="491506" cy="46916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44">
            <a:extLst>
              <a:ext uri="{FF2B5EF4-FFF2-40B4-BE49-F238E27FC236}">
                <a16:creationId xmlns:a16="http://schemas.microsoft.com/office/drawing/2014/main" id="{C3346FAE-46DE-ED1E-9D9D-5AB9A40A29C8}"/>
              </a:ext>
            </a:extLst>
          </p:cNvPr>
          <p:cNvCxnSpPr/>
          <p:nvPr/>
        </p:nvCxnSpPr>
        <p:spPr>
          <a:xfrm flipV="1">
            <a:off x="1196749" y="5107887"/>
            <a:ext cx="695093" cy="126429"/>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円弧 26">
            <a:extLst>
              <a:ext uri="{FF2B5EF4-FFF2-40B4-BE49-F238E27FC236}">
                <a16:creationId xmlns:a16="http://schemas.microsoft.com/office/drawing/2014/main" id="{F653CFDD-D1FA-ADE2-16E1-2F256C5C5C0A}"/>
              </a:ext>
            </a:extLst>
          </p:cNvPr>
          <p:cNvSpPr/>
          <p:nvPr/>
        </p:nvSpPr>
        <p:spPr>
          <a:xfrm>
            <a:off x="1286315" y="5091534"/>
            <a:ext cx="144016" cy="189564"/>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3" name="オブジェクト 46">
            <a:extLst>
              <a:ext uri="{FF2B5EF4-FFF2-40B4-BE49-F238E27FC236}">
                <a16:creationId xmlns:a16="http://schemas.microsoft.com/office/drawing/2014/main" id="{B7C61E84-F386-D44D-4945-24E4B7815DC7}"/>
              </a:ext>
            </a:extLst>
          </p:cNvPr>
          <p:cNvGraphicFramePr>
            <a:graphicFrameLocks noChangeAspect="1"/>
          </p:cNvGraphicFramePr>
          <p:nvPr>
            <p:extLst>
              <p:ext uri="{D42A27DB-BD31-4B8C-83A1-F6EECF244321}">
                <p14:modId xmlns:p14="http://schemas.microsoft.com/office/powerpoint/2010/main" val="2101077265"/>
              </p:ext>
            </p:extLst>
          </p:nvPr>
        </p:nvGraphicFramePr>
        <p:xfrm>
          <a:off x="1769942" y="4810046"/>
          <a:ext cx="441325" cy="219075"/>
        </p:xfrm>
        <a:graphic>
          <a:graphicData uri="http://schemas.openxmlformats.org/presentationml/2006/ole">
            <mc:AlternateContent xmlns:mc="http://schemas.openxmlformats.org/markup-compatibility/2006">
              <mc:Choice xmlns:v="urn:schemas-microsoft-com:vml" Requires="v">
                <p:oleObj spid="_x0000_s17418" name="Equation" r:id="rId11" imgW="355320" imgH="177480" progId="Equation.DSMT4">
                  <p:embed/>
                </p:oleObj>
              </mc:Choice>
              <mc:Fallback>
                <p:oleObj name="Equation" r:id="rId11" imgW="355320" imgH="177480" progId="Equation.DSMT4">
                  <p:embed/>
                  <p:pic>
                    <p:nvPicPr>
                      <p:cNvPr id="33" name="オブジェクト 46">
                        <a:extLst>
                          <a:ext uri="{FF2B5EF4-FFF2-40B4-BE49-F238E27FC236}">
                            <a16:creationId xmlns:a16="http://schemas.microsoft.com/office/drawing/2014/main" id="{B7C61E84-F386-D44D-4945-24E4B7815DC7}"/>
                          </a:ext>
                        </a:extLst>
                      </p:cNvPr>
                      <p:cNvPicPr/>
                      <p:nvPr/>
                    </p:nvPicPr>
                    <p:blipFill>
                      <a:blip r:embed="rId12"/>
                      <a:stretch>
                        <a:fillRect/>
                      </a:stretch>
                    </p:blipFill>
                    <p:spPr>
                      <a:xfrm>
                        <a:off x="1769942" y="4810046"/>
                        <a:ext cx="441325" cy="219075"/>
                      </a:xfrm>
                      <a:prstGeom prst="rect">
                        <a:avLst/>
                      </a:prstGeom>
                      <a:solidFill>
                        <a:schemeClr val="bg1"/>
                      </a:solidFill>
                      <a:ln w="19050">
                        <a:solidFill>
                          <a:srgbClr val="FF0000"/>
                        </a:solidFill>
                      </a:ln>
                    </p:spPr>
                  </p:pic>
                </p:oleObj>
              </mc:Fallback>
            </mc:AlternateContent>
          </a:graphicData>
        </a:graphic>
      </p:graphicFrame>
      <p:sp>
        <p:nvSpPr>
          <p:cNvPr id="34" name="円/楕円 48">
            <a:extLst>
              <a:ext uri="{FF2B5EF4-FFF2-40B4-BE49-F238E27FC236}">
                <a16:creationId xmlns:a16="http://schemas.microsoft.com/office/drawing/2014/main" id="{CC47CFE9-AAAF-88CD-116F-6F64CC905049}"/>
              </a:ext>
            </a:extLst>
          </p:cNvPr>
          <p:cNvSpPr/>
          <p:nvPr/>
        </p:nvSpPr>
        <p:spPr>
          <a:xfrm>
            <a:off x="2015115" y="3563099"/>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 name="对象 35">
            <a:extLst>
              <a:ext uri="{FF2B5EF4-FFF2-40B4-BE49-F238E27FC236}">
                <a16:creationId xmlns:a16="http://schemas.microsoft.com/office/drawing/2014/main" id="{725323E8-9679-A6A6-B262-FB2DBCE82824}"/>
              </a:ext>
            </a:extLst>
          </p:cNvPr>
          <p:cNvGraphicFramePr>
            <a:graphicFrameLocks noChangeAspect="1"/>
          </p:cNvGraphicFramePr>
          <p:nvPr>
            <p:extLst>
              <p:ext uri="{D42A27DB-BD31-4B8C-83A1-F6EECF244321}">
                <p14:modId xmlns:p14="http://schemas.microsoft.com/office/powerpoint/2010/main" val="1363570606"/>
              </p:ext>
            </p:extLst>
          </p:nvPr>
        </p:nvGraphicFramePr>
        <p:xfrm>
          <a:off x="2421099" y="4696211"/>
          <a:ext cx="2402950" cy="641331"/>
        </p:xfrm>
        <a:graphic>
          <a:graphicData uri="http://schemas.openxmlformats.org/presentationml/2006/ole">
            <mc:AlternateContent xmlns:mc="http://schemas.openxmlformats.org/markup-compatibility/2006">
              <mc:Choice xmlns:v="urn:schemas-microsoft-com:vml" Requires="v">
                <p:oleObj spid="_x0000_s17419" name="Equation" r:id="rId13" imgW="3266164" imgH="871951" progId="Equation.DSMT4">
                  <p:embed/>
                </p:oleObj>
              </mc:Choice>
              <mc:Fallback>
                <p:oleObj name="Equation" r:id="rId13" imgW="3266164" imgH="871951" progId="Equation.DSMT4">
                  <p:embed/>
                  <p:pic>
                    <p:nvPicPr>
                      <p:cNvPr id="36" name="对象 35">
                        <a:extLst>
                          <a:ext uri="{FF2B5EF4-FFF2-40B4-BE49-F238E27FC236}">
                            <a16:creationId xmlns:a16="http://schemas.microsoft.com/office/drawing/2014/main" id="{725323E8-9679-A6A6-B262-FB2DBCE82824}"/>
                          </a:ext>
                        </a:extLst>
                      </p:cNvPr>
                      <p:cNvPicPr/>
                      <p:nvPr/>
                    </p:nvPicPr>
                    <p:blipFill>
                      <a:blip r:embed="rId14"/>
                      <a:stretch>
                        <a:fillRect/>
                      </a:stretch>
                    </p:blipFill>
                    <p:spPr>
                      <a:xfrm>
                        <a:off x="2421099" y="4696211"/>
                        <a:ext cx="2402950" cy="641331"/>
                      </a:xfrm>
                      <a:prstGeom prst="rect">
                        <a:avLst/>
                      </a:prstGeom>
                      <a:ln>
                        <a:noFill/>
                      </a:ln>
                    </p:spPr>
                  </p:pic>
                </p:oleObj>
              </mc:Fallback>
            </mc:AlternateContent>
          </a:graphicData>
        </a:graphic>
      </p:graphicFrame>
      <p:pic>
        <p:nvPicPr>
          <p:cNvPr id="37" name="图片 36">
            <a:extLst>
              <a:ext uri="{FF2B5EF4-FFF2-40B4-BE49-F238E27FC236}">
                <a16:creationId xmlns:a16="http://schemas.microsoft.com/office/drawing/2014/main" id="{6B104C00-2942-6FB2-6D16-4E6E119336F1}"/>
              </a:ext>
            </a:extLst>
          </p:cNvPr>
          <p:cNvPicPr>
            <a:picLocks noChangeAspect="1"/>
          </p:cNvPicPr>
          <p:nvPr/>
        </p:nvPicPr>
        <p:blipFill>
          <a:blip r:embed="rId15" cstate="hqprint">
            <a:extLst>
              <a:ext uri="{28A0092B-C50C-407E-A947-70E740481C1C}">
                <a14:useLocalDpi xmlns:a14="http://schemas.microsoft.com/office/drawing/2010/main"/>
              </a:ext>
            </a:extLst>
          </a:blip>
          <a:srcRect/>
          <a:stretch/>
        </p:blipFill>
        <p:spPr>
          <a:xfrm>
            <a:off x="6928967" y="5509022"/>
            <a:ext cx="3872591" cy="893476"/>
          </a:xfrm>
          <a:prstGeom prst="rect">
            <a:avLst/>
          </a:prstGeom>
          <a:ln>
            <a:solidFill>
              <a:srgbClr val="000000"/>
            </a:solidFill>
          </a:ln>
        </p:spPr>
      </p:pic>
      <p:sp>
        <p:nvSpPr>
          <p:cNvPr id="2" name="灯片编号占位符 2">
            <a:extLst>
              <a:ext uri="{FF2B5EF4-FFF2-40B4-BE49-F238E27FC236}">
                <a16:creationId xmlns:a16="http://schemas.microsoft.com/office/drawing/2014/main" id="{E9C6823B-7957-D300-9990-638E2B17D8D0}"/>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30</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460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621C9-4EDD-7C63-9567-70B113891032}"/>
            </a:ext>
          </a:extLst>
        </p:cNvPr>
        <p:cNvGrpSpPr/>
        <p:nvPr/>
      </p:nvGrpSpPr>
      <p:grpSpPr>
        <a:xfrm>
          <a:off x="0" y="0"/>
          <a:ext cx="0" cy="0"/>
          <a:chOff x="0" y="0"/>
          <a:chExt cx="0" cy="0"/>
        </a:xfrm>
      </p:grpSpPr>
      <p:sp>
        <p:nvSpPr>
          <p:cNvPr id="69" name="标题 21">
            <a:extLst>
              <a:ext uri="{FF2B5EF4-FFF2-40B4-BE49-F238E27FC236}">
                <a16:creationId xmlns:a16="http://schemas.microsoft.com/office/drawing/2014/main" id="{B0682FB2-1016-6712-F7F3-2913620DABC2}"/>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Non-linearity (cont’d)</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a:extLst>
              <a:ext uri="{FF2B5EF4-FFF2-40B4-BE49-F238E27FC236}">
                <a16:creationId xmlns:a16="http://schemas.microsoft.com/office/drawing/2014/main" id="{FB12ACCE-D9B8-C823-5E58-EA7FF49043E7}"/>
              </a:ext>
            </a:extLst>
          </p:cNvPr>
          <p:cNvSpPr/>
          <p:nvPr/>
        </p:nvSpPr>
        <p:spPr>
          <a:xfrm>
            <a:off x="1" y="881067"/>
            <a:ext cx="11726324" cy="40459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b="1"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Non-linearity </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in RF power sources refers to the distortion of output amplitude and phase</a:t>
            </a:r>
          </a:p>
        </p:txBody>
      </p:sp>
      <p:pic>
        <p:nvPicPr>
          <p:cNvPr id="4" name="图片 3">
            <a:extLst>
              <a:ext uri="{FF2B5EF4-FFF2-40B4-BE49-F238E27FC236}">
                <a16:creationId xmlns:a16="http://schemas.microsoft.com/office/drawing/2014/main" id="{A776767B-BA52-78C1-CC27-67EA08F7E29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37682" y="2401675"/>
            <a:ext cx="3944679" cy="3877309"/>
          </a:xfrm>
          <a:prstGeom prst="rect">
            <a:avLst/>
          </a:prstGeom>
        </p:spPr>
      </p:pic>
      <p:graphicFrame>
        <p:nvGraphicFramePr>
          <p:cNvPr id="5" name="オブジェクト 23">
            <a:extLst>
              <a:ext uri="{FF2B5EF4-FFF2-40B4-BE49-F238E27FC236}">
                <a16:creationId xmlns:a16="http://schemas.microsoft.com/office/drawing/2014/main" id="{D1AD260E-C08C-B0A6-A7C4-BC6E63C60C32}"/>
              </a:ext>
            </a:extLst>
          </p:cNvPr>
          <p:cNvGraphicFramePr>
            <a:graphicFrameLocks noChangeAspect="1"/>
          </p:cNvGraphicFramePr>
          <p:nvPr>
            <p:extLst>
              <p:ext uri="{D42A27DB-BD31-4B8C-83A1-F6EECF244321}">
                <p14:modId xmlns:p14="http://schemas.microsoft.com/office/powerpoint/2010/main" val="1485898312"/>
              </p:ext>
            </p:extLst>
          </p:nvPr>
        </p:nvGraphicFramePr>
        <p:xfrm>
          <a:off x="5643410" y="2523274"/>
          <a:ext cx="3751263" cy="776287"/>
        </p:xfrm>
        <a:graphic>
          <a:graphicData uri="http://schemas.openxmlformats.org/presentationml/2006/ole">
            <mc:AlternateContent xmlns:mc="http://schemas.openxmlformats.org/markup-compatibility/2006">
              <mc:Choice xmlns:v="urn:schemas-microsoft-com:vml" Requires="v">
                <p:oleObj spid="_x0000_s18438" name="Equation" r:id="rId5" imgW="2692080" imgH="558720" progId="Equation.DSMT4">
                  <p:embed/>
                </p:oleObj>
              </mc:Choice>
              <mc:Fallback>
                <p:oleObj name="Equation" r:id="rId5" imgW="2692080" imgH="558720" progId="Equation.DSMT4">
                  <p:embed/>
                  <p:pic>
                    <p:nvPicPr>
                      <p:cNvPr id="5" name="オブジェクト 23">
                        <a:extLst>
                          <a:ext uri="{FF2B5EF4-FFF2-40B4-BE49-F238E27FC236}">
                            <a16:creationId xmlns:a16="http://schemas.microsoft.com/office/drawing/2014/main" id="{D1AD260E-C08C-B0A6-A7C4-BC6E63C60C32}"/>
                          </a:ext>
                        </a:extLst>
                      </p:cNvPr>
                      <p:cNvPicPr/>
                      <p:nvPr/>
                    </p:nvPicPr>
                    <p:blipFill>
                      <a:blip r:embed="rId6"/>
                      <a:stretch>
                        <a:fillRect/>
                      </a:stretch>
                    </p:blipFill>
                    <p:spPr>
                      <a:xfrm>
                        <a:off x="5643410" y="2523274"/>
                        <a:ext cx="3751263" cy="776287"/>
                      </a:xfrm>
                      <a:prstGeom prst="rect">
                        <a:avLst/>
                      </a:prstGeom>
                      <a:noFill/>
                      <a:ln w="19050">
                        <a:noFill/>
                      </a:ln>
                    </p:spPr>
                  </p:pic>
                </p:oleObj>
              </mc:Fallback>
            </mc:AlternateContent>
          </a:graphicData>
        </a:graphic>
      </p:graphicFrame>
      <p:pic>
        <p:nvPicPr>
          <p:cNvPr id="6" name="图片 5">
            <a:extLst>
              <a:ext uri="{FF2B5EF4-FFF2-40B4-BE49-F238E27FC236}">
                <a16:creationId xmlns:a16="http://schemas.microsoft.com/office/drawing/2014/main" id="{88C2450B-8EED-AF94-976E-8CC0A96AB3BB}"/>
              </a:ext>
            </a:extLst>
          </p:cNvPr>
          <p:cNvPicPr>
            <a:picLocks noChangeAspect="1"/>
          </p:cNvPicPr>
          <p:nvPr/>
        </p:nvPicPr>
        <p:blipFill>
          <a:blip r:embed="rId7"/>
          <a:stretch>
            <a:fillRect/>
          </a:stretch>
        </p:blipFill>
        <p:spPr>
          <a:xfrm>
            <a:off x="1240970" y="1480089"/>
            <a:ext cx="4379081" cy="625583"/>
          </a:xfrm>
          <a:prstGeom prst="rect">
            <a:avLst/>
          </a:prstGeom>
        </p:spPr>
      </p:pic>
      <p:sp>
        <p:nvSpPr>
          <p:cNvPr id="8" name="矩形: 圆角 7">
            <a:extLst>
              <a:ext uri="{FF2B5EF4-FFF2-40B4-BE49-F238E27FC236}">
                <a16:creationId xmlns:a16="http://schemas.microsoft.com/office/drawing/2014/main" id="{936A9C90-F381-9691-EE3C-D3BCE8B6CC8A}"/>
              </a:ext>
            </a:extLst>
          </p:cNvPr>
          <p:cNvSpPr/>
          <p:nvPr/>
        </p:nvSpPr>
        <p:spPr>
          <a:xfrm>
            <a:off x="1281223" y="1404736"/>
            <a:ext cx="871870" cy="776288"/>
          </a:xfrm>
          <a:prstGeom prst="roundRect">
            <a:avLst>
              <a:gd name="adj" fmla="val 7079"/>
            </a:avLst>
          </a:prstGeom>
          <a:no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 name="对象 8">
            <a:extLst>
              <a:ext uri="{FF2B5EF4-FFF2-40B4-BE49-F238E27FC236}">
                <a16:creationId xmlns:a16="http://schemas.microsoft.com/office/drawing/2014/main" id="{4B1B0149-0223-010B-E7DC-5F17D4F3C11E}"/>
              </a:ext>
            </a:extLst>
          </p:cNvPr>
          <p:cNvGraphicFramePr>
            <a:graphicFrameLocks noChangeAspect="1"/>
          </p:cNvGraphicFramePr>
          <p:nvPr>
            <p:extLst>
              <p:ext uri="{D42A27DB-BD31-4B8C-83A1-F6EECF244321}">
                <p14:modId xmlns:p14="http://schemas.microsoft.com/office/powerpoint/2010/main" val="2544540862"/>
              </p:ext>
            </p:extLst>
          </p:nvPr>
        </p:nvGraphicFramePr>
        <p:xfrm>
          <a:off x="1717158" y="4968034"/>
          <a:ext cx="281763" cy="780267"/>
        </p:xfrm>
        <a:graphic>
          <a:graphicData uri="http://schemas.openxmlformats.org/presentationml/2006/ole">
            <mc:AlternateContent xmlns:mc="http://schemas.openxmlformats.org/markup-compatibility/2006">
              <mc:Choice xmlns:v="urn:schemas-microsoft-com:vml" Requires="v">
                <p:oleObj spid="_x0000_s18439" name="Equation" r:id="rId8" imgW="164880" imgH="457200" progId="Equation.DSMT4">
                  <p:embed/>
                </p:oleObj>
              </mc:Choice>
              <mc:Fallback>
                <p:oleObj name="Equation" r:id="rId8" imgW="164880" imgH="457200" progId="Equation.DSMT4">
                  <p:embed/>
                  <p:pic>
                    <p:nvPicPr>
                      <p:cNvPr id="9" name="对象 8">
                        <a:extLst>
                          <a:ext uri="{FF2B5EF4-FFF2-40B4-BE49-F238E27FC236}">
                            <a16:creationId xmlns:a16="http://schemas.microsoft.com/office/drawing/2014/main" id="{4B1B0149-0223-010B-E7DC-5F17D4F3C11E}"/>
                          </a:ext>
                        </a:extLst>
                      </p:cNvPr>
                      <p:cNvPicPr/>
                      <p:nvPr/>
                    </p:nvPicPr>
                    <p:blipFill>
                      <a:blip r:embed="rId9"/>
                      <a:stretch>
                        <a:fillRect/>
                      </a:stretch>
                    </p:blipFill>
                    <p:spPr>
                      <a:xfrm>
                        <a:off x="1717158" y="4968034"/>
                        <a:ext cx="281763" cy="780267"/>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DBA1A7D3-1B01-B480-C4EB-836ECABF00A4}"/>
              </a:ext>
            </a:extLst>
          </p:cNvPr>
          <p:cNvGraphicFramePr>
            <a:graphicFrameLocks noChangeAspect="1"/>
          </p:cNvGraphicFramePr>
          <p:nvPr>
            <p:extLst>
              <p:ext uri="{D42A27DB-BD31-4B8C-83A1-F6EECF244321}">
                <p14:modId xmlns:p14="http://schemas.microsoft.com/office/powerpoint/2010/main" val="2183585234"/>
              </p:ext>
            </p:extLst>
          </p:nvPr>
        </p:nvGraphicFramePr>
        <p:xfrm>
          <a:off x="2854399" y="3541388"/>
          <a:ext cx="325438" cy="388938"/>
        </p:xfrm>
        <a:graphic>
          <a:graphicData uri="http://schemas.openxmlformats.org/presentationml/2006/ole">
            <mc:AlternateContent xmlns:mc="http://schemas.openxmlformats.org/markup-compatibility/2006">
              <mc:Choice xmlns:v="urn:schemas-microsoft-com:vml" Requires="v">
                <p:oleObj spid="_x0000_s18440" name="Equation" r:id="rId10" imgW="190440" imgH="228600" progId="Equation.DSMT4">
                  <p:embed/>
                </p:oleObj>
              </mc:Choice>
              <mc:Fallback>
                <p:oleObj name="Equation" r:id="rId10" imgW="190440" imgH="228600" progId="Equation.DSMT4">
                  <p:embed/>
                  <p:pic>
                    <p:nvPicPr>
                      <p:cNvPr id="10" name="对象 9">
                        <a:extLst>
                          <a:ext uri="{FF2B5EF4-FFF2-40B4-BE49-F238E27FC236}">
                            <a16:creationId xmlns:a16="http://schemas.microsoft.com/office/drawing/2014/main" id="{DBA1A7D3-1B01-B480-C4EB-836ECABF00A4}"/>
                          </a:ext>
                        </a:extLst>
                      </p:cNvPr>
                      <p:cNvPicPr/>
                      <p:nvPr/>
                    </p:nvPicPr>
                    <p:blipFill>
                      <a:blip r:embed="rId11"/>
                      <a:stretch>
                        <a:fillRect/>
                      </a:stretch>
                    </p:blipFill>
                    <p:spPr>
                      <a:xfrm>
                        <a:off x="2854399" y="3541388"/>
                        <a:ext cx="325438" cy="388938"/>
                      </a:xfrm>
                      <a:prstGeom prst="rect">
                        <a:avLst/>
                      </a:prstGeom>
                    </p:spPr>
                  </p:pic>
                </p:oleObj>
              </mc:Fallback>
            </mc:AlternateContent>
          </a:graphicData>
        </a:graphic>
      </p:graphicFrame>
      <p:sp>
        <p:nvSpPr>
          <p:cNvPr id="19" name="椭圆 18">
            <a:extLst>
              <a:ext uri="{FF2B5EF4-FFF2-40B4-BE49-F238E27FC236}">
                <a16:creationId xmlns:a16="http://schemas.microsoft.com/office/drawing/2014/main" id="{34C02EF4-8DB2-94FB-DD86-C227749D0A7E}"/>
              </a:ext>
            </a:extLst>
          </p:cNvPr>
          <p:cNvSpPr/>
          <p:nvPr/>
        </p:nvSpPr>
        <p:spPr>
          <a:xfrm>
            <a:off x="3337475" y="3030279"/>
            <a:ext cx="186070" cy="191403"/>
          </a:xfrm>
          <a:prstGeom prst="ellipse">
            <a:avLst/>
          </a:prstGeom>
          <a:no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对话气泡: 圆角矩形 36">
            <a:extLst>
              <a:ext uri="{FF2B5EF4-FFF2-40B4-BE49-F238E27FC236}">
                <a16:creationId xmlns:a16="http://schemas.microsoft.com/office/drawing/2014/main" id="{EE9DE171-E0B9-52E8-F21E-698A85A0F55F}"/>
              </a:ext>
            </a:extLst>
          </p:cNvPr>
          <p:cNvSpPr/>
          <p:nvPr/>
        </p:nvSpPr>
        <p:spPr>
          <a:xfrm>
            <a:off x="6455739" y="5748301"/>
            <a:ext cx="5442094" cy="355601"/>
          </a:xfrm>
          <a:prstGeom prst="wedgeRoundRectCallout">
            <a:avLst>
              <a:gd name="adj1" fmla="val -64506"/>
              <a:gd name="adj2" fmla="val -199615"/>
              <a:gd name="adj3" fmla="val 16667"/>
            </a:avLst>
          </a:prstGeom>
          <a:solidFill>
            <a:schemeClr val="tx2">
              <a:lumMod val="20000"/>
              <a:lumOff val="80000"/>
              <a:alpha val="67000"/>
            </a:schemeClr>
          </a:solidFill>
          <a:ln>
            <a:solidFill>
              <a:schemeClr val="accent1">
                <a:shade val="15000"/>
                <a:alpha val="3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accent2">
                    <a:lumMod val="75000"/>
                  </a:schemeClr>
                </a:solidFill>
                <a:latin typeface="Arial" panose="020B0604020202020204" pitchFamily="34" charset="0"/>
                <a:cs typeface="Arial" panose="020B0604020202020204" pitchFamily="34" charset="0"/>
              </a:rPr>
              <a:t>Can be approximated as linear near its operating point</a:t>
            </a:r>
            <a:endParaRPr lang="zh-CN" altLang="en-US" sz="1600" dirty="0">
              <a:solidFill>
                <a:schemeClr val="accent2">
                  <a:lumMod val="75000"/>
                </a:schemeClr>
              </a:solidFill>
              <a:latin typeface="Arial" panose="020B0604020202020204" pitchFamily="34" charset="0"/>
              <a:cs typeface="Arial" panose="020B0604020202020204" pitchFamily="34" charset="0"/>
            </a:endParaRPr>
          </a:p>
        </p:txBody>
      </p:sp>
      <p:cxnSp>
        <p:nvCxnSpPr>
          <p:cNvPr id="39" name="直接连接符 38">
            <a:extLst>
              <a:ext uri="{FF2B5EF4-FFF2-40B4-BE49-F238E27FC236}">
                <a16:creationId xmlns:a16="http://schemas.microsoft.com/office/drawing/2014/main" id="{C09B7804-6B65-7573-4357-715930EF1474}"/>
              </a:ext>
            </a:extLst>
          </p:cNvPr>
          <p:cNvCxnSpPr>
            <a:cxnSpLocks/>
          </p:cNvCxnSpPr>
          <p:nvPr/>
        </p:nvCxnSpPr>
        <p:spPr>
          <a:xfrm flipH="1">
            <a:off x="3366136" y="3058308"/>
            <a:ext cx="131572" cy="13534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 name="椭圆 40">
            <a:extLst>
              <a:ext uri="{FF2B5EF4-FFF2-40B4-BE49-F238E27FC236}">
                <a16:creationId xmlns:a16="http://schemas.microsoft.com/office/drawing/2014/main" id="{3BB62C27-E61E-1F34-06DE-39F47E09DA96}"/>
              </a:ext>
            </a:extLst>
          </p:cNvPr>
          <p:cNvSpPr/>
          <p:nvPr/>
        </p:nvSpPr>
        <p:spPr>
          <a:xfrm>
            <a:off x="5137374" y="4727492"/>
            <a:ext cx="917868" cy="911288"/>
          </a:xfrm>
          <a:prstGeom prst="ellipse">
            <a:avLst/>
          </a:prstGeom>
          <a:no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连接符 41">
            <a:extLst>
              <a:ext uri="{FF2B5EF4-FFF2-40B4-BE49-F238E27FC236}">
                <a16:creationId xmlns:a16="http://schemas.microsoft.com/office/drawing/2014/main" id="{EF3858DC-1578-EABF-FCF7-2F0B8BEF8D14}"/>
              </a:ext>
            </a:extLst>
          </p:cNvPr>
          <p:cNvCxnSpPr>
            <a:cxnSpLocks/>
            <a:stCxn id="41" idx="7"/>
            <a:endCxn id="41" idx="3"/>
          </p:cNvCxnSpPr>
          <p:nvPr/>
        </p:nvCxnSpPr>
        <p:spPr>
          <a:xfrm flipH="1">
            <a:off x="5271793" y="4860947"/>
            <a:ext cx="649030" cy="64437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D5F622B8-5332-C81D-F940-B657F607D557}"/>
              </a:ext>
            </a:extLst>
          </p:cNvPr>
          <p:cNvCxnSpPr>
            <a:cxnSpLocks/>
            <a:stCxn id="19" idx="4"/>
          </p:cNvCxnSpPr>
          <p:nvPr/>
        </p:nvCxnSpPr>
        <p:spPr>
          <a:xfrm>
            <a:off x="3430510" y="3221682"/>
            <a:ext cx="1810672" cy="2253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D6100FF7-58D1-C0A7-5174-B57B132E8AE5}"/>
              </a:ext>
            </a:extLst>
          </p:cNvPr>
          <p:cNvCxnSpPr>
            <a:cxnSpLocks/>
            <a:stCxn id="19" idx="7"/>
            <a:endCxn id="41" idx="7"/>
          </p:cNvCxnSpPr>
          <p:nvPr/>
        </p:nvCxnSpPr>
        <p:spPr>
          <a:xfrm>
            <a:off x="3496296" y="3058309"/>
            <a:ext cx="2424527" cy="1802638"/>
          </a:xfrm>
          <a:prstGeom prst="line">
            <a:avLst/>
          </a:prstGeom>
        </p:spPr>
        <p:style>
          <a:lnRef idx="1">
            <a:schemeClr val="accent1"/>
          </a:lnRef>
          <a:fillRef idx="0">
            <a:schemeClr val="accent1"/>
          </a:fillRef>
          <a:effectRef idx="0">
            <a:schemeClr val="accent1"/>
          </a:effectRef>
          <a:fontRef idx="minor">
            <a:schemeClr val="tx1"/>
          </a:fontRef>
        </p:style>
      </p:cxnSp>
      <p:sp>
        <p:nvSpPr>
          <p:cNvPr id="2" name="灯片编号占位符 2">
            <a:extLst>
              <a:ext uri="{FF2B5EF4-FFF2-40B4-BE49-F238E27FC236}">
                <a16:creationId xmlns:a16="http://schemas.microsoft.com/office/drawing/2014/main" id="{8D54FDC5-1F3F-E071-BF04-F9CF2377C69A}"/>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31</a:t>
            </a:fld>
            <a:endParaRPr lang="en-GB" altLang="zh-CN">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6935E8B3-8B37-91A4-E769-D5E3375A9D66}"/>
              </a:ext>
            </a:extLst>
          </p:cNvPr>
          <p:cNvSpPr txBox="1"/>
          <p:nvPr/>
        </p:nvSpPr>
        <p:spPr>
          <a:xfrm>
            <a:off x="5577521" y="2125912"/>
            <a:ext cx="4241647"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Polynomial</a:t>
            </a:r>
            <a:r>
              <a:rPr lang="zh-CN" altLang="en-US" dirty="0">
                <a:solidFill>
                  <a:schemeClr val="accent2">
                    <a:lumMod val="75000"/>
                  </a:schemeClr>
                </a:solidFill>
                <a:latin typeface="Arial" panose="020B0604020202020204" pitchFamily="34" charset="0"/>
                <a:cs typeface="Arial" panose="020B0604020202020204" pitchFamily="34" charset="0"/>
              </a:rPr>
              <a:t> </a:t>
            </a:r>
            <a:r>
              <a:rPr lang="en-US" altLang="zh-CN" dirty="0">
                <a:solidFill>
                  <a:schemeClr val="accent2">
                    <a:lumMod val="75000"/>
                  </a:schemeClr>
                </a:solidFill>
                <a:latin typeface="Arial" panose="020B0604020202020204" pitchFamily="34" charset="0"/>
                <a:cs typeface="Arial" panose="020B0604020202020204" pitchFamily="34" charset="0"/>
              </a:rPr>
              <a:t>Model</a:t>
            </a:r>
          </a:p>
        </p:txBody>
      </p:sp>
      <p:graphicFrame>
        <p:nvGraphicFramePr>
          <p:cNvPr id="14" name="对象 13">
            <a:extLst>
              <a:ext uri="{FF2B5EF4-FFF2-40B4-BE49-F238E27FC236}">
                <a16:creationId xmlns:a16="http://schemas.microsoft.com/office/drawing/2014/main" id="{42E838BD-C20F-FB8B-DABD-3B14F2A553C8}"/>
              </a:ext>
            </a:extLst>
          </p:cNvPr>
          <p:cNvGraphicFramePr>
            <a:graphicFrameLocks noChangeAspect="1"/>
          </p:cNvGraphicFramePr>
          <p:nvPr>
            <p:extLst>
              <p:ext uri="{D42A27DB-BD31-4B8C-83A1-F6EECF244321}">
                <p14:modId xmlns:p14="http://schemas.microsoft.com/office/powerpoint/2010/main" val="1686407094"/>
              </p:ext>
            </p:extLst>
          </p:nvPr>
        </p:nvGraphicFramePr>
        <p:xfrm>
          <a:off x="5620051" y="3839163"/>
          <a:ext cx="3002498" cy="776287"/>
        </p:xfrm>
        <a:graphic>
          <a:graphicData uri="http://schemas.openxmlformats.org/presentationml/2006/ole">
            <mc:AlternateContent xmlns:mc="http://schemas.openxmlformats.org/markup-compatibility/2006">
              <mc:Choice xmlns:v="urn:schemas-microsoft-com:vml" Requires="v">
                <p:oleObj spid="_x0000_s18441" name="Equation" r:id="rId12" imgW="2057400" imgH="546100" progId="Equation.DSMT4">
                  <p:embed/>
                </p:oleObj>
              </mc:Choice>
              <mc:Fallback>
                <p:oleObj name="Equation" r:id="rId12" imgW="2057400" imgH="546100" progId="Equation.DSMT4">
                  <p:embed/>
                  <p:pic>
                    <p:nvPicPr>
                      <p:cNvPr id="14" name="对象 13">
                        <a:extLst>
                          <a:ext uri="{FF2B5EF4-FFF2-40B4-BE49-F238E27FC236}">
                            <a16:creationId xmlns:a16="http://schemas.microsoft.com/office/drawing/2014/main" id="{42E838BD-C20F-FB8B-DABD-3B14F2A553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20051" y="3839163"/>
                        <a:ext cx="3002498" cy="776287"/>
                      </a:xfrm>
                      <a:prstGeom prst="rect">
                        <a:avLst/>
                      </a:prstGeom>
                      <a:noFill/>
                    </p:spPr>
                  </p:pic>
                </p:oleObj>
              </mc:Fallback>
            </mc:AlternateContent>
          </a:graphicData>
        </a:graphic>
      </p:graphicFrame>
      <p:sp>
        <p:nvSpPr>
          <p:cNvPr id="16" name="文本框 15">
            <a:extLst>
              <a:ext uri="{FF2B5EF4-FFF2-40B4-BE49-F238E27FC236}">
                <a16:creationId xmlns:a16="http://schemas.microsoft.com/office/drawing/2014/main" id="{A6027C27-6C89-7FF3-AC0B-DE72F736DC68}"/>
              </a:ext>
            </a:extLst>
          </p:cNvPr>
          <p:cNvSpPr txBox="1"/>
          <p:nvPr/>
        </p:nvSpPr>
        <p:spPr>
          <a:xfrm>
            <a:off x="5574549" y="3470627"/>
            <a:ext cx="3253567"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Rapp’s Model </a:t>
            </a:r>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699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92DDBA60-BCFD-F757-AA97-42BC4EE973B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52888" y="1902021"/>
            <a:ext cx="3492761" cy="676386"/>
          </a:xfrm>
          <a:prstGeom prst="rect">
            <a:avLst/>
          </a:prstGeom>
        </p:spPr>
      </p:pic>
      <p:pic>
        <p:nvPicPr>
          <p:cNvPr id="4" name="图片 3">
            <a:extLst>
              <a:ext uri="{FF2B5EF4-FFF2-40B4-BE49-F238E27FC236}">
                <a16:creationId xmlns:a16="http://schemas.microsoft.com/office/drawing/2014/main" id="{8AD81B7D-5539-19FA-38C9-59F4CDDE761B}"/>
              </a:ext>
            </a:extLst>
          </p:cNvPr>
          <p:cNvPicPr>
            <a:picLocks noChangeAspect="1"/>
          </p:cNvPicPr>
          <p:nvPr/>
        </p:nvPicPr>
        <p:blipFill>
          <a:blip r:embed="rId3"/>
          <a:stretch>
            <a:fillRect/>
          </a:stretch>
        </p:blipFill>
        <p:spPr>
          <a:xfrm>
            <a:off x="2603975" y="4539214"/>
            <a:ext cx="6503988" cy="1586722"/>
          </a:xfrm>
          <a:prstGeom prst="rect">
            <a:avLst/>
          </a:prstGeom>
        </p:spPr>
      </p:pic>
      <p:sp>
        <p:nvSpPr>
          <p:cNvPr id="5" name="标题 21">
            <a:extLst>
              <a:ext uri="{FF2B5EF4-FFF2-40B4-BE49-F238E27FC236}">
                <a16:creationId xmlns:a16="http://schemas.microsoft.com/office/drawing/2014/main" id="{77E1A798-37EA-4981-47D5-84CAC4B658EA}"/>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Disturbance Model</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a:extLst>
              <a:ext uri="{FF2B5EF4-FFF2-40B4-BE49-F238E27FC236}">
                <a16:creationId xmlns:a16="http://schemas.microsoft.com/office/drawing/2014/main" id="{C3A6F16D-98EC-79F2-A18F-0C3ED5025C8A}"/>
              </a:ext>
            </a:extLst>
          </p:cNvPr>
          <p:cNvPicPr>
            <a:picLocks noChangeAspect="1"/>
          </p:cNvPicPr>
          <p:nvPr/>
        </p:nvPicPr>
        <p:blipFill>
          <a:blip r:embed="rId4"/>
          <a:stretch>
            <a:fillRect/>
          </a:stretch>
        </p:blipFill>
        <p:spPr>
          <a:xfrm>
            <a:off x="2442436" y="2991214"/>
            <a:ext cx="6827065" cy="975295"/>
          </a:xfrm>
          <a:prstGeom prst="rect">
            <a:avLst/>
          </a:prstGeom>
        </p:spPr>
      </p:pic>
      <p:cxnSp>
        <p:nvCxnSpPr>
          <p:cNvPr id="8" name="直接箭头连接符 7">
            <a:extLst>
              <a:ext uri="{FF2B5EF4-FFF2-40B4-BE49-F238E27FC236}">
                <a16:creationId xmlns:a16="http://schemas.microsoft.com/office/drawing/2014/main" id="{3023B0C2-5C1D-CFA9-BC7E-3078454488D0}"/>
              </a:ext>
            </a:extLst>
          </p:cNvPr>
          <p:cNvCxnSpPr>
            <a:cxnSpLocks/>
          </p:cNvCxnSpPr>
          <p:nvPr/>
        </p:nvCxnSpPr>
        <p:spPr>
          <a:xfrm>
            <a:off x="7113270" y="2625454"/>
            <a:ext cx="0" cy="73152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E2CED9C-FA36-61DB-EEC7-DE55CE8B5AC8}"/>
              </a:ext>
            </a:extLst>
          </p:cNvPr>
          <p:cNvSpPr txBox="1"/>
          <p:nvPr/>
        </p:nvSpPr>
        <p:spPr>
          <a:xfrm>
            <a:off x="7492048" y="2438109"/>
            <a:ext cx="2220912"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Microphonics, LFD</a:t>
            </a:r>
            <a:endParaRPr lang="zh-CN" altLang="en-US" dirty="0">
              <a:solidFill>
                <a:schemeClr val="accent2">
                  <a:lumMod val="75000"/>
                </a:schemeClr>
              </a:solidFill>
            </a:endParaRPr>
          </a:p>
        </p:txBody>
      </p:sp>
      <p:cxnSp>
        <p:nvCxnSpPr>
          <p:cNvPr id="13" name="直接连接符 12">
            <a:extLst>
              <a:ext uri="{FF2B5EF4-FFF2-40B4-BE49-F238E27FC236}">
                <a16:creationId xmlns:a16="http://schemas.microsoft.com/office/drawing/2014/main" id="{92B41A8E-06A3-6420-5C16-5924E85A81D8}"/>
              </a:ext>
            </a:extLst>
          </p:cNvPr>
          <p:cNvCxnSpPr>
            <a:cxnSpLocks/>
          </p:cNvCxnSpPr>
          <p:nvPr/>
        </p:nvCxnSpPr>
        <p:spPr>
          <a:xfrm flipV="1">
            <a:off x="7113270" y="2622776"/>
            <a:ext cx="279400" cy="892"/>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7A6DB710-738F-F6A5-AE2E-276DA13713EB}"/>
              </a:ext>
            </a:extLst>
          </p:cNvPr>
          <p:cNvCxnSpPr>
            <a:cxnSpLocks/>
          </p:cNvCxnSpPr>
          <p:nvPr/>
        </p:nvCxnSpPr>
        <p:spPr>
          <a:xfrm>
            <a:off x="6427470" y="2622775"/>
            <a:ext cx="0" cy="856086"/>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A1510E96-0CCE-1A15-EF7C-56F1E8D344B5}"/>
              </a:ext>
            </a:extLst>
          </p:cNvPr>
          <p:cNvSpPr txBox="1"/>
          <p:nvPr/>
        </p:nvSpPr>
        <p:spPr>
          <a:xfrm>
            <a:off x="6080443" y="2288880"/>
            <a:ext cx="933449"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Beam</a:t>
            </a:r>
            <a:endParaRPr lang="zh-CN" altLang="en-US" dirty="0">
              <a:solidFill>
                <a:schemeClr val="accent2">
                  <a:lumMod val="75000"/>
                </a:schemeClr>
              </a:solidFill>
            </a:endParaRPr>
          </a:p>
        </p:txBody>
      </p:sp>
      <p:cxnSp>
        <p:nvCxnSpPr>
          <p:cNvPr id="17" name="直接箭头连接符 16">
            <a:extLst>
              <a:ext uri="{FF2B5EF4-FFF2-40B4-BE49-F238E27FC236}">
                <a16:creationId xmlns:a16="http://schemas.microsoft.com/office/drawing/2014/main" id="{462CDAEE-CF16-ED24-880B-269F4546B84A}"/>
              </a:ext>
            </a:extLst>
          </p:cNvPr>
          <p:cNvCxnSpPr>
            <a:cxnSpLocks/>
          </p:cNvCxnSpPr>
          <p:nvPr/>
        </p:nvCxnSpPr>
        <p:spPr>
          <a:xfrm>
            <a:off x="3856990" y="2714662"/>
            <a:ext cx="0" cy="73152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1382E7E-46C9-DD01-8D9C-1793935F6706}"/>
              </a:ext>
            </a:extLst>
          </p:cNvPr>
          <p:cNvSpPr txBox="1"/>
          <p:nvPr/>
        </p:nvSpPr>
        <p:spPr>
          <a:xfrm>
            <a:off x="3501504" y="2305818"/>
            <a:ext cx="933449"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Ripple</a:t>
            </a:r>
            <a:endParaRPr lang="zh-CN" altLang="en-US" dirty="0">
              <a:solidFill>
                <a:schemeClr val="accent2">
                  <a:lumMod val="75000"/>
                </a:schemeClr>
              </a:solidFill>
            </a:endParaRPr>
          </a:p>
        </p:txBody>
      </p:sp>
      <p:cxnSp>
        <p:nvCxnSpPr>
          <p:cNvPr id="19" name="直接箭头连接符 18">
            <a:extLst>
              <a:ext uri="{FF2B5EF4-FFF2-40B4-BE49-F238E27FC236}">
                <a16:creationId xmlns:a16="http://schemas.microsoft.com/office/drawing/2014/main" id="{88E9F007-0F9A-48F3-68DD-AE38B7D82D7C}"/>
              </a:ext>
            </a:extLst>
          </p:cNvPr>
          <p:cNvCxnSpPr>
            <a:cxnSpLocks/>
          </p:cNvCxnSpPr>
          <p:nvPr/>
        </p:nvCxnSpPr>
        <p:spPr>
          <a:xfrm>
            <a:off x="8307070" y="4426314"/>
            <a:ext cx="0" cy="47866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B9EFED0-730E-BE1D-B2FD-7BC289D22B5A}"/>
              </a:ext>
            </a:extLst>
          </p:cNvPr>
          <p:cNvCxnSpPr>
            <a:cxnSpLocks/>
          </p:cNvCxnSpPr>
          <p:nvPr/>
        </p:nvCxnSpPr>
        <p:spPr>
          <a:xfrm flipV="1">
            <a:off x="8323104" y="4425422"/>
            <a:ext cx="279400" cy="892"/>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49F667AD-2F35-E02B-0895-3D316731B583}"/>
              </a:ext>
            </a:extLst>
          </p:cNvPr>
          <p:cNvSpPr txBox="1"/>
          <p:nvPr/>
        </p:nvSpPr>
        <p:spPr>
          <a:xfrm>
            <a:off x="8690927" y="4240756"/>
            <a:ext cx="2659059"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High Frequency Noise</a:t>
            </a:r>
            <a:endParaRPr lang="zh-CN" altLang="en-US" dirty="0">
              <a:solidFill>
                <a:schemeClr val="accent2">
                  <a:lumMod val="75000"/>
                </a:schemeClr>
              </a:solidFill>
            </a:endParaRPr>
          </a:p>
        </p:txBody>
      </p:sp>
      <p:sp>
        <p:nvSpPr>
          <p:cNvPr id="23" name="对话气泡: 矩形 22">
            <a:extLst>
              <a:ext uri="{FF2B5EF4-FFF2-40B4-BE49-F238E27FC236}">
                <a16:creationId xmlns:a16="http://schemas.microsoft.com/office/drawing/2014/main" id="{418821EA-91FE-88F8-D820-97D892DD4348}"/>
              </a:ext>
            </a:extLst>
          </p:cNvPr>
          <p:cNvSpPr/>
          <p:nvPr/>
        </p:nvSpPr>
        <p:spPr>
          <a:xfrm>
            <a:off x="2231391" y="2852149"/>
            <a:ext cx="7167878" cy="1239378"/>
          </a:xfrm>
          <a:prstGeom prst="wedgeRectCallout">
            <a:avLst>
              <a:gd name="adj1" fmla="val 20598"/>
              <a:gd name="adj2" fmla="val 106625"/>
            </a:avLst>
          </a:prstGeom>
          <a:solidFill>
            <a:schemeClr val="bg1">
              <a:lumMod val="95000"/>
              <a:alpha val="21000"/>
            </a:schemeClr>
          </a:solidFill>
          <a:ln w="22225">
            <a:solidFill>
              <a:schemeClr val="bg1">
                <a:lumMod val="50000"/>
                <a:alpha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1AD58109-BAB6-2A24-74DC-C1D971DAF7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7430" y="2098275"/>
            <a:ext cx="3249245" cy="731520"/>
          </a:xfrm>
          <a:prstGeom prst="rect">
            <a:avLst/>
          </a:prstGeom>
        </p:spPr>
      </p:pic>
      <p:cxnSp>
        <p:nvCxnSpPr>
          <p:cNvPr id="28" name="直接连接符 27">
            <a:extLst>
              <a:ext uri="{FF2B5EF4-FFF2-40B4-BE49-F238E27FC236}">
                <a16:creationId xmlns:a16="http://schemas.microsoft.com/office/drawing/2014/main" id="{FE976C92-DBA8-02D6-0A79-7172FC922212}"/>
              </a:ext>
            </a:extLst>
          </p:cNvPr>
          <p:cNvCxnSpPr/>
          <p:nvPr/>
        </p:nvCxnSpPr>
        <p:spPr>
          <a:xfrm>
            <a:off x="5563553" y="2658212"/>
            <a:ext cx="243840" cy="0"/>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976DFE56-77A7-C67E-23EA-803C5C504691}"/>
              </a:ext>
            </a:extLst>
          </p:cNvPr>
          <p:cNvSpPr/>
          <p:nvPr/>
        </p:nvSpPr>
        <p:spPr>
          <a:xfrm>
            <a:off x="5807393" y="2322769"/>
            <a:ext cx="172720" cy="331918"/>
          </a:xfrm>
          <a:prstGeom prst="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4137D051-1584-B836-562C-353557506350}"/>
              </a:ext>
            </a:extLst>
          </p:cNvPr>
          <p:cNvCxnSpPr/>
          <p:nvPr/>
        </p:nvCxnSpPr>
        <p:spPr>
          <a:xfrm>
            <a:off x="5980112" y="2658212"/>
            <a:ext cx="243840" cy="0"/>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B679F98-682F-F898-E672-B40A8AEA409C}"/>
              </a:ext>
            </a:extLst>
          </p:cNvPr>
          <p:cNvSpPr/>
          <p:nvPr/>
        </p:nvSpPr>
        <p:spPr>
          <a:xfrm>
            <a:off x="1" y="881067"/>
            <a:ext cx="11726324" cy="439287"/>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Disturbance and noise should be also carefully considered in the LLRF FB loop</a:t>
            </a:r>
          </a:p>
        </p:txBody>
      </p:sp>
      <p:sp>
        <p:nvSpPr>
          <p:cNvPr id="2" name="灯片编号占位符 2">
            <a:extLst>
              <a:ext uri="{FF2B5EF4-FFF2-40B4-BE49-F238E27FC236}">
                <a16:creationId xmlns:a16="http://schemas.microsoft.com/office/drawing/2014/main" id="{2B26D81D-39EE-D5D5-33F1-5D777FA408B6}"/>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32</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142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1">
            <a:extLst>
              <a:ext uri="{FF2B5EF4-FFF2-40B4-BE49-F238E27FC236}">
                <a16:creationId xmlns:a16="http://schemas.microsoft.com/office/drawing/2014/main" id="{EC18C518-357E-CE37-67EB-068ADAD8EA93}"/>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System Identification (Black-box)</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正方形/長方形 79">
            <a:extLst>
              <a:ext uri="{FF2B5EF4-FFF2-40B4-BE49-F238E27FC236}">
                <a16:creationId xmlns:a16="http://schemas.microsoft.com/office/drawing/2014/main" id="{4808FC10-450E-268E-5733-3E46763A6A61}"/>
              </a:ext>
            </a:extLst>
          </p:cNvPr>
          <p:cNvSpPr/>
          <p:nvPr/>
        </p:nvSpPr>
        <p:spPr>
          <a:xfrm>
            <a:off x="2172942" y="1754373"/>
            <a:ext cx="1463693" cy="204692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panose="02020603050405020304" pitchFamily="18" charset="0"/>
              <a:cs typeface="Times" panose="02020603050405020304" pitchFamily="18" charset="0"/>
            </a:endParaRPr>
          </a:p>
        </p:txBody>
      </p:sp>
      <p:sp>
        <p:nvSpPr>
          <p:cNvPr id="7" name="正方形/長方形 69">
            <a:extLst>
              <a:ext uri="{FF2B5EF4-FFF2-40B4-BE49-F238E27FC236}">
                <a16:creationId xmlns:a16="http://schemas.microsoft.com/office/drawing/2014/main" id="{F272F2EA-A4B1-FC0C-263A-1F6BA815DC81}"/>
              </a:ext>
            </a:extLst>
          </p:cNvPr>
          <p:cNvSpPr/>
          <p:nvPr/>
        </p:nvSpPr>
        <p:spPr>
          <a:xfrm>
            <a:off x="518522" y="3113158"/>
            <a:ext cx="2084113" cy="10813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panose="02020603050405020304" pitchFamily="18" charset="0"/>
              <a:cs typeface="Times" panose="02020603050405020304" pitchFamily="18" charset="0"/>
            </a:endParaRPr>
          </a:p>
        </p:txBody>
      </p:sp>
      <p:cxnSp>
        <p:nvCxnSpPr>
          <p:cNvPr id="8" name="直線コネクタ 71">
            <a:extLst>
              <a:ext uri="{FF2B5EF4-FFF2-40B4-BE49-F238E27FC236}">
                <a16:creationId xmlns:a16="http://schemas.microsoft.com/office/drawing/2014/main" id="{F45BA094-F062-D770-67C3-4A99CEBDEA6B}"/>
              </a:ext>
            </a:extLst>
          </p:cNvPr>
          <p:cNvCxnSpPr>
            <a:cxnSpLocks/>
          </p:cNvCxnSpPr>
          <p:nvPr/>
        </p:nvCxnSpPr>
        <p:spPr>
          <a:xfrm>
            <a:off x="3636176" y="1992776"/>
            <a:ext cx="340321"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雲 72">
            <a:extLst>
              <a:ext uri="{FF2B5EF4-FFF2-40B4-BE49-F238E27FC236}">
                <a16:creationId xmlns:a16="http://schemas.microsoft.com/office/drawing/2014/main" id="{EC7D12E4-EF9F-778F-BD31-7B1B5529C972}"/>
              </a:ext>
            </a:extLst>
          </p:cNvPr>
          <p:cNvSpPr/>
          <p:nvPr/>
        </p:nvSpPr>
        <p:spPr>
          <a:xfrm>
            <a:off x="4457576" y="1815493"/>
            <a:ext cx="1023508" cy="1011174"/>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panose="02020603050405020304" pitchFamily="18" charset="0"/>
              <a:cs typeface="Times" panose="02020603050405020304" pitchFamily="18" charset="0"/>
            </a:endParaRPr>
          </a:p>
        </p:txBody>
      </p:sp>
      <p:cxnSp>
        <p:nvCxnSpPr>
          <p:cNvPr id="10" name="直線コネクタ 73">
            <a:extLst>
              <a:ext uri="{FF2B5EF4-FFF2-40B4-BE49-F238E27FC236}">
                <a16:creationId xmlns:a16="http://schemas.microsoft.com/office/drawing/2014/main" id="{4B8C3984-8735-E8C8-2AC2-3A4D9A643D35}"/>
              </a:ext>
            </a:extLst>
          </p:cNvPr>
          <p:cNvCxnSpPr>
            <a:cxnSpLocks/>
          </p:cNvCxnSpPr>
          <p:nvPr/>
        </p:nvCxnSpPr>
        <p:spPr>
          <a:xfrm>
            <a:off x="3636176" y="1992776"/>
            <a:ext cx="0" cy="39417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直線コネクタ 74">
            <a:extLst>
              <a:ext uri="{FF2B5EF4-FFF2-40B4-BE49-F238E27FC236}">
                <a16:creationId xmlns:a16="http://schemas.microsoft.com/office/drawing/2014/main" id="{83E2AFAD-4F41-C985-6BD9-7D047A4C9288}"/>
              </a:ext>
            </a:extLst>
          </p:cNvPr>
          <p:cNvCxnSpPr>
            <a:cxnSpLocks/>
          </p:cNvCxnSpPr>
          <p:nvPr/>
        </p:nvCxnSpPr>
        <p:spPr>
          <a:xfrm>
            <a:off x="3636176" y="2386949"/>
            <a:ext cx="3403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75">
            <a:extLst>
              <a:ext uri="{FF2B5EF4-FFF2-40B4-BE49-F238E27FC236}">
                <a16:creationId xmlns:a16="http://schemas.microsoft.com/office/drawing/2014/main" id="{261966F7-D209-3E05-C535-AB1F405D3330}"/>
              </a:ext>
            </a:extLst>
          </p:cNvPr>
          <p:cNvCxnSpPr>
            <a:cxnSpLocks/>
          </p:cNvCxnSpPr>
          <p:nvPr/>
        </p:nvCxnSpPr>
        <p:spPr>
          <a:xfrm>
            <a:off x="3976497" y="1992776"/>
            <a:ext cx="145852" cy="19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76">
            <a:extLst>
              <a:ext uri="{FF2B5EF4-FFF2-40B4-BE49-F238E27FC236}">
                <a16:creationId xmlns:a16="http://schemas.microsoft.com/office/drawing/2014/main" id="{68CE9C2D-289F-EBCF-9C58-F67972FBD3A1}"/>
              </a:ext>
            </a:extLst>
          </p:cNvPr>
          <p:cNvCxnSpPr>
            <a:cxnSpLocks/>
          </p:cNvCxnSpPr>
          <p:nvPr/>
        </p:nvCxnSpPr>
        <p:spPr>
          <a:xfrm flipV="1">
            <a:off x="3976497" y="2189862"/>
            <a:ext cx="145852" cy="197086"/>
          </a:xfrm>
          <a:prstGeom prst="line">
            <a:avLst/>
          </a:prstGeom>
        </p:spPr>
        <p:style>
          <a:lnRef idx="1">
            <a:schemeClr val="accent1"/>
          </a:lnRef>
          <a:fillRef idx="0">
            <a:schemeClr val="accent1"/>
          </a:fillRef>
          <a:effectRef idx="0">
            <a:schemeClr val="accent1"/>
          </a:effectRef>
          <a:fontRef idx="minor">
            <a:schemeClr val="tx1"/>
          </a:fontRef>
        </p:style>
      </p:cxnSp>
      <p:sp>
        <p:nvSpPr>
          <p:cNvPr id="14" name="右矢印 77">
            <a:extLst>
              <a:ext uri="{FF2B5EF4-FFF2-40B4-BE49-F238E27FC236}">
                <a16:creationId xmlns:a16="http://schemas.microsoft.com/office/drawing/2014/main" id="{E57AA3DA-C35D-FA95-CAB8-F9AA3494C5AA}"/>
              </a:ext>
            </a:extLst>
          </p:cNvPr>
          <p:cNvSpPr/>
          <p:nvPr/>
        </p:nvSpPr>
        <p:spPr>
          <a:xfrm>
            <a:off x="4130728" y="2106477"/>
            <a:ext cx="263042" cy="166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panose="02020603050405020304" pitchFamily="18" charset="0"/>
              <a:cs typeface="Times" panose="02020603050405020304" pitchFamily="18" charset="0"/>
            </a:endParaRPr>
          </a:p>
        </p:txBody>
      </p:sp>
      <p:sp>
        <p:nvSpPr>
          <p:cNvPr id="15" name="テキスト ボックス 11282">
            <a:extLst>
              <a:ext uri="{FF2B5EF4-FFF2-40B4-BE49-F238E27FC236}">
                <a16:creationId xmlns:a16="http://schemas.microsoft.com/office/drawing/2014/main" id="{51AF7EB1-6E4C-6662-43F5-33016DCF8C82}"/>
              </a:ext>
            </a:extLst>
          </p:cNvPr>
          <p:cNvSpPr txBox="1"/>
          <p:nvPr/>
        </p:nvSpPr>
        <p:spPr>
          <a:xfrm>
            <a:off x="4481623" y="1963853"/>
            <a:ext cx="105216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Arial" panose="020B0604020202020204" pitchFamily="34" charset="0"/>
                <a:cs typeface="Arial" panose="020B0604020202020204" pitchFamily="34" charset="0"/>
              </a:rPr>
              <a:t>Unknown Sys. </a:t>
            </a:r>
          </a:p>
        </p:txBody>
      </p:sp>
      <p:sp>
        <p:nvSpPr>
          <p:cNvPr id="16" name="曲折矢印 80">
            <a:extLst>
              <a:ext uri="{FF2B5EF4-FFF2-40B4-BE49-F238E27FC236}">
                <a16:creationId xmlns:a16="http://schemas.microsoft.com/office/drawing/2014/main" id="{45A76463-2255-6D16-E339-BB2152D6B3D1}"/>
              </a:ext>
            </a:extLst>
          </p:cNvPr>
          <p:cNvSpPr/>
          <p:nvPr/>
        </p:nvSpPr>
        <p:spPr>
          <a:xfrm rot="10800000">
            <a:off x="4137483" y="3133385"/>
            <a:ext cx="779613" cy="29562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Times" panose="02020603050405020304" pitchFamily="18" charset="0"/>
              <a:cs typeface="Times" panose="02020603050405020304" pitchFamily="18" charset="0"/>
            </a:endParaRPr>
          </a:p>
        </p:txBody>
      </p:sp>
      <p:cxnSp>
        <p:nvCxnSpPr>
          <p:cNvPr id="17" name="直線コネクタ 81">
            <a:extLst>
              <a:ext uri="{FF2B5EF4-FFF2-40B4-BE49-F238E27FC236}">
                <a16:creationId xmlns:a16="http://schemas.microsoft.com/office/drawing/2014/main" id="{FC0FC2D9-A292-C1DE-F547-3197D8143B72}"/>
              </a:ext>
            </a:extLst>
          </p:cNvPr>
          <p:cNvCxnSpPr>
            <a:cxnSpLocks/>
          </p:cNvCxnSpPr>
          <p:nvPr/>
        </p:nvCxnSpPr>
        <p:spPr>
          <a:xfrm>
            <a:off x="3636176" y="3153368"/>
            <a:ext cx="3403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82">
            <a:extLst>
              <a:ext uri="{FF2B5EF4-FFF2-40B4-BE49-F238E27FC236}">
                <a16:creationId xmlns:a16="http://schemas.microsoft.com/office/drawing/2014/main" id="{AE956B73-4528-35A4-29F5-08C03628A676}"/>
              </a:ext>
            </a:extLst>
          </p:cNvPr>
          <p:cNvCxnSpPr>
            <a:cxnSpLocks/>
          </p:cNvCxnSpPr>
          <p:nvPr/>
        </p:nvCxnSpPr>
        <p:spPr>
          <a:xfrm>
            <a:off x="3636176" y="3153368"/>
            <a:ext cx="0" cy="39417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 name="直線コネクタ 83">
            <a:extLst>
              <a:ext uri="{FF2B5EF4-FFF2-40B4-BE49-F238E27FC236}">
                <a16:creationId xmlns:a16="http://schemas.microsoft.com/office/drawing/2014/main" id="{5098DD16-06DF-ED14-02ED-19DB9C1BC7C2}"/>
              </a:ext>
            </a:extLst>
          </p:cNvPr>
          <p:cNvCxnSpPr>
            <a:cxnSpLocks/>
          </p:cNvCxnSpPr>
          <p:nvPr/>
        </p:nvCxnSpPr>
        <p:spPr>
          <a:xfrm>
            <a:off x="3636176" y="3547540"/>
            <a:ext cx="3403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84">
            <a:extLst>
              <a:ext uri="{FF2B5EF4-FFF2-40B4-BE49-F238E27FC236}">
                <a16:creationId xmlns:a16="http://schemas.microsoft.com/office/drawing/2014/main" id="{6E881D01-3B51-F402-980B-8A146EE7BC0A}"/>
              </a:ext>
            </a:extLst>
          </p:cNvPr>
          <p:cNvCxnSpPr>
            <a:cxnSpLocks/>
          </p:cNvCxnSpPr>
          <p:nvPr/>
        </p:nvCxnSpPr>
        <p:spPr>
          <a:xfrm>
            <a:off x="3976497" y="3153368"/>
            <a:ext cx="145852" cy="19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85">
            <a:extLst>
              <a:ext uri="{FF2B5EF4-FFF2-40B4-BE49-F238E27FC236}">
                <a16:creationId xmlns:a16="http://schemas.microsoft.com/office/drawing/2014/main" id="{747304A3-B86F-EEDD-70F4-74FDD35202C8}"/>
              </a:ext>
            </a:extLst>
          </p:cNvPr>
          <p:cNvCxnSpPr>
            <a:cxnSpLocks/>
          </p:cNvCxnSpPr>
          <p:nvPr/>
        </p:nvCxnSpPr>
        <p:spPr>
          <a:xfrm flipV="1">
            <a:off x="3976497" y="3350454"/>
            <a:ext cx="145852" cy="19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矢印コネクタ 86">
            <a:extLst>
              <a:ext uri="{FF2B5EF4-FFF2-40B4-BE49-F238E27FC236}">
                <a16:creationId xmlns:a16="http://schemas.microsoft.com/office/drawing/2014/main" id="{D2F02FC3-267B-6AA8-0AC6-BE8DF0FF5770}"/>
              </a:ext>
            </a:extLst>
          </p:cNvPr>
          <p:cNvCxnSpPr>
            <a:cxnSpLocks/>
          </p:cNvCxnSpPr>
          <p:nvPr/>
        </p:nvCxnSpPr>
        <p:spPr>
          <a:xfrm>
            <a:off x="2778366" y="2283923"/>
            <a:ext cx="630024" cy="0"/>
          </a:xfrm>
          <a:prstGeom prst="straightConnector1">
            <a:avLst/>
          </a:prstGeom>
          <a:ln w="127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3" name="直線矢印コネクタ 87">
            <a:extLst>
              <a:ext uri="{FF2B5EF4-FFF2-40B4-BE49-F238E27FC236}">
                <a16:creationId xmlns:a16="http://schemas.microsoft.com/office/drawing/2014/main" id="{E6025394-75D9-7E69-EF86-CDEB77C44740}"/>
              </a:ext>
            </a:extLst>
          </p:cNvPr>
          <p:cNvCxnSpPr>
            <a:cxnSpLocks/>
          </p:cNvCxnSpPr>
          <p:nvPr/>
        </p:nvCxnSpPr>
        <p:spPr>
          <a:xfrm flipV="1">
            <a:off x="2858298" y="1913108"/>
            <a:ext cx="0" cy="447311"/>
          </a:xfrm>
          <a:prstGeom prst="straightConnector1">
            <a:avLst/>
          </a:prstGeom>
          <a:ln w="127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4" name="直線コネクタ 88">
            <a:extLst>
              <a:ext uri="{FF2B5EF4-FFF2-40B4-BE49-F238E27FC236}">
                <a16:creationId xmlns:a16="http://schemas.microsoft.com/office/drawing/2014/main" id="{932E154C-8C79-F270-27A2-F6868512C2E0}"/>
              </a:ext>
            </a:extLst>
          </p:cNvPr>
          <p:cNvCxnSpPr>
            <a:cxnSpLocks/>
          </p:cNvCxnSpPr>
          <p:nvPr/>
        </p:nvCxnSpPr>
        <p:spPr>
          <a:xfrm>
            <a:off x="2858298" y="2120051"/>
            <a:ext cx="73879"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5" name="直線コネクタ 89">
            <a:extLst>
              <a:ext uri="{FF2B5EF4-FFF2-40B4-BE49-F238E27FC236}">
                <a16:creationId xmlns:a16="http://schemas.microsoft.com/office/drawing/2014/main" id="{82664D80-87C4-5B70-4FF1-12440609B7A1}"/>
              </a:ext>
            </a:extLst>
          </p:cNvPr>
          <p:cNvCxnSpPr>
            <a:cxnSpLocks/>
          </p:cNvCxnSpPr>
          <p:nvPr/>
        </p:nvCxnSpPr>
        <p:spPr>
          <a:xfrm flipV="1">
            <a:off x="2932177" y="1995230"/>
            <a:ext cx="0" cy="124822"/>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26" name="直線コネクタ 90">
            <a:extLst>
              <a:ext uri="{FF2B5EF4-FFF2-40B4-BE49-F238E27FC236}">
                <a16:creationId xmlns:a16="http://schemas.microsoft.com/office/drawing/2014/main" id="{A7F5968A-73F2-EEE9-06AE-62597738A513}"/>
              </a:ext>
            </a:extLst>
          </p:cNvPr>
          <p:cNvCxnSpPr>
            <a:cxnSpLocks/>
          </p:cNvCxnSpPr>
          <p:nvPr/>
        </p:nvCxnSpPr>
        <p:spPr>
          <a:xfrm>
            <a:off x="2932177" y="1995230"/>
            <a:ext cx="15193"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27" name="直線コネクタ 91">
            <a:extLst>
              <a:ext uri="{FF2B5EF4-FFF2-40B4-BE49-F238E27FC236}">
                <a16:creationId xmlns:a16="http://schemas.microsoft.com/office/drawing/2014/main" id="{D92F0601-32C0-CA2F-DFB1-E99F319FCF62}"/>
              </a:ext>
            </a:extLst>
          </p:cNvPr>
          <p:cNvCxnSpPr>
            <a:cxnSpLocks/>
          </p:cNvCxnSpPr>
          <p:nvPr/>
        </p:nvCxnSpPr>
        <p:spPr>
          <a:xfrm>
            <a:off x="2947371"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28" name="直線コネクタ 92">
            <a:extLst>
              <a:ext uri="{FF2B5EF4-FFF2-40B4-BE49-F238E27FC236}">
                <a16:creationId xmlns:a16="http://schemas.microsoft.com/office/drawing/2014/main" id="{08E310AD-A175-A917-5078-E4F60F212814}"/>
              </a:ext>
            </a:extLst>
          </p:cNvPr>
          <p:cNvCxnSpPr>
            <a:cxnSpLocks/>
          </p:cNvCxnSpPr>
          <p:nvPr/>
        </p:nvCxnSpPr>
        <p:spPr>
          <a:xfrm>
            <a:off x="2947371" y="2244873"/>
            <a:ext cx="21270"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29" name="直線コネクタ 93">
            <a:extLst>
              <a:ext uri="{FF2B5EF4-FFF2-40B4-BE49-F238E27FC236}">
                <a16:creationId xmlns:a16="http://schemas.microsoft.com/office/drawing/2014/main" id="{79FD4409-BFB6-70B2-460C-ACE3C7D60B6C}"/>
              </a:ext>
            </a:extLst>
          </p:cNvPr>
          <p:cNvCxnSpPr>
            <a:cxnSpLocks/>
          </p:cNvCxnSpPr>
          <p:nvPr/>
        </p:nvCxnSpPr>
        <p:spPr>
          <a:xfrm flipV="1">
            <a:off x="2968640"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0" name="直線コネクタ 94">
            <a:extLst>
              <a:ext uri="{FF2B5EF4-FFF2-40B4-BE49-F238E27FC236}">
                <a16:creationId xmlns:a16="http://schemas.microsoft.com/office/drawing/2014/main" id="{170E8064-ED42-4B1F-F36B-0FE663BECA4D}"/>
              </a:ext>
            </a:extLst>
          </p:cNvPr>
          <p:cNvCxnSpPr>
            <a:cxnSpLocks/>
          </p:cNvCxnSpPr>
          <p:nvPr/>
        </p:nvCxnSpPr>
        <p:spPr>
          <a:xfrm>
            <a:off x="2968640" y="1995230"/>
            <a:ext cx="12054"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1" name="直線コネクタ 95">
            <a:extLst>
              <a:ext uri="{FF2B5EF4-FFF2-40B4-BE49-F238E27FC236}">
                <a16:creationId xmlns:a16="http://schemas.microsoft.com/office/drawing/2014/main" id="{7B18A6A0-4758-0473-E72D-491ED2936B57}"/>
              </a:ext>
            </a:extLst>
          </p:cNvPr>
          <p:cNvCxnSpPr>
            <a:cxnSpLocks/>
          </p:cNvCxnSpPr>
          <p:nvPr/>
        </p:nvCxnSpPr>
        <p:spPr>
          <a:xfrm>
            <a:off x="2980694"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2" name="直線コネクタ 96">
            <a:extLst>
              <a:ext uri="{FF2B5EF4-FFF2-40B4-BE49-F238E27FC236}">
                <a16:creationId xmlns:a16="http://schemas.microsoft.com/office/drawing/2014/main" id="{1A6CD1EE-E6F5-C11B-7943-8A8AFC9CBFA8}"/>
              </a:ext>
            </a:extLst>
          </p:cNvPr>
          <p:cNvCxnSpPr>
            <a:cxnSpLocks/>
          </p:cNvCxnSpPr>
          <p:nvPr/>
        </p:nvCxnSpPr>
        <p:spPr>
          <a:xfrm>
            <a:off x="2991430" y="2244873"/>
            <a:ext cx="0"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3" name="直線コネクタ 97">
            <a:extLst>
              <a:ext uri="{FF2B5EF4-FFF2-40B4-BE49-F238E27FC236}">
                <a16:creationId xmlns:a16="http://schemas.microsoft.com/office/drawing/2014/main" id="{DEA9F11C-C4B4-E1C7-5E2E-111D3563C25C}"/>
              </a:ext>
            </a:extLst>
          </p:cNvPr>
          <p:cNvCxnSpPr>
            <a:cxnSpLocks/>
          </p:cNvCxnSpPr>
          <p:nvPr/>
        </p:nvCxnSpPr>
        <p:spPr>
          <a:xfrm flipV="1">
            <a:off x="2991430"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4" name="直線コネクタ 98">
            <a:extLst>
              <a:ext uri="{FF2B5EF4-FFF2-40B4-BE49-F238E27FC236}">
                <a16:creationId xmlns:a16="http://schemas.microsoft.com/office/drawing/2014/main" id="{38C59FAB-4DD8-0FED-E461-77F403924059}"/>
              </a:ext>
            </a:extLst>
          </p:cNvPr>
          <p:cNvCxnSpPr>
            <a:cxnSpLocks/>
          </p:cNvCxnSpPr>
          <p:nvPr/>
        </p:nvCxnSpPr>
        <p:spPr>
          <a:xfrm>
            <a:off x="2991430" y="1995230"/>
            <a:ext cx="50689"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5" name="直線コネクタ 99">
            <a:extLst>
              <a:ext uri="{FF2B5EF4-FFF2-40B4-BE49-F238E27FC236}">
                <a16:creationId xmlns:a16="http://schemas.microsoft.com/office/drawing/2014/main" id="{8DF557DD-3437-5C89-A89A-47022CD89D3A}"/>
              </a:ext>
            </a:extLst>
          </p:cNvPr>
          <p:cNvCxnSpPr>
            <a:cxnSpLocks/>
          </p:cNvCxnSpPr>
          <p:nvPr/>
        </p:nvCxnSpPr>
        <p:spPr>
          <a:xfrm>
            <a:off x="3042120"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6" name="直線コネクタ 100">
            <a:extLst>
              <a:ext uri="{FF2B5EF4-FFF2-40B4-BE49-F238E27FC236}">
                <a16:creationId xmlns:a16="http://schemas.microsoft.com/office/drawing/2014/main" id="{8D4C33EE-9038-58C6-67A9-ADBAC41DCE03}"/>
              </a:ext>
            </a:extLst>
          </p:cNvPr>
          <p:cNvCxnSpPr>
            <a:cxnSpLocks/>
          </p:cNvCxnSpPr>
          <p:nvPr/>
        </p:nvCxnSpPr>
        <p:spPr>
          <a:xfrm>
            <a:off x="3042120" y="2244873"/>
            <a:ext cx="0"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7" name="直線コネクタ 101">
            <a:extLst>
              <a:ext uri="{FF2B5EF4-FFF2-40B4-BE49-F238E27FC236}">
                <a16:creationId xmlns:a16="http://schemas.microsoft.com/office/drawing/2014/main" id="{206167EB-E6D7-6B7E-C9F9-8BA38E4B9203}"/>
              </a:ext>
            </a:extLst>
          </p:cNvPr>
          <p:cNvCxnSpPr>
            <a:cxnSpLocks/>
          </p:cNvCxnSpPr>
          <p:nvPr/>
        </p:nvCxnSpPr>
        <p:spPr>
          <a:xfrm>
            <a:off x="3042120" y="2244873"/>
            <a:ext cx="11601"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8" name="直線コネクタ 102">
            <a:extLst>
              <a:ext uri="{FF2B5EF4-FFF2-40B4-BE49-F238E27FC236}">
                <a16:creationId xmlns:a16="http://schemas.microsoft.com/office/drawing/2014/main" id="{B1DB01CB-9C2D-2B90-F667-0CEBDE3720EB}"/>
              </a:ext>
            </a:extLst>
          </p:cNvPr>
          <p:cNvCxnSpPr>
            <a:cxnSpLocks/>
          </p:cNvCxnSpPr>
          <p:nvPr/>
        </p:nvCxnSpPr>
        <p:spPr>
          <a:xfrm flipV="1">
            <a:off x="3055516"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39" name="直線コネクタ 103">
            <a:extLst>
              <a:ext uri="{FF2B5EF4-FFF2-40B4-BE49-F238E27FC236}">
                <a16:creationId xmlns:a16="http://schemas.microsoft.com/office/drawing/2014/main" id="{125246B9-C765-D2CD-CE48-3298EF84CB63}"/>
              </a:ext>
            </a:extLst>
          </p:cNvPr>
          <p:cNvCxnSpPr>
            <a:cxnSpLocks/>
          </p:cNvCxnSpPr>
          <p:nvPr/>
        </p:nvCxnSpPr>
        <p:spPr>
          <a:xfrm>
            <a:off x="3055516" y="1995230"/>
            <a:ext cx="0"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40" name="直線コネクタ 104">
            <a:extLst>
              <a:ext uri="{FF2B5EF4-FFF2-40B4-BE49-F238E27FC236}">
                <a16:creationId xmlns:a16="http://schemas.microsoft.com/office/drawing/2014/main" id="{1395DF3B-B216-17E1-AE77-C19D668BF4A9}"/>
              </a:ext>
            </a:extLst>
          </p:cNvPr>
          <p:cNvCxnSpPr>
            <a:cxnSpLocks/>
          </p:cNvCxnSpPr>
          <p:nvPr/>
        </p:nvCxnSpPr>
        <p:spPr>
          <a:xfrm>
            <a:off x="3055516" y="1995230"/>
            <a:ext cx="11878"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41" name="直線コネクタ 105">
            <a:extLst>
              <a:ext uri="{FF2B5EF4-FFF2-40B4-BE49-F238E27FC236}">
                <a16:creationId xmlns:a16="http://schemas.microsoft.com/office/drawing/2014/main" id="{90AA3F6E-B29D-A48A-FABF-93367CE8B9EF}"/>
              </a:ext>
            </a:extLst>
          </p:cNvPr>
          <p:cNvCxnSpPr>
            <a:cxnSpLocks/>
          </p:cNvCxnSpPr>
          <p:nvPr/>
        </p:nvCxnSpPr>
        <p:spPr>
          <a:xfrm>
            <a:off x="3067394"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42" name="直線コネクタ 106">
            <a:extLst>
              <a:ext uri="{FF2B5EF4-FFF2-40B4-BE49-F238E27FC236}">
                <a16:creationId xmlns:a16="http://schemas.microsoft.com/office/drawing/2014/main" id="{BCA72DA0-400C-D867-4258-F5649069F2D5}"/>
              </a:ext>
            </a:extLst>
          </p:cNvPr>
          <p:cNvCxnSpPr>
            <a:cxnSpLocks/>
          </p:cNvCxnSpPr>
          <p:nvPr/>
        </p:nvCxnSpPr>
        <p:spPr>
          <a:xfrm>
            <a:off x="3067394" y="2244873"/>
            <a:ext cx="24308"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43" name="直線コネクタ 107">
            <a:extLst>
              <a:ext uri="{FF2B5EF4-FFF2-40B4-BE49-F238E27FC236}">
                <a16:creationId xmlns:a16="http://schemas.microsoft.com/office/drawing/2014/main" id="{85C667F9-8496-4C13-94A9-0CAE8655ED28}"/>
              </a:ext>
            </a:extLst>
          </p:cNvPr>
          <p:cNvCxnSpPr>
            <a:cxnSpLocks/>
          </p:cNvCxnSpPr>
          <p:nvPr/>
        </p:nvCxnSpPr>
        <p:spPr>
          <a:xfrm flipV="1">
            <a:off x="3091703"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44" name="直線コネクタ 108">
            <a:extLst>
              <a:ext uri="{FF2B5EF4-FFF2-40B4-BE49-F238E27FC236}">
                <a16:creationId xmlns:a16="http://schemas.microsoft.com/office/drawing/2014/main" id="{A561475B-8780-490F-9AAE-10A8076A2C4D}"/>
              </a:ext>
            </a:extLst>
          </p:cNvPr>
          <p:cNvCxnSpPr>
            <a:cxnSpLocks/>
          </p:cNvCxnSpPr>
          <p:nvPr/>
        </p:nvCxnSpPr>
        <p:spPr>
          <a:xfrm>
            <a:off x="3102338" y="1995230"/>
            <a:ext cx="0"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45" name="直線コネクタ 109">
            <a:extLst>
              <a:ext uri="{FF2B5EF4-FFF2-40B4-BE49-F238E27FC236}">
                <a16:creationId xmlns:a16="http://schemas.microsoft.com/office/drawing/2014/main" id="{EAE9E0C5-AF8B-9F9E-54D9-7BD257BD06EE}"/>
              </a:ext>
            </a:extLst>
          </p:cNvPr>
          <p:cNvCxnSpPr>
            <a:cxnSpLocks/>
          </p:cNvCxnSpPr>
          <p:nvPr/>
        </p:nvCxnSpPr>
        <p:spPr>
          <a:xfrm>
            <a:off x="3102338" y="1995230"/>
            <a:ext cx="0" cy="249643"/>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46" name="直線コネクタ 110">
            <a:extLst>
              <a:ext uri="{FF2B5EF4-FFF2-40B4-BE49-F238E27FC236}">
                <a16:creationId xmlns:a16="http://schemas.microsoft.com/office/drawing/2014/main" id="{E7ABE47F-E9EF-AA81-61E1-BF915BD398D5}"/>
              </a:ext>
            </a:extLst>
          </p:cNvPr>
          <p:cNvCxnSpPr>
            <a:cxnSpLocks/>
          </p:cNvCxnSpPr>
          <p:nvPr/>
        </p:nvCxnSpPr>
        <p:spPr>
          <a:xfrm>
            <a:off x="3102338" y="2244873"/>
            <a:ext cx="31905" cy="0"/>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47" name="直線コネクタ 111">
            <a:extLst>
              <a:ext uri="{FF2B5EF4-FFF2-40B4-BE49-F238E27FC236}">
                <a16:creationId xmlns:a16="http://schemas.microsoft.com/office/drawing/2014/main" id="{3B4DC6B9-C079-F001-B7EB-9ADA089E38A8}"/>
              </a:ext>
            </a:extLst>
          </p:cNvPr>
          <p:cNvCxnSpPr>
            <a:cxnSpLocks/>
          </p:cNvCxnSpPr>
          <p:nvPr/>
        </p:nvCxnSpPr>
        <p:spPr>
          <a:xfrm>
            <a:off x="3134243" y="2120051"/>
            <a:ext cx="63810"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直線コネクタ 112">
            <a:extLst>
              <a:ext uri="{FF2B5EF4-FFF2-40B4-BE49-F238E27FC236}">
                <a16:creationId xmlns:a16="http://schemas.microsoft.com/office/drawing/2014/main" id="{779B3F28-E6D5-9960-841B-DC1B7DF75AF9}"/>
              </a:ext>
            </a:extLst>
          </p:cNvPr>
          <p:cNvCxnSpPr>
            <a:cxnSpLocks/>
          </p:cNvCxnSpPr>
          <p:nvPr/>
        </p:nvCxnSpPr>
        <p:spPr>
          <a:xfrm flipV="1">
            <a:off x="3134243" y="2120051"/>
            <a:ext cx="0" cy="124822"/>
          </a:xfrm>
          <a:prstGeom prst="line">
            <a:avLst/>
          </a:prstGeom>
          <a:ln w="12700">
            <a:solidFill>
              <a:srgbClr val="0000FF"/>
            </a:solidFill>
          </a:ln>
          <a:effectLst/>
        </p:spPr>
        <p:style>
          <a:lnRef idx="1">
            <a:schemeClr val="accent1"/>
          </a:lnRef>
          <a:fillRef idx="0">
            <a:schemeClr val="accent1"/>
          </a:fillRef>
          <a:effectRef idx="0">
            <a:schemeClr val="accent1"/>
          </a:effectRef>
          <a:fontRef idx="minor">
            <a:schemeClr val="tx1"/>
          </a:fontRef>
        </p:style>
      </p:cxnSp>
      <p:cxnSp>
        <p:nvCxnSpPr>
          <p:cNvPr id="50" name="直線矢印コネクタ 114">
            <a:extLst>
              <a:ext uri="{FF2B5EF4-FFF2-40B4-BE49-F238E27FC236}">
                <a16:creationId xmlns:a16="http://schemas.microsoft.com/office/drawing/2014/main" id="{E39A3E97-A73F-C0FB-6AA5-37B5FB040EC3}"/>
              </a:ext>
            </a:extLst>
          </p:cNvPr>
          <p:cNvCxnSpPr>
            <a:cxnSpLocks/>
          </p:cNvCxnSpPr>
          <p:nvPr/>
        </p:nvCxnSpPr>
        <p:spPr>
          <a:xfrm flipV="1">
            <a:off x="2778366" y="3547540"/>
            <a:ext cx="630024" cy="21"/>
          </a:xfrm>
          <a:prstGeom prst="straightConnector1">
            <a:avLst/>
          </a:prstGeom>
          <a:ln w="127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51" name="直線矢印コネクタ 115">
            <a:extLst>
              <a:ext uri="{FF2B5EF4-FFF2-40B4-BE49-F238E27FC236}">
                <a16:creationId xmlns:a16="http://schemas.microsoft.com/office/drawing/2014/main" id="{E2C7C7C2-FA78-AF7D-13A8-60077041C1D5}"/>
              </a:ext>
            </a:extLst>
          </p:cNvPr>
          <p:cNvCxnSpPr>
            <a:cxnSpLocks/>
          </p:cNvCxnSpPr>
          <p:nvPr/>
        </p:nvCxnSpPr>
        <p:spPr>
          <a:xfrm flipV="1">
            <a:off x="2858298" y="3176747"/>
            <a:ext cx="0" cy="447311"/>
          </a:xfrm>
          <a:prstGeom prst="straightConnector1">
            <a:avLst/>
          </a:prstGeom>
          <a:ln w="127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52" name="直線コネクタ 116">
            <a:extLst>
              <a:ext uri="{FF2B5EF4-FFF2-40B4-BE49-F238E27FC236}">
                <a16:creationId xmlns:a16="http://schemas.microsoft.com/office/drawing/2014/main" id="{8955B7AD-C1E4-1A94-3B5D-8C591FC53FA1}"/>
              </a:ext>
            </a:extLst>
          </p:cNvPr>
          <p:cNvCxnSpPr>
            <a:cxnSpLocks/>
          </p:cNvCxnSpPr>
          <p:nvPr/>
        </p:nvCxnSpPr>
        <p:spPr>
          <a:xfrm>
            <a:off x="2858298" y="3383690"/>
            <a:ext cx="73879"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3" name="直線コネクタ 117">
            <a:extLst>
              <a:ext uri="{FF2B5EF4-FFF2-40B4-BE49-F238E27FC236}">
                <a16:creationId xmlns:a16="http://schemas.microsoft.com/office/drawing/2014/main" id="{427EBA1E-C687-1502-21E5-20E8F909AD20}"/>
              </a:ext>
            </a:extLst>
          </p:cNvPr>
          <p:cNvCxnSpPr>
            <a:cxnSpLocks/>
          </p:cNvCxnSpPr>
          <p:nvPr/>
        </p:nvCxnSpPr>
        <p:spPr>
          <a:xfrm>
            <a:off x="3137538" y="3383687"/>
            <a:ext cx="63810"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4" name="円弧 118">
            <a:extLst>
              <a:ext uri="{FF2B5EF4-FFF2-40B4-BE49-F238E27FC236}">
                <a16:creationId xmlns:a16="http://schemas.microsoft.com/office/drawing/2014/main" id="{20559231-3ACC-55A8-3446-5A8AD59562ED}"/>
              </a:ext>
            </a:extLst>
          </p:cNvPr>
          <p:cNvSpPr/>
          <p:nvPr/>
        </p:nvSpPr>
        <p:spPr>
          <a:xfrm flipH="1">
            <a:off x="2932177" y="3345094"/>
            <a:ext cx="36940" cy="77191"/>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55" name="円弧 119">
            <a:extLst>
              <a:ext uri="{FF2B5EF4-FFF2-40B4-BE49-F238E27FC236}">
                <a16:creationId xmlns:a16="http://schemas.microsoft.com/office/drawing/2014/main" id="{861980AA-A3D7-BA6A-BAB8-17D14134B206}"/>
              </a:ext>
            </a:extLst>
          </p:cNvPr>
          <p:cNvSpPr/>
          <p:nvPr/>
        </p:nvSpPr>
        <p:spPr>
          <a:xfrm flipH="1" flipV="1">
            <a:off x="2947601" y="3271186"/>
            <a:ext cx="43030" cy="147815"/>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56" name="円弧 120">
            <a:extLst>
              <a:ext uri="{FF2B5EF4-FFF2-40B4-BE49-F238E27FC236}">
                <a16:creationId xmlns:a16="http://schemas.microsoft.com/office/drawing/2014/main" id="{06AF51FA-1736-9AB6-5D45-1148CB5CD4CC}"/>
              </a:ext>
            </a:extLst>
          </p:cNvPr>
          <p:cNvSpPr/>
          <p:nvPr/>
        </p:nvSpPr>
        <p:spPr>
          <a:xfrm flipH="1">
            <a:off x="2969117" y="3367676"/>
            <a:ext cx="52363" cy="109218"/>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57" name="円弧 121">
            <a:extLst>
              <a:ext uri="{FF2B5EF4-FFF2-40B4-BE49-F238E27FC236}">
                <a16:creationId xmlns:a16="http://schemas.microsoft.com/office/drawing/2014/main" id="{9F6E53F5-C426-5182-95D4-69F36D829426}"/>
              </a:ext>
            </a:extLst>
          </p:cNvPr>
          <p:cNvSpPr/>
          <p:nvPr/>
        </p:nvSpPr>
        <p:spPr>
          <a:xfrm rot="10800000">
            <a:off x="2996273" y="3313067"/>
            <a:ext cx="55548" cy="109218"/>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58" name="円弧 122">
            <a:extLst>
              <a:ext uri="{FF2B5EF4-FFF2-40B4-BE49-F238E27FC236}">
                <a16:creationId xmlns:a16="http://schemas.microsoft.com/office/drawing/2014/main" id="{C3583A88-6DF6-49CD-69B0-5C32661452C4}"/>
              </a:ext>
            </a:extLst>
          </p:cNvPr>
          <p:cNvSpPr/>
          <p:nvPr/>
        </p:nvSpPr>
        <p:spPr>
          <a:xfrm flipH="1">
            <a:off x="3021397" y="3337293"/>
            <a:ext cx="67538" cy="169985"/>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59" name="円弧 123">
            <a:extLst>
              <a:ext uri="{FF2B5EF4-FFF2-40B4-BE49-F238E27FC236}">
                <a16:creationId xmlns:a16="http://schemas.microsoft.com/office/drawing/2014/main" id="{A0CE3C60-534A-399C-4739-166D2FE8051B}"/>
              </a:ext>
            </a:extLst>
          </p:cNvPr>
          <p:cNvSpPr/>
          <p:nvPr/>
        </p:nvSpPr>
        <p:spPr>
          <a:xfrm rot="10800000">
            <a:off x="3057415" y="3267997"/>
            <a:ext cx="42689" cy="130979"/>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60" name="円弧 124">
            <a:extLst>
              <a:ext uri="{FF2B5EF4-FFF2-40B4-BE49-F238E27FC236}">
                <a16:creationId xmlns:a16="http://schemas.microsoft.com/office/drawing/2014/main" id="{E28F6366-DA57-D499-2D99-D22169181B8C}"/>
              </a:ext>
            </a:extLst>
          </p:cNvPr>
          <p:cNvSpPr/>
          <p:nvPr/>
        </p:nvSpPr>
        <p:spPr>
          <a:xfrm flipH="1">
            <a:off x="3075904" y="3367676"/>
            <a:ext cx="29170" cy="65490"/>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61" name="円弧 125">
            <a:extLst>
              <a:ext uri="{FF2B5EF4-FFF2-40B4-BE49-F238E27FC236}">
                <a16:creationId xmlns:a16="http://schemas.microsoft.com/office/drawing/2014/main" id="{13DA16BE-887A-6B4F-147C-ABFB01ACBF5C}"/>
              </a:ext>
            </a:extLst>
          </p:cNvPr>
          <p:cNvSpPr/>
          <p:nvPr/>
        </p:nvSpPr>
        <p:spPr>
          <a:xfrm flipH="1" flipV="1">
            <a:off x="3091956" y="3341001"/>
            <a:ext cx="52509" cy="57976"/>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62" name="円弧 126">
            <a:extLst>
              <a:ext uri="{FF2B5EF4-FFF2-40B4-BE49-F238E27FC236}">
                <a16:creationId xmlns:a16="http://schemas.microsoft.com/office/drawing/2014/main" id="{9651392C-9095-885C-2E5F-72013C707511}"/>
              </a:ext>
            </a:extLst>
          </p:cNvPr>
          <p:cNvSpPr/>
          <p:nvPr/>
        </p:nvSpPr>
        <p:spPr>
          <a:xfrm rot="15521479">
            <a:off x="3125186" y="3369109"/>
            <a:ext cx="31533" cy="49483"/>
          </a:xfrm>
          <a:prstGeom prst="arc">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latin typeface="Times" panose="02020603050405020304" pitchFamily="18" charset="0"/>
              <a:cs typeface="Times" panose="02020603050405020304" pitchFamily="18" charset="0"/>
            </a:endParaRPr>
          </a:p>
        </p:txBody>
      </p:sp>
      <p:sp>
        <p:nvSpPr>
          <p:cNvPr id="63" name="テキスト ボックス 173">
            <a:extLst>
              <a:ext uri="{FF2B5EF4-FFF2-40B4-BE49-F238E27FC236}">
                <a16:creationId xmlns:a16="http://schemas.microsoft.com/office/drawing/2014/main" id="{736E4511-CF4D-4E84-8FAE-6BEE4BA66F53}"/>
              </a:ext>
            </a:extLst>
          </p:cNvPr>
          <p:cNvSpPr txBox="1"/>
          <p:nvPr/>
        </p:nvSpPr>
        <p:spPr>
          <a:xfrm>
            <a:off x="3591241" y="2045189"/>
            <a:ext cx="688965"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b="1" dirty="0">
                <a:latin typeface="Arial" panose="020B0604020202020204" pitchFamily="34" charset="0"/>
                <a:cs typeface="Arial" panose="020B0604020202020204" pitchFamily="34" charset="0"/>
              </a:rPr>
              <a:t>DAC</a:t>
            </a:r>
            <a:endParaRPr kumimoji="1" lang="ja-JP" altLang="en-US" sz="1400" b="1" dirty="0">
              <a:latin typeface="Arial" panose="020B0604020202020204" pitchFamily="34" charset="0"/>
              <a:cs typeface="Arial" panose="020B0604020202020204" pitchFamily="34" charset="0"/>
            </a:endParaRPr>
          </a:p>
        </p:txBody>
      </p:sp>
      <p:sp>
        <p:nvSpPr>
          <p:cNvPr id="64" name="テキスト ボックス 174">
            <a:extLst>
              <a:ext uri="{FF2B5EF4-FFF2-40B4-BE49-F238E27FC236}">
                <a16:creationId xmlns:a16="http://schemas.microsoft.com/office/drawing/2014/main" id="{68AC05FB-3B25-75A5-4F30-3C6959D77E09}"/>
              </a:ext>
            </a:extLst>
          </p:cNvPr>
          <p:cNvSpPr txBox="1"/>
          <p:nvPr/>
        </p:nvSpPr>
        <p:spPr>
          <a:xfrm>
            <a:off x="3574204" y="3235912"/>
            <a:ext cx="78052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b="1" dirty="0">
                <a:latin typeface="Arial" panose="020B0604020202020204" pitchFamily="34" charset="0"/>
                <a:cs typeface="Arial" panose="020B0604020202020204" pitchFamily="34" charset="0"/>
              </a:rPr>
              <a:t>ADC</a:t>
            </a:r>
            <a:endParaRPr kumimoji="1" lang="ja-JP" altLang="en-US" sz="1400" b="1" dirty="0">
              <a:latin typeface="Arial" panose="020B0604020202020204" pitchFamily="34" charset="0"/>
              <a:cs typeface="Arial" panose="020B0604020202020204" pitchFamily="34" charset="0"/>
            </a:endParaRPr>
          </a:p>
        </p:txBody>
      </p:sp>
      <p:sp>
        <p:nvSpPr>
          <p:cNvPr id="65" name="テキスト ボックス 175">
            <a:extLst>
              <a:ext uri="{FF2B5EF4-FFF2-40B4-BE49-F238E27FC236}">
                <a16:creationId xmlns:a16="http://schemas.microsoft.com/office/drawing/2014/main" id="{213E048D-893C-8493-6B31-628383EF08C4}"/>
              </a:ext>
            </a:extLst>
          </p:cNvPr>
          <p:cNvSpPr txBox="1"/>
          <p:nvPr/>
        </p:nvSpPr>
        <p:spPr>
          <a:xfrm>
            <a:off x="2373817" y="2417672"/>
            <a:ext cx="106194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2400" b="1" dirty="0">
                <a:latin typeface="Arial" panose="020B0604020202020204" pitchFamily="34" charset="0"/>
                <a:cs typeface="Arial" panose="020B0604020202020204" pitchFamily="34" charset="0"/>
              </a:rPr>
              <a:t>FPGA</a:t>
            </a:r>
            <a:endParaRPr kumimoji="1" lang="ja-JP" altLang="en-US" sz="2400" b="1" dirty="0">
              <a:latin typeface="Arial" panose="020B0604020202020204" pitchFamily="34" charset="0"/>
              <a:cs typeface="Arial" panose="020B0604020202020204" pitchFamily="34" charset="0"/>
            </a:endParaRPr>
          </a:p>
        </p:txBody>
      </p:sp>
      <p:cxnSp>
        <p:nvCxnSpPr>
          <p:cNvPr id="66" name="直線矢印コネクタ 130">
            <a:extLst>
              <a:ext uri="{FF2B5EF4-FFF2-40B4-BE49-F238E27FC236}">
                <a16:creationId xmlns:a16="http://schemas.microsoft.com/office/drawing/2014/main" id="{7ADF20B4-F3E5-5507-BFAF-E58244D74316}"/>
              </a:ext>
            </a:extLst>
          </p:cNvPr>
          <p:cNvCxnSpPr>
            <a:cxnSpLocks/>
          </p:cNvCxnSpPr>
          <p:nvPr/>
        </p:nvCxnSpPr>
        <p:spPr>
          <a:xfrm flipH="1">
            <a:off x="1770321" y="2027945"/>
            <a:ext cx="1046188" cy="773734"/>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67" name="直線矢印コネクタ 131">
            <a:extLst>
              <a:ext uri="{FF2B5EF4-FFF2-40B4-BE49-F238E27FC236}">
                <a16:creationId xmlns:a16="http://schemas.microsoft.com/office/drawing/2014/main" id="{8593A914-2517-26FF-0042-8E882A208D56}"/>
              </a:ext>
            </a:extLst>
          </p:cNvPr>
          <p:cNvCxnSpPr>
            <a:cxnSpLocks/>
          </p:cNvCxnSpPr>
          <p:nvPr/>
        </p:nvCxnSpPr>
        <p:spPr>
          <a:xfrm flipH="1" flipV="1">
            <a:off x="3064630" y="3462451"/>
            <a:ext cx="599422" cy="463663"/>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69" name="直線矢印コネクタ 133">
            <a:extLst>
              <a:ext uri="{FF2B5EF4-FFF2-40B4-BE49-F238E27FC236}">
                <a16:creationId xmlns:a16="http://schemas.microsoft.com/office/drawing/2014/main" id="{00E07F5A-9B8D-AB51-665F-99BF34FAD3B3}"/>
              </a:ext>
            </a:extLst>
          </p:cNvPr>
          <p:cNvCxnSpPr>
            <a:cxnSpLocks/>
          </p:cNvCxnSpPr>
          <p:nvPr/>
        </p:nvCxnSpPr>
        <p:spPr>
          <a:xfrm>
            <a:off x="608953" y="3641981"/>
            <a:ext cx="199368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134">
            <a:extLst>
              <a:ext uri="{FF2B5EF4-FFF2-40B4-BE49-F238E27FC236}">
                <a16:creationId xmlns:a16="http://schemas.microsoft.com/office/drawing/2014/main" id="{85F442F7-81CC-9D54-73F2-3486D5CE67EF}"/>
              </a:ext>
            </a:extLst>
          </p:cNvPr>
          <p:cNvCxnSpPr>
            <a:cxnSpLocks/>
          </p:cNvCxnSpPr>
          <p:nvPr/>
        </p:nvCxnSpPr>
        <p:spPr>
          <a:xfrm flipV="1">
            <a:off x="760311" y="3195725"/>
            <a:ext cx="0" cy="892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直線コネクタ 135">
            <a:extLst>
              <a:ext uri="{FF2B5EF4-FFF2-40B4-BE49-F238E27FC236}">
                <a16:creationId xmlns:a16="http://schemas.microsoft.com/office/drawing/2014/main" id="{D282B55F-FBA9-6C42-BAB3-A79AB9E865CB}"/>
              </a:ext>
            </a:extLst>
          </p:cNvPr>
          <p:cNvCxnSpPr>
            <a:cxnSpLocks/>
          </p:cNvCxnSpPr>
          <p:nvPr/>
        </p:nvCxnSpPr>
        <p:spPr>
          <a:xfrm>
            <a:off x="760311" y="3641981"/>
            <a:ext cx="14585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2" name="直線コネクタ 136">
            <a:extLst>
              <a:ext uri="{FF2B5EF4-FFF2-40B4-BE49-F238E27FC236}">
                <a16:creationId xmlns:a16="http://schemas.microsoft.com/office/drawing/2014/main" id="{AB6AEE25-BBBF-AC96-13FB-B6C9A867D102}"/>
              </a:ext>
            </a:extLst>
          </p:cNvPr>
          <p:cNvCxnSpPr>
            <a:cxnSpLocks/>
          </p:cNvCxnSpPr>
          <p:nvPr/>
        </p:nvCxnSpPr>
        <p:spPr>
          <a:xfrm flipV="1">
            <a:off x="906163" y="3299893"/>
            <a:ext cx="0" cy="342088"/>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3" name="直線コネクタ 137">
            <a:extLst>
              <a:ext uri="{FF2B5EF4-FFF2-40B4-BE49-F238E27FC236}">
                <a16:creationId xmlns:a16="http://schemas.microsoft.com/office/drawing/2014/main" id="{25EF3F8E-C22B-D182-B8F5-EDC40CC18EFF}"/>
              </a:ext>
            </a:extLst>
          </p:cNvPr>
          <p:cNvCxnSpPr>
            <a:cxnSpLocks/>
          </p:cNvCxnSpPr>
          <p:nvPr/>
        </p:nvCxnSpPr>
        <p:spPr>
          <a:xfrm>
            <a:off x="906163" y="3299893"/>
            <a:ext cx="97235"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4" name="直線コネクタ 138">
            <a:extLst>
              <a:ext uri="{FF2B5EF4-FFF2-40B4-BE49-F238E27FC236}">
                <a16:creationId xmlns:a16="http://schemas.microsoft.com/office/drawing/2014/main" id="{F5C025EB-65B8-F87E-9957-77C1D2B75027}"/>
              </a:ext>
            </a:extLst>
          </p:cNvPr>
          <p:cNvCxnSpPr>
            <a:cxnSpLocks/>
          </p:cNvCxnSpPr>
          <p:nvPr/>
        </p:nvCxnSpPr>
        <p:spPr>
          <a:xfrm>
            <a:off x="1003398" y="3299893"/>
            <a:ext cx="0" cy="68323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5" name="直線コネクタ 139">
            <a:extLst>
              <a:ext uri="{FF2B5EF4-FFF2-40B4-BE49-F238E27FC236}">
                <a16:creationId xmlns:a16="http://schemas.microsoft.com/office/drawing/2014/main" id="{CE90FFE3-A9C1-52AD-E82E-F16E13726C0C}"/>
              </a:ext>
            </a:extLst>
          </p:cNvPr>
          <p:cNvCxnSpPr>
            <a:cxnSpLocks/>
          </p:cNvCxnSpPr>
          <p:nvPr/>
        </p:nvCxnSpPr>
        <p:spPr>
          <a:xfrm>
            <a:off x="1003398" y="3983126"/>
            <a:ext cx="194469"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6" name="直線コネクタ 140">
            <a:extLst>
              <a:ext uri="{FF2B5EF4-FFF2-40B4-BE49-F238E27FC236}">
                <a16:creationId xmlns:a16="http://schemas.microsoft.com/office/drawing/2014/main" id="{938DF58B-422B-0678-CFD8-5ADDD727978B}"/>
              </a:ext>
            </a:extLst>
          </p:cNvPr>
          <p:cNvCxnSpPr>
            <a:cxnSpLocks/>
          </p:cNvCxnSpPr>
          <p:nvPr/>
        </p:nvCxnSpPr>
        <p:spPr>
          <a:xfrm flipV="1">
            <a:off x="1197867" y="3299893"/>
            <a:ext cx="0" cy="68323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7" name="直線コネクタ 141">
            <a:extLst>
              <a:ext uri="{FF2B5EF4-FFF2-40B4-BE49-F238E27FC236}">
                <a16:creationId xmlns:a16="http://schemas.microsoft.com/office/drawing/2014/main" id="{53834DD1-E392-E1F8-2D31-577EC59BCEE2}"/>
              </a:ext>
            </a:extLst>
          </p:cNvPr>
          <p:cNvCxnSpPr>
            <a:cxnSpLocks/>
          </p:cNvCxnSpPr>
          <p:nvPr/>
        </p:nvCxnSpPr>
        <p:spPr>
          <a:xfrm>
            <a:off x="1197867" y="3299893"/>
            <a:ext cx="29133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8" name="直線コネクタ 142">
            <a:extLst>
              <a:ext uri="{FF2B5EF4-FFF2-40B4-BE49-F238E27FC236}">
                <a16:creationId xmlns:a16="http://schemas.microsoft.com/office/drawing/2014/main" id="{41A1E1AC-CA0F-D3B6-E3CE-AA8D59336D98}"/>
              </a:ext>
            </a:extLst>
          </p:cNvPr>
          <p:cNvCxnSpPr>
            <a:cxnSpLocks/>
          </p:cNvCxnSpPr>
          <p:nvPr/>
        </p:nvCxnSpPr>
        <p:spPr>
          <a:xfrm>
            <a:off x="1489200" y="3299893"/>
            <a:ext cx="0" cy="68323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9" name="直線コネクタ 143">
            <a:extLst>
              <a:ext uri="{FF2B5EF4-FFF2-40B4-BE49-F238E27FC236}">
                <a16:creationId xmlns:a16="http://schemas.microsoft.com/office/drawing/2014/main" id="{544563F2-32F1-301E-ED7B-2C70B1D78B5B}"/>
              </a:ext>
            </a:extLst>
          </p:cNvPr>
          <p:cNvCxnSpPr>
            <a:cxnSpLocks/>
          </p:cNvCxnSpPr>
          <p:nvPr/>
        </p:nvCxnSpPr>
        <p:spPr>
          <a:xfrm>
            <a:off x="1489200" y="3983126"/>
            <a:ext cx="9760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0" name="直線コネクタ 144">
            <a:extLst>
              <a:ext uri="{FF2B5EF4-FFF2-40B4-BE49-F238E27FC236}">
                <a16:creationId xmlns:a16="http://schemas.microsoft.com/office/drawing/2014/main" id="{6233871C-5A81-9381-C460-9208CE8F81DC}"/>
              </a:ext>
            </a:extLst>
          </p:cNvPr>
          <p:cNvCxnSpPr>
            <a:cxnSpLocks/>
          </p:cNvCxnSpPr>
          <p:nvPr/>
        </p:nvCxnSpPr>
        <p:spPr>
          <a:xfrm flipV="1">
            <a:off x="1586806" y="3299893"/>
            <a:ext cx="0" cy="68323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1" name="直線コネクタ 145">
            <a:extLst>
              <a:ext uri="{FF2B5EF4-FFF2-40B4-BE49-F238E27FC236}">
                <a16:creationId xmlns:a16="http://schemas.microsoft.com/office/drawing/2014/main" id="{474FB2F0-42DB-B794-F7AF-3148726D9D0A}"/>
              </a:ext>
            </a:extLst>
          </p:cNvPr>
          <p:cNvCxnSpPr>
            <a:cxnSpLocks/>
          </p:cNvCxnSpPr>
          <p:nvPr/>
        </p:nvCxnSpPr>
        <p:spPr>
          <a:xfrm>
            <a:off x="1586806" y="3299893"/>
            <a:ext cx="97235"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2" name="直線コネクタ 146">
            <a:extLst>
              <a:ext uri="{FF2B5EF4-FFF2-40B4-BE49-F238E27FC236}">
                <a16:creationId xmlns:a16="http://schemas.microsoft.com/office/drawing/2014/main" id="{09518BC4-8C1D-F6F8-D35C-3E74FDA609E0}"/>
              </a:ext>
            </a:extLst>
          </p:cNvPr>
          <p:cNvCxnSpPr>
            <a:cxnSpLocks/>
          </p:cNvCxnSpPr>
          <p:nvPr/>
        </p:nvCxnSpPr>
        <p:spPr>
          <a:xfrm>
            <a:off x="1684040" y="3299893"/>
            <a:ext cx="0" cy="68323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3" name="直線コネクタ 147">
            <a:extLst>
              <a:ext uri="{FF2B5EF4-FFF2-40B4-BE49-F238E27FC236}">
                <a16:creationId xmlns:a16="http://schemas.microsoft.com/office/drawing/2014/main" id="{35C91450-568A-09A3-8655-B6DCF5888D5F}"/>
              </a:ext>
            </a:extLst>
          </p:cNvPr>
          <p:cNvCxnSpPr>
            <a:cxnSpLocks/>
          </p:cNvCxnSpPr>
          <p:nvPr/>
        </p:nvCxnSpPr>
        <p:spPr>
          <a:xfrm>
            <a:off x="1684040" y="3983126"/>
            <a:ext cx="97235"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4" name="直線コネクタ 148">
            <a:extLst>
              <a:ext uri="{FF2B5EF4-FFF2-40B4-BE49-F238E27FC236}">
                <a16:creationId xmlns:a16="http://schemas.microsoft.com/office/drawing/2014/main" id="{434BE6AF-075D-3AC3-3D16-3312C9CBB265}"/>
              </a:ext>
            </a:extLst>
          </p:cNvPr>
          <p:cNvCxnSpPr>
            <a:cxnSpLocks/>
          </p:cNvCxnSpPr>
          <p:nvPr/>
        </p:nvCxnSpPr>
        <p:spPr>
          <a:xfrm flipV="1">
            <a:off x="1781276" y="3299893"/>
            <a:ext cx="0" cy="68323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5" name="直線コネクタ 149">
            <a:extLst>
              <a:ext uri="{FF2B5EF4-FFF2-40B4-BE49-F238E27FC236}">
                <a16:creationId xmlns:a16="http://schemas.microsoft.com/office/drawing/2014/main" id="{5FFC1EB4-A6FF-536F-0D28-6C1CF22FBF37}"/>
              </a:ext>
            </a:extLst>
          </p:cNvPr>
          <p:cNvCxnSpPr>
            <a:cxnSpLocks/>
          </p:cNvCxnSpPr>
          <p:nvPr/>
        </p:nvCxnSpPr>
        <p:spPr>
          <a:xfrm>
            <a:off x="1781276" y="3299893"/>
            <a:ext cx="194469"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6" name="直線コネクタ 150">
            <a:extLst>
              <a:ext uri="{FF2B5EF4-FFF2-40B4-BE49-F238E27FC236}">
                <a16:creationId xmlns:a16="http://schemas.microsoft.com/office/drawing/2014/main" id="{4D6F0FEA-429F-5956-FBB8-945F2733CC8C}"/>
              </a:ext>
            </a:extLst>
          </p:cNvPr>
          <p:cNvCxnSpPr>
            <a:cxnSpLocks/>
          </p:cNvCxnSpPr>
          <p:nvPr/>
        </p:nvCxnSpPr>
        <p:spPr>
          <a:xfrm>
            <a:off x="1975745" y="3299893"/>
            <a:ext cx="0" cy="68323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7" name="直線コネクタ 151">
            <a:extLst>
              <a:ext uri="{FF2B5EF4-FFF2-40B4-BE49-F238E27FC236}">
                <a16:creationId xmlns:a16="http://schemas.microsoft.com/office/drawing/2014/main" id="{9C5674A2-FBD2-8475-1200-50EC728A55BB}"/>
              </a:ext>
            </a:extLst>
          </p:cNvPr>
          <p:cNvCxnSpPr>
            <a:cxnSpLocks/>
          </p:cNvCxnSpPr>
          <p:nvPr/>
        </p:nvCxnSpPr>
        <p:spPr>
          <a:xfrm>
            <a:off x="1975745" y="3983126"/>
            <a:ext cx="19608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8" name="直線コネクタ 152">
            <a:extLst>
              <a:ext uri="{FF2B5EF4-FFF2-40B4-BE49-F238E27FC236}">
                <a16:creationId xmlns:a16="http://schemas.microsoft.com/office/drawing/2014/main" id="{C81C1B68-6BBD-B8CC-06FD-34CD1D1A34E1}"/>
              </a:ext>
            </a:extLst>
          </p:cNvPr>
          <p:cNvCxnSpPr>
            <a:cxnSpLocks/>
          </p:cNvCxnSpPr>
          <p:nvPr/>
        </p:nvCxnSpPr>
        <p:spPr>
          <a:xfrm flipH="1" flipV="1">
            <a:off x="2170214" y="3641981"/>
            <a:ext cx="1613" cy="34114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9" name="直線コネクタ 153">
            <a:extLst>
              <a:ext uri="{FF2B5EF4-FFF2-40B4-BE49-F238E27FC236}">
                <a16:creationId xmlns:a16="http://schemas.microsoft.com/office/drawing/2014/main" id="{A1D1B874-0EC0-D29C-B6E8-E7E8A0EBFC71}"/>
              </a:ext>
            </a:extLst>
          </p:cNvPr>
          <p:cNvCxnSpPr>
            <a:cxnSpLocks/>
          </p:cNvCxnSpPr>
          <p:nvPr/>
        </p:nvCxnSpPr>
        <p:spPr>
          <a:xfrm>
            <a:off x="2171827" y="3641509"/>
            <a:ext cx="192857" cy="47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0" name="直線コネクタ 154">
            <a:extLst>
              <a:ext uri="{FF2B5EF4-FFF2-40B4-BE49-F238E27FC236}">
                <a16:creationId xmlns:a16="http://schemas.microsoft.com/office/drawing/2014/main" id="{557BBE42-5B00-EB0A-FF6A-9E205A3DB782}"/>
              </a:ext>
            </a:extLst>
          </p:cNvPr>
          <p:cNvCxnSpPr>
            <a:cxnSpLocks/>
          </p:cNvCxnSpPr>
          <p:nvPr/>
        </p:nvCxnSpPr>
        <p:spPr>
          <a:xfrm flipH="1">
            <a:off x="760311" y="3299893"/>
            <a:ext cx="145852" cy="0"/>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91" name="直線コネクタ 155">
            <a:extLst>
              <a:ext uri="{FF2B5EF4-FFF2-40B4-BE49-F238E27FC236}">
                <a16:creationId xmlns:a16="http://schemas.microsoft.com/office/drawing/2014/main" id="{EB4BD731-D9C2-42F9-2FAB-0B20C26ADF64}"/>
              </a:ext>
            </a:extLst>
          </p:cNvPr>
          <p:cNvCxnSpPr>
            <a:cxnSpLocks/>
          </p:cNvCxnSpPr>
          <p:nvPr/>
        </p:nvCxnSpPr>
        <p:spPr>
          <a:xfrm flipH="1">
            <a:off x="760311" y="3983126"/>
            <a:ext cx="243087" cy="0"/>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sp>
        <p:nvSpPr>
          <p:cNvPr id="92" name="テキスト ボックス 228">
            <a:extLst>
              <a:ext uri="{FF2B5EF4-FFF2-40B4-BE49-F238E27FC236}">
                <a16:creationId xmlns:a16="http://schemas.microsoft.com/office/drawing/2014/main" id="{7FF400CE-096A-2B13-306C-3D1682026C6E}"/>
              </a:ext>
            </a:extLst>
          </p:cNvPr>
          <p:cNvSpPr txBox="1"/>
          <p:nvPr/>
        </p:nvSpPr>
        <p:spPr>
          <a:xfrm>
            <a:off x="486624" y="3140217"/>
            <a:ext cx="18086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b="1" dirty="0">
                <a:solidFill>
                  <a:srgbClr val="0000FF"/>
                </a:solidFill>
                <a:latin typeface="Times" panose="02020603050405020304" pitchFamily="18" charset="0"/>
                <a:cs typeface="Times" panose="02020603050405020304" pitchFamily="18" charset="0"/>
              </a:rPr>
              <a:t>A</a:t>
            </a:r>
            <a:endParaRPr kumimoji="1" lang="ja-JP" altLang="en-US" b="1" dirty="0">
              <a:solidFill>
                <a:srgbClr val="0000FF"/>
              </a:solidFill>
              <a:latin typeface="Times" panose="02020603050405020304" pitchFamily="18" charset="0"/>
              <a:cs typeface="Times" panose="02020603050405020304" pitchFamily="18" charset="0"/>
            </a:endParaRPr>
          </a:p>
        </p:txBody>
      </p:sp>
      <p:sp>
        <p:nvSpPr>
          <p:cNvPr id="93" name="テキスト ボックス 229">
            <a:extLst>
              <a:ext uri="{FF2B5EF4-FFF2-40B4-BE49-F238E27FC236}">
                <a16:creationId xmlns:a16="http://schemas.microsoft.com/office/drawing/2014/main" id="{69C569C8-5BB3-61E2-C999-F8372F6BCE72}"/>
              </a:ext>
            </a:extLst>
          </p:cNvPr>
          <p:cNvSpPr txBox="1"/>
          <p:nvPr/>
        </p:nvSpPr>
        <p:spPr>
          <a:xfrm>
            <a:off x="452301" y="3858869"/>
            <a:ext cx="50497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b="1" dirty="0">
                <a:solidFill>
                  <a:srgbClr val="0000FF"/>
                </a:solidFill>
                <a:latin typeface="Times" panose="02020603050405020304" pitchFamily="18" charset="0"/>
                <a:cs typeface="Times" panose="02020603050405020304" pitchFamily="18" charset="0"/>
              </a:rPr>
              <a:t>-A</a:t>
            </a:r>
            <a:endParaRPr kumimoji="1" lang="ja-JP" altLang="en-US" b="1" dirty="0">
              <a:solidFill>
                <a:srgbClr val="0000FF"/>
              </a:solidFill>
              <a:latin typeface="Times" panose="02020603050405020304" pitchFamily="18" charset="0"/>
              <a:cs typeface="Times" panose="02020603050405020304" pitchFamily="18" charset="0"/>
            </a:endParaRPr>
          </a:p>
        </p:txBody>
      </p:sp>
      <p:pic>
        <p:nvPicPr>
          <p:cNvPr id="95" name="Picture 2" descr="Z:\uTCA_mat\ForMatchStudyFengQIU\SystemIDIssue\FFP90degIchannelInput.png">
            <a:extLst>
              <a:ext uri="{FF2B5EF4-FFF2-40B4-BE49-F238E27FC236}">
                <a16:creationId xmlns:a16="http://schemas.microsoft.com/office/drawing/2014/main" id="{B15754BB-3BFD-5012-7CFA-6E2FD414A5C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4878" r="8615"/>
          <a:stretch/>
        </p:blipFill>
        <p:spPr bwMode="auto">
          <a:xfrm>
            <a:off x="402626" y="4381279"/>
            <a:ext cx="4566683" cy="2172962"/>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96" name="Picture 2" descr="Z:\uTCA_mat\ForMatchStudyFengQIU\SystemIDIssue\FB4\FB4Comoarison.png">
            <a:extLst>
              <a:ext uri="{FF2B5EF4-FFF2-40B4-BE49-F238E27FC236}">
                <a16:creationId xmlns:a16="http://schemas.microsoft.com/office/drawing/2014/main" id="{A314C5AD-830F-5B87-D50A-99D8A6A02AB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60619" y="3986987"/>
            <a:ext cx="4787347" cy="2294675"/>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97" name="Picture 2" descr="Z:\uTCA_mat\ForMatchStudyFengQIU\AdvancedPID\ModelID2nd.png">
            <a:extLst>
              <a:ext uri="{FF2B5EF4-FFF2-40B4-BE49-F238E27FC236}">
                <a16:creationId xmlns:a16="http://schemas.microsoft.com/office/drawing/2014/main" id="{FE534E77-EAA2-3E45-CBE6-B6381BB620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94327" y="1547037"/>
            <a:ext cx="4591809" cy="2200950"/>
          </a:xfrm>
          <a:prstGeom prst="rect">
            <a:avLst/>
          </a:prstGeom>
          <a:noFill/>
          <a:extLst>
            <a:ext uri="{909E8E84-426E-40DD-AFC4-6F175D3DCCD1}">
              <a14:hiddenFill xmlns:a14="http://schemas.microsoft.com/office/drawing/2010/main">
                <a:solidFill>
                  <a:srgbClr val="FFFFFF"/>
                </a:solidFill>
              </a14:hiddenFill>
            </a:ext>
          </a:extLst>
        </p:spPr>
      </p:pic>
      <p:sp>
        <p:nvSpPr>
          <p:cNvPr id="100" name="文本框 99">
            <a:extLst>
              <a:ext uri="{FF2B5EF4-FFF2-40B4-BE49-F238E27FC236}">
                <a16:creationId xmlns:a16="http://schemas.microsoft.com/office/drawing/2014/main" id="{425BB035-27CF-7898-B08A-43026F3F9AAC}"/>
              </a:ext>
            </a:extLst>
          </p:cNvPr>
          <p:cNvSpPr txBox="1"/>
          <p:nvPr/>
        </p:nvSpPr>
        <p:spPr>
          <a:xfrm>
            <a:off x="156646" y="2760069"/>
            <a:ext cx="3007685" cy="338554"/>
          </a:xfrm>
          <a:prstGeom prst="rect">
            <a:avLst/>
          </a:prstGeom>
          <a:noFill/>
        </p:spPr>
        <p:txBody>
          <a:bodyPr wrap="square">
            <a:spAutoFit/>
          </a:bodyPr>
          <a:lstStyle/>
          <a:p>
            <a:r>
              <a:rPr lang="en-US" altLang="zh-CN" sz="1600" dirty="0">
                <a:solidFill>
                  <a:schemeClr val="accent2">
                    <a:lumMod val="75000"/>
                  </a:schemeClr>
                </a:solidFill>
                <a:latin typeface="Arial" panose="020B0604020202020204" pitchFamily="34" charset="0"/>
                <a:cs typeface="Arial" panose="020B0604020202020204" pitchFamily="34" charset="0"/>
              </a:rPr>
              <a:t>Pseudorandom Sequence</a:t>
            </a:r>
            <a:endParaRPr lang="zh-CN" altLang="en-US" sz="1600" dirty="0">
              <a:solidFill>
                <a:schemeClr val="accent2">
                  <a:lumMod val="75000"/>
                </a:schemeClr>
              </a:solidFill>
              <a:latin typeface="Arial" panose="020B0604020202020204" pitchFamily="34" charset="0"/>
              <a:cs typeface="Arial" panose="020B0604020202020204" pitchFamily="34" charset="0"/>
            </a:endParaRPr>
          </a:p>
        </p:txBody>
      </p:sp>
      <p:sp>
        <p:nvSpPr>
          <p:cNvPr id="101" name="矩形 100">
            <a:extLst>
              <a:ext uri="{FF2B5EF4-FFF2-40B4-BE49-F238E27FC236}">
                <a16:creationId xmlns:a16="http://schemas.microsoft.com/office/drawing/2014/main" id="{1D8B7C74-D57A-99C2-FE81-8E7248C95D36}"/>
              </a:ext>
            </a:extLst>
          </p:cNvPr>
          <p:cNvSpPr/>
          <p:nvPr/>
        </p:nvSpPr>
        <p:spPr>
          <a:xfrm>
            <a:off x="1" y="881067"/>
            <a:ext cx="11726324" cy="751231"/>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b="1" dirty="0">
                <a:latin typeface="Arial" panose="020B0604020202020204" pitchFamily="34" charset="0"/>
                <a:cs typeface="Arial" panose="020B0604020202020204" pitchFamily="34" charset="0"/>
              </a:rPr>
              <a:t>Black-box identification</a:t>
            </a:r>
            <a:r>
              <a:rPr lang="en-US" altLang="zh-CN" dirty="0">
                <a:latin typeface="Arial" panose="020B0604020202020204" pitchFamily="34" charset="0"/>
                <a:cs typeface="Arial" panose="020B0604020202020204" pitchFamily="34" charset="0"/>
              </a:rPr>
              <a:t> is a system modeling approach where the internal structure is unknown, and the model is derived solely from input–output data using statistical or data-driven techniques.</a:t>
            </a: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2" name="文本框 101">
            <a:extLst>
              <a:ext uri="{FF2B5EF4-FFF2-40B4-BE49-F238E27FC236}">
                <a16:creationId xmlns:a16="http://schemas.microsoft.com/office/drawing/2014/main" id="{08DA7DDE-11EC-4EC9-1496-1F48CBA3942B}"/>
              </a:ext>
            </a:extLst>
          </p:cNvPr>
          <p:cNvSpPr txBox="1"/>
          <p:nvPr/>
        </p:nvSpPr>
        <p:spPr>
          <a:xfrm>
            <a:off x="7353742" y="2369129"/>
            <a:ext cx="1359639" cy="369332"/>
          </a:xfrm>
          <a:prstGeom prst="rect">
            <a:avLst/>
          </a:prstGeom>
          <a:solidFill>
            <a:schemeClr val="bg1"/>
          </a:solidFill>
        </p:spPr>
        <p:txBody>
          <a:bodyPr wrap="square">
            <a:spAutoFit/>
          </a:bodyPr>
          <a:lstStyle/>
          <a:p>
            <a:r>
              <a:rPr lang="en-US" altLang="zh-CN" dirty="0">
                <a:latin typeface="Arial" panose="020B0604020202020204" pitchFamily="34" charset="0"/>
                <a:cs typeface="Arial" panose="020B0604020202020204" pitchFamily="34" charset="0"/>
              </a:rPr>
              <a:t>TF Models</a:t>
            </a:r>
            <a:endParaRPr lang="zh-CN" altLang="en-US" dirty="0">
              <a:latin typeface="Arial" panose="020B0604020202020204" pitchFamily="34" charset="0"/>
              <a:cs typeface="Arial" panose="020B0604020202020204" pitchFamily="34" charset="0"/>
            </a:endParaRPr>
          </a:p>
        </p:txBody>
      </p:sp>
      <p:sp>
        <p:nvSpPr>
          <p:cNvPr id="103" name="文本框 102">
            <a:extLst>
              <a:ext uri="{FF2B5EF4-FFF2-40B4-BE49-F238E27FC236}">
                <a16:creationId xmlns:a16="http://schemas.microsoft.com/office/drawing/2014/main" id="{7640214D-2FB5-040C-A622-B98D395BFD84}"/>
              </a:ext>
            </a:extLst>
          </p:cNvPr>
          <p:cNvSpPr txBox="1"/>
          <p:nvPr/>
        </p:nvSpPr>
        <p:spPr>
          <a:xfrm>
            <a:off x="7353742" y="4229291"/>
            <a:ext cx="2032071" cy="369332"/>
          </a:xfrm>
          <a:prstGeom prst="rect">
            <a:avLst/>
          </a:prstGeom>
          <a:solidFill>
            <a:schemeClr val="bg1"/>
          </a:solidFill>
        </p:spPr>
        <p:txBody>
          <a:bodyPr wrap="square">
            <a:spAutoFit/>
          </a:bodyPr>
          <a:lstStyle/>
          <a:p>
            <a:r>
              <a:rPr lang="en-US" altLang="zh-CN" dirty="0">
                <a:latin typeface="Arial" panose="020B0604020202020204" pitchFamily="34" charset="0"/>
                <a:cs typeface="Arial" panose="020B0604020202020204" pitchFamily="34" charset="0"/>
              </a:rPr>
              <a:t>Meas. </a:t>
            </a:r>
            <a:r>
              <a:rPr lang="en-US" altLang="zh-CN" dirty="0" err="1">
                <a:latin typeface="Arial" panose="020B0604020202020204" pitchFamily="34" charset="0"/>
                <a:cs typeface="Arial" panose="020B0604020202020204" pitchFamily="34" charset="0"/>
              </a:rPr>
              <a:t>v.s</a:t>
            </a:r>
            <a:r>
              <a:rPr lang="en-US" altLang="zh-CN" dirty="0">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Model</a:t>
            </a:r>
            <a:endParaRPr lang="zh-CN" altLang="en-US" dirty="0">
              <a:solidFill>
                <a:srgbClr val="C00000"/>
              </a:solidFill>
              <a:latin typeface="Arial" panose="020B0604020202020204" pitchFamily="34" charset="0"/>
              <a:cs typeface="Arial" panose="020B0604020202020204" pitchFamily="34" charset="0"/>
            </a:endParaRPr>
          </a:p>
        </p:txBody>
      </p:sp>
      <p:sp>
        <p:nvSpPr>
          <p:cNvPr id="170" name="文本框 169">
            <a:extLst>
              <a:ext uri="{FF2B5EF4-FFF2-40B4-BE49-F238E27FC236}">
                <a16:creationId xmlns:a16="http://schemas.microsoft.com/office/drawing/2014/main" id="{F7F1F63D-AE4F-6217-F25B-5BD86BD5B3A4}"/>
              </a:ext>
            </a:extLst>
          </p:cNvPr>
          <p:cNvSpPr txBox="1"/>
          <p:nvPr/>
        </p:nvSpPr>
        <p:spPr>
          <a:xfrm>
            <a:off x="669099" y="4510495"/>
            <a:ext cx="3007685" cy="338554"/>
          </a:xfrm>
          <a:prstGeom prst="rect">
            <a:avLst/>
          </a:prstGeom>
          <a:noFill/>
        </p:spPr>
        <p:txBody>
          <a:bodyPr wrap="square">
            <a:spAutoFit/>
          </a:bodyPr>
          <a:lstStyle/>
          <a:p>
            <a:r>
              <a:rPr lang="en-US" altLang="zh-CN" sz="1600" dirty="0">
                <a:solidFill>
                  <a:schemeClr val="accent2">
                    <a:lumMod val="75000"/>
                  </a:schemeClr>
                </a:solidFill>
                <a:latin typeface="Arial" panose="020B0604020202020204" pitchFamily="34" charset="0"/>
                <a:cs typeface="Arial" panose="020B0604020202020204" pitchFamily="34" charset="0"/>
              </a:rPr>
              <a:t>Actual Case</a:t>
            </a:r>
            <a:endParaRPr lang="zh-CN" altLang="en-US" sz="1600" dirty="0">
              <a:solidFill>
                <a:schemeClr val="accent2">
                  <a:lumMod val="75000"/>
                </a:schemeClr>
              </a:solidFill>
              <a:latin typeface="Arial" panose="020B0604020202020204" pitchFamily="34" charset="0"/>
              <a:cs typeface="Arial" panose="020B0604020202020204" pitchFamily="34" charset="0"/>
            </a:endParaRPr>
          </a:p>
        </p:txBody>
      </p:sp>
      <p:sp>
        <p:nvSpPr>
          <p:cNvPr id="2" name="灯片编号占位符 2">
            <a:extLst>
              <a:ext uri="{FF2B5EF4-FFF2-40B4-BE49-F238E27FC236}">
                <a16:creationId xmlns:a16="http://schemas.microsoft.com/office/drawing/2014/main" id="{42CB9B96-92DB-F06A-AA7F-11C18A24E445}"/>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33</a:t>
            </a:fld>
            <a:endParaRPr lang="en-GB" altLang="zh-CN">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EF9C91CF-5EAF-474E-EF6C-9E73A6C78FE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91055" y="2402713"/>
            <a:ext cx="1227405" cy="1578532"/>
          </a:xfrm>
          <a:prstGeom prst="rect">
            <a:avLst/>
          </a:prstGeom>
          <a:ln>
            <a:solidFill>
              <a:schemeClr val="accent2"/>
            </a:solidFill>
          </a:ln>
        </p:spPr>
      </p:pic>
      <p:sp>
        <p:nvSpPr>
          <p:cNvPr id="49" name="文本框 48">
            <a:extLst>
              <a:ext uri="{FF2B5EF4-FFF2-40B4-BE49-F238E27FC236}">
                <a16:creationId xmlns:a16="http://schemas.microsoft.com/office/drawing/2014/main" id="{95013DCB-2526-0AF4-ABA8-671834AE060F}"/>
              </a:ext>
            </a:extLst>
          </p:cNvPr>
          <p:cNvSpPr txBox="1"/>
          <p:nvPr/>
        </p:nvSpPr>
        <p:spPr>
          <a:xfrm>
            <a:off x="3954296" y="3962608"/>
            <a:ext cx="4130748" cy="369332"/>
          </a:xfrm>
          <a:prstGeom prst="rect">
            <a:avLst/>
          </a:prstGeom>
          <a:solidFill>
            <a:schemeClr val="bg1"/>
          </a:solidFill>
        </p:spPr>
        <p:txBody>
          <a:bodyPr wrap="square">
            <a:spAutoFit/>
          </a:bodyPr>
          <a:lstStyle/>
          <a:p>
            <a:r>
              <a:rPr lang="en-US" altLang="zh-CN" dirty="0" err="1">
                <a:solidFill>
                  <a:schemeClr val="accent2">
                    <a:lumMod val="75000"/>
                  </a:schemeClr>
                </a:solidFill>
                <a:latin typeface="Arial" panose="020B0604020202020204" pitchFamily="34" charset="0"/>
                <a:cs typeface="Arial" panose="020B0604020202020204" pitchFamily="34" charset="0"/>
              </a:rPr>
              <a:t>Matlab</a:t>
            </a:r>
            <a:r>
              <a:rPr lang="en-US" altLang="zh-CN" dirty="0">
                <a:solidFill>
                  <a:schemeClr val="accent2">
                    <a:lumMod val="75000"/>
                  </a:schemeClr>
                </a:solidFill>
                <a:latin typeface="Arial" panose="020B0604020202020204" pitchFamily="34" charset="0"/>
                <a:cs typeface="Arial" panose="020B0604020202020204" pitchFamily="34" charset="0"/>
              </a:rPr>
              <a:t> System Identification Toolbox</a:t>
            </a:r>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sp>
        <p:nvSpPr>
          <p:cNvPr id="68" name="箭头: 右 67">
            <a:extLst>
              <a:ext uri="{FF2B5EF4-FFF2-40B4-BE49-F238E27FC236}">
                <a16:creationId xmlns:a16="http://schemas.microsoft.com/office/drawing/2014/main" id="{2B544896-742E-21B0-7964-F7FDC70A27C6}"/>
              </a:ext>
            </a:extLst>
          </p:cNvPr>
          <p:cNvSpPr/>
          <p:nvPr/>
        </p:nvSpPr>
        <p:spPr>
          <a:xfrm>
            <a:off x="4756693" y="3408890"/>
            <a:ext cx="671783" cy="465237"/>
          </a:xfrm>
          <a:prstGeom prst="rightArrow">
            <a:avLst>
              <a:gd name="adj1" fmla="val 44970"/>
              <a:gd name="adj2" fmla="val 48989"/>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4" name="箭头: 右 93">
            <a:extLst>
              <a:ext uri="{FF2B5EF4-FFF2-40B4-BE49-F238E27FC236}">
                <a16:creationId xmlns:a16="http://schemas.microsoft.com/office/drawing/2014/main" id="{D430A849-D08C-07B0-2D25-B4E195EAB10B}"/>
              </a:ext>
            </a:extLst>
          </p:cNvPr>
          <p:cNvSpPr/>
          <p:nvPr/>
        </p:nvSpPr>
        <p:spPr>
          <a:xfrm>
            <a:off x="6448467" y="2594048"/>
            <a:ext cx="671783" cy="465237"/>
          </a:xfrm>
          <a:prstGeom prst="rightArrow">
            <a:avLst>
              <a:gd name="adj1" fmla="val 44970"/>
              <a:gd name="adj2" fmla="val 48989"/>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59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F8843-B465-DB2C-EA4F-A1B43659866B}"/>
            </a:ext>
          </a:extLst>
        </p:cNvPr>
        <p:cNvGrpSpPr/>
        <p:nvPr/>
      </p:nvGrpSpPr>
      <p:grpSpPr>
        <a:xfrm>
          <a:off x="0" y="0"/>
          <a:ext cx="0" cy="0"/>
          <a:chOff x="0" y="0"/>
          <a:chExt cx="0" cy="0"/>
        </a:xfrm>
      </p:grpSpPr>
      <p:sp>
        <p:nvSpPr>
          <p:cNvPr id="4" name="标题 21">
            <a:extLst>
              <a:ext uri="{FF2B5EF4-FFF2-40B4-BE49-F238E27FC236}">
                <a16:creationId xmlns:a16="http://schemas.microsoft.com/office/drawing/2014/main" id="{C1CEE72F-3F11-7F11-F9A6-FCE5A89ABE72}"/>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System Identification (Grey-box)</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1" name="矩形 100">
            <a:extLst>
              <a:ext uri="{FF2B5EF4-FFF2-40B4-BE49-F238E27FC236}">
                <a16:creationId xmlns:a16="http://schemas.microsoft.com/office/drawing/2014/main" id="{90101A80-E6BC-87B9-B2A5-D67578105C5C}"/>
              </a:ext>
            </a:extLst>
          </p:cNvPr>
          <p:cNvSpPr/>
          <p:nvPr/>
        </p:nvSpPr>
        <p:spPr>
          <a:xfrm>
            <a:off x="1" y="881067"/>
            <a:ext cx="11726324" cy="1097095"/>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b="1" dirty="0">
                <a:latin typeface="Arial" panose="020B0604020202020204" pitchFamily="34" charset="0"/>
                <a:cs typeface="Arial" panose="020B0604020202020204" pitchFamily="34" charset="0"/>
              </a:rPr>
              <a:t>Grey-box </a:t>
            </a:r>
            <a:r>
              <a:rPr lang="en-US" altLang="zh-CN" dirty="0">
                <a:latin typeface="Arial" panose="020B0604020202020204" pitchFamily="34" charset="0"/>
                <a:cs typeface="Arial" panose="020B0604020202020204" pitchFamily="34" charset="0"/>
              </a:rPr>
              <a:t>identification combines measured input–output data </a:t>
            </a:r>
            <a:r>
              <a:rPr lang="en-US" altLang="zh-CN" b="1" dirty="0">
                <a:solidFill>
                  <a:schemeClr val="accent2">
                    <a:lumMod val="75000"/>
                  </a:schemeClr>
                </a:solidFill>
                <a:latin typeface="Arial" panose="020B0604020202020204" pitchFamily="34" charset="0"/>
                <a:cs typeface="Arial" panose="020B0604020202020204" pitchFamily="34" charset="0"/>
              </a:rPr>
              <a:t>with partial knowledge </a:t>
            </a:r>
            <a:r>
              <a:rPr lang="en-US" altLang="zh-CN" dirty="0">
                <a:latin typeface="Arial" panose="020B0604020202020204" pitchFamily="34" charset="0"/>
                <a:cs typeface="Arial" panose="020B0604020202020204" pitchFamily="34" charset="0"/>
              </a:rPr>
              <a:t>of the system’s physical structure.</a:t>
            </a:r>
          </a:p>
          <a:p>
            <a:pPr marL="914400" lvl="1" indent="-457200">
              <a:lnSpc>
                <a:spcPct val="125000"/>
              </a:lnSpc>
              <a:buFont typeface="Wingdings" panose="05000000000000000000" pitchFamily="2" charset="2"/>
              <a:buChar char="l"/>
            </a:pPr>
            <a:r>
              <a:rPr lang="en-US" altLang="zh-CN" b="1" dirty="0">
                <a:latin typeface="Arial" panose="020B0604020202020204" pitchFamily="34" charset="0"/>
                <a:cs typeface="Arial" panose="020B0604020202020204" pitchFamily="34" charset="0"/>
              </a:rPr>
              <a:t>Black-box</a:t>
            </a:r>
            <a:r>
              <a:rPr lang="en-US" altLang="zh-CN" dirty="0">
                <a:latin typeface="Arial" panose="020B0604020202020204" pitchFamily="34" charset="0"/>
                <a:cs typeface="Arial" panose="020B0604020202020204" pitchFamily="34" charset="0"/>
              </a:rPr>
              <a:t> identification relies </a:t>
            </a:r>
            <a:r>
              <a:rPr lang="en-US" altLang="zh-CN" b="1" dirty="0">
                <a:solidFill>
                  <a:schemeClr val="accent2">
                    <a:lumMod val="75000"/>
                  </a:schemeClr>
                </a:solidFill>
                <a:latin typeface="Arial" panose="020B0604020202020204" pitchFamily="34" charset="0"/>
                <a:cs typeface="Arial" panose="020B0604020202020204" pitchFamily="34" charset="0"/>
              </a:rPr>
              <a:t>purely on data</a:t>
            </a:r>
            <a:r>
              <a:rPr lang="en-US" altLang="zh-CN" dirty="0">
                <a:latin typeface="Arial" panose="020B0604020202020204" pitchFamily="34" charset="0"/>
                <a:cs typeface="Arial" panose="020B0604020202020204" pitchFamily="34" charset="0"/>
              </a:rPr>
              <a:t> without using any physical insight</a:t>
            </a:r>
            <a:r>
              <a:rPr lang="en-US" altLang="zh-CN" dirty="0"/>
              <a:t>.</a:t>
            </a: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TextBox 28">
            <a:extLst>
              <a:ext uri="{FF2B5EF4-FFF2-40B4-BE49-F238E27FC236}">
                <a16:creationId xmlns:a16="http://schemas.microsoft.com/office/drawing/2014/main" id="{73CA965F-427E-13C4-F846-9BD162FB4178}"/>
              </a:ext>
            </a:extLst>
          </p:cNvPr>
          <p:cNvSpPr txBox="1"/>
          <p:nvPr/>
        </p:nvSpPr>
        <p:spPr>
          <a:xfrm>
            <a:off x="3177821" y="4996401"/>
            <a:ext cx="1008112" cy="338554"/>
          </a:xfrm>
          <a:prstGeom prst="rect">
            <a:avLst/>
          </a:prstGeom>
          <a:noFill/>
        </p:spPr>
        <p:txBody>
          <a:bodyPr wrap="square" rtlCol="0">
            <a:spAutoFit/>
          </a:bodyPr>
          <a:lstStyle/>
          <a:p>
            <a:r>
              <a:rPr lang="en-US" altLang="zh-CN" sz="1600" b="1">
                <a:solidFill>
                  <a:schemeClr val="bg1"/>
                </a:solidFill>
                <a:latin typeface="微软雅黑 Light" panose="020B0502040204020203" pitchFamily="34" charset="-122"/>
                <a:ea typeface="微软雅黑 Light" panose="020B0502040204020203" pitchFamily="34" charset="-122"/>
              </a:rPr>
              <a:t>CM3-5</a:t>
            </a:r>
            <a:endParaRPr lang="en-US" b="1">
              <a:solidFill>
                <a:schemeClr val="bg1"/>
              </a:solidFill>
            </a:endParaRPr>
          </a:p>
        </p:txBody>
      </p:sp>
      <p:pic>
        <p:nvPicPr>
          <p:cNvPr id="68" name="图形 67">
            <a:extLst>
              <a:ext uri="{FF2B5EF4-FFF2-40B4-BE49-F238E27FC236}">
                <a16:creationId xmlns:a16="http://schemas.microsoft.com/office/drawing/2014/main" id="{FC87C7C2-2956-ADD0-D731-44F62A82EF4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81366" y="1909721"/>
            <a:ext cx="4514437" cy="1820740"/>
          </a:xfrm>
          <a:prstGeom prst="rect">
            <a:avLst/>
          </a:prstGeom>
        </p:spPr>
      </p:pic>
      <p:graphicFrame>
        <p:nvGraphicFramePr>
          <p:cNvPr id="94" name="对象 93">
            <a:extLst>
              <a:ext uri="{FF2B5EF4-FFF2-40B4-BE49-F238E27FC236}">
                <a16:creationId xmlns:a16="http://schemas.microsoft.com/office/drawing/2014/main" id="{87A6C4D0-A861-A9CD-E448-10F1DA03DA19}"/>
              </a:ext>
            </a:extLst>
          </p:cNvPr>
          <p:cNvGraphicFramePr>
            <a:graphicFrameLocks noChangeAspect="1"/>
          </p:cNvGraphicFramePr>
          <p:nvPr>
            <p:extLst>
              <p:ext uri="{D42A27DB-BD31-4B8C-83A1-F6EECF244321}">
                <p14:modId xmlns:p14="http://schemas.microsoft.com/office/powerpoint/2010/main" val="3439854901"/>
              </p:ext>
            </p:extLst>
          </p:nvPr>
        </p:nvGraphicFramePr>
        <p:xfrm>
          <a:off x="7655532" y="4007885"/>
          <a:ext cx="3986764" cy="1322183"/>
        </p:xfrm>
        <a:graphic>
          <a:graphicData uri="http://schemas.openxmlformats.org/presentationml/2006/ole">
            <mc:AlternateContent xmlns:mc="http://schemas.openxmlformats.org/markup-compatibility/2006">
              <mc:Choice xmlns:v="urn:schemas-microsoft-com:vml" Requires="v">
                <p:oleObj spid="_x0000_s19459" name="Equation" r:id="rId5" imgW="5791200" imgH="1981200" progId="Equation.DSMT4">
                  <p:embed/>
                </p:oleObj>
              </mc:Choice>
              <mc:Fallback>
                <p:oleObj name="Equation" r:id="rId5" imgW="5791200" imgH="1981200" progId="Equation.DSMT4">
                  <p:embed/>
                  <p:pic>
                    <p:nvPicPr>
                      <p:cNvPr id="94" name="对象 93">
                        <a:extLst>
                          <a:ext uri="{FF2B5EF4-FFF2-40B4-BE49-F238E27FC236}">
                            <a16:creationId xmlns:a16="http://schemas.microsoft.com/office/drawing/2014/main" id="{87A6C4D0-A861-A9CD-E448-10F1DA03D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5532" y="4007885"/>
                        <a:ext cx="3986764" cy="1322183"/>
                      </a:xfrm>
                      <a:prstGeom prst="rect">
                        <a:avLst/>
                      </a:prstGeom>
                      <a:solidFill>
                        <a:schemeClr val="accent1">
                          <a:alpha val="9000"/>
                        </a:schemeClr>
                      </a:solidFill>
                    </p:spPr>
                  </p:pic>
                </p:oleObj>
              </mc:Fallback>
            </mc:AlternateContent>
          </a:graphicData>
        </a:graphic>
      </p:graphicFrame>
      <p:sp>
        <p:nvSpPr>
          <p:cNvPr id="107" name="TextBox 28">
            <a:extLst>
              <a:ext uri="{FF2B5EF4-FFF2-40B4-BE49-F238E27FC236}">
                <a16:creationId xmlns:a16="http://schemas.microsoft.com/office/drawing/2014/main" id="{0370E1E7-F7E4-A161-EC7F-18B7347781AE}"/>
              </a:ext>
            </a:extLst>
          </p:cNvPr>
          <p:cNvSpPr txBox="1"/>
          <p:nvPr/>
        </p:nvSpPr>
        <p:spPr>
          <a:xfrm>
            <a:off x="9078199" y="2589338"/>
            <a:ext cx="1141429" cy="338554"/>
          </a:xfrm>
          <a:prstGeom prst="rect">
            <a:avLst/>
          </a:prstGeom>
          <a:solidFill>
            <a:schemeClr val="accent3">
              <a:lumMod val="75000"/>
              <a:alpha val="15000"/>
            </a:schemeClr>
          </a:solidFill>
        </p:spPr>
        <p:txBody>
          <a:bodyPr wrap="square" rtlCol="0">
            <a:spAutoFit/>
          </a:bodyPr>
          <a:lstStyle/>
          <a:p>
            <a:r>
              <a:rPr lang="en-US" altLang="zh-CN" sz="1600" dirty="0">
                <a:latin typeface="Arial" panose="020B0604020202020204" pitchFamily="34" charset="0"/>
                <a:ea typeface="微软雅黑" panose="020B0503020204020204" pitchFamily="34" charset="-122"/>
                <a:cs typeface="Arial" panose="020B0604020202020204" pitchFamily="34" charset="0"/>
              </a:rPr>
              <a:t>Fault Data</a:t>
            </a:r>
            <a:endParaRPr 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113" name="TextBox 28">
            <a:extLst>
              <a:ext uri="{FF2B5EF4-FFF2-40B4-BE49-F238E27FC236}">
                <a16:creationId xmlns:a16="http://schemas.microsoft.com/office/drawing/2014/main" id="{44BB7830-DB1A-DE37-A1D1-8B549206AE9D}"/>
              </a:ext>
            </a:extLst>
          </p:cNvPr>
          <p:cNvSpPr txBox="1"/>
          <p:nvPr/>
        </p:nvSpPr>
        <p:spPr>
          <a:xfrm>
            <a:off x="8695222" y="5330068"/>
            <a:ext cx="2061678" cy="584775"/>
          </a:xfrm>
          <a:prstGeom prst="rect">
            <a:avLst/>
          </a:prstGeom>
          <a:noFill/>
        </p:spPr>
        <p:txBody>
          <a:bodyPr wrap="square" rtlCol="0">
            <a:spAutoFit/>
          </a:bodyPr>
          <a:lstStyle/>
          <a:p>
            <a:pPr algn="r"/>
            <a:r>
              <a:rPr lang="en-US" altLang="zh-CN" sz="1600" b="1" dirty="0">
                <a:latin typeface="Arial" panose="020B0604020202020204" pitchFamily="34" charset="0"/>
                <a:ea typeface="微软雅黑 Light" panose="020B0502040204020203" pitchFamily="34" charset="-122"/>
                <a:cs typeface="Arial" panose="020B0604020202020204" pitchFamily="34" charset="0"/>
              </a:rPr>
              <a:t>State-space Model (Physical Structure)</a:t>
            </a:r>
            <a:endParaRPr lang="en-US" b="1" dirty="0">
              <a:latin typeface="Arial" panose="020B0604020202020204" pitchFamily="34" charset="0"/>
              <a:cs typeface="Arial" panose="020B0604020202020204" pitchFamily="34" charset="0"/>
            </a:endParaRPr>
          </a:p>
        </p:txBody>
      </p:sp>
      <p:grpSp>
        <p:nvGrpSpPr>
          <p:cNvPr id="127" name="组合 126">
            <a:extLst>
              <a:ext uri="{FF2B5EF4-FFF2-40B4-BE49-F238E27FC236}">
                <a16:creationId xmlns:a16="http://schemas.microsoft.com/office/drawing/2014/main" id="{A42EC4EC-9D2D-680E-3119-4C317E85D795}"/>
              </a:ext>
            </a:extLst>
          </p:cNvPr>
          <p:cNvGrpSpPr/>
          <p:nvPr/>
        </p:nvGrpSpPr>
        <p:grpSpPr>
          <a:xfrm>
            <a:off x="262662" y="1931273"/>
            <a:ext cx="7002994" cy="4153224"/>
            <a:chOff x="4667909" y="1699372"/>
            <a:chExt cx="7002994" cy="4153224"/>
          </a:xfrm>
        </p:grpSpPr>
        <p:sp>
          <p:nvSpPr>
            <p:cNvPr id="2" name="TextBox 28">
              <a:extLst>
                <a:ext uri="{FF2B5EF4-FFF2-40B4-BE49-F238E27FC236}">
                  <a16:creationId xmlns:a16="http://schemas.microsoft.com/office/drawing/2014/main" id="{DA33DA2F-1569-FA3D-A722-A4461FAE158B}"/>
                </a:ext>
              </a:extLst>
            </p:cNvPr>
            <p:cNvSpPr txBox="1"/>
            <p:nvPr/>
          </p:nvSpPr>
          <p:spPr>
            <a:xfrm>
              <a:off x="5432276" y="3320644"/>
              <a:ext cx="2448272" cy="584775"/>
            </a:xfrm>
            <a:prstGeom prst="rect">
              <a:avLst/>
            </a:prstGeom>
            <a:noFill/>
          </p:spPr>
          <p:txBody>
            <a:bodyPr wrap="square" rtlCol="0">
              <a:spAutoFit/>
            </a:bodyPr>
            <a:lstStyle/>
            <a:p>
              <a:r>
                <a:rPr lang="zh-CN" altLang="en-US" sz="1600">
                  <a:solidFill>
                    <a:schemeClr val="bg1"/>
                  </a:solidFill>
                  <a:latin typeface="Arial" panose="020B0604020202020204" pitchFamily="34" charset="0"/>
                  <a:ea typeface="微软雅黑 Light" panose="020B0502040204020203" pitchFamily="34" charset="-122"/>
                  <a:cs typeface="Arial" panose="020B0604020202020204" pitchFamily="34" charset="0"/>
                </a:rPr>
                <a:t>测量过程中发生机电耦合，导致测量无法进行</a:t>
              </a:r>
              <a:endParaRPr lang="en-US">
                <a:solidFill>
                  <a:schemeClr val="bg1"/>
                </a:solidFill>
                <a:latin typeface="Arial" panose="020B0604020202020204" pitchFamily="34" charset="0"/>
                <a:cs typeface="Arial" panose="020B0604020202020204" pitchFamily="34" charset="0"/>
              </a:endParaRPr>
            </a:p>
          </p:txBody>
        </p:sp>
        <p:sp>
          <p:nvSpPr>
            <p:cNvPr id="49" name="TextBox 28">
              <a:extLst>
                <a:ext uri="{FF2B5EF4-FFF2-40B4-BE49-F238E27FC236}">
                  <a16:creationId xmlns:a16="http://schemas.microsoft.com/office/drawing/2014/main" id="{77A1C85D-4233-1D34-9447-23AAFFA9D4F4}"/>
                </a:ext>
              </a:extLst>
            </p:cNvPr>
            <p:cNvSpPr txBox="1"/>
            <p:nvPr/>
          </p:nvSpPr>
          <p:spPr>
            <a:xfrm>
              <a:off x="7113364" y="5371793"/>
              <a:ext cx="1008112" cy="338554"/>
            </a:xfrm>
            <a:prstGeom prst="rect">
              <a:avLst/>
            </a:prstGeom>
            <a:noFill/>
          </p:spPr>
          <p:txBody>
            <a:bodyPr wrap="square" rtlCol="0">
              <a:spAutoFit/>
            </a:bodyPr>
            <a:lstStyle/>
            <a:p>
              <a:r>
                <a:rPr lang="en-US" altLang="zh-CN" sz="1600">
                  <a:solidFill>
                    <a:schemeClr val="bg1"/>
                  </a:solidFill>
                  <a:latin typeface="Arial" panose="020B0604020202020204" pitchFamily="34" charset="0"/>
                  <a:ea typeface="微软雅黑 Light" panose="020B0502040204020203" pitchFamily="34" charset="-122"/>
                  <a:cs typeface="Arial" panose="020B0604020202020204" pitchFamily="34" charset="0"/>
                </a:rPr>
                <a:t>CM2-5</a:t>
              </a:r>
              <a:endParaRPr lang="en-US">
                <a:solidFill>
                  <a:schemeClr val="bg1"/>
                </a:solidFill>
                <a:latin typeface="Arial" panose="020B0604020202020204" pitchFamily="34" charset="0"/>
                <a:cs typeface="Arial" panose="020B0604020202020204" pitchFamily="34" charset="0"/>
              </a:endParaRPr>
            </a:p>
          </p:txBody>
        </p:sp>
        <p:pic>
          <p:nvPicPr>
            <p:cNvPr id="116" name="图形 115">
              <a:extLst>
                <a:ext uri="{FF2B5EF4-FFF2-40B4-BE49-F238E27FC236}">
                  <a16:creationId xmlns:a16="http://schemas.microsoft.com/office/drawing/2014/main" id="{8A89C3CE-A947-8B18-38F1-70C42D981C7B}"/>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5408" t="4007" r="1225" b="11367"/>
            <a:stretch/>
          </p:blipFill>
          <p:spPr>
            <a:xfrm>
              <a:off x="4950300" y="1752500"/>
              <a:ext cx="6720603" cy="3761542"/>
            </a:xfrm>
            <a:prstGeom prst="rect">
              <a:avLst/>
            </a:prstGeom>
          </p:spPr>
        </p:pic>
        <p:sp>
          <p:nvSpPr>
            <p:cNvPr id="117" name="TextBox 28">
              <a:extLst>
                <a:ext uri="{FF2B5EF4-FFF2-40B4-BE49-F238E27FC236}">
                  <a16:creationId xmlns:a16="http://schemas.microsoft.com/office/drawing/2014/main" id="{838D16BE-7576-5B7C-DCE8-F65DBDF09F50}"/>
                </a:ext>
              </a:extLst>
            </p:cNvPr>
            <p:cNvSpPr txBox="1"/>
            <p:nvPr/>
          </p:nvSpPr>
          <p:spPr>
            <a:xfrm rot="16200000">
              <a:off x="8097105" y="2896023"/>
              <a:ext cx="2098999" cy="338554"/>
            </a:xfrm>
            <a:prstGeom prst="rect">
              <a:avLst/>
            </a:prstGeom>
            <a:solidFill>
              <a:schemeClr val="bg1"/>
            </a:solidFill>
          </p:spPr>
          <p:txBody>
            <a:bodyPr wrap="square" rtlCol="0">
              <a:spAutoFit/>
            </a:bodyPr>
            <a:lstStyle/>
            <a:p>
              <a:pPr algn="r"/>
              <a:r>
                <a:rPr lang="en-US" altLang="zh-CN" sz="1600" i="1" dirty="0">
                  <a:latin typeface="Arial" panose="020B0604020202020204" pitchFamily="34" charset="0"/>
                  <a:ea typeface="微软雅黑 Light" panose="020B0502040204020203" pitchFamily="34" charset="-122"/>
                  <a:cs typeface="Arial" panose="020B0604020202020204" pitchFamily="34" charset="0"/>
                </a:rPr>
                <a:t>|K</a:t>
              </a:r>
              <a:r>
                <a:rPr lang="en-US" altLang="zh-CN" sz="1600" dirty="0">
                  <a:latin typeface="Arial" panose="020B0604020202020204" pitchFamily="34" charset="0"/>
                  <a:ea typeface="微软雅黑 Light" panose="020B0502040204020203" pitchFamily="34" charset="-122"/>
                  <a:cs typeface="Arial" panose="020B0604020202020204" pitchFamily="34" charset="0"/>
                </a:rPr>
                <a:t>(</a:t>
              </a:r>
              <a:r>
                <a:rPr lang="en-US" altLang="zh-CN" sz="1100" dirty="0">
                  <a:latin typeface="Arial" panose="020B0604020202020204" pitchFamily="34" charset="0"/>
                  <a:ea typeface="微软雅黑 Light" panose="020B0502040204020203" pitchFamily="34" charset="-122"/>
                  <a:cs typeface="Arial" panose="020B0604020202020204" pitchFamily="34" charset="0"/>
                </a:rPr>
                <a:t> </a:t>
              </a:r>
              <a:r>
                <a:rPr lang="en-US" altLang="zh-CN" sz="1600" i="1" dirty="0">
                  <a:latin typeface="Arial" panose="020B0604020202020204" pitchFamily="34" charset="0"/>
                  <a:ea typeface="微软雅黑 Light" panose="020B0502040204020203" pitchFamily="34" charset="-122"/>
                  <a:cs typeface="Arial" panose="020B0604020202020204" pitchFamily="34" charset="0"/>
                </a:rPr>
                <a:t>j</a:t>
              </a:r>
              <a:r>
                <a:rPr lang="el-GR" altLang="zh-CN" sz="1600" i="1" dirty="0">
                  <a:latin typeface="Arial" panose="020B0604020202020204" pitchFamily="34" charset="0"/>
                  <a:ea typeface="微软雅黑 Light" panose="020B0502040204020203" pitchFamily="34" charset="-122"/>
                  <a:cs typeface="Arial" panose="020B0604020202020204" pitchFamily="34" charset="0"/>
                </a:rPr>
                <a:t>ω</a:t>
              </a:r>
              <a:r>
                <a:rPr lang="en-US" altLang="zh-CN" sz="1600" dirty="0">
                  <a:latin typeface="Arial" panose="020B0604020202020204" pitchFamily="34" charset="0"/>
                  <a:ea typeface="微软雅黑 Light" panose="020B0502040204020203" pitchFamily="34" charset="-122"/>
                  <a:cs typeface="Arial" panose="020B0604020202020204" pitchFamily="34" charset="0"/>
                </a:rPr>
                <a:t>)| [Hz/(MV/m)</a:t>
              </a:r>
              <a:r>
                <a:rPr lang="en-US" altLang="zh-CN" sz="1600" baseline="30000" dirty="0">
                  <a:latin typeface="Arial" panose="020B0604020202020204" pitchFamily="34" charset="0"/>
                  <a:ea typeface="微软雅黑 Light" panose="020B0502040204020203" pitchFamily="34" charset="-122"/>
                  <a:cs typeface="Arial" panose="020B0604020202020204" pitchFamily="34" charset="0"/>
                </a:rPr>
                <a:t>2</a:t>
              </a:r>
              <a:r>
                <a:rPr lang="en-US" altLang="zh-CN" sz="1600" dirty="0">
                  <a:latin typeface="Arial" panose="020B0604020202020204" pitchFamily="34" charset="0"/>
                  <a:ea typeface="微软雅黑 Light" panose="020B0502040204020203" pitchFamily="34"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18" name="TextBox 28">
              <a:extLst>
                <a:ext uri="{FF2B5EF4-FFF2-40B4-BE49-F238E27FC236}">
                  <a16:creationId xmlns:a16="http://schemas.microsoft.com/office/drawing/2014/main" id="{3FA007D1-8E89-306A-7151-4C73AC927756}"/>
                </a:ext>
              </a:extLst>
            </p:cNvPr>
            <p:cNvSpPr txBox="1"/>
            <p:nvPr/>
          </p:nvSpPr>
          <p:spPr>
            <a:xfrm>
              <a:off x="6288587" y="5514042"/>
              <a:ext cx="1433800" cy="338554"/>
            </a:xfrm>
            <a:prstGeom prst="rect">
              <a:avLst/>
            </a:prstGeom>
            <a:noFill/>
          </p:spPr>
          <p:txBody>
            <a:bodyPr wrap="square" rtlCol="0">
              <a:spAutoFit/>
            </a:bodyPr>
            <a:lstStyle/>
            <a:p>
              <a:pPr algn="r"/>
              <a:r>
                <a:rPr lang="en-US" altLang="zh-CN" sz="1600" dirty="0">
                  <a:latin typeface="Arial" panose="020B0604020202020204" pitchFamily="34" charset="0"/>
                  <a:ea typeface="微软雅黑 Light" panose="020B0502040204020203" pitchFamily="34" charset="-122"/>
                  <a:cs typeface="Arial" panose="020B0604020202020204" pitchFamily="34" charset="0"/>
                </a:rPr>
                <a:t>Time [</a:t>
              </a:r>
              <a:r>
                <a:rPr lang="en-US" altLang="zh-CN" sz="1600" dirty="0" err="1">
                  <a:latin typeface="Arial" panose="020B0604020202020204" pitchFamily="34" charset="0"/>
                  <a:ea typeface="微软雅黑 Light" panose="020B0502040204020203" pitchFamily="34" charset="-122"/>
                  <a:cs typeface="Arial" panose="020B0604020202020204" pitchFamily="34" charset="0"/>
                </a:rPr>
                <a:t>ms</a:t>
              </a:r>
              <a:r>
                <a:rPr lang="en-US" altLang="zh-CN" sz="1600" dirty="0">
                  <a:latin typeface="Arial" panose="020B0604020202020204" pitchFamily="34" charset="0"/>
                  <a:ea typeface="微软雅黑 Light" panose="020B0502040204020203" pitchFamily="34"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19" name="TextBox 28">
              <a:extLst>
                <a:ext uri="{FF2B5EF4-FFF2-40B4-BE49-F238E27FC236}">
                  <a16:creationId xmlns:a16="http://schemas.microsoft.com/office/drawing/2014/main" id="{C7F9011F-64B3-FA92-15B1-09AAE91A2DAE}"/>
                </a:ext>
              </a:extLst>
            </p:cNvPr>
            <p:cNvSpPr txBox="1"/>
            <p:nvPr/>
          </p:nvSpPr>
          <p:spPr>
            <a:xfrm rot="16200000">
              <a:off x="4238433" y="2262383"/>
              <a:ext cx="1433800" cy="307777"/>
            </a:xfrm>
            <a:prstGeom prst="rect">
              <a:avLst/>
            </a:prstGeom>
            <a:noFill/>
          </p:spPr>
          <p:txBody>
            <a:bodyPr wrap="square" rtlCol="0">
              <a:spAutoFit/>
            </a:bodyPr>
            <a:lstStyle/>
            <a:p>
              <a:pPr algn="r"/>
              <a:r>
                <a:rPr lang="en-US" altLang="zh-CN" sz="1400" dirty="0">
                  <a:latin typeface="Arial" panose="020B0604020202020204" pitchFamily="34" charset="0"/>
                  <a:ea typeface="微软雅黑 Light" panose="020B0502040204020203" pitchFamily="34" charset="-122"/>
                  <a:cs typeface="Arial" panose="020B0604020202020204" pitchFamily="34" charset="0"/>
                </a:rPr>
                <a:t>Epeak [MV/m]</a:t>
              </a:r>
              <a:endParaRPr lang="en-US" sz="1600" dirty="0">
                <a:latin typeface="Arial" panose="020B0604020202020204" pitchFamily="34" charset="0"/>
                <a:cs typeface="Arial" panose="020B0604020202020204" pitchFamily="34" charset="0"/>
              </a:endParaRPr>
            </a:p>
          </p:txBody>
        </p:sp>
        <p:sp>
          <p:nvSpPr>
            <p:cNvPr id="120" name="TextBox 28">
              <a:extLst>
                <a:ext uri="{FF2B5EF4-FFF2-40B4-BE49-F238E27FC236}">
                  <a16:creationId xmlns:a16="http://schemas.microsoft.com/office/drawing/2014/main" id="{3FD63E55-452C-BE32-B127-A3C35CE2398C}"/>
                </a:ext>
              </a:extLst>
            </p:cNvPr>
            <p:cNvSpPr txBox="1"/>
            <p:nvPr/>
          </p:nvSpPr>
          <p:spPr>
            <a:xfrm rot="16200000">
              <a:off x="4104898" y="4125612"/>
              <a:ext cx="1433800" cy="307777"/>
            </a:xfrm>
            <a:prstGeom prst="rect">
              <a:avLst/>
            </a:prstGeom>
            <a:noFill/>
          </p:spPr>
          <p:txBody>
            <a:bodyPr wrap="square" rtlCol="0">
              <a:spAutoFit/>
            </a:bodyPr>
            <a:lstStyle/>
            <a:p>
              <a:pPr algn="r"/>
              <a:r>
                <a:rPr lang="en-US" altLang="zh-CN" sz="1400" dirty="0">
                  <a:latin typeface="Arial" panose="020B0604020202020204" pitchFamily="34" charset="0"/>
                  <a:ea typeface="微软雅黑 Light" panose="020B0502040204020203" pitchFamily="34" charset="-122"/>
                  <a:cs typeface="Arial" panose="020B0604020202020204" pitchFamily="34" charset="0"/>
                </a:rPr>
                <a:t>Detuning [Hz]</a:t>
              </a:r>
              <a:endParaRPr lang="en-US" sz="1600" dirty="0">
                <a:latin typeface="Arial" panose="020B0604020202020204" pitchFamily="34" charset="0"/>
                <a:cs typeface="Arial" panose="020B0604020202020204" pitchFamily="34" charset="0"/>
              </a:endParaRPr>
            </a:p>
          </p:txBody>
        </p:sp>
        <p:sp>
          <p:nvSpPr>
            <p:cNvPr id="123" name="TextBox 28">
              <a:extLst>
                <a:ext uri="{FF2B5EF4-FFF2-40B4-BE49-F238E27FC236}">
                  <a16:creationId xmlns:a16="http://schemas.microsoft.com/office/drawing/2014/main" id="{9042D304-3C56-1451-39FE-CD34B1F064A8}"/>
                </a:ext>
              </a:extLst>
            </p:cNvPr>
            <p:cNvSpPr txBox="1"/>
            <p:nvPr/>
          </p:nvSpPr>
          <p:spPr>
            <a:xfrm rot="16200000">
              <a:off x="8492090" y="4758861"/>
              <a:ext cx="1297277" cy="338554"/>
            </a:xfrm>
            <a:prstGeom prst="rect">
              <a:avLst/>
            </a:prstGeom>
            <a:solidFill>
              <a:schemeClr val="bg1"/>
            </a:solidFill>
          </p:spPr>
          <p:txBody>
            <a:bodyPr wrap="square" rtlCol="0">
              <a:spAutoFit/>
            </a:bodyPr>
            <a:lstStyle/>
            <a:p>
              <a:pPr algn="r"/>
              <a:r>
                <a:rPr lang="zh-CN" altLang="en-US" sz="1600" i="1" dirty="0">
                  <a:latin typeface="Arial" panose="020B0604020202020204" pitchFamily="34" charset="0"/>
                  <a:ea typeface="微软雅黑 Light" panose="020B0502040204020203" pitchFamily="34" charset="-122"/>
                  <a:cs typeface="Arial" panose="020B0604020202020204" pitchFamily="34" charset="0"/>
                </a:rPr>
                <a:t>∠</a:t>
              </a:r>
              <a:r>
                <a:rPr lang="en-US" altLang="zh-CN" sz="1600" i="1" dirty="0">
                  <a:latin typeface="Arial" panose="020B0604020202020204" pitchFamily="34" charset="0"/>
                  <a:ea typeface="微软雅黑 Light" panose="020B0502040204020203" pitchFamily="34" charset="-122"/>
                  <a:cs typeface="Arial" panose="020B0604020202020204" pitchFamily="34" charset="0"/>
                </a:rPr>
                <a:t>K</a:t>
              </a:r>
              <a:r>
                <a:rPr lang="en-US" altLang="zh-CN" sz="1600" dirty="0">
                  <a:latin typeface="Arial" panose="020B0604020202020204" pitchFamily="34" charset="0"/>
                  <a:ea typeface="微软雅黑 Light" panose="020B0502040204020203" pitchFamily="34" charset="-122"/>
                  <a:cs typeface="Arial" panose="020B0604020202020204" pitchFamily="34" charset="0"/>
                </a:rPr>
                <a:t>(</a:t>
              </a:r>
              <a:r>
                <a:rPr lang="en-US" altLang="zh-CN" sz="1100" dirty="0">
                  <a:latin typeface="Arial" panose="020B0604020202020204" pitchFamily="34" charset="0"/>
                  <a:ea typeface="微软雅黑 Light" panose="020B0502040204020203" pitchFamily="34" charset="-122"/>
                  <a:cs typeface="Arial" panose="020B0604020202020204" pitchFamily="34" charset="0"/>
                </a:rPr>
                <a:t> </a:t>
              </a:r>
              <a:r>
                <a:rPr lang="en-US" altLang="zh-CN" sz="1600" i="1" dirty="0">
                  <a:latin typeface="Arial" panose="020B0604020202020204" pitchFamily="34" charset="0"/>
                  <a:ea typeface="微软雅黑 Light" panose="020B0502040204020203" pitchFamily="34" charset="-122"/>
                  <a:cs typeface="Arial" panose="020B0604020202020204" pitchFamily="34" charset="0"/>
                </a:rPr>
                <a:t>j</a:t>
              </a:r>
              <a:r>
                <a:rPr lang="el-GR" altLang="zh-CN" sz="1600" i="1" dirty="0">
                  <a:latin typeface="Arial" panose="020B0604020202020204" pitchFamily="34" charset="0"/>
                  <a:ea typeface="微软雅黑 Light" panose="020B0502040204020203" pitchFamily="34" charset="-122"/>
                  <a:cs typeface="Arial" panose="020B0604020202020204" pitchFamily="34" charset="0"/>
                </a:rPr>
                <a:t>ω</a:t>
              </a:r>
              <a:r>
                <a:rPr lang="en-US" altLang="zh-CN" sz="1600" dirty="0">
                  <a:latin typeface="Arial" panose="020B0604020202020204" pitchFamily="34" charset="0"/>
                  <a:ea typeface="微软雅黑 Light" panose="020B0502040204020203" pitchFamily="34" charset="-122"/>
                  <a:cs typeface="Arial" panose="020B0604020202020204" pitchFamily="34" charset="0"/>
                </a:rPr>
                <a:t>) [deg]</a:t>
              </a:r>
              <a:endParaRPr lang="en-US" dirty="0">
                <a:latin typeface="Arial" panose="020B0604020202020204" pitchFamily="34" charset="0"/>
                <a:cs typeface="Arial" panose="020B0604020202020204" pitchFamily="34" charset="0"/>
              </a:endParaRPr>
            </a:p>
          </p:txBody>
        </p:sp>
        <p:sp>
          <p:nvSpPr>
            <p:cNvPr id="125" name="TextBox 28">
              <a:extLst>
                <a:ext uri="{FF2B5EF4-FFF2-40B4-BE49-F238E27FC236}">
                  <a16:creationId xmlns:a16="http://schemas.microsoft.com/office/drawing/2014/main" id="{24583966-57E1-AF06-1B2A-121055BA4418}"/>
                </a:ext>
              </a:extLst>
            </p:cNvPr>
            <p:cNvSpPr txBox="1"/>
            <p:nvPr/>
          </p:nvSpPr>
          <p:spPr>
            <a:xfrm>
              <a:off x="9625973" y="4031344"/>
              <a:ext cx="1965952" cy="338554"/>
            </a:xfrm>
            <a:prstGeom prst="rect">
              <a:avLst/>
            </a:prstGeom>
            <a:solidFill>
              <a:schemeClr val="bg1"/>
            </a:solidFill>
          </p:spPr>
          <p:txBody>
            <a:bodyPr wrap="square" rtlCol="0">
              <a:spAutoFit/>
            </a:bodyPr>
            <a:lstStyle/>
            <a:p>
              <a:pPr algn="r"/>
              <a:r>
                <a:rPr lang="en-US" sz="1600" dirty="0">
                  <a:latin typeface="Arial" panose="020B0604020202020204" pitchFamily="34" charset="0"/>
                  <a:cs typeface="Arial" panose="020B0604020202020204" pitchFamily="34" charset="0"/>
                </a:rPr>
                <a:t>  </a:t>
              </a:r>
            </a:p>
          </p:txBody>
        </p:sp>
        <p:sp>
          <p:nvSpPr>
            <p:cNvPr id="126" name="TextBox 28">
              <a:extLst>
                <a:ext uri="{FF2B5EF4-FFF2-40B4-BE49-F238E27FC236}">
                  <a16:creationId xmlns:a16="http://schemas.microsoft.com/office/drawing/2014/main" id="{FAE0002B-63B0-B242-3092-46BCAD7570AE}"/>
                </a:ext>
              </a:extLst>
            </p:cNvPr>
            <p:cNvSpPr txBox="1"/>
            <p:nvPr/>
          </p:nvSpPr>
          <p:spPr>
            <a:xfrm>
              <a:off x="9773554" y="5484954"/>
              <a:ext cx="1433800" cy="338554"/>
            </a:xfrm>
            <a:prstGeom prst="rect">
              <a:avLst/>
            </a:prstGeom>
            <a:noFill/>
          </p:spPr>
          <p:txBody>
            <a:bodyPr wrap="square" rtlCol="0">
              <a:spAutoFit/>
            </a:bodyPr>
            <a:lstStyle/>
            <a:p>
              <a:pPr algn="r"/>
              <a:r>
                <a:rPr lang="en-US" altLang="zh-CN" sz="1600" dirty="0">
                  <a:latin typeface="Arial" panose="020B0604020202020204" pitchFamily="34" charset="0"/>
                  <a:ea typeface="微软雅黑 Light" panose="020B0502040204020203" pitchFamily="34" charset="-122"/>
                  <a:cs typeface="Arial" panose="020B0604020202020204" pitchFamily="34" charset="0"/>
                </a:rPr>
                <a:t>Freq. [Hz]</a:t>
              </a:r>
              <a:endParaRPr lang="en-US" dirty="0">
                <a:latin typeface="Arial" panose="020B0604020202020204" pitchFamily="34" charset="0"/>
                <a:cs typeface="Arial" panose="020B0604020202020204" pitchFamily="34" charset="0"/>
              </a:endParaRPr>
            </a:p>
          </p:txBody>
        </p:sp>
        <p:sp>
          <p:nvSpPr>
            <p:cNvPr id="129" name="TextBox 28">
              <a:extLst>
                <a:ext uri="{FF2B5EF4-FFF2-40B4-BE49-F238E27FC236}">
                  <a16:creationId xmlns:a16="http://schemas.microsoft.com/office/drawing/2014/main" id="{335C98A5-03AC-2777-35A9-4CC6FC1A8098}"/>
                </a:ext>
              </a:extLst>
            </p:cNvPr>
            <p:cNvSpPr txBox="1"/>
            <p:nvPr/>
          </p:nvSpPr>
          <p:spPr>
            <a:xfrm>
              <a:off x="5350491" y="2746098"/>
              <a:ext cx="2368272" cy="246221"/>
            </a:xfrm>
            <a:prstGeom prst="rect">
              <a:avLst/>
            </a:prstGeom>
            <a:solidFill>
              <a:schemeClr val="bg1"/>
            </a:solidFill>
          </p:spPr>
          <p:txBody>
            <a:bodyPr wrap="square" rtlCol="0">
              <a:spAutoFit/>
            </a:bodyPr>
            <a:lstStyle/>
            <a:p>
              <a:pPr algn="r"/>
              <a:endParaRPr lang="en-US" sz="1000" dirty="0">
                <a:latin typeface="Arial" panose="020B0604020202020204" pitchFamily="34" charset="0"/>
                <a:cs typeface="Arial" panose="020B0604020202020204" pitchFamily="34" charset="0"/>
              </a:endParaRPr>
            </a:p>
          </p:txBody>
        </p:sp>
        <p:sp>
          <p:nvSpPr>
            <p:cNvPr id="130" name="TextBox 28">
              <a:extLst>
                <a:ext uri="{FF2B5EF4-FFF2-40B4-BE49-F238E27FC236}">
                  <a16:creationId xmlns:a16="http://schemas.microsoft.com/office/drawing/2014/main" id="{5F2F0052-B572-58D6-28E2-F82357AF2CF4}"/>
                </a:ext>
              </a:extLst>
            </p:cNvPr>
            <p:cNvSpPr txBox="1"/>
            <p:nvPr/>
          </p:nvSpPr>
          <p:spPr>
            <a:xfrm>
              <a:off x="4860897" y="3413821"/>
              <a:ext cx="1433800" cy="646331"/>
            </a:xfrm>
            <a:prstGeom prst="rect">
              <a:avLst/>
            </a:prstGeom>
            <a:noFill/>
          </p:spPr>
          <p:txBody>
            <a:bodyPr wrap="square" rtlCol="0">
              <a:spAutoFit/>
            </a:bodyPr>
            <a:lstStyle/>
            <a:p>
              <a:pPr algn="r"/>
              <a:r>
                <a:rPr lang="en-US" dirty="0">
                  <a:solidFill>
                    <a:schemeClr val="accent2">
                      <a:lumMod val="50000"/>
                    </a:schemeClr>
                  </a:solidFill>
                  <a:latin typeface="Arial" panose="020B0604020202020204" pitchFamily="34" charset="0"/>
                  <a:cs typeface="Arial" panose="020B0604020202020204" pitchFamily="34" charset="0"/>
                </a:rPr>
                <a:t>Sim.</a:t>
              </a:r>
            </a:p>
            <a:p>
              <a:pPr algn="r"/>
              <a:endParaRPr lang="en-US" dirty="0">
                <a:latin typeface="Arial" panose="020B0604020202020204" pitchFamily="34" charset="0"/>
                <a:cs typeface="Arial" panose="020B0604020202020204" pitchFamily="34" charset="0"/>
              </a:endParaRPr>
            </a:p>
          </p:txBody>
        </p:sp>
        <p:sp>
          <p:nvSpPr>
            <p:cNvPr id="131" name="TextBox 28">
              <a:extLst>
                <a:ext uri="{FF2B5EF4-FFF2-40B4-BE49-F238E27FC236}">
                  <a16:creationId xmlns:a16="http://schemas.microsoft.com/office/drawing/2014/main" id="{E4EDD064-A314-7F9C-0A4C-9B27CB7CDFBE}"/>
                </a:ext>
              </a:extLst>
            </p:cNvPr>
            <p:cNvSpPr txBox="1"/>
            <p:nvPr/>
          </p:nvSpPr>
          <p:spPr>
            <a:xfrm>
              <a:off x="6764581" y="3413821"/>
              <a:ext cx="1433800" cy="369332"/>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Meas.</a:t>
              </a:r>
            </a:p>
          </p:txBody>
        </p:sp>
      </p:grpSp>
      <p:sp>
        <p:nvSpPr>
          <p:cNvPr id="132" name="TextBox 28">
            <a:extLst>
              <a:ext uri="{FF2B5EF4-FFF2-40B4-BE49-F238E27FC236}">
                <a16:creationId xmlns:a16="http://schemas.microsoft.com/office/drawing/2014/main" id="{462BF3AC-B4C1-AD24-2DCD-017BC7AA0037}"/>
              </a:ext>
            </a:extLst>
          </p:cNvPr>
          <p:cNvSpPr txBox="1"/>
          <p:nvPr/>
        </p:nvSpPr>
        <p:spPr>
          <a:xfrm>
            <a:off x="5138360" y="2374845"/>
            <a:ext cx="2061678" cy="584775"/>
          </a:xfrm>
          <a:prstGeom prst="rect">
            <a:avLst/>
          </a:prstGeom>
          <a:noFill/>
        </p:spPr>
        <p:txBody>
          <a:bodyPr wrap="square" rtlCol="0">
            <a:spAutoFit/>
          </a:bodyPr>
          <a:lstStyle/>
          <a:p>
            <a:pPr algn="r"/>
            <a:r>
              <a:rPr lang="en-US" altLang="zh-CN" sz="1600" b="1" dirty="0">
                <a:solidFill>
                  <a:schemeClr val="accent2">
                    <a:lumMod val="75000"/>
                  </a:schemeClr>
                </a:solidFill>
                <a:latin typeface="Arial" panose="020B0604020202020204" pitchFamily="34" charset="0"/>
                <a:ea typeface="微软雅黑 Light" panose="020B0502040204020203" pitchFamily="34" charset="-122"/>
                <a:cs typeface="Arial" panose="020B0604020202020204" pitchFamily="34" charset="0"/>
              </a:rPr>
              <a:t>Mechanical</a:t>
            </a:r>
          </a:p>
          <a:p>
            <a:pPr algn="r"/>
            <a:r>
              <a:rPr lang="en-US" altLang="zh-CN" sz="1600" b="1" dirty="0">
                <a:solidFill>
                  <a:schemeClr val="accent2">
                    <a:lumMod val="75000"/>
                  </a:schemeClr>
                </a:solidFill>
                <a:latin typeface="Arial" panose="020B0604020202020204" pitchFamily="34" charset="0"/>
                <a:ea typeface="微软雅黑 Light" panose="020B0502040204020203" pitchFamily="34" charset="-122"/>
                <a:cs typeface="Arial" panose="020B0604020202020204" pitchFamily="34" charset="0"/>
              </a:rPr>
              <a:t>Model</a:t>
            </a:r>
            <a:endParaRPr lang="en-US" b="1" dirty="0">
              <a:solidFill>
                <a:schemeClr val="accent2">
                  <a:lumMod val="75000"/>
                </a:schemeClr>
              </a:solidFill>
              <a:latin typeface="Arial" panose="020B0604020202020204" pitchFamily="34" charset="0"/>
              <a:cs typeface="Arial" panose="020B0604020202020204" pitchFamily="34" charset="0"/>
            </a:endParaRPr>
          </a:p>
        </p:txBody>
      </p:sp>
      <p:sp>
        <p:nvSpPr>
          <p:cNvPr id="6" name="箭头: 圆角右 5">
            <a:extLst>
              <a:ext uri="{FF2B5EF4-FFF2-40B4-BE49-F238E27FC236}">
                <a16:creationId xmlns:a16="http://schemas.microsoft.com/office/drawing/2014/main" id="{1F687CCB-FC02-9512-848A-6D641BA5E5E7}"/>
              </a:ext>
            </a:extLst>
          </p:cNvPr>
          <p:cNvSpPr/>
          <p:nvPr/>
        </p:nvSpPr>
        <p:spPr>
          <a:xfrm rot="10800000">
            <a:off x="7080537" y="3111161"/>
            <a:ext cx="2725259" cy="1438454"/>
          </a:xfrm>
          <a:prstGeom prst="bentArrow">
            <a:avLst>
              <a:gd name="adj1" fmla="val 36663"/>
              <a:gd name="adj2" fmla="val 25000"/>
              <a:gd name="adj3" fmla="val 25000"/>
              <a:gd name="adj4" fmla="val 43750"/>
            </a:avLst>
          </a:prstGeom>
          <a:gradFill>
            <a:gsLst>
              <a:gs pos="0">
                <a:schemeClr val="tx1">
                  <a:lumMod val="65000"/>
                  <a:lumOff val="35000"/>
                </a:schemeClr>
              </a:gs>
              <a:gs pos="100000">
                <a:schemeClr val="bg1">
                  <a:lumMod val="85000"/>
                  <a:alpha val="2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灯片编号占位符 2">
            <a:extLst>
              <a:ext uri="{FF2B5EF4-FFF2-40B4-BE49-F238E27FC236}">
                <a16:creationId xmlns:a16="http://schemas.microsoft.com/office/drawing/2014/main" id="{48E66F2C-2290-5C9E-AE75-7C530B2CC925}"/>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34</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567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3BFA0-B284-8762-FA2F-8E826EC5D2F5}"/>
            </a:ext>
          </a:extLst>
        </p:cNvPr>
        <p:cNvGrpSpPr/>
        <p:nvPr/>
      </p:nvGrpSpPr>
      <p:grpSpPr>
        <a:xfrm>
          <a:off x="0" y="0"/>
          <a:ext cx="0" cy="0"/>
          <a:chOff x="0" y="0"/>
          <a:chExt cx="0" cy="0"/>
        </a:xfrm>
      </p:grpSpPr>
      <p:sp>
        <p:nvSpPr>
          <p:cNvPr id="69" name="标题 21">
            <a:extLst>
              <a:ext uri="{FF2B5EF4-FFF2-40B4-BE49-F238E27FC236}">
                <a16:creationId xmlns:a16="http://schemas.microsoft.com/office/drawing/2014/main" id="{A92FA9BF-C2BE-768C-C091-8E87B2672255}"/>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Real-time RF Simulator</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a:extLst>
              <a:ext uri="{FF2B5EF4-FFF2-40B4-BE49-F238E27FC236}">
                <a16:creationId xmlns:a16="http://schemas.microsoft.com/office/drawing/2014/main" id="{912E922A-8C7D-CB73-C0A1-4E35C25B0D91}"/>
              </a:ext>
            </a:extLst>
          </p:cNvPr>
          <p:cNvSpPr/>
          <p:nvPr/>
        </p:nvSpPr>
        <p:spPr>
          <a:xfrm>
            <a:off x="1" y="881067"/>
            <a:ext cx="11726324" cy="40459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b="1"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Real-Time Cavity Simulator</a:t>
            </a: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7" name="对象 6">
            <a:extLst>
              <a:ext uri="{FF2B5EF4-FFF2-40B4-BE49-F238E27FC236}">
                <a16:creationId xmlns:a16="http://schemas.microsoft.com/office/drawing/2014/main" id="{CD5004E1-FCF5-3592-974E-8CC0D56EF230}"/>
              </a:ext>
            </a:extLst>
          </p:cNvPr>
          <p:cNvGraphicFramePr>
            <a:graphicFrameLocks noChangeAspect="1"/>
          </p:cNvGraphicFramePr>
          <p:nvPr>
            <p:extLst>
              <p:ext uri="{D42A27DB-BD31-4B8C-83A1-F6EECF244321}">
                <p14:modId xmlns:p14="http://schemas.microsoft.com/office/powerpoint/2010/main" val="1500522676"/>
              </p:ext>
            </p:extLst>
          </p:nvPr>
        </p:nvGraphicFramePr>
        <p:xfrm>
          <a:off x="1568959" y="881067"/>
          <a:ext cx="9203433" cy="5571086"/>
        </p:xfrm>
        <a:graphic>
          <a:graphicData uri="http://schemas.openxmlformats.org/presentationml/2006/ole">
            <mc:AlternateContent xmlns:mc="http://schemas.openxmlformats.org/markup-compatibility/2006">
              <mc:Choice xmlns:v="urn:schemas-microsoft-com:vml" Requires="v">
                <p:oleObj spid="_x0000_s20483" name="Visio" r:id="rId4" imgW="5419719" imgH="3267009" progId="Visio.Drawing.15">
                  <p:embed/>
                </p:oleObj>
              </mc:Choice>
              <mc:Fallback>
                <p:oleObj name="Visio" r:id="rId4" imgW="5419719" imgH="3267009" progId="Visio.Drawing.15">
                  <p:embed/>
                  <p:pic>
                    <p:nvPicPr>
                      <p:cNvPr id="7" name="对象 6">
                        <a:extLst>
                          <a:ext uri="{FF2B5EF4-FFF2-40B4-BE49-F238E27FC236}">
                            <a16:creationId xmlns:a16="http://schemas.microsoft.com/office/drawing/2014/main" id="{CD5004E1-FCF5-3592-974E-8CC0D56EF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959" y="881067"/>
                        <a:ext cx="9203433" cy="5571086"/>
                      </a:xfrm>
                      <a:prstGeom prst="rect">
                        <a:avLst/>
                      </a:prstGeom>
                      <a:noFill/>
                    </p:spPr>
                  </p:pic>
                </p:oleObj>
              </mc:Fallback>
            </mc:AlternateContent>
          </a:graphicData>
        </a:graphic>
      </p:graphicFrame>
      <p:sp>
        <p:nvSpPr>
          <p:cNvPr id="2" name="灯片编号占位符 2">
            <a:extLst>
              <a:ext uri="{FF2B5EF4-FFF2-40B4-BE49-F238E27FC236}">
                <a16:creationId xmlns:a16="http://schemas.microsoft.com/office/drawing/2014/main" id="{2FFEB650-75D4-2A78-44EA-17175A8DC071}"/>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35</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9101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841F4-95E4-FBC7-F5A8-EC4744373FA5}"/>
            </a:ext>
          </a:extLst>
        </p:cNvPr>
        <p:cNvGrpSpPr/>
        <p:nvPr/>
      </p:nvGrpSpPr>
      <p:grpSpPr>
        <a:xfrm>
          <a:off x="0" y="0"/>
          <a:ext cx="0" cy="0"/>
          <a:chOff x="0" y="0"/>
          <a:chExt cx="0" cy="0"/>
        </a:xfrm>
      </p:grpSpPr>
      <p:sp>
        <p:nvSpPr>
          <p:cNvPr id="69" name="标题 21">
            <a:extLst>
              <a:ext uri="{FF2B5EF4-FFF2-40B4-BE49-F238E27FC236}">
                <a16:creationId xmlns:a16="http://schemas.microsoft.com/office/drawing/2014/main" id="{11B0E147-7836-8FB7-3FAC-EE978AD90532}"/>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Real-time RF Simulator</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图形 1">
            <a:extLst>
              <a:ext uri="{FF2B5EF4-FFF2-40B4-BE49-F238E27FC236}">
                <a16:creationId xmlns:a16="http://schemas.microsoft.com/office/drawing/2014/main" id="{5278CCAF-B2E2-26FE-C681-E75F4B8DF3D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49397" b="9582"/>
          <a:stretch/>
        </p:blipFill>
        <p:spPr>
          <a:xfrm>
            <a:off x="1346287" y="4175860"/>
            <a:ext cx="9055164" cy="2030820"/>
          </a:xfrm>
          <a:prstGeom prst="rect">
            <a:avLst/>
          </a:prstGeom>
        </p:spPr>
      </p:pic>
      <p:pic>
        <p:nvPicPr>
          <p:cNvPr id="5" name="图形 4">
            <a:extLst>
              <a:ext uri="{FF2B5EF4-FFF2-40B4-BE49-F238E27FC236}">
                <a16:creationId xmlns:a16="http://schemas.microsoft.com/office/drawing/2014/main" id="{01AECB16-5BD3-2AC7-C5BE-484F8A5A1FA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1" b="58192"/>
          <a:stretch/>
        </p:blipFill>
        <p:spPr>
          <a:xfrm>
            <a:off x="1346287" y="1839163"/>
            <a:ext cx="9055164" cy="2069804"/>
          </a:xfrm>
          <a:prstGeom prst="rect">
            <a:avLst/>
          </a:prstGeom>
        </p:spPr>
      </p:pic>
      <p:sp>
        <p:nvSpPr>
          <p:cNvPr id="7" name="文本框 6">
            <a:extLst>
              <a:ext uri="{FF2B5EF4-FFF2-40B4-BE49-F238E27FC236}">
                <a16:creationId xmlns:a16="http://schemas.microsoft.com/office/drawing/2014/main" id="{89CC947D-80BE-7C40-525A-05EDF471B3CC}"/>
              </a:ext>
            </a:extLst>
          </p:cNvPr>
          <p:cNvSpPr txBox="1"/>
          <p:nvPr/>
        </p:nvSpPr>
        <p:spPr>
          <a:xfrm>
            <a:off x="4272280" y="1654497"/>
            <a:ext cx="1518920"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LFD(Pulse)</a:t>
            </a:r>
            <a:endParaRPr lang="zh-CN" altLang="en-US" dirty="0">
              <a:solidFill>
                <a:schemeClr val="accent2">
                  <a:lumMod val="75000"/>
                </a:schemeClr>
              </a:solidFill>
            </a:endParaRPr>
          </a:p>
        </p:txBody>
      </p:sp>
      <p:sp>
        <p:nvSpPr>
          <p:cNvPr id="8" name="文本框 7">
            <a:extLst>
              <a:ext uri="{FF2B5EF4-FFF2-40B4-BE49-F238E27FC236}">
                <a16:creationId xmlns:a16="http://schemas.microsoft.com/office/drawing/2014/main" id="{EAF0D391-3C50-281C-B357-6661FE222BB4}"/>
              </a:ext>
            </a:extLst>
          </p:cNvPr>
          <p:cNvSpPr txBox="1"/>
          <p:nvPr/>
        </p:nvSpPr>
        <p:spPr>
          <a:xfrm>
            <a:off x="6624320" y="1632847"/>
            <a:ext cx="1198880"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LFD(CW)</a:t>
            </a:r>
            <a:endParaRPr lang="zh-CN" altLang="en-US" dirty="0">
              <a:solidFill>
                <a:schemeClr val="accent2">
                  <a:lumMod val="75000"/>
                </a:schemeClr>
              </a:solidFill>
            </a:endParaRPr>
          </a:p>
        </p:txBody>
      </p:sp>
      <p:sp>
        <p:nvSpPr>
          <p:cNvPr id="9" name="文本框 8">
            <a:extLst>
              <a:ext uri="{FF2B5EF4-FFF2-40B4-BE49-F238E27FC236}">
                <a16:creationId xmlns:a16="http://schemas.microsoft.com/office/drawing/2014/main" id="{5CD75123-823F-0EAF-93A9-DF059AFCDFF0}"/>
              </a:ext>
            </a:extLst>
          </p:cNvPr>
          <p:cNvSpPr txBox="1"/>
          <p:nvPr/>
        </p:nvSpPr>
        <p:spPr>
          <a:xfrm>
            <a:off x="8649436" y="1599318"/>
            <a:ext cx="1858191"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Parasitic Mode</a:t>
            </a:r>
            <a:endParaRPr lang="zh-CN" altLang="en-US" dirty="0">
              <a:solidFill>
                <a:schemeClr val="accent2">
                  <a:lumMod val="75000"/>
                </a:schemeClr>
              </a:solidFill>
            </a:endParaRPr>
          </a:p>
        </p:txBody>
      </p:sp>
      <p:sp>
        <p:nvSpPr>
          <p:cNvPr id="10" name="文本框 9">
            <a:extLst>
              <a:ext uri="{FF2B5EF4-FFF2-40B4-BE49-F238E27FC236}">
                <a16:creationId xmlns:a16="http://schemas.microsoft.com/office/drawing/2014/main" id="{940B7845-1A22-183B-02E8-074A7648D98C}"/>
              </a:ext>
            </a:extLst>
          </p:cNvPr>
          <p:cNvSpPr txBox="1"/>
          <p:nvPr/>
        </p:nvSpPr>
        <p:spPr>
          <a:xfrm>
            <a:off x="8740070" y="3919072"/>
            <a:ext cx="1858191"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Microphonics</a:t>
            </a:r>
            <a:endParaRPr lang="zh-CN" altLang="en-US" dirty="0">
              <a:solidFill>
                <a:schemeClr val="accent2">
                  <a:lumMod val="75000"/>
                </a:schemeClr>
              </a:solidFill>
            </a:endParaRPr>
          </a:p>
        </p:txBody>
      </p:sp>
      <p:sp>
        <p:nvSpPr>
          <p:cNvPr id="11" name="文本框 10">
            <a:extLst>
              <a:ext uri="{FF2B5EF4-FFF2-40B4-BE49-F238E27FC236}">
                <a16:creationId xmlns:a16="http://schemas.microsoft.com/office/drawing/2014/main" id="{CB111DE9-0A8D-3C85-1049-6F790AFAFF3D}"/>
              </a:ext>
            </a:extLst>
          </p:cNvPr>
          <p:cNvSpPr txBox="1"/>
          <p:nvPr/>
        </p:nvSpPr>
        <p:spPr>
          <a:xfrm>
            <a:off x="6312364" y="3919072"/>
            <a:ext cx="2337072"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Power Supply Ripple</a:t>
            </a:r>
            <a:endParaRPr lang="zh-CN" altLang="en-US" dirty="0">
              <a:solidFill>
                <a:schemeClr val="accent2">
                  <a:lumMod val="75000"/>
                </a:schemeClr>
              </a:solidFill>
            </a:endParaRPr>
          </a:p>
        </p:txBody>
      </p:sp>
      <p:sp>
        <p:nvSpPr>
          <p:cNvPr id="12" name="文本框 11">
            <a:extLst>
              <a:ext uri="{FF2B5EF4-FFF2-40B4-BE49-F238E27FC236}">
                <a16:creationId xmlns:a16="http://schemas.microsoft.com/office/drawing/2014/main" id="{53E3C052-FB32-8873-87CD-F06E9EB1B5DF}"/>
              </a:ext>
            </a:extLst>
          </p:cNvPr>
          <p:cNvSpPr txBox="1"/>
          <p:nvPr/>
        </p:nvSpPr>
        <p:spPr>
          <a:xfrm>
            <a:off x="4343508" y="3919072"/>
            <a:ext cx="1858191"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Beam-loading</a:t>
            </a:r>
            <a:endParaRPr lang="zh-CN" altLang="en-US" dirty="0">
              <a:solidFill>
                <a:schemeClr val="accent2">
                  <a:lumMod val="75000"/>
                </a:schemeClr>
              </a:solidFill>
            </a:endParaRPr>
          </a:p>
        </p:txBody>
      </p:sp>
      <p:sp>
        <p:nvSpPr>
          <p:cNvPr id="13" name="文本框 12">
            <a:extLst>
              <a:ext uri="{FF2B5EF4-FFF2-40B4-BE49-F238E27FC236}">
                <a16:creationId xmlns:a16="http://schemas.microsoft.com/office/drawing/2014/main" id="{229BD9B9-4DE4-DF8F-BEE2-EB534FB716C7}"/>
              </a:ext>
            </a:extLst>
          </p:cNvPr>
          <p:cNvSpPr txBox="1"/>
          <p:nvPr/>
        </p:nvSpPr>
        <p:spPr>
          <a:xfrm>
            <a:off x="2280920" y="3919072"/>
            <a:ext cx="1493073"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Piezo</a:t>
            </a:r>
            <a:endParaRPr lang="zh-CN" altLang="en-US" dirty="0">
              <a:solidFill>
                <a:schemeClr val="accent2">
                  <a:lumMod val="75000"/>
                </a:schemeClr>
              </a:solidFill>
            </a:endParaRPr>
          </a:p>
        </p:txBody>
      </p:sp>
      <p:sp>
        <p:nvSpPr>
          <p:cNvPr id="14" name="文本框 13">
            <a:extLst>
              <a:ext uri="{FF2B5EF4-FFF2-40B4-BE49-F238E27FC236}">
                <a16:creationId xmlns:a16="http://schemas.microsoft.com/office/drawing/2014/main" id="{2B3D9901-942E-0E8C-F75D-5D9A37761B76}"/>
              </a:ext>
            </a:extLst>
          </p:cNvPr>
          <p:cNvSpPr txBox="1"/>
          <p:nvPr/>
        </p:nvSpPr>
        <p:spPr>
          <a:xfrm>
            <a:off x="2238003" y="1632847"/>
            <a:ext cx="1858191"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General</a:t>
            </a:r>
            <a:endParaRPr lang="zh-CN" altLang="en-US" dirty="0">
              <a:solidFill>
                <a:schemeClr val="accent2">
                  <a:lumMod val="75000"/>
                </a:schemeClr>
              </a:solidFill>
            </a:endParaRPr>
          </a:p>
        </p:txBody>
      </p:sp>
      <p:sp>
        <p:nvSpPr>
          <p:cNvPr id="17" name="矩形 16">
            <a:extLst>
              <a:ext uri="{FF2B5EF4-FFF2-40B4-BE49-F238E27FC236}">
                <a16:creationId xmlns:a16="http://schemas.microsoft.com/office/drawing/2014/main" id="{15505212-B302-6E45-B6B1-D61BD43C7691}"/>
              </a:ext>
            </a:extLst>
          </p:cNvPr>
          <p:cNvSpPr/>
          <p:nvPr/>
        </p:nvSpPr>
        <p:spPr>
          <a:xfrm>
            <a:off x="1" y="881067"/>
            <a:ext cx="11726324" cy="40459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Support real-time simulation of complex dynamic behaviors in high-frequency FB loop</a:t>
            </a:r>
          </a:p>
        </p:txBody>
      </p:sp>
      <p:sp>
        <p:nvSpPr>
          <p:cNvPr id="4" name="灯片编号占位符 2">
            <a:extLst>
              <a:ext uri="{FF2B5EF4-FFF2-40B4-BE49-F238E27FC236}">
                <a16:creationId xmlns:a16="http://schemas.microsoft.com/office/drawing/2014/main" id="{2BD6E21B-7A8C-B7EA-F752-5771D6503F1B}"/>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36</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4813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21">
            <a:extLst>
              <a:ext uri="{FF2B5EF4-FFF2-40B4-BE49-F238E27FC236}">
                <a16:creationId xmlns:a16="http://schemas.microsoft.com/office/drawing/2014/main" id="{C161EAAA-3711-03A2-18D3-87BCCA7563A0}"/>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Simplified Model</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12" name="对象 11">
            <a:extLst>
              <a:ext uri="{FF2B5EF4-FFF2-40B4-BE49-F238E27FC236}">
                <a16:creationId xmlns:a16="http://schemas.microsoft.com/office/drawing/2014/main" id="{B392046A-7AB7-6EE5-AB86-37DBE127BE86}"/>
              </a:ext>
            </a:extLst>
          </p:cNvPr>
          <p:cNvGraphicFramePr>
            <a:graphicFrameLocks noChangeAspect="1"/>
          </p:cNvGraphicFramePr>
          <p:nvPr>
            <p:extLst>
              <p:ext uri="{D42A27DB-BD31-4B8C-83A1-F6EECF244321}">
                <p14:modId xmlns:p14="http://schemas.microsoft.com/office/powerpoint/2010/main" val="2678726624"/>
              </p:ext>
            </p:extLst>
          </p:nvPr>
        </p:nvGraphicFramePr>
        <p:xfrm>
          <a:off x="704789" y="2474391"/>
          <a:ext cx="2550506" cy="1543889"/>
        </p:xfrm>
        <a:graphic>
          <a:graphicData uri="http://schemas.openxmlformats.org/presentationml/2006/ole">
            <mc:AlternateContent xmlns:mc="http://schemas.openxmlformats.org/markup-compatibility/2006">
              <mc:Choice xmlns:v="urn:schemas-microsoft-com:vml" Requires="v">
                <p:oleObj spid="_x0000_s21510" name="Visio" r:id="rId3" imgW="5419719" imgH="3267009" progId="Visio.Drawing.15">
                  <p:embed/>
                </p:oleObj>
              </mc:Choice>
              <mc:Fallback>
                <p:oleObj name="Visio" r:id="rId3" imgW="5419719" imgH="3267009" progId="Visio.Drawing.15">
                  <p:embed/>
                  <p:pic>
                    <p:nvPicPr>
                      <p:cNvPr id="12" name="对象 11">
                        <a:extLst>
                          <a:ext uri="{FF2B5EF4-FFF2-40B4-BE49-F238E27FC236}">
                            <a16:creationId xmlns:a16="http://schemas.microsoft.com/office/drawing/2014/main" id="{B392046A-7AB7-6EE5-AB86-37DBE127B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789" y="2474391"/>
                        <a:ext cx="2550506" cy="1543889"/>
                      </a:xfrm>
                      <a:prstGeom prst="rect">
                        <a:avLst/>
                      </a:prstGeom>
                      <a:noFill/>
                      <a:ln>
                        <a:noFill/>
                      </a:ln>
                    </p:spPr>
                  </p:pic>
                </p:oleObj>
              </mc:Fallback>
            </mc:AlternateContent>
          </a:graphicData>
        </a:graphic>
      </p:graphicFrame>
      <p:sp>
        <p:nvSpPr>
          <p:cNvPr id="18" name="矩形 17">
            <a:extLst>
              <a:ext uri="{FF2B5EF4-FFF2-40B4-BE49-F238E27FC236}">
                <a16:creationId xmlns:a16="http://schemas.microsoft.com/office/drawing/2014/main" id="{08FF6887-6180-E6AA-43F4-A556084EC0E2}"/>
              </a:ext>
            </a:extLst>
          </p:cNvPr>
          <p:cNvSpPr/>
          <p:nvPr/>
        </p:nvSpPr>
        <p:spPr>
          <a:xfrm>
            <a:off x="1" y="881067"/>
            <a:ext cx="11726324" cy="1097095"/>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b="1"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The simplified model </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assumes linear behavior, excludes mechanical dynamics and cross-component coupling (such as loop phase and detuning), and considers only the fundamental π-mode for multi-cell cavities.</a:t>
            </a:r>
          </a:p>
        </p:txBody>
      </p:sp>
      <p:sp>
        <p:nvSpPr>
          <p:cNvPr id="22" name="文本框 21">
            <a:extLst>
              <a:ext uri="{FF2B5EF4-FFF2-40B4-BE49-F238E27FC236}">
                <a16:creationId xmlns:a16="http://schemas.microsoft.com/office/drawing/2014/main" id="{C368BC4D-89C8-36D5-9B75-E225E0F0B29C}"/>
              </a:ext>
            </a:extLst>
          </p:cNvPr>
          <p:cNvSpPr txBox="1"/>
          <p:nvPr/>
        </p:nvSpPr>
        <p:spPr>
          <a:xfrm>
            <a:off x="8227400" y="4677405"/>
            <a:ext cx="3109494" cy="800219"/>
          </a:xfrm>
          <a:prstGeom prst="rect">
            <a:avLst/>
          </a:prstGeom>
          <a:noFill/>
        </p:spPr>
        <p:txBody>
          <a:bodyPr wrap="square">
            <a:spAutoFit/>
          </a:bodyPr>
          <a:lstStyle/>
          <a:p>
            <a:pPr marL="285750" indent="-285750">
              <a:buFont typeface="Arial" panose="020B0604020202020204" pitchFamily="34" charset="0"/>
              <a:buChar char="•"/>
            </a:pPr>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W/o cross components </a:t>
            </a:r>
          </a:p>
          <a:p>
            <a:pPr marL="742950" lvl="1" indent="-285750">
              <a:buFont typeface="Arial" panose="020B0604020202020204" pitchFamily="34" charset="0"/>
              <a:buChar char="•"/>
            </a:pPr>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Loop phase = 0</a:t>
            </a:r>
          </a:p>
          <a:p>
            <a:pPr marL="742950" lvl="1" indent="-285750">
              <a:buFont typeface="Arial" panose="020B0604020202020204" pitchFamily="34" charset="0"/>
              <a:buChar char="•"/>
            </a:pPr>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Detuning = 0</a:t>
            </a:r>
          </a:p>
        </p:txBody>
      </p:sp>
      <p:sp>
        <p:nvSpPr>
          <p:cNvPr id="23" name="文本框 22">
            <a:extLst>
              <a:ext uri="{FF2B5EF4-FFF2-40B4-BE49-F238E27FC236}">
                <a16:creationId xmlns:a16="http://schemas.microsoft.com/office/drawing/2014/main" id="{0F01854C-7D10-D048-8A6E-4D2C267D5A6F}"/>
              </a:ext>
            </a:extLst>
          </p:cNvPr>
          <p:cNvSpPr txBox="1"/>
          <p:nvPr/>
        </p:nvSpPr>
        <p:spPr>
          <a:xfrm>
            <a:off x="3840480" y="4672498"/>
            <a:ext cx="3930842" cy="923330"/>
          </a:xfrm>
          <a:prstGeom prst="rect">
            <a:avLst/>
          </a:prstGeom>
          <a:noFill/>
        </p:spPr>
        <p:txBody>
          <a:bodyPr wrap="square">
            <a:spAutoFit/>
          </a:bodyPr>
          <a:lstStyle/>
          <a:p>
            <a:pPr marL="285750" indent="-285750">
              <a:buFont typeface="Arial" panose="020B0604020202020204" pitchFamily="34" charset="0"/>
              <a:buChar char="•"/>
            </a:pPr>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W/o non-linearity</a:t>
            </a:r>
          </a:p>
          <a:p>
            <a:pPr marL="285750" indent="-285750">
              <a:buFont typeface="Arial" panose="020B0604020202020204" pitchFamily="34" charset="0"/>
              <a:buChar char="•"/>
            </a:pPr>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W/o mechanical model</a:t>
            </a:r>
          </a:p>
          <a:p>
            <a:pPr marL="285750" indent="-285750">
              <a:buFont typeface="Arial" panose="020B0604020202020204" pitchFamily="34" charset="0"/>
              <a:buChar char="•"/>
            </a:pPr>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Only </a:t>
            </a:r>
            <a:r>
              <a:rPr lang="el-GR"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π</a:t>
            </a:r>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 mode (for multi-cell cav.)</a:t>
            </a:r>
            <a:endParaRPr lang="zh-CN" altLang="en-US" dirty="0">
              <a:solidFill>
                <a:schemeClr val="accent2">
                  <a:lumMod val="75000"/>
                </a:schemeClr>
              </a:solidFill>
            </a:endParaRPr>
          </a:p>
        </p:txBody>
      </p:sp>
      <p:sp>
        <p:nvSpPr>
          <p:cNvPr id="44" name="箭头: 右 43">
            <a:extLst>
              <a:ext uri="{FF2B5EF4-FFF2-40B4-BE49-F238E27FC236}">
                <a16:creationId xmlns:a16="http://schemas.microsoft.com/office/drawing/2014/main" id="{817D112A-AFD5-073A-3548-750423C0C58E}"/>
              </a:ext>
            </a:extLst>
          </p:cNvPr>
          <p:cNvSpPr/>
          <p:nvPr/>
        </p:nvSpPr>
        <p:spPr>
          <a:xfrm>
            <a:off x="3516749" y="3157171"/>
            <a:ext cx="671783" cy="465237"/>
          </a:xfrm>
          <a:prstGeom prst="rightArrow">
            <a:avLst>
              <a:gd name="adj1" fmla="val 44970"/>
              <a:gd name="adj2" fmla="val 48989"/>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5" name="箭头: 右 44">
            <a:extLst>
              <a:ext uri="{FF2B5EF4-FFF2-40B4-BE49-F238E27FC236}">
                <a16:creationId xmlns:a16="http://schemas.microsoft.com/office/drawing/2014/main" id="{7B31DB4E-38B3-90D9-693E-7CCAEEF63096}"/>
              </a:ext>
            </a:extLst>
          </p:cNvPr>
          <p:cNvSpPr/>
          <p:nvPr/>
        </p:nvSpPr>
        <p:spPr>
          <a:xfrm>
            <a:off x="7613023" y="3158931"/>
            <a:ext cx="671783" cy="465237"/>
          </a:xfrm>
          <a:prstGeom prst="rightArrow">
            <a:avLst>
              <a:gd name="adj1" fmla="val 44970"/>
              <a:gd name="adj2" fmla="val 48989"/>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74" name="组合 73">
            <a:extLst>
              <a:ext uri="{FF2B5EF4-FFF2-40B4-BE49-F238E27FC236}">
                <a16:creationId xmlns:a16="http://schemas.microsoft.com/office/drawing/2014/main" id="{B315F02C-3DDF-66A9-E63A-92B1543842A2}"/>
              </a:ext>
            </a:extLst>
          </p:cNvPr>
          <p:cNvGrpSpPr/>
          <p:nvPr/>
        </p:nvGrpSpPr>
        <p:grpSpPr>
          <a:xfrm>
            <a:off x="3651250" y="2002787"/>
            <a:ext cx="3848103" cy="2385954"/>
            <a:chOff x="3780255" y="1852036"/>
            <a:chExt cx="3848103" cy="2385954"/>
          </a:xfrm>
        </p:grpSpPr>
        <p:grpSp>
          <p:nvGrpSpPr>
            <p:cNvPr id="13" name="组合 12">
              <a:extLst>
                <a:ext uri="{FF2B5EF4-FFF2-40B4-BE49-F238E27FC236}">
                  <a16:creationId xmlns:a16="http://schemas.microsoft.com/office/drawing/2014/main" id="{F7DF427E-2514-7DDB-CDF4-FAB81B6D260D}"/>
                </a:ext>
              </a:extLst>
            </p:cNvPr>
            <p:cNvGrpSpPr/>
            <p:nvPr/>
          </p:nvGrpSpPr>
          <p:grpSpPr>
            <a:xfrm>
              <a:off x="3780255" y="2273362"/>
              <a:ext cx="3703638" cy="1739900"/>
              <a:chOff x="321330" y="3687113"/>
              <a:chExt cx="4431301" cy="2166970"/>
            </a:xfrm>
          </p:grpSpPr>
          <p:graphicFrame>
            <p:nvGraphicFramePr>
              <p:cNvPr id="9" name="オブジェクト 2">
                <a:extLst>
                  <a:ext uri="{FF2B5EF4-FFF2-40B4-BE49-F238E27FC236}">
                    <a16:creationId xmlns:a16="http://schemas.microsoft.com/office/drawing/2014/main" id="{9A123267-80CA-78F2-C5B5-F9800B1670D9}"/>
                  </a:ext>
                </a:extLst>
              </p:cNvPr>
              <p:cNvGraphicFramePr>
                <a:graphicFrameLocks noChangeAspect="1"/>
              </p:cNvGraphicFramePr>
              <p:nvPr>
                <p:extLst>
                  <p:ext uri="{D42A27DB-BD31-4B8C-83A1-F6EECF244321}">
                    <p14:modId xmlns:p14="http://schemas.microsoft.com/office/powerpoint/2010/main" val="2474271457"/>
                  </p:ext>
                </p:extLst>
              </p:nvPr>
            </p:nvGraphicFramePr>
            <p:xfrm>
              <a:off x="321330" y="3687113"/>
              <a:ext cx="4431301" cy="2166970"/>
            </p:xfrm>
            <a:graphic>
              <a:graphicData uri="http://schemas.openxmlformats.org/presentationml/2006/ole">
                <mc:AlternateContent xmlns:mc="http://schemas.openxmlformats.org/markup-compatibility/2006">
                  <mc:Choice xmlns:v="urn:schemas-microsoft-com:vml" Requires="v">
                    <p:oleObj spid="_x0000_s21511" name="Visio" r:id="rId5" imgW="2434187" imgH="1188720" progId="Visio.Drawing.15">
                      <p:embed/>
                    </p:oleObj>
                  </mc:Choice>
                  <mc:Fallback>
                    <p:oleObj name="Visio" r:id="rId5" imgW="2434187" imgH="1188720" progId="Visio.Drawing.15">
                      <p:embed/>
                      <p:pic>
                        <p:nvPicPr>
                          <p:cNvPr id="9" name="オブジェクト 2">
                            <a:extLst>
                              <a:ext uri="{FF2B5EF4-FFF2-40B4-BE49-F238E27FC236}">
                                <a16:creationId xmlns:a16="http://schemas.microsoft.com/office/drawing/2014/main" id="{9A123267-80CA-78F2-C5B5-F9800B1670D9}"/>
                              </a:ext>
                            </a:extLst>
                          </p:cNvPr>
                          <p:cNvPicPr>
                            <a:picLocks noChangeAspect="1" noChangeArrowheads="1"/>
                          </p:cNvPicPr>
                          <p:nvPr/>
                        </p:nvPicPr>
                        <p:blipFill>
                          <a:blip r:embed="rId6"/>
                          <a:srcRect/>
                          <a:stretch>
                            <a:fillRect/>
                          </a:stretch>
                        </p:blipFill>
                        <p:spPr bwMode="auto">
                          <a:xfrm>
                            <a:off x="321330" y="3687113"/>
                            <a:ext cx="4431301" cy="2166970"/>
                          </a:xfrm>
                          <a:prstGeom prst="rect">
                            <a:avLst/>
                          </a:prstGeom>
                          <a:noFill/>
                          <a:ln>
                            <a:noFill/>
                          </a:ln>
                        </p:spPr>
                      </p:pic>
                    </p:oleObj>
                  </mc:Fallback>
                </mc:AlternateContent>
              </a:graphicData>
            </a:graphic>
          </p:graphicFrame>
          <p:graphicFrame>
            <p:nvGraphicFramePr>
              <p:cNvPr id="10" name="オブジェクト 50">
                <a:extLst>
                  <a:ext uri="{FF2B5EF4-FFF2-40B4-BE49-F238E27FC236}">
                    <a16:creationId xmlns:a16="http://schemas.microsoft.com/office/drawing/2014/main" id="{A2A8C22D-D86D-5C9E-A9D7-A8A4D162E948}"/>
                  </a:ext>
                </a:extLst>
              </p:cNvPr>
              <p:cNvGraphicFramePr>
                <a:graphicFrameLocks noChangeAspect="1"/>
              </p:cNvGraphicFramePr>
              <p:nvPr>
                <p:extLst>
                  <p:ext uri="{D42A27DB-BD31-4B8C-83A1-F6EECF244321}">
                    <p14:modId xmlns:p14="http://schemas.microsoft.com/office/powerpoint/2010/main" val="4229135256"/>
                  </p:ext>
                </p:extLst>
              </p:nvPr>
            </p:nvGraphicFramePr>
            <p:xfrm>
              <a:off x="3438506" y="3947854"/>
              <a:ext cx="1182928" cy="585459"/>
            </p:xfrm>
            <a:graphic>
              <a:graphicData uri="http://schemas.openxmlformats.org/presentationml/2006/ole">
                <mc:AlternateContent xmlns:mc="http://schemas.openxmlformats.org/markup-compatibility/2006">
                  <mc:Choice xmlns:v="urn:schemas-microsoft-com:vml" Requires="v">
                    <p:oleObj spid="_x0000_s21512" name="Equation" r:id="rId7" imgW="914400" imgH="431640" progId="Equation.DSMT4">
                      <p:embed/>
                    </p:oleObj>
                  </mc:Choice>
                  <mc:Fallback>
                    <p:oleObj name="Equation" r:id="rId7" imgW="914400" imgH="431640" progId="Equation.DSMT4">
                      <p:embed/>
                      <p:pic>
                        <p:nvPicPr>
                          <p:cNvPr id="10" name="オブジェクト 50">
                            <a:extLst>
                              <a:ext uri="{FF2B5EF4-FFF2-40B4-BE49-F238E27FC236}">
                                <a16:creationId xmlns:a16="http://schemas.microsoft.com/office/drawing/2014/main" id="{A2A8C22D-D86D-5C9E-A9D7-A8A4D162E948}"/>
                              </a:ext>
                            </a:extLst>
                          </p:cNvPr>
                          <p:cNvPicPr/>
                          <p:nvPr/>
                        </p:nvPicPr>
                        <p:blipFill>
                          <a:blip r:embed="rId8"/>
                          <a:stretch>
                            <a:fillRect/>
                          </a:stretch>
                        </p:blipFill>
                        <p:spPr>
                          <a:xfrm>
                            <a:off x="3438506" y="3947854"/>
                            <a:ext cx="1182928" cy="585459"/>
                          </a:xfrm>
                          <a:prstGeom prst="rect">
                            <a:avLst/>
                          </a:prstGeom>
                          <a:solidFill>
                            <a:schemeClr val="bg1"/>
                          </a:solidFill>
                          <a:ln w="19050">
                            <a:solidFill>
                              <a:srgbClr val="000000"/>
                            </a:solidFill>
                          </a:ln>
                        </p:spPr>
                      </p:pic>
                    </p:oleObj>
                  </mc:Fallback>
                </mc:AlternateContent>
              </a:graphicData>
            </a:graphic>
          </p:graphicFrame>
        </p:grpSp>
        <p:cxnSp>
          <p:nvCxnSpPr>
            <p:cNvPr id="24" name="直接箭头连接符 23">
              <a:extLst>
                <a:ext uri="{FF2B5EF4-FFF2-40B4-BE49-F238E27FC236}">
                  <a16:creationId xmlns:a16="http://schemas.microsoft.com/office/drawing/2014/main" id="{0A7FFB08-3F2F-B8CE-6485-78B76EAAB5DF}"/>
                </a:ext>
              </a:extLst>
            </p:cNvPr>
            <p:cNvCxnSpPr>
              <a:cxnSpLocks/>
            </p:cNvCxnSpPr>
            <p:nvPr/>
          </p:nvCxnSpPr>
          <p:spPr>
            <a:xfrm flipH="1">
              <a:off x="5954256" y="2241067"/>
              <a:ext cx="3893" cy="35137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7" name="组合 26">
              <a:extLst>
                <a:ext uri="{FF2B5EF4-FFF2-40B4-BE49-F238E27FC236}">
                  <a16:creationId xmlns:a16="http://schemas.microsoft.com/office/drawing/2014/main" id="{37D1D65F-5402-0EEB-FA75-6461339E2675}"/>
                </a:ext>
              </a:extLst>
            </p:cNvPr>
            <p:cNvGrpSpPr/>
            <p:nvPr/>
          </p:nvGrpSpPr>
          <p:grpSpPr>
            <a:xfrm>
              <a:off x="5792890" y="2552138"/>
              <a:ext cx="330518" cy="369332"/>
              <a:chOff x="2189162" y="1639054"/>
              <a:chExt cx="330518" cy="369332"/>
            </a:xfrm>
          </p:grpSpPr>
          <p:sp>
            <p:nvSpPr>
              <p:cNvPr id="25" name="椭圆 24">
                <a:extLst>
                  <a:ext uri="{FF2B5EF4-FFF2-40B4-BE49-F238E27FC236}">
                    <a16:creationId xmlns:a16="http://schemas.microsoft.com/office/drawing/2014/main" id="{6981C7C8-21F7-8BF7-131E-4B32605CE30E}"/>
                  </a:ext>
                </a:extLst>
              </p:cNvPr>
              <p:cNvSpPr/>
              <p:nvPr/>
            </p:nvSpPr>
            <p:spPr>
              <a:xfrm>
                <a:off x="2189162" y="1671320"/>
                <a:ext cx="330518" cy="304800"/>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C35FF3B-5FC4-92E9-2C7A-1C6596B2706C}"/>
                  </a:ext>
                </a:extLst>
              </p:cNvPr>
              <p:cNvSpPr txBox="1"/>
              <p:nvPr/>
            </p:nvSpPr>
            <p:spPr>
              <a:xfrm>
                <a:off x="2189162" y="1639054"/>
                <a:ext cx="330518"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Σ</a:t>
                </a:r>
                <a:endParaRPr lang="zh-CN" altLang="en-US" dirty="0">
                  <a:solidFill>
                    <a:schemeClr val="accent2">
                      <a:lumMod val="75000"/>
                    </a:schemeClr>
                  </a:solidFill>
                </a:endParaRPr>
              </a:p>
            </p:txBody>
          </p:sp>
        </p:grpSp>
        <p:grpSp>
          <p:nvGrpSpPr>
            <p:cNvPr id="30" name="组合 29">
              <a:extLst>
                <a:ext uri="{FF2B5EF4-FFF2-40B4-BE49-F238E27FC236}">
                  <a16:creationId xmlns:a16="http://schemas.microsoft.com/office/drawing/2014/main" id="{FB5839DB-9C26-70A1-C47F-1955D4BE0701}"/>
                </a:ext>
              </a:extLst>
            </p:cNvPr>
            <p:cNvGrpSpPr/>
            <p:nvPr/>
          </p:nvGrpSpPr>
          <p:grpSpPr>
            <a:xfrm>
              <a:off x="7297840" y="3559748"/>
              <a:ext cx="330518" cy="369332"/>
              <a:chOff x="2189162" y="1639054"/>
              <a:chExt cx="330518" cy="369332"/>
            </a:xfrm>
          </p:grpSpPr>
          <p:sp>
            <p:nvSpPr>
              <p:cNvPr id="31" name="椭圆 30">
                <a:extLst>
                  <a:ext uri="{FF2B5EF4-FFF2-40B4-BE49-F238E27FC236}">
                    <a16:creationId xmlns:a16="http://schemas.microsoft.com/office/drawing/2014/main" id="{8462EEE2-B690-BB64-AE56-AF8A1C9A9D51}"/>
                  </a:ext>
                </a:extLst>
              </p:cNvPr>
              <p:cNvSpPr/>
              <p:nvPr/>
            </p:nvSpPr>
            <p:spPr>
              <a:xfrm>
                <a:off x="2189162" y="1671320"/>
                <a:ext cx="330518" cy="304800"/>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0DB4F9CF-3EE0-7E97-8270-DA03A3F3F959}"/>
                  </a:ext>
                </a:extLst>
              </p:cNvPr>
              <p:cNvSpPr txBox="1"/>
              <p:nvPr/>
            </p:nvSpPr>
            <p:spPr>
              <a:xfrm>
                <a:off x="2189162" y="1639054"/>
                <a:ext cx="330518"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Σ</a:t>
                </a:r>
                <a:endParaRPr lang="zh-CN" altLang="en-US" dirty="0">
                  <a:solidFill>
                    <a:schemeClr val="accent2">
                      <a:lumMod val="75000"/>
                    </a:schemeClr>
                  </a:solidFill>
                </a:endParaRPr>
              </a:p>
            </p:txBody>
          </p:sp>
        </p:grpSp>
        <p:cxnSp>
          <p:nvCxnSpPr>
            <p:cNvPr id="33" name="直接箭头连接符 32">
              <a:extLst>
                <a:ext uri="{FF2B5EF4-FFF2-40B4-BE49-F238E27FC236}">
                  <a16:creationId xmlns:a16="http://schemas.microsoft.com/office/drawing/2014/main" id="{AF1697A9-E18C-D7B9-2CEE-83BF8CC88EEC}"/>
                </a:ext>
              </a:extLst>
            </p:cNvPr>
            <p:cNvCxnSpPr>
              <a:cxnSpLocks/>
            </p:cNvCxnSpPr>
            <p:nvPr/>
          </p:nvCxnSpPr>
          <p:spPr>
            <a:xfrm flipV="1">
              <a:off x="7463099" y="3873542"/>
              <a:ext cx="0" cy="36444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FCC4FF40-4A39-8A1D-399D-77E58829FBA1}"/>
                </a:ext>
              </a:extLst>
            </p:cNvPr>
            <p:cNvSpPr txBox="1"/>
            <p:nvPr/>
          </p:nvSpPr>
          <p:spPr>
            <a:xfrm>
              <a:off x="5291006" y="1852036"/>
              <a:ext cx="1664804" cy="338554"/>
            </a:xfrm>
            <a:prstGeom prst="rect">
              <a:avLst/>
            </a:prstGeom>
            <a:noFill/>
          </p:spPr>
          <p:txBody>
            <a:bodyPr wrap="square">
              <a:spAutoFit/>
            </a:bodyPr>
            <a:lstStyle/>
            <a:p>
              <a:r>
                <a:rPr lang="en-US" altLang="zh-CN" sz="16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Disturbances</a:t>
              </a:r>
              <a:endParaRPr lang="zh-CN" altLang="en-US" sz="1600" dirty="0"/>
            </a:p>
          </p:txBody>
        </p:sp>
      </p:grpSp>
      <p:sp>
        <p:nvSpPr>
          <p:cNvPr id="48" name="文本框 47">
            <a:extLst>
              <a:ext uri="{FF2B5EF4-FFF2-40B4-BE49-F238E27FC236}">
                <a16:creationId xmlns:a16="http://schemas.microsoft.com/office/drawing/2014/main" id="{ED934D44-C907-6EE1-6F7C-7CACA7062193}"/>
              </a:ext>
            </a:extLst>
          </p:cNvPr>
          <p:cNvSpPr txBox="1"/>
          <p:nvPr/>
        </p:nvSpPr>
        <p:spPr>
          <a:xfrm>
            <a:off x="6918605" y="4287218"/>
            <a:ext cx="1330990" cy="338554"/>
          </a:xfrm>
          <a:prstGeom prst="rect">
            <a:avLst/>
          </a:prstGeom>
          <a:noFill/>
        </p:spPr>
        <p:txBody>
          <a:bodyPr wrap="square">
            <a:spAutoFit/>
          </a:bodyPr>
          <a:lstStyle/>
          <a:p>
            <a:r>
              <a:rPr lang="en-US" altLang="zh-CN" sz="16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Noise</a:t>
            </a:r>
            <a:endParaRPr lang="zh-CN" altLang="en-US" sz="1600" dirty="0"/>
          </a:p>
        </p:txBody>
      </p:sp>
      <p:grpSp>
        <p:nvGrpSpPr>
          <p:cNvPr id="49" name="组合 48">
            <a:extLst>
              <a:ext uri="{FF2B5EF4-FFF2-40B4-BE49-F238E27FC236}">
                <a16:creationId xmlns:a16="http://schemas.microsoft.com/office/drawing/2014/main" id="{CF010A99-D858-9D84-6BA8-5B2B8228663F}"/>
              </a:ext>
            </a:extLst>
          </p:cNvPr>
          <p:cNvGrpSpPr/>
          <p:nvPr/>
        </p:nvGrpSpPr>
        <p:grpSpPr>
          <a:xfrm>
            <a:off x="8008322" y="2099562"/>
            <a:ext cx="3989031" cy="2392525"/>
            <a:chOff x="7546825" y="1286096"/>
            <a:chExt cx="4575012" cy="2786693"/>
          </a:xfrm>
        </p:grpSpPr>
        <p:grpSp>
          <p:nvGrpSpPr>
            <p:cNvPr id="50" name="组合 49">
              <a:extLst>
                <a:ext uri="{FF2B5EF4-FFF2-40B4-BE49-F238E27FC236}">
                  <a16:creationId xmlns:a16="http://schemas.microsoft.com/office/drawing/2014/main" id="{109F92D8-E997-55B8-4F3D-9E0EB3217990}"/>
                </a:ext>
              </a:extLst>
            </p:cNvPr>
            <p:cNvGrpSpPr/>
            <p:nvPr/>
          </p:nvGrpSpPr>
          <p:grpSpPr>
            <a:xfrm>
              <a:off x="7546825" y="1629352"/>
              <a:ext cx="3812345" cy="2424195"/>
              <a:chOff x="7981138" y="1690605"/>
              <a:chExt cx="3812345" cy="2360583"/>
            </a:xfrm>
          </p:grpSpPr>
          <p:grpSp>
            <p:nvGrpSpPr>
              <p:cNvPr id="58" name="组合 57">
                <a:extLst>
                  <a:ext uri="{FF2B5EF4-FFF2-40B4-BE49-F238E27FC236}">
                    <a16:creationId xmlns:a16="http://schemas.microsoft.com/office/drawing/2014/main" id="{708B15D6-DC6A-DA19-C4C7-0944EF609222}"/>
                  </a:ext>
                </a:extLst>
              </p:cNvPr>
              <p:cNvGrpSpPr/>
              <p:nvPr/>
            </p:nvGrpSpPr>
            <p:grpSpPr>
              <a:xfrm>
                <a:off x="7981138" y="1690605"/>
                <a:ext cx="3654890" cy="2360583"/>
                <a:chOff x="817368" y="1453651"/>
                <a:chExt cx="4051063" cy="2794056"/>
              </a:xfrm>
            </p:grpSpPr>
            <p:grpSp>
              <p:nvGrpSpPr>
                <p:cNvPr id="60" name="组合 59">
                  <a:extLst>
                    <a:ext uri="{FF2B5EF4-FFF2-40B4-BE49-F238E27FC236}">
                      <a16:creationId xmlns:a16="http://schemas.microsoft.com/office/drawing/2014/main" id="{F2AC0514-5735-5BFB-5E7E-E6B19C80D0E9}"/>
                    </a:ext>
                  </a:extLst>
                </p:cNvPr>
                <p:cNvGrpSpPr/>
                <p:nvPr/>
              </p:nvGrpSpPr>
              <p:grpSpPr>
                <a:xfrm>
                  <a:off x="817368" y="1453651"/>
                  <a:ext cx="4030487" cy="2794056"/>
                  <a:chOff x="2133246" y="1989216"/>
                  <a:chExt cx="3194724" cy="2106684"/>
                </a:xfrm>
              </p:grpSpPr>
              <p:grpSp>
                <p:nvGrpSpPr>
                  <p:cNvPr id="63" name="组合 62">
                    <a:extLst>
                      <a:ext uri="{FF2B5EF4-FFF2-40B4-BE49-F238E27FC236}">
                        <a16:creationId xmlns:a16="http://schemas.microsoft.com/office/drawing/2014/main" id="{8E47359B-ECC9-9021-5B9B-44B8B92C3696}"/>
                      </a:ext>
                    </a:extLst>
                  </p:cNvPr>
                  <p:cNvGrpSpPr/>
                  <p:nvPr/>
                </p:nvGrpSpPr>
                <p:grpSpPr>
                  <a:xfrm>
                    <a:off x="2133246" y="2233765"/>
                    <a:ext cx="3057330" cy="1640767"/>
                    <a:chOff x="2026920" y="1694705"/>
                    <a:chExt cx="3057330" cy="1640767"/>
                  </a:xfrm>
                </p:grpSpPr>
                <p:pic>
                  <p:nvPicPr>
                    <p:cNvPr id="72" name="图片 71">
                      <a:extLst>
                        <a:ext uri="{FF2B5EF4-FFF2-40B4-BE49-F238E27FC236}">
                          <a16:creationId xmlns:a16="http://schemas.microsoft.com/office/drawing/2014/main" id="{10EF76C9-0E12-A19F-D4BF-A2BA350D809A}"/>
                        </a:ext>
                      </a:extLst>
                    </p:cNvPr>
                    <p:cNvPicPr>
                      <a:picLocks noChangeAspect="1"/>
                    </p:cNvPicPr>
                    <p:nvPr/>
                  </p:nvPicPr>
                  <p:blipFill>
                    <a:blip r:embed="rId9"/>
                    <a:stretch>
                      <a:fillRect/>
                    </a:stretch>
                  </p:blipFill>
                  <p:spPr>
                    <a:xfrm>
                      <a:off x="2026920" y="1694705"/>
                      <a:ext cx="3057330" cy="1640767"/>
                    </a:xfrm>
                    <a:prstGeom prst="rect">
                      <a:avLst/>
                    </a:prstGeom>
                  </p:spPr>
                </p:pic>
                <p:graphicFrame>
                  <p:nvGraphicFramePr>
                    <p:cNvPr id="73" name="对象 72">
                      <a:extLst>
                        <a:ext uri="{FF2B5EF4-FFF2-40B4-BE49-F238E27FC236}">
                          <a16:creationId xmlns:a16="http://schemas.microsoft.com/office/drawing/2014/main" id="{ABFF8421-E7AC-D2F7-EF4B-CFC841C240FF}"/>
                        </a:ext>
                      </a:extLst>
                    </p:cNvPr>
                    <p:cNvGraphicFramePr>
                      <a:graphicFrameLocks noChangeAspect="1"/>
                    </p:cNvGraphicFramePr>
                    <p:nvPr>
                      <p:extLst>
                        <p:ext uri="{D42A27DB-BD31-4B8C-83A1-F6EECF244321}">
                          <p14:modId xmlns:p14="http://schemas.microsoft.com/office/powerpoint/2010/main" val="1256210786"/>
                        </p:ext>
                      </p:extLst>
                    </p:nvPr>
                  </p:nvGraphicFramePr>
                  <p:xfrm>
                    <a:off x="4121203" y="2914168"/>
                    <a:ext cx="462515" cy="305187"/>
                  </p:xfrm>
                  <a:graphic>
                    <a:graphicData uri="http://schemas.openxmlformats.org/presentationml/2006/ole">
                      <mc:AlternateContent xmlns:mc="http://schemas.openxmlformats.org/markup-compatibility/2006">
                        <mc:Choice xmlns:v="urn:schemas-microsoft-com:vml" Requires="v">
                          <p:oleObj spid="_x0000_s21513" name="Equation" r:id="rId10" imgW="291960" imgH="203040" progId="Equation.DSMT4">
                            <p:embed/>
                          </p:oleObj>
                        </mc:Choice>
                        <mc:Fallback>
                          <p:oleObj name="Equation" r:id="rId10" imgW="291960" imgH="203040" progId="Equation.DSMT4">
                            <p:embed/>
                            <p:pic>
                              <p:nvPicPr>
                                <p:cNvPr id="73" name="对象 72">
                                  <a:extLst>
                                    <a:ext uri="{FF2B5EF4-FFF2-40B4-BE49-F238E27FC236}">
                                      <a16:creationId xmlns:a16="http://schemas.microsoft.com/office/drawing/2014/main" id="{ABFF8421-E7AC-D2F7-EF4B-CFC841C240FF}"/>
                                    </a:ext>
                                  </a:extLst>
                                </p:cNvPr>
                                <p:cNvPicPr/>
                                <p:nvPr/>
                              </p:nvPicPr>
                              <p:blipFill>
                                <a:blip r:embed="rId11"/>
                                <a:stretch>
                                  <a:fillRect/>
                                </a:stretch>
                              </p:blipFill>
                              <p:spPr>
                                <a:xfrm>
                                  <a:off x="4121203" y="2914168"/>
                                  <a:ext cx="462515" cy="305187"/>
                                </a:xfrm>
                                <a:prstGeom prst="rect">
                                  <a:avLst/>
                                </a:prstGeom>
                                <a:solidFill>
                                  <a:schemeClr val="bg1"/>
                                </a:solidFill>
                                <a:ln>
                                  <a:solidFill>
                                    <a:srgbClr val="000000"/>
                                  </a:solidFill>
                                </a:ln>
                              </p:spPr>
                            </p:pic>
                          </p:oleObj>
                        </mc:Fallback>
                      </mc:AlternateContent>
                    </a:graphicData>
                  </a:graphic>
                </p:graphicFrame>
              </p:grpSp>
              <p:cxnSp>
                <p:nvCxnSpPr>
                  <p:cNvPr id="64" name="直接箭头连接符 63">
                    <a:extLst>
                      <a:ext uri="{FF2B5EF4-FFF2-40B4-BE49-F238E27FC236}">
                        <a16:creationId xmlns:a16="http://schemas.microsoft.com/office/drawing/2014/main" id="{1178E924-C852-2589-8433-468D7A0FC476}"/>
                      </a:ext>
                    </a:extLst>
                  </p:cNvPr>
                  <p:cNvCxnSpPr>
                    <a:cxnSpLocks/>
                  </p:cNvCxnSpPr>
                  <p:nvPr/>
                </p:nvCxnSpPr>
                <p:spPr>
                  <a:xfrm flipH="1">
                    <a:off x="4058377" y="1989216"/>
                    <a:ext cx="3893" cy="35137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65" name="组合 64">
                    <a:extLst>
                      <a:ext uri="{FF2B5EF4-FFF2-40B4-BE49-F238E27FC236}">
                        <a16:creationId xmlns:a16="http://schemas.microsoft.com/office/drawing/2014/main" id="{24975357-578E-EEC8-C5E6-38E24156AFA5}"/>
                      </a:ext>
                    </a:extLst>
                  </p:cNvPr>
                  <p:cNvGrpSpPr/>
                  <p:nvPr/>
                </p:nvGrpSpPr>
                <p:grpSpPr>
                  <a:xfrm>
                    <a:off x="3897011" y="2300287"/>
                    <a:ext cx="330518" cy="337066"/>
                    <a:chOff x="2189162" y="1639054"/>
                    <a:chExt cx="330518" cy="337066"/>
                  </a:xfrm>
                </p:grpSpPr>
                <p:sp>
                  <p:nvSpPr>
                    <p:cNvPr id="70" name="椭圆 69">
                      <a:extLst>
                        <a:ext uri="{FF2B5EF4-FFF2-40B4-BE49-F238E27FC236}">
                          <a16:creationId xmlns:a16="http://schemas.microsoft.com/office/drawing/2014/main" id="{3F3CAC68-0E71-760F-B82F-5CCFE2D74428}"/>
                        </a:ext>
                      </a:extLst>
                    </p:cNvPr>
                    <p:cNvSpPr/>
                    <p:nvPr/>
                  </p:nvSpPr>
                  <p:spPr>
                    <a:xfrm>
                      <a:off x="2189162" y="1671320"/>
                      <a:ext cx="330518" cy="304800"/>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71" name="文本框 70">
                      <a:extLst>
                        <a:ext uri="{FF2B5EF4-FFF2-40B4-BE49-F238E27FC236}">
                          <a16:creationId xmlns:a16="http://schemas.microsoft.com/office/drawing/2014/main" id="{AD44E958-64B5-B1BD-5E99-BCE06E48B445}"/>
                        </a:ext>
                      </a:extLst>
                    </p:cNvPr>
                    <p:cNvSpPr txBox="1"/>
                    <p:nvPr/>
                  </p:nvSpPr>
                  <p:spPr>
                    <a:xfrm>
                      <a:off x="2189162" y="1639054"/>
                      <a:ext cx="330518" cy="267466"/>
                    </a:xfrm>
                    <a:prstGeom prst="rect">
                      <a:avLst/>
                    </a:prstGeom>
                    <a:noFill/>
                  </p:spPr>
                  <p:txBody>
                    <a:bodyPr wrap="square">
                      <a:spAutoFit/>
                    </a:bodyPr>
                    <a:lstStyle/>
                    <a:p>
                      <a:endParaRPr lang="zh-CN" altLang="en-US" sz="1400" dirty="0">
                        <a:solidFill>
                          <a:schemeClr val="accent2">
                            <a:lumMod val="75000"/>
                          </a:schemeClr>
                        </a:solidFill>
                        <a:latin typeface="Arial" panose="020B0604020202020204" pitchFamily="34" charset="0"/>
                        <a:cs typeface="Arial" panose="020B0604020202020204" pitchFamily="34" charset="0"/>
                      </a:endParaRPr>
                    </a:p>
                  </p:txBody>
                </p:sp>
              </p:grpSp>
              <p:grpSp>
                <p:nvGrpSpPr>
                  <p:cNvPr id="66" name="组合 65">
                    <a:extLst>
                      <a:ext uri="{FF2B5EF4-FFF2-40B4-BE49-F238E27FC236}">
                        <a16:creationId xmlns:a16="http://schemas.microsoft.com/office/drawing/2014/main" id="{7F566364-AF15-CAA7-C5A8-F043C64CBDF0}"/>
                      </a:ext>
                    </a:extLst>
                  </p:cNvPr>
                  <p:cNvGrpSpPr/>
                  <p:nvPr/>
                </p:nvGrpSpPr>
                <p:grpSpPr>
                  <a:xfrm>
                    <a:off x="4997452" y="3417658"/>
                    <a:ext cx="330518" cy="337066"/>
                    <a:chOff x="2189162" y="1639054"/>
                    <a:chExt cx="330518" cy="337066"/>
                  </a:xfrm>
                </p:grpSpPr>
                <p:sp>
                  <p:nvSpPr>
                    <p:cNvPr id="68" name="椭圆 67">
                      <a:extLst>
                        <a:ext uri="{FF2B5EF4-FFF2-40B4-BE49-F238E27FC236}">
                          <a16:creationId xmlns:a16="http://schemas.microsoft.com/office/drawing/2014/main" id="{68BCC434-B0D1-707A-139B-BE2FC7D48672}"/>
                        </a:ext>
                      </a:extLst>
                    </p:cNvPr>
                    <p:cNvSpPr/>
                    <p:nvPr/>
                  </p:nvSpPr>
                  <p:spPr>
                    <a:xfrm>
                      <a:off x="2189162" y="1671320"/>
                      <a:ext cx="330518" cy="304800"/>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69" name="文本框 68">
                      <a:extLst>
                        <a:ext uri="{FF2B5EF4-FFF2-40B4-BE49-F238E27FC236}">
                          <a16:creationId xmlns:a16="http://schemas.microsoft.com/office/drawing/2014/main" id="{3804198E-032C-A0AA-3B52-3F7DCEF82E27}"/>
                        </a:ext>
                      </a:extLst>
                    </p:cNvPr>
                    <p:cNvSpPr txBox="1"/>
                    <p:nvPr/>
                  </p:nvSpPr>
                  <p:spPr>
                    <a:xfrm>
                      <a:off x="2189162" y="1639054"/>
                      <a:ext cx="330518" cy="267466"/>
                    </a:xfrm>
                    <a:prstGeom prst="rect">
                      <a:avLst/>
                    </a:prstGeom>
                    <a:noFill/>
                  </p:spPr>
                  <p:txBody>
                    <a:bodyPr wrap="square">
                      <a:spAutoFit/>
                    </a:bodyPr>
                    <a:lstStyle/>
                    <a:p>
                      <a:endParaRPr lang="zh-CN" altLang="en-US" sz="1400" dirty="0">
                        <a:solidFill>
                          <a:schemeClr val="accent2">
                            <a:lumMod val="75000"/>
                          </a:schemeClr>
                        </a:solidFill>
                        <a:latin typeface="Arial" panose="020B0604020202020204" pitchFamily="34" charset="0"/>
                        <a:cs typeface="Arial" panose="020B0604020202020204" pitchFamily="34" charset="0"/>
                      </a:endParaRPr>
                    </a:p>
                  </p:txBody>
                </p:sp>
              </p:grpSp>
              <p:cxnSp>
                <p:nvCxnSpPr>
                  <p:cNvPr id="67" name="直接箭头连接符 66">
                    <a:extLst>
                      <a:ext uri="{FF2B5EF4-FFF2-40B4-BE49-F238E27FC236}">
                        <a16:creationId xmlns:a16="http://schemas.microsoft.com/office/drawing/2014/main" id="{3C81A1DC-76E8-EE88-1DAF-F93652F048A1}"/>
                      </a:ext>
                    </a:extLst>
                  </p:cNvPr>
                  <p:cNvCxnSpPr>
                    <a:cxnSpLocks/>
                  </p:cNvCxnSpPr>
                  <p:nvPr/>
                </p:nvCxnSpPr>
                <p:spPr>
                  <a:xfrm flipV="1">
                    <a:off x="5162711" y="3731452"/>
                    <a:ext cx="0" cy="36444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61" name="文本框 60">
                  <a:extLst>
                    <a:ext uri="{FF2B5EF4-FFF2-40B4-BE49-F238E27FC236}">
                      <a16:creationId xmlns:a16="http://schemas.microsoft.com/office/drawing/2014/main" id="{7C70F28C-B49E-E41E-AC28-AF6B6E18C55E}"/>
                    </a:ext>
                  </a:extLst>
                </p:cNvPr>
                <p:cNvSpPr txBox="1"/>
                <p:nvPr/>
              </p:nvSpPr>
              <p:spPr>
                <a:xfrm>
                  <a:off x="3072284" y="1901445"/>
                  <a:ext cx="416984" cy="354735"/>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Σ</a:t>
                  </a:r>
                  <a:endParaRPr lang="zh-CN" altLang="en-US" sz="1400" dirty="0">
                    <a:solidFill>
                      <a:schemeClr val="accent2">
                        <a:lumMod val="75000"/>
                      </a:schemeClr>
                    </a:solidFill>
                    <a:latin typeface="Arial" panose="020B0604020202020204" pitchFamily="34" charset="0"/>
                    <a:cs typeface="Arial" panose="020B0604020202020204" pitchFamily="34" charset="0"/>
                  </a:endParaRPr>
                </a:p>
              </p:txBody>
            </p:sp>
            <p:sp>
              <p:nvSpPr>
                <p:cNvPr id="62" name="文本框 61">
                  <a:extLst>
                    <a:ext uri="{FF2B5EF4-FFF2-40B4-BE49-F238E27FC236}">
                      <a16:creationId xmlns:a16="http://schemas.microsoft.com/office/drawing/2014/main" id="{79A9D1F5-88EC-A7B1-8BA7-197416121736}"/>
                    </a:ext>
                  </a:extLst>
                </p:cNvPr>
                <p:cNvSpPr txBox="1"/>
                <p:nvPr/>
              </p:nvSpPr>
              <p:spPr>
                <a:xfrm>
                  <a:off x="4451447" y="3389919"/>
                  <a:ext cx="416984" cy="354735"/>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Σ</a:t>
                  </a:r>
                  <a:endParaRPr lang="zh-CN" altLang="en-US" sz="1400" dirty="0">
                    <a:solidFill>
                      <a:schemeClr val="accent2">
                        <a:lumMod val="75000"/>
                      </a:schemeClr>
                    </a:solidFill>
                    <a:latin typeface="Arial" panose="020B0604020202020204" pitchFamily="34" charset="0"/>
                    <a:cs typeface="Arial" panose="020B0604020202020204" pitchFamily="34" charset="0"/>
                  </a:endParaRPr>
                </a:p>
              </p:txBody>
            </p:sp>
          </p:grpSp>
          <p:cxnSp>
            <p:nvCxnSpPr>
              <p:cNvPr id="59" name="直接箭头连接符 58">
                <a:extLst>
                  <a:ext uri="{FF2B5EF4-FFF2-40B4-BE49-F238E27FC236}">
                    <a16:creationId xmlns:a16="http://schemas.microsoft.com/office/drawing/2014/main" id="{BA1DE7A8-7E40-9079-A116-A22CABA04E59}"/>
                  </a:ext>
                </a:extLst>
              </p:cNvPr>
              <p:cNvCxnSpPr/>
              <p:nvPr/>
            </p:nvCxnSpPr>
            <p:spPr>
              <a:xfrm>
                <a:off x="11348311" y="2251754"/>
                <a:ext cx="445172"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1" name="文本框 50">
              <a:extLst>
                <a:ext uri="{FF2B5EF4-FFF2-40B4-BE49-F238E27FC236}">
                  <a16:creationId xmlns:a16="http://schemas.microsoft.com/office/drawing/2014/main" id="{D287FFD9-2E71-8D85-0288-04FD0E3F2788}"/>
                </a:ext>
              </a:extLst>
            </p:cNvPr>
            <p:cNvSpPr txBox="1"/>
            <p:nvPr/>
          </p:nvSpPr>
          <p:spPr>
            <a:xfrm>
              <a:off x="8681720" y="1286096"/>
              <a:ext cx="1920006" cy="307777"/>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Disturbances</a:t>
              </a:r>
              <a:r>
                <a:rPr lang="zh-CN" altLang="en-US"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1400" i="1"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d</a:t>
              </a:r>
              <a:r>
                <a:rPr lang="zh-CN" altLang="en-US"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a:t>
              </a:r>
              <a:endParaRPr lang="zh-CN" altLang="en-US" sz="1400" dirty="0"/>
            </a:p>
          </p:txBody>
        </p:sp>
        <p:sp>
          <p:nvSpPr>
            <p:cNvPr id="52" name="文本框 51">
              <a:extLst>
                <a:ext uri="{FF2B5EF4-FFF2-40B4-BE49-F238E27FC236}">
                  <a16:creationId xmlns:a16="http://schemas.microsoft.com/office/drawing/2014/main" id="{FC5D5E5D-DDEA-3366-722A-186563BA5DA2}"/>
                </a:ext>
              </a:extLst>
            </p:cNvPr>
            <p:cNvSpPr txBox="1"/>
            <p:nvPr/>
          </p:nvSpPr>
          <p:spPr>
            <a:xfrm>
              <a:off x="9721389" y="3765012"/>
              <a:ext cx="1241943" cy="307777"/>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Noise</a:t>
              </a:r>
              <a:r>
                <a:rPr lang="zh-CN" altLang="en-US"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1400" i="1"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n</a:t>
              </a:r>
              <a:r>
                <a:rPr lang="zh-CN" altLang="en-US"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a:t>
              </a:r>
              <a:endParaRPr lang="zh-CN" altLang="en-US" sz="1400" dirty="0"/>
            </a:p>
          </p:txBody>
        </p:sp>
        <p:sp>
          <p:nvSpPr>
            <p:cNvPr id="53" name="文本框 52">
              <a:extLst>
                <a:ext uri="{FF2B5EF4-FFF2-40B4-BE49-F238E27FC236}">
                  <a16:creationId xmlns:a16="http://schemas.microsoft.com/office/drawing/2014/main" id="{DF9B7E5B-A4AC-53FA-CDE5-B1FA83840A12}"/>
                </a:ext>
              </a:extLst>
            </p:cNvPr>
            <p:cNvSpPr txBox="1"/>
            <p:nvPr/>
          </p:nvSpPr>
          <p:spPr>
            <a:xfrm>
              <a:off x="11012210" y="1821502"/>
              <a:ext cx="1109627" cy="523220"/>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cs typeface="Arial" panose="020B0604020202020204" pitchFamily="34" charset="0"/>
                </a:rPr>
                <a:t>Output(y)</a:t>
              </a:r>
            </a:p>
            <a:p>
              <a:endParaRPr lang="zh-CN" altLang="en-US" sz="1400" dirty="0"/>
            </a:p>
          </p:txBody>
        </p:sp>
        <p:sp>
          <p:nvSpPr>
            <p:cNvPr id="54" name="文本框 53">
              <a:extLst>
                <a:ext uri="{FF2B5EF4-FFF2-40B4-BE49-F238E27FC236}">
                  <a16:creationId xmlns:a16="http://schemas.microsoft.com/office/drawing/2014/main" id="{03654C69-02F8-99DB-C7F1-3DDED37C7CE1}"/>
                </a:ext>
              </a:extLst>
            </p:cNvPr>
            <p:cNvSpPr txBox="1"/>
            <p:nvPr/>
          </p:nvSpPr>
          <p:spPr>
            <a:xfrm>
              <a:off x="8491191" y="1657450"/>
              <a:ext cx="1241943" cy="261610"/>
            </a:xfrm>
            <a:prstGeom prst="rect">
              <a:avLst/>
            </a:prstGeom>
            <a:noFill/>
          </p:spPr>
          <p:txBody>
            <a:bodyPr wrap="square">
              <a:spAutoFit/>
            </a:bodyPr>
            <a:lstStyle/>
            <a:p>
              <a:r>
                <a:rPr lang="en-US" altLang="zh-CN" sz="11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Controller</a:t>
              </a:r>
              <a:endParaRPr lang="zh-CN" altLang="en-US" sz="1100" dirty="0"/>
            </a:p>
          </p:txBody>
        </p:sp>
        <p:sp>
          <p:nvSpPr>
            <p:cNvPr id="55" name="文本框 54">
              <a:extLst>
                <a:ext uri="{FF2B5EF4-FFF2-40B4-BE49-F238E27FC236}">
                  <a16:creationId xmlns:a16="http://schemas.microsoft.com/office/drawing/2014/main" id="{E166A135-0128-F9A4-8CFE-223C2B943799}"/>
                </a:ext>
              </a:extLst>
            </p:cNvPr>
            <p:cNvSpPr txBox="1"/>
            <p:nvPr/>
          </p:nvSpPr>
          <p:spPr>
            <a:xfrm>
              <a:off x="10260526" y="1649049"/>
              <a:ext cx="1049741" cy="261610"/>
            </a:xfrm>
            <a:prstGeom prst="rect">
              <a:avLst/>
            </a:prstGeom>
            <a:noFill/>
          </p:spPr>
          <p:txBody>
            <a:bodyPr wrap="square">
              <a:spAutoFit/>
            </a:bodyPr>
            <a:lstStyle/>
            <a:p>
              <a:r>
                <a:rPr lang="en-US" altLang="zh-CN" sz="11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Cavity</a:t>
              </a:r>
              <a:endParaRPr lang="zh-CN" altLang="en-US" sz="1100" dirty="0"/>
            </a:p>
          </p:txBody>
        </p:sp>
        <p:sp>
          <p:nvSpPr>
            <p:cNvPr id="56" name="文本框 55">
              <a:extLst>
                <a:ext uri="{FF2B5EF4-FFF2-40B4-BE49-F238E27FC236}">
                  <a16:creationId xmlns:a16="http://schemas.microsoft.com/office/drawing/2014/main" id="{5F660D61-E338-31F4-8464-B815CD152AA8}"/>
                </a:ext>
              </a:extLst>
            </p:cNvPr>
            <p:cNvSpPr txBox="1"/>
            <p:nvPr/>
          </p:nvSpPr>
          <p:spPr>
            <a:xfrm>
              <a:off x="8293485" y="3734182"/>
              <a:ext cx="1049741" cy="261610"/>
            </a:xfrm>
            <a:prstGeom prst="rect">
              <a:avLst/>
            </a:prstGeom>
            <a:noFill/>
          </p:spPr>
          <p:txBody>
            <a:bodyPr wrap="square">
              <a:spAutoFit/>
            </a:bodyPr>
            <a:lstStyle/>
            <a:p>
              <a:r>
                <a:rPr lang="en-US" altLang="zh-CN" sz="11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Sensor</a:t>
              </a:r>
              <a:endParaRPr lang="zh-CN" altLang="en-US" sz="1100" dirty="0"/>
            </a:p>
          </p:txBody>
        </p:sp>
        <p:sp>
          <p:nvSpPr>
            <p:cNvPr id="57" name="文本框 56">
              <a:extLst>
                <a:ext uri="{FF2B5EF4-FFF2-40B4-BE49-F238E27FC236}">
                  <a16:creationId xmlns:a16="http://schemas.microsoft.com/office/drawing/2014/main" id="{BD80236F-C961-1795-D1E8-7758A2132203}"/>
                </a:ext>
              </a:extLst>
            </p:cNvPr>
            <p:cNvSpPr txBox="1"/>
            <p:nvPr/>
          </p:nvSpPr>
          <p:spPr>
            <a:xfrm>
              <a:off x="9819480" y="3032449"/>
              <a:ext cx="1049741" cy="261610"/>
            </a:xfrm>
            <a:prstGeom prst="rect">
              <a:avLst/>
            </a:prstGeom>
            <a:noFill/>
          </p:spPr>
          <p:txBody>
            <a:bodyPr wrap="square">
              <a:spAutoFit/>
            </a:bodyPr>
            <a:lstStyle/>
            <a:p>
              <a:r>
                <a:rPr lang="en-US" altLang="zh-CN" sz="11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Loop delay</a:t>
              </a:r>
              <a:endParaRPr lang="zh-CN" altLang="en-US" sz="1100" dirty="0"/>
            </a:p>
          </p:txBody>
        </p:sp>
      </p:grpSp>
      <p:sp>
        <p:nvSpPr>
          <p:cNvPr id="2" name="灯片编号占位符 2">
            <a:extLst>
              <a:ext uri="{FF2B5EF4-FFF2-40B4-BE49-F238E27FC236}">
                <a16:creationId xmlns:a16="http://schemas.microsoft.com/office/drawing/2014/main" id="{6B1FFC9B-CB2F-D5E8-C037-A8315A4DF2DB}"/>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37</a:t>
            </a:fld>
            <a:endParaRPr lang="en-GB" altLang="zh-CN">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45F906FA-282F-C27E-9FCE-13D73C0DC11D}"/>
              </a:ext>
            </a:extLst>
          </p:cNvPr>
          <p:cNvSpPr txBox="1"/>
          <p:nvPr/>
        </p:nvSpPr>
        <p:spPr>
          <a:xfrm>
            <a:off x="5356814" y="3176188"/>
            <a:ext cx="1073602" cy="461665"/>
          </a:xfrm>
          <a:prstGeom prst="rect">
            <a:avLst/>
          </a:prstGeom>
          <a:noFill/>
        </p:spPr>
        <p:txBody>
          <a:bodyPr wrap="square">
            <a:spAutoFit/>
          </a:bodyPr>
          <a:lstStyle/>
          <a:p>
            <a:r>
              <a:rPr lang="en-US" altLang="zh-CN" sz="2400" b="1" dirty="0">
                <a:solidFill>
                  <a:schemeClr val="accent2">
                    <a:lumMod val="60000"/>
                    <a:lumOff val="40000"/>
                  </a:schemeClr>
                </a:solidFill>
                <a:latin typeface="Arial" panose="020B0604020202020204" pitchFamily="34" charset="0"/>
                <a:cs typeface="Arial" panose="020B0604020202020204" pitchFamily="34" charset="0"/>
              </a:rPr>
              <a:t>MIMO</a:t>
            </a:r>
            <a:endParaRPr lang="zh-CN" altLang="en-US" sz="2400" b="1"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1B7220D-A393-E833-9E09-4FB1EB5E32AE}"/>
              </a:ext>
            </a:extLst>
          </p:cNvPr>
          <p:cNvSpPr txBox="1"/>
          <p:nvPr/>
        </p:nvSpPr>
        <p:spPr>
          <a:xfrm>
            <a:off x="9221954" y="3208875"/>
            <a:ext cx="1073602" cy="461665"/>
          </a:xfrm>
          <a:prstGeom prst="rect">
            <a:avLst/>
          </a:prstGeom>
          <a:noFill/>
        </p:spPr>
        <p:txBody>
          <a:bodyPr wrap="square">
            <a:spAutoFit/>
          </a:bodyPr>
          <a:lstStyle/>
          <a:p>
            <a:r>
              <a:rPr lang="en-US" altLang="zh-CN" sz="2400" b="1" dirty="0">
                <a:solidFill>
                  <a:schemeClr val="accent2">
                    <a:lumMod val="60000"/>
                    <a:lumOff val="40000"/>
                  </a:schemeClr>
                </a:solidFill>
                <a:latin typeface="Arial" panose="020B0604020202020204" pitchFamily="34" charset="0"/>
                <a:cs typeface="Arial" panose="020B0604020202020204" pitchFamily="34" charset="0"/>
              </a:rPr>
              <a:t>SISO</a:t>
            </a:r>
            <a:endParaRPr lang="zh-CN" altLang="en-US" sz="2400" b="1" dirty="0">
              <a:solidFill>
                <a:schemeClr val="accent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889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96597-0164-AAEB-3D26-28B279256D7D}"/>
            </a:ext>
          </a:extLst>
        </p:cNvPr>
        <p:cNvGrpSpPr/>
        <p:nvPr/>
      </p:nvGrpSpPr>
      <p:grpSpPr>
        <a:xfrm>
          <a:off x="0" y="0"/>
          <a:ext cx="0" cy="0"/>
          <a:chOff x="0" y="0"/>
          <a:chExt cx="0" cy="0"/>
        </a:xfrm>
      </p:grpSpPr>
      <p:sp>
        <p:nvSpPr>
          <p:cNvPr id="7" name="标题 21">
            <a:extLst>
              <a:ext uri="{FF2B5EF4-FFF2-40B4-BE49-F238E27FC236}">
                <a16:creationId xmlns:a16="http://schemas.microsoft.com/office/drawing/2014/main" id="{11DDE166-B512-5B17-EA09-A3D095299C50}"/>
              </a:ext>
            </a:extLst>
          </p:cNvPr>
          <p:cNvSpPr>
            <a:spLocks noGrp="1"/>
          </p:cNvSpPr>
          <p:nvPr>
            <p:ph type="title"/>
          </p:nvPr>
        </p:nvSpPr>
        <p:spPr>
          <a:xfrm>
            <a:off x="1401763" y="-3175"/>
            <a:ext cx="8601075" cy="839788"/>
          </a:xfrm>
        </p:spPr>
        <p:txBody>
          <a:bodyPr/>
          <a:lstStyle/>
          <a:p>
            <a:pPr algn="l"/>
            <a:r>
              <a:rPr lang="en-US" altLang="zh-CN" dirty="0">
                <a:latin typeface="Arial" panose="020B0604020202020204" pitchFamily="34" charset="0"/>
                <a:cs typeface="Arial" panose="020B0604020202020204" pitchFamily="34" charset="0"/>
              </a:rPr>
              <a:t>Disturbance and Noise Propagation</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04" name="组合 103">
            <a:extLst>
              <a:ext uri="{FF2B5EF4-FFF2-40B4-BE49-F238E27FC236}">
                <a16:creationId xmlns:a16="http://schemas.microsoft.com/office/drawing/2014/main" id="{7F559FDC-B490-A5FF-8F02-3ADD046F748E}"/>
              </a:ext>
            </a:extLst>
          </p:cNvPr>
          <p:cNvGrpSpPr/>
          <p:nvPr/>
        </p:nvGrpSpPr>
        <p:grpSpPr>
          <a:xfrm>
            <a:off x="465675" y="2029505"/>
            <a:ext cx="6735090" cy="4545483"/>
            <a:chOff x="498749" y="1652117"/>
            <a:chExt cx="7449640" cy="4988396"/>
          </a:xfrm>
        </p:grpSpPr>
        <p:sp>
          <p:nvSpPr>
            <p:cNvPr id="105" name="角丸四角形 82">
              <a:extLst>
                <a:ext uri="{FF2B5EF4-FFF2-40B4-BE49-F238E27FC236}">
                  <a16:creationId xmlns:a16="http://schemas.microsoft.com/office/drawing/2014/main" id="{0AEFBBFF-FB3B-2E26-4557-DEFADA578692}"/>
                </a:ext>
              </a:extLst>
            </p:cNvPr>
            <p:cNvSpPr/>
            <p:nvPr/>
          </p:nvSpPr>
          <p:spPr>
            <a:xfrm>
              <a:off x="1257647" y="4907413"/>
              <a:ext cx="2080592" cy="1453301"/>
            </a:xfrm>
            <a:prstGeom prst="roundRect">
              <a:avLst/>
            </a:prstGeom>
            <a:solidFill>
              <a:schemeClr val="bg1">
                <a:lumMod val="95000"/>
              </a:scheme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6" name="角丸四角形 54">
              <a:extLst>
                <a:ext uri="{FF2B5EF4-FFF2-40B4-BE49-F238E27FC236}">
                  <a16:creationId xmlns:a16="http://schemas.microsoft.com/office/drawing/2014/main" id="{BCF7DD85-23EE-747B-A6FD-B77A858101D7}"/>
                </a:ext>
              </a:extLst>
            </p:cNvPr>
            <p:cNvSpPr/>
            <p:nvPr/>
          </p:nvSpPr>
          <p:spPr>
            <a:xfrm>
              <a:off x="1257647" y="2899221"/>
              <a:ext cx="2080592" cy="1453301"/>
            </a:xfrm>
            <a:prstGeom prst="roundRect">
              <a:avLst/>
            </a:prstGeom>
            <a:solidFill>
              <a:schemeClr val="bg1">
                <a:lumMod val="95000"/>
              </a:scheme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7" name="角丸四角形 21">
              <a:extLst>
                <a:ext uri="{FF2B5EF4-FFF2-40B4-BE49-F238E27FC236}">
                  <a16:creationId xmlns:a16="http://schemas.microsoft.com/office/drawing/2014/main" id="{51FB1D03-0F96-0ABF-8CAB-71E217543E88}"/>
                </a:ext>
              </a:extLst>
            </p:cNvPr>
            <p:cNvSpPr/>
            <p:nvPr/>
          </p:nvSpPr>
          <p:spPr>
            <a:xfrm>
              <a:off x="1257646" y="1675085"/>
              <a:ext cx="2080592" cy="864096"/>
            </a:xfrm>
            <a:prstGeom prst="roundRect">
              <a:avLst/>
            </a:prstGeom>
            <a:solidFill>
              <a:schemeClr val="bg1">
                <a:lumMod val="95000"/>
              </a:scheme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108" name="オブジェクト 23">
              <a:extLst>
                <a:ext uri="{FF2B5EF4-FFF2-40B4-BE49-F238E27FC236}">
                  <a16:creationId xmlns:a16="http://schemas.microsoft.com/office/drawing/2014/main" id="{D48E2A10-E173-CE7F-1C29-5AA72C8BD757}"/>
                </a:ext>
              </a:extLst>
            </p:cNvPr>
            <p:cNvGraphicFramePr>
              <a:graphicFrameLocks noChangeAspect="1"/>
            </p:cNvGraphicFramePr>
            <p:nvPr>
              <p:extLst>
                <p:ext uri="{D42A27DB-BD31-4B8C-83A1-F6EECF244321}">
                  <p14:modId xmlns:p14="http://schemas.microsoft.com/office/powerpoint/2010/main" val="3063049256"/>
                </p:ext>
              </p:extLst>
            </p:nvPr>
          </p:nvGraphicFramePr>
          <p:xfrm>
            <a:off x="1473671" y="1891109"/>
            <a:ext cx="671512" cy="433387"/>
          </p:xfrm>
          <a:graphic>
            <a:graphicData uri="http://schemas.openxmlformats.org/presentationml/2006/ole">
              <mc:AlternateContent xmlns:mc="http://schemas.openxmlformats.org/markup-compatibility/2006">
                <mc:Choice xmlns:v="urn:schemas-microsoft-com:vml" Requires="v">
                  <p:oleObj spid="_x0000_s22555" name="Equation" r:id="rId3" imgW="393480" imgH="253800" progId="Equation.DSMT4">
                    <p:embed/>
                  </p:oleObj>
                </mc:Choice>
                <mc:Fallback>
                  <p:oleObj name="Equation" r:id="rId3" imgW="393480" imgH="253800" progId="Equation.DSMT4">
                    <p:embed/>
                    <p:pic>
                      <p:nvPicPr>
                        <p:cNvPr id="108" name="オブジェクト 23">
                          <a:extLst>
                            <a:ext uri="{FF2B5EF4-FFF2-40B4-BE49-F238E27FC236}">
                              <a16:creationId xmlns:a16="http://schemas.microsoft.com/office/drawing/2014/main" id="{D48E2A10-E173-CE7F-1C29-5AA72C8BD757}"/>
                            </a:ext>
                          </a:extLst>
                        </p:cNvPr>
                        <p:cNvPicPr/>
                        <p:nvPr/>
                      </p:nvPicPr>
                      <p:blipFill>
                        <a:blip r:embed="rId4"/>
                        <a:stretch>
                          <a:fillRect/>
                        </a:stretch>
                      </p:blipFill>
                      <p:spPr>
                        <a:xfrm>
                          <a:off x="1473671" y="1891109"/>
                          <a:ext cx="671512" cy="433387"/>
                        </a:xfrm>
                        <a:prstGeom prst="rect">
                          <a:avLst/>
                        </a:prstGeom>
                        <a:ln w="19050">
                          <a:solidFill>
                            <a:srgbClr val="0000FF"/>
                          </a:solidFill>
                        </a:ln>
                      </p:spPr>
                    </p:pic>
                  </p:oleObj>
                </mc:Fallback>
              </mc:AlternateContent>
            </a:graphicData>
          </a:graphic>
        </p:graphicFrame>
        <p:graphicFrame>
          <p:nvGraphicFramePr>
            <p:cNvPr id="109" name="オブジェクト 24">
              <a:extLst>
                <a:ext uri="{FF2B5EF4-FFF2-40B4-BE49-F238E27FC236}">
                  <a16:creationId xmlns:a16="http://schemas.microsoft.com/office/drawing/2014/main" id="{815ED638-416B-1262-2653-58080D408448}"/>
                </a:ext>
              </a:extLst>
            </p:cNvPr>
            <p:cNvGraphicFramePr>
              <a:graphicFrameLocks noChangeAspect="1"/>
            </p:cNvGraphicFramePr>
            <p:nvPr>
              <p:extLst>
                <p:ext uri="{D42A27DB-BD31-4B8C-83A1-F6EECF244321}">
                  <p14:modId xmlns:p14="http://schemas.microsoft.com/office/powerpoint/2010/main" val="3119802828"/>
                </p:ext>
              </p:extLst>
            </p:nvPr>
          </p:nvGraphicFramePr>
          <p:xfrm>
            <a:off x="2500734" y="1891108"/>
            <a:ext cx="671512" cy="433387"/>
          </p:xfrm>
          <a:graphic>
            <a:graphicData uri="http://schemas.openxmlformats.org/presentationml/2006/ole">
              <mc:AlternateContent xmlns:mc="http://schemas.openxmlformats.org/markup-compatibility/2006">
                <mc:Choice xmlns:v="urn:schemas-microsoft-com:vml" Requires="v">
                  <p:oleObj spid="_x0000_s22556" name="Equation" r:id="rId3" imgW="393480" imgH="253800" progId="Equation.DSMT4">
                    <p:embed/>
                  </p:oleObj>
                </mc:Choice>
                <mc:Fallback>
                  <p:oleObj name="Equation" r:id="rId3" imgW="393480" imgH="253800" progId="Equation.DSMT4">
                    <p:embed/>
                    <p:pic>
                      <p:nvPicPr>
                        <p:cNvPr id="109" name="オブジェクト 24">
                          <a:extLst>
                            <a:ext uri="{FF2B5EF4-FFF2-40B4-BE49-F238E27FC236}">
                              <a16:creationId xmlns:a16="http://schemas.microsoft.com/office/drawing/2014/main" id="{815ED638-416B-1262-2653-58080D408448}"/>
                            </a:ext>
                          </a:extLst>
                        </p:cNvPr>
                        <p:cNvPicPr/>
                        <p:nvPr/>
                      </p:nvPicPr>
                      <p:blipFill>
                        <a:blip r:embed="rId4"/>
                        <a:stretch>
                          <a:fillRect/>
                        </a:stretch>
                      </p:blipFill>
                      <p:spPr>
                        <a:xfrm>
                          <a:off x="2500734" y="1891108"/>
                          <a:ext cx="671512" cy="433387"/>
                        </a:xfrm>
                        <a:prstGeom prst="rect">
                          <a:avLst/>
                        </a:prstGeom>
                        <a:ln w="19050">
                          <a:solidFill>
                            <a:srgbClr val="0000FF"/>
                          </a:solidFill>
                        </a:ln>
                      </p:spPr>
                    </p:pic>
                  </p:oleObj>
                </mc:Fallback>
              </mc:AlternateContent>
            </a:graphicData>
          </a:graphic>
        </p:graphicFrame>
        <p:cxnSp>
          <p:nvCxnSpPr>
            <p:cNvPr id="110" name="直線矢印コネクタ 6">
              <a:extLst>
                <a:ext uri="{FF2B5EF4-FFF2-40B4-BE49-F238E27FC236}">
                  <a16:creationId xmlns:a16="http://schemas.microsoft.com/office/drawing/2014/main" id="{F303794B-9ECC-4E99-75C0-46F77B0D5EFD}"/>
                </a:ext>
              </a:extLst>
            </p:cNvPr>
            <p:cNvCxnSpPr/>
            <p:nvPr/>
          </p:nvCxnSpPr>
          <p:spPr>
            <a:xfrm>
              <a:off x="941114" y="2107802"/>
              <a:ext cx="522541"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矢印コネクタ 28">
              <a:extLst>
                <a:ext uri="{FF2B5EF4-FFF2-40B4-BE49-F238E27FC236}">
                  <a16:creationId xmlns:a16="http://schemas.microsoft.com/office/drawing/2014/main" id="{30253AE9-1D41-F22A-65AE-2C43B19077E9}"/>
                </a:ext>
              </a:extLst>
            </p:cNvPr>
            <p:cNvCxnSpPr/>
            <p:nvPr/>
          </p:nvCxnSpPr>
          <p:spPr>
            <a:xfrm>
              <a:off x="2145183" y="2107802"/>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30">
              <a:extLst>
                <a:ext uri="{FF2B5EF4-FFF2-40B4-BE49-F238E27FC236}">
                  <a16:creationId xmlns:a16="http://schemas.microsoft.com/office/drawing/2014/main" id="{6EC5807B-2B40-94F4-B9B7-5BC9803D3AB4}"/>
                </a:ext>
              </a:extLst>
            </p:cNvPr>
            <p:cNvCxnSpPr/>
            <p:nvPr/>
          </p:nvCxnSpPr>
          <p:spPr>
            <a:xfrm>
              <a:off x="3172246" y="2107801"/>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3" name="オブジェクト 31">
              <a:extLst>
                <a:ext uri="{FF2B5EF4-FFF2-40B4-BE49-F238E27FC236}">
                  <a16:creationId xmlns:a16="http://schemas.microsoft.com/office/drawing/2014/main" id="{92A64BB2-83BD-30FE-CF51-E92D49F43884}"/>
                </a:ext>
              </a:extLst>
            </p:cNvPr>
            <p:cNvGraphicFramePr>
              <a:graphicFrameLocks noChangeAspect="1"/>
            </p:cNvGraphicFramePr>
            <p:nvPr>
              <p:extLst>
                <p:ext uri="{D42A27DB-BD31-4B8C-83A1-F6EECF244321}">
                  <p14:modId xmlns:p14="http://schemas.microsoft.com/office/powerpoint/2010/main" val="3039574783"/>
                </p:ext>
              </p:extLst>
            </p:nvPr>
          </p:nvGraphicFramePr>
          <p:xfrm>
            <a:off x="5967139" y="1891853"/>
            <a:ext cx="1343025" cy="433388"/>
          </p:xfrm>
          <a:graphic>
            <a:graphicData uri="http://schemas.openxmlformats.org/presentationml/2006/ole">
              <mc:AlternateContent xmlns:mc="http://schemas.openxmlformats.org/markup-compatibility/2006">
                <mc:Choice xmlns:v="urn:schemas-microsoft-com:vml" Requires="v">
                  <p:oleObj spid="_x0000_s22557" name="Equation" r:id="rId5" imgW="787320" imgH="253800" progId="Equation.DSMT4">
                    <p:embed/>
                  </p:oleObj>
                </mc:Choice>
                <mc:Fallback>
                  <p:oleObj name="Equation" r:id="rId5" imgW="787320" imgH="253800" progId="Equation.DSMT4">
                    <p:embed/>
                    <p:pic>
                      <p:nvPicPr>
                        <p:cNvPr id="113" name="オブジェクト 31">
                          <a:extLst>
                            <a:ext uri="{FF2B5EF4-FFF2-40B4-BE49-F238E27FC236}">
                              <a16:creationId xmlns:a16="http://schemas.microsoft.com/office/drawing/2014/main" id="{92A64BB2-83BD-30FE-CF51-E92D49F43884}"/>
                            </a:ext>
                          </a:extLst>
                        </p:cNvPr>
                        <p:cNvPicPr/>
                        <p:nvPr/>
                      </p:nvPicPr>
                      <p:blipFill>
                        <a:blip r:embed="rId6"/>
                        <a:stretch>
                          <a:fillRect/>
                        </a:stretch>
                      </p:blipFill>
                      <p:spPr>
                        <a:xfrm>
                          <a:off x="5967139" y="1891853"/>
                          <a:ext cx="1343025" cy="433388"/>
                        </a:xfrm>
                        <a:prstGeom prst="rect">
                          <a:avLst/>
                        </a:prstGeom>
                        <a:ln w="19050">
                          <a:solidFill>
                            <a:srgbClr val="0000FF"/>
                          </a:solidFill>
                        </a:ln>
                      </p:spPr>
                    </p:pic>
                  </p:oleObj>
                </mc:Fallback>
              </mc:AlternateContent>
            </a:graphicData>
          </a:graphic>
        </p:graphicFrame>
        <p:cxnSp>
          <p:nvCxnSpPr>
            <p:cNvPr id="114" name="直線矢印コネクタ 32">
              <a:extLst>
                <a:ext uri="{FF2B5EF4-FFF2-40B4-BE49-F238E27FC236}">
                  <a16:creationId xmlns:a16="http://schemas.microsoft.com/office/drawing/2014/main" id="{25838519-9219-47E5-0990-E496DF08DD1E}"/>
                </a:ext>
              </a:extLst>
            </p:cNvPr>
            <p:cNvCxnSpPr/>
            <p:nvPr/>
          </p:nvCxnSpPr>
          <p:spPr>
            <a:xfrm>
              <a:off x="5630539" y="2124293"/>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33">
              <a:extLst>
                <a:ext uri="{FF2B5EF4-FFF2-40B4-BE49-F238E27FC236}">
                  <a16:creationId xmlns:a16="http://schemas.microsoft.com/office/drawing/2014/main" id="{19306238-1738-52A0-DBD3-4B01C712A262}"/>
                </a:ext>
              </a:extLst>
            </p:cNvPr>
            <p:cNvCxnSpPr/>
            <p:nvPr/>
          </p:nvCxnSpPr>
          <p:spPr>
            <a:xfrm>
              <a:off x="7310164" y="2097585"/>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6" name="オブジェクト 35">
              <a:extLst>
                <a:ext uri="{FF2B5EF4-FFF2-40B4-BE49-F238E27FC236}">
                  <a16:creationId xmlns:a16="http://schemas.microsoft.com/office/drawing/2014/main" id="{9DE99C8A-880D-1F81-9E05-D00285A1937A}"/>
                </a:ext>
              </a:extLst>
            </p:cNvPr>
            <p:cNvGraphicFramePr>
              <a:graphicFrameLocks noChangeAspect="1"/>
            </p:cNvGraphicFramePr>
            <p:nvPr>
              <p:extLst>
                <p:ext uri="{D42A27DB-BD31-4B8C-83A1-F6EECF244321}">
                  <p14:modId xmlns:p14="http://schemas.microsoft.com/office/powerpoint/2010/main" val="1986777674"/>
                </p:ext>
              </p:extLst>
            </p:nvPr>
          </p:nvGraphicFramePr>
          <p:xfrm>
            <a:off x="1791915" y="3043237"/>
            <a:ext cx="671512" cy="433387"/>
          </p:xfrm>
          <a:graphic>
            <a:graphicData uri="http://schemas.openxmlformats.org/presentationml/2006/ole">
              <mc:AlternateContent xmlns:mc="http://schemas.openxmlformats.org/markup-compatibility/2006">
                <mc:Choice xmlns:v="urn:schemas-microsoft-com:vml" Requires="v">
                  <p:oleObj spid="_x0000_s22558" name="Equation" r:id="rId3" imgW="393480" imgH="253800" progId="Equation.DSMT4">
                    <p:embed/>
                  </p:oleObj>
                </mc:Choice>
                <mc:Fallback>
                  <p:oleObj name="Equation" r:id="rId3" imgW="393480" imgH="253800" progId="Equation.DSMT4">
                    <p:embed/>
                    <p:pic>
                      <p:nvPicPr>
                        <p:cNvPr id="116" name="オブジェクト 35">
                          <a:extLst>
                            <a:ext uri="{FF2B5EF4-FFF2-40B4-BE49-F238E27FC236}">
                              <a16:creationId xmlns:a16="http://schemas.microsoft.com/office/drawing/2014/main" id="{9DE99C8A-880D-1F81-9E05-D00285A1937A}"/>
                            </a:ext>
                          </a:extLst>
                        </p:cNvPr>
                        <p:cNvPicPr/>
                        <p:nvPr/>
                      </p:nvPicPr>
                      <p:blipFill>
                        <a:blip r:embed="rId4"/>
                        <a:stretch>
                          <a:fillRect/>
                        </a:stretch>
                      </p:blipFill>
                      <p:spPr>
                        <a:xfrm>
                          <a:off x="1791915" y="3043237"/>
                          <a:ext cx="671512" cy="433387"/>
                        </a:xfrm>
                        <a:prstGeom prst="rect">
                          <a:avLst/>
                        </a:prstGeom>
                        <a:ln w="19050">
                          <a:solidFill>
                            <a:srgbClr val="0000FF"/>
                          </a:solidFill>
                        </a:ln>
                      </p:spPr>
                    </p:pic>
                  </p:oleObj>
                </mc:Fallback>
              </mc:AlternateContent>
            </a:graphicData>
          </a:graphic>
        </p:graphicFrame>
        <p:graphicFrame>
          <p:nvGraphicFramePr>
            <p:cNvPr id="117" name="オブジェクト 36">
              <a:extLst>
                <a:ext uri="{FF2B5EF4-FFF2-40B4-BE49-F238E27FC236}">
                  <a16:creationId xmlns:a16="http://schemas.microsoft.com/office/drawing/2014/main" id="{549ACAE5-46BC-A878-DFD2-7673B4C6DA9B}"/>
                </a:ext>
              </a:extLst>
            </p:cNvPr>
            <p:cNvGraphicFramePr>
              <a:graphicFrameLocks noChangeAspect="1"/>
            </p:cNvGraphicFramePr>
            <p:nvPr>
              <p:extLst>
                <p:ext uri="{D42A27DB-BD31-4B8C-83A1-F6EECF244321}">
                  <p14:modId xmlns:p14="http://schemas.microsoft.com/office/powerpoint/2010/main" val="1247585093"/>
                </p:ext>
              </p:extLst>
            </p:nvPr>
          </p:nvGraphicFramePr>
          <p:xfrm>
            <a:off x="1791915" y="3814822"/>
            <a:ext cx="671512" cy="433387"/>
          </p:xfrm>
          <a:graphic>
            <a:graphicData uri="http://schemas.openxmlformats.org/presentationml/2006/ole">
              <mc:AlternateContent xmlns:mc="http://schemas.openxmlformats.org/markup-compatibility/2006">
                <mc:Choice xmlns:v="urn:schemas-microsoft-com:vml" Requires="v">
                  <p:oleObj spid="_x0000_s22559" name="Equation" r:id="rId3" imgW="393480" imgH="253800" progId="Equation.DSMT4">
                    <p:embed/>
                  </p:oleObj>
                </mc:Choice>
                <mc:Fallback>
                  <p:oleObj name="Equation" r:id="rId3" imgW="393480" imgH="253800" progId="Equation.DSMT4">
                    <p:embed/>
                    <p:pic>
                      <p:nvPicPr>
                        <p:cNvPr id="117" name="オブジェクト 36">
                          <a:extLst>
                            <a:ext uri="{FF2B5EF4-FFF2-40B4-BE49-F238E27FC236}">
                              <a16:creationId xmlns:a16="http://schemas.microsoft.com/office/drawing/2014/main" id="{549ACAE5-46BC-A878-DFD2-7673B4C6DA9B}"/>
                            </a:ext>
                          </a:extLst>
                        </p:cNvPr>
                        <p:cNvPicPr/>
                        <p:nvPr/>
                      </p:nvPicPr>
                      <p:blipFill>
                        <a:blip r:embed="rId4"/>
                        <a:stretch>
                          <a:fillRect/>
                        </a:stretch>
                      </p:blipFill>
                      <p:spPr>
                        <a:xfrm>
                          <a:off x="1791915" y="3814822"/>
                          <a:ext cx="671512" cy="433387"/>
                        </a:xfrm>
                        <a:prstGeom prst="rect">
                          <a:avLst/>
                        </a:prstGeom>
                        <a:ln w="19050">
                          <a:solidFill>
                            <a:srgbClr val="0000FF"/>
                          </a:solidFill>
                        </a:ln>
                      </p:spPr>
                    </p:pic>
                  </p:oleObj>
                </mc:Fallback>
              </mc:AlternateContent>
            </a:graphicData>
          </a:graphic>
        </p:graphicFrame>
        <p:cxnSp>
          <p:nvCxnSpPr>
            <p:cNvPr id="118" name="直線矢印コネクタ 37">
              <a:extLst>
                <a:ext uri="{FF2B5EF4-FFF2-40B4-BE49-F238E27FC236}">
                  <a16:creationId xmlns:a16="http://schemas.microsoft.com/office/drawing/2014/main" id="{B6C76C8E-18B9-C92D-F5D0-EE841586A57F}"/>
                </a:ext>
              </a:extLst>
            </p:cNvPr>
            <p:cNvCxnSpPr/>
            <p:nvPr/>
          </p:nvCxnSpPr>
          <p:spPr>
            <a:xfrm>
              <a:off x="941114" y="3259928"/>
              <a:ext cx="840785" cy="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矢印コネクタ 38">
              <a:extLst>
                <a:ext uri="{FF2B5EF4-FFF2-40B4-BE49-F238E27FC236}">
                  <a16:creationId xmlns:a16="http://schemas.microsoft.com/office/drawing/2014/main" id="{52378555-22FB-9927-C664-FFAD35AA2722}"/>
                </a:ext>
              </a:extLst>
            </p:cNvPr>
            <p:cNvCxnSpPr/>
            <p:nvPr/>
          </p:nvCxnSpPr>
          <p:spPr>
            <a:xfrm>
              <a:off x="2463427" y="3259929"/>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40">
              <a:extLst>
                <a:ext uri="{FF2B5EF4-FFF2-40B4-BE49-F238E27FC236}">
                  <a16:creationId xmlns:a16="http://schemas.microsoft.com/office/drawing/2014/main" id="{BCD928E7-3E48-9373-E2FE-EB5F5670A190}"/>
                </a:ext>
              </a:extLst>
            </p:cNvPr>
            <p:cNvCxnSpPr/>
            <p:nvPr/>
          </p:nvCxnSpPr>
          <p:spPr>
            <a:xfrm>
              <a:off x="3088059" y="3259928"/>
              <a:ext cx="420787"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1" name="フローチャート: 論理和 10">
              <a:extLst>
                <a:ext uri="{FF2B5EF4-FFF2-40B4-BE49-F238E27FC236}">
                  <a16:creationId xmlns:a16="http://schemas.microsoft.com/office/drawing/2014/main" id="{944C0B8D-CD19-171C-9CDA-5D272A77871D}"/>
                </a:ext>
              </a:extLst>
            </p:cNvPr>
            <p:cNvSpPr/>
            <p:nvPr/>
          </p:nvSpPr>
          <p:spPr>
            <a:xfrm>
              <a:off x="2800027" y="3114591"/>
              <a:ext cx="288032" cy="290675"/>
            </a:xfrm>
            <a:prstGeom prst="flowChar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22" name="直線コネクタ 12">
              <a:extLst>
                <a:ext uri="{FF2B5EF4-FFF2-40B4-BE49-F238E27FC236}">
                  <a16:creationId xmlns:a16="http://schemas.microsoft.com/office/drawing/2014/main" id="{9D7F8074-7D8C-34C7-1BA5-729ED423434D}"/>
                </a:ext>
              </a:extLst>
            </p:cNvPr>
            <p:cNvCxnSpPr/>
            <p:nvPr/>
          </p:nvCxnSpPr>
          <p:spPr>
            <a:xfrm>
              <a:off x="1520628" y="3259928"/>
              <a:ext cx="0" cy="77158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3" name="直線コネクタ 14">
              <a:extLst>
                <a:ext uri="{FF2B5EF4-FFF2-40B4-BE49-F238E27FC236}">
                  <a16:creationId xmlns:a16="http://schemas.microsoft.com/office/drawing/2014/main" id="{91954A26-9DA6-D95F-E501-AD81769EBC73}"/>
                </a:ext>
              </a:extLst>
            </p:cNvPr>
            <p:cNvCxnSpPr>
              <a:endCxn id="117" idx="1"/>
            </p:cNvCxnSpPr>
            <p:nvPr/>
          </p:nvCxnSpPr>
          <p:spPr>
            <a:xfrm>
              <a:off x="1520628" y="4031515"/>
              <a:ext cx="271287" cy="0"/>
            </a:xfrm>
            <a:prstGeom prst="line">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コネクタ 45">
              <a:extLst>
                <a:ext uri="{FF2B5EF4-FFF2-40B4-BE49-F238E27FC236}">
                  <a16:creationId xmlns:a16="http://schemas.microsoft.com/office/drawing/2014/main" id="{23BE3F9F-212A-E8E3-A406-423BE295A1A3}"/>
                </a:ext>
              </a:extLst>
            </p:cNvPr>
            <p:cNvCxnSpPr/>
            <p:nvPr/>
          </p:nvCxnSpPr>
          <p:spPr>
            <a:xfrm flipH="1">
              <a:off x="2463427" y="4023255"/>
              <a:ext cx="48061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5" name="直線矢印コネクタ 47">
              <a:extLst>
                <a:ext uri="{FF2B5EF4-FFF2-40B4-BE49-F238E27FC236}">
                  <a16:creationId xmlns:a16="http://schemas.microsoft.com/office/drawing/2014/main" id="{92019448-A55B-27DD-6B3C-A74170C002DA}"/>
                </a:ext>
              </a:extLst>
            </p:cNvPr>
            <p:cNvCxnSpPr/>
            <p:nvPr/>
          </p:nvCxnSpPr>
          <p:spPr>
            <a:xfrm flipV="1">
              <a:off x="2944043" y="3393693"/>
              <a:ext cx="0" cy="62956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6" name="オブジェクト 56">
              <a:extLst>
                <a:ext uri="{FF2B5EF4-FFF2-40B4-BE49-F238E27FC236}">
                  <a16:creationId xmlns:a16="http://schemas.microsoft.com/office/drawing/2014/main" id="{954DE603-BB12-13FC-E4A8-87BD911AECB6}"/>
                </a:ext>
              </a:extLst>
            </p:cNvPr>
            <p:cNvGraphicFramePr>
              <a:graphicFrameLocks noChangeAspect="1"/>
            </p:cNvGraphicFramePr>
            <p:nvPr>
              <p:extLst>
                <p:ext uri="{D42A27DB-BD31-4B8C-83A1-F6EECF244321}">
                  <p14:modId xmlns:p14="http://schemas.microsoft.com/office/powerpoint/2010/main" val="1546793880"/>
                </p:ext>
              </p:extLst>
            </p:nvPr>
          </p:nvGraphicFramePr>
          <p:xfrm>
            <a:off x="2060693" y="5072500"/>
            <a:ext cx="671512" cy="433387"/>
          </p:xfrm>
          <a:graphic>
            <a:graphicData uri="http://schemas.openxmlformats.org/presentationml/2006/ole">
              <mc:AlternateContent xmlns:mc="http://schemas.openxmlformats.org/markup-compatibility/2006">
                <mc:Choice xmlns:v="urn:schemas-microsoft-com:vml" Requires="v">
                  <p:oleObj spid="_x0000_s22560" name="Equation" r:id="rId3" imgW="393480" imgH="253800" progId="Equation.DSMT4">
                    <p:embed/>
                  </p:oleObj>
                </mc:Choice>
                <mc:Fallback>
                  <p:oleObj name="Equation" r:id="rId3" imgW="393480" imgH="253800" progId="Equation.DSMT4">
                    <p:embed/>
                    <p:pic>
                      <p:nvPicPr>
                        <p:cNvPr id="126" name="オブジェクト 56">
                          <a:extLst>
                            <a:ext uri="{FF2B5EF4-FFF2-40B4-BE49-F238E27FC236}">
                              <a16:creationId xmlns:a16="http://schemas.microsoft.com/office/drawing/2014/main" id="{954DE603-BB12-13FC-E4A8-87BD911AECB6}"/>
                            </a:ext>
                          </a:extLst>
                        </p:cNvPr>
                        <p:cNvPicPr/>
                        <p:nvPr/>
                      </p:nvPicPr>
                      <p:blipFill>
                        <a:blip r:embed="rId4"/>
                        <a:stretch>
                          <a:fillRect/>
                        </a:stretch>
                      </p:blipFill>
                      <p:spPr>
                        <a:xfrm>
                          <a:off x="2060693" y="5072500"/>
                          <a:ext cx="671512" cy="433387"/>
                        </a:xfrm>
                        <a:prstGeom prst="rect">
                          <a:avLst/>
                        </a:prstGeom>
                        <a:ln w="19050">
                          <a:solidFill>
                            <a:srgbClr val="0000FF"/>
                          </a:solidFill>
                        </a:ln>
                      </p:spPr>
                    </p:pic>
                  </p:oleObj>
                </mc:Fallback>
              </mc:AlternateContent>
            </a:graphicData>
          </a:graphic>
        </p:graphicFrame>
        <p:graphicFrame>
          <p:nvGraphicFramePr>
            <p:cNvPr id="127" name="オブジェクト 57">
              <a:extLst>
                <a:ext uri="{FF2B5EF4-FFF2-40B4-BE49-F238E27FC236}">
                  <a16:creationId xmlns:a16="http://schemas.microsoft.com/office/drawing/2014/main" id="{1FC82D58-6A3F-C042-5A39-3BAD56226EC4}"/>
                </a:ext>
              </a:extLst>
            </p:cNvPr>
            <p:cNvGraphicFramePr>
              <a:graphicFrameLocks noChangeAspect="1"/>
            </p:cNvGraphicFramePr>
            <p:nvPr>
              <p:extLst>
                <p:ext uri="{D42A27DB-BD31-4B8C-83A1-F6EECF244321}">
                  <p14:modId xmlns:p14="http://schemas.microsoft.com/office/powerpoint/2010/main" val="59090942"/>
                </p:ext>
              </p:extLst>
            </p:nvPr>
          </p:nvGraphicFramePr>
          <p:xfrm>
            <a:off x="1771650" y="5845175"/>
            <a:ext cx="714375" cy="433388"/>
          </p:xfrm>
          <a:graphic>
            <a:graphicData uri="http://schemas.openxmlformats.org/presentationml/2006/ole">
              <mc:AlternateContent xmlns:mc="http://schemas.openxmlformats.org/markup-compatibility/2006">
                <mc:Choice xmlns:v="urn:schemas-microsoft-com:vml" Requires="v">
                  <p:oleObj spid="_x0000_s22561" name="Equation" r:id="rId7" imgW="419040" imgH="253800" progId="Equation.DSMT4">
                    <p:embed/>
                  </p:oleObj>
                </mc:Choice>
                <mc:Fallback>
                  <p:oleObj name="Equation" r:id="rId7" imgW="419040" imgH="253800" progId="Equation.DSMT4">
                    <p:embed/>
                    <p:pic>
                      <p:nvPicPr>
                        <p:cNvPr id="127" name="オブジェクト 57">
                          <a:extLst>
                            <a:ext uri="{FF2B5EF4-FFF2-40B4-BE49-F238E27FC236}">
                              <a16:creationId xmlns:a16="http://schemas.microsoft.com/office/drawing/2014/main" id="{1FC82D58-6A3F-C042-5A39-3BAD56226EC4}"/>
                            </a:ext>
                          </a:extLst>
                        </p:cNvPr>
                        <p:cNvPicPr/>
                        <p:nvPr/>
                      </p:nvPicPr>
                      <p:blipFill>
                        <a:blip r:embed="rId8"/>
                        <a:stretch>
                          <a:fillRect/>
                        </a:stretch>
                      </p:blipFill>
                      <p:spPr>
                        <a:xfrm>
                          <a:off x="1771650" y="5845175"/>
                          <a:ext cx="714375" cy="433388"/>
                        </a:xfrm>
                        <a:prstGeom prst="rect">
                          <a:avLst/>
                        </a:prstGeom>
                        <a:ln w="19050">
                          <a:solidFill>
                            <a:srgbClr val="0000FF"/>
                          </a:solidFill>
                        </a:ln>
                      </p:spPr>
                    </p:pic>
                  </p:oleObj>
                </mc:Fallback>
              </mc:AlternateContent>
            </a:graphicData>
          </a:graphic>
        </p:graphicFrame>
        <p:cxnSp>
          <p:nvCxnSpPr>
            <p:cNvPr id="128" name="直線矢印コネクタ 58">
              <a:extLst>
                <a:ext uri="{FF2B5EF4-FFF2-40B4-BE49-F238E27FC236}">
                  <a16:creationId xmlns:a16="http://schemas.microsoft.com/office/drawing/2014/main" id="{23FF56E3-538D-7EED-FC4B-F3D94C4691F8}"/>
                </a:ext>
              </a:extLst>
            </p:cNvPr>
            <p:cNvCxnSpPr/>
            <p:nvPr/>
          </p:nvCxnSpPr>
          <p:spPr>
            <a:xfrm>
              <a:off x="1689695" y="5283834"/>
              <a:ext cx="370375" cy="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60">
              <a:extLst>
                <a:ext uri="{FF2B5EF4-FFF2-40B4-BE49-F238E27FC236}">
                  <a16:creationId xmlns:a16="http://schemas.microsoft.com/office/drawing/2014/main" id="{D8BC8600-CF72-D69F-0C87-869E1A0A5D94}"/>
                </a:ext>
              </a:extLst>
            </p:cNvPr>
            <p:cNvCxnSpPr>
              <a:stCxn id="126" idx="3"/>
            </p:cNvCxnSpPr>
            <p:nvPr/>
          </p:nvCxnSpPr>
          <p:spPr>
            <a:xfrm flipV="1">
              <a:off x="2732205" y="5283834"/>
              <a:ext cx="776641" cy="5359"/>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0" name="フローチャート: 論理和 61">
              <a:extLst>
                <a:ext uri="{FF2B5EF4-FFF2-40B4-BE49-F238E27FC236}">
                  <a16:creationId xmlns:a16="http://schemas.microsoft.com/office/drawing/2014/main" id="{2897C19D-EE48-7FBD-12BA-00201F51B24A}"/>
                </a:ext>
              </a:extLst>
            </p:cNvPr>
            <p:cNvSpPr/>
            <p:nvPr/>
          </p:nvSpPr>
          <p:spPr>
            <a:xfrm>
              <a:off x="1397412" y="5138496"/>
              <a:ext cx="288032" cy="290675"/>
            </a:xfrm>
            <a:prstGeom prst="flowChar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31" name="直線コネクタ 62">
              <a:extLst>
                <a:ext uri="{FF2B5EF4-FFF2-40B4-BE49-F238E27FC236}">
                  <a16:creationId xmlns:a16="http://schemas.microsoft.com/office/drawing/2014/main" id="{3166673D-D67D-2C3D-7150-E67586FA34B0}"/>
                </a:ext>
              </a:extLst>
            </p:cNvPr>
            <p:cNvCxnSpPr/>
            <p:nvPr/>
          </p:nvCxnSpPr>
          <p:spPr>
            <a:xfrm>
              <a:off x="1548736" y="5421545"/>
              <a:ext cx="5743" cy="648072"/>
            </a:xfrm>
            <a:prstGeom prst="line">
              <a:avLst/>
            </a:prstGeom>
            <a:ln w="28575">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直線コネクタ 63">
              <a:extLst>
                <a:ext uri="{FF2B5EF4-FFF2-40B4-BE49-F238E27FC236}">
                  <a16:creationId xmlns:a16="http://schemas.microsoft.com/office/drawing/2014/main" id="{A4274BA1-55FF-4305-3CDC-214E2E674B58}"/>
                </a:ext>
              </a:extLst>
            </p:cNvPr>
            <p:cNvCxnSpPr>
              <a:endCxn id="127" idx="1"/>
            </p:cNvCxnSpPr>
            <p:nvPr/>
          </p:nvCxnSpPr>
          <p:spPr>
            <a:xfrm>
              <a:off x="1538808" y="6061572"/>
              <a:ext cx="253107"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3" name="直線コネクタ 64">
              <a:extLst>
                <a:ext uri="{FF2B5EF4-FFF2-40B4-BE49-F238E27FC236}">
                  <a16:creationId xmlns:a16="http://schemas.microsoft.com/office/drawing/2014/main" id="{A11875FF-1877-9D41-8C49-DCAD6E935C8B}"/>
                </a:ext>
              </a:extLst>
            </p:cNvPr>
            <p:cNvCxnSpPr/>
            <p:nvPr/>
          </p:nvCxnSpPr>
          <p:spPr>
            <a:xfrm flipH="1">
              <a:off x="2463427" y="6053312"/>
              <a:ext cx="480616" cy="0"/>
            </a:xfrm>
            <a:prstGeom prst="line">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直線矢印コネクタ 65">
              <a:extLst>
                <a:ext uri="{FF2B5EF4-FFF2-40B4-BE49-F238E27FC236}">
                  <a16:creationId xmlns:a16="http://schemas.microsoft.com/office/drawing/2014/main" id="{D1B82AC0-7676-6704-07D8-98C46C80E64D}"/>
                </a:ext>
              </a:extLst>
            </p:cNvPr>
            <p:cNvCxnSpPr/>
            <p:nvPr/>
          </p:nvCxnSpPr>
          <p:spPr>
            <a:xfrm flipV="1">
              <a:off x="2944043" y="5289985"/>
              <a:ext cx="0" cy="763327"/>
            </a:xfrm>
            <a:prstGeom prst="straightConnector1">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5" name="直線矢印コネクタ 79">
              <a:extLst>
                <a:ext uri="{FF2B5EF4-FFF2-40B4-BE49-F238E27FC236}">
                  <a16:creationId xmlns:a16="http://schemas.microsoft.com/office/drawing/2014/main" id="{9288FF31-85F2-3E68-A57F-D013F84AC6EE}"/>
                </a:ext>
              </a:extLst>
            </p:cNvPr>
            <p:cNvCxnSpPr/>
            <p:nvPr/>
          </p:nvCxnSpPr>
          <p:spPr>
            <a:xfrm flipV="1">
              <a:off x="941114" y="5283375"/>
              <a:ext cx="456298" cy="45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6" name="十字形 135">
              <a:extLst>
                <a:ext uri="{FF2B5EF4-FFF2-40B4-BE49-F238E27FC236}">
                  <a16:creationId xmlns:a16="http://schemas.microsoft.com/office/drawing/2014/main" id="{BE65C9C2-CF05-8D03-52DD-B860DACD3A64}"/>
                </a:ext>
              </a:extLst>
            </p:cNvPr>
            <p:cNvSpPr/>
            <p:nvPr/>
          </p:nvSpPr>
          <p:spPr>
            <a:xfrm>
              <a:off x="1078025" y="5072500"/>
              <a:ext cx="144016" cy="133765"/>
            </a:xfrm>
            <a:prstGeom prst="plus">
              <a:avLst>
                <a:gd name="adj" fmla="val 42406"/>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7" name="フローチャート: 処理 77">
              <a:extLst>
                <a:ext uri="{FF2B5EF4-FFF2-40B4-BE49-F238E27FC236}">
                  <a16:creationId xmlns:a16="http://schemas.microsoft.com/office/drawing/2014/main" id="{0F43A612-D308-3D01-5B36-27F7DD4B5C13}"/>
                </a:ext>
              </a:extLst>
            </p:cNvPr>
            <p:cNvSpPr/>
            <p:nvPr/>
          </p:nvSpPr>
          <p:spPr>
            <a:xfrm flipV="1">
              <a:off x="1633795" y="5455746"/>
              <a:ext cx="144016" cy="45719"/>
            </a:xfrm>
            <a:prstGeom prst="flowChartProcess">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138" name="オブジェクト 93">
              <a:extLst>
                <a:ext uri="{FF2B5EF4-FFF2-40B4-BE49-F238E27FC236}">
                  <a16:creationId xmlns:a16="http://schemas.microsoft.com/office/drawing/2014/main" id="{21F2992C-45F9-54E2-4045-4A7EF237338A}"/>
                </a:ext>
              </a:extLst>
            </p:cNvPr>
            <p:cNvGraphicFramePr>
              <a:graphicFrameLocks noChangeAspect="1"/>
            </p:cNvGraphicFramePr>
            <p:nvPr>
              <p:extLst>
                <p:ext uri="{D42A27DB-BD31-4B8C-83A1-F6EECF244321}">
                  <p14:modId xmlns:p14="http://schemas.microsoft.com/office/powerpoint/2010/main" val="3514422001"/>
                </p:ext>
              </p:extLst>
            </p:nvPr>
          </p:nvGraphicFramePr>
          <p:xfrm>
            <a:off x="5940152" y="3573016"/>
            <a:ext cx="1536700" cy="433387"/>
          </p:xfrm>
          <a:graphic>
            <a:graphicData uri="http://schemas.openxmlformats.org/presentationml/2006/ole">
              <mc:AlternateContent xmlns:mc="http://schemas.openxmlformats.org/markup-compatibility/2006">
                <mc:Choice xmlns:v="urn:schemas-microsoft-com:vml" Requires="v">
                  <p:oleObj spid="_x0000_s22562" name="Equation" r:id="rId9" imgW="901440" imgH="253800" progId="Equation.DSMT4">
                    <p:embed/>
                  </p:oleObj>
                </mc:Choice>
                <mc:Fallback>
                  <p:oleObj name="Equation" r:id="rId9" imgW="901440" imgH="253800" progId="Equation.DSMT4">
                    <p:embed/>
                    <p:pic>
                      <p:nvPicPr>
                        <p:cNvPr id="138" name="オブジェクト 93">
                          <a:extLst>
                            <a:ext uri="{FF2B5EF4-FFF2-40B4-BE49-F238E27FC236}">
                              <a16:creationId xmlns:a16="http://schemas.microsoft.com/office/drawing/2014/main" id="{21F2992C-45F9-54E2-4045-4A7EF237338A}"/>
                            </a:ext>
                          </a:extLst>
                        </p:cNvPr>
                        <p:cNvPicPr/>
                        <p:nvPr/>
                      </p:nvPicPr>
                      <p:blipFill>
                        <a:blip r:embed="rId10"/>
                        <a:stretch>
                          <a:fillRect/>
                        </a:stretch>
                      </p:blipFill>
                      <p:spPr>
                        <a:xfrm>
                          <a:off x="5940152" y="3573016"/>
                          <a:ext cx="1536700" cy="433387"/>
                        </a:xfrm>
                        <a:prstGeom prst="rect">
                          <a:avLst/>
                        </a:prstGeom>
                        <a:ln w="19050">
                          <a:solidFill>
                            <a:srgbClr val="0000FF"/>
                          </a:solidFill>
                        </a:ln>
                      </p:spPr>
                    </p:pic>
                  </p:oleObj>
                </mc:Fallback>
              </mc:AlternateContent>
            </a:graphicData>
          </a:graphic>
        </p:graphicFrame>
        <p:cxnSp>
          <p:nvCxnSpPr>
            <p:cNvPr id="139" name="直線矢印コネクタ 94">
              <a:extLst>
                <a:ext uri="{FF2B5EF4-FFF2-40B4-BE49-F238E27FC236}">
                  <a16:creationId xmlns:a16="http://schemas.microsoft.com/office/drawing/2014/main" id="{9019B677-C916-836A-F50F-95041CC02F00}"/>
                </a:ext>
              </a:extLst>
            </p:cNvPr>
            <p:cNvCxnSpPr/>
            <p:nvPr/>
          </p:nvCxnSpPr>
          <p:spPr>
            <a:xfrm>
              <a:off x="5603552" y="3788750"/>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矢印コネクタ 95">
              <a:extLst>
                <a:ext uri="{FF2B5EF4-FFF2-40B4-BE49-F238E27FC236}">
                  <a16:creationId xmlns:a16="http://schemas.microsoft.com/office/drawing/2014/main" id="{CA432DD2-64E5-0894-BC9D-1463B58E442B}"/>
                </a:ext>
              </a:extLst>
            </p:cNvPr>
            <p:cNvCxnSpPr/>
            <p:nvPr/>
          </p:nvCxnSpPr>
          <p:spPr>
            <a:xfrm>
              <a:off x="7477620" y="3788750"/>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1" name="オブジェクト 96">
              <a:extLst>
                <a:ext uri="{FF2B5EF4-FFF2-40B4-BE49-F238E27FC236}">
                  <a16:creationId xmlns:a16="http://schemas.microsoft.com/office/drawing/2014/main" id="{B64EE7F8-32D9-5739-50E7-CBE9A9340BA8}"/>
                </a:ext>
              </a:extLst>
            </p:cNvPr>
            <p:cNvGraphicFramePr>
              <a:graphicFrameLocks noChangeAspect="1"/>
            </p:cNvGraphicFramePr>
            <p:nvPr>
              <p:extLst>
                <p:ext uri="{D42A27DB-BD31-4B8C-83A1-F6EECF244321}">
                  <p14:modId xmlns:p14="http://schemas.microsoft.com/office/powerpoint/2010/main" val="1026601973"/>
                </p:ext>
              </p:extLst>
            </p:nvPr>
          </p:nvGraphicFramePr>
          <p:xfrm>
            <a:off x="5922689" y="5071616"/>
            <a:ext cx="1689100" cy="801687"/>
          </p:xfrm>
          <a:graphic>
            <a:graphicData uri="http://schemas.openxmlformats.org/presentationml/2006/ole">
              <mc:AlternateContent xmlns:mc="http://schemas.openxmlformats.org/markup-compatibility/2006">
                <mc:Choice xmlns:v="urn:schemas-microsoft-com:vml" Requires="v">
                  <p:oleObj spid="_x0000_s22563" name="Equation" r:id="rId11" imgW="990360" imgH="469800" progId="Equation.DSMT4">
                    <p:embed/>
                  </p:oleObj>
                </mc:Choice>
                <mc:Fallback>
                  <p:oleObj name="Equation" r:id="rId11" imgW="990360" imgH="469800" progId="Equation.DSMT4">
                    <p:embed/>
                    <p:pic>
                      <p:nvPicPr>
                        <p:cNvPr id="141" name="オブジェクト 96">
                          <a:extLst>
                            <a:ext uri="{FF2B5EF4-FFF2-40B4-BE49-F238E27FC236}">
                              <a16:creationId xmlns:a16="http://schemas.microsoft.com/office/drawing/2014/main" id="{B64EE7F8-32D9-5739-50E7-CBE9A9340BA8}"/>
                            </a:ext>
                          </a:extLst>
                        </p:cNvPr>
                        <p:cNvPicPr/>
                        <p:nvPr/>
                      </p:nvPicPr>
                      <p:blipFill>
                        <a:blip r:embed="rId12"/>
                        <a:stretch>
                          <a:fillRect/>
                        </a:stretch>
                      </p:blipFill>
                      <p:spPr>
                        <a:xfrm>
                          <a:off x="5922689" y="5071616"/>
                          <a:ext cx="1689100" cy="801687"/>
                        </a:xfrm>
                        <a:prstGeom prst="rect">
                          <a:avLst/>
                        </a:prstGeom>
                        <a:ln w="19050">
                          <a:solidFill>
                            <a:srgbClr val="0000FF"/>
                          </a:solidFill>
                        </a:ln>
                      </p:spPr>
                    </p:pic>
                  </p:oleObj>
                </mc:Fallback>
              </mc:AlternateContent>
            </a:graphicData>
          </a:graphic>
        </p:graphicFrame>
        <p:graphicFrame>
          <p:nvGraphicFramePr>
            <p:cNvPr id="142" name="オブジェクト 97">
              <a:extLst>
                <a:ext uri="{FF2B5EF4-FFF2-40B4-BE49-F238E27FC236}">
                  <a16:creationId xmlns:a16="http://schemas.microsoft.com/office/drawing/2014/main" id="{2AFBE5E5-BC3C-5452-692E-63E1BAFFB29E}"/>
                </a:ext>
              </a:extLst>
            </p:cNvPr>
            <p:cNvGraphicFramePr>
              <a:graphicFrameLocks noChangeAspect="1"/>
            </p:cNvGraphicFramePr>
            <p:nvPr>
              <p:extLst>
                <p:ext uri="{D42A27DB-BD31-4B8C-83A1-F6EECF244321}">
                  <p14:modId xmlns:p14="http://schemas.microsoft.com/office/powerpoint/2010/main" val="157334057"/>
                </p:ext>
              </p:extLst>
            </p:nvPr>
          </p:nvGraphicFramePr>
          <p:xfrm>
            <a:off x="553097" y="1652117"/>
            <a:ext cx="649287" cy="433388"/>
          </p:xfrm>
          <a:graphic>
            <a:graphicData uri="http://schemas.openxmlformats.org/presentationml/2006/ole">
              <mc:AlternateContent xmlns:mc="http://schemas.openxmlformats.org/markup-compatibility/2006">
                <mc:Choice xmlns:v="urn:schemas-microsoft-com:vml" Requires="v">
                  <p:oleObj spid="_x0000_s22564" name="Equation" r:id="rId13" imgW="380880" imgH="253800" progId="Equation.DSMT4">
                    <p:embed/>
                  </p:oleObj>
                </mc:Choice>
                <mc:Fallback>
                  <p:oleObj name="Equation" r:id="rId13" imgW="380880" imgH="253800" progId="Equation.DSMT4">
                    <p:embed/>
                    <p:pic>
                      <p:nvPicPr>
                        <p:cNvPr id="142" name="オブジェクト 97">
                          <a:extLst>
                            <a:ext uri="{FF2B5EF4-FFF2-40B4-BE49-F238E27FC236}">
                              <a16:creationId xmlns:a16="http://schemas.microsoft.com/office/drawing/2014/main" id="{2AFBE5E5-BC3C-5452-692E-63E1BAFFB29E}"/>
                            </a:ext>
                          </a:extLst>
                        </p:cNvPr>
                        <p:cNvPicPr/>
                        <p:nvPr/>
                      </p:nvPicPr>
                      <p:blipFill>
                        <a:blip r:embed="rId14"/>
                        <a:stretch>
                          <a:fillRect/>
                        </a:stretch>
                      </p:blipFill>
                      <p:spPr>
                        <a:xfrm>
                          <a:off x="553097" y="1652117"/>
                          <a:ext cx="649287" cy="433388"/>
                        </a:xfrm>
                        <a:prstGeom prst="rect">
                          <a:avLst/>
                        </a:prstGeom>
                        <a:ln w="19050">
                          <a:noFill/>
                        </a:ln>
                      </p:spPr>
                    </p:pic>
                  </p:oleObj>
                </mc:Fallback>
              </mc:AlternateContent>
            </a:graphicData>
          </a:graphic>
        </p:graphicFrame>
        <p:graphicFrame>
          <p:nvGraphicFramePr>
            <p:cNvPr id="143" name="オブジェクト 98">
              <a:extLst>
                <a:ext uri="{FF2B5EF4-FFF2-40B4-BE49-F238E27FC236}">
                  <a16:creationId xmlns:a16="http://schemas.microsoft.com/office/drawing/2014/main" id="{80A856D1-DCB0-4293-36D3-5E31B9D614E6}"/>
                </a:ext>
              </a:extLst>
            </p:cNvPr>
            <p:cNvGraphicFramePr>
              <a:graphicFrameLocks noChangeAspect="1"/>
            </p:cNvGraphicFramePr>
            <p:nvPr>
              <p:extLst>
                <p:ext uri="{D42A27DB-BD31-4B8C-83A1-F6EECF244321}">
                  <p14:modId xmlns:p14="http://schemas.microsoft.com/office/powerpoint/2010/main" val="2480461104"/>
                </p:ext>
              </p:extLst>
            </p:nvPr>
          </p:nvGraphicFramePr>
          <p:xfrm>
            <a:off x="3411443" y="1674750"/>
            <a:ext cx="584200" cy="433387"/>
          </p:xfrm>
          <a:graphic>
            <a:graphicData uri="http://schemas.openxmlformats.org/presentationml/2006/ole">
              <mc:AlternateContent xmlns:mc="http://schemas.openxmlformats.org/markup-compatibility/2006">
                <mc:Choice xmlns:v="urn:schemas-microsoft-com:vml" Requires="v">
                  <p:oleObj spid="_x0000_s22565" name="Equation" r:id="rId15" imgW="342720" imgH="253800" progId="Equation.DSMT4">
                    <p:embed/>
                  </p:oleObj>
                </mc:Choice>
                <mc:Fallback>
                  <p:oleObj name="Equation" r:id="rId15" imgW="342720" imgH="253800" progId="Equation.DSMT4">
                    <p:embed/>
                    <p:pic>
                      <p:nvPicPr>
                        <p:cNvPr id="143" name="オブジェクト 98">
                          <a:extLst>
                            <a:ext uri="{FF2B5EF4-FFF2-40B4-BE49-F238E27FC236}">
                              <a16:creationId xmlns:a16="http://schemas.microsoft.com/office/drawing/2014/main" id="{80A856D1-DCB0-4293-36D3-5E31B9D614E6}"/>
                            </a:ext>
                          </a:extLst>
                        </p:cNvPr>
                        <p:cNvPicPr/>
                        <p:nvPr/>
                      </p:nvPicPr>
                      <p:blipFill>
                        <a:blip r:embed="rId16"/>
                        <a:stretch>
                          <a:fillRect/>
                        </a:stretch>
                      </p:blipFill>
                      <p:spPr>
                        <a:xfrm>
                          <a:off x="3411443" y="1674750"/>
                          <a:ext cx="584200" cy="433387"/>
                        </a:xfrm>
                        <a:prstGeom prst="rect">
                          <a:avLst/>
                        </a:prstGeom>
                        <a:ln w="19050">
                          <a:noFill/>
                        </a:ln>
                      </p:spPr>
                    </p:pic>
                  </p:oleObj>
                </mc:Fallback>
              </mc:AlternateContent>
            </a:graphicData>
          </a:graphic>
        </p:graphicFrame>
        <p:graphicFrame>
          <p:nvGraphicFramePr>
            <p:cNvPr id="144" name="オブジェクト 99">
              <a:extLst>
                <a:ext uri="{FF2B5EF4-FFF2-40B4-BE49-F238E27FC236}">
                  <a16:creationId xmlns:a16="http://schemas.microsoft.com/office/drawing/2014/main" id="{B13096AF-9B59-B62E-04FB-8406DE338962}"/>
                </a:ext>
              </a:extLst>
            </p:cNvPr>
            <p:cNvGraphicFramePr>
              <a:graphicFrameLocks noChangeAspect="1"/>
            </p:cNvGraphicFramePr>
            <p:nvPr>
              <p:extLst>
                <p:ext uri="{D42A27DB-BD31-4B8C-83A1-F6EECF244321}">
                  <p14:modId xmlns:p14="http://schemas.microsoft.com/office/powerpoint/2010/main" val="2369547767"/>
                </p:ext>
              </p:extLst>
            </p:nvPr>
          </p:nvGraphicFramePr>
          <p:xfrm>
            <a:off x="519976" y="2775096"/>
            <a:ext cx="649287" cy="433388"/>
          </p:xfrm>
          <a:graphic>
            <a:graphicData uri="http://schemas.openxmlformats.org/presentationml/2006/ole">
              <mc:AlternateContent xmlns:mc="http://schemas.openxmlformats.org/markup-compatibility/2006">
                <mc:Choice xmlns:v="urn:schemas-microsoft-com:vml" Requires="v">
                  <p:oleObj spid="_x0000_s22566" name="Equation" r:id="rId13" imgW="380880" imgH="253800" progId="Equation.DSMT4">
                    <p:embed/>
                  </p:oleObj>
                </mc:Choice>
                <mc:Fallback>
                  <p:oleObj name="Equation" r:id="rId13" imgW="380880" imgH="253800" progId="Equation.DSMT4">
                    <p:embed/>
                    <p:pic>
                      <p:nvPicPr>
                        <p:cNvPr id="144" name="オブジェクト 99">
                          <a:extLst>
                            <a:ext uri="{FF2B5EF4-FFF2-40B4-BE49-F238E27FC236}">
                              <a16:creationId xmlns:a16="http://schemas.microsoft.com/office/drawing/2014/main" id="{B13096AF-9B59-B62E-04FB-8406DE338962}"/>
                            </a:ext>
                          </a:extLst>
                        </p:cNvPr>
                        <p:cNvPicPr/>
                        <p:nvPr/>
                      </p:nvPicPr>
                      <p:blipFill>
                        <a:blip r:embed="rId14"/>
                        <a:stretch>
                          <a:fillRect/>
                        </a:stretch>
                      </p:blipFill>
                      <p:spPr>
                        <a:xfrm>
                          <a:off x="519976" y="2775096"/>
                          <a:ext cx="649287" cy="433388"/>
                        </a:xfrm>
                        <a:prstGeom prst="rect">
                          <a:avLst/>
                        </a:prstGeom>
                        <a:ln w="19050">
                          <a:noFill/>
                        </a:ln>
                      </p:spPr>
                    </p:pic>
                  </p:oleObj>
                </mc:Fallback>
              </mc:AlternateContent>
            </a:graphicData>
          </a:graphic>
        </p:graphicFrame>
        <p:graphicFrame>
          <p:nvGraphicFramePr>
            <p:cNvPr id="145" name="オブジェクト 100">
              <a:extLst>
                <a:ext uri="{FF2B5EF4-FFF2-40B4-BE49-F238E27FC236}">
                  <a16:creationId xmlns:a16="http://schemas.microsoft.com/office/drawing/2014/main" id="{BAAD23A4-2348-929A-BCF9-3BA99F27BA0E}"/>
                </a:ext>
              </a:extLst>
            </p:cNvPr>
            <p:cNvGraphicFramePr>
              <a:graphicFrameLocks noChangeAspect="1"/>
            </p:cNvGraphicFramePr>
            <p:nvPr>
              <p:extLst>
                <p:ext uri="{D42A27DB-BD31-4B8C-83A1-F6EECF244321}">
                  <p14:modId xmlns:p14="http://schemas.microsoft.com/office/powerpoint/2010/main" val="1827973214"/>
                </p:ext>
              </p:extLst>
            </p:nvPr>
          </p:nvGraphicFramePr>
          <p:xfrm>
            <a:off x="3410476" y="2777455"/>
            <a:ext cx="584200" cy="433387"/>
          </p:xfrm>
          <a:graphic>
            <a:graphicData uri="http://schemas.openxmlformats.org/presentationml/2006/ole">
              <mc:AlternateContent xmlns:mc="http://schemas.openxmlformats.org/markup-compatibility/2006">
                <mc:Choice xmlns:v="urn:schemas-microsoft-com:vml" Requires="v">
                  <p:oleObj spid="_x0000_s22567" name="Equation" r:id="rId15" imgW="342720" imgH="253800" progId="Equation.DSMT4">
                    <p:embed/>
                  </p:oleObj>
                </mc:Choice>
                <mc:Fallback>
                  <p:oleObj name="Equation" r:id="rId15" imgW="342720" imgH="253800" progId="Equation.DSMT4">
                    <p:embed/>
                    <p:pic>
                      <p:nvPicPr>
                        <p:cNvPr id="145" name="オブジェクト 100">
                          <a:extLst>
                            <a:ext uri="{FF2B5EF4-FFF2-40B4-BE49-F238E27FC236}">
                              <a16:creationId xmlns:a16="http://schemas.microsoft.com/office/drawing/2014/main" id="{BAAD23A4-2348-929A-BCF9-3BA99F27BA0E}"/>
                            </a:ext>
                          </a:extLst>
                        </p:cNvPr>
                        <p:cNvPicPr/>
                        <p:nvPr/>
                      </p:nvPicPr>
                      <p:blipFill>
                        <a:blip r:embed="rId16"/>
                        <a:stretch>
                          <a:fillRect/>
                        </a:stretch>
                      </p:blipFill>
                      <p:spPr>
                        <a:xfrm>
                          <a:off x="3410476" y="2777455"/>
                          <a:ext cx="584200" cy="433387"/>
                        </a:xfrm>
                        <a:prstGeom prst="rect">
                          <a:avLst/>
                        </a:prstGeom>
                        <a:ln w="19050">
                          <a:noFill/>
                        </a:ln>
                      </p:spPr>
                    </p:pic>
                  </p:oleObj>
                </mc:Fallback>
              </mc:AlternateContent>
            </a:graphicData>
          </a:graphic>
        </p:graphicFrame>
        <p:graphicFrame>
          <p:nvGraphicFramePr>
            <p:cNvPr id="146" name="オブジェクト 101">
              <a:extLst>
                <a:ext uri="{FF2B5EF4-FFF2-40B4-BE49-F238E27FC236}">
                  <a16:creationId xmlns:a16="http://schemas.microsoft.com/office/drawing/2014/main" id="{1BED84F3-14FC-AB11-710C-A59171067618}"/>
                </a:ext>
              </a:extLst>
            </p:cNvPr>
            <p:cNvGraphicFramePr>
              <a:graphicFrameLocks noChangeAspect="1"/>
            </p:cNvGraphicFramePr>
            <p:nvPr>
              <p:extLst>
                <p:ext uri="{D42A27DB-BD31-4B8C-83A1-F6EECF244321}">
                  <p14:modId xmlns:p14="http://schemas.microsoft.com/office/powerpoint/2010/main" val="4242397628"/>
                </p:ext>
              </p:extLst>
            </p:nvPr>
          </p:nvGraphicFramePr>
          <p:xfrm>
            <a:off x="3391876" y="5391566"/>
            <a:ext cx="584200" cy="433387"/>
          </p:xfrm>
          <a:graphic>
            <a:graphicData uri="http://schemas.openxmlformats.org/presentationml/2006/ole">
              <mc:AlternateContent xmlns:mc="http://schemas.openxmlformats.org/markup-compatibility/2006">
                <mc:Choice xmlns:v="urn:schemas-microsoft-com:vml" Requires="v">
                  <p:oleObj spid="_x0000_s22568" name="Equation" r:id="rId15" imgW="342720" imgH="253800" progId="Equation.DSMT4">
                    <p:embed/>
                  </p:oleObj>
                </mc:Choice>
                <mc:Fallback>
                  <p:oleObj name="Equation" r:id="rId15" imgW="342720" imgH="253800" progId="Equation.DSMT4">
                    <p:embed/>
                    <p:pic>
                      <p:nvPicPr>
                        <p:cNvPr id="146" name="オブジェクト 101">
                          <a:extLst>
                            <a:ext uri="{FF2B5EF4-FFF2-40B4-BE49-F238E27FC236}">
                              <a16:creationId xmlns:a16="http://schemas.microsoft.com/office/drawing/2014/main" id="{1BED84F3-14FC-AB11-710C-A59171067618}"/>
                            </a:ext>
                          </a:extLst>
                        </p:cNvPr>
                        <p:cNvPicPr/>
                        <p:nvPr/>
                      </p:nvPicPr>
                      <p:blipFill>
                        <a:blip r:embed="rId16"/>
                        <a:stretch>
                          <a:fillRect/>
                        </a:stretch>
                      </p:blipFill>
                      <p:spPr>
                        <a:xfrm>
                          <a:off x="3391876" y="5391566"/>
                          <a:ext cx="584200" cy="433387"/>
                        </a:xfrm>
                        <a:prstGeom prst="rect">
                          <a:avLst/>
                        </a:prstGeom>
                        <a:ln w="19050">
                          <a:noFill/>
                        </a:ln>
                      </p:spPr>
                    </p:pic>
                  </p:oleObj>
                </mc:Fallback>
              </mc:AlternateContent>
            </a:graphicData>
          </a:graphic>
        </p:graphicFrame>
        <p:graphicFrame>
          <p:nvGraphicFramePr>
            <p:cNvPr id="147" name="オブジェクト 102">
              <a:extLst>
                <a:ext uri="{FF2B5EF4-FFF2-40B4-BE49-F238E27FC236}">
                  <a16:creationId xmlns:a16="http://schemas.microsoft.com/office/drawing/2014/main" id="{A2E55994-52DA-5C66-D636-9B70A4D379CB}"/>
                </a:ext>
              </a:extLst>
            </p:cNvPr>
            <p:cNvGraphicFramePr>
              <a:graphicFrameLocks noChangeAspect="1"/>
            </p:cNvGraphicFramePr>
            <p:nvPr>
              <p:extLst>
                <p:ext uri="{D42A27DB-BD31-4B8C-83A1-F6EECF244321}">
                  <p14:modId xmlns:p14="http://schemas.microsoft.com/office/powerpoint/2010/main" val="2101623913"/>
                </p:ext>
              </p:extLst>
            </p:nvPr>
          </p:nvGraphicFramePr>
          <p:xfrm>
            <a:off x="543941" y="5351144"/>
            <a:ext cx="649287" cy="433388"/>
          </p:xfrm>
          <a:graphic>
            <a:graphicData uri="http://schemas.openxmlformats.org/presentationml/2006/ole">
              <mc:AlternateContent xmlns:mc="http://schemas.openxmlformats.org/markup-compatibility/2006">
                <mc:Choice xmlns:v="urn:schemas-microsoft-com:vml" Requires="v">
                  <p:oleObj spid="_x0000_s22569" name="Equation" r:id="rId13" imgW="380880" imgH="253800" progId="Equation.DSMT4">
                    <p:embed/>
                  </p:oleObj>
                </mc:Choice>
                <mc:Fallback>
                  <p:oleObj name="Equation" r:id="rId13" imgW="380880" imgH="253800" progId="Equation.DSMT4">
                    <p:embed/>
                    <p:pic>
                      <p:nvPicPr>
                        <p:cNvPr id="147" name="オブジェクト 102">
                          <a:extLst>
                            <a:ext uri="{FF2B5EF4-FFF2-40B4-BE49-F238E27FC236}">
                              <a16:creationId xmlns:a16="http://schemas.microsoft.com/office/drawing/2014/main" id="{A2E55994-52DA-5C66-D636-9B70A4D379CB}"/>
                            </a:ext>
                          </a:extLst>
                        </p:cNvPr>
                        <p:cNvPicPr/>
                        <p:nvPr/>
                      </p:nvPicPr>
                      <p:blipFill>
                        <a:blip r:embed="rId14"/>
                        <a:stretch>
                          <a:fillRect/>
                        </a:stretch>
                      </p:blipFill>
                      <p:spPr>
                        <a:xfrm>
                          <a:off x="543941" y="5351144"/>
                          <a:ext cx="649287" cy="433388"/>
                        </a:xfrm>
                        <a:prstGeom prst="rect">
                          <a:avLst/>
                        </a:prstGeom>
                        <a:ln w="19050">
                          <a:noFill/>
                        </a:ln>
                      </p:spPr>
                    </p:pic>
                  </p:oleObj>
                </mc:Fallback>
              </mc:AlternateContent>
            </a:graphicData>
          </a:graphic>
        </p:graphicFrame>
        <p:graphicFrame>
          <p:nvGraphicFramePr>
            <p:cNvPr id="148" name="オブジェクト 104">
              <a:extLst>
                <a:ext uri="{FF2B5EF4-FFF2-40B4-BE49-F238E27FC236}">
                  <a16:creationId xmlns:a16="http://schemas.microsoft.com/office/drawing/2014/main" id="{3DC4583E-4704-128D-D2AA-B20AB9D2CDE2}"/>
                </a:ext>
              </a:extLst>
            </p:cNvPr>
            <p:cNvGraphicFramePr>
              <a:graphicFrameLocks noChangeAspect="1"/>
            </p:cNvGraphicFramePr>
            <p:nvPr>
              <p:extLst>
                <p:ext uri="{D42A27DB-BD31-4B8C-83A1-F6EECF244321}">
                  <p14:modId xmlns:p14="http://schemas.microsoft.com/office/powerpoint/2010/main" val="3073434015"/>
                </p:ext>
              </p:extLst>
            </p:nvPr>
          </p:nvGraphicFramePr>
          <p:xfrm>
            <a:off x="5888558" y="2508024"/>
            <a:ext cx="1757362" cy="637548"/>
          </p:xfrm>
          <a:graphic>
            <a:graphicData uri="http://schemas.openxmlformats.org/presentationml/2006/ole">
              <mc:AlternateContent xmlns:mc="http://schemas.openxmlformats.org/markup-compatibility/2006">
                <mc:Choice xmlns:v="urn:schemas-microsoft-com:vml" Requires="v">
                  <p:oleObj spid="_x0000_s22570" name="Equation" r:id="rId17" imgW="1295280" imgH="469800" progId="Equation.DSMT4">
                    <p:embed/>
                  </p:oleObj>
                </mc:Choice>
                <mc:Fallback>
                  <p:oleObj name="Equation" r:id="rId17" imgW="1295280" imgH="469800" progId="Equation.DSMT4">
                    <p:embed/>
                    <p:pic>
                      <p:nvPicPr>
                        <p:cNvPr id="148" name="オブジェクト 104">
                          <a:extLst>
                            <a:ext uri="{FF2B5EF4-FFF2-40B4-BE49-F238E27FC236}">
                              <a16:creationId xmlns:a16="http://schemas.microsoft.com/office/drawing/2014/main" id="{3DC4583E-4704-128D-D2AA-B20AB9D2CDE2}"/>
                            </a:ext>
                          </a:extLst>
                        </p:cNvPr>
                        <p:cNvPicPr/>
                        <p:nvPr/>
                      </p:nvPicPr>
                      <p:blipFill>
                        <a:blip r:embed="rId18"/>
                        <a:stretch>
                          <a:fillRect/>
                        </a:stretch>
                      </p:blipFill>
                      <p:spPr>
                        <a:xfrm>
                          <a:off x="5888558" y="2508024"/>
                          <a:ext cx="1757362" cy="637548"/>
                        </a:xfrm>
                        <a:prstGeom prst="rect">
                          <a:avLst/>
                        </a:prstGeom>
                        <a:noFill/>
                        <a:ln w="19050">
                          <a:noFill/>
                        </a:ln>
                      </p:spPr>
                    </p:pic>
                  </p:oleObj>
                </mc:Fallback>
              </mc:AlternateContent>
            </a:graphicData>
          </a:graphic>
        </p:graphicFrame>
        <p:graphicFrame>
          <p:nvGraphicFramePr>
            <p:cNvPr id="149" name="オブジェクト 105">
              <a:extLst>
                <a:ext uri="{FF2B5EF4-FFF2-40B4-BE49-F238E27FC236}">
                  <a16:creationId xmlns:a16="http://schemas.microsoft.com/office/drawing/2014/main" id="{D46B3C25-316E-23E8-E27F-6C1AE9DE9CFD}"/>
                </a:ext>
              </a:extLst>
            </p:cNvPr>
            <p:cNvGraphicFramePr>
              <a:graphicFrameLocks noChangeAspect="1"/>
            </p:cNvGraphicFramePr>
            <p:nvPr>
              <p:extLst>
                <p:ext uri="{D42A27DB-BD31-4B8C-83A1-F6EECF244321}">
                  <p14:modId xmlns:p14="http://schemas.microsoft.com/office/powerpoint/2010/main" val="1881093594"/>
                </p:ext>
              </p:extLst>
            </p:nvPr>
          </p:nvGraphicFramePr>
          <p:xfrm>
            <a:off x="5811564" y="4101653"/>
            <a:ext cx="1911350" cy="638175"/>
          </p:xfrm>
          <a:graphic>
            <a:graphicData uri="http://schemas.openxmlformats.org/presentationml/2006/ole">
              <mc:AlternateContent xmlns:mc="http://schemas.openxmlformats.org/markup-compatibility/2006">
                <mc:Choice xmlns:v="urn:schemas-microsoft-com:vml" Requires="v">
                  <p:oleObj spid="_x0000_s22571" name="Equation" r:id="rId19" imgW="1409400" imgH="469800" progId="Equation.DSMT4">
                    <p:embed/>
                  </p:oleObj>
                </mc:Choice>
                <mc:Fallback>
                  <p:oleObj name="Equation" r:id="rId19" imgW="1409400" imgH="469800" progId="Equation.DSMT4">
                    <p:embed/>
                    <p:pic>
                      <p:nvPicPr>
                        <p:cNvPr id="149" name="オブジェクト 105">
                          <a:extLst>
                            <a:ext uri="{FF2B5EF4-FFF2-40B4-BE49-F238E27FC236}">
                              <a16:creationId xmlns:a16="http://schemas.microsoft.com/office/drawing/2014/main" id="{D46B3C25-316E-23E8-E27F-6C1AE9DE9CFD}"/>
                            </a:ext>
                          </a:extLst>
                        </p:cNvPr>
                        <p:cNvPicPr/>
                        <p:nvPr/>
                      </p:nvPicPr>
                      <p:blipFill>
                        <a:blip r:embed="rId20"/>
                        <a:stretch>
                          <a:fillRect/>
                        </a:stretch>
                      </p:blipFill>
                      <p:spPr>
                        <a:xfrm>
                          <a:off x="5811564" y="4101653"/>
                          <a:ext cx="1911350" cy="638175"/>
                        </a:xfrm>
                        <a:prstGeom prst="rect">
                          <a:avLst/>
                        </a:prstGeom>
                        <a:noFill/>
                        <a:ln w="19050">
                          <a:noFill/>
                        </a:ln>
                      </p:spPr>
                    </p:pic>
                  </p:oleObj>
                </mc:Fallback>
              </mc:AlternateContent>
            </a:graphicData>
          </a:graphic>
        </p:graphicFrame>
        <p:cxnSp>
          <p:nvCxnSpPr>
            <p:cNvPr id="150" name="直線矢印コネクタ 106">
              <a:extLst>
                <a:ext uri="{FF2B5EF4-FFF2-40B4-BE49-F238E27FC236}">
                  <a16:creationId xmlns:a16="http://schemas.microsoft.com/office/drawing/2014/main" id="{ADBFDCA1-41DF-6611-1472-DC2C68015A4A}"/>
                </a:ext>
              </a:extLst>
            </p:cNvPr>
            <p:cNvCxnSpPr/>
            <p:nvPr/>
          </p:nvCxnSpPr>
          <p:spPr>
            <a:xfrm>
              <a:off x="5586089" y="5455746"/>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直線矢印コネクタ 107">
              <a:extLst>
                <a:ext uri="{FF2B5EF4-FFF2-40B4-BE49-F238E27FC236}">
                  <a16:creationId xmlns:a16="http://schemas.microsoft.com/office/drawing/2014/main" id="{8FBA1E06-716F-C3AF-2B2E-BC61D78B3EFA}"/>
                </a:ext>
              </a:extLst>
            </p:cNvPr>
            <p:cNvCxnSpPr/>
            <p:nvPr/>
          </p:nvCxnSpPr>
          <p:spPr>
            <a:xfrm>
              <a:off x="7611789" y="5446706"/>
              <a:ext cx="336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2" name="オブジェクト 108">
              <a:extLst>
                <a:ext uri="{FF2B5EF4-FFF2-40B4-BE49-F238E27FC236}">
                  <a16:creationId xmlns:a16="http://schemas.microsoft.com/office/drawing/2014/main" id="{17DCBE29-65FD-F125-F0C3-975F5E5AA9C5}"/>
                </a:ext>
              </a:extLst>
            </p:cNvPr>
            <p:cNvGraphicFramePr>
              <a:graphicFrameLocks noChangeAspect="1"/>
            </p:cNvGraphicFramePr>
            <p:nvPr>
              <p:extLst>
                <p:ext uri="{D42A27DB-BD31-4B8C-83A1-F6EECF244321}">
                  <p14:modId xmlns:p14="http://schemas.microsoft.com/office/powerpoint/2010/main" val="714168542"/>
                </p:ext>
              </p:extLst>
            </p:nvPr>
          </p:nvGraphicFramePr>
          <p:xfrm>
            <a:off x="5751513" y="6002338"/>
            <a:ext cx="2032000" cy="638175"/>
          </p:xfrm>
          <a:graphic>
            <a:graphicData uri="http://schemas.openxmlformats.org/presentationml/2006/ole">
              <mc:AlternateContent xmlns:mc="http://schemas.openxmlformats.org/markup-compatibility/2006">
                <mc:Choice xmlns:v="urn:schemas-microsoft-com:vml" Requires="v">
                  <p:oleObj spid="_x0000_s22572" name="Equation" r:id="rId21" imgW="1498320" imgH="469800" progId="Equation.DSMT4">
                    <p:embed/>
                  </p:oleObj>
                </mc:Choice>
                <mc:Fallback>
                  <p:oleObj name="Equation" r:id="rId21" imgW="1498320" imgH="469800" progId="Equation.DSMT4">
                    <p:embed/>
                    <p:pic>
                      <p:nvPicPr>
                        <p:cNvPr id="152" name="オブジェクト 108">
                          <a:extLst>
                            <a:ext uri="{FF2B5EF4-FFF2-40B4-BE49-F238E27FC236}">
                              <a16:creationId xmlns:a16="http://schemas.microsoft.com/office/drawing/2014/main" id="{17DCBE29-65FD-F125-F0C3-975F5E5AA9C5}"/>
                            </a:ext>
                          </a:extLst>
                        </p:cNvPr>
                        <p:cNvPicPr/>
                        <p:nvPr/>
                      </p:nvPicPr>
                      <p:blipFill>
                        <a:blip r:embed="rId22"/>
                        <a:stretch>
                          <a:fillRect/>
                        </a:stretch>
                      </p:blipFill>
                      <p:spPr>
                        <a:xfrm>
                          <a:off x="5751513" y="6002338"/>
                          <a:ext cx="2032000" cy="638175"/>
                        </a:xfrm>
                        <a:prstGeom prst="rect">
                          <a:avLst/>
                        </a:prstGeom>
                        <a:noFill/>
                        <a:ln w="19050">
                          <a:noFill/>
                        </a:ln>
                      </p:spPr>
                    </p:pic>
                  </p:oleObj>
                </mc:Fallback>
              </mc:AlternateContent>
            </a:graphicData>
          </a:graphic>
        </p:graphicFrame>
        <p:cxnSp>
          <p:nvCxnSpPr>
            <p:cNvPr id="153" name="直線矢印コネクタ 81">
              <a:extLst>
                <a:ext uri="{FF2B5EF4-FFF2-40B4-BE49-F238E27FC236}">
                  <a16:creationId xmlns:a16="http://schemas.microsoft.com/office/drawing/2014/main" id="{EAA6AA2A-CDEF-3692-C71A-F1F15B3D7F0D}"/>
                </a:ext>
              </a:extLst>
            </p:cNvPr>
            <p:cNvCxnSpPr/>
            <p:nvPr/>
          </p:nvCxnSpPr>
          <p:spPr>
            <a:xfrm flipV="1">
              <a:off x="877740" y="5567838"/>
              <a:ext cx="787621" cy="597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4" name="正方形/長方形 83">
              <a:extLst>
                <a:ext uri="{FF2B5EF4-FFF2-40B4-BE49-F238E27FC236}">
                  <a16:creationId xmlns:a16="http://schemas.microsoft.com/office/drawing/2014/main" id="{53E0F61B-AACB-D33E-C4E3-9A64564883A4}"/>
                </a:ext>
              </a:extLst>
            </p:cNvPr>
            <p:cNvSpPr/>
            <p:nvPr/>
          </p:nvSpPr>
          <p:spPr>
            <a:xfrm>
              <a:off x="498749" y="6165304"/>
              <a:ext cx="885117" cy="405320"/>
            </a:xfrm>
            <a:prstGeom prst="rect">
              <a:avLst/>
            </a:prstGeom>
            <a:noFill/>
          </p:spPr>
          <p:txBody>
            <a:bodyPr wrap="non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Minus</a:t>
              </a:r>
              <a:endParaRPr lang="en-US"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55" name="オブジェクト 112">
              <a:extLst>
                <a:ext uri="{FF2B5EF4-FFF2-40B4-BE49-F238E27FC236}">
                  <a16:creationId xmlns:a16="http://schemas.microsoft.com/office/drawing/2014/main" id="{A7F15BAC-F98A-D5FC-904D-C6E304345DD3}"/>
                </a:ext>
              </a:extLst>
            </p:cNvPr>
            <p:cNvGraphicFramePr>
              <a:graphicFrameLocks noChangeAspect="1"/>
            </p:cNvGraphicFramePr>
            <p:nvPr>
              <p:extLst>
                <p:ext uri="{D42A27DB-BD31-4B8C-83A1-F6EECF244321}">
                  <p14:modId xmlns:p14="http://schemas.microsoft.com/office/powerpoint/2010/main" val="2801325793"/>
                </p:ext>
              </p:extLst>
            </p:nvPr>
          </p:nvGraphicFramePr>
          <p:xfrm>
            <a:off x="4404357" y="1891108"/>
            <a:ext cx="739451" cy="593387"/>
          </p:xfrm>
          <a:graphic>
            <a:graphicData uri="http://schemas.openxmlformats.org/presentationml/2006/ole">
              <mc:AlternateContent xmlns:mc="http://schemas.openxmlformats.org/markup-compatibility/2006">
                <mc:Choice xmlns:v="urn:schemas-microsoft-com:vml" Requires="v">
                  <p:oleObj spid="_x0000_s22573" name="Equation" r:id="rId23" imgW="190440" imgH="152280" progId="Equation.DSMT4">
                    <p:embed/>
                  </p:oleObj>
                </mc:Choice>
                <mc:Fallback>
                  <p:oleObj name="Equation" r:id="rId23" imgW="190440" imgH="152280" progId="Equation.DSMT4">
                    <p:embed/>
                    <p:pic>
                      <p:nvPicPr>
                        <p:cNvPr id="155" name="オブジェクト 112">
                          <a:extLst>
                            <a:ext uri="{FF2B5EF4-FFF2-40B4-BE49-F238E27FC236}">
                              <a16:creationId xmlns:a16="http://schemas.microsoft.com/office/drawing/2014/main" id="{A7F15BAC-F98A-D5FC-904D-C6E304345DD3}"/>
                            </a:ext>
                          </a:extLst>
                        </p:cNvPr>
                        <p:cNvPicPr/>
                        <p:nvPr/>
                      </p:nvPicPr>
                      <p:blipFill>
                        <a:blip r:embed="rId24"/>
                        <a:stretch>
                          <a:fillRect/>
                        </a:stretch>
                      </p:blipFill>
                      <p:spPr>
                        <a:xfrm>
                          <a:off x="4404357" y="1891108"/>
                          <a:ext cx="739451" cy="593387"/>
                        </a:xfrm>
                        <a:prstGeom prst="rect">
                          <a:avLst/>
                        </a:prstGeom>
                        <a:noFill/>
                        <a:ln w="19050">
                          <a:noFill/>
                        </a:ln>
                      </p:spPr>
                    </p:pic>
                  </p:oleObj>
                </mc:Fallback>
              </mc:AlternateContent>
            </a:graphicData>
          </a:graphic>
        </p:graphicFrame>
        <p:graphicFrame>
          <p:nvGraphicFramePr>
            <p:cNvPr id="156" name="オブジェクト 113">
              <a:extLst>
                <a:ext uri="{FF2B5EF4-FFF2-40B4-BE49-F238E27FC236}">
                  <a16:creationId xmlns:a16="http://schemas.microsoft.com/office/drawing/2014/main" id="{D1D06F68-C8C0-038F-0678-DDB58021F1F2}"/>
                </a:ext>
              </a:extLst>
            </p:cNvPr>
            <p:cNvGraphicFramePr>
              <a:graphicFrameLocks noChangeAspect="1"/>
            </p:cNvGraphicFramePr>
            <p:nvPr>
              <p:extLst>
                <p:ext uri="{D42A27DB-BD31-4B8C-83A1-F6EECF244321}">
                  <p14:modId xmlns:p14="http://schemas.microsoft.com/office/powerpoint/2010/main" val="2377261720"/>
                </p:ext>
              </p:extLst>
            </p:nvPr>
          </p:nvGraphicFramePr>
          <p:xfrm>
            <a:off x="4396361" y="3508266"/>
            <a:ext cx="739451" cy="593387"/>
          </p:xfrm>
          <a:graphic>
            <a:graphicData uri="http://schemas.openxmlformats.org/presentationml/2006/ole">
              <mc:AlternateContent xmlns:mc="http://schemas.openxmlformats.org/markup-compatibility/2006">
                <mc:Choice xmlns:v="urn:schemas-microsoft-com:vml" Requires="v">
                  <p:oleObj spid="_x0000_s22574" name="Equation" r:id="rId23" imgW="190440" imgH="152280" progId="Equation.DSMT4">
                    <p:embed/>
                  </p:oleObj>
                </mc:Choice>
                <mc:Fallback>
                  <p:oleObj name="Equation" r:id="rId23" imgW="190440" imgH="152280" progId="Equation.DSMT4">
                    <p:embed/>
                    <p:pic>
                      <p:nvPicPr>
                        <p:cNvPr id="156" name="オブジェクト 113">
                          <a:extLst>
                            <a:ext uri="{FF2B5EF4-FFF2-40B4-BE49-F238E27FC236}">
                              <a16:creationId xmlns:a16="http://schemas.microsoft.com/office/drawing/2014/main" id="{D1D06F68-C8C0-038F-0678-DDB58021F1F2}"/>
                            </a:ext>
                          </a:extLst>
                        </p:cNvPr>
                        <p:cNvPicPr/>
                        <p:nvPr/>
                      </p:nvPicPr>
                      <p:blipFill>
                        <a:blip r:embed="rId24"/>
                        <a:stretch>
                          <a:fillRect/>
                        </a:stretch>
                      </p:blipFill>
                      <p:spPr>
                        <a:xfrm>
                          <a:off x="4396361" y="3508266"/>
                          <a:ext cx="739451" cy="593387"/>
                        </a:xfrm>
                        <a:prstGeom prst="rect">
                          <a:avLst/>
                        </a:prstGeom>
                        <a:noFill/>
                        <a:ln w="19050">
                          <a:noFill/>
                        </a:ln>
                      </p:spPr>
                    </p:pic>
                  </p:oleObj>
                </mc:Fallback>
              </mc:AlternateContent>
            </a:graphicData>
          </a:graphic>
        </p:graphicFrame>
        <p:graphicFrame>
          <p:nvGraphicFramePr>
            <p:cNvPr id="157" name="オブジェクト 114">
              <a:extLst>
                <a:ext uri="{FF2B5EF4-FFF2-40B4-BE49-F238E27FC236}">
                  <a16:creationId xmlns:a16="http://schemas.microsoft.com/office/drawing/2014/main" id="{7F032B4E-697A-6AF7-FB39-9611A9C74D23}"/>
                </a:ext>
              </a:extLst>
            </p:cNvPr>
            <p:cNvGraphicFramePr>
              <a:graphicFrameLocks noChangeAspect="1"/>
            </p:cNvGraphicFramePr>
            <p:nvPr>
              <p:extLst>
                <p:ext uri="{D42A27DB-BD31-4B8C-83A1-F6EECF244321}">
                  <p14:modId xmlns:p14="http://schemas.microsoft.com/office/powerpoint/2010/main" val="1158698737"/>
                </p:ext>
              </p:extLst>
            </p:nvPr>
          </p:nvGraphicFramePr>
          <p:xfrm>
            <a:off x="4370696" y="5289985"/>
            <a:ext cx="739451" cy="593387"/>
          </p:xfrm>
          <a:graphic>
            <a:graphicData uri="http://schemas.openxmlformats.org/presentationml/2006/ole">
              <mc:AlternateContent xmlns:mc="http://schemas.openxmlformats.org/markup-compatibility/2006">
                <mc:Choice xmlns:v="urn:schemas-microsoft-com:vml" Requires="v">
                  <p:oleObj spid="_x0000_s22575" name="Equation" r:id="rId23" imgW="190440" imgH="152280" progId="Equation.DSMT4">
                    <p:embed/>
                  </p:oleObj>
                </mc:Choice>
                <mc:Fallback>
                  <p:oleObj name="Equation" r:id="rId23" imgW="190440" imgH="152280" progId="Equation.DSMT4">
                    <p:embed/>
                    <p:pic>
                      <p:nvPicPr>
                        <p:cNvPr id="157" name="オブジェクト 114">
                          <a:extLst>
                            <a:ext uri="{FF2B5EF4-FFF2-40B4-BE49-F238E27FC236}">
                              <a16:creationId xmlns:a16="http://schemas.microsoft.com/office/drawing/2014/main" id="{7F032B4E-697A-6AF7-FB39-9611A9C74D23}"/>
                            </a:ext>
                          </a:extLst>
                        </p:cNvPr>
                        <p:cNvPicPr/>
                        <p:nvPr/>
                      </p:nvPicPr>
                      <p:blipFill>
                        <a:blip r:embed="rId24"/>
                        <a:stretch>
                          <a:fillRect/>
                        </a:stretch>
                      </p:blipFill>
                      <p:spPr>
                        <a:xfrm>
                          <a:off x="4370696" y="5289985"/>
                          <a:ext cx="739451" cy="593387"/>
                        </a:xfrm>
                        <a:prstGeom prst="rect">
                          <a:avLst/>
                        </a:prstGeom>
                        <a:noFill/>
                        <a:ln w="19050">
                          <a:noFill/>
                        </a:ln>
                      </p:spPr>
                    </p:pic>
                  </p:oleObj>
                </mc:Fallback>
              </mc:AlternateContent>
            </a:graphicData>
          </a:graphic>
        </p:graphicFrame>
        <p:sp>
          <p:nvSpPr>
            <p:cNvPr id="159" name="正方形/長方形 117">
              <a:extLst>
                <a:ext uri="{FF2B5EF4-FFF2-40B4-BE49-F238E27FC236}">
                  <a16:creationId xmlns:a16="http://schemas.microsoft.com/office/drawing/2014/main" id="{CC11E8C6-D92D-BE7A-09FB-29162DCF3C1F}"/>
                </a:ext>
              </a:extLst>
            </p:cNvPr>
            <p:cNvSpPr/>
            <p:nvPr/>
          </p:nvSpPr>
          <p:spPr>
            <a:xfrm>
              <a:off x="1633795" y="4548546"/>
              <a:ext cx="1324839" cy="405320"/>
            </a:xfrm>
            <a:prstGeom prst="rect">
              <a:avLst/>
            </a:prstGeom>
            <a:noFill/>
          </p:spPr>
          <p:txBody>
            <a:bodyPr wrap="none">
              <a:spAutoFit/>
            </a:bodyPr>
            <a:lstStyle/>
            <a:p>
              <a:r>
                <a:rPr lang="en-US" altLang="zh-CN" dirty="0">
                  <a:solidFill>
                    <a:srgbClr val="252525"/>
                  </a:solidFill>
                  <a:latin typeface="Arial" panose="020B0604020202020204" pitchFamily="34" charset="0"/>
                  <a:cs typeface="Arial" panose="020B0604020202020204" pitchFamily="34" charset="0"/>
                </a:rPr>
                <a:t>Feedback</a:t>
              </a:r>
              <a:endParaRPr lang="en-US" dirty="0">
                <a:latin typeface="Arial" panose="020B0604020202020204" pitchFamily="34" charset="0"/>
                <a:cs typeface="Arial" panose="020B0604020202020204" pitchFamily="34" charset="0"/>
              </a:endParaRPr>
            </a:p>
          </p:txBody>
        </p:sp>
      </p:grpSp>
      <p:graphicFrame>
        <p:nvGraphicFramePr>
          <p:cNvPr id="163" name="对象 162">
            <a:extLst>
              <a:ext uri="{FF2B5EF4-FFF2-40B4-BE49-F238E27FC236}">
                <a16:creationId xmlns:a16="http://schemas.microsoft.com/office/drawing/2014/main" id="{A8D20433-DCE7-D250-8D71-3EE11446A349}"/>
              </a:ext>
            </a:extLst>
          </p:cNvPr>
          <p:cNvGraphicFramePr>
            <a:graphicFrameLocks noChangeAspect="1"/>
          </p:cNvGraphicFramePr>
          <p:nvPr>
            <p:extLst>
              <p:ext uri="{D42A27DB-BD31-4B8C-83A1-F6EECF244321}">
                <p14:modId xmlns:p14="http://schemas.microsoft.com/office/powerpoint/2010/main" val="687995340"/>
              </p:ext>
            </p:extLst>
          </p:nvPr>
        </p:nvGraphicFramePr>
        <p:xfrm>
          <a:off x="7765814" y="5351004"/>
          <a:ext cx="1685168" cy="894171"/>
        </p:xfrm>
        <a:graphic>
          <a:graphicData uri="http://schemas.openxmlformats.org/presentationml/2006/ole">
            <mc:AlternateContent xmlns:mc="http://schemas.openxmlformats.org/markup-compatibility/2006">
              <mc:Choice xmlns:v="urn:schemas-microsoft-com:vml" Requires="v">
                <p:oleObj spid="_x0000_s22576" name="Equation" r:id="rId25" imgW="1244520" imgH="660240" progId="Equation.DSMT4">
                  <p:embed/>
                </p:oleObj>
              </mc:Choice>
              <mc:Fallback>
                <p:oleObj name="Equation" r:id="rId25" imgW="1244520" imgH="660240" progId="Equation.DSMT4">
                  <p:embed/>
                  <p:pic>
                    <p:nvPicPr>
                      <p:cNvPr id="163" name="对象 162">
                        <a:extLst>
                          <a:ext uri="{FF2B5EF4-FFF2-40B4-BE49-F238E27FC236}">
                            <a16:creationId xmlns:a16="http://schemas.microsoft.com/office/drawing/2014/main" id="{A8D20433-DCE7-D250-8D71-3EE11446A349}"/>
                          </a:ext>
                        </a:extLst>
                      </p:cNvPr>
                      <p:cNvPicPr/>
                      <p:nvPr/>
                    </p:nvPicPr>
                    <p:blipFill>
                      <a:blip r:embed="rId26"/>
                      <a:stretch>
                        <a:fillRect/>
                      </a:stretch>
                    </p:blipFill>
                    <p:spPr>
                      <a:xfrm>
                        <a:off x="7765814" y="5351004"/>
                        <a:ext cx="1685168" cy="894171"/>
                      </a:xfrm>
                      <a:prstGeom prst="rect">
                        <a:avLst/>
                      </a:prstGeom>
                    </p:spPr>
                  </p:pic>
                </p:oleObj>
              </mc:Fallback>
            </mc:AlternateContent>
          </a:graphicData>
        </a:graphic>
      </p:graphicFrame>
      <p:grpSp>
        <p:nvGrpSpPr>
          <p:cNvPr id="171" name="组合 170">
            <a:extLst>
              <a:ext uri="{FF2B5EF4-FFF2-40B4-BE49-F238E27FC236}">
                <a16:creationId xmlns:a16="http://schemas.microsoft.com/office/drawing/2014/main" id="{5D321371-FED1-BF19-F489-0DCAD8DDCA28}"/>
              </a:ext>
            </a:extLst>
          </p:cNvPr>
          <p:cNvGrpSpPr/>
          <p:nvPr/>
        </p:nvGrpSpPr>
        <p:grpSpPr>
          <a:xfrm>
            <a:off x="7518816" y="1494099"/>
            <a:ext cx="4575012" cy="2848248"/>
            <a:chOff x="7546825" y="1286096"/>
            <a:chExt cx="4575012" cy="2848248"/>
          </a:xfrm>
        </p:grpSpPr>
        <p:grpSp>
          <p:nvGrpSpPr>
            <p:cNvPr id="162" name="组合 161">
              <a:extLst>
                <a:ext uri="{FF2B5EF4-FFF2-40B4-BE49-F238E27FC236}">
                  <a16:creationId xmlns:a16="http://schemas.microsoft.com/office/drawing/2014/main" id="{8511A993-B625-A19C-D5B1-74D161A472B1}"/>
                </a:ext>
              </a:extLst>
            </p:cNvPr>
            <p:cNvGrpSpPr/>
            <p:nvPr/>
          </p:nvGrpSpPr>
          <p:grpSpPr>
            <a:xfrm>
              <a:off x="7546825" y="1629352"/>
              <a:ext cx="3812345" cy="2424195"/>
              <a:chOff x="7981138" y="1690605"/>
              <a:chExt cx="3812345" cy="2360583"/>
            </a:xfrm>
          </p:grpSpPr>
          <p:grpSp>
            <p:nvGrpSpPr>
              <p:cNvPr id="47" name="组合 46">
                <a:extLst>
                  <a:ext uri="{FF2B5EF4-FFF2-40B4-BE49-F238E27FC236}">
                    <a16:creationId xmlns:a16="http://schemas.microsoft.com/office/drawing/2014/main" id="{6D962073-CC9B-B0F6-1689-A17FB63F15E8}"/>
                  </a:ext>
                </a:extLst>
              </p:cNvPr>
              <p:cNvGrpSpPr/>
              <p:nvPr/>
            </p:nvGrpSpPr>
            <p:grpSpPr>
              <a:xfrm>
                <a:off x="7981138" y="1690605"/>
                <a:ext cx="3654890" cy="2360583"/>
                <a:chOff x="817368" y="1453651"/>
                <a:chExt cx="4051063" cy="2794056"/>
              </a:xfrm>
            </p:grpSpPr>
            <p:grpSp>
              <p:nvGrpSpPr>
                <p:cNvPr id="29" name="组合 28">
                  <a:extLst>
                    <a:ext uri="{FF2B5EF4-FFF2-40B4-BE49-F238E27FC236}">
                      <a16:creationId xmlns:a16="http://schemas.microsoft.com/office/drawing/2014/main" id="{8E5AB6B8-3A5F-E6C9-339D-EF14A8DD665F}"/>
                    </a:ext>
                  </a:extLst>
                </p:cNvPr>
                <p:cNvGrpSpPr/>
                <p:nvPr/>
              </p:nvGrpSpPr>
              <p:grpSpPr>
                <a:xfrm>
                  <a:off x="817368" y="1453651"/>
                  <a:ext cx="4030487" cy="2794056"/>
                  <a:chOff x="2133246" y="1989216"/>
                  <a:chExt cx="3194724" cy="2106684"/>
                </a:xfrm>
              </p:grpSpPr>
              <p:grpSp>
                <p:nvGrpSpPr>
                  <p:cNvPr id="5" name="组合 4">
                    <a:extLst>
                      <a:ext uri="{FF2B5EF4-FFF2-40B4-BE49-F238E27FC236}">
                        <a16:creationId xmlns:a16="http://schemas.microsoft.com/office/drawing/2014/main" id="{CD99A72C-F671-F89A-BB03-DFB58A896588}"/>
                      </a:ext>
                    </a:extLst>
                  </p:cNvPr>
                  <p:cNvGrpSpPr/>
                  <p:nvPr/>
                </p:nvGrpSpPr>
                <p:grpSpPr>
                  <a:xfrm>
                    <a:off x="2133246" y="2233765"/>
                    <a:ext cx="3057330" cy="1640767"/>
                    <a:chOff x="2026920" y="1694705"/>
                    <a:chExt cx="3057330" cy="1640767"/>
                  </a:xfrm>
                </p:grpSpPr>
                <p:pic>
                  <p:nvPicPr>
                    <p:cNvPr id="4" name="图片 3">
                      <a:extLst>
                        <a:ext uri="{FF2B5EF4-FFF2-40B4-BE49-F238E27FC236}">
                          <a16:creationId xmlns:a16="http://schemas.microsoft.com/office/drawing/2014/main" id="{C32AB837-6CEB-F711-2D67-7D926701D7BC}"/>
                        </a:ext>
                      </a:extLst>
                    </p:cNvPr>
                    <p:cNvPicPr>
                      <a:picLocks noChangeAspect="1"/>
                    </p:cNvPicPr>
                    <p:nvPr/>
                  </p:nvPicPr>
                  <p:blipFill>
                    <a:blip r:embed="rId27"/>
                    <a:stretch>
                      <a:fillRect/>
                    </a:stretch>
                  </p:blipFill>
                  <p:spPr>
                    <a:xfrm>
                      <a:off x="2026920" y="1694705"/>
                      <a:ext cx="3057330" cy="1640767"/>
                    </a:xfrm>
                    <a:prstGeom prst="rect">
                      <a:avLst/>
                    </a:prstGeom>
                  </p:spPr>
                </p:pic>
                <p:graphicFrame>
                  <p:nvGraphicFramePr>
                    <p:cNvPr id="16" name="对象 15">
                      <a:extLst>
                        <a:ext uri="{FF2B5EF4-FFF2-40B4-BE49-F238E27FC236}">
                          <a16:creationId xmlns:a16="http://schemas.microsoft.com/office/drawing/2014/main" id="{9C0D95B3-4A35-471C-B8F7-8A130B99D8ED}"/>
                        </a:ext>
                      </a:extLst>
                    </p:cNvPr>
                    <p:cNvGraphicFramePr>
                      <a:graphicFrameLocks noChangeAspect="1"/>
                    </p:cNvGraphicFramePr>
                    <p:nvPr>
                      <p:extLst>
                        <p:ext uri="{D42A27DB-BD31-4B8C-83A1-F6EECF244321}">
                          <p14:modId xmlns:p14="http://schemas.microsoft.com/office/powerpoint/2010/main" val="3301588747"/>
                        </p:ext>
                      </p:extLst>
                    </p:nvPr>
                  </p:nvGraphicFramePr>
                  <p:xfrm>
                    <a:off x="4121203" y="2914168"/>
                    <a:ext cx="462515" cy="305187"/>
                  </p:xfrm>
                  <a:graphic>
                    <a:graphicData uri="http://schemas.openxmlformats.org/presentationml/2006/ole">
                      <mc:AlternateContent xmlns:mc="http://schemas.openxmlformats.org/markup-compatibility/2006">
                        <mc:Choice xmlns:v="urn:schemas-microsoft-com:vml" Requires="v">
                          <p:oleObj spid="_x0000_s22577" name="Equation" r:id="rId28" imgW="291960" imgH="203040" progId="Equation.DSMT4">
                            <p:embed/>
                          </p:oleObj>
                        </mc:Choice>
                        <mc:Fallback>
                          <p:oleObj name="Equation" r:id="rId28" imgW="291960" imgH="203040" progId="Equation.DSMT4">
                            <p:embed/>
                            <p:pic>
                              <p:nvPicPr>
                                <p:cNvPr id="16" name="对象 15">
                                  <a:extLst>
                                    <a:ext uri="{FF2B5EF4-FFF2-40B4-BE49-F238E27FC236}">
                                      <a16:creationId xmlns:a16="http://schemas.microsoft.com/office/drawing/2014/main" id="{9C0D95B3-4A35-471C-B8F7-8A130B99D8ED}"/>
                                    </a:ext>
                                  </a:extLst>
                                </p:cNvPr>
                                <p:cNvPicPr/>
                                <p:nvPr/>
                              </p:nvPicPr>
                              <p:blipFill>
                                <a:blip r:embed="rId29"/>
                                <a:stretch>
                                  <a:fillRect/>
                                </a:stretch>
                              </p:blipFill>
                              <p:spPr>
                                <a:xfrm>
                                  <a:off x="4121203" y="2914168"/>
                                  <a:ext cx="462515" cy="305187"/>
                                </a:xfrm>
                                <a:prstGeom prst="rect">
                                  <a:avLst/>
                                </a:prstGeom>
                                <a:solidFill>
                                  <a:schemeClr val="bg1"/>
                                </a:solidFill>
                                <a:ln>
                                  <a:solidFill>
                                    <a:srgbClr val="000000"/>
                                  </a:solidFill>
                                </a:ln>
                              </p:spPr>
                            </p:pic>
                          </p:oleObj>
                        </mc:Fallback>
                      </mc:AlternateContent>
                    </a:graphicData>
                  </a:graphic>
                </p:graphicFrame>
              </p:grpSp>
              <p:cxnSp>
                <p:nvCxnSpPr>
                  <p:cNvPr id="6" name="直接箭头连接符 5">
                    <a:extLst>
                      <a:ext uri="{FF2B5EF4-FFF2-40B4-BE49-F238E27FC236}">
                        <a16:creationId xmlns:a16="http://schemas.microsoft.com/office/drawing/2014/main" id="{860B8EC8-946A-6BA9-D681-93CC021B1A9B}"/>
                      </a:ext>
                    </a:extLst>
                  </p:cNvPr>
                  <p:cNvCxnSpPr>
                    <a:cxnSpLocks/>
                  </p:cNvCxnSpPr>
                  <p:nvPr/>
                </p:nvCxnSpPr>
                <p:spPr>
                  <a:xfrm flipH="1">
                    <a:off x="4058377" y="1989216"/>
                    <a:ext cx="3893" cy="35137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D53A4F9A-A8AB-C8D9-45DD-118ADA8CD3D8}"/>
                      </a:ext>
                    </a:extLst>
                  </p:cNvPr>
                  <p:cNvGrpSpPr/>
                  <p:nvPr/>
                </p:nvGrpSpPr>
                <p:grpSpPr>
                  <a:xfrm>
                    <a:off x="3897011" y="2300287"/>
                    <a:ext cx="330518" cy="337066"/>
                    <a:chOff x="2189162" y="1639054"/>
                    <a:chExt cx="330518" cy="337066"/>
                  </a:xfrm>
                </p:grpSpPr>
                <p:sp>
                  <p:nvSpPr>
                    <p:cNvPr id="11" name="椭圆 10">
                      <a:extLst>
                        <a:ext uri="{FF2B5EF4-FFF2-40B4-BE49-F238E27FC236}">
                          <a16:creationId xmlns:a16="http://schemas.microsoft.com/office/drawing/2014/main" id="{52FB4173-4F74-A753-BB6B-820881972863}"/>
                        </a:ext>
                      </a:extLst>
                    </p:cNvPr>
                    <p:cNvSpPr/>
                    <p:nvPr/>
                  </p:nvSpPr>
                  <p:spPr>
                    <a:xfrm>
                      <a:off x="2189162" y="1671320"/>
                      <a:ext cx="330518" cy="304800"/>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80F03D20-D2B3-6BCD-B041-05094D6906A8}"/>
                        </a:ext>
                      </a:extLst>
                    </p:cNvPr>
                    <p:cNvSpPr txBox="1"/>
                    <p:nvPr/>
                  </p:nvSpPr>
                  <p:spPr>
                    <a:xfrm>
                      <a:off x="2189162" y="1639054"/>
                      <a:ext cx="330518" cy="320959"/>
                    </a:xfrm>
                    <a:prstGeom prst="rect">
                      <a:avLst/>
                    </a:prstGeom>
                    <a:noFill/>
                  </p:spPr>
                  <p:txBody>
                    <a:bodyPr wrap="square">
                      <a:spAutoFit/>
                    </a:bodyPr>
                    <a:lstStyle/>
                    <a:p>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grpSp>
              <p:grpSp>
                <p:nvGrpSpPr>
                  <p:cNvPr id="19" name="组合 18">
                    <a:extLst>
                      <a:ext uri="{FF2B5EF4-FFF2-40B4-BE49-F238E27FC236}">
                        <a16:creationId xmlns:a16="http://schemas.microsoft.com/office/drawing/2014/main" id="{8E5B1333-8C68-DA3A-9421-00AB15EDEB7E}"/>
                      </a:ext>
                    </a:extLst>
                  </p:cNvPr>
                  <p:cNvGrpSpPr/>
                  <p:nvPr/>
                </p:nvGrpSpPr>
                <p:grpSpPr>
                  <a:xfrm>
                    <a:off x="4997452" y="3417658"/>
                    <a:ext cx="330518" cy="337066"/>
                    <a:chOff x="2189162" y="1639054"/>
                    <a:chExt cx="330518" cy="337066"/>
                  </a:xfrm>
                </p:grpSpPr>
                <p:sp>
                  <p:nvSpPr>
                    <p:cNvPr id="20" name="椭圆 19">
                      <a:extLst>
                        <a:ext uri="{FF2B5EF4-FFF2-40B4-BE49-F238E27FC236}">
                          <a16:creationId xmlns:a16="http://schemas.microsoft.com/office/drawing/2014/main" id="{B600A3D1-28FE-84D2-5D1A-0B6C726EC0BD}"/>
                        </a:ext>
                      </a:extLst>
                    </p:cNvPr>
                    <p:cNvSpPr/>
                    <p:nvPr/>
                  </p:nvSpPr>
                  <p:spPr>
                    <a:xfrm>
                      <a:off x="2189162" y="1671320"/>
                      <a:ext cx="330518" cy="304800"/>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4CC9E0BB-D3CA-00D9-8331-DDE18EFE0E5E}"/>
                        </a:ext>
                      </a:extLst>
                    </p:cNvPr>
                    <p:cNvSpPr txBox="1"/>
                    <p:nvPr/>
                  </p:nvSpPr>
                  <p:spPr>
                    <a:xfrm>
                      <a:off x="2189162" y="1639054"/>
                      <a:ext cx="330518" cy="320959"/>
                    </a:xfrm>
                    <a:prstGeom prst="rect">
                      <a:avLst/>
                    </a:prstGeom>
                    <a:noFill/>
                  </p:spPr>
                  <p:txBody>
                    <a:bodyPr wrap="square">
                      <a:spAutoFit/>
                    </a:bodyPr>
                    <a:lstStyle/>
                    <a:p>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grpSp>
              <p:cxnSp>
                <p:nvCxnSpPr>
                  <p:cNvPr id="28" name="直接箭头连接符 27">
                    <a:extLst>
                      <a:ext uri="{FF2B5EF4-FFF2-40B4-BE49-F238E27FC236}">
                        <a16:creationId xmlns:a16="http://schemas.microsoft.com/office/drawing/2014/main" id="{FCA28844-1A54-0AAF-8CAD-D62ECCEA2BA5}"/>
                      </a:ext>
                    </a:extLst>
                  </p:cNvPr>
                  <p:cNvCxnSpPr>
                    <a:cxnSpLocks/>
                  </p:cNvCxnSpPr>
                  <p:nvPr/>
                </p:nvCxnSpPr>
                <p:spPr>
                  <a:xfrm flipV="1">
                    <a:off x="5162711" y="3731452"/>
                    <a:ext cx="0" cy="36444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5" name="文本框 34">
                  <a:extLst>
                    <a:ext uri="{FF2B5EF4-FFF2-40B4-BE49-F238E27FC236}">
                      <a16:creationId xmlns:a16="http://schemas.microsoft.com/office/drawing/2014/main" id="{7CD2094B-90D8-0C35-6A96-C828FD00264C}"/>
                    </a:ext>
                  </a:extLst>
                </p:cNvPr>
                <p:cNvSpPr txBox="1"/>
                <p:nvPr/>
              </p:nvSpPr>
              <p:spPr>
                <a:xfrm>
                  <a:off x="3072284" y="1901445"/>
                  <a:ext cx="416984" cy="425681"/>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Σ</a:t>
                  </a:r>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sp>
              <p:nvSpPr>
                <p:cNvPr id="46" name="文本框 45">
                  <a:extLst>
                    <a:ext uri="{FF2B5EF4-FFF2-40B4-BE49-F238E27FC236}">
                      <a16:creationId xmlns:a16="http://schemas.microsoft.com/office/drawing/2014/main" id="{2C20F8BF-53F5-9DED-4EEA-9246BCB66E37}"/>
                    </a:ext>
                  </a:extLst>
                </p:cNvPr>
                <p:cNvSpPr txBox="1"/>
                <p:nvPr/>
              </p:nvSpPr>
              <p:spPr>
                <a:xfrm>
                  <a:off x="4451447" y="3389919"/>
                  <a:ext cx="416984" cy="425681"/>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Σ</a:t>
                  </a:r>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grpSp>
          <p:cxnSp>
            <p:nvCxnSpPr>
              <p:cNvPr id="161" name="直接箭头连接符 160">
                <a:extLst>
                  <a:ext uri="{FF2B5EF4-FFF2-40B4-BE49-F238E27FC236}">
                    <a16:creationId xmlns:a16="http://schemas.microsoft.com/office/drawing/2014/main" id="{297FF861-8F12-A11D-94EF-47B921B7B0C9}"/>
                  </a:ext>
                </a:extLst>
              </p:cNvPr>
              <p:cNvCxnSpPr/>
              <p:nvPr/>
            </p:nvCxnSpPr>
            <p:spPr>
              <a:xfrm>
                <a:off x="11348311" y="2251754"/>
                <a:ext cx="445172"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64" name="文本框 163">
              <a:extLst>
                <a:ext uri="{FF2B5EF4-FFF2-40B4-BE49-F238E27FC236}">
                  <a16:creationId xmlns:a16="http://schemas.microsoft.com/office/drawing/2014/main" id="{8CE486CE-041F-3326-143E-92E1AE0F33FF}"/>
                </a:ext>
              </a:extLst>
            </p:cNvPr>
            <p:cNvSpPr txBox="1"/>
            <p:nvPr/>
          </p:nvSpPr>
          <p:spPr>
            <a:xfrm>
              <a:off x="8681720" y="1286096"/>
              <a:ext cx="1920006"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Disturbances</a:t>
              </a:r>
              <a:r>
                <a:rPr lang="zh-CN" altLang="en-US"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i="1"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d</a:t>
              </a:r>
              <a:r>
                <a:rPr lang="zh-CN" altLang="en-US"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a:t>
              </a:r>
              <a:endParaRPr lang="zh-CN" altLang="en-US" dirty="0"/>
            </a:p>
          </p:txBody>
        </p:sp>
        <p:sp>
          <p:nvSpPr>
            <p:cNvPr id="165" name="文本框 164">
              <a:extLst>
                <a:ext uri="{FF2B5EF4-FFF2-40B4-BE49-F238E27FC236}">
                  <a16:creationId xmlns:a16="http://schemas.microsoft.com/office/drawing/2014/main" id="{1121732B-428C-B8B7-C1B9-DD792C689B64}"/>
                </a:ext>
              </a:extLst>
            </p:cNvPr>
            <p:cNvSpPr txBox="1"/>
            <p:nvPr/>
          </p:nvSpPr>
          <p:spPr>
            <a:xfrm>
              <a:off x="9721389" y="3765012"/>
              <a:ext cx="1241943"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Noise</a:t>
              </a:r>
              <a:r>
                <a:rPr lang="zh-CN" altLang="en-US"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i="1"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n</a:t>
              </a:r>
              <a:r>
                <a:rPr lang="zh-CN" altLang="en-US"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a:t>
              </a:r>
              <a:endParaRPr lang="zh-CN" altLang="en-US" dirty="0"/>
            </a:p>
          </p:txBody>
        </p:sp>
        <p:sp>
          <p:nvSpPr>
            <p:cNvPr id="166" name="文本框 165">
              <a:extLst>
                <a:ext uri="{FF2B5EF4-FFF2-40B4-BE49-F238E27FC236}">
                  <a16:creationId xmlns:a16="http://schemas.microsoft.com/office/drawing/2014/main" id="{B743A0E1-1A4E-BCC8-80EC-61C7FFFBF3A0}"/>
                </a:ext>
              </a:extLst>
            </p:cNvPr>
            <p:cNvSpPr txBox="1"/>
            <p:nvPr/>
          </p:nvSpPr>
          <p:spPr>
            <a:xfrm>
              <a:off x="11012210" y="1821502"/>
              <a:ext cx="1109627" cy="646331"/>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Output(y)</a:t>
              </a:r>
            </a:p>
            <a:p>
              <a:endParaRPr lang="zh-CN" altLang="en-US" dirty="0"/>
            </a:p>
          </p:txBody>
        </p:sp>
        <p:sp>
          <p:nvSpPr>
            <p:cNvPr id="167" name="文本框 166">
              <a:extLst>
                <a:ext uri="{FF2B5EF4-FFF2-40B4-BE49-F238E27FC236}">
                  <a16:creationId xmlns:a16="http://schemas.microsoft.com/office/drawing/2014/main" id="{536169E1-80B7-A4B2-C0EF-D102C32F0049}"/>
                </a:ext>
              </a:extLst>
            </p:cNvPr>
            <p:cNvSpPr txBox="1"/>
            <p:nvPr/>
          </p:nvSpPr>
          <p:spPr>
            <a:xfrm>
              <a:off x="8491191" y="1657450"/>
              <a:ext cx="1241943" cy="307777"/>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Controller</a:t>
              </a:r>
              <a:endParaRPr lang="zh-CN" altLang="en-US" sz="1400" dirty="0"/>
            </a:p>
          </p:txBody>
        </p:sp>
        <p:sp>
          <p:nvSpPr>
            <p:cNvPr id="168" name="文本框 167">
              <a:extLst>
                <a:ext uri="{FF2B5EF4-FFF2-40B4-BE49-F238E27FC236}">
                  <a16:creationId xmlns:a16="http://schemas.microsoft.com/office/drawing/2014/main" id="{FFFA486F-DAE2-F94D-BF2B-38A90DD2C0C8}"/>
                </a:ext>
              </a:extLst>
            </p:cNvPr>
            <p:cNvSpPr txBox="1"/>
            <p:nvPr/>
          </p:nvSpPr>
          <p:spPr>
            <a:xfrm>
              <a:off x="10260526" y="1649049"/>
              <a:ext cx="1049741" cy="307777"/>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Cavity</a:t>
              </a:r>
              <a:endParaRPr lang="zh-CN" altLang="en-US" sz="1400" dirty="0"/>
            </a:p>
          </p:txBody>
        </p:sp>
        <p:sp>
          <p:nvSpPr>
            <p:cNvPr id="169" name="文本框 168">
              <a:extLst>
                <a:ext uri="{FF2B5EF4-FFF2-40B4-BE49-F238E27FC236}">
                  <a16:creationId xmlns:a16="http://schemas.microsoft.com/office/drawing/2014/main" id="{D28EBE5E-38C0-0D5E-667C-F23136E8E73A}"/>
                </a:ext>
              </a:extLst>
            </p:cNvPr>
            <p:cNvSpPr txBox="1"/>
            <p:nvPr/>
          </p:nvSpPr>
          <p:spPr>
            <a:xfrm>
              <a:off x="8293485" y="3734182"/>
              <a:ext cx="1049741" cy="307777"/>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Sensor</a:t>
              </a:r>
              <a:endParaRPr lang="zh-CN" altLang="en-US" sz="1400" dirty="0"/>
            </a:p>
          </p:txBody>
        </p:sp>
        <p:sp>
          <p:nvSpPr>
            <p:cNvPr id="170" name="文本框 169">
              <a:extLst>
                <a:ext uri="{FF2B5EF4-FFF2-40B4-BE49-F238E27FC236}">
                  <a16:creationId xmlns:a16="http://schemas.microsoft.com/office/drawing/2014/main" id="{FAB0232E-B472-47B1-AD71-E76DF0841D66}"/>
                </a:ext>
              </a:extLst>
            </p:cNvPr>
            <p:cNvSpPr txBox="1"/>
            <p:nvPr/>
          </p:nvSpPr>
          <p:spPr>
            <a:xfrm>
              <a:off x="9819480" y="3032449"/>
              <a:ext cx="1049741" cy="307777"/>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Loop delay</a:t>
              </a:r>
              <a:endParaRPr lang="zh-CN" altLang="en-US" sz="1400" dirty="0"/>
            </a:p>
          </p:txBody>
        </p:sp>
      </p:grpSp>
      <p:graphicFrame>
        <p:nvGraphicFramePr>
          <p:cNvPr id="175" name="对象 174">
            <a:extLst>
              <a:ext uri="{FF2B5EF4-FFF2-40B4-BE49-F238E27FC236}">
                <a16:creationId xmlns:a16="http://schemas.microsoft.com/office/drawing/2014/main" id="{7ED18B70-471F-5F66-CAB3-4694B37BD811}"/>
              </a:ext>
            </a:extLst>
          </p:cNvPr>
          <p:cNvGraphicFramePr>
            <a:graphicFrameLocks noChangeAspect="1"/>
          </p:cNvGraphicFramePr>
          <p:nvPr>
            <p:extLst>
              <p:ext uri="{D42A27DB-BD31-4B8C-83A1-F6EECF244321}">
                <p14:modId xmlns:p14="http://schemas.microsoft.com/office/powerpoint/2010/main" val="2908901129"/>
              </p:ext>
            </p:extLst>
          </p:nvPr>
        </p:nvGraphicFramePr>
        <p:xfrm>
          <a:off x="9741315" y="5597554"/>
          <a:ext cx="1633387" cy="633354"/>
        </p:xfrm>
        <a:graphic>
          <a:graphicData uri="http://schemas.openxmlformats.org/presentationml/2006/ole">
            <mc:AlternateContent xmlns:mc="http://schemas.openxmlformats.org/markup-compatibility/2006">
              <mc:Choice xmlns:v="urn:schemas-microsoft-com:vml" Requires="v">
                <p:oleObj spid="_x0000_s22578" name="Equation" r:id="rId30" imgW="1244520" imgH="482400" progId="Equation.DSMT4">
                  <p:embed/>
                </p:oleObj>
              </mc:Choice>
              <mc:Fallback>
                <p:oleObj name="Equation" r:id="rId30" imgW="1244520" imgH="482400" progId="Equation.DSMT4">
                  <p:embed/>
                  <p:pic>
                    <p:nvPicPr>
                      <p:cNvPr id="175" name="对象 174">
                        <a:extLst>
                          <a:ext uri="{FF2B5EF4-FFF2-40B4-BE49-F238E27FC236}">
                            <a16:creationId xmlns:a16="http://schemas.microsoft.com/office/drawing/2014/main" id="{7ED18B70-471F-5F66-CAB3-4694B37BD811}"/>
                          </a:ext>
                        </a:extLst>
                      </p:cNvPr>
                      <p:cNvPicPr/>
                      <p:nvPr/>
                    </p:nvPicPr>
                    <p:blipFill>
                      <a:blip r:embed="rId31"/>
                      <a:stretch>
                        <a:fillRect/>
                      </a:stretch>
                    </p:blipFill>
                    <p:spPr>
                      <a:xfrm>
                        <a:off x="9741315" y="5597554"/>
                        <a:ext cx="1633387" cy="633354"/>
                      </a:xfrm>
                      <a:prstGeom prst="rect">
                        <a:avLst/>
                      </a:prstGeom>
                    </p:spPr>
                  </p:pic>
                </p:oleObj>
              </mc:Fallback>
            </mc:AlternateContent>
          </a:graphicData>
        </a:graphic>
      </p:graphicFrame>
      <p:sp>
        <p:nvSpPr>
          <p:cNvPr id="176" name="矩形 175">
            <a:extLst>
              <a:ext uri="{FF2B5EF4-FFF2-40B4-BE49-F238E27FC236}">
                <a16:creationId xmlns:a16="http://schemas.microsoft.com/office/drawing/2014/main" id="{505CA4FF-E369-A603-4F1F-FBF2CAC10D4E}"/>
              </a:ext>
            </a:extLst>
          </p:cNvPr>
          <p:cNvSpPr/>
          <p:nvPr/>
        </p:nvSpPr>
        <p:spPr>
          <a:xfrm>
            <a:off x="1" y="881067"/>
            <a:ext cx="11726324" cy="82400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We want to suppress disturbances while not amplifying sensor noise, which creates a fundamental trade-off in controller design (e.g. FB gains)</a:t>
            </a:r>
          </a:p>
        </p:txBody>
      </p:sp>
      <p:graphicFrame>
        <p:nvGraphicFramePr>
          <p:cNvPr id="2" name="对象 1">
            <a:extLst>
              <a:ext uri="{FF2B5EF4-FFF2-40B4-BE49-F238E27FC236}">
                <a16:creationId xmlns:a16="http://schemas.microsoft.com/office/drawing/2014/main" id="{4EE712C2-0345-5EA4-80E3-1FF51A9A707E}"/>
              </a:ext>
            </a:extLst>
          </p:cNvPr>
          <p:cNvGraphicFramePr>
            <a:graphicFrameLocks noChangeAspect="1"/>
          </p:cNvGraphicFramePr>
          <p:nvPr>
            <p:extLst>
              <p:ext uri="{D42A27DB-BD31-4B8C-83A1-F6EECF244321}">
                <p14:modId xmlns:p14="http://schemas.microsoft.com/office/powerpoint/2010/main" val="4230597720"/>
              </p:ext>
            </p:extLst>
          </p:nvPr>
        </p:nvGraphicFramePr>
        <p:xfrm>
          <a:off x="7743711" y="4542356"/>
          <a:ext cx="3565346" cy="531921"/>
        </p:xfrm>
        <a:graphic>
          <a:graphicData uri="http://schemas.openxmlformats.org/presentationml/2006/ole">
            <mc:AlternateContent xmlns:mc="http://schemas.openxmlformats.org/markup-compatibility/2006">
              <mc:Choice xmlns:v="urn:schemas-microsoft-com:vml" Requires="v">
                <p:oleObj spid="_x0000_s22579" name="Equation" r:id="rId32" imgW="3831406" imgH="571701" progId="Equation.DSMT4">
                  <p:embed/>
                </p:oleObj>
              </mc:Choice>
              <mc:Fallback>
                <p:oleObj name="Equation" r:id="rId32" imgW="3831406" imgH="571701" progId="Equation.DSMT4">
                  <p:embed/>
                  <p:pic>
                    <p:nvPicPr>
                      <p:cNvPr id="2" name="对象 1">
                        <a:extLst>
                          <a:ext uri="{FF2B5EF4-FFF2-40B4-BE49-F238E27FC236}">
                            <a16:creationId xmlns:a16="http://schemas.microsoft.com/office/drawing/2014/main" id="{4EE712C2-0345-5EA4-80E3-1FF51A9A707E}"/>
                          </a:ext>
                        </a:extLst>
                      </p:cNvPr>
                      <p:cNvPicPr/>
                      <p:nvPr/>
                    </p:nvPicPr>
                    <p:blipFill>
                      <a:blip r:embed="rId33"/>
                      <a:stretch>
                        <a:fillRect/>
                      </a:stretch>
                    </p:blipFill>
                    <p:spPr>
                      <a:xfrm>
                        <a:off x="7743711" y="4542356"/>
                        <a:ext cx="3565346" cy="531921"/>
                      </a:xfrm>
                      <a:prstGeom prst="rect">
                        <a:avLst/>
                      </a:prstGeom>
                    </p:spPr>
                  </p:pic>
                </p:oleObj>
              </mc:Fallback>
            </mc:AlternateContent>
          </a:graphicData>
        </a:graphic>
      </p:graphicFrame>
      <p:sp>
        <p:nvSpPr>
          <p:cNvPr id="9" name="灯片编号占位符 2">
            <a:extLst>
              <a:ext uri="{FF2B5EF4-FFF2-40B4-BE49-F238E27FC236}">
                <a16:creationId xmlns:a16="http://schemas.microsoft.com/office/drawing/2014/main" id="{B114BE6E-C1EB-46D9-DFAF-E9B9FF700611}"/>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38</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35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7DFFED-4FCF-901C-45F2-0AE245ADE87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3084" y="5365682"/>
            <a:ext cx="3086619" cy="1085217"/>
          </a:xfrm>
          <a:prstGeom prst="rect">
            <a:avLst/>
          </a:prstGeom>
        </p:spPr>
      </p:pic>
      <p:pic>
        <p:nvPicPr>
          <p:cNvPr id="3" name="图片 2" descr="城市远处有山&#10;&#10;描述已自动生成">
            <a:extLst>
              <a:ext uri="{FF2B5EF4-FFF2-40B4-BE49-F238E27FC236}">
                <a16:creationId xmlns:a16="http://schemas.microsoft.com/office/drawing/2014/main" id="{129F1E17-9BD7-7FAA-9EBD-74F3EDCFD3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7999" y="4274498"/>
            <a:ext cx="3080307" cy="1068034"/>
          </a:xfrm>
          <a:prstGeom prst="rect">
            <a:avLst/>
          </a:prstGeom>
        </p:spPr>
      </p:pic>
      <p:pic>
        <p:nvPicPr>
          <p:cNvPr id="6" name="图片 5">
            <a:extLst>
              <a:ext uri="{FF2B5EF4-FFF2-40B4-BE49-F238E27FC236}">
                <a16:creationId xmlns:a16="http://schemas.microsoft.com/office/drawing/2014/main" id="{040F9444-E796-FE63-664B-584237BF5FE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9389" y="1376833"/>
            <a:ext cx="3388833" cy="2445481"/>
          </a:xfrm>
          <a:prstGeom prst="rect">
            <a:avLst/>
          </a:prstGeom>
        </p:spPr>
      </p:pic>
      <p:pic>
        <p:nvPicPr>
          <p:cNvPr id="29" name="图片 28" descr="滑雪的人们&#10;&#10;低可信度描述已自动生成">
            <a:extLst>
              <a:ext uri="{FF2B5EF4-FFF2-40B4-BE49-F238E27FC236}">
                <a16:creationId xmlns:a16="http://schemas.microsoft.com/office/drawing/2014/main" id="{6C09A6B3-F03B-F55E-067E-F1657F81FF8C}"/>
              </a:ext>
            </a:extLst>
          </p:cNvPr>
          <p:cNvPicPr>
            <a:picLocks noChangeAspect="1"/>
          </p:cNvPicPr>
          <p:nvPr/>
        </p:nvPicPr>
        <p:blipFill>
          <a:blip r:embed="rId6"/>
          <a:stretch>
            <a:fillRect/>
          </a:stretch>
        </p:blipFill>
        <p:spPr>
          <a:xfrm>
            <a:off x="3731354" y="1378342"/>
            <a:ext cx="1752627" cy="1064647"/>
          </a:xfrm>
          <a:prstGeom prst="rect">
            <a:avLst/>
          </a:prstGeom>
          <a:noFill/>
          <a:ln w="19050">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pic>
      <p:pic>
        <p:nvPicPr>
          <p:cNvPr id="31" name="图片 30" descr="图片包含 乐高, 玩具, 桌子, 雪&#10;&#10;描述已自动生成">
            <a:extLst>
              <a:ext uri="{FF2B5EF4-FFF2-40B4-BE49-F238E27FC236}">
                <a16:creationId xmlns:a16="http://schemas.microsoft.com/office/drawing/2014/main" id="{6D728996-D228-925C-B97F-AF9D27368B8D}"/>
              </a:ext>
            </a:extLst>
          </p:cNvPr>
          <p:cNvPicPr>
            <a:picLocks noChangeAspect="1"/>
          </p:cNvPicPr>
          <p:nvPr/>
        </p:nvPicPr>
        <p:blipFill>
          <a:blip r:embed="rId7"/>
          <a:stretch>
            <a:fillRect/>
          </a:stretch>
        </p:blipFill>
        <p:spPr>
          <a:xfrm>
            <a:off x="3731355" y="2750294"/>
            <a:ext cx="1752627" cy="1064648"/>
          </a:xfrm>
          <a:prstGeom prst="rect">
            <a:avLst/>
          </a:prstGeom>
          <a:noFill/>
          <a:ln w="19050">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pic>
      <p:sp>
        <p:nvSpPr>
          <p:cNvPr id="79" name="文本框 78">
            <a:extLst>
              <a:ext uri="{FF2B5EF4-FFF2-40B4-BE49-F238E27FC236}">
                <a16:creationId xmlns:a16="http://schemas.microsoft.com/office/drawing/2014/main" id="{068697E6-0176-EFEC-677A-3AB8330F4FD9}"/>
              </a:ext>
            </a:extLst>
          </p:cNvPr>
          <p:cNvSpPr txBox="1"/>
          <p:nvPr/>
        </p:nvSpPr>
        <p:spPr>
          <a:xfrm>
            <a:off x="2016237" y="1573562"/>
            <a:ext cx="186446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4472C4">
                    <a:lumMod val="20000"/>
                    <a:lumOff val="80000"/>
                  </a:srgbClr>
                </a:solidFill>
                <a:effectLst/>
                <a:uLnTx/>
                <a:uFillTx/>
                <a:latin typeface="Arial" panose="020B0604020202020204" pitchFamily="34" charset="0"/>
                <a:ea typeface="微软雅黑" panose="020B0503020204020204" pitchFamily="34" charset="-122"/>
                <a:cs typeface="Arial" panose="020B0604020202020204" pitchFamily="34" charset="0"/>
              </a:rPr>
              <a:t>Mont. Tsukuba</a:t>
            </a:r>
          </a:p>
        </p:txBody>
      </p:sp>
      <p:sp>
        <p:nvSpPr>
          <p:cNvPr id="86" name="文本框 85">
            <a:extLst>
              <a:ext uri="{FF2B5EF4-FFF2-40B4-BE49-F238E27FC236}">
                <a16:creationId xmlns:a16="http://schemas.microsoft.com/office/drawing/2014/main" id="{C62746D3-3CAA-63E0-8778-8FA90F5D9C00}"/>
              </a:ext>
            </a:extLst>
          </p:cNvPr>
          <p:cNvSpPr txBox="1"/>
          <p:nvPr/>
        </p:nvSpPr>
        <p:spPr>
          <a:xfrm>
            <a:off x="3679703" y="1299417"/>
            <a:ext cx="2039239" cy="523220"/>
          </a:xfrm>
          <a:prstGeom prst="rect">
            <a:avLst/>
          </a:prstGeom>
          <a:solidFill>
            <a:schemeClr val="bg1">
              <a:alpha val="5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STF</a:t>
            </a:r>
            <a:r>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Superconducting test-facility</a:t>
            </a:r>
            <a:r>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sp>
        <p:nvSpPr>
          <p:cNvPr id="87" name="文本框 86">
            <a:extLst>
              <a:ext uri="{FF2B5EF4-FFF2-40B4-BE49-F238E27FC236}">
                <a16:creationId xmlns:a16="http://schemas.microsoft.com/office/drawing/2014/main" id="{C2FD1BF1-F178-0ED1-9773-E18779901DD9}"/>
              </a:ext>
            </a:extLst>
          </p:cNvPr>
          <p:cNvSpPr txBox="1"/>
          <p:nvPr/>
        </p:nvSpPr>
        <p:spPr>
          <a:xfrm>
            <a:off x="3709263" y="2549526"/>
            <a:ext cx="1851115" cy="307777"/>
          </a:xfrm>
          <a:prstGeom prst="rect">
            <a:avLst/>
          </a:prstGeom>
          <a:solidFill>
            <a:schemeClr val="bg1">
              <a:alpha val="67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cERL</a:t>
            </a:r>
            <a:r>
              <a:rPr kumimoji="0" lang="en-US" altLang="zh-CN" sz="1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(compact ERL)</a:t>
            </a:r>
            <a:endPar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38" name="直接连接符 37">
            <a:extLst>
              <a:ext uri="{FF2B5EF4-FFF2-40B4-BE49-F238E27FC236}">
                <a16:creationId xmlns:a16="http://schemas.microsoft.com/office/drawing/2014/main" id="{15802FF9-D548-0574-5EB3-E1F8C2DFF0BE}"/>
              </a:ext>
            </a:extLst>
          </p:cNvPr>
          <p:cNvCxnSpPr>
            <a:cxnSpLocks/>
          </p:cNvCxnSpPr>
          <p:nvPr/>
        </p:nvCxnSpPr>
        <p:spPr>
          <a:xfrm>
            <a:off x="1596352" y="3121577"/>
            <a:ext cx="845223" cy="526226"/>
          </a:xfrm>
          <a:prstGeom prst="line">
            <a:avLst/>
          </a:prstGeom>
          <a:ln w="41275"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0D78E959-A986-AF53-8E20-8532441A127F}"/>
              </a:ext>
            </a:extLst>
          </p:cNvPr>
          <p:cNvCxnSpPr>
            <a:cxnSpLocks/>
          </p:cNvCxnSpPr>
          <p:nvPr/>
        </p:nvCxnSpPr>
        <p:spPr>
          <a:xfrm>
            <a:off x="2153767" y="3509426"/>
            <a:ext cx="248121" cy="159055"/>
          </a:xfrm>
          <a:prstGeom prst="line">
            <a:avLst/>
          </a:prstGeom>
          <a:ln w="41275"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a:extLst>
              <a:ext uri="{FF2B5EF4-FFF2-40B4-BE49-F238E27FC236}">
                <a16:creationId xmlns:a16="http://schemas.microsoft.com/office/drawing/2014/main" id="{B6B20BC4-ADC4-7F8A-5CDD-73A6F76283F0}"/>
              </a:ext>
            </a:extLst>
          </p:cNvPr>
          <p:cNvCxnSpPr>
            <a:cxnSpLocks/>
          </p:cNvCxnSpPr>
          <p:nvPr/>
        </p:nvCxnSpPr>
        <p:spPr>
          <a:xfrm>
            <a:off x="2153767" y="2734823"/>
            <a:ext cx="150626" cy="133122"/>
          </a:xfrm>
          <a:prstGeom prst="line">
            <a:avLst/>
          </a:prstGeom>
          <a:ln w="57150" cap="rnd">
            <a:solidFill>
              <a:srgbClr val="FFFF00"/>
            </a:solidFill>
          </a:ln>
        </p:spPr>
        <p:style>
          <a:lnRef idx="1">
            <a:schemeClr val="accent1"/>
          </a:lnRef>
          <a:fillRef idx="0">
            <a:schemeClr val="accent1"/>
          </a:fillRef>
          <a:effectRef idx="0">
            <a:schemeClr val="accent1"/>
          </a:effectRef>
          <a:fontRef idx="minor">
            <a:schemeClr val="tx1"/>
          </a:fontRef>
        </p:style>
      </p:cxnSp>
      <p:sp>
        <p:nvSpPr>
          <p:cNvPr id="132" name="椭圆 131">
            <a:extLst>
              <a:ext uri="{FF2B5EF4-FFF2-40B4-BE49-F238E27FC236}">
                <a16:creationId xmlns:a16="http://schemas.microsoft.com/office/drawing/2014/main" id="{6FABC9AD-0F38-A308-D407-E5C7FAA1C011}"/>
              </a:ext>
            </a:extLst>
          </p:cNvPr>
          <p:cNvSpPr/>
          <p:nvPr/>
        </p:nvSpPr>
        <p:spPr>
          <a:xfrm>
            <a:off x="928075" y="2617633"/>
            <a:ext cx="2023637" cy="441584"/>
          </a:xfrm>
          <a:prstGeom prst="ellips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35" name="椭圆 134">
            <a:extLst>
              <a:ext uri="{FF2B5EF4-FFF2-40B4-BE49-F238E27FC236}">
                <a16:creationId xmlns:a16="http://schemas.microsoft.com/office/drawing/2014/main" id="{5F48058E-5E63-B37B-10B7-A4BBD45349B2}"/>
              </a:ext>
            </a:extLst>
          </p:cNvPr>
          <p:cNvSpPr/>
          <p:nvPr/>
        </p:nvSpPr>
        <p:spPr>
          <a:xfrm>
            <a:off x="1332943" y="2920572"/>
            <a:ext cx="417975" cy="82724"/>
          </a:xfrm>
          <a:prstGeom prst="ellips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36" name="椭圆 135">
            <a:extLst>
              <a:ext uri="{FF2B5EF4-FFF2-40B4-BE49-F238E27FC236}">
                <a16:creationId xmlns:a16="http://schemas.microsoft.com/office/drawing/2014/main" id="{2CF6512F-53F6-045F-CEE2-DBAFEB584949}"/>
              </a:ext>
            </a:extLst>
          </p:cNvPr>
          <p:cNvSpPr/>
          <p:nvPr/>
        </p:nvSpPr>
        <p:spPr>
          <a:xfrm>
            <a:off x="1165125" y="3085789"/>
            <a:ext cx="316841" cy="79431"/>
          </a:xfrm>
          <a:prstGeom prst="ellips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cxnSp>
        <p:nvCxnSpPr>
          <p:cNvPr id="139" name="直接连接符 138">
            <a:extLst>
              <a:ext uri="{FF2B5EF4-FFF2-40B4-BE49-F238E27FC236}">
                <a16:creationId xmlns:a16="http://schemas.microsoft.com/office/drawing/2014/main" id="{33A1D9DC-A6C1-4044-B4BC-27B14500F187}"/>
              </a:ext>
            </a:extLst>
          </p:cNvPr>
          <p:cNvCxnSpPr>
            <a:cxnSpLocks/>
          </p:cNvCxnSpPr>
          <p:nvPr/>
        </p:nvCxnSpPr>
        <p:spPr>
          <a:xfrm flipV="1">
            <a:off x="1794518" y="2873278"/>
            <a:ext cx="331960" cy="20306"/>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331B00C3-F0AC-0F59-403C-3A4648A5CD07}"/>
              </a:ext>
            </a:extLst>
          </p:cNvPr>
          <p:cNvSpPr txBox="1"/>
          <p:nvPr/>
        </p:nvSpPr>
        <p:spPr>
          <a:xfrm>
            <a:off x="4820736" y="2092165"/>
            <a:ext cx="6554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SRF</a:t>
            </a: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36" name="文本框 35">
            <a:extLst>
              <a:ext uri="{FF2B5EF4-FFF2-40B4-BE49-F238E27FC236}">
                <a16:creationId xmlns:a16="http://schemas.microsoft.com/office/drawing/2014/main" id="{40F408E9-9E45-DBE1-B1E5-519AE97EAADF}"/>
              </a:ext>
            </a:extLst>
          </p:cNvPr>
          <p:cNvSpPr txBox="1"/>
          <p:nvPr/>
        </p:nvSpPr>
        <p:spPr>
          <a:xfrm>
            <a:off x="4828437" y="3458217"/>
            <a:ext cx="6473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SRF</a:t>
            </a: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9" name="Picture 5" descr="http://people.physics.tamu.edu/kamon/travel/Japan/Tsukuba/JapanMapAnim_Tsukuba.gif">
            <a:extLst>
              <a:ext uri="{FF2B5EF4-FFF2-40B4-BE49-F238E27FC236}">
                <a16:creationId xmlns:a16="http://schemas.microsoft.com/office/drawing/2014/main" id="{E01E16EA-842C-9B1B-EB17-C394C0E4E307}"/>
              </a:ext>
            </a:extLst>
          </p:cNvPr>
          <p:cNvPicPr>
            <a:picLocks noChangeAspect="1" noChangeArrowheads="1" noCrop="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92638" y="1390912"/>
            <a:ext cx="1198516" cy="1039506"/>
          </a:xfrm>
          <a:prstGeom prst="rect">
            <a:avLst/>
          </a:prstGeom>
          <a:noFill/>
          <a:ln w="1905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13" name="図 6">
            <a:extLst>
              <a:ext uri="{FF2B5EF4-FFF2-40B4-BE49-F238E27FC236}">
                <a16:creationId xmlns:a16="http://schemas.microsoft.com/office/drawing/2014/main" id="{B5A6C2B6-B627-EEDC-4416-BC9CBF0371C3}"/>
              </a:ext>
            </a:extLst>
          </p:cNvPr>
          <p:cNvPicPr>
            <a:picLocks noChangeAspect="1"/>
          </p:cNvPicPr>
          <p:nvPr/>
        </p:nvPicPr>
        <p:blipFill>
          <a:blip r:embed="rId9"/>
          <a:stretch>
            <a:fillRect/>
          </a:stretch>
        </p:blipFill>
        <p:spPr>
          <a:xfrm>
            <a:off x="5754060" y="1365278"/>
            <a:ext cx="3897119" cy="2445480"/>
          </a:xfrm>
          <a:prstGeom prst="rect">
            <a:avLst/>
          </a:prstGeom>
          <a:gradFill>
            <a:gsLst>
              <a:gs pos="0">
                <a:schemeClr val="accent1">
                  <a:lumMod val="5000"/>
                  <a:lumOff val="95000"/>
                  <a:alpha val="0"/>
                </a:schemeClr>
              </a:gs>
              <a:gs pos="100000">
                <a:schemeClr val="accent1">
                  <a:lumMod val="45000"/>
                  <a:lumOff val="55000"/>
                </a:schemeClr>
              </a:gs>
            </a:gsLst>
            <a:lin ang="16200000" scaled="0"/>
          </a:gradFill>
          <a:ln w="19050">
            <a:noFill/>
          </a:ln>
        </p:spPr>
      </p:pic>
      <p:graphicFrame>
        <p:nvGraphicFramePr>
          <p:cNvPr id="14" name="表 5">
            <a:extLst>
              <a:ext uri="{FF2B5EF4-FFF2-40B4-BE49-F238E27FC236}">
                <a16:creationId xmlns:a16="http://schemas.microsoft.com/office/drawing/2014/main" id="{9760E350-6003-888C-7E30-58EB96D101BB}"/>
              </a:ext>
            </a:extLst>
          </p:cNvPr>
          <p:cNvGraphicFramePr>
            <a:graphicFrameLocks noGrp="1"/>
          </p:cNvGraphicFramePr>
          <p:nvPr/>
        </p:nvGraphicFramePr>
        <p:xfrm>
          <a:off x="9749877" y="1371890"/>
          <a:ext cx="2031975" cy="17678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69876">
                  <a:extLst>
                    <a:ext uri="{9D8B030D-6E8A-4147-A177-3AD203B41FA5}">
                      <a16:colId xmlns:a16="http://schemas.microsoft.com/office/drawing/2014/main" val="20000"/>
                    </a:ext>
                  </a:extLst>
                </a:gridCol>
                <a:gridCol w="525005">
                  <a:extLst>
                    <a:ext uri="{9D8B030D-6E8A-4147-A177-3AD203B41FA5}">
                      <a16:colId xmlns:a16="http://schemas.microsoft.com/office/drawing/2014/main" val="20001"/>
                    </a:ext>
                  </a:extLst>
                </a:gridCol>
                <a:gridCol w="1037094">
                  <a:extLst>
                    <a:ext uri="{9D8B030D-6E8A-4147-A177-3AD203B41FA5}">
                      <a16:colId xmlns:a16="http://schemas.microsoft.com/office/drawing/2014/main" val="20002"/>
                    </a:ext>
                  </a:extLst>
                </a:gridCol>
              </a:tblGrid>
              <a:tr h="117790">
                <a:tc>
                  <a:txBody>
                    <a:bodyPr/>
                    <a:lstStyle/>
                    <a:p>
                      <a:r>
                        <a:rPr lang="en-US" sz="1100">
                          <a:latin typeface="Arial" panose="020B0604020202020204" pitchFamily="34" charset="0"/>
                          <a:cs typeface="Arial" panose="020B0604020202020204" pitchFamily="34" charset="0"/>
                        </a:rPr>
                        <a:t>Cav</a:t>
                      </a:r>
                    </a:p>
                  </a:txBody>
                  <a:tcPr/>
                </a:tc>
                <a:tc>
                  <a:txBody>
                    <a:bodyPr/>
                    <a:lstStyle/>
                    <a:p>
                      <a:r>
                        <a:rPr lang="en-US" sz="1100" i="1">
                          <a:latin typeface="Arial" panose="020B0604020202020204" pitchFamily="34" charset="0"/>
                          <a:cs typeface="Arial" panose="020B0604020202020204" pitchFamily="34" charset="0"/>
                        </a:rPr>
                        <a:t>Q</a:t>
                      </a:r>
                      <a:r>
                        <a:rPr lang="en-US" sz="1100" baseline="-25000">
                          <a:latin typeface="Arial" panose="020B0604020202020204" pitchFamily="34" charset="0"/>
                          <a:cs typeface="Arial" panose="020B0604020202020204" pitchFamily="34" charset="0"/>
                        </a:rPr>
                        <a:t>L</a:t>
                      </a:r>
                    </a:p>
                  </a:txBody>
                  <a:tcPr/>
                </a:tc>
                <a:tc>
                  <a:txBody>
                    <a:bodyPr/>
                    <a:lstStyle/>
                    <a:p>
                      <a:r>
                        <a:rPr lang="en-US" sz="1100">
                          <a:latin typeface="Arial" panose="020B0604020202020204" pitchFamily="34" charset="0"/>
                          <a:cs typeface="Arial" panose="020B0604020202020204" pitchFamily="34" charset="0"/>
                        </a:rPr>
                        <a:t>RF Source</a:t>
                      </a:r>
                    </a:p>
                  </a:txBody>
                  <a:tcPr/>
                </a:tc>
                <a:extLst>
                  <a:ext uri="{0D108BD9-81ED-4DB2-BD59-A6C34878D82A}">
                    <a16:rowId xmlns:a16="http://schemas.microsoft.com/office/drawing/2014/main" val="10000"/>
                  </a:ext>
                </a:extLst>
              </a:tr>
              <a:tr h="126203">
                <a:tc>
                  <a:txBody>
                    <a:bodyPr/>
                    <a:lstStyle/>
                    <a:p>
                      <a:r>
                        <a:rPr lang="en-US" sz="1050">
                          <a:latin typeface="Arial" panose="020B0604020202020204" pitchFamily="34" charset="0"/>
                          <a:cs typeface="Arial" panose="020B0604020202020204" pitchFamily="34" charset="0"/>
                        </a:rPr>
                        <a:t>Bun</a:t>
                      </a:r>
                    </a:p>
                  </a:txBody>
                  <a:tcPr/>
                </a:tc>
                <a:tc>
                  <a:txBody>
                    <a:bodyPr/>
                    <a:lstStyle/>
                    <a:p>
                      <a:r>
                        <a:rPr lang="en-US" sz="1050">
                          <a:latin typeface="Arial" panose="020B0604020202020204" pitchFamily="34" charset="0"/>
                          <a:cs typeface="Arial" panose="020B0604020202020204" pitchFamily="34" charset="0"/>
                        </a:rPr>
                        <a:t>1.1e5</a:t>
                      </a:r>
                    </a:p>
                  </a:txBody>
                  <a:tcPr/>
                </a:tc>
                <a:tc>
                  <a:txBody>
                    <a:bodyPr/>
                    <a:lstStyle/>
                    <a:p>
                      <a:r>
                        <a:rPr lang="en-US" sz="1050">
                          <a:latin typeface="Arial" panose="020B0604020202020204" pitchFamily="34" charset="0"/>
                          <a:cs typeface="Arial" panose="020B0604020202020204" pitchFamily="34" charset="0"/>
                        </a:rPr>
                        <a:t>8 kW SSA</a:t>
                      </a:r>
                    </a:p>
                  </a:txBody>
                  <a:tcPr/>
                </a:tc>
                <a:extLst>
                  <a:ext uri="{0D108BD9-81ED-4DB2-BD59-A6C34878D82A}">
                    <a16:rowId xmlns:a16="http://schemas.microsoft.com/office/drawing/2014/main" val="10001"/>
                  </a:ext>
                </a:extLst>
              </a:tr>
              <a:tr h="126203">
                <a:tc>
                  <a:txBody>
                    <a:bodyPr/>
                    <a:lstStyle/>
                    <a:p>
                      <a:r>
                        <a:rPr lang="en-US" sz="1050">
                          <a:latin typeface="Arial" panose="020B0604020202020204" pitchFamily="34" charset="0"/>
                          <a:cs typeface="Arial" panose="020B0604020202020204" pitchFamily="34" charset="0"/>
                        </a:rPr>
                        <a:t>Inj</a:t>
                      </a:r>
                      <a:r>
                        <a:rPr lang="en-US" sz="1050" baseline="-25000">
                          <a:latin typeface="Arial" panose="020B0604020202020204" pitchFamily="34" charset="0"/>
                          <a:cs typeface="Arial" panose="020B0604020202020204" pitchFamily="34" charset="0"/>
                        </a:rPr>
                        <a:t>1</a:t>
                      </a:r>
                    </a:p>
                  </a:txBody>
                  <a:tcPr/>
                </a:tc>
                <a:tc>
                  <a:txBody>
                    <a:bodyPr/>
                    <a:lstStyle/>
                    <a:p>
                      <a:r>
                        <a:rPr lang="en-US" sz="1050">
                          <a:latin typeface="Arial" panose="020B0604020202020204" pitchFamily="34" charset="0"/>
                          <a:cs typeface="Arial" panose="020B0604020202020204" pitchFamily="34" charset="0"/>
                        </a:rPr>
                        <a:t>1.2e6</a:t>
                      </a:r>
                    </a:p>
                  </a:txBody>
                  <a:tcPr/>
                </a:tc>
                <a:tc>
                  <a:txBody>
                    <a:bodyPr/>
                    <a:lstStyle/>
                    <a:p>
                      <a:r>
                        <a:rPr lang="en-US" sz="1050" baseline="0">
                          <a:latin typeface="Arial" panose="020B0604020202020204" pitchFamily="34" charset="0"/>
                          <a:cs typeface="Arial" panose="020B0604020202020204" pitchFamily="34" charset="0"/>
                        </a:rPr>
                        <a:t>25 </a:t>
                      </a:r>
                      <a:r>
                        <a:rPr lang="en-US" sz="1050">
                          <a:latin typeface="Arial" panose="020B0604020202020204" pitchFamily="34" charset="0"/>
                          <a:cs typeface="Arial" panose="020B0604020202020204" pitchFamily="34" charset="0"/>
                        </a:rPr>
                        <a:t>kW </a:t>
                      </a:r>
                      <a:r>
                        <a:rPr lang="en-US" sz="1050" err="1">
                          <a:latin typeface="Arial" panose="020B0604020202020204" pitchFamily="34" charset="0"/>
                          <a:cs typeface="Arial" panose="020B0604020202020204" pitchFamily="34" charset="0"/>
                        </a:rPr>
                        <a:t>Kly</a:t>
                      </a:r>
                      <a:r>
                        <a:rPr lang="en-US" sz="105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2"/>
                  </a:ext>
                </a:extLst>
              </a:tr>
              <a:tr h="126203">
                <a:tc>
                  <a:txBody>
                    <a:bodyPr/>
                    <a:lstStyle/>
                    <a:p>
                      <a:r>
                        <a:rPr lang="en-US" sz="1050">
                          <a:latin typeface="Arial" panose="020B0604020202020204" pitchFamily="34" charset="0"/>
                          <a:cs typeface="Arial" panose="020B0604020202020204" pitchFamily="34" charset="0"/>
                        </a:rPr>
                        <a:t>Inj</a:t>
                      </a:r>
                      <a:r>
                        <a:rPr lang="en-US" sz="1050" baseline="-25000">
                          <a:latin typeface="Arial" panose="020B0604020202020204" pitchFamily="34" charset="0"/>
                          <a:cs typeface="Arial" panose="020B0604020202020204" pitchFamily="34" charset="0"/>
                        </a:rPr>
                        <a:t>2</a:t>
                      </a:r>
                    </a:p>
                  </a:txBody>
                  <a:tcPr/>
                </a:tc>
                <a:tc>
                  <a:txBody>
                    <a:bodyPr/>
                    <a:lstStyle/>
                    <a:p>
                      <a:r>
                        <a:rPr lang="en-US" sz="1050">
                          <a:latin typeface="Arial" panose="020B0604020202020204" pitchFamily="34" charset="0"/>
                          <a:cs typeface="Arial" panose="020B0604020202020204" pitchFamily="34" charset="0"/>
                        </a:rPr>
                        <a:t>5.8e5</a:t>
                      </a:r>
                    </a:p>
                  </a:txBody>
                  <a:tcPr/>
                </a:tc>
                <a:tc rowSpan="2">
                  <a:txBody>
                    <a:bodyPr/>
                    <a:lstStyle/>
                    <a:p>
                      <a:pPr>
                        <a:lnSpc>
                          <a:spcPct val="200000"/>
                        </a:lnSpc>
                      </a:pPr>
                      <a:r>
                        <a:rPr lang="en-US" sz="1050">
                          <a:latin typeface="Arial" panose="020B0604020202020204" pitchFamily="34" charset="0"/>
                          <a:cs typeface="Arial" panose="020B0604020202020204" pitchFamily="34" charset="0"/>
                        </a:rPr>
                        <a:t>300 kW </a:t>
                      </a:r>
                      <a:r>
                        <a:rPr lang="en-US" sz="1050" err="1">
                          <a:latin typeface="Arial" panose="020B0604020202020204" pitchFamily="34" charset="0"/>
                          <a:cs typeface="Arial" panose="020B0604020202020204" pitchFamily="34" charset="0"/>
                        </a:rPr>
                        <a:t>Kly</a:t>
                      </a:r>
                      <a:r>
                        <a:rPr lang="en-US" sz="105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3"/>
                  </a:ext>
                </a:extLst>
              </a:tr>
              <a:tr h="126203">
                <a:tc>
                  <a:txBody>
                    <a:bodyPr/>
                    <a:lstStyle/>
                    <a:p>
                      <a:r>
                        <a:rPr lang="en-US" sz="1050">
                          <a:latin typeface="Arial" panose="020B0604020202020204" pitchFamily="34" charset="0"/>
                          <a:cs typeface="Arial" panose="020B0604020202020204" pitchFamily="34" charset="0"/>
                        </a:rPr>
                        <a:t>Inj</a:t>
                      </a:r>
                      <a:r>
                        <a:rPr lang="en-US" sz="1050" baseline="-25000">
                          <a:latin typeface="Arial" panose="020B0604020202020204" pitchFamily="34" charset="0"/>
                          <a:cs typeface="Arial" panose="020B0604020202020204" pitchFamily="34" charset="0"/>
                        </a:rPr>
                        <a:t>3</a:t>
                      </a:r>
                    </a:p>
                  </a:txBody>
                  <a:tcPr/>
                </a:tc>
                <a:tc>
                  <a:txBody>
                    <a:bodyPr/>
                    <a:lstStyle/>
                    <a:p>
                      <a:r>
                        <a:rPr lang="en-US" sz="1050">
                          <a:latin typeface="Arial" panose="020B0604020202020204" pitchFamily="34" charset="0"/>
                          <a:cs typeface="Arial" panose="020B0604020202020204" pitchFamily="34" charset="0"/>
                        </a:rPr>
                        <a:t>4.8e5</a:t>
                      </a:r>
                    </a:p>
                  </a:txBody>
                  <a:tcPr/>
                </a:tc>
                <a:tc vMerge="1">
                  <a:txBody>
                    <a:bodyPr/>
                    <a:lstStyle/>
                    <a:p>
                      <a:endParaRPr lang="en-US" sz="1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004"/>
                  </a:ext>
                </a:extLst>
              </a:tr>
              <a:tr h="126203">
                <a:tc>
                  <a:txBody>
                    <a:bodyPr/>
                    <a:lstStyle/>
                    <a:p>
                      <a:r>
                        <a:rPr lang="en-US" sz="1050">
                          <a:latin typeface="Arial" panose="020B0604020202020204" pitchFamily="34" charset="0"/>
                          <a:cs typeface="Arial" panose="020B0604020202020204" pitchFamily="34" charset="0"/>
                        </a:rPr>
                        <a:t>ML</a:t>
                      </a:r>
                      <a:r>
                        <a:rPr lang="en-US" sz="1050" baseline="-25000">
                          <a:latin typeface="Arial" panose="020B0604020202020204" pitchFamily="34" charset="0"/>
                          <a:cs typeface="Arial" panose="020B0604020202020204" pitchFamily="34" charset="0"/>
                        </a:rPr>
                        <a:t>1</a:t>
                      </a:r>
                    </a:p>
                  </a:txBody>
                  <a:tcPr/>
                </a:tc>
                <a:tc>
                  <a:txBody>
                    <a:bodyPr/>
                    <a:lstStyle/>
                    <a:p>
                      <a:r>
                        <a:rPr lang="en-US" sz="1050">
                          <a:latin typeface="Arial" panose="020B0604020202020204" pitchFamily="34" charset="0"/>
                          <a:cs typeface="Arial" panose="020B0604020202020204" pitchFamily="34" charset="0"/>
                        </a:rPr>
                        <a:t>1.3e7</a:t>
                      </a:r>
                    </a:p>
                  </a:txBody>
                  <a:tcPr/>
                </a:tc>
                <a:tc>
                  <a:txBody>
                    <a:bodyPr/>
                    <a:lstStyle/>
                    <a:p>
                      <a:r>
                        <a:rPr lang="en-US" sz="1050">
                          <a:latin typeface="Arial" panose="020B0604020202020204" pitchFamily="34" charset="0"/>
                          <a:cs typeface="Arial" panose="020B0604020202020204" pitchFamily="34" charset="0"/>
                        </a:rPr>
                        <a:t>8 kW SSA</a:t>
                      </a:r>
                    </a:p>
                  </a:txBody>
                  <a:tcPr/>
                </a:tc>
                <a:extLst>
                  <a:ext uri="{0D108BD9-81ED-4DB2-BD59-A6C34878D82A}">
                    <a16:rowId xmlns:a16="http://schemas.microsoft.com/office/drawing/2014/main" val="10005"/>
                  </a:ext>
                </a:extLst>
              </a:tr>
              <a:tr h="126203">
                <a:tc>
                  <a:txBody>
                    <a:bodyPr/>
                    <a:lstStyle/>
                    <a:p>
                      <a:r>
                        <a:rPr lang="en-US" sz="1050">
                          <a:latin typeface="Arial" panose="020B0604020202020204" pitchFamily="34" charset="0"/>
                          <a:cs typeface="Arial" panose="020B0604020202020204" pitchFamily="34" charset="0"/>
                        </a:rPr>
                        <a:t>ML</a:t>
                      </a:r>
                      <a:r>
                        <a:rPr lang="en-US" sz="1050" baseline="-25000">
                          <a:latin typeface="Arial" panose="020B0604020202020204" pitchFamily="34" charset="0"/>
                          <a:cs typeface="Arial" panose="020B0604020202020204" pitchFamily="34" charset="0"/>
                        </a:rPr>
                        <a:t>2</a:t>
                      </a:r>
                    </a:p>
                  </a:txBody>
                  <a:tcPr/>
                </a:tc>
                <a:tc>
                  <a:txBody>
                    <a:bodyPr/>
                    <a:lstStyle/>
                    <a:p>
                      <a:r>
                        <a:rPr lang="en-US" sz="1050">
                          <a:latin typeface="Arial" panose="020B0604020202020204" pitchFamily="34" charset="0"/>
                          <a:cs typeface="Arial" panose="020B0604020202020204" pitchFamily="34" charset="0"/>
                        </a:rPr>
                        <a:t>1.0e7</a:t>
                      </a:r>
                    </a:p>
                  </a:txBody>
                  <a:tcPr/>
                </a:tc>
                <a:tc>
                  <a:txBody>
                    <a:bodyPr/>
                    <a:lstStyle/>
                    <a:p>
                      <a:r>
                        <a:rPr lang="en-US" sz="1050">
                          <a:latin typeface="Arial" panose="020B0604020202020204" pitchFamily="34" charset="0"/>
                          <a:cs typeface="Arial" panose="020B0604020202020204" pitchFamily="34" charset="0"/>
                        </a:rPr>
                        <a:t>16 kW SSA</a:t>
                      </a:r>
                    </a:p>
                  </a:txBody>
                  <a:tcPr/>
                </a:tc>
                <a:extLst>
                  <a:ext uri="{0D108BD9-81ED-4DB2-BD59-A6C34878D82A}">
                    <a16:rowId xmlns:a16="http://schemas.microsoft.com/office/drawing/2014/main" val="10006"/>
                  </a:ext>
                </a:extLst>
              </a:tr>
            </a:tbl>
          </a:graphicData>
        </a:graphic>
      </p:graphicFrame>
      <p:sp>
        <p:nvSpPr>
          <p:cNvPr id="10" name="文本框 9">
            <a:extLst>
              <a:ext uri="{FF2B5EF4-FFF2-40B4-BE49-F238E27FC236}">
                <a16:creationId xmlns:a16="http://schemas.microsoft.com/office/drawing/2014/main" id="{F0B952FB-268C-521B-5760-6BD10836FA05}"/>
              </a:ext>
            </a:extLst>
          </p:cNvPr>
          <p:cNvSpPr txBox="1"/>
          <p:nvPr/>
        </p:nvSpPr>
        <p:spPr>
          <a:xfrm>
            <a:off x="192638" y="1390912"/>
            <a:ext cx="623941" cy="338554"/>
          </a:xfrm>
          <a:prstGeom prst="rect">
            <a:avLst/>
          </a:prstGeom>
          <a:solidFill>
            <a:srgbClr val="3399C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A5A5A5">
                    <a:lumMod val="20000"/>
                    <a:lumOff val="80000"/>
                  </a:srgbClr>
                </a:solidFill>
                <a:effectLst/>
                <a:uLnTx/>
                <a:uFillTx/>
                <a:latin typeface="Arial" panose="020B0604020202020204" pitchFamily="34" charset="0"/>
                <a:ea typeface="微软雅黑" panose="020B0503020204020204" pitchFamily="34" charset="-122"/>
                <a:cs typeface="Arial" panose="020B0604020202020204" pitchFamily="34" charset="0"/>
              </a:rPr>
              <a:t>KEK</a:t>
            </a:r>
          </a:p>
        </p:txBody>
      </p:sp>
      <p:pic>
        <p:nvPicPr>
          <p:cNvPr id="16" name="图片 15">
            <a:extLst>
              <a:ext uri="{FF2B5EF4-FFF2-40B4-BE49-F238E27FC236}">
                <a16:creationId xmlns:a16="http://schemas.microsoft.com/office/drawing/2014/main" id="{8E5FECB3-9112-ED5C-3056-C6E6D282E64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t="7107"/>
          <a:stretch>
            <a:fillRect/>
          </a:stretch>
        </p:blipFill>
        <p:spPr>
          <a:xfrm rot="10800000">
            <a:off x="5286738" y="4590523"/>
            <a:ext cx="6631699" cy="1517947"/>
          </a:xfrm>
          <a:prstGeom prst="rect">
            <a:avLst/>
          </a:prstGeom>
          <a:solidFill>
            <a:schemeClr val="bg2">
              <a:lumMod val="90000"/>
            </a:schemeClr>
          </a:solidFill>
        </p:spPr>
      </p:pic>
      <p:pic>
        <p:nvPicPr>
          <p:cNvPr id="24" name="图片 23">
            <a:extLst>
              <a:ext uri="{FF2B5EF4-FFF2-40B4-BE49-F238E27FC236}">
                <a16:creationId xmlns:a16="http://schemas.microsoft.com/office/drawing/2014/main" id="{3DF1A39B-F327-FFE2-4934-60A2FF462A6F}"/>
              </a:ext>
            </a:extLst>
          </p:cNvPr>
          <p:cNvPicPr>
            <a:picLocks noChangeAspect="1"/>
          </p:cNvPicPr>
          <p:nvPr/>
        </p:nvPicPr>
        <p:blipFill>
          <a:blip r:embed="rId11"/>
          <a:stretch>
            <a:fillRect/>
          </a:stretch>
        </p:blipFill>
        <p:spPr>
          <a:xfrm>
            <a:off x="192638" y="4003316"/>
            <a:ext cx="1154713" cy="856723"/>
          </a:xfrm>
          <a:prstGeom prst="rect">
            <a:avLst/>
          </a:prstGeom>
          <a:solidFill>
            <a:schemeClr val="accent2">
              <a:lumMod val="20000"/>
              <a:lumOff val="80000"/>
            </a:schemeClr>
          </a:solidFill>
          <a:ln w="19050">
            <a:solidFill>
              <a:schemeClr val="accent6">
                <a:lumMod val="20000"/>
                <a:lumOff val="80000"/>
              </a:schemeClr>
            </a:solidFill>
          </a:ln>
        </p:spPr>
      </p:pic>
      <p:sp>
        <p:nvSpPr>
          <p:cNvPr id="27" name="文本框 26">
            <a:extLst>
              <a:ext uri="{FF2B5EF4-FFF2-40B4-BE49-F238E27FC236}">
                <a16:creationId xmlns:a16="http://schemas.microsoft.com/office/drawing/2014/main" id="{D5D68A8A-D3CF-F9A6-AB30-3EC3AD7C72C1}"/>
              </a:ext>
            </a:extLst>
          </p:cNvPr>
          <p:cNvSpPr txBox="1"/>
          <p:nvPr/>
        </p:nvSpPr>
        <p:spPr>
          <a:xfrm>
            <a:off x="157583" y="3994204"/>
            <a:ext cx="864102" cy="461665"/>
          </a:xfrm>
          <a:prstGeom prst="rect">
            <a:avLst/>
          </a:prstGeom>
          <a:solidFill>
            <a:schemeClr val="bg1">
              <a:alpha val="31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CiADS</a:t>
            </a:r>
            <a:endParaRPr kumimoji="0" lang="en-US" altLang="zh-CN"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@Huizhou</a:t>
            </a:r>
            <a:endParaRPr kumimoji="0" lang="zh-CN" altLang="en-US" sz="1800" b="1"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28" name="文本框 27">
            <a:extLst>
              <a:ext uri="{FF2B5EF4-FFF2-40B4-BE49-F238E27FC236}">
                <a16:creationId xmlns:a16="http://schemas.microsoft.com/office/drawing/2014/main" id="{548B9B3B-F11B-A445-3779-044FA7D48D37}"/>
              </a:ext>
            </a:extLst>
          </p:cNvPr>
          <p:cNvSpPr txBox="1"/>
          <p:nvPr/>
        </p:nvSpPr>
        <p:spPr>
          <a:xfrm>
            <a:off x="175800" y="1641557"/>
            <a:ext cx="120808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rgbClr val="A5A5A5">
                    <a:lumMod val="20000"/>
                    <a:lumOff val="80000"/>
                  </a:srgbClr>
                </a:solidFill>
                <a:effectLst/>
                <a:uLnTx/>
                <a:uFillTx/>
                <a:latin typeface="Arial" panose="020B0604020202020204" pitchFamily="34" charset="0"/>
                <a:ea typeface="微软雅黑" panose="020B0503020204020204" pitchFamily="34" charset="-122"/>
                <a:cs typeface="Arial" panose="020B0604020202020204" pitchFamily="34" charset="0"/>
              </a:rPr>
              <a:t>@Tsukuba</a:t>
            </a:r>
          </a:p>
        </p:txBody>
      </p:sp>
      <p:pic>
        <p:nvPicPr>
          <p:cNvPr id="17" name="图片 16">
            <a:extLst>
              <a:ext uri="{FF2B5EF4-FFF2-40B4-BE49-F238E27FC236}">
                <a16:creationId xmlns:a16="http://schemas.microsoft.com/office/drawing/2014/main" id="{BC26CFF9-0446-A5EE-A9CD-3D99533D46C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755865" y="4286292"/>
            <a:ext cx="1757909" cy="1039820"/>
          </a:xfrm>
          <a:prstGeom prst="rect">
            <a:avLst/>
          </a:prstGeom>
          <a:noFill/>
          <a:ln w="19050">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pic>
      <p:sp>
        <p:nvSpPr>
          <p:cNvPr id="30" name="文本框 29">
            <a:extLst>
              <a:ext uri="{FF2B5EF4-FFF2-40B4-BE49-F238E27FC236}">
                <a16:creationId xmlns:a16="http://schemas.microsoft.com/office/drawing/2014/main" id="{24073010-39DA-6551-703F-71CFB9D60CA0}"/>
              </a:ext>
            </a:extLst>
          </p:cNvPr>
          <p:cNvSpPr txBox="1"/>
          <p:nvPr/>
        </p:nvSpPr>
        <p:spPr>
          <a:xfrm>
            <a:off x="3679703" y="5036544"/>
            <a:ext cx="6473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SRF</a:t>
            </a:r>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文本框 33">
            <a:extLst>
              <a:ext uri="{FF2B5EF4-FFF2-40B4-BE49-F238E27FC236}">
                <a16:creationId xmlns:a16="http://schemas.microsoft.com/office/drawing/2014/main" id="{05851947-878B-C85D-0280-7751F59E3293}"/>
              </a:ext>
            </a:extLst>
          </p:cNvPr>
          <p:cNvSpPr txBox="1"/>
          <p:nvPr/>
        </p:nvSpPr>
        <p:spPr>
          <a:xfrm>
            <a:off x="4694897" y="4229532"/>
            <a:ext cx="93793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CiADS</a:t>
            </a:r>
            <a:endParaRPr kumimoji="0" lang="en-US" altLang="zh-CN"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 name="文本框 38">
            <a:extLst>
              <a:ext uri="{FF2B5EF4-FFF2-40B4-BE49-F238E27FC236}">
                <a16:creationId xmlns:a16="http://schemas.microsoft.com/office/drawing/2014/main" id="{50F95A1E-C8F4-F5C3-CAA5-806A4A2E6B98}"/>
              </a:ext>
            </a:extLst>
          </p:cNvPr>
          <p:cNvSpPr txBox="1"/>
          <p:nvPr/>
        </p:nvSpPr>
        <p:spPr>
          <a:xfrm>
            <a:off x="6078115" y="6122400"/>
            <a:ext cx="546194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1E4E78"/>
                </a:solidFill>
                <a:effectLst/>
                <a:uLnTx/>
                <a:uFillTx/>
                <a:latin typeface="Arial" panose="020B0604020202020204" pitchFamily="34" charset="0"/>
                <a:ea typeface="微软雅黑" panose="020B0503020204020204" pitchFamily="34" charset="-122"/>
                <a:cs typeface="Arial" panose="020B0604020202020204" pitchFamily="34" charset="0"/>
              </a:rPr>
              <a:t>CAFe (Chinese ADS Front-end), 162.5 MHz, CW</a:t>
            </a:r>
          </a:p>
        </p:txBody>
      </p:sp>
      <p:sp>
        <p:nvSpPr>
          <p:cNvPr id="41" name="文本框 40">
            <a:extLst>
              <a:ext uri="{FF2B5EF4-FFF2-40B4-BE49-F238E27FC236}">
                <a16:creationId xmlns:a16="http://schemas.microsoft.com/office/drawing/2014/main" id="{30B01FE9-76B7-A1D2-1719-4738D99933E9}"/>
              </a:ext>
            </a:extLst>
          </p:cNvPr>
          <p:cNvSpPr txBox="1"/>
          <p:nvPr/>
        </p:nvSpPr>
        <p:spPr>
          <a:xfrm>
            <a:off x="7416472" y="3571688"/>
            <a:ext cx="225343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1E4E78"/>
                </a:solidFill>
                <a:effectLst/>
                <a:uLnTx/>
                <a:uFillTx/>
                <a:latin typeface="Arial" panose="020B0604020202020204" pitchFamily="34" charset="0"/>
                <a:ea typeface="微软雅黑" panose="020B0503020204020204" pitchFamily="34" charset="-122"/>
                <a:cs typeface="Arial" panose="020B0604020202020204" pitchFamily="34" charset="0"/>
              </a:rPr>
              <a:t>cERL</a:t>
            </a:r>
            <a:r>
              <a:rPr kumimoji="0" lang="en-US" altLang="zh-CN" sz="1600" b="1" i="0" u="none" strike="noStrike" kern="1200" cap="none" spc="0" normalizeH="0" baseline="0" noProof="0" dirty="0">
                <a:ln>
                  <a:noFill/>
                </a:ln>
                <a:solidFill>
                  <a:srgbClr val="1E4E78"/>
                </a:solidFill>
                <a:effectLst/>
                <a:uLnTx/>
                <a:uFillTx/>
                <a:latin typeface="Arial" panose="020B0604020202020204" pitchFamily="34" charset="0"/>
                <a:ea typeface="微软雅黑" panose="020B0503020204020204" pitchFamily="34" charset="-122"/>
                <a:cs typeface="Arial" panose="020B0604020202020204" pitchFamily="34" charset="0"/>
              </a:rPr>
              <a:t> 1.3 GHz, CW</a:t>
            </a:r>
            <a:endParaRPr kumimoji="0" lang="zh-CN" altLang="en-US" sz="1800" b="1" i="0" u="none" strike="noStrike" kern="1200" cap="none" spc="0" normalizeH="0" baseline="0" noProof="0" dirty="0">
              <a:ln>
                <a:noFill/>
              </a:ln>
              <a:solidFill>
                <a:srgbClr val="1E4E78"/>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42" name="文本框 41">
            <a:extLst>
              <a:ext uri="{FF2B5EF4-FFF2-40B4-BE49-F238E27FC236}">
                <a16:creationId xmlns:a16="http://schemas.microsoft.com/office/drawing/2014/main" id="{3829A1DA-D8BD-A801-5234-D334B1B6E780}"/>
              </a:ext>
            </a:extLst>
          </p:cNvPr>
          <p:cNvSpPr txBox="1"/>
          <p:nvPr/>
        </p:nvSpPr>
        <p:spPr>
          <a:xfrm>
            <a:off x="7965649" y="5431182"/>
            <a:ext cx="13771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0B9999"/>
                </a:solidFill>
                <a:effectLst/>
                <a:uLnTx/>
                <a:uFillTx/>
                <a:latin typeface="Arial" panose="020B0604020202020204" pitchFamily="34" charset="0"/>
                <a:ea typeface="华文楷体" panose="02010600040101010101" pitchFamily="2" charset="-122"/>
                <a:cs typeface="Arial" panose="020B0604020202020204" pitchFamily="34" charset="0"/>
              </a:rPr>
              <a:t>HWR</a:t>
            </a:r>
            <a:r>
              <a:rPr kumimoji="0" lang="en-US" altLang="zh-CN" sz="1400" b="0" i="0" u="none" strike="noStrike" kern="1200" cap="none" spc="0" normalizeH="0" baseline="-25000" noProof="0">
                <a:ln>
                  <a:noFill/>
                </a:ln>
                <a:solidFill>
                  <a:srgbClr val="0B9999"/>
                </a:solidFill>
                <a:effectLst/>
                <a:uLnTx/>
                <a:uFillTx/>
                <a:latin typeface="Arial" panose="020B0604020202020204" pitchFamily="34" charset="0"/>
                <a:ea typeface="华文楷体" panose="02010600040101010101" pitchFamily="2" charset="-122"/>
                <a:cs typeface="Arial" panose="020B0604020202020204" pitchFamily="34" charset="0"/>
              </a:rPr>
              <a:t>010</a:t>
            </a:r>
            <a:r>
              <a:rPr kumimoji="0" lang="en-US" altLang="zh-CN" sz="1400" b="0" i="0" u="none" strike="noStrike" kern="1200" cap="none" spc="0" normalizeH="0" baseline="0" noProof="0">
                <a:ln>
                  <a:noFill/>
                </a:ln>
                <a:solidFill>
                  <a:srgbClr val="0B9999"/>
                </a:solidFill>
                <a:effectLst/>
                <a:uLnTx/>
                <a:uFillTx/>
                <a:latin typeface="Arial" panose="020B0604020202020204" pitchFamily="34" charset="0"/>
                <a:ea typeface="华文楷体" panose="02010600040101010101" pitchFamily="2" charset="-122"/>
                <a:cs typeface="Arial" panose="020B0604020202020204" pitchFamily="34" charset="0"/>
              </a:rPr>
              <a:t> (</a:t>
            </a:r>
            <a:r>
              <a:rPr kumimoji="0" lang="el-GR" altLang="zh-CN" sz="1400" b="0" i="0" u="none" strike="noStrike" kern="1200" cap="none" spc="0" normalizeH="0" baseline="0" noProof="0">
                <a:ln>
                  <a:noFill/>
                </a:ln>
                <a:solidFill>
                  <a:srgbClr val="0B9999"/>
                </a:solidFill>
                <a:effectLst/>
                <a:uLnTx/>
                <a:uFillTx/>
                <a:latin typeface="Arial" panose="020B0604020202020204" pitchFamily="34" charset="0"/>
                <a:ea typeface="华文楷体" panose="02010600040101010101" pitchFamily="2" charset="-122"/>
                <a:cs typeface="Arial" panose="020B0604020202020204" pitchFamily="34" charset="0"/>
              </a:rPr>
              <a:t>β</a:t>
            </a:r>
            <a:r>
              <a:rPr kumimoji="0" lang="en-US" altLang="zh-CN" sz="1400" b="0" i="0" u="none" strike="noStrike" kern="1200" cap="none" spc="0" normalizeH="0" baseline="0" noProof="0">
                <a:ln>
                  <a:noFill/>
                </a:ln>
                <a:solidFill>
                  <a:srgbClr val="0B9999"/>
                </a:solidFill>
                <a:effectLst/>
                <a:uLnTx/>
                <a:uFillTx/>
                <a:latin typeface="Arial" panose="020B0604020202020204" pitchFamily="34" charset="0"/>
                <a:ea typeface="华文楷体" panose="02010600040101010101" pitchFamily="2" charset="-122"/>
                <a:cs typeface="Arial" panose="020B0604020202020204" pitchFamily="34" charset="0"/>
              </a:rPr>
              <a:t>=0.1)</a:t>
            </a:r>
            <a:endParaRPr kumimoji="0" lang="zh-CN" altLang="en-US" sz="1400" b="0" i="0" u="none" strike="noStrike" kern="1200" cap="none" spc="0" normalizeH="0" baseline="0" noProof="0">
              <a:ln>
                <a:noFill/>
              </a:ln>
              <a:solidFill>
                <a:srgbClr val="0B9999"/>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43" name="文本框 42">
            <a:extLst>
              <a:ext uri="{FF2B5EF4-FFF2-40B4-BE49-F238E27FC236}">
                <a16:creationId xmlns:a16="http://schemas.microsoft.com/office/drawing/2014/main" id="{3744D6AD-83EC-BD47-143C-E8A33F113846}"/>
              </a:ext>
            </a:extLst>
          </p:cNvPr>
          <p:cNvSpPr txBox="1"/>
          <p:nvPr/>
        </p:nvSpPr>
        <p:spPr>
          <a:xfrm>
            <a:off x="9923874" y="5431182"/>
            <a:ext cx="13771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EF7979"/>
                </a:solidFill>
                <a:effectLst/>
                <a:uLnTx/>
                <a:uFillTx/>
                <a:latin typeface="Arial" panose="020B0604020202020204" pitchFamily="34" charset="0"/>
                <a:ea typeface="华文楷体" panose="02010600040101010101" pitchFamily="2" charset="-122"/>
                <a:cs typeface="Arial" panose="020B0604020202020204" pitchFamily="34" charset="0"/>
              </a:rPr>
              <a:t>HWR</a:t>
            </a:r>
            <a:r>
              <a:rPr kumimoji="0" lang="en-US" altLang="zh-CN" sz="1400" b="0" i="0" u="none" strike="noStrike" kern="1200" cap="none" spc="0" normalizeH="0" baseline="-25000" noProof="0">
                <a:ln>
                  <a:noFill/>
                </a:ln>
                <a:solidFill>
                  <a:srgbClr val="EF7979"/>
                </a:solidFill>
                <a:effectLst/>
                <a:uLnTx/>
                <a:uFillTx/>
                <a:latin typeface="Arial" panose="020B0604020202020204" pitchFamily="34" charset="0"/>
                <a:ea typeface="华文楷体" panose="02010600040101010101" pitchFamily="2" charset="-122"/>
                <a:cs typeface="Arial" panose="020B0604020202020204" pitchFamily="34" charset="0"/>
              </a:rPr>
              <a:t>015</a:t>
            </a:r>
            <a:r>
              <a:rPr kumimoji="0" lang="en-US" altLang="zh-CN" sz="1400" b="0" i="0" u="none" strike="noStrike" kern="1200" cap="none" spc="0" normalizeH="0" baseline="0" noProof="0">
                <a:ln>
                  <a:noFill/>
                </a:ln>
                <a:solidFill>
                  <a:srgbClr val="EF7979"/>
                </a:solidFill>
                <a:effectLst/>
                <a:uLnTx/>
                <a:uFillTx/>
                <a:latin typeface="Arial" panose="020B0604020202020204" pitchFamily="34" charset="0"/>
                <a:ea typeface="华文楷体" panose="02010600040101010101" pitchFamily="2" charset="-122"/>
                <a:cs typeface="Arial" panose="020B0604020202020204" pitchFamily="34" charset="0"/>
              </a:rPr>
              <a:t> (</a:t>
            </a:r>
            <a:r>
              <a:rPr kumimoji="0" lang="el-GR" altLang="zh-CN" sz="1400" b="0" i="0" u="none" strike="noStrike" kern="1200" cap="none" spc="0" normalizeH="0" baseline="0" noProof="0">
                <a:ln>
                  <a:noFill/>
                </a:ln>
                <a:solidFill>
                  <a:srgbClr val="EF7979"/>
                </a:solidFill>
                <a:effectLst/>
                <a:uLnTx/>
                <a:uFillTx/>
                <a:latin typeface="Arial" panose="020B0604020202020204" pitchFamily="34" charset="0"/>
                <a:ea typeface="华文楷体" panose="02010600040101010101" pitchFamily="2" charset="-122"/>
                <a:cs typeface="Arial" panose="020B0604020202020204" pitchFamily="34" charset="0"/>
              </a:rPr>
              <a:t>β</a:t>
            </a:r>
            <a:r>
              <a:rPr kumimoji="0" lang="en-US" altLang="zh-CN" sz="1400" b="0" i="0" u="none" strike="noStrike" kern="1200" cap="none" spc="0" normalizeH="0" baseline="0" noProof="0">
                <a:ln>
                  <a:noFill/>
                </a:ln>
                <a:solidFill>
                  <a:srgbClr val="EF7979"/>
                </a:solidFill>
                <a:effectLst/>
                <a:uLnTx/>
                <a:uFillTx/>
                <a:latin typeface="Arial" panose="020B0604020202020204" pitchFamily="34" charset="0"/>
                <a:ea typeface="华文楷体" panose="02010600040101010101" pitchFamily="2" charset="-122"/>
                <a:cs typeface="Arial" panose="020B0604020202020204" pitchFamily="34" charset="0"/>
              </a:rPr>
              <a:t>=0.1)</a:t>
            </a:r>
            <a:endParaRPr kumimoji="0" lang="zh-CN" altLang="en-US" sz="1400" b="0" i="0" u="none" strike="noStrike" kern="1200" cap="none" spc="0" normalizeH="0" baseline="0" noProof="0">
              <a:ln>
                <a:noFill/>
              </a:ln>
              <a:solidFill>
                <a:srgbClr val="EF7979"/>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45" name="文本框 44">
            <a:extLst>
              <a:ext uri="{FF2B5EF4-FFF2-40B4-BE49-F238E27FC236}">
                <a16:creationId xmlns:a16="http://schemas.microsoft.com/office/drawing/2014/main" id="{ADA825CF-86BD-0996-FE85-D747888CFCF2}"/>
              </a:ext>
            </a:extLst>
          </p:cNvPr>
          <p:cNvSpPr txBox="1"/>
          <p:nvPr/>
        </p:nvSpPr>
        <p:spPr>
          <a:xfrm>
            <a:off x="6183484" y="5431182"/>
            <a:ext cx="60149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B4611B"/>
                </a:solidFill>
                <a:effectLst/>
                <a:uLnTx/>
                <a:uFillTx/>
                <a:latin typeface="Arial" panose="020B0604020202020204" pitchFamily="34" charset="0"/>
                <a:ea typeface="华文楷体" panose="02010600040101010101" pitchFamily="2" charset="-122"/>
                <a:cs typeface="Arial" panose="020B0604020202020204" pitchFamily="34" charset="0"/>
              </a:rPr>
              <a:t>RFQ</a:t>
            </a:r>
            <a:endParaRPr kumimoji="0" lang="zh-CN" altLang="en-US" sz="1400" b="0" i="0" u="none" strike="noStrike" kern="1200" cap="none" spc="0" normalizeH="0" baseline="0" noProof="0">
              <a:ln>
                <a:noFill/>
              </a:ln>
              <a:solidFill>
                <a:srgbClr val="B4611B"/>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47" name="image6.png">
            <a:extLst>
              <a:ext uri="{FF2B5EF4-FFF2-40B4-BE49-F238E27FC236}">
                <a16:creationId xmlns:a16="http://schemas.microsoft.com/office/drawing/2014/main" id="{8DC00AAD-2F15-9B28-3A00-8209ACBB8CE9}"/>
              </a:ext>
            </a:extLst>
          </p:cNvPr>
          <p:cNvPicPr>
            <a:picLocks noChangeAspect="1"/>
          </p:cNvPicPr>
          <p:nvPr/>
        </p:nvPicPr>
        <p:blipFill>
          <a:blip r:embed="rId13"/>
          <a:stretch>
            <a:fillRect/>
          </a:stretch>
        </p:blipFill>
        <p:spPr>
          <a:xfrm>
            <a:off x="7804306" y="4404647"/>
            <a:ext cx="1577530" cy="883563"/>
          </a:xfrm>
          <a:prstGeom prst="rect">
            <a:avLst/>
          </a:prstGeom>
          <a:solidFill>
            <a:schemeClr val="bg1"/>
          </a:solidFill>
          <a:ln w="12700" cap="flat">
            <a:noFill/>
            <a:miter lim="400000"/>
          </a:ln>
          <a:effectLst/>
        </p:spPr>
      </p:pic>
      <p:sp>
        <p:nvSpPr>
          <p:cNvPr id="59" name="矩形: 圆角 58">
            <a:extLst>
              <a:ext uri="{FF2B5EF4-FFF2-40B4-BE49-F238E27FC236}">
                <a16:creationId xmlns:a16="http://schemas.microsoft.com/office/drawing/2014/main" id="{9ECBFF28-1007-B349-F575-72E31871602D}"/>
              </a:ext>
            </a:extLst>
          </p:cNvPr>
          <p:cNvSpPr/>
          <p:nvPr/>
        </p:nvSpPr>
        <p:spPr>
          <a:xfrm>
            <a:off x="7794515" y="4261674"/>
            <a:ext cx="1645033" cy="1091604"/>
          </a:xfrm>
          <a:prstGeom prst="roundRect">
            <a:avLst>
              <a:gd name="adj" fmla="val 8855"/>
            </a:avLst>
          </a:prstGeom>
          <a:noFill/>
          <a:ln w="19050">
            <a:gradFill>
              <a:gsLst>
                <a:gs pos="0">
                  <a:schemeClr val="accent1">
                    <a:lumMod val="5000"/>
                    <a:lumOff val="95000"/>
                  </a:schemeClr>
                </a:gs>
                <a:gs pos="100000">
                  <a:schemeClr val="bg1">
                    <a:lumMod val="8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ranklin Gothic Book" panose="020B0503020102020204"/>
              <a:ea typeface="华文楷体" panose="02010600040101010101" pitchFamily="2" charset="-122"/>
              <a:cs typeface="+mn-cs"/>
            </a:endParaRPr>
          </a:p>
        </p:txBody>
      </p:sp>
      <p:sp>
        <p:nvSpPr>
          <p:cNvPr id="60" name="矩形: 圆角 59">
            <a:extLst>
              <a:ext uri="{FF2B5EF4-FFF2-40B4-BE49-F238E27FC236}">
                <a16:creationId xmlns:a16="http://schemas.microsoft.com/office/drawing/2014/main" id="{080A03EE-05CA-2114-7977-D23209095420}"/>
              </a:ext>
            </a:extLst>
          </p:cNvPr>
          <p:cNvSpPr/>
          <p:nvPr/>
        </p:nvSpPr>
        <p:spPr>
          <a:xfrm>
            <a:off x="9702824" y="4261674"/>
            <a:ext cx="1645033" cy="1074662"/>
          </a:xfrm>
          <a:prstGeom prst="roundRect">
            <a:avLst>
              <a:gd name="adj" fmla="val 8855"/>
            </a:avLst>
          </a:prstGeom>
          <a:noFill/>
          <a:ln w="19050">
            <a:gradFill>
              <a:gsLst>
                <a:gs pos="0">
                  <a:schemeClr val="accent1">
                    <a:lumMod val="5000"/>
                    <a:lumOff val="95000"/>
                  </a:schemeClr>
                </a:gs>
                <a:gs pos="100000">
                  <a:schemeClr val="bg1">
                    <a:lumMod val="8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ranklin Gothic Book" panose="020B0503020102020204"/>
              <a:ea typeface="华文楷体" panose="02010600040101010101" pitchFamily="2" charset="-122"/>
              <a:cs typeface="+mn-cs"/>
            </a:endParaRPr>
          </a:p>
        </p:txBody>
      </p:sp>
      <p:sp>
        <p:nvSpPr>
          <p:cNvPr id="64" name="矩形: 圆角 63">
            <a:extLst>
              <a:ext uri="{FF2B5EF4-FFF2-40B4-BE49-F238E27FC236}">
                <a16:creationId xmlns:a16="http://schemas.microsoft.com/office/drawing/2014/main" id="{631C81DB-BBCE-27E2-90C6-113EBBA9827B}"/>
              </a:ext>
            </a:extLst>
          </p:cNvPr>
          <p:cNvSpPr/>
          <p:nvPr/>
        </p:nvSpPr>
        <p:spPr>
          <a:xfrm>
            <a:off x="5789390" y="4261674"/>
            <a:ext cx="1901531" cy="1137944"/>
          </a:xfrm>
          <a:prstGeom prst="roundRect">
            <a:avLst>
              <a:gd name="adj" fmla="val 5521"/>
            </a:avLst>
          </a:prstGeom>
          <a:gradFill>
            <a:gsLst>
              <a:gs pos="0">
                <a:srgbClr val="8064A2">
                  <a:lumMod val="42000"/>
                  <a:lumOff val="58000"/>
                </a:srgbClr>
              </a:gs>
              <a:gs pos="100000">
                <a:sysClr val="window" lastClr="FFFFFF"/>
              </a:gs>
            </a:gsLst>
            <a:lin ang="5400000" scaled="0"/>
          </a:gradFill>
          <a:ln w="25400" cap="flat" cmpd="sng" algn="ctr">
            <a:gradFill>
              <a:gsLst>
                <a:gs pos="0">
                  <a:srgbClr val="4F81BD">
                    <a:lumMod val="5000"/>
                    <a:lumOff val="95000"/>
                  </a:srgbClr>
                </a:gs>
                <a:gs pos="100000">
                  <a:srgbClr val="4F81BD">
                    <a:lumMod val="30000"/>
                    <a:lumOff val="70000"/>
                  </a:srgbClr>
                </a:gs>
              </a:gsLst>
              <a:lin ang="5400000" scaled="1"/>
            </a:gradFill>
            <a:prstDash val="solid"/>
          </a:ln>
          <a:effectLst>
            <a:outerShdw blurRad="50800" dist="38100" dir="10800000" algn="r" rotWithShape="0">
              <a:prstClr val="black">
                <a:alpha val="40000"/>
              </a:prstClr>
            </a:outerShdw>
          </a:effectLst>
        </p:spPr>
        <p:txBody>
          <a:bodyPr rtlCol="0" anchor="ctr"/>
          <a:lstStyle/>
          <a:p>
            <a:pPr marL="285750" marR="0" lvl="0" indent="-285750" algn="l" defTabSz="914133"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~20 MeV, 10 mA </a:t>
            </a:r>
          </a:p>
          <a:p>
            <a:pPr marL="285750" marR="0" lvl="0" indent="-285750" algn="l" defTabSz="914133"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1 RFQ+ 23 SC</a:t>
            </a:r>
          </a:p>
          <a:p>
            <a:pPr marL="285750" marR="0" lvl="0" indent="-285750" algn="l" defTabSz="914133"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400" b="0" i="1"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Q</a:t>
            </a:r>
            <a:r>
              <a:rPr kumimoji="0" lang="en-US" altLang="zh-CN" sz="1400" b="0" i="0" u="none" strike="noStrike" kern="0" cap="none" spc="0" normalizeH="0" baseline="-2500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L</a:t>
            </a:r>
            <a:r>
              <a:rPr kumimoji="0" lang="en-US" altLang="zh-CN"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 5e5~1e6</a:t>
            </a:r>
          </a:p>
          <a:p>
            <a:pPr marL="285750" marR="0" lvl="0" indent="-285750" algn="l" defTabSz="914133"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10 kW SSA</a:t>
            </a:r>
            <a:endParaRPr kumimoji="0" lang="zh-CN" altLang="en-US"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66" name="直接连接符 65">
            <a:extLst>
              <a:ext uri="{FF2B5EF4-FFF2-40B4-BE49-F238E27FC236}">
                <a16:creationId xmlns:a16="http://schemas.microsoft.com/office/drawing/2014/main" id="{5D5CFEB1-3D60-1FE0-3296-3E85E224513A}"/>
              </a:ext>
            </a:extLst>
          </p:cNvPr>
          <p:cNvCxnSpPr/>
          <p:nvPr/>
        </p:nvCxnSpPr>
        <p:spPr>
          <a:xfrm>
            <a:off x="481407" y="3940266"/>
            <a:ext cx="11188700" cy="0"/>
          </a:xfrm>
          <a:prstGeom prst="line">
            <a:avLst/>
          </a:prstGeom>
          <a:ln w="38100">
            <a:gradFill>
              <a:gsLst>
                <a:gs pos="0">
                  <a:schemeClr val="accent1">
                    <a:lumMod val="5000"/>
                    <a:lumOff val="9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EABA20FE-AE97-038B-D760-D851C432E861}"/>
              </a:ext>
            </a:extLst>
          </p:cNvPr>
          <p:cNvSpPr txBox="1"/>
          <p:nvPr/>
        </p:nvSpPr>
        <p:spPr>
          <a:xfrm>
            <a:off x="639063" y="5138008"/>
            <a:ext cx="101222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rPr>
              <a:t>Aerial View</a:t>
            </a:r>
          </a:p>
        </p:txBody>
      </p:sp>
      <p:sp>
        <p:nvSpPr>
          <p:cNvPr id="68" name="文本框 67">
            <a:extLst>
              <a:ext uri="{FF2B5EF4-FFF2-40B4-BE49-F238E27FC236}">
                <a16:creationId xmlns:a16="http://schemas.microsoft.com/office/drawing/2014/main" id="{8C3BD8BC-5305-89AE-0FBA-04E1564A742D}"/>
              </a:ext>
            </a:extLst>
          </p:cNvPr>
          <p:cNvSpPr txBox="1"/>
          <p:nvPr/>
        </p:nvSpPr>
        <p:spPr>
          <a:xfrm>
            <a:off x="628373" y="5359056"/>
            <a:ext cx="200381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rPr>
              <a:t>Architectural Rendering</a:t>
            </a:r>
          </a:p>
        </p:txBody>
      </p:sp>
      <p:sp>
        <p:nvSpPr>
          <p:cNvPr id="69" name="箭头: 圆角右 68">
            <a:extLst>
              <a:ext uri="{FF2B5EF4-FFF2-40B4-BE49-F238E27FC236}">
                <a16:creationId xmlns:a16="http://schemas.microsoft.com/office/drawing/2014/main" id="{B8F6A5DE-A103-52B8-627D-D25C0520BE0E}"/>
              </a:ext>
            </a:extLst>
          </p:cNvPr>
          <p:cNvSpPr/>
          <p:nvPr/>
        </p:nvSpPr>
        <p:spPr>
          <a:xfrm rot="10800000" flipH="1">
            <a:off x="4351574" y="5187889"/>
            <a:ext cx="872237" cy="743327"/>
          </a:xfrm>
          <a:prstGeom prst="bentArrow">
            <a:avLst>
              <a:gd name="adj1" fmla="val 25000"/>
              <a:gd name="adj2" fmla="val 25000"/>
              <a:gd name="adj3" fmla="val 37826"/>
              <a:gd name="adj4" fmla="val 43750"/>
            </a:avLst>
          </a:prstGeom>
          <a:gradFill>
            <a:gsLst>
              <a:gs pos="0">
                <a:schemeClr val="bg1">
                  <a:lumMod val="65000"/>
                </a:schemeClr>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ranklin Gothic Book" panose="020B0503020102020204"/>
              <a:ea typeface="华文楷体" panose="02010600040101010101" pitchFamily="2" charset="-122"/>
              <a:cs typeface="+mn-cs"/>
            </a:endParaRPr>
          </a:p>
        </p:txBody>
      </p:sp>
      <p:sp>
        <p:nvSpPr>
          <p:cNvPr id="72" name="文本框 71">
            <a:extLst>
              <a:ext uri="{FF2B5EF4-FFF2-40B4-BE49-F238E27FC236}">
                <a16:creationId xmlns:a16="http://schemas.microsoft.com/office/drawing/2014/main" id="{E605CAF6-C5A7-8A95-FCD6-A8080E81CD2A}"/>
              </a:ext>
            </a:extLst>
          </p:cNvPr>
          <p:cNvSpPr txBox="1"/>
          <p:nvPr/>
        </p:nvSpPr>
        <p:spPr>
          <a:xfrm>
            <a:off x="4021721" y="5523997"/>
            <a:ext cx="1006418" cy="523220"/>
          </a:xfrm>
          <a:prstGeom prst="rect">
            <a:avLst/>
          </a:prstGeom>
          <a:solidFill>
            <a:schemeClr val="bg1">
              <a:alpha val="2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err="1">
                <a:ln>
                  <a:noFill/>
                </a:ln>
                <a:solidFill>
                  <a:srgbClr val="1E4E78"/>
                </a:solidFill>
                <a:effectLst/>
                <a:uLnTx/>
                <a:uFillTx/>
                <a:latin typeface="Arial" panose="020B0604020202020204" pitchFamily="34" charset="0"/>
                <a:ea typeface="微软雅黑" panose="020B0503020204020204" pitchFamily="34" charset="-122"/>
                <a:cs typeface="Arial" panose="020B0604020202020204" pitchFamily="34" charset="0"/>
              </a:rPr>
              <a:t>Linac</a:t>
            </a:r>
            <a:r>
              <a:rPr kumimoji="0" lang="en-US" altLang="zh-CN" sz="1400" b="0" i="0" u="none" strike="noStrike" kern="1200" cap="none" spc="0" normalizeH="0" baseline="0" noProof="0">
                <a:ln>
                  <a:noFill/>
                </a:ln>
                <a:solidFill>
                  <a:srgbClr val="1E4E78"/>
                </a:solidFill>
                <a:effectLst/>
                <a:uLnTx/>
                <a:uFillTx/>
                <a:latin typeface="Arial" panose="020B0604020202020204" pitchFamily="34" charset="0"/>
                <a:ea typeface="微软雅黑" panose="020B0503020204020204" pitchFamily="34" charset="-122"/>
                <a:cs typeface="Arial" panose="020B0604020202020204" pitchFamily="34" charset="0"/>
              </a:rPr>
              <a:t> Prototype </a:t>
            </a:r>
          </a:p>
        </p:txBody>
      </p:sp>
      <p:cxnSp>
        <p:nvCxnSpPr>
          <p:cNvPr id="73" name="直接连接符 72">
            <a:extLst>
              <a:ext uri="{FF2B5EF4-FFF2-40B4-BE49-F238E27FC236}">
                <a16:creationId xmlns:a16="http://schemas.microsoft.com/office/drawing/2014/main" id="{2DDF18B9-1382-2DA0-620E-3CDD3AFE4366}"/>
              </a:ext>
            </a:extLst>
          </p:cNvPr>
          <p:cNvCxnSpPr>
            <a:cxnSpLocks/>
          </p:cNvCxnSpPr>
          <p:nvPr/>
        </p:nvCxnSpPr>
        <p:spPr>
          <a:xfrm>
            <a:off x="2373805" y="5945577"/>
            <a:ext cx="1040176" cy="0"/>
          </a:xfrm>
          <a:prstGeom prst="line">
            <a:avLst/>
          </a:prstGeom>
          <a:ln w="31750" cap="rnd">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0C4192E2-EA1F-D536-DA66-23D233E799C0}"/>
              </a:ext>
            </a:extLst>
          </p:cNvPr>
          <p:cNvCxnSpPr>
            <a:cxnSpLocks/>
          </p:cNvCxnSpPr>
          <p:nvPr/>
        </p:nvCxnSpPr>
        <p:spPr>
          <a:xfrm>
            <a:off x="2373805" y="5012127"/>
            <a:ext cx="1040176" cy="0"/>
          </a:xfrm>
          <a:prstGeom prst="line">
            <a:avLst/>
          </a:prstGeom>
          <a:ln w="31750" cap="rnd">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55AEB579-CB23-0B49-58D2-28169F43DF6D}"/>
              </a:ext>
            </a:extLst>
          </p:cNvPr>
          <p:cNvCxnSpPr/>
          <p:nvPr/>
        </p:nvCxnSpPr>
        <p:spPr>
          <a:xfrm>
            <a:off x="1138238" y="6604000"/>
            <a:ext cx="311150" cy="17463"/>
          </a:xfrm>
          <a:prstGeom prst="line">
            <a:avLst/>
          </a:prstGeom>
        </p:spPr>
        <p:style>
          <a:lnRef idx="1">
            <a:schemeClr val="accent1"/>
          </a:lnRef>
          <a:fillRef idx="0">
            <a:schemeClr val="accent1"/>
          </a:fillRef>
          <a:effectRef idx="0">
            <a:schemeClr val="accent1"/>
          </a:effectRef>
          <a:fontRef idx="minor">
            <a:schemeClr val="tx1"/>
          </a:fontRef>
        </p:style>
      </p:cxnSp>
      <p:grpSp>
        <p:nvGrpSpPr>
          <p:cNvPr id="3259" name="组合 3258">
            <a:extLst>
              <a:ext uri="{FF2B5EF4-FFF2-40B4-BE49-F238E27FC236}">
                <a16:creationId xmlns:a16="http://schemas.microsoft.com/office/drawing/2014/main" id="{CC5695B7-6A70-079F-6E63-926B2E679178}"/>
              </a:ext>
            </a:extLst>
          </p:cNvPr>
          <p:cNvGrpSpPr/>
          <p:nvPr/>
        </p:nvGrpSpPr>
        <p:grpSpPr>
          <a:xfrm>
            <a:off x="1074409" y="5756257"/>
            <a:ext cx="438807" cy="120364"/>
            <a:chOff x="1128820" y="5785607"/>
            <a:chExt cx="438807" cy="120364"/>
          </a:xfrm>
        </p:grpSpPr>
        <p:cxnSp>
          <p:nvCxnSpPr>
            <p:cNvPr id="98" name="直接连接符 97">
              <a:extLst>
                <a:ext uri="{FF2B5EF4-FFF2-40B4-BE49-F238E27FC236}">
                  <a16:creationId xmlns:a16="http://schemas.microsoft.com/office/drawing/2014/main" id="{EF7F814D-0F53-2527-064C-287E0CA24AB0}"/>
                </a:ext>
              </a:extLst>
            </p:cNvPr>
            <p:cNvCxnSpPr>
              <a:cxnSpLocks/>
            </p:cNvCxnSpPr>
            <p:nvPr/>
          </p:nvCxnSpPr>
          <p:spPr>
            <a:xfrm flipV="1">
              <a:off x="1128820" y="5785607"/>
              <a:ext cx="320568" cy="72814"/>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4A29CB19-0DC0-3B43-097F-080B907730D4}"/>
                </a:ext>
              </a:extLst>
            </p:cNvPr>
            <p:cNvCxnSpPr>
              <a:cxnSpLocks/>
            </p:cNvCxnSpPr>
            <p:nvPr/>
          </p:nvCxnSpPr>
          <p:spPr>
            <a:xfrm flipV="1">
              <a:off x="1555394" y="5804825"/>
              <a:ext cx="11406" cy="73688"/>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86019A72-B90E-E3F8-85FF-66C67FBCE1ED}"/>
                </a:ext>
              </a:extLst>
            </p:cNvPr>
            <p:cNvCxnSpPr>
              <a:cxnSpLocks/>
            </p:cNvCxnSpPr>
            <p:nvPr/>
          </p:nvCxnSpPr>
          <p:spPr>
            <a:xfrm flipH="1">
              <a:off x="1130300" y="5905971"/>
              <a:ext cx="384175" cy="0"/>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1FBD2C1E-3A2B-1A27-8985-B612BFA4C369}"/>
                </a:ext>
              </a:extLst>
            </p:cNvPr>
            <p:cNvCxnSpPr>
              <a:cxnSpLocks/>
            </p:cNvCxnSpPr>
            <p:nvPr/>
          </p:nvCxnSpPr>
          <p:spPr>
            <a:xfrm flipH="1" flipV="1">
              <a:off x="1452670" y="5785607"/>
              <a:ext cx="114957" cy="19218"/>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24" name="直接连接符 3223">
              <a:extLst>
                <a:ext uri="{FF2B5EF4-FFF2-40B4-BE49-F238E27FC236}">
                  <a16:creationId xmlns:a16="http://schemas.microsoft.com/office/drawing/2014/main" id="{E0F7FF0E-C86B-F5FB-516A-96E8A4B5B100}"/>
                </a:ext>
              </a:extLst>
            </p:cNvPr>
            <p:cNvCxnSpPr>
              <a:cxnSpLocks/>
            </p:cNvCxnSpPr>
            <p:nvPr/>
          </p:nvCxnSpPr>
          <p:spPr>
            <a:xfrm flipV="1">
              <a:off x="1517450" y="5879806"/>
              <a:ext cx="35987" cy="23065"/>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25" name="直接连接符 3224">
              <a:extLst>
                <a:ext uri="{FF2B5EF4-FFF2-40B4-BE49-F238E27FC236}">
                  <a16:creationId xmlns:a16="http://schemas.microsoft.com/office/drawing/2014/main" id="{79EF304F-3DEC-6F55-6636-01B73C39C4A3}"/>
                </a:ext>
              </a:extLst>
            </p:cNvPr>
            <p:cNvCxnSpPr>
              <a:cxnSpLocks/>
            </p:cNvCxnSpPr>
            <p:nvPr/>
          </p:nvCxnSpPr>
          <p:spPr>
            <a:xfrm flipV="1">
              <a:off x="1128820" y="5862638"/>
              <a:ext cx="0" cy="39116"/>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244" name="文本框 3243">
            <a:extLst>
              <a:ext uri="{FF2B5EF4-FFF2-40B4-BE49-F238E27FC236}">
                <a16:creationId xmlns:a16="http://schemas.microsoft.com/office/drawing/2014/main" id="{31752B64-DC68-3F99-4E6D-7F7E4C57E9F5}"/>
              </a:ext>
            </a:extLst>
          </p:cNvPr>
          <p:cNvSpPr txBox="1"/>
          <p:nvPr/>
        </p:nvSpPr>
        <p:spPr>
          <a:xfrm>
            <a:off x="699428" y="6252941"/>
            <a:ext cx="2335869" cy="215444"/>
          </a:xfrm>
          <a:prstGeom prst="rect">
            <a:avLst/>
          </a:prstGeom>
          <a:solidFill>
            <a:schemeClr val="bg1">
              <a:alpha val="49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微软雅黑" panose="020B0503020204020204" pitchFamily="34" charset="-122"/>
                <a:cs typeface="Arial" panose="020B0604020202020204" pitchFamily="34" charset="0"/>
              </a:rPr>
              <a:t>HIAF (High Intensity heavy-ion </a:t>
            </a:r>
            <a:r>
              <a:rPr kumimoji="0" lang="en-US" altLang="zh-CN" sz="800" b="1" i="0" u="none" strike="noStrike" kern="1200" cap="none" spc="0" normalizeH="0" baseline="0" noProof="0" err="1">
                <a:ln>
                  <a:noFill/>
                </a:ln>
                <a:solidFill>
                  <a:srgbClr val="FFC000">
                    <a:lumMod val="60000"/>
                    <a:lumOff val="40000"/>
                  </a:srgbClr>
                </a:solidFill>
                <a:effectLst/>
                <a:uLnTx/>
                <a:uFillTx/>
                <a:latin typeface="Arial" panose="020B0604020202020204" pitchFamily="34" charset="0"/>
                <a:ea typeface="微软雅黑" panose="020B0503020204020204" pitchFamily="34" charset="-122"/>
                <a:cs typeface="Arial" panose="020B0604020202020204" pitchFamily="34" charset="0"/>
              </a:rPr>
              <a:t>Accl</a:t>
            </a:r>
            <a:r>
              <a:rPr kumimoji="0" lang="en-US" altLang="zh-CN" sz="800" b="1"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微软雅黑" panose="020B0503020204020204" pitchFamily="34" charset="-122"/>
                <a:cs typeface="Arial" panose="020B0604020202020204" pitchFamily="34" charset="0"/>
              </a:rPr>
              <a:t>. Facility)</a:t>
            </a:r>
          </a:p>
        </p:txBody>
      </p:sp>
      <p:cxnSp>
        <p:nvCxnSpPr>
          <p:cNvPr id="3249" name="直接箭头连接符 3248">
            <a:extLst>
              <a:ext uri="{FF2B5EF4-FFF2-40B4-BE49-F238E27FC236}">
                <a16:creationId xmlns:a16="http://schemas.microsoft.com/office/drawing/2014/main" id="{C5CE5E9D-5E63-EC71-147A-9F00163A3347}"/>
              </a:ext>
            </a:extLst>
          </p:cNvPr>
          <p:cNvCxnSpPr>
            <a:cxnSpLocks/>
          </p:cNvCxnSpPr>
          <p:nvPr/>
        </p:nvCxnSpPr>
        <p:spPr>
          <a:xfrm flipV="1">
            <a:off x="2289154" y="2352040"/>
            <a:ext cx="1591551" cy="398254"/>
          </a:xfrm>
          <a:prstGeom prst="straightConnector1">
            <a:avLst/>
          </a:prstGeom>
          <a:noFill/>
          <a:ln w="25400" cap="flat" cmpd="sng" algn="ctr">
            <a:gradFill>
              <a:gsLst>
                <a:gs pos="0">
                  <a:srgbClr val="C00000"/>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3250" name="直接箭头连接符 3249">
            <a:extLst>
              <a:ext uri="{FF2B5EF4-FFF2-40B4-BE49-F238E27FC236}">
                <a16:creationId xmlns:a16="http://schemas.microsoft.com/office/drawing/2014/main" id="{5FA92C68-50E0-6D2B-8C1E-2782DFE868A5}"/>
              </a:ext>
            </a:extLst>
          </p:cNvPr>
          <p:cNvCxnSpPr>
            <a:cxnSpLocks/>
          </p:cNvCxnSpPr>
          <p:nvPr/>
        </p:nvCxnSpPr>
        <p:spPr>
          <a:xfrm flipV="1">
            <a:off x="3459163" y="4860039"/>
            <a:ext cx="472757" cy="99441"/>
          </a:xfrm>
          <a:prstGeom prst="straightConnector1">
            <a:avLst/>
          </a:prstGeom>
          <a:noFill/>
          <a:ln w="25400" cap="flat" cmpd="sng" algn="ctr">
            <a:gradFill>
              <a:gsLst>
                <a:gs pos="0">
                  <a:srgbClr val="C00000"/>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3251" name="直接箭头连接符 3250">
            <a:extLst>
              <a:ext uri="{FF2B5EF4-FFF2-40B4-BE49-F238E27FC236}">
                <a16:creationId xmlns:a16="http://schemas.microsoft.com/office/drawing/2014/main" id="{53977BDE-8B5A-22DD-A95A-A372D5915CEF}"/>
              </a:ext>
            </a:extLst>
          </p:cNvPr>
          <p:cNvCxnSpPr>
            <a:cxnSpLocks/>
          </p:cNvCxnSpPr>
          <p:nvPr/>
        </p:nvCxnSpPr>
        <p:spPr>
          <a:xfrm flipV="1">
            <a:off x="6432233" y="2423032"/>
            <a:ext cx="0" cy="364970"/>
          </a:xfrm>
          <a:prstGeom prst="straightConnector1">
            <a:avLst/>
          </a:prstGeom>
          <a:noFill/>
          <a:ln w="25400" cap="flat" cmpd="sng" algn="ctr">
            <a:gradFill>
              <a:gsLst>
                <a:gs pos="0">
                  <a:srgbClr val="C0504D">
                    <a:lumMod val="75000"/>
                  </a:srgbClr>
                </a:gs>
                <a:gs pos="100000">
                  <a:sysClr val="window" lastClr="FFFFFF"/>
                </a:gs>
                <a:gs pos="77000">
                  <a:srgbClr val="8064A2">
                    <a:lumMod val="20000"/>
                    <a:lumOff val="80000"/>
                  </a:srgbClr>
                </a:gs>
              </a:gsLst>
              <a:lin ang="16200000" scaled="0"/>
            </a:gradFill>
            <a:prstDash val="solid"/>
            <a:tailEnd type="stealth" w="med" len="lg"/>
          </a:ln>
          <a:effectLst/>
        </p:spPr>
      </p:cxnSp>
      <p:cxnSp>
        <p:nvCxnSpPr>
          <p:cNvPr id="3257" name="直接箭头连接符 3256">
            <a:extLst>
              <a:ext uri="{FF2B5EF4-FFF2-40B4-BE49-F238E27FC236}">
                <a16:creationId xmlns:a16="http://schemas.microsoft.com/office/drawing/2014/main" id="{D25D668B-8EF0-F6F1-226D-E28D6B15D463}"/>
              </a:ext>
            </a:extLst>
          </p:cNvPr>
          <p:cNvCxnSpPr>
            <a:cxnSpLocks/>
          </p:cNvCxnSpPr>
          <p:nvPr/>
        </p:nvCxnSpPr>
        <p:spPr>
          <a:xfrm>
            <a:off x="2638715" y="2984468"/>
            <a:ext cx="1699585" cy="78969"/>
          </a:xfrm>
          <a:prstGeom prst="straightConnector1">
            <a:avLst/>
          </a:prstGeom>
          <a:noFill/>
          <a:ln w="25400" cap="flat" cmpd="sng" algn="ctr">
            <a:gradFill>
              <a:gsLst>
                <a:gs pos="0">
                  <a:srgbClr val="C00000"/>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118" name="直接连接符 117">
            <a:extLst>
              <a:ext uri="{FF2B5EF4-FFF2-40B4-BE49-F238E27FC236}">
                <a16:creationId xmlns:a16="http://schemas.microsoft.com/office/drawing/2014/main" id="{F3569C04-0CF6-694B-DBF6-710130C54F2C}"/>
              </a:ext>
            </a:extLst>
          </p:cNvPr>
          <p:cNvCxnSpPr>
            <a:cxnSpLocks/>
          </p:cNvCxnSpPr>
          <p:nvPr/>
        </p:nvCxnSpPr>
        <p:spPr>
          <a:xfrm flipV="1">
            <a:off x="2326286" y="2965857"/>
            <a:ext cx="377134" cy="968"/>
          </a:xfrm>
          <a:prstGeom prst="line">
            <a:avLst/>
          </a:prstGeom>
          <a:ln w="57150" cap="rnd">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60" name="组合 3259">
            <a:extLst>
              <a:ext uri="{FF2B5EF4-FFF2-40B4-BE49-F238E27FC236}">
                <a16:creationId xmlns:a16="http://schemas.microsoft.com/office/drawing/2014/main" id="{27B2B936-9271-ED73-E09D-B4A502C2A44F}"/>
              </a:ext>
            </a:extLst>
          </p:cNvPr>
          <p:cNvGrpSpPr/>
          <p:nvPr/>
        </p:nvGrpSpPr>
        <p:grpSpPr>
          <a:xfrm>
            <a:off x="1271793" y="4883189"/>
            <a:ext cx="419100" cy="97835"/>
            <a:chOff x="1128820" y="5785607"/>
            <a:chExt cx="438807" cy="120364"/>
          </a:xfrm>
        </p:grpSpPr>
        <p:cxnSp>
          <p:nvCxnSpPr>
            <p:cNvPr id="3261" name="直接连接符 3260">
              <a:extLst>
                <a:ext uri="{FF2B5EF4-FFF2-40B4-BE49-F238E27FC236}">
                  <a16:creationId xmlns:a16="http://schemas.microsoft.com/office/drawing/2014/main" id="{DED6356F-707C-6715-B635-EF907D9B699A}"/>
                </a:ext>
              </a:extLst>
            </p:cNvPr>
            <p:cNvCxnSpPr>
              <a:cxnSpLocks/>
            </p:cNvCxnSpPr>
            <p:nvPr/>
          </p:nvCxnSpPr>
          <p:spPr>
            <a:xfrm flipV="1">
              <a:off x="1128820" y="5785607"/>
              <a:ext cx="320568" cy="72814"/>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62" name="直接连接符 3261">
              <a:extLst>
                <a:ext uri="{FF2B5EF4-FFF2-40B4-BE49-F238E27FC236}">
                  <a16:creationId xmlns:a16="http://schemas.microsoft.com/office/drawing/2014/main" id="{86B9B2C3-22A6-A5B9-B425-15548576A038}"/>
                </a:ext>
              </a:extLst>
            </p:cNvPr>
            <p:cNvCxnSpPr>
              <a:cxnSpLocks/>
            </p:cNvCxnSpPr>
            <p:nvPr/>
          </p:nvCxnSpPr>
          <p:spPr>
            <a:xfrm flipV="1">
              <a:off x="1555394" y="5804825"/>
              <a:ext cx="11406" cy="73688"/>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63" name="直接连接符 3262">
              <a:extLst>
                <a:ext uri="{FF2B5EF4-FFF2-40B4-BE49-F238E27FC236}">
                  <a16:creationId xmlns:a16="http://schemas.microsoft.com/office/drawing/2014/main" id="{DC23F459-04B8-A87C-D2E6-2B820C3E67B0}"/>
                </a:ext>
              </a:extLst>
            </p:cNvPr>
            <p:cNvCxnSpPr>
              <a:cxnSpLocks/>
            </p:cNvCxnSpPr>
            <p:nvPr/>
          </p:nvCxnSpPr>
          <p:spPr>
            <a:xfrm flipH="1">
              <a:off x="1130300" y="5905971"/>
              <a:ext cx="384175" cy="0"/>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107C548C-085F-8750-0793-C30D62B43325}"/>
                </a:ext>
              </a:extLst>
            </p:cNvPr>
            <p:cNvCxnSpPr>
              <a:cxnSpLocks/>
            </p:cNvCxnSpPr>
            <p:nvPr/>
          </p:nvCxnSpPr>
          <p:spPr>
            <a:xfrm flipH="1" flipV="1">
              <a:off x="1452670" y="5785607"/>
              <a:ext cx="114957" cy="19218"/>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1" name="直接连接符 130">
              <a:extLst>
                <a:ext uri="{FF2B5EF4-FFF2-40B4-BE49-F238E27FC236}">
                  <a16:creationId xmlns:a16="http://schemas.microsoft.com/office/drawing/2014/main" id="{44C169DC-9AF8-897E-3541-83348ED74B90}"/>
                </a:ext>
              </a:extLst>
            </p:cNvPr>
            <p:cNvCxnSpPr>
              <a:cxnSpLocks/>
            </p:cNvCxnSpPr>
            <p:nvPr/>
          </p:nvCxnSpPr>
          <p:spPr>
            <a:xfrm flipV="1">
              <a:off x="1517450" y="5879806"/>
              <a:ext cx="35987" cy="23065"/>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BC612815-CAFF-ED03-37F6-90D9D3F6F557}"/>
                </a:ext>
              </a:extLst>
            </p:cNvPr>
            <p:cNvCxnSpPr>
              <a:cxnSpLocks/>
            </p:cNvCxnSpPr>
            <p:nvPr/>
          </p:nvCxnSpPr>
          <p:spPr>
            <a:xfrm flipV="1">
              <a:off x="1128820" y="5862638"/>
              <a:ext cx="0" cy="39116"/>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6" name="标题 21">
            <a:extLst>
              <a:ext uri="{FF2B5EF4-FFF2-40B4-BE49-F238E27FC236}">
                <a16:creationId xmlns:a16="http://schemas.microsoft.com/office/drawing/2014/main" id="{9F92DBD0-5D28-031F-9DB8-4F7D0BD4578F}"/>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Self Introduction (cont’d)</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7" name="矩形 146">
            <a:extLst>
              <a:ext uri="{FF2B5EF4-FFF2-40B4-BE49-F238E27FC236}">
                <a16:creationId xmlns:a16="http://schemas.microsoft.com/office/drawing/2014/main" id="{89B51F92-2179-DD0E-7B65-27451AD9A5B8}"/>
              </a:ext>
            </a:extLst>
          </p:cNvPr>
          <p:cNvSpPr/>
          <p:nvPr/>
        </p:nvSpPr>
        <p:spPr>
          <a:xfrm>
            <a:off x="640525" y="881067"/>
            <a:ext cx="11277909" cy="439287"/>
          </a:xfrm>
          <a:prstGeom prst="rect">
            <a:avLst/>
          </a:prstGeom>
        </p:spPr>
        <p:txBody>
          <a:bodyPr wrap="square">
            <a:spAutoFit/>
          </a:bodyPr>
          <a:lstStyle/>
          <a:p>
            <a:pPr marL="457200" marR="0" lvl="0" indent="-457200" algn="l" defTabSz="914400" rtl="0" eaLnBrk="1" fontAlgn="auto" latinLnBrk="0" hangingPunct="1">
              <a:lnSpc>
                <a:spcPct val="125000"/>
              </a:lnSpc>
              <a:spcBef>
                <a:spcPts val="0"/>
              </a:spcBef>
              <a:spcAft>
                <a:spcPts val="0"/>
              </a:spcAft>
              <a:buClrTx/>
              <a:buSzTx/>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Main project involved: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cERL</a:t>
            </a:r>
            <a:r>
              <a:rPr kumimoji="0" lang="en-US" altLang="zh-CN"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and STF @ KEK;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CiADS</a:t>
            </a:r>
            <a:r>
              <a:rPr kumimoji="0" lang="en-US" altLang="zh-CN"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(&amp; its prototype facility: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CAFe</a:t>
            </a:r>
            <a:r>
              <a:rPr kumimoji="0" lang="en-US" altLang="zh-CN"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 IMP</a:t>
            </a:r>
          </a:p>
        </p:txBody>
      </p:sp>
      <p:sp>
        <p:nvSpPr>
          <p:cNvPr id="148" name="文本框 147">
            <a:extLst>
              <a:ext uri="{FF2B5EF4-FFF2-40B4-BE49-F238E27FC236}">
                <a16:creationId xmlns:a16="http://schemas.microsoft.com/office/drawing/2014/main" id="{21CE328B-063A-6C39-4F0F-262CF8C9D5CB}"/>
              </a:ext>
            </a:extLst>
          </p:cNvPr>
          <p:cNvSpPr txBox="1"/>
          <p:nvPr/>
        </p:nvSpPr>
        <p:spPr>
          <a:xfrm>
            <a:off x="2870723" y="4286292"/>
            <a:ext cx="86063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white">
                    <a:lumMod val="85000"/>
                  </a:prstClr>
                </a:solidFill>
                <a:effectLst/>
                <a:uLnTx/>
                <a:uFillTx/>
                <a:latin typeface="Arial" panose="020B0604020202020204" pitchFamily="34" charset="0"/>
                <a:ea typeface="微软雅黑" panose="020B0503020204020204" pitchFamily="34" charset="-122"/>
                <a:cs typeface="Arial" panose="020B0604020202020204" pitchFamily="34" charset="0"/>
              </a:rPr>
              <a:t>Sep. 2023</a:t>
            </a:r>
          </a:p>
        </p:txBody>
      </p:sp>
      <p:cxnSp>
        <p:nvCxnSpPr>
          <p:cNvPr id="150" name="直接箭头连接符 149">
            <a:extLst>
              <a:ext uri="{FF2B5EF4-FFF2-40B4-BE49-F238E27FC236}">
                <a16:creationId xmlns:a16="http://schemas.microsoft.com/office/drawing/2014/main" id="{66DF4F47-1C0F-A937-1360-809DC3BF5D17}"/>
              </a:ext>
            </a:extLst>
          </p:cNvPr>
          <p:cNvCxnSpPr>
            <a:cxnSpLocks/>
          </p:cNvCxnSpPr>
          <p:nvPr/>
        </p:nvCxnSpPr>
        <p:spPr>
          <a:xfrm flipH="1">
            <a:off x="1021685" y="5913596"/>
            <a:ext cx="256132" cy="362586"/>
          </a:xfrm>
          <a:prstGeom prst="straightConnector1">
            <a:avLst/>
          </a:prstGeom>
          <a:noFill/>
          <a:ln w="25400" cap="flat" cmpd="sng" algn="ctr">
            <a:gradFill>
              <a:gsLst>
                <a:gs pos="0">
                  <a:srgbClr val="FFC000"/>
                </a:gs>
                <a:gs pos="100000">
                  <a:sysClr val="window" lastClr="FFFFFF"/>
                </a:gs>
                <a:gs pos="100000">
                  <a:srgbClr val="8064A2">
                    <a:lumMod val="20000"/>
                    <a:lumOff val="80000"/>
                  </a:srgbClr>
                </a:gs>
              </a:gsLst>
              <a:lin ang="16200000" scaled="0"/>
            </a:gradFill>
            <a:prstDash val="solid"/>
            <a:tailEnd type="stealth" w="med" len="lg"/>
          </a:ln>
          <a:effectLst/>
        </p:spPr>
      </p:cxnSp>
      <p:sp>
        <p:nvSpPr>
          <p:cNvPr id="2" name="椭圆 1">
            <a:extLst>
              <a:ext uri="{FF2B5EF4-FFF2-40B4-BE49-F238E27FC236}">
                <a16:creationId xmlns:a16="http://schemas.microsoft.com/office/drawing/2014/main" id="{ACE21D83-2353-57C5-21C4-36DD96495380}"/>
              </a:ext>
            </a:extLst>
          </p:cNvPr>
          <p:cNvSpPr/>
          <p:nvPr/>
        </p:nvSpPr>
        <p:spPr>
          <a:xfrm>
            <a:off x="928075" y="473383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grpSp>
        <p:nvGrpSpPr>
          <p:cNvPr id="54" name="Group 167">
            <a:extLst>
              <a:ext uri="{FF2B5EF4-FFF2-40B4-BE49-F238E27FC236}">
                <a16:creationId xmlns:a16="http://schemas.microsoft.com/office/drawing/2014/main" id="{7BF99E5D-CD9D-178C-00C3-2F336B4EDB5F}"/>
              </a:ext>
            </a:extLst>
          </p:cNvPr>
          <p:cNvGrpSpPr/>
          <p:nvPr/>
        </p:nvGrpSpPr>
        <p:grpSpPr>
          <a:xfrm>
            <a:off x="9749877" y="4540740"/>
            <a:ext cx="1551123" cy="688799"/>
            <a:chOff x="-1" y="-105450"/>
            <a:chExt cx="3526586" cy="2025821"/>
          </a:xfrm>
        </p:grpSpPr>
        <p:pic>
          <p:nvPicPr>
            <p:cNvPr id="56" name="image8.png">
              <a:extLst>
                <a:ext uri="{FF2B5EF4-FFF2-40B4-BE49-F238E27FC236}">
                  <a16:creationId xmlns:a16="http://schemas.microsoft.com/office/drawing/2014/main" id="{167976B3-9E90-277A-4FB4-32FBC448C468}"/>
                </a:ext>
              </a:extLst>
            </p:cNvPr>
            <p:cNvPicPr>
              <a:picLocks noChangeAspect="1"/>
            </p:cNvPicPr>
            <p:nvPr/>
          </p:nvPicPr>
          <p:blipFill>
            <a:blip r:embed="rId14"/>
            <a:stretch>
              <a:fillRect/>
            </a:stretch>
          </p:blipFill>
          <p:spPr>
            <a:xfrm>
              <a:off x="-1" y="0"/>
              <a:ext cx="1371846" cy="1920371"/>
            </a:xfrm>
            <a:prstGeom prst="rect">
              <a:avLst/>
            </a:prstGeom>
            <a:ln w="12700" cap="flat">
              <a:noFill/>
              <a:miter lim="400000"/>
            </a:ln>
            <a:effectLst/>
          </p:spPr>
        </p:pic>
        <p:pic>
          <p:nvPicPr>
            <p:cNvPr id="57" name="image9.png">
              <a:extLst>
                <a:ext uri="{FF2B5EF4-FFF2-40B4-BE49-F238E27FC236}">
                  <a16:creationId xmlns:a16="http://schemas.microsoft.com/office/drawing/2014/main" id="{D665603D-18DB-3D3C-A0D9-AB4FAA7F8106}"/>
                </a:ext>
              </a:extLst>
            </p:cNvPr>
            <p:cNvPicPr>
              <a:picLocks noChangeAspect="1"/>
            </p:cNvPicPr>
            <p:nvPr/>
          </p:nvPicPr>
          <p:blipFill>
            <a:blip r:embed="rId15"/>
            <a:stretch>
              <a:fillRect/>
            </a:stretch>
          </p:blipFill>
          <p:spPr>
            <a:xfrm>
              <a:off x="1474679" y="-105450"/>
              <a:ext cx="2051906" cy="1903329"/>
            </a:xfrm>
            <a:prstGeom prst="rect">
              <a:avLst/>
            </a:prstGeom>
            <a:ln w="12700" cap="flat">
              <a:noFill/>
              <a:miter lim="400000"/>
            </a:ln>
            <a:effectLst/>
          </p:spPr>
        </p:pic>
      </p:grpSp>
      <p:sp>
        <p:nvSpPr>
          <p:cNvPr id="4" name="文本框 3">
            <a:extLst>
              <a:ext uri="{FF2B5EF4-FFF2-40B4-BE49-F238E27FC236}">
                <a16:creationId xmlns:a16="http://schemas.microsoft.com/office/drawing/2014/main" id="{5323247F-C8C2-6F40-BA69-06E3A34E862B}"/>
              </a:ext>
            </a:extLst>
          </p:cNvPr>
          <p:cNvSpPr txBox="1"/>
          <p:nvPr/>
        </p:nvSpPr>
        <p:spPr>
          <a:xfrm rot="1830198">
            <a:off x="1234809" y="3412525"/>
            <a:ext cx="131801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rPr>
              <a:t>KEKB-LINAC</a:t>
            </a:r>
            <a:endParaRPr kumimoji="0" lang="zh-CN" altLang="en-US" sz="1200" b="0" i="0" u="none" strike="noStrike" kern="1200" cap="none" spc="0" normalizeH="0" baseline="0" noProof="0">
              <a:ln>
                <a:noFill/>
              </a:ln>
              <a:solidFill>
                <a:srgbClr val="FFFF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5" name="文本框 4">
            <a:extLst>
              <a:ext uri="{FF2B5EF4-FFF2-40B4-BE49-F238E27FC236}">
                <a16:creationId xmlns:a16="http://schemas.microsoft.com/office/drawing/2014/main" id="{34859F44-E221-22B6-966B-B3F1EE8D9DBC}"/>
              </a:ext>
            </a:extLst>
          </p:cNvPr>
          <p:cNvSpPr txBox="1"/>
          <p:nvPr/>
        </p:nvSpPr>
        <p:spPr>
          <a:xfrm>
            <a:off x="5554317" y="2666566"/>
            <a:ext cx="108336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~20 MeV</a:t>
            </a:r>
            <a:endParaRPr kumimoji="0" lang="zh-CN" altLang="en-US" sz="1400" b="0" i="0" u="none" strike="noStrike" kern="1200" cap="none" spc="0" normalizeH="0" baseline="0" noProof="0" dirty="0">
              <a:ln>
                <a:noFill/>
              </a:ln>
              <a:solidFill>
                <a:srgbClr val="C00000"/>
              </a:solidFill>
              <a:effectLst/>
              <a:uLnTx/>
              <a:uFillTx/>
              <a:latin typeface="Franklin Gothic Book" panose="020B0503020102020204"/>
              <a:ea typeface="华文楷体" panose="02010600040101010101" pitchFamily="2" charset="-122"/>
              <a:cs typeface="+mn-cs"/>
            </a:endParaRPr>
          </a:p>
        </p:txBody>
      </p:sp>
      <p:cxnSp>
        <p:nvCxnSpPr>
          <p:cNvPr id="12" name="直接连接符 11">
            <a:extLst>
              <a:ext uri="{FF2B5EF4-FFF2-40B4-BE49-F238E27FC236}">
                <a16:creationId xmlns:a16="http://schemas.microsoft.com/office/drawing/2014/main" id="{8B3266C9-CF96-FCD9-9DBF-75CFFC61D1ED}"/>
              </a:ext>
            </a:extLst>
          </p:cNvPr>
          <p:cNvCxnSpPr>
            <a:cxnSpLocks/>
          </p:cNvCxnSpPr>
          <p:nvPr/>
        </p:nvCxnSpPr>
        <p:spPr>
          <a:xfrm flipV="1">
            <a:off x="2401888" y="3654429"/>
            <a:ext cx="51510" cy="20678"/>
          </a:xfrm>
          <a:prstGeom prst="line">
            <a:avLst/>
          </a:prstGeom>
          <a:ln w="41275" cap="rnd">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灯片编号占位符 2">
            <a:extLst>
              <a:ext uri="{FF2B5EF4-FFF2-40B4-BE49-F238E27FC236}">
                <a16:creationId xmlns:a16="http://schemas.microsoft.com/office/drawing/2014/main" id="{81D86B65-73F2-722A-3C56-754F8BF5C503}"/>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15892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B7A7E394-5CB2-13B9-0720-A1193C74B4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259" y="2419354"/>
            <a:ext cx="7883132" cy="3831784"/>
          </a:xfrm>
          <a:prstGeom prst="rect">
            <a:avLst/>
          </a:prstGeom>
        </p:spPr>
      </p:pic>
      <p:pic>
        <p:nvPicPr>
          <p:cNvPr id="5" name="图片 4">
            <a:extLst>
              <a:ext uri="{FF2B5EF4-FFF2-40B4-BE49-F238E27FC236}">
                <a16:creationId xmlns:a16="http://schemas.microsoft.com/office/drawing/2014/main" id="{99ADD18B-E99F-B3C0-D4F0-E6F6F25D4C7C}"/>
              </a:ext>
            </a:extLst>
          </p:cNvPr>
          <p:cNvPicPr>
            <a:picLocks noChangeAspect="1"/>
          </p:cNvPicPr>
          <p:nvPr/>
        </p:nvPicPr>
        <p:blipFill>
          <a:blip r:embed="rId3"/>
          <a:stretch>
            <a:fillRect/>
          </a:stretch>
        </p:blipFill>
        <p:spPr>
          <a:xfrm>
            <a:off x="5079252" y="3873500"/>
            <a:ext cx="2164977" cy="1600200"/>
          </a:xfrm>
          <a:prstGeom prst="rect">
            <a:avLst/>
          </a:prstGeom>
        </p:spPr>
      </p:pic>
      <p:sp>
        <p:nvSpPr>
          <p:cNvPr id="7" name="文本框 6">
            <a:extLst>
              <a:ext uri="{FF2B5EF4-FFF2-40B4-BE49-F238E27FC236}">
                <a16:creationId xmlns:a16="http://schemas.microsoft.com/office/drawing/2014/main" id="{999FEEB5-9B6B-F151-65B6-25B1BF3B8ED8}"/>
              </a:ext>
            </a:extLst>
          </p:cNvPr>
          <p:cNvSpPr txBox="1"/>
          <p:nvPr/>
        </p:nvSpPr>
        <p:spPr>
          <a:xfrm>
            <a:off x="6015038" y="4520168"/>
            <a:ext cx="3033712" cy="646331"/>
          </a:xfrm>
          <a:prstGeom prst="rect">
            <a:avLst/>
          </a:prstGeom>
          <a:noFill/>
        </p:spPr>
        <p:txBody>
          <a:bodyPr wrap="square">
            <a:spAutoFit/>
          </a:bodyPr>
          <a:lstStyle/>
          <a:p>
            <a:r>
              <a:rPr lang="en-US" altLang="zh-CN" dirty="0">
                <a:solidFill>
                  <a:schemeClr val="accent2">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May oscillation at high frequency domain</a:t>
            </a:r>
            <a:endParaRPr lang="zh-CN" altLang="en-US" dirty="0">
              <a:solidFill>
                <a:schemeClr val="accent2">
                  <a:lumMod val="60000"/>
                  <a:lumOff val="40000"/>
                </a:schemeClr>
              </a:solidFill>
            </a:endParaRPr>
          </a:p>
        </p:txBody>
      </p:sp>
      <p:sp>
        <p:nvSpPr>
          <p:cNvPr id="8" name="箭头: 右 7">
            <a:extLst>
              <a:ext uri="{FF2B5EF4-FFF2-40B4-BE49-F238E27FC236}">
                <a16:creationId xmlns:a16="http://schemas.microsoft.com/office/drawing/2014/main" id="{BC92113B-FB3C-AAE2-73F2-A6651CB7F6C3}"/>
              </a:ext>
            </a:extLst>
          </p:cNvPr>
          <p:cNvSpPr/>
          <p:nvPr/>
        </p:nvSpPr>
        <p:spPr>
          <a:xfrm rot="17594299">
            <a:off x="6327919" y="3964087"/>
            <a:ext cx="1278318" cy="109570"/>
          </a:xfrm>
          <a:prstGeom prst="rightArrow">
            <a:avLst>
              <a:gd name="adj1" fmla="val 12968"/>
              <a:gd name="adj2" fmla="val 181251"/>
            </a:avLst>
          </a:prstGeom>
          <a:gradFill>
            <a:gsLst>
              <a:gs pos="0">
                <a:schemeClr val="bg1"/>
              </a:gs>
              <a:gs pos="100000">
                <a:schemeClr val="accent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06F9B315-DB70-0ADC-85CF-CB2C2DEB6AD4}"/>
              </a:ext>
            </a:extLst>
          </p:cNvPr>
          <p:cNvSpPr/>
          <p:nvPr/>
        </p:nvSpPr>
        <p:spPr>
          <a:xfrm>
            <a:off x="1" y="881067"/>
            <a:ext cx="11726324" cy="750847"/>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In general, a larger FB gains leads to higher loop bandwidth and improved disturbance rejection, but it can also introduce high-frequency oscillations due to reduced phase margin.</a:t>
            </a:r>
          </a:p>
        </p:txBody>
      </p:sp>
      <p:grpSp>
        <p:nvGrpSpPr>
          <p:cNvPr id="11" name="组合 10">
            <a:extLst>
              <a:ext uri="{FF2B5EF4-FFF2-40B4-BE49-F238E27FC236}">
                <a16:creationId xmlns:a16="http://schemas.microsoft.com/office/drawing/2014/main" id="{114B3856-236C-7034-A010-660C9940B960}"/>
              </a:ext>
            </a:extLst>
          </p:cNvPr>
          <p:cNvGrpSpPr/>
          <p:nvPr/>
        </p:nvGrpSpPr>
        <p:grpSpPr>
          <a:xfrm>
            <a:off x="8854904" y="2231505"/>
            <a:ext cx="2813330" cy="3745428"/>
            <a:chOff x="1004508" y="2722885"/>
            <a:chExt cx="2898561" cy="3785249"/>
          </a:xfrm>
        </p:grpSpPr>
        <p:pic>
          <p:nvPicPr>
            <p:cNvPr id="12" name="图形 11">
              <a:extLst>
                <a:ext uri="{FF2B5EF4-FFF2-40B4-BE49-F238E27FC236}">
                  <a16:creationId xmlns:a16="http://schemas.microsoft.com/office/drawing/2014/main" id="{7E0EDFE9-0D28-77A4-7748-0988C64D3AD2}"/>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t="706" r="4219"/>
            <a:stretch/>
          </p:blipFill>
          <p:spPr>
            <a:xfrm>
              <a:off x="1217747" y="2722885"/>
              <a:ext cx="2575458" cy="1070952"/>
            </a:xfrm>
            <a:prstGeom prst="rect">
              <a:avLst/>
            </a:prstGeom>
          </p:spPr>
        </p:pic>
        <p:sp>
          <p:nvSpPr>
            <p:cNvPr id="13" name="文本框 12">
              <a:extLst>
                <a:ext uri="{FF2B5EF4-FFF2-40B4-BE49-F238E27FC236}">
                  <a16:creationId xmlns:a16="http://schemas.microsoft.com/office/drawing/2014/main" id="{B7634883-9430-F8B8-FF24-9741E98863BF}"/>
                </a:ext>
              </a:extLst>
            </p:cNvPr>
            <p:cNvSpPr txBox="1"/>
            <p:nvPr/>
          </p:nvSpPr>
          <p:spPr>
            <a:xfrm>
              <a:off x="1450048" y="2808172"/>
              <a:ext cx="2085816" cy="285681"/>
            </a:xfrm>
            <a:prstGeom prst="rect">
              <a:avLst/>
            </a:prstGeom>
            <a:solidFill>
              <a:schemeClr val="bg1"/>
            </a:solidFill>
          </p:spPr>
          <p:txBody>
            <a:bodyPr wrap="square" rtlCol="0">
              <a:spAutoFit/>
            </a:bodyPr>
            <a:lstStyle/>
            <a:p>
              <a:r>
                <a:rPr lang="en-US" altLang="zh-CN" sz="1050">
                  <a:solidFill>
                    <a:srgbClr val="D62728"/>
                  </a:solidFill>
                  <a:latin typeface="Arial" panose="020B0604020202020204" pitchFamily="34" charset="0"/>
                  <a:ea typeface="微软雅黑" panose="020B0503020204020204" pitchFamily="34" charset="-122"/>
                  <a:cs typeface="Arial" panose="020B0604020202020204" pitchFamily="34" charset="0"/>
                </a:rPr>
                <a:t>Field</a:t>
              </a:r>
              <a:r>
                <a:rPr lang="zh-CN" altLang="en-US" sz="1050">
                  <a:solidFill>
                    <a:srgbClr val="D62728"/>
                  </a:solidFill>
                  <a:latin typeface="Arial" panose="020B0604020202020204" pitchFamily="34" charset="0"/>
                  <a:ea typeface="微软雅黑" panose="020B0503020204020204" pitchFamily="34" charset="-122"/>
                  <a:cs typeface="Arial" panose="020B0604020202020204" pitchFamily="34" charset="0"/>
                </a:rPr>
                <a:t> </a:t>
              </a:r>
              <a:r>
                <a:rPr lang="en-US" altLang="zh-CN" sz="1050">
                  <a:solidFill>
                    <a:srgbClr val="D62728"/>
                  </a:solidFill>
                  <a:latin typeface="Arial" panose="020B0604020202020204" pitchFamily="34" charset="0"/>
                  <a:ea typeface="微软雅黑" panose="020B0503020204020204" pitchFamily="34" charset="-122"/>
                  <a:cs typeface="Arial" panose="020B0604020202020204" pitchFamily="34" charset="0"/>
                </a:rPr>
                <a:t>oscillates</a:t>
              </a:r>
              <a:r>
                <a:rPr lang="zh-CN" altLang="en-US" sz="1050">
                  <a:solidFill>
                    <a:srgbClr val="D62728"/>
                  </a:solidFill>
                  <a:latin typeface="Arial" panose="020B0604020202020204" pitchFamily="34" charset="0"/>
                  <a:ea typeface="微软雅黑" panose="020B0503020204020204" pitchFamily="34" charset="-122"/>
                  <a:cs typeface="Arial" panose="020B0604020202020204" pitchFamily="34" charset="0"/>
                </a:rPr>
                <a:t> </a:t>
              </a:r>
              <a:r>
                <a:rPr lang="en-US" altLang="zh-CN" sz="1050">
                  <a:solidFill>
                    <a:srgbClr val="D62728"/>
                  </a:solidFill>
                  <a:latin typeface="Arial" panose="020B0604020202020204" pitchFamily="34" charset="0"/>
                  <a:ea typeface="微软雅黑" panose="020B0503020204020204" pitchFamily="34" charset="-122"/>
                  <a:cs typeface="Arial" panose="020B0604020202020204" pitchFamily="34" charset="0"/>
                </a:rPr>
                <a:t>@ ~ 1 kHz</a:t>
              </a:r>
              <a:endParaRPr lang="zh-CN" altLang="en-US" sz="1050">
                <a:solidFill>
                  <a:srgbClr val="D62728"/>
                </a:solidFill>
                <a:latin typeface="Arial" panose="020B0604020202020204" pitchFamily="34" charset="0"/>
                <a:ea typeface="微软雅黑" panose="020B0503020204020204" pitchFamily="34" charset="-122"/>
                <a:cs typeface="Arial" panose="020B0604020202020204" pitchFamily="34" charset="0"/>
              </a:endParaRPr>
            </a:p>
          </p:txBody>
        </p:sp>
        <p:pic>
          <p:nvPicPr>
            <p:cNvPr id="14" name="图形 13">
              <a:extLst>
                <a:ext uri="{FF2B5EF4-FFF2-40B4-BE49-F238E27FC236}">
                  <a16:creationId xmlns:a16="http://schemas.microsoft.com/office/drawing/2014/main" id="{538D3717-B38D-A8DE-92A6-9671184AFA45}"/>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2321" t="2521" r="2809"/>
            <a:stretch/>
          </p:blipFill>
          <p:spPr>
            <a:xfrm>
              <a:off x="1004508" y="3801218"/>
              <a:ext cx="2898561" cy="2706916"/>
            </a:xfrm>
            <a:prstGeom prst="rect">
              <a:avLst/>
            </a:prstGeom>
          </p:spPr>
        </p:pic>
        <p:sp>
          <p:nvSpPr>
            <p:cNvPr id="15" name="任意多边形: 形状 14">
              <a:extLst>
                <a:ext uri="{FF2B5EF4-FFF2-40B4-BE49-F238E27FC236}">
                  <a16:creationId xmlns:a16="http://schemas.microsoft.com/office/drawing/2014/main" id="{C024E55E-8DFC-0CA3-BC0E-55BE39FF6D9B}"/>
                </a:ext>
              </a:extLst>
            </p:cNvPr>
            <p:cNvSpPr/>
            <p:nvPr/>
          </p:nvSpPr>
          <p:spPr>
            <a:xfrm>
              <a:off x="1512011" y="2865490"/>
              <a:ext cx="2058372" cy="241175"/>
            </a:xfrm>
            <a:custGeom>
              <a:avLst/>
              <a:gdLst>
                <a:gd name="connsiteX0" fmla="*/ 0 w 1878842"/>
                <a:gd name="connsiteY0" fmla="*/ 386687 h 386687"/>
                <a:gd name="connsiteX1" fmla="*/ 1146412 w 1878842"/>
                <a:gd name="connsiteY1" fmla="*/ 382137 h 386687"/>
                <a:gd name="connsiteX2" fmla="*/ 1569493 w 1878842"/>
                <a:gd name="connsiteY2" fmla="*/ 286603 h 386687"/>
                <a:gd name="connsiteX3" fmla="*/ 1878842 w 1878842"/>
                <a:gd name="connsiteY3" fmla="*/ 0 h 386687"/>
              </a:gdLst>
              <a:ahLst/>
              <a:cxnLst>
                <a:cxn ang="0">
                  <a:pos x="connsiteX0" y="connsiteY0"/>
                </a:cxn>
                <a:cxn ang="0">
                  <a:pos x="connsiteX1" y="connsiteY1"/>
                </a:cxn>
                <a:cxn ang="0">
                  <a:pos x="connsiteX2" y="connsiteY2"/>
                </a:cxn>
                <a:cxn ang="0">
                  <a:pos x="connsiteX3" y="connsiteY3"/>
                </a:cxn>
              </a:cxnLst>
              <a:rect l="l" t="t" r="r" b="b"/>
              <a:pathLst>
                <a:path w="1878842" h="386687">
                  <a:moveTo>
                    <a:pt x="0" y="386687"/>
                  </a:moveTo>
                  <a:lnTo>
                    <a:pt x="1146412" y="382137"/>
                  </a:lnTo>
                  <a:cubicBezTo>
                    <a:pt x="1407994" y="365456"/>
                    <a:pt x="1447421" y="350292"/>
                    <a:pt x="1569493" y="286603"/>
                  </a:cubicBezTo>
                  <a:cubicBezTo>
                    <a:pt x="1691565" y="222913"/>
                    <a:pt x="1785203" y="111456"/>
                    <a:pt x="1878842" y="0"/>
                  </a:cubicBezTo>
                </a:path>
              </a:pathLst>
            </a:custGeom>
            <a:ln w="15875">
              <a:gradFill>
                <a:gsLst>
                  <a:gs pos="0">
                    <a:srgbClr val="FF0000"/>
                  </a:gs>
                  <a:gs pos="100000">
                    <a:schemeClr val="accent2">
                      <a:lumMod val="20000"/>
                      <a:lumOff val="80000"/>
                    </a:schemeClr>
                  </a:gs>
                </a:gsLst>
                <a:lin ang="5400000" scaled="0"/>
              </a:gradFill>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6" name="文本框 15">
            <a:extLst>
              <a:ext uri="{FF2B5EF4-FFF2-40B4-BE49-F238E27FC236}">
                <a16:creationId xmlns:a16="http://schemas.microsoft.com/office/drawing/2014/main" id="{49DD00B4-4D8B-1ED8-3F4A-57B39216F863}"/>
              </a:ext>
            </a:extLst>
          </p:cNvPr>
          <p:cNvSpPr txBox="1"/>
          <p:nvPr/>
        </p:nvSpPr>
        <p:spPr>
          <a:xfrm>
            <a:off x="8534401" y="1844523"/>
            <a:ext cx="3359150" cy="369332"/>
          </a:xfrm>
          <a:prstGeom prst="rect">
            <a:avLst/>
          </a:prstGeom>
          <a:noFill/>
        </p:spPr>
        <p:txBody>
          <a:bodyPr wrap="square">
            <a:spAutoFit/>
          </a:bodyPr>
          <a:lstStyle/>
          <a:p>
            <a:r>
              <a:rPr lang="en-US" altLang="zh-CN"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Measurement result @ </a:t>
            </a:r>
            <a:r>
              <a:rPr lang="en-US" altLang="zh-CN" dirty="0" err="1">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CAFe</a:t>
            </a:r>
            <a:endParaRPr lang="zh-CN" altLang="en-US" dirty="0"/>
          </a:p>
        </p:txBody>
      </p:sp>
      <p:sp>
        <p:nvSpPr>
          <p:cNvPr id="18" name="文本框 17">
            <a:extLst>
              <a:ext uri="{FF2B5EF4-FFF2-40B4-BE49-F238E27FC236}">
                <a16:creationId xmlns:a16="http://schemas.microsoft.com/office/drawing/2014/main" id="{ED2A049F-21BE-54AA-FA45-52CBF270E8B0}"/>
              </a:ext>
            </a:extLst>
          </p:cNvPr>
          <p:cNvSpPr txBox="1"/>
          <p:nvPr/>
        </p:nvSpPr>
        <p:spPr>
          <a:xfrm>
            <a:off x="4662488" y="6058825"/>
            <a:ext cx="3497262" cy="461665"/>
          </a:xfrm>
          <a:prstGeom prst="rect">
            <a:avLst/>
          </a:prstGeom>
          <a:noFill/>
        </p:spPr>
        <p:txBody>
          <a:bodyPr wrap="square">
            <a:spAutoFit/>
          </a:bodyPr>
          <a:lstStyle/>
          <a:p>
            <a:pPr algn="l"/>
            <a:r>
              <a:rPr lang="en-US" altLang="zh-CN" sz="1200" b="0" i="0" u="none" strike="noStrike" baseline="0" dirty="0">
                <a:solidFill>
                  <a:srgbClr val="7F7F7F"/>
                </a:solidFill>
                <a:latin typeface="Calibri" panose="020F0502020204030204" pitchFamily="34" charset="0"/>
              </a:rPr>
              <a:t>2005 - "Respect the Unstable," IEEE Control Systems</a:t>
            </a:r>
          </a:p>
          <a:p>
            <a:pPr algn="l"/>
            <a:r>
              <a:rPr lang="en-US" altLang="zh-CN" sz="1200" b="0" i="0" u="none" strike="noStrike" baseline="0" dirty="0">
                <a:solidFill>
                  <a:srgbClr val="7F7F7F"/>
                </a:solidFill>
                <a:latin typeface="Calibri" panose="020F0502020204030204" pitchFamily="34" charset="0"/>
              </a:rPr>
              <a:t>Magazine, Vol. 23, No. 4, pp. 12-25, August 2003</a:t>
            </a:r>
            <a:endParaRPr lang="zh-CN" altLang="en-US" sz="1200" dirty="0"/>
          </a:p>
        </p:txBody>
      </p:sp>
      <p:sp>
        <p:nvSpPr>
          <p:cNvPr id="21" name="标题 21">
            <a:extLst>
              <a:ext uri="{FF2B5EF4-FFF2-40B4-BE49-F238E27FC236}">
                <a16:creationId xmlns:a16="http://schemas.microsoft.com/office/drawing/2014/main" id="{D96EDBDF-E0CC-10FF-F326-A5918AEDCB43}"/>
              </a:ext>
            </a:extLst>
          </p:cNvPr>
          <p:cNvSpPr>
            <a:spLocks noGrp="1"/>
          </p:cNvSpPr>
          <p:nvPr>
            <p:ph type="title"/>
          </p:nvPr>
        </p:nvSpPr>
        <p:spPr>
          <a:xfrm>
            <a:off x="1401763" y="-3175"/>
            <a:ext cx="8601075" cy="839788"/>
          </a:xfrm>
        </p:spPr>
        <p:txBody>
          <a:bodyPr/>
          <a:lstStyle/>
          <a:p>
            <a:pPr algn="l"/>
            <a:r>
              <a:rPr lang="en-US" altLang="zh-CN" dirty="0">
                <a:latin typeface="Arial" panose="020B0604020202020204" pitchFamily="34" charset="0"/>
                <a:cs typeface="Arial" panose="020B0604020202020204" pitchFamily="34" charset="0"/>
              </a:rPr>
              <a:t>Loop Gain </a:t>
            </a:r>
            <a:r>
              <a:rPr lang="en-US" altLang="zh-CN" dirty="0" err="1">
                <a:latin typeface="Arial" panose="020B0604020202020204" pitchFamily="34" charset="0"/>
                <a:cs typeface="Arial" panose="020B0604020202020204" pitchFamily="34" charset="0"/>
              </a:rPr>
              <a:t>v.s</a:t>
            </a:r>
            <a:r>
              <a:rPr lang="en-US" altLang="zh-CN" dirty="0">
                <a:latin typeface="Arial" panose="020B0604020202020204" pitchFamily="34" charset="0"/>
                <a:cs typeface="Arial" panose="020B0604020202020204" pitchFamily="34" charset="0"/>
              </a:rPr>
              <a:t>. Stability</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灯片编号占位符 2">
            <a:extLst>
              <a:ext uri="{FF2B5EF4-FFF2-40B4-BE49-F238E27FC236}">
                <a16:creationId xmlns:a16="http://schemas.microsoft.com/office/drawing/2014/main" id="{878D7820-DCF6-08C1-61A3-C8E7F485828D}"/>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39</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618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1">
            <a:extLst>
              <a:ext uri="{FF2B5EF4-FFF2-40B4-BE49-F238E27FC236}">
                <a16:creationId xmlns:a16="http://schemas.microsoft.com/office/drawing/2014/main" id="{DC74B1BC-7336-3D36-496E-10F443C3C1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0492" y="3296920"/>
            <a:ext cx="6246450" cy="2994392"/>
          </a:xfrm>
          <a:prstGeom prst="rect">
            <a:avLst/>
          </a:prstGeom>
        </p:spPr>
      </p:pic>
      <p:pic>
        <p:nvPicPr>
          <p:cNvPr id="6" name="図 3">
            <a:extLst>
              <a:ext uri="{FF2B5EF4-FFF2-40B4-BE49-F238E27FC236}">
                <a16:creationId xmlns:a16="http://schemas.microsoft.com/office/drawing/2014/main" id="{58AB6ADE-6CBD-6A2D-AAA6-BAA6C61EC6C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57324" y="3296920"/>
            <a:ext cx="6246449" cy="2994392"/>
          </a:xfrm>
          <a:prstGeom prst="rect">
            <a:avLst/>
          </a:prstGeom>
        </p:spPr>
      </p:pic>
      <p:graphicFrame>
        <p:nvGraphicFramePr>
          <p:cNvPr id="7" name="オブジェクト 23">
            <a:extLst>
              <a:ext uri="{FF2B5EF4-FFF2-40B4-BE49-F238E27FC236}">
                <a16:creationId xmlns:a16="http://schemas.microsoft.com/office/drawing/2014/main" id="{59718BC7-EF65-6554-AE82-07239EB81AB6}"/>
              </a:ext>
            </a:extLst>
          </p:cNvPr>
          <p:cNvGraphicFramePr>
            <a:graphicFrameLocks noChangeAspect="1"/>
          </p:cNvGraphicFramePr>
          <p:nvPr>
            <p:extLst>
              <p:ext uri="{D42A27DB-BD31-4B8C-83A1-F6EECF244321}">
                <p14:modId xmlns:p14="http://schemas.microsoft.com/office/powerpoint/2010/main" val="1586664672"/>
              </p:ext>
            </p:extLst>
          </p:nvPr>
        </p:nvGraphicFramePr>
        <p:xfrm>
          <a:off x="6224206" y="2930881"/>
          <a:ext cx="5281995" cy="257462"/>
        </p:xfrm>
        <a:graphic>
          <a:graphicData uri="http://schemas.openxmlformats.org/presentationml/2006/ole">
            <mc:AlternateContent xmlns:mc="http://schemas.openxmlformats.org/markup-compatibility/2006">
              <mc:Choice xmlns:v="urn:schemas-microsoft-com:vml" Requires="v">
                <p:oleObj spid="_x0000_s23560" name="Equation" r:id="rId6" imgW="5283000" imgH="279360" progId="Equation.DSMT4">
                  <p:embed/>
                </p:oleObj>
              </mc:Choice>
              <mc:Fallback>
                <p:oleObj name="Equation" r:id="rId6" imgW="5283000" imgH="279360" progId="Equation.DSMT4">
                  <p:embed/>
                  <p:pic>
                    <p:nvPicPr>
                      <p:cNvPr id="7" name="オブジェクト 23">
                        <a:extLst>
                          <a:ext uri="{FF2B5EF4-FFF2-40B4-BE49-F238E27FC236}">
                            <a16:creationId xmlns:a16="http://schemas.microsoft.com/office/drawing/2014/main" id="{59718BC7-EF65-6554-AE82-07239EB81AB6}"/>
                          </a:ext>
                        </a:extLst>
                      </p:cNvPr>
                      <p:cNvPicPr/>
                      <p:nvPr/>
                    </p:nvPicPr>
                    <p:blipFill>
                      <a:blip r:embed="rId7"/>
                      <a:stretch>
                        <a:fillRect/>
                      </a:stretch>
                    </p:blipFill>
                    <p:spPr>
                      <a:xfrm>
                        <a:off x="6224206" y="2930881"/>
                        <a:ext cx="5281995" cy="257462"/>
                      </a:xfrm>
                      <a:prstGeom prst="rect">
                        <a:avLst/>
                      </a:prstGeom>
                      <a:ln>
                        <a:solidFill>
                          <a:srgbClr val="0000FF"/>
                        </a:solidFill>
                      </a:ln>
                    </p:spPr>
                  </p:pic>
                </p:oleObj>
              </mc:Fallback>
            </mc:AlternateContent>
          </a:graphicData>
        </a:graphic>
      </p:graphicFrame>
      <p:graphicFrame>
        <p:nvGraphicFramePr>
          <p:cNvPr id="8" name="对象 7">
            <a:extLst>
              <a:ext uri="{FF2B5EF4-FFF2-40B4-BE49-F238E27FC236}">
                <a16:creationId xmlns:a16="http://schemas.microsoft.com/office/drawing/2014/main" id="{85A93634-635C-A889-F5F5-DD519207FCFE}"/>
              </a:ext>
            </a:extLst>
          </p:cNvPr>
          <p:cNvGraphicFramePr>
            <a:graphicFrameLocks noChangeAspect="1"/>
          </p:cNvGraphicFramePr>
          <p:nvPr>
            <p:extLst>
              <p:ext uri="{D42A27DB-BD31-4B8C-83A1-F6EECF244321}">
                <p14:modId xmlns:p14="http://schemas.microsoft.com/office/powerpoint/2010/main" val="2222524643"/>
              </p:ext>
            </p:extLst>
          </p:nvPr>
        </p:nvGraphicFramePr>
        <p:xfrm>
          <a:off x="6664375" y="3224535"/>
          <a:ext cx="4841826" cy="269268"/>
        </p:xfrm>
        <a:graphic>
          <a:graphicData uri="http://schemas.openxmlformats.org/presentationml/2006/ole">
            <mc:AlternateContent xmlns:mc="http://schemas.openxmlformats.org/markup-compatibility/2006">
              <mc:Choice xmlns:v="urn:schemas-microsoft-com:vml" Requires="v">
                <p:oleObj spid="_x0000_s23561" name="Equation" r:id="rId8" imgW="8153528" imgH="446776" progId="Equation.DSMT4">
                  <p:embed/>
                </p:oleObj>
              </mc:Choice>
              <mc:Fallback>
                <p:oleObj name="Equation" r:id="rId8" imgW="8153528" imgH="446776" progId="Equation.DSMT4">
                  <p:embed/>
                  <p:pic>
                    <p:nvPicPr>
                      <p:cNvPr id="8" name="对象 7">
                        <a:extLst>
                          <a:ext uri="{FF2B5EF4-FFF2-40B4-BE49-F238E27FC236}">
                            <a16:creationId xmlns:a16="http://schemas.microsoft.com/office/drawing/2014/main" id="{85A93634-635C-A889-F5F5-DD519207FCFE}"/>
                          </a:ext>
                        </a:extLst>
                      </p:cNvPr>
                      <p:cNvPicPr/>
                      <p:nvPr/>
                    </p:nvPicPr>
                    <p:blipFill>
                      <a:blip r:embed="rId9"/>
                      <a:stretch>
                        <a:fillRect/>
                      </a:stretch>
                    </p:blipFill>
                    <p:spPr>
                      <a:xfrm>
                        <a:off x="6664375" y="3224535"/>
                        <a:ext cx="4841826" cy="269268"/>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A8949D1E-256C-B54B-CCD5-F336F19FB243}"/>
              </a:ext>
            </a:extLst>
          </p:cNvPr>
          <p:cNvGraphicFramePr>
            <a:graphicFrameLocks noChangeAspect="1"/>
          </p:cNvGraphicFramePr>
          <p:nvPr>
            <p:extLst>
              <p:ext uri="{D42A27DB-BD31-4B8C-83A1-F6EECF244321}">
                <p14:modId xmlns:p14="http://schemas.microsoft.com/office/powerpoint/2010/main" val="2806217495"/>
              </p:ext>
            </p:extLst>
          </p:nvPr>
        </p:nvGraphicFramePr>
        <p:xfrm>
          <a:off x="931888" y="2941997"/>
          <a:ext cx="4841826" cy="282538"/>
        </p:xfrm>
        <a:graphic>
          <a:graphicData uri="http://schemas.openxmlformats.org/presentationml/2006/ole">
            <mc:AlternateContent xmlns:mc="http://schemas.openxmlformats.org/markup-compatibility/2006">
              <mc:Choice xmlns:v="urn:schemas-microsoft-com:vml" Requires="v">
                <p:oleObj spid="_x0000_s23562" name="Equation" r:id="rId10" imgW="8153528" imgH="446776" progId="Equation.DSMT4">
                  <p:embed/>
                </p:oleObj>
              </mc:Choice>
              <mc:Fallback>
                <p:oleObj name="Equation" r:id="rId10" imgW="8153528" imgH="446776" progId="Equation.DSMT4">
                  <p:embed/>
                  <p:pic>
                    <p:nvPicPr>
                      <p:cNvPr id="9" name="对象 8">
                        <a:extLst>
                          <a:ext uri="{FF2B5EF4-FFF2-40B4-BE49-F238E27FC236}">
                            <a16:creationId xmlns:a16="http://schemas.microsoft.com/office/drawing/2014/main" id="{A8949D1E-256C-B54B-CCD5-F336F19FB243}"/>
                          </a:ext>
                        </a:extLst>
                      </p:cNvPr>
                      <p:cNvPicPr/>
                      <p:nvPr/>
                    </p:nvPicPr>
                    <p:blipFill>
                      <a:blip r:embed="rId11"/>
                      <a:stretch>
                        <a:fillRect/>
                      </a:stretch>
                    </p:blipFill>
                    <p:spPr>
                      <a:xfrm>
                        <a:off x="931888" y="2941997"/>
                        <a:ext cx="4841826" cy="282538"/>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131405CE-2D9E-1EF5-8B4E-023CEF5CE3D3}"/>
              </a:ext>
            </a:extLst>
          </p:cNvPr>
          <p:cNvGraphicFramePr>
            <a:graphicFrameLocks noChangeAspect="1"/>
          </p:cNvGraphicFramePr>
          <p:nvPr>
            <p:extLst>
              <p:ext uri="{D42A27DB-BD31-4B8C-83A1-F6EECF244321}">
                <p14:modId xmlns:p14="http://schemas.microsoft.com/office/powerpoint/2010/main" val="258227167"/>
              </p:ext>
            </p:extLst>
          </p:nvPr>
        </p:nvGraphicFramePr>
        <p:xfrm>
          <a:off x="931888" y="3260728"/>
          <a:ext cx="4841826" cy="261746"/>
        </p:xfrm>
        <a:graphic>
          <a:graphicData uri="http://schemas.openxmlformats.org/presentationml/2006/ole">
            <mc:AlternateContent xmlns:mc="http://schemas.openxmlformats.org/markup-compatibility/2006">
              <mc:Choice xmlns:v="urn:schemas-microsoft-com:vml" Requires="v">
                <p:oleObj spid="_x0000_s23563" name="Equation" r:id="rId12" imgW="8251096" imgH="446776" progId="Equation.DSMT4">
                  <p:embed/>
                </p:oleObj>
              </mc:Choice>
              <mc:Fallback>
                <p:oleObj name="Equation" r:id="rId12" imgW="8251096" imgH="446776" progId="Equation.DSMT4">
                  <p:embed/>
                  <p:pic>
                    <p:nvPicPr>
                      <p:cNvPr id="10" name="对象 9">
                        <a:extLst>
                          <a:ext uri="{FF2B5EF4-FFF2-40B4-BE49-F238E27FC236}">
                            <a16:creationId xmlns:a16="http://schemas.microsoft.com/office/drawing/2014/main" id="{131405CE-2D9E-1EF5-8B4E-023CEF5CE3D3}"/>
                          </a:ext>
                        </a:extLst>
                      </p:cNvPr>
                      <p:cNvPicPr/>
                      <p:nvPr/>
                    </p:nvPicPr>
                    <p:blipFill>
                      <a:blip r:embed="rId13"/>
                      <a:stretch>
                        <a:fillRect/>
                      </a:stretch>
                    </p:blipFill>
                    <p:spPr>
                      <a:xfrm>
                        <a:off x="931888" y="3260728"/>
                        <a:ext cx="4841826" cy="261746"/>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A8AD006F-8B6F-1788-A553-267896BB71F5}"/>
              </a:ext>
            </a:extLst>
          </p:cNvPr>
          <p:cNvGraphicFramePr>
            <a:graphicFrameLocks noChangeAspect="1"/>
          </p:cNvGraphicFramePr>
          <p:nvPr>
            <p:extLst>
              <p:ext uri="{D42A27DB-BD31-4B8C-83A1-F6EECF244321}">
                <p14:modId xmlns:p14="http://schemas.microsoft.com/office/powerpoint/2010/main" val="2517108083"/>
              </p:ext>
            </p:extLst>
          </p:nvPr>
        </p:nvGraphicFramePr>
        <p:xfrm>
          <a:off x="1240970" y="5319227"/>
          <a:ext cx="3831945" cy="571035"/>
        </p:xfrm>
        <a:graphic>
          <a:graphicData uri="http://schemas.openxmlformats.org/presentationml/2006/ole">
            <mc:AlternateContent xmlns:mc="http://schemas.openxmlformats.org/markup-compatibility/2006">
              <mc:Choice xmlns:v="urn:schemas-microsoft-com:vml" Requires="v">
                <p:oleObj spid="_x0000_s23564" name="Equation" r:id="rId14" imgW="3238200" imgH="482400" progId="Equation.DSMT4">
                  <p:embed/>
                </p:oleObj>
              </mc:Choice>
              <mc:Fallback>
                <p:oleObj name="Equation" r:id="rId14" imgW="3238200" imgH="482400" progId="Equation.DSMT4">
                  <p:embed/>
                  <p:pic>
                    <p:nvPicPr>
                      <p:cNvPr id="13" name="对象 12">
                        <a:extLst>
                          <a:ext uri="{FF2B5EF4-FFF2-40B4-BE49-F238E27FC236}">
                            <a16:creationId xmlns:a16="http://schemas.microsoft.com/office/drawing/2014/main" id="{A8AD006F-8B6F-1788-A553-267896BB71F5}"/>
                          </a:ext>
                        </a:extLst>
                      </p:cNvPr>
                      <p:cNvPicPr/>
                      <p:nvPr/>
                    </p:nvPicPr>
                    <p:blipFill>
                      <a:blip r:embed="rId15"/>
                      <a:stretch>
                        <a:fillRect/>
                      </a:stretch>
                    </p:blipFill>
                    <p:spPr>
                      <a:xfrm>
                        <a:off x="1240970" y="5319227"/>
                        <a:ext cx="3831945" cy="571035"/>
                      </a:xfrm>
                      <a:prstGeom prst="rect">
                        <a:avLst/>
                      </a:prstGeom>
                    </p:spPr>
                  </p:pic>
                </p:oleObj>
              </mc:Fallback>
            </mc:AlternateContent>
          </a:graphicData>
        </a:graphic>
      </p:graphicFrame>
      <p:cxnSp>
        <p:nvCxnSpPr>
          <p:cNvPr id="15" name="直接连接符 14">
            <a:extLst>
              <a:ext uri="{FF2B5EF4-FFF2-40B4-BE49-F238E27FC236}">
                <a16:creationId xmlns:a16="http://schemas.microsoft.com/office/drawing/2014/main" id="{EEB18104-7A72-C6F6-0056-E2B47DFB70E7}"/>
              </a:ext>
            </a:extLst>
          </p:cNvPr>
          <p:cNvCxnSpPr/>
          <p:nvPr/>
        </p:nvCxnSpPr>
        <p:spPr>
          <a:xfrm>
            <a:off x="931888" y="4019107"/>
            <a:ext cx="4841826" cy="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5D462CC-696D-7612-3DED-912B709D5D34}"/>
              </a:ext>
            </a:extLst>
          </p:cNvPr>
          <p:cNvCxnSpPr/>
          <p:nvPr/>
        </p:nvCxnSpPr>
        <p:spPr>
          <a:xfrm>
            <a:off x="6664375" y="3769242"/>
            <a:ext cx="4841826" cy="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9" name="对象 48">
            <a:extLst>
              <a:ext uri="{FF2B5EF4-FFF2-40B4-BE49-F238E27FC236}">
                <a16:creationId xmlns:a16="http://schemas.microsoft.com/office/drawing/2014/main" id="{6260E17B-7B7A-E603-E60F-9AFDA91C2AB0}"/>
              </a:ext>
            </a:extLst>
          </p:cNvPr>
          <p:cNvGraphicFramePr>
            <a:graphicFrameLocks noChangeAspect="1"/>
          </p:cNvGraphicFramePr>
          <p:nvPr>
            <p:extLst>
              <p:ext uri="{D42A27DB-BD31-4B8C-83A1-F6EECF244321}">
                <p14:modId xmlns:p14="http://schemas.microsoft.com/office/powerpoint/2010/main" val="3653691642"/>
              </p:ext>
            </p:extLst>
          </p:nvPr>
        </p:nvGraphicFramePr>
        <p:xfrm>
          <a:off x="6527800" y="1628598"/>
          <a:ext cx="5092014" cy="759688"/>
        </p:xfrm>
        <a:graphic>
          <a:graphicData uri="http://schemas.openxmlformats.org/presentationml/2006/ole">
            <mc:AlternateContent xmlns:mc="http://schemas.openxmlformats.org/markup-compatibility/2006">
              <mc:Choice xmlns:v="urn:schemas-microsoft-com:vml" Requires="v">
                <p:oleObj spid="_x0000_s23565" name="Equation" r:id="rId16" imgW="3831406" imgH="571701" progId="Equation.DSMT4">
                  <p:embed/>
                </p:oleObj>
              </mc:Choice>
              <mc:Fallback>
                <p:oleObj name="Equation" r:id="rId16" imgW="3831406" imgH="571701" progId="Equation.DSMT4">
                  <p:embed/>
                  <p:pic>
                    <p:nvPicPr>
                      <p:cNvPr id="49" name="对象 48">
                        <a:extLst>
                          <a:ext uri="{FF2B5EF4-FFF2-40B4-BE49-F238E27FC236}">
                            <a16:creationId xmlns:a16="http://schemas.microsoft.com/office/drawing/2014/main" id="{6260E17B-7B7A-E603-E60F-9AFDA91C2AB0}"/>
                          </a:ext>
                        </a:extLst>
                      </p:cNvPr>
                      <p:cNvPicPr/>
                      <p:nvPr/>
                    </p:nvPicPr>
                    <p:blipFill>
                      <a:blip r:embed="rId17"/>
                      <a:stretch>
                        <a:fillRect/>
                      </a:stretch>
                    </p:blipFill>
                    <p:spPr>
                      <a:xfrm>
                        <a:off x="6527800" y="1628598"/>
                        <a:ext cx="5092014" cy="759688"/>
                      </a:xfrm>
                      <a:prstGeom prst="rect">
                        <a:avLst/>
                      </a:prstGeom>
                    </p:spPr>
                  </p:pic>
                </p:oleObj>
              </mc:Fallback>
            </mc:AlternateContent>
          </a:graphicData>
        </a:graphic>
      </p:graphicFrame>
      <p:sp>
        <p:nvSpPr>
          <p:cNvPr id="50" name="标题 21">
            <a:extLst>
              <a:ext uri="{FF2B5EF4-FFF2-40B4-BE49-F238E27FC236}">
                <a16:creationId xmlns:a16="http://schemas.microsoft.com/office/drawing/2014/main" id="{B2FE7C1C-12F6-F9E2-A8E8-69623B128DBC}"/>
              </a:ext>
            </a:extLst>
          </p:cNvPr>
          <p:cNvSpPr>
            <a:spLocks noGrp="1"/>
          </p:cNvSpPr>
          <p:nvPr>
            <p:ph type="title"/>
          </p:nvPr>
        </p:nvSpPr>
        <p:spPr>
          <a:xfrm>
            <a:off x="1401763" y="-3175"/>
            <a:ext cx="8601075" cy="839788"/>
          </a:xfrm>
        </p:spPr>
        <p:txBody>
          <a:bodyPr/>
          <a:lstStyle/>
          <a:p>
            <a:pPr algn="l"/>
            <a:r>
              <a:rPr lang="en-US" altLang="zh-CN" dirty="0">
                <a:latin typeface="Arial" panose="020B0604020202020204" pitchFamily="34" charset="0"/>
                <a:cs typeface="Arial" panose="020B0604020202020204" pitchFamily="34" charset="0"/>
              </a:rPr>
              <a:t>Loop Gain </a:t>
            </a:r>
            <a:r>
              <a:rPr lang="en-US" altLang="zh-CN" dirty="0" err="1">
                <a:latin typeface="Arial" panose="020B0604020202020204" pitchFamily="34" charset="0"/>
                <a:cs typeface="Arial" panose="020B0604020202020204" pitchFamily="34" charset="0"/>
              </a:rPr>
              <a:t>v.s</a:t>
            </a:r>
            <a:r>
              <a:rPr lang="en-US" altLang="zh-CN" dirty="0">
                <a:latin typeface="Arial" panose="020B0604020202020204" pitchFamily="34" charset="0"/>
                <a:cs typeface="Arial" panose="020B0604020202020204" pitchFamily="34" charset="0"/>
              </a:rPr>
              <a:t>. Stability (cont’d)</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1" name="矩形 50">
            <a:extLst>
              <a:ext uri="{FF2B5EF4-FFF2-40B4-BE49-F238E27FC236}">
                <a16:creationId xmlns:a16="http://schemas.microsoft.com/office/drawing/2014/main" id="{3694063B-F449-5E0C-8F8F-BD044A4D20F0}"/>
              </a:ext>
            </a:extLst>
          </p:cNvPr>
          <p:cNvSpPr/>
          <p:nvPr/>
        </p:nvSpPr>
        <p:spPr>
          <a:xfrm>
            <a:off x="1" y="881067"/>
            <a:ext cx="11726324" cy="1174039"/>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a:t>
            </a:r>
            <a:r>
              <a:rPr lang="en-US" altLang="zh-CN" sz="2000" b="1"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cs typeface="Arial" panose="020B0604020202020204" pitchFamily="34" charset="0"/>
              </a:rPr>
              <a:t>system is stable if the gain margin is positive and the phase margin is greater than zero in the </a:t>
            </a:r>
            <a:r>
              <a:rPr lang="en-US" altLang="zh-CN" sz="2000" b="1" dirty="0">
                <a:latin typeface="Arial" panose="020B0604020202020204" pitchFamily="34" charset="0"/>
                <a:cs typeface="Arial" panose="020B0604020202020204" pitchFamily="34" charset="0"/>
              </a:rPr>
              <a:t>Bode plot</a:t>
            </a:r>
          </a:p>
          <a:p>
            <a:pPr marL="914400" lvl="1" indent="-457200">
              <a:lnSpc>
                <a:spcPct val="125000"/>
              </a:lnSpc>
              <a:buFont typeface="Wingdings" panose="05000000000000000000" pitchFamily="2" charset="2"/>
              <a:buChar char="l"/>
            </a:pP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文本框 52">
            <a:extLst>
              <a:ext uri="{FF2B5EF4-FFF2-40B4-BE49-F238E27FC236}">
                <a16:creationId xmlns:a16="http://schemas.microsoft.com/office/drawing/2014/main" id="{065F251D-A0B9-815D-D181-CB5A7869D526}"/>
              </a:ext>
            </a:extLst>
          </p:cNvPr>
          <p:cNvSpPr txBox="1"/>
          <p:nvPr/>
        </p:nvSpPr>
        <p:spPr>
          <a:xfrm>
            <a:off x="2419350" y="2491347"/>
            <a:ext cx="1524001" cy="400110"/>
          </a:xfrm>
          <a:prstGeom prst="rect">
            <a:avLst/>
          </a:prstGeom>
          <a:noFill/>
        </p:spPr>
        <p:txBody>
          <a:bodyPr wrap="square">
            <a:spAutoFit/>
          </a:bodyPr>
          <a:lstStyle/>
          <a:p>
            <a:r>
              <a:rPr lang="en-US" altLang="zh-CN" sz="2000" b="1" dirty="0">
                <a:solidFill>
                  <a:schemeClr val="accent2">
                    <a:lumMod val="75000"/>
                  </a:schemeClr>
                </a:solidFill>
                <a:latin typeface="Arial" panose="020B0604020202020204" pitchFamily="34" charset="0"/>
                <a:cs typeface="Arial" panose="020B0604020202020204" pitchFamily="34" charset="0"/>
              </a:rPr>
              <a:t>Loop Gain </a:t>
            </a:r>
            <a:endParaRPr lang="zh-CN" altLang="en-US" sz="2000" b="1" dirty="0">
              <a:solidFill>
                <a:schemeClr val="accent2">
                  <a:lumMod val="75000"/>
                </a:schemeClr>
              </a:solidFill>
            </a:endParaRPr>
          </a:p>
        </p:txBody>
      </p:sp>
      <p:sp>
        <p:nvSpPr>
          <p:cNvPr id="54" name="文本框 53">
            <a:extLst>
              <a:ext uri="{FF2B5EF4-FFF2-40B4-BE49-F238E27FC236}">
                <a16:creationId xmlns:a16="http://schemas.microsoft.com/office/drawing/2014/main" id="{E255E601-E8CA-8953-F536-75987570F6BF}"/>
              </a:ext>
            </a:extLst>
          </p:cNvPr>
          <p:cNvSpPr txBox="1"/>
          <p:nvPr/>
        </p:nvSpPr>
        <p:spPr>
          <a:xfrm>
            <a:off x="8311245" y="2491347"/>
            <a:ext cx="1924956" cy="400110"/>
          </a:xfrm>
          <a:prstGeom prst="rect">
            <a:avLst/>
          </a:prstGeom>
          <a:noFill/>
        </p:spPr>
        <p:txBody>
          <a:bodyPr wrap="square">
            <a:spAutoFit/>
          </a:bodyPr>
          <a:lstStyle/>
          <a:p>
            <a:r>
              <a:rPr lang="en-US" altLang="zh-CN" sz="2000" b="1" dirty="0">
                <a:solidFill>
                  <a:schemeClr val="accent2">
                    <a:lumMod val="75000"/>
                  </a:schemeClr>
                </a:solidFill>
                <a:latin typeface="Arial" panose="020B0604020202020204" pitchFamily="34" charset="0"/>
                <a:cs typeface="Arial" panose="020B0604020202020204" pitchFamily="34" charset="0"/>
              </a:rPr>
              <a:t>Loop Delay </a:t>
            </a:r>
            <a:endParaRPr lang="zh-CN" altLang="en-US" sz="2000" b="1" dirty="0">
              <a:solidFill>
                <a:schemeClr val="accent2">
                  <a:lumMod val="75000"/>
                </a:schemeClr>
              </a:solidFill>
            </a:endParaRPr>
          </a:p>
        </p:txBody>
      </p:sp>
      <p:sp>
        <p:nvSpPr>
          <p:cNvPr id="55" name="灯片编号占位符 2">
            <a:extLst>
              <a:ext uri="{FF2B5EF4-FFF2-40B4-BE49-F238E27FC236}">
                <a16:creationId xmlns:a16="http://schemas.microsoft.com/office/drawing/2014/main" id="{8D038F70-B19F-3FA1-AE19-E846C2255B41}"/>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40</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302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FAAD5-7C4A-1B7C-E21A-6D690A2D4BE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63650A5-CF12-16D1-85D7-D79CAC73F3A9}"/>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73A2738-9540-B03C-73A2-6D27AD249E40}"/>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506F96BE-3DDB-79FC-DCF8-0E9DEDF9A6DB}"/>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11" name="Rectangle 11">
            <a:extLst>
              <a:ext uri="{FF2B5EF4-FFF2-40B4-BE49-F238E27FC236}">
                <a16:creationId xmlns:a16="http://schemas.microsoft.com/office/drawing/2014/main" id="{BA7E127A-D3F2-CC0C-E75E-19C0BA9F84F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000" dirty="0">
                <a:solidFill>
                  <a:srgbClr val="44546A"/>
                </a:solidFill>
                <a:latin typeface="Arial Black" panose="020B0A04020102020204" pitchFamily="34" charset="0"/>
                <a:ea typeface="微软雅黑" panose="020B0503020204020204" pitchFamily="34" charset="-122"/>
              </a:rPr>
              <a:t>LLRF Basics</a:t>
            </a:r>
            <a:endParaRPr kumimoji="0" lang="zh-CN" altLang="en-US" sz="3000" b="0" i="0" u="none" strike="noStrike" kern="1200" cap="none" spc="0" normalizeH="0" baseline="0" noProof="0" dirty="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49D0FAE2-804C-BE7E-6EFE-601035EE69F2}"/>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E8028E1F-B45D-7AFF-FB5F-DD31C802985B}"/>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E636022B-89A2-4E23-8036-4AAD426319B4}"/>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DED361A8-B1FA-2274-ACD8-2A7EC9AF9B3F}"/>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2BFEE8D1-F106-4113-F12B-55F540817D2D}"/>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1D1C4315-0DCA-426A-2DFB-0C620DDB3B55}"/>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B5018BE5-4155-B113-39FC-AF108C0ABD10}"/>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C6F221C4-B203-2C8D-67CE-B0ECE9489928}"/>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18663D6D-3B7D-6F07-3237-98D4C8DBF77D}"/>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2BA62B6B-3191-4CC0-3192-B615297167BA}"/>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83DB7E25-C6F5-0324-44F7-CB33D1433193}"/>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20EAF074-E127-E692-1709-9E0C5C3DBFC6}"/>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2BDA9448-742C-6988-EAF2-DBF2728A7648}"/>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A9993865-647D-370B-17E1-71BFF3B949A8}"/>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2B0832B5-F5C1-B2B1-F2CD-8CC1D61DDF14}"/>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a:extLst>
              <a:ext uri="{FF2B5EF4-FFF2-40B4-BE49-F238E27FC236}">
                <a16:creationId xmlns:a16="http://schemas.microsoft.com/office/drawing/2014/main" id="{4162C00F-AD18-5D3F-589E-4D4E298FBEED}"/>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30" name="文本框 29">
            <a:extLst>
              <a:ext uri="{FF2B5EF4-FFF2-40B4-BE49-F238E27FC236}">
                <a16:creationId xmlns:a16="http://schemas.microsoft.com/office/drawing/2014/main" id="{4DFE2871-175F-8F78-875A-3235EDE988C3}"/>
              </a:ext>
            </a:extLst>
          </p:cNvPr>
          <p:cNvSpPr txBox="1"/>
          <p:nvPr/>
        </p:nvSpPr>
        <p:spPr>
          <a:xfrm>
            <a:off x="5741216" y="3947519"/>
            <a:ext cx="3528619" cy="338554"/>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Control System Basics</a:t>
            </a:r>
            <a:endParaRPr lang="zh-CN" altLang="en-US" dirty="0"/>
          </a:p>
        </p:txBody>
      </p:sp>
      <p:sp>
        <p:nvSpPr>
          <p:cNvPr id="2" name="文本框 1">
            <a:extLst>
              <a:ext uri="{FF2B5EF4-FFF2-40B4-BE49-F238E27FC236}">
                <a16:creationId xmlns:a16="http://schemas.microsoft.com/office/drawing/2014/main" id="{090D2512-545B-DD39-6E38-5DF40340259A}"/>
              </a:ext>
            </a:extLst>
          </p:cNvPr>
          <p:cNvSpPr txBox="1"/>
          <p:nvPr/>
        </p:nvSpPr>
        <p:spPr>
          <a:xfrm>
            <a:off x="5741215" y="4450598"/>
            <a:ext cx="3528619" cy="35173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LLRF Control Loop  Modeling</a:t>
            </a:r>
            <a:endParaRPr lang="zh-CN" altLang="en-US" dirty="0"/>
          </a:p>
        </p:txBody>
      </p:sp>
      <p:sp>
        <p:nvSpPr>
          <p:cNvPr id="3" name="文本框 2">
            <a:extLst>
              <a:ext uri="{FF2B5EF4-FFF2-40B4-BE49-F238E27FC236}">
                <a16:creationId xmlns:a16="http://schemas.microsoft.com/office/drawing/2014/main" id="{D4A23AAD-BAC6-A29A-43AD-F83D301199F5}"/>
              </a:ext>
            </a:extLst>
          </p:cNvPr>
          <p:cNvSpPr txBox="1"/>
          <p:nvPr/>
        </p:nvSpPr>
        <p:spPr>
          <a:xfrm>
            <a:off x="5741215" y="4966860"/>
            <a:ext cx="3528619"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dirty="0"/>
              <a:t>LLRF Feedback Optimization</a:t>
            </a:r>
            <a:endParaRPr lang="zh-CN" altLang="en-US" dirty="0"/>
          </a:p>
        </p:txBody>
      </p:sp>
    </p:spTree>
    <p:extLst>
      <p:ext uri="{BB962C8B-B14F-4D97-AF65-F5344CB8AC3E}">
        <p14:creationId xmlns:p14="http://schemas.microsoft.com/office/powerpoint/2010/main" val="1056474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1">
            <a:extLst>
              <a:ext uri="{FF2B5EF4-FFF2-40B4-BE49-F238E27FC236}">
                <a16:creationId xmlns:a16="http://schemas.microsoft.com/office/drawing/2014/main" id="{2ED7C4C6-A7F5-B2D6-9915-0514662FDE4D}"/>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Suppression of Parasitic Mode</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ClosedWOFL6.avi">
            <a:hlinkClick r:id="" action="ppaction://media"/>
            <a:extLst>
              <a:ext uri="{FF2B5EF4-FFF2-40B4-BE49-F238E27FC236}">
                <a16:creationId xmlns:a16="http://schemas.microsoft.com/office/drawing/2014/main" id="{F048E9A3-DADE-CD79-DD28-1CB5EDB12C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657" y="3220721"/>
            <a:ext cx="6167704" cy="3085993"/>
          </a:xfrm>
          <a:prstGeom prst="rect">
            <a:avLst/>
          </a:prstGeom>
          <a:ln w="19050">
            <a:noFill/>
          </a:ln>
        </p:spPr>
      </p:pic>
      <p:pic>
        <p:nvPicPr>
          <p:cNvPr id="6" name="Picture 2">
            <a:extLst>
              <a:ext uri="{FF2B5EF4-FFF2-40B4-BE49-F238E27FC236}">
                <a16:creationId xmlns:a16="http://schemas.microsoft.com/office/drawing/2014/main" id="{7DFE24EE-CEBF-A491-7886-6AAB7165F6E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37920" y="3815907"/>
            <a:ext cx="619760" cy="441404"/>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descr="Cavity model_resonance chain">
            <a:extLst>
              <a:ext uri="{FF2B5EF4-FFF2-40B4-BE49-F238E27FC236}">
                <a16:creationId xmlns:a16="http://schemas.microsoft.com/office/drawing/2014/main" id="{D5EF742D-603F-CF2A-2AE2-A9B002D75F8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5164" y="2205759"/>
            <a:ext cx="4868276" cy="106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849738CB-D7C1-9B73-D6B3-16B8C0676B3E}"/>
              </a:ext>
            </a:extLst>
          </p:cNvPr>
          <p:cNvSpPr/>
          <p:nvPr/>
        </p:nvSpPr>
        <p:spPr>
          <a:xfrm>
            <a:off x="1" y="881067"/>
            <a:ext cx="11726324" cy="82400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Parasitic modes can be excited unintentionally during closed-loop operation.</a:t>
            </a:r>
          </a:p>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Extra attention is required for modes closest to the fundamental mode.</a:t>
            </a:r>
          </a:p>
        </p:txBody>
      </p:sp>
      <p:pic>
        <p:nvPicPr>
          <p:cNvPr id="16" name="図 9">
            <a:extLst>
              <a:ext uri="{FF2B5EF4-FFF2-40B4-BE49-F238E27FC236}">
                <a16:creationId xmlns:a16="http://schemas.microsoft.com/office/drawing/2014/main" id="{A254142B-CC09-9877-E8E8-5C0CAAA49CB0}"/>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379631" y="3220721"/>
            <a:ext cx="5269204" cy="2993853"/>
          </a:xfrm>
          <a:prstGeom prst="rect">
            <a:avLst/>
          </a:prstGeom>
        </p:spPr>
      </p:pic>
      <p:pic>
        <p:nvPicPr>
          <p:cNvPr id="17" name="図 4">
            <a:extLst>
              <a:ext uri="{FF2B5EF4-FFF2-40B4-BE49-F238E27FC236}">
                <a16:creationId xmlns:a16="http://schemas.microsoft.com/office/drawing/2014/main" id="{AF8CF327-4A4A-935B-F51E-5A6D26B6A22D}"/>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0120008" y="1009260"/>
            <a:ext cx="1528827" cy="2087181"/>
          </a:xfrm>
          <a:prstGeom prst="rect">
            <a:avLst/>
          </a:prstGeom>
        </p:spPr>
      </p:pic>
      <p:sp>
        <p:nvSpPr>
          <p:cNvPr id="19" name="下矢印 19">
            <a:extLst>
              <a:ext uri="{FF2B5EF4-FFF2-40B4-BE49-F238E27FC236}">
                <a16:creationId xmlns:a16="http://schemas.microsoft.com/office/drawing/2014/main" id="{7FB231A0-CB71-4278-FD64-8CC920C66BA8}"/>
              </a:ext>
            </a:extLst>
          </p:cNvPr>
          <p:cNvSpPr/>
          <p:nvPr/>
        </p:nvSpPr>
        <p:spPr>
          <a:xfrm rot="1339386">
            <a:off x="10757813" y="1821329"/>
            <a:ext cx="389391" cy="1523308"/>
          </a:xfrm>
          <a:prstGeom prst="downArrow">
            <a:avLst/>
          </a:prstGeom>
          <a:gradFill>
            <a:gsLst>
              <a:gs pos="0">
                <a:schemeClr val="accent1">
                  <a:lumMod val="50000"/>
                  <a:alpha val="50000"/>
                </a:schemeClr>
              </a:gs>
              <a:gs pos="100000">
                <a:schemeClr val="bg1">
                  <a:lumMod val="85000"/>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灯片编号占位符 2">
            <a:extLst>
              <a:ext uri="{FF2B5EF4-FFF2-40B4-BE49-F238E27FC236}">
                <a16:creationId xmlns:a16="http://schemas.microsoft.com/office/drawing/2014/main" id="{D84EF185-636D-F0F6-B157-005723D207A1}"/>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42</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25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4181CCD-F0BC-D2D6-D84A-CEDFA5341166}"/>
              </a:ext>
            </a:extLst>
          </p:cNvPr>
          <p:cNvSpPr/>
          <p:nvPr/>
        </p:nvSpPr>
        <p:spPr>
          <a:xfrm>
            <a:off x="1" y="881067"/>
            <a:ext cx="11726324" cy="1097095"/>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Using a high-order low-pass filter is an alternative approach</a:t>
            </a:r>
          </a:p>
          <a:p>
            <a:pPr marL="914400" lvl="1" indent="-457200">
              <a:lnSpc>
                <a:spcPct val="125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However, it can introduce </a:t>
            </a:r>
            <a:r>
              <a:rPr lang="en-US" altLang="zh-CN" b="1" dirty="0">
                <a:latin typeface="Arial" panose="020B0604020202020204" pitchFamily="34" charset="0"/>
                <a:cs typeface="Arial" panose="020B0604020202020204" pitchFamily="34" charset="0"/>
              </a:rPr>
              <a:t>significant phase delay</a:t>
            </a:r>
            <a:r>
              <a:rPr lang="en-US" altLang="zh-CN" dirty="0">
                <a:latin typeface="Arial" panose="020B0604020202020204" pitchFamily="34" charset="0"/>
                <a:cs typeface="Arial" panose="020B0604020202020204" pitchFamily="34" charset="0"/>
              </a:rPr>
              <a:t>, which may </a:t>
            </a:r>
            <a:r>
              <a:rPr lang="en-US" altLang="zh-CN" b="1" dirty="0">
                <a:latin typeface="Arial" panose="020B0604020202020204" pitchFamily="34" charset="0"/>
                <a:cs typeface="Arial" panose="020B0604020202020204" pitchFamily="34" charset="0"/>
              </a:rPr>
              <a:t>reduce the system’s phase margin</a:t>
            </a:r>
            <a:r>
              <a:rPr lang="en-US" altLang="zh-CN" dirty="0">
                <a:latin typeface="Arial" panose="020B0604020202020204" pitchFamily="34" charset="0"/>
                <a:cs typeface="Arial" panose="020B0604020202020204" pitchFamily="34" charset="0"/>
              </a:rPr>
              <a:t>.</a:t>
            </a: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a:p>
            <a:pPr marL="914400" lvl="1" indent="-457200">
              <a:lnSpc>
                <a:spcPct val="125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Careful design is needed to </a:t>
            </a:r>
            <a:r>
              <a:rPr lang="en-US" altLang="zh-CN" b="1" dirty="0">
                <a:latin typeface="Arial" panose="020B0604020202020204" pitchFamily="34" charset="0"/>
                <a:cs typeface="Arial" panose="020B0604020202020204" pitchFamily="34" charset="0"/>
              </a:rPr>
              <a:t>balance attenuation and stability</a:t>
            </a:r>
            <a:r>
              <a:rPr lang="en-US" altLang="zh-CN" dirty="0">
                <a:latin typeface="Arial" panose="020B0604020202020204" pitchFamily="34" charset="0"/>
                <a:cs typeface="Arial" panose="020B0604020202020204" pitchFamily="34" charset="0"/>
              </a:rPr>
              <a:t>.</a:t>
            </a: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9" name="ClosedConj7.avi">
            <a:hlinkClick r:id="" action="ppaction://media"/>
            <a:extLst>
              <a:ext uri="{FF2B5EF4-FFF2-40B4-BE49-F238E27FC236}">
                <a16:creationId xmlns:a16="http://schemas.microsoft.com/office/drawing/2014/main" id="{15A3D3F3-C4FF-697A-4203-BCEF4FE54286}"/>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537200" y="2937933"/>
            <a:ext cx="6597517" cy="3301048"/>
          </a:xfrm>
          <a:prstGeom prst="rect">
            <a:avLst/>
          </a:prstGeom>
        </p:spPr>
      </p:pic>
      <p:grpSp>
        <p:nvGrpSpPr>
          <p:cNvPr id="10" name="组合 9">
            <a:extLst>
              <a:ext uri="{FF2B5EF4-FFF2-40B4-BE49-F238E27FC236}">
                <a16:creationId xmlns:a16="http://schemas.microsoft.com/office/drawing/2014/main" id="{F9A5BC8C-912C-42BD-F0C3-22BB8C3F6FF1}"/>
              </a:ext>
            </a:extLst>
          </p:cNvPr>
          <p:cNvGrpSpPr/>
          <p:nvPr/>
        </p:nvGrpSpPr>
        <p:grpSpPr>
          <a:xfrm>
            <a:off x="560856" y="2160389"/>
            <a:ext cx="4976344" cy="4034455"/>
            <a:chOff x="6687121" y="2068459"/>
            <a:chExt cx="5130201" cy="4238255"/>
          </a:xfrm>
        </p:grpSpPr>
        <p:graphicFrame>
          <p:nvGraphicFramePr>
            <p:cNvPr id="11" name="オブジェクト 4">
              <a:extLst>
                <a:ext uri="{FF2B5EF4-FFF2-40B4-BE49-F238E27FC236}">
                  <a16:creationId xmlns:a16="http://schemas.microsoft.com/office/drawing/2014/main" id="{0438DB1A-93F0-4CFD-48E9-21EC4BD7B515}"/>
                </a:ext>
              </a:extLst>
            </p:cNvPr>
            <p:cNvGraphicFramePr>
              <a:graphicFrameLocks noChangeAspect="1"/>
            </p:cNvGraphicFramePr>
            <p:nvPr>
              <p:extLst>
                <p:ext uri="{D42A27DB-BD31-4B8C-83A1-F6EECF244321}">
                  <p14:modId xmlns:p14="http://schemas.microsoft.com/office/powerpoint/2010/main" val="3415982674"/>
                </p:ext>
              </p:extLst>
            </p:nvPr>
          </p:nvGraphicFramePr>
          <p:xfrm>
            <a:off x="6687121" y="3650003"/>
            <a:ext cx="5130201" cy="2656711"/>
          </p:xfrm>
          <a:graphic>
            <a:graphicData uri="http://schemas.openxmlformats.org/presentationml/2006/ole">
              <mc:AlternateContent xmlns:mc="http://schemas.openxmlformats.org/markup-compatibility/2006">
                <mc:Choice xmlns:v="urn:schemas-microsoft-com:vml" Requires="v">
                  <p:oleObj spid="_x0000_s24579" name="Visio" r:id="rId6" imgW="6315143" imgH="3281003" progId="Visio.Drawing.11">
                    <p:embed/>
                  </p:oleObj>
                </mc:Choice>
                <mc:Fallback>
                  <p:oleObj name="Visio" r:id="rId6" imgW="6315143" imgH="3281003" progId="Visio.Drawing.11">
                    <p:embed/>
                    <p:pic>
                      <p:nvPicPr>
                        <p:cNvPr id="11" name="オブジェクト 4">
                          <a:extLst>
                            <a:ext uri="{FF2B5EF4-FFF2-40B4-BE49-F238E27FC236}">
                              <a16:creationId xmlns:a16="http://schemas.microsoft.com/office/drawing/2014/main" id="{0438DB1A-93F0-4CFD-48E9-21EC4BD7B5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7121" y="3650003"/>
                          <a:ext cx="5130201" cy="2656711"/>
                        </a:xfrm>
                        <a:prstGeom prst="rect">
                          <a:avLst/>
                        </a:prstGeom>
                        <a:noFill/>
                        <a:ln w="28575">
                          <a:noFill/>
                        </a:ln>
                      </p:spPr>
                    </p:pic>
                  </p:oleObj>
                </mc:Fallback>
              </mc:AlternateContent>
            </a:graphicData>
          </a:graphic>
        </p:graphicFrame>
        <p:pic>
          <p:nvPicPr>
            <p:cNvPr id="12" name="Picture 1" descr="C:\Users\qiufeng\AppData\Roaming\Tencent\Users\258353582\QQ\WinTemp\RichOle\Y@GXKL1$CT)WSF`06HL4S`Q.jpg">
              <a:extLst>
                <a:ext uri="{FF2B5EF4-FFF2-40B4-BE49-F238E27FC236}">
                  <a16:creationId xmlns:a16="http://schemas.microsoft.com/office/drawing/2014/main" id="{93B5C00E-FE43-CC0E-DBCD-F6C680CDD47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947420" y="2068459"/>
              <a:ext cx="2694764" cy="1651551"/>
            </a:xfrm>
            <a:prstGeom prst="rect">
              <a:avLst/>
            </a:prstGeom>
            <a:noFill/>
            <a:extLst>
              <a:ext uri="{909E8E84-426E-40DD-AFC4-6F175D3DCCD1}">
                <a14:hiddenFill xmlns:a14="http://schemas.microsoft.com/office/drawing/2010/main">
                  <a:solidFill>
                    <a:srgbClr val="FFFFFF"/>
                  </a:solidFill>
                </a14:hiddenFill>
              </a:ext>
            </a:extLst>
          </p:spPr>
        </p:pic>
        <p:sp>
          <p:nvSpPr>
            <p:cNvPr id="13" name="下矢印 19">
              <a:extLst>
                <a:ext uri="{FF2B5EF4-FFF2-40B4-BE49-F238E27FC236}">
                  <a16:creationId xmlns:a16="http://schemas.microsoft.com/office/drawing/2014/main" id="{DA165FD1-29EB-84EF-B696-C4562E56A0F0}"/>
                </a:ext>
              </a:extLst>
            </p:cNvPr>
            <p:cNvSpPr/>
            <p:nvPr/>
          </p:nvSpPr>
          <p:spPr>
            <a:xfrm>
              <a:off x="10294803" y="2784859"/>
              <a:ext cx="389391" cy="1288282"/>
            </a:xfrm>
            <a:prstGeom prst="downArrow">
              <a:avLst/>
            </a:prstGeom>
            <a:gradFill>
              <a:gsLst>
                <a:gs pos="0">
                  <a:schemeClr val="accent1">
                    <a:lumMod val="50000"/>
                  </a:schemeClr>
                </a:gs>
                <a:gs pos="100000">
                  <a:schemeClr val="bg1">
                    <a:lumMod val="85000"/>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a:extLst>
                <a:ext uri="{FF2B5EF4-FFF2-40B4-BE49-F238E27FC236}">
                  <a16:creationId xmlns:a16="http://schemas.microsoft.com/office/drawing/2014/main" id="{DFC2F030-1CF8-A86A-1152-B8F2CB74D855}"/>
                </a:ext>
              </a:extLst>
            </p:cNvPr>
            <p:cNvSpPr txBox="1"/>
            <p:nvPr/>
          </p:nvSpPr>
          <p:spPr>
            <a:xfrm>
              <a:off x="8180049" y="4978358"/>
              <a:ext cx="2309449" cy="584775"/>
            </a:xfrm>
            <a:prstGeom prst="rect">
              <a:avLst/>
            </a:prstGeom>
            <a:noFill/>
          </p:spPr>
          <p:txBody>
            <a:bodyPr wrap="square">
              <a:spAutoFit/>
            </a:bodyPr>
            <a:lstStyle/>
            <a:p>
              <a:r>
                <a:rPr lang="en-US" altLang="zh-CN" sz="1600" dirty="0">
                  <a:solidFill>
                    <a:schemeClr val="accent2">
                      <a:lumMod val="75000"/>
                    </a:schemeClr>
                  </a:solidFill>
                  <a:latin typeface="Arial" panose="020B0604020202020204" pitchFamily="34" charset="0"/>
                  <a:cs typeface="Arial" panose="020B0604020202020204" pitchFamily="34" charset="0"/>
                </a:rPr>
                <a:t>Higher order Low-pass was inserted</a:t>
              </a:r>
              <a:endParaRPr lang="zh-CN" altLang="en-US" sz="1600" dirty="0">
                <a:solidFill>
                  <a:schemeClr val="accent2">
                    <a:lumMod val="75000"/>
                  </a:schemeClr>
                </a:solidFill>
              </a:endParaRPr>
            </a:p>
          </p:txBody>
        </p:sp>
      </p:grpSp>
      <p:sp>
        <p:nvSpPr>
          <p:cNvPr id="15" name="标题 21">
            <a:extLst>
              <a:ext uri="{FF2B5EF4-FFF2-40B4-BE49-F238E27FC236}">
                <a16:creationId xmlns:a16="http://schemas.microsoft.com/office/drawing/2014/main" id="{AAF5C6E6-8B55-C92A-8F69-DC073EC6734B}"/>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Suppression of Parasitic Mode (cont’d)</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灯片编号占位符 2">
            <a:extLst>
              <a:ext uri="{FF2B5EF4-FFF2-40B4-BE49-F238E27FC236}">
                <a16:creationId xmlns:a16="http://schemas.microsoft.com/office/drawing/2014/main" id="{AC33A10A-8096-A3FD-7E4C-1F9968E55416}"/>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43</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144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A19AC-C063-A034-4154-2F128D70D099}"/>
            </a:ext>
          </a:extLst>
        </p:cNvPr>
        <p:cNvGrpSpPr/>
        <p:nvPr/>
      </p:nvGrpSpPr>
      <p:grpSpPr>
        <a:xfrm>
          <a:off x="0" y="0"/>
          <a:ext cx="0" cy="0"/>
          <a:chOff x="0" y="0"/>
          <a:chExt cx="0" cy="0"/>
        </a:xfrm>
      </p:grpSpPr>
      <p:grpSp>
        <p:nvGrpSpPr>
          <p:cNvPr id="8" name="组合 7">
            <a:extLst>
              <a:ext uri="{FF2B5EF4-FFF2-40B4-BE49-F238E27FC236}">
                <a16:creationId xmlns:a16="http://schemas.microsoft.com/office/drawing/2014/main" id="{F1DB086B-EADE-B310-20DB-0F4A86A83594}"/>
              </a:ext>
            </a:extLst>
          </p:cNvPr>
          <p:cNvGrpSpPr/>
          <p:nvPr/>
        </p:nvGrpSpPr>
        <p:grpSpPr>
          <a:xfrm>
            <a:off x="4121728" y="2980635"/>
            <a:ext cx="7331946" cy="3270090"/>
            <a:chOff x="5008881" y="3081352"/>
            <a:chExt cx="7331946" cy="3270090"/>
          </a:xfrm>
        </p:grpSpPr>
        <p:sp>
          <p:nvSpPr>
            <p:cNvPr id="6" name="矩形: 圆角 5">
              <a:extLst>
                <a:ext uri="{FF2B5EF4-FFF2-40B4-BE49-F238E27FC236}">
                  <a16:creationId xmlns:a16="http://schemas.microsoft.com/office/drawing/2014/main" id="{C61CB53F-43EE-76C6-BE60-F2B4D58EFAB0}"/>
                </a:ext>
              </a:extLst>
            </p:cNvPr>
            <p:cNvSpPr/>
            <p:nvPr/>
          </p:nvSpPr>
          <p:spPr>
            <a:xfrm>
              <a:off x="6606777" y="4257010"/>
              <a:ext cx="5734050" cy="2094432"/>
            </a:xfrm>
            <a:prstGeom prst="roundRect">
              <a:avLst>
                <a:gd name="adj" fmla="val 8037"/>
              </a:avLst>
            </a:prstGeom>
            <a:gradFill>
              <a:gsLst>
                <a:gs pos="0">
                  <a:schemeClr val="accent1">
                    <a:lumMod val="5000"/>
                    <a:lumOff val="95000"/>
                  </a:schemeClr>
                </a:gs>
                <a:gs pos="100000">
                  <a:schemeClr val="accent2">
                    <a:lumMod val="20000"/>
                    <a:lumOff val="80000"/>
                  </a:schemeClr>
                </a:gs>
              </a:gsLst>
              <a:lin ang="16200000" scaled="0"/>
            </a:gradFill>
            <a:ln>
              <a:gradFill>
                <a:gsLst>
                  <a:gs pos="0">
                    <a:schemeClr val="accent1">
                      <a:lumMod val="5000"/>
                      <a:lumOff val="95000"/>
                    </a:schemeClr>
                  </a:gs>
                  <a:gs pos="100000">
                    <a:schemeClr val="accent2">
                      <a:lumMod val="7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对象 4">
              <a:extLst>
                <a:ext uri="{FF2B5EF4-FFF2-40B4-BE49-F238E27FC236}">
                  <a16:creationId xmlns:a16="http://schemas.microsoft.com/office/drawing/2014/main" id="{7A13AE5F-DE26-34F2-3BFB-504286D2D1EA}"/>
                </a:ext>
              </a:extLst>
            </p:cNvPr>
            <p:cNvGraphicFramePr>
              <a:graphicFrameLocks noChangeAspect="1"/>
            </p:cNvGraphicFramePr>
            <p:nvPr/>
          </p:nvGraphicFramePr>
          <p:xfrm>
            <a:off x="5008881" y="3081352"/>
            <a:ext cx="7205210" cy="3185030"/>
          </p:xfrm>
          <a:graphic>
            <a:graphicData uri="http://schemas.openxmlformats.org/presentationml/2006/ole">
              <mc:AlternateContent xmlns:mc="http://schemas.openxmlformats.org/markup-compatibility/2006">
                <mc:Choice xmlns:v="urn:schemas-microsoft-com:vml" Requires="v">
                  <p:oleObj spid="_x0000_s25603" name="Visio" r:id="rId4" imgW="8388178" imgH="3708219" progId="Visio.Drawing.15">
                    <p:embed/>
                  </p:oleObj>
                </mc:Choice>
                <mc:Fallback>
                  <p:oleObj name="Visio" r:id="rId4" imgW="8388178" imgH="3708219" progId="Visio.Drawing.15">
                    <p:embed/>
                    <p:pic>
                      <p:nvPicPr>
                        <p:cNvPr id="5" name="对象 4">
                          <a:extLst>
                            <a:ext uri="{FF2B5EF4-FFF2-40B4-BE49-F238E27FC236}">
                              <a16:creationId xmlns:a16="http://schemas.microsoft.com/office/drawing/2014/main" id="{7A13AE5F-DE26-34F2-3BFB-504286D2D1EA}"/>
                            </a:ext>
                          </a:extLst>
                        </p:cNvPr>
                        <p:cNvPicPr>
                          <a:picLocks noChangeAspect="1" noChangeArrowheads="1"/>
                        </p:cNvPicPr>
                        <p:nvPr/>
                      </p:nvPicPr>
                      <p:blipFill>
                        <a:blip r:embed="rId5"/>
                        <a:srcRect/>
                        <a:stretch>
                          <a:fillRect/>
                        </a:stretch>
                      </p:blipFill>
                      <p:spPr bwMode="auto">
                        <a:xfrm>
                          <a:off x="5008881" y="3081352"/>
                          <a:ext cx="7205210" cy="3185030"/>
                        </a:xfrm>
                        <a:prstGeom prst="rect">
                          <a:avLst/>
                        </a:prstGeom>
                        <a:noFill/>
                        <a:ln>
                          <a:noFill/>
                        </a:ln>
                      </p:spPr>
                    </p:pic>
                  </p:oleObj>
                </mc:Fallback>
              </mc:AlternateContent>
            </a:graphicData>
          </a:graphic>
        </p:graphicFrame>
        <p:sp>
          <p:nvSpPr>
            <p:cNvPr id="50" name="文本框 49">
              <a:extLst>
                <a:ext uri="{FF2B5EF4-FFF2-40B4-BE49-F238E27FC236}">
                  <a16:creationId xmlns:a16="http://schemas.microsoft.com/office/drawing/2014/main" id="{4441161A-C8FD-3205-648D-4566A3935AC1}"/>
                </a:ext>
              </a:extLst>
            </p:cNvPr>
            <p:cNvSpPr txBox="1"/>
            <p:nvPr/>
          </p:nvSpPr>
          <p:spPr>
            <a:xfrm>
              <a:off x="8720539" y="4257010"/>
              <a:ext cx="3272321" cy="954107"/>
            </a:xfrm>
            <a:prstGeom prst="rect">
              <a:avLst/>
            </a:prstGeom>
            <a:noFill/>
          </p:spPr>
          <p:txBody>
            <a:bodyPr wrap="square">
              <a:spAutoFit/>
            </a:bodyPr>
            <a:lstStyle/>
            <a:p>
              <a:r>
                <a:rPr lang="en-US" altLang="zh-CN" sz="1400" dirty="0">
                  <a:solidFill>
                    <a:schemeClr val="accent2">
                      <a:lumMod val="75000"/>
                    </a:schemeClr>
                  </a:solidFill>
                  <a:latin typeface="Arial" panose="020B0604020202020204" pitchFamily="34" charset="0"/>
                  <a:cs typeface="Arial" panose="020B0604020202020204" pitchFamily="34" charset="0"/>
                </a:rPr>
                <a:t>Following compensation, the combined plant comprising the power source and cavity can be approximated as a linear system</a:t>
              </a:r>
              <a:endParaRPr lang="zh-CN" altLang="en-US" sz="1400" dirty="0">
                <a:solidFill>
                  <a:schemeClr val="accent2">
                    <a:lumMod val="75000"/>
                  </a:schemeClr>
                </a:solidFill>
                <a:latin typeface="Arial" panose="020B0604020202020204" pitchFamily="34" charset="0"/>
                <a:cs typeface="Arial" panose="020B0604020202020204" pitchFamily="34" charset="0"/>
              </a:endParaRPr>
            </a:p>
          </p:txBody>
        </p:sp>
      </p:grpSp>
      <p:sp>
        <p:nvSpPr>
          <p:cNvPr id="7" name="标题 21">
            <a:extLst>
              <a:ext uri="{FF2B5EF4-FFF2-40B4-BE49-F238E27FC236}">
                <a16:creationId xmlns:a16="http://schemas.microsoft.com/office/drawing/2014/main" id="{22D2512A-49EC-136F-3DB8-D63A9AB3D993}"/>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Non-linearity Compensation</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09A0CB96-B918-A797-1106-65738DDE2587}"/>
              </a:ext>
            </a:extLst>
          </p:cNvPr>
          <p:cNvSpPr/>
          <p:nvPr/>
        </p:nvSpPr>
        <p:spPr>
          <a:xfrm>
            <a:off x="1" y="881067"/>
            <a:ext cx="11726324" cy="2055114"/>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Key issues introduced by nonlinearity:</a:t>
            </a:r>
          </a:p>
          <a:p>
            <a:pPr marL="1371600" lvl="2" indent="-457200">
              <a:lnSpc>
                <a:spcPct val="125000"/>
              </a:lnSpc>
              <a:buFont typeface="Arial" panose="020B0604020202020204" pitchFamily="34" charset="0"/>
              <a:buChar char="•"/>
            </a:pPr>
            <a:r>
              <a:rPr lang="en-US" altLang="zh-CN" sz="16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Reduced effective gain in saturation region: </a:t>
            </a:r>
            <a:r>
              <a:rPr lang="en-US" altLang="zh-CN" sz="16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Limits controllability and stability of the closed-loop system</a:t>
            </a:r>
          </a:p>
          <a:p>
            <a:pPr marL="1371600" lvl="2" indent="-457200">
              <a:lnSpc>
                <a:spcPct val="125000"/>
              </a:lnSpc>
              <a:buFont typeface="Arial" panose="020B0604020202020204" pitchFamily="34" charset="0"/>
              <a:buChar char="•"/>
            </a:pPr>
            <a:r>
              <a:rPr lang="en-US" altLang="zh-CN" sz="16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Significant loop-phase variation </a:t>
            </a:r>
            <a:r>
              <a:rPr lang="en-US" altLang="zh-CN" sz="16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in LLRF systems between beam-on and beam-off states, reducing phase margin and system reliability.</a:t>
            </a:r>
          </a:p>
          <a:p>
            <a:pPr marL="1371600" lvl="2" indent="-457200">
              <a:lnSpc>
                <a:spcPct val="125000"/>
              </a:lnSpc>
              <a:buFont typeface="Arial" panose="020B0604020202020204" pitchFamily="34" charset="0"/>
              <a:buChar char="•"/>
            </a:pPr>
            <a:r>
              <a:rPr lang="en-US" altLang="zh-CN" sz="16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Complex parameter tuning</a:t>
            </a:r>
          </a:p>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Digital Predistortion Technique (DPD)</a:t>
            </a:r>
          </a:p>
        </p:txBody>
      </p:sp>
      <p:pic>
        <p:nvPicPr>
          <p:cNvPr id="11" name="图片 10">
            <a:extLst>
              <a:ext uri="{FF2B5EF4-FFF2-40B4-BE49-F238E27FC236}">
                <a16:creationId xmlns:a16="http://schemas.microsoft.com/office/drawing/2014/main" id="{42E37FC3-22CF-95FB-C078-D9CCBEF0187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566" y="3162606"/>
            <a:ext cx="3017588" cy="3115167"/>
          </a:xfrm>
          <a:prstGeom prst="rect">
            <a:avLst/>
          </a:prstGeom>
        </p:spPr>
      </p:pic>
      <p:sp>
        <p:nvSpPr>
          <p:cNvPr id="12" name="椭圆 11">
            <a:extLst>
              <a:ext uri="{FF2B5EF4-FFF2-40B4-BE49-F238E27FC236}">
                <a16:creationId xmlns:a16="http://schemas.microsoft.com/office/drawing/2014/main" id="{64A13A68-197E-7427-5D4B-55788515299D}"/>
              </a:ext>
            </a:extLst>
          </p:cNvPr>
          <p:cNvSpPr/>
          <p:nvPr/>
        </p:nvSpPr>
        <p:spPr>
          <a:xfrm>
            <a:off x="1972733" y="3983565"/>
            <a:ext cx="127000" cy="122767"/>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7EAA53D5-8768-9C68-48C7-E70E4CEA3A37}"/>
              </a:ext>
            </a:extLst>
          </p:cNvPr>
          <p:cNvSpPr/>
          <p:nvPr/>
        </p:nvSpPr>
        <p:spPr>
          <a:xfrm>
            <a:off x="2976033" y="3387610"/>
            <a:ext cx="127000" cy="122767"/>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a:extLst>
              <a:ext uri="{FF2B5EF4-FFF2-40B4-BE49-F238E27FC236}">
                <a16:creationId xmlns:a16="http://schemas.microsoft.com/office/drawing/2014/main" id="{5E4C90B6-6E7D-5418-4851-D6B7B09E0A8B}"/>
              </a:ext>
            </a:extLst>
          </p:cNvPr>
          <p:cNvSpPr/>
          <p:nvPr/>
        </p:nvSpPr>
        <p:spPr>
          <a:xfrm flipH="1">
            <a:off x="2835275" y="3429000"/>
            <a:ext cx="390524" cy="65088"/>
          </a:xfrm>
          <a:prstGeom prst="rtTriangle">
            <a:avLst/>
          </a:prstGeom>
          <a:solidFill>
            <a:schemeClr val="accent2">
              <a:lumMod val="40000"/>
              <a:lumOff val="60000"/>
              <a:alpha val="62000"/>
            </a:schemeClr>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a:extLst>
              <a:ext uri="{FF2B5EF4-FFF2-40B4-BE49-F238E27FC236}">
                <a16:creationId xmlns:a16="http://schemas.microsoft.com/office/drawing/2014/main" id="{0A757B23-5877-ACFD-AE05-E0F339C716A8}"/>
              </a:ext>
            </a:extLst>
          </p:cNvPr>
          <p:cNvSpPr/>
          <p:nvPr/>
        </p:nvSpPr>
        <p:spPr>
          <a:xfrm flipH="1">
            <a:off x="1957915" y="3964801"/>
            <a:ext cx="141818" cy="160293"/>
          </a:xfrm>
          <a:prstGeom prst="rtTriangle">
            <a:avLst/>
          </a:prstGeom>
          <a:solidFill>
            <a:schemeClr val="accent1">
              <a:lumMod val="40000"/>
              <a:lumOff val="60000"/>
              <a:alpha val="62000"/>
            </a:schemeClr>
          </a:solidFill>
          <a:ln w="63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C5F769FA-CE92-BBBB-6FEB-7F28129E3E44}"/>
              </a:ext>
            </a:extLst>
          </p:cNvPr>
          <p:cNvSpPr txBox="1"/>
          <p:nvPr/>
        </p:nvSpPr>
        <p:spPr>
          <a:xfrm>
            <a:off x="1867958" y="4125051"/>
            <a:ext cx="1130300" cy="307777"/>
          </a:xfrm>
          <a:prstGeom prst="rect">
            <a:avLst/>
          </a:prstGeom>
          <a:noFill/>
        </p:spPr>
        <p:txBody>
          <a:bodyPr wrap="square">
            <a:spAutoFit/>
          </a:bodyPr>
          <a:lstStyle/>
          <a:p>
            <a:r>
              <a:rPr lang="en-US" altLang="zh-CN" sz="1400"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Larger Gain</a:t>
            </a:r>
            <a:endParaRPr lang="zh-CN" altLang="en-US" sz="1400" dirty="0">
              <a:solidFill>
                <a:schemeClr val="accent1">
                  <a:lumMod val="75000"/>
                </a:schemeClr>
              </a:solidFill>
            </a:endParaRPr>
          </a:p>
        </p:txBody>
      </p:sp>
      <p:sp>
        <p:nvSpPr>
          <p:cNvPr id="29" name="文本框 28">
            <a:extLst>
              <a:ext uri="{FF2B5EF4-FFF2-40B4-BE49-F238E27FC236}">
                <a16:creationId xmlns:a16="http://schemas.microsoft.com/office/drawing/2014/main" id="{2C38162B-9530-E1FF-DB01-9CC15F794F89}"/>
              </a:ext>
            </a:extLst>
          </p:cNvPr>
          <p:cNvSpPr txBox="1"/>
          <p:nvPr/>
        </p:nvSpPr>
        <p:spPr>
          <a:xfrm>
            <a:off x="2157491" y="3007296"/>
            <a:ext cx="1130300" cy="307777"/>
          </a:xfrm>
          <a:prstGeom prst="rect">
            <a:avLst/>
          </a:prstGeom>
          <a:solidFill>
            <a:schemeClr val="bg1"/>
          </a:solid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Lower Gain</a:t>
            </a:r>
            <a:endParaRPr lang="zh-CN" altLang="en-US" sz="1400" dirty="0">
              <a:solidFill>
                <a:schemeClr val="accent2">
                  <a:lumMod val="75000"/>
                </a:schemeClr>
              </a:solidFill>
            </a:endParaRPr>
          </a:p>
        </p:txBody>
      </p:sp>
      <p:cxnSp>
        <p:nvCxnSpPr>
          <p:cNvPr id="31" name="直接箭头连接符 30">
            <a:extLst>
              <a:ext uri="{FF2B5EF4-FFF2-40B4-BE49-F238E27FC236}">
                <a16:creationId xmlns:a16="http://schemas.microsoft.com/office/drawing/2014/main" id="{2815486E-1222-F813-9B88-75BE39929DD5}"/>
              </a:ext>
            </a:extLst>
          </p:cNvPr>
          <p:cNvCxnSpPr>
            <a:cxnSpLocks/>
          </p:cNvCxnSpPr>
          <p:nvPr/>
        </p:nvCxnSpPr>
        <p:spPr>
          <a:xfrm>
            <a:off x="2900680" y="5354320"/>
            <a:ext cx="0" cy="579120"/>
          </a:xfrm>
          <a:prstGeom prst="straightConnector1">
            <a:avLst/>
          </a:prstGeom>
          <a:ln>
            <a:solidFill>
              <a:srgbClr val="D34D2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D62CD72F-093B-99B7-444E-383311CA769D}"/>
              </a:ext>
            </a:extLst>
          </p:cNvPr>
          <p:cNvSpPr txBox="1"/>
          <p:nvPr/>
        </p:nvSpPr>
        <p:spPr>
          <a:xfrm>
            <a:off x="2433108" y="5489991"/>
            <a:ext cx="1848172" cy="307777"/>
          </a:xfrm>
          <a:prstGeom prst="rect">
            <a:avLst/>
          </a:prstGeom>
          <a:solidFill>
            <a:schemeClr val="bg1"/>
          </a:solidFill>
        </p:spPr>
        <p:txBody>
          <a:bodyPr wrap="square">
            <a:spAutoFit/>
          </a:bodyPr>
          <a:lstStyle/>
          <a:p>
            <a:r>
              <a:rPr lang="en-US" altLang="zh-CN" sz="1400"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loop-phase variation </a:t>
            </a:r>
            <a:endParaRPr lang="zh-CN" altLang="en-US" sz="1400" dirty="0">
              <a:solidFill>
                <a:schemeClr val="accent2">
                  <a:lumMod val="75000"/>
                </a:schemeClr>
              </a:solidFill>
            </a:endParaRPr>
          </a:p>
        </p:txBody>
      </p:sp>
      <p:sp>
        <p:nvSpPr>
          <p:cNvPr id="2" name="灯片编号占位符 2">
            <a:extLst>
              <a:ext uri="{FF2B5EF4-FFF2-40B4-BE49-F238E27FC236}">
                <a16:creationId xmlns:a16="http://schemas.microsoft.com/office/drawing/2014/main" id="{510F0096-95C0-9506-709F-D96977E2D118}"/>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44</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0754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7FB82-524A-87D4-9AB6-8D39D9615CB2}"/>
            </a:ext>
          </a:extLst>
        </p:cNvPr>
        <p:cNvGrpSpPr/>
        <p:nvPr/>
      </p:nvGrpSpPr>
      <p:grpSpPr>
        <a:xfrm>
          <a:off x="0" y="0"/>
          <a:ext cx="0" cy="0"/>
          <a:chOff x="0" y="0"/>
          <a:chExt cx="0" cy="0"/>
        </a:xfrm>
      </p:grpSpPr>
      <p:sp>
        <p:nvSpPr>
          <p:cNvPr id="7" name="标题 21">
            <a:extLst>
              <a:ext uri="{FF2B5EF4-FFF2-40B4-BE49-F238E27FC236}">
                <a16:creationId xmlns:a16="http://schemas.microsoft.com/office/drawing/2014/main" id="{CEC2603F-3068-5310-88E0-C9CA2E24681B}"/>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Non-linearity Compensation (cont’d)</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BBD4A11B-56A9-AF6E-0E90-5CB09029726C}"/>
              </a:ext>
            </a:extLst>
          </p:cNvPr>
          <p:cNvSpPr/>
          <p:nvPr/>
        </p:nvSpPr>
        <p:spPr>
          <a:xfrm>
            <a:off x="2" y="881067"/>
            <a:ext cx="3859618" cy="1978170"/>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Typically, DPD model is deployed within the FPGA using a lookup table (LUT)-based architecture</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a:extLst>
              <a:ext uri="{FF2B5EF4-FFF2-40B4-BE49-F238E27FC236}">
                <a16:creationId xmlns:a16="http://schemas.microsoft.com/office/drawing/2014/main" id="{E67387D4-0A9B-CFC5-6C38-8C80AB74BC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15037" y="3772832"/>
            <a:ext cx="6272228" cy="2590592"/>
          </a:xfrm>
          <a:prstGeom prst="rect">
            <a:avLst/>
          </a:prstGeom>
        </p:spPr>
      </p:pic>
      <p:pic>
        <p:nvPicPr>
          <p:cNvPr id="3" name="图片 2">
            <a:extLst>
              <a:ext uri="{FF2B5EF4-FFF2-40B4-BE49-F238E27FC236}">
                <a16:creationId xmlns:a16="http://schemas.microsoft.com/office/drawing/2014/main" id="{263D8C03-A266-30F3-D7B3-92439E651012}"/>
              </a:ext>
            </a:extLst>
          </p:cNvPr>
          <p:cNvPicPr>
            <a:picLocks noChangeAspect="1"/>
          </p:cNvPicPr>
          <p:nvPr/>
        </p:nvPicPr>
        <p:blipFill>
          <a:blip r:embed="rId4"/>
          <a:stretch>
            <a:fillRect/>
          </a:stretch>
        </p:blipFill>
        <p:spPr>
          <a:xfrm>
            <a:off x="8256182" y="1212112"/>
            <a:ext cx="3761526" cy="4807690"/>
          </a:xfrm>
          <a:prstGeom prst="rect">
            <a:avLst/>
          </a:prstGeom>
        </p:spPr>
      </p:pic>
      <p:pic>
        <p:nvPicPr>
          <p:cNvPr id="4" name="图片 3">
            <a:extLst>
              <a:ext uri="{FF2B5EF4-FFF2-40B4-BE49-F238E27FC236}">
                <a16:creationId xmlns:a16="http://schemas.microsoft.com/office/drawing/2014/main" id="{2F2D073F-F786-9AC9-19A3-3F7DCD7B03F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73651" y="1293071"/>
            <a:ext cx="4044697" cy="1893719"/>
          </a:xfrm>
          <a:prstGeom prst="rect">
            <a:avLst/>
          </a:prstGeom>
        </p:spPr>
      </p:pic>
      <p:sp>
        <p:nvSpPr>
          <p:cNvPr id="10" name="对话气泡: 矩形 9">
            <a:extLst>
              <a:ext uri="{FF2B5EF4-FFF2-40B4-BE49-F238E27FC236}">
                <a16:creationId xmlns:a16="http://schemas.microsoft.com/office/drawing/2014/main" id="{5412CDB9-9A84-051E-65C3-A25666DBF175}"/>
              </a:ext>
            </a:extLst>
          </p:cNvPr>
          <p:cNvSpPr/>
          <p:nvPr/>
        </p:nvSpPr>
        <p:spPr>
          <a:xfrm>
            <a:off x="4073651" y="1249326"/>
            <a:ext cx="4044697" cy="2068032"/>
          </a:xfrm>
          <a:prstGeom prst="wedgeRectCallout">
            <a:avLst>
              <a:gd name="adj1" fmla="val 69596"/>
              <a:gd name="adj2" fmla="val 1921"/>
            </a:avLst>
          </a:prstGeom>
          <a:noFill/>
          <a:ln w="19050">
            <a:solidFill>
              <a:srgbClr val="D34D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4D8C4506-1BA9-D4D2-6313-F4F31777143A}"/>
              </a:ext>
            </a:extLst>
          </p:cNvPr>
          <p:cNvSpPr txBox="1"/>
          <p:nvPr/>
        </p:nvSpPr>
        <p:spPr>
          <a:xfrm>
            <a:off x="6007591" y="3794097"/>
            <a:ext cx="2179674" cy="369332"/>
          </a:xfrm>
          <a:prstGeom prst="rect">
            <a:avLst/>
          </a:prstGeom>
          <a:noFill/>
        </p:spPr>
        <p:txBody>
          <a:bodyPr wrap="square">
            <a:spAutoFit/>
          </a:bodyPr>
          <a:lstStyle/>
          <a:p>
            <a:r>
              <a:rPr lang="en-US" altLang="zh-CN" sz="1800" dirty="0">
                <a:solidFill>
                  <a:srgbClr val="ADB8C6"/>
                </a:solidFill>
                <a:latin typeface="Arial" panose="020B0604020202020204" pitchFamily="34" charset="0"/>
                <a:cs typeface="Arial" panose="020B0604020202020204" pitchFamily="34" charset="0"/>
              </a:rPr>
              <a:t>40</a:t>
            </a:r>
            <a:r>
              <a:rPr lang="en-US" altLang="zh-CN" sz="1800" dirty="0">
                <a:latin typeface="Arial" panose="020B0604020202020204" pitchFamily="34" charset="0"/>
                <a:cs typeface="Arial" panose="020B0604020202020204" pitchFamily="34" charset="0"/>
              </a:rPr>
              <a:t> deg </a:t>
            </a:r>
            <a:r>
              <a:rPr lang="zh-CN" altLang="en-US" sz="1800" dirty="0">
                <a:latin typeface="Arial" panose="020B0604020202020204" pitchFamily="34" charset="0"/>
                <a:cs typeface="Arial" panose="020B0604020202020204" pitchFamily="34" charset="0"/>
              </a:rPr>
              <a:t>→ </a:t>
            </a:r>
            <a:r>
              <a:rPr lang="en-US" altLang="zh-CN" sz="1800" dirty="0">
                <a:solidFill>
                  <a:srgbClr val="D34D2B"/>
                </a:solidFill>
                <a:latin typeface="Arial" panose="020B0604020202020204" pitchFamily="34" charset="0"/>
                <a:cs typeface="Arial" panose="020B0604020202020204" pitchFamily="34" charset="0"/>
              </a:rPr>
              <a:t>±2</a:t>
            </a:r>
            <a:r>
              <a:rPr lang="en-US" altLang="zh-CN" sz="1800" dirty="0">
                <a:latin typeface="Arial" panose="020B0604020202020204" pitchFamily="34" charset="0"/>
                <a:cs typeface="Arial" panose="020B0604020202020204" pitchFamily="34" charset="0"/>
              </a:rPr>
              <a:t> deg</a:t>
            </a:r>
            <a:endParaRPr lang="zh-CN" altLang="en-US" dirty="0"/>
          </a:p>
        </p:txBody>
      </p:sp>
      <p:sp>
        <p:nvSpPr>
          <p:cNvPr id="5" name="灯片编号占位符 2">
            <a:extLst>
              <a:ext uri="{FF2B5EF4-FFF2-40B4-BE49-F238E27FC236}">
                <a16:creationId xmlns:a16="http://schemas.microsoft.com/office/drawing/2014/main" id="{39935FAF-1BBF-EC90-35D6-D53D96099369}"/>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45</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58634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F0285-6435-76DA-5277-A667B4F285D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4F150CB2-EBED-CA0E-F758-1E7238C3978A}"/>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443F3F90-24BA-3F69-1ED8-10310FEE19E1}"/>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8" name="任意多边形 5">
            <a:extLst>
              <a:ext uri="{FF2B5EF4-FFF2-40B4-BE49-F238E27FC236}">
                <a16:creationId xmlns:a16="http://schemas.microsoft.com/office/drawing/2014/main" id="{E41B8F75-8694-03B4-75E0-55777E333A12}"/>
              </a:ext>
            </a:extLst>
          </p:cNvPr>
          <p:cNvSpPr/>
          <p:nvPr/>
        </p:nvSpPr>
        <p:spPr bwMode="auto">
          <a:xfrm>
            <a:off x="5144495" y="4290399"/>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Rectangle 11">
            <a:extLst>
              <a:ext uri="{FF2B5EF4-FFF2-40B4-BE49-F238E27FC236}">
                <a16:creationId xmlns:a16="http://schemas.microsoft.com/office/drawing/2014/main" id="{443EBA6B-6BE2-C6FE-7D6F-AE2A78D724DA}"/>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chemeClr val="bg1"/>
                </a:solidFill>
                <a:effectLst/>
                <a:uLnTx/>
                <a:uFillTx/>
                <a:latin typeface="Arial Black" panose="020B0A04020102020204" pitchFamily="34" charset="0"/>
                <a:ea typeface="微软雅黑" panose="020B0503020204020204" pitchFamily="34" charset="-122"/>
              </a:rPr>
              <a:t>LLRF Basics</a:t>
            </a:r>
            <a:endParaRPr kumimoji="0" lang="zh-CN" altLang="en-US" sz="3000" b="0" i="0" u="none" strike="noStrike" kern="1200" cap="none" spc="0" normalizeH="0" baseline="0" noProof="0" dirty="0">
              <a:ln>
                <a:noFill/>
              </a:ln>
              <a:solidFill>
                <a:schemeClr val="bg1"/>
              </a:solidFill>
              <a:effectLst/>
              <a:uLnTx/>
              <a:uFillTx/>
              <a:latin typeface="Arial Black" panose="020B0A04020102020204" pitchFamily="34" charset="0"/>
              <a:ea typeface="微软雅黑" panose="020B0503020204020204" pitchFamily="34" charset="-122"/>
            </a:endParaRPr>
          </a:p>
        </p:txBody>
      </p:sp>
      <p:sp>
        <p:nvSpPr>
          <p:cNvPr id="12" name="Rectangle 11">
            <a:extLst>
              <a:ext uri="{FF2B5EF4-FFF2-40B4-BE49-F238E27FC236}">
                <a16:creationId xmlns:a16="http://schemas.microsoft.com/office/drawing/2014/main" id="{6B4BD97A-48EF-D8AB-ACD4-C565512A163F}"/>
              </a:ext>
            </a:extLst>
          </p:cNvPr>
          <p:cNvSpPr>
            <a:spLocks noChangeArrowheads="1"/>
          </p:cNvSpPr>
          <p:nvPr/>
        </p:nvSpPr>
        <p:spPr bwMode="gray">
          <a:xfrm>
            <a:off x="5561900" y="4469025"/>
            <a:ext cx="6122099" cy="430887"/>
          </a:xfrm>
          <a:prstGeom prst="rect">
            <a:avLst/>
          </a:prstGeom>
          <a:noFill/>
          <a:ln>
            <a:noFill/>
          </a:ln>
        </p:spPr>
        <p:txBody>
          <a:bodyPr wrap="square" lIns="0" tIns="0" rIns="0" bIns="0">
            <a:spAutoFit/>
          </a:bodyPr>
          <a:lstStyle/>
          <a:p>
            <a:pPr defTabSz="457200">
              <a:defRPr/>
            </a:pPr>
            <a:r>
              <a:rPr lang="en-US" altLang="zh-CN" sz="2800" dirty="0">
                <a:solidFill>
                  <a:srgbClr val="44546A"/>
                </a:solidFill>
                <a:latin typeface="Arial Black" panose="020B0A04020102020204" pitchFamily="34" charset="0"/>
                <a:ea typeface="微软雅黑" panose="020B0503020204020204" pitchFamily="34" charset="-122"/>
              </a:rPr>
              <a:t>Operation Activities</a:t>
            </a:r>
            <a:endParaRPr lang="zh-CN" altLang="en-US" sz="2800" dirty="0">
              <a:solidFill>
                <a:srgbClr val="44546A"/>
              </a:solidFill>
              <a:latin typeface="Arial Black" panose="020B0A04020102020204" pitchFamily="34" charset="0"/>
              <a:ea typeface="微软雅黑" panose="020B0503020204020204" pitchFamily="34" charset="-122"/>
            </a:endParaRPr>
          </a:p>
        </p:txBody>
      </p:sp>
      <p:grpSp>
        <p:nvGrpSpPr>
          <p:cNvPr id="22" name="组合 21">
            <a:extLst>
              <a:ext uri="{FF2B5EF4-FFF2-40B4-BE49-F238E27FC236}">
                <a16:creationId xmlns:a16="http://schemas.microsoft.com/office/drawing/2014/main" id="{BC78FFD6-E131-4A62-9AD4-512AC2F75939}"/>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398FBB19-0093-9615-D822-AD1ADC429A97}"/>
                </a:ext>
              </a:extLst>
            </p:cNvPr>
            <p:cNvSpPr/>
            <p:nvPr/>
          </p:nvSpPr>
          <p:spPr bwMode="auto">
            <a:xfrm rot="10800000">
              <a:off x="8955123" y="2633014"/>
              <a:ext cx="1501200" cy="150023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24" name="Freeform 5">
              <a:extLst>
                <a:ext uri="{FF2B5EF4-FFF2-40B4-BE49-F238E27FC236}">
                  <a16:creationId xmlns:a16="http://schemas.microsoft.com/office/drawing/2014/main" id="{92236CE6-1C84-5E08-8716-73DE256DE217}"/>
                </a:ext>
              </a:extLst>
            </p:cNvPr>
            <p:cNvSpPr/>
            <p:nvPr/>
          </p:nvSpPr>
          <p:spPr bwMode="auto">
            <a:xfrm rot="10800000">
              <a:off x="9122523" y="2799596"/>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25" name="TextBox 12">
              <a:extLst>
                <a:ext uri="{FF2B5EF4-FFF2-40B4-BE49-F238E27FC236}">
                  <a16:creationId xmlns:a16="http://schemas.microsoft.com/office/drawing/2014/main" id="{18E040FB-9A5E-53D1-6166-902729D6E6F6}"/>
                </a:ext>
              </a:extLst>
            </p:cNvPr>
            <p:cNvSpPr txBox="1"/>
            <p:nvPr/>
          </p:nvSpPr>
          <p:spPr>
            <a:xfrm>
              <a:off x="9254763" y="2854597"/>
              <a:ext cx="901916" cy="839080"/>
            </a:xfrm>
            <a:prstGeom prst="rect">
              <a:avLst/>
            </a:prstGeom>
            <a:noFill/>
            <a:ln w="25400">
              <a:no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defPPr>
                <a:defRPr lang="zh-CN"/>
              </a:defPPr>
              <a:lvl1pPr marR="0" lvl="0" indent="0" defTabSz="45720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Calibri" panose="020F0502020204030204"/>
                  <a:ea typeface="等线" panose="02010600030101010101" pitchFamily="2" charset="-122"/>
                </a:defRPr>
              </a:lvl1pPr>
            </a:lstStyle>
            <a:p>
              <a:pPr algn="ctr">
                <a:defRPr/>
              </a:pPr>
              <a:r>
                <a:rPr lang="en-US" altLang="zh-CN" sz="4800" dirty="0">
                  <a:ln w="12700">
                    <a:noFill/>
                  </a:ln>
                  <a:solidFill>
                    <a:prstClr val="white"/>
                  </a:solidFill>
                  <a:latin typeface="Agency FB" panose="020B0503020202020204" pitchFamily="34" charset="0"/>
                  <a:ea typeface="微软雅黑" panose="020B0503020204020204" pitchFamily="34" charset="-122"/>
                </a:rPr>
                <a:t>02</a:t>
              </a:r>
              <a:endParaRPr lang="zh-CN" altLang="en-US" sz="4800" dirty="0">
                <a:ln w="12700">
                  <a:noFill/>
                </a:ln>
                <a:solidFill>
                  <a:prstClr val="white"/>
                </a:solidFill>
                <a:latin typeface="Agency FB" panose="020B0503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2F6B92BB-8B3D-7175-7553-F8C1024C5984}"/>
              </a:ext>
            </a:extLst>
          </p:cNvPr>
          <p:cNvGrpSpPr/>
          <p:nvPr/>
        </p:nvGrpSpPr>
        <p:grpSpPr>
          <a:xfrm>
            <a:off x="3633046" y="4044514"/>
            <a:ext cx="1321544" cy="1320691"/>
            <a:chOff x="1991991" y="3757222"/>
            <a:chExt cx="1501200" cy="1500230"/>
          </a:xfrm>
        </p:grpSpPr>
        <p:sp>
          <p:nvSpPr>
            <p:cNvPr id="27" name="Freeform 5">
              <a:extLst>
                <a:ext uri="{FF2B5EF4-FFF2-40B4-BE49-F238E27FC236}">
                  <a16:creationId xmlns:a16="http://schemas.microsoft.com/office/drawing/2014/main" id="{E37BC7EF-4371-B651-94D5-40045C4878D5}"/>
                </a:ext>
              </a:extLst>
            </p:cNvPr>
            <p:cNvSpPr/>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5">
              <a:extLst>
                <a:ext uri="{FF2B5EF4-FFF2-40B4-BE49-F238E27FC236}">
                  <a16:creationId xmlns:a16="http://schemas.microsoft.com/office/drawing/2014/main" id="{664BCB55-EF47-9FE8-4243-03F3F8D13F87}"/>
                </a:ext>
              </a:extLst>
            </p:cNvPr>
            <p:cNvSpPr/>
            <p:nvPr/>
          </p:nvSpPr>
          <p:spPr bwMode="auto">
            <a:xfrm rot="10800000">
              <a:off x="2159391" y="3923804"/>
              <a:ext cx="1166400" cy="1167066"/>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TextBox 12">
              <a:extLst>
                <a:ext uri="{FF2B5EF4-FFF2-40B4-BE49-F238E27FC236}">
                  <a16:creationId xmlns:a16="http://schemas.microsoft.com/office/drawing/2014/main" id="{969ED32F-AF35-4DC5-E105-4BA95F18A953}"/>
                </a:ext>
              </a:extLst>
            </p:cNvPr>
            <p:cNvSpPr txBox="1"/>
            <p:nvPr/>
          </p:nvSpPr>
          <p:spPr>
            <a:xfrm>
              <a:off x="2423875" y="4138005"/>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AF76AE37-395B-462A-4BE2-0BCE415EB108}"/>
              </a:ext>
            </a:extLst>
          </p:cNvPr>
          <p:cNvGrpSpPr/>
          <p:nvPr/>
        </p:nvGrpSpPr>
        <p:grpSpPr>
          <a:xfrm>
            <a:off x="10716933" y="2827848"/>
            <a:ext cx="755664" cy="756000"/>
            <a:chOff x="3099566" y="2962000"/>
            <a:chExt cx="755664" cy="756000"/>
          </a:xfrm>
          <a:effectLst/>
        </p:grpSpPr>
        <p:sp>
          <p:nvSpPr>
            <p:cNvPr id="38" name="Freeform 5">
              <a:extLst>
                <a:ext uri="{FF2B5EF4-FFF2-40B4-BE49-F238E27FC236}">
                  <a16:creationId xmlns:a16="http://schemas.microsoft.com/office/drawing/2014/main" id="{A38A076D-409D-7860-48D2-C15A536802EF}"/>
                </a:ext>
              </a:extLst>
            </p:cNvPr>
            <p:cNvSpPr/>
            <p:nvPr/>
          </p:nvSpPr>
          <p:spPr bwMode="auto">
            <a:xfrm rot="10800000">
              <a:off x="3099566" y="2962000"/>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39" name="KSO_Shape">
              <a:extLst>
                <a:ext uri="{FF2B5EF4-FFF2-40B4-BE49-F238E27FC236}">
                  <a16:creationId xmlns:a16="http://schemas.microsoft.com/office/drawing/2014/main" id="{27B30B32-11F4-783C-D515-9AC0698528DD}"/>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grpSp>
      <p:grpSp>
        <p:nvGrpSpPr>
          <p:cNvPr id="40" name="组合 39">
            <a:extLst>
              <a:ext uri="{FF2B5EF4-FFF2-40B4-BE49-F238E27FC236}">
                <a16:creationId xmlns:a16="http://schemas.microsoft.com/office/drawing/2014/main" id="{4FCC3695-F296-67C9-8E84-41C72821D327}"/>
              </a:ext>
            </a:extLst>
          </p:cNvPr>
          <p:cNvGrpSpPr/>
          <p:nvPr/>
        </p:nvGrpSpPr>
        <p:grpSpPr>
          <a:xfrm>
            <a:off x="10716933" y="4326859"/>
            <a:ext cx="755664" cy="756000"/>
            <a:chOff x="8409111" y="4086208"/>
            <a:chExt cx="755664" cy="756000"/>
          </a:xfrm>
        </p:grpSpPr>
        <p:sp>
          <p:nvSpPr>
            <p:cNvPr id="41" name="Freeform 5">
              <a:extLst>
                <a:ext uri="{FF2B5EF4-FFF2-40B4-BE49-F238E27FC236}">
                  <a16:creationId xmlns:a16="http://schemas.microsoft.com/office/drawing/2014/main" id="{02662B82-AFB9-5611-F781-14B80C6954D8}"/>
                </a:ext>
              </a:extLst>
            </p:cNvPr>
            <p:cNvSpPr/>
            <p:nvPr/>
          </p:nvSpPr>
          <p:spPr bwMode="auto">
            <a:xfrm rot="10800000">
              <a:off x="8409111" y="4086208"/>
              <a:ext cx="755664" cy="756000"/>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2" name="组合 41">
              <a:extLst>
                <a:ext uri="{FF2B5EF4-FFF2-40B4-BE49-F238E27FC236}">
                  <a16:creationId xmlns:a16="http://schemas.microsoft.com/office/drawing/2014/main" id="{B4B214DF-E02B-DEC6-4D1A-036F3B3AA682}"/>
                </a:ext>
              </a:extLst>
            </p:cNvPr>
            <p:cNvGrpSpPr/>
            <p:nvPr/>
          </p:nvGrpSpPr>
          <p:grpSpPr>
            <a:xfrm>
              <a:off x="8644543" y="4276505"/>
              <a:ext cx="315158" cy="393578"/>
              <a:chOff x="2116138" y="2506419"/>
              <a:chExt cx="338137" cy="422275"/>
            </a:xfrm>
            <a:solidFill>
              <a:schemeClr val="bg1"/>
            </a:solidFill>
          </p:grpSpPr>
          <p:sp>
            <p:nvSpPr>
              <p:cNvPr id="43" name="Freeform 20">
                <a:extLst>
                  <a:ext uri="{FF2B5EF4-FFF2-40B4-BE49-F238E27FC236}">
                    <a16:creationId xmlns:a16="http://schemas.microsoft.com/office/drawing/2014/main" id="{FD23444A-7B10-10C9-16E4-8BF734898194}"/>
                  </a:ext>
                </a:extLst>
              </p:cNvPr>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4" name="Freeform 21">
                <a:extLst>
                  <a:ext uri="{FF2B5EF4-FFF2-40B4-BE49-F238E27FC236}">
                    <a16:creationId xmlns:a16="http://schemas.microsoft.com/office/drawing/2014/main" id="{9AEB3124-4AC5-5B3B-73EA-A5512E716435}"/>
                  </a:ext>
                </a:extLst>
              </p:cNvPr>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
        <p:nvSpPr>
          <p:cNvPr id="33" name="文本框 42">
            <a:extLst>
              <a:ext uri="{FF2B5EF4-FFF2-40B4-BE49-F238E27FC236}">
                <a16:creationId xmlns:a16="http://schemas.microsoft.com/office/drawing/2014/main" id="{735B0E62-0E88-50CA-D22D-87EFA1852FCE}"/>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2" name="任意多边形 7">
            <a:extLst>
              <a:ext uri="{FF2B5EF4-FFF2-40B4-BE49-F238E27FC236}">
                <a16:creationId xmlns:a16="http://schemas.microsoft.com/office/drawing/2014/main" id="{789077CF-C231-2340-8C3D-F35DC93DF2DD}"/>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3" name="Rectangle 11">
            <a:extLst>
              <a:ext uri="{FF2B5EF4-FFF2-40B4-BE49-F238E27FC236}">
                <a16:creationId xmlns:a16="http://schemas.microsoft.com/office/drawing/2014/main" id="{FBF43A6A-C187-3B62-C816-B6F503203FE7}"/>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5" name="组合 4">
            <a:extLst>
              <a:ext uri="{FF2B5EF4-FFF2-40B4-BE49-F238E27FC236}">
                <a16:creationId xmlns:a16="http://schemas.microsoft.com/office/drawing/2014/main" id="{714D091A-179C-CF37-8C59-086F19C57659}"/>
              </a:ext>
            </a:extLst>
          </p:cNvPr>
          <p:cNvGrpSpPr/>
          <p:nvPr/>
        </p:nvGrpSpPr>
        <p:grpSpPr>
          <a:xfrm>
            <a:off x="10716933" y="1328837"/>
            <a:ext cx="755664" cy="756000"/>
            <a:chOff x="8424290" y="1837792"/>
            <a:chExt cx="755664" cy="756000"/>
          </a:xfrm>
        </p:grpSpPr>
        <p:sp>
          <p:nvSpPr>
            <p:cNvPr id="6" name="Freeform 5">
              <a:extLst>
                <a:ext uri="{FF2B5EF4-FFF2-40B4-BE49-F238E27FC236}">
                  <a16:creationId xmlns:a16="http://schemas.microsoft.com/office/drawing/2014/main" id="{9E4E5AC6-0992-2D6F-3996-6031978E4679}"/>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KSO_Shape">
              <a:extLst>
                <a:ext uri="{FF2B5EF4-FFF2-40B4-BE49-F238E27FC236}">
                  <a16:creationId xmlns:a16="http://schemas.microsoft.com/office/drawing/2014/main" id="{85A45BCD-EBE2-740F-A4D8-D18A11B4A487}"/>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4" name="组合 13">
            <a:extLst>
              <a:ext uri="{FF2B5EF4-FFF2-40B4-BE49-F238E27FC236}">
                <a16:creationId xmlns:a16="http://schemas.microsoft.com/office/drawing/2014/main" id="{C6E2061C-E0BD-60F9-A547-551FC58CE2FD}"/>
              </a:ext>
            </a:extLst>
          </p:cNvPr>
          <p:cNvGrpSpPr/>
          <p:nvPr/>
        </p:nvGrpSpPr>
        <p:grpSpPr>
          <a:xfrm>
            <a:off x="3633046" y="1046492"/>
            <a:ext cx="1321544" cy="1320691"/>
            <a:chOff x="1991991" y="1508806"/>
            <a:chExt cx="1501200" cy="1500230"/>
          </a:xfrm>
        </p:grpSpPr>
        <p:sp>
          <p:nvSpPr>
            <p:cNvPr id="30" name="Freeform 5">
              <a:extLst>
                <a:ext uri="{FF2B5EF4-FFF2-40B4-BE49-F238E27FC236}">
                  <a16:creationId xmlns:a16="http://schemas.microsoft.com/office/drawing/2014/main" id="{053883F3-FC0F-5305-F58D-0DD2367C2299}"/>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5">
              <a:extLst>
                <a:ext uri="{FF2B5EF4-FFF2-40B4-BE49-F238E27FC236}">
                  <a16:creationId xmlns:a16="http://schemas.microsoft.com/office/drawing/2014/main" id="{23D7E806-5A3D-945F-03D9-5F0234E0EEA6}"/>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TextBox 12">
              <a:extLst>
                <a:ext uri="{FF2B5EF4-FFF2-40B4-BE49-F238E27FC236}">
                  <a16:creationId xmlns:a16="http://schemas.microsoft.com/office/drawing/2014/main" id="{CD48F65C-056C-3964-8784-8B9C4B98CCBF}"/>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dirty="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3056590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6096-0E5C-9B82-10E7-7E8C7408C84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9C44AC9-99DB-0E42-8DD5-A012AFF820BD}"/>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3" name="文本框 42">
            <a:extLst>
              <a:ext uri="{FF2B5EF4-FFF2-40B4-BE49-F238E27FC236}">
                <a16:creationId xmlns:a16="http://schemas.microsoft.com/office/drawing/2014/main" id="{EDAD6D1B-E565-BC04-4DBD-111B05671F82}"/>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14" name="文本框 13">
            <a:extLst>
              <a:ext uri="{FF2B5EF4-FFF2-40B4-BE49-F238E27FC236}">
                <a16:creationId xmlns:a16="http://schemas.microsoft.com/office/drawing/2014/main" id="{39A846B9-0664-B5B3-6047-B718B2A8A4F7}"/>
              </a:ext>
            </a:extLst>
          </p:cNvPr>
          <p:cNvSpPr txBox="1"/>
          <p:nvPr/>
        </p:nvSpPr>
        <p:spPr>
          <a:xfrm>
            <a:off x="5783216" y="4344603"/>
            <a:ext cx="3521622" cy="30777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a:buClr>
                <a:schemeClr val="accent1">
                  <a:lumMod val="20000"/>
                  <a:lumOff val="80000"/>
                </a:schemeClr>
              </a:buClr>
              <a:buFont typeface="Wingdings" panose="05000000000000000000" pitchFamily="2" charset="2"/>
              <a:buChar char="l"/>
            </a:pPr>
            <a:r>
              <a:rPr lang="en-US" altLang="zh-CN" sz="1400" dirty="0">
                <a:latin typeface="Arial" panose="020B0604020202020204" pitchFamily="34" charset="0"/>
                <a:cs typeface="Arial" panose="020B0604020202020204" pitchFamily="34" charset="0"/>
              </a:rPr>
              <a:t>Disturbance Rejection</a:t>
            </a:r>
            <a:endParaRPr lang="zh-CN" altLang="en-US" sz="1400" dirty="0">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096ADF00-D022-BC9D-E2F0-18F06A3C4D49}"/>
              </a:ext>
            </a:extLst>
          </p:cNvPr>
          <p:cNvSpPr txBox="1"/>
          <p:nvPr/>
        </p:nvSpPr>
        <p:spPr>
          <a:xfrm>
            <a:off x="5776218" y="5311455"/>
            <a:ext cx="3528619" cy="276999"/>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sz="1200" dirty="0"/>
              <a:t>ML-based Pattern Recognition for SRF</a:t>
            </a:r>
            <a:r>
              <a:rPr lang="zh-CN" altLang="en-US" sz="1200" dirty="0"/>
              <a:t> </a:t>
            </a:r>
            <a:r>
              <a:rPr lang="en-US" altLang="zh-CN" sz="1200" dirty="0"/>
              <a:t>faults</a:t>
            </a:r>
            <a:endParaRPr lang="zh-CN" altLang="en-US" sz="1200" dirty="0"/>
          </a:p>
        </p:txBody>
      </p:sp>
      <p:sp>
        <p:nvSpPr>
          <p:cNvPr id="31" name="文本框 30">
            <a:extLst>
              <a:ext uri="{FF2B5EF4-FFF2-40B4-BE49-F238E27FC236}">
                <a16:creationId xmlns:a16="http://schemas.microsoft.com/office/drawing/2014/main" id="{96417DF1-113F-D103-1BFC-EEFA19BA86B9}"/>
              </a:ext>
            </a:extLst>
          </p:cNvPr>
          <p:cNvSpPr txBox="1"/>
          <p:nvPr/>
        </p:nvSpPr>
        <p:spPr>
          <a:xfrm>
            <a:off x="5783216" y="4828029"/>
            <a:ext cx="3521621" cy="30777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dirty="0"/>
              <a:t>In-situ mitigation of SRF faults</a:t>
            </a:r>
            <a:endParaRPr lang="zh-CN" altLang="en-US" dirty="0"/>
          </a:p>
        </p:txBody>
      </p:sp>
      <p:sp>
        <p:nvSpPr>
          <p:cNvPr id="3" name="文本框 2">
            <a:extLst>
              <a:ext uri="{FF2B5EF4-FFF2-40B4-BE49-F238E27FC236}">
                <a16:creationId xmlns:a16="http://schemas.microsoft.com/office/drawing/2014/main" id="{303A2B96-7425-2070-CED1-42C428580EF4}"/>
              </a:ext>
            </a:extLst>
          </p:cNvPr>
          <p:cNvSpPr txBox="1"/>
          <p:nvPr/>
        </p:nvSpPr>
        <p:spPr>
          <a:xfrm>
            <a:off x="5783216" y="3861177"/>
            <a:ext cx="3521623" cy="30777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dirty="0"/>
              <a:t>Instabilities during RF Operation</a:t>
            </a:r>
            <a:endParaRPr lang="zh-CN" altLang="en-US" dirty="0"/>
          </a:p>
        </p:txBody>
      </p:sp>
      <p:sp>
        <p:nvSpPr>
          <p:cNvPr id="2" name="任意多边形 5">
            <a:extLst>
              <a:ext uri="{FF2B5EF4-FFF2-40B4-BE49-F238E27FC236}">
                <a16:creationId xmlns:a16="http://schemas.microsoft.com/office/drawing/2014/main" id="{DF832D2B-55E5-76E2-FBDA-88A0FFC367F5}"/>
              </a:ext>
            </a:extLst>
          </p:cNvPr>
          <p:cNvSpPr/>
          <p:nvPr/>
        </p:nvSpPr>
        <p:spPr bwMode="auto">
          <a:xfrm>
            <a:off x="5127561" y="2639280"/>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Rectangle 11">
            <a:extLst>
              <a:ext uri="{FF2B5EF4-FFF2-40B4-BE49-F238E27FC236}">
                <a16:creationId xmlns:a16="http://schemas.microsoft.com/office/drawing/2014/main" id="{C6623CD5-73C4-A857-BFFC-2ADD9430F01B}"/>
              </a:ext>
            </a:extLst>
          </p:cNvPr>
          <p:cNvSpPr>
            <a:spLocks noChangeArrowheads="1"/>
          </p:cNvSpPr>
          <p:nvPr/>
        </p:nvSpPr>
        <p:spPr bwMode="gray">
          <a:xfrm>
            <a:off x="5544966" y="2817906"/>
            <a:ext cx="6122099" cy="430887"/>
          </a:xfrm>
          <a:prstGeom prst="rect">
            <a:avLst/>
          </a:prstGeom>
          <a:noFill/>
          <a:ln>
            <a:noFill/>
          </a:ln>
        </p:spPr>
        <p:txBody>
          <a:bodyPr wrap="square" lIns="0" tIns="0" rIns="0" bIns="0">
            <a:spAutoFit/>
          </a:bodyPr>
          <a:lstStyle/>
          <a:p>
            <a:pPr defTabSz="457200">
              <a:defRPr/>
            </a:pPr>
            <a:r>
              <a:rPr lang="en-US" altLang="zh-CN" sz="2800" dirty="0">
                <a:solidFill>
                  <a:srgbClr val="44546A"/>
                </a:solidFill>
                <a:latin typeface="Arial Black" panose="020B0A04020102020204" pitchFamily="34" charset="0"/>
                <a:ea typeface="微软雅黑" panose="020B0503020204020204" pitchFamily="34" charset="-122"/>
              </a:rPr>
              <a:t>Operation Activities</a:t>
            </a:r>
            <a:endParaRPr lang="zh-CN" altLang="en-US" sz="2800" dirty="0">
              <a:solidFill>
                <a:srgbClr val="44546A"/>
              </a:solidFill>
              <a:latin typeface="Arial Black" panose="020B0A04020102020204" pitchFamily="34" charset="0"/>
              <a:ea typeface="微软雅黑" panose="020B0503020204020204" pitchFamily="34" charset="-122"/>
            </a:endParaRPr>
          </a:p>
        </p:txBody>
      </p:sp>
      <p:grpSp>
        <p:nvGrpSpPr>
          <p:cNvPr id="6" name="组合 5">
            <a:extLst>
              <a:ext uri="{FF2B5EF4-FFF2-40B4-BE49-F238E27FC236}">
                <a16:creationId xmlns:a16="http://schemas.microsoft.com/office/drawing/2014/main" id="{A36BBCCA-2237-FCBE-BEB2-9CEC3054846A}"/>
              </a:ext>
            </a:extLst>
          </p:cNvPr>
          <p:cNvGrpSpPr/>
          <p:nvPr/>
        </p:nvGrpSpPr>
        <p:grpSpPr>
          <a:xfrm>
            <a:off x="3616112" y="2393395"/>
            <a:ext cx="1321544" cy="1320691"/>
            <a:chOff x="1991991" y="3757222"/>
            <a:chExt cx="1501200" cy="1500230"/>
          </a:xfrm>
        </p:grpSpPr>
        <p:sp>
          <p:nvSpPr>
            <p:cNvPr id="8" name="Freeform 5">
              <a:extLst>
                <a:ext uri="{FF2B5EF4-FFF2-40B4-BE49-F238E27FC236}">
                  <a16:creationId xmlns:a16="http://schemas.microsoft.com/office/drawing/2014/main" id="{036BF730-D96C-BE38-E4DE-6CEFB75EB292}"/>
                </a:ext>
              </a:extLst>
            </p:cNvPr>
            <p:cNvSpPr/>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5">
              <a:extLst>
                <a:ext uri="{FF2B5EF4-FFF2-40B4-BE49-F238E27FC236}">
                  <a16:creationId xmlns:a16="http://schemas.microsoft.com/office/drawing/2014/main" id="{8A7CB365-F0FD-A2F6-F9DF-4069CEAD9FDF}"/>
                </a:ext>
              </a:extLst>
            </p:cNvPr>
            <p:cNvSpPr/>
            <p:nvPr/>
          </p:nvSpPr>
          <p:spPr bwMode="auto">
            <a:xfrm rot="10800000">
              <a:off x="2159391" y="3923804"/>
              <a:ext cx="1166400" cy="1167066"/>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TextBox 12">
              <a:extLst>
                <a:ext uri="{FF2B5EF4-FFF2-40B4-BE49-F238E27FC236}">
                  <a16:creationId xmlns:a16="http://schemas.microsoft.com/office/drawing/2014/main" id="{7F5A5916-F7A2-003A-9EF7-AEA0D7AEA8F5}"/>
                </a:ext>
              </a:extLst>
            </p:cNvPr>
            <p:cNvSpPr txBox="1"/>
            <p:nvPr/>
          </p:nvSpPr>
          <p:spPr>
            <a:xfrm>
              <a:off x="2423875" y="4138005"/>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a:extLst>
              <a:ext uri="{FF2B5EF4-FFF2-40B4-BE49-F238E27FC236}">
                <a16:creationId xmlns:a16="http://schemas.microsoft.com/office/drawing/2014/main" id="{F3DD78D4-6C32-6EE8-BA25-4E4677596933}"/>
              </a:ext>
            </a:extLst>
          </p:cNvPr>
          <p:cNvGrpSpPr/>
          <p:nvPr/>
        </p:nvGrpSpPr>
        <p:grpSpPr>
          <a:xfrm>
            <a:off x="10699999" y="2675740"/>
            <a:ext cx="755664" cy="756000"/>
            <a:chOff x="8409111" y="4086208"/>
            <a:chExt cx="755664" cy="756000"/>
          </a:xfrm>
        </p:grpSpPr>
        <p:sp>
          <p:nvSpPr>
            <p:cNvPr id="27" name="Freeform 5">
              <a:extLst>
                <a:ext uri="{FF2B5EF4-FFF2-40B4-BE49-F238E27FC236}">
                  <a16:creationId xmlns:a16="http://schemas.microsoft.com/office/drawing/2014/main" id="{11FA75B8-6E45-26F2-C76F-F76C7A7FAE8A}"/>
                </a:ext>
              </a:extLst>
            </p:cNvPr>
            <p:cNvSpPr/>
            <p:nvPr/>
          </p:nvSpPr>
          <p:spPr bwMode="auto">
            <a:xfrm rot="10800000">
              <a:off x="8409111" y="4086208"/>
              <a:ext cx="755664" cy="756000"/>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28" name="组合 27">
              <a:extLst>
                <a:ext uri="{FF2B5EF4-FFF2-40B4-BE49-F238E27FC236}">
                  <a16:creationId xmlns:a16="http://schemas.microsoft.com/office/drawing/2014/main" id="{D2AF6C45-55F6-8DA2-6AD7-6C0BD1D1F811}"/>
                </a:ext>
              </a:extLst>
            </p:cNvPr>
            <p:cNvGrpSpPr/>
            <p:nvPr/>
          </p:nvGrpSpPr>
          <p:grpSpPr>
            <a:xfrm>
              <a:off x="8644543" y="4276505"/>
              <a:ext cx="315158" cy="393578"/>
              <a:chOff x="2116138" y="2506419"/>
              <a:chExt cx="338137" cy="422275"/>
            </a:xfrm>
            <a:solidFill>
              <a:schemeClr val="bg1"/>
            </a:solidFill>
          </p:grpSpPr>
          <p:sp>
            <p:nvSpPr>
              <p:cNvPr id="29" name="Freeform 20">
                <a:extLst>
                  <a:ext uri="{FF2B5EF4-FFF2-40B4-BE49-F238E27FC236}">
                    <a16:creationId xmlns:a16="http://schemas.microsoft.com/office/drawing/2014/main" id="{618B0BAA-357F-4A53-35B9-5EE5D6A9CCF6}"/>
                  </a:ext>
                </a:extLst>
              </p:cNvPr>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2" name="Freeform 21">
                <a:extLst>
                  <a:ext uri="{FF2B5EF4-FFF2-40B4-BE49-F238E27FC236}">
                    <a16:creationId xmlns:a16="http://schemas.microsoft.com/office/drawing/2014/main" id="{A14122C0-E700-C558-6899-4EE9097EBCB4}"/>
                  </a:ext>
                </a:extLst>
              </p:cNvPr>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Tree>
    <p:extLst>
      <p:ext uri="{BB962C8B-B14F-4D97-AF65-F5344CB8AC3E}">
        <p14:creationId xmlns:p14="http://schemas.microsoft.com/office/powerpoint/2010/main" val="3102599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44F7911C-00BB-49BE-BB91-530713C5AA47}"/>
              </a:ext>
            </a:extLst>
          </p:cNvPr>
          <p:cNvSpPr>
            <a:spLocks noGrp="1"/>
          </p:cNvSpPr>
          <p:nvPr>
            <p:ph type="sldNum" sz="quarter" idx="4294967295"/>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48</a:t>
            </a:fld>
            <a:endParaRPr lang="en-GB" altLang="zh-CN" dirty="0">
              <a:latin typeface="Arial" panose="020B0604020202020204" pitchFamily="34" charset="0"/>
              <a:cs typeface="Arial" panose="020B0604020202020204" pitchFamily="34" charset="0"/>
            </a:endParaRPr>
          </a:p>
        </p:txBody>
      </p:sp>
      <p:sp>
        <p:nvSpPr>
          <p:cNvPr id="44" name="文本占位符 1">
            <a:extLst>
              <a:ext uri="{FF2B5EF4-FFF2-40B4-BE49-F238E27FC236}">
                <a16:creationId xmlns:a16="http://schemas.microsoft.com/office/drawing/2014/main" id="{F0E374E7-2811-4B9F-B148-741029B56B67}"/>
              </a:ext>
            </a:extLst>
          </p:cNvPr>
          <p:cNvSpPr txBox="1">
            <a:spLocks/>
          </p:cNvSpPr>
          <p:nvPr/>
        </p:nvSpPr>
        <p:spPr>
          <a:xfrm>
            <a:off x="505696" y="1006498"/>
            <a:ext cx="11180607"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ltLang="zh-CN" sz="2000">
                <a:latin typeface="Arial" panose="020B0604020202020204" pitchFamily="34" charset="0"/>
                <a:ea typeface="微软雅黑 Light" panose="020B0502040204020203" pitchFamily="34" charset="-122"/>
                <a:cs typeface="Arial" panose="020B0604020202020204" pitchFamily="34" charset="0"/>
              </a:rPr>
              <a:t>SRF faults account for most beam trips </a:t>
            </a:r>
            <a:r>
              <a:rPr lang="en-US" altLang="zh-CN">
                <a:latin typeface="Arial" panose="020B0604020202020204" pitchFamily="34" charset="0"/>
                <a:ea typeface="微软雅黑 Light" panose="020B0502040204020203" pitchFamily="34" charset="-122"/>
                <a:cs typeface="Arial" panose="020B0604020202020204" pitchFamily="34" charset="0"/>
              </a:rPr>
              <a:t>(</a:t>
            </a:r>
            <a:r>
              <a:rPr lang="en-US" altLang="zh-CN" sz="1600">
                <a:latin typeface="Arial" panose="020B0604020202020204" pitchFamily="34" charset="0"/>
                <a:ea typeface="微软雅黑 Light" panose="020B0502040204020203" pitchFamily="34" charset="-122"/>
                <a:cs typeface="Arial" panose="020B0604020202020204" pitchFamily="34" charset="0"/>
              </a:rPr>
              <a:t>Eu-XFEL/CEBAF/ELBE</a:t>
            </a:r>
            <a:r>
              <a:rPr lang="en-US" altLang="zh-CN" sz="2000">
                <a:latin typeface="Arial" panose="020B0604020202020204" pitchFamily="34" charset="0"/>
                <a:ea typeface="微软雅黑 Light" panose="020B0502040204020203" pitchFamily="34" charset="-122"/>
                <a:cs typeface="Arial" panose="020B0604020202020204" pitchFamily="34" charset="0"/>
              </a:rPr>
              <a:t>/</a:t>
            </a:r>
            <a:r>
              <a:rPr lang="en-US" altLang="zh-CN" sz="2000">
                <a:solidFill>
                  <a:srgbClr val="FF0000"/>
                </a:solidFill>
                <a:latin typeface="Arial" panose="020B0604020202020204" pitchFamily="34" charset="0"/>
                <a:ea typeface="微软雅黑 Light" panose="020B0502040204020203" pitchFamily="34" charset="-122"/>
                <a:cs typeface="Arial" panose="020B0604020202020204" pitchFamily="34" charset="0"/>
              </a:rPr>
              <a:t>CAFe</a:t>
            </a:r>
            <a:r>
              <a:rPr lang="en-US" altLang="zh-CN">
                <a:latin typeface="Arial" panose="020B0604020202020204" pitchFamily="34" charset="0"/>
                <a:ea typeface="微软雅黑 Light" panose="020B0502040204020203" pitchFamily="34" charset="-122"/>
                <a:cs typeface="Arial" panose="020B0604020202020204" pitchFamily="34" charset="0"/>
              </a:rPr>
              <a:t>)</a:t>
            </a:r>
          </a:p>
          <a:p>
            <a:pPr algn="l">
              <a:lnSpc>
                <a:spcPct val="130000"/>
              </a:lnSpc>
            </a:pPr>
            <a:r>
              <a:rPr lang="en-US" altLang="zh-CN" b="1" i="0">
                <a:effectLst/>
                <a:latin typeface="Arial" panose="020B0604020202020204" pitchFamily="34" charset="0"/>
                <a:cs typeface="Arial" panose="020B0604020202020204" pitchFamily="34" charset="0"/>
              </a:rPr>
              <a:t>Problem: </a:t>
            </a:r>
            <a:r>
              <a:rPr lang="en-US" altLang="zh-CN" b="0" i="0">
                <a:effectLst/>
                <a:latin typeface="Arial" panose="020B0604020202020204" pitchFamily="34" charset="0"/>
                <a:cs typeface="Arial" panose="020B0604020202020204" pitchFamily="34" charset="0"/>
              </a:rPr>
              <a:t>Minimize cavity faults to enhance beam availability, reliability, and stability</a:t>
            </a:r>
          </a:p>
          <a:p>
            <a:pPr algn="l">
              <a:lnSpc>
                <a:spcPct val="130000"/>
              </a:lnSpc>
            </a:pPr>
            <a:r>
              <a:rPr lang="en-US" altLang="zh-CN" b="1" i="0">
                <a:effectLst/>
                <a:latin typeface="Arial" panose="020B0604020202020204" pitchFamily="34" charset="0"/>
                <a:cs typeface="Arial" panose="020B0604020202020204" pitchFamily="34" charset="0"/>
              </a:rPr>
              <a:t>Solution: </a:t>
            </a:r>
            <a:r>
              <a:rPr lang="en-US" altLang="zh-CN" b="0" i="0">
                <a:effectLst/>
                <a:latin typeface="Arial" panose="020B0604020202020204" pitchFamily="34" charset="0"/>
                <a:cs typeface="Arial" panose="020B0604020202020204" pitchFamily="34" charset="0"/>
              </a:rPr>
              <a:t>Gain a deep understanding of the unstable mechanisms behind cavity faults</a:t>
            </a:r>
          </a:p>
        </p:txBody>
      </p:sp>
      <p:graphicFrame>
        <p:nvGraphicFramePr>
          <p:cNvPr id="45" name="图表 44">
            <a:extLst>
              <a:ext uri="{FF2B5EF4-FFF2-40B4-BE49-F238E27FC236}">
                <a16:creationId xmlns:a16="http://schemas.microsoft.com/office/drawing/2014/main" id="{8B0A5D52-CD4E-4B24-8732-06BFF5C9F58C}"/>
              </a:ext>
            </a:extLst>
          </p:cNvPr>
          <p:cNvGraphicFramePr/>
          <p:nvPr/>
        </p:nvGraphicFramePr>
        <p:xfrm>
          <a:off x="3047475" y="3075492"/>
          <a:ext cx="4502612" cy="2736721"/>
        </p:xfrm>
        <a:graphic>
          <a:graphicData uri="http://schemas.openxmlformats.org/drawingml/2006/chart">
            <c:chart xmlns:c="http://schemas.openxmlformats.org/drawingml/2006/chart" xmlns:r="http://schemas.openxmlformats.org/officeDocument/2006/relationships" r:id="rId4"/>
          </a:graphicData>
        </a:graphic>
      </p:graphicFrame>
      <p:sp>
        <p:nvSpPr>
          <p:cNvPr id="46" name="文本框 45">
            <a:extLst>
              <a:ext uri="{FF2B5EF4-FFF2-40B4-BE49-F238E27FC236}">
                <a16:creationId xmlns:a16="http://schemas.microsoft.com/office/drawing/2014/main" id="{B3B78A1D-E93E-488B-BFE2-8C823252D7B5}"/>
              </a:ext>
            </a:extLst>
          </p:cNvPr>
          <p:cNvSpPr txBox="1"/>
          <p:nvPr/>
        </p:nvSpPr>
        <p:spPr>
          <a:xfrm>
            <a:off x="4699728" y="4994056"/>
            <a:ext cx="1717310" cy="461665"/>
          </a:xfrm>
          <a:prstGeom prst="rect">
            <a:avLst/>
          </a:prstGeom>
          <a:noFill/>
        </p:spPr>
        <p:txBody>
          <a:bodyPr wrap="square" rtlCol="0">
            <a:spAutoFit/>
          </a:bodyPr>
          <a:lstStyle/>
          <a:p>
            <a:r>
              <a:rPr lang="en-US" altLang="zh-CN" sz="2400">
                <a:solidFill>
                  <a:schemeClr val="bg1"/>
                </a:solidFill>
                <a:latin typeface="Arial" panose="020B0604020202020204" pitchFamily="34" charset="0"/>
                <a:ea typeface="微软雅黑" panose="020B0503020204020204" pitchFamily="34" charset="-122"/>
                <a:cs typeface="Arial" panose="020B0604020202020204" pitchFamily="34" charset="0"/>
              </a:rPr>
              <a:t>SRF:</a:t>
            </a:r>
            <a:r>
              <a:rPr lang="zh-CN" altLang="en-US" sz="240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2400">
                <a:solidFill>
                  <a:schemeClr val="bg1"/>
                </a:solidFill>
                <a:latin typeface="Arial" panose="020B0604020202020204" pitchFamily="34" charset="0"/>
                <a:ea typeface="微软雅黑" panose="020B0503020204020204" pitchFamily="34" charset="-122"/>
                <a:cs typeface="Arial" panose="020B0604020202020204" pitchFamily="34" charset="0"/>
              </a:rPr>
              <a:t>73%</a:t>
            </a:r>
            <a:endParaRPr lang="zh-CN" altLang="en-US" sz="24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文本框 46">
            <a:extLst>
              <a:ext uri="{FF2B5EF4-FFF2-40B4-BE49-F238E27FC236}">
                <a16:creationId xmlns:a16="http://schemas.microsoft.com/office/drawing/2014/main" id="{702606FC-4ABF-4459-9486-659E11DC0572}"/>
              </a:ext>
            </a:extLst>
          </p:cNvPr>
          <p:cNvSpPr txBox="1"/>
          <p:nvPr/>
        </p:nvSpPr>
        <p:spPr>
          <a:xfrm>
            <a:off x="4097165" y="4157406"/>
            <a:ext cx="1053543" cy="307777"/>
          </a:xfrm>
          <a:prstGeom prst="rect">
            <a:avLst/>
          </a:prstGeom>
          <a:noFill/>
        </p:spPr>
        <p:txBody>
          <a:bodyPr wrap="square" rtlCol="0">
            <a:spAutoFit/>
          </a:bodyPr>
          <a:lstStyle/>
          <a:p>
            <a:r>
              <a:rPr lang="en-US" altLang="zh-CN" sz="1400">
                <a:solidFill>
                  <a:schemeClr val="bg1"/>
                </a:solidFill>
                <a:latin typeface="Arial" panose="020B0604020202020204" pitchFamily="34" charset="0"/>
                <a:ea typeface="微软雅黑" panose="020B0503020204020204" pitchFamily="34" charset="-122"/>
                <a:cs typeface="Arial" panose="020B0604020202020204" pitchFamily="34" charset="0"/>
              </a:rPr>
              <a:t>IS: 9%</a:t>
            </a:r>
            <a:endParaRPr lang="zh-CN" altLang="en-US" sz="14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文本框 47">
            <a:extLst>
              <a:ext uri="{FF2B5EF4-FFF2-40B4-BE49-F238E27FC236}">
                <a16:creationId xmlns:a16="http://schemas.microsoft.com/office/drawing/2014/main" id="{468AC1C0-83DE-4E1D-94CC-F6D7B15C288B}"/>
              </a:ext>
            </a:extLst>
          </p:cNvPr>
          <p:cNvSpPr txBox="1"/>
          <p:nvPr/>
        </p:nvSpPr>
        <p:spPr>
          <a:xfrm>
            <a:off x="3997259" y="3639172"/>
            <a:ext cx="1053543" cy="276999"/>
          </a:xfrm>
          <a:prstGeom prst="rect">
            <a:avLst/>
          </a:prstGeom>
          <a:noFill/>
        </p:spPr>
        <p:txBody>
          <a:bodyPr wrap="square" rtlCol="0">
            <a:spAutoFit/>
          </a:bodyPr>
          <a:lstStyle/>
          <a:p>
            <a:r>
              <a:rPr lang="en-US" altLang="zh-CN" sz="1200">
                <a:latin typeface="Arial" panose="020B0604020202020204" pitchFamily="34" charset="0"/>
                <a:ea typeface="微软雅黑" panose="020B0503020204020204" pitchFamily="34" charset="-122"/>
                <a:cs typeface="Arial" panose="020B0604020202020204" pitchFamily="34" charset="0"/>
              </a:rPr>
              <a:t>Ctrl: 8%</a:t>
            </a:r>
            <a:endParaRPr lang="zh-CN" altLang="en-US" sz="1200">
              <a:latin typeface="Arial" panose="020B0604020202020204" pitchFamily="34" charset="0"/>
              <a:ea typeface="微软雅黑" panose="020B0503020204020204" pitchFamily="34" charset="-122"/>
              <a:cs typeface="Arial" panose="020B0604020202020204" pitchFamily="34" charset="0"/>
            </a:endParaRPr>
          </a:p>
        </p:txBody>
      </p:sp>
      <p:sp>
        <p:nvSpPr>
          <p:cNvPr id="49" name="文本框 48">
            <a:extLst>
              <a:ext uri="{FF2B5EF4-FFF2-40B4-BE49-F238E27FC236}">
                <a16:creationId xmlns:a16="http://schemas.microsoft.com/office/drawing/2014/main" id="{B3E8B6F9-E576-4C19-8945-0048BFFDE499}"/>
              </a:ext>
            </a:extLst>
          </p:cNvPr>
          <p:cNvSpPr txBox="1"/>
          <p:nvPr/>
        </p:nvSpPr>
        <p:spPr>
          <a:xfrm>
            <a:off x="4277047" y="3256834"/>
            <a:ext cx="1053543" cy="261610"/>
          </a:xfrm>
          <a:prstGeom prst="rect">
            <a:avLst/>
          </a:prstGeom>
          <a:noFill/>
        </p:spPr>
        <p:txBody>
          <a:bodyPr wrap="square" rtlCol="0">
            <a:spAutoFit/>
          </a:bodyPr>
          <a:lstStyle/>
          <a:p>
            <a:r>
              <a:rPr lang="en-US" altLang="zh-CN" sz="1100" err="1">
                <a:latin typeface="Arial" panose="020B0604020202020204" pitchFamily="34" charset="0"/>
                <a:ea typeface="微软雅黑" panose="020B0503020204020204" pitchFamily="34" charset="-122"/>
                <a:cs typeface="Arial" panose="020B0604020202020204" pitchFamily="34" charset="0"/>
              </a:rPr>
              <a:t>Diag</a:t>
            </a:r>
            <a:r>
              <a:rPr lang="en-US" altLang="zh-CN" sz="1100">
                <a:latin typeface="Arial" panose="020B0604020202020204" pitchFamily="34" charset="0"/>
                <a:ea typeface="微软雅黑" panose="020B0503020204020204" pitchFamily="34" charset="-122"/>
                <a:cs typeface="Arial" panose="020B0604020202020204" pitchFamily="34" charset="0"/>
              </a:rPr>
              <a:t>: 7%</a:t>
            </a:r>
            <a:endParaRPr lang="zh-CN" altLang="en-US" sz="1100">
              <a:latin typeface="Arial" panose="020B0604020202020204" pitchFamily="34" charset="0"/>
              <a:ea typeface="微软雅黑" panose="020B0503020204020204" pitchFamily="34" charset="-122"/>
              <a:cs typeface="Arial" panose="020B0604020202020204" pitchFamily="34" charset="0"/>
            </a:endParaRPr>
          </a:p>
        </p:txBody>
      </p:sp>
      <p:sp>
        <p:nvSpPr>
          <p:cNvPr id="50" name="文本框 49">
            <a:extLst>
              <a:ext uri="{FF2B5EF4-FFF2-40B4-BE49-F238E27FC236}">
                <a16:creationId xmlns:a16="http://schemas.microsoft.com/office/drawing/2014/main" id="{EE961271-53CF-42E3-A706-5205134FAB8B}"/>
              </a:ext>
            </a:extLst>
          </p:cNvPr>
          <p:cNvSpPr txBox="1"/>
          <p:nvPr/>
        </p:nvSpPr>
        <p:spPr>
          <a:xfrm>
            <a:off x="4803819" y="3016706"/>
            <a:ext cx="1239462" cy="230832"/>
          </a:xfrm>
          <a:prstGeom prst="rect">
            <a:avLst/>
          </a:prstGeom>
          <a:noFill/>
        </p:spPr>
        <p:txBody>
          <a:bodyPr wrap="square" rtlCol="0">
            <a:spAutoFit/>
          </a:bodyPr>
          <a:lstStyle/>
          <a:p>
            <a:r>
              <a:rPr lang="en-US" altLang="zh-CN" sz="900">
                <a:latin typeface="Arial" panose="020B0604020202020204" pitchFamily="34" charset="0"/>
                <a:ea typeface="微软雅黑" panose="020B0503020204020204" pitchFamily="34" charset="-122"/>
                <a:cs typeface="Arial" panose="020B0604020202020204" pitchFamily="34" charset="0"/>
              </a:rPr>
              <a:t>Vac: 2%  PS: 1%</a:t>
            </a:r>
            <a:endParaRPr lang="zh-CN" altLang="en-US" sz="1050">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51" name="图表 50">
            <a:extLst>
              <a:ext uri="{FF2B5EF4-FFF2-40B4-BE49-F238E27FC236}">
                <a16:creationId xmlns:a16="http://schemas.microsoft.com/office/drawing/2014/main" id="{9001F87F-625F-4491-9A66-6D87288AA661}"/>
              </a:ext>
            </a:extLst>
          </p:cNvPr>
          <p:cNvGraphicFramePr/>
          <p:nvPr/>
        </p:nvGraphicFramePr>
        <p:xfrm>
          <a:off x="60688" y="3170430"/>
          <a:ext cx="3879916" cy="2733720"/>
        </p:xfrm>
        <a:graphic>
          <a:graphicData uri="http://schemas.openxmlformats.org/drawingml/2006/chart">
            <c:chart xmlns:c="http://schemas.openxmlformats.org/drawingml/2006/chart" xmlns:r="http://schemas.openxmlformats.org/officeDocument/2006/relationships" r:id="rId5"/>
          </a:graphicData>
        </a:graphic>
      </p:graphicFrame>
      <p:sp>
        <p:nvSpPr>
          <p:cNvPr id="52" name="文本框 51">
            <a:extLst>
              <a:ext uri="{FF2B5EF4-FFF2-40B4-BE49-F238E27FC236}">
                <a16:creationId xmlns:a16="http://schemas.microsoft.com/office/drawing/2014/main" id="{B8C02B31-C702-4329-8B49-93421AB8BA23}"/>
              </a:ext>
            </a:extLst>
          </p:cNvPr>
          <p:cNvSpPr txBox="1"/>
          <p:nvPr/>
        </p:nvSpPr>
        <p:spPr>
          <a:xfrm>
            <a:off x="1575306" y="5015310"/>
            <a:ext cx="1814156" cy="461665"/>
          </a:xfrm>
          <a:prstGeom prst="rect">
            <a:avLst/>
          </a:prstGeom>
          <a:noFill/>
        </p:spPr>
        <p:txBody>
          <a:bodyPr wrap="square" rtlCol="0">
            <a:spAutoFit/>
          </a:bodyPr>
          <a:lstStyle/>
          <a:p>
            <a:r>
              <a:rPr lang="en-US" altLang="zh-CN" sz="2400">
                <a:solidFill>
                  <a:schemeClr val="bg1"/>
                </a:solidFill>
                <a:latin typeface="Arial" panose="020B0604020202020204" pitchFamily="34" charset="0"/>
                <a:ea typeface="微软雅黑" panose="020B0503020204020204" pitchFamily="34" charset="-122"/>
                <a:cs typeface="Arial" panose="020B0604020202020204" pitchFamily="34" charset="0"/>
              </a:rPr>
              <a:t>SRF:</a:t>
            </a:r>
            <a:r>
              <a:rPr lang="zh-CN" altLang="en-US" sz="240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2400">
                <a:solidFill>
                  <a:schemeClr val="bg1"/>
                </a:solidFill>
                <a:latin typeface="Arial" panose="020B0604020202020204" pitchFamily="34" charset="0"/>
                <a:ea typeface="微软雅黑" panose="020B0503020204020204" pitchFamily="34" charset="-122"/>
                <a:cs typeface="Arial" panose="020B0604020202020204" pitchFamily="34" charset="0"/>
              </a:rPr>
              <a:t>64%</a:t>
            </a:r>
            <a:endParaRPr lang="zh-CN" altLang="en-US" sz="24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文本框 52">
            <a:extLst>
              <a:ext uri="{FF2B5EF4-FFF2-40B4-BE49-F238E27FC236}">
                <a16:creationId xmlns:a16="http://schemas.microsoft.com/office/drawing/2014/main" id="{5DD41244-109B-429D-A77F-A50ACA29C894}"/>
              </a:ext>
            </a:extLst>
          </p:cNvPr>
          <p:cNvSpPr txBox="1"/>
          <p:nvPr/>
        </p:nvSpPr>
        <p:spPr>
          <a:xfrm>
            <a:off x="836782" y="4620375"/>
            <a:ext cx="1053543" cy="307777"/>
          </a:xfrm>
          <a:prstGeom prst="rect">
            <a:avLst/>
          </a:prstGeom>
          <a:noFill/>
        </p:spPr>
        <p:txBody>
          <a:bodyPr wrap="square" rtlCol="0">
            <a:spAutoFit/>
          </a:bodyPr>
          <a:lstStyle/>
          <a:p>
            <a:r>
              <a:rPr lang="en-US" altLang="zh-CN" sz="1400">
                <a:solidFill>
                  <a:schemeClr val="bg1"/>
                </a:solidFill>
                <a:latin typeface="Arial" panose="020B0604020202020204" pitchFamily="34" charset="0"/>
                <a:ea typeface="微软雅黑" panose="020B0503020204020204" pitchFamily="34" charset="-122"/>
                <a:cs typeface="Arial" panose="020B0604020202020204" pitchFamily="34" charset="0"/>
              </a:rPr>
              <a:t>IS: 21%</a:t>
            </a:r>
            <a:endParaRPr lang="zh-CN" altLang="en-US" sz="14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4" name="文本框 53">
            <a:extLst>
              <a:ext uri="{FF2B5EF4-FFF2-40B4-BE49-F238E27FC236}">
                <a16:creationId xmlns:a16="http://schemas.microsoft.com/office/drawing/2014/main" id="{0A963EF2-A008-41D6-A4BB-B3CC7B1833E7}"/>
              </a:ext>
            </a:extLst>
          </p:cNvPr>
          <p:cNvSpPr txBox="1"/>
          <p:nvPr/>
        </p:nvSpPr>
        <p:spPr>
          <a:xfrm>
            <a:off x="578528" y="3851835"/>
            <a:ext cx="1053543" cy="276999"/>
          </a:xfrm>
          <a:prstGeom prst="rect">
            <a:avLst/>
          </a:prstGeom>
          <a:noFill/>
        </p:spPr>
        <p:txBody>
          <a:bodyPr wrap="square" rtlCol="0">
            <a:spAutoFit/>
          </a:bodyPr>
          <a:lstStyle/>
          <a:p>
            <a:r>
              <a:rPr lang="en-US" altLang="zh-CN" sz="1200">
                <a:latin typeface="Arial" panose="020B0604020202020204" pitchFamily="34" charset="0"/>
                <a:ea typeface="微软雅黑" panose="020B0503020204020204" pitchFamily="34" charset="-122"/>
                <a:cs typeface="Arial" panose="020B0604020202020204" pitchFamily="34" charset="0"/>
              </a:rPr>
              <a:t>Ctrl: 6%</a:t>
            </a:r>
            <a:endParaRPr lang="zh-CN" altLang="en-US" sz="1200">
              <a:latin typeface="Arial" panose="020B0604020202020204" pitchFamily="34" charset="0"/>
              <a:ea typeface="微软雅黑" panose="020B0503020204020204" pitchFamily="34" charset="-122"/>
              <a:cs typeface="Arial" panose="020B0604020202020204" pitchFamily="34" charset="0"/>
            </a:endParaRPr>
          </a:p>
        </p:txBody>
      </p:sp>
      <p:sp>
        <p:nvSpPr>
          <p:cNvPr id="55" name="文本框 54">
            <a:extLst>
              <a:ext uri="{FF2B5EF4-FFF2-40B4-BE49-F238E27FC236}">
                <a16:creationId xmlns:a16="http://schemas.microsoft.com/office/drawing/2014/main" id="{67442E8A-C67A-4E59-91DD-04AA8DCD2D16}"/>
              </a:ext>
            </a:extLst>
          </p:cNvPr>
          <p:cNvSpPr txBox="1"/>
          <p:nvPr/>
        </p:nvSpPr>
        <p:spPr>
          <a:xfrm>
            <a:off x="744236" y="3518444"/>
            <a:ext cx="1053543" cy="261610"/>
          </a:xfrm>
          <a:prstGeom prst="rect">
            <a:avLst/>
          </a:prstGeom>
          <a:noFill/>
        </p:spPr>
        <p:txBody>
          <a:bodyPr wrap="square" rtlCol="0">
            <a:spAutoFit/>
          </a:bodyPr>
          <a:lstStyle/>
          <a:p>
            <a:r>
              <a:rPr lang="en-US" altLang="zh-CN" sz="1100">
                <a:latin typeface="Arial" panose="020B0604020202020204" pitchFamily="34" charset="0"/>
                <a:ea typeface="微软雅黑" panose="020B0503020204020204" pitchFamily="34" charset="-122"/>
                <a:cs typeface="Arial" panose="020B0604020202020204" pitchFamily="34" charset="0"/>
              </a:rPr>
              <a:t>Human: 5%</a:t>
            </a:r>
            <a:endParaRPr lang="zh-CN" altLang="en-US" sz="1100">
              <a:latin typeface="Arial" panose="020B0604020202020204" pitchFamily="34" charset="0"/>
              <a:ea typeface="微软雅黑" panose="020B0503020204020204" pitchFamily="34" charset="-122"/>
              <a:cs typeface="Arial" panose="020B0604020202020204" pitchFamily="34" charset="0"/>
            </a:endParaRPr>
          </a:p>
        </p:txBody>
      </p:sp>
      <p:sp>
        <p:nvSpPr>
          <p:cNvPr id="56" name="文本框 55">
            <a:extLst>
              <a:ext uri="{FF2B5EF4-FFF2-40B4-BE49-F238E27FC236}">
                <a16:creationId xmlns:a16="http://schemas.microsoft.com/office/drawing/2014/main" id="{79A39E53-AF05-4D0B-A02F-5E0E81C9F1DA}"/>
              </a:ext>
            </a:extLst>
          </p:cNvPr>
          <p:cNvSpPr txBox="1"/>
          <p:nvPr/>
        </p:nvSpPr>
        <p:spPr>
          <a:xfrm>
            <a:off x="2865300" y="2688335"/>
            <a:ext cx="1203303" cy="923330"/>
          </a:xfrm>
          <a:prstGeom prst="rect">
            <a:avLst/>
          </a:prstGeom>
          <a:solidFill>
            <a:schemeClr val="accent3">
              <a:lumMod val="20000"/>
              <a:lumOff val="80000"/>
              <a:alpha val="41000"/>
            </a:schemeClr>
          </a:solidFill>
          <a:effectLst/>
        </p:spPr>
        <p:txBody>
          <a:bodyPr wrap="square" rtlCol="0">
            <a:spAutoFit/>
          </a:bodyPr>
          <a:lstStyle/>
          <a:p>
            <a:r>
              <a:rPr lang="en-US" altLang="zh-CN">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CAFe @ </a:t>
            </a:r>
            <a:r>
              <a:rPr lang="en-US" altLang="zh-CN" b="1">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2.5 mA,</a:t>
            </a:r>
            <a:r>
              <a:rPr lang="en-US" altLang="zh-CN">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 45 kW</a:t>
            </a:r>
            <a:endParaRPr lang="zh-CN" altLang="en-US">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endParaRPr>
          </a:p>
        </p:txBody>
      </p:sp>
      <p:sp>
        <p:nvSpPr>
          <p:cNvPr id="57" name="文本框 56">
            <a:extLst>
              <a:ext uri="{FF2B5EF4-FFF2-40B4-BE49-F238E27FC236}">
                <a16:creationId xmlns:a16="http://schemas.microsoft.com/office/drawing/2014/main" id="{EA635AAD-AB26-4DD8-BB5A-32A85CE13CD9}"/>
              </a:ext>
            </a:extLst>
          </p:cNvPr>
          <p:cNvSpPr txBox="1"/>
          <p:nvPr/>
        </p:nvSpPr>
        <p:spPr>
          <a:xfrm>
            <a:off x="6135537" y="2684979"/>
            <a:ext cx="1157440" cy="923330"/>
          </a:xfrm>
          <a:prstGeom prst="rect">
            <a:avLst/>
          </a:prstGeom>
          <a:solidFill>
            <a:schemeClr val="accent3">
              <a:lumMod val="20000"/>
              <a:lumOff val="80000"/>
              <a:alpha val="41000"/>
            </a:schemeClr>
          </a:solidFill>
          <a:effectLst/>
        </p:spPr>
        <p:txBody>
          <a:bodyPr wrap="square" rtlCol="0">
            <a:spAutoFit/>
          </a:bodyPr>
          <a:lstStyle/>
          <a:p>
            <a:r>
              <a:rPr lang="en-US" altLang="zh-CN">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CAFe @ </a:t>
            </a:r>
            <a:r>
              <a:rPr lang="en-US" altLang="zh-CN" b="1">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10 mA, </a:t>
            </a:r>
            <a:r>
              <a:rPr lang="en-US" altLang="zh-CN">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200 kW</a:t>
            </a:r>
            <a:endParaRPr lang="zh-CN" altLang="en-US">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endParaRPr>
          </a:p>
        </p:txBody>
      </p:sp>
      <p:sp>
        <p:nvSpPr>
          <p:cNvPr id="58" name="文本框 57">
            <a:extLst>
              <a:ext uri="{FF2B5EF4-FFF2-40B4-BE49-F238E27FC236}">
                <a16:creationId xmlns:a16="http://schemas.microsoft.com/office/drawing/2014/main" id="{F8043B89-31DD-40B0-894D-8D234EDB72BB}"/>
              </a:ext>
            </a:extLst>
          </p:cNvPr>
          <p:cNvSpPr txBox="1"/>
          <p:nvPr/>
        </p:nvSpPr>
        <p:spPr>
          <a:xfrm>
            <a:off x="1060559" y="3193615"/>
            <a:ext cx="1053543" cy="261610"/>
          </a:xfrm>
          <a:prstGeom prst="rect">
            <a:avLst/>
          </a:prstGeom>
          <a:noFill/>
        </p:spPr>
        <p:txBody>
          <a:bodyPr wrap="square" rtlCol="0">
            <a:spAutoFit/>
          </a:bodyPr>
          <a:lstStyle/>
          <a:p>
            <a:r>
              <a:rPr lang="en-US" altLang="zh-CN" sz="1100">
                <a:latin typeface="Arial" panose="020B0604020202020204" pitchFamily="34" charset="0"/>
                <a:ea typeface="微软雅黑" panose="020B0503020204020204" pitchFamily="34" charset="-122"/>
                <a:cs typeface="Arial" panose="020B0604020202020204" pitchFamily="34" charset="0"/>
              </a:rPr>
              <a:t>Rad: 3%</a:t>
            </a:r>
            <a:endParaRPr lang="zh-CN" altLang="en-US" sz="1100">
              <a:latin typeface="Arial" panose="020B0604020202020204" pitchFamily="34" charset="0"/>
              <a:ea typeface="微软雅黑" panose="020B0503020204020204" pitchFamily="34" charset="-122"/>
              <a:cs typeface="Arial" panose="020B0604020202020204" pitchFamily="34" charset="0"/>
            </a:endParaRPr>
          </a:p>
        </p:txBody>
      </p:sp>
      <p:sp>
        <p:nvSpPr>
          <p:cNvPr id="59" name="文本框 58">
            <a:extLst>
              <a:ext uri="{FF2B5EF4-FFF2-40B4-BE49-F238E27FC236}">
                <a16:creationId xmlns:a16="http://schemas.microsoft.com/office/drawing/2014/main" id="{ED2A479D-A514-42B9-B8A7-5EB218D8318D}"/>
              </a:ext>
            </a:extLst>
          </p:cNvPr>
          <p:cNvSpPr txBox="1"/>
          <p:nvPr/>
        </p:nvSpPr>
        <p:spPr>
          <a:xfrm>
            <a:off x="1524858" y="3057668"/>
            <a:ext cx="1053543" cy="230832"/>
          </a:xfrm>
          <a:prstGeom prst="rect">
            <a:avLst/>
          </a:prstGeom>
          <a:noFill/>
        </p:spPr>
        <p:txBody>
          <a:bodyPr wrap="square" rtlCol="0">
            <a:spAutoFit/>
          </a:bodyPr>
          <a:lstStyle/>
          <a:p>
            <a:r>
              <a:rPr lang="en-US" altLang="zh-CN" sz="900">
                <a:latin typeface="Arial" panose="020B0604020202020204" pitchFamily="34" charset="0"/>
                <a:ea typeface="微软雅黑" panose="020B0503020204020204" pitchFamily="34" charset="-122"/>
                <a:cs typeface="Arial" panose="020B0604020202020204" pitchFamily="34" charset="0"/>
              </a:rPr>
              <a:t>Cry: 2% PS: 2%</a:t>
            </a:r>
            <a:endParaRPr lang="zh-CN" altLang="en-US" sz="900">
              <a:latin typeface="Arial" panose="020B0604020202020204" pitchFamily="34" charset="0"/>
              <a:ea typeface="微软雅黑" panose="020B0503020204020204" pitchFamily="34" charset="-122"/>
              <a:cs typeface="Arial" panose="020B0604020202020204" pitchFamily="34" charset="0"/>
            </a:endParaRPr>
          </a:p>
        </p:txBody>
      </p:sp>
      <p:pic>
        <p:nvPicPr>
          <p:cNvPr id="79" name="图片 78" descr="背景图案&#10;&#10;中度可信度描述已自动生成">
            <a:extLst>
              <a:ext uri="{FF2B5EF4-FFF2-40B4-BE49-F238E27FC236}">
                <a16:creationId xmlns:a16="http://schemas.microsoft.com/office/drawing/2014/main" id="{168AB59D-1EA0-4E17-9B81-EEAF3342E4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57923" y="4313552"/>
            <a:ext cx="601678" cy="601678"/>
          </a:xfrm>
          <a:prstGeom prst="rect">
            <a:avLst/>
          </a:prstGeom>
          <a:gradFill flip="none" rotWithShape="1">
            <a:gsLst>
              <a:gs pos="0">
                <a:schemeClr val="accent1">
                  <a:lumMod val="20000"/>
                  <a:lumOff val="80000"/>
                </a:schemeClr>
              </a:gs>
              <a:gs pos="48000">
                <a:schemeClr val="accent2">
                  <a:lumMod val="97000"/>
                  <a:lumOff val="3000"/>
                </a:schemeClr>
              </a:gs>
              <a:gs pos="100000">
                <a:schemeClr val="accent2">
                  <a:lumMod val="60000"/>
                  <a:lumOff val="40000"/>
                </a:schemeClr>
              </a:gs>
            </a:gsLst>
            <a:lin ang="16200000" scaled="1"/>
            <a:tileRect/>
          </a:gradFill>
        </p:spPr>
      </p:pic>
      <p:sp>
        <p:nvSpPr>
          <p:cNvPr id="80" name="文本框 79">
            <a:extLst>
              <a:ext uri="{FF2B5EF4-FFF2-40B4-BE49-F238E27FC236}">
                <a16:creationId xmlns:a16="http://schemas.microsoft.com/office/drawing/2014/main" id="{6669169F-D3B9-4DB4-AF2D-D031657EF0A5}"/>
              </a:ext>
            </a:extLst>
          </p:cNvPr>
          <p:cNvSpPr txBox="1"/>
          <p:nvPr/>
        </p:nvSpPr>
        <p:spPr>
          <a:xfrm>
            <a:off x="6874252" y="5540893"/>
            <a:ext cx="1211299" cy="400110"/>
          </a:xfrm>
          <a:prstGeom prst="rect">
            <a:avLst/>
          </a:prstGeom>
          <a:noFill/>
        </p:spPr>
        <p:txBody>
          <a:bodyPr wrap="square" rtlCol="0">
            <a:spAutoFit/>
          </a:bodyPr>
          <a:lstStyle/>
          <a:p>
            <a:r>
              <a:rPr lang="en-US" altLang="zh-CN" sz="2000">
                <a:latin typeface="Arial" panose="020B0604020202020204" pitchFamily="34" charset="0"/>
                <a:ea typeface="微软雅黑" panose="020B0503020204020204" pitchFamily="34" charset="-122"/>
                <a:cs typeface="Arial" panose="020B0604020202020204" pitchFamily="34" charset="0"/>
              </a:rPr>
              <a:t>RF Trips</a:t>
            </a: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81" name="标注: 左箭头 80">
            <a:extLst>
              <a:ext uri="{FF2B5EF4-FFF2-40B4-BE49-F238E27FC236}">
                <a16:creationId xmlns:a16="http://schemas.microsoft.com/office/drawing/2014/main" id="{F3AF76B3-3F76-41F3-A4E1-F0564CEE0352}"/>
              </a:ext>
            </a:extLst>
          </p:cNvPr>
          <p:cNvSpPr/>
          <p:nvPr/>
        </p:nvSpPr>
        <p:spPr>
          <a:xfrm>
            <a:off x="5936325" y="3972704"/>
            <a:ext cx="2052007" cy="1565826"/>
          </a:xfrm>
          <a:prstGeom prst="leftArrowCallout">
            <a:avLst>
              <a:gd name="adj1" fmla="val 24892"/>
              <a:gd name="adj2" fmla="val 12446"/>
              <a:gd name="adj3" fmla="val 51605"/>
              <a:gd name="adj4" fmla="val 58695"/>
            </a:avLst>
          </a:prstGeom>
          <a:gradFill flip="none" rotWithShape="1">
            <a:gsLst>
              <a:gs pos="0">
                <a:schemeClr val="accent5">
                  <a:lumMod val="75000"/>
                  <a:alpha val="4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2" name="矩形 81">
            <a:extLst>
              <a:ext uri="{FF2B5EF4-FFF2-40B4-BE49-F238E27FC236}">
                <a16:creationId xmlns:a16="http://schemas.microsoft.com/office/drawing/2014/main" id="{F959A7CD-C1F8-4DED-B0C5-C7AEBA7DB165}"/>
              </a:ext>
            </a:extLst>
          </p:cNvPr>
          <p:cNvSpPr/>
          <p:nvPr/>
        </p:nvSpPr>
        <p:spPr>
          <a:xfrm>
            <a:off x="6913811" y="3977296"/>
            <a:ext cx="1053543" cy="365928"/>
          </a:xfrm>
          <a:prstGeom prst="rect">
            <a:avLst/>
          </a:prstGeom>
          <a:gradFill>
            <a:gsLst>
              <a:gs pos="0">
                <a:schemeClr val="accent3">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3" name="矩形 82">
            <a:extLst>
              <a:ext uri="{FF2B5EF4-FFF2-40B4-BE49-F238E27FC236}">
                <a16:creationId xmlns:a16="http://schemas.microsoft.com/office/drawing/2014/main" id="{A36FCFBC-7D49-45B7-ABBF-FAA354EA1431}"/>
              </a:ext>
            </a:extLst>
          </p:cNvPr>
          <p:cNvSpPr/>
          <p:nvPr/>
        </p:nvSpPr>
        <p:spPr>
          <a:xfrm>
            <a:off x="6913811" y="4397561"/>
            <a:ext cx="1053543" cy="365928"/>
          </a:xfrm>
          <a:prstGeom prst="rect">
            <a:avLst/>
          </a:prstGeom>
          <a:gradFill>
            <a:gsLst>
              <a:gs pos="0">
                <a:schemeClr val="bg2">
                  <a:lumMod val="2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4" name="矩形 83">
            <a:extLst>
              <a:ext uri="{FF2B5EF4-FFF2-40B4-BE49-F238E27FC236}">
                <a16:creationId xmlns:a16="http://schemas.microsoft.com/office/drawing/2014/main" id="{028D258E-AEFB-4E52-8E44-02E18A415000}"/>
              </a:ext>
            </a:extLst>
          </p:cNvPr>
          <p:cNvSpPr/>
          <p:nvPr/>
        </p:nvSpPr>
        <p:spPr>
          <a:xfrm>
            <a:off x="6913811" y="4804102"/>
            <a:ext cx="1053543" cy="365928"/>
          </a:xfrm>
          <a:prstGeom prst="rect">
            <a:avLst/>
          </a:prstGeom>
          <a:gradFill>
            <a:gsLst>
              <a:gs pos="0">
                <a:schemeClr val="accent1">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5" name="矩形 84">
            <a:extLst>
              <a:ext uri="{FF2B5EF4-FFF2-40B4-BE49-F238E27FC236}">
                <a16:creationId xmlns:a16="http://schemas.microsoft.com/office/drawing/2014/main" id="{7C39E401-E36B-430F-A7D1-AB6A0F8C616E}"/>
              </a:ext>
            </a:extLst>
          </p:cNvPr>
          <p:cNvSpPr/>
          <p:nvPr/>
        </p:nvSpPr>
        <p:spPr>
          <a:xfrm>
            <a:off x="6910333" y="5221379"/>
            <a:ext cx="1053543" cy="188425"/>
          </a:xfrm>
          <a:prstGeom prst="rect">
            <a:avLst/>
          </a:prstGeom>
          <a:gradFill>
            <a:gsLst>
              <a:gs pos="0">
                <a:schemeClr val="accent5">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6" name="文本框 85">
            <a:extLst>
              <a:ext uri="{FF2B5EF4-FFF2-40B4-BE49-F238E27FC236}">
                <a16:creationId xmlns:a16="http://schemas.microsoft.com/office/drawing/2014/main" id="{28A0FF4D-ED25-457D-A95C-EA42787A7021}"/>
              </a:ext>
            </a:extLst>
          </p:cNvPr>
          <p:cNvSpPr txBox="1"/>
          <p:nvPr/>
        </p:nvSpPr>
        <p:spPr>
          <a:xfrm>
            <a:off x="6970633" y="4011548"/>
            <a:ext cx="969265" cy="338554"/>
          </a:xfrm>
          <a:prstGeom prst="rect">
            <a:avLst/>
          </a:prstGeom>
          <a:noFill/>
          <a:effectLst>
            <a:softEdge rad="12700"/>
          </a:effectLst>
        </p:spPr>
        <p:txBody>
          <a:bodyPr wrap="square" rtlCol="0">
            <a:spAutoFit/>
          </a:bodyPr>
          <a:lstStyle/>
          <a:p>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He </a:t>
            </a:r>
            <a:r>
              <a:rPr lang="en-US" altLang="zh-CN" sz="1600" err="1">
                <a:solidFill>
                  <a:schemeClr val="bg1"/>
                </a:solidFill>
                <a:latin typeface="Arial" panose="020B0604020202020204" pitchFamily="34" charset="0"/>
                <a:ea typeface="微软雅黑" panose="020B0503020204020204" pitchFamily="34" charset="-122"/>
                <a:cs typeface="Arial" panose="020B0604020202020204" pitchFamily="34" charset="0"/>
              </a:rPr>
              <a:t>Fluc</a:t>
            </a:r>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7" name="文本框 86">
            <a:extLst>
              <a:ext uri="{FF2B5EF4-FFF2-40B4-BE49-F238E27FC236}">
                <a16:creationId xmlns:a16="http://schemas.microsoft.com/office/drawing/2014/main" id="{DDA70B1F-F469-42F2-A916-8C0D777803A2}"/>
              </a:ext>
            </a:extLst>
          </p:cNvPr>
          <p:cNvSpPr txBox="1"/>
          <p:nvPr/>
        </p:nvSpPr>
        <p:spPr>
          <a:xfrm>
            <a:off x="6970633" y="4408315"/>
            <a:ext cx="969265" cy="338554"/>
          </a:xfrm>
          <a:prstGeom prst="rect">
            <a:avLst/>
          </a:prstGeom>
          <a:noFill/>
          <a:effectLst>
            <a:softEdge rad="12700"/>
          </a:effectLst>
        </p:spPr>
        <p:txBody>
          <a:bodyPr wrap="square" rtlCol="0">
            <a:spAutoFit/>
          </a:bodyPr>
          <a:lstStyle/>
          <a:p>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Quench</a:t>
            </a: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8" name="文本框 87">
            <a:extLst>
              <a:ext uri="{FF2B5EF4-FFF2-40B4-BE49-F238E27FC236}">
                <a16:creationId xmlns:a16="http://schemas.microsoft.com/office/drawing/2014/main" id="{FC7D9FE0-E777-4DF1-A3EC-A4841C468FF7}"/>
              </a:ext>
            </a:extLst>
          </p:cNvPr>
          <p:cNvSpPr txBox="1"/>
          <p:nvPr/>
        </p:nvSpPr>
        <p:spPr>
          <a:xfrm>
            <a:off x="6970633" y="4820265"/>
            <a:ext cx="969265" cy="338554"/>
          </a:xfrm>
          <a:prstGeom prst="rect">
            <a:avLst/>
          </a:prstGeom>
          <a:noFill/>
          <a:effectLst>
            <a:softEdge rad="12700"/>
          </a:effectLst>
        </p:spPr>
        <p:txBody>
          <a:bodyPr wrap="square" rtlCol="0">
            <a:spAutoFit/>
          </a:bodyPr>
          <a:lstStyle/>
          <a:p>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Cav. FE</a:t>
            </a: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9" name="文本框 88">
            <a:extLst>
              <a:ext uri="{FF2B5EF4-FFF2-40B4-BE49-F238E27FC236}">
                <a16:creationId xmlns:a16="http://schemas.microsoft.com/office/drawing/2014/main" id="{3FC0587A-1107-45F4-B496-91C3D30183B1}"/>
              </a:ext>
            </a:extLst>
          </p:cNvPr>
          <p:cNvSpPr txBox="1"/>
          <p:nvPr/>
        </p:nvSpPr>
        <p:spPr>
          <a:xfrm>
            <a:off x="6906855" y="5094330"/>
            <a:ext cx="1041836" cy="338554"/>
          </a:xfrm>
          <a:prstGeom prst="rect">
            <a:avLst/>
          </a:prstGeom>
          <a:noFill/>
          <a:effectLst>
            <a:softEdge rad="12700"/>
          </a:effectLst>
        </p:spPr>
        <p:txBody>
          <a:bodyPr wrap="square" rtlCol="0">
            <a:spAutoFit/>
          </a:bodyPr>
          <a:lstStyle/>
          <a:p>
            <a:pPr algn="ctr"/>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文本框 89">
            <a:extLst>
              <a:ext uri="{FF2B5EF4-FFF2-40B4-BE49-F238E27FC236}">
                <a16:creationId xmlns:a16="http://schemas.microsoft.com/office/drawing/2014/main" id="{675BAE46-9BBB-40B4-A40D-DBAB879A46C5}"/>
              </a:ext>
            </a:extLst>
          </p:cNvPr>
          <p:cNvSpPr txBox="1"/>
          <p:nvPr/>
        </p:nvSpPr>
        <p:spPr>
          <a:xfrm>
            <a:off x="1392572" y="5913446"/>
            <a:ext cx="6048463" cy="400110"/>
          </a:xfrm>
          <a:prstGeom prst="rect">
            <a:avLst/>
          </a:prstGeom>
          <a:noFill/>
        </p:spPr>
        <p:txBody>
          <a:bodyPr wrap="square" rtlCol="0">
            <a:spAutoFit/>
          </a:bodyPr>
          <a:lstStyle/>
          <a:p>
            <a:r>
              <a:rPr lang="en-US" altLang="zh-CN" sz="2000" b="0" i="0">
                <a:effectLst/>
                <a:latin typeface="Arial" panose="020B0604020202020204" pitchFamily="34" charset="0"/>
                <a:cs typeface="Arial" panose="020B0604020202020204" pitchFamily="34" charset="0"/>
              </a:rPr>
              <a:t>SRF faults contribute to the dominant beam trips</a:t>
            </a:r>
            <a:endParaRPr lang="zh-CN" altLang="en-US" sz="2000">
              <a:latin typeface="Arial" panose="020B0604020202020204" pitchFamily="34" charset="0"/>
              <a:ea typeface="方正姚体" panose="02010601030101010101" pitchFamily="2" charset="-122"/>
              <a:cs typeface="Arial" panose="020B0604020202020204" pitchFamily="34" charset="0"/>
            </a:endParaRPr>
          </a:p>
        </p:txBody>
      </p:sp>
      <p:grpSp>
        <p:nvGrpSpPr>
          <p:cNvPr id="100" name="组合 99">
            <a:extLst>
              <a:ext uri="{FF2B5EF4-FFF2-40B4-BE49-F238E27FC236}">
                <a16:creationId xmlns:a16="http://schemas.microsoft.com/office/drawing/2014/main" id="{2BC73E06-CC1E-4FD8-9AFD-76CE1707E672}"/>
              </a:ext>
            </a:extLst>
          </p:cNvPr>
          <p:cNvGrpSpPr/>
          <p:nvPr/>
        </p:nvGrpSpPr>
        <p:grpSpPr>
          <a:xfrm>
            <a:off x="9406744" y="3538945"/>
            <a:ext cx="2433152" cy="2121539"/>
            <a:chOff x="5485023" y="2518655"/>
            <a:chExt cx="2803862" cy="2456073"/>
          </a:xfrm>
        </p:grpSpPr>
        <p:sp>
          <p:nvSpPr>
            <p:cNvPr id="124" name="椭圆 123">
              <a:extLst>
                <a:ext uri="{FF2B5EF4-FFF2-40B4-BE49-F238E27FC236}">
                  <a16:creationId xmlns:a16="http://schemas.microsoft.com/office/drawing/2014/main" id="{465EBA2F-9292-4F59-BECB-47ACBE2B8012}"/>
                </a:ext>
              </a:extLst>
            </p:cNvPr>
            <p:cNvSpPr/>
            <p:nvPr/>
          </p:nvSpPr>
          <p:spPr>
            <a:xfrm>
              <a:off x="5540836" y="3498728"/>
              <a:ext cx="1476000" cy="1476000"/>
            </a:xfrm>
            <a:prstGeom prst="ellipse">
              <a:avLst/>
            </a:prstGeom>
            <a:solidFill>
              <a:srgbClr val="0066FF">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125" name="矩形 124">
              <a:extLst>
                <a:ext uri="{FF2B5EF4-FFF2-40B4-BE49-F238E27FC236}">
                  <a16:creationId xmlns:a16="http://schemas.microsoft.com/office/drawing/2014/main" id="{7AEDF99B-C4BD-481F-8EEB-6DFD66EA9060}"/>
                </a:ext>
              </a:extLst>
            </p:cNvPr>
            <p:cNvSpPr/>
            <p:nvPr/>
          </p:nvSpPr>
          <p:spPr>
            <a:xfrm>
              <a:off x="5485023" y="4066873"/>
              <a:ext cx="1476000" cy="399510"/>
            </a:xfrm>
            <a:prstGeom prst="rect">
              <a:avLst/>
            </a:prstGeom>
            <a:noFill/>
            <a:ln>
              <a:noFill/>
            </a:ln>
          </p:spPr>
          <p:txBody>
            <a:bodyPr wrap="square">
              <a:spAutoFit/>
            </a:bodyPr>
            <a:lstStyle/>
            <a:p>
              <a:pPr algn="ctr">
                <a:lnSpc>
                  <a:spcPct val="130000"/>
                </a:lnSpc>
              </a:pPr>
              <a:r>
                <a:rPr lang="en-US" altLang="zh-CN" sz="1400" b="1">
                  <a:solidFill>
                    <a:schemeClr val="bg1"/>
                  </a:solidFill>
                  <a:latin typeface="Arial" panose="020B0604020202020204" pitchFamily="34" charset="0"/>
                  <a:ea typeface="微软雅黑" panose="020B0503020204020204" pitchFamily="34" charset="-122"/>
                  <a:cs typeface="Arial" panose="020B0604020202020204" pitchFamily="34" charset="0"/>
                </a:rPr>
                <a:t>Availability</a:t>
              </a:r>
            </a:p>
          </p:txBody>
        </p:sp>
        <p:grpSp>
          <p:nvGrpSpPr>
            <p:cNvPr id="126" name="组合 125">
              <a:extLst>
                <a:ext uri="{FF2B5EF4-FFF2-40B4-BE49-F238E27FC236}">
                  <a16:creationId xmlns:a16="http://schemas.microsoft.com/office/drawing/2014/main" id="{CAA36E8F-2011-498F-92C1-99B33F402560}"/>
                </a:ext>
              </a:extLst>
            </p:cNvPr>
            <p:cNvGrpSpPr/>
            <p:nvPr/>
          </p:nvGrpSpPr>
          <p:grpSpPr>
            <a:xfrm>
              <a:off x="6574688" y="3498728"/>
              <a:ext cx="1714197" cy="1476000"/>
              <a:chOff x="6685083" y="2874594"/>
              <a:chExt cx="1714197" cy="1476000"/>
            </a:xfrm>
          </p:grpSpPr>
          <p:sp>
            <p:nvSpPr>
              <p:cNvPr id="130" name="椭圆 129">
                <a:extLst>
                  <a:ext uri="{FF2B5EF4-FFF2-40B4-BE49-F238E27FC236}">
                    <a16:creationId xmlns:a16="http://schemas.microsoft.com/office/drawing/2014/main" id="{27CC97ED-E60C-49F0-B8EC-F0B1FB503A6C}"/>
                  </a:ext>
                </a:extLst>
              </p:cNvPr>
              <p:cNvSpPr/>
              <p:nvPr/>
            </p:nvSpPr>
            <p:spPr>
              <a:xfrm>
                <a:off x="6804183" y="2874594"/>
                <a:ext cx="1476000" cy="1476000"/>
              </a:xfrm>
              <a:prstGeom prst="ellipse">
                <a:avLst/>
              </a:prstGeom>
              <a:solidFill>
                <a:schemeClr val="tx2">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131" name="矩形 130">
                <a:extLst>
                  <a:ext uri="{FF2B5EF4-FFF2-40B4-BE49-F238E27FC236}">
                    <a16:creationId xmlns:a16="http://schemas.microsoft.com/office/drawing/2014/main" id="{48D2BFB0-D693-453D-8FC8-FFBC56898C5D}"/>
                  </a:ext>
                </a:extLst>
              </p:cNvPr>
              <p:cNvSpPr/>
              <p:nvPr/>
            </p:nvSpPr>
            <p:spPr>
              <a:xfrm>
                <a:off x="6685083" y="3402378"/>
                <a:ext cx="1714197" cy="441376"/>
              </a:xfrm>
              <a:prstGeom prst="rect">
                <a:avLst/>
              </a:prstGeom>
              <a:noFill/>
              <a:ln>
                <a:noFill/>
              </a:ln>
            </p:spPr>
            <p:txBody>
              <a:bodyPr wrap="square">
                <a:spAutoFit/>
              </a:bodyPr>
              <a:lstStyle/>
              <a:p>
                <a:pPr algn="ctr">
                  <a:lnSpc>
                    <a:spcPct val="130000"/>
                  </a:lnSpc>
                </a:pPr>
                <a:r>
                  <a:rPr lang="en-US" altLang="zh-CN" sz="1600" b="1">
                    <a:solidFill>
                      <a:srgbClr val="7030A0"/>
                    </a:solidFill>
                    <a:latin typeface="Arial" panose="020B0604020202020204" pitchFamily="34" charset="0"/>
                    <a:ea typeface="微软雅黑" panose="020B0503020204020204" pitchFamily="34" charset="-122"/>
                    <a:cs typeface="Arial" panose="020B0604020202020204" pitchFamily="34" charset="0"/>
                  </a:rPr>
                  <a:t>Reliability</a:t>
                </a:r>
                <a:endParaRPr lang="zh-CN" altLang="en-US" sz="1600" b="1">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27" name="组合 126">
              <a:extLst>
                <a:ext uri="{FF2B5EF4-FFF2-40B4-BE49-F238E27FC236}">
                  <a16:creationId xmlns:a16="http://schemas.microsoft.com/office/drawing/2014/main" id="{4928DF13-5A3A-461E-B2BE-CD00181EF58F}"/>
                </a:ext>
              </a:extLst>
            </p:cNvPr>
            <p:cNvGrpSpPr/>
            <p:nvPr/>
          </p:nvGrpSpPr>
          <p:grpSpPr>
            <a:xfrm>
              <a:off x="6146426" y="2518655"/>
              <a:ext cx="1482821" cy="1476000"/>
              <a:chOff x="6497418" y="2195699"/>
              <a:chExt cx="1482821" cy="1476000"/>
            </a:xfrm>
          </p:grpSpPr>
          <p:sp>
            <p:nvSpPr>
              <p:cNvPr id="128" name="椭圆 127">
                <a:extLst>
                  <a:ext uri="{FF2B5EF4-FFF2-40B4-BE49-F238E27FC236}">
                    <a16:creationId xmlns:a16="http://schemas.microsoft.com/office/drawing/2014/main" id="{00AA1771-68BC-47EE-AEF1-814EB68F461B}"/>
                  </a:ext>
                </a:extLst>
              </p:cNvPr>
              <p:cNvSpPr/>
              <p:nvPr/>
            </p:nvSpPr>
            <p:spPr>
              <a:xfrm>
                <a:off x="6504239" y="2195699"/>
                <a:ext cx="1476000" cy="1476000"/>
              </a:xfrm>
              <a:prstGeom prst="ellipse">
                <a:avLst/>
              </a:prstGeom>
              <a:solidFill>
                <a:srgbClr val="FF0000">
                  <a:alpha val="47000"/>
                </a:srgbClr>
              </a:solidFill>
              <a:ln>
                <a:noFill/>
              </a:ln>
              <a:effectLst>
                <a:outerShdw blurRad="50800" dist="50800" sx="1000" sy="1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zh-CN" sz="2000"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29" name="矩形 128">
                <a:extLst>
                  <a:ext uri="{FF2B5EF4-FFF2-40B4-BE49-F238E27FC236}">
                    <a16:creationId xmlns:a16="http://schemas.microsoft.com/office/drawing/2014/main" id="{F24660FB-6F08-4045-9B6E-EEB1B31CCBE6}"/>
                  </a:ext>
                </a:extLst>
              </p:cNvPr>
              <p:cNvSpPr/>
              <p:nvPr/>
            </p:nvSpPr>
            <p:spPr>
              <a:xfrm>
                <a:off x="6497418" y="2615643"/>
                <a:ext cx="1475999" cy="483169"/>
              </a:xfrm>
              <a:prstGeom prst="rect">
                <a:avLst/>
              </a:prstGeom>
              <a:noFill/>
              <a:ln>
                <a:noFill/>
              </a:ln>
            </p:spPr>
            <p:txBody>
              <a:bodyPr wrap="square">
                <a:spAutoFit/>
              </a:bodyPr>
              <a:lstStyle/>
              <a:p>
                <a:pPr algn="ctr">
                  <a:lnSpc>
                    <a:spcPct val="130000"/>
                  </a:lnSpc>
                </a:pPr>
                <a:r>
                  <a:rPr lang="en-US" altLang="zh-CN" b="1">
                    <a:solidFill>
                      <a:schemeClr val="bg1"/>
                    </a:solidFill>
                    <a:latin typeface="Arial" panose="020B0604020202020204" pitchFamily="34" charset="0"/>
                    <a:ea typeface="微软雅黑" panose="020B0503020204020204" pitchFamily="34" charset="-122"/>
                    <a:cs typeface="Arial" panose="020B0604020202020204" pitchFamily="34" charset="0"/>
                  </a:rPr>
                  <a:t>Stability</a:t>
                </a:r>
                <a:endParaRPr lang="zh-CN" altLang="en-US"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sp>
        <p:nvSpPr>
          <p:cNvPr id="2" name="箭头: 右 1">
            <a:extLst>
              <a:ext uri="{FF2B5EF4-FFF2-40B4-BE49-F238E27FC236}">
                <a16:creationId xmlns:a16="http://schemas.microsoft.com/office/drawing/2014/main" id="{B266D3FA-1C8F-4DD7-B9A5-E829CFEA42B9}"/>
              </a:ext>
            </a:extLst>
          </p:cNvPr>
          <p:cNvSpPr/>
          <p:nvPr/>
        </p:nvSpPr>
        <p:spPr>
          <a:xfrm>
            <a:off x="8259789" y="4311294"/>
            <a:ext cx="1175720" cy="865598"/>
          </a:xfrm>
          <a:prstGeom prst="rightArrow">
            <a:avLst>
              <a:gd name="adj1" fmla="val 44970"/>
              <a:gd name="adj2" fmla="val 50000"/>
            </a:avLst>
          </a:prstGeom>
          <a:gradFill>
            <a:gsLst>
              <a:gs pos="0">
                <a:schemeClr val="bg1">
                  <a:lumMod val="95000"/>
                </a:schemeClr>
              </a:gs>
              <a:gs pos="100000">
                <a:srgbClr val="FF0000"/>
              </a:gs>
              <a:gs pos="100000">
                <a:srgbClr val="FF0000"/>
              </a:gs>
              <a:gs pos="100000">
                <a:srgbClr val="FF00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2" name="文本框 131">
            <a:extLst>
              <a:ext uri="{FF2B5EF4-FFF2-40B4-BE49-F238E27FC236}">
                <a16:creationId xmlns:a16="http://schemas.microsoft.com/office/drawing/2014/main" id="{1E81E36A-9236-4406-9BE0-2785ED877D76}"/>
              </a:ext>
            </a:extLst>
          </p:cNvPr>
          <p:cNvSpPr txBox="1"/>
          <p:nvPr/>
        </p:nvSpPr>
        <p:spPr>
          <a:xfrm>
            <a:off x="9638951" y="3066037"/>
            <a:ext cx="1907590" cy="400110"/>
          </a:xfrm>
          <a:prstGeom prst="rect">
            <a:avLst/>
          </a:prstGeom>
          <a:noFill/>
        </p:spPr>
        <p:txBody>
          <a:bodyPr wrap="square">
            <a:spAutoFit/>
          </a:bodyPr>
          <a:lstStyle/>
          <a:p>
            <a:r>
              <a:rPr lang="en-US" altLang="zh-CN" sz="2000" b="1">
                <a:latin typeface="Arial" panose="020B0604020202020204" pitchFamily="34" charset="0"/>
                <a:cs typeface="Arial" panose="020B0604020202020204" pitchFamily="34" charset="0"/>
              </a:rPr>
              <a:t>Requirements</a:t>
            </a:r>
            <a:endParaRPr lang="zh-CN" altLang="en-US" sz="2000" b="1">
              <a:latin typeface="Arial" panose="020B0604020202020204" pitchFamily="34" charset="0"/>
              <a:cs typeface="Arial" panose="020B0604020202020204" pitchFamily="34" charset="0"/>
            </a:endParaRPr>
          </a:p>
        </p:txBody>
      </p:sp>
      <p:sp>
        <p:nvSpPr>
          <p:cNvPr id="7" name="标题 21">
            <a:extLst>
              <a:ext uri="{FF2B5EF4-FFF2-40B4-BE49-F238E27FC236}">
                <a16:creationId xmlns:a16="http://schemas.microsoft.com/office/drawing/2014/main" id="{1B07C945-08BD-5A2C-178E-945A0242687D}"/>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SRF Instabilities</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90362991"/>
      </p:ext>
    </p:extLst>
  </p:cSld>
  <p:clrMapOvr>
    <a:overrideClrMapping bg1="lt1" tx1="dk1" bg2="lt2" tx2="dk2" accent1="accent1" accent2="accent2" accent3="accent3" accent4="accent4" accent5="accent5" accent6="accent6" hlink="hlink" folHlink="folHlink"/>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69A4D-FAE1-A0CF-2DCE-80A396E54191}"/>
            </a:ext>
          </a:extLst>
        </p:cNvPr>
        <p:cNvGrpSpPr/>
        <p:nvPr/>
      </p:nvGrpSpPr>
      <p:grpSpPr>
        <a:xfrm>
          <a:off x="0" y="0"/>
          <a:ext cx="0" cy="0"/>
          <a:chOff x="0" y="0"/>
          <a:chExt cx="0" cy="0"/>
        </a:xfrm>
      </p:grpSpPr>
      <p:sp>
        <p:nvSpPr>
          <p:cNvPr id="79" name="标题 21">
            <a:extLst>
              <a:ext uri="{FF2B5EF4-FFF2-40B4-BE49-F238E27FC236}">
                <a16:creationId xmlns:a16="http://schemas.microsoft.com/office/drawing/2014/main" id="{F6A68D28-6E2E-D15E-2083-52FA52089228}"/>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What is RF system?</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43" name="矩形 242">
            <a:extLst>
              <a:ext uri="{FF2B5EF4-FFF2-40B4-BE49-F238E27FC236}">
                <a16:creationId xmlns:a16="http://schemas.microsoft.com/office/drawing/2014/main" id="{7AD9C8BD-57B3-A365-3D90-A41B8A980102}"/>
              </a:ext>
            </a:extLst>
          </p:cNvPr>
          <p:cNvSpPr/>
          <p:nvPr/>
        </p:nvSpPr>
        <p:spPr>
          <a:xfrm>
            <a:off x="0" y="881067"/>
            <a:ext cx="11677650" cy="1612686"/>
          </a:xfrm>
          <a:prstGeom prst="rect">
            <a:avLst/>
          </a:prstGeom>
        </p:spPr>
        <p:txBody>
          <a:bodyPr wrap="square">
            <a:spAutoFit/>
          </a:bodyPr>
          <a:lstStyle/>
          <a:p>
            <a:pPr marL="742950" lvl="1" indent="-285750" algn="just">
              <a:lnSpc>
                <a:spcPct val="120000"/>
              </a:lnSpc>
              <a:spcAft>
                <a:spcPts val="600"/>
              </a:spcAft>
              <a:buFont typeface="Wingdings" panose="05000000000000000000" pitchFamily="2" charset="2"/>
              <a:buChar char="l"/>
            </a:pPr>
            <a:r>
              <a:rPr lang="en-US" altLang="zh-CN" sz="2000" b="0" i="0" u="none" strike="noStrike" baseline="0" dirty="0">
                <a:solidFill>
                  <a:srgbClr val="000000"/>
                </a:solidFill>
                <a:latin typeface="Arial" panose="020B0604020202020204" pitchFamily="34" charset="0"/>
                <a:cs typeface="Arial" panose="020B0604020202020204" pitchFamily="34" charset="0"/>
              </a:rPr>
              <a:t>The Radio Frequency (</a:t>
            </a:r>
            <a:r>
              <a:rPr lang="en-US" altLang="zh-CN" sz="2000" b="1" i="0" u="none" strike="noStrike" baseline="0" dirty="0">
                <a:solidFill>
                  <a:srgbClr val="000000"/>
                </a:solidFill>
                <a:latin typeface="Arial" panose="020B0604020202020204" pitchFamily="34" charset="0"/>
                <a:cs typeface="Arial" panose="020B0604020202020204" pitchFamily="34" charset="0"/>
              </a:rPr>
              <a:t>RF</a:t>
            </a:r>
            <a:r>
              <a:rPr lang="en-US" altLang="zh-CN" sz="2000" b="0" i="0" u="none" strike="noStrike" baseline="0" dirty="0">
                <a:solidFill>
                  <a:srgbClr val="000000"/>
                </a:solidFill>
                <a:latin typeface="Arial" panose="020B0604020202020204" pitchFamily="34" charset="0"/>
                <a:cs typeface="Arial" panose="020B0604020202020204" pitchFamily="34" charset="0"/>
              </a:rPr>
              <a:t>) systems in particle accelerators are </a:t>
            </a:r>
            <a:r>
              <a:rPr lang="en-US" altLang="zh-CN" sz="2000" dirty="0">
                <a:latin typeface="Arial" panose="020B0604020202020204" pitchFamily="34" charset="0"/>
                <a:cs typeface="Arial" panose="020B0604020202020204" pitchFamily="34" charset="0"/>
              </a:rPr>
              <a:t>responsible for generating and controlling the electromagnetic fields that accelerate charged particles</a:t>
            </a:r>
            <a:r>
              <a:rPr lang="en-US" altLang="zh-CN" sz="2000" b="0" i="0" u="none" strike="noStrike" baseline="0" dirty="0">
                <a:solidFill>
                  <a:srgbClr val="000000"/>
                </a:solidFill>
                <a:latin typeface="Arial" panose="020B0604020202020204" pitchFamily="34" charset="0"/>
                <a:cs typeface="Arial" panose="020B0604020202020204" pitchFamily="34" charset="0"/>
              </a:rPr>
              <a:t> </a:t>
            </a:r>
          </a:p>
          <a:p>
            <a:pPr marL="742950" lvl="1" indent="-285750" algn="just">
              <a:lnSpc>
                <a:spcPct val="120000"/>
              </a:lnSpc>
              <a:spcAft>
                <a:spcPts val="600"/>
              </a:spcAft>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These systems are broadly categorized into high-power RF system—such as RF power sources and high-power couplers—and Low-Level RF (</a:t>
            </a:r>
            <a:r>
              <a:rPr lang="en-US" altLang="zh-CN" sz="2000" b="1" dirty="0">
                <a:latin typeface="Arial" panose="020B0604020202020204" pitchFamily="34" charset="0"/>
                <a:cs typeface="Arial" panose="020B0604020202020204" pitchFamily="34" charset="0"/>
              </a:rPr>
              <a:t>LLRF</a:t>
            </a:r>
            <a:r>
              <a:rPr lang="en-US" altLang="zh-CN" sz="2000" dirty="0">
                <a:latin typeface="Arial" panose="020B0604020202020204" pitchFamily="34" charset="0"/>
                <a:cs typeface="Arial" panose="020B0604020202020204" pitchFamily="34" charset="0"/>
              </a:rPr>
              <a:t>) systems</a:t>
            </a:r>
            <a:endParaRPr lang="en-US" altLang="zh-CN" sz="2000" b="0" i="0" u="none" strike="noStrike" baseline="0" dirty="0">
              <a:solidFill>
                <a:srgbClr val="000000"/>
              </a:solidFill>
              <a:latin typeface="Arial" panose="020B0604020202020204" pitchFamily="34" charset="0"/>
              <a:cs typeface="Arial" panose="020B0604020202020204" pitchFamily="34" charset="0"/>
            </a:endParaRPr>
          </a:p>
        </p:txBody>
      </p:sp>
      <p:grpSp>
        <p:nvGrpSpPr>
          <p:cNvPr id="250" name="组合 249">
            <a:extLst>
              <a:ext uri="{FF2B5EF4-FFF2-40B4-BE49-F238E27FC236}">
                <a16:creationId xmlns:a16="http://schemas.microsoft.com/office/drawing/2014/main" id="{9AC44F5B-40CF-2F77-86F8-A2960B122178}"/>
              </a:ext>
            </a:extLst>
          </p:cNvPr>
          <p:cNvGrpSpPr/>
          <p:nvPr/>
        </p:nvGrpSpPr>
        <p:grpSpPr>
          <a:xfrm>
            <a:off x="631774" y="2325587"/>
            <a:ext cx="10928452" cy="3405557"/>
            <a:chOff x="1028496" y="2812771"/>
            <a:chExt cx="10055225" cy="2862059"/>
          </a:xfrm>
        </p:grpSpPr>
        <p:graphicFrame>
          <p:nvGraphicFramePr>
            <p:cNvPr id="20" name="オブジェクト 2">
              <a:extLst>
                <a:ext uri="{FF2B5EF4-FFF2-40B4-BE49-F238E27FC236}">
                  <a16:creationId xmlns:a16="http://schemas.microsoft.com/office/drawing/2014/main" id="{0B706A7C-F3F5-F2E8-3CC9-93158249E45C}"/>
                </a:ext>
              </a:extLst>
            </p:cNvPr>
            <p:cNvGraphicFramePr>
              <a:graphicFrameLocks noChangeAspect="1"/>
            </p:cNvGraphicFramePr>
            <p:nvPr>
              <p:extLst>
                <p:ext uri="{D42A27DB-BD31-4B8C-83A1-F6EECF244321}">
                  <p14:modId xmlns:p14="http://schemas.microsoft.com/office/powerpoint/2010/main" val="2875533776"/>
                </p:ext>
              </p:extLst>
            </p:nvPr>
          </p:nvGraphicFramePr>
          <p:xfrm>
            <a:off x="1028496" y="3283982"/>
            <a:ext cx="10055225" cy="2390848"/>
          </p:xfrm>
          <a:graphic>
            <a:graphicData uri="http://schemas.openxmlformats.org/presentationml/2006/ole">
              <mc:AlternateContent xmlns:mc="http://schemas.openxmlformats.org/markup-compatibility/2006">
                <mc:Choice xmlns:v="urn:schemas-microsoft-com:vml" Requires="v">
                  <p:oleObj spid="_x0000_s2051" name="Visio" r:id="rId4" imgW="7213498" imgH="1727155" progId="Visio.Drawing.11">
                    <p:embed/>
                  </p:oleObj>
                </mc:Choice>
                <mc:Fallback>
                  <p:oleObj name="Visio" r:id="rId4" imgW="7213498" imgH="1727155" progId="Visio.Drawing.11">
                    <p:embed/>
                    <p:pic>
                      <p:nvPicPr>
                        <p:cNvPr id="20" name="オブジェクト 2">
                          <a:extLst>
                            <a:ext uri="{FF2B5EF4-FFF2-40B4-BE49-F238E27FC236}">
                              <a16:creationId xmlns:a16="http://schemas.microsoft.com/office/drawing/2014/main" id="{0B706A7C-F3F5-F2E8-3CC9-93158249E45C}"/>
                            </a:ext>
                          </a:extLst>
                        </p:cNvPr>
                        <p:cNvPicPr>
                          <a:picLocks noChangeAspect="1" noChangeArrowheads="1"/>
                        </p:cNvPicPr>
                        <p:nvPr/>
                      </p:nvPicPr>
                      <p:blipFill>
                        <a:blip r:embed="rId5"/>
                        <a:srcRect/>
                        <a:stretch>
                          <a:fillRect/>
                        </a:stretch>
                      </p:blipFill>
                      <p:spPr bwMode="auto">
                        <a:xfrm>
                          <a:off x="1028496" y="3283982"/>
                          <a:ext cx="10055225" cy="2390848"/>
                        </a:xfrm>
                        <a:prstGeom prst="rect">
                          <a:avLst/>
                        </a:prstGeom>
                        <a:noFill/>
                      </p:spPr>
                    </p:pic>
                  </p:oleObj>
                </mc:Fallback>
              </mc:AlternateContent>
            </a:graphicData>
          </a:graphic>
        </p:graphicFrame>
        <p:sp>
          <p:nvSpPr>
            <p:cNvPr id="15" name="円/楕円 4">
              <a:extLst>
                <a:ext uri="{FF2B5EF4-FFF2-40B4-BE49-F238E27FC236}">
                  <a16:creationId xmlns:a16="http://schemas.microsoft.com/office/drawing/2014/main" id="{591CE6E8-9239-3E7C-77DA-91DD9BEE096C}"/>
                </a:ext>
              </a:extLst>
            </p:cNvPr>
            <p:cNvSpPr/>
            <p:nvPr/>
          </p:nvSpPr>
          <p:spPr>
            <a:xfrm rot="7865462">
              <a:off x="4704063" y="3232729"/>
              <a:ext cx="1904712" cy="1064796"/>
            </a:xfrm>
            <a:prstGeom prst="ellipse">
              <a:avLst/>
            </a:prstGeom>
            <a:solidFill>
              <a:schemeClr val="accent1">
                <a:alpha val="0"/>
              </a:schemeClr>
            </a:solidFill>
            <a:ln w="2222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文本框 241">
              <a:extLst>
                <a:ext uri="{FF2B5EF4-FFF2-40B4-BE49-F238E27FC236}">
                  <a16:creationId xmlns:a16="http://schemas.microsoft.com/office/drawing/2014/main" id="{2C39A7B3-7432-E510-3FFE-64AB901A9BBE}"/>
                </a:ext>
              </a:extLst>
            </p:cNvPr>
            <p:cNvSpPr txBox="1"/>
            <p:nvPr/>
          </p:nvSpPr>
          <p:spPr>
            <a:xfrm rot="18596655">
              <a:off x="4773471" y="3113485"/>
              <a:ext cx="719812" cy="424776"/>
            </a:xfrm>
            <a:prstGeom prst="rect">
              <a:avLst/>
            </a:prstGeom>
            <a:noFill/>
          </p:spPr>
          <p:txBody>
            <a:bodyPr wrap="square">
              <a:spAutoFit/>
            </a:bodyPr>
            <a:lstStyle/>
            <a:p>
              <a:r>
                <a:rPr lang="en-US" altLang="zh-CN" sz="2400" b="1" i="1" u="none" strike="noStrike" baseline="0" dirty="0">
                  <a:solidFill>
                    <a:schemeClr val="accent2">
                      <a:lumMod val="75000"/>
                    </a:schemeClr>
                  </a:solidFill>
                  <a:latin typeface="Arial" panose="020B0604020202020204" pitchFamily="34" charset="0"/>
                  <a:cs typeface="Arial" panose="020B0604020202020204" pitchFamily="34" charset="0"/>
                </a:rPr>
                <a:t>RF</a:t>
              </a:r>
              <a:endParaRPr lang="zh-CN" altLang="en-US" sz="2400" i="1" dirty="0">
                <a:solidFill>
                  <a:schemeClr val="accent2">
                    <a:lumMod val="75000"/>
                  </a:schemeClr>
                </a:solidFill>
              </a:endParaRPr>
            </a:p>
          </p:txBody>
        </p:sp>
        <p:sp>
          <p:nvSpPr>
            <p:cNvPr id="245" name="文本框 244">
              <a:extLst>
                <a:ext uri="{FF2B5EF4-FFF2-40B4-BE49-F238E27FC236}">
                  <a16:creationId xmlns:a16="http://schemas.microsoft.com/office/drawing/2014/main" id="{A0F934A2-EE2D-C9C9-B372-7AC58F0EDBF8}"/>
                </a:ext>
              </a:extLst>
            </p:cNvPr>
            <p:cNvSpPr txBox="1"/>
            <p:nvPr/>
          </p:nvSpPr>
          <p:spPr>
            <a:xfrm>
              <a:off x="2024138" y="4905388"/>
              <a:ext cx="816682" cy="310390"/>
            </a:xfrm>
            <a:prstGeom prst="rect">
              <a:avLst/>
            </a:prstGeom>
            <a:noFill/>
          </p:spPr>
          <p:txBody>
            <a:bodyPr wrap="square">
              <a:spAutoFit/>
            </a:bodyPr>
            <a:lstStyle/>
            <a:p>
              <a:r>
                <a:rPr kumimoji="0" lang="en-US" altLang="zh-CN" sz="1800" b="1" i="1" u="none" strike="noStrike" kern="1200" cap="none" spc="0" normalizeH="0" baseline="0" noProof="0" dirty="0">
                  <a:ln>
                    <a:noFill/>
                  </a:ln>
                  <a:solidFill>
                    <a:schemeClr val="accent2">
                      <a:lumMod val="40000"/>
                      <a:lumOff val="60000"/>
                    </a:schemeClr>
                  </a:solidFill>
                  <a:effectLst/>
                  <a:uLnTx/>
                  <a:uFillTx/>
                  <a:latin typeface="Arial" panose="020B0604020202020204" pitchFamily="34" charset="0"/>
                  <a:ea typeface="微软雅黑" panose="020B0503020204020204" pitchFamily="34" charset="-122"/>
                  <a:cs typeface="Arial" panose="020B0604020202020204" pitchFamily="34" charset="0"/>
                </a:rPr>
                <a:t>GUN</a:t>
              </a:r>
              <a:endParaRPr lang="zh-CN" altLang="en-US" b="1" i="1" dirty="0">
                <a:solidFill>
                  <a:schemeClr val="accent2">
                    <a:lumMod val="40000"/>
                    <a:lumOff val="60000"/>
                  </a:schemeClr>
                </a:solidFill>
              </a:endParaRPr>
            </a:p>
          </p:txBody>
        </p:sp>
        <p:sp>
          <p:nvSpPr>
            <p:cNvPr id="246" name="文本框 245">
              <a:extLst>
                <a:ext uri="{FF2B5EF4-FFF2-40B4-BE49-F238E27FC236}">
                  <a16:creationId xmlns:a16="http://schemas.microsoft.com/office/drawing/2014/main" id="{9A3F1A3A-F9A3-DED2-DECC-3113C8A30BA9}"/>
                </a:ext>
              </a:extLst>
            </p:cNvPr>
            <p:cNvSpPr txBox="1"/>
            <p:nvPr/>
          </p:nvSpPr>
          <p:spPr>
            <a:xfrm>
              <a:off x="5133376" y="5117750"/>
              <a:ext cx="1390857" cy="400110"/>
            </a:xfrm>
            <a:prstGeom prst="rect">
              <a:avLst/>
            </a:prstGeom>
            <a:noFill/>
          </p:spPr>
          <p:txBody>
            <a:bodyPr wrap="square">
              <a:spAutoFit/>
            </a:bodyPr>
            <a:lstStyle/>
            <a:p>
              <a:r>
                <a:rPr kumimoji="0" lang="en-US" altLang="zh-CN" sz="2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微软雅黑" panose="020B0503020204020204" pitchFamily="34" charset="-122"/>
                  <a:cs typeface="Arial" panose="020B0604020202020204" pitchFamily="34" charset="0"/>
                </a:rPr>
                <a:t>RF cavity</a:t>
              </a:r>
              <a:endParaRPr lang="zh-CN" altLang="en-US" sz="2000" b="1" i="1" dirty="0">
                <a:solidFill>
                  <a:schemeClr val="accent2">
                    <a:lumMod val="75000"/>
                  </a:schemeClr>
                </a:solidFill>
              </a:endParaRPr>
            </a:p>
          </p:txBody>
        </p:sp>
        <p:sp>
          <p:nvSpPr>
            <p:cNvPr id="247" name="文本框 246">
              <a:extLst>
                <a:ext uri="{FF2B5EF4-FFF2-40B4-BE49-F238E27FC236}">
                  <a16:creationId xmlns:a16="http://schemas.microsoft.com/office/drawing/2014/main" id="{AB3889E9-DED1-70BB-CF12-80E411737C34}"/>
                </a:ext>
              </a:extLst>
            </p:cNvPr>
            <p:cNvSpPr txBox="1"/>
            <p:nvPr/>
          </p:nvSpPr>
          <p:spPr>
            <a:xfrm>
              <a:off x="2743275" y="3962204"/>
              <a:ext cx="2140157" cy="310390"/>
            </a:xfrm>
            <a:prstGeom prst="rect">
              <a:avLst/>
            </a:prstGeom>
            <a:noFill/>
          </p:spPr>
          <p:txBody>
            <a:bodyPr wrap="square">
              <a:spAutoFit/>
            </a:bodyPr>
            <a:lstStyle/>
            <a:p>
              <a:r>
                <a:rPr lang="en-US" altLang="zh-CN" b="1" i="1" dirty="0">
                  <a:solidFill>
                    <a:schemeClr val="accent2">
                      <a:lumMod val="40000"/>
                      <a:lumOff val="60000"/>
                    </a:schemeClr>
                  </a:solidFill>
                  <a:latin typeface="Arial" panose="020B0604020202020204" pitchFamily="34" charset="0"/>
                  <a:ea typeface="微软雅黑" panose="020B0503020204020204" pitchFamily="34" charset="-122"/>
                  <a:cs typeface="Arial" panose="020B0604020202020204" pitchFamily="34" charset="0"/>
                </a:rPr>
                <a:t>Low-energy beam</a:t>
              </a:r>
              <a:endParaRPr lang="zh-CN" altLang="en-US" b="1" i="1" dirty="0">
                <a:solidFill>
                  <a:schemeClr val="accent2">
                    <a:lumMod val="40000"/>
                    <a:lumOff val="60000"/>
                  </a:schemeClr>
                </a:solidFill>
              </a:endParaRPr>
            </a:p>
          </p:txBody>
        </p:sp>
        <p:sp>
          <p:nvSpPr>
            <p:cNvPr id="248" name="文本框 247">
              <a:extLst>
                <a:ext uri="{FF2B5EF4-FFF2-40B4-BE49-F238E27FC236}">
                  <a16:creationId xmlns:a16="http://schemas.microsoft.com/office/drawing/2014/main" id="{8D5F8847-AC73-A6E7-B82B-8A962FC9F382}"/>
                </a:ext>
              </a:extLst>
            </p:cNvPr>
            <p:cNvSpPr txBox="1"/>
            <p:nvPr/>
          </p:nvSpPr>
          <p:spPr>
            <a:xfrm>
              <a:off x="6769382" y="3962525"/>
              <a:ext cx="2345238" cy="310390"/>
            </a:xfrm>
            <a:prstGeom prst="rect">
              <a:avLst/>
            </a:prstGeom>
            <a:noFill/>
          </p:spPr>
          <p:txBody>
            <a:bodyPr wrap="square">
              <a:spAutoFit/>
            </a:bodyPr>
            <a:lstStyle/>
            <a:p>
              <a:r>
                <a:rPr lang="en-US" altLang="zh-CN" b="1" i="1" dirty="0">
                  <a:solidFill>
                    <a:schemeClr val="accent2">
                      <a:lumMod val="40000"/>
                      <a:lumOff val="60000"/>
                    </a:schemeClr>
                  </a:solidFill>
                  <a:latin typeface="Arial" panose="020B0604020202020204" pitchFamily="34" charset="0"/>
                  <a:ea typeface="微软雅黑" panose="020B0503020204020204" pitchFamily="34" charset="-122"/>
                  <a:cs typeface="Arial" panose="020B0604020202020204" pitchFamily="34" charset="0"/>
                </a:rPr>
                <a:t>High-energy beam</a:t>
              </a:r>
              <a:endParaRPr lang="zh-CN" altLang="en-US" b="1" i="1" dirty="0">
                <a:solidFill>
                  <a:schemeClr val="accent2">
                    <a:lumMod val="40000"/>
                    <a:lumOff val="60000"/>
                  </a:schemeClr>
                </a:solidFill>
              </a:endParaRPr>
            </a:p>
          </p:txBody>
        </p:sp>
        <p:sp>
          <p:nvSpPr>
            <p:cNvPr id="249" name="文本框 248">
              <a:extLst>
                <a:ext uri="{FF2B5EF4-FFF2-40B4-BE49-F238E27FC236}">
                  <a16:creationId xmlns:a16="http://schemas.microsoft.com/office/drawing/2014/main" id="{6733DCF7-89DB-963C-C9DE-1CB5DF9E81DB}"/>
                </a:ext>
              </a:extLst>
            </p:cNvPr>
            <p:cNvSpPr txBox="1"/>
            <p:nvPr/>
          </p:nvSpPr>
          <p:spPr>
            <a:xfrm>
              <a:off x="9309578" y="3367779"/>
              <a:ext cx="913922" cy="310390"/>
            </a:xfrm>
            <a:prstGeom prst="rect">
              <a:avLst/>
            </a:prstGeom>
            <a:noFill/>
          </p:spPr>
          <p:txBody>
            <a:bodyPr wrap="square">
              <a:spAutoFit/>
            </a:bodyPr>
            <a:lstStyle/>
            <a:p>
              <a:r>
                <a:rPr lang="en-US" altLang="zh-CN" b="1" i="1" dirty="0">
                  <a:solidFill>
                    <a:schemeClr val="accent2">
                      <a:lumMod val="40000"/>
                      <a:lumOff val="60000"/>
                    </a:schemeClr>
                  </a:solidFill>
                  <a:latin typeface="Arial" panose="020B0604020202020204" pitchFamily="34" charset="0"/>
                  <a:ea typeface="微软雅黑" panose="020B0503020204020204" pitchFamily="34" charset="-122"/>
                  <a:cs typeface="Arial" panose="020B0604020202020204" pitchFamily="34" charset="0"/>
                </a:rPr>
                <a:t>Target</a:t>
              </a:r>
              <a:endParaRPr lang="zh-CN" altLang="en-US" b="1" i="1" dirty="0">
                <a:solidFill>
                  <a:schemeClr val="accent2">
                    <a:lumMod val="40000"/>
                    <a:lumOff val="60000"/>
                  </a:schemeClr>
                </a:solidFill>
              </a:endParaRPr>
            </a:p>
          </p:txBody>
        </p:sp>
        <p:sp>
          <p:nvSpPr>
            <p:cNvPr id="255" name="文本框 254">
              <a:extLst>
                <a:ext uri="{FF2B5EF4-FFF2-40B4-BE49-F238E27FC236}">
                  <a16:creationId xmlns:a16="http://schemas.microsoft.com/office/drawing/2014/main" id="{C68ECB64-D10D-48F3-A19F-D9CDC612517F}"/>
                </a:ext>
              </a:extLst>
            </p:cNvPr>
            <p:cNvSpPr txBox="1"/>
            <p:nvPr/>
          </p:nvSpPr>
          <p:spPr>
            <a:xfrm>
              <a:off x="4883432" y="3876441"/>
              <a:ext cx="1068484" cy="258658"/>
            </a:xfrm>
            <a:prstGeom prst="rect">
              <a:avLst/>
            </a:prstGeom>
            <a:noFill/>
          </p:spPr>
          <p:txBody>
            <a:bodyPr wrap="square">
              <a:spAutoFit/>
            </a:bodyPr>
            <a:lstStyle/>
            <a:p>
              <a:r>
                <a:rPr lang="en-US" altLang="zh-CN" sz="1400" b="1" i="1" u="none" strike="noStrike" baseline="0" dirty="0">
                  <a:solidFill>
                    <a:schemeClr val="accent2">
                      <a:lumMod val="75000"/>
                    </a:schemeClr>
                  </a:solidFill>
                  <a:latin typeface="Arial" panose="020B0604020202020204" pitchFamily="34" charset="0"/>
                  <a:cs typeface="Arial" panose="020B0604020202020204" pitchFamily="34" charset="0"/>
                </a:rPr>
                <a:t>RF source</a:t>
              </a:r>
              <a:endParaRPr lang="zh-CN" altLang="en-US" sz="1400" i="1" dirty="0">
                <a:solidFill>
                  <a:schemeClr val="accent2">
                    <a:lumMod val="75000"/>
                  </a:schemeClr>
                </a:solidFill>
              </a:endParaRPr>
            </a:p>
          </p:txBody>
        </p:sp>
        <p:sp>
          <p:nvSpPr>
            <p:cNvPr id="257" name="文本框 256">
              <a:extLst>
                <a:ext uri="{FF2B5EF4-FFF2-40B4-BE49-F238E27FC236}">
                  <a16:creationId xmlns:a16="http://schemas.microsoft.com/office/drawing/2014/main" id="{C4EB9ABF-2E87-13B2-4284-5E4DBC1E6581}"/>
                </a:ext>
              </a:extLst>
            </p:cNvPr>
            <p:cNvSpPr txBox="1"/>
            <p:nvPr/>
          </p:nvSpPr>
          <p:spPr>
            <a:xfrm>
              <a:off x="4836691" y="4203087"/>
              <a:ext cx="1068484" cy="258658"/>
            </a:xfrm>
            <a:prstGeom prst="rect">
              <a:avLst/>
            </a:prstGeom>
            <a:noFill/>
          </p:spPr>
          <p:txBody>
            <a:bodyPr wrap="square">
              <a:spAutoFit/>
            </a:bodyPr>
            <a:lstStyle/>
            <a:p>
              <a:r>
                <a:rPr lang="en-US" altLang="zh-CN" sz="1400" b="1" i="1" u="none" strike="noStrike" baseline="0" dirty="0">
                  <a:solidFill>
                    <a:schemeClr val="accent2">
                      <a:lumMod val="75000"/>
                    </a:schemeClr>
                  </a:solidFill>
                  <a:latin typeface="Arial" panose="020B0604020202020204" pitchFamily="34" charset="0"/>
                  <a:cs typeface="Arial" panose="020B0604020202020204" pitchFamily="34" charset="0"/>
                </a:rPr>
                <a:t>Coupler</a:t>
              </a:r>
              <a:endParaRPr lang="zh-CN" altLang="en-US" sz="1400" i="1" dirty="0">
                <a:solidFill>
                  <a:schemeClr val="accent2">
                    <a:lumMod val="75000"/>
                  </a:schemeClr>
                </a:solidFill>
              </a:endParaRPr>
            </a:p>
          </p:txBody>
        </p:sp>
      </p:grpSp>
      <p:sp>
        <p:nvSpPr>
          <p:cNvPr id="252" name="箭头: 右 251">
            <a:extLst>
              <a:ext uri="{FF2B5EF4-FFF2-40B4-BE49-F238E27FC236}">
                <a16:creationId xmlns:a16="http://schemas.microsoft.com/office/drawing/2014/main" id="{FC450F9D-1332-E28C-5C60-292C509868C2}"/>
              </a:ext>
            </a:extLst>
          </p:cNvPr>
          <p:cNvSpPr/>
          <p:nvPr/>
        </p:nvSpPr>
        <p:spPr>
          <a:xfrm>
            <a:off x="571500" y="2545523"/>
            <a:ext cx="11461750" cy="3912851"/>
          </a:xfrm>
          <a:prstGeom prst="rightArrow">
            <a:avLst>
              <a:gd name="adj1" fmla="val 48648"/>
              <a:gd name="adj2" fmla="val 60793"/>
            </a:avLst>
          </a:prstGeom>
          <a:solidFill>
            <a:schemeClr val="bg1">
              <a:lumMod val="65000"/>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4" name="文本框 253">
            <a:extLst>
              <a:ext uri="{FF2B5EF4-FFF2-40B4-BE49-F238E27FC236}">
                <a16:creationId xmlns:a16="http://schemas.microsoft.com/office/drawing/2014/main" id="{25247BA1-97E7-1309-820B-3197AE84C27B}"/>
              </a:ext>
            </a:extLst>
          </p:cNvPr>
          <p:cNvSpPr txBox="1"/>
          <p:nvPr/>
        </p:nvSpPr>
        <p:spPr>
          <a:xfrm>
            <a:off x="3609614" y="5812043"/>
            <a:ext cx="4420921" cy="646331"/>
          </a:xfrm>
          <a:prstGeom prst="rect">
            <a:avLst/>
          </a:prstGeom>
          <a:noFill/>
        </p:spPr>
        <p:txBody>
          <a:bodyPr wrap="square">
            <a:spAutoFit/>
          </a:bodyPr>
          <a:lstStyle/>
          <a:p>
            <a:r>
              <a:rPr lang="en-US" altLang="zh-CN" sz="3600" b="1" i="0" u="none" strike="noStrike" baseline="0" dirty="0">
                <a:solidFill>
                  <a:schemeClr val="accent2">
                    <a:lumMod val="20000"/>
                    <a:lumOff val="80000"/>
                  </a:schemeClr>
                </a:solidFill>
                <a:latin typeface="Arial" panose="020B0604020202020204" pitchFamily="34" charset="0"/>
                <a:cs typeface="Arial" panose="020B0604020202020204" pitchFamily="34" charset="0"/>
              </a:rPr>
              <a:t>Beam Acceleration</a:t>
            </a:r>
            <a:endParaRPr lang="zh-CN" altLang="en-US" sz="3600" b="1" dirty="0">
              <a:solidFill>
                <a:schemeClr val="accent2">
                  <a:lumMod val="20000"/>
                  <a:lumOff val="80000"/>
                </a:schemeClr>
              </a:solidFill>
            </a:endParaRPr>
          </a:p>
        </p:txBody>
      </p:sp>
      <p:sp>
        <p:nvSpPr>
          <p:cNvPr id="2" name="灯片编号占位符 2">
            <a:extLst>
              <a:ext uri="{FF2B5EF4-FFF2-40B4-BE49-F238E27FC236}">
                <a16:creationId xmlns:a16="http://schemas.microsoft.com/office/drawing/2014/main" id="{C56E7B39-5D8C-F1CC-D06E-09B931960FA1}"/>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4</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7838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AC2956A-2430-46C4-B4B9-940E334C9B28}"/>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49</a:t>
            </a:fld>
            <a:endParaRPr lang="en-GB" altLang="zh-CN">
              <a:latin typeface="Arial" panose="020B0604020202020204" pitchFamily="34" charset="0"/>
              <a:cs typeface="Arial" panose="020B0604020202020204" pitchFamily="34" charset="0"/>
            </a:endParaRPr>
          </a:p>
        </p:txBody>
      </p:sp>
      <p:sp>
        <p:nvSpPr>
          <p:cNvPr id="20" name="标题 19">
            <a:extLst>
              <a:ext uri="{FF2B5EF4-FFF2-40B4-BE49-F238E27FC236}">
                <a16:creationId xmlns:a16="http://schemas.microsoft.com/office/drawing/2014/main" id="{FC79FD2D-51D1-7EA8-A984-4495F46343C6}"/>
              </a:ext>
            </a:extLst>
          </p:cNvPr>
          <p:cNvSpPr>
            <a:spLocks noGrp="1"/>
          </p:cNvSpPr>
          <p:nvPr>
            <p:ph type="title"/>
          </p:nvPr>
        </p:nvSpPr>
        <p:spPr>
          <a:xfrm>
            <a:off x="1565968" y="-3175"/>
            <a:ext cx="10626032" cy="840105"/>
          </a:xfrm>
        </p:spPr>
        <p: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Quench </a:t>
            </a:r>
            <a:r>
              <a:rPr lang="en-US" altLang="zh-CN" dirty="0" err="1">
                <a:latin typeface="Arial" panose="020B0604020202020204" pitchFamily="34" charset="0"/>
                <a:ea typeface="微软雅黑" panose="020B0503020204020204" pitchFamily="34" charset="-122"/>
                <a:cs typeface="Arial" panose="020B0604020202020204" pitchFamily="34" charset="0"/>
              </a:rPr>
              <a:t>v.s</a:t>
            </a:r>
            <a:r>
              <a:rPr lang="en-US" altLang="zh-CN" dirty="0">
                <a:latin typeface="Arial" panose="020B0604020202020204" pitchFamily="34" charset="0"/>
                <a:ea typeface="微软雅黑" panose="020B0503020204020204" pitchFamily="34" charset="-122"/>
                <a:cs typeface="Arial" panose="020B0604020202020204" pitchFamily="34" charset="0"/>
              </a:rPr>
              <a:t>. Helium Pressure  </a:t>
            </a:r>
            <a:r>
              <a:rPr lang="en-US" altLang="zh-CN" dirty="0" err="1">
                <a:latin typeface="Arial" panose="020B0604020202020204" pitchFamily="34" charset="0"/>
                <a:ea typeface="微软雅黑" panose="020B0503020204020204" pitchFamily="34" charset="-122"/>
                <a:cs typeface="Arial" panose="020B0604020202020204" pitchFamily="34" charset="0"/>
              </a:rPr>
              <a:t>Fluc</a:t>
            </a:r>
            <a:r>
              <a:rPr lang="en-US" altLang="zh-CN" dirty="0">
                <a:latin typeface="Arial" panose="020B0604020202020204" pitchFamily="34" charset="0"/>
                <a:ea typeface="微软雅黑" panose="020B0503020204020204" pitchFamily="34" charset="-122"/>
                <a:cs typeface="Arial" panose="020B0604020202020204" pitchFamily="34" charset="0"/>
              </a:rPr>
              <a:t>.</a:t>
            </a:r>
            <a:endParaRPr lang="zh-CN" altLang="en-US" dirty="0"/>
          </a:p>
        </p:txBody>
      </p:sp>
      <p:pic>
        <p:nvPicPr>
          <p:cNvPr id="18" name="图形 17">
            <a:extLst>
              <a:ext uri="{FF2B5EF4-FFF2-40B4-BE49-F238E27FC236}">
                <a16:creationId xmlns:a16="http://schemas.microsoft.com/office/drawing/2014/main" id="{AB6A3529-E53A-41DC-89E7-55CDBF0A3891}"/>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7034" r="12657"/>
          <a:stretch/>
        </p:blipFill>
        <p:spPr>
          <a:xfrm>
            <a:off x="1111250" y="2115366"/>
            <a:ext cx="5777161" cy="4419212"/>
          </a:xfrm>
          <a:prstGeom prst="rect">
            <a:avLst/>
          </a:prstGeom>
        </p:spPr>
      </p:pic>
      <p:cxnSp>
        <p:nvCxnSpPr>
          <p:cNvPr id="30" name="直接连接符 29">
            <a:extLst>
              <a:ext uri="{FF2B5EF4-FFF2-40B4-BE49-F238E27FC236}">
                <a16:creationId xmlns:a16="http://schemas.microsoft.com/office/drawing/2014/main" id="{A646BF7B-65A6-863F-275D-C8840F943FE9}"/>
              </a:ext>
            </a:extLst>
          </p:cNvPr>
          <p:cNvCxnSpPr>
            <a:cxnSpLocks/>
          </p:cNvCxnSpPr>
          <p:nvPr/>
        </p:nvCxnSpPr>
        <p:spPr>
          <a:xfrm>
            <a:off x="4016006" y="2115366"/>
            <a:ext cx="0" cy="432508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4" name="图片 33">
            <a:extLst>
              <a:ext uri="{FF2B5EF4-FFF2-40B4-BE49-F238E27FC236}">
                <a16:creationId xmlns:a16="http://schemas.microsoft.com/office/drawing/2014/main" id="{2F69ED1E-D9CE-E541-C377-02CB2812FF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53374" y="1962367"/>
            <a:ext cx="2459833" cy="2873983"/>
          </a:xfrm>
          <a:prstGeom prst="rect">
            <a:avLst/>
          </a:prstGeom>
          <a:effectLst>
            <a:outerShdw blurRad="50800" dist="38100" dir="10800000" algn="r" rotWithShape="0">
              <a:prstClr val="black">
                <a:alpha val="40000"/>
              </a:prstClr>
            </a:outerShdw>
          </a:effectLst>
        </p:spPr>
      </p:pic>
      <p:sp>
        <p:nvSpPr>
          <p:cNvPr id="38" name="文本框 37">
            <a:extLst>
              <a:ext uri="{FF2B5EF4-FFF2-40B4-BE49-F238E27FC236}">
                <a16:creationId xmlns:a16="http://schemas.microsoft.com/office/drawing/2014/main" id="{E5DF0982-7E9A-0684-58AA-F0458068E64F}"/>
              </a:ext>
            </a:extLst>
          </p:cNvPr>
          <p:cNvSpPr txBox="1"/>
          <p:nvPr/>
        </p:nvSpPr>
        <p:spPr>
          <a:xfrm>
            <a:off x="1565967" y="5299238"/>
            <a:ext cx="1231897" cy="461665"/>
          </a:xfrm>
          <a:prstGeom prst="rect">
            <a:avLst/>
          </a:prstGeom>
          <a:noFill/>
        </p:spPr>
        <p:txBody>
          <a:bodyPr wrap="square">
            <a:spAutoFit/>
          </a:bodyPr>
          <a:lstStyle/>
          <a:p>
            <a:r>
              <a:rPr lang="en-US" altLang="zh-CN" sz="1200">
                <a:solidFill>
                  <a:srgbClr val="C55A11"/>
                </a:solidFill>
                <a:latin typeface="Arial" panose="020B0604020202020204" pitchFamily="34" charset="0"/>
                <a:ea typeface="微软雅黑 Light" panose="020B0502040204020203" pitchFamily="34" charset="-122"/>
                <a:cs typeface="Arial" panose="020B0604020202020204" pitchFamily="34" charset="0"/>
              </a:rPr>
              <a:t>Rapid dec. of cavity loaded Q</a:t>
            </a:r>
            <a:endParaRPr lang="zh-CN" altLang="en-US" sz="1100">
              <a:solidFill>
                <a:srgbClr val="C55A11"/>
              </a:solidFill>
            </a:endParaRPr>
          </a:p>
        </p:txBody>
      </p:sp>
      <p:cxnSp>
        <p:nvCxnSpPr>
          <p:cNvPr id="39" name="直接箭头连接符 38">
            <a:extLst>
              <a:ext uri="{FF2B5EF4-FFF2-40B4-BE49-F238E27FC236}">
                <a16:creationId xmlns:a16="http://schemas.microsoft.com/office/drawing/2014/main" id="{15BF9C1B-94D9-1217-8593-8FFF809B0489}"/>
              </a:ext>
            </a:extLst>
          </p:cNvPr>
          <p:cNvCxnSpPr>
            <a:cxnSpLocks/>
          </p:cNvCxnSpPr>
          <p:nvPr/>
        </p:nvCxnSpPr>
        <p:spPr>
          <a:xfrm>
            <a:off x="2721607" y="5367865"/>
            <a:ext cx="76257" cy="601408"/>
          </a:xfrm>
          <a:prstGeom prst="straightConnector1">
            <a:avLst/>
          </a:prstGeom>
          <a:noFill/>
          <a:ln w="9525" cap="flat" cmpd="sng" algn="ctr">
            <a:gradFill>
              <a:gsLst>
                <a:gs pos="0">
                  <a:srgbClr val="991A1A"/>
                </a:gs>
                <a:gs pos="100000">
                  <a:sysClr val="window" lastClr="FFFFFF"/>
                </a:gs>
                <a:gs pos="98000">
                  <a:srgbClr val="8064A2">
                    <a:lumMod val="20000"/>
                    <a:lumOff val="80000"/>
                  </a:srgbClr>
                </a:gs>
              </a:gsLst>
              <a:lin ang="16200000" scaled="0"/>
            </a:gradFill>
            <a:prstDash val="solid"/>
            <a:tailEnd type="stealth" w="med" len="lg"/>
          </a:ln>
          <a:effectLst/>
        </p:spPr>
      </p:cxnSp>
      <p:sp>
        <p:nvSpPr>
          <p:cNvPr id="44" name="文本框 43">
            <a:extLst>
              <a:ext uri="{FF2B5EF4-FFF2-40B4-BE49-F238E27FC236}">
                <a16:creationId xmlns:a16="http://schemas.microsoft.com/office/drawing/2014/main" id="{55E0D0BA-0A1E-6E97-3858-019008DCC4D8}"/>
              </a:ext>
            </a:extLst>
          </p:cNvPr>
          <p:cNvSpPr txBox="1"/>
          <p:nvPr/>
        </p:nvSpPr>
        <p:spPr>
          <a:xfrm>
            <a:off x="2005590" y="2097781"/>
            <a:ext cx="1155637" cy="369332"/>
          </a:xfrm>
          <a:prstGeom prst="rect">
            <a:avLst/>
          </a:prstGeom>
          <a:noFill/>
        </p:spPr>
        <p:txBody>
          <a:bodyPr wrap="square">
            <a:spAutoFit/>
          </a:bodyPr>
          <a:lstStyle/>
          <a:p>
            <a:r>
              <a:rPr lang="en-US" altLang="zh-CN" b="1">
                <a:solidFill>
                  <a:srgbClr val="3A4A6A"/>
                </a:solidFill>
                <a:latin typeface="Arial" panose="020B0604020202020204" pitchFamily="34" charset="0"/>
                <a:ea typeface="微软雅黑" panose="020B0503020204020204" pitchFamily="34" charset="-122"/>
                <a:cs typeface="Arial" panose="020B0604020202020204" pitchFamily="34" charset="0"/>
              </a:rPr>
              <a:t>Quench</a:t>
            </a:r>
            <a:endParaRPr lang="zh-CN" altLang="en-US" b="1">
              <a:solidFill>
                <a:srgbClr val="3A4A6A"/>
              </a:solidFill>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AB030C85-1A97-41BA-DEF8-962712003B95}"/>
              </a:ext>
            </a:extLst>
          </p:cNvPr>
          <p:cNvSpPr txBox="1"/>
          <p:nvPr/>
        </p:nvSpPr>
        <p:spPr>
          <a:xfrm>
            <a:off x="4565651" y="2104426"/>
            <a:ext cx="2444745" cy="369332"/>
          </a:xfrm>
          <a:prstGeom prst="rect">
            <a:avLst/>
          </a:prstGeom>
          <a:noFill/>
        </p:spPr>
        <p:txBody>
          <a:bodyPr wrap="square">
            <a:spAutoFit/>
          </a:bodyPr>
          <a:lstStyle/>
          <a:p>
            <a:r>
              <a:rPr lang="en-US" altLang="zh-CN" b="1">
                <a:solidFill>
                  <a:srgbClr val="3A4A6A"/>
                </a:solidFill>
                <a:latin typeface="Arial" panose="020B0604020202020204" pitchFamily="34" charset="0"/>
                <a:ea typeface="微软雅黑" panose="020B0503020204020204" pitchFamily="34" charset="-122"/>
                <a:cs typeface="Arial" panose="020B0604020202020204" pitchFamily="34" charset="0"/>
              </a:rPr>
              <a:t>Helium Pre. </a:t>
            </a:r>
            <a:r>
              <a:rPr lang="en-US" altLang="zh-CN" b="1" err="1">
                <a:solidFill>
                  <a:srgbClr val="3A4A6A"/>
                </a:solidFill>
                <a:latin typeface="Arial" panose="020B0604020202020204" pitchFamily="34" charset="0"/>
                <a:ea typeface="微软雅黑" panose="020B0503020204020204" pitchFamily="34" charset="-122"/>
                <a:cs typeface="Arial" panose="020B0604020202020204" pitchFamily="34" charset="0"/>
              </a:rPr>
              <a:t>Fluc</a:t>
            </a:r>
            <a:r>
              <a:rPr lang="en-US" altLang="zh-CN" b="1">
                <a:solidFill>
                  <a:srgbClr val="3A4A6A"/>
                </a:solidFill>
                <a:latin typeface="Arial" panose="020B0604020202020204" pitchFamily="34" charset="0"/>
                <a:ea typeface="微软雅黑" panose="020B0503020204020204" pitchFamily="34" charset="-122"/>
                <a:cs typeface="Arial" panose="020B0604020202020204" pitchFamily="34" charset="0"/>
              </a:rPr>
              <a:t>.</a:t>
            </a:r>
            <a:endParaRPr lang="zh-CN" altLang="en-US" b="1">
              <a:solidFill>
                <a:srgbClr val="3A4A6A"/>
              </a:solidFill>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a:extLst>
              <a:ext uri="{FF2B5EF4-FFF2-40B4-BE49-F238E27FC236}">
                <a16:creationId xmlns:a16="http://schemas.microsoft.com/office/drawing/2014/main" id="{5712ABB4-ACF1-9DA6-B8D9-C564E4833075}"/>
              </a:ext>
            </a:extLst>
          </p:cNvPr>
          <p:cNvSpPr txBox="1"/>
          <p:nvPr/>
        </p:nvSpPr>
        <p:spPr>
          <a:xfrm>
            <a:off x="4718386" y="5338331"/>
            <a:ext cx="1231897" cy="630942"/>
          </a:xfrm>
          <a:prstGeom prst="rect">
            <a:avLst/>
          </a:prstGeom>
          <a:noFill/>
        </p:spPr>
        <p:txBody>
          <a:bodyPr wrap="square">
            <a:spAutoFit/>
          </a:bodyPr>
          <a:lstStyle/>
          <a:p>
            <a:r>
              <a:rPr lang="en-US" altLang="zh-CN" sz="1200">
                <a:solidFill>
                  <a:srgbClr val="C55A11"/>
                </a:solidFill>
                <a:latin typeface="Arial" panose="020B0604020202020204" pitchFamily="34" charset="0"/>
                <a:ea typeface="微软雅黑 Light" panose="020B0502040204020203" pitchFamily="34" charset="-122"/>
                <a:cs typeface="Arial" panose="020B0604020202020204" pitchFamily="34" charset="0"/>
              </a:rPr>
              <a:t>Unchanged loaded Q</a:t>
            </a:r>
          </a:p>
          <a:p>
            <a:endParaRPr lang="zh-CN" altLang="en-US" sz="1100">
              <a:solidFill>
                <a:srgbClr val="C55A11"/>
              </a:solidFill>
            </a:endParaRPr>
          </a:p>
        </p:txBody>
      </p:sp>
      <p:sp>
        <p:nvSpPr>
          <p:cNvPr id="49" name="文本框 48">
            <a:extLst>
              <a:ext uri="{FF2B5EF4-FFF2-40B4-BE49-F238E27FC236}">
                <a16:creationId xmlns:a16="http://schemas.microsoft.com/office/drawing/2014/main" id="{53B0B81F-5554-715D-D1A3-7E2971391968}"/>
              </a:ext>
            </a:extLst>
          </p:cNvPr>
          <p:cNvSpPr txBox="1"/>
          <p:nvPr/>
        </p:nvSpPr>
        <p:spPr>
          <a:xfrm>
            <a:off x="9793167" y="2990195"/>
            <a:ext cx="2033073" cy="646331"/>
          </a:xfrm>
          <a:prstGeom prst="rect">
            <a:avLst/>
          </a:prstGeom>
          <a:solidFill>
            <a:schemeClr val="bg1">
              <a:lumMod val="85000"/>
            </a:schemeClr>
          </a:solidFill>
        </p:spPr>
        <p:txBody>
          <a:bodyPr wrap="square">
            <a:spAutoFit/>
          </a:bodyPr>
          <a:lstStyle/>
          <a:p>
            <a:r>
              <a:rPr lang="en-US" altLang="zh-CN" sz="1200" b="0" i="0" u="none" strike="noStrike" baseline="0">
                <a:latin typeface="Arial" panose="020B0604020202020204" pitchFamily="34" charset="0"/>
                <a:cs typeface="Arial" panose="020B0604020202020204" pitchFamily="34" charset="0"/>
              </a:rPr>
              <a:t>Helium pressure fluctuates simultaneously in all of the cryomodules</a:t>
            </a:r>
            <a:endParaRPr lang="zh-CN" altLang="en-US" sz="1200">
              <a:latin typeface="Arial" panose="020B0604020202020204" pitchFamily="34" charset="0"/>
              <a:cs typeface="Arial" panose="020B0604020202020204" pitchFamily="34" charset="0"/>
            </a:endParaRPr>
          </a:p>
        </p:txBody>
      </p:sp>
      <p:grpSp>
        <p:nvGrpSpPr>
          <p:cNvPr id="8" name="组合 7">
            <a:extLst>
              <a:ext uri="{FF2B5EF4-FFF2-40B4-BE49-F238E27FC236}">
                <a16:creationId xmlns:a16="http://schemas.microsoft.com/office/drawing/2014/main" id="{75317DB0-CFD9-99CD-D93A-79F3E5DF7C23}"/>
              </a:ext>
            </a:extLst>
          </p:cNvPr>
          <p:cNvGrpSpPr/>
          <p:nvPr/>
        </p:nvGrpSpPr>
        <p:grpSpPr>
          <a:xfrm>
            <a:off x="7147237" y="5051806"/>
            <a:ext cx="3265970" cy="1096128"/>
            <a:chOff x="3973162" y="1854574"/>
            <a:chExt cx="2276126" cy="2803686"/>
          </a:xfrm>
        </p:grpSpPr>
        <p:sp>
          <p:nvSpPr>
            <p:cNvPr id="9" name="矩形: 圆角 8">
              <a:extLst>
                <a:ext uri="{FF2B5EF4-FFF2-40B4-BE49-F238E27FC236}">
                  <a16:creationId xmlns:a16="http://schemas.microsoft.com/office/drawing/2014/main" id="{D3BC36DB-B710-0DB0-CD1A-B3827676D892}"/>
                </a:ext>
              </a:extLst>
            </p:cNvPr>
            <p:cNvSpPr/>
            <p:nvPr/>
          </p:nvSpPr>
          <p:spPr>
            <a:xfrm>
              <a:off x="3973162" y="1944463"/>
              <a:ext cx="2276126" cy="2713797"/>
            </a:xfrm>
            <a:prstGeom prst="roundRect">
              <a:avLst>
                <a:gd name="adj" fmla="val 4874"/>
              </a:avLst>
            </a:prstGeom>
            <a:solidFill>
              <a:srgbClr val="DAE3F3"/>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E0F38294-B08E-2205-58E9-B5733BC900E3}"/>
                </a:ext>
              </a:extLst>
            </p:cNvPr>
            <p:cNvSpPr txBox="1"/>
            <p:nvPr/>
          </p:nvSpPr>
          <p:spPr>
            <a:xfrm>
              <a:off x="3973162" y="1854574"/>
              <a:ext cx="2276126" cy="708511"/>
            </a:xfrm>
            <a:prstGeom prst="rect">
              <a:avLst/>
            </a:prstGeom>
            <a:noFill/>
          </p:spPr>
          <p:txBody>
            <a:bodyPr wrap="square">
              <a:spAutoFit/>
            </a:bodyPr>
            <a:lstStyle/>
            <a:p>
              <a:r>
                <a:rPr lang="en-US" altLang="zh-CN" sz="1200" b="1" i="1" dirty="0">
                  <a:latin typeface="Arial" panose="020B0604020202020204" pitchFamily="34" charset="0"/>
                  <a:cs typeface="Arial" panose="020B0604020202020204" pitchFamily="34" charset="0"/>
                </a:rPr>
                <a:t>Algorithm to calculate loaded Q</a:t>
              </a:r>
              <a:endParaRPr lang="zh-CN" altLang="en-US" sz="1200" b="1" dirty="0"/>
            </a:p>
          </p:txBody>
        </p:sp>
      </p:grpSp>
      <p:graphicFrame>
        <p:nvGraphicFramePr>
          <p:cNvPr id="16" name="对象 15">
            <a:extLst>
              <a:ext uri="{FF2B5EF4-FFF2-40B4-BE49-F238E27FC236}">
                <a16:creationId xmlns:a16="http://schemas.microsoft.com/office/drawing/2014/main" id="{AC2C6172-F7DF-6304-C37B-355122163EE6}"/>
              </a:ext>
            </a:extLst>
          </p:cNvPr>
          <p:cNvGraphicFramePr>
            <a:graphicFrameLocks noChangeAspect="1"/>
          </p:cNvGraphicFramePr>
          <p:nvPr/>
        </p:nvGraphicFramePr>
        <p:xfrm>
          <a:off x="7443788" y="5363948"/>
          <a:ext cx="2969419" cy="465272"/>
        </p:xfrm>
        <a:graphic>
          <a:graphicData uri="http://schemas.openxmlformats.org/presentationml/2006/ole">
            <mc:AlternateContent xmlns:mc="http://schemas.openxmlformats.org/markup-compatibility/2006">
              <mc:Choice xmlns:v="urn:schemas-microsoft-com:vml" Requires="v">
                <p:oleObj spid="_x0000_s26628" name="Equation" r:id="rId7" imgW="3708360" imgH="583920" progId="Equation.DSMT4">
                  <p:embed/>
                </p:oleObj>
              </mc:Choice>
              <mc:Fallback>
                <p:oleObj name="Equation" r:id="rId7" imgW="3708360" imgH="583920" progId="Equation.DSMT4">
                  <p:embed/>
                  <p:pic>
                    <p:nvPicPr>
                      <p:cNvPr id="16" name="对象 15">
                        <a:extLst>
                          <a:ext uri="{FF2B5EF4-FFF2-40B4-BE49-F238E27FC236}">
                            <a16:creationId xmlns:a16="http://schemas.microsoft.com/office/drawing/2014/main" id="{AC2C6172-F7DF-6304-C37B-355122163EE6}"/>
                          </a:ext>
                        </a:extLst>
                      </p:cNvPr>
                      <p:cNvPicPr>
                        <a:picLocks noChangeAspect="1" noChangeArrowheads="1"/>
                      </p:cNvPicPr>
                      <p:nvPr/>
                    </p:nvPicPr>
                    <p:blipFill>
                      <a:blip r:embed="rId8"/>
                      <a:srcRect/>
                      <a:stretch>
                        <a:fillRect/>
                      </a:stretch>
                    </p:blipFill>
                    <p:spPr bwMode="auto">
                      <a:xfrm>
                        <a:off x="7443788" y="5363948"/>
                        <a:ext cx="2969419" cy="465272"/>
                      </a:xfrm>
                      <a:prstGeom prst="rect">
                        <a:avLst/>
                      </a:prstGeom>
                      <a:noFill/>
                    </p:spPr>
                  </p:pic>
                </p:oleObj>
              </mc:Fallback>
            </mc:AlternateContent>
          </a:graphicData>
        </a:graphic>
      </p:graphicFrame>
      <p:graphicFrame>
        <p:nvGraphicFramePr>
          <p:cNvPr id="19" name="对象 18">
            <a:extLst>
              <a:ext uri="{FF2B5EF4-FFF2-40B4-BE49-F238E27FC236}">
                <a16:creationId xmlns:a16="http://schemas.microsoft.com/office/drawing/2014/main" id="{7F7D00F6-5EBC-6C7F-6B17-C9C81C8244AD}"/>
              </a:ext>
            </a:extLst>
          </p:cNvPr>
          <p:cNvGraphicFramePr>
            <a:graphicFrameLocks noChangeAspect="1"/>
          </p:cNvGraphicFramePr>
          <p:nvPr/>
        </p:nvGraphicFramePr>
        <p:xfrm>
          <a:off x="7443788" y="5794860"/>
          <a:ext cx="509586" cy="346518"/>
        </p:xfrm>
        <a:graphic>
          <a:graphicData uri="http://schemas.openxmlformats.org/presentationml/2006/ole">
            <mc:AlternateContent xmlns:mc="http://schemas.openxmlformats.org/markup-compatibility/2006">
              <mc:Choice xmlns:v="urn:schemas-microsoft-com:vml" Requires="v">
                <p:oleObj spid="_x0000_s26629" name="Equation" r:id="rId9" imgW="634680" imgH="431640" progId="Equation.DSMT4">
                  <p:embed/>
                </p:oleObj>
              </mc:Choice>
              <mc:Fallback>
                <p:oleObj name="Equation" r:id="rId9" imgW="634680" imgH="431640" progId="Equation.DSMT4">
                  <p:embed/>
                  <p:pic>
                    <p:nvPicPr>
                      <p:cNvPr id="19" name="对象 18">
                        <a:extLst>
                          <a:ext uri="{FF2B5EF4-FFF2-40B4-BE49-F238E27FC236}">
                            <a16:creationId xmlns:a16="http://schemas.microsoft.com/office/drawing/2014/main" id="{7F7D00F6-5EBC-6C7F-6B17-C9C81C8244AD}"/>
                          </a:ext>
                        </a:extLst>
                      </p:cNvPr>
                      <p:cNvPicPr/>
                      <p:nvPr/>
                    </p:nvPicPr>
                    <p:blipFill>
                      <a:blip r:embed="rId10"/>
                      <a:stretch>
                        <a:fillRect/>
                      </a:stretch>
                    </p:blipFill>
                    <p:spPr>
                      <a:xfrm>
                        <a:off x="7443788" y="5794860"/>
                        <a:ext cx="509586" cy="346518"/>
                      </a:xfrm>
                      <a:prstGeom prst="rect">
                        <a:avLst/>
                      </a:prstGeom>
                    </p:spPr>
                  </p:pic>
                </p:oleObj>
              </mc:Fallback>
            </mc:AlternateContent>
          </a:graphicData>
        </a:graphic>
      </p:graphicFrame>
      <p:sp>
        <p:nvSpPr>
          <p:cNvPr id="21" name="文本占位符 1">
            <a:extLst>
              <a:ext uri="{FF2B5EF4-FFF2-40B4-BE49-F238E27FC236}">
                <a16:creationId xmlns:a16="http://schemas.microsoft.com/office/drawing/2014/main" id="{86F5445B-00B0-0566-06F6-040209AB26A9}"/>
              </a:ext>
            </a:extLst>
          </p:cNvPr>
          <p:cNvSpPr txBox="1">
            <a:spLocks/>
          </p:cNvSpPr>
          <p:nvPr/>
        </p:nvSpPr>
        <p:spPr>
          <a:xfrm>
            <a:off x="-21337" y="899311"/>
            <a:ext cx="11698987"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spcAft>
                <a:spcPts val="600"/>
              </a:spcAft>
              <a:buFont typeface="Wingdings" panose="05000000000000000000" pitchFamily="2" charset="2"/>
              <a:buChar char="l"/>
            </a:pPr>
            <a:r>
              <a:rPr lang="en-US" altLang="zh-CN" sz="2000" b="1" dirty="0">
                <a:latin typeface="Arial" panose="020B0604020202020204" pitchFamily="34" charset="0"/>
                <a:ea typeface="微软雅黑 Light" panose="020B0502040204020203" pitchFamily="34" charset="-122"/>
                <a:cs typeface="Arial" panose="020B0604020202020204" pitchFamily="34" charset="0"/>
              </a:rPr>
              <a:t>Quench: </a:t>
            </a:r>
            <a:r>
              <a:rPr lang="en-US" altLang="zh-CN" sz="2000" dirty="0">
                <a:latin typeface="Arial" panose="020B0604020202020204" pitchFamily="34" charset="0"/>
                <a:ea typeface="微软雅黑 Light" panose="020B0502040204020203" pitchFamily="34" charset="-122"/>
                <a:cs typeface="Arial" panose="020B0604020202020204" pitchFamily="34" charset="0"/>
              </a:rPr>
              <a:t>Localized overheating of the cavity wall → Breakdown of superconductivity</a:t>
            </a:r>
          </a:p>
          <a:p>
            <a:pPr marL="800100" lvl="1" indent="-342900">
              <a:spcAft>
                <a:spcPts val="600"/>
              </a:spcAft>
              <a:buFont typeface="Wingdings" panose="05000000000000000000" pitchFamily="2" charset="2"/>
              <a:buChar char="l"/>
            </a:pPr>
            <a:r>
              <a:rPr lang="en-US" altLang="zh-CN" sz="2000" b="1" dirty="0">
                <a:latin typeface="Arial" panose="020B0604020202020204" pitchFamily="34" charset="0"/>
                <a:ea typeface="微软雅黑 Light" panose="020B0502040204020203" pitchFamily="34" charset="-122"/>
                <a:cs typeface="Arial" panose="020B0604020202020204" pitchFamily="34" charset="0"/>
              </a:rPr>
              <a:t>Helium pressure </a:t>
            </a:r>
            <a:r>
              <a:rPr lang="en-US" altLang="zh-CN" sz="2000" b="1" dirty="0" err="1">
                <a:latin typeface="Arial" panose="020B0604020202020204" pitchFamily="34" charset="0"/>
                <a:ea typeface="微软雅黑 Light" panose="020B0502040204020203" pitchFamily="34" charset="-122"/>
                <a:cs typeface="Arial" panose="020B0604020202020204" pitchFamily="34" charset="0"/>
              </a:rPr>
              <a:t>fluc</a:t>
            </a:r>
            <a:r>
              <a:rPr lang="en-US" altLang="zh-CN" sz="2000" b="1" dirty="0">
                <a:latin typeface="Arial" panose="020B0604020202020204" pitchFamily="34" charset="0"/>
                <a:ea typeface="微软雅黑 Light" panose="020B0502040204020203" pitchFamily="34" charset="-122"/>
                <a:cs typeface="Arial" panose="020B0604020202020204" pitchFamily="34" charset="0"/>
              </a:rPr>
              <a:t>.: </a:t>
            </a:r>
            <a:r>
              <a:rPr lang="en-US" altLang="zh-CN" sz="2000" dirty="0">
                <a:latin typeface="Arial" panose="020B0604020202020204" pitchFamily="34" charset="0"/>
                <a:ea typeface="微软雅黑 Light" panose="020B0502040204020203" pitchFamily="34" charset="-122"/>
                <a:cs typeface="Arial" panose="020B0604020202020204" pitchFamily="34" charset="0"/>
              </a:rPr>
              <a:t>Sudden changes in helium pressure (caused by cryogenic system faults or SC magnet quenching etc.) </a:t>
            </a:r>
          </a:p>
          <a:p>
            <a:pPr lvl="1">
              <a:spcAft>
                <a:spcPts val="600"/>
              </a:spcAft>
            </a:pPr>
            <a:endParaRPr lang="en-US" altLang="zh-CN" sz="2000" b="1" dirty="0">
              <a:latin typeface="Arial" panose="020B0604020202020204" pitchFamily="34" charset="0"/>
              <a:ea typeface="微软雅黑 Light" panose="020B0502040204020203" pitchFamily="34" charset="-122"/>
              <a:cs typeface="Arial" panose="020B0604020202020204" pitchFamily="34" charset="0"/>
            </a:endParaRPr>
          </a:p>
        </p:txBody>
      </p:sp>
      <p:sp>
        <p:nvSpPr>
          <p:cNvPr id="4" name="文本框 3">
            <a:extLst>
              <a:ext uri="{FF2B5EF4-FFF2-40B4-BE49-F238E27FC236}">
                <a16:creationId xmlns:a16="http://schemas.microsoft.com/office/drawing/2014/main" id="{E070E6E4-C1D6-EECD-11E7-B3370A7A488B}"/>
              </a:ext>
            </a:extLst>
          </p:cNvPr>
          <p:cNvSpPr txBox="1"/>
          <p:nvPr/>
        </p:nvSpPr>
        <p:spPr>
          <a:xfrm>
            <a:off x="7147237" y="6134468"/>
            <a:ext cx="3336613" cy="369332"/>
          </a:xfrm>
          <a:prstGeom prst="rect">
            <a:avLst/>
          </a:prstGeom>
          <a:noFill/>
        </p:spPr>
        <p:txBody>
          <a:bodyPr wrap="square">
            <a:spAutoFit/>
          </a:bodyPr>
          <a:lstStyle/>
          <a:p>
            <a:pPr algn="just"/>
            <a:r>
              <a:rPr lang="it-IT" altLang="zh-CN" sz="900" b="0" i="0" u="none" strike="noStrike" baseline="0" dirty="0">
                <a:solidFill>
                  <a:schemeClr val="tx2">
                    <a:lumMod val="60000"/>
                    <a:lumOff val="40000"/>
                  </a:schemeClr>
                </a:solidFill>
                <a:latin typeface="Arial" panose="020B0604020202020204" pitchFamily="34" charset="0"/>
                <a:cs typeface="Arial" panose="020B0604020202020204" pitchFamily="34" charset="0"/>
              </a:rPr>
              <a:t>A. Bellandi et al.</a:t>
            </a:r>
            <a:r>
              <a:rPr lang="en-US" altLang="zh-CN" sz="900" b="0" i="0" u="none" strike="noStrike" baseline="0" dirty="0">
                <a:solidFill>
                  <a:schemeClr val="tx2">
                    <a:lumMod val="60000"/>
                    <a:lumOff val="40000"/>
                  </a:schemeClr>
                </a:solidFill>
                <a:latin typeface="Arial" panose="020B0604020202020204" pitchFamily="34" charset="0"/>
                <a:cs typeface="Arial" panose="020B0604020202020204" pitchFamily="34" charset="0"/>
              </a:rPr>
              <a:t>, IEEE Transactions on Nuclear Science, vol. 68, no. 4, pp. 385-393</a:t>
            </a:r>
            <a:endParaRPr lang="zh-CN" altLang="en-US" sz="900"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9509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a:extLst>
              <a:ext uri="{FF2B5EF4-FFF2-40B4-BE49-F238E27FC236}">
                <a16:creationId xmlns:a16="http://schemas.microsoft.com/office/drawing/2014/main" id="{B4334A4F-A712-B61A-CEFA-785743D1B138}"/>
              </a:ext>
            </a:extLst>
          </p:cNvPr>
          <p:cNvGrpSpPr/>
          <p:nvPr/>
        </p:nvGrpSpPr>
        <p:grpSpPr>
          <a:xfrm>
            <a:off x="362706" y="1798320"/>
            <a:ext cx="4677543" cy="3371161"/>
            <a:chOff x="362707" y="1900232"/>
            <a:chExt cx="4432004" cy="3269249"/>
          </a:xfrm>
        </p:grpSpPr>
        <p:pic>
          <p:nvPicPr>
            <p:cNvPr id="74" name="图片 73">
              <a:extLst>
                <a:ext uri="{FF2B5EF4-FFF2-40B4-BE49-F238E27FC236}">
                  <a16:creationId xmlns:a16="http://schemas.microsoft.com/office/drawing/2014/main" id="{3769B87A-FFD2-4C56-9D65-31298AF7F1B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6081" y="1913894"/>
              <a:ext cx="1408860" cy="1271975"/>
            </a:xfrm>
            <a:prstGeom prst="rect">
              <a:avLst/>
            </a:prstGeom>
            <a:ln w="28575">
              <a:solidFill>
                <a:srgbClr val="9BBB59">
                  <a:lumMod val="60000"/>
                  <a:lumOff val="40000"/>
                </a:srgbClr>
              </a:solidFill>
            </a:ln>
            <a:effectLst>
              <a:outerShdw blurRad="50800" dist="139700" algn="l" rotWithShape="0">
                <a:prstClr val="black">
                  <a:alpha val="40000"/>
                </a:prstClr>
              </a:outerShdw>
            </a:effectLst>
          </p:spPr>
        </p:pic>
        <p:pic>
          <p:nvPicPr>
            <p:cNvPr id="75" name="图片 74">
              <a:extLst>
                <a:ext uri="{FF2B5EF4-FFF2-40B4-BE49-F238E27FC236}">
                  <a16:creationId xmlns:a16="http://schemas.microsoft.com/office/drawing/2014/main" id="{CD5BAADE-DFB4-442A-90B8-823F71637643}"/>
                </a:ext>
              </a:extLst>
            </p:cNvPr>
            <p:cNvPicPr>
              <a:picLocks noChangeAspect="1"/>
            </p:cNvPicPr>
            <p:nvPr/>
          </p:nvPicPr>
          <p:blipFill>
            <a:blip r:embed="rId4"/>
            <a:stretch>
              <a:fillRect/>
            </a:stretch>
          </p:blipFill>
          <p:spPr>
            <a:xfrm>
              <a:off x="3183921" y="1913894"/>
              <a:ext cx="1403339" cy="1271975"/>
            </a:xfrm>
            <a:prstGeom prst="rect">
              <a:avLst/>
            </a:prstGeom>
            <a:ln w="28575">
              <a:solidFill>
                <a:srgbClr val="9BBB59">
                  <a:lumMod val="60000"/>
                  <a:lumOff val="40000"/>
                </a:srgbClr>
              </a:solidFill>
            </a:ln>
            <a:effectLst>
              <a:outerShdw blurRad="50800" dist="139700" algn="l" rotWithShape="0">
                <a:prstClr val="black">
                  <a:alpha val="40000"/>
                </a:prstClr>
              </a:outerShdw>
            </a:effectLst>
          </p:spPr>
        </p:pic>
        <p:sp>
          <p:nvSpPr>
            <p:cNvPr id="76" name="文本框 75">
              <a:extLst>
                <a:ext uri="{FF2B5EF4-FFF2-40B4-BE49-F238E27FC236}">
                  <a16:creationId xmlns:a16="http://schemas.microsoft.com/office/drawing/2014/main" id="{381216BF-FDA5-4A64-B232-401BC06B94BC}"/>
                </a:ext>
              </a:extLst>
            </p:cNvPr>
            <p:cNvSpPr txBox="1"/>
            <p:nvPr/>
          </p:nvSpPr>
          <p:spPr>
            <a:xfrm>
              <a:off x="1920072" y="2754497"/>
              <a:ext cx="615278" cy="338554"/>
            </a:xfrm>
            <a:prstGeom prst="rect">
              <a:avLst/>
            </a:prstGeom>
            <a:noFill/>
          </p:spPr>
          <p:txBody>
            <a:bodyPr wrap="square" rtlCol="0">
              <a:spAutoFit/>
            </a:bodyPr>
            <a:lstStyle/>
            <a:p>
              <a:pPr defTabSz="914133"/>
              <a:r>
                <a:rPr lang="en-US" altLang="zh-CN" sz="1600" b="1" dirty="0">
                  <a:solidFill>
                    <a:srgbClr val="92D050"/>
                  </a:solidFill>
                  <a:latin typeface="Arial" panose="020B0604020202020204" pitchFamily="34" charset="0"/>
                  <a:ea typeface="微软雅黑 Light" panose="020B0502040204020203" pitchFamily="34" charset="-122"/>
                  <a:cs typeface="Arial" panose="020B0604020202020204" pitchFamily="34" charset="0"/>
                </a:rPr>
                <a:t>2 </a:t>
              </a:r>
              <a:r>
                <a:rPr lang="el-GR" altLang="zh-CN" sz="1600" b="1" dirty="0">
                  <a:solidFill>
                    <a:srgbClr val="92D050"/>
                  </a:solidFill>
                  <a:latin typeface="Arial" panose="020B0604020202020204" pitchFamily="34" charset="0"/>
                  <a:ea typeface="微软雅黑 Light" panose="020B0502040204020203" pitchFamily="34" charset="-122"/>
                  <a:cs typeface="Arial" panose="020B0604020202020204" pitchFamily="34" charset="0"/>
                </a:rPr>
                <a:t>μ</a:t>
              </a:r>
              <a:r>
                <a:rPr lang="en-US" altLang="zh-CN" sz="1600" b="1" dirty="0">
                  <a:solidFill>
                    <a:srgbClr val="92D050"/>
                  </a:solidFill>
                  <a:latin typeface="Arial" panose="020B0604020202020204" pitchFamily="34" charset="0"/>
                  <a:ea typeface="微软雅黑 Light" panose="020B0502040204020203" pitchFamily="34" charset="-122"/>
                  <a:cs typeface="Arial" panose="020B0604020202020204" pitchFamily="34" charset="0"/>
                </a:rPr>
                <a:t>s</a:t>
              </a:r>
              <a:endParaRPr lang="zh-CN" altLang="en-US" sz="1600" b="1" dirty="0">
                <a:solidFill>
                  <a:srgbClr val="92D050"/>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77" name="文本框 76">
              <a:extLst>
                <a:ext uri="{FF2B5EF4-FFF2-40B4-BE49-F238E27FC236}">
                  <a16:creationId xmlns:a16="http://schemas.microsoft.com/office/drawing/2014/main" id="{67575039-2899-4C10-9A41-1E81F93BD7D0}"/>
                </a:ext>
              </a:extLst>
            </p:cNvPr>
            <p:cNvSpPr txBox="1"/>
            <p:nvPr/>
          </p:nvSpPr>
          <p:spPr>
            <a:xfrm>
              <a:off x="1132661" y="2902355"/>
              <a:ext cx="854136" cy="307777"/>
            </a:xfrm>
            <a:prstGeom prst="rect">
              <a:avLst/>
            </a:prstGeom>
            <a:noFill/>
          </p:spPr>
          <p:txBody>
            <a:bodyPr wrap="square" rtlCol="0">
              <a:spAutoFit/>
            </a:bodyPr>
            <a:lstStyle/>
            <a:p>
              <a:pPr defTabSz="914133"/>
              <a:r>
                <a:rPr lang="en-US" altLang="zh-CN" sz="1400" b="1">
                  <a:solidFill>
                    <a:srgbClr val="92D050"/>
                  </a:solidFill>
                  <a:latin typeface="Arial" panose="020B0604020202020204" pitchFamily="34" charset="0"/>
                  <a:ea typeface="微软雅黑 Light" panose="020B0502040204020203" pitchFamily="34" charset="-122"/>
                  <a:cs typeface="Arial" panose="020B0604020202020204" pitchFamily="34" charset="0"/>
                </a:rPr>
                <a:t>Pick-up</a:t>
              </a:r>
              <a:endParaRPr lang="zh-CN" altLang="en-US" sz="1400" b="1">
                <a:solidFill>
                  <a:srgbClr val="92D050"/>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79" name="文本框 78">
              <a:extLst>
                <a:ext uri="{FF2B5EF4-FFF2-40B4-BE49-F238E27FC236}">
                  <a16:creationId xmlns:a16="http://schemas.microsoft.com/office/drawing/2014/main" id="{8AECDE6A-BD17-4CFD-A377-87572A2543A4}"/>
                </a:ext>
              </a:extLst>
            </p:cNvPr>
            <p:cNvSpPr txBox="1"/>
            <p:nvPr/>
          </p:nvSpPr>
          <p:spPr>
            <a:xfrm>
              <a:off x="3147097" y="2878092"/>
              <a:ext cx="917583" cy="307777"/>
            </a:xfrm>
            <a:prstGeom prst="rect">
              <a:avLst/>
            </a:prstGeom>
            <a:noFill/>
          </p:spPr>
          <p:txBody>
            <a:bodyPr wrap="square" rtlCol="0">
              <a:spAutoFit/>
            </a:bodyPr>
            <a:lstStyle/>
            <a:p>
              <a:pPr defTabSz="914133"/>
              <a:r>
                <a:rPr lang="en-US" altLang="zh-CN" sz="1400" b="1">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Pick-up</a:t>
              </a:r>
              <a:endParaRPr lang="zh-CN" altLang="en-US" sz="1400" b="1">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endParaRPr>
            </a:p>
          </p:txBody>
        </p:sp>
        <p:cxnSp>
          <p:nvCxnSpPr>
            <p:cNvPr id="83" name="直接箭头连接符 82">
              <a:extLst>
                <a:ext uri="{FF2B5EF4-FFF2-40B4-BE49-F238E27FC236}">
                  <a16:creationId xmlns:a16="http://schemas.microsoft.com/office/drawing/2014/main" id="{A2BDCF34-48B7-4AE7-86B7-B83A0370895A}"/>
                </a:ext>
              </a:extLst>
            </p:cNvPr>
            <p:cNvCxnSpPr>
              <a:cxnSpLocks/>
            </p:cNvCxnSpPr>
            <p:nvPr/>
          </p:nvCxnSpPr>
          <p:spPr>
            <a:xfrm>
              <a:off x="1792396" y="2925830"/>
              <a:ext cx="196692" cy="2506"/>
            </a:xfrm>
            <a:prstGeom prst="straightConnector1">
              <a:avLst/>
            </a:prstGeom>
            <a:noFill/>
            <a:ln w="9525" cap="flat" cmpd="sng" algn="ctr">
              <a:solidFill>
                <a:srgbClr val="92D050"/>
              </a:solidFill>
              <a:prstDash val="solid"/>
              <a:headEnd type="triangle"/>
              <a:tailEnd type="triangle"/>
            </a:ln>
            <a:effectLst/>
          </p:spPr>
        </p:cxnSp>
        <p:cxnSp>
          <p:nvCxnSpPr>
            <p:cNvPr id="84" name="直接箭头连接符 83">
              <a:extLst>
                <a:ext uri="{FF2B5EF4-FFF2-40B4-BE49-F238E27FC236}">
                  <a16:creationId xmlns:a16="http://schemas.microsoft.com/office/drawing/2014/main" id="{B62D0B15-C674-4AEC-A5F7-6E6C29D8FBED}"/>
                </a:ext>
              </a:extLst>
            </p:cNvPr>
            <p:cNvCxnSpPr>
              <a:cxnSpLocks/>
            </p:cNvCxnSpPr>
            <p:nvPr/>
          </p:nvCxnSpPr>
          <p:spPr>
            <a:xfrm>
              <a:off x="3627474" y="2299469"/>
              <a:ext cx="464178" cy="0"/>
            </a:xfrm>
            <a:prstGeom prst="straightConnector1">
              <a:avLst/>
            </a:prstGeom>
            <a:noFill/>
            <a:ln w="9525" cap="flat" cmpd="sng" algn="ctr">
              <a:solidFill>
                <a:srgbClr val="4BACC6">
                  <a:lumMod val="60000"/>
                  <a:lumOff val="40000"/>
                </a:srgbClr>
              </a:solidFill>
              <a:prstDash val="solid"/>
              <a:headEnd type="triangle"/>
              <a:tailEnd type="triangle"/>
            </a:ln>
            <a:effectLst/>
          </p:spPr>
        </p:cxnSp>
        <p:sp>
          <p:nvSpPr>
            <p:cNvPr id="85" name="文本框 84">
              <a:extLst>
                <a:ext uri="{FF2B5EF4-FFF2-40B4-BE49-F238E27FC236}">
                  <a16:creationId xmlns:a16="http://schemas.microsoft.com/office/drawing/2014/main" id="{BBC4EADB-07F0-470F-ACF9-7F554C6E129F}"/>
                </a:ext>
              </a:extLst>
            </p:cNvPr>
            <p:cNvSpPr txBox="1"/>
            <p:nvPr/>
          </p:nvSpPr>
          <p:spPr>
            <a:xfrm>
              <a:off x="4034914" y="2112853"/>
              <a:ext cx="704113" cy="338554"/>
            </a:xfrm>
            <a:prstGeom prst="rect">
              <a:avLst/>
            </a:prstGeom>
            <a:noFill/>
          </p:spPr>
          <p:txBody>
            <a:bodyPr wrap="square" rtlCol="0">
              <a:spAutoFit/>
            </a:bodyPr>
            <a:lstStyle/>
            <a:p>
              <a:pPr defTabSz="914133"/>
              <a:r>
                <a:rPr lang="en-US" altLang="zh-CN" sz="16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6 </a:t>
              </a:r>
              <a:r>
                <a:rPr lang="el-GR" altLang="zh-CN" sz="16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μ</a:t>
              </a:r>
              <a:r>
                <a:rPr lang="en-US" altLang="zh-CN" sz="16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s</a:t>
              </a:r>
              <a:endParaRPr lang="zh-CN" altLang="en-US" sz="16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7" name="文本框 86">
              <a:extLst>
                <a:ext uri="{FF2B5EF4-FFF2-40B4-BE49-F238E27FC236}">
                  <a16:creationId xmlns:a16="http://schemas.microsoft.com/office/drawing/2014/main" id="{B3C0162F-923E-47EC-85E9-38CFC8E56134}"/>
                </a:ext>
              </a:extLst>
            </p:cNvPr>
            <p:cNvSpPr txBox="1"/>
            <p:nvPr/>
          </p:nvSpPr>
          <p:spPr>
            <a:xfrm>
              <a:off x="3663476" y="1931184"/>
              <a:ext cx="1131235" cy="307777"/>
            </a:xfrm>
            <a:prstGeom prst="rect">
              <a:avLst/>
            </a:prstGeom>
            <a:noFill/>
          </p:spPr>
          <p:txBody>
            <a:bodyPr wrap="square" rtlCol="0">
              <a:spAutoFit/>
            </a:bodyPr>
            <a:lstStyle/>
            <a:p>
              <a:pPr defTabSz="914133"/>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E-quench</a:t>
              </a:r>
              <a:endParaRPr lang="zh-CN" alt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06" name="矩形: 圆角 105">
              <a:extLst>
                <a:ext uri="{FF2B5EF4-FFF2-40B4-BE49-F238E27FC236}">
                  <a16:creationId xmlns:a16="http://schemas.microsoft.com/office/drawing/2014/main" id="{3BA38FD3-2B82-412A-ACC2-366B9916A1DE}"/>
                </a:ext>
              </a:extLst>
            </p:cNvPr>
            <p:cNvSpPr/>
            <p:nvPr/>
          </p:nvSpPr>
          <p:spPr>
            <a:xfrm>
              <a:off x="362707" y="1900232"/>
              <a:ext cx="626667" cy="399237"/>
            </a:xfrm>
            <a:prstGeom prst="roundRect">
              <a:avLst/>
            </a:prstGeom>
            <a:solidFill>
              <a:srgbClr val="8064A2">
                <a:lumMod val="60000"/>
                <a:lumOff val="40000"/>
              </a:srgbClr>
            </a:solidFill>
            <a:ln w="25400" cap="flat" cmpd="sng" algn="ctr">
              <a:solidFill>
                <a:srgbClr val="8064A2">
                  <a:lumMod val="75000"/>
                </a:srgbClr>
              </a:solidFill>
              <a:prstDash val="solid"/>
            </a:ln>
            <a:effectLst>
              <a:outerShdw blurRad="50800" dist="139700" dir="2700000" algn="tl" rotWithShape="0">
                <a:prstClr val="black">
                  <a:alpha val="40000"/>
                </a:prstClr>
              </a:outerShdw>
            </a:effectLst>
          </p:spPr>
          <p:txBody>
            <a:bodyPr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r>
                <a:rPr kumimoji="0" lang="en-US" altLang="zh-CN" sz="2400" b="0" i="1" u="none" strike="noStrike" kern="0" cap="none" spc="0" normalizeH="0" baseline="0" noProof="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FE</a:t>
              </a:r>
              <a:endParaRPr kumimoji="0" lang="zh-CN" altLang="en-US" sz="2400" b="0" i="1" u="none" strike="noStrike" kern="0" cap="none" spc="0" normalizeH="0" baseline="0" noProof="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107" name="直接箭头连接符 106">
              <a:extLst>
                <a:ext uri="{FF2B5EF4-FFF2-40B4-BE49-F238E27FC236}">
                  <a16:creationId xmlns:a16="http://schemas.microsoft.com/office/drawing/2014/main" id="{E0F6DD68-2E80-4632-952B-669E3D991E6A}"/>
                </a:ext>
              </a:extLst>
            </p:cNvPr>
            <p:cNvCxnSpPr>
              <a:cxnSpLocks/>
              <a:stCxn id="106" idx="3"/>
            </p:cNvCxnSpPr>
            <p:nvPr/>
          </p:nvCxnSpPr>
          <p:spPr>
            <a:xfrm>
              <a:off x="989374" y="2099851"/>
              <a:ext cx="821111" cy="512535"/>
            </a:xfrm>
            <a:prstGeom prst="straightConnector1">
              <a:avLst/>
            </a:prstGeom>
            <a:noFill/>
            <a:ln w="9525" cap="flat" cmpd="sng" algn="ctr">
              <a:gradFill>
                <a:gsLst>
                  <a:gs pos="0">
                    <a:srgbClr val="C0504D">
                      <a:lumMod val="75000"/>
                    </a:srgbClr>
                  </a:gs>
                  <a:gs pos="100000">
                    <a:sysClr val="window" lastClr="FFFFFF"/>
                  </a:gs>
                  <a:gs pos="77000">
                    <a:srgbClr val="8064A2">
                      <a:lumMod val="20000"/>
                      <a:lumOff val="80000"/>
                    </a:srgbClr>
                  </a:gs>
                </a:gsLst>
                <a:lin ang="16200000" scaled="0"/>
              </a:gradFill>
              <a:prstDash val="solid"/>
              <a:tailEnd type="stealth" w="med" len="lg"/>
            </a:ln>
            <a:effectLst/>
          </p:spPr>
        </p:cxnSp>
        <p:cxnSp>
          <p:nvCxnSpPr>
            <p:cNvPr id="109" name="直接箭头连接符 108">
              <a:extLst>
                <a:ext uri="{FF2B5EF4-FFF2-40B4-BE49-F238E27FC236}">
                  <a16:creationId xmlns:a16="http://schemas.microsoft.com/office/drawing/2014/main" id="{FDC1F53F-7D6C-42FD-8CFB-2D670CE1C351}"/>
                </a:ext>
              </a:extLst>
            </p:cNvPr>
            <p:cNvCxnSpPr>
              <a:cxnSpLocks/>
              <a:stCxn id="106" idx="3"/>
            </p:cNvCxnSpPr>
            <p:nvPr/>
          </p:nvCxnSpPr>
          <p:spPr>
            <a:xfrm>
              <a:off x="989374" y="2099851"/>
              <a:ext cx="2692074" cy="544519"/>
            </a:xfrm>
            <a:prstGeom prst="straightConnector1">
              <a:avLst/>
            </a:prstGeom>
            <a:noFill/>
            <a:ln w="9525" cap="flat" cmpd="sng" algn="ctr">
              <a:gradFill>
                <a:gsLst>
                  <a:gs pos="0">
                    <a:srgbClr val="C0504D">
                      <a:lumMod val="75000"/>
                    </a:srgbClr>
                  </a:gs>
                  <a:gs pos="100000">
                    <a:sysClr val="window" lastClr="FFFFFF"/>
                  </a:gs>
                  <a:gs pos="100000">
                    <a:srgbClr val="8064A2">
                      <a:lumMod val="20000"/>
                      <a:lumOff val="80000"/>
                    </a:srgbClr>
                  </a:gs>
                </a:gsLst>
                <a:lin ang="16200000" scaled="0"/>
              </a:gradFill>
              <a:prstDash val="solid"/>
              <a:tailEnd type="stealth" w="med" len="lg"/>
            </a:ln>
            <a:effectLst/>
          </p:spPr>
        </p:cxnSp>
        <p:pic>
          <p:nvPicPr>
            <p:cNvPr id="21" name="图形 20">
              <a:extLst>
                <a:ext uri="{FF2B5EF4-FFF2-40B4-BE49-F238E27FC236}">
                  <a16:creationId xmlns:a16="http://schemas.microsoft.com/office/drawing/2014/main" id="{FC7CA3E7-3CDE-D578-3F09-0E568683515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6324" y="3406111"/>
              <a:ext cx="3969187" cy="1763370"/>
            </a:xfrm>
            <a:prstGeom prst="rect">
              <a:avLst/>
            </a:prstGeom>
          </p:spPr>
        </p:pic>
        <p:sp>
          <p:nvSpPr>
            <p:cNvPr id="26" name="文本框 25">
              <a:extLst>
                <a:ext uri="{FF2B5EF4-FFF2-40B4-BE49-F238E27FC236}">
                  <a16:creationId xmlns:a16="http://schemas.microsoft.com/office/drawing/2014/main" id="{8B24AF60-457F-50D9-C525-8168F5AE91CA}"/>
                </a:ext>
              </a:extLst>
            </p:cNvPr>
            <p:cNvSpPr txBox="1"/>
            <p:nvPr/>
          </p:nvSpPr>
          <p:spPr>
            <a:xfrm rot="16200000">
              <a:off x="-38723" y="3969977"/>
              <a:ext cx="1697501" cy="338554"/>
            </a:xfrm>
            <a:prstGeom prst="rect">
              <a:avLst/>
            </a:prstGeom>
            <a:solidFill>
              <a:schemeClr val="bg1"/>
            </a:solidFill>
          </p:spPr>
          <p:txBody>
            <a:bodyPr wrap="square">
              <a:spAutoFit/>
            </a:bodyPr>
            <a:lstStyle/>
            <a:p>
              <a:r>
                <a:rPr lang="en-US" altLang="zh-CN" sz="1600" b="1">
                  <a:latin typeface="Arial" panose="020B0604020202020204" pitchFamily="34" charset="0"/>
                  <a:cs typeface="Arial" panose="020B0604020202020204" pitchFamily="34" charset="0"/>
                </a:rPr>
                <a:t>A</a:t>
              </a:r>
              <a:r>
                <a:rPr lang="en-US" altLang="zh-CN" sz="1600" b="1" i="0">
                  <a:effectLst/>
                  <a:latin typeface="Arial" panose="020B0604020202020204" pitchFamily="34" charset="0"/>
                  <a:cs typeface="Arial" panose="020B0604020202020204" pitchFamily="34" charset="0"/>
                </a:rPr>
                <a:t>mp [</a:t>
              </a:r>
              <a:r>
                <a:rPr lang="en-US" altLang="zh-CN" sz="1200" b="1" i="0">
                  <a:effectLst/>
                  <a:latin typeface="Arial" panose="020B0604020202020204" pitchFamily="34" charset="0"/>
                  <a:cs typeface="Arial" panose="020B0604020202020204" pitchFamily="34" charset="0"/>
                </a:rPr>
                <a:t>norm. units</a:t>
              </a:r>
              <a:r>
                <a:rPr lang="en-US" altLang="zh-CN" sz="1600" b="1" i="0">
                  <a:effectLst/>
                  <a:latin typeface="Arial" panose="020B0604020202020204" pitchFamily="34" charset="0"/>
                  <a:cs typeface="Arial" panose="020B0604020202020204" pitchFamily="34" charset="0"/>
                </a:rPr>
                <a:t>]</a:t>
              </a:r>
              <a:endParaRPr lang="zh-CN" altLang="en-US" sz="1600"/>
            </a:p>
          </p:txBody>
        </p:sp>
        <p:sp>
          <p:nvSpPr>
            <p:cNvPr id="52" name="文本框 51">
              <a:extLst>
                <a:ext uri="{FF2B5EF4-FFF2-40B4-BE49-F238E27FC236}">
                  <a16:creationId xmlns:a16="http://schemas.microsoft.com/office/drawing/2014/main" id="{0657D53C-224A-6149-5CC0-A1A03B8DE02D}"/>
                </a:ext>
              </a:extLst>
            </p:cNvPr>
            <p:cNvSpPr txBox="1"/>
            <p:nvPr/>
          </p:nvSpPr>
          <p:spPr>
            <a:xfrm>
              <a:off x="1549905" y="1931184"/>
              <a:ext cx="1078463" cy="307777"/>
            </a:xfrm>
            <a:prstGeom prst="rect">
              <a:avLst/>
            </a:prstGeom>
            <a:noFill/>
          </p:spPr>
          <p:txBody>
            <a:bodyPr wrap="square" rtlCol="0">
              <a:spAutoFit/>
            </a:bodyPr>
            <a:lstStyle/>
            <a:p>
              <a:pPr algn="r" defTabSz="914133"/>
              <a:r>
                <a:rPr lang="en-US" altLang="zh-CN" sz="1400" b="1">
                  <a:solidFill>
                    <a:schemeClr val="bg1"/>
                  </a:solidFill>
                  <a:latin typeface="Arial" panose="020B0604020202020204" pitchFamily="34" charset="0"/>
                  <a:ea typeface="微软雅黑" panose="020B0503020204020204" pitchFamily="34" charset="-122"/>
                  <a:cs typeface="Arial" panose="020B0604020202020204" pitchFamily="34" charset="0"/>
                </a:rPr>
                <a:t>Flashover</a:t>
              </a:r>
              <a:endParaRPr lang="zh-CN" altLang="en-US" sz="1400"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文本框 56">
              <a:extLst>
                <a:ext uri="{FF2B5EF4-FFF2-40B4-BE49-F238E27FC236}">
                  <a16:creationId xmlns:a16="http://schemas.microsoft.com/office/drawing/2014/main" id="{942999FE-4BEA-1203-712C-D4218B5F82B4}"/>
                </a:ext>
              </a:extLst>
            </p:cNvPr>
            <p:cNvSpPr txBox="1"/>
            <p:nvPr/>
          </p:nvSpPr>
          <p:spPr>
            <a:xfrm rot="16200000">
              <a:off x="2031444" y="3969978"/>
              <a:ext cx="1697501" cy="338554"/>
            </a:xfrm>
            <a:prstGeom prst="rect">
              <a:avLst/>
            </a:prstGeom>
            <a:solidFill>
              <a:schemeClr val="bg1"/>
            </a:solidFill>
          </p:spPr>
          <p:txBody>
            <a:bodyPr wrap="square">
              <a:spAutoFit/>
            </a:bodyPr>
            <a:lstStyle/>
            <a:p>
              <a:r>
                <a:rPr lang="en-US" altLang="zh-CN" sz="1600" b="1">
                  <a:latin typeface="Arial" panose="020B0604020202020204" pitchFamily="34" charset="0"/>
                  <a:cs typeface="Arial" panose="020B0604020202020204" pitchFamily="34" charset="0"/>
                </a:rPr>
                <a:t>A</a:t>
              </a:r>
              <a:r>
                <a:rPr lang="en-US" altLang="zh-CN" sz="1600" b="1" i="0">
                  <a:effectLst/>
                  <a:latin typeface="Arial" panose="020B0604020202020204" pitchFamily="34" charset="0"/>
                  <a:cs typeface="Arial" panose="020B0604020202020204" pitchFamily="34" charset="0"/>
                </a:rPr>
                <a:t>mp [</a:t>
              </a:r>
              <a:r>
                <a:rPr lang="en-US" altLang="zh-CN" sz="1200" b="1" i="0">
                  <a:effectLst/>
                  <a:latin typeface="Arial" panose="020B0604020202020204" pitchFamily="34" charset="0"/>
                  <a:cs typeface="Arial" panose="020B0604020202020204" pitchFamily="34" charset="0"/>
                </a:rPr>
                <a:t>norm. units</a:t>
              </a:r>
              <a:r>
                <a:rPr lang="en-US" altLang="zh-CN" sz="1600" b="1" i="0">
                  <a:effectLst/>
                  <a:latin typeface="Arial" panose="020B0604020202020204" pitchFamily="34" charset="0"/>
                  <a:cs typeface="Arial" panose="020B0604020202020204" pitchFamily="34" charset="0"/>
                </a:rPr>
                <a:t>]</a:t>
              </a:r>
              <a:endParaRPr lang="zh-CN" altLang="en-US" sz="1600"/>
            </a:p>
          </p:txBody>
        </p:sp>
      </p:grpSp>
      <p:sp>
        <p:nvSpPr>
          <p:cNvPr id="89" name="矩形 88">
            <a:extLst>
              <a:ext uri="{FF2B5EF4-FFF2-40B4-BE49-F238E27FC236}">
                <a16:creationId xmlns:a16="http://schemas.microsoft.com/office/drawing/2014/main" id="{B0FDE0DB-5547-494A-7072-12F0FE29A522}"/>
              </a:ext>
            </a:extLst>
          </p:cNvPr>
          <p:cNvSpPr/>
          <p:nvPr/>
        </p:nvSpPr>
        <p:spPr>
          <a:xfrm>
            <a:off x="693288" y="5265971"/>
            <a:ext cx="4414520" cy="1031051"/>
          </a:xfrm>
          <a:prstGeom prst="rect">
            <a:avLst/>
          </a:prstGeom>
        </p:spPr>
        <p:txBody>
          <a:bodyPr wrap="square">
            <a:spAutoFit/>
          </a:bodyPr>
          <a:lstStyle/>
          <a:p>
            <a:pPr marL="457200" indent="-457200">
              <a:spcAft>
                <a:spcPts val="600"/>
              </a:spcAft>
              <a:buFont typeface="Arial" panose="020B0604020202020204" pitchFamily="34" charset="0"/>
              <a:buChar char="•"/>
            </a:pPr>
            <a:r>
              <a:rPr lang="en-US" altLang="zh-CN" sz="1400" b="1">
                <a:solidFill>
                  <a:srgbClr val="991A1A"/>
                </a:solidFill>
                <a:latin typeface="Arial" panose="020B0604020202020204" pitchFamily="34" charset="0"/>
                <a:cs typeface="Arial" panose="020B0604020202020204" pitchFamily="34" charset="0"/>
              </a:rPr>
              <a:t>Flashover</a:t>
            </a:r>
            <a:r>
              <a:rPr lang="en-US" altLang="zh-CN" sz="1400">
                <a:latin typeface="Arial" panose="020B0604020202020204" pitchFamily="34" charset="0"/>
                <a:ea typeface="微软雅黑" panose="020B0503020204020204" pitchFamily="34" charset="-122"/>
                <a:cs typeface="Arial" panose="020B0604020202020204" pitchFamily="34" charset="0"/>
              </a:rPr>
              <a:t>: </a:t>
            </a:r>
            <a:r>
              <a:rPr lang="en-US" altLang="zh-CN" sz="1400">
                <a:latin typeface="Arial Nova Light" panose="020B0304020202020204" pitchFamily="34" charset="0"/>
                <a:ea typeface="微软雅黑" panose="020B0503020204020204" pitchFamily="34" charset="-122"/>
                <a:cs typeface="Arial" panose="020B0604020202020204" pitchFamily="34" charset="0"/>
              </a:rPr>
              <a:t>Discharge at pick-up antenna, the actual field remains unchanged</a:t>
            </a:r>
          </a:p>
          <a:p>
            <a:pPr marL="457200" indent="-457200">
              <a:spcAft>
                <a:spcPts val="600"/>
              </a:spcAft>
              <a:buFont typeface="Arial" panose="020B0604020202020204" pitchFamily="34" charset="0"/>
              <a:buChar char="•"/>
            </a:pPr>
            <a:r>
              <a:rPr lang="en-US" altLang="zh-CN" sz="1400" b="1">
                <a:solidFill>
                  <a:srgbClr val="1A33CC"/>
                </a:solidFill>
                <a:latin typeface="Arial" panose="020B0604020202020204" pitchFamily="34" charset="0"/>
                <a:cs typeface="Arial" panose="020B0604020202020204" pitchFamily="34" charset="0"/>
              </a:rPr>
              <a:t>(Partial) E-quench</a:t>
            </a:r>
            <a:r>
              <a:rPr lang="en-US" altLang="zh-CN" sz="1400">
                <a:latin typeface="Arial Nova Light" panose="020B0304020202020204" pitchFamily="34" charset="0"/>
                <a:ea typeface="微软雅黑" panose="020B0503020204020204" pitchFamily="34" charset="-122"/>
                <a:cs typeface="Arial" panose="020B0604020202020204" pitchFamily="34" charset="0"/>
              </a:rPr>
              <a:t>: Discharge at cavity inner conductor, the actual field rapidly decreases</a:t>
            </a:r>
          </a:p>
        </p:txBody>
      </p:sp>
      <p:cxnSp>
        <p:nvCxnSpPr>
          <p:cNvPr id="91" name="直接箭头连接符 90">
            <a:extLst>
              <a:ext uri="{FF2B5EF4-FFF2-40B4-BE49-F238E27FC236}">
                <a16:creationId xmlns:a16="http://schemas.microsoft.com/office/drawing/2014/main" id="{75692350-D761-9566-173A-AC854A5B3C0F}"/>
              </a:ext>
            </a:extLst>
          </p:cNvPr>
          <p:cNvCxnSpPr>
            <a:cxnSpLocks/>
          </p:cNvCxnSpPr>
          <p:nvPr/>
        </p:nvCxnSpPr>
        <p:spPr>
          <a:xfrm flipH="1" flipV="1">
            <a:off x="1969191" y="3499920"/>
            <a:ext cx="397953" cy="100400"/>
          </a:xfrm>
          <a:prstGeom prst="straightConnector1">
            <a:avLst/>
          </a:prstGeom>
          <a:noFill/>
          <a:ln w="9525" cap="flat" cmpd="sng" algn="ctr">
            <a:gradFill>
              <a:gsLst>
                <a:gs pos="0">
                  <a:srgbClr val="14517C"/>
                </a:gs>
                <a:gs pos="100000">
                  <a:sysClr val="window" lastClr="FFFFFF"/>
                </a:gs>
                <a:gs pos="100000">
                  <a:schemeClr val="bg1"/>
                </a:gs>
              </a:gsLst>
              <a:lin ang="16200000" scaled="0"/>
            </a:gradFill>
            <a:prstDash val="solid"/>
            <a:tailEnd type="stealth" w="med" len="lg"/>
          </a:ln>
          <a:effectLst/>
        </p:spPr>
      </p:cxnSp>
      <p:sp>
        <p:nvSpPr>
          <p:cNvPr id="92" name="文本框 91">
            <a:extLst>
              <a:ext uri="{FF2B5EF4-FFF2-40B4-BE49-F238E27FC236}">
                <a16:creationId xmlns:a16="http://schemas.microsoft.com/office/drawing/2014/main" id="{CEAE7BD5-4E1D-2F9E-B66B-ABF290FFBA89}"/>
              </a:ext>
            </a:extLst>
          </p:cNvPr>
          <p:cNvSpPr txBox="1"/>
          <p:nvPr/>
        </p:nvSpPr>
        <p:spPr>
          <a:xfrm>
            <a:off x="2138135" y="3422462"/>
            <a:ext cx="767625" cy="584775"/>
          </a:xfrm>
          <a:prstGeom prst="rect">
            <a:avLst/>
          </a:prstGeom>
          <a:solidFill>
            <a:schemeClr val="bg1"/>
          </a:solidFill>
        </p:spPr>
        <p:txBody>
          <a:bodyPr wrap="square">
            <a:spAutoFit/>
          </a:bodyPr>
          <a:lstStyle/>
          <a:p>
            <a:r>
              <a:rPr lang="en-US" altLang="zh-CN" sz="1600" b="1" i="0">
                <a:solidFill>
                  <a:srgbClr val="14517C"/>
                </a:solidFill>
                <a:effectLst/>
                <a:latin typeface="Arial" panose="020B0604020202020204" pitchFamily="34" charset="0"/>
                <a:cs typeface="Arial" panose="020B0604020202020204" pitchFamily="34" charset="0"/>
              </a:rPr>
              <a:t>burst noise </a:t>
            </a:r>
            <a:endParaRPr lang="zh-CN" altLang="en-US" sz="1600">
              <a:solidFill>
                <a:srgbClr val="14517C"/>
              </a:solidFill>
            </a:endParaRPr>
          </a:p>
        </p:txBody>
      </p:sp>
      <p:cxnSp>
        <p:nvCxnSpPr>
          <p:cNvPr id="95" name="直接箭头连接符 94">
            <a:extLst>
              <a:ext uri="{FF2B5EF4-FFF2-40B4-BE49-F238E27FC236}">
                <a16:creationId xmlns:a16="http://schemas.microsoft.com/office/drawing/2014/main" id="{D69AF209-D9E0-C561-8F55-11F081A48859}"/>
              </a:ext>
            </a:extLst>
          </p:cNvPr>
          <p:cNvCxnSpPr>
            <a:cxnSpLocks/>
          </p:cNvCxnSpPr>
          <p:nvPr/>
        </p:nvCxnSpPr>
        <p:spPr>
          <a:xfrm flipH="1" flipV="1">
            <a:off x="4221178" y="3507817"/>
            <a:ext cx="397953" cy="100400"/>
          </a:xfrm>
          <a:prstGeom prst="straightConnector1">
            <a:avLst/>
          </a:prstGeom>
          <a:noFill/>
          <a:ln w="9525" cap="flat" cmpd="sng" algn="ctr">
            <a:gradFill>
              <a:gsLst>
                <a:gs pos="0">
                  <a:srgbClr val="14517C"/>
                </a:gs>
                <a:gs pos="100000">
                  <a:sysClr val="window" lastClr="FFFFFF"/>
                </a:gs>
                <a:gs pos="100000">
                  <a:schemeClr val="bg1"/>
                </a:gs>
              </a:gsLst>
              <a:lin ang="16200000" scaled="0"/>
            </a:gradFill>
            <a:prstDash val="solid"/>
            <a:tailEnd type="stealth" w="med" len="lg"/>
          </a:ln>
          <a:effectLst/>
        </p:spPr>
      </p:cxnSp>
      <p:sp>
        <p:nvSpPr>
          <p:cNvPr id="96" name="文本框 95">
            <a:extLst>
              <a:ext uri="{FF2B5EF4-FFF2-40B4-BE49-F238E27FC236}">
                <a16:creationId xmlns:a16="http://schemas.microsoft.com/office/drawing/2014/main" id="{34EBEA01-B0B6-B45A-C847-B18534FFD0C1}"/>
              </a:ext>
            </a:extLst>
          </p:cNvPr>
          <p:cNvSpPr txBox="1"/>
          <p:nvPr/>
        </p:nvSpPr>
        <p:spPr>
          <a:xfrm>
            <a:off x="4388676" y="3443836"/>
            <a:ext cx="715821" cy="584775"/>
          </a:xfrm>
          <a:prstGeom prst="rect">
            <a:avLst/>
          </a:prstGeom>
          <a:solidFill>
            <a:schemeClr val="bg1"/>
          </a:solidFill>
        </p:spPr>
        <p:txBody>
          <a:bodyPr wrap="square">
            <a:spAutoFit/>
          </a:bodyPr>
          <a:lstStyle/>
          <a:p>
            <a:r>
              <a:rPr lang="en-US" altLang="zh-CN" sz="1600" b="1" i="0">
                <a:solidFill>
                  <a:srgbClr val="14517C"/>
                </a:solidFill>
                <a:effectLst/>
                <a:latin typeface="Arial" panose="020B0604020202020204" pitchFamily="34" charset="0"/>
                <a:cs typeface="Arial" panose="020B0604020202020204" pitchFamily="34" charset="0"/>
              </a:rPr>
              <a:t>burst noise </a:t>
            </a:r>
            <a:endParaRPr lang="zh-CN" altLang="en-US" sz="1600">
              <a:solidFill>
                <a:srgbClr val="14517C"/>
              </a:solidFill>
            </a:endParaRPr>
          </a:p>
        </p:txBody>
      </p:sp>
      <p:grpSp>
        <p:nvGrpSpPr>
          <p:cNvPr id="102" name="组合 101">
            <a:extLst>
              <a:ext uri="{FF2B5EF4-FFF2-40B4-BE49-F238E27FC236}">
                <a16:creationId xmlns:a16="http://schemas.microsoft.com/office/drawing/2014/main" id="{DAA4C70B-861D-110F-7088-AC3339DDECBD}"/>
              </a:ext>
            </a:extLst>
          </p:cNvPr>
          <p:cNvGrpSpPr/>
          <p:nvPr/>
        </p:nvGrpSpPr>
        <p:grpSpPr>
          <a:xfrm>
            <a:off x="5989363" y="3351143"/>
            <a:ext cx="5385308" cy="2832508"/>
            <a:chOff x="7027355" y="1233395"/>
            <a:chExt cx="4638545" cy="2374822"/>
          </a:xfrm>
        </p:grpSpPr>
        <p:sp>
          <p:nvSpPr>
            <p:cNvPr id="32" name="文本框 31">
              <a:extLst>
                <a:ext uri="{FF2B5EF4-FFF2-40B4-BE49-F238E27FC236}">
                  <a16:creationId xmlns:a16="http://schemas.microsoft.com/office/drawing/2014/main" id="{D8B93A8E-CC7D-608A-9892-A4E3AA8D1027}"/>
                </a:ext>
              </a:extLst>
            </p:cNvPr>
            <p:cNvSpPr txBox="1"/>
            <p:nvPr/>
          </p:nvSpPr>
          <p:spPr>
            <a:xfrm>
              <a:off x="10064119" y="2023524"/>
              <a:ext cx="833569" cy="646331"/>
            </a:xfrm>
            <a:prstGeom prst="rect">
              <a:avLst/>
            </a:prstGeom>
            <a:solidFill>
              <a:schemeClr val="bg1"/>
            </a:solidFill>
          </p:spPr>
          <p:txBody>
            <a:bodyPr wrap="square">
              <a:spAutoFit/>
            </a:bodyPr>
            <a:lstStyle/>
            <a:p>
              <a:r>
                <a:rPr lang="en-US" altLang="zh-CN" b="1" i="0">
                  <a:solidFill>
                    <a:srgbClr val="14517C"/>
                  </a:solidFill>
                  <a:effectLst/>
                  <a:latin typeface="Arial" panose="020B0604020202020204" pitchFamily="34" charset="0"/>
                  <a:cs typeface="Arial" panose="020B0604020202020204" pitchFamily="34" charset="0"/>
                </a:rPr>
                <a:t>burst noise </a:t>
              </a:r>
              <a:endParaRPr lang="zh-CN" altLang="en-US">
                <a:solidFill>
                  <a:srgbClr val="14517C"/>
                </a:solidFill>
              </a:endParaRPr>
            </a:p>
          </p:txBody>
        </p:sp>
        <p:pic>
          <p:nvPicPr>
            <p:cNvPr id="34" name="图片 33">
              <a:extLst>
                <a:ext uri="{FF2B5EF4-FFF2-40B4-BE49-F238E27FC236}">
                  <a16:creationId xmlns:a16="http://schemas.microsoft.com/office/drawing/2014/main" id="{8EE4D463-C2C0-94E2-15C9-82A4175C147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089904" y="1557323"/>
              <a:ext cx="4575996" cy="1577123"/>
            </a:xfrm>
            <a:prstGeom prst="rect">
              <a:avLst/>
            </a:prstGeom>
          </p:spPr>
        </p:pic>
        <p:cxnSp>
          <p:nvCxnSpPr>
            <p:cNvPr id="35" name="直接箭头连接符 34">
              <a:extLst>
                <a:ext uri="{FF2B5EF4-FFF2-40B4-BE49-F238E27FC236}">
                  <a16:creationId xmlns:a16="http://schemas.microsoft.com/office/drawing/2014/main" id="{33008914-BE24-AB4A-AEE0-DB3FEB13DBA3}"/>
                </a:ext>
              </a:extLst>
            </p:cNvPr>
            <p:cNvCxnSpPr>
              <a:cxnSpLocks/>
            </p:cNvCxnSpPr>
            <p:nvPr/>
          </p:nvCxnSpPr>
          <p:spPr>
            <a:xfrm flipH="1" flipV="1">
              <a:off x="9588022" y="2077461"/>
              <a:ext cx="432479" cy="124107"/>
            </a:xfrm>
            <a:prstGeom prst="straightConnector1">
              <a:avLst/>
            </a:prstGeom>
            <a:noFill/>
            <a:ln w="9525" cap="flat" cmpd="sng" algn="ctr">
              <a:gradFill>
                <a:gsLst>
                  <a:gs pos="0">
                    <a:srgbClr val="0000FF"/>
                  </a:gs>
                  <a:gs pos="100000">
                    <a:sysClr val="window" lastClr="FFFFFF"/>
                  </a:gs>
                  <a:gs pos="100000">
                    <a:srgbClr val="8064A2">
                      <a:lumMod val="20000"/>
                      <a:lumOff val="80000"/>
                    </a:srgbClr>
                  </a:gs>
                </a:gsLst>
                <a:lin ang="16200000" scaled="0"/>
              </a:gradFill>
              <a:prstDash val="solid"/>
              <a:tailEnd type="stealth" w="med" len="lg"/>
            </a:ln>
            <a:effectLst/>
          </p:spPr>
        </p:cxnSp>
        <p:sp>
          <p:nvSpPr>
            <p:cNvPr id="36" name="文本框 35">
              <a:extLst>
                <a:ext uri="{FF2B5EF4-FFF2-40B4-BE49-F238E27FC236}">
                  <a16:creationId xmlns:a16="http://schemas.microsoft.com/office/drawing/2014/main" id="{0FC95107-D727-1934-9C82-682D1BFB9496}"/>
                </a:ext>
              </a:extLst>
            </p:cNvPr>
            <p:cNvSpPr txBox="1"/>
            <p:nvPr/>
          </p:nvSpPr>
          <p:spPr>
            <a:xfrm>
              <a:off x="9976883" y="2090306"/>
              <a:ext cx="1540724" cy="293516"/>
            </a:xfrm>
            <a:prstGeom prst="rect">
              <a:avLst/>
            </a:prstGeom>
            <a:solidFill>
              <a:schemeClr val="bg1"/>
            </a:solidFill>
          </p:spPr>
          <p:txBody>
            <a:bodyPr wrap="square">
              <a:spAutoFit/>
            </a:bodyPr>
            <a:lstStyle/>
            <a:p>
              <a:r>
                <a:rPr lang="en-US" altLang="zh-CN" sz="1600">
                  <a:solidFill>
                    <a:srgbClr val="0000CC"/>
                  </a:solidFill>
                  <a:latin typeface="Arial" panose="020B0604020202020204" pitchFamily="34" charset="0"/>
                  <a:ea typeface="微软雅黑" panose="020B0503020204020204" pitchFamily="34" charset="-122"/>
                  <a:cs typeface="Arial" panose="020B0604020202020204" pitchFamily="34" charset="0"/>
                </a:rPr>
                <a:t>Partial E-quench</a:t>
              </a:r>
              <a:endParaRPr lang="zh-CN" altLang="en-US" sz="1600">
                <a:latin typeface="Arial" panose="020B0604020202020204" pitchFamily="34" charset="0"/>
                <a:cs typeface="Arial" panose="020B0604020202020204" pitchFamily="34" charset="0"/>
              </a:endParaRPr>
            </a:p>
          </p:txBody>
        </p:sp>
        <p:cxnSp>
          <p:nvCxnSpPr>
            <p:cNvPr id="37" name="直接箭头连接符 36">
              <a:extLst>
                <a:ext uri="{FF2B5EF4-FFF2-40B4-BE49-F238E27FC236}">
                  <a16:creationId xmlns:a16="http://schemas.microsoft.com/office/drawing/2014/main" id="{9AA348A2-F2C3-6B90-2175-04AE716E64A2}"/>
                </a:ext>
              </a:extLst>
            </p:cNvPr>
            <p:cNvCxnSpPr>
              <a:cxnSpLocks/>
            </p:cNvCxnSpPr>
            <p:nvPr/>
          </p:nvCxnSpPr>
          <p:spPr>
            <a:xfrm flipH="1" flipV="1">
              <a:off x="9588964" y="2569797"/>
              <a:ext cx="553859" cy="128530"/>
            </a:xfrm>
            <a:prstGeom prst="straightConnector1">
              <a:avLst/>
            </a:prstGeom>
            <a:noFill/>
            <a:ln w="9525" cap="flat" cmpd="sng" algn="ctr">
              <a:gradFill>
                <a:gsLst>
                  <a:gs pos="0">
                    <a:schemeClr val="tx1">
                      <a:lumMod val="50000"/>
                      <a:lumOff val="50000"/>
                    </a:schemeClr>
                  </a:gs>
                  <a:gs pos="100000">
                    <a:sysClr val="window" lastClr="FFFFFF"/>
                  </a:gs>
                  <a:gs pos="100000">
                    <a:srgbClr val="8064A2">
                      <a:lumMod val="20000"/>
                      <a:lumOff val="80000"/>
                    </a:srgbClr>
                  </a:gs>
                </a:gsLst>
                <a:lin ang="16200000" scaled="0"/>
              </a:gradFill>
              <a:prstDash val="solid"/>
              <a:tailEnd type="stealth" w="med" len="lg"/>
            </a:ln>
            <a:effectLst/>
          </p:spPr>
        </p:cxnSp>
        <p:sp>
          <p:nvSpPr>
            <p:cNvPr id="38" name="文本框 37">
              <a:extLst>
                <a:ext uri="{FF2B5EF4-FFF2-40B4-BE49-F238E27FC236}">
                  <a16:creationId xmlns:a16="http://schemas.microsoft.com/office/drawing/2014/main" id="{2B3C0E63-9108-F136-31B4-6A4D0E1E4D69}"/>
                </a:ext>
              </a:extLst>
            </p:cNvPr>
            <p:cNvSpPr txBox="1"/>
            <p:nvPr/>
          </p:nvSpPr>
          <p:spPr>
            <a:xfrm>
              <a:off x="9976883" y="2443404"/>
              <a:ext cx="1540724" cy="547008"/>
            </a:xfrm>
            <a:prstGeom prst="rect">
              <a:avLst/>
            </a:prstGeom>
            <a:solidFill>
              <a:schemeClr val="bg1"/>
            </a:solidFill>
          </p:spPr>
          <p:txBody>
            <a:bodyPr wrap="square">
              <a:spAutoFit/>
            </a:bodyPr>
            <a:lstStyle/>
            <a:p>
              <a:endParaRPr lang="en-US" altLang="zh-CN" sz="10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a:p>
              <a:r>
                <a:rPr lang="en-US" altLang="zh-CN" sz="16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Total E-quench</a:t>
              </a:r>
            </a:p>
            <a:p>
              <a:endParaRPr lang="zh-CN" altLang="en-US" sz="900">
                <a:solidFill>
                  <a:schemeClr val="bg1">
                    <a:lumMod val="50000"/>
                  </a:schemeClr>
                </a:solidFill>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705F2A4C-BBC1-514C-CA81-EE91CF3BF8EF}"/>
                </a:ext>
              </a:extLst>
            </p:cNvPr>
            <p:cNvSpPr txBox="1"/>
            <p:nvPr/>
          </p:nvSpPr>
          <p:spPr>
            <a:xfrm>
              <a:off x="9976884" y="1580395"/>
              <a:ext cx="1304851" cy="338554"/>
            </a:xfrm>
            <a:prstGeom prst="rect">
              <a:avLst/>
            </a:prstGeom>
            <a:noFill/>
          </p:spPr>
          <p:txBody>
            <a:bodyPr wrap="square">
              <a:spAutoFit/>
            </a:bodyPr>
            <a:lstStyle/>
            <a:p>
              <a:r>
                <a:rPr lang="en-US" altLang="zh-CN" sz="1600">
                  <a:solidFill>
                    <a:srgbClr val="991A1A"/>
                  </a:solidFill>
                  <a:latin typeface="Arial" panose="020B0604020202020204" pitchFamily="34" charset="0"/>
                  <a:ea typeface="微软雅黑" panose="020B0503020204020204" pitchFamily="34" charset="-122"/>
                  <a:cs typeface="Arial" panose="020B0604020202020204" pitchFamily="34" charset="0"/>
                </a:rPr>
                <a:t>Flashover</a:t>
              </a:r>
              <a:endParaRPr lang="zh-CN" altLang="en-US" sz="1600">
                <a:solidFill>
                  <a:srgbClr val="991A1A"/>
                </a:solidFill>
                <a:latin typeface="Arial" panose="020B0604020202020204" pitchFamily="34" charset="0"/>
                <a:cs typeface="Arial" panose="020B0604020202020204" pitchFamily="34" charset="0"/>
              </a:endParaRPr>
            </a:p>
          </p:txBody>
        </p:sp>
        <p:cxnSp>
          <p:nvCxnSpPr>
            <p:cNvPr id="40" name="直接箭头连接符 39">
              <a:extLst>
                <a:ext uri="{FF2B5EF4-FFF2-40B4-BE49-F238E27FC236}">
                  <a16:creationId xmlns:a16="http://schemas.microsoft.com/office/drawing/2014/main" id="{0081F040-CA69-C17E-4EC9-6A30070A901A}"/>
                </a:ext>
              </a:extLst>
            </p:cNvPr>
            <p:cNvCxnSpPr>
              <a:cxnSpLocks/>
              <a:stCxn id="39" idx="1"/>
            </p:cNvCxnSpPr>
            <p:nvPr/>
          </p:nvCxnSpPr>
          <p:spPr>
            <a:xfrm flipH="1">
              <a:off x="9586880" y="1749673"/>
              <a:ext cx="390004" cy="9403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sp>
          <p:nvSpPr>
            <p:cNvPr id="98" name="文本框 97">
              <a:extLst>
                <a:ext uri="{FF2B5EF4-FFF2-40B4-BE49-F238E27FC236}">
                  <a16:creationId xmlns:a16="http://schemas.microsoft.com/office/drawing/2014/main" id="{4A7C6E1A-E98A-C6FB-4019-DC599BE478D8}"/>
                </a:ext>
              </a:extLst>
            </p:cNvPr>
            <p:cNvSpPr txBox="1"/>
            <p:nvPr/>
          </p:nvSpPr>
          <p:spPr>
            <a:xfrm rot="16200000">
              <a:off x="6228459" y="2032291"/>
              <a:ext cx="1936345" cy="338554"/>
            </a:xfrm>
            <a:prstGeom prst="rect">
              <a:avLst/>
            </a:prstGeom>
            <a:solidFill>
              <a:schemeClr val="bg1"/>
            </a:solidFill>
          </p:spPr>
          <p:txBody>
            <a:bodyPr wrap="square">
              <a:spAutoFit/>
            </a:bodyPr>
            <a:lstStyle/>
            <a:p>
              <a:r>
                <a:rPr lang="en-US" altLang="zh-CN" sz="1600" b="1" dirty="0">
                  <a:latin typeface="Arial" panose="020B0604020202020204" pitchFamily="34" charset="0"/>
                  <a:cs typeface="Arial" panose="020B0604020202020204" pitchFamily="34" charset="0"/>
                </a:rPr>
                <a:t>V</a:t>
              </a:r>
              <a:r>
                <a:rPr lang="en-US" altLang="zh-CN" sz="1600" b="1" baseline="-25000" dirty="0">
                  <a:latin typeface="Arial" panose="020B0604020202020204" pitchFamily="34" charset="0"/>
                  <a:cs typeface="Arial" panose="020B0604020202020204" pitchFamily="34" charset="0"/>
                </a:rPr>
                <a:t>c</a:t>
              </a:r>
              <a:r>
                <a:rPr lang="en-US" altLang="zh-CN" sz="1600" b="1" dirty="0">
                  <a:latin typeface="Arial" panose="020B0604020202020204" pitchFamily="34" charset="0"/>
                  <a:cs typeface="Arial" panose="020B0604020202020204" pitchFamily="34" charset="0"/>
                </a:rPr>
                <a:t> A</a:t>
              </a:r>
              <a:r>
                <a:rPr lang="en-US" altLang="zh-CN" sz="1600" b="1" i="0" dirty="0">
                  <a:effectLst/>
                  <a:latin typeface="Arial" panose="020B0604020202020204" pitchFamily="34" charset="0"/>
                  <a:cs typeface="Arial" panose="020B0604020202020204" pitchFamily="34" charset="0"/>
                </a:rPr>
                <a:t>mp [</a:t>
              </a:r>
              <a:r>
                <a:rPr lang="en-US" altLang="zh-CN" sz="1200" b="1" i="0" dirty="0">
                  <a:effectLst/>
                  <a:latin typeface="Arial" panose="020B0604020202020204" pitchFamily="34" charset="0"/>
                  <a:cs typeface="Arial" panose="020B0604020202020204" pitchFamily="34" charset="0"/>
                </a:rPr>
                <a:t>norm. units</a:t>
              </a:r>
              <a:r>
                <a:rPr lang="en-US" altLang="zh-CN" sz="1600" b="1" i="0" dirty="0">
                  <a:effectLst/>
                  <a:latin typeface="Arial" panose="020B0604020202020204" pitchFamily="34" charset="0"/>
                  <a:cs typeface="Arial" panose="020B0604020202020204" pitchFamily="34" charset="0"/>
                </a:rPr>
                <a:t>]</a:t>
              </a:r>
              <a:endParaRPr lang="zh-CN" altLang="en-US" sz="1600" dirty="0"/>
            </a:p>
          </p:txBody>
        </p:sp>
        <p:pic>
          <p:nvPicPr>
            <p:cNvPr id="100" name="图片 99">
              <a:extLst>
                <a:ext uri="{FF2B5EF4-FFF2-40B4-BE49-F238E27FC236}">
                  <a16:creationId xmlns:a16="http://schemas.microsoft.com/office/drawing/2014/main" id="{88D79116-C7C7-8FF8-2674-D8C4B0AA05F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609784" y="3134446"/>
              <a:ext cx="4056115" cy="292745"/>
            </a:xfrm>
            <a:prstGeom prst="rect">
              <a:avLst/>
            </a:prstGeom>
          </p:spPr>
        </p:pic>
        <p:sp>
          <p:nvSpPr>
            <p:cNvPr id="101" name="文本框 100">
              <a:extLst>
                <a:ext uri="{FF2B5EF4-FFF2-40B4-BE49-F238E27FC236}">
                  <a16:creationId xmlns:a16="http://schemas.microsoft.com/office/drawing/2014/main" id="{7FC85724-A0E3-D9E3-3D7F-3778D219D5FE}"/>
                </a:ext>
              </a:extLst>
            </p:cNvPr>
            <p:cNvSpPr txBox="1"/>
            <p:nvPr/>
          </p:nvSpPr>
          <p:spPr>
            <a:xfrm>
              <a:off x="9038105" y="3269663"/>
              <a:ext cx="1015760" cy="338554"/>
            </a:xfrm>
            <a:prstGeom prst="rect">
              <a:avLst/>
            </a:prstGeom>
            <a:solidFill>
              <a:schemeClr val="bg1"/>
            </a:solidFill>
          </p:spPr>
          <p:txBody>
            <a:bodyPr wrap="square">
              <a:spAutoFit/>
            </a:bodyPr>
            <a:lstStyle/>
            <a:p>
              <a:r>
                <a:rPr lang="en-US" altLang="zh-CN" sz="1600" b="1">
                  <a:latin typeface="Arial" panose="020B0604020202020204" pitchFamily="34" charset="0"/>
                  <a:cs typeface="Arial" panose="020B0604020202020204" pitchFamily="34" charset="0"/>
                </a:rPr>
                <a:t>Time </a:t>
              </a:r>
              <a:r>
                <a:rPr lang="en-US" altLang="zh-CN" sz="1600" b="1" i="0">
                  <a:effectLst/>
                  <a:latin typeface="Arial" panose="020B0604020202020204" pitchFamily="34" charset="0"/>
                  <a:cs typeface="Arial" panose="020B0604020202020204" pitchFamily="34" charset="0"/>
                </a:rPr>
                <a:t>[</a:t>
              </a:r>
              <a:r>
                <a:rPr lang="en-US" altLang="zh-CN" sz="1200" b="1" i="0" err="1">
                  <a:effectLst/>
                  <a:latin typeface="Arial" panose="020B0604020202020204" pitchFamily="34" charset="0"/>
                  <a:cs typeface="Arial" panose="020B0604020202020204" pitchFamily="34" charset="0"/>
                </a:rPr>
                <a:t>ms</a:t>
              </a:r>
              <a:r>
                <a:rPr lang="en-US" altLang="zh-CN" sz="1600" b="1" i="0">
                  <a:effectLst/>
                  <a:latin typeface="Arial" panose="020B0604020202020204" pitchFamily="34" charset="0"/>
                  <a:cs typeface="Arial" panose="020B0604020202020204" pitchFamily="34" charset="0"/>
                </a:rPr>
                <a:t>]</a:t>
              </a:r>
              <a:endParaRPr lang="zh-CN" altLang="en-US" sz="1600"/>
            </a:p>
          </p:txBody>
        </p:sp>
      </p:grpSp>
      <p:graphicFrame>
        <p:nvGraphicFramePr>
          <p:cNvPr id="103" name="表格 102">
            <a:extLst>
              <a:ext uri="{FF2B5EF4-FFF2-40B4-BE49-F238E27FC236}">
                <a16:creationId xmlns:a16="http://schemas.microsoft.com/office/drawing/2014/main" id="{5EAB4942-D2DC-B897-C336-91A243C433CD}"/>
              </a:ext>
            </a:extLst>
          </p:cNvPr>
          <p:cNvGraphicFramePr>
            <a:graphicFrameLocks noGrp="1"/>
          </p:cNvGraphicFramePr>
          <p:nvPr/>
        </p:nvGraphicFramePr>
        <p:xfrm>
          <a:off x="8008734" y="1771762"/>
          <a:ext cx="1146689" cy="1304479"/>
        </p:xfrm>
        <a:graphic>
          <a:graphicData uri="http://schemas.openxmlformats.org/drawingml/2006/table">
            <a:tbl>
              <a:tblPr firstRow="1" bandRow="1"/>
              <a:tblGrid>
                <a:gridCol w="1146689">
                  <a:extLst>
                    <a:ext uri="{9D8B030D-6E8A-4147-A177-3AD203B41FA5}">
                      <a16:colId xmlns:a16="http://schemas.microsoft.com/office/drawing/2014/main" val="10073840"/>
                    </a:ext>
                  </a:extLst>
                </a:gridCol>
              </a:tblGrid>
              <a:tr h="2761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25000"/>
                        </a:lnSpc>
                      </a:pPr>
                      <a:r>
                        <a:rPr lang="en-US" altLang="zh-CN" sz="1400" b="1">
                          <a:latin typeface="Arial" panose="020B0604020202020204" pitchFamily="34" charset="0"/>
                          <a:ea typeface="微软雅黑" panose="020B0503020204020204" pitchFamily="34" charset="-122"/>
                          <a:cs typeface="Arial" panose="020B0604020202020204" pitchFamily="34" charset="0"/>
                        </a:rPr>
                        <a:t>Range</a:t>
                      </a:r>
                      <a:endParaRPr lang="zh-CN" altLang="en-US" sz="1400" b="1" baseline="-25000">
                        <a:latin typeface="Arial" panose="020B0604020202020204" pitchFamily="34" charset="0"/>
                        <a:ea typeface="微软雅黑" panose="020B0503020204020204" pitchFamily="34" charset="-122"/>
                        <a:cs typeface="Arial" panose="020B0604020202020204" pitchFamily="34" charset="0"/>
                      </a:endParaRPr>
                    </a:p>
                  </a:txBody>
                  <a:tcPr anchor="ctr">
                    <a:lnL w="12700" cmpd="sng">
                      <a:solidFill>
                        <a:srgbClr val="8064A2"/>
                      </a:solidFill>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250438609"/>
                  </a:ext>
                </a:extLst>
              </a:tr>
              <a:tr h="303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133" rtl="0" eaLnBrk="1" latinLnBrk="0" hangingPunct="1"/>
                      <a:r>
                        <a:rPr lang="en-US" altLang="zh-CN" sz="1200" kern="1200">
                          <a:solidFill>
                            <a:schemeClr val="dk1"/>
                          </a:solidFill>
                          <a:latin typeface="Arial" panose="020B0604020202020204" pitchFamily="34" charset="0"/>
                          <a:ea typeface="微软雅黑 Light" panose="020B0502040204020203" pitchFamily="34" charset="-122"/>
                          <a:cs typeface="Arial" panose="020B0604020202020204" pitchFamily="34" charset="0"/>
                        </a:rPr>
                        <a:t>&gt;15 MV/m</a:t>
                      </a:r>
                      <a:endParaRPr lang="zh-CN" altLang="en-US" sz="1200" kern="1200">
                        <a:solidFill>
                          <a:schemeClr val="dk1"/>
                        </a:solidFill>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814369077"/>
                  </a:ext>
                </a:extLst>
              </a:tr>
              <a:tr h="3281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kern="1200">
                          <a:solidFill>
                            <a:schemeClr val="dk1"/>
                          </a:solidFill>
                          <a:latin typeface="Arial" panose="020B0604020202020204" pitchFamily="34" charset="0"/>
                          <a:ea typeface="微软雅黑 Light" panose="020B0502040204020203" pitchFamily="34" charset="-122"/>
                          <a:cs typeface="Arial" panose="020B0604020202020204" pitchFamily="34" charset="0"/>
                        </a:rPr>
                        <a:t>&gt;25 MV/m</a:t>
                      </a:r>
                      <a:endParaRPr lang="zh-CN" altLang="en-US" sz="1200" kern="1200">
                        <a:solidFill>
                          <a:schemeClr val="dk1"/>
                        </a:solidFill>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26368483"/>
                  </a:ext>
                </a:extLst>
              </a:tr>
              <a:tr h="3408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kern="1200">
                          <a:solidFill>
                            <a:schemeClr val="dk1"/>
                          </a:solidFill>
                          <a:latin typeface="Arial" panose="020B0604020202020204" pitchFamily="34" charset="0"/>
                          <a:ea typeface="微软雅黑 Light" panose="020B0502040204020203" pitchFamily="34" charset="-122"/>
                          <a:cs typeface="Arial" panose="020B0604020202020204" pitchFamily="34" charset="0"/>
                        </a:rPr>
                        <a:t>&gt;35 MV/m</a:t>
                      </a:r>
                      <a:endParaRPr lang="zh-CN" altLang="en-US" sz="1200" kern="1200">
                        <a:solidFill>
                          <a:schemeClr val="dk1"/>
                        </a:solidFill>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2919296819"/>
                  </a:ext>
                </a:extLst>
              </a:tr>
            </a:tbl>
          </a:graphicData>
        </a:graphic>
      </p:graphicFrame>
      <p:graphicFrame>
        <p:nvGraphicFramePr>
          <p:cNvPr id="104" name="表格 103">
            <a:extLst>
              <a:ext uri="{FF2B5EF4-FFF2-40B4-BE49-F238E27FC236}">
                <a16:creationId xmlns:a16="http://schemas.microsoft.com/office/drawing/2014/main" id="{6AF4AB99-2BC7-D602-9166-BB3267A507F0}"/>
              </a:ext>
            </a:extLst>
          </p:cNvPr>
          <p:cNvGraphicFramePr>
            <a:graphicFrameLocks noGrp="1"/>
          </p:cNvGraphicFramePr>
          <p:nvPr/>
        </p:nvGraphicFramePr>
        <p:xfrm>
          <a:off x="6603581" y="1771761"/>
          <a:ext cx="1405153" cy="1304479"/>
        </p:xfrm>
        <a:graphic>
          <a:graphicData uri="http://schemas.openxmlformats.org/drawingml/2006/table">
            <a:tbl>
              <a:tblPr firstRow="1" bandRow="1"/>
              <a:tblGrid>
                <a:gridCol w="1405153">
                  <a:extLst>
                    <a:ext uri="{9D8B030D-6E8A-4147-A177-3AD203B41FA5}">
                      <a16:colId xmlns:a16="http://schemas.microsoft.com/office/drawing/2014/main" val="759888657"/>
                    </a:ext>
                  </a:extLst>
                </a:gridCol>
              </a:tblGrid>
              <a:tr h="2761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25000"/>
                        </a:lnSpc>
                      </a:pPr>
                      <a:r>
                        <a:rPr lang="en-US" altLang="zh-CN" sz="1400" b="1">
                          <a:latin typeface="Arial" panose="020B0604020202020204" pitchFamily="34" charset="0"/>
                          <a:ea typeface="微软雅黑" panose="020B0503020204020204" pitchFamily="34" charset="-122"/>
                          <a:cs typeface="Arial" panose="020B0604020202020204" pitchFamily="34" charset="0"/>
                        </a:rPr>
                        <a:t>Item</a:t>
                      </a:r>
                      <a:endParaRPr lang="zh-CN" altLang="en-US" sz="1400" b="1">
                        <a:latin typeface="Arial" panose="020B0604020202020204" pitchFamily="34" charset="0"/>
                        <a:ea typeface="微软雅黑" panose="020B0503020204020204" pitchFamily="34" charset="-122"/>
                        <a:cs typeface="Arial" panose="020B0604020202020204" pitchFamily="34" charset="0"/>
                      </a:endParaRPr>
                    </a:p>
                  </a:txBody>
                  <a:tcPr anchor="ctr">
                    <a:lnL w="12700" cmpd="sng">
                      <a:solidFill>
                        <a:srgbClr val="8064A2"/>
                      </a:solidFill>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2986925500"/>
                  </a:ext>
                </a:extLst>
              </a:tr>
              <a:tr h="303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00000"/>
                        </a:lnSpc>
                      </a:pPr>
                      <a:r>
                        <a:rPr lang="en-US" altLang="zh-CN" sz="1200" b="0" u="none" strike="noStrike" kern="1200" baseline="0">
                          <a:solidFill>
                            <a:schemeClr val="dk1"/>
                          </a:solidFill>
                          <a:latin typeface="Arial" panose="020B0604020202020204" pitchFamily="34" charset="0"/>
                          <a:ea typeface="微软雅黑 Light" panose="020B0502040204020203" pitchFamily="34" charset="-122"/>
                          <a:cs typeface="Arial" panose="020B0604020202020204" pitchFamily="34" charset="0"/>
                        </a:rPr>
                        <a:t>Flashover</a:t>
                      </a:r>
                      <a:endParaRPr lang="zh-CN" altLang="en-US" sz="1200">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249480154"/>
                  </a:ext>
                </a:extLst>
              </a:tr>
              <a:tr h="3281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133" rtl="0" eaLnBrk="1" latinLnBrk="0" hangingPunct="1">
                        <a:lnSpc>
                          <a:spcPct val="125000"/>
                        </a:lnSpc>
                      </a:pPr>
                      <a:r>
                        <a:rPr lang="en-US" altLang="zh-CN" sz="1200" b="0" u="none" strike="noStrike" kern="1200" baseline="0">
                          <a:solidFill>
                            <a:schemeClr val="dk1"/>
                          </a:solidFill>
                          <a:latin typeface="Arial" panose="020B0604020202020204" pitchFamily="34" charset="0"/>
                          <a:ea typeface="微软雅黑" panose="020B0503020204020204" pitchFamily="34" charset="-122"/>
                          <a:cs typeface="Arial" panose="020B0604020202020204" pitchFamily="34" charset="0"/>
                        </a:rPr>
                        <a:t>Partial E-quench</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2482276"/>
                  </a:ext>
                </a:extLst>
              </a:tr>
              <a:tr h="3408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133" rtl="0" eaLnBrk="1" latinLnBrk="0" hangingPunct="1">
                        <a:lnSpc>
                          <a:spcPct val="125000"/>
                        </a:lnSpc>
                      </a:pPr>
                      <a:r>
                        <a:rPr lang="en-US" altLang="zh-CN" sz="1200" b="0" u="none" strike="noStrike" kern="1200" baseline="0">
                          <a:solidFill>
                            <a:schemeClr val="dk1"/>
                          </a:solidFill>
                          <a:latin typeface="Arial" panose="020B0604020202020204" pitchFamily="34" charset="0"/>
                          <a:ea typeface="微软雅黑 Light" panose="020B0502040204020203" pitchFamily="34" charset="-122"/>
                          <a:cs typeface="Arial" panose="020B0604020202020204" pitchFamily="34" charset="0"/>
                        </a:rPr>
                        <a:t>E-quench</a:t>
                      </a:r>
                      <a:endParaRPr lang="zh-CN" altLang="en-US" sz="1200" b="0" u="none" strike="noStrike" kern="1200" baseline="0">
                        <a:solidFill>
                          <a:schemeClr val="dk1"/>
                        </a:solidFill>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472449884"/>
                  </a:ext>
                </a:extLst>
              </a:tr>
            </a:tbl>
          </a:graphicData>
        </a:graphic>
      </p:graphicFrame>
      <p:graphicFrame>
        <p:nvGraphicFramePr>
          <p:cNvPr id="105" name="表格 104">
            <a:extLst>
              <a:ext uri="{FF2B5EF4-FFF2-40B4-BE49-F238E27FC236}">
                <a16:creationId xmlns:a16="http://schemas.microsoft.com/office/drawing/2014/main" id="{918E299C-3E10-E5B8-F150-F02EC0AD0B05}"/>
              </a:ext>
            </a:extLst>
          </p:cNvPr>
          <p:cNvGraphicFramePr>
            <a:graphicFrameLocks noGrp="1"/>
          </p:cNvGraphicFramePr>
          <p:nvPr/>
        </p:nvGraphicFramePr>
        <p:xfrm>
          <a:off x="10346195" y="1771762"/>
          <a:ext cx="917757" cy="1306320"/>
        </p:xfrm>
        <a:graphic>
          <a:graphicData uri="http://schemas.openxmlformats.org/drawingml/2006/table">
            <a:tbl>
              <a:tblPr firstRow="1" bandRow="1"/>
              <a:tblGrid>
                <a:gridCol w="917757">
                  <a:extLst>
                    <a:ext uri="{9D8B030D-6E8A-4147-A177-3AD203B41FA5}">
                      <a16:colId xmlns:a16="http://schemas.microsoft.com/office/drawing/2014/main" val="1027686231"/>
                    </a:ext>
                  </a:extLst>
                </a:gridCol>
              </a:tblGrid>
              <a:tr h="33027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25000"/>
                        </a:lnSpc>
                      </a:pPr>
                      <a:r>
                        <a:rPr lang="en-US" altLang="zh-CN" sz="1200" b="1">
                          <a:latin typeface="Arial" panose="020B0604020202020204" pitchFamily="34" charset="0"/>
                          <a:ea typeface="微软雅黑" panose="020B0503020204020204" pitchFamily="34" charset="-122"/>
                          <a:cs typeface="Arial" panose="020B0604020202020204" pitchFamily="34" charset="0"/>
                        </a:rPr>
                        <a:t>Duration</a:t>
                      </a:r>
                      <a:endParaRPr lang="zh-CN" altLang="en-US" sz="1200" b="1">
                        <a:latin typeface="Arial" panose="020B0604020202020204" pitchFamily="34" charset="0"/>
                        <a:ea typeface="微软雅黑" panose="020B0503020204020204" pitchFamily="34" charset="-122"/>
                        <a:cs typeface="Arial" panose="020B0604020202020204" pitchFamily="34" charset="0"/>
                      </a:endParaRPr>
                    </a:p>
                  </a:txBody>
                  <a:tcPr anchor="ctr">
                    <a:lnL w="12700" cmpd="sng">
                      <a:solidFill>
                        <a:srgbClr val="8064A2"/>
                      </a:solidFill>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510953070"/>
                  </a:ext>
                </a:extLst>
              </a:tr>
              <a:tr h="3046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a:latin typeface="Arial" panose="020B0604020202020204" pitchFamily="34" charset="0"/>
                          <a:ea typeface="微软雅黑 Light" panose="020B0502040204020203" pitchFamily="34" charset="-122"/>
                          <a:cs typeface="Arial" panose="020B0604020202020204" pitchFamily="34" charset="0"/>
                        </a:rPr>
                        <a:t>5 ~ 10 </a:t>
                      </a:r>
                      <a:r>
                        <a:rPr lang="el-GR" altLang="zh-CN" sz="1200">
                          <a:latin typeface="Arial" panose="020B0604020202020204" pitchFamily="34" charset="0"/>
                          <a:ea typeface="微软雅黑 Light" panose="020B0502040204020203" pitchFamily="34" charset="-122"/>
                          <a:cs typeface="Arial" panose="020B0604020202020204" pitchFamily="34" charset="0"/>
                        </a:rPr>
                        <a:t>μ</a:t>
                      </a:r>
                      <a:r>
                        <a:rPr lang="en-US" altLang="zh-CN" sz="1200">
                          <a:latin typeface="Arial" panose="020B0604020202020204" pitchFamily="34" charset="0"/>
                          <a:ea typeface="微软雅黑 Light" panose="020B0502040204020203" pitchFamily="34" charset="-122"/>
                          <a:cs typeface="Arial" panose="020B0604020202020204" pitchFamily="34" charset="0"/>
                        </a:rPr>
                        <a:t>s</a:t>
                      </a:r>
                      <a:endParaRPr lang="zh-CN" altLang="en-US" sz="1200">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616399803"/>
                  </a:ext>
                </a:extLst>
              </a:tr>
              <a:tr h="3293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a:latin typeface="Arial" panose="020B0604020202020204" pitchFamily="34" charset="0"/>
                          <a:ea typeface="微软雅黑 Light" panose="020B0502040204020203" pitchFamily="34" charset="-122"/>
                          <a:cs typeface="Arial" panose="020B0604020202020204" pitchFamily="34" charset="0"/>
                        </a:rPr>
                        <a:t>~ 5 </a:t>
                      </a:r>
                      <a:r>
                        <a:rPr lang="el-GR" altLang="zh-CN" sz="1200">
                          <a:latin typeface="Arial" panose="020B0604020202020204" pitchFamily="34" charset="0"/>
                          <a:ea typeface="微软雅黑 Light" panose="020B0502040204020203" pitchFamily="34" charset="-122"/>
                          <a:cs typeface="Arial" panose="020B0604020202020204" pitchFamily="34" charset="0"/>
                        </a:rPr>
                        <a:t>μ</a:t>
                      </a:r>
                      <a:r>
                        <a:rPr lang="en-US" altLang="zh-CN" sz="1200">
                          <a:latin typeface="Arial" panose="020B0604020202020204" pitchFamily="34" charset="0"/>
                          <a:ea typeface="微软雅黑 Light" panose="020B0502040204020203" pitchFamily="34" charset="-122"/>
                          <a:cs typeface="Arial" panose="020B0604020202020204" pitchFamily="34" charset="0"/>
                        </a:rPr>
                        <a:t>s</a:t>
                      </a:r>
                      <a:endParaRPr lang="zh-CN" altLang="en-US" sz="1200">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1970879"/>
                  </a:ext>
                </a:extLst>
              </a:tr>
              <a:tr h="3420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a:latin typeface="Arial" panose="020B0604020202020204" pitchFamily="34" charset="0"/>
                          <a:ea typeface="微软雅黑 Light" panose="020B0502040204020203" pitchFamily="34" charset="-122"/>
                          <a:cs typeface="Arial" panose="020B0604020202020204" pitchFamily="34" charset="0"/>
                        </a:rPr>
                        <a:t>~ 1 </a:t>
                      </a:r>
                      <a:r>
                        <a:rPr lang="el-GR" altLang="zh-CN" sz="1200">
                          <a:latin typeface="Arial" panose="020B0604020202020204" pitchFamily="34" charset="0"/>
                          <a:ea typeface="微软雅黑 Light" panose="020B0502040204020203" pitchFamily="34" charset="-122"/>
                          <a:cs typeface="Arial" panose="020B0604020202020204" pitchFamily="34" charset="0"/>
                        </a:rPr>
                        <a:t>μ</a:t>
                      </a:r>
                      <a:r>
                        <a:rPr lang="en-US" altLang="zh-CN" sz="1200">
                          <a:latin typeface="Arial" panose="020B0604020202020204" pitchFamily="34" charset="0"/>
                          <a:ea typeface="微软雅黑 Light" panose="020B0502040204020203" pitchFamily="34" charset="-122"/>
                          <a:cs typeface="Arial" panose="020B0604020202020204" pitchFamily="34" charset="0"/>
                        </a:rPr>
                        <a:t>s</a:t>
                      </a:r>
                      <a:endParaRPr lang="zh-CN" altLang="en-US" sz="1200">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109824844"/>
                  </a:ext>
                </a:extLst>
              </a:tr>
            </a:tbl>
          </a:graphicData>
        </a:graphic>
      </p:graphicFrame>
      <p:graphicFrame>
        <p:nvGraphicFramePr>
          <p:cNvPr id="110" name="表格 109">
            <a:extLst>
              <a:ext uri="{FF2B5EF4-FFF2-40B4-BE49-F238E27FC236}">
                <a16:creationId xmlns:a16="http://schemas.microsoft.com/office/drawing/2014/main" id="{D2A49FAE-1CF0-62CA-5E35-B1B6F73145F9}"/>
              </a:ext>
            </a:extLst>
          </p:cNvPr>
          <p:cNvGraphicFramePr>
            <a:graphicFrameLocks noGrp="1"/>
          </p:cNvGraphicFramePr>
          <p:nvPr/>
        </p:nvGraphicFramePr>
        <p:xfrm>
          <a:off x="9102270" y="1629515"/>
          <a:ext cx="1277863" cy="1560903"/>
        </p:xfrm>
        <a:graphic>
          <a:graphicData uri="http://schemas.openxmlformats.org/drawingml/2006/table">
            <a:tbl>
              <a:tblPr firstRow="1" bandRow="1">
                <a:effectLst>
                  <a:innerShdw blurRad="114300">
                    <a:prstClr val="black"/>
                  </a:innerShdw>
                </a:effectLst>
              </a:tblPr>
              <a:tblGrid>
                <a:gridCol w="1277863">
                  <a:extLst>
                    <a:ext uri="{9D8B030D-6E8A-4147-A177-3AD203B41FA5}">
                      <a16:colId xmlns:a16="http://schemas.microsoft.com/office/drawing/2014/main" val="1185478796"/>
                    </a:ext>
                  </a:extLst>
                </a:gridCol>
              </a:tblGrid>
              <a:tr h="37737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altLang="zh-CN" sz="1800" b="1" err="1">
                          <a:latin typeface="微软雅黑" panose="020B0503020204020204" pitchFamily="34" charset="-122"/>
                          <a:ea typeface="微软雅黑" panose="020B0503020204020204" pitchFamily="34" charset="-122"/>
                        </a:rPr>
                        <a:t>E</a:t>
                      </a:r>
                      <a:r>
                        <a:rPr lang="en-US" altLang="zh-CN" sz="1800" b="1" baseline="-25000" err="1">
                          <a:latin typeface="微软雅黑" panose="020B0503020204020204" pitchFamily="34" charset="-122"/>
                          <a:ea typeface="微软雅黑" panose="020B0503020204020204" pitchFamily="34" charset="-122"/>
                        </a:rPr>
                        <a:t>acc</a:t>
                      </a:r>
                      <a:r>
                        <a:rPr lang="en-US" altLang="zh-CN"/>
                        <a:t> </a:t>
                      </a:r>
                      <a:r>
                        <a:rPr lang="en-US" altLang="zh-CN">
                          <a:latin typeface="Arial" panose="020B0604020202020204" pitchFamily="34" charset="0"/>
                          <a:cs typeface="Arial" panose="020B0604020202020204" pitchFamily="34" charset="0"/>
                        </a:rPr>
                        <a:t>loss</a:t>
                      </a:r>
                      <a:endParaRPr lang="zh-CN" altLang="en-US">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75000"/>
                      </a:srgbClr>
                    </a:solidFill>
                  </a:tcPr>
                </a:tc>
                <a:extLst>
                  <a:ext uri="{0D108BD9-81ED-4DB2-BD59-A6C34878D82A}">
                    <a16:rowId xmlns:a16="http://schemas.microsoft.com/office/drawing/2014/main" val="2520764424"/>
                  </a:ext>
                </a:extLst>
              </a:tr>
              <a:tr h="377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b="1"/>
                        <a:t>None</a:t>
                      </a:r>
                      <a:endParaRPr lang="zh-CN" altLang="en-US" b="1"/>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extLst>
                  <a:ext uri="{0D108BD9-81ED-4DB2-BD59-A6C34878D82A}">
                    <a16:rowId xmlns:a16="http://schemas.microsoft.com/office/drawing/2014/main" val="312026696"/>
                  </a:ext>
                </a:extLst>
              </a:tr>
              <a:tr h="3954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b="1" dirty="0"/>
                        <a:t>1% ~ 30%</a:t>
                      </a:r>
                      <a:endParaRPr lang="zh-CN" altLang="en-US"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20000"/>
                        <a:lumOff val="80000"/>
                      </a:srgbClr>
                    </a:solidFill>
                  </a:tcPr>
                </a:tc>
                <a:extLst>
                  <a:ext uri="{0D108BD9-81ED-4DB2-BD59-A6C34878D82A}">
                    <a16:rowId xmlns:a16="http://schemas.microsoft.com/office/drawing/2014/main" val="4093865020"/>
                  </a:ext>
                </a:extLst>
              </a:tr>
              <a:tr h="4106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b="1" dirty="0"/>
                        <a:t>100%</a:t>
                      </a:r>
                      <a:endParaRPr lang="zh-CN" altLang="en-US"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extLst>
                  <a:ext uri="{0D108BD9-81ED-4DB2-BD59-A6C34878D82A}">
                    <a16:rowId xmlns:a16="http://schemas.microsoft.com/office/drawing/2014/main" val="3813850059"/>
                  </a:ext>
                </a:extLst>
              </a:tr>
            </a:tbl>
          </a:graphicData>
        </a:graphic>
      </p:graphicFrame>
      <p:sp>
        <p:nvSpPr>
          <p:cNvPr id="112" name="矩形: 圆角 111">
            <a:extLst>
              <a:ext uri="{FF2B5EF4-FFF2-40B4-BE49-F238E27FC236}">
                <a16:creationId xmlns:a16="http://schemas.microsoft.com/office/drawing/2014/main" id="{FBEE65AC-9AC9-EC79-7994-49F72B502B5E}"/>
              </a:ext>
            </a:extLst>
          </p:cNvPr>
          <p:cNvSpPr/>
          <p:nvPr/>
        </p:nvSpPr>
        <p:spPr>
          <a:xfrm>
            <a:off x="6527843" y="2355879"/>
            <a:ext cx="4803097" cy="871113"/>
          </a:xfrm>
          <a:prstGeom prst="roundRect">
            <a:avLst/>
          </a:prstGeom>
          <a:solidFill>
            <a:srgbClr val="4F81BD">
              <a:alpha val="0"/>
            </a:srgbClr>
          </a:solidFill>
          <a:ln w="25400" cap="flat" cmpd="sng" algn="ctr">
            <a:gradFill>
              <a:gsLst>
                <a:gs pos="56000">
                  <a:srgbClr val="FF0000"/>
                </a:gs>
                <a:gs pos="100000">
                  <a:srgbClr val="C0504D">
                    <a:lumMod val="20000"/>
                    <a:lumOff val="80000"/>
                  </a:srgbClr>
                </a:gs>
              </a:gsLst>
              <a:lin ang="5400000" scaled="0"/>
            </a:gradFill>
            <a:prstDash val="solid"/>
          </a:ln>
          <a:effectLst/>
        </p:spPr>
        <p:txBody>
          <a:bodyPr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13" name="组合 112">
            <a:extLst>
              <a:ext uri="{FF2B5EF4-FFF2-40B4-BE49-F238E27FC236}">
                <a16:creationId xmlns:a16="http://schemas.microsoft.com/office/drawing/2014/main" id="{E057EA5A-1D7C-5EAF-C350-CB9B486308F1}"/>
              </a:ext>
            </a:extLst>
          </p:cNvPr>
          <p:cNvGrpSpPr/>
          <p:nvPr/>
        </p:nvGrpSpPr>
        <p:grpSpPr>
          <a:xfrm>
            <a:off x="4284415" y="4255719"/>
            <a:ext cx="1127037" cy="547522"/>
            <a:chOff x="5034718" y="2087691"/>
            <a:chExt cx="1127037" cy="547522"/>
          </a:xfrm>
          <a:effectLst>
            <a:outerShdw blurRad="50800" dist="38100" algn="l" rotWithShape="0">
              <a:prstClr val="black">
                <a:alpha val="40000"/>
              </a:prstClr>
            </a:outerShdw>
          </a:effectLst>
        </p:grpSpPr>
        <p:sp>
          <p:nvSpPr>
            <p:cNvPr id="114" name="矩形: 圆角 113">
              <a:extLst>
                <a:ext uri="{FF2B5EF4-FFF2-40B4-BE49-F238E27FC236}">
                  <a16:creationId xmlns:a16="http://schemas.microsoft.com/office/drawing/2014/main" id="{7CDE439D-50EA-5ED7-C2B2-5A22DE24461B}"/>
                </a:ext>
              </a:extLst>
            </p:cNvPr>
            <p:cNvSpPr/>
            <p:nvPr/>
          </p:nvSpPr>
          <p:spPr>
            <a:xfrm>
              <a:off x="5034718" y="2132869"/>
              <a:ext cx="1096366" cy="472232"/>
            </a:xfrm>
            <a:prstGeom prst="roundRect">
              <a:avLst>
                <a:gd name="adj" fmla="val 6686"/>
              </a:avLst>
            </a:prstGeom>
            <a:solidFill>
              <a:schemeClr val="bg1">
                <a:lumMod val="95000"/>
              </a:schemeClr>
            </a:solidFill>
            <a:ln w="12700">
              <a:solidFill>
                <a:schemeClr val="bg1">
                  <a:lumMod val="8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文本框 114">
              <a:extLst>
                <a:ext uri="{FF2B5EF4-FFF2-40B4-BE49-F238E27FC236}">
                  <a16:creationId xmlns:a16="http://schemas.microsoft.com/office/drawing/2014/main" id="{8255EF4E-6577-BA64-C437-F5501C21159E}"/>
                </a:ext>
              </a:extLst>
            </p:cNvPr>
            <p:cNvSpPr txBox="1"/>
            <p:nvPr/>
          </p:nvSpPr>
          <p:spPr>
            <a:xfrm>
              <a:off x="5318856" y="2087691"/>
              <a:ext cx="842899" cy="547522"/>
            </a:xfrm>
            <a:prstGeom prst="rect">
              <a:avLst/>
            </a:prstGeom>
            <a:noFill/>
          </p:spPr>
          <p:txBody>
            <a:bodyPr wrap="square" rtlCol="0">
              <a:spAutoFit/>
            </a:bodyPr>
            <a:lstStyle/>
            <a:p>
              <a:pPr>
                <a:lnSpc>
                  <a:spcPct val="130000"/>
                </a:lnSpc>
              </a:pPr>
              <a:r>
                <a:rPr lang="en-US" altLang="zh-CN" sz="1200" dirty="0">
                  <a:solidFill>
                    <a:srgbClr val="C00000"/>
                  </a:solidFill>
                  <a:latin typeface="Arial" panose="020B0604020202020204" pitchFamily="34" charset="0"/>
                  <a:ea typeface="微软雅黑 Light" panose="020B0502040204020203" pitchFamily="34" charset="-122"/>
                  <a:cs typeface="Arial" panose="020B0604020202020204" pitchFamily="34" charset="0"/>
                </a:rPr>
                <a:t>Vc</a:t>
              </a:r>
            </a:p>
            <a:p>
              <a:pPr>
                <a:lnSpc>
                  <a:spcPct val="130000"/>
                </a:lnSpc>
              </a:pPr>
              <a:r>
                <a:rPr lang="en-US" altLang="zh-CN" sz="1200" dirty="0">
                  <a:solidFill>
                    <a:srgbClr val="14517C"/>
                  </a:solidFill>
                  <a:latin typeface="Arial" panose="020B0604020202020204" pitchFamily="34" charset="0"/>
                  <a:ea typeface="微软雅黑 Light" panose="020B0502040204020203" pitchFamily="34" charset="-122"/>
                  <a:cs typeface="Arial" panose="020B0604020202020204" pitchFamily="34" charset="0"/>
                </a:rPr>
                <a:t>Pick-up</a:t>
              </a:r>
            </a:p>
          </p:txBody>
        </p:sp>
        <p:cxnSp>
          <p:nvCxnSpPr>
            <p:cNvPr id="116" name="直接连接符 115">
              <a:extLst>
                <a:ext uri="{FF2B5EF4-FFF2-40B4-BE49-F238E27FC236}">
                  <a16:creationId xmlns:a16="http://schemas.microsoft.com/office/drawing/2014/main" id="{47371A0C-F814-C986-3B5A-1AC02FF1A4FB}"/>
                </a:ext>
              </a:extLst>
            </p:cNvPr>
            <p:cNvCxnSpPr>
              <a:cxnSpLocks/>
            </p:cNvCxnSpPr>
            <p:nvPr/>
          </p:nvCxnSpPr>
          <p:spPr>
            <a:xfrm>
              <a:off x="5124982" y="2263302"/>
              <a:ext cx="24509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4D4B4913-F95A-F718-4940-3B4D73A8EFA1}"/>
                </a:ext>
              </a:extLst>
            </p:cNvPr>
            <p:cNvCxnSpPr>
              <a:cxnSpLocks/>
            </p:cNvCxnSpPr>
            <p:nvPr/>
          </p:nvCxnSpPr>
          <p:spPr>
            <a:xfrm>
              <a:off x="5124982" y="2481848"/>
              <a:ext cx="245097" cy="0"/>
            </a:xfrm>
            <a:prstGeom prst="line">
              <a:avLst/>
            </a:prstGeom>
            <a:ln w="12700">
              <a:solidFill>
                <a:srgbClr val="14517C"/>
              </a:solidFill>
            </a:ln>
          </p:spPr>
          <p:style>
            <a:lnRef idx="1">
              <a:schemeClr val="accent1"/>
            </a:lnRef>
            <a:fillRef idx="0">
              <a:schemeClr val="accent1"/>
            </a:fillRef>
            <a:effectRef idx="0">
              <a:schemeClr val="accent1"/>
            </a:effectRef>
            <a:fontRef idx="minor">
              <a:schemeClr val="tx1"/>
            </a:fontRef>
          </p:style>
        </p:cxnSp>
      </p:grpSp>
      <p:sp>
        <p:nvSpPr>
          <p:cNvPr id="2" name="灯片编号占位符 1">
            <a:extLst>
              <a:ext uri="{FF2B5EF4-FFF2-40B4-BE49-F238E27FC236}">
                <a16:creationId xmlns:a16="http://schemas.microsoft.com/office/drawing/2014/main" id="{3F8E72D0-C50C-D06A-1CEB-DC394AD1CA5C}"/>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50</a:t>
            </a:fld>
            <a:endParaRPr lang="en-GB" altLang="zh-CN">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E9BF1D58-5769-6D91-FF3E-1A6233A79EE8}"/>
              </a:ext>
            </a:extLst>
          </p:cNvPr>
          <p:cNvSpPr>
            <a:spLocks noGrp="1"/>
          </p:cNvSpPr>
          <p:nvPr>
            <p:ph type="title"/>
          </p:nvPr>
        </p:nvSpPr>
        <p:spPr>
          <a:xfrm>
            <a:off x="1552352" y="-3175"/>
            <a:ext cx="10639647" cy="840105"/>
          </a:xfrm>
        </p:spPr>
        <p:txBody>
          <a:bodyPr/>
          <a:lstStyle/>
          <a:p>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Flashover </a:t>
            </a:r>
            <a:r>
              <a:rPr kumimoji="0" lang="en-US" altLang="zh-CN" sz="36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v.s</a:t>
            </a: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Electronic Quench</a:t>
            </a:r>
            <a:endParaRPr lang="zh-CN" altLang="en-US" dirty="0"/>
          </a:p>
        </p:txBody>
      </p:sp>
      <p:sp>
        <p:nvSpPr>
          <p:cNvPr id="4" name="文本占位符 1">
            <a:extLst>
              <a:ext uri="{FF2B5EF4-FFF2-40B4-BE49-F238E27FC236}">
                <a16:creationId xmlns:a16="http://schemas.microsoft.com/office/drawing/2014/main" id="{8109431D-1B0A-AA53-18D1-ADE9D92D2F54}"/>
              </a:ext>
            </a:extLst>
          </p:cNvPr>
          <p:cNvSpPr txBox="1">
            <a:spLocks/>
          </p:cNvSpPr>
          <p:nvPr/>
        </p:nvSpPr>
        <p:spPr>
          <a:xfrm>
            <a:off x="-21337" y="899311"/>
            <a:ext cx="11698987"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spcAft>
                <a:spcPts val="600"/>
              </a:spcAft>
              <a:buFont typeface="Wingdings" panose="05000000000000000000" pitchFamily="2" charset="2"/>
              <a:buChar char="l"/>
            </a:pPr>
            <a:r>
              <a:rPr lang="en-US" altLang="zh-CN" sz="2000">
                <a:latin typeface="Arial" panose="020B0604020202020204" pitchFamily="34" charset="0"/>
                <a:ea typeface="微软雅黑 Light" panose="020B0502040204020203" pitchFamily="34" charset="-122"/>
                <a:cs typeface="Arial" panose="020B0604020202020204" pitchFamily="34" charset="0"/>
              </a:rPr>
              <a:t>Field emission (FE) induced fault patterns: </a:t>
            </a:r>
            <a:r>
              <a:rPr lang="en-US" altLang="zh-CN" sz="2000" b="1">
                <a:latin typeface="Arial" panose="020B0604020202020204" pitchFamily="34" charset="0"/>
                <a:ea typeface="微软雅黑 Light" panose="020B0502040204020203" pitchFamily="34" charset="-122"/>
                <a:cs typeface="Arial" panose="020B0604020202020204" pitchFamily="34" charset="0"/>
              </a:rPr>
              <a:t>Flashover and E-quench</a:t>
            </a:r>
          </a:p>
        </p:txBody>
      </p:sp>
    </p:spTree>
    <p:extLst>
      <p:ext uri="{BB962C8B-B14F-4D97-AF65-F5344CB8AC3E}">
        <p14:creationId xmlns:p14="http://schemas.microsoft.com/office/powerpoint/2010/main" val="116759398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a:extLst>
              <a:ext uri="{FF2B5EF4-FFF2-40B4-BE49-F238E27FC236}">
                <a16:creationId xmlns:a16="http://schemas.microsoft.com/office/drawing/2014/main" id="{BFB0E2E6-C26A-4EF9-8359-FC1C646A7196}"/>
              </a:ext>
            </a:extLst>
          </p:cNvPr>
          <p:cNvSpPr/>
          <p:nvPr/>
        </p:nvSpPr>
        <p:spPr>
          <a:xfrm>
            <a:off x="6550524" y="2150988"/>
            <a:ext cx="4790766" cy="4195221"/>
          </a:xfrm>
          <a:prstGeom prst="roundRect">
            <a:avLst>
              <a:gd name="adj" fmla="val 948"/>
            </a:avLst>
          </a:prstGeom>
          <a:gradFill flip="none" rotWithShape="1">
            <a:gsLst>
              <a:gs pos="0">
                <a:schemeClr val="bg1"/>
              </a:gs>
              <a:gs pos="100000">
                <a:schemeClr val="accent5">
                  <a:lumMod val="30000"/>
                  <a:lumOff val="70000"/>
                </a:schemeClr>
              </a:gs>
            </a:gsLst>
            <a:lin ang="16200000" scaled="0"/>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026" name="Picture 2" descr="See the source image">
            <a:extLst>
              <a:ext uri="{FF2B5EF4-FFF2-40B4-BE49-F238E27FC236}">
                <a16:creationId xmlns:a16="http://schemas.microsoft.com/office/drawing/2014/main" id="{3F94606A-2FA2-4186-AFB8-A5D14203B09F}"/>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391756" y="2006720"/>
            <a:ext cx="1868612" cy="1342456"/>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a:extLst>
              <a:ext uri="{FF2B5EF4-FFF2-40B4-BE49-F238E27FC236}">
                <a16:creationId xmlns:a16="http://schemas.microsoft.com/office/drawing/2014/main" id="{84E5545D-19E4-4DCD-8CE7-029C3E4D0BF5}"/>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51</a:t>
            </a:fld>
            <a:endParaRPr lang="en-GB" altLang="zh-CN">
              <a:latin typeface="Arial" panose="020B0604020202020204" pitchFamily="34" charset="0"/>
              <a:cs typeface="Arial" panose="020B0604020202020204" pitchFamily="34" charset="0"/>
            </a:endParaRPr>
          </a:p>
        </p:txBody>
      </p:sp>
      <p:pic>
        <p:nvPicPr>
          <p:cNvPr id="15" name="图片 14" descr="图表&#10;&#10;描述已自动生成">
            <a:extLst>
              <a:ext uri="{FF2B5EF4-FFF2-40B4-BE49-F238E27FC236}">
                <a16:creationId xmlns:a16="http://schemas.microsoft.com/office/drawing/2014/main" id="{F514B913-E3D7-8458-153A-050CA88BB6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039097" y="2414207"/>
            <a:ext cx="2095011" cy="1994594"/>
          </a:xfrm>
          <a:prstGeom prst="rect">
            <a:avLst/>
          </a:prstGeom>
        </p:spPr>
      </p:pic>
      <p:pic>
        <p:nvPicPr>
          <p:cNvPr id="6" name="图片 5" descr="图表&#10;&#10;描述已自动生成">
            <a:extLst>
              <a:ext uri="{FF2B5EF4-FFF2-40B4-BE49-F238E27FC236}">
                <a16:creationId xmlns:a16="http://schemas.microsoft.com/office/drawing/2014/main" id="{3BCB725E-7CC7-31D9-EDAF-63BA4C79410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699292" y="2419396"/>
            <a:ext cx="2095011" cy="1988416"/>
          </a:xfrm>
          <a:prstGeom prst="rect">
            <a:avLst/>
          </a:prstGeom>
        </p:spPr>
      </p:pic>
      <p:graphicFrame>
        <p:nvGraphicFramePr>
          <p:cNvPr id="22" name="对象 21">
            <a:extLst>
              <a:ext uri="{FF2B5EF4-FFF2-40B4-BE49-F238E27FC236}">
                <a16:creationId xmlns:a16="http://schemas.microsoft.com/office/drawing/2014/main" id="{F19B103F-E09A-F7AC-E08E-25A32A06B682}"/>
              </a:ext>
            </a:extLst>
          </p:cNvPr>
          <p:cNvGraphicFramePr>
            <a:graphicFrameLocks noChangeAspect="1"/>
          </p:cNvGraphicFramePr>
          <p:nvPr/>
        </p:nvGraphicFramePr>
        <p:xfrm>
          <a:off x="741592" y="3366376"/>
          <a:ext cx="3586293" cy="3167019"/>
        </p:xfrm>
        <a:graphic>
          <a:graphicData uri="http://schemas.openxmlformats.org/presentationml/2006/ole">
            <mc:AlternateContent xmlns:mc="http://schemas.openxmlformats.org/markup-compatibility/2006">
              <mc:Choice xmlns:v="urn:schemas-microsoft-com:vml" Requires="v">
                <p:oleObj spid="_x0000_s27651" name="Visio" r:id="rId7" imgW="3041669" imgH="2686050" progId="Visio.Drawing.15">
                  <p:embed/>
                </p:oleObj>
              </mc:Choice>
              <mc:Fallback>
                <p:oleObj name="Visio" r:id="rId7" imgW="3041669" imgH="2686050" progId="Visio.Drawing.15">
                  <p:embed/>
                  <p:pic>
                    <p:nvPicPr>
                      <p:cNvPr id="22" name="对象 21">
                        <a:extLst>
                          <a:ext uri="{FF2B5EF4-FFF2-40B4-BE49-F238E27FC236}">
                            <a16:creationId xmlns:a16="http://schemas.microsoft.com/office/drawing/2014/main" id="{F19B103F-E09A-F7AC-E08E-25A32A06B6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592" y="3366376"/>
                        <a:ext cx="3586293" cy="3167019"/>
                      </a:xfrm>
                      <a:prstGeom prst="rect">
                        <a:avLst/>
                      </a:prstGeom>
                      <a:noFill/>
                    </p:spPr>
                  </p:pic>
                </p:oleObj>
              </mc:Fallback>
            </mc:AlternateContent>
          </a:graphicData>
        </a:graphic>
      </p:graphicFrame>
      <p:pic>
        <p:nvPicPr>
          <p:cNvPr id="11" name="图形 10">
            <a:extLst>
              <a:ext uri="{FF2B5EF4-FFF2-40B4-BE49-F238E27FC236}">
                <a16:creationId xmlns:a16="http://schemas.microsoft.com/office/drawing/2014/main" id="{06A61C17-11A9-085C-1B23-8A562F8F2621}"/>
              </a:ext>
            </a:extLst>
          </p:cNvPr>
          <p:cNvPicPr>
            <a:picLocks noChangeAspect="1"/>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l="2586" t="767" r="3769" b="7919"/>
          <a:stretch/>
        </p:blipFill>
        <p:spPr>
          <a:xfrm>
            <a:off x="3721889" y="2380208"/>
            <a:ext cx="2440509" cy="2027604"/>
          </a:xfrm>
          <a:prstGeom prst="rect">
            <a:avLst/>
          </a:prstGeom>
          <a:effectLst>
            <a:outerShdw blurRad="50800" dist="38100" dir="5400000" sx="107000" sy="107000" algn="t" rotWithShape="0">
              <a:prstClr val="black">
                <a:alpha val="40000"/>
              </a:prstClr>
            </a:outerShdw>
          </a:effectLst>
        </p:spPr>
      </p:pic>
      <p:sp>
        <p:nvSpPr>
          <p:cNvPr id="4" name="文本框 3">
            <a:extLst>
              <a:ext uri="{FF2B5EF4-FFF2-40B4-BE49-F238E27FC236}">
                <a16:creationId xmlns:a16="http://schemas.microsoft.com/office/drawing/2014/main" id="{04C6F56E-693F-045C-62F7-DAB8BB4DB416}"/>
              </a:ext>
            </a:extLst>
          </p:cNvPr>
          <p:cNvSpPr txBox="1"/>
          <p:nvPr/>
        </p:nvSpPr>
        <p:spPr>
          <a:xfrm>
            <a:off x="3895083" y="2150989"/>
            <a:ext cx="2246636" cy="268407"/>
          </a:xfrm>
          <a:prstGeom prst="rect">
            <a:avLst/>
          </a:prstGeom>
          <a:noFill/>
        </p:spPr>
        <p:txBody>
          <a:bodyPr wrap="square">
            <a:spAutoFit/>
          </a:bodyPr>
          <a:lstStyle/>
          <a:p>
            <a:pPr>
              <a:lnSpc>
                <a:spcPct val="120000"/>
              </a:lnSpc>
            </a:pPr>
            <a:r>
              <a:rPr lang="en-US" altLang="zh-CN" sz="1050" b="1">
                <a:solidFill>
                  <a:srgbClr val="2B519A"/>
                </a:solidFill>
                <a:latin typeface="Arial" panose="020B0604020202020204" pitchFamily="34" charset="0"/>
                <a:cs typeface="Arial" panose="020B0604020202020204" pitchFamily="34" charset="0"/>
              </a:rPr>
              <a:t>Simplified LFD transfer function</a:t>
            </a:r>
            <a:endParaRPr lang="en-US" altLang="zh-CN" sz="1050" b="1" i="0" u="none" strike="noStrike" baseline="0">
              <a:solidFill>
                <a:srgbClr val="2B519A"/>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F0FD9738-C08B-88DB-BEEA-C7E020FD998C}"/>
              </a:ext>
            </a:extLst>
          </p:cNvPr>
          <p:cNvSpPr txBox="1"/>
          <p:nvPr/>
        </p:nvSpPr>
        <p:spPr>
          <a:xfrm>
            <a:off x="4521474" y="2429457"/>
            <a:ext cx="708761" cy="268407"/>
          </a:xfrm>
          <a:prstGeom prst="rect">
            <a:avLst/>
          </a:prstGeom>
          <a:noFill/>
        </p:spPr>
        <p:txBody>
          <a:bodyPr wrap="square">
            <a:spAutoFit/>
          </a:bodyPr>
          <a:lstStyle/>
          <a:p>
            <a:pPr>
              <a:lnSpc>
                <a:spcPct val="120000"/>
              </a:lnSpc>
            </a:pPr>
            <a:r>
              <a:rPr lang="en-US" altLang="zh-CN" sz="1050" b="1" i="0" u="none" strike="noStrike" baseline="0">
                <a:solidFill>
                  <a:srgbClr val="C00000"/>
                </a:solidFill>
                <a:latin typeface="Arial" panose="020B0604020202020204" pitchFamily="34" charset="0"/>
                <a:cs typeface="Arial" panose="020B0604020202020204" pitchFamily="34" charset="0"/>
              </a:rPr>
              <a:t>~120 Hz</a:t>
            </a:r>
          </a:p>
        </p:txBody>
      </p:sp>
      <p:sp>
        <p:nvSpPr>
          <p:cNvPr id="28" name="椭圆 27">
            <a:extLst>
              <a:ext uri="{FF2B5EF4-FFF2-40B4-BE49-F238E27FC236}">
                <a16:creationId xmlns:a16="http://schemas.microsoft.com/office/drawing/2014/main" id="{FCE18935-77DE-89BA-7DD4-0D7B72B8248E}"/>
              </a:ext>
            </a:extLst>
          </p:cNvPr>
          <p:cNvSpPr/>
          <p:nvPr/>
        </p:nvSpPr>
        <p:spPr>
          <a:xfrm>
            <a:off x="8069261" y="3096494"/>
            <a:ext cx="98427" cy="9565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201135A3-0094-25CD-B300-7E942F07B6C8}"/>
              </a:ext>
            </a:extLst>
          </p:cNvPr>
          <p:cNvSpPr txBox="1"/>
          <p:nvPr/>
        </p:nvSpPr>
        <p:spPr>
          <a:xfrm>
            <a:off x="7977089" y="2774951"/>
            <a:ext cx="728144" cy="268407"/>
          </a:xfrm>
          <a:prstGeom prst="rect">
            <a:avLst/>
          </a:prstGeom>
          <a:solidFill>
            <a:schemeClr val="bg1"/>
          </a:solidFill>
        </p:spPr>
        <p:txBody>
          <a:bodyPr wrap="square">
            <a:spAutoFit/>
          </a:bodyPr>
          <a:lstStyle/>
          <a:p>
            <a:pPr>
              <a:lnSpc>
                <a:spcPct val="120000"/>
              </a:lnSpc>
            </a:pPr>
            <a:r>
              <a:rPr lang="en-US" altLang="zh-CN" sz="1050" b="1" i="0" u="none" strike="noStrike" baseline="0">
                <a:solidFill>
                  <a:srgbClr val="C00000"/>
                </a:solidFill>
                <a:latin typeface="Arial" panose="020B0604020202020204" pitchFamily="34" charset="0"/>
                <a:cs typeface="Arial" panose="020B0604020202020204" pitchFamily="34" charset="0"/>
              </a:rPr>
              <a:t>~120 Hz</a:t>
            </a:r>
          </a:p>
        </p:txBody>
      </p:sp>
      <p:sp>
        <p:nvSpPr>
          <p:cNvPr id="31" name="文本框 30">
            <a:extLst>
              <a:ext uri="{FF2B5EF4-FFF2-40B4-BE49-F238E27FC236}">
                <a16:creationId xmlns:a16="http://schemas.microsoft.com/office/drawing/2014/main" id="{F651918B-9B67-9551-E4FD-9064D616A9D3}"/>
              </a:ext>
            </a:extLst>
          </p:cNvPr>
          <p:cNvSpPr txBox="1"/>
          <p:nvPr/>
        </p:nvSpPr>
        <p:spPr>
          <a:xfrm>
            <a:off x="10005760" y="3010119"/>
            <a:ext cx="794484" cy="268407"/>
          </a:xfrm>
          <a:prstGeom prst="rect">
            <a:avLst/>
          </a:prstGeom>
          <a:solidFill>
            <a:schemeClr val="bg1"/>
          </a:solidFill>
        </p:spPr>
        <p:txBody>
          <a:bodyPr wrap="square">
            <a:spAutoFit/>
          </a:bodyPr>
          <a:lstStyle/>
          <a:p>
            <a:pPr>
              <a:lnSpc>
                <a:spcPct val="120000"/>
              </a:lnSpc>
            </a:pPr>
            <a:r>
              <a:rPr lang="en-US" altLang="zh-CN" sz="1050" b="1" i="0" u="none" strike="noStrike" baseline="0" dirty="0">
                <a:solidFill>
                  <a:srgbClr val="C00000"/>
                </a:solidFill>
                <a:latin typeface="Arial" panose="020B0604020202020204" pitchFamily="34" charset="0"/>
                <a:cs typeface="Arial" panose="020B0604020202020204" pitchFamily="34" charset="0"/>
              </a:rPr>
              <a:t>0~50 Hz</a:t>
            </a:r>
          </a:p>
        </p:txBody>
      </p:sp>
      <p:sp>
        <p:nvSpPr>
          <p:cNvPr id="32" name="文本框 31">
            <a:extLst>
              <a:ext uri="{FF2B5EF4-FFF2-40B4-BE49-F238E27FC236}">
                <a16:creationId xmlns:a16="http://schemas.microsoft.com/office/drawing/2014/main" id="{4A7BA2B6-A762-77D5-130E-3E826E4A519F}"/>
              </a:ext>
            </a:extLst>
          </p:cNvPr>
          <p:cNvSpPr txBox="1"/>
          <p:nvPr/>
        </p:nvSpPr>
        <p:spPr>
          <a:xfrm>
            <a:off x="1206499" y="4835698"/>
            <a:ext cx="2057525" cy="327077"/>
          </a:xfrm>
          <a:prstGeom prst="rect">
            <a:avLst/>
          </a:prstGeom>
          <a:solidFill>
            <a:schemeClr val="bg1">
              <a:lumMod val="85000"/>
            </a:schemeClr>
          </a:solidFill>
        </p:spPr>
        <p:txBody>
          <a:bodyPr wrap="square">
            <a:spAutoFit/>
          </a:bodyPr>
          <a:lstStyle/>
          <a:p>
            <a:pPr>
              <a:lnSpc>
                <a:spcPct val="120000"/>
              </a:lnSpc>
            </a:pPr>
            <a:r>
              <a:rPr lang="en-US" altLang="zh-CN" sz="1400" b="1">
                <a:latin typeface="Arial" panose="020B0604020202020204" pitchFamily="34" charset="0"/>
                <a:cs typeface="Arial" panose="020B0604020202020204" pitchFamily="34" charset="0"/>
              </a:rPr>
              <a:t>Cavity &amp; Mech. Model</a:t>
            </a:r>
            <a:endParaRPr lang="en-US" altLang="zh-CN" sz="1400" b="1" i="0" u="none" strike="noStrike" baseline="0">
              <a:latin typeface="Arial" panose="020B060402020202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F8F55BF9-CD89-52D9-4036-39C699E6520A}"/>
              </a:ext>
            </a:extLst>
          </p:cNvPr>
          <p:cNvSpPr txBox="1"/>
          <p:nvPr/>
        </p:nvSpPr>
        <p:spPr>
          <a:xfrm>
            <a:off x="6903101" y="2150989"/>
            <a:ext cx="2246636" cy="268407"/>
          </a:xfrm>
          <a:prstGeom prst="rect">
            <a:avLst/>
          </a:prstGeom>
          <a:noFill/>
        </p:spPr>
        <p:txBody>
          <a:bodyPr wrap="square">
            <a:spAutoFit/>
          </a:bodyPr>
          <a:lstStyle/>
          <a:p>
            <a:pPr>
              <a:lnSpc>
                <a:spcPct val="120000"/>
              </a:lnSpc>
            </a:pPr>
            <a:r>
              <a:rPr lang="en-US" altLang="zh-CN" sz="1050" b="1" i="0" u="none" strike="noStrike" baseline="0">
                <a:solidFill>
                  <a:srgbClr val="2B519A"/>
                </a:solidFill>
                <a:latin typeface="Arial" panose="020B0604020202020204" pitchFamily="34" charset="0"/>
                <a:cs typeface="Arial" panose="020B0604020202020204" pitchFamily="34" charset="0"/>
              </a:rPr>
              <a:t>Ponderomotive</a:t>
            </a:r>
            <a:r>
              <a:rPr lang="en-US" altLang="zh-CN" sz="1050" b="1">
                <a:solidFill>
                  <a:srgbClr val="2B519A"/>
                </a:solidFill>
                <a:latin typeface="Arial" panose="020B0604020202020204" pitchFamily="34" charset="0"/>
                <a:cs typeface="Arial" panose="020B0604020202020204" pitchFamily="34" charset="0"/>
              </a:rPr>
              <a:t> Effects</a:t>
            </a:r>
            <a:endParaRPr lang="en-US" altLang="zh-CN" sz="1050" b="1" i="0" u="none" strike="noStrike" baseline="0">
              <a:solidFill>
                <a:srgbClr val="2B519A"/>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C9991996-051D-8057-32F0-399D3F41AC6A}"/>
              </a:ext>
            </a:extLst>
          </p:cNvPr>
          <p:cNvSpPr txBox="1"/>
          <p:nvPr/>
        </p:nvSpPr>
        <p:spPr>
          <a:xfrm>
            <a:off x="9535006" y="2150989"/>
            <a:ext cx="1052561" cy="268407"/>
          </a:xfrm>
          <a:prstGeom prst="rect">
            <a:avLst/>
          </a:prstGeom>
          <a:noFill/>
        </p:spPr>
        <p:txBody>
          <a:bodyPr wrap="square">
            <a:spAutoFit/>
          </a:bodyPr>
          <a:lstStyle/>
          <a:p>
            <a:pPr>
              <a:lnSpc>
                <a:spcPct val="120000"/>
              </a:lnSpc>
            </a:pPr>
            <a:r>
              <a:rPr lang="en-US" altLang="zh-CN" sz="1050" b="1" i="0" u="none" strike="noStrike" baseline="0">
                <a:solidFill>
                  <a:srgbClr val="2B519A"/>
                </a:solidFill>
                <a:latin typeface="Arial" panose="020B0604020202020204" pitchFamily="34" charset="0"/>
                <a:cs typeface="Arial" panose="020B0604020202020204" pitchFamily="34" charset="0"/>
              </a:rPr>
              <a:t>Microphonics</a:t>
            </a:r>
          </a:p>
        </p:txBody>
      </p:sp>
      <p:sp>
        <p:nvSpPr>
          <p:cNvPr id="38" name="椭圆 37">
            <a:extLst>
              <a:ext uri="{FF2B5EF4-FFF2-40B4-BE49-F238E27FC236}">
                <a16:creationId xmlns:a16="http://schemas.microsoft.com/office/drawing/2014/main" id="{E5F8CD59-F671-9C1F-B54F-430C9660AFEC}"/>
              </a:ext>
            </a:extLst>
          </p:cNvPr>
          <p:cNvSpPr/>
          <p:nvPr/>
        </p:nvSpPr>
        <p:spPr>
          <a:xfrm>
            <a:off x="4485029" y="2443974"/>
            <a:ext cx="98427" cy="9565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a:extLst>
              <a:ext uri="{FF2B5EF4-FFF2-40B4-BE49-F238E27FC236}">
                <a16:creationId xmlns:a16="http://schemas.microsoft.com/office/drawing/2014/main" id="{851E1E23-45F8-DB12-D546-158660E701B9}"/>
              </a:ext>
            </a:extLst>
          </p:cNvPr>
          <p:cNvPicPr>
            <a:picLocks noChangeAspect="1"/>
          </p:cNvPicPr>
          <p:nvPr/>
        </p:nvPicPr>
        <p:blipFill>
          <a:blip r:embed="rId11"/>
          <a:stretch>
            <a:fillRect/>
          </a:stretch>
        </p:blipFill>
        <p:spPr>
          <a:xfrm>
            <a:off x="6689078" y="4500977"/>
            <a:ext cx="2101864" cy="901823"/>
          </a:xfrm>
          <a:prstGeom prst="rect">
            <a:avLst/>
          </a:prstGeom>
          <a:solidFill>
            <a:schemeClr val="bg1"/>
          </a:solidFill>
        </p:spPr>
      </p:pic>
      <p:sp>
        <p:nvSpPr>
          <p:cNvPr id="44" name="左大括号 43">
            <a:extLst>
              <a:ext uri="{FF2B5EF4-FFF2-40B4-BE49-F238E27FC236}">
                <a16:creationId xmlns:a16="http://schemas.microsoft.com/office/drawing/2014/main" id="{E1B5AD01-DDB6-9197-5017-DACFC3BFB4C2}"/>
              </a:ext>
            </a:extLst>
          </p:cNvPr>
          <p:cNvSpPr/>
          <p:nvPr/>
        </p:nvSpPr>
        <p:spPr>
          <a:xfrm rot="5400000">
            <a:off x="9936711" y="3227176"/>
            <a:ext cx="86213" cy="188913"/>
          </a:xfrm>
          <a:prstGeom prst="leftBrace">
            <a:avLst>
              <a:gd name="adj1" fmla="val 30568"/>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46" name="图片 45">
            <a:extLst>
              <a:ext uri="{FF2B5EF4-FFF2-40B4-BE49-F238E27FC236}">
                <a16:creationId xmlns:a16="http://schemas.microsoft.com/office/drawing/2014/main" id="{3E368994-033C-9EF5-3F72-8D1E0B357DA6}"/>
              </a:ext>
            </a:extLst>
          </p:cNvPr>
          <p:cNvPicPr>
            <a:picLocks noChangeAspect="1"/>
          </p:cNvPicPr>
          <p:nvPr/>
        </p:nvPicPr>
        <p:blipFill>
          <a:blip r:embed="rId12"/>
          <a:stretch>
            <a:fillRect/>
          </a:stretch>
        </p:blipFill>
        <p:spPr>
          <a:xfrm>
            <a:off x="9039097" y="4500977"/>
            <a:ext cx="2101864" cy="906086"/>
          </a:xfrm>
          <a:prstGeom prst="rect">
            <a:avLst/>
          </a:prstGeom>
          <a:solidFill>
            <a:schemeClr val="bg1"/>
          </a:solidFill>
        </p:spPr>
      </p:pic>
      <p:sp>
        <p:nvSpPr>
          <p:cNvPr id="48" name="文本框 47">
            <a:extLst>
              <a:ext uri="{FF2B5EF4-FFF2-40B4-BE49-F238E27FC236}">
                <a16:creationId xmlns:a16="http://schemas.microsoft.com/office/drawing/2014/main" id="{804EDDAF-93AA-0C2E-4B03-041A334649F1}"/>
              </a:ext>
            </a:extLst>
          </p:cNvPr>
          <p:cNvSpPr txBox="1"/>
          <p:nvPr/>
        </p:nvSpPr>
        <p:spPr>
          <a:xfrm>
            <a:off x="1419514" y="3959598"/>
            <a:ext cx="564569" cy="268407"/>
          </a:xfrm>
          <a:prstGeom prst="rect">
            <a:avLst/>
          </a:prstGeom>
          <a:noFill/>
        </p:spPr>
        <p:txBody>
          <a:bodyPr wrap="square">
            <a:spAutoFit/>
          </a:bodyPr>
          <a:lstStyle/>
          <a:p>
            <a:pPr>
              <a:lnSpc>
                <a:spcPct val="120000"/>
              </a:lnSpc>
            </a:pPr>
            <a:r>
              <a:rPr lang="en-US" altLang="zh-CN" sz="1000" b="1" i="0" u="none" strike="noStrike" baseline="0">
                <a:solidFill>
                  <a:srgbClr val="C55A11"/>
                </a:solidFill>
                <a:latin typeface="Arial" panose="020B0604020202020204" pitchFamily="34" charset="0"/>
                <a:cs typeface="Arial" panose="020B0604020202020204" pitchFamily="34" charset="0"/>
              </a:rPr>
              <a:t>Micro.</a:t>
            </a:r>
          </a:p>
        </p:txBody>
      </p:sp>
      <p:sp>
        <p:nvSpPr>
          <p:cNvPr id="49" name="文本框 48">
            <a:extLst>
              <a:ext uri="{FF2B5EF4-FFF2-40B4-BE49-F238E27FC236}">
                <a16:creationId xmlns:a16="http://schemas.microsoft.com/office/drawing/2014/main" id="{ABD7D86C-3FFA-50F3-CA1C-B2D31344587C}"/>
              </a:ext>
            </a:extLst>
          </p:cNvPr>
          <p:cNvSpPr txBox="1"/>
          <p:nvPr/>
        </p:nvSpPr>
        <p:spPr>
          <a:xfrm>
            <a:off x="1527991" y="4425309"/>
            <a:ext cx="1052561" cy="268407"/>
          </a:xfrm>
          <a:prstGeom prst="rect">
            <a:avLst/>
          </a:prstGeom>
          <a:noFill/>
        </p:spPr>
        <p:txBody>
          <a:bodyPr wrap="square">
            <a:spAutoFit/>
          </a:bodyPr>
          <a:lstStyle/>
          <a:p>
            <a:pPr>
              <a:lnSpc>
                <a:spcPct val="120000"/>
              </a:lnSpc>
            </a:pPr>
            <a:r>
              <a:rPr lang="en-US" altLang="zh-CN" sz="1000" b="1" i="0" u="none" strike="noStrike" baseline="0">
                <a:solidFill>
                  <a:srgbClr val="C55A11"/>
                </a:solidFill>
                <a:latin typeface="Arial" panose="020B0604020202020204" pitchFamily="34" charset="0"/>
                <a:cs typeface="Arial" panose="020B0604020202020204" pitchFamily="34" charset="0"/>
              </a:rPr>
              <a:t>Ponder.</a:t>
            </a:r>
          </a:p>
        </p:txBody>
      </p:sp>
      <p:sp>
        <p:nvSpPr>
          <p:cNvPr id="53" name="任意多边形: 形状 52">
            <a:extLst>
              <a:ext uri="{FF2B5EF4-FFF2-40B4-BE49-F238E27FC236}">
                <a16:creationId xmlns:a16="http://schemas.microsoft.com/office/drawing/2014/main" id="{F5AB4446-EB1A-AB2D-A658-42ACB06979DB}"/>
              </a:ext>
            </a:extLst>
          </p:cNvPr>
          <p:cNvSpPr/>
          <p:nvPr/>
        </p:nvSpPr>
        <p:spPr>
          <a:xfrm>
            <a:off x="6931843" y="4608394"/>
            <a:ext cx="1670795" cy="386687"/>
          </a:xfrm>
          <a:custGeom>
            <a:avLst/>
            <a:gdLst>
              <a:gd name="connsiteX0" fmla="*/ 0 w 1878842"/>
              <a:gd name="connsiteY0" fmla="*/ 386687 h 386687"/>
              <a:gd name="connsiteX1" fmla="*/ 1146412 w 1878842"/>
              <a:gd name="connsiteY1" fmla="*/ 382137 h 386687"/>
              <a:gd name="connsiteX2" fmla="*/ 1569493 w 1878842"/>
              <a:gd name="connsiteY2" fmla="*/ 286603 h 386687"/>
              <a:gd name="connsiteX3" fmla="*/ 1878842 w 1878842"/>
              <a:gd name="connsiteY3" fmla="*/ 0 h 386687"/>
            </a:gdLst>
            <a:ahLst/>
            <a:cxnLst>
              <a:cxn ang="0">
                <a:pos x="connsiteX0" y="connsiteY0"/>
              </a:cxn>
              <a:cxn ang="0">
                <a:pos x="connsiteX1" y="connsiteY1"/>
              </a:cxn>
              <a:cxn ang="0">
                <a:pos x="connsiteX2" y="connsiteY2"/>
              </a:cxn>
              <a:cxn ang="0">
                <a:pos x="connsiteX3" y="connsiteY3"/>
              </a:cxn>
            </a:cxnLst>
            <a:rect l="l" t="t" r="r" b="b"/>
            <a:pathLst>
              <a:path w="1878842" h="386687">
                <a:moveTo>
                  <a:pt x="0" y="386687"/>
                </a:moveTo>
                <a:lnTo>
                  <a:pt x="1146412" y="382137"/>
                </a:lnTo>
                <a:cubicBezTo>
                  <a:pt x="1407994" y="365456"/>
                  <a:pt x="1447421" y="350292"/>
                  <a:pt x="1569493" y="286603"/>
                </a:cubicBezTo>
                <a:cubicBezTo>
                  <a:pt x="1691565" y="222913"/>
                  <a:pt x="1785203" y="111456"/>
                  <a:pt x="1878842" y="0"/>
                </a:cubicBezTo>
              </a:path>
            </a:pathLst>
          </a:custGeom>
          <a:ln w="15875">
            <a:gradFill>
              <a:gsLst>
                <a:gs pos="0">
                  <a:srgbClr val="FF0000"/>
                </a:gs>
                <a:gs pos="100000">
                  <a:schemeClr val="accent2">
                    <a:lumMod val="20000"/>
                    <a:lumOff val="80000"/>
                  </a:schemeClr>
                </a:gs>
              </a:gsLst>
              <a:lin ang="5400000" scaled="0"/>
            </a:gradFill>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5" name="直接连接符 54">
            <a:extLst>
              <a:ext uri="{FF2B5EF4-FFF2-40B4-BE49-F238E27FC236}">
                <a16:creationId xmlns:a16="http://schemas.microsoft.com/office/drawing/2014/main" id="{4C9453D2-F772-B831-1E90-D96CBDDA9E41}"/>
              </a:ext>
            </a:extLst>
          </p:cNvPr>
          <p:cNvCxnSpPr>
            <a:cxnSpLocks/>
          </p:cNvCxnSpPr>
          <p:nvPr/>
        </p:nvCxnSpPr>
        <p:spPr>
          <a:xfrm>
            <a:off x="8915038" y="2202864"/>
            <a:ext cx="0" cy="34491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D1B361C1-496A-5EE8-55C9-B66DFC9F53BB}"/>
              </a:ext>
            </a:extLst>
          </p:cNvPr>
          <p:cNvSpPr txBox="1"/>
          <p:nvPr/>
        </p:nvSpPr>
        <p:spPr>
          <a:xfrm>
            <a:off x="6699292" y="5360191"/>
            <a:ext cx="2048945" cy="327077"/>
          </a:xfrm>
          <a:prstGeom prst="rect">
            <a:avLst/>
          </a:prstGeom>
          <a:noFill/>
        </p:spPr>
        <p:txBody>
          <a:bodyPr wrap="square">
            <a:spAutoFit/>
          </a:bodyPr>
          <a:lstStyle/>
          <a:p>
            <a:pPr>
              <a:lnSpc>
                <a:spcPct val="120000"/>
              </a:lnSpc>
            </a:pPr>
            <a:r>
              <a:rPr lang="en-US" altLang="zh-CN" sz="1400" b="1" i="0" u="none" strike="noStrike" baseline="0">
                <a:solidFill>
                  <a:srgbClr val="2B519A"/>
                </a:solidFill>
                <a:latin typeface="Arial" panose="020B0604020202020204" pitchFamily="34" charset="0"/>
                <a:cs typeface="Arial" panose="020B0604020202020204" pitchFamily="34" charset="0"/>
              </a:rPr>
              <a:t>Divergent Oscillation</a:t>
            </a:r>
          </a:p>
        </p:txBody>
      </p:sp>
      <p:sp>
        <p:nvSpPr>
          <p:cNvPr id="60" name="文本框 59">
            <a:extLst>
              <a:ext uri="{FF2B5EF4-FFF2-40B4-BE49-F238E27FC236}">
                <a16:creationId xmlns:a16="http://schemas.microsoft.com/office/drawing/2014/main" id="{6713F1FC-5702-7A20-DFCA-548741253DB2}"/>
              </a:ext>
            </a:extLst>
          </p:cNvPr>
          <p:cNvSpPr txBox="1"/>
          <p:nvPr/>
        </p:nvSpPr>
        <p:spPr>
          <a:xfrm>
            <a:off x="8915038" y="5360190"/>
            <a:ext cx="2381248" cy="327077"/>
          </a:xfrm>
          <a:prstGeom prst="rect">
            <a:avLst/>
          </a:prstGeom>
          <a:noFill/>
        </p:spPr>
        <p:txBody>
          <a:bodyPr wrap="square">
            <a:spAutoFit/>
          </a:bodyPr>
          <a:lstStyle/>
          <a:p>
            <a:pPr>
              <a:lnSpc>
                <a:spcPct val="120000"/>
              </a:lnSpc>
            </a:pPr>
            <a:r>
              <a:rPr lang="en-US" altLang="zh-CN" sz="1400" b="1" i="0" u="none" strike="noStrike" baseline="0">
                <a:solidFill>
                  <a:srgbClr val="2B519A"/>
                </a:solidFill>
                <a:latin typeface="Arial" panose="020B0604020202020204" pitchFamily="34" charset="0"/>
                <a:cs typeface="Arial" panose="020B0604020202020204" pitchFamily="34" charset="0"/>
              </a:rPr>
              <a:t>Vibration </a:t>
            </a:r>
            <a:r>
              <a:rPr lang="en-US" altLang="zh-CN" sz="1400" b="1">
                <a:solidFill>
                  <a:srgbClr val="2B519A"/>
                </a:solidFill>
                <a:latin typeface="Arial" panose="020B0604020202020204" pitchFamily="34" charset="0"/>
                <a:cs typeface="Arial" panose="020B0604020202020204" pitchFamily="34" charset="0"/>
              </a:rPr>
              <a:t>(w/o divergency)</a:t>
            </a:r>
            <a:endParaRPr lang="en-US" altLang="zh-CN" sz="1400" b="1" i="0" u="none" strike="noStrike" baseline="0">
              <a:solidFill>
                <a:srgbClr val="2B519A"/>
              </a:solidFill>
              <a:latin typeface="Arial" panose="020B0604020202020204" pitchFamily="34" charset="0"/>
              <a:cs typeface="Arial" panose="020B0604020202020204" pitchFamily="34" charset="0"/>
            </a:endParaRPr>
          </a:p>
        </p:txBody>
      </p:sp>
      <p:pic>
        <p:nvPicPr>
          <p:cNvPr id="61" name="Picture 2" descr="See the source image">
            <a:extLst>
              <a:ext uri="{FF2B5EF4-FFF2-40B4-BE49-F238E27FC236}">
                <a16:creationId xmlns:a16="http://schemas.microsoft.com/office/drawing/2014/main" id="{1B70D915-328D-4FE6-792F-7CF78A2C6FB5}"/>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4031748" y="4408801"/>
            <a:ext cx="2130650" cy="794024"/>
          </a:xfrm>
          <a:prstGeom prst="rect">
            <a:avLst/>
          </a:prstGeom>
          <a:noFill/>
          <a:extLst>
            <a:ext uri="{909E8E84-426E-40DD-AFC4-6F175D3DCCD1}">
              <a14:hiddenFill xmlns:a14="http://schemas.microsoft.com/office/drawing/2010/main">
                <a:solidFill>
                  <a:srgbClr val="FFFFFF"/>
                </a:solidFill>
              </a14:hiddenFill>
            </a:ext>
          </a:extLst>
        </p:spPr>
      </p:pic>
      <p:sp>
        <p:nvSpPr>
          <p:cNvPr id="9" name="标题 8">
            <a:extLst>
              <a:ext uri="{FF2B5EF4-FFF2-40B4-BE49-F238E27FC236}">
                <a16:creationId xmlns:a16="http://schemas.microsoft.com/office/drawing/2014/main" id="{AA4A138B-CCDA-DC1D-030D-E29E80AD840B}"/>
              </a:ext>
            </a:extLst>
          </p:cNvPr>
          <p:cNvSpPr>
            <a:spLocks noGrp="1"/>
          </p:cNvSpPr>
          <p:nvPr>
            <p:ph type="title"/>
          </p:nvPr>
        </p:nvSpPr>
        <p:spPr>
          <a:xfrm>
            <a:off x="1632098" y="-3175"/>
            <a:ext cx="10559902" cy="840105"/>
          </a:xfrm>
        </p:spPr>
        <p:txBody>
          <a:bodyPr/>
          <a:lstStyle/>
          <a:p>
            <a:r>
              <a:rPr lang="en-US" altLang="zh-CN" sz="3200" dirty="0">
                <a:latin typeface="Arial" panose="020B0604020202020204" pitchFamily="34" charset="0"/>
                <a:ea typeface="微软雅黑" panose="020B0503020204020204" pitchFamily="34" charset="-122"/>
                <a:cs typeface="Arial" panose="020B0604020202020204" pitchFamily="34" charset="0"/>
              </a:rPr>
              <a:t>Ponderomotive Instability </a:t>
            </a:r>
            <a:r>
              <a:rPr lang="en-US" altLang="zh-CN" sz="3200" dirty="0" err="1">
                <a:latin typeface="Arial" panose="020B0604020202020204" pitchFamily="34" charset="0"/>
                <a:ea typeface="微软雅黑" panose="020B0503020204020204" pitchFamily="34" charset="-122"/>
                <a:cs typeface="Arial" panose="020B0604020202020204" pitchFamily="34" charset="0"/>
              </a:rPr>
              <a:t>v.s</a:t>
            </a:r>
            <a:r>
              <a:rPr lang="en-US" altLang="zh-CN" sz="3200" dirty="0">
                <a:latin typeface="Arial" panose="020B0604020202020204" pitchFamily="34" charset="0"/>
                <a:ea typeface="微软雅黑" panose="020B0503020204020204" pitchFamily="34" charset="-122"/>
                <a:cs typeface="Arial" panose="020B0604020202020204" pitchFamily="34" charset="0"/>
              </a:rPr>
              <a:t>. Microphonics</a:t>
            </a:r>
            <a:endParaRPr lang="zh-CN" altLang="en-US" sz="3200" dirty="0"/>
          </a:p>
        </p:txBody>
      </p:sp>
      <p:sp>
        <p:nvSpPr>
          <p:cNvPr id="12" name="文本占位符 1">
            <a:extLst>
              <a:ext uri="{FF2B5EF4-FFF2-40B4-BE49-F238E27FC236}">
                <a16:creationId xmlns:a16="http://schemas.microsoft.com/office/drawing/2014/main" id="{E2D1933F-9A8C-EDB7-D15B-BD3C2162D404}"/>
              </a:ext>
            </a:extLst>
          </p:cNvPr>
          <p:cNvSpPr txBox="1">
            <a:spLocks/>
          </p:cNvSpPr>
          <p:nvPr/>
        </p:nvSpPr>
        <p:spPr>
          <a:xfrm>
            <a:off x="-21337" y="899311"/>
            <a:ext cx="11925898"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spcAft>
                <a:spcPts val="1200"/>
              </a:spcAft>
              <a:buFont typeface="Wingdings" panose="05000000000000000000" pitchFamily="2" charset="2"/>
              <a:buChar char="l"/>
            </a:pPr>
            <a:r>
              <a:rPr lang="en-US" altLang="zh-CN" sz="2000" b="1" dirty="0">
                <a:latin typeface="Arial" panose="020B0604020202020204" pitchFamily="34" charset="0"/>
                <a:ea typeface="微软雅黑 Light" panose="020B0502040204020203" pitchFamily="34" charset="-122"/>
                <a:cs typeface="Arial" panose="020B0604020202020204" pitchFamily="34" charset="0"/>
              </a:rPr>
              <a:t>Ponderomotive Instability: </a:t>
            </a:r>
            <a:r>
              <a:rPr lang="en-US" altLang="zh-CN" sz="1600" b="0" i="0" dirty="0">
                <a:solidFill>
                  <a:srgbClr val="343541"/>
                </a:solidFill>
                <a:effectLst/>
                <a:latin typeface="Arial" panose="020B0604020202020204" pitchFamily="34" charset="0"/>
                <a:cs typeface="Arial" panose="020B0604020202020204" pitchFamily="34" charset="0"/>
              </a:rPr>
              <a:t>Non-linear coupling between the electrical and mechanical modes of the cavity, </a:t>
            </a:r>
            <a:r>
              <a:rPr lang="en-US" altLang="zh-CN" sz="1600" b="0" i="0" u="none" strike="noStrike" baseline="0" dirty="0">
                <a:latin typeface="Arial" panose="020B0604020202020204" pitchFamily="34" charset="0"/>
                <a:cs typeface="Arial" panose="020B0604020202020204" pitchFamily="34" charset="0"/>
              </a:rPr>
              <a:t>which accompanied by the accelerating gradient and detuning beginning to oscillate with increasing amplitude</a:t>
            </a:r>
          </a:p>
          <a:p>
            <a:pPr marL="742950" lvl="1" indent="-285750">
              <a:spcAft>
                <a:spcPts val="1200"/>
              </a:spcAft>
              <a:buFont typeface="Wingdings" panose="05000000000000000000" pitchFamily="2" charset="2"/>
              <a:buChar char="l"/>
            </a:pPr>
            <a:r>
              <a:rPr lang="en-US" altLang="zh-CN" sz="2000" b="1" i="0" u="none" strike="noStrike" baseline="0" dirty="0">
                <a:latin typeface="Arial" panose="020B0604020202020204" pitchFamily="34" charset="0"/>
                <a:cs typeface="Arial" panose="020B0604020202020204" pitchFamily="34" charset="0"/>
              </a:rPr>
              <a:t>Microphonics</a:t>
            </a:r>
            <a:r>
              <a:rPr lang="en-US" altLang="zh-CN" sz="2000" dirty="0">
                <a:latin typeface="Arial" panose="020B0604020202020204" pitchFamily="34" charset="0"/>
                <a:cs typeface="Arial" panose="020B0604020202020204" pitchFamily="34" charset="0"/>
              </a:rPr>
              <a:t>: </a:t>
            </a:r>
            <a:r>
              <a:rPr lang="en-US" altLang="zh-CN" sz="1600" b="0" i="0" u="none" strike="noStrike" baseline="0" dirty="0">
                <a:latin typeface="Arial" panose="020B0604020202020204" pitchFamily="34" charset="0"/>
                <a:cs typeface="Arial" panose="020B0604020202020204" pitchFamily="34" charset="0"/>
              </a:rPr>
              <a:t>Cavity frequency changes caused by connections to the external world (e.g., vacuum pump vibration)</a:t>
            </a:r>
          </a:p>
          <a:p>
            <a:pPr lvl="1">
              <a:spcAft>
                <a:spcPts val="600"/>
              </a:spcAft>
            </a:pPr>
            <a:endParaRPr lang="en-US" altLang="zh-CN" sz="2000" b="1" dirty="0">
              <a:latin typeface="Arial" panose="020B0604020202020204" pitchFamily="34" charset="0"/>
              <a:ea typeface="微软雅黑 Light" panose="020B0502040204020203" pitchFamily="34" charset="-122"/>
              <a:cs typeface="Arial" panose="020B0604020202020204" pitchFamily="34" charset="0"/>
            </a:endParaRPr>
          </a:p>
        </p:txBody>
      </p:sp>
    </p:spTree>
    <p:extLst>
      <p:ext uri="{BB962C8B-B14F-4D97-AF65-F5344CB8AC3E}">
        <p14:creationId xmlns:p14="http://schemas.microsoft.com/office/powerpoint/2010/main" val="73978127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63E503B4-35BF-A711-D935-F37CD09D7B8C}"/>
              </a:ext>
            </a:extLst>
          </p:cNvPr>
          <p:cNvGrpSpPr/>
          <p:nvPr/>
        </p:nvGrpSpPr>
        <p:grpSpPr>
          <a:xfrm>
            <a:off x="287439" y="2653709"/>
            <a:ext cx="3845706" cy="3414219"/>
            <a:chOff x="583669" y="1536316"/>
            <a:chExt cx="4002755" cy="3534792"/>
          </a:xfrm>
        </p:grpSpPr>
        <p:graphicFrame>
          <p:nvGraphicFramePr>
            <p:cNvPr id="11" name="对象 10">
              <a:extLst>
                <a:ext uri="{FF2B5EF4-FFF2-40B4-BE49-F238E27FC236}">
                  <a16:creationId xmlns:a16="http://schemas.microsoft.com/office/drawing/2014/main" id="{91816BEA-96FB-C4CC-763A-1FB26D206DF3}"/>
                </a:ext>
              </a:extLst>
            </p:cNvPr>
            <p:cNvGraphicFramePr>
              <a:graphicFrameLocks noChangeAspect="1"/>
            </p:cNvGraphicFramePr>
            <p:nvPr/>
          </p:nvGraphicFramePr>
          <p:xfrm>
            <a:off x="583669" y="1536316"/>
            <a:ext cx="4002755" cy="3534792"/>
          </p:xfrm>
          <a:graphic>
            <a:graphicData uri="http://schemas.openxmlformats.org/presentationml/2006/ole">
              <mc:AlternateContent xmlns:mc="http://schemas.openxmlformats.org/markup-compatibility/2006">
                <mc:Choice xmlns:v="urn:schemas-microsoft-com:vml" Requires="v">
                  <p:oleObj spid="_x0000_s28682" name="Visio" r:id="rId4" imgW="3041669" imgH="2686050" progId="Visio.Drawing.15">
                    <p:embed/>
                  </p:oleObj>
                </mc:Choice>
                <mc:Fallback>
                  <p:oleObj name="Visio" r:id="rId4" imgW="3041669" imgH="2686050" progId="Visio.Drawing.15">
                    <p:embed/>
                    <p:pic>
                      <p:nvPicPr>
                        <p:cNvPr id="11" name="对象 10">
                          <a:extLst>
                            <a:ext uri="{FF2B5EF4-FFF2-40B4-BE49-F238E27FC236}">
                              <a16:creationId xmlns:a16="http://schemas.microsoft.com/office/drawing/2014/main" id="{91816BEA-96FB-C4CC-763A-1FB26D206DF3}"/>
                            </a:ext>
                          </a:extLst>
                        </p:cNvPr>
                        <p:cNvPicPr>
                          <a:picLocks noChangeAspect="1" noChangeArrowheads="1"/>
                        </p:cNvPicPr>
                        <p:nvPr/>
                      </p:nvPicPr>
                      <p:blipFill>
                        <a:blip r:embed="rId5"/>
                        <a:srcRect/>
                        <a:stretch>
                          <a:fillRect/>
                        </a:stretch>
                      </p:blipFill>
                      <p:spPr bwMode="auto">
                        <a:xfrm>
                          <a:off x="583669" y="1536316"/>
                          <a:ext cx="4002755" cy="3534792"/>
                        </a:xfrm>
                        <a:prstGeom prst="rect">
                          <a:avLst/>
                        </a:prstGeom>
                        <a:noFill/>
                      </p:spPr>
                    </p:pic>
                  </p:oleObj>
                </mc:Fallback>
              </mc:AlternateContent>
            </a:graphicData>
          </a:graphic>
        </p:graphicFrame>
        <p:sp>
          <p:nvSpPr>
            <p:cNvPr id="12" name="弧形 11">
              <a:extLst>
                <a:ext uri="{FF2B5EF4-FFF2-40B4-BE49-F238E27FC236}">
                  <a16:creationId xmlns:a16="http://schemas.microsoft.com/office/drawing/2014/main" id="{5CDEF03A-8979-3514-7D46-22A288D21BA2}"/>
                </a:ext>
              </a:extLst>
            </p:cNvPr>
            <p:cNvSpPr/>
            <p:nvPr/>
          </p:nvSpPr>
          <p:spPr>
            <a:xfrm>
              <a:off x="1671896" y="3052323"/>
              <a:ext cx="1599002" cy="584067"/>
            </a:xfrm>
            <a:prstGeom prst="arc">
              <a:avLst>
                <a:gd name="adj1" fmla="val 18988551"/>
                <a:gd name="adj2" fmla="val 11879253"/>
              </a:avLst>
            </a:prstGeom>
            <a:ln w="19050">
              <a:solidFill>
                <a:schemeClr val="bg1">
                  <a:lumMod val="50000"/>
                </a:schemeClr>
              </a:solidFill>
              <a:headEnd type="stealth"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0" name="对话气泡: 圆角矩形 29">
            <a:extLst>
              <a:ext uri="{FF2B5EF4-FFF2-40B4-BE49-F238E27FC236}">
                <a16:creationId xmlns:a16="http://schemas.microsoft.com/office/drawing/2014/main" id="{3CFC0CB2-EB69-0B60-DE97-9C33B3375227}"/>
              </a:ext>
            </a:extLst>
          </p:cNvPr>
          <p:cNvSpPr/>
          <p:nvPr/>
        </p:nvSpPr>
        <p:spPr>
          <a:xfrm>
            <a:off x="474678" y="1847029"/>
            <a:ext cx="6516671" cy="1146697"/>
          </a:xfrm>
          <a:prstGeom prst="wedgeRoundRectCallout">
            <a:avLst>
              <a:gd name="adj1" fmla="val -22165"/>
              <a:gd name="adj2" fmla="val 80867"/>
              <a:gd name="adj3" fmla="val 16667"/>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BA6EE02D-AED3-5DEE-016D-314746970B64}"/>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52</a:t>
            </a:fld>
            <a:endParaRPr lang="en-GB" altLang="zh-CN"/>
          </a:p>
        </p:txBody>
      </p:sp>
      <p:sp>
        <p:nvSpPr>
          <p:cNvPr id="8" name="Rectangle 2">
            <a:extLst>
              <a:ext uri="{FF2B5EF4-FFF2-40B4-BE49-F238E27FC236}">
                <a16:creationId xmlns:a16="http://schemas.microsoft.com/office/drawing/2014/main" id="{A184AAD1-7DF3-351D-E8C1-4640649F28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9" name="对象 18">
            <a:extLst>
              <a:ext uri="{FF2B5EF4-FFF2-40B4-BE49-F238E27FC236}">
                <a16:creationId xmlns:a16="http://schemas.microsoft.com/office/drawing/2014/main" id="{128C78B6-564F-AC8A-5946-0511707A9ACF}"/>
              </a:ext>
            </a:extLst>
          </p:cNvPr>
          <p:cNvGraphicFramePr>
            <a:graphicFrameLocks noChangeAspect="1"/>
          </p:cNvGraphicFramePr>
          <p:nvPr/>
        </p:nvGraphicFramePr>
        <p:xfrm>
          <a:off x="3131161" y="1993333"/>
          <a:ext cx="1574800" cy="872197"/>
        </p:xfrm>
        <a:graphic>
          <a:graphicData uri="http://schemas.openxmlformats.org/presentationml/2006/ole">
            <mc:AlternateContent xmlns:mc="http://schemas.openxmlformats.org/markup-compatibility/2006">
              <mc:Choice xmlns:v="urn:schemas-microsoft-com:vml" Requires="v">
                <p:oleObj spid="_x0000_s28683" name="Equation" r:id="rId6" imgW="1650960" imgH="914400" progId="Equation.DSMT4">
                  <p:embed/>
                </p:oleObj>
              </mc:Choice>
              <mc:Fallback>
                <p:oleObj name="Equation" r:id="rId6" imgW="1650960" imgH="914400" progId="Equation.DSMT4">
                  <p:embed/>
                  <p:pic>
                    <p:nvPicPr>
                      <p:cNvPr id="19" name="对象 18">
                        <a:extLst>
                          <a:ext uri="{FF2B5EF4-FFF2-40B4-BE49-F238E27FC236}">
                            <a16:creationId xmlns:a16="http://schemas.microsoft.com/office/drawing/2014/main" id="{128C78B6-564F-AC8A-5946-0511707A9ACF}"/>
                          </a:ext>
                        </a:extLst>
                      </p:cNvPr>
                      <p:cNvPicPr/>
                      <p:nvPr/>
                    </p:nvPicPr>
                    <p:blipFill>
                      <a:blip r:embed="rId7"/>
                      <a:stretch>
                        <a:fillRect/>
                      </a:stretch>
                    </p:blipFill>
                    <p:spPr>
                      <a:xfrm>
                        <a:off x="3131161" y="1993333"/>
                        <a:ext cx="1574800" cy="872197"/>
                      </a:xfrm>
                      <a:prstGeom prst="rect">
                        <a:avLst/>
                      </a:prstGeom>
                    </p:spPr>
                  </p:pic>
                </p:oleObj>
              </mc:Fallback>
            </mc:AlternateContent>
          </a:graphicData>
        </a:graphic>
      </p:graphicFrame>
      <p:sp>
        <p:nvSpPr>
          <p:cNvPr id="22" name="箭头: 上下 21">
            <a:extLst>
              <a:ext uri="{FF2B5EF4-FFF2-40B4-BE49-F238E27FC236}">
                <a16:creationId xmlns:a16="http://schemas.microsoft.com/office/drawing/2014/main" id="{D6430D2D-C2AC-DE7A-5DE5-79F623352BA2}"/>
              </a:ext>
            </a:extLst>
          </p:cNvPr>
          <p:cNvSpPr/>
          <p:nvPr/>
        </p:nvSpPr>
        <p:spPr>
          <a:xfrm rot="5400000">
            <a:off x="4764297" y="2259145"/>
            <a:ext cx="289176" cy="335145"/>
          </a:xfrm>
          <a:prstGeom prst="upDownArrow">
            <a:avLst>
              <a:gd name="adj1" fmla="val 59430"/>
              <a:gd name="adj2" fmla="val 30281"/>
            </a:avLst>
          </a:prstGeom>
          <a:solidFill>
            <a:schemeClr val="bg1">
              <a:lumMod val="50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7" name="对象 26">
            <a:extLst>
              <a:ext uri="{FF2B5EF4-FFF2-40B4-BE49-F238E27FC236}">
                <a16:creationId xmlns:a16="http://schemas.microsoft.com/office/drawing/2014/main" id="{7165CBEC-FE4B-67C8-602B-AA98B4DD5F6A}"/>
              </a:ext>
            </a:extLst>
          </p:cNvPr>
          <p:cNvGraphicFramePr>
            <a:graphicFrameLocks noChangeAspect="1"/>
          </p:cNvGraphicFramePr>
          <p:nvPr/>
        </p:nvGraphicFramePr>
        <p:xfrm>
          <a:off x="5076458" y="1891219"/>
          <a:ext cx="1574800" cy="965200"/>
        </p:xfrm>
        <a:graphic>
          <a:graphicData uri="http://schemas.openxmlformats.org/presentationml/2006/ole">
            <mc:AlternateContent xmlns:mc="http://schemas.openxmlformats.org/markup-compatibility/2006">
              <mc:Choice xmlns:v="urn:schemas-microsoft-com:vml" Requires="v">
                <p:oleObj spid="_x0000_s28684" name="Equation" r:id="rId8" imgW="1574640" imgH="965160" progId="Equation.DSMT4">
                  <p:embed/>
                </p:oleObj>
              </mc:Choice>
              <mc:Fallback>
                <p:oleObj name="Equation" r:id="rId8" imgW="1574640" imgH="965160" progId="Equation.DSMT4">
                  <p:embed/>
                  <p:pic>
                    <p:nvPicPr>
                      <p:cNvPr id="27" name="对象 26">
                        <a:extLst>
                          <a:ext uri="{FF2B5EF4-FFF2-40B4-BE49-F238E27FC236}">
                            <a16:creationId xmlns:a16="http://schemas.microsoft.com/office/drawing/2014/main" id="{7165CBEC-FE4B-67C8-602B-AA98B4DD5F6A}"/>
                          </a:ext>
                        </a:extLst>
                      </p:cNvPr>
                      <p:cNvPicPr/>
                      <p:nvPr/>
                    </p:nvPicPr>
                    <p:blipFill>
                      <a:blip r:embed="rId9"/>
                      <a:stretch>
                        <a:fillRect/>
                      </a:stretch>
                    </p:blipFill>
                    <p:spPr>
                      <a:xfrm>
                        <a:off x="5076458" y="1891219"/>
                        <a:ext cx="1574800" cy="965200"/>
                      </a:xfrm>
                      <a:prstGeom prst="rect">
                        <a:avLst/>
                      </a:prstGeom>
                    </p:spPr>
                  </p:pic>
                </p:oleObj>
              </mc:Fallback>
            </mc:AlternateContent>
          </a:graphicData>
        </a:graphic>
      </p:graphicFrame>
      <p:sp>
        <p:nvSpPr>
          <p:cNvPr id="29" name="Rectangle 4">
            <a:extLst>
              <a:ext uri="{FF2B5EF4-FFF2-40B4-BE49-F238E27FC236}">
                <a16:creationId xmlns:a16="http://schemas.microsoft.com/office/drawing/2014/main" id="{7B199C03-AA07-97DA-070B-20BF21D9F5A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文本框 31">
            <a:extLst>
              <a:ext uri="{FF2B5EF4-FFF2-40B4-BE49-F238E27FC236}">
                <a16:creationId xmlns:a16="http://schemas.microsoft.com/office/drawing/2014/main" id="{B69E3CCB-83B0-EDC0-FA3A-50E1B655D82E}"/>
              </a:ext>
            </a:extLst>
          </p:cNvPr>
          <p:cNvSpPr txBox="1"/>
          <p:nvPr/>
        </p:nvSpPr>
        <p:spPr>
          <a:xfrm>
            <a:off x="4908885" y="5926197"/>
            <a:ext cx="2843784" cy="369332"/>
          </a:xfrm>
          <a:prstGeom prst="rect">
            <a:avLst/>
          </a:prstGeom>
          <a:noFill/>
        </p:spPr>
        <p:txBody>
          <a:bodyPr wrap="square">
            <a:spAutoFit/>
          </a:bodyPr>
          <a:lstStyle/>
          <a:p>
            <a:r>
              <a:rPr lang="en-US" altLang="zh-CN" sz="1800" u="none" strike="noStrike" baseline="0" dirty="0">
                <a:solidFill>
                  <a:schemeClr val="bg1">
                    <a:lumMod val="50000"/>
                  </a:schemeClr>
                </a:solidFill>
                <a:latin typeface="Arial" panose="020B0604020202020204" pitchFamily="34" charset="0"/>
                <a:cs typeface="Arial" panose="020B0604020202020204" pitchFamily="34" charset="0"/>
              </a:rPr>
              <a:t>Characteristic Matrix </a:t>
            </a:r>
            <a:r>
              <a:rPr lang="en-US" altLang="zh-CN" sz="1800" b="1" i="1" u="none" strike="noStrike" baseline="0" dirty="0">
                <a:latin typeface="Arial" panose="020B0604020202020204" pitchFamily="34" charset="0"/>
                <a:cs typeface="Arial" panose="020B0604020202020204" pitchFamily="34" charset="0"/>
              </a:rPr>
              <a:t>A</a:t>
            </a:r>
            <a:endParaRPr lang="zh-CN" altLang="en-US" b="1" i="1" dirty="0"/>
          </a:p>
        </p:txBody>
      </p:sp>
      <p:sp>
        <p:nvSpPr>
          <p:cNvPr id="33" name="左大括号 32">
            <a:extLst>
              <a:ext uri="{FF2B5EF4-FFF2-40B4-BE49-F238E27FC236}">
                <a16:creationId xmlns:a16="http://schemas.microsoft.com/office/drawing/2014/main" id="{711009A4-41B8-A4B7-B9DA-0E318CE5A9F7}"/>
              </a:ext>
            </a:extLst>
          </p:cNvPr>
          <p:cNvSpPr/>
          <p:nvPr/>
        </p:nvSpPr>
        <p:spPr>
          <a:xfrm rot="16200000">
            <a:off x="5944177" y="4371992"/>
            <a:ext cx="170090" cy="3080790"/>
          </a:xfrm>
          <a:prstGeom prst="leftBrace">
            <a:avLst>
              <a:gd name="adj1" fmla="val 90000"/>
              <a:gd name="adj2" fmla="val 50000"/>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矩形: 圆角 34">
            <a:extLst>
              <a:ext uri="{FF2B5EF4-FFF2-40B4-BE49-F238E27FC236}">
                <a16:creationId xmlns:a16="http://schemas.microsoft.com/office/drawing/2014/main" id="{95B4A84D-1588-CC06-CC40-7629CF248A75}"/>
              </a:ext>
            </a:extLst>
          </p:cNvPr>
          <p:cNvSpPr/>
          <p:nvPr/>
        </p:nvSpPr>
        <p:spPr>
          <a:xfrm>
            <a:off x="4539091" y="3287420"/>
            <a:ext cx="1007119" cy="775270"/>
          </a:xfrm>
          <a:prstGeom prst="roundRect">
            <a:avLst>
              <a:gd name="adj" fmla="val 5200"/>
            </a:avLst>
          </a:prstGeom>
          <a:noFill/>
          <a:ln w="19050">
            <a:solidFill>
              <a:srgbClr val="7030A0">
                <a:alpha val="3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E05D5E5B-21BA-6D8E-CAF7-E19220BD3AAB}"/>
              </a:ext>
            </a:extLst>
          </p:cNvPr>
          <p:cNvSpPr/>
          <p:nvPr/>
        </p:nvSpPr>
        <p:spPr>
          <a:xfrm>
            <a:off x="6645517" y="4967026"/>
            <a:ext cx="1007119" cy="775270"/>
          </a:xfrm>
          <a:prstGeom prst="roundRect">
            <a:avLst>
              <a:gd name="adj" fmla="val 5200"/>
            </a:avLst>
          </a:prstGeom>
          <a:noFill/>
          <a:ln w="19050">
            <a:solidFill>
              <a:srgbClr val="C00000">
                <a:alpha val="3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DE5BC75C-552B-E13B-AF24-A14EF076FA03}"/>
              </a:ext>
            </a:extLst>
          </p:cNvPr>
          <p:cNvSpPr/>
          <p:nvPr/>
        </p:nvSpPr>
        <p:spPr>
          <a:xfrm>
            <a:off x="5620500" y="4118004"/>
            <a:ext cx="1007119" cy="775270"/>
          </a:xfrm>
          <a:prstGeom prst="roundRect">
            <a:avLst>
              <a:gd name="adj" fmla="val 5200"/>
            </a:avLst>
          </a:prstGeom>
          <a:noFill/>
          <a:ln w="19050">
            <a:solidFill>
              <a:schemeClr val="accent6">
                <a:lumMod val="50000"/>
                <a:alpha val="3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0F0FB7A3-812E-460E-A8F3-2542CDEC4818}"/>
              </a:ext>
            </a:extLst>
          </p:cNvPr>
          <p:cNvSpPr txBox="1"/>
          <p:nvPr/>
        </p:nvSpPr>
        <p:spPr>
          <a:xfrm>
            <a:off x="5941612" y="4280037"/>
            <a:ext cx="599304" cy="369332"/>
          </a:xfrm>
          <a:prstGeom prst="rect">
            <a:avLst/>
          </a:prstGeom>
          <a:noFill/>
        </p:spPr>
        <p:txBody>
          <a:bodyPr wrap="square">
            <a:spAutoFit/>
          </a:bodyPr>
          <a:lstStyle/>
          <a:p>
            <a:r>
              <a:rPr lang="en-US" altLang="zh-CN" sz="1800" b="1" i="1" u="none" strike="noStrike" baseline="0" dirty="0">
                <a:latin typeface="Arial" panose="020B0604020202020204" pitchFamily="34" charset="0"/>
                <a:cs typeface="Arial" panose="020B0604020202020204" pitchFamily="34" charset="0"/>
              </a:rPr>
              <a:t>A</a:t>
            </a:r>
            <a:r>
              <a:rPr lang="en-US" altLang="zh-CN" sz="1800" b="1" u="none" strike="noStrike" baseline="-25000" dirty="0">
                <a:latin typeface="Arial" panose="020B0604020202020204" pitchFamily="34" charset="0"/>
                <a:cs typeface="Arial" panose="020B0604020202020204" pitchFamily="34" charset="0"/>
              </a:rPr>
              <a:t>1</a:t>
            </a:r>
            <a:endParaRPr lang="zh-CN" altLang="en-US" b="1" baseline="-25000" dirty="0"/>
          </a:p>
        </p:txBody>
      </p:sp>
      <p:sp>
        <p:nvSpPr>
          <p:cNvPr id="41" name="文本框 40">
            <a:extLst>
              <a:ext uri="{FF2B5EF4-FFF2-40B4-BE49-F238E27FC236}">
                <a16:creationId xmlns:a16="http://schemas.microsoft.com/office/drawing/2014/main" id="{F2F757CF-E034-7777-3E6D-5A1461E8A782}"/>
              </a:ext>
            </a:extLst>
          </p:cNvPr>
          <p:cNvSpPr txBox="1"/>
          <p:nvPr/>
        </p:nvSpPr>
        <p:spPr>
          <a:xfrm>
            <a:off x="6966499" y="5108967"/>
            <a:ext cx="599304" cy="369332"/>
          </a:xfrm>
          <a:prstGeom prst="rect">
            <a:avLst/>
          </a:prstGeom>
          <a:noFill/>
        </p:spPr>
        <p:txBody>
          <a:bodyPr wrap="square">
            <a:spAutoFit/>
          </a:bodyPr>
          <a:lstStyle/>
          <a:p>
            <a:r>
              <a:rPr lang="en-US" altLang="zh-CN" sz="1800" b="1" i="1" u="none" strike="noStrike" baseline="0" dirty="0">
                <a:latin typeface="Arial" panose="020B0604020202020204" pitchFamily="34" charset="0"/>
                <a:cs typeface="Arial" panose="020B0604020202020204" pitchFamily="34" charset="0"/>
              </a:rPr>
              <a:t>A</a:t>
            </a:r>
            <a:r>
              <a:rPr lang="en-US" altLang="zh-CN" sz="1800" b="1" u="none" strike="noStrike" baseline="-25000" dirty="0">
                <a:latin typeface="Arial" panose="020B0604020202020204" pitchFamily="34" charset="0"/>
                <a:cs typeface="Arial" panose="020B0604020202020204" pitchFamily="34" charset="0"/>
              </a:rPr>
              <a:t>2</a:t>
            </a:r>
            <a:endParaRPr lang="zh-CN" altLang="en-US" b="1" baseline="-25000" dirty="0"/>
          </a:p>
        </p:txBody>
      </p:sp>
      <p:sp>
        <p:nvSpPr>
          <p:cNvPr id="42" name="文本框 41">
            <a:extLst>
              <a:ext uri="{FF2B5EF4-FFF2-40B4-BE49-F238E27FC236}">
                <a16:creationId xmlns:a16="http://schemas.microsoft.com/office/drawing/2014/main" id="{073CD5E3-28E1-4BF6-4898-7BFB575B9214}"/>
              </a:ext>
            </a:extLst>
          </p:cNvPr>
          <p:cNvSpPr txBox="1"/>
          <p:nvPr/>
        </p:nvSpPr>
        <p:spPr>
          <a:xfrm>
            <a:off x="5417993" y="3429000"/>
            <a:ext cx="706066" cy="369332"/>
          </a:xfrm>
          <a:prstGeom prst="rect">
            <a:avLst/>
          </a:prstGeom>
          <a:noFill/>
        </p:spPr>
        <p:txBody>
          <a:bodyPr wrap="square">
            <a:spAutoFit/>
          </a:bodyPr>
          <a:lstStyle/>
          <a:p>
            <a:r>
              <a:rPr lang="en-US" altLang="zh-CN" sz="1800" b="1" i="1" u="none" strike="noStrike" baseline="0" dirty="0" err="1">
                <a:latin typeface="Arial" panose="020B0604020202020204" pitchFamily="34" charset="0"/>
                <a:cs typeface="Arial" panose="020B0604020202020204" pitchFamily="34" charset="0"/>
              </a:rPr>
              <a:t>A</a:t>
            </a:r>
            <a:r>
              <a:rPr lang="en-US" altLang="zh-CN" sz="1800" b="1" u="none" strike="noStrike" baseline="-25000" dirty="0" err="1">
                <a:latin typeface="Arial" panose="020B0604020202020204" pitchFamily="34" charset="0"/>
                <a:cs typeface="Arial" panose="020B0604020202020204" pitchFamily="34" charset="0"/>
              </a:rPr>
              <a:t>cav</a:t>
            </a:r>
            <a:endParaRPr lang="zh-CN" altLang="en-US" b="1" baseline="-25000" dirty="0"/>
          </a:p>
        </p:txBody>
      </p:sp>
      <p:sp>
        <p:nvSpPr>
          <p:cNvPr id="46" name="Rectangle 6">
            <a:extLst>
              <a:ext uri="{FF2B5EF4-FFF2-40B4-BE49-F238E27FC236}">
                <a16:creationId xmlns:a16="http://schemas.microsoft.com/office/drawing/2014/main" id="{812F22EC-4D17-F7B4-2154-2FAC7307190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7" name="对象 46">
            <a:extLst>
              <a:ext uri="{FF2B5EF4-FFF2-40B4-BE49-F238E27FC236}">
                <a16:creationId xmlns:a16="http://schemas.microsoft.com/office/drawing/2014/main" id="{5EB34FBA-6C41-0425-C6BF-DDCEF84791C5}"/>
              </a:ext>
            </a:extLst>
          </p:cNvPr>
          <p:cNvGraphicFramePr>
            <a:graphicFrameLocks noChangeAspect="1"/>
          </p:cNvGraphicFramePr>
          <p:nvPr/>
        </p:nvGraphicFramePr>
        <p:xfrm>
          <a:off x="4252888" y="3320866"/>
          <a:ext cx="3554753" cy="2462167"/>
        </p:xfrm>
        <a:graphic>
          <a:graphicData uri="http://schemas.openxmlformats.org/presentationml/2006/ole">
            <mc:AlternateContent xmlns:mc="http://schemas.openxmlformats.org/markup-compatibility/2006">
              <mc:Choice xmlns:v="urn:schemas-microsoft-com:vml" Requires="v">
                <p:oleObj spid="_x0000_s28685" name="Visio" r:id="rId10" imgW="2933432" imgH="2032091" progId="Visio.Drawing.15">
                  <p:embed/>
                </p:oleObj>
              </mc:Choice>
              <mc:Fallback>
                <p:oleObj name="Visio" r:id="rId10" imgW="2933432" imgH="2032091" progId="Visio.Drawing.15">
                  <p:embed/>
                  <p:pic>
                    <p:nvPicPr>
                      <p:cNvPr id="47" name="对象 46">
                        <a:extLst>
                          <a:ext uri="{FF2B5EF4-FFF2-40B4-BE49-F238E27FC236}">
                            <a16:creationId xmlns:a16="http://schemas.microsoft.com/office/drawing/2014/main" id="{5EB34FBA-6C41-0425-C6BF-DDCEF84791C5}"/>
                          </a:ext>
                        </a:extLst>
                      </p:cNvPr>
                      <p:cNvPicPr>
                        <a:picLocks noChangeAspect="1" noChangeArrowheads="1"/>
                      </p:cNvPicPr>
                      <p:nvPr/>
                    </p:nvPicPr>
                    <p:blipFill>
                      <a:blip r:embed="rId11"/>
                      <a:srcRect/>
                      <a:stretch>
                        <a:fillRect/>
                      </a:stretch>
                    </p:blipFill>
                    <p:spPr bwMode="auto">
                      <a:xfrm>
                        <a:off x="4252888" y="3320866"/>
                        <a:ext cx="3554753" cy="2462167"/>
                      </a:xfrm>
                      <a:prstGeom prst="rect">
                        <a:avLst/>
                      </a:prstGeom>
                      <a:noFill/>
                    </p:spPr>
                  </p:pic>
                </p:oleObj>
              </mc:Fallback>
            </mc:AlternateContent>
          </a:graphicData>
        </a:graphic>
      </p:graphicFrame>
      <p:grpSp>
        <p:nvGrpSpPr>
          <p:cNvPr id="54" name="组合 53">
            <a:extLst>
              <a:ext uri="{FF2B5EF4-FFF2-40B4-BE49-F238E27FC236}">
                <a16:creationId xmlns:a16="http://schemas.microsoft.com/office/drawing/2014/main" id="{CF7E2933-D278-42F1-1D1B-8882F60ACE66}"/>
              </a:ext>
            </a:extLst>
          </p:cNvPr>
          <p:cNvGrpSpPr/>
          <p:nvPr/>
        </p:nvGrpSpPr>
        <p:grpSpPr>
          <a:xfrm>
            <a:off x="1889778" y="2752624"/>
            <a:ext cx="10150132" cy="3315306"/>
            <a:chOff x="2997701" y="874074"/>
            <a:chExt cx="8513988" cy="2663510"/>
          </a:xfrm>
        </p:grpSpPr>
        <p:grpSp>
          <p:nvGrpSpPr>
            <p:cNvPr id="26" name="组合 25">
              <a:extLst>
                <a:ext uri="{FF2B5EF4-FFF2-40B4-BE49-F238E27FC236}">
                  <a16:creationId xmlns:a16="http://schemas.microsoft.com/office/drawing/2014/main" id="{42DD880E-0D5B-1D61-65F6-9A9E04597C0D}"/>
                </a:ext>
              </a:extLst>
            </p:cNvPr>
            <p:cNvGrpSpPr/>
            <p:nvPr/>
          </p:nvGrpSpPr>
          <p:grpSpPr>
            <a:xfrm>
              <a:off x="8285889" y="903635"/>
              <a:ext cx="3225800" cy="2633949"/>
              <a:chOff x="5275265" y="1146774"/>
              <a:chExt cx="3225800" cy="2583467"/>
            </a:xfrm>
          </p:grpSpPr>
          <p:grpSp>
            <p:nvGrpSpPr>
              <p:cNvPr id="23" name="组合 22">
                <a:extLst>
                  <a:ext uri="{FF2B5EF4-FFF2-40B4-BE49-F238E27FC236}">
                    <a16:creationId xmlns:a16="http://schemas.microsoft.com/office/drawing/2014/main" id="{D66E590B-0FB0-1D11-FD2E-037281B3D895}"/>
                  </a:ext>
                </a:extLst>
              </p:cNvPr>
              <p:cNvGrpSpPr/>
              <p:nvPr/>
            </p:nvGrpSpPr>
            <p:grpSpPr>
              <a:xfrm>
                <a:off x="5275265" y="1334861"/>
                <a:ext cx="3225800" cy="2381250"/>
                <a:chOff x="7910515" y="1397633"/>
                <a:chExt cx="3225800" cy="2381250"/>
              </a:xfrm>
            </p:grpSpPr>
            <p:sp>
              <p:nvSpPr>
                <p:cNvPr id="16" name="矩形 15">
                  <a:extLst>
                    <a:ext uri="{FF2B5EF4-FFF2-40B4-BE49-F238E27FC236}">
                      <a16:creationId xmlns:a16="http://schemas.microsoft.com/office/drawing/2014/main" id="{5891E32D-75E8-6AE1-1F20-010118EC65BB}"/>
                    </a:ext>
                  </a:extLst>
                </p:cNvPr>
                <p:cNvSpPr/>
                <p:nvPr/>
              </p:nvSpPr>
              <p:spPr>
                <a:xfrm>
                  <a:off x="8242301" y="1620520"/>
                  <a:ext cx="2700020" cy="19354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 name="对象 8">
                  <a:extLst>
                    <a:ext uri="{FF2B5EF4-FFF2-40B4-BE49-F238E27FC236}">
                      <a16:creationId xmlns:a16="http://schemas.microsoft.com/office/drawing/2014/main" id="{6B7047EA-9B40-851E-C32E-7FF1BA813E8D}"/>
                    </a:ext>
                  </a:extLst>
                </p:cNvPr>
                <p:cNvGraphicFramePr>
                  <a:graphicFrameLocks noChangeAspect="1"/>
                </p:cNvGraphicFramePr>
                <p:nvPr/>
              </p:nvGraphicFramePr>
              <p:xfrm>
                <a:off x="7910515" y="1397633"/>
                <a:ext cx="3225800" cy="2381250"/>
              </p:xfrm>
              <a:graphic>
                <a:graphicData uri="http://schemas.openxmlformats.org/presentationml/2006/ole">
                  <mc:AlternateContent xmlns:mc="http://schemas.openxmlformats.org/markup-compatibility/2006">
                    <mc:Choice xmlns:v="urn:schemas-microsoft-com:vml" Requires="v">
                      <p:oleObj spid="_x0000_s28686" name="Visio" r:id="rId12" imgW="3225877" imgH="2381114" progId="Visio.Drawing.15">
                        <p:embed/>
                      </p:oleObj>
                    </mc:Choice>
                    <mc:Fallback>
                      <p:oleObj name="Visio" r:id="rId12" imgW="3225877" imgH="2381114" progId="Visio.Drawing.15">
                        <p:embed/>
                        <p:pic>
                          <p:nvPicPr>
                            <p:cNvPr id="9" name="对象 8">
                              <a:extLst>
                                <a:ext uri="{FF2B5EF4-FFF2-40B4-BE49-F238E27FC236}">
                                  <a16:creationId xmlns:a16="http://schemas.microsoft.com/office/drawing/2014/main" id="{6B7047EA-9B40-851E-C32E-7FF1BA813E8D}"/>
                                </a:ext>
                              </a:extLst>
                            </p:cNvPr>
                            <p:cNvPicPr>
                              <a:picLocks noChangeAspect="1" noChangeArrowheads="1"/>
                            </p:cNvPicPr>
                            <p:nvPr/>
                          </p:nvPicPr>
                          <p:blipFill>
                            <a:blip r:embed="rId13"/>
                            <a:srcRect/>
                            <a:stretch>
                              <a:fillRect/>
                            </a:stretch>
                          </p:blipFill>
                          <p:spPr bwMode="auto">
                            <a:xfrm>
                              <a:off x="7910515" y="1397633"/>
                              <a:ext cx="3225800" cy="2381250"/>
                            </a:xfrm>
                            <a:prstGeom prst="rect">
                              <a:avLst/>
                            </a:prstGeom>
                            <a:noFill/>
                          </p:spPr>
                        </p:pic>
                      </p:oleObj>
                    </mc:Fallback>
                  </mc:AlternateContent>
                </a:graphicData>
              </a:graphic>
            </p:graphicFrame>
            <p:sp>
              <p:nvSpPr>
                <p:cNvPr id="13" name="文本框 12">
                  <a:extLst>
                    <a:ext uri="{FF2B5EF4-FFF2-40B4-BE49-F238E27FC236}">
                      <a16:creationId xmlns:a16="http://schemas.microsoft.com/office/drawing/2014/main" id="{5FDFBA7A-4C87-5717-4BCC-B600D2C41F0B}"/>
                    </a:ext>
                  </a:extLst>
                </p:cNvPr>
                <p:cNvSpPr txBox="1"/>
                <p:nvPr/>
              </p:nvSpPr>
              <p:spPr>
                <a:xfrm>
                  <a:off x="8278309" y="1798543"/>
                  <a:ext cx="1219961" cy="585610"/>
                </a:xfrm>
                <a:prstGeom prst="rect">
                  <a:avLst/>
                </a:prstGeom>
                <a:noFill/>
              </p:spPr>
              <p:txBody>
                <a:bodyPr wrap="square">
                  <a:spAutoFit/>
                </a:bodyPr>
                <a:lstStyle/>
                <a:p>
                  <a:pPr>
                    <a:lnSpc>
                      <a:spcPct val="120000"/>
                    </a:lnSpc>
                  </a:pPr>
                  <a:r>
                    <a:rPr lang="en-US" altLang="zh-CN" sz="1400" b="1" i="0" u="none" strike="noStrike" baseline="0" dirty="0">
                      <a:solidFill>
                        <a:srgbClr val="FFFF00"/>
                      </a:solidFill>
                      <a:latin typeface="Arial" panose="020B0604020202020204" pitchFamily="34" charset="0"/>
                      <a:cs typeface="Arial" panose="020B0604020202020204" pitchFamily="34" charset="0"/>
                    </a:rPr>
                    <a:t>Oscillatory Instability</a:t>
                  </a:r>
                </a:p>
              </p:txBody>
            </p:sp>
            <p:sp>
              <p:nvSpPr>
                <p:cNvPr id="14" name="文本框 13">
                  <a:extLst>
                    <a:ext uri="{FF2B5EF4-FFF2-40B4-BE49-F238E27FC236}">
                      <a16:creationId xmlns:a16="http://schemas.microsoft.com/office/drawing/2014/main" id="{1247AFDC-2DFE-D279-267F-7FB10C5C6DD7}"/>
                    </a:ext>
                  </a:extLst>
                </p:cNvPr>
                <p:cNvSpPr txBox="1"/>
                <p:nvPr/>
              </p:nvSpPr>
              <p:spPr>
                <a:xfrm>
                  <a:off x="9770152" y="1798543"/>
                  <a:ext cx="1219961" cy="585610"/>
                </a:xfrm>
                <a:prstGeom prst="rect">
                  <a:avLst/>
                </a:prstGeom>
                <a:noFill/>
              </p:spPr>
              <p:txBody>
                <a:bodyPr wrap="square">
                  <a:spAutoFit/>
                </a:bodyPr>
                <a:lstStyle/>
                <a:p>
                  <a:pPr>
                    <a:lnSpc>
                      <a:spcPct val="120000"/>
                    </a:lnSpc>
                  </a:pPr>
                  <a:r>
                    <a:rPr lang="en-US" altLang="zh-CN" sz="1400" b="1" i="0" u="none" strike="noStrike" baseline="0" dirty="0">
                      <a:solidFill>
                        <a:schemeClr val="bg1"/>
                      </a:solidFill>
                      <a:latin typeface="Arial" panose="020B0604020202020204" pitchFamily="34" charset="0"/>
                      <a:cs typeface="Arial" panose="020B0604020202020204" pitchFamily="34" charset="0"/>
                    </a:rPr>
                    <a:t>Monotonic</a:t>
                  </a:r>
                </a:p>
                <a:p>
                  <a:pPr>
                    <a:lnSpc>
                      <a:spcPct val="120000"/>
                    </a:lnSpc>
                  </a:pPr>
                  <a:r>
                    <a:rPr lang="en-US" altLang="zh-CN" sz="1400" b="1" dirty="0">
                      <a:solidFill>
                        <a:schemeClr val="bg1"/>
                      </a:solidFill>
                      <a:latin typeface="Arial" panose="020B0604020202020204" pitchFamily="34" charset="0"/>
                      <a:cs typeface="Arial" panose="020B0604020202020204" pitchFamily="34" charset="0"/>
                    </a:rPr>
                    <a:t>Instability</a:t>
                  </a:r>
                  <a:endParaRPr lang="en-US" altLang="zh-CN" sz="1400" b="1" i="0" u="none" strike="noStrike" baseline="0" dirty="0">
                    <a:solidFill>
                      <a:schemeClr val="bg1"/>
                    </a:solidFill>
                    <a:latin typeface="Arial" panose="020B0604020202020204" pitchFamily="34" charset="0"/>
                    <a:cs typeface="Arial" panose="020B0604020202020204" pitchFamily="34" charset="0"/>
                  </a:endParaRPr>
                </a:p>
              </p:txBody>
            </p:sp>
          </p:grpSp>
          <p:sp>
            <p:nvSpPr>
              <p:cNvPr id="24" name="文本框 23">
                <a:extLst>
                  <a:ext uri="{FF2B5EF4-FFF2-40B4-BE49-F238E27FC236}">
                    <a16:creationId xmlns:a16="http://schemas.microsoft.com/office/drawing/2014/main" id="{9F417AAC-A84D-8D53-23AE-021860FAAB1E}"/>
                  </a:ext>
                </a:extLst>
              </p:cNvPr>
              <p:cNvSpPr txBox="1"/>
              <p:nvPr/>
            </p:nvSpPr>
            <p:spPr>
              <a:xfrm>
                <a:off x="7601440" y="3471106"/>
                <a:ext cx="899623" cy="259135"/>
              </a:xfrm>
              <a:prstGeom prst="rect">
                <a:avLst/>
              </a:prstGeom>
              <a:noFill/>
            </p:spPr>
            <p:txBody>
              <a:bodyPr wrap="square">
                <a:spAutoFit/>
              </a:bodyPr>
              <a:lstStyle/>
              <a:p>
                <a:r>
                  <a:rPr lang="en-US" altLang="zh-CN" sz="1400"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Detuning</a:t>
                </a:r>
                <a:endParaRPr lang="zh-CN" altLang="en-US" sz="1400" dirty="0">
                  <a:solidFill>
                    <a:schemeClr val="bg1">
                      <a:lumMod val="50000"/>
                    </a:schemeClr>
                  </a:solidFill>
                </a:endParaRPr>
              </a:p>
            </p:txBody>
          </p:sp>
          <p:sp>
            <p:nvSpPr>
              <p:cNvPr id="25" name="文本框 24">
                <a:extLst>
                  <a:ext uri="{FF2B5EF4-FFF2-40B4-BE49-F238E27FC236}">
                    <a16:creationId xmlns:a16="http://schemas.microsoft.com/office/drawing/2014/main" id="{84DED2DF-F1E3-C11C-5E48-7F71ED8ED81E}"/>
                  </a:ext>
                </a:extLst>
              </p:cNvPr>
              <p:cNvSpPr txBox="1"/>
              <p:nvPr/>
            </p:nvSpPr>
            <p:spPr>
              <a:xfrm>
                <a:off x="6864786" y="1146774"/>
                <a:ext cx="899623" cy="291034"/>
              </a:xfrm>
              <a:prstGeom prst="rect">
                <a:avLst/>
              </a:prstGeom>
              <a:noFill/>
            </p:spPr>
            <p:txBody>
              <a:bodyPr wrap="square">
                <a:spAutoFit/>
              </a:bodyPr>
              <a:lstStyle/>
              <a:p>
                <a:r>
                  <a:rPr lang="en-US" altLang="zh-CN" b="1" i="1"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V</a:t>
                </a:r>
                <a:r>
                  <a:rPr lang="en-US" altLang="zh-CN" b="1" baseline="-25000"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c</a:t>
                </a:r>
                <a:endParaRPr lang="zh-CN" altLang="en-US" b="1" baseline="-25000" dirty="0">
                  <a:solidFill>
                    <a:schemeClr val="bg1">
                      <a:lumMod val="50000"/>
                    </a:schemeClr>
                  </a:solidFill>
                </a:endParaRPr>
              </a:p>
            </p:txBody>
          </p:sp>
        </p:grpSp>
        <p:sp>
          <p:nvSpPr>
            <p:cNvPr id="34" name="文本框 33">
              <a:extLst>
                <a:ext uri="{FF2B5EF4-FFF2-40B4-BE49-F238E27FC236}">
                  <a16:creationId xmlns:a16="http://schemas.microsoft.com/office/drawing/2014/main" id="{E0FF8986-5F58-3F7C-3415-269536EEE3A5}"/>
                </a:ext>
              </a:extLst>
            </p:cNvPr>
            <p:cNvSpPr txBox="1"/>
            <p:nvPr/>
          </p:nvSpPr>
          <p:spPr>
            <a:xfrm>
              <a:off x="9563021" y="2713892"/>
              <a:ext cx="919589" cy="296721"/>
            </a:xfrm>
            <a:prstGeom prst="rect">
              <a:avLst/>
            </a:prstGeom>
            <a:solidFill>
              <a:schemeClr val="bg1"/>
            </a:solidFill>
          </p:spPr>
          <p:txBody>
            <a:bodyPr wrap="square">
              <a:spAutoFit/>
            </a:bodyPr>
            <a:lstStyle/>
            <a:p>
              <a:r>
                <a:rPr lang="en-US" altLang="zh-CN" b="1" i="1" dirty="0">
                  <a:solidFill>
                    <a:srgbClr val="BE5A5A"/>
                  </a:solidFill>
                  <a:latin typeface="Arial" panose="020B0604020202020204" pitchFamily="34" charset="0"/>
                  <a:cs typeface="Arial" panose="020B0604020202020204" pitchFamily="34" charset="0"/>
                </a:rPr>
                <a:t>|A-</a:t>
              </a:r>
              <a:r>
                <a:rPr lang="el-GR" altLang="zh-CN" b="1" i="1" dirty="0">
                  <a:solidFill>
                    <a:srgbClr val="BE5A5A"/>
                  </a:solidFill>
                  <a:latin typeface="Arial" panose="020B0604020202020204" pitchFamily="34" charset="0"/>
                  <a:cs typeface="Arial" panose="020B0604020202020204" pitchFamily="34" charset="0"/>
                </a:rPr>
                <a:t>λ</a:t>
              </a:r>
              <a:r>
                <a:rPr lang="en-US" altLang="zh-CN" b="1" i="1" dirty="0">
                  <a:solidFill>
                    <a:srgbClr val="BE5A5A"/>
                  </a:solidFill>
                  <a:latin typeface="Arial" panose="020B0604020202020204" pitchFamily="34" charset="0"/>
                  <a:cs typeface="Arial" panose="020B0604020202020204" pitchFamily="34" charset="0"/>
                </a:rPr>
                <a:t>E|=</a:t>
              </a:r>
              <a:r>
                <a:rPr lang="en-US" altLang="zh-CN" b="1" dirty="0">
                  <a:solidFill>
                    <a:srgbClr val="BE5A5A"/>
                  </a:solidFill>
                  <a:latin typeface="Arial" panose="020B0604020202020204" pitchFamily="34" charset="0"/>
                  <a:cs typeface="Arial" panose="020B0604020202020204" pitchFamily="34" charset="0"/>
                </a:rPr>
                <a:t>0</a:t>
              </a:r>
              <a:endParaRPr lang="zh-CN" altLang="en-US" b="1" dirty="0">
                <a:solidFill>
                  <a:srgbClr val="BE5A5A"/>
                </a:solidFill>
              </a:endParaRPr>
            </a:p>
          </p:txBody>
        </p:sp>
        <p:cxnSp>
          <p:nvCxnSpPr>
            <p:cNvPr id="48" name="直接箭头连接符 47">
              <a:extLst>
                <a:ext uri="{FF2B5EF4-FFF2-40B4-BE49-F238E27FC236}">
                  <a16:creationId xmlns:a16="http://schemas.microsoft.com/office/drawing/2014/main" id="{120D8ACB-32A3-579A-03B9-2520089365C4}"/>
                </a:ext>
              </a:extLst>
            </p:cNvPr>
            <p:cNvCxnSpPr>
              <a:cxnSpLocks/>
            </p:cNvCxnSpPr>
            <p:nvPr/>
          </p:nvCxnSpPr>
          <p:spPr>
            <a:xfrm>
              <a:off x="9613167" y="2412069"/>
              <a:ext cx="177259" cy="353201"/>
            </a:xfrm>
            <a:prstGeom prst="straightConnector1">
              <a:avLst/>
            </a:prstGeom>
            <a:ln>
              <a:gradFill>
                <a:gsLst>
                  <a:gs pos="0">
                    <a:schemeClr val="accent1">
                      <a:lumMod val="20000"/>
                      <a:lumOff val="80000"/>
                    </a:schemeClr>
                  </a:gs>
                  <a:gs pos="100000">
                    <a:schemeClr val="accent1">
                      <a:lumMod val="60000"/>
                      <a:lumOff val="40000"/>
                    </a:schemeClr>
                  </a:gs>
                </a:gsLst>
                <a:lin ang="5400000" scaled="1"/>
              </a:gradFill>
              <a:tailEnd type="stealth" w="sm" len="lg"/>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A0E01D03-2B41-317C-5AD4-2E7E3797BCE3}"/>
                </a:ext>
              </a:extLst>
            </p:cNvPr>
            <p:cNvCxnSpPr>
              <a:cxnSpLocks/>
            </p:cNvCxnSpPr>
            <p:nvPr/>
          </p:nvCxnSpPr>
          <p:spPr>
            <a:xfrm flipH="1">
              <a:off x="10145526" y="2428199"/>
              <a:ext cx="199285" cy="337071"/>
            </a:xfrm>
            <a:prstGeom prst="straightConnector1">
              <a:avLst/>
            </a:prstGeom>
            <a:ln>
              <a:gradFill>
                <a:gsLst>
                  <a:gs pos="0">
                    <a:schemeClr val="accent1">
                      <a:lumMod val="20000"/>
                      <a:lumOff val="80000"/>
                    </a:schemeClr>
                  </a:gs>
                  <a:gs pos="100000">
                    <a:schemeClr val="accent1">
                      <a:lumMod val="60000"/>
                      <a:lumOff val="40000"/>
                    </a:schemeClr>
                  </a:gs>
                </a:gsLst>
                <a:lin ang="5400000" scaled="1"/>
              </a:gradFill>
              <a:tailEnd type="stealth" w="sm" len="lg"/>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7DC3F933-1A71-EF0A-A9C2-EBA32ADD6094}"/>
                </a:ext>
              </a:extLst>
            </p:cNvPr>
            <p:cNvSpPr txBox="1"/>
            <p:nvPr/>
          </p:nvSpPr>
          <p:spPr>
            <a:xfrm>
              <a:off x="8907440" y="874074"/>
              <a:ext cx="789343" cy="296721"/>
            </a:xfrm>
            <a:prstGeom prst="rect">
              <a:avLst/>
            </a:prstGeom>
            <a:solidFill>
              <a:schemeClr val="bg1"/>
            </a:solidFill>
          </p:spPr>
          <p:txBody>
            <a:bodyPr wrap="square">
              <a:spAutoFit/>
            </a:bodyPr>
            <a:lstStyle/>
            <a:p>
              <a:r>
                <a:rPr lang="en-US" altLang="zh-CN" dirty="0" err="1">
                  <a:solidFill>
                    <a:schemeClr val="bg1">
                      <a:lumMod val="50000"/>
                    </a:schemeClr>
                  </a:solidFill>
                  <a:latin typeface="Arial" panose="020B0604020202020204" pitchFamily="34" charset="0"/>
                  <a:cs typeface="Arial" panose="020B0604020202020204" pitchFamily="34" charset="0"/>
                </a:rPr>
                <a:t>Δf</a:t>
              </a:r>
              <a:r>
                <a:rPr lang="en-US" altLang="zh-CN" dirty="0">
                  <a:solidFill>
                    <a:schemeClr val="bg1">
                      <a:lumMod val="50000"/>
                    </a:schemeClr>
                  </a:solidFill>
                  <a:latin typeface="Arial" panose="020B0604020202020204" pitchFamily="34" charset="0"/>
                  <a:cs typeface="Arial" panose="020B0604020202020204" pitchFamily="34" charset="0"/>
                </a:rPr>
                <a:t> &lt; 0</a:t>
              </a:r>
              <a:endParaRPr lang="zh-CN" altLang="en-US" dirty="0">
                <a:solidFill>
                  <a:schemeClr val="bg1">
                    <a:lumMod val="50000"/>
                  </a:schemeClr>
                </a:solidFill>
              </a:endParaRPr>
            </a:p>
          </p:txBody>
        </p:sp>
        <p:sp>
          <p:nvSpPr>
            <p:cNvPr id="58" name="文本框 57">
              <a:extLst>
                <a:ext uri="{FF2B5EF4-FFF2-40B4-BE49-F238E27FC236}">
                  <a16:creationId xmlns:a16="http://schemas.microsoft.com/office/drawing/2014/main" id="{5BA7FFE2-C312-CD97-7BB9-FE2EC6A48DA0}"/>
                </a:ext>
              </a:extLst>
            </p:cNvPr>
            <p:cNvSpPr txBox="1"/>
            <p:nvPr/>
          </p:nvSpPr>
          <p:spPr>
            <a:xfrm>
              <a:off x="10302773" y="888957"/>
              <a:ext cx="789343" cy="296721"/>
            </a:xfrm>
            <a:prstGeom prst="rect">
              <a:avLst/>
            </a:prstGeom>
            <a:solidFill>
              <a:schemeClr val="bg1"/>
            </a:solidFill>
          </p:spPr>
          <p:txBody>
            <a:bodyPr wrap="square">
              <a:spAutoFit/>
            </a:bodyPr>
            <a:lstStyle/>
            <a:p>
              <a:r>
                <a:rPr lang="en-US" altLang="zh-CN" dirty="0" err="1">
                  <a:solidFill>
                    <a:schemeClr val="bg1">
                      <a:lumMod val="50000"/>
                    </a:schemeClr>
                  </a:solidFill>
                  <a:latin typeface="Arial" panose="020B0604020202020204" pitchFamily="34" charset="0"/>
                  <a:cs typeface="Arial" panose="020B0604020202020204" pitchFamily="34" charset="0"/>
                </a:rPr>
                <a:t>Δf</a:t>
              </a:r>
              <a:r>
                <a:rPr lang="en-US" altLang="zh-CN" dirty="0">
                  <a:solidFill>
                    <a:schemeClr val="bg1">
                      <a:lumMod val="50000"/>
                    </a:schemeClr>
                  </a:solidFill>
                  <a:latin typeface="Arial" panose="020B0604020202020204" pitchFamily="34" charset="0"/>
                  <a:cs typeface="Arial" panose="020B0604020202020204" pitchFamily="34" charset="0"/>
                </a:rPr>
                <a:t> &gt; 0</a:t>
              </a:r>
              <a:endParaRPr lang="zh-CN" altLang="en-US" dirty="0">
                <a:solidFill>
                  <a:schemeClr val="bg1">
                    <a:lumMod val="50000"/>
                  </a:schemeClr>
                </a:solidFill>
              </a:endParaRPr>
            </a:p>
          </p:txBody>
        </p:sp>
        <p:cxnSp>
          <p:nvCxnSpPr>
            <p:cNvPr id="6" name="直接箭头连接符 5">
              <a:extLst>
                <a:ext uri="{FF2B5EF4-FFF2-40B4-BE49-F238E27FC236}">
                  <a16:creationId xmlns:a16="http://schemas.microsoft.com/office/drawing/2014/main" id="{B8E1E1B4-8CA1-AC49-AE7F-981B0E65F386}"/>
                </a:ext>
              </a:extLst>
            </p:cNvPr>
            <p:cNvCxnSpPr>
              <a:cxnSpLocks/>
            </p:cNvCxnSpPr>
            <p:nvPr/>
          </p:nvCxnSpPr>
          <p:spPr>
            <a:xfrm>
              <a:off x="2997701" y="3042464"/>
              <a:ext cx="177259" cy="353201"/>
            </a:xfrm>
            <a:prstGeom prst="straightConnector1">
              <a:avLst/>
            </a:prstGeom>
            <a:ln>
              <a:gradFill>
                <a:gsLst>
                  <a:gs pos="0">
                    <a:schemeClr val="accent1">
                      <a:lumMod val="20000"/>
                      <a:lumOff val="80000"/>
                    </a:schemeClr>
                  </a:gs>
                  <a:gs pos="100000">
                    <a:schemeClr val="accent1">
                      <a:lumMod val="60000"/>
                      <a:lumOff val="40000"/>
                    </a:schemeClr>
                  </a:gs>
                </a:gsLst>
                <a:lin ang="5400000" scaled="1"/>
              </a:gradFill>
              <a:tailEnd type="stealth" w="sm" len="lg"/>
            </a:ln>
          </p:spPr>
          <p:style>
            <a:lnRef idx="1">
              <a:schemeClr val="accent1"/>
            </a:lnRef>
            <a:fillRef idx="0">
              <a:schemeClr val="accent1"/>
            </a:fillRef>
            <a:effectRef idx="0">
              <a:schemeClr val="accent1"/>
            </a:effectRef>
            <a:fontRef idx="minor">
              <a:schemeClr val="tx1"/>
            </a:fontRef>
          </p:style>
        </p:cxnSp>
      </p:grpSp>
      <p:sp>
        <p:nvSpPr>
          <p:cNvPr id="55" name="左大括号 54">
            <a:extLst>
              <a:ext uri="{FF2B5EF4-FFF2-40B4-BE49-F238E27FC236}">
                <a16:creationId xmlns:a16="http://schemas.microsoft.com/office/drawing/2014/main" id="{D1988DB9-4594-59E4-F89D-9CF8883F7C99}"/>
              </a:ext>
            </a:extLst>
          </p:cNvPr>
          <p:cNvSpPr/>
          <p:nvPr/>
        </p:nvSpPr>
        <p:spPr>
          <a:xfrm rot="5400000">
            <a:off x="9248078" y="2407881"/>
            <a:ext cx="199112" cy="1478889"/>
          </a:xfrm>
          <a:prstGeom prst="leftBrace">
            <a:avLst>
              <a:gd name="adj1" fmla="val 90000"/>
              <a:gd name="adj2" fmla="val 50000"/>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7" name="左大括号 56">
            <a:extLst>
              <a:ext uri="{FF2B5EF4-FFF2-40B4-BE49-F238E27FC236}">
                <a16:creationId xmlns:a16="http://schemas.microsoft.com/office/drawing/2014/main" id="{67A65557-15BA-1E31-3665-E5A978FCD4D9}"/>
              </a:ext>
            </a:extLst>
          </p:cNvPr>
          <p:cNvSpPr/>
          <p:nvPr/>
        </p:nvSpPr>
        <p:spPr>
          <a:xfrm rot="5400000">
            <a:off x="10969635" y="2398580"/>
            <a:ext cx="199112" cy="1478889"/>
          </a:xfrm>
          <a:prstGeom prst="leftBrace">
            <a:avLst>
              <a:gd name="adj1" fmla="val 90000"/>
              <a:gd name="adj2" fmla="val 50000"/>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9" name="文本占位符 1">
            <a:extLst>
              <a:ext uri="{FF2B5EF4-FFF2-40B4-BE49-F238E27FC236}">
                <a16:creationId xmlns:a16="http://schemas.microsoft.com/office/drawing/2014/main" id="{D72A19CC-620D-00C7-5B35-2CAC45B97345}"/>
              </a:ext>
            </a:extLst>
          </p:cNvPr>
          <p:cNvSpPr txBox="1">
            <a:spLocks/>
          </p:cNvSpPr>
          <p:nvPr/>
        </p:nvSpPr>
        <p:spPr>
          <a:xfrm>
            <a:off x="-21337" y="899311"/>
            <a:ext cx="11925898"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spcAft>
                <a:spcPts val="1200"/>
              </a:spcAft>
              <a:buFont typeface="Wingdings" panose="05000000000000000000" pitchFamily="2" charset="2"/>
              <a:buChar char="l"/>
            </a:pPr>
            <a:r>
              <a:rPr lang="en-US" altLang="zh-CN" sz="2000" dirty="0">
                <a:latin typeface="Arial" panose="020B0604020202020204" pitchFamily="34" charset="0"/>
                <a:ea typeface="微软雅黑 Light" panose="020B0502040204020203" pitchFamily="34" charset="-122"/>
                <a:cs typeface="Arial" panose="020B0604020202020204" pitchFamily="34" charset="0"/>
              </a:rPr>
              <a:t>Two types of </a:t>
            </a:r>
            <a:r>
              <a:rPr lang="en-US" altLang="zh-CN" sz="2000" b="1" dirty="0">
                <a:latin typeface="Arial" panose="020B0604020202020204" pitchFamily="34" charset="0"/>
                <a:ea typeface="微软雅黑 Light" panose="020B0502040204020203" pitchFamily="34" charset="-122"/>
                <a:cs typeface="Arial" panose="020B0604020202020204" pitchFamily="34" charset="0"/>
              </a:rPr>
              <a:t>ponderomotive instabilities </a:t>
            </a:r>
            <a:r>
              <a:rPr lang="en-US" altLang="zh-CN" sz="2000" dirty="0">
                <a:latin typeface="Arial" panose="020B0604020202020204" pitchFamily="34" charset="0"/>
                <a:ea typeface="微软雅黑 Light" panose="020B0502040204020203" pitchFamily="34" charset="-122"/>
                <a:cs typeface="Arial" panose="020B0604020202020204" pitchFamily="34" charset="0"/>
              </a:rPr>
              <a:t>are present in superconducting cavities: </a:t>
            </a:r>
            <a:r>
              <a:rPr lang="en-US" altLang="zh-CN" sz="2000" b="1" dirty="0">
                <a:latin typeface="Arial" panose="020B0604020202020204" pitchFamily="34" charset="0"/>
                <a:ea typeface="微软雅黑 Light" panose="020B0502040204020203" pitchFamily="34" charset="-122"/>
                <a:cs typeface="Arial" panose="020B0604020202020204" pitchFamily="34" charset="0"/>
              </a:rPr>
              <a:t>monotonic</a:t>
            </a:r>
            <a:r>
              <a:rPr lang="en-US" altLang="zh-CN" sz="2000" dirty="0">
                <a:latin typeface="Arial" panose="020B0604020202020204" pitchFamily="34" charset="0"/>
                <a:ea typeface="微软雅黑 Light" panose="020B0502040204020203" pitchFamily="34" charset="-122"/>
                <a:cs typeface="Arial" panose="020B0604020202020204" pitchFamily="34" charset="0"/>
              </a:rPr>
              <a:t> and </a:t>
            </a:r>
            <a:r>
              <a:rPr lang="en-US" altLang="zh-CN" sz="2000" b="1" dirty="0">
                <a:latin typeface="Arial" panose="020B0604020202020204" pitchFamily="34" charset="0"/>
                <a:ea typeface="微软雅黑 Light" panose="020B0502040204020203" pitchFamily="34" charset="-122"/>
                <a:cs typeface="Arial" panose="020B0604020202020204" pitchFamily="34" charset="0"/>
              </a:rPr>
              <a:t>oscillatory</a:t>
            </a:r>
            <a:r>
              <a:rPr lang="en-US" altLang="zh-CN" sz="2000" dirty="0">
                <a:latin typeface="Arial" panose="020B0604020202020204" pitchFamily="34" charset="0"/>
                <a:ea typeface="微软雅黑 Light" panose="020B0502040204020203" pitchFamily="34" charset="-122"/>
                <a:cs typeface="Arial" panose="020B0604020202020204" pitchFamily="34" charset="0"/>
              </a:rPr>
              <a:t> instabilities</a:t>
            </a:r>
          </a:p>
        </p:txBody>
      </p:sp>
      <p:sp>
        <p:nvSpPr>
          <p:cNvPr id="60" name="箭头: 上下 59">
            <a:extLst>
              <a:ext uri="{FF2B5EF4-FFF2-40B4-BE49-F238E27FC236}">
                <a16:creationId xmlns:a16="http://schemas.microsoft.com/office/drawing/2014/main" id="{9D63CBBB-6284-118E-A235-CACC29EAC4F0}"/>
              </a:ext>
            </a:extLst>
          </p:cNvPr>
          <p:cNvSpPr/>
          <p:nvPr/>
        </p:nvSpPr>
        <p:spPr>
          <a:xfrm rot="5400000">
            <a:off x="3907993" y="4172817"/>
            <a:ext cx="289176" cy="751626"/>
          </a:xfrm>
          <a:prstGeom prst="upDownArrow">
            <a:avLst>
              <a:gd name="adj1" fmla="val 56119"/>
              <a:gd name="adj2" fmla="val 58425"/>
            </a:avLst>
          </a:prstGeom>
          <a:solidFill>
            <a:schemeClr val="bg1">
              <a:lumMod val="50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对象 3">
            <a:extLst>
              <a:ext uri="{FF2B5EF4-FFF2-40B4-BE49-F238E27FC236}">
                <a16:creationId xmlns:a16="http://schemas.microsoft.com/office/drawing/2014/main" id="{56207E86-932D-086C-7102-5522D9EC2700}"/>
              </a:ext>
            </a:extLst>
          </p:cNvPr>
          <p:cNvGraphicFramePr>
            <a:graphicFrameLocks noChangeAspect="1"/>
          </p:cNvGraphicFramePr>
          <p:nvPr/>
        </p:nvGraphicFramePr>
        <p:xfrm>
          <a:off x="1360077" y="5735007"/>
          <a:ext cx="1333500" cy="482600"/>
        </p:xfrm>
        <a:graphic>
          <a:graphicData uri="http://schemas.openxmlformats.org/presentationml/2006/ole">
            <mc:AlternateContent xmlns:mc="http://schemas.openxmlformats.org/markup-compatibility/2006">
              <mc:Choice xmlns:v="urn:schemas-microsoft-com:vml" Requires="v">
                <p:oleObj spid="_x0000_s28687" name="Equation" r:id="rId14" imgW="1333440" imgH="482400" progId="Equation.DSMT4">
                  <p:embed/>
                </p:oleObj>
              </mc:Choice>
              <mc:Fallback>
                <p:oleObj name="Equation" r:id="rId14" imgW="1333440" imgH="482400" progId="Equation.DSMT4">
                  <p:embed/>
                  <p:pic>
                    <p:nvPicPr>
                      <p:cNvPr id="4" name="对象 3">
                        <a:extLst>
                          <a:ext uri="{FF2B5EF4-FFF2-40B4-BE49-F238E27FC236}">
                            <a16:creationId xmlns:a16="http://schemas.microsoft.com/office/drawing/2014/main" id="{56207E86-932D-086C-7102-5522D9EC2700}"/>
                          </a:ext>
                        </a:extLst>
                      </p:cNvPr>
                      <p:cNvPicPr/>
                      <p:nvPr/>
                    </p:nvPicPr>
                    <p:blipFill>
                      <a:blip r:embed="rId15"/>
                      <a:stretch>
                        <a:fillRect/>
                      </a:stretch>
                    </p:blipFill>
                    <p:spPr>
                      <a:xfrm>
                        <a:off x="1360077" y="5735007"/>
                        <a:ext cx="1333500" cy="482600"/>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863DFA4B-6F8F-F6B5-5B8B-BC2D2A7E95E0}"/>
              </a:ext>
            </a:extLst>
          </p:cNvPr>
          <p:cNvGraphicFramePr>
            <a:graphicFrameLocks noChangeAspect="1"/>
          </p:cNvGraphicFramePr>
          <p:nvPr/>
        </p:nvGraphicFramePr>
        <p:xfrm>
          <a:off x="609181" y="1980882"/>
          <a:ext cx="2462673" cy="872197"/>
        </p:xfrm>
        <a:graphic>
          <a:graphicData uri="http://schemas.openxmlformats.org/presentationml/2006/ole">
            <mc:AlternateContent xmlns:mc="http://schemas.openxmlformats.org/markup-compatibility/2006">
              <mc:Choice xmlns:v="urn:schemas-microsoft-com:vml" Requires="v">
                <p:oleObj spid="_x0000_s28688" name="Equation" r:id="rId16" imgW="1218960" imgH="431640" progId="Equation.DSMT4">
                  <p:embed/>
                </p:oleObj>
              </mc:Choice>
              <mc:Fallback>
                <p:oleObj name="Equation" r:id="rId16" imgW="1218960" imgH="431640" progId="Equation.DSMT4">
                  <p:embed/>
                  <p:pic>
                    <p:nvPicPr>
                      <p:cNvPr id="7" name="对象 6">
                        <a:extLst>
                          <a:ext uri="{FF2B5EF4-FFF2-40B4-BE49-F238E27FC236}">
                            <a16:creationId xmlns:a16="http://schemas.microsoft.com/office/drawing/2014/main" id="{863DFA4B-6F8F-F6B5-5B8B-BC2D2A7E95E0}"/>
                          </a:ext>
                        </a:extLst>
                      </p:cNvPr>
                      <p:cNvPicPr/>
                      <p:nvPr/>
                    </p:nvPicPr>
                    <p:blipFill>
                      <a:blip r:embed="rId17"/>
                      <a:stretch>
                        <a:fillRect/>
                      </a:stretch>
                    </p:blipFill>
                    <p:spPr>
                      <a:xfrm>
                        <a:off x="609181" y="1980882"/>
                        <a:ext cx="2462673" cy="872197"/>
                      </a:xfrm>
                      <a:prstGeom prst="rect">
                        <a:avLst/>
                      </a:prstGeom>
                    </p:spPr>
                  </p:pic>
                </p:oleObj>
              </mc:Fallback>
            </mc:AlternateContent>
          </a:graphicData>
        </a:graphic>
      </p:graphicFrame>
      <p:cxnSp>
        <p:nvCxnSpPr>
          <p:cNvPr id="10" name="直接箭头连接符 9">
            <a:extLst>
              <a:ext uri="{FF2B5EF4-FFF2-40B4-BE49-F238E27FC236}">
                <a16:creationId xmlns:a16="http://schemas.microsoft.com/office/drawing/2014/main" id="{FC1E64A8-D028-9E18-B122-9A76A4AA4332}"/>
              </a:ext>
            </a:extLst>
          </p:cNvPr>
          <p:cNvCxnSpPr>
            <a:cxnSpLocks/>
            <a:endCxn id="7" idx="2"/>
          </p:cNvCxnSpPr>
          <p:nvPr/>
        </p:nvCxnSpPr>
        <p:spPr>
          <a:xfrm flipH="1" flipV="1">
            <a:off x="1840517" y="2853079"/>
            <a:ext cx="45278" cy="683798"/>
          </a:xfrm>
          <a:prstGeom prst="straightConnector1">
            <a:avLst/>
          </a:prstGeom>
          <a:ln>
            <a:gradFill>
              <a:gsLst>
                <a:gs pos="0">
                  <a:schemeClr val="accent1">
                    <a:lumMod val="20000"/>
                    <a:lumOff val="80000"/>
                  </a:schemeClr>
                </a:gs>
                <a:gs pos="100000">
                  <a:schemeClr val="accent1">
                    <a:lumMod val="60000"/>
                    <a:lumOff val="40000"/>
                  </a:schemeClr>
                </a:gs>
              </a:gsLst>
              <a:lin ang="5400000" scaled="1"/>
            </a:gradFill>
            <a:tailEnd type="stealth" w="sm" len="lg"/>
          </a:ln>
        </p:spPr>
        <p:style>
          <a:lnRef idx="1">
            <a:schemeClr val="accent1"/>
          </a:lnRef>
          <a:fillRef idx="0">
            <a:schemeClr val="accent1"/>
          </a:fillRef>
          <a:effectRef idx="0">
            <a:schemeClr val="accent1"/>
          </a:effectRef>
          <a:fontRef idx="minor">
            <a:schemeClr val="tx1"/>
          </a:fontRef>
        </p:style>
      </p:cxnSp>
      <p:sp>
        <p:nvSpPr>
          <p:cNvPr id="31" name="Rectangle 2">
            <a:extLst>
              <a:ext uri="{FF2B5EF4-FFF2-40B4-BE49-F238E27FC236}">
                <a16:creationId xmlns:a16="http://schemas.microsoft.com/office/drawing/2014/main" id="{3BF944C4-C951-9D70-191A-F1F9C3A0AE1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6" name="对象 35">
            <a:extLst>
              <a:ext uri="{FF2B5EF4-FFF2-40B4-BE49-F238E27FC236}">
                <a16:creationId xmlns:a16="http://schemas.microsoft.com/office/drawing/2014/main" id="{E4FCAEF9-824D-B3AD-C478-9ECDAFDC1577}"/>
              </a:ext>
            </a:extLst>
          </p:cNvPr>
          <p:cNvGraphicFramePr>
            <a:graphicFrameLocks noChangeAspect="1"/>
          </p:cNvGraphicFramePr>
          <p:nvPr/>
        </p:nvGraphicFramePr>
        <p:xfrm>
          <a:off x="8632677" y="4199042"/>
          <a:ext cx="903558" cy="662686"/>
        </p:xfrm>
        <a:graphic>
          <a:graphicData uri="http://schemas.openxmlformats.org/presentationml/2006/ole">
            <mc:AlternateContent xmlns:mc="http://schemas.openxmlformats.org/markup-compatibility/2006">
              <mc:Choice xmlns:v="urn:schemas-microsoft-com:vml" Requires="v">
                <p:oleObj spid="_x0000_s28689" name="Visio" r:id="rId18" imgW="622057" imgH="571500" progId="Visio.Drawing.15">
                  <p:embed/>
                </p:oleObj>
              </mc:Choice>
              <mc:Fallback>
                <p:oleObj name="Visio" r:id="rId18" imgW="622057" imgH="571500" progId="Visio.Drawing.15">
                  <p:embed/>
                  <p:pic>
                    <p:nvPicPr>
                      <p:cNvPr id="36" name="对象 35">
                        <a:extLst>
                          <a:ext uri="{FF2B5EF4-FFF2-40B4-BE49-F238E27FC236}">
                            <a16:creationId xmlns:a16="http://schemas.microsoft.com/office/drawing/2014/main" id="{E4FCAEF9-824D-B3AD-C478-9ECDAFDC1577}"/>
                          </a:ext>
                        </a:extLst>
                      </p:cNvPr>
                      <p:cNvPicPr>
                        <a:picLocks noChangeAspect="1" noChangeArrowheads="1"/>
                      </p:cNvPicPr>
                      <p:nvPr/>
                    </p:nvPicPr>
                    <p:blipFill>
                      <a:blip r:embed="rId19"/>
                      <a:srcRect/>
                      <a:stretch>
                        <a:fillRect/>
                      </a:stretch>
                    </p:blipFill>
                    <p:spPr bwMode="auto">
                      <a:xfrm>
                        <a:off x="8632677" y="4199042"/>
                        <a:ext cx="903558" cy="662686"/>
                      </a:xfrm>
                      <a:prstGeom prst="rect">
                        <a:avLst/>
                      </a:prstGeom>
                      <a:noFill/>
                    </p:spPr>
                  </p:pic>
                </p:oleObj>
              </mc:Fallback>
            </mc:AlternateContent>
          </a:graphicData>
        </a:graphic>
      </p:graphicFrame>
      <p:sp>
        <p:nvSpPr>
          <p:cNvPr id="51" name="任意多边形: 形状 50">
            <a:extLst>
              <a:ext uri="{FF2B5EF4-FFF2-40B4-BE49-F238E27FC236}">
                <a16:creationId xmlns:a16="http://schemas.microsoft.com/office/drawing/2014/main" id="{A667C509-2ACE-B50A-6287-1C3ECC8F143F}"/>
              </a:ext>
            </a:extLst>
          </p:cNvPr>
          <p:cNvSpPr/>
          <p:nvPr/>
        </p:nvSpPr>
        <p:spPr>
          <a:xfrm rot="470656">
            <a:off x="10712725" y="4278590"/>
            <a:ext cx="751778" cy="580915"/>
          </a:xfrm>
          <a:custGeom>
            <a:avLst/>
            <a:gdLst>
              <a:gd name="connsiteX0" fmla="*/ 0 w 701040"/>
              <a:gd name="connsiteY0" fmla="*/ 47933 h 586413"/>
              <a:gd name="connsiteX1" fmla="*/ 487680 w 701040"/>
              <a:gd name="connsiteY1" fmla="*/ 53013 h 586413"/>
              <a:gd name="connsiteX2" fmla="*/ 701040 w 701040"/>
              <a:gd name="connsiteY2" fmla="*/ 586413 h 586413"/>
              <a:gd name="connsiteX3" fmla="*/ 701040 w 701040"/>
              <a:gd name="connsiteY3" fmla="*/ 586413 h 586413"/>
              <a:gd name="connsiteX4" fmla="*/ 701040 w 701040"/>
              <a:gd name="connsiteY4" fmla="*/ 586413 h 586413"/>
              <a:gd name="connsiteX5" fmla="*/ 701040 w 701040"/>
              <a:gd name="connsiteY5" fmla="*/ 586413 h 58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040" h="586413">
                <a:moveTo>
                  <a:pt x="0" y="47933"/>
                </a:moveTo>
                <a:cubicBezTo>
                  <a:pt x="185420" y="5599"/>
                  <a:pt x="370840" y="-36734"/>
                  <a:pt x="487680" y="53013"/>
                </a:cubicBezTo>
                <a:cubicBezTo>
                  <a:pt x="604520" y="142760"/>
                  <a:pt x="701040" y="586413"/>
                  <a:pt x="701040" y="586413"/>
                </a:cubicBezTo>
                <a:lnTo>
                  <a:pt x="701040" y="586413"/>
                </a:lnTo>
                <a:lnTo>
                  <a:pt x="701040" y="586413"/>
                </a:lnTo>
                <a:lnTo>
                  <a:pt x="701040" y="586413"/>
                </a:ln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3B8E9F45-9521-3E25-B612-1783FFF6DD46}"/>
              </a:ext>
            </a:extLst>
          </p:cNvPr>
          <p:cNvSpPr txBox="1"/>
          <p:nvPr/>
        </p:nvSpPr>
        <p:spPr>
          <a:xfrm>
            <a:off x="314453" y="6169580"/>
            <a:ext cx="5185664" cy="338554"/>
          </a:xfrm>
          <a:prstGeom prst="rect">
            <a:avLst/>
          </a:prstGeom>
          <a:noFill/>
        </p:spPr>
        <p:txBody>
          <a:bodyPr wrap="square">
            <a:spAutoFit/>
          </a:bodyPr>
          <a:lstStyle/>
          <a:p>
            <a:pPr algn="just"/>
            <a:r>
              <a:rPr lang="it-IT" altLang="zh-CN" sz="800" b="0" i="0" u="none" strike="noStrike" baseline="0" dirty="0">
                <a:solidFill>
                  <a:schemeClr val="tx2">
                    <a:lumMod val="60000"/>
                    <a:lumOff val="40000"/>
                  </a:schemeClr>
                </a:solidFill>
                <a:latin typeface="Arial" panose="020B0604020202020204" pitchFamily="34" charset="0"/>
                <a:cs typeface="Arial" panose="020B0604020202020204" pitchFamily="34" charset="0"/>
              </a:rPr>
              <a:t>D. </a:t>
            </a:r>
            <a:r>
              <a:rPr lang="en-US" altLang="zh-CN" sz="800" dirty="0">
                <a:solidFill>
                  <a:schemeClr val="tx2">
                    <a:lumMod val="60000"/>
                    <a:lumOff val="40000"/>
                  </a:schemeClr>
                </a:solidFill>
                <a:latin typeface="Arial" panose="020B0604020202020204" pitchFamily="34" charset="0"/>
                <a:cs typeface="Arial" panose="020B0604020202020204" pitchFamily="34" charset="0"/>
              </a:rPr>
              <a:t>Schulze, Ponderomotive stability of R. F. resonators and resonator control systems. ANL-TRANS-944, 1972</a:t>
            </a:r>
          </a:p>
          <a:p>
            <a:pPr algn="just"/>
            <a:r>
              <a:rPr lang="en-US" altLang="zh-CN" sz="800" dirty="0">
                <a:solidFill>
                  <a:schemeClr val="tx2">
                    <a:lumMod val="60000"/>
                    <a:lumOff val="40000"/>
                  </a:schemeClr>
                </a:solidFill>
                <a:latin typeface="Arial" panose="020B0604020202020204" pitchFamily="34" charset="0"/>
                <a:cs typeface="Arial" panose="020B0604020202020204" pitchFamily="34" charset="0"/>
              </a:rPr>
              <a:t>A. </a:t>
            </a:r>
            <a:r>
              <a:rPr lang="en-US" altLang="zh-CN" sz="800" dirty="0" err="1">
                <a:solidFill>
                  <a:schemeClr val="tx2">
                    <a:lumMod val="60000"/>
                    <a:lumOff val="40000"/>
                  </a:schemeClr>
                </a:solidFill>
                <a:latin typeface="Arial" panose="020B0604020202020204" pitchFamily="34" charset="0"/>
                <a:cs typeface="Arial" panose="020B0604020202020204" pitchFamily="34" charset="0"/>
              </a:rPr>
              <a:t>Bellandi</a:t>
            </a:r>
            <a:r>
              <a:rPr lang="en-US" altLang="zh-CN" sz="800" dirty="0">
                <a:solidFill>
                  <a:schemeClr val="tx2">
                    <a:lumMod val="60000"/>
                    <a:lumOff val="40000"/>
                  </a:schemeClr>
                </a:solidFill>
                <a:latin typeface="Arial" panose="020B0604020202020204" pitchFamily="34" charset="0"/>
                <a:cs typeface="Arial" panose="020B0604020202020204" pitchFamily="34" charset="0"/>
              </a:rPr>
              <a:t>, PhD thesis, Hamburg. 2021</a:t>
            </a:r>
            <a:endParaRPr lang="zh-CN" altLang="en-US" sz="8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18" name="标题 8">
            <a:extLst>
              <a:ext uri="{FF2B5EF4-FFF2-40B4-BE49-F238E27FC236}">
                <a16:creationId xmlns:a16="http://schemas.microsoft.com/office/drawing/2014/main" id="{3B3D7F4E-1B19-90D0-2994-ED6D8E5A5390}"/>
              </a:ext>
            </a:extLst>
          </p:cNvPr>
          <p:cNvSpPr>
            <a:spLocks noGrp="1"/>
          </p:cNvSpPr>
          <p:nvPr>
            <p:ph type="title"/>
          </p:nvPr>
        </p:nvSpPr>
        <p:spPr>
          <a:xfrm>
            <a:off x="1632098" y="-3175"/>
            <a:ext cx="10559902" cy="840105"/>
          </a:xfrm>
        </p:spPr>
        <p:txBody>
          <a:bodyPr/>
          <a:lstStyle/>
          <a:p>
            <a:r>
              <a:rPr lang="en-US" altLang="zh-CN" sz="3200" dirty="0">
                <a:latin typeface="Arial" panose="020B0604020202020204" pitchFamily="34" charset="0"/>
                <a:ea typeface="微软雅黑" panose="020B0503020204020204" pitchFamily="34" charset="-122"/>
                <a:cs typeface="Arial" panose="020B0604020202020204" pitchFamily="34" charset="0"/>
              </a:rPr>
              <a:t>Ponderomotive Instabilities</a:t>
            </a:r>
            <a:endParaRPr lang="zh-CN" altLang="en-US" sz="3200" dirty="0"/>
          </a:p>
        </p:txBody>
      </p:sp>
    </p:spTree>
    <p:extLst>
      <p:ext uri="{BB962C8B-B14F-4D97-AF65-F5344CB8AC3E}">
        <p14:creationId xmlns:p14="http://schemas.microsoft.com/office/powerpoint/2010/main" val="3680955081"/>
      </p:ext>
    </p:extLst>
  </p:cSld>
  <p:clrMapOvr>
    <a:masterClrMapping/>
  </p:clrMapOvr>
  <mc:AlternateContent xmlns:mc="http://schemas.openxmlformats.org/markup-compatibility/2006" xmlns:p14="http://schemas.microsoft.com/office/powerpoint/2010/main">
    <mc:Choice Requires="p14">
      <p:transition spd="slow" p14:dur="2000" advTm="60477"/>
    </mc:Choice>
    <mc:Fallback xmlns="">
      <p:transition spd="slow" advTm="6047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ACA2B83-374F-2A18-6BDE-26C35A288045}"/>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53</a:t>
            </a:fld>
            <a:endParaRPr lang="en-GB" altLang="zh-CN"/>
          </a:p>
        </p:txBody>
      </p:sp>
      <p:pic>
        <p:nvPicPr>
          <p:cNvPr id="5" name="图形 4">
            <a:extLst>
              <a:ext uri="{FF2B5EF4-FFF2-40B4-BE49-F238E27FC236}">
                <a16:creationId xmlns:a16="http://schemas.microsoft.com/office/drawing/2014/main" id="{784E9A8F-3949-3519-6235-69AFF43993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3909" y="1260221"/>
            <a:ext cx="4598652" cy="4803914"/>
          </a:xfrm>
          <a:prstGeom prst="rect">
            <a:avLst/>
          </a:prstGeom>
        </p:spPr>
      </p:pic>
      <p:graphicFrame>
        <p:nvGraphicFramePr>
          <p:cNvPr id="7" name="对象 6">
            <a:extLst>
              <a:ext uri="{FF2B5EF4-FFF2-40B4-BE49-F238E27FC236}">
                <a16:creationId xmlns:a16="http://schemas.microsoft.com/office/drawing/2014/main" id="{F64CB74A-7D45-E33F-E55B-4B4C3087C0D8}"/>
              </a:ext>
            </a:extLst>
          </p:cNvPr>
          <p:cNvGraphicFramePr>
            <a:graphicFrameLocks noChangeAspect="1"/>
          </p:cNvGraphicFramePr>
          <p:nvPr/>
        </p:nvGraphicFramePr>
        <p:xfrm>
          <a:off x="8648877" y="1357586"/>
          <a:ext cx="3148560" cy="4291818"/>
        </p:xfrm>
        <a:graphic>
          <a:graphicData uri="http://schemas.openxmlformats.org/presentationml/2006/ole">
            <mc:AlternateContent xmlns:mc="http://schemas.openxmlformats.org/markup-compatibility/2006">
              <mc:Choice xmlns:v="urn:schemas-microsoft-com:vml" Requires="v">
                <p:oleObj spid="_x0000_s29701" name="Visio" r:id="rId6" imgW="3448069" imgH="4832441" progId="Visio.Drawing.15">
                  <p:embed/>
                </p:oleObj>
              </mc:Choice>
              <mc:Fallback>
                <p:oleObj name="Visio" r:id="rId6" imgW="3448069" imgH="4832441" progId="Visio.Drawing.15">
                  <p:embed/>
                  <p:pic>
                    <p:nvPicPr>
                      <p:cNvPr id="7" name="对象 6">
                        <a:extLst>
                          <a:ext uri="{FF2B5EF4-FFF2-40B4-BE49-F238E27FC236}">
                            <a16:creationId xmlns:a16="http://schemas.microsoft.com/office/drawing/2014/main" id="{F64CB74A-7D45-E33F-E55B-4B4C3087C0D8}"/>
                          </a:ext>
                        </a:extLst>
                      </p:cNvPr>
                      <p:cNvPicPr>
                        <a:picLocks noChangeAspect="1" noChangeArrowheads="1"/>
                      </p:cNvPicPr>
                      <p:nvPr/>
                    </p:nvPicPr>
                    <p:blipFill>
                      <a:blip r:embed="rId7"/>
                      <a:srcRect/>
                      <a:stretch>
                        <a:fillRect/>
                      </a:stretch>
                    </p:blipFill>
                    <p:spPr bwMode="auto">
                      <a:xfrm>
                        <a:off x="8648877" y="1357586"/>
                        <a:ext cx="3148560" cy="4291818"/>
                      </a:xfrm>
                      <a:prstGeom prst="rect">
                        <a:avLst/>
                      </a:prstGeom>
                      <a:solidFill>
                        <a:schemeClr val="accent1">
                          <a:lumMod val="20000"/>
                          <a:lumOff val="80000"/>
                        </a:schemeClr>
                      </a:solidFill>
                    </p:spPr>
                  </p:pic>
                </p:oleObj>
              </mc:Fallback>
            </mc:AlternateContent>
          </a:graphicData>
        </a:graphic>
      </p:graphicFrame>
      <p:sp>
        <p:nvSpPr>
          <p:cNvPr id="4" name="文本框 3">
            <a:extLst>
              <a:ext uri="{FF2B5EF4-FFF2-40B4-BE49-F238E27FC236}">
                <a16:creationId xmlns:a16="http://schemas.microsoft.com/office/drawing/2014/main" id="{CB20D2F6-7277-5528-5A31-776695F548BB}"/>
              </a:ext>
            </a:extLst>
          </p:cNvPr>
          <p:cNvSpPr txBox="1"/>
          <p:nvPr/>
        </p:nvSpPr>
        <p:spPr>
          <a:xfrm rot="16200000">
            <a:off x="8821419" y="2197620"/>
            <a:ext cx="951210" cy="293607"/>
          </a:xfrm>
          <a:prstGeom prst="rect">
            <a:avLst/>
          </a:prstGeom>
          <a:noFill/>
        </p:spPr>
        <p:txBody>
          <a:bodyPr wrap="square">
            <a:spAutoFit/>
          </a:bodyPr>
          <a:lstStyle/>
          <a:p>
            <a:pPr>
              <a:lnSpc>
                <a:spcPct val="120000"/>
              </a:lnSpc>
            </a:pPr>
            <a:r>
              <a:rPr lang="en-US" altLang="zh-CN" sz="1200" dirty="0">
                <a:solidFill>
                  <a:schemeClr val="bg1">
                    <a:lumMod val="50000"/>
                  </a:schemeClr>
                </a:solidFill>
                <a:latin typeface="Arial" panose="020B0604020202020204" pitchFamily="34" charset="0"/>
                <a:cs typeface="Arial" panose="020B0604020202020204" pitchFamily="34" charset="0"/>
              </a:rPr>
              <a:t>Static Drop</a:t>
            </a:r>
            <a:endParaRPr lang="en-US" altLang="zh-CN" sz="1200" i="0" u="none" strike="noStrike" baseline="0" dirty="0">
              <a:solidFill>
                <a:schemeClr val="bg1">
                  <a:lumMod val="50000"/>
                </a:schemeClr>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8D818343-D05B-2362-339D-F2F2C9EFC046}"/>
              </a:ext>
            </a:extLst>
          </p:cNvPr>
          <p:cNvSpPr txBox="1"/>
          <p:nvPr/>
        </p:nvSpPr>
        <p:spPr>
          <a:xfrm>
            <a:off x="314453" y="6169580"/>
            <a:ext cx="5185664" cy="338554"/>
          </a:xfrm>
          <a:prstGeom prst="rect">
            <a:avLst/>
          </a:prstGeom>
          <a:noFill/>
        </p:spPr>
        <p:txBody>
          <a:bodyPr wrap="square">
            <a:spAutoFit/>
          </a:bodyPr>
          <a:lstStyle/>
          <a:p>
            <a:pPr algn="just"/>
            <a:r>
              <a:rPr lang="it-IT" altLang="zh-CN" sz="800" b="0" i="0" u="none" strike="noStrike" baseline="0" dirty="0">
                <a:solidFill>
                  <a:schemeClr val="tx2">
                    <a:lumMod val="60000"/>
                    <a:lumOff val="40000"/>
                  </a:schemeClr>
                </a:solidFill>
                <a:latin typeface="Arial" panose="020B0604020202020204" pitchFamily="34" charset="0"/>
                <a:cs typeface="Arial" panose="020B0604020202020204" pitchFamily="34" charset="0"/>
              </a:rPr>
              <a:t>D. </a:t>
            </a:r>
            <a:r>
              <a:rPr lang="en-US" altLang="zh-CN" sz="800" dirty="0">
                <a:solidFill>
                  <a:schemeClr val="tx2">
                    <a:lumMod val="60000"/>
                    <a:lumOff val="40000"/>
                  </a:schemeClr>
                </a:solidFill>
                <a:latin typeface="Arial" panose="020B0604020202020204" pitchFamily="34" charset="0"/>
                <a:cs typeface="Arial" panose="020B0604020202020204" pitchFamily="34" charset="0"/>
              </a:rPr>
              <a:t>Schulze, Ponderomotive stability of R. F. resonators and resonator control systems. ANL-TRANS-944, 1972</a:t>
            </a:r>
          </a:p>
          <a:p>
            <a:pPr algn="just"/>
            <a:r>
              <a:rPr lang="en-US" altLang="zh-CN" sz="800" dirty="0">
                <a:solidFill>
                  <a:schemeClr val="tx2">
                    <a:lumMod val="60000"/>
                    <a:lumOff val="40000"/>
                  </a:schemeClr>
                </a:solidFill>
                <a:latin typeface="Arial" panose="020B0604020202020204" pitchFamily="34" charset="0"/>
                <a:cs typeface="Arial" panose="020B0604020202020204" pitchFamily="34" charset="0"/>
              </a:rPr>
              <a:t>A. </a:t>
            </a:r>
            <a:r>
              <a:rPr lang="en-US" altLang="zh-CN" sz="800" dirty="0" err="1">
                <a:solidFill>
                  <a:schemeClr val="tx2">
                    <a:lumMod val="60000"/>
                    <a:lumOff val="40000"/>
                  </a:schemeClr>
                </a:solidFill>
                <a:latin typeface="Arial" panose="020B0604020202020204" pitchFamily="34" charset="0"/>
                <a:cs typeface="Arial" panose="020B0604020202020204" pitchFamily="34" charset="0"/>
              </a:rPr>
              <a:t>Bellandi</a:t>
            </a:r>
            <a:r>
              <a:rPr lang="en-US" altLang="zh-CN" sz="800" dirty="0">
                <a:solidFill>
                  <a:schemeClr val="tx2">
                    <a:lumMod val="60000"/>
                    <a:lumOff val="40000"/>
                  </a:schemeClr>
                </a:solidFill>
                <a:latin typeface="Arial" panose="020B0604020202020204" pitchFamily="34" charset="0"/>
                <a:cs typeface="Arial" panose="020B0604020202020204" pitchFamily="34" charset="0"/>
              </a:rPr>
              <a:t>, PhD thesis, Hamburg. 2021</a:t>
            </a:r>
            <a:endParaRPr lang="zh-CN" altLang="en-US" sz="8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10" name="文本占位符 1">
            <a:extLst>
              <a:ext uri="{FF2B5EF4-FFF2-40B4-BE49-F238E27FC236}">
                <a16:creationId xmlns:a16="http://schemas.microsoft.com/office/drawing/2014/main" id="{770C038E-7B67-11A7-1D47-AA8E2D6BECD1}"/>
              </a:ext>
            </a:extLst>
          </p:cNvPr>
          <p:cNvSpPr txBox="1">
            <a:spLocks/>
          </p:cNvSpPr>
          <p:nvPr/>
        </p:nvSpPr>
        <p:spPr>
          <a:xfrm>
            <a:off x="-21337" y="899311"/>
            <a:ext cx="12118432"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spcAft>
                <a:spcPts val="600"/>
              </a:spcAft>
              <a:buFont typeface="Wingdings" panose="05000000000000000000" pitchFamily="2" charset="2"/>
              <a:buChar char="l"/>
            </a:pPr>
            <a:r>
              <a:rPr lang="en-US" altLang="zh-CN" sz="2000" b="1" dirty="0">
                <a:latin typeface="Arial" panose="020B0604020202020204" pitchFamily="34" charset="0"/>
                <a:ea typeface="微软雅黑 Light" panose="020B0502040204020203" pitchFamily="34" charset="-122"/>
                <a:cs typeface="Arial" panose="020B0604020202020204" pitchFamily="34" charset="0"/>
              </a:rPr>
              <a:t>Monotonic Instability </a:t>
            </a:r>
            <a:r>
              <a:rPr lang="en-US" altLang="zh-CN" sz="2000" dirty="0">
                <a:latin typeface="Arial" panose="020B0604020202020204" pitchFamily="34" charset="0"/>
                <a:ea typeface="微软雅黑 Light" panose="020B0502040204020203" pitchFamily="34" charset="-122"/>
                <a:cs typeface="Arial" panose="020B0604020202020204" pitchFamily="34" charset="0"/>
              </a:rPr>
              <a:t>may cause </a:t>
            </a:r>
            <a:r>
              <a:rPr lang="en-US" altLang="zh-CN" sz="2000" i="1" dirty="0">
                <a:latin typeface="Arial" panose="020B0604020202020204" pitchFamily="34" charset="0"/>
                <a:ea typeface="微软雅黑 Light" panose="020B0502040204020203" pitchFamily="34" charset="-122"/>
                <a:cs typeface="Arial" panose="020B0604020202020204" pitchFamily="34" charset="0"/>
              </a:rPr>
              <a:t>V</a:t>
            </a:r>
            <a:r>
              <a:rPr lang="en-US" altLang="zh-CN" sz="2000" baseline="-25000" dirty="0">
                <a:latin typeface="Arial" panose="020B0604020202020204" pitchFamily="34" charset="0"/>
                <a:ea typeface="微软雅黑 Light" panose="020B0502040204020203" pitchFamily="34" charset="-122"/>
                <a:cs typeface="Arial" panose="020B0604020202020204" pitchFamily="34" charset="0"/>
              </a:rPr>
              <a:t>c</a:t>
            </a:r>
            <a:r>
              <a:rPr lang="en-US" altLang="zh-CN" sz="2000" dirty="0">
                <a:latin typeface="Arial" panose="020B0604020202020204" pitchFamily="34" charset="0"/>
                <a:ea typeface="微软雅黑 Light" panose="020B0502040204020203" pitchFamily="34" charset="-122"/>
                <a:cs typeface="Arial" panose="020B0604020202020204" pitchFamily="34" charset="0"/>
              </a:rPr>
              <a:t> statically to drop or jump under certain conditions</a:t>
            </a:r>
          </a:p>
          <a:p>
            <a:pPr lvl="1">
              <a:spcAft>
                <a:spcPts val="600"/>
              </a:spcAft>
            </a:pPr>
            <a:endParaRPr lang="en-US" altLang="zh-CN" sz="2000" b="1" dirty="0">
              <a:latin typeface="Arial" panose="020B0604020202020204" pitchFamily="34" charset="0"/>
              <a:ea typeface="微软雅黑 Light" panose="020B0502040204020203" pitchFamily="34" charset="-122"/>
              <a:cs typeface="Arial" panose="020B0604020202020204" pitchFamily="34" charset="0"/>
            </a:endParaRPr>
          </a:p>
        </p:txBody>
      </p:sp>
      <p:sp>
        <p:nvSpPr>
          <p:cNvPr id="13" name="文本框 12">
            <a:extLst>
              <a:ext uri="{FF2B5EF4-FFF2-40B4-BE49-F238E27FC236}">
                <a16:creationId xmlns:a16="http://schemas.microsoft.com/office/drawing/2014/main" id="{D593DCBF-0193-EC7C-BEB0-0BE9AA7E351A}"/>
              </a:ext>
            </a:extLst>
          </p:cNvPr>
          <p:cNvSpPr txBox="1"/>
          <p:nvPr/>
        </p:nvSpPr>
        <p:spPr>
          <a:xfrm rot="16200000">
            <a:off x="9393533" y="2527297"/>
            <a:ext cx="1008136" cy="293607"/>
          </a:xfrm>
          <a:prstGeom prst="rect">
            <a:avLst/>
          </a:prstGeom>
          <a:noFill/>
        </p:spPr>
        <p:txBody>
          <a:bodyPr wrap="square">
            <a:spAutoFit/>
          </a:bodyPr>
          <a:lstStyle/>
          <a:p>
            <a:pPr>
              <a:lnSpc>
                <a:spcPct val="120000"/>
              </a:lnSpc>
            </a:pPr>
            <a:r>
              <a:rPr lang="en-US" altLang="zh-CN" sz="1200" dirty="0">
                <a:latin typeface="Arial" panose="020B0604020202020204" pitchFamily="34" charset="0"/>
                <a:cs typeface="Arial" panose="020B0604020202020204" pitchFamily="34" charset="0"/>
              </a:rPr>
              <a:t>Static Jump</a:t>
            </a:r>
            <a:endParaRPr lang="en-US" altLang="zh-CN" sz="1200" i="0" u="none" strike="noStrike" baseline="0" dirty="0">
              <a:latin typeface="Arial" panose="020B0604020202020204" pitchFamily="34" charset="0"/>
              <a:cs typeface="Arial" panose="020B0604020202020204" pitchFamily="34" charset="0"/>
            </a:endParaRPr>
          </a:p>
        </p:txBody>
      </p:sp>
      <p:graphicFrame>
        <p:nvGraphicFramePr>
          <p:cNvPr id="14" name="对象 13">
            <a:extLst>
              <a:ext uri="{FF2B5EF4-FFF2-40B4-BE49-F238E27FC236}">
                <a16:creationId xmlns:a16="http://schemas.microsoft.com/office/drawing/2014/main" id="{A2B970B3-F711-88BD-8135-8D46D0EAC0A4}"/>
              </a:ext>
            </a:extLst>
          </p:cNvPr>
          <p:cNvGraphicFramePr>
            <a:graphicFrameLocks noChangeAspect="1"/>
          </p:cNvGraphicFramePr>
          <p:nvPr/>
        </p:nvGraphicFramePr>
        <p:xfrm>
          <a:off x="913806" y="2420339"/>
          <a:ext cx="858958" cy="435383"/>
        </p:xfrm>
        <a:graphic>
          <a:graphicData uri="http://schemas.openxmlformats.org/presentationml/2006/ole">
            <mc:AlternateContent xmlns:mc="http://schemas.openxmlformats.org/markup-compatibility/2006">
              <mc:Choice xmlns:v="urn:schemas-microsoft-com:vml" Requires="v">
                <p:oleObj spid="_x0000_s29702" name="Equation" r:id="rId8" imgW="850680" imgH="431640" progId="Equation.DSMT4">
                  <p:embed/>
                </p:oleObj>
              </mc:Choice>
              <mc:Fallback>
                <p:oleObj name="Equation" r:id="rId8" imgW="850680" imgH="431640" progId="Equation.DSMT4">
                  <p:embed/>
                  <p:pic>
                    <p:nvPicPr>
                      <p:cNvPr id="14" name="对象 13">
                        <a:extLst>
                          <a:ext uri="{FF2B5EF4-FFF2-40B4-BE49-F238E27FC236}">
                            <a16:creationId xmlns:a16="http://schemas.microsoft.com/office/drawing/2014/main" id="{A2B970B3-F711-88BD-8135-8D46D0EAC0A4}"/>
                          </a:ext>
                        </a:extLst>
                      </p:cNvPr>
                      <p:cNvPicPr/>
                      <p:nvPr/>
                    </p:nvPicPr>
                    <p:blipFill>
                      <a:blip r:embed="rId9"/>
                      <a:stretch>
                        <a:fillRect/>
                      </a:stretch>
                    </p:blipFill>
                    <p:spPr>
                      <a:xfrm>
                        <a:off x="913806" y="2420339"/>
                        <a:ext cx="858958" cy="435383"/>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1FD311E9-EC5A-1BE1-2F4B-12AAA7444A0E}"/>
              </a:ext>
            </a:extLst>
          </p:cNvPr>
          <p:cNvGraphicFramePr>
            <a:graphicFrameLocks noChangeAspect="1"/>
          </p:cNvGraphicFramePr>
          <p:nvPr/>
        </p:nvGraphicFramePr>
        <p:xfrm>
          <a:off x="2081958" y="2490637"/>
          <a:ext cx="1181844" cy="287885"/>
        </p:xfrm>
        <a:graphic>
          <a:graphicData uri="http://schemas.openxmlformats.org/presentationml/2006/ole">
            <mc:AlternateContent xmlns:mc="http://schemas.openxmlformats.org/markup-compatibility/2006">
              <mc:Choice xmlns:v="urn:schemas-microsoft-com:vml" Requires="v">
                <p:oleObj spid="_x0000_s29703" name="Equation" r:id="rId10" imgW="990360" imgH="241200" progId="Equation.DSMT4">
                  <p:embed/>
                </p:oleObj>
              </mc:Choice>
              <mc:Fallback>
                <p:oleObj name="Equation" r:id="rId10" imgW="990360" imgH="241200" progId="Equation.DSMT4">
                  <p:embed/>
                  <p:pic>
                    <p:nvPicPr>
                      <p:cNvPr id="15" name="对象 14">
                        <a:extLst>
                          <a:ext uri="{FF2B5EF4-FFF2-40B4-BE49-F238E27FC236}">
                            <a16:creationId xmlns:a16="http://schemas.microsoft.com/office/drawing/2014/main" id="{1FD311E9-EC5A-1BE1-2F4B-12AAA7444A0E}"/>
                          </a:ext>
                        </a:extLst>
                      </p:cNvPr>
                      <p:cNvPicPr/>
                      <p:nvPr/>
                    </p:nvPicPr>
                    <p:blipFill>
                      <a:blip r:embed="rId11"/>
                      <a:stretch>
                        <a:fillRect/>
                      </a:stretch>
                    </p:blipFill>
                    <p:spPr>
                      <a:xfrm>
                        <a:off x="2081958" y="2490637"/>
                        <a:ext cx="1181844" cy="287885"/>
                      </a:xfrm>
                      <a:prstGeom prst="rect">
                        <a:avLst/>
                      </a:prstGeom>
                    </p:spPr>
                  </p:pic>
                </p:oleObj>
              </mc:Fallback>
            </mc:AlternateContent>
          </a:graphicData>
        </a:graphic>
      </p:graphicFrame>
      <p:sp>
        <p:nvSpPr>
          <p:cNvPr id="17" name="文本框 16">
            <a:extLst>
              <a:ext uri="{FF2B5EF4-FFF2-40B4-BE49-F238E27FC236}">
                <a16:creationId xmlns:a16="http://schemas.microsoft.com/office/drawing/2014/main" id="{EDC086F9-C9AA-399F-BC55-B379854023EF}"/>
              </a:ext>
            </a:extLst>
          </p:cNvPr>
          <p:cNvSpPr txBox="1"/>
          <p:nvPr/>
        </p:nvSpPr>
        <p:spPr>
          <a:xfrm>
            <a:off x="10223156" y="4143266"/>
            <a:ext cx="1893903" cy="523220"/>
          </a:xfrm>
          <a:prstGeom prst="rect">
            <a:avLst/>
          </a:prstGeom>
          <a:noFill/>
        </p:spPr>
        <p:txBody>
          <a:bodyPr wrap="square">
            <a:spAutoFit/>
          </a:bodyPr>
          <a:lstStyle/>
          <a:p>
            <a:r>
              <a:rPr lang="en-US" altLang="zh-CN" sz="1400" dirty="0">
                <a:latin typeface="Arial" panose="020B0604020202020204" pitchFamily="34" charset="0"/>
                <a:ea typeface="微软雅黑 Light" panose="020B0502040204020203" pitchFamily="34" charset="-122"/>
                <a:cs typeface="Arial" panose="020B0604020202020204" pitchFamily="34" charset="0"/>
              </a:rPr>
              <a:t>Unstable </a:t>
            </a:r>
          </a:p>
          <a:p>
            <a:r>
              <a:rPr lang="en-US" altLang="zh-CN" sz="1400" dirty="0">
                <a:latin typeface="Arial" panose="020B0604020202020204" pitchFamily="34" charset="0"/>
                <a:ea typeface="微软雅黑 Light" panose="020B0502040204020203" pitchFamily="34" charset="-122"/>
                <a:cs typeface="Arial" panose="020B0604020202020204" pitchFamily="34" charset="0"/>
              </a:rPr>
              <a:t>region</a:t>
            </a:r>
            <a:endParaRPr lang="zh-CN" altLang="en-US" sz="1400" dirty="0"/>
          </a:p>
        </p:txBody>
      </p:sp>
      <p:sp>
        <p:nvSpPr>
          <p:cNvPr id="19" name="文本框 18">
            <a:extLst>
              <a:ext uri="{FF2B5EF4-FFF2-40B4-BE49-F238E27FC236}">
                <a16:creationId xmlns:a16="http://schemas.microsoft.com/office/drawing/2014/main" id="{3D523192-1B6C-727D-4DC9-B95A417CE9D5}"/>
              </a:ext>
            </a:extLst>
          </p:cNvPr>
          <p:cNvSpPr txBox="1"/>
          <p:nvPr/>
        </p:nvSpPr>
        <p:spPr>
          <a:xfrm>
            <a:off x="10899631" y="3322131"/>
            <a:ext cx="899623" cy="307777"/>
          </a:xfrm>
          <a:prstGeom prst="rect">
            <a:avLst/>
          </a:prstGeom>
          <a:noFill/>
        </p:spPr>
        <p:txBody>
          <a:bodyPr wrap="square">
            <a:spAutoFit/>
          </a:bodyPr>
          <a:lstStyle/>
          <a:p>
            <a:r>
              <a:rPr lang="en-US" altLang="zh-CN" sz="1400"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Detuning</a:t>
            </a:r>
            <a:endParaRPr lang="zh-CN" altLang="en-US" sz="1400" dirty="0">
              <a:solidFill>
                <a:schemeClr val="bg1">
                  <a:lumMod val="50000"/>
                </a:schemeClr>
              </a:solidFill>
            </a:endParaRPr>
          </a:p>
        </p:txBody>
      </p:sp>
      <p:sp>
        <p:nvSpPr>
          <p:cNvPr id="20" name="文本框 19">
            <a:extLst>
              <a:ext uri="{FF2B5EF4-FFF2-40B4-BE49-F238E27FC236}">
                <a16:creationId xmlns:a16="http://schemas.microsoft.com/office/drawing/2014/main" id="{8239189E-FB70-86B5-A520-D49A03FA531D}"/>
              </a:ext>
            </a:extLst>
          </p:cNvPr>
          <p:cNvSpPr txBox="1"/>
          <p:nvPr/>
        </p:nvSpPr>
        <p:spPr>
          <a:xfrm>
            <a:off x="10223157" y="1429819"/>
            <a:ext cx="899623" cy="307777"/>
          </a:xfrm>
          <a:prstGeom prst="rect">
            <a:avLst/>
          </a:prstGeom>
          <a:noFill/>
        </p:spPr>
        <p:txBody>
          <a:bodyPr wrap="square">
            <a:spAutoFit/>
          </a:bodyPr>
          <a:lstStyle/>
          <a:p>
            <a:r>
              <a:rPr lang="en-US" altLang="zh-CN" sz="1400" i="1"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V</a:t>
            </a:r>
            <a:r>
              <a:rPr lang="en-US" altLang="zh-CN" sz="1400" baseline="-25000"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c</a:t>
            </a:r>
            <a:endParaRPr lang="zh-CN" altLang="en-US" sz="1400" baseline="-25000" dirty="0">
              <a:solidFill>
                <a:schemeClr val="bg1">
                  <a:lumMod val="50000"/>
                </a:schemeClr>
              </a:solidFill>
            </a:endParaRPr>
          </a:p>
        </p:txBody>
      </p:sp>
      <p:sp>
        <p:nvSpPr>
          <p:cNvPr id="21" name="文本框 20">
            <a:extLst>
              <a:ext uri="{FF2B5EF4-FFF2-40B4-BE49-F238E27FC236}">
                <a16:creationId xmlns:a16="http://schemas.microsoft.com/office/drawing/2014/main" id="{7FEB07F2-C0E9-D60E-756F-7D9A5D6995A2}"/>
              </a:ext>
            </a:extLst>
          </p:cNvPr>
          <p:cNvSpPr txBox="1"/>
          <p:nvPr/>
        </p:nvSpPr>
        <p:spPr>
          <a:xfrm>
            <a:off x="10223157" y="3596497"/>
            <a:ext cx="899623" cy="307777"/>
          </a:xfrm>
          <a:prstGeom prst="rect">
            <a:avLst/>
          </a:prstGeom>
          <a:noFill/>
        </p:spPr>
        <p:txBody>
          <a:bodyPr wrap="square">
            <a:spAutoFit/>
          </a:bodyPr>
          <a:lstStyle/>
          <a:p>
            <a:r>
              <a:rPr lang="en-US" altLang="zh-CN" sz="1400" i="1"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V</a:t>
            </a:r>
            <a:r>
              <a:rPr lang="en-US" altLang="zh-CN" sz="1400" baseline="-25000"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c</a:t>
            </a:r>
            <a:endParaRPr lang="zh-CN" altLang="en-US" sz="1400" baseline="-25000" dirty="0">
              <a:solidFill>
                <a:schemeClr val="bg1">
                  <a:lumMod val="50000"/>
                </a:schemeClr>
              </a:solidFill>
            </a:endParaRPr>
          </a:p>
        </p:txBody>
      </p:sp>
      <p:sp>
        <p:nvSpPr>
          <p:cNvPr id="22" name="文本框 21">
            <a:extLst>
              <a:ext uri="{FF2B5EF4-FFF2-40B4-BE49-F238E27FC236}">
                <a16:creationId xmlns:a16="http://schemas.microsoft.com/office/drawing/2014/main" id="{048BDBDD-8C64-40D6-9467-B42D9C2A65D8}"/>
              </a:ext>
            </a:extLst>
          </p:cNvPr>
          <p:cNvSpPr txBox="1"/>
          <p:nvPr/>
        </p:nvSpPr>
        <p:spPr>
          <a:xfrm>
            <a:off x="10898722" y="4609962"/>
            <a:ext cx="899623" cy="307777"/>
          </a:xfrm>
          <a:prstGeom prst="rect">
            <a:avLst/>
          </a:prstGeom>
          <a:noFill/>
        </p:spPr>
        <p:txBody>
          <a:bodyPr wrap="square">
            <a:spAutoFit/>
          </a:bodyPr>
          <a:lstStyle/>
          <a:p>
            <a:r>
              <a:rPr lang="en-US" altLang="zh-CN" sz="1400" dirty="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rPr>
              <a:t>Detuning</a:t>
            </a:r>
            <a:endParaRPr lang="zh-CN" altLang="en-US" sz="1400" dirty="0">
              <a:solidFill>
                <a:schemeClr val="bg1">
                  <a:lumMod val="50000"/>
                </a:schemeClr>
              </a:solidFill>
            </a:endParaRPr>
          </a:p>
        </p:txBody>
      </p:sp>
      <p:pic>
        <p:nvPicPr>
          <p:cNvPr id="25" name="图形 24">
            <a:extLst>
              <a:ext uri="{FF2B5EF4-FFF2-40B4-BE49-F238E27FC236}">
                <a16:creationId xmlns:a16="http://schemas.microsoft.com/office/drawing/2014/main" id="{DED697A6-89FB-A1D2-9DCF-AFA9C0E60D16}"/>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rcRect l="2665" r="832"/>
          <a:stretch/>
        </p:blipFill>
        <p:spPr>
          <a:xfrm>
            <a:off x="532527" y="3060510"/>
            <a:ext cx="3388938" cy="2898179"/>
          </a:xfrm>
          <a:prstGeom prst="rect">
            <a:avLst/>
          </a:prstGeom>
        </p:spPr>
      </p:pic>
      <p:cxnSp>
        <p:nvCxnSpPr>
          <p:cNvPr id="26" name="直接箭头连接符 25">
            <a:extLst>
              <a:ext uri="{FF2B5EF4-FFF2-40B4-BE49-F238E27FC236}">
                <a16:creationId xmlns:a16="http://schemas.microsoft.com/office/drawing/2014/main" id="{EA393500-41C8-EC3E-A12E-9B9275F657C6}"/>
              </a:ext>
            </a:extLst>
          </p:cNvPr>
          <p:cNvCxnSpPr>
            <a:cxnSpLocks/>
          </p:cNvCxnSpPr>
          <p:nvPr/>
        </p:nvCxnSpPr>
        <p:spPr>
          <a:xfrm>
            <a:off x="3249558" y="3060510"/>
            <a:ext cx="0" cy="438330"/>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sp>
        <p:nvSpPr>
          <p:cNvPr id="31" name="文本框 30">
            <a:extLst>
              <a:ext uri="{FF2B5EF4-FFF2-40B4-BE49-F238E27FC236}">
                <a16:creationId xmlns:a16="http://schemas.microsoft.com/office/drawing/2014/main" id="{7023868C-7713-92C0-876D-78D6299D1DEE}"/>
              </a:ext>
            </a:extLst>
          </p:cNvPr>
          <p:cNvSpPr txBox="1"/>
          <p:nvPr/>
        </p:nvSpPr>
        <p:spPr>
          <a:xfrm>
            <a:off x="3277224" y="3195322"/>
            <a:ext cx="951210" cy="293607"/>
          </a:xfrm>
          <a:prstGeom prst="rect">
            <a:avLst/>
          </a:prstGeom>
          <a:solidFill>
            <a:schemeClr val="bg1"/>
          </a:solidFill>
        </p:spPr>
        <p:txBody>
          <a:bodyPr wrap="square">
            <a:spAutoFit/>
          </a:bodyPr>
          <a:lstStyle/>
          <a:p>
            <a:pPr>
              <a:lnSpc>
                <a:spcPct val="120000"/>
              </a:lnSpc>
            </a:pPr>
            <a:r>
              <a:rPr lang="en-US" altLang="zh-CN" sz="1200" dirty="0">
                <a:solidFill>
                  <a:srgbClr val="E4392E"/>
                </a:solidFill>
                <a:latin typeface="Arial" panose="020B0604020202020204" pitchFamily="34" charset="0"/>
                <a:cs typeface="Arial" panose="020B0604020202020204" pitchFamily="34" charset="0"/>
              </a:rPr>
              <a:t>Static Drop</a:t>
            </a:r>
            <a:endParaRPr lang="en-US" altLang="zh-CN" sz="1200" i="0" u="none" strike="noStrike" baseline="0" dirty="0">
              <a:solidFill>
                <a:srgbClr val="E4392E"/>
              </a:solidFill>
              <a:latin typeface="Arial" panose="020B0604020202020204" pitchFamily="34" charset="0"/>
              <a:cs typeface="Arial" panose="020B0604020202020204" pitchFamily="34" charset="0"/>
            </a:endParaRPr>
          </a:p>
        </p:txBody>
      </p:sp>
      <p:sp>
        <p:nvSpPr>
          <p:cNvPr id="6" name="左大括号 5">
            <a:extLst>
              <a:ext uri="{FF2B5EF4-FFF2-40B4-BE49-F238E27FC236}">
                <a16:creationId xmlns:a16="http://schemas.microsoft.com/office/drawing/2014/main" id="{80D60A98-E205-83E9-ACB0-63F0A8625596}"/>
              </a:ext>
            </a:extLst>
          </p:cNvPr>
          <p:cNvSpPr/>
          <p:nvPr/>
        </p:nvSpPr>
        <p:spPr>
          <a:xfrm rot="5400000">
            <a:off x="1942669" y="1571475"/>
            <a:ext cx="217269" cy="1545336"/>
          </a:xfrm>
          <a:prstGeom prst="leftBrace">
            <a:avLst>
              <a:gd name="adj1" fmla="val 90000"/>
              <a:gd name="adj2" fmla="val 50000"/>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545B40BE-9C80-2560-3539-BC01277F0B5C}"/>
              </a:ext>
            </a:extLst>
          </p:cNvPr>
          <p:cNvSpPr txBox="1"/>
          <p:nvPr/>
        </p:nvSpPr>
        <p:spPr>
          <a:xfrm>
            <a:off x="642159" y="1873337"/>
            <a:ext cx="3474085" cy="338554"/>
          </a:xfrm>
          <a:prstGeom prst="rect">
            <a:avLst/>
          </a:prstGeom>
          <a:noFill/>
        </p:spPr>
        <p:txBody>
          <a:bodyPr wrap="square">
            <a:spAutoFit/>
          </a:bodyPr>
          <a:lstStyle/>
          <a:p>
            <a:r>
              <a:rPr lang="en-US" altLang="zh-CN" sz="1600" dirty="0">
                <a:solidFill>
                  <a:schemeClr val="accent2">
                    <a:lumMod val="75000"/>
                  </a:schemeClr>
                </a:solidFill>
                <a:latin typeface="Arial" panose="020B0604020202020204" pitchFamily="34" charset="0"/>
                <a:ea typeface="微软雅黑 Light" panose="020B0502040204020203" pitchFamily="34" charset="-122"/>
                <a:cs typeface="Arial" panose="020B0604020202020204" pitchFamily="34" charset="0"/>
              </a:rPr>
              <a:t>Conditions for Monotonic instability</a:t>
            </a:r>
            <a:endParaRPr lang="zh-CN" altLang="en-US" sz="1600" dirty="0">
              <a:solidFill>
                <a:schemeClr val="accent2">
                  <a:lumMod val="75000"/>
                </a:schemeClr>
              </a:solidFill>
            </a:endParaRPr>
          </a:p>
        </p:txBody>
      </p:sp>
      <p:sp>
        <p:nvSpPr>
          <p:cNvPr id="9" name="矩形 8">
            <a:extLst>
              <a:ext uri="{FF2B5EF4-FFF2-40B4-BE49-F238E27FC236}">
                <a16:creationId xmlns:a16="http://schemas.microsoft.com/office/drawing/2014/main" id="{3A740ABC-1A41-F101-779F-11AB89D6C8F4}"/>
              </a:ext>
            </a:extLst>
          </p:cNvPr>
          <p:cNvSpPr/>
          <p:nvPr/>
        </p:nvSpPr>
        <p:spPr>
          <a:xfrm>
            <a:off x="6963309" y="1594787"/>
            <a:ext cx="426720" cy="405805"/>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DCE61203-EB6F-1EA6-2A4B-C410E98925AE}"/>
              </a:ext>
            </a:extLst>
          </p:cNvPr>
          <p:cNvCxnSpPr>
            <a:cxnSpLocks/>
          </p:cNvCxnSpPr>
          <p:nvPr/>
        </p:nvCxnSpPr>
        <p:spPr>
          <a:xfrm>
            <a:off x="7123894" y="1997420"/>
            <a:ext cx="88773" cy="337103"/>
          </a:xfrm>
          <a:prstGeom prst="straightConnector1">
            <a:avLst/>
          </a:prstGeom>
          <a:noFill/>
          <a:ln w="9525" cap="flat" cmpd="sng" algn="ctr">
            <a:gradFill>
              <a:gsLst>
                <a:gs pos="0">
                  <a:schemeClr val="accent2">
                    <a:lumMod val="75000"/>
                  </a:schemeClr>
                </a:gs>
                <a:gs pos="100000">
                  <a:sysClr val="window" lastClr="FFFFFF"/>
                </a:gs>
                <a:gs pos="100000">
                  <a:srgbClr val="8064A2">
                    <a:lumMod val="20000"/>
                    <a:lumOff val="80000"/>
                  </a:srgbClr>
                </a:gs>
              </a:gsLst>
              <a:lin ang="16200000" scaled="0"/>
            </a:gradFill>
            <a:prstDash val="solid"/>
            <a:tailEnd type="stealth" w="med" len="lg"/>
          </a:ln>
          <a:effectLst/>
        </p:spPr>
      </p:cxnSp>
      <p:sp>
        <p:nvSpPr>
          <p:cNvPr id="23" name="文本框 22">
            <a:extLst>
              <a:ext uri="{FF2B5EF4-FFF2-40B4-BE49-F238E27FC236}">
                <a16:creationId xmlns:a16="http://schemas.microsoft.com/office/drawing/2014/main" id="{33399229-FD12-314F-9287-DAAFAB1756E5}"/>
              </a:ext>
            </a:extLst>
          </p:cNvPr>
          <p:cNvSpPr txBox="1"/>
          <p:nvPr/>
        </p:nvSpPr>
        <p:spPr>
          <a:xfrm>
            <a:off x="7089814" y="2227597"/>
            <a:ext cx="951210" cy="394210"/>
          </a:xfrm>
          <a:prstGeom prst="rect">
            <a:avLst/>
          </a:prstGeom>
          <a:noFill/>
        </p:spPr>
        <p:txBody>
          <a:bodyPr wrap="square">
            <a:spAutoFit/>
          </a:bodyPr>
          <a:lstStyle/>
          <a:p>
            <a:pPr>
              <a:lnSpc>
                <a:spcPct val="120000"/>
              </a:lnSpc>
            </a:pPr>
            <a:r>
              <a:rPr lang="en-US" altLang="zh-CN" b="1" i="1" dirty="0">
                <a:solidFill>
                  <a:schemeClr val="accent2">
                    <a:lumMod val="75000"/>
                  </a:schemeClr>
                </a:solidFill>
                <a:latin typeface="Arial" panose="020B0604020202020204" pitchFamily="34" charset="0"/>
                <a:cs typeface="Arial" panose="020B0604020202020204" pitchFamily="34" charset="0"/>
              </a:rPr>
              <a:t>k</a:t>
            </a:r>
            <a:r>
              <a:rPr lang="en-US" altLang="zh-CN" b="1" baseline="-25000" dirty="0">
                <a:solidFill>
                  <a:schemeClr val="accent2">
                    <a:lumMod val="75000"/>
                  </a:schemeClr>
                </a:solidFill>
                <a:latin typeface="Arial" panose="020B0604020202020204" pitchFamily="34" charset="0"/>
                <a:cs typeface="Arial" panose="020B0604020202020204" pitchFamily="34" charset="0"/>
              </a:rPr>
              <a:t>LFD</a:t>
            </a:r>
            <a:endParaRPr lang="en-US" altLang="zh-CN" b="1" i="0" u="none" strike="noStrike" baseline="-25000" dirty="0">
              <a:solidFill>
                <a:schemeClr val="accent2">
                  <a:lumMod val="75000"/>
                </a:schemeClr>
              </a:solidFill>
              <a:latin typeface="Arial" panose="020B0604020202020204" pitchFamily="34" charset="0"/>
              <a:cs typeface="Arial" panose="020B0604020202020204" pitchFamily="34" charset="0"/>
            </a:endParaRPr>
          </a:p>
        </p:txBody>
      </p:sp>
      <p:sp>
        <p:nvSpPr>
          <p:cNvPr id="24" name="标题 8">
            <a:extLst>
              <a:ext uri="{FF2B5EF4-FFF2-40B4-BE49-F238E27FC236}">
                <a16:creationId xmlns:a16="http://schemas.microsoft.com/office/drawing/2014/main" id="{E79EDD46-2411-4CDF-D984-AF5BCD1D3709}"/>
              </a:ext>
            </a:extLst>
          </p:cNvPr>
          <p:cNvSpPr>
            <a:spLocks noGrp="1"/>
          </p:cNvSpPr>
          <p:nvPr>
            <p:ph type="title"/>
          </p:nvPr>
        </p:nvSpPr>
        <p:spPr>
          <a:xfrm>
            <a:off x="1632098" y="-3175"/>
            <a:ext cx="10559902" cy="840105"/>
          </a:xfrm>
        </p:spPr>
        <p:txBody>
          <a:bodyPr/>
          <a:lstStyle/>
          <a:p>
            <a:r>
              <a:rPr lang="en-US" altLang="zh-CN" sz="3200" dirty="0">
                <a:latin typeface="Arial" panose="020B0604020202020204" pitchFamily="34" charset="0"/>
                <a:ea typeface="微软雅黑" panose="020B0503020204020204" pitchFamily="34" charset="-122"/>
                <a:cs typeface="Arial" panose="020B0604020202020204" pitchFamily="34" charset="0"/>
              </a:rPr>
              <a:t>Ponderomotive Instabilities (cont’d)</a:t>
            </a:r>
            <a:endParaRPr lang="zh-CN" altLang="en-US" sz="3200" dirty="0"/>
          </a:p>
        </p:txBody>
      </p:sp>
    </p:spTree>
    <p:extLst>
      <p:ext uri="{BB962C8B-B14F-4D97-AF65-F5344CB8AC3E}">
        <p14:creationId xmlns:p14="http://schemas.microsoft.com/office/powerpoint/2010/main" val="3030243225"/>
      </p:ext>
    </p:extLst>
  </p:cSld>
  <p:clrMapOvr>
    <a:masterClrMapping/>
  </p:clrMapOvr>
  <mc:AlternateContent xmlns:mc="http://schemas.openxmlformats.org/markup-compatibility/2006" xmlns:p14="http://schemas.microsoft.com/office/powerpoint/2010/main">
    <mc:Choice Requires="p14">
      <p:transition spd="slow" p14:dur="2000" advTm="44134"/>
    </mc:Choice>
    <mc:Fallback xmlns="">
      <p:transition spd="slow" advTm="44134"/>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a:extLst>
              <a:ext uri="{FF2B5EF4-FFF2-40B4-BE49-F238E27FC236}">
                <a16:creationId xmlns:a16="http://schemas.microsoft.com/office/drawing/2014/main" id="{2324F378-3697-4358-A0AE-500DC035B2F8}"/>
              </a:ext>
            </a:extLst>
          </p:cNvPr>
          <p:cNvSpPr/>
          <p:nvPr/>
        </p:nvSpPr>
        <p:spPr>
          <a:xfrm>
            <a:off x="5943599" y="1174751"/>
            <a:ext cx="5600701" cy="5237592"/>
          </a:xfrm>
          <a:prstGeom prst="roundRect">
            <a:avLst>
              <a:gd name="adj" fmla="val 268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4" name="矩形: 圆角 13">
            <a:extLst>
              <a:ext uri="{FF2B5EF4-FFF2-40B4-BE49-F238E27FC236}">
                <a16:creationId xmlns:a16="http://schemas.microsoft.com/office/drawing/2014/main" id="{1FD80989-E357-4364-875A-5F194D9B2E0A}"/>
              </a:ext>
            </a:extLst>
          </p:cNvPr>
          <p:cNvSpPr/>
          <p:nvPr/>
        </p:nvSpPr>
        <p:spPr>
          <a:xfrm>
            <a:off x="472857" y="3438353"/>
            <a:ext cx="4995789" cy="2983342"/>
          </a:xfrm>
          <a:prstGeom prst="roundRect">
            <a:avLst>
              <a:gd name="adj" fmla="val 2683"/>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BE58F250-8ECD-4EC6-B696-4005CCE4426D}"/>
              </a:ext>
            </a:extLst>
          </p:cNvPr>
          <p:cNvPicPr>
            <a:picLocks noChangeAspect="1"/>
          </p:cNvPicPr>
          <p:nvPr/>
        </p:nvPicPr>
        <p:blipFill>
          <a:blip r:embed="rId4"/>
          <a:stretch>
            <a:fillRect/>
          </a:stretch>
        </p:blipFill>
        <p:spPr>
          <a:xfrm>
            <a:off x="836845" y="3673167"/>
            <a:ext cx="4409712" cy="1549117"/>
          </a:xfrm>
          <a:prstGeom prst="rect">
            <a:avLst/>
          </a:prstGeom>
        </p:spPr>
      </p:pic>
      <p:sp>
        <p:nvSpPr>
          <p:cNvPr id="2" name="幻灯片编号占位符 1"/>
          <p:cNvSpPr>
            <a:spLocks noGrp="1"/>
          </p:cNvSpPr>
          <p:nvPr>
            <p:ph type="sldNum" sz="quarter" idx="4294967295"/>
          </p:nvPr>
        </p:nvSpPr>
        <p:spPr>
          <a:xfrm>
            <a:off x="11696700" y="6538913"/>
            <a:ext cx="495300" cy="355600"/>
          </a:xfrm>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t>54</a:t>
            </a:fld>
            <a:endParaRPr kumimoji="1" lang="zh-CN" altLang="en-US">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E78E97FE-1DC0-4330-8731-19D71967F22B}"/>
              </a:ext>
            </a:extLst>
          </p:cNvPr>
          <p:cNvPicPr>
            <a:picLocks noChangeAspect="1"/>
          </p:cNvPicPr>
          <p:nvPr/>
        </p:nvPicPr>
        <p:blipFill>
          <a:blip r:embed="rId5"/>
          <a:stretch>
            <a:fillRect/>
          </a:stretch>
        </p:blipFill>
        <p:spPr>
          <a:xfrm>
            <a:off x="836845" y="4756549"/>
            <a:ext cx="4366980" cy="1402551"/>
          </a:xfrm>
          <a:prstGeom prst="rect">
            <a:avLst/>
          </a:prstGeom>
        </p:spPr>
      </p:pic>
      <p:graphicFrame>
        <p:nvGraphicFramePr>
          <p:cNvPr id="10" name="对象 9">
            <a:extLst>
              <a:ext uri="{FF2B5EF4-FFF2-40B4-BE49-F238E27FC236}">
                <a16:creationId xmlns:a16="http://schemas.microsoft.com/office/drawing/2014/main" id="{50E853E7-72CD-4217-9520-0B38B438741A}"/>
              </a:ext>
            </a:extLst>
          </p:cNvPr>
          <p:cNvGraphicFramePr>
            <a:graphicFrameLocks noChangeAspect="1"/>
          </p:cNvGraphicFramePr>
          <p:nvPr/>
        </p:nvGraphicFramePr>
        <p:xfrm>
          <a:off x="6186142" y="1254969"/>
          <a:ext cx="5205757" cy="2759859"/>
        </p:xfrm>
        <a:graphic>
          <a:graphicData uri="http://schemas.openxmlformats.org/presentationml/2006/ole">
            <mc:AlternateContent xmlns:mc="http://schemas.openxmlformats.org/markup-compatibility/2006">
              <mc:Choice xmlns:v="urn:schemas-microsoft-com:vml" Requires="v">
                <p:oleObj spid="_x0000_s30724" name="Visio" r:id="rId6" imgW="10620455" imgH="5629472" progId="Visio.Drawing.15">
                  <p:embed/>
                </p:oleObj>
              </mc:Choice>
              <mc:Fallback>
                <p:oleObj name="Visio" r:id="rId6" imgW="10620455" imgH="5629472" progId="Visio.Drawing.15">
                  <p:embed/>
                  <p:pic>
                    <p:nvPicPr>
                      <p:cNvPr id="10" name="对象 9">
                        <a:extLst>
                          <a:ext uri="{FF2B5EF4-FFF2-40B4-BE49-F238E27FC236}">
                            <a16:creationId xmlns:a16="http://schemas.microsoft.com/office/drawing/2014/main" id="{50E853E7-72CD-4217-9520-0B38B438741A}"/>
                          </a:ext>
                        </a:extLst>
                      </p:cNvPr>
                      <p:cNvPicPr>
                        <a:picLocks noChangeAspect="1" noChangeArrowheads="1"/>
                      </p:cNvPicPr>
                      <p:nvPr/>
                    </p:nvPicPr>
                    <p:blipFill>
                      <a:blip r:embed="rId7"/>
                      <a:srcRect/>
                      <a:stretch>
                        <a:fillRect/>
                      </a:stretch>
                    </p:blipFill>
                    <p:spPr bwMode="auto">
                      <a:xfrm>
                        <a:off x="6186142" y="1254969"/>
                        <a:ext cx="5205757" cy="2759859"/>
                      </a:xfrm>
                      <a:prstGeom prst="rect">
                        <a:avLst/>
                      </a:prstGeom>
                      <a:noFill/>
                      <a:ln>
                        <a:noFill/>
                      </a:ln>
                    </p:spPr>
                  </p:pic>
                </p:oleObj>
              </mc:Fallback>
            </mc:AlternateContent>
          </a:graphicData>
        </a:graphic>
      </p:graphicFrame>
      <p:graphicFrame>
        <p:nvGraphicFramePr>
          <p:cNvPr id="12" name="图表 11">
            <a:extLst>
              <a:ext uri="{FF2B5EF4-FFF2-40B4-BE49-F238E27FC236}">
                <a16:creationId xmlns:a16="http://schemas.microsoft.com/office/drawing/2014/main" id="{1F1BA81D-FEF1-4317-AFEE-BDD0E0C06F99}"/>
              </a:ext>
            </a:extLst>
          </p:cNvPr>
          <p:cNvGraphicFramePr>
            <a:graphicFrameLocks/>
          </p:cNvGraphicFramePr>
          <p:nvPr/>
        </p:nvGraphicFramePr>
        <p:xfrm>
          <a:off x="6096000" y="4146785"/>
          <a:ext cx="5314950" cy="21336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对象 12">
            <a:extLst>
              <a:ext uri="{FF2B5EF4-FFF2-40B4-BE49-F238E27FC236}">
                <a16:creationId xmlns:a16="http://schemas.microsoft.com/office/drawing/2014/main" id="{50D977C7-BF29-4FC7-BDE7-66E1A6C8940A}"/>
              </a:ext>
            </a:extLst>
          </p:cNvPr>
          <p:cNvGraphicFramePr>
            <a:graphicFrameLocks noChangeAspect="1"/>
          </p:cNvGraphicFramePr>
          <p:nvPr/>
        </p:nvGraphicFramePr>
        <p:xfrm>
          <a:off x="3730631" y="1060880"/>
          <a:ext cx="1811740" cy="2077462"/>
        </p:xfrm>
        <a:graphic>
          <a:graphicData uri="http://schemas.openxmlformats.org/presentationml/2006/ole">
            <mc:AlternateContent xmlns:mc="http://schemas.openxmlformats.org/markup-compatibility/2006">
              <mc:Choice xmlns:v="urn:schemas-microsoft-com:vml" Requires="v">
                <p:oleObj spid="_x0000_s30725" name="Visio" r:id="rId9" imgW="714554" imgH="819019" progId="Visio.Drawing.15">
                  <p:embed/>
                </p:oleObj>
              </mc:Choice>
              <mc:Fallback>
                <p:oleObj name="Visio" r:id="rId9" imgW="714554" imgH="819019" progId="Visio.Drawing.15">
                  <p:embed/>
                  <p:pic>
                    <p:nvPicPr>
                      <p:cNvPr id="13" name="对象 12">
                        <a:extLst>
                          <a:ext uri="{FF2B5EF4-FFF2-40B4-BE49-F238E27FC236}">
                            <a16:creationId xmlns:a16="http://schemas.microsoft.com/office/drawing/2014/main" id="{50D977C7-BF29-4FC7-BDE7-66E1A6C894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0631" y="1060880"/>
                        <a:ext cx="1811740" cy="2077462"/>
                      </a:xfrm>
                      <a:prstGeom prst="rect">
                        <a:avLst/>
                      </a:prstGeom>
                      <a:noFill/>
                      <a:ln>
                        <a:noFill/>
                      </a:ln>
                    </p:spPr>
                  </p:pic>
                </p:oleObj>
              </mc:Fallback>
            </mc:AlternateContent>
          </a:graphicData>
        </a:graphic>
      </p:graphicFrame>
      <p:sp>
        <p:nvSpPr>
          <p:cNvPr id="17" name="TextBox 3">
            <a:extLst>
              <a:ext uri="{FF2B5EF4-FFF2-40B4-BE49-F238E27FC236}">
                <a16:creationId xmlns:a16="http://schemas.microsoft.com/office/drawing/2014/main" id="{824D02F9-F93C-47BA-8174-A0CF57DEE40F}"/>
              </a:ext>
            </a:extLst>
          </p:cNvPr>
          <p:cNvSpPr txBox="1"/>
          <p:nvPr/>
        </p:nvSpPr>
        <p:spPr>
          <a:xfrm>
            <a:off x="0" y="868539"/>
            <a:ext cx="3854153" cy="1213345"/>
          </a:xfrm>
          <a:prstGeom prst="rect">
            <a:avLst/>
          </a:prstGeom>
          <a:noFill/>
        </p:spPr>
        <p:txBody>
          <a:bodyPr wrap="square" rtlCol="0">
            <a:spAutoFit/>
          </a:bodyPr>
          <a:lstStyle/>
          <a:p>
            <a:pPr marL="971550" lvl="1" indent="-514350">
              <a:lnSpc>
                <a:spcPct val="125000"/>
              </a:lnSpc>
              <a:buFont typeface="Wingdings" panose="05000000000000000000" pitchFamily="2" charset="2"/>
              <a:buChar char="l"/>
            </a:pPr>
            <a:r>
              <a:rPr lang="en-US" altLang="zh-CN" sz="2000" kern="100" dirty="0">
                <a:latin typeface="Arial" panose="020B0604020202020204" pitchFamily="34" charset="0"/>
                <a:ea typeface="微软雅黑 Light" panose="020B0502040204020203" pitchFamily="34" charset="-122"/>
                <a:cs typeface="Arial" panose="020B0604020202020204" pitchFamily="34" charset="0"/>
              </a:rPr>
              <a:t>Transient</a:t>
            </a:r>
            <a:r>
              <a:rPr lang="zh-CN" altLang="en-US" sz="2000" kern="100" dirty="0">
                <a:latin typeface="Arial" panose="020B0604020202020204" pitchFamily="34" charset="0"/>
                <a:ea typeface="微软雅黑 Light" panose="020B0502040204020203" pitchFamily="34" charset="-122"/>
                <a:cs typeface="Arial" panose="020B0604020202020204" pitchFamily="34" charset="0"/>
              </a:rPr>
              <a:t> </a:t>
            </a:r>
            <a:r>
              <a:rPr lang="en-US" altLang="zh-CN" sz="2000" kern="100" dirty="0">
                <a:latin typeface="Arial" panose="020B0604020202020204" pitchFamily="34" charset="0"/>
                <a:ea typeface="微软雅黑 Light" panose="020B0502040204020203" pitchFamily="34" charset="-122"/>
                <a:cs typeface="Arial" panose="020B0604020202020204" pitchFamily="34" charset="0"/>
              </a:rPr>
              <a:t>beam-loading</a:t>
            </a:r>
          </a:p>
          <a:p>
            <a:pPr marL="971550" lvl="1" indent="-514350">
              <a:lnSpc>
                <a:spcPct val="125000"/>
              </a:lnSpc>
              <a:buFont typeface="Wingdings" panose="05000000000000000000" pitchFamily="2" charset="2"/>
              <a:buChar char="l"/>
            </a:pPr>
            <a:r>
              <a:rPr lang="en-US" altLang="zh-CN" sz="2000" kern="100" dirty="0">
                <a:latin typeface="Arial" panose="020B0604020202020204" pitchFamily="34" charset="0"/>
                <a:ea typeface="微软雅黑 Light" panose="020B0502040204020203" pitchFamily="34" charset="-122"/>
                <a:cs typeface="Arial" panose="020B0604020202020204" pitchFamily="34" charset="0"/>
              </a:rPr>
              <a:t>Beam-induced</a:t>
            </a:r>
            <a:r>
              <a:rPr lang="zh-CN" altLang="en-US" sz="2000" kern="100" dirty="0">
                <a:latin typeface="Arial" panose="020B0604020202020204" pitchFamily="34" charset="0"/>
                <a:ea typeface="微软雅黑 Light" panose="020B0502040204020203" pitchFamily="34" charset="-122"/>
                <a:cs typeface="Arial" panose="020B0604020202020204" pitchFamily="34" charset="0"/>
              </a:rPr>
              <a:t> </a:t>
            </a:r>
            <a:r>
              <a:rPr lang="en-US" altLang="zh-CN" sz="2000" kern="100" dirty="0">
                <a:latin typeface="Arial" panose="020B0604020202020204" pitchFamily="34" charset="0"/>
                <a:ea typeface="微软雅黑 Light" panose="020B0502040204020203" pitchFamily="34" charset="-122"/>
                <a:cs typeface="Arial" panose="020B0604020202020204" pitchFamily="34" charset="0"/>
              </a:rPr>
              <a:t>virtual detuning angle</a:t>
            </a:r>
            <a:r>
              <a:rPr lang="zh-CN" altLang="en-US" sz="2000" kern="100" dirty="0">
                <a:latin typeface="Arial" panose="020B0604020202020204" pitchFamily="34" charset="0"/>
                <a:ea typeface="微软雅黑 Light" panose="020B0502040204020203" pitchFamily="34" charset="-122"/>
                <a:cs typeface="Arial" panose="020B0604020202020204" pitchFamily="34" charset="0"/>
              </a:rPr>
              <a:t> </a:t>
            </a:r>
            <a:endParaRPr lang="en-US" altLang="zh-CN" sz="2000" dirty="0">
              <a:latin typeface="Arial" panose="020B0604020202020204" pitchFamily="34" charset="0"/>
              <a:ea typeface="微软雅黑 Light" panose="020B0502040204020203"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ED7F1839-3AC3-47B8-8085-B73BBBCD509B}"/>
              </a:ext>
            </a:extLst>
          </p:cNvPr>
          <p:cNvSpPr txBox="1"/>
          <p:nvPr/>
        </p:nvSpPr>
        <p:spPr>
          <a:xfrm>
            <a:off x="8299045" y="3201886"/>
            <a:ext cx="3485681" cy="646331"/>
          </a:xfrm>
          <a:prstGeom prst="rect">
            <a:avLst/>
          </a:prstGeom>
          <a:noFill/>
        </p:spPr>
        <p:txBody>
          <a:bodyPr wrap="square">
            <a:spAutoFit/>
          </a:bodyPr>
          <a:lstStyle/>
          <a:p>
            <a:r>
              <a:rPr lang="en-US" altLang="zh-CN"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Virtual detuning</a:t>
            </a:r>
            <a:r>
              <a:rPr lang="zh-CN" altLang="en-US"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angle</a:t>
            </a:r>
          </a:p>
          <a:p>
            <a:r>
              <a:rPr lang="zh-CN" altLang="en-US" sz="1800"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1800"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Tuner false response</a:t>
            </a:r>
            <a:endPar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不完整圆 19">
            <a:extLst>
              <a:ext uri="{FF2B5EF4-FFF2-40B4-BE49-F238E27FC236}">
                <a16:creationId xmlns:a16="http://schemas.microsoft.com/office/drawing/2014/main" id="{CC64E267-9A4E-41A0-9F56-7191A39E007C}"/>
              </a:ext>
            </a:extLst>
          </p:cNvPr>
          <p:cNvSpPr/>
          <p:nvPr/>
        </p:nvSpPr>
        <p:spPr>
          <a:xfrm>
            <a:off x="7610475" y="1970088"/>
            <a:ext cx="1484313" cy="1362343"/>
          </a:xfrm>
          <a:prstGeom prst="pie">
            <a:avLst>
              <a:gd name="adj1" fmla="val 20404200"/>
              <a:gd name="adj2" fmla="val 2159999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1" name="直接箭头连接符 20">
            <a:extLst>
              <a:ext uri="{FF2B5EF4-FFF2-40B4-BE49-F238E27FC236}">
                <a16:creationId xmlns:a16="http://schemas.microsoft.com/office/drawing/2014/main" id="{484649FE-607F-4831-8299-916F83BDF7D1}"/>
              </a:ext>
            </a:extLst>
          </p:cNvPr>
          <p:cNvCxnSpPr>
            <a:cxnSpLocks/>
          </p:cNvCxnSpPr>
          <p:nvPr/>
        </p:nvCxnSpPr>
        <p:spPr>
          <a:xfrm>
            <a:off x="8789020" y="2593931"/>
            <a:ext cx="414960" cy="609828"/>
          </a:xfrm>
          <a:prstGeom prst="straightConnector1">
            <a:avLst/>
          </a:prstGeom>
          <a:ln>
            <a:gradFill>
              <a:gsLst>
                <a:gs pos="0">
                  <a:srgbClr val="FF0000"/>
                </a:gs>
                <a:gs pos="100000">
                  <a:schemeClr val="accent1">
                    <a:lumMod val="45000"/>
                    <a:lumOff val="55000"/>
                  </a:schemeClr>
                </a:gs>
                <a:gs pos="100000">
                  <a:srgbClr val="FF0000"/>
                </a:gs>
                <a:gs pos="100000">
                  <a:schemeClr val="accent1">
                    <a:lumMod val="30000"/>
                    <a:lumOff val="70000"/>
                  </a:schemeClr>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1F237D18-4888-4F07-A77A-B2576E2EECB8}"/>
              </a:ext>
            </a:extLst>
          </p:cNvPr>
          <p:cNvSpPr txBox="1"/>
          <p:nvPr/>
        </p:nvSpPr>
        <p:spPr>
          <a:xfrm>
            <a:off x="6135188" y="4162231"/>
            <a:ext cx="5236573" cy="338554"/>
          </a:xfrm>
          <a:prstGeom prst="rect">
            <a:avLst/>
          </a:prstGeom>
          <a:solidFill>
            <a:schemeClr val="bg1"/>
          </a:solidFill>
        </p:spPr>
        <p:txBody>
          <a:bodyPr wrap="square">
            <a:spAutoFit/>
          </a:bodyPr>
          <a:lstStyle/>
          <a:p>
            <a:r>
              <a:rPr lang="en-US" altLang="zh-CN" sz="1600" kern="100" dirty="0">
                <a:solidFill>
                  <a:srgbClr val="FF0000"/>
                </a:solidFill>
                <a:latin typeface="Arial" panose="020B0604020202020204" pitchFamily="34" charset="0"/>
                <a:ea typeface="微软雅黑 Light" panose="020B0502040204020203" pitchFamily="34" charset="-122"/>
                <a:cs typeface="Arial" panose="020B0604020202020204" pitchFamily="34" charset="0"/>
              </a:rPr>
              <a:t>10 mA Beam induced </a:t>
            </a:r>
            <a:r>
              <a:rPr lang="en-US" altLang="zh-CN" sz="1600" b="1"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virtual detuning</a:t>
            </a:r>
            <a:r>
              <a:rPr lang="zh-CN" altLang="en-US" sz="1600" b="1"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angle </a:t>
            </a:r>
            <a:r>
              <a:rPr lang="en-US" altLang="zh-CN" sz="1600"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kern="100" dirty="0" err="1">
                <a:solidFill>
                  <a:srgbClr val="FF0000"/>
                </a:solidFill>
                <a:latin typeface="Arial" panose="020B0604020202020204" pitchFamily="34" charset="0"/>
                <a:ea typeface="微软雅黑" panose="020B0503020204020204" pitchFamily="34" charset="-122"/>
                <a:cs typeface="Arial" panose="020B0604020202020204" pitchFamily="34" charset="0"/>
              </a:rPr>
              <a:t>CAFe</a:t>
            </a:r>
            <a:endParaRPr lang="en-US" altLang="zh-CN" sz="1600" kern="1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a:extLst>
              <a:ext uri="{FF2B5EF4-FFF2-40B4-BE49-F238E27FC236}">
                <a16:creationId xmlns:a16="http://schemas.microsoft.com/office/drawing/2014/main" id="{E5C12DB7-CC2E-4E5D-A96E-90E349320DC5}"/>
              </a:ext>
            </a:extLst>
          </p:cNvPr>
          <p:cNvSpPr txBox="1"/>
          <p:nvPr/>
        </p:nvSpPr>
        <p:spPr>
          <a:xfrm>
            <a:off x="800101" y="3371094"/>
            <a:ext cx="3940905" cy="369332"/>
          </a:xfrm>
          <a:prstGeom prst="rect">
            <a:avLst/>
          </a:prstGeom>
          <a:noFill/>
        </p:spPr>
        <p:txBody>
          <a:bodyPr wrap="square">
            <a:spAutoFit/>
          </a:bodyPr>
          <a:lstStyle/>
          <a:p>
            <a:r>
              <a:rPr lang="en-US" altLang="zh-CN" b="1" kern="100" dirty="0">
                <a:solidFill>
                  <a:srgbClr val="FF0000"/>
                </a:solidFill>
                <a:latin typeface="Arial" panose="020B0604020202020204" pitchFamily="34" charset="0"/>
                <a:ea typeface="微软雅黑 Light" panose="020B0502040204020203" pitchFamily="34" charset="-122"/>
                <a:cs typeface="Arial" panose="020B0604020202020204" pitchFamily="34" charset="0"/>
              </a:rPr>
              <a:t>10 mA </a:t>
            </a:r>
            <a:r>
              <a:rPr lang="zh-CN" altLang="en-US" b="1" kern="100" dirty="0">
                <a:solidFill>
                  <a:srgbClr val="FF0000"/>
                </a:solidFill>
                <a:latin typeface="Arial" panose="020B0604020202020204" pitchFamily="34" charset="0"/>
                <a:ea typeface="微软雅黑 Light" panose="020B0502040204020203" pitchFamily="34" charset="-122"/>
                <a:cs typeface="Arial" panose="020B0604020202020204" pitchFamily="34" charset="0"/>
              </a:rPr>
              <a:t>→ </a:t>
            </a:r>
            <a:r>
              <a:rPr lang="en-US" altLang="zh-CN" b="1" kern="100" dirty="0">
                <a:solidFill>
                  <a:srgbClr val="FF0000"/>
                </a:solidFill>
                <a:latin typeface="Arial" panose="020B0604020202020204" pitchFamily="34" charset="0"/>
                <a:ea typeface="微软雅黑 Light" panose="020B0502040204020203" pitchFamily="34" charset="-122"/>
                <a:cs typeface="Arial" panose="020B0604020202020204" pitchFamily="34" charset="0"/>
              </a:rPr>
              <a:t>transient RF fluctuation </a:t>
            </a:r>
            <a:r>
              <a:rPr lang="zh-CN" altLang="en-US" b="1" kern="100" dirty="0">
                <a:solidFill>
                  <a:srgbClr val="FF0000"/>
                </a:solidFill>
                <a:latin typeface="Arial" panose="020B0604020202020204" pitchFamily="34" charset="0"/>
                <a:ea typeface="微软雅黑 Light" panose="020B0502040204020203" pitchFamily="34" charset="-122"/>
                <a:cs typeface="Arial" panose="020B0604020202020204" pitchFamily="34" charset="0"/>
              </a:rPr>
              <a:t> </a:t>
            </a:r>
          </a:p>
        </p:txBody>
      </p:sp>
      <p:cxnSp>
        <p:nvCxnSpPr>
          <p:cNvPr id="26" name="直接箭头连接符 25">
            <a:extLst>
              <a:ext uri="{FF2B5EF4-FFF2-40B4-BE49-F238E27FC236}">
                <a16:creationId xmlns:a16="http://schemas.microsoft.com/office/drawing/2014/main" id="{3829D466-8632-407D-96E4-8B774418A0E5}"/>
              </a:ext>
            </a:extLst>
          </p:cNvPr>
          <p:cNvCxnSpPr/>
          <p:nvPr/>
        </p:nvCxnSpPr>
        <p:spPr>
          <a:xfrm>
            <a:off x="1886512" y="4924269"/>
            <a:ext cx="0" cy="678762"/>
          </a:xfrm>
          <a:prstGeom prst="straightConnector1">
            <a:avLst/>
          </a:prstGeom>
          <a:ln>
            <a:solidFill>
              <a:srgbClr val="FF000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DAE7FDD9-4BD7-4A9E-A8E0-518FA5D1E85F}"/>
              </a:ext>
            </a:extLst>
          </p:cNvPr>
          <p:cNvSpPr txBox="1"/>
          <p:nvPr/>
        </p:nvSpPr>
        <p:spPr>
          <a:xfrm>
            <a:off x="1869238" y="5041358"/>
            <a:ext cx="917722" cy="369332"/>
          </a:xfrm>
          <a:prstGeom prst="rect">
            <a:avLst/>
          </a:prstGeom>
          <a:noFill/>
        </p:spPr>
        <p:txBody>
          <a:bodyPr wrap="square">
            <a:spAutoFit/>
          </a:bodyPr>
          <a:lstStyle/>
          <a:p>
            <a:r>
              <a:rPr lang="en-US" altLang="zh-CN" b="1" kern="100" dirty="0">
                <a:solidFill>
                  <a:srgbClr val="FF0000"/>
                </a:solidFill>
                <a:latin typeface="Arial" panose="020B0604020202020204" pitchFamily="34" charset="0"/>
                <a:ea typeface="微软雅黑 Light" panose="020B0502040204020203" pitchFamily="34" charset="-122"/>
                <a:cs typeface="Arial" panose="020B0604020202020204" pitchFamily="34" charset="0"/>
              </a:rPr>
              <a:t>4</a:t>
            </a:r>
            <a:r>
              <a:rPr lang="zh-CN" altLang="en-US" b="1" kern="100" dirty="0">
                <a:solidFill>
                  <a:srgbClr val="FF0000"/>
                </a:solidFill>
                <a:latin typeface="Arial" panose="020B0604020202020204" pitchFamily="34" charset="0"/>
                <a:ea typeface="微软雅黑 Light" panose="020B0502040204020203" pitchFamily="34" charset="-122"/>
                <a:cs typeface="Arial" panose="020B0604020202020204" pitchFamily="34" charset="0"/>
              </a:rPr>
              <a:t> </a:t>
            </a:r>
            <a:r>
              <a:rPr lang="en-US" altLang="zh-CN" b="1" kern="100" dirty="0">
                <a:solidFill>
                  <a:srgbClr val="FF0000"/>
                </a:solidFill>
                <a:latin typeface="Arial" panose="020B0604020202020204" pitchFamily="34" charset="0"/>
                <a:ea typeface="微软雅黑 Light" panose="020B0502040204020203" pitchFamily="34" charset="-122"/>
                <a:cs typeface="Arial" panose="020B0604020202020204" pitchFamily="34" charset="0"/>
              </a:rPr>
              <a:t>deg</a:t>
            </a:r>
            <a:endParaRPr lang="zh-CN" altLang="en-US" b="1" dirty="0">
              <a:solidFill>
                <a:srgbClr val="FF0000"/>
              </a:solidFill>
              <a:latin typeface="Arial" panose="020B0604020202020204" pitchFamily="34" charset="0"/>
              <a:cs typeface="Arial" panose="020B0604020202020204" pitchFamily="34" charset="0"/>
            </a:endParaRPr>
          </a:p>
        </p:txBody>
      </p:sp>
      <p:sp>
        <p:nvSpPr>
          <p:cNvPr id="28" name="箭头: 右 27">
            <a:extLst>
              <a:ext uri="{FF2B5EF4-FFF2-40B4-BE49-F238E27FC236}">
                <a16:creationId xmlns:a16="http://schemas.microsoft.com/office/drawing/2014/main" id="{EE288EE0-F509-4321-840E-D35E546DB4C5}"/>
              </a:ext>
            </a:extLst>
          </p:cNvPr>
          <p:cNvSpPr/>
          <p:nvPr/>
        </p:nvSpPr>
        <p:spPr>
          <a:xfrm>
            <a:off x="5482990" y="1865120"/>
            <a:ext cx="814831" cy="468232"/>
          </a:xfrm>
          <a:prstGeom prst="rightArrow">
            <a:avLst>
              <a:gd name="adj1" fmla="val 50000"/>
              <a:gd name="adj2" fmla="val 89720"/>
            </a:avLst>
          </a:prstGeom>
          <a:gradFill>
            <a:gsLst>
              <a:gs pos="0">
                <a:schemeClr val="bg1">
                  <a:lumMod val="75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箭头: 右 28">
            <a:extLst>
              <a:ext uri="{FF2B5EF4-FFF2-40B4-BE49-F238E27FC236}">
                <a16:creationId xmlns:a16="http://schemas.microsoft.com/office/drawing/2014/main" id="{79CD15B4-EA14-40A0-B931-DE823397A3FC}"/>
              </a:ext>
            </a:extLst>
          </p:cNvPr>
          <p:cNvSpPr/>
          <p:nvPr/>
        </p:nvSpPr>
        <p:spPr>
          <a:xfrm rot="5400000">
            <a:off x="4251025" y="3218797"/>
            <a:ext cx="814831" cy="406628"/>
          </a:xfrm>
          <a:prstGeom prst="rightArrow">
            <a:avLst>
              <a:gd name="adj1" fmla="val 50000"/>
              <a:gd name="adj2" fmla="val 101717"/>
            </a:avLst>
          </a:prstGeom>
          <a:gradFill>
            <a:gsLst>
              <a:gs pos="0">
                <a:schemeClr val="bg1">
                  <a:lumMod val="65000"/>
                </a:schemeClr>
              </a:gs>
              <a:gs pos="73000">
                <a:schemeClr val="accent6">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FE98B85A-E716-4585-9981-3A9DEECACCBD}"/>
              </a:ext>
            </a:extLst>
          </p:cNvPr>
          <p:cNvSpPr txBox="1"/>
          <p:nvPr/>
        </p:nvSpPr>
        <p:spPr>
          <a:xfrm rot="20462002">
            <a:off x="10590626" y="1843227"/>
            <a:ext cx="1265670" cy="369332"/>
          </a:xfrm>
          <a:prstGeom prst="rect">
            <a:avLst/>
          </a:prstGeom>
          <a:solidFill>
            <a:schemeClr val="bg1"/>
          </a:solidFill>
        </p:spPr>
        <p:txBody>
          <a:bodyPr wrap="square">
            <a:spAutoFit/>
          </a:bodyPr>
          <a:lstStyle/>
          <a:p>
            <a:pPr algn="ctr"/>
            <a:r>
              <a:rPr lang="en-US" altLang="zh-CN" kern="100" dirty="0">
                <a:solidFill>
                  <a:srgbClr val="FF0000"/>
                </a:solidFill>
                <a:latin typeface="Arial" panose="020B0604020202020204" pitchFamily="34" charset="0"/>
                <a:ea typeface="微软雅黑" panose="020B0503020204020204" pitchFamily="34" charset="-122"/>
                <a:cs typeface="Arial" panose="020B0604020202020204" pitchFamily="34" charset="0"/>
              </a:rPr>
              <a:t>Generator</a:t>
            </a:r>
            <a:endPar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a:extLst>
              <a:ext uri="{FF2B5EF4-FFF2-40B4-BE49-F238E27FC236}">
                <a16:creationId xmlns:a16="http://schemas.microsoft.com/office/drawing/2014/main" id="{6C48C80B-4A8E-4E89-8BF3-07795EABF227}"/>
              </a:ext>
            </a:extLst>
          </p:cNvPr>
          <p:cNvSpPr txBox="1"/>
          <p:nvPr/>
        </p:nvSpPr>
        <p:spPr>
          <a:xfrm rot="20002370">
            <a:off x="6005720" y="3147764"/>
            <a:ext cx="814831" cy="369332"/>
          </a:xfrm>
          <a:prstGeom prst="rect">
            <a:avLst/>
          </a:prstGeom>
          <a:solidFill>
            <a:schemeClr val="bg1"/>
          </a:solidFill>
        </p:spPr>
        <p:txBody>
          <a:bodyPr wrap="square">
            <a:spAutoFit/>
          </a:bodyPr>
          <a:lstStyle/>
          <a:p>
            <a:pPr algn="ctr"/>
            <a:r>
              <a:rPr lang="en-US" altLang="zh-CN" kern="100" dirty="0">
                <a:solidFill>
                  <a:srgbClr val="0000FF"/>
                </a:solidFill>
                <a:latin typeface="Arial" panose="020B0604020202020204" pitchFamily="34" charset="0"/>
                <a:ea typeface="微软雅黑" panose="020B0503020204020204" pitchFamily="34" charset="-122"/>
                <a:cs typeface="Arial" panose="020B0604020202020204" pitchFamily="34" charset="0"/>
              </a:rPr>
              <a:t>Beam</a:t>
            </a:r>
            <a:endParaRPr lang="zh-CN" altLang="en-US"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A406B390-3D9A-4788-A5FA-925B0FCCCA3C}"/>
              </a:ext>
            </a:extLst>
          </p:cNvPr>
          <p:cNvSpPr txBox="1"/>
          <p:nvPr/>
        </p:nvSpPr>
        <p:spPr>
          <a:xfrm>
            <a:off x="9440810" y="2489853"/>
            <a:ext cx="666576" cy="369332"/>
          </a:xfrm>
          <a:prstGeom prst="rect">
            <a:avLst/>
          </a:prstGeom>
          <a:solidFill>
            <a:schemeClr val="bg1"/>
          </a:solidFill>
        </p:spPr>
        <p:txBody>
          <a:bodyPr wrap="square">
            <a:spAutoFit/>
          </a:bodyPr>
          <a:lstStyle/>
          <a:p>
            <a:r>
              <a:rPr lang="en-US" altLang="zh-CN" kern="100" dirty="0">
                <a:latin typeface="Arial" panose="020B0604020202020204" pitchFamily="34" charset="0"/>
                <a:ea typeface="微软雅黑" panose="020B0503020204020204" pitchFamily="34" charset="-122"/>
                <a:cs typeface="Arial" panose="020B0604020202020204" pitchFamily="34" charset="0"/>
              </a:rPr>
              <a:t>Cav.</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标题 42">
            <a:extLst>
              <a:ext uri="{FF2B5EF4-FFF2-40B4-BE49-F238E27FC236}">
                <a16:creationId xmlns:a16="http://schemas.microsoft.com/office/drawing/2014/main" id="{6F27D380-1F24-F294-D755-D2D46576B1B9}"/>
              </a:ext>
            </a:extLst>
          </p:cNvPr>
          <p:cNvSpPr>
            <a:spLocks noGrp="1"/>
          </p:cNvSpPr>
          <p:nvPr>
            <p:ph type="title"/>
          </p:nvPr>
        </p:nvSpPr>
        <p:spPr>
          <a:xfrm>
            <a:off x="1738422" y="-3175"/>
            <a:ext cx="10453577" cy="840105"/>
          </a:xfrm>
        </p:spPr>
        <p: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Beam-loading</a:t>
            </a:r>
            <a:endParaRPr lang="zh-CN" altLang="en-US" dirty="0"/>
          </a:p>
        </p:txBody>
      </p:sp>
    </p:spTree>
    <p:extLst>
      <p:ext uri="{BB962C8B-B14F-4D97-AF65-F5344CB8AC3E}">
        <p14:creationId xmlns:p14="http://schemas.microsoft.com/office/powerpoint/2010/main" val="2240586519"/>
      </p:ext>
    </p:extLst>
  </p:cSld>
  <p:clrMapOvr>
    <a:masterClrMapping/>
  </p:clrMapOvr>
  <mc:AlternateContent xmlns:mc="http://schemas.openxmlformats.org/markup-compatibility/2006" xmlns:p14="http://schemas.microsoft.com/office/powerpoint/2010/main">
    <mc:Choice Requires="p14">
      <p:transition p14:dur="0" advClick="0" advTm="114000"/>
    </mc:Choice>
    <mc:Fallback xmlns="">
      <p:transition advClick="0" advTm="114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F63F922-1796-6DB4-52AC-918988CDCE5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65480" y="4227096"/>
            <a:ext cx="2949688" cy="2316580"/>
          </a:xfrm>
          <a:prstGeom prst="rect">
            <a:avLst/>
          </a:prstGeom>
        </p:spPr>
      </p:pic>
      <p:sp>
        <p:nvSpPr>
          <p:cNvPr id="3" name="文本框 2">
            <a:extLst>
              <a:ext uri="{FF2B5EF4-FFF2-40B4-BE49-F238E27FC236}">
                <a16:creationId xmlns:a16="http://schemas.microsoft.com/office/drawing/2014/main" id="{58CAF1B4-CA02-07E4-642B-872503F54DCE}"/>
              </a:ext>
            </a:extLst>
          </p:cNvPr>
          <p:cNvSpPr txBox="1"/>
          <p:nvPr/>
        </p:nvSpPr>
        <p:spPr>
          <a:xfrm rot="16200000">
            <a:off x="2979387" y="3998262"/>
            <a:ext cx="1516035" cy="276999"/>
          </a:xfrm>
          <a:prstGeom prst="rect">
            <a:avLst/>
          </a:prstGeom>
          <a:solidFill>
            <a:schemeClr val="bg1"/>
          </a:solidFill>
        </p:spPr>
        <p:txBody>
          <a:bodyPr wrap="square">
            <a:spAutoFit/>
          </a:bodyPr>
          <a:lstStyle/>
          <a:p>
            <a:r>
              <a:rPr lang="en-US" altLang="zh-CN" sz="1200" i="0" u="none" strike="noStrike" baseline="0">
                <a:latin typeface="Arial" panose="020B0604020202020204" pitchFamily="34" charset="0"/>
                <a:cs typeface="Arial" panose="020B0604020202020204" pitchFamily="34" charset="0"/>
              </a:rPr>
              <a:t>Amp [norm. units]</a:t>
            </a:r>
            <a:endParaRPr lang="zh-CN" altLang="en-US" sz="1200"/>
          </a:p>
        </p:txBody>
      </p:sp>
      <p:sp>
        <p:nvSpPr>
          <p:cNvPr id="2" name="灯片编号占位符 1">
            <a:extLst>
              <a:ext uri="{FF2B5EF4-FFF2-40B4-BE49-F238E27FC236}">
                <a16:creationId xmlns:a16="http://schemas.microsoft.com/office/drawing/2014/main" id="{5E5E0D80-DACD-466F-8B4F-F44207CD15AA}"/>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55</a:t>
            </a:fld>
            <a:endParaRPr lang="en-GB" altLang="zh-CN">
              <a:latin typeface="Arial" panose="020B0604020202020204" pitchFamily="34" charset="0"/>
              <a:cs typeface="Arial" panose="020B0604020202020204" pitchFamily="34" charset="0"/>
            </a:endParaRPr>
          </a:p>
        </p:txBody>
      </p:sp>
      <p:grpSp>
        <p:nvGrpSpPr>
          <p:cNvPr id="53" name="组合 52">
            <a:extLst>
              <a:ext uri="{FF2B5EF4-FFF2-40B4-BE49-F238E27FC236}">
                <a16:creationId xmlns:a16="http://schemas.microsoft.com/office/drawing/2014/main" id="{3B23CE09-E5FF-C2E2-2846-FCD90A2CDE0B}"/>
              </a:ext>
            </a:extLst>
          </p:cNvPr>
          <p:cNvGrpSpPr/>
          <p:nvPr/>
        </p:nvGrpSpPr>
        <p:grpSpPr>
          <a:xfrm>
            <a:off x="910167" y="2650605"/>
            <a:ext cx="2560914" cy="3466312"/>
            <a:chOff x="1004508" y="2722885"/>
            <a:chExt cx="2898561" cy="3785249"/>
          </a:xfrm>
        </p:grpSpPr>
        <p:pic>
          <p:nvPicPr>
            <p:cNvPr id="31" name="图形 30">
              <a:extLst>
                <a:ext uri="{FF2B5EF4-FFF2-40B4-BE49-F238E27FC236}">
                  <a16:creationId xmlns:a16="http://schemas.microsoft.com/office/drawing/2014/main" id="{5ABC6AD3-9A51-1B56-E3EC-2CF97A731E4F}"/>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t="706" r="4219"/>
            <a:stretch/>
          </p:blipFill>
          <p:spPr>
            <a:xfrm>
              <a:off x="1217747" y="2722885"/>
              <a:ext cx="2575458" cy="1070952"/>
            </a:xfrm>
            <a:prstGeom prst="rect">
              <a:avLst/>
            </a:prstGeom>
          </p:spPr>
        </p:pic>
        <p:sp>
          <p:nvSpPr>
            <p:cNvPr id="30" name="文本框 29">
              <a:extLst>
                <a:ext uri="{FF2B5EF4-FFF2-40B4-BE49-F238E27FC236}">
                  <a16:creationId xmlns:a16="http://schemas.microsoft.com/office/drawing/2014/main" id="{91EC13F1-15E2-4068-853C-B61C46F8918A}"/>
                </a:ext>
              </a:extLst>
            </p:cNvPr>
            <p:cNvSpPr txBox="1"/>
            <p:nvPr/>
          </p:nvSpPr>
          <p:spPr>
            <a:xfrm>
              <a:off x="1450048" y="2808172"/>
              <a:ext cx="2085816" cy="285681"/>
            </a:xfrm>
            <a:prstGeom prst="rect">
              <a:avLst/>
            </a:prstGeom>
            <a:solidFill>
              <a:schemeClr val="bg1"/>
            </a:solidFill>
          </p:spPr>
          <p:txBody>
            <a:bodyPr wrap="square" rtlCol="0">
              <a:spAutoFit/>
            </a:bodyPr>
            <a:lstStyle/>
            <a:p>
              <a:r>
                <a:rPr lang="en-US" altLang="zh-CN" sz="1050">
                  <a:solidFill>
                    <a:srgbClr val="D62728"/>
                  </a:solidFill>
                  <a:latin typeface="Arial" panose="020B0604020202020204" pitchFamily="34" charset="0"/>
                  <a:ea typeface="微软雅黑" panose="020B0503020204020204" pitchFamily="34" charset="-122"/>
                  <a:cs typeface="Arial" panose="020B0604020202020204" pitchFamily="34" charset="0"/>
                </a:rPr>
                <a:t>Field</a:t>
              </a:r>
              <a:r>
                <a:rPr lang="zh-CN" altLang="en-US" sz="1050">
                  <a:solidFill>
                    <a:srgbClr val="D62728"/>
                  </a:solidFill>
                  <a:latin typeface="Arial" panose="020B0604020202020204" pitchFamily="34" charset="0"/>
                  <a:ea typeface="微软雅黑" panose="020B0503020204020204" pitchFamily="34" charset="-122"/>
                  <a:cs typeface="Arial" panose="020B0604020202020204" pitchFamily="34" charset="0"/>
                </a:rPr>
                <a:t> </a:t>
              </a:r>
              <a:r>
                <a:rPr lang="en-US" altLang="zh-CN" sz="1050">
                  <a:solidFill>
                    <a:srgbClr val="D62728"/>
                  </a:solidFill>
                  <a:latin typeface="Arial" panose="020B0604020202020204" pitchFamily="34" charset="0"/>
                  <a:ea typeface="微软雅黑" panose="020B0503020204020204" pitchFamily="34" charset="-122"/>
                  <a:cs typeface="Arial" panose="020B0604020202020204" pitchFamily="34" charset="0"/>
                </a:rPr>
                <a:t>oscillates</a:t>
              </a:r>
              <a:r>
                <a:rPr lang="zh-CN" altLang="en-US" sz="1050">
                  <a:solidFill>
                    <a:srgbClr val="D62728"/>
                  </a:solidFill>
                  <a:latin typeface="Arial" panose="020B0604020202020204" pitchFamily="34" charset="0"/>
                  <a:ea typeface="微软雅黑" panose="020B0503020204020204" pitchFamily="34" charset="-122"/>
                  <a:cs typeface="Arial" panose="020B0604020202020204" pitchFamily="34" charset="0"/>
                </a:rPr>
                <a:t> </a:t>
              </a:r>
              <a:r>
                <a:rPr lang="en-US" altLang="zh-CN" sz="1050">
                  <a:solidFill>
                    <a:srgbClr val="D62728"/>
                  </a:solidFill>
                  <a:latin typeface="Arial" panose="020B0604020202020204" pitchFamily="34" charset="0"/>
                  <a:ea typeface="微软雅黑" panose="020B0503020204020204" pitchFamily="34" charset="-122"/>
                  <a:cs typeface="Arial" panose="020B0604020202020204" pitchFamily="34" charset="0"/>
                </a:rPr>
                <a:t>@ ~ 1 kHz</a:t>
              </a:r>
              <a:endParaRPr lang="zh-CN" altLang="en-US" sz="1050">
                <a:solidFill>
                  <a:srgbClr val="D62728"/>
                </a:solidFill>
                <a:latin typeface="Arial" panose="020B0604020202020204" pitchFamily="34" charset="0"/>
                <a:ea typeface="微软雅黑" panose="020B0503020204020204" pitchFamily="34" charset="-122"/>
                <a:cs typeface="Arial" panose="020B0604020202020204" pitchFamily="34" charset="0"/>
              </a:endParaRPr>
            </a:p>
          </p:txBody>
        </p:sp>
        <p:pic>
          <p:nvPicPr>
            <p:cNvPr id="19" name="图形 18">
              <a:extLst>
                <a:ext uri="{FF2B5EF4-FFF2-40B4-BE49-F238E27FC236}">
                  <a16:creationId xmlns:a16="http://schemas.microsoft.com/office/drawing/2014/main" id="{0A90820A-B41F-01B9-1CCA-C61EC31DFD9E}"/>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2321" t="2521" r="2809"/>
            <a:stretch/>
          </p:blipFill>
          <p:spPr>
            <a:xfrm>
              <a:off x="1004508" y="3801218"/>
              <a:ext cx="2898561" cy="2706916"/>
            </a:xfrm>
            <a:prstGeom prst="rect">
              <a:avLst/>
            </a:prstGeom>
          </p:spPr>
        </p:pic>
        <p:sp>
          <p:nvSpPr>
            <p:cNvPr id="27" name="任意多边形: 形状 26">
              <a:extLst>
                <a:ext uri="{FF2B5EF4-FFF2-40B4-BE49-F238E27FC236}">
                  <a16:creationId xmlns:a16="http://schemas.microsoft.com/office/drawing/2014/main" id="{6D1085FF-833D-E13C-F9A5-F4504260F03D}"/>
                </a:ext>
              </a:extLst>
            </p:cNvPr>
            <p:cNvSpPr/>
            <p:nvPr/>
          </p:nvSpPr>
          <p:spPr>
            <a:xfrm>
              <a:off x="1512011" y="2865490"/>
              <a:ext cx="2058372" cy="241175"/>
            </a:xfrm>
            <a:custGeom>
              <a:avLst/>
              <a:gdLst>
                <a:gd name="connsiteX0" fmla="*/ 0 w 1878842"/>
                <a:gd name="connsiteY0" fmla="*/ 386687 h 386687"/>
                <a:gd name="connsiteX1" fmla="*/ 1146412 w 1878842"/>
                <a:gd name="connsiteY1" fmla="*/ 382137 h 386687"/>
                <a:gd name="connsiteX2" fmla="*/ 1569493 w 1878842"/>
                <a:gd name="connsiteY2" fmla="*/ 286603 h 386687"/>
                <a:gd name="connsiteX3" fmla="*/ 1878842 w 1878842"/>
                <a:gd name="connsiteY3" fmla="*/ 0 h 386687"/>
              </a:gdLst>
              <a:ahLst/>
              <a:cxnLst>
                <a:cxn ang="0">
                  <a:pos x="connsiteX0" y="connsiteY0"/>
                </a:cxn>
                <a:cxn ang="0">
                  <a:pos x="connsiteX1" y="connsiteY1"/>
                </a:cxn>
                <a:cxn ang="0">
                  <a:pos x="connsiteX2" y="connsiteY2"/>
                </a:cxn>
                <a:cxn ang="0">
                  <a:pos x="connsiteX3" y="connsiteY3"/>
                </a:cxn>
              </a:cxnLst>
              <a:rect l="l" t="t" r="r" b="b"/>
              <a:pathLst>
                <a:path w="1878842" h="386687">
                  <a:moveTo>
                    <a:pt x="0" y="386687"/>
                  </a:moveTo>
                  <a:lnTo>
                    <a:pt x="1146412" y="382137"/>
                  </a:lnTo>
                  <a:cubicBezTo>
                    <a:pt x="1407994" y="365456"/>
                    <a:pt x="1447421" y="350292"/>
                    <a:pt x="1569493" y="286603"/>
                  </a:cubicBezTo>
                  <a:cubicBezTo>
                    <a:pt x="1691565" y="222913"/>
                    <a:pt x="1785203" y="111456"/>
                    <a:pt x="1878842" y="0"/>
                  </a:cubicBezTo>
                </a:path>
              </a:pathLst>
            </a:custGeom>
            <a:ln w="15875">
              <a:gradFill>
                <a:gsLst>
                  <a:gs pos="0">
                    <a:srgbClr val="FF0000"/>
                  </a:gs>
                  <a:gs pos="100000">
                    <a:schemeClr val="accent2">
                      <a:lumMod val="20000"/>
                      <a:lumOff val="80000"/>
                    </a:schemeClr>
                  </a:gs>
                </a:gsLst>
                <a:lin ang="5400000" scaled="0"/>
              </a:gradFill>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52" name="组合 51">
            <a:extLst>
              <a:ext uri="{FF2B5EF4-FFF2-40B4-BE49-F238E27FC236}">
                <a16:creationId xmlns:a16="http://schemas.microsoft.com/office/drawing/2014/main" id="{A2A4343E-9904-81D2-9258-C1FCC41709DD}"/>
              </a:ext>
            </a:extLst>
          </p:cNvPr>
          <p:cNvGrpSpPr/>
          <p:nvPr/>
        </p:nvGrpSpPr>
        <p:grpSpPr>
          <a:xfrm>
            <a:off x="3798944" y="2434273"/>
            <a:ext cx="4426887" cy="3783869"/>
            <a:chOff x="5737425" y="2659742"/>
            <a:chExt cx="4476489" cy="3848391"/>
          </a:xfrm>
        </p:grpSpPr>
        <p:pic>
          <p:nvPicPr>
            <p:cNvPr id="41" name="图形 40">
              <a:extLst>
                <a:ext uri="{FF2B5EF4-FFF2-40B4-BE49-F238E27FC236}">
                  <a16:creationId xmlns:a16="http://schemas.microsoft.com/office/drawing/2014/main" id="{539CF917-B784-1089-3895-7E2FC0DBC5D8}"/>
                </a:ext>
              </a:extLst>
            </p:cNvPr>
            <p:cNvPicPr>
              <a:picLocks noChangeAspect="1"/>
            </p:cNvPicPr>
            <p:nvPr/>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9043" r="2615"/>
            <a:stretch/>
          </p:blipFill>
          <p:spPr>
            <a:xfrm>
              <a:off x="5737425" y="2659742"/>
              <a:ext cx="4394110" cy="3848391"/>
            </a:xfrm>
            <a:prstGeom prst="rect">
              <a:avLst/>
            </a:prstGeom>
          </p:spPr>
        </p:pic>
        <p:sp>
          <p:nvSpPr>
            <p:cNvPr id="42" name="矩形 41">
              <a:extLst>
                <a:ext uri="{FF2B5EF4-FFF2-40B4-BE49-F238E27FC236}">
                  <a16:creationId xmlns:a16="http://schemas.microsoft.com/office/drawing/2014/main" id="{F6B94F2A-653E-2CF7-40DA-22216358466B}"/>
                </a:ext>
              </a:extLst>
            </p:cNvPr>
            <p:cNvSpPr/>
            <p:nvPr/>
          </p:nvSpPr>
          <p:spPr>
            <a:xfrm>
              <a:off x="8010525" y="4256758"/>
              <a:ext cx="100965" cy="620077"/>
            </a:xfrm>
            <a:prstGeom prst="rect">
              <a:avLst/>
            </a:prstGeom>
            <a:solidFill>
              <a:schemeClr val="bg1">
                <a:lumMod val="85000"/>
                <a:alpha val="3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箭头连接符 44">
              <a:extLst>
                <a:ext uri="{FF2B5EF4-FFF2-40B4-BE49-F238E27FC236}">
                  <a16:creationId xmlns:a16="http://schemas.microsoft.com/office/drawing/2014/main" id="{EDD60BD6-5FD6-4A4D-18FB-C1FFA93CFD21}"/>
                </a:ext>
              </a:extLst>
            </p:cNvPr>
            <p:cNvCxnSpPr>
              <a:cxnSpLocks/>
            </p:cNvCxnSpPr>
            <p:nvPr/>
          </p:nvCxnSpPr>
          <p:spPr>
            <a:xfrm>
              <a:off x="8548156" y="3099160"/>
              <a:ext cx="19674" cy="659679"/>
            </a:xfrm>
            <a:prstGeom prst="straightConnector1">
              <a:avLst/>
            </a:prstGeom>
            <a:ln>
              <a:gradFill>
                <a:gsLst>
                  <a:gs pos="0">
                    <a:srgbClr val="FF0000"/>
                  </a:gs>
                  <a:gs pos="100000">
                    <a:schemeClr val="accent1">
                      <a:lumMod val="45000"/>
                      <a:lumOff val="55000"/>
                    </a:schemeClr>
                  </a:gs>
                  <a:gs pos="100000">
                    <a:srgbClr val="FF0000"/>
                  </a:gs>
                  <a:gs pos="100000">
                    <a:schemeClr val="accent1">
                      <a:lumMod val="30000"/>
                      <a:lumOff val="70000"/>
                    </a:schemeClr>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0F37675C-C240-4E9E-7F89-81CC0E2A7454}"/>
                </a:ext>
              </a:extLst>
            </p:cNvPr>
            <p:cNvSpPr txBox="1"/>
            <p:nvPr/>
          </p:nvSpPr>
          <p:spPr>
            <a:xfrm>
              <a:off x="7333456" y="3049550"/>
              <a:ext cx="1152207" cy="603748"/>
            </a:xfrm>
            <a:prstGeom prst="rect">
              <a:avLst/>
            </a:prstGeom>
            <a:noFill/>
          </p:spPr>
          <p:txBody>
            <a:bodyPr wrap="square">
              <a:spAutoFit/>
            </a:bodyPr>
            <a:lstStyle/>
            <a:p>
              <a:r>
                <a:rPr lang="en-US" altLang="zh-CN" sz="1200" dirty="0">
                  <a:solidFill>
                    <a:srgbClr val="C00000"/>
                  </a:solidFill>
                  <a:latin typeface="Arial" panose="020B0604020202020204" pitchFamily="34" charset="0"/>
                  <a:ea typeface="微软雅黑 Light" panose="020B0502040204020203" pitchFamily="34" charset="-122"/>
                  <a:cs typeface="Arial" panose="020B0604020202020204" pitchFamily="34" charset="0"/>
                </a:rPr>
                <a:t>DAC output suddenly drop</a:t>
              </a:r>
            </a:p>
            <a:p>
              <a:endParaRPr lang="zh-CN" altLang="en-US" sz="1100" dirty="0">
                <a:solidFill>
                  <a:srgbClr val="C55A11"/>
                </a:solidFill>
              </a:endParaRPr>
            </a:p>
          </p:txBody>
        </p:sp>
        <p:cxnSp>
          <p:nvCxnSpPr>
            <p:cNvPr id="7" name="直接箭头连接符 6">
              <a:extLst>
                <a:ext uri="{FF2B5EF4-FFF2-40B4-BE49-F238E27FC236}">
                  <a16:creationId xmlns:a16="http://schemas.microsoft.com/office/drawing/2014/main" id="{0B14B609-DF61-F0E5-CC70-930FA8CF0C5D}"/>
                </a:ext>
              </a:extLst>
            </p:cNvPr>
            <p:cNvCxnSpPr>
              <a:cxnSpLocks/>
            </p:cNvCxnSpPr>
            <p:nvPr/>
          </p:nvCxnSpPr>
          <p:spPr>
            <a:xfrm>
              <a:off x="8936811" y="2970980"/>
              <a:ext cx="617849" cy="307816"/>
            </a:xfrm>
            <a:prstGeom prst="straightConnector1">
              <a:avLst/>
            </a:prstGeom>
            <a:ln>
              <a:gradFill>
                <a:gsLst>
                  <a:gs pos="0">
                    <a:srgbClr val="5BB2A7"/>
                  </a:gs>
                  <a:gs pos="100000">
                    <a:schemeClr val="accent1">
                      <a:lumMod val="45000"/>
                      <a:lumOff val="55000"/>
                    </a:schemeClr>
                  </a:gs>
                  <a:gs pos="100000">
                    <a:srgbClr val="FF0000"/>
                  </a:gs>
                  <a:gs pos="100000">
                    <a:schemeClr val="bg1"/>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7AAA4D6B-38DD-1B48-AB55-C3921984A8A7}"/>
                </a:ext>
              </a:extLst>
            </p:cNvPr>
            <p:cNvSpPr txBox="1"/>
            <p:nvPr/>
          </p:nvSpPr>
          <p:spPr>
            <a:xfrm rot="1576848">
              <a:off x="9061707" y="3006863"/>
              <a:ext cx="1152207" cy="344327"/>
            </a:xfrm>
            <a:prstGeom prst="rect">
              <a:avLst/>
            </a:prstGeom>
            <a:noFill/>
          </p:spPr>
          <p:txBody>
            <a:bodyPr wrap="square">
              <a:spAutoFit/>
            </a:bodyPr>
            <a:lstStyle/>
            <a:p>
              <a:r>
                <a:rPr lang="en-US" altLang="zh-CN" sz="1600" dirty="0" err="1">
                  <a:solidFill>
                    <a:srgbClr val="299D8F"/>
                  </a:solidFill>
                  <a:latin typeface="Arial" panose="020B0604020202020204" pitchFamily="34" charset="0"/>
                  <a:ea typeface="微软雅黑 Light" panose="020B0502040204020203" pitchFamily="34" charset="-122"/>
                  <a:cs typeface="Arial" panose="020B0604020202020204" pitchFamily="34" charset="0"/>
                </a:rPr>
                <a:t>Vc</a:t>
              </a:r>
              <a:endParaRPr lang="zh-CN" altLang="en-US" sz="1400" dirty="0">
                <a:solidFill>
                  <a:srgbClr val="299D8F"/>
                </a:solidFill>
              </a:endParaRPr>
            </a:p>
          </p:txBody>
        </p:sp>
      </p:grpSp>
      <p:sp>
        <p:nvSpPr>
          <p:cNvPr id="55" name="文本框 54">
            <a:extLst>
              <a:ext uri="{FF2B5EF4-FFF2-40B4-BE49-F238E27FC236}">
                <a16:creationId xmlns:a16="http://schemas.microsoft.com/office/drawing/2014/main" id="{F04072AE-C5F2-ECA6-89C3-7235A1B0BDD7}"/>
              </a:ext>
            </a:extLst>
          </p:cNvPr>
          <p:cNvSpPr txBox="1"/>
          <p:nvPr/>
        </p:nvSpPr>
        <p:spPr>
          <a:xfrm>
            <a:off x="1556516" y="2342755"/>
            <a:ext cx="1455761" cy="369332"/>
          </a:xfrm>
          <a:prstGeom prst="rect">
            <a:avLst/>
          </a:prstGeom>
          <a:noFill/>
        </p:spPr>
        <p:txBody>
          <a:bodyPr wrap="square">
            <a:spAutoFit/>
          </a:bodyPr>
          <a:lstStyle/>
          <a:p>
            <a:r>
              <a:rPr lang="en-US" altLang="zh-CN" sz="1800" kern="100">
                <a:solidFill>
                  <a:srgbClr val="3A4A6A"/>
                </a:solidFill>
                <a:latin typeface="Arial" panose="020B0604020202020204" pitchFamily="34" charset="0"/>
                <a:ea typeface="微软雅黑 Light" panose="020B0502040204020203" pitchFamily="34" charset="-122"/>
                <a:cs typeface="Arial" panose="020B0604020202020204" pitchFamily="34" charset="0"/>
              </a:rPr>
              <a:t>Loop Fault</a:t>
            </a:r>
            <a:endParaRPr lang="zh-CN" altLang="en-US">
              <a:solidFill>
                <a:srgbClr val="3A4A6A"/>
              </a:solidFill>
            </a:endParaRPr>
          </a:p>
        </p:txBody>
      </p:sp>
      <p:sp>
        <p:nvSpPr>
          <p:cNvPr id="56" name="文本框 55">
            <a:extLst>
              <a:ext uri="{FF2B5EF4-FFF2-40B4-BE49-F238E27FC236}">
                <a16:creationId xmlns:a16="http://schemas.microsoft.com/office/drawing/2014/main" id="{65C2EBB9-0C5E-00C9-CAA0-BC2EF9C78A14}"/>
              </a:ext>
            </a:extLst>
          </p:cNvPr>
          <p:cNvSpPr txBox="1"/>
          <p:nvPr/>
        </p:nvSpPr>
        <p:spPr>
          <a:xfrm>
            <a:off x="4032296" y="2342755"/>
            <a:ext cx="1455761" cy="369332"/>
          </a:xfrm>
          <a:prstGeom prst="rect">
            <a:avLst/>
          </a:prstGeom>
          <a:noFill/>
        </p:spPr>
        <p:txBody>
          <a:bodyPr wrap="square">
            <a:spAutoFit/>
          </a:bodyPr>
          <a:lstStyle/>
          <a:p>
            <a:r>
              <a:rPr lang="en-US" altLang="zh-CN" sz="1800" kern="100">
                <a:solidFill>
                  <a:srgbClr val="3A4A6A"/>
                </a:solidFill>
                <a:latin typeface="Arial" panose="020B0604020202020204" pitchFamily="34" charset="0"/>
                <a:ea typeface="微软雅黑 Light" panose="020B0502040204020203" pitchFamily="34" charset="-122"/>
                <a:cs typeface="Arial" panose="020B0604020202020204" pitchFamily="34" charset="0"/>
              </a:rPr>
              <a:t>Clock Glitch</a:t>
            </a:r>
            <a:endParaRPr lang="zh-CN" altLang="en-US">
              <a:solidFill>
                <a:srgbClr val="3A4A6A"/>
              </a:solidFill>
            </a:endParaRPr>
          </a:p>
        </p:txBody>
      </p:sp>
      <p:pic>
        <p:nvPicPr>
          <p:cNvPr id="8" name="图形 7">
            <a:extLst>
              <a:ext uri="{FF2B5EF4-FFF2-40B4-BE49-F238E27FC236}">
                <a16:creationId xmlns:a16="http://schemas.microsoft.com/office/drawing/2014/main" id="{E1235E4D-5111-E033-B880-966AFAAD2EF2}"/>
              </a:ext>
            </a:extLst>
          </p:cNvPr>
          <p:cNvPicPr>
            <a:picLocks noChangeAspect="1"/>
          </p:cNvPicPr>
          <p:nvPr/>
        </p:nvPicPr>
        <p:blipFill rotWithShape="1">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t="4108" r="2580" b="56138"/>
          <a:stretch/>
        </p:blipFill>
        <p:spPr>
          <a:xfrm>
            <a:off x="9260971" y="2648038"/>
            <a:ext cx="1832463" cy="1241316"/>
          </a:xfrm>
          <a:prstGeom prst="rect">
            <a:avLst/>
          </a:prstGeom>
        </p:spPr>
      </p:pic>
      <p:sp>
        <p:nvSpPr>
          <p:cNvPr id="9" name="文本框 8">
            <a:extLst>
              <a:ext uri="{FF2B5EF4-FFF2-40B4-BE49-F238E27FC236}">
                <a16:creationId xmlns:a16="http://schemas.microsoft.com/office/drawing/2014/main" id="{7ACCD96A-74AD-5882-23B7-0E9C1EB4F94C}"/>
              </a:ext>
            </a:extLst>
          </p:cNvPr>
          <p:cNvSpPr txBox="1"/>
          <p:nvPr/>
        </p:nvSpPr>
        <p:spPr>
          <a:xfrm>
            <a:off x="9755425" y="2342755"/>
            <a:ext cx="1253043" cy="369332"/>
          </a:xfrm>
          <a:prstGeom prst="rect">
            <a:avLst/>
          </a:prstGeom>
          <a:noFill/>
        </p:spPr>
        <p:txBody>
          <a:bodyPr wrap="square">
            <a:spAutoFit/>
          </a:bodyPr>
          <a:lstStyle/>
          <a:p>
            <a:r>
              <a:rPr lang="en-US" altLang="zh-CN" kern="100">
                <a:solidFill>
                  <a:srgbClr val="3A4A6A"/>
                </a:solidFill>
                <a:latin typeface="Arial" panose="020B0604020202020204" pitchFamily="34" charset="0"/>
                <a:ea typeface="微软雅黑 Light" panose="020B0502040204020203" pitchFamily="34" charset="-122"/>
                <a:cs typeface="Arial" panose="020B0604020202020204" pitchFamily="34" charset="0"/>
              </a:rPr>
              <a:t>Cav. OFF</a:t>
            </a:r>
            <a:endParaRPr lang="zh-CN" altLang="en-US">
              <a:solidFill>
                <a:srgbClr val="3A4A6A"/>
              </a:solidFill>
            </a:endParaRPr>
          </a:p>
        </p:txBody>
      </p:sp>
      <p:sp>
        <p:nvSpPr>
          <p:cNvPr id="4" name="文本框 3">
            <a:extLst>
              <a:ext uri="{FF2B5EF4-FFF2-40B4-BE49-F238E27FC236}">
                <a16:creationId xmlns:a16="http://schemas.microsoft.com/office/drawing/2014/main" id="{FC7307B4-4280-D00B-B7C1-529A07777867}"/>
              </a:ext>
            </a:extLst>
          </p:cNvPr>
          <p:cNvSpPr txBox="1"/>
          <p:nvPr/>
        </p:nvSpPr>
        <p:spPr>
          <a:xfrm rot="16200000">
            <a:off x="8618892" y="3240245"/>
            <a:ext cx="1403075" cy="276999"/>
          </a:xfrm>
          <a:prstGeom prst="rect">
            <a:avLst/>
          </a:prstGeom>
          <a:solidFill>
            <a:schemeClr val="bg1"/>
          </a:solidFill>
        </p:spPr>
        <p:txBody>
          <a:bodyPr wrap="square">
            <a:spAutoFit/>
          </a:bodyPr>
          <a:lstStyle/>
          <a:p>
            <a:r>
              <a:rPr lang="en-US" altLang="zh-CN" sz="1200" i="0" u="none" strike="noStrike" baseline="0">
                <a:latin typeface="Arial" panose="020B0604020202020204" pitchFamily="34" charset="0"/>
                <a:cs typeface="Arial" panose="020B0604020202020204" pitchFamily="34" charset="0"/>
              </a:rPr>
              <a:t>Amp [norm. units]</a:t>
            </a:r>
            <a:endParaRPr lang="zh-CN" altLang="en-US" sz="1200"/>
          </a:p>
        </p:txBody>
      </p:sp>
      <p:sp>
        <p:nvSpPr>
          <p:cNvPr id="5" name="文本框 4">
            <a:extLst>
              <a:ext uri="{FF2B5EF4-FFF2-40B4-BE49-F238E27FC236}">
                <a16:creationId xmlns:a16="http://schemas.microsoft.com/office/drawing/2014/main" id="{E5A37EEC-DCB6-8B1D-8C3C-EAA7A177E7AF}"/>
              </a:ext>
            </a:extLst>
          </p:cNvPr>
          <p:cNvSpPr txBox="1"/>
          <p:nvPr/>
        </p:nvSpPr>
        <p:spPr>
          <a:xfrm>
            <a:off x="9913262" y="3936274"/>
            <a:ext cx="821158" cy="276999"/>
          </a:xfrm>
          <a:prstGeom prst="rect">
            <a:avLst/>
          </a:prstGeom>
          <a:solidFill>
            <a:schemeClr val="bg1"/>
          </a:solidFill>
        </p:spPr>
        <p:txBody>
          <a:bodyPr wrap="square">
            <a:spAutoFit/>
          </a:bodyPr>
          <a:lstStyle/>
          <a:p>
            <a:pPr algn="r"/>
            <a:r>
              <a:rPr lang="en-US" altLang="zh-CN" sz="1200" i="0" u="none" strike="noStrike" baseline="0" dirty="0">
                <a:latin typeface="Arial" panose="020B0604020202020204" pitchFamily="34" charset="0"/>
                <a:cs typeface="Arial" panose="020B0604020202020204" pitchFamily="34" charset="0"/>
              </a:rPr>
              <a:t>Time [</a:t>
            </a:r>
            <a:r>
              <a:rPr lang="en-US" altLang="zh-CN" sz="1200" i="0" u="none" strike="noStrike" baseline="0" dirty="0" err="1">
                <a:latin typeface="Arial" panose="020B0604020202020204" pitchFamily="34" charset="0"/>
                <a:cs typeface="Arial" panose="020B0604020202020204" pitchFamily="34" charset="0"/>
              </a:rPr>
              <a:t>ms</a:t>
            </a:r>
            <a:r>
              <a:rPr lang="en-US" altLang="zh-CN" sz="1200" i="0" u="none" strike="noStrike" baseline="0" dirty="0">
                <a:latin typeface="Arial" panose="020B0604020202020204" pitchFamily="34" charset="0"/>
                <a:cs typeface="Arial" panose="020B0604020202020204" pitchFamily="34" charset="0"/>
              </a:rPr>
              <a:t>]</a:t>
            </a:r>
            <a:endParaRPr lang="zh-CN" altLang="en-US" sz="1200" dirty="0"/>
          </a:p>
        </p:txBody>
      </p:sp>
      <p:pic>
        <p:nvPicPr>
          <p:cNvPr id="6" name="图形 5">
            <a:extLst>
              <a:ext uri="{FF2B5EF4-FFF2-40B4-BE49-F238E27FC236}">
                <a16:creationId xmlns:a16="http://schemas.microsoft.com/office/drawing/2014/main" id="{7E15DB7E-381C-DF21-A386-FCA9F073AA9C}"/>
              </a:ext>
            </a:extLst>
          </p:cNvPr>
          <p:cNvPicPr>
            <a:picLocks noChangeAspect="1"/>
          </p:cNvPicPr>
          <p:nvPr/>
        </p:nvPicPr>
        <p:blipFill rotWithShape="1">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l="8976" t="85365" r="2580" b="10963"/>
          <a:stretch/>
        </p:blipFill>
        <p:spPr>
          <a:xfrm>
            <a:off x="9429796" y="3889843"/>
            <a:ext cx="1663638" cy="114670"/>
          </a:xfrm>
          <a:prstGeom prst="rect">
            <a:avLst/>
          </a:prstGeom>
        </p:spPr>
      </p:pic>
      <p:sp>
        <p:nvSpPr>
          <p:cNvPr id="17" name="文本框 16">
            <a:extLst>
              <a:ext uri="{FF2B5EF4-FFF2-40B4-BE49-F238E27FC236}">
                <a16:creationId xmlns:a16="http://schemas.microsoft.com/office/drawing/2014/main" id="{6C1FDD0D-CA08-5CD4-1EBC-573A6F9087A0}"/>
              </a:ext>
            </a:extLst>
          </p:cNvPr>
          <p:cNvSpPr txBox="1"/>
          <p:nvPr/>
        </p:nvSpPr>
        <p:spPr>
          <a:xfrm rot="16200000">
            <a:off x="514416" y="4503736"/>
            <a:ext cx="845087" cy="276999"/>
          </a:xfrm>
          <a:prstGeom prst="rect">
            <a:avLst/>
          </a:prstGeom>
          <a:solidFill>
            <a:schemeClr val="bg1"/>
          </a:solidFill>
        </p:spPr>
        <p:txBody>
          <a:bodyPr wrap="square">
            <a:spAutoFit/>
          </a:bodyPr>
          <a:lstStyle/>
          <a:p>
            <a:r>
              <a:rPr lang="en-US" altLang="zh-CN" sz="1200" i="0" u="none" strike="noStrike" baseline="0">
                <a:latin typeface="Arial" panose="020B0604020202020204" pitchFamily="34" charset="0"/>
                <a:cs typeface="Arial" panose="020B0604020202020204" pitchFamily="34" charset="0"/>
              </a:rPr>
              <a:t>Mag. [dB]</a:t>
            </a:r>
            <a:endParaRPr lang="zh-CN" altLang="en-US" sz="1200"/>
          </a:p>
        </p:txBody>
      </p:sp>
      <p:sp>
        <p:nvSpPr>
          <p:cNvPr id="18" name="文本框 17">
            <a:extLst>
              <a:ext uri="{FF2B5EF4-FFF2-40B4-BE49-F238E27FC236}">
                <a16:creationId xmlns:a16="http://schemas.microsoft.com/office/drawing/2014/main" id="{8396A33D-0FB4-E022-EDDC-6758BC7A3AA0}"/>
              </a:ext>
            </a:extLst>
          </p:cNvPr>
          <p:cNvSpPr txBox="1"/>
          <p:nvPr/>
        </p:nvSpPr>
        <p:spPr>
          <a:xfrm>
            <a:off x="1645338" y="5893967"/>
            <a:ext cx="1216143" cy="276999"/>
          </a:xfrm>
          <a:prstGeom prst="rect">
            <a:avLst/>
          </a:prstGeom>
          <a:solidFill>
            <a:schemeClr val="bg1"/>
          </a:solidFill>
        </p:spPr>
        <p:txBody>
          <a:bodyPr wrap="square">
            <a:spAutoFit/>
          </a:bodyPr>
          <a:lstStyle/>
          <a:p>
            <a:r>
              <a:rPr lang="en-US" altLang="zh-CN" sz="1200" i="0" u="none" strike="noStrike" baseline="0">
                <a:latin typeface="Arial" panose="020B0604020202020204" pitchFamily="34" charset="0"/>
                <a:cs typeface="Arial" panose="020B0604020202020204" pitchFamily="34" charset="0"/>
              </a:rPr>
              <a:t>Frequency [</a:t>
            </a:r>
            <a:r>
              <a:rPr lang="en-US" altLang="zh-CN" sz="1200">
                <a:latin typeface="Arial" panose="020B0604020202020204" pitchFamily="34" charset="0"/>
                <a:cs typeface="Arial" panose="020B0604020202020204" pitchFamily="34" charset="0"/>
              </a:rPr>
              <a:t>Hz</a:t>
            </a:r>
            <a:r>
              <a:rPr lang="en-US" altLang="zh-CN" sz="1200" i="0" u="none" strike="noStrike" baseline="0">
                <a:latin typeface="Arial" panose="020B0604020202020204" pitchFamily="34" charset="0"/>
                <a:cs typeface="Arial" panose="020B0604020202020204" pitchFamily="34" charset="0"/>
              </a:rPr>
              <a:t>]</a:t>
            </a:r>
            <a:endParaRPr lang="zh-CN" altLang="en-US" sz="1200"/>
          </a:p>
        </p:txBody>
      </p:sp>
      <p:sp>
        <p:nvSpPr>
          <p:cNvPr id="20" name="文本框 19">
            <a:extLst>
              <a:ext uri="{FF2B5EF4-FFF2-40B4-BE49-F238E27FC236}">
                <a16:creationId xmlns:a16="http://schemas.microsoft.com/office/drawing/2014/main" id="{AD49DEBA-8284-757A-E1F0-94A86310ED5F}"/>
              </a:ext>
            </a:extLst>
          </p:cNvPr>
          <p:cNvSpPr txBox="1"/>
          <p:nvPr/>
        </p:nvSpPr>
        <p:spPr>
          <a:xfrm rot="16200000">
            <a:off x="630319" y="2925828"/>
            <a:ext cx="845087" cy="276999"/>
          </a:xfrm>
          <a:prstGeom prst="rect">
            <a:avLst/>
          </a:prstGeom>
          <a:solidFill>
            <a:schemeClr val="bg1"/>
          </a:solidFill>
        </p:spPr>
        <p:txBody>
          <a:bodyPr wrap="square">
            <a:spAutoFit/>
          </a:bodyPr>
          <a:lstStyle/>
          <a:p>
            <a:r>
              <a:rPr lang="en-US" altLang="zh-CN" sz="1200" i="0" u="none" strike="noStrike" baseline="0" err="1">
                <a:latin typeface="Arial" panose="020B0604020202020204" pitchFamily="34" charset="0"/>
                <a:cs typeface="Arial" panose="020B0604020202020204" pitchFamily="34" charset="0"/>
              </a:rPr>
              <a:t>Pha</a:t>
            </a:r>
            <a:r>
              <a:rPr lang="en-US" altLang="zh-CN" sz="1200" i="0" u="none" strike="noStrike" baseline="0">
                <a:latin typeface="Arial" panose="020B0604020202020204" pitchFamily="34" charset="0"/>
                <a:cs typeface="Arial" panose="020B0604020202020204" pitchFamily="34" charset="0"/>
              </a:rPr>
              <a:t>. [deg]</a:t>
            </a:r>
            <a:endParaRPr lang="zh-CN" altLang="en-US" sz="1200"/>
          </a:p>
        </p:txBody>
      </p:sp>
      <p:sp>
        <p:nvSpPr>
          <p:cNvPr id="35" name="文本框 34">
            <a:extLst>
              <a:ext uri="{FF2B5EF4-FFF2-40B4-BE49-F238E27FC236}">
                <a16:creationId xmlns:a16="http://schemas.microsoft.com/office/drawing/2014/main" id="{3132FDCD-FFF0-D375-8017-7AD433642079}"/>
              </a:ext>
            </a:extLst>
          </p:cNvPr>
          <p:cNvSpPr txBox="1"/>
          <p:nvPr/>
        </p:nvSpPr>
        <p:spPr>
          <a:xfrm>
            <a:off x="9710440" y="4271792"/>
            <a:ext cx="1771876" cy="715581"/>
          </a:xfrm>
          <a:prstGeom prst="rect">
            <a:avLst/>
          </a:prstGeom>
          <a:noFill/>
        </p:spPr>
        <p:txBody>
          <a:bodyPr wrap="square">
            <a:spAutoFit/>
          </a:bodyPr>
          <a:lstStyle/>
          <a:p>
            <a:r>
              <a:rPr lang="en-US" altLang="zh-CN" sz="1200" kern="100" dirty="0">
                <a:solidFill>
                  <a:schemeClr val="accent2">
                    <a:lumMod val="75000"/>
                  </a:schemeClr>
                </a:solidFill>
                <a:latin typeface="Arial" panose="020B0604020202020204" pitchFamily="34" charset="0"/>
                <a:ea typeface="微软雅黑 Light" panose="020B0502040204020203" pitchFamily="34" charset="-122"/>
                <a:cs typeface="Arial" panose="020B0604020202020204" pitchFamily="34" charset="0"/>
              </a:rPr>
              <a:t>About </a:t>
            </a:r>
            <a:r>
              <a:rPr lang="en-US" altLang="zh-CN" b="1" kern="100" dirty="0">
                <a:solidFill>
                  <a:schemeClr val="accent2">
                    <a:lumMod val="75000"/>
                  </a:schemeClr>
                </a:solidFill>
                <a:latin typeface="Arial" panose="020B0604020202020204" pitchFamily="34" charset="0"/>
                <a:ea typeface="微软雅黑 Light" panose="020B0502040204020203" pitchFamily="34" charset="-122"/>
                <a:cs typeface="Arial" panose="020B0604020202020204" pitchFamily="34" charset="0"/>
              </a:rPr>
              <a:t>2000</a:t>
            </a:r>
            <a:r>
              <a:rPr lang="en-US" altLang="zh-CN" sz="1200" kern="100" dirty="0">
                <a:solidFill>
                  <a:schemeClr val="accent2">
                    <a:lumMod val="75000"/>
                  </a:schemeClr>
                </a:solidFill>
                <a:latin typeface="Arial" panose="020B0604020202020204" pitchFamily="34" charset="0"/>
                <a:ea typeface="微软雅黑 Light" panose="020B0502040204020203" pitchFamily="34" charset="-122"/>
                <a:cs typeface="Arial" panose="020B0604020202020204" pitchFamily="34" charset="0"/>
              </a:rPr>
              <a:t> fault events were labeled</a:t>
            </a:r>
          </a:p>
          <a:p>
            <a:r>
              <a:rPr lang="en-US" altLang="zh-CN" sz="1050" kern="100" dirty="0">
                <a:solidFill>
                  <a:schemeClr val="accent2">
                    <a:lumMod val="75000"/>
                  </a:schemeClr>
                </a:solidFill>
                <a:latin typeface="Arial" panose="020B0604020202020204" pitchFamily="34" charset="0"/>
                <a:ea typeface="微软雅黑 Light" panose="020B0502040204020203" pitchFamily="34" charset="-122"/>
                <a:cs typeface="Arial" panose="020B0604020202020204" pitchFamily="34" charset="0"/>
              </a:rPr>
              <a:t>(by subject matter experts)</a:t>
            </a:r>
            <a:endParaRPr lang="zh-CN" altLang="en-US" sz="1100" dirty="0">
              <a:solidFill>
                <a:schemeClr val="accent2">
                  <a:lumMod val="75000"/>
                </a:schemeClr>
              </a:solidFill>
            </a:endParaRPr>
          </a:p>
        </p:txBody>
      </p:sp>
      <p:sp>
        <p:nvSpPr>
          <p:cNvPr id="38" name="L 形 37">
            <a:extLst>
              <a:ext uri="{FF2B5EF4-FFF2-40B4-BE49-F238E27FC236}">
                <a16:creationId xmlns:a16="http://schemas.microsoft.com/office/drawing/2014/main" id="{4BA9642A-6C2C-F4C2-A528-627F9CAB2DCC}"/>
              </a:ext>
            </a:extLst>
          </p:cNvPr>
          <p:cNvSpPr/>
          <p:nvPr/>
        </p:nvSpPr>
        <p:spPr>
          <a:xfrm rot="5400000">
            <a:off x="4015821" y="-1004215"/>
            <a:ext cx="4071582" cy="10683856"/>
          </a:xfrm>
          <a:prstGeom prst="corner">
            <a:avLst>
              <a:gd name="adj1" fmla="val 188894"/>
              <a:gd name="adj2" fmla="val 46578"/>
            </a:avLst>
          </a:prstGeom>
          <a:noFill/>
          <a:ln w="25400">
            <a:solidFill>
              <a:schemeClr val="accent1">
                <a:shade val="15000"/>
                <a:alpha val="1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箭头: 右 38">
            <a:extLst>
              <a:ext uri="{FF2B5EF4-FFF2-40B4-BE49-F238E27FC236}">
                <a16:creationId xmlns:a16="http://schemas.microsoft.com/office/drawing/2014/main" id="{3805365D-1833-DC6C-4875-7C2AECFEA09C}"/>
              </a:ext>
            </a:extLst>
          </p:cNvPr>
          <p:cNvSpPr/>
          <p:nvPr/>
        </p:nvSpPr>
        <p:spPr>
          <a:xfrm rot="2062189">
            <a:off x="8214548" y="3955166"/>
            <a:ext cx="1250715" cy="465237"/>
          </a:xfrm>
          <a:prstGeom prst="rightArrow">
            <a:avLst>
              <a:gd name="adj1" fmla="val 44970"/>
              <a:gd name="adj2" fmla="val 48989"/>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标题 42">
            <a:extLst>
              <a:ext uri="{FF2B5EF4-FFF2-40B4-BE49-F238E27FC236}">
                <a16:creationId xmlns:a16="http://schemas.microsoft.com/office/drawing/2014/main" id="{93D8FCDB-AFE5-94C1-B998-1C41C77741B1}"/>
              </a:ext>
            </a:extLst>
          </p:cNvPr>
          <p:cNvSpPr>
            <a:spLocks noGrp="1"/>
          </p:cNvSpPr>
          <p:nvPr>
            <p:ph type="title"/>
          </p:nvPr>
        </p:nvSpPr>
        <p:spPr>
          <a:xfrm>
            <a:off x="1738422" y="-3175"/>
            <a:ext cx="10453577" cy="840105"/>
          </a:xfrm>
        </p:spPr>
        <p: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LLRF Trips &amp; Cavity OFF</a:t>
            </a:r>
            <a:endParaRPr lang="zh-CN" altLang="en-US" dirty="0"/>
          </a:p>
        </p:txBody>
      </p:sp>
      <p:sp>
        <p:nvSpPr>
          <p:cNvPr id="44" name="文本占位符 1">
            <a:extLst>
              <a:ext uri="{FF2B5EF4-FFF2-40B4-BE49-F238E27FC236}">
                <a16:creationId xmlns:a16="http://schemas.microsoft.com/office/drawing/2014/main" id="{62F2CC6E-112F-A177-8C15-6E99578C6EDD}"/>
              </a:ext>
            </a:extLst>
          </p:cNvPr>
          <p:cNvSpPr txBox="1">
            <a:spLocks/>
          </p:cNvSpPr>
          <p:nvPr/>
        </p:nvSpPr>
        <p:spPr>
          <a:xfrm>
            <a:off x="-21337" y="899311"/>
            <a:ext cx="12092687" cy="1367676"/>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spcAft>
                <a:spcPts val="600"/>
              </a:spcAft>
              <a:buFont typeface="Wingdings" panose="05000000000000000000" pitchFamily="2" charset="2"/>
              <a:buChar char="l"/>
            </a:pPr>
            <a:r>
              <a:rPr lang="en-US" altLang="zh-CN" sz="2000" b="1" dirty="0">
                <a:latin typeface="Arial" panose="020B0604020202020204" pitchFamily="34" charset="0"/>
                <a:ea typeface="微软雅黑 Light" panose="020B0502040204020203" pitchFamily="34" charset="-122"/>
                <a:cs typeface="Arial" panose="020B0604020202020204" pitchFamily="34" charset="0"/>
              </a:rPr>
              <a:t>LLRF trip: </a:t>
            </a:r>
            <a:r>
              <a:rPr lang="en-US" altLang="zh-CN" dirty="0">
                <a:latin typeface="Arial" panose="020B0604020202020204" pitchFamily="34" charset="0"/>
                <a:ea typeface="微软雅黑 Light" panose="020B0502040204020203" pitchFamily="34" charset="-122"/>
                <a:cs typeface="Arial" panose="020B0604020202020204" pitchFamily="34" charset="0"/>
              </a:rPr>
              <a:t>Trips caused by LLRF system</a:t>
            </a:r>
            <a:endParaRPr lang="en-US" altLang="zh-CN" sz="2000" dirty="0">
              <a:latin typeface="Arial" panose="020B0604020202020204" pitchFamily="34" charset="0"/>
              <a:ea typeface="微软雅黑 Light" panose="020B0502040204020203" pitchFamily="34" charset="-122"/>
              <a:cs typeface="Arial" panose="020B0604020202020204" pitchFamily="34" charset="0"/>
            </a:endParaRPr>
          </a:p>
          <a:p>
            <a:pPr marL="1200150" lvl="2" indent="-285750">
              <a:buFont typeface="Wingdings" panose="05000000000000000000" pitchFamily="2" charset="2"/>
              <a:buChar char="l"/>
            </a:pPr>
            <a:r>
              <a:rPr lang="en-US" altLang="zh-CN" sz="1600" b="1" dirty="0">
                <a:latin typeface="Arial" panose="020B0604020202020204" pitchFamily="34" charset="0"/>
                <a:ea typeface="微软雅黑 Light" panose="020B0502040204020203" pitchFamily="34" charset="-122"/>
                <a:cs typeface="Arial" panose="020B0604020202020204" pitchFamily="34" charset="0"/>
              </a:rPr>
              <a:t>Loop Fault:  </a:t>
            </a:r>
            <a:r>
              <a:rPr lang="en-US" altLang="zh-CN" sz="1600" dirty="0">
                <a:latin typeface="Arial" panose="020B0604020202020204" pitchFamily="34" charset="0"/>
                <a:ea typeface="微软雅黑 Light" panose="020B0502040204020203" pitchFamily="34" charset="-122"/>
                <a:cs typeface="Arial" panose="020B0604020202020204" pitchFamily="34" charset="0"/>
              </a:rPr>
              <a:t>FB loop oscillation caused by inappropriate control parameters (e.g. loop phase, FB gains)</a:t>
            </a:r>
          </a:p>
          <a:p>
            <a:pPr marL="1200150" lvl="2" indent="-285750">
              <a:buFont typeface="Wingdings" panose="05000000000000000000" pitchFamily="2" charset="2"/>
              <a:buChar char="l"/>
            </a:pPr>
            <a:r>
              <a:rPr lang="en-US" altLang="zh-CN" sz="1600" b="1" dirty="0">
                <a:latin typeface="Arial" panose="020B0604020202020204" pitchFamily="34" charset="0"/>
                <a:ea typeface="微软雅黑 Light" panose="020B0502040204020203" pitchFamily="34" charset="-122"/>
                <a:cs typeface="Arial" panose="020B0604020202020204" pitchFamily="34" charset="0"/>
              </a:rPr>
              <a:t>Clock Glitch: </a:t>
            </a:r>
            <a:r>
              <a:rPr lang="en-US" altLang="zh-CN" sz="1600" dirty="0">
                <a:latin typeface="Arial" panose="020B0604020202020204" pitchFamily="34" charset="0"/>
                <a:ea typeface="微软雅黑 Light" panose="020B0502040204020203" pitchFamily="34" charset="-122"/>
                <a:cs typeface="Arial" panose="020B0604020202020204" pitchFamily="34" charset="0"/>
              </a:rPr>
              <a:t>electronics being affected by the radiation showers in the tunnel, leading to a bit-flip of the digital data</a:t>
            </a:r>
          </a:p>
          <a:p>
            <a:pPr marL="742950" lvl="1" indent="-285750">
              <a:spcBef>
                <a:spcPts val="600"/>
              </a:spcBef>
              <a:buFont typeface="Wingdings" panose="05000000000000000000" pitchFamily="2" charset="2"/>
              <a:buChar char="l"/>
            </a:pPr>
            <a:r>
              <a:rPr lang="en-US" altLang="zh-CN" sz="2000" b="1" dirty="0">
                <a:latin typeface="Arial" panose="020B0604020202020204" pitchFamily="34" charset="0"/>
                <a:ea typeface="微软雅黑 Light" panose="020B0502040204020203" pitchFamily="34" charset="-122"/>
                <a:cs typeface="Arial" panose="020B0604020202020204" pitchFamily="34" charset="0"/>
              </a:rPr>
              <a:t>Cavity OFF: </a:t>
            </a:r>
            <a:r>
              <a:rPr lang="en-US" altLang="zh-CN" dirty="0">
                <a:latin typeface="Arial" panose="020B0604020202020204" pitchFamily="34" charset="0"/>
                <a:ea typeface="微软雅黑 Light" panose="020B0502040204020203" pitchFamily="34" charset="-122"/>
                <a:cs typeface="Arial" panose="020B0604020202020204" pitchFamily="34" charset="0"/>
              </a:rPr>
              <a:t>External machine interlock caused trip (e.g., RF source interlock)</a:t>
            </a:r>
            <a:endParaRPr lang="en-US" altLang="zh-CN" sz="2000" dirty="0">
              <a:latin typeface="Arial" panose="020B0604020202020204" pitchFamily="34" charset="0"/>
              <a:ea typeface="微软雅黑 Light" panose="020B0502040204020203" pitchFamily="34" charset="-122"/>
              <a:cs typeface="Arial" panose="020B0604020202020204" pitchFamily="34" charset="0"/>
            </a:endParaRPr>
          </a:p>
        </p:txBody>
      </p:sp>
    </p:spTree>
    <p:extLst>
      <p:ext uri="{BB962C8B-B14F-4D97-AF65-F5344CB8AC3E}">
        <p14:creationId xmlns:p14="http://schemas.microsoft.com/office/powerpoint/2010/main" val="409891975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CC1F6-B82E-6B54-1E75-6A024A866B4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02B2FA8-845A-EE69-A869-785EA325BE73}"/>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3" name="文本框 42">
            <a:extLst>
              <a:ext uri="{FF2B5EF4-FFF2-40B4-BE49-F238E27FC236}">
                <a16:creationId xmlns:a16="http://schemas.microsoft.com/office/drawing/2014/main" id="{1F91BFF0-10A6-AE24-1A70-B45A5F91486A}"/>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14" name="文本框 13">
            <a:extLst>
              <a:ext uri="{FF2B5EF4-FFF2-40B4-BE49-F238E27FC236}">
                <a16:creationId xmlns:a16="http://schemas.microsoft.com/office/drawing/2014/main" id="{16170F89-F7CD-A013-C3F0-F658DDC810A3}"/>
              </a:ext>
            </a:extLst>
          </p:cNvPr>
          <p:cNvSpPr txBox="1"/>
          <p:nvPr/>
        </p:nvSpPr>
        <p:spPr>
          <a:xfrm>
            <a:off x="5783216" y="4344603"/>
            <a:ext cx="3521622" cy="30777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a:buClr>
                <a:schemeClr val="accent1">
                  <a:lumMod val="20000"/>
                  <a:lumOff val="80000"/>
                </a:schemeClr>
              </a:buClr>
              <a:buFont typeface="Wingdings" panose="05000000000000000000" pitchFamily="2" charset="2"/>
              <a:buChar char="l"/>
            </a:pPr>
            <a:r>
              <a:rPr lang="en-US" altLang="zh-CN" sz="1400" dirty="0">
                <a:latin typeface="Arial" panose="020B0604020202020204" pitchFamily="34" charset="0"/>
                <a:cs typeface="Arial" panose="020B0604020202020204" pitchFamily="34" charset="0"/>
              </a:rPr>
              <a:t>Disturbance Rejection</a:t>
            </a:r>
            <a:endParaRPr lang="zh-CN" altLang="en-US" sz="1400" dirty="0">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8AACAC14-C3FC-BAF1-2B13-1834D91DE323}"/>
              </a:ext>
            </a:extLst>
          </p:cNvPr>
          <p:cNvSpPr txBox="1"/>
          <p:nvPr/>
        </p:nvSpPr>
        <p:spPr>
          <a:xfrm>
            <a:off x="5776218" y="5311455"/>
            <a:ext cx="3528619" cy="276999"/>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sz="1200" dirty="0"/>
              <a:t>ML-based Pattern Recognition for SRF</a:t>
            </a:r>
            <a:r>
              <a:rPr lang="zh-CN" altLang="en-US" sz="1200" dirty="0"/>
              <a:t> </a:t>
            </a:r>
            <a:r>
              <a:rPr lang="en-US" altLang="zh-CN" sz="1200" dirty="0"/>
              <a:t>faults</a:t>
            </a:r>
            <a:endParaRPr lang="zh-CN" altLang="en-US" sz="1200" dirty="0"/>
          </a:p>
        </p:txBody>
      </p:sp>
      <p:sp>
        <p:nvSpPr>
          <p:cNvPr id="31" name="文本框 30">
            <a:extLst>
              <a:ext uri="{FF2B5EF4-FFF2-40B4-BE49-F238E27FC236}">
                <a16:creationId xmlns:a16="http://schemas.microsoft.com/office/drawing/2014/main" id="{D406C5E5-2AB0-D033-9948-6854AE2FF472}"/>
              </a:ext>
            </a:extLst>
          </p:cNvPr>
          <p:cNvSpPr txBox="1"/>
          <p:nvPr/>
        </p:nvSpPr>
        <p:spPr>
          <a:xfrm>
            <a:off x="5783216" y="4828029"/>
            <a:ext cx="3521621" cy="30777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dirty="0"/>
              <a:t>In-situ mitigation of SRF faults</a:t>
            </a:r>
            <a:endParaRPr lang="zh-CN" altLang="en-US" dirty="0"/>
          </a:p>
        </p:txBody>
      </p:sp>
      <p:sp>
        <p:nvSpPr>
          <p:cNvPr id="3" name="文本框 2">
            <a:extLst>
              <a:ext uri="{FF2B5EF4-FFF2-40B4-BE49-F238E27FC236}">
                <a16:creationId xmlns:a16="http://schemas.microsoft.com/office/drawing/2014/main" id="{B0532547-F145-0248-AB40-9E13C46111E8}"/>
              </a:ext>
            </a:extLst>
          </p:cNvPr>
          <p:cNvSpPr txBox="1"/>
          <p:nvPr/>
        </p:nvSpPr>
        <p:spPr>
          <a:xfrm>
            <a:off x="5783216" y="3861177"/>
            <a:ext cx="3521623" cy="30777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dirty="0"/>
              <a:t>Instabilities during RF Operation</a:t>
            </a:r>
            <a:endParaRPr lang="zh-CN" altLang="en-US" dirty="0"/>
          </a:p>
        </p:txBody>
      </p:sp>
      <p:sp>
        <p:nvSpPr>
          <p:cNvPr id="2" name="任意多边形 5">
            <a:extLst>
              <a:ext uri="{FF2B5EF4-FFF2-40B4-BE49-F238E27FC236}">
                <a16:creationId xmlns:a16="http://schemas.microsoft.com/office/drawing/2014/main" id="{4972E59B-E6DC-BBEB-4C18-C16A0D9BFBE6}"/>
              </a:ext>
            </a:extLst>
          </p:cNvPr>
          <p:cNvSpPr/>
          <p:nvPr/>
        </p:nvSpPr>
        <p:spPr bwMode="auto">
          <a:xfrm>
            <a:off x="5127561" y="2639280"/>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Rectangle 11">
            <a:extLst>
              <a:ext uri="{FF2B5EF4-FFF2-40B4-BE49-F238E27FC236}">
                <a16:creationId xmlns:a16="http://schemas.microsoft.com/office/drawing/2014/main" id="{02E7BD98-906F-3062-43A1-16F109E002CC}"/>
              </a:ext>
            </a:extLst>
          </p:cNvPr>
          <p:cNvSpPr>
            <a:spLocks noChangeArrowheads="1"/>
          </p:cNvSpPr>
          <p:nvPr/>
        </p:nvSpPr>
        <p:spPr bwMode="gray">
          <a:xfrm>
            <a:off x="5544966" y="2817906"/>
            <a:ext cx="6122099" cy="430887"/>
          </a:xfrm>
          <a:prstGeom prst="rect">
            <a:avLst/>
          </a:prstGeom>
          <a:noFill/>
          <a:ln>
            <a:noFill/>
          </a:ln>
        </p:spPr>
        <p:txBody>
          <a:bodyPr wrap="square" lIns="0" tIns="0" rIns="0" bIns="0">
            <a:spAutoFit/>
          </a:bodyPr>
          <a:lstStyle/>
          <a:p>
            <a:pPr defTabSz="457200">
              <a:defRPr/>
            </a:pPr>
            <a:r>
              <a:rPr lang="en-US" altLang="zh-CN" sz="2800" dirty="0">
                <a:solidFill>
                  <a:srgbClr val="44546A"/>
                </a:solidFill>
                <a:latin typeface="Arial Black" panose="020B0A04020102020204" pitchFamily="34" charset="0"/>
                <a:ea typeface="微软雅黑" panose="020B0503020204020204" pitchFamily="34" charset="-122"/>
              </a:rPr>
              <a:t>Operation Activities</a:t>
            </a:r>
            <a:endParaRPr lang="zh-CN" altLang="en-US" sz="2800" dirty="0">
              <a:solidFill>
                <a:srgbClr val="44546A"/>
              </a:solidFill>
              <a:latin typeface="Arial Black" panose="020B0A04020102020204" pitchFamily="34" charset="0"/>
              <a:ea typeface="微软雅黑" panose="020B0503020204020204" pitchFamily="34" charset="-122"/>
            </a:endParaRPr>
          </a:p>
        </p:txBody>
      </p:sp>
      <p:grpSp>
        <p:nvGrpSpPr>
          <p:cNvPr id="6" name="组合 5">
            <a:extLst>
              <a:ext uri="{FF2B5EF4-FFF2-40B4-BE49-F238E27FC236}">
                <a16:creationId xmlns:a16="http://schemas.microsoft.com/office/drawing/2014/main" id="{FDC1B030-C938-3EC7-FEEB-353A4993E839}"/>
              </a:ext>
            </a:extLst>
          </p:cNvPr>
          <p:cNvGrpSpPr/>
          <p:nvPr/>
        </p:nvGrpSpPr>
        <p:grpSpPr>
          <a:xfrm>
            <a:off x="3616112" y="2393395"/>
            <a:ext cx="1321544" cy="1320691"/>
            <a:chOff x="1991991" y="3757222"/>
            <a:chExt cx="1501200" cy="1500230"/>
          </a:xfrm>
        </p:grpSpPr>
        <p:sp>
          <p:nvSpPr>
            <p:cNvPr id="8" name="Freeform 5">
              <a:extLst>
                <a:ext uri="{FF2B5EF4-FFF2-40B4-BE49-F238E27FC236}">
                  <a16:creationId xmlns:a16="http://schemas.microsoft.com/office/drawing/2014/main" id="{0DE9DD49-7ADB-95FB-65DF-E7917A4C5A05}"/>
                </a:ext>
              </a:extLst>
            </p:cNvPr>
            <p:cNvSpPr/>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5">
              <a:extLst>
                <a:ext uri="{FF2B5EF4-FFF2-40B4-BE49-F238E27FC236}">
                  <a16:creationId xmlns:a16="http://schemas.microsoft.com/office/drawing/2014/main" id="{ABD5E519-1F18-75DD-4CFC-2A01B355F906}"/>
                </a:ext>
              </a:extLst>
            </p:cNvPr>
            <p:cNvSpPr/>
            <p:nvPr/>
          </p:nvSpPr>
          <p:spPr bwMode="auto">
            <a:xfrm rot="10800000">
              <a:off x="2159391" y="3923804"/>
              <a:ext cx="1166400" cy="1167066"/>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TextBox 12">
              <a:extLst>
                <a:ext uri="{FF2B5EF4-FFF2-40B4-BE49-F238E27FC236}">
                  <a16:creationId xmlns:a16="http://schemas.microsoft.com/office/drawing/2014/main" id="{A1ED4F38-EB4C-2C08-8733-2768405A911C}"/>
                </a:ext>
              </a:extLst>
            </p:cNvPr>
            <p:cNvSpPr txBox="1"/>
            <p:nvPr/>
          </p:nvSpPr>
          <p:spPr>
            <a:xfrm>
              <a:off x="2423875" y="4138005"/>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a:extLst>
              <a:ext uri="{FF2B5EF4-FFF2-40B4-BE49-F238E27FC236}">
                <a16:creationId xmlns:a16="http://schemas.microsoft.com/office/drawing/2014/main" id="{3A96E173-CF82-714C-F424-DB5D02A7EBA4}"/>
              </a:ext>
            </a:extLst>
          </p:cNvPr>
          <p:cNvGrpSpPr/>
          <p:nvPr/>
        </p:nvGrpSpPr>
        <p:grpSpPr>
          <a:xfrm>
            <a:off x="10699999" y="2675740"/>
            <a:ext cx="755664" cy="756000"/>
            <a:chOff x="8409111" y="4086208"/>
            <a:chExt cx="755664" cy="756000"/>
          </a:xfrm>
        </p:grpSpPr>
        <p:sp>
          <p:nvSpPr>
            <p:cNvPr id="27" name="Freeform 5">
              <a:extLst>
                <a:ext uri="{FF2B5EF4-FFF2-40B4-BE49-F238E27FC236}">
                  <a16:creationId xmlns:a16="http://schemas.microsoft.com/office/drawing/2014/main" id="{75BB0306-33E0-17F0-913A-5174F04F3FFF}"/>
                </a:ext>
              </a:extLst>
            </p:cNvPr>
            <p:cNvSpPr/>
            <p:nvPr/>
          </p:nvSpPr>
          <p:spPr bwMode="auto">
            <a:xfrm rot="10800000">
              <a:off x="8409111" y="4086208"/>
              <a:ext cx="755664" cy="756000"/>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28" name="组合 27">
              <a:extLst>
                <a:ext uri="{FF2B5EF4-FFF2-40B4-BE49-F238E27FC236}">
                  <a16:creationId xmlns:a16="http://schemas.microsoft.com/office/drawing/2014/main" id="{5AD04004-C122-7EE8-DCF7-7E72E01DA0E8}"/>
                </a:ext>
              </a:extLst>
            </p:cNvPr>
            <p:cNvGrpSpPr/>
            <p:nvPr/>
          </p:nvGrpSpPr>
          <p:grpSpPr>
            <a:xfrm>
              <a:off x="8644543" y="4276505"/>
              <a:ext cx="315158" cy="393578"/>
              <a:chOff x="2116138" y="2506419"/>
              <a:chExt cx="338137" cy="422275"/>
            </a:xfrm>
            <a:solidFill>
              <a:schemeClr val="bg1"/>
            </a:solidFill>
          </p:grpSpPr>
          <p:sp>
            <p:nvSpPr>
              <p:cNvPr id="29" name="Freeform 20">
                <a:extLst>
                  <a:ext uri="{FF2B5EF4-FFF2-40B4-BE49-F238E27FC236}">
                    <a16:creationId xmlns:a16="http://schemas.microsoft.com/office/drawing/2014/main" id="{173FF5DE-8DAB-EB24-99F6-AC5A582E12B3}"/>
                  </a:ext>
                </a:extLst>
              </p:cNvPr>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2" name="Freeform 21">
                <a:extLst>
                  <a:ext uri="{FF2B5EF4-FFF2-40B4-BE49-F238E27FC236}">
                    <a16:creationId xmlns:a16="http://schemas.microsoft.com/office/drawing/2014/main" id="{E4DF914C-F6EB-5EB0-2845-AE0E2EDD22FC}"/>
                  </a:ext>
                </a:extLst>
              </p:cNvPr>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Tree>
    <p:extLst>
      <p:ext uri="{BB962C8B-B14F-4D97-AF65-F5344CB8AC3E}">
        <p14:creationId xmlns:p14="http://schemas.microsoft.com/office/powerpoint/2010/main" val="1659985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333876D3-1571-05E7-9352-B021F4FB7AE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4" name="标题 21">
            <a:extLst>
              <a:ext uri="{FF2B5EF4-FFF2-40B4-BE49-F238E27FC236}">
                <a16:creationId xmlns:a16="http://schemas.microsoft.com/office/drawing/2014/main" id="{B17CF8BF-26C6-75F5-11BB-4FF777276BAB}"/>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Pulse Mode Operation @ </a:t>
            </a:r>
            <a:r>
              <a:rPr kumimoji="0" lang="en-US" altLang="zh-CN" sz="36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cERL</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1" name="矩形 10">
            <a:extLst>
              <a:ext uri="{FF2B5EF4-FFF2-40B4-BE49-F238E27FC236}">
                <a16:creationId xmlns:a16="http://schemas.microsoft.com/office/drawing/2014/main" id="{29151603-ABA7-5D96-7A00-2917EF5AE0D8}"/>
              </a:ext>
            </a:extLst>
          </p:cNvPr>
          <p:cNvSpPr/>
          <p:nvPr/>
        </p:nvSpPr>
        <p:spPr>
          <a:xfrm>
            <a:off x="640526" y="881067"/>
            <a:ext cx="11150154" cy="1285673"/>
          </a:xfrm>
          <a:prstGeom prst="rect">
            <a:avLst/>
          </a:prstGeom>
        </p:spPr>
        <p:txBody>
          <a:bodyPr wrap="square">
            <a:spAutoFit/>
          </a:bodyPr>
          <a:lstStyle/>
          <a:p>
            <a:pPr marL="457200" indent="-457200">
              <a:lnSpc>
                <a:spcPct val="125000"/>
              </a:lnSpc>
              <a:spcAft>
                <a:spcPts val="600"/>
              </a:spcAft>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The </a:t>
            </a:r>
            <a:r>
              <a:rPr lang="en-US" altLang="zh-CN" sz="2000" dirty="0" err="1">
                <a:latin typeface="Arial" panose="020B0604020202020204" pitchFamily="34" charset="0"/>
                <a:cs typeface="Arial" panose="020B0604020202020204" pitchFamily="34" charset="0"/>
              </a:rPr>
              <a:t>cERL</a:t>
            </a:r>
            <a:r>
              <a:rPr lang="en-US" altLang="zh-CN" sz="2000" dirty="0">
                <a:latin typeface="Arial" panose="020B0604020202020204" pitchFamily="34" charset="0"/>
                <a:cs typeface="Arial" panose="020B0604020202020204" pitchFamily="34" charset="0"/>
              </a:rPr>
              <a:t> was once operated in pulse mode to increase beam energy for isotope production </a:t>
            </a:r>
          </a:p>
          <a:p>
            <a:pPr marL="457200" indent="-457200">
              <a:lnSpc>
                <a:spcPct val="125000"/>
              </a:lnSpc>
              <a:spcAft>
                <a:spcPts val="600"/>
              </a:spcAft>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We observed poor pulse-to-pulse stability under PI control, although intra-pulse stability was satisfactory. Fluctuations in the measured beam energy were noted</a:t>
            </a:r>
            <a:endPar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1" name="组合 20">
            <a:extLst>
              <a:ext uri="{FF2B5EF4-FFF2-40B4-BE49-F238E27FC236}">
                <a16:creationId xmlns:a16="http://schemas.microsoft.com/office/drawing/2014/main" id="{CC9D3612-F943-B353-2244-10BBF12E6698}"/>
              </a:ext>
            </a:extLst>
          </p:cNvPr>
          <p:cNvGrpSpPr/>
          <p:nvPr/>
        </p:nvGrpSpPr>
        <p:grpSpPr>
          <a:xfrm>
            <a:off x="740151" y="2190599"/>
            <a:ext cx="10490661" cy="4080713"/>
            <a:chOff x="749578" y="2256587"/>
            <a:chExt cx="10490661" cy="4080713"/>
          </a:xfrm>
        </p:grpSpPr>
        <p:pic>
          <p:nvPicPr>
            <p:cNvPr id="3" name="图片 2">
              <a:extLst>
                <a:ext uri="{FF2B5EF4-FFF2-40B4-BE49-F238E27FC236}">
                  <a16:creationId xmlns:a16="http://schemas.microsoft.com/office/drawing/2014/main" id="{56D93F16-3383-E30A-DB79-D9A70DD75F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2289" y="2515086"/>
              <a:ext cx="4967950" cy="3822214"/>
            </a:xfrm>
            <a:prstGeom prst="rect">
              <a:avLst/>
            </a:prstGeom>
          </p:spPr>
        </p:pic>
        <p:grpSp>
          <p:nvGrpSpPr>
            <p:cNvPr id="9" name="组合 8">
              <a:extLst>
                <a:ext uri="{FF2B5EF4-FFF2-40B4-BE49-F238E27FC236}">
                  <a16:creationId xmlns:a16="http://schemas.microsoft.com/office/drawing/2014/main" id="{A36159E4-AAD2-D674-2A9A-0D0031D9231D}"/>
                </a:ext>
              </a:extLst>
            </p:cNvPr>
            <p:cNvGrpSpPr/>
            <p:nvPr/>
          </p:nvGrpSpPr>
          <p:grpSpPr>
            <a:xfrm>
              <a:off x="749578" y="2556520"/>
              <a:ext cx="4901922" cy="3729980"/>
              <a:chOff x="891819" y="2273173"/>
              <a:chExt cx="3919446" cy="3132161"/>
            </a:xfrm>
          </p:grpSpPr>
          <p:pic>
            <p:nvPicPr>
              <p:cNvPr id="5" name="图片 4">
                <a:extLst>
                  <a:ext uri="{FF2B5EF4-FFF2-40B4-BE49-F238E27FC236}">
                    <a16:creationId xmlns:a16="http://schemas.microsoft.com/office/drawing/2014/main" id="{1A92D997-A6EF-9875-5F8E-F59AAA1BB14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1819" y="2273173"/>
                <a:ext cx="3919446" cy="1706265"/>
              </a:xfrm>
              <a:prstGeom prst="rect">
                <a:avLst/>
              </a:prstGeom>
            </p:spPr>
          </p:pic>
          <p:pic>
            <p:nvPicPr>
              <p:cNvPr id="7" name="图片 6">
                <a:extLst>
                  <a:ext uri="{FF2B5EF4-FFF2-40B4-BE49-F238E27FC236}">
                    <a16:creationId xmlns:a16="http://schemas.microsoft.com/office/drawing/2014/main" id="{20642585-5DD3-D7BD-93B8-4D4C45C62B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2459" y="3699069"/>
                <a:ext cx="3865880" cy="1706265"/>
              </a:xfrm>
              <a:prstGeom prst="rect">
                <a:avLst/>
              </a:prstGeom>
            </p:spPr>
          </p:pic>
        </p:grpSp>
        <p:sp>
          <p:nvSpPr>
            <p:cNvPr id="12" name="箭头: 右 11">
              <a:extLst>
                <a:ext uri="{FF2B5EF4-FFF2-40B4-BE49-F238E27FC236}">
                  <a16:creationId xmlns:a16="http://schemas.microsoft.com/office/drawing/2014/main" id="{271EBB1C-480F-197E-C2C8-F1E723314A77}"/>
                </a:ext>
              </a:extLst>
            </p:cNvPr>
            <p:cNvSpPr/>
            <p:nvPr/>
          </p:nvSpPr>
          <p:spPr>
            <a:xfrm>
              <a:off x="5194460" y="4012455"/>
              <a:ext cx="1120680" cy="468232"/>
            </a:xfrm>
            <a:prstGeom prst="rightArrow">
              <a:avLst>
                <a:gd name="adj1" fmla="val 50000"/>
                <a:gd name="adj2" fmla="val 66665"/>
              </a:avLst>
            </a:prstGeom>
            <a:gradFill>
              <a:gsLst>
                <a:gs pos="0">
                  <a:schemeClr val="bg1">
                    <a:lumMod val="75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左大括号 16">
              <a:extLst>
                <a:ext uri="{FF2B5EF4-FFF2-40B4-BE49-F238E27FC236}">
                  <a16:creationId xmlns:a16="http://schemas.microsoft.com/office/drawing/2014/main" id="{4D679E64-A61F-D954-0877-1EF04CFFE8CA}"/>
                </a:ext>
              </a:extLst>
            </p:cNvPr>
            <p:cNvSpPr/>
            <p:nvPr/>
          </p:nvSpPr>
          <p:spPr>
            <a:xfrm rot="10800000">
              <a:off x="5145257" y="5097835"/>
              <a:ext cx="124683" cy="366050"/>
            </a:xfrm>
            <a:prstGeom prst="leftBrace">
              <a:avLst>
                <a:gd name="adj1" fmla="val 24242"/>
                <a:gd name="adj2" fmla="val 50000"/>
              </a:avLst>
            </a:prstGeom>
            <a:ln w="12700">
              <a:solidFill>
                <a:srgbClr val="B461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DAE0AC72-F15F-BF5F-0380-7AF36E4CC95D}"/>
                </a:ext>
              </a:extLst>
            </p:cNvPr>
            <p:cNvSpPr txBox="1"/>
            <p:nvPr/>
          </p:nvSpPr>
          <p:spPr>
            <a:xfrm>
              <a:off x="5252658" y="5116645"/>
              <a:ext cx="1322864" cy="307777"/>
            </a:xfrm>
            <a:prstGeom prst="rect">
              <a:avLst/>
            </a:prstGeom>
            <a:solidFill>
              <a:schemeClr val="bg1"/>
            </a:solidFill>
          </p:spPr>
          <p:txBody>
            <a:bodyPr wrap="square">
              <a:spAutoFit/>
            </a:bodyPr>
            <a:lstStyle/>
            <a:p>
              <a:r>
                <a:rPr lang="en-US" altLang="zh-CN" sz="1400">
                  <a:solidFill>
                    <a:srgbClr val="B4611B"/>
                  </a:solidFill>
                  <a:latin typeface="Arial" panose="020B0604020202020204" pitchFamily="34" charset="0"/>
                  <a:ea typeface="微软雅黑" panose="020B0503020204020204" pitchFamily="34" charset="-122"/>
                  <a:cs typeface="Arial" panose="020B0604020202020204" pitchFamily="34" charset="0"/>
                </a:rPr>
                <a:t>Pulse-to-pulse</a:t>
              </a:r>
              <a:endParaRPr lang="zh-CN" altLang="en-US" sz="1400">
                <a:solidFill>
                  <a:srgbClr val="B4611B"/>
                </a:solidFill>
              </a:endParaRPr>
            </a:p>
          </p:txBody>
        </p:sp>
        <p:sp>
          <p:nvSpPr>
            <p:cNvPr id="6" name="文本框 5">
              <a:extLst>
                <a:ext uri="{FF2B5EF4-FFF2-40B4-BE49-F238E27FC236}">
                  <a16:creationId xmlns:a16="http://schemas.microsoft.com/office/drawing/2014/main" id="{880F8070-3789-429E-D477-1E59A3AF165D}"/>
                </a:ext>
              </a:extLst>
            </p:cNvPr>
            <p:cNvSpPr txBox="1"/>
            <p:nvPr/>
          </p:nvSpPr>
          <p:spPr>
            <a:xfrm>
              <a:off x="7038877" y="2256587"/>
              <a:ext cx="2870200" cy="338554"/>
            </a:xfrm>
            <a:prstGeom prst="rect">
              <a:avLst/>
            </a:prstGeom>
            <a:solidFill>
              <a:schemeClr val="bg1"/>
            </a:solidFill>
          </p:spPr>
          <p:txBody>
            <a:bodyPr wrap="square">
              <a:spAutoFit/>
            </a:bodyPr>
            <a:lstStyle/>
            <a:p>
              <a:pPr algn="ctr"/>
              <a:r>
                <a:rPr lang="en-US" altLang="zh-CN" sz="1600" b="1">
                  <a:solidFill>
                    <a:srgbClr val="2B519A"/>
                  </a:solidFill>
                  <a:latin typeface="Arial" panose="020B0604020202020204" pitchFamily="34" charset="0"/>
                  <a:ea typeface="微软雅黑" panose="020B0503020204020204" pitchFamily="34" charset="-122"/>
                  <a:cs typeface="Arial" panose="020B0604020202020204" pitchFamily="34" charset="0"/>
                </a:rPr>
                <a:t>RF Stability (Pulse-to-pulse)</a:t>
              </a:r>
              <a:endParaRPr lang="zh-CN" altLang="en-US" sz="1600" b="1">
                <a:solidFill>
                  <a:srgbClr val="2B519A"/>
                </a:solidFill>
              </a:endParaRPr>
            </a:p>
          </p:txBody>
        </p:sp>
        <p:sp>
          <p:nvSpPr>
            <p:cNvPr id="8" name="文本框 7">
              <a:extLst>
                <a:ext uri="{FF2B5EF4-FFF2-40B4-BE49-F238E27FC236}">
                  <a16:creationId xmlns:a16="http://schemas.microsoft.com/office/drawing/2014/main" id="{23CF2C30-B6BA-AD62-4850-C2D058F45CC8}"/>
                </a:ext>
              </a:extLst>
            </p:cNvPr>
            <p:cNvSpPr txBox="1"/>
            <p:nvPr/>
          </p:nvSpPr>
          <p:spPr>
            <a:xfrm>
              <a:off x="7443296" y="4848331"/>
              <a:ext cx="2325858" cy="307777"/>
            </a:xfrm>
            <a:prstGeom prst="rect">
              <a:avLst/>
            </a:prstGeom>
            <a:solidFill>
              <a:schemeClr val="bg1">
                <a:lumMod val="95000"/>
                <a:alpha val="58000"/>
              </a:schemeClr>
            </a:solidFill>
          </p:spPr>
          <p:txBody>
            <a:bodyPr wrap="square">
              <a:spAutoFit/>
            </a:bodyPr>
            <a:lstStyle/>
            <a:p>
              <a:pPr algn="ctr"/>
              <a:r>
                <a:rPr lang="en-US" altLang="zh-CN" sz="140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rPr>
                <a:t>Beam Energy Fluctuation</a:t>
              </a:r>
              <a:endParaRPr lang="zh-CN" altLang="en-US" sz="1400" dirty="0">
                <a:solidFill>
                  <a:schemeClr val="tx1">
                    <a:lumMod val="85000"/>
                    <a:lumOff val="15000"/>
                  </a:schemeClr>
                </a:solidFill>
              </a:endParaRPr>
            </a:p>
          </p:txBody>
        </p:sp>
        <p:sp>
          <p:nvSpPr>
            <p:cNvPr id="13" name="文本框 12">
              <a:extLst>
                <a:ext uri="{FF2B5EF4-FFF2-40B4-BE49-F238E27FC236}">
                  <a16:creationId xmlns:a16="http://schemas.microsoft.com/office/drawing/2014/main" id="{6E5BA6E9-9DA8-A921-E359-E54FAAE0BF57}"/>
                </a:ext>
              </a:extLst>
            </p:cNvPr>
            <p:cNvSpPr txBox="1"/>
            <p:nvPr/>
          </p:nvSpPr>
          <p:spPr>
            <a:xfrm>
              <a:off x="2651027" y="2256587"/>
              <a:ext cx="1371600" cy="338554"/>
            </a:xfrm>
            <a:prstGeom prst="rect">
              <a:avLst/>
            </a:prstGeom>
            <a:solidFill>
              <a:schemeClr val="bg1"/>
            </a:solidFill>
          </p:spPr>
          <p:txBody>
            <a:bodyPr wrap="square">
              <a:spAutoFit/>
            </a:bodyPr>
            <a:lstStyle/>
            <a:p>
              <a:pPr algn="ctr"/>
              <a:r>
                <a:rPr lang="en-US" altLang="zh-CN" sz="1600" b="1">
                  <a:solidFill>
                    <a:srgbClr val="2B519A"/>
                  </a:solidFill>
                  <a:latin typeface="Arial" panose="020B0604020202020204" pitchFamily="34" charset="0"/>
                  <a:ea typeface="微软雅黑" panose="020B0503020204020204" pitchFamily="34" charset="-122"/>
                  <a:cs typeface="Arial" panose="020B0604020202020204" pitchFamily="34" charset="0"/>
                </a:rPr>
                <a:t>Pulse</a:t>
              </a:r>
              <a:r>
                <a:rPr lang="en-US" altLang="zh-CN" sz="1400">
                  <a:solidFill>
                    <a:srgbClr val="B4611B"/>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a:solidFill>
                    <a:srgbClr val="2B519A"/>
                  </a:solidFill>
                  <a:latin typeface="Arial" panose="020B0604020202020204" pitchFamily="34" charset="0"/>
                  <a:ea typeface="微软雅黑" panose="020B0503020204020204" pitchFamily="34" charset="-122"/>
                  <a:cs typeface="Arial" panose="020B0604020202020204" pitchFamily="34" charset="0"/>
                </a:rPr>
                <a:t>shape</a:t>
              </a:r>
              <a:endParaRPr lang="zh-CN" altLang="en-US" sz="1400" b="1">
                <a:solidFill>
                  <a:srgbClr val="2B519A"/>
                </a:solidFill>
              </a:endParaRPr>
            </a:p>
          </p:txBody>
        </p:sp>
        <p:sp>
          <p:nvSpPr>
            <p:cNvPr id="14" name="文本框 13">
              <a:extLst>
                <a:ext uri="{FF2B5EF4-FFF2-40B4-BE49-F238E27FC236}">
                  <a16:creationId xmlns:a16="http://schemas.microsoft.com/office/drawing/2014/main" id="{149E4948-FFE9-AAB0-7EA7-E360BEAA7030}"/>
                </a:ext>
              </a:extLst>
            </p:cNvPr>
            <p:cNvSpPr txBox="1"/>
            <p:nvPr/>
          </p:nvSpPr>
          <p:spPr>
            <a:xfrm>
              <a:off x="8835012" y="3101612"/>
              <a:ext cx="657082" cy="276999"/>
            </a:xfrm>
            <a:prstGeom prst="rect">
              <a:avLst/>
            </a:prstGeom>
            <a:solidFill>
              <a:schemeClr val="bg1">
                <a:alpha val="51000"/>
              </a:schemeClr>
            </a:solidFill>
          </p:spPr>
          <p:txBody>
            <a:bodyPr wrap="square">
              <a:spAutoFit/>
            </a:bodyPr>
            <a:lstStyle/>
            <a:p>
              <a:pPr algn="ctr"/>
              <a:r>
                <a:rPr lang="en-US" altLang="zh-CN" sz="1200">
                  <a:solidFill>
                    <a:srgbClr val="0000FF"/>
                  </a:solidFill>
                  <a:latin typeface="Arial" panose="020B0604020202020204" pitchFamily="34" charset="0"/>
                  <a:ea typeface="微软雅黑" panose="020B0503020204020204" pitchFamily="34" charset="-122"/>
                  <a:cs typeface="Arial" panose="020B0604020202020204" pitchFamily="34" charset="0"/>
                </a:rPr>
                <a:t>Amp</a:t>
              </a:r>
              <a:endParaRPr lang="zh-CN" altLang="en-US" sz="1200">
                <a:solidFill>
                  <a:srgbClr val="0000FF"/>
                </a:solidFill>
              </a:endParaRPr>
            </a:p>
          </p:txBody>
        </p:sp>
        <p:sp>
          <p:nvSpPr>
            <p:cNvPr id="15" name="文本框 14">
              <a:extLst>
                <a:ext uri="{FF2B5EF4-FFF2-40B4-BE49-F238E27FC236}">
                  <a16:creationId xmlns:a16="http://schemas.microsoft.com/office/drawing/2014/main" id="{6A4A9912-0175-25DF-7ADA-AD3206DB1CA3}"/>
                </a:ext>
              </a:extLst>
            </p:cNvPr>
            <p:cNvSpPr txBox="1"/>
            <p:nvPr/>
          </p:nvSpPr>
          <p:spPr>
            <a:xfrm>
              <a:off x="8900339" y="4408974"/>
              <a:ext cx="657082" cy="276999"/>
            </a:xfrm>
            <a:prstGeom prst="rect">
              <a:avLst/>
            </a:prstGeom>
            <a:solidFill>
              <a:schemeClr val="bg1">
                <a:alpha val="51000"/>
              </a:schemeClr>
            </a:solidFill>
          </p:spPr>
          <p:txBody>
            <a:bodyPr wrap="square">
              <a:spAutoFit/>
            </a:bodyPr>
            <a:lstStyle/>
            <a:p>
              <a:pPr algn="ctr"/>
              <a:r>
                <a:rPr lang="en-US" altLang="zh-CN" sz="1200">
                  <a:solidFill>
                    <a:srgbClr val="E93F22"/>
                  </a:solidFill>
                  <a:latin typeface="Arial" panose="020B0604020202020204" pitchFamily="34" charset="0"/>
                  <a:ea typeface="微软雅黑" panose="020B0503020204020204" pitchFamily="34" charset="-122"/>
                  <a:cs typeface="Arial" panose="020B0604020202020204" pitchFamily="34" charset="0"/>
                </a:rPr>
                <a:t>Phase</a:t>
              </a:r>
              <a:endParaRPr lang="zh-CN" altLang="en-US" sz="1200">
                <a:solidFill>
                  <a:srgbClr val="E93F22"/>
                </a:solidFill>
              </a:endParaRPr>
            </a:p>
          </p:txBody>
        </p:sp>
        <p:sp>
          <p:nvSpPr>
            <p:cNvPr id="16" name="文本框 15">
              <a:extLst>
                <a:ext uri="{FF2B5EF4-FFF2-40B4-BE49-F238E27FC236}">
                  <a16:creationId xmlns:a16="http://schemas.microsoft.com/office/drawing/2014/main" id="{CE6C42A6-93ED-5290-BE73-642296E34A9E}"/>
                </a:ext>
              </a:extLst>
            </p:cNvPr>
            <p:cNvSpPr txBox="1"/>
            <p:nvPr/>
          </p:nvSpPr>
          <p:spPr>
            <a:xfrm>
              <a:off x="8893640" y="3749864"/>
              <a:ext cx="831926" cy="276999"/>
            </a:xfrm>
            <a:prstGeom prst="rect">
              <a:avLst/>
            </a:prstGeom>
            <a:solidFill>
              <a:schemeClr val="bg1">
                <a:alpha val="51000"/>
              </a:schemeClr>
            </a:solidFill>
          </p:spPr>
          <p:txBody>
            <a:bodyPr wrap="square">
              <a:spAutoFit/>
            </a:bodyPr>
            <a:lstStyle/>
            <a:p>
              <a:pPr algn="ctr"/>
              <a:r>
                <a:rPr lang="en-US" altLang="zh-CN" sz="1200">
                  <a:solidFill>
                    <a:srgbClr val="689B53"/>
                  </a:solidFill>
                  <a:latin typeface="Arial" panose="020B0604020202020204" pitchFamily="34" charset="0"/>
                  <a:ea typeface="微软雅黑" panose="020B0503020204020204" pitchFamily="34" charset="-122"/>
                  <a:cs typeface="Arial" panose="020B0604020202020204" pitchFamily="34" charset="0"/>
                </a:rPr>
                <a:t>Detuning</a:t>
              </a:r>
              <a:endParaRPr lang="zh-CN" altLang="en-US" sz="1200">
                <a:solidFill>
                  <a:srgbClr val="689B53"/>
                </a:solidFill>
              </a:endParaRPr>
            </a:p>
          </p:txBody>
        </p:sp>
      </p:grpSp>
      <p:sp>
        <p:nvSpPr>
          <p:cNvPr id="2" name="箭头: 右弧形 1">
            <a:extLst>
              <a:ext uri="{FF2B5EF4-FFF2-40B4-BE49-F238E27FC236}">
                <a16:creationId xmlns:a16="http://schemas.microsoft.com/office/drawing/2014/main" id="{4AAC5E9B-5003-A2C6-5C8F-38651C3385E1}"/>
              </a:ext>
            </a:extLst>
          </p:cNvPr>
          <p:cNvSpPr/>
          <p:nvPr/>
        </p:nvSpPr>
        <p:spPr>
          <a:xfrm rot="1270415">
            <a:off x="10960834" y="4109174"/>
            <a:ext cx="705495" cy="1845344"/>
          </a:xfrm>
          <a:prstGeom prst="curvedLeftArrow">
            <a:avLst>
              <a:gd name="adj1" fmla="val 29074"/>
              <a:gd name="adj2" fmla="val 68183"/>
              <a:gd name="adj3" fmla="val 25000"/>
            </a:avLst>
          </a:prstGeom>
          <a:gradFill>
            <a:gsLst>
              <a:gs pos="0">
                <a:schemeClr val="bg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 name="灯片编号占位符 2">
            <a:extLst>
              <a:ext uri="{FF2B5EF4-FFF2-40B4-BE49-F238E27FC236}">
                <a16:creationId xmlns:a16="http://schemas.microsoft.com/office/drawing/2014/main" id="{08F135FB-3608-2321-9FA5-F5592F56361D}"/>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57</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827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BDACB774-EBBB-9B5A-8DAD-5C589B030431}"/>
              </a:ext>
            </a:extLst>
          </p:cNvPr>
          <p:cNvSpPr/>
          <p:nvPr/>
        </p:nvSpPr>
        <p:spPr>
          <a:xfrm>
            <a:off x="5595583" y="4435129"/>
            <a:ext cx="5629637" cy="1357688"/>
          </a:xfrm>
          <a:prstGeom prst="roundRect">
            <a:avLst>
              <a:gd name="adj" fmla="val 6796"/>
            </a:avLst>
          </a:prstGeom>
          <a:solidFill>
            <a:schemeClr val="accent4">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333876D3-1571-05E7-9352-B021F4FB7AE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graphicFrame>
        <p:nvGraphicFramePr>
          <p:cNvPr id="8" name="对象 7">
            <a:extLst>
              <a:ext uri="{FF2B5EF4-FFF2-40B4-BE49-F238E27FC236}">
                <a16:creationId xmlns:a16="http://schemas.microsoft.com/office/drawing/2014/main" id="{97C5A122-BF98-F627-04D1-89E86AC3EB27}"/>
              </a:ext>
            </a:extLst>
          </p:cNvPr>
          <p:cNvGraphicFramePr>
            <a:graphicFrameLocks noChangeAspect="1"/>
          </p:cNvGraphicFramePr>
          <p:nvPr/>
        </p:nvGraphicFramePr>
        <p:xfrm>
          <a:off x="1335671" y="5675546"/>
          <a:ext cx="3198114" cy="430515"/>
        </p:xfrm>
        <a:graphic>
          <a:graphicData uri="http://schemas.openxmlformats.org/presentationml/2006/ole">
            <mc:AlternateContent xmlns:mc="http://schemas.openxmlformats.org/markup-compatibility/2006">
              <mc:Choice xmlns:v="urn:schemas-microsoft-com:vml" Requires="v">
                <p:oleObj spid="_x0000_s31749" name="Equation" r:id="rId4" imgW="1981080" imgH="266400" progId="Equation.DSMT4">
                  <p:embed/>
                </p:oleObj>
              </mc:Choice>
              <mc:Fallback>
                <p:oleObj name="Equation" r:id="rId4" imgW="1981080" imgH="266400" progId="Equation.DSMT4">
                  <p:embed/>
                  <p:pic>
                    <p:nvPicPr>
                      <p:cNvPr id="8" name="对象 7">
                        <a:extLst>
                          <a:ext uri="{FF2B5EF4-FFF2-40B4-BE49-F238E27FC236}">
                            <a16:creationId xmlns:a16="http://schemas.microsoft.com/office/drawing/2014/main" id="{97C5A122-BF98-F627-04D1-89E86AC3EB27}"/>
                          </a:ext>
                        </a:extLst>
                      </p:cNvPr>
                      <p:cNvPicPr/>
                      <p:nvPr/>
                    </p:nvPicPr>
                    <p:blipFill>
                      <a:blip r:embed="rId5"/>
                      <a:stretch>
                        <a:fillRect/>
                      </a:stretch>
                    </p:blipFill>
                    <p:spPr>
                      <a:xfrm>
                        <a:off x="1335671" y="5675546"/>
                        <a:ext cx="3198114" cy="430515"/>
                      </a:xfrm>
                      <a:prstGeom prst="rect">
                        <a:avLst/>
                      </a:prstGeom>
                      <a:solidFill>
                        <a:schemeClr val="accent4">
                          <a:lumMod val="20000"/>
                          <a:lumOff val="80000"/>
                        </a:schemeClr>
                      </a:solidFill>
                      <a:ln>
                        <a:noFill/>
                      </a:ln>
                    </p:spPr>
                  </p:pic>
                </p:oleObj>
              </mc:Fallback>
            </mc:AlternateContent>
          </a:graphicData>
        </a:graphic>
      </p:graphicFrame>
      <p:sp>
        <p:nvSpPr>
          <p:cNvPr id="10" name="矩形: 圆角 9">
            <a:extLst>
              <a:ext uri="{FF2B5EF4-FFF2-40B4-BE49-F238E27FC236}">
                <a16:creationId xmlns:a16="http://schemas.microsoft.com/office/drawing/2014/main" id="{2544F9C3-F386-0E5C-A456-60E8FEBD6458}"/>
              </a:ext>
            </a:extLst>
          </p:cNvPr>
          <p:cNvSpPr/>
          <p:nvPr/>
        </p:nvSpPr>
        <p:spPr>
          <a:xfrm>
            <a:off x="704789" y="1880017"/>
            <a:ext cx="4459878" cy="3660157"/>
          </a:xfrm>
          <a:prstGeom prst="roundRect">
            <a:avLst>
              <a:gd name="adj" fmla="val 2977"/>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graphicFrame>
        <p:nvGraphicFramePr>
          <p:cNvPr id="6" name="オブジェクト 5">
            <a:extLst>
              <a:ext uri="{FF2B5EF4-FFF2-40B4-BE49-F238E27FC236}">
                <a16:creationId xmlns:a16="http://schemas.microsoft.com/office/drawing/2014/main" id="{4B75F3EB-9E39-756C-A69D-74897937AB9F}"/>
              </a:ext>
            </a:extLst>
          </p:cNvPr>
          <p:cNvGraphicFramePr>
            <a:graphicFrameLocks noChangeAspect="1"/>
          </p:cNvGraphicFramePr>
          <p:nvPr/>
        </p:nvGraphicFramePr>
        <p:xfrm>
          <a:off x="704789" y="1844776"/>
          <a:ext cx="4240602" cy="3844265"/>
        </p:xfrm>
        <a:graphic>
          <a:graphicData uri="http://schemas.openxmlformats.org/presentationml/2006/ole">
            <mc:AlternateContent xmlns:mc="http://schemas.openxmlformats.org/markup-compatibility/2006">
              <mc:Choice xmlns:v="urn:schemas-microsoft-com:vml" Requires="v">
                <p:oleObj spid="_x0000_s31750" name="Visio" r:id="rId6" imgW="2114505" imgH="1917791" progId="Visio.Drawing.15">
                  <p:embed/>
                </p:oleObj>
              </mc:Choice>
              <mc:Fallback>
                <p:oleObj name="Visio" r:id="rId6" imgW="2114505" imgH="1917791" progId="Visio.Drawing.15">
                  <p:embed/>
                  <p:pic>
                    <p:nvPicPr>
                      <p:cNvPr id="6" name="オブジェクト 5">
                        <a:extLst>
                          <a:ext uri="{FF2B5EF4-FFF2-40B4-BE49-F238E27FC236}">
                            <a16:creationId xmlns:a16="http://schemas.microsoft.com/office/drawing/2014/main" id="{4B75F3EB-9E39-756C-A69D-74897937AB9F}"/>
                          </a:ext>
                        </a:extLst>
                      </p:cNvPr>
                      <p:cNvPicPr>
                        <a:picLocks noChangeAspect="1" noChangeArrowheads="1"/>
                      </p:cNvPicPr>
                      <p:nvPr/>
                    </p:nvPicPr>
                    <p:blipFill>
                      <a:blip r:embed="rId7"/>
                      <a:srcRect/>
                      <a:stretch>
                        <a:fillRect/>
                      </a:stretch>
                    </p:blipFill>
                    <p:spPr bwMode="auto">
                      <a:xfrm>
                        <a:off x="704789" y="1844776"/>
                        <a:ext cx="4240602" cy="3844265"/>
                      </a:xfrm>
                      <a:prstGeom prst="rect">
                        <a:avLst/>
                      </a:prstGeom>
                      <a:noFill/>
                    </p:spPr>
                  </p:pic>
                </p:oleObj>
              </mc:Fallback>
            </mc:AlternateContent>
          </a:graphicData>
        </a:graphic>
      </p:graphicFrame>
      <p:grpSp>
        <p:nvGrpSpPr>
          <p:cNvPr id="80" name="组合 79">
            <a:extLst>
              <a:ext uri="{FF2B5EF4-FFF2-40B4-BE49-F238E27FC236}">
                <a16:creationId xmlns:a16="http://schemas.microsoft.com/office/drawing/2014/main" id="{0057BF69-0D88-6438-9F29-55F51A77003E}"/>
              </a:ext>
            </a:extLst>
          </p:cNvPr>
          <p:cNvGrpSpPr/>
          <p:nvPr/>
        </p:nvGrpSpPr>
        <p:grpSpPr>
          <a:xfrm>
            <a:off x="2336324" y="2883982"/>
            <a:ext cx="961534" cy="449091"/>
            <a:chOff x="2336324" y="2665542"/>
            <a:chExt cx="961534" cy="449091"/>
          </a:xfrm>
          <a:effectLst>
            <a:outerShdw blurRad="50800" dist="38100" algn="l" rotWithShape="0">
              <a:prstClr val="black">
                <a:alpha val="40000"/>
              </a:prstClr>
            </a:outerShdw>
          </a:effectLst>
        </p:grpSpPr>
        <p:sp>
          <p:nvSpPr>
            <p:cNvPr id="13" name="フリーフォーム 19">
              <a:extLst>
                <a:ext uri="{FF2B5EF4-FFF2-40B4-BE49-F238E27FC236}">
                  <a16:creationId xmlns:a16="http://schemas.microsoft.com/office/drawing/2014/main" id="{7BE46D28-1E13-FD80-A37E-83E6AA3F211D}"/>
                </a:ext>
              </a:extLst>
            </p:cNvPr>
            <p:cNvSpPr/>
            <p:nvPr/>
          </p:nvSpPr>
          <p:spPr>
            <a:xfrm>
              <a:off x="2405011" y="2776723"/>
              <a:ext cx="779523" cy="328317"/>
            </a:xfrm>
            <a:custGeom>
              <a:avLst/>
              <a:gdLst>
                <a:gd name="connsiteX0" fmla="*/ 0 w 1893093"/>
                <a:gd name="connsiteY0" fmla="*/ 9674 h 583555"/>
                <a:gd name="connsiteX1" fmla="*/ 16668 w 1893093"/>
                <a:gd name="connsiteY1" fmla="*/ 7293 h 583555"/>
                <a:gd name="connsiteX2" fmla="*/ 54768 w 1893093"/>
                <a:gd name="connsiteY2" fmla="*/ 12055 h 583555"/>
                <a:gd name="connsiteX3" fmla="*/ 71437 w 1893093"/>
                <a:gd name="connsiteY3" fmla="*/ 14436 h 583555"/>
                <a:gd name="connsiteX4" fmla="*/ 85725 w 1893093"/>
                <a:gd name="connsiteY4" fmla="*/ 19199 h 583555"/>
                <a:gd name="connsiteX5" fmla="*/ 92868 w 1893093"/>
                <a:gd name="connsiteY5" fmla="*/ 21580 h 583555"/>
                <a:gd name="connsiteX6" fmla="*/ 100012 w 1893093"/>
                <a:gd name="connsiteY6" fmla="*/ 26343 h 583555"/>
                <a:gd name="connsiteX7" fmla="*/ 107156 w 1893093"/>
                <a:gd name="connsiteY7" fmla="*/ 28724 h 583555"/>
                <a:gd name="connsiteX8" fmla="*/ 121443 w 1893093"/>
                <a:gd name="connsiteY8" fmla="*/ 38249 h 583555"/>
                <a:gd name="connsiteX9" fmla="*/ 130968 w 1893093"/>
                <a:gd name="connsiteY9" fmla="*/ 52536 h 583555"/>
                <a:gd name="connsiteX10" fmla="*/ 142875 w 1893093"/>
                <a:gd name="connsiteY10" fmla="*/ 66824 h 583555"/>
                <a:gd name="connsiteX11" fmla="*/ 152400 w 1893093"/>
                <a:gd name="connsiteY11" fmla="*/ 81111 h 583555"/>
                <a:gd name="connsiteX12" fmla="*/ 161925 w 1893093"/>
                <a:gd name="connsiteY12" fmla="*/ 93018 h 583555"/>
                <a:gd name="connsiteX13" fmla="*/ 166687 w 1893093"/>
                <a:gd name="connsiteY13" fmla="*/ 100161 h 583555"/>
                <a:gd name="connsiteX14" fmla="*/ 173831 w 1893093"/>
                <a:gd name="connsiteY14" fmla="*/ 104924 h 583555"/>
                <a:gd name="connsiteX15" fmla="*/ 183356 w 1893093"/>
                <a:gd name="connsiteY15" fmla="*/ 119211 h 583555"/>
                <a:gd name="connsiteX16" fmla="*/ 190500 w 1893093"/>
                <a:gd name="connsiteY16" fmla="*/ 126355 h 583555"/>
                <a:gd name="connsiteX17" fmla="*/ 195262 w 1893093"/>
                <a:gd name="connsiteY17" fmla="*/ 133499 h 583555"/>
                <a:gd name="connsiteX18" fmla="*/ 197643 w 1893093"/>
                <a:gd name="connsiteY18" fmla="*/ 140643 h 583555"/>
                <a:gd name="connsiteX19" fmla="*/ 204787 w 1893093"/>
                <a:gd name="connsiteY19" fmla="*/ 145405 h 583555"/>
                <a:gd name="connsiteX20" fmla="*/ 207168 w 1893093"/>
                <a:gd name="connsiteY20" fmla="*/ 152549 h 583555"/>
                <a:gd name="connsiteX21" fmla="*/ 219075 w 1893093"/>
                <a:gd name="connsiteY21" fmla="*/ 166836 h 583555"/>
                <a:gd name="connsiteX22" fmla="*/ 233362 w 1893093"/>
                <a:gd name="connsiteY22" fmla="*/ 176361 h 583555"/>
                <a:gd name="connsiteX23" fmla="*/ 235743 w 1893093"/>
                <a:gd name="connsiteY23" fmla="*/ 185886 h 583555"/>
                <a:gd name="connsiteX24" fmla="*/ 242887 w 1893093"/>
                <a:gd name="connsiteY24" fmla="*/ 207318 h 583555"/>
                <a:gd name="connsiteX25" fmla="*/ 247650 w 1893093"/>
                <a:gd name="connsiteY25" fmla="*/ 221605 h 583555"/>
                <a:gd name="connsiteX26" fmla="*/ 254793 w 1893093"/>
                <a:gd name="connsiteY26" fmla="*/ 226368 h 583555"/>
                <a:gd name="connsiteX27" fmla="*/ 257175 w 1893093"/>
                <a:gd name="connsiteY27" fmla="*/ 238274 h 583555"/>
                <a:gd name="connsiteX28" fmla="*/ 266700 w 1893093"/>
                <a:gd name="connsiteY28" fmla="*/ 252561 h 583555"/>
                <a:gd name="connsiteX29" fmla="*/ 269081 w 1893093"/>
                <a:gd name="connsiteY29" fmla="*/ 259705 h 583555"/>
                <a:gd name="connsiteX30" fmla="*/ 278606 w 1893093"/>
                <a:gd name="connsiteY30" fmla="*/ 273993 h 583555"/>
                <a:gd name="connsiteX31" fmla="*/ 283368 w 1893093"/>
                <a:gd name="connsiteY31" fmla="*/ 281136 h 583555"/>
                <a:gd name="connsiteX32" fmla="*/ 288131 w 1893093"/>
                <a:gd name="connsiteY32" fmla="*/ 290661 h 583555"/>
                <a:gd name="connsiteX33" fmla="*/ 292893 w 1893093"/>
                <a:gd name="connsiteY33" fmla="*/ 304949 h 583555"/>
                <a:gd name="connsiteX34" fmla="*/ 295275 w 1893093"/>
                <a:gd name="connsiteY34" fmla="*/ 312093 h 583555"/>
                <a:gd name="connsiteX35" fmla="*/ 307181 w 1893093"/>
                <a:gd name="connsiteY35" fmla="*/ 333524 h 583555"/>
                <a:gd name="connsiteX36" fmla="*/ 314325 w 1893093"/>
                <a:gd name="connsiteY36" fmla="*/ 335905 h 583555"/>
                <a:gd name="connsiteX37" fmla="*/ 326231 w 1893093"/>
                <a:gd name="connsiteY37" fmla="*/ 345430 h 583555"/>
                <a:gd name="connsiteX38" fmla="*/ 330993 w 1893093"/>
                <a:gd name="connsiteY38" fmla="*/ 352574 h 583555"/>
                <a:gd name="connsiteX39" fmla="*/ 338137 w 1893093"/>
                <a:gd name="connsiteY39" fmla="*/ 359718 h 583555"/>
                <a:gd name="connsiteX40" fmla="*/ 345281 w 1893093"/>
                <a:gd name="connsiteY40" fmla="*/ 381149 h 583555"/>
                <a:gd name="connsiteX41" fmla="*/ 347662 w 1893093"/>
                <a:gd name="connsiteY41" fmla="*/ 388293 h 583555"/>
                <a:gd name="connsiteX42" fmla="*/ 350043 w 1893093"/>
                <a:gd name="connsiteY42" fmla="*/ 395436 h 583555"/>
                <a:gd name="connsiteX43" fmla="*/ 357187 w 1893093"/>
                <a:gd name="connsiteY43" fmla="*/ 421630 h 583555"/>
                <a:gd name="connsiteX44" fmla="*/ 359568 w 1893093"/>
                <a:gd name="connsiteY44" fmla="*/ 428774 h 583555"/>
                <a:gd name="connsiteX45" fmla="*/ 364331 w 1893093"/>
                <a:gd name="connsiteY45" fmla="*/ 435918 h 583555"/>
                <a:gd name="connsiteX46" fmla="*/ 369093 w 1893093"/>
                <a:gd name="connsiteY46" fmla="*/ 452586 h 583555"/>
                <a:gd name="connsiteX47" fmla="*/ 371475 w 1893093"/>
                <a:gd name="connsiteY47" fmla="*/ 488305 h 583555"/>
                <a:gd name="connsiteX48" fmla="*/ 376237 w 1893093"/>
                <a:gd name="connsiteY48" fmla="*/ 502593 h 583555"/>
                <a:gd name="connsiteX49" fmla="*/ 383381 w 1893093"/>
                <a:gd name="connsiteY49" fmla="*/ 509736 h 583555"/>
                <a:gd name="connsiteX50" fmla="*/ 392906 w 1893093"/>
                <a:gd name="connsiteY50" fmla="*/ 524024 h 583555"/>
                <a:gd name="connsiteX51" fmla="*/ 407193 w 1893093"/>
                <a:gd name="connsiteY51" fmla="*/ 516880 h 583555"/>
                <a:gd name="connsiteX52" fmla="*/ 409575 w 1893093"/>
                <a:gd name="connsiteY52" fmla="*/ 509736 h 583555"/>
                <a:gd name="connsiteX53" fmla="*/ 414337 w 1893093"/>
                <a:gd name="connsiteY53" fmla="*/ 488305 h 583555"/>
                <a:gd name="connsiteX54" fmla="*/ 421481 w 1893093"/>
                <a:gd name="connsiteY54" fmla="*/ 481161 h 583555"/>
                <a:gd name="connsiteX55" fmla="*/ 426243 w 1893093"/>
                <a:gd name="connsiteY55" fmla="*/ 466874 h 583555"/>
                <a:gd name="connsiteX56" fmla="*/ 440531 w 1893093"/>
                <a:gd name="connsiteY56" fmla="*/ 476399 h 583555"/>
                <a:gd name="connsiteX57" fmla="*/ 447675 w 1893093"/>
                <a:gd name="connsiteY57" fmla="*/ 481161 h 583555"/>
                <a:gd name="connsiteX58" fmla="*/ 450056 w 1893093"/>
                <a:gd name="connsiteY58" fmla="*/ 490686 h 583555"/>
                <a:gd name="connsiteX59" fmla="*/ 461962 w 1893093"/>
                <a:gd name="connsiteY59" fmla="*/ 507355 h 583555"/>
                <a:gd name="connsiteX60" fmla="*/ 478631 w 1893093"/>
                <a:gd name="connsiteY60" fmla="*/ 509736 h 583555"/>
                <a:gd name="connsiteX61" fmla="*/ 488156 w 1893093"/>
                <a:gd name="connsiteY61" fmla="*/ 507355 h 583555"/>
                <a:gd name="connsiteX62" fmla="*/ 502443 w 1893093"/>
                <a:gd name="connsiteY62" fmla="*/ 495449 h 583555"/>
                <a:gd name="connsiteX63" fmla="*/ 507206 w 1893093"/>
                <a:gd name="connsiteY63" fmla="*/ 488305 h 583555"/>
                <a:gd name="connsiteX64" fmla="*/ 514350 w 1893093"/>
                <a:gd name="connsiteY64" fmla="*/ 483543 h 583555"/>
                <a:gd name="connsiteX65" fmla="*/ 531018 w 1893093"/>
                <a:gd name="connsiteY65" fmla="*/ 490686 h 583555"/>
                <a:gd name="connsiteX66" fmla="*/ 535781 w 1893093"/>
                <a:gd name="connsiteY66" fmla="*/ 497830 h 583555"/>
                <a:gd name="connsiteX67" fmla="*/ 550068 w 1893093"/>
                <a:gd name="connsiteY67" fmla="*/ 507355 h 583555"/>
                <a:gd name="connsiteX68" fmla="*/ 557212 w 1893093"/>
                <a:gd name="connsiteY68" fmla="*/ 512118 h 583555"/>
                <a:gd name="connsiteX69" fmla="*/ 566737 w 1893093"/>
                <a:gd name="connsiteY69" fmla="*/ 514499 h 583555"/>
                <a:gd name="connsiteX70" fmla="*/ 581025 w 1893093"/>
                <a:gd name="connsiteY70" fmla="*/ 519261 h 583555"/>
                <a:gd name="connsiteX71" fmla="*/ 600075 w 1893093"/>
                <a:gd name="connsiteY71" fmla="*/ 524024 h 583555"/>
                <a:gd name="connsiteX72" fmla="*/ 614362 w 1893093"/>
                <a:gd name="connsiteY72" fmla="*/ 528786 h 583555"/>
                <a:gd name="connsiteX73" fmla="*/ 626268 w 1893093"/>
                <a:gd name="connsiteY73" fmla="*/ 540693 h 583555"/>
                <a:gd name="connsiteX74" fmla="*/ 640556 w 1893093"/>
                <a:gd name="connsiteY74" fmla="*/ 554980 h 583555"/>
                <a:gd name="connsiteX75" fmla="*/ 650081 w 1893093"/>
                <a:gd name="connsiteY75" fmla="*/ 566886 h 583555"/>
                <a:gd name="connsiteX76" fmla="*/ 657225 w 1893093"/>
                <a:gd name="connsiteY76" fmla="*/ 574030 h 583555"/>
                <a:gd name="connsiteX77" fmla="*/ 671512 w 1893093"/>
                <a:gd name="connsiteY77" fmla="*/ 578793 h 583555"/>
                <a:gd name="connsiteX78" fmla="*/ 690562 w 1893093"/>
                <a:gd name="connsiteY78" fmla="*/ 583555 h 583555"/>
                <a:gd name="connsiteX79" fmla="*/ 719137 w 1893093"/>
                <a:gd name="connsiteY79" fmla="*/ 578793 h 583555"/>
                <a:gd name="connsiteX80" fmla="*/ 733425 w 1893093"/>
                <a:gd name="connsiteY80" fmla="*/ 569268 h 583555"/>
                <a:gd name="connsiteX81" fmla="*/ 740568 w 1893093"/>
                <a:gd name="connsiteY81" fmla="*/ 562124 h 583555"/>
                <a:gd name="connsiteX82" fmla="*/ 747712 w 1893093"/>
                <a:gd name="connsiteY82" fmla="*/ 559743 h 583555"/>
                <a:gd name="connsiteX83" fmla="*/ 769143 w 1893093"/>
                <a:gd name="connsiteY83" fmla="*/ 545455 h 583555"/>
                <a:gd name="connsiteX84" fmla="*/ 776287 w 1893093"/>
                <a:gd name="connsiteY84" fmla="*/ 540693 h 583555"/>
                <a:gd name="connsiteX85" fmla="*/ 785812 w 1893093"/>
                <a:gd name="connsiteY85" fmla="*/ 535930 h 583555"/>
                <a:gd name="connsiteX86" fmla="*/ 814387 w 1893093"/>
                <a:gd name="connsiteY86" fmla="*/ 521643 h 583555"/>
                <a:gd name="connsiteX87" fmla="*/ 828675 w 1893093"/>
                <a:gd name="connsiteY87" fmla="*/ 516880 h 583555"/>
                <a:gd name="connsiteX88" fmla="*/ 883443 w 1893093"/>
                <a:gd name="connsiteY88" fmla="*/ 512118 h 583555"/>
                <a:gd name="connsiteX89" fmla="*/ 921543 w 1893093"/>
                <a:gd name="connsiteY89" fmla="*/ 514499 h 583555"/>
                <a:gd name="connsiteX90" fmla="*/ 928687 w 1893093"/>
                <a:gd name="connsiteY90" fmla="*/ 519261 h 583555"/>
                <a:gd name="connsiteX91" fmla="*/ 942975 w 1893093"/>
                <a:gd name="connsiteY91" fmla="*/ 524024 h 583555"/>
                <a:gd name="connsiteX92" fmla="*/ 950118 w 1893093"/>
                <a:gd name="connsiteY92" fmla="*/ 528786 h 583555"/>
                <a:gd name="connsiteX93" fmla="*/ 957262 w 1893093"/>
                <a:gd name="connsiteY93" fmla="*/ 531168 h 583555"/>
                <a:gd name="connsiteX94" fmla="*/ 981075 w 1893093"/>
                <a:gd name="connsiteY94" fmla="*/ 543074 h 583555"/>
                <a:gd name="connsiteX95" fmla="*/ 1088231 w 1893093"/>
                <a:gd name="connsiteY95" fmla="*/ 538311 h 583555"/>
                <a:gd name="connsiteX96" fmla="*/ 1114425 w 1893093"/>
                <a:gd name="connsiteY96" fmla="*/ 531168 h 583555"/>
                <a:gd name="connsiteX97" fmla="*/ 1123950 w 1893093"/>
                <a:gd name="connsiteY97" fmla="*/ 528786 h 583555"/>
                <a:gd name="connsiteX98" fmla="*/ 1138237 w 1893093"/>
                <a:gd name="connsiteY98" fmla="*/ 524024 h 583555"/>
                <a:gd name="connsiteX99" fmla="*/ 1145381 w 1893093"/>
                <a:gd name="connsiteY99" fmla="*/ 521643 h 583555"/>
                <a:gd name="connsiteX100" fmla="*/ 1173956 w 1893093"/>
                <a:gd name="connsiteY100" fmla="*/ 514499 h 583555"/>
                <a:gd name="connsiteX101" fmla="*/ 1188243 w 1893093"/>
                <a:gd name="connsiteY101" fmla="*/ 509736 h 583555"/>
                <a:gd name="connsiteX102" fmla="*/ 1202531 w 1893093"/>
                <a:gd name="connsiteY102" fmla="*/ 500211 h 583555"/>
                <a:gd name="connsiteX103" fmla="*/ 1209675 w 1893093"/>
                <a:gd name="connsiteY103" fmla="*/ 495449 h 583555"/>
                <a:gd name="connsiteX104" fmla="*/ 1223962 w 1893093"/>
                <a:gd name="connsiteY104" fmla="*/ 490686 h 583555"/>
                <a:gd name="connsiteX105" fmla="*/ 1238250 w 1893093"/>
                <a:gd name="connsiteY105" fmla="*/ 483543 h 583555"/>
                <a:gd name="connsiteX106" fmla="*/ 1245393 w 1893093"/>
                <a:gd name="connsiteY106" fmla="*/ 478780 h 583555"/>
                <a:gd name="connsiteX107" fmla="*/ 1257300 w 1893093"/>
                <a:gd name="connsiteY107" fmla="*/ 457349 h 583555"/>
                <a:gd name="connsiteX108" fmla="*/ 1271587 w 1893093"/>
                <a:gd name="connsiteY108" fmla="*/ 447824 h 583555"/>
                <a:gd name="connsiteX109" fmla="*/ 1278731 w 1893093"/>
                <a:gd name="connsiteY109" fmla="*/ 443061 h 583555"/>
                <a:gd name="connsiteX110" fmla="*/ 1293018 w 1893093"/>
                <a:gd name="connsiteY110" fmla="*/ 431155 h 583555"/>
                <a:gd name="connsiteX111" fmla="*/ 1309687 w 1893093"/>
                <a:gd name="connsiteY111" fmla="*/ 412105 h 583555"/>
                <a:gd name="connsiteX112" fmla="*/ 1319212 w 1893093"/>
                <a:gd name="connsiteY112" fmla="*/ 397818 h 583555"/>
                <a:gd name="connsiteX113" fmla="*/ 1328737 w 1893093"/>
                <a:gd name="connsiteY113" fmla="*/ 381149 h 583555"/>
                <a:gd name="connsiteX114" fmla="*/ 1347787 w 1893093"/>
                <a:gd name="connsiteY114" fmla="*/ 364480 h 583555"/>
                <a:gd name="connsiteX115" fmla="*/ 1359693 w 1893093"/>
                <a:gd name="connsiteY115" fmla="*/ 350193 h 583555"/>
                <a:gd name="connsiteX116" fmla="*/ 1369218 w 1893093"/>
                <a:gd name="connsiteY116" fmla="*/ 333524 h 583555"/>
                <a:gd name="connsiteX117" fmla="*/ 1371600 w 1893093"/>
                <a:gd name="connsiteY117" fmla="*/ 326380 h 583555"/>
                <a:gd name="connsiteX118" fmla="*/ 1385887 w 1893093"/>
                <a:gd name="connsiteY118" fmla="*/ 309711 h 583555"/>
                <a:gd name="connsiteX119" fmla="*/ 1390650 w 1893093"/>
                <a:gd name="connsiteY119" fmla="*/ 302568 h 583555"/>
                <a:gd name="connsiteX120" fmla="*/ 1395412 w 1893093"/>
                <a:gd name="connsiteY120" fmla="*/ 288280 h 583555"/>
                <a:gd name="connsiteX121" fmla="*/ 1397793 w 1893093"/>
                <a:gd name="connsiteY121" fmla="*/ 281136 h 583555"/>
                <a:gd name="connsiteX122" fmla="*/ 1402556 w 1893093"/>
                <a:gd name="connsiteY122" fmla="*/ 271611 h 583555"/>
                <a:gd name="connsiteX123" fmla="*/ 1407318 w 1893093"/>
                <a:gd name="connsiteY123" fmla="*/ 257324 h 583555"/>
                <a:gd name="connsiteX124" fmla="*/ 1414462 w 1893093"/>
                <a:gd name="connsiteY124" fmla="*/ 240655 h 583555"/>
                <a:gd name="connsiteX125" fmla="*/ 1438275 w 1893093"/>
                <a:gd name="connsiteY125" fmla="*/ 214461 h 583555"/>
                <a:gd name="connsiteX126" fmla="*/ 1462087 w 1893093"/>
                <a:gd name="connsiteY126" fmla="*/ 209699 h 583555"/>
                <a:gd name="connsiteX127" fmla="*/ 1469231 w 1893093"/>
                <a:gd name="connsiteY127" fmla="*/ 207318 h 583555"/>
                <a:gd name="connsiteX128" fmla="*/ 1485900 w 1893093"/>
                <a:gd name="connsiteY128" fmla="*/ 195411 h 583555"/>
                <a:gd name="connsiteX129" fmla="*/ 1507331 w 1893093"/>
                <a:gd name="connsiteY129" fmla="*/ 176361 h 583555"/>
                <a:gd name="connsiteX130" fmla="*/ 1524000 w 1893093"/>
                <a:gd name="connsiteY130" fmla="*/ 152549 h 583555"/>
                <a:gd name="connsiteX131" fmla="*/ 1540668 w 1893093"/>
                <a:gd name="connsiteY131" fmla="*/ 131118 h 583555"/>
                <a:gd name="connsiteX132" fmla="*/ 1545431 w 1893093"/>
                <a:gd name="connsiteY132" fmla="*/ 123974 h 583555"/>
                <a:gd name="connsiteX133" fmla="*/ 1550193 w 1893093"/>
                <a:gd name="connsiteY133" fmla="*/ 116830 h 583555"/>
                <a:gd name="connsiteX134" fmla="*/ 1566862 w 1893093"/>
                <a:gd name="connsiteY134" fmla="*/ 95399 h 583555"/>
                <a:gd name="connsiteX135" fmla="*/ 1571625 w 1893093"/>
                <a:gd name="connsiteY135" fmla="*/ 88255 h 583555"/>
                <a:gd name="connsiteX136" fmla="*/ 1595437 w 1893093"/>
                <a:gd name="connsiteY136" fmla="*/ 71586 h 583555"/>
                <a:gd name="connsiteX137" fmla="*/ 1600200 w 1893093"/>
                <a:gd name="connsiteY137" fmla="*/ 64443 h 583555"/>
                <a:gd name="connsiteX138" fmla="*/ 1612106 w 1893093"/>
                <a:gd name="connsiteY138" fmla="*/ 57299 h 583555"/>
                <a:gd name="connsiteX139" fmla="*/ 1628775 w 1893093"/>
                <a:gd name="connsiteY139" fmla="*/ 43011 h 583555"/>
                <a:gd name="connsiteX140" fmla="*/ 1643062 w 1893093"/>
                <a:gd name="connsiteY140" fmla="*/ 38249 h 583555"/>
                <a:gd name="connsiteX141" fmla="*/ 1650206 w 1893093"/>
                <a:gd name="connsiteY141" fmla="*/ 35868 h 583555"/>
                <a:gd name="connsiteX142" fmla="*/ 1662112 w 1893093"/>
                <a:gd name="connsiteY142" fmla="*/ 33486 h 583555"/>
                <a:gd name="connsiteX143" fmla="*/ 1676400 w 1893093"/>
                <a:gd name="connsiteY143" fmla="*/ 28724 h 583555"/>
                <a:gd name="connsiteX144" fmla="*/ 1726406 w 1893093"/>
                <a:gd name="connsiteY144" fmla="*/ 23961 h 583555"/>
                <a:gd name="connsiteX145" fmla="*/ 1733550 w 1893093"/>
                <a:gd name="connsiteY145" fmla="*/ 21580 h 583555"/>
                <a:gd name="connsiteX146" fmla="*/ 1745456 w 1893093"/>
                <a:gd name="connsiteY146" fmla="*/ 16818 h 583555"/>
                <a:gd name="connsiteX147" fmla="*/ 1759743 w 1893093"/>
                <a:gd name="connsiteY147" fmla="*/ 14436 h 583555"/>
                <a:gd name="connsiteX148" fmla="*/ 1843087 w 1893093"/>
                <a:gd name="connsiteY148" fmla="*/ 12055 h 583555"/>
                <a:gd name="connsiteX149" fmla="*/ 1869281 w 1893093"/>
                <a:gd name="connsiteY149" fmla="*/ 4911 h 583555"/>
                <a:gd name="connsiteX150" fmla="*/ 1885950 w 1893093"/>
                <a:gd name="connsiteY150" fmla="*/ 149 h 583555"/>
                <a:gd name="connsiteX151" fmla="*/ 1893093 w 1893093"/>
                <a:gd name="connsiteY151" fmla="*/ 149 h 58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893093" h="583555">
                  <a:moveTo>
                    <a:pt x="0" y="9674"/>
                  </a:moveTo>
                  <a:cubicBezTo>
                    <a:pt x="5556" y="8880"/>
                    <a:pt x="11056" y="7293"/>
                    <a:pt x="16668" y="7293"/>
                  </a:cubicBezTo>
                  <a:cubicBezTo>
                    <a:pt x="54501" y="7293"/>
                    <a:pt x="33917" y="8264"/>
                    <a:pt x="54768" y="12055"/>
                  </a:cubicBezTo>
                  <a:cubicBezTo>
                    <a:pt x="60290" y="13059"/>
                    <a:pt x="65881" y="13642"/>
                    <a:pt x="71437" y="14436"/>
                  </a:cubicBezTo>
                  <a:lnTo>
                    <a:pt x="85725" y="19199"/>
                  </a:lnTo>
                  <a:lnTo>
                    <a:pt x="92868" y="21580"/>
                  </a:lnTo>
                  <a:cubicBezTo>
                    <a:pt x="95249" y="23168"/>
                    <a:pt x="97452" y="25063"/>
                    <a:pt x="100012" y="26343"/>
                  </a:cubicBezTo>
                  <a:cubicBezTo>
                    <a:pt x="102257" y="27466"/>
                    <a:pt x="104962" y="27505"/>
                    <a:pt x="107156" y="28724"/>
                  </a:cubicBezTo>
                  <a:cubicBezTo>
                    <a:pt x="112159" y="31504"/>
                    <a:pt x="121443" y="38249"/>
                    <a:pt x="121443" y="38249"/>
                  </a:cubicBezTo>
                  <a:cubicBezTo>
                    <a:pt x="124618" y="43011"/>
                    <a:pt x="126921" y="48489"/>
                    <a:pt x="130968" y="52536"/>
                  </a:cubicBezTo>
                  <a:cubicBezTo>
                    <a:pt x="140136" y="61704"/>
                    <a:pt x="136244" y="56878"/>
                    <a:pt x="142875" y="66824"/>
                  </a:cubicBezTo>
                  <a:cubicBezTo>
                    <a:pt x="148537" y="83811"/>
                    <a:pt x="140508" y="63274"/>
                    <a:pt x="152400" y="81111"/>
                  </a:cubicBezTo>
                  <a:cubicBezTo>
                    <a:pt x="161603" y="94915"/>
                    <a:pt x="145946" y="82364"/>
                    <a:pt x="161925" y="93018"/>
                  </a:cubicBezTo>
                  <a:cubicBezTo>
                    <a:pt x="163512" y="95399"/>
                    <a:pt x="164664" y="98138"/>
                    <a:pt x="166687" y="100161"/>
                  </a:cubicBezTo>
                  <a:cubicBezTo>
                    <a:pt x="168711" y="102185"/>
                    <a:pt x="171946" y="102770"/>
                    <a:pt x="173831" y="104924"/>
                  </a:cubicBezTo>
                  <a:cubicBezTo>
                    <a:pt x="177600" y="109231"/>
                    <a:pt x="179309" y="115164"/>
                    <a:pt x="183356" y="119211"/>
                  </a:cubicBezTo>
                  <a:cubicBezTo>
                    <a:pt x="185737" y="121592"/>
                    <a:pt x="188344" y="123768"/>
                    <a:pt x="190500" y="126355"/>
                  </a:cubicBezTo>
                  <a:cubicBezTo>
                    <a:pt x="192332" y="128554"/>
                    <a:pt x="193982" y="130939"/>
                    <a:pt x="195262" y="133499"/>
                  </a:cubicBezTo>
                  <a:cubicBezTo>
                    <a:pt x="196384" y="135744"/>
                    <a:pt x="196075" y="138683"/>
                    <a:pt x="197643" y="140643"/>
                  </a:cubicBezTo>
                  <a:cubicBezTo>
                    <a:pt x="199431" y="142878"/>
                    <a:pt x="202406" y="143818"/>
                    <a:pt x="204787" y="145405"/>
                  </a:cubicBezTo>
                  <a:cubicBezTo>
                    <a:pt x="205581" y="147786"/>
                    <a:pt x="206045" y="150304"/>
                    <a:pt x="207168" y="152549"/>
                  </a:cubicBezTo>
                  <a:cubicBezTo>
                    <a:pt x="209670" y="157553"/>
                    <a:pt x="214765" y="163484"/>
                    <a:pt x="219075" y="166836"/>
                  </a:cubicBezTo>
                  <a:cubicBezTo>
                    <a:pt x="223593" y="170350"/>
                    <a:pt x="233362" y="176361"/>
                    <a:pt x="233362" y="176361"/>
                  </a:cubicBezTo>
                  <a:cubicBezTo>
                    <a:pt x="234156" y="179536"/>
                    <a:pt x="234803" y="182751"/>
                    <a:pt x="235743" y="185886"/>
                  </a:cubicBezTo>
                  <a:cubicBezTo>
                    <a:pt x="237907" y="193099"/>
                    <a:pt x="240506" y="200174"/>
                    <a:pt x="242887" y="207318"/>
                  </a:cubicBezTo>
                  <a:cubicBezTo>
                    <a:pt x="242888" y="207320"/>
                    <a:pt x="247649" y="221604"/>
                    <a:pt x="247650" y="221605"/>
                  </a:cubicBezTo>
                  <a:lnTo>
                    <a:pt x="254793" y="226368"/>
                  </a:lnTo>
                  <a:cubicBezTo>
                    <a:pt x="255587" y="230337"/>
                    <a:pt x="255500" y="234590"/>
                    <a:pt x="257175" y="238274"/>
                  </a:cubicBezTo>
                  <a:cubicBezTo>
                    <a:pt x="259544" y="243485"/>
                    <a:pt x="266700" y="252561"/>
                    <a:pt x="266700" y="252561"/>
                  </a:cubicBezTo>
                  <a:cubicBezTo>
                    <a:pt x="267494" y="254942"/>
                    <a:pt x="267862" y="257511"/>
                    <a:pt x="269081" y="259705"/>
                  </a:cubicBezTo>
                  <a:cubicBezTo>
                    <a:pt x="271861" y="264709"/>
                    <a:pt x="275431" y="269230"/>
                    <a:pt x="278606" y="273993"/>
                  </a:cubicBezTo>
                  <a:cubicBezTo>
                    <a:pt x="280193" y="276374"/>
                    <a:pt x="282088" y="278577"/>
                    <a:pt x="283368" y="281136"/>
                  </a:cubicBezTo>
                  <a:cubicBezTo>
                    <a:pt x="284956" y="284311"/>
                    <a:pt x="286813" y="287365"/>
                    <a:pt x="288131" y="290661"/>
                  </a:cubicBezTo>
                  <a:cubicBezTo>
                    <a:pt x="289995" y="295322"/>
                    <a:pt x="291305" y="300186"/>
                    <a:pt x="292893" y="304949"/>
                  </a:cubicBezTo>
                  <a:lnTo>
                    <a:pt x="295275" y="312093"/>
                  </a:lnTo>
                  <a:cubicBezTo>
                    <a:pt x="297372" y="318383"/>
                    <a:pt x="301040" y="331477"/>
                    <a:pt x="307181" y="333524"/>
                  </a:cubicBezTo>
                  <a:lnTo>
                    <a:pt x="314325" y="335905"/>
                  </a:lnTo>
                  <a:cubicBezTo>
                    <a:pt x="327972" y="356378"/>
                    <a:pt x="309800" y="332285"/>
                    <a:pt x="326231" y="345430"/>
                  </a:cubicBezTo>
                  <a:cubicBezTo>
                    <a:pt x="328466" y="347218"/>
                    <a:pt x="329161" y="350375"/>
                    <a:pt x="330993" y="352574"/>
                  </a:cubicBezTo>
                  <a:cubicBezTo>
                    <a:pt x="333149" y="355161"/>
                    <a:pt x="335756" y="357337"/>
                    <a:pt x="338137" y="359718"/>
                  </a:cubicBezTo>
                  <a:lnTo>
                    <a:pt x="345281" y="381149"/>
                  </a:lnTo>
                  <a:lnTo>
                    <a:pt x="347662" y="388293"/>
                  </a:lnTo>
                  <a:cubicBezTo>
                    <a:pt x="348456" y="390674"/>
                    <a:pt x="349551" y="392975"/>
                    <a:pt x="350043" y="395436"/>
                  </a:cubicBezTo>
                  <a:cubicBezTo>
                    <a:pt x="353410" y="412266"/>
                    <a:pt x="351145" y="403502"/>
                    <a:pt x="357187" y="421630"/>
                  </a:cubicBezTo>
                  <a:cubicBezTo>
                    <a:pt x="357981" y="424011"/>
                    <a:pt x="358176" y="426686"/>
                    <a:pt x="359568" y="428774"/>
                  </a:cubicBezTo>
                  <a:lnTo>
                    <a:pt x="364331" y="435918"/>
                  </a:lnTo>
                  <a:cubicBezTo>
                    <a:pt x="365807" y="440346"/>
                    <a:pt x="368633" y="448214"/>
                    <a:pt x="369093" y="452586"/>
                  </a:cubicBezTo>
                  <a:cubicBezTo>
                    <a:pt x="370342" y="464453"/>
                    <a:pt x="369787" y="476492"/>
                    <a:pt x="371475" y="488305"/>
                  </a:cubicBezTo>
                  <a:cubicBezTo>
                    <a:pt x="372185" y="493275"/>
                    <a:pt x="372687" y="499043"/>
                    <a:pt x="376237" y="502593"/>
                  </a:cubicBezTo>
                  <a:cubicBezTo>
                    <a:pt x="378618" y="504974"/>
                    <a:pt x="381314" y="507078"/>
                    <a:pt x="383381" y="509736"/>
                  </a:cubicBezTo>
                  <a:cubicBezTo>
                    <a:pt x="386895" y="514254"/>
                    <a:pt x="392906" y="524024"/>
                    <a:pt x="392906" y="524024"/>
                  </a:cubicBezTo>
                  <a:cubicBezTo>
                    <a:pt x="397614" y="522455"/>
                    <a:pt x="403835" y="521078"/>
                    <a:pt x="407193" y="516880"/>
                  </a:cubicBezTo>
                  <a:cubicBezTo>
                    <a:pt x="408761" y="514920"/>
                    <a:pt x="408781" y="512117"/>
                    <a:pt x="409575" y="509736"/>
                  </a:cubicBezTo>
                  <a:cubicBezTo>
                    <a:pt x="409863" y="508008"/>
                    <a:pt x="411732" y="492212"/>
                    <a:pt x="414337" y="488305"/>
                  </a:cubicBezTo>
                  <a:cubicBezTo>
                    <a:pt x="416205" y="485503"/>
                    <a:pt x="419100" y="483542"/>
                    <a:pt x="421481" y="481161"/>
                  </a:cubicBezTo>
                  <a:cubicBezTo>
                    <a:pt x="423068" y="476399"/>
                    <a:pt x="422066" y="464090"/>
                    <a:pt x="426243" y="466874"/>
                  </a:cubicBezTo>
                  <a:lnTo>
                    <a:pt x="440531" y="476399"/>
                  </a:lnTo>
                  <a:lnTo>
                    <a:pt x="447675" y="481161"/>
                  </a:lnTo>
                  <a:cubicBezTo>
                    <a:pt x="448469" y="484336"/>
                    <a:pt x="449116" y="487551"/>
                    <a:pt x="450056" y="490686"/>
                  </a:cubicBezTo>
                  <a:cubicBezTo>
                    <a:pt x="454008" y="503860"/>
                    <a:pt x="450857" y="505134"/>
                    <a:pt x="461962" y="507355"/>
                  </a:cubicBezTo>
                  <a:cubicBezTo>
                    <a:pt x="467466" y="508456"/>
                    <a:pt x="473075" y="508942"/>
                    <a:pt x="478631" y="509736"/>
                  </a:cubicBezTo>
                  <a:cubicBezTo>
                    <a:pt x="481806" y="508942"/>
                    <a:pt x="485148" y="508644"/>
                    <a:pt x="488156" y="507355"/>
                  </a:cubicBezTo>
                  <a:cubicBezTo>
                    <a:pt x="493015" y="505273"/>
                    <a:pt x="499263" y="499266"/>
                    <a:pt x="502443" y="495449"/>
                  </a:cubicBezTo>
                  <a:cubicBezTo>
                    <a:pt x="504275" y="493250"/>
                    <a:pt x="505182" y="490329"/>
                    <a:pt x="507206" y="488305"/>
                  </a:cubicBezTo>
                  <a:cubicBezTo>
                    <a:pt x="509230" y="486281"/>
                    <a:pt x="511969" y="485130"/>
                    <a:pt x="514350" y="483543"/>
                  </a:cubicBezTo>
                  <a:cubicBezTo>
                    <a:pt x="521637" y="485364"/>
                    <a:pt x="525537" y="485205"/>
                    <a:pt x="531018" y="490686"/>
                  </a:cubicBezTo>
                  <a:cubicBezTo>
                    <a:pt x="533042" y="492710"/>
                    <a:pt x="533627" y="495945"/>
                    <a:pt x="535781" y="497830"/>
                  </a:cubicBezTo>
                  <a:cubicBezTo>
                    <a:pt x="540088" y="501599"/>
                    <a:pt x="545306" y="504180"/>
                    <a:pt x="550068" y="507355"/>
                  </a:cubicBezTo>
                  <a:cubicBezTo>
                    <a:pt x="552449" y="508943"/>
                    <a:pt x="554435" y="511424"/>
                    <a:pt x="557212" y="512118"/>
                  </a:cubicBezTo>
                  <a:cubicBezTo>
                    <a:pt x="560387" y="512912"/>
                    <a:pt x="563602" y="513559"/>
                    <a:pt x="566737" y="514499"/>
                  </a:cubicBezTo>
                  <a:cubicBezTo>
                    <a:pt x="571546" y="515941"/>
                    <a:pt x="576155" y="518043"/>
                    <a:pt x="581025" y="519261"/>
                  </a:cubicBezTo>
                  <a:cubicBezTo>
                    <a:pt x="587375" y="520849"/>
                    <a:pt x="593865" y="521954"/>
                    <a:pt x="600075" y="524024"/>
                  </a:cubicBezTo>
                  <a:lnTo>
                    <a:pt x="614362" y="528786"/>
                  </a:lnTo>
                  <a:cubicBezTo>
                    <a:pt x="624175" y="543504"/>
                    <a:pt x="613282" y="529150"/>
                    <a:pt x="626268" y="540693"/>
                  </a:cubicBezTo>
                  <a:cubicBezTo>
                    <a:pt x="631302" y="545168"/>
                    <a:pt x="640556" y="554980"/>
                    <a:pt x="640556" y="554980"/>
                  </a:cubicBezTo>
                  <a:cubicBezTo>
                    <a:pt x="644465" y="566708"/>
                    <a:pt x="640138" y="558601"/>
                    <a:pt x="650081" y="566886"/>
                  </a:cubicBezTo>
                  <a:cubicBezTo>
                    <a:pt x="652668" y="569042"/>
                    <a:pt x="654281" y="572394"/>
                    <a:pt x="657225" y="574030"/>
                  </a:cubicBezTo>
                  <a:cubicBezTo>
                    <a:pt x="661613" y="576468"/>
                    <a:pt x="666750" y="577205"/>
                    <a:pt x="671512" y="578793"/>
                  </a:cubicBezTo>
                  <a:cubicBezTo>
                    <a:pt x="682490" y="582453"/>
                    <a:pt x="676203" y="580683"/>
                    <a:pt x="690562" y="583555"/>
                  </a:cubicBezTo>
                  <a:cubicBezTo>
                    <a:pt x="694494" y="583118"/>
                    <a:pt x="712156" y="582671"/>
                    <a:pt x="719137" y="578793"/>
                  </a:cubicBezTo>
                  <a:cubicBezTo>
                    <a:pt x="724141" y="576013"/>
                    <a:pt x="729378" y="573316"/>
                    <a:pt x="733425" y="569268"/>
                  </a:cubicBezTo>
                  <a:cubicBezTo>
                    <a:pt x="735806" y="566887"/>
                    <a:pt x="737766" y="563992"/>
                    <a:pt x="740568" y="562124"/>
                  </a:cubicBezTo>
                  <a:cubicBezTo>
                    <a:pt x="742657" y="560732"/>
                    <a:pt x="745331" y="560537"/>
                    <a:pt x="747712" y="559743"/>
                  </a:cubicBezTo>
                  <a:lnTo>
                    <a:pt x="769143" y="545455"/>
                  </a:lnTo>
                  <a:cubicBezTo>
                    <a:pt x="771524" y="543867"/>
                    <a:pt x="773727" y="541973"/>
                    <a:pt x="776287" y="540693"/>
                  </a:cubicBezTo>
                  <a:cubicBezTo>
                    <a:pt x="779462" y="539105"/>
                    <a:pt x="782768" y="537756"/>
                    <a:pt x="785812" y="535930"/>
                  </a:cubicBezTo>
                  <a:cubicBezTo>
                    <a:pt x="808894" y="522080"/>
                    <a:pt x="790620" y="529566"/>
                    <a:pt x="814387" y="521643"/>
                  </a:cubicBezTo>
                  <a:lnTo>
                    <a:pt x="828675" y="516880"/>
                  </a:lnTo>
                  <a:cubicBezTo>
                    <a:pt x="859565" y="513019"/>
                    <a:pt x="841340" y="514925"/>
                    <a:pt x="883443" y="512118"/>
                  </a:cubicBezTo>
                  <a:cubicBezTo>
                    <a:pt x="896143" y="512912"/>
                    <a:pt x="908974" y="512515"/>
                    <a:pt x="921543" y="514499"/>
                  </a:cubicBezTo>
                  <a:cubicBezTo>
                    <a:pt x="924370" y="514945"/>
                    <a:pt x="926072" y="518099"/>
                    <a:pt x="928687" y="519261"/>
                  </a:cubicBezTo>
                  <a:cubicBezTo>
                    <a:pt x="933275" y="521300"/>
                    <a:pt x="942975" y="524024"/>
                    <a:pt x="942975" y="524024"/>
                  </a:cubicBezTo>
                  <a:cubicBezTo>
                    <a:pt x="945356" y="525611"/>
                    <a:pt x="947559" y="527506"/>
                    <a:pt x="950118" y="528786"/>
                  </a:cubicBezTo>
                  <a:cubicBezTo>
                    <a:pt x="952363" y="529909"/>
                    <a:pt x="955068" y="529949"/>
                    <a:pt x="957262" y="531168"/>
                  </a:cubicBezTo>
                  <a:cubicBezTo>
                    <a:pt x="980456" y="544054"/>
                    <a:pt x="962462" y="538421"/>
                    <a:pt x="981075" y="543074"/>
                  </a:cubicBezTo>
                  <a:cubicBezTo>
                    <a:pt x="985727" y="542933"/>
                    <a:pt x="1063989" y="541947"/>
                    <a:pt x="1088231" y="538311"/>
                  </a:cubicBezTo>
                  <a:cubicBezTo>
                    <a:pt x="1106090" y="535632"/>
                    <a:pt x="1102462" y="534586"/>
                    <a:pt x="1114425" y="531168"/>
                  </a:cubicBezTo>
                  <a:cubicBezTo>
                    <a:pt x="1117572" y="530269"/>
                    <a:pt x="1120815" y="529726"/>
                    <a:pt x="1123950" y="528786"/>
                  </a:cubicBezTo>
                  <a:cubicBezTo>
                    <a:pt x="1128758" y="527343"/>
                    <a:pt x="1133475" y="525611"/>
                    <a:pt x="1138237" y="524024"/>
                  </a:cubicBezTo>
                  <a:cubicBezTo>
                    <a:pt x="1140618" y="523230"/>
                    <a:pt x="1142905" y="522056"/>
                    <a:pt x="1145381" y="521643"/>
                  </a:cubicBezTo>
                  <a:cubicBezTo>
                    <a:pt x="1164620" y="518435"/>
                    <a:pt x="1155088" y="520788"/>
                    <a:pt x="1173956" y="514499"/>
                  </a:cubicBezTo>
                  <a:cubicBezTo>
                    <a:pt x="1173961" y="514497"/>
                    <a:pt x="1188238" y="509740"/>
                    <a:pt x="1188243" y="509736"/>
                  </a:cubicBezTo>
                  <a:lnTo>
                    <a:pt x="1202531" y="500211"/>
                  </a:lnTo>
                  <a:cubicBezTo>
                    <a:pt x="1204912" y="498624"/>
                    <a:pt x="1206960" y="496354"/>
                    <a:pt x="1209675" y="495449"/>
                  </a:cubicBezTo>
                  <a:cubicBezTo>
                    <a:pt x="1214437" y="493861"/>
                    <a:pt x="1219785" y="493470"/>
                    <a:pt x="1223962" y="490686"/>
                  </a:cubicBezTo>
                  <a:cubicBezTo>
                    <a:pt x="1233195" y="484532"/>
                    <a:pt x="1228391" y="486829"/>
                    <a:pt x="1238250" y="483543"/>
                  </a:cubicBezTo>
                  <a:cubicBezTo>
                    <a:pt x="1240631" y="481955"/>
                    <a:pt x="1243605" y="481015"/>
                    <a:pt x="1245393" y="478780"/>
                  </a:cubicBezTo>
                  <a:cubicBezTo>
                    <a:pt x="1255316" y="466375"/>
                    <a:pt x="1233316" y="473339"/>
                    <a:pt x="1257300" y="457349"/>
                  </a:cubicBezTo>
                  <a:lnTo>
                    <a:pt x="1271587" y="447824"/>
                  </a:lnTo>
                  <a:cubicBezTo>
                    <a:pt x="1273968" y="446236"/>
                    <a:pt x="1276707" y="445085"/>
                    <a:pt x="1278731" y="443061"/>
                  </a:cubicBezTo>
                  <a:cubicBezTo>
                    <a:pt x="1287899" y="433895"/>
                    <a:pt x="1283073" y="437786"/>
                    <a:pt x="1293018" y="431155"/>
                  </a:cubicBezTo>
                  <a:cubicBezTo>
                    <a:pt x="1304131" y="414487"/>
                    <a:pt x="1297781" y="420043"/>
                    <a:pt x="1309687" y="412105"/>
                  </a:cubicBezTo>
                  <a:cubicBezTo>
                    <a:pt x="1312862" y="407343"/>
                    <a:pt x="1317402" y="403248"/>
                    <a:pt x="1319212" y="397818"/>
                  </a:cubicBezTo>
                  <a:cubicBezTo>
                    <a:pt x="1321936" y="389644"/>
                    <a:pt x="1321528" y="388358"/>
                    <a:pt x="1328737" y="381149"/>
                  </a:cubicBezTo>
                  <a:cubicBezTo>
                    <a:pt x="1350631" y="359255"/>
                    <a:pt x="1325526" y="390451"/>
                    <a:pt x="1347787" y="364480"/>
                  </a:cubicBezTo>
                  <a:cubicBezTo>
                    <a:pt x="1367678" y="341274"/>
                    <a:pt x="1334925" y="374961"/>
                    <a:pt x="1359693" y="350193"/>
                  </a:cubicBezTo>
                  <a:cubicBezTo>
                    <a:pt x="1365155" y="333813"/>
                    <a:pt x="1357685" y="353707"/>
                    <a:pt x="1369218" y="333524"/>
                  </a:cubicBezTo>
                  <a:cubicBezTo>
                    <a:pt x="1370463" y="331345"/>
                    <a:pt x="1370355" y="328559"/>
                    <a:pt x="1371600" y="326380"/>
                  </a:cubicBezTo>
                  <a:cubicBezTo>
                    <a:pt x="1378085" y="315030"/>
                    <a:pt x="1378209" y="318923"/>
                    <a:pt x="1385887" y="309711"/>
                  </a:cubicBezTo>
                  <a:cubicBezTo>
                    <a:pt x="1387719" y="307513"/>
                    <a:pt x="1389062" y="304949"/>
                    <a:pt x="1390650" y="302568"/>
                  </a:cubicBezTo>
                  <a:lnTo>
                    <a:pt x="1395412" y="288280"/>
                  </a:lnTo>
                  <a:cubicBezTo>
                    <a:pt x="1396206" y="285899"/>
                    <a:pt x="1396670" y="283381"/>
                    <a:pt x="1397793" y="281136"/>
                  </a:cubicBezTo>
                  <a:cubicBezTo>
                    <a:pt x="1399381" y="277961"/>
                    <a:pt x="1401238" y="274907"/>
                    <a:pt x="1402556" y="271611"/>
                  </a:cubicBezTo>
                  <a:cubicBezTo>
                    <a:pt x="1404420" y="266950"/>
                    <a:pt x="1405731" y="262086"/>
                    <a:pt x="1407318" y="257324"/>
                  </a:cubicBezTo>
                  <a:cubicBezTo>
                    <a:pt x="1409334" y="251275"/>
                    <a:pt x="1410682" y="246115"/>
                    <a:pt x="1414462" y="240655"/>
                  </a:cubicBezTo>
                  <a:cubicBezTo>
                    <a:pt x="1415660" y="238925"/>
                    <a:pt x="1429049" y="217300"/>
                    <a:pt x="1438275" y="214461"/>
                  </a:cubicBezTo>
                  <a:cubicBezTo>
                    <a:pt x="1446012" y="212081"/>
                    <a:pt x="1454408" y="212258"/>
                    <a:pt x="1462087" y="209699"/>
                  </a:cubicBezTo>
                  <a:lnTo>
                    <a:pt x="1469231" y="207318"/>
                  </a:lnTo>
                  <a:cubicBezTo>
                    <a:pt x="1474200" y="204005"/>
                    <a:pt x="1481681" y="199208"/>
                    <a:pt x="1485900" y="195411"/>
                  </a:cubicBezTo>
                  <a:cubicBezTo>
                    <a:pt x="1509202" y="174439"/>
                    <a:pt x="1491612" y="186841"/>
                    <a:pt x="1507331" y="176361"/>
                  </a:cubicBezTo>
                  <a:cubicBezTo>
                    <a:pt x="1511432" y="170210"/>
                    <a:pt x="1518709" y="158722"/>
                    <a:pt x="1524000" y="152549"/>
                  </a:cubicBezTo>
                  <a:cubicBezTo>
                    <a:pt x="1540785" y="132966"/>
                    <a:pt x="1519766" y="162470"/>
                    <a:pt x="1540668" y="131118"/>
                  </a:cubicBezTo>
                  <a:lnTo>
                    <a:pt x="1545431" y="123974"/>
                  </a:lnTo>
                  <a:cubicBezTo>
                    <a:pt x="1547018" y="121593"/>
                    <a:pt x="1548436" y="119089"/>
                    <a:pt x="1550193" y="116830"/>
                  </a:cubicBezTo>
                  <a:cubicBezTo>
                    <a:pt x="1555749" y="109686"/>
                    <a:pt x="1561842" y="102929"/>
                    <a:pt x="1566862" y="95399"/>
                  </a:cubicBezTo>
                  <a:cubicBezTo>
                    <a:pt x="1568450" y="93018"/>
                    <a:pt x="1569471" y="90140"/>
                    <a:pt x="1571625" y="88255"/>
                  </a:cubicBezTo>
                  <a:cubicBezTo>
                    <a:pt x="1577856" y="82803"/>
                    <a:pt x="1589209" y="77814"/>
                    <a:pt x="1595437" y="71586"/>
                  </a:cubicBezTo>
                  <a:cubicBezTo>
                    <a:pt x="1597461" y="69562"/>
                    <a:pt x="1598027" y="66305"/>
                    <a:pt x="1600200" y="64443"/>
                  </a:cubicBezTo>
                  <a:cubicBezTo>
                    <a:pt x="1603714" y="61431"/>
                    <a:pt x="1608453" y="60141"/>
                    <a:pt x="1612106" y="57299"/>
                  </a:cubicBezTo>
                  <a:cubicBezTo>
                    <a:pt x="1619972" y="51181"/>
                    <a:pt x="1620242" y="46803"/>
                    <a:pt x="1628775" y="43011"/>
                  </a:cubicBezTo>
                  <a:cubicBezTo>
                    <a:pt x="1633362" y="40972"/>
                    <a:pt x="1638300" y="39836"/>
                    <a:pt x="1643062" y="38249"/>
                  </a:cubicBezTo>
                  <a:cubicBezTo>
                    <a:pt x="1645443" y="37455"/>
                    <a:pt x="1647745" y="36360"/>
                    <a:pt x="1650206" y="35868"/>
                  </a:cubicBezTo>
                  <a:cubicBezTo>
                    <a:pt x="1654175" y="35074"/>
                    <a:pt x="1658207" y="34551"/>
                    <a:pt x="1662112" y="33486"/>
                  </a:cubicBezTo>
                  <a:cubicBezTo>
                    <a:pt x="1666955" y="32165"/>
                    <a:pt x="1671395" y="29109"/>
                    <a:pt x="1676400" y="28724"/>
                  </a:cubicBezTo>
                  <a:cubicBezTo>
                    <a:pt x="1713737" y="25852"/>
                    <a:pt x="1697087" y="27627"/>
                    <a:pt x="1726406" y="23961"/>
                  </a:cubicBezTo>
                  <a:cubicBezTo>
                    <a:pt x="1728787" y="23167"/>
                    <a:pt x="1731200" y="22461"/>
                    <a:pt x="1733550" y="21580"/>
                  </a:cubicBezTo>
                  <a:cubicBezTo>
                    <a:pt x="1737552" y="20079"/>
                    <a:pt x="1741332" y="17943"/>
                    <a:pt x="1745456" y="16818"/>
                  </a:cubicBezTo>
                  <a:cubicBezTo>
                    <a:pt x="1750114" y="15548"/>
                    <a:pt x="1754921" y="14671"/>
                    <a:pt x="1759743" y="14436"/>
                  </a:cubicBezTo>
                  <a:cubicBezTo>
                    <a:pt x="1787503" y="13082"/>
                    <a:pt x="1815306" y="12849"/>
                    <a:pt x="1843087" y="12055"/>
                  </a:cubicBezTo>
                  <a:cubicBezTo>
                    <a:pt x="1859531" y="6575"/>
                    <a:pt x="1839739" y="12968"/>
                    <a:pt x="1869281" y="4911"/>
                  </a:cubicBezTo>
                  <a:cubicBezTo>
                    <a:pt x="1876742" y="2876"/>
                    <a:pt x="1877625" y="1338"/>
                    <a:pt x="1885950" y="149"/>
                  </a:cubicBezTo>
                  <a:cubicBezTo>
                    <a:pt x="1888307" y="-188"/>
                    <a:pt x="1890712" y="149"/>
                    <a:pt x="1893093" y="149"/>
                  </a:cubicBezTo>
                </a:path>
              </a:pathLst>
            </a:custGeom>
            <a:solidFill>
              <a:schemeClr val="bg1">
                <a:lumMod val="8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直線矢印コネクタ 7">
              <a:extLst>
                <a:ext uri="{FF2B5EF4-FFF2-40B4-BE49-F238E27FC236}">
                  <a16:creationId xmlns:a16="http://schemas.microsoft.com/office/drawing/2014/main" id="{90F94679-1A45-DBA7-B179-8C9D5DC8C6D4}"/>
                </a:ext>
              </a:extLst>
            </p:cNvPr>
            <p:cNvCxnSpPr>
              <a:cxnSpLocks/>
            </p:cNvCxnSpPr>
            <p:nvPr/>
          </p:nvCxnSpPr>
          <p:spPr>
            <a:xfrm>
              <a:off x="2336324" y="2776723"/>
              <a:ext cx="961534" cy="0"/>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直線矢印コネクタ 9">
              <a:extLst>
                <a:ext uri="{FF2B5EF4-FFF2-40B4-BE49-F238E27FC236}">
                  <a16:creationId xmlns:a16="http://schemas.microsoft.com/office/drawing/2014/main" id="{E35CCCA4-1122-45AB-FB81-9EBC58ECA382}"/>
                </a:ext>
              </a:extLst>
            </p:cNvPr>
            <p:cNvCxnSpPr>
              <a:cxnSpLocks/>
            </p:cNvCxnSpPr>
            <p:nvPr/>
          </p:nvCxnSpPr>
          <p:spPr>
            <a:xfrm flipV="1">
              <a:off x="2424011" y="2665542"/>
              <a:ext cx="0" cy="449091"/>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6" name="テキスト ボックス 24">
              <a:extLst>
                <a:ext uri="{FF2B5EF4-FFF2-40B4-BE49-F238E27FC236}">
                  <a16:creationId xmlns:a16="http://schemas.microsoft.com/office/drawing/2014/main" id="{074768EF-DA8A-5995-9CF1-FC6724045017}"/>
                </a:ext>
              </a:extLst>
            </p:cNvPr>
            <p:cNvSpPr txBox="1"/>
            <p:nvPr/>
          </p:nvSpPr>
          <p:spPr>
            <a:xfrm>
              <a:off x="2592622" y="2745301"/>
              <a:ext cx="346535" cy="369332"/>
            </a:xfrm>
            <a:prstGeom prst="rect">
              <a:avLst/>
            </a:prstGeom>
            <a:noFill/>
          </p:spPr>
          <p:txBody>
            <a:bodyPr wrap="square" rtlCol="0">
              <a:spAutoFit/>
            </a:bodyPr>
            <a:lstStyle/>
            <a:p>
              <a:r>
                <a:rPr lang="en-US" i="1">
                  <a:solidFill>
                    <a:srgbClr val="0000FF"/>
                  </a:solidFill>
                  <a:latin typeface="Arial" panose="020B0604020202020204" pitchFamily="34" charset="0"/>
                  <a:cs typeface="Arial" panose="020B0604020202020204" pitchFamily="34" charset="0"/>
                </a:rPr>
                <a:t>d</a:t>
              </a:r>
            </a:p>
          </p:txBody>
        </p:sp>
      </p:grpSp>
      <p:grpSp>
        <p:nvGrpSpPr>
          <p:cNvPr id="81" name="组合 80">
            <a:extLst>
              <a:ext uri="{FF2B5EF4-FFF2-40B4-BE49-F238E27FC236}">
                <a16:creationId xmlns:a16="http://schemas.microsoft.com/office/drawing/2014/main" id="{DA649CCA-8762-7A49-B228-EBEE8EFA775B}"/>
              </a:ext>
            </a:extLst>
          </p:cNvPr>
          <p:cNvGrpSpPr/>
          <p:nvPr/>
        </p:nvGrpSpPr>
        <p:grpSpPr>
          <a:xfrm>
            <a:off x="1582883" y="4997819"/>
            <a:ext cx="986374" cy="476365"/>
            <a:chOff x="1582883" y="4779379"/>
            <a:chExt cx="986374" cy="476365"/>
          </a:xfrm>
          <a:effectLst>
            <a:outerShdw blurRad="50800" dist="38100" dir="18900000" algn="bl" rotWithShape="0">
              <a:prstClr val="black">
                <a:alpha val="40000"/>
              </a:prstClr>
            </a:outerShdw>
          </a:effectLst>
        </p:grpSpPr>
        <p:sp>
          <p:nvSpPr>
            <p:cNvPr id="31" name="フリーフォーム 19">
              <a:extLst>
                <a:ext uri="{FF2B5EF4-FFF2-40B4-BE49-F238E27FC236}">
                  <a16:creationId xmlns:a16="http://schemas.microsoft.com/office/drawing/2014/main" id="{CB20A9CB-987F-A3CB-F6E5-83742A061A93}"/>
                </a:ext>
              </a:extLst>
            </p:cNvPr>
            <p:cNvSpPr/>
            <p:nvPr/>
          </p:nvSpPr>
          <p:spPr>
            <a:xfrm>
              <a:off x="1676410" y="4917834"/>
              <a:ext cx="779523" cy="328317"/>
            </a:xfrm>
            <a:custGeom>
              <a:avLst/>
              <a:gdLst>
                <a:gd name="connsiteX0" fmla="*/ 0 w 1893093"/>
                <a:gd name="connsiteY0" fmla="*/ 9674 h 583555"/>
                <a:gd name="connsiteX1" fmla="*/ 16668 w 1893093"/>
                <a:gd name="connsiteY1" fmla="*/ 7293 h 583555"/>
                <a:gd name="connsiteX2" fmla="*/ 54768 w 1893093"/>
                <a:gd name="connsiteY2" fmla="*/ 12055 h 583555"/>
                <a:gd name="connsiteX3" fmla="*/ 71437 w 1893093"/>
                <a:gd name="connsiteY3" fmla="*/ 14436 h 583555"/>
                <a:gd name="connsiteX4" fmla="*/ 85725 w 1893093"/>
                <a:gd name="connsiteY4" fmla="*/ 19199 h 583555"/>
                <a:gd name="connsiteX5" fmla="*/ 92868 w 1893093"/>
                <a:gd name="connsiteY5" fmla="*/ 21580 h 583555"/>
                <a:gd name="connsiteX6" fmla="*/ 100012 w 1893093"/>
                <a:gd name="connsiteY6" fmla="*/ 26343 h 583555"/>
                <a:gd name="connsiteX7" fmla="*/ 107156 w 1893093"/>
                <a:gd name="connsiteY7" fmla="*/ 28724 h 583555"/>
                <a:gd name="connsiteX8" fmla="*/ 121443 w 1893093"/>
                <a:gd name="connsiteY8" fmla="*/ 38249 h 583555"/>
                <a:gd name="connsiteX9" fmla="*/ 130968 w 1893093"/>
                <a:gd name="connsiteY9" fmla="*/ 52536 h 583555"/>
                <a:gd name="connsiteX10" fmla="*/ 142875 w 1893093"/>
                <a:gd name="connsiteY10" fmla="*/ 66824 h 583555"/>
                <a:gd name="connsiteX11" fmla="*/ 152400 w 1893093"/>
                <a:gd name="connsiteY11" fmla="*/ 81111 h 583555"/>
                <a:gd name="connsiteX12" fmla="*/ 161925 w 1893093"/>
                <a:gd name="connsiteY12" fmla="*/ 93018 h 583555"/>
                <a:gd name="connsiteX13" fmla="*/ 166687 w 1893093"/>
                <a:gd name="connsiteY13" fmla="*/ 100161 h 583555"/>
                <a:gd name="connsiteX14" fmla="*/ 173831 w 1893093"/>
                <a:gd name="connsiteY14" fmla="*/ 104924 h 583555"/>
                <a:gd name="connsiteX15" fmla="*/ 183356 w 1893093"/>
                <a:gd name="connsiteY15" fmla="*/ 119211 h 583555"/>
                <a:gd name="connsiteX16" fmla="*/ 190500 w 1893093"/>
                <a:gd name="connsiteY16" fmla="*/ 126355 h 583555"/>
                <a:gd name="connsiteX17" fmla="*/ 195262 w 1893093"/>
                <a:gd name="connsiteY17" fmla="*/ 133499 h 583555"/>
                <a:gd name="connsiteX18" fmla="*/ 197643 w 1893093"/>
                <a:gd name="connsiteY18" fmla="*/ 140643 h 583555"/>
                <a:gd name="connsiteX19" fmla="*/ 204787 w 1893093"/>
                <a:gd name="connsiteY19" fmla="*/ 145405 h 583555"/>
                <a:gd name="connsiteX20" fmla="*/ 207168 w 1893093"/>
                <a:gd name="connsiteY20" fmla="*/ 152549 h 583555"/>
                <a:gd name="connsiteX21" fmla="*/ 219075 w 1893093"/>
                <a:gd name="connsiteY21" fmla="*/ 166836 h 583555"/>
                <a:gd name="connsiteX22" fmla="*/ 233362 w 1893093"/>
                <a:gd name="connsiteY22" fmla="*/ 176361 h 583555"/>
                <a:gd name="connsiteX23" fmla="*/ 235743 w 1893093"/>
                <a:gd name="connsiteY23" fmla="*/ 185886 h 583555"/>
                <a:gd name="connsiteX24" fmla="*/ 242887 w 1893093"/>
                <a:gd name="connsiteY24" fmla="*/ 207318 h 583555"/>
                <a:gd name="connsiteX25" fmla="*/ 247650 w 1893093"/>
                <a:gd name="connsiteY25" fmla="*/ 221605 h 583555"/>
                <a:gd name="connsiteX26" fmla="*/ 254793 w 1893093"/>
                <a:gd name="connsiteY26" fmla="*/ 226368 h 583555"/>
                <a:gd name="connsiteX27" fmla="*/ 257175 w 1893093"/>
                <a:gd name="connsiteY27" fmla="*/ 238274 h 583555"/>
                <a:gd name="connsiteX28" fmla="*/ 266700 w 1893093"/>
                <a:gd name="connsiteY28" fmla="*/ 252561 h 583555"/>
                <a:gd name="connsiteX29" fmla="*/ 269081 w 1893093"/>
                <a:gd name="connsiteY29" fmla="*/ 259705 h 583555"/>
                <a:gd name="connsiteX30" fmla="*/ 278606 w 1893093"/>
                <a:gd name="connsiteY30" fmla="*/ 273993 h 583555"/>
                <a:gd name="connsiteX31" fmla="*/ 283368 w 1893093"/>
                <a:gd name="connsiteY31" fmla="*/ 281136 h 583555"/>
                <a:gd name="connsiteX32" fmla="*/ 288131 w 1893093"/>
                <a:gd name="connsiteY32" fmla="*/ 290661 h 583555"/>
                <a:gd name="connsiteX33" fmla="*/ 292893 w 1893093"/>
                <a:gd name="connsiteY33" fmla="*/ 304949 h 583555"/>
                <a:gd name="connsiteX34" fmla="*/ 295275 w 1893093"/>
                <a:gd name="connsiteY34" fmla="*/ 312093 h 583555"/>
                <a:gd name="connsiteX35" fmla="*/ 307181 w 1893093"/>
                <a:gd name="connsiteY35" fmla="*/ 333524 h 583555"/>
                <a:gd name="connsiteX36" fmla="*/ 314325 w 1893093"/>
                <a:gd name="connsiteY36" fmla="*/ 335905 h 583555"/>
                <a:gd name="connsiteX37" fmla="*/ 326231 w 1893093"/>
                <a:gd name="connsiteY37" fmla="*/ 345430 h 583555"/>
                <a:gd name="connsiteX38" fmla="*/ 330993 w 1893093"/>
                <a:gd name="connsiteY38" fmla="*/ 352574 h 583555"/>
                <a:gd name="connsiteX39" fmla="*/ 338137 w 1893093"/>
                <a:gd name="connsiteY39" fmla="*/ 359718 h 583555"/>
                <a:gd name="connsiteX40" fmla="*/ 345281 w 1893093"/>
                <a:gd name="connsiteY40" fmla="*/ 381149 h 583555"/>
                <a:gd name="connsiteX41" fmla="*/ 347662 w 1893093"/>
                <a:gd name="connsiteY41" fmla="*/ 388293 h 583555"/>
                <a:gd name="connsiteX42" fmla="*/ 350043 w 1893093"/>
                <a:gd name="connsiteY42" fmla="*/ 395436 h 583555"/>
                <a:gd name="connsiteX43" fmla="*/ 357187 w 1893093"/>
                <a:gd name="connsiteY43" fmla="*/ 421630 h 583555"/>
                <a:gd name="connsiteX44" fmla="*/ 359568 w 1893093"/>
                <a:gd name="connsiteY44" fmla="*/ 428774 h 583555"/>
                <a:gd name="connsiteX45" fmla="*/ 364331 w 1893093"/>
                <a:gd name="connsiteY45" fmla="*/ 435918 h 583555"/>
                <a:gd name="connsiteX46" fmla="*/ 369093 w 1893093"/>
                <a:gd name="connsiteY46" fmla="*/ 452586 h 583555"/>
                <a:gd name="connsiteX47" fmla="*/ 371475 w 1893093"/>
                <a:gd name="connsiteY47" fmla="*/ 488305 h 583555"/>
                <a:gd name="connsiteX48" fmla="*/ 376237 w 1893093"/>
                <a:gd name="connsiteY48" fmla="*/ 502593 h 583555"/>
                <a:gd name="connsiteX49" fmla="*/ 383381 w 1893093"/>
                <a:gd name="connsiteY49" fmla="*/ 509736 h 583555"/>
                <a:gd name="connsiteX50" fmla="*/ 392906 w 1893093"/>
                <a:gd name="connsiteY50" fmla="*/ 524024 h 583555"/>
                <a:gd name="connsiteX51" fmla="*/ 407193 w 1893093"/>
                <a:gd name="connsiteY51" fmla="*/ 516880 h 583555"/>
                <a:gd name="connsiteX52" fmla="*/ 409575 w 1893093"/>
                <a:gd name="connsiteY52" fmla="*/ 509736 h 583555"/>
                <a:gd name="connsiteX53" fmla="*/ 414337 w 1893093"/>
                <a:gd name="connsiteY53" fmla="*/ 488305 h 583555"/>
                <a:gd name="connsiteX54" fmla="*/ 421481 w 1893093"/>
                <a:gd name="connsiteY54" fmla="*/ 481161 h 583555"/>
                <a:gd name="connsiteX55" fmla="*/ 426243 w 1893093"/>
                <a:gd name="connsiteY55" fmla="*/ 466874 h 583555"/>
                <a:gd name="connsiteX56" fmla="*/ 440531 w 1893093"/>
                <a:gd name="connsiteY56" fmla="*/ 476399 h 583555"/>
                <a:gd name="connsiteX57" fmla="*/ 447675 w 1893093"/>
                <a:gd name="connsiteY57" fmla="*/ 481161 h 583555"/>
                <a:gd name="connsiteX58" fmla="*/ 450056 w 1893093"/>
                <a:gd name="connsiteY58" fmla="*/ 490686 h 583555"/>
                <a:gd name="connsiteX59" fmla="*/ 461962 w 1893093"/>
                <a:gd name="connsiteY59" fmla="*/ 507355 h 583555"/>
                <a:gd name="connsiteX60" fmla="*/ 478631 w 1893093"/>
                <a:gd name="connsiteY60" fmla="*/ 509736 h 583555"/>
                <a:gd name="connsiteX61" fmla="*/ 488156 w 1893093"/>
                <a:gd name="connsiteY61" fmla="*/ 507355 h 583555"/>
                <a:gd name="connsiteX62" fmla="*/ 502443 w 1893093"/>
                <a:gd name="connsiteY62" fmla="*/ 495449 h 583555"/>
                <a:gd name="connsiteX63" fmla="*/ 507206 w 1893093"/>
                <a:gd name="connsiteY63" fmla="*/ 488305 h 583555"/>
                <a:gd name="connsiteX64" fmla="*/ 514350 w 1893093"/>
                <a:gd name="connsiteY64" fmla="*/ 483543 h 583555"/>
                <a:gd name="connsiteX65" fmla="*/ 531018 w 1893093"/>
                <a:gd name="connsiteY65" fmla="*/ 490686 h 583555"/>
                <a:gd name="connsiteX66" fmla="*/ 535781 w 1893093"/>
                <a:gd name="connsiteY66" fmla="*/ 497830 h 583555"/>
                <a:gd name="connsiteX67" fmla="*/ 550068 w 1893093"/>
                <a:gd name="connsiteY67" fmla="*/ 507355 h 583555"/>
                <a:gd name="connsiteX68" fmla="*/ 557212 w 1893093"/>
                <a:gd name="connsiteY68" fmla="*/ 512118 h 583555"/>
                <a:gd name="connsiteX69" fmla="*/ 566737 w 1893093"/>
                <a:gd name="connsiteY69" fmla="*/ 514499 h 583555"/>
                <a:gd name="connsiteX70" fmla="*/ 581025 w 1893093"/>
                <a:gd name="connsiteY70" fmla="*/ 519261 h 583555"/>
                <a:gd name="connsiteX71" fmla="*/ 600075 w 1893093"/>
                <a:gd name="connsiteY71" fmla="*/ 524024 h 583555"/>
                <a:gd name="connsiteX72" fmla="*/ 614362 w 1893093"/>
                <a:gd name="connsiteY72" fmla="*/ 528786 h 583555"/>
                <a:gd name="connsiteX73" fmla="*/ 626268 w 1893093"/>
                <a:gd name="connsiteY73" fmla="*/ 540693 h 583555"/>
                <a:gd name="connsiteX74" fmla="*/ 640556 w 1893093"/>
                <a:gd name="connsiteY74" fmla="*/ 554980 h 583555"/>
                <a:gd name="connsiteX75" fmla="*/ 650081 w 1893093"/>
                <a:gd name="connsiteY75" fmla="*/ 566886 h 583555"/>
                <a:gd name="connsiteX76" fmla="*/ 657225 w 1893093"/>
                <a:gd name="connsiteY76" fmla="*/ 574030 h 583555"/>
                <a:gd name="connsiteX77" fmla="*/ 671512 w 1893093"/>
                <a:gd name="connsiteY77" fmla="*/ 578793 h 583555"/>
                <a:gd name="connsiteX78" fmla="*/ 690562 w 1893093"/>
                <a:gd name="connsiteY78" fmla="*/ 583555 h 583555"/>
                <a:gd name="connsiteX79" fmla="*/ 719137 w 1893093"/>
                <a:gd name="connsiteY79" fmla="*/ 578793 h 583555"/>
                <a:gd name="connsiteX80" fmla="*/ 733425 w 1893093"/>
                <a:gd name="connsiteY80" fmla="*/ 569268 h 583555"/>
                <a:gd name="connsiteX81" fmla="*/ 740568 w 1893093"/>
                <a:gd name="connsiteY81" fmla="*/ 562124 h 583555"/>
                <a:gd name="connsiteX82" fmla="*/ 747712 w 1893093"/>
                <a:gd name="connsiteY82" fmla="*/ 559743 h 583555"/>
                <a:gd name="connsiteX83" fmla="*/ 769143 w 1893093"/>
                <a:gd name="connsiteY83" fmla="*/ 545455 h 583555"/>
                <a:gd name="connsiteX84" fmla="*/ 776287 w 1893093"/>
                <a:gd name="connsiteY84" fmla="*/ 540693 h 583555"/>
                <a:gd name="connsiteX85" fmla="*/ 785812 w 1893093"/>
                <a:gd name="connsiteY85" fmla="*/ 535930 h 583555"/>
                <a:gd name="connsiteX86" fmla="*/ 814387 w 1893093"/>
                <a:gd name="connsiteY86" fmla="*/ 521643 h 583555"/>
                <a:gd name="connsiteX87" fmla="*/ 828675 w 1893093"/>
                <a:gd name="connsiteY87" fmla="*/ 516880 h 583555"/>
                <a:gd name="connsiteX88" fmla="*/ 883443 w 1893093"/>
                <a:gd name="connsiteY88" fmla="*/ 512118 h 583555"/>
                <a:gd name="connsiteX89" fmla="*/ 921543 w 1893093"/>
                <a:gd name="connsiteY89" fmla="*/ 514499 h 583555"/>
                <a:gd name="connsiteX90" fmla="*/ 928687 w 1893093"/>
                <a:gd name="connsiteY90" fmla="*/ 519261 h 583555"/>
                <a:gd name="connsiteX91" fmla="*/ 942975 w 1893093"/>
                <a:gd name="connsiteY91" fmla="*/ 524024 h 583555"/>
                <a:gd name="connsiteX92" fmla="*/ 950118 w 1893093"/>
                <a:gd name="connsiteY92" fmla="*/ 528786 h 583555"/>
                <a:gd name="connsiteX93" fmla="*/ 957262 w 1893093"/>
                <a:gd name="connsiteY93" fmla="*/ 531168 h 583555"/>
                <a:gd name="connsiteX94" fmla="*/ 981075 w 1893093"/>
                <a:gd name="connsiteY94" fmla="*/ 543074 h 583555"/>
                <a:gd name="connsiteX95" fmla="*/ 1088231 w 1893093"/>
                <a:gd name="connsiteY95" fmla="*/ 538311 h 583555"/>
                <a:gd name="connsiteX96" fmla="*/ 1114425 w 1893093"/>
                <a:gd name="connsiteY96" fmla="*/ 531168 h 583555"/>
                <a:gd name="connsiteX97" fmla="*/ 1123950 w 1893093"/>
                <a:gd name="connsiteY97" fmla="*/ 528786 h 583555"/>
                <a:gd name="connsiteX98" fmla="*/ 1138237 w 1893093"/>
                <a:gd name="connsiteY98" fmla="*/ 524024 h 583555"/>
                <a:gd name="connsiteX99" fmla="*/ 1145381 w 1893093"/>
                <a:gd name="connsiteY99" fmla="*/ 521643 h 583555"/>
                <a:gd name="connsiteX100" fmla="*/ 1173956 w 1893093"/>
                <a:gd name="connsiteY100" fmla="*/ 514499 h 583555"/>
                <a:gd name="connsiteX101" fmla="*/ 1188243 w 1893093"/>
                <a:gd name="connsiteY101" fmla="*/ 509736 h 583555"/>
                <a:gd name="connsiteX102" fmla="*/ 1202531 w 1893093"/>
                <a:gd name="connsiteY102" fmla="*/ 500211 h 583555"/>
                <a:gd name="connsiteX103" fmla="*/ 1209675 w 1893093"/>
                <a:gd name="connsiteY103" fmla="*/ 495449 h 583555"/>
                <a:gd name="connsiteX104" fmla="*/ 1223962 w 1893093"/>
                <a:gd name="connsiteY104" fmla="*/ 490686 h 583555"/>
                <a:gd name="connsiteX105" fmla="*/ 1238250 w 1893093"/>
                <a:gd name="connsiteY105" fmla="*/ 483543 h 583555"/>
                <a:gd name="connsiteX106" fmla="*/ 1245393 w 1893093"/>
                <a:gd name="connsiteY106" fmla="*/ 478780 h 583555"/>
                <a:gd name="connsiteX107" fmla="*/ 1257300 w 1893093"/>
                <a:gd name="connsiteY107" fmla="*/ 457349 h 583555"/>
                <a:gd name="connsiteX108" fmla="*/ 1271587 w 1893093"/>
                <a:gd name="connsiteY108" fmla="*/ 447824 h 583555"/>
                <a:gd name="connsiteX109" fmla="*/ 1278731 w 1893093"/>
                <a:gd name="connsiteY109" fmla="*/ 443061 h 583555"/>
                <a:gd name="connsiteX110" fmla="*/ 1293018 w 1893093"/>
                <a:gd name="connsiteY110" fmla="*/ 431155 h 583555"/>
                <a:gd name="connsiteX111" fmla="*/ 1309687 w 1893093"/>
                <a:gd name="connsiteY111" fmla="*/ 412105 h 583555"/>
                <a:gd name="connsiteX112" fmla="*/ 1319212 w 1893093"/>
                <a:gd name="connsiteY112" fmla="*/ 397818 h 583555"/>
                <a:gd name="connsiteX113" fmla="*/ 1328737 w 1893093"/>
                <a:gd name="connsiteY113" fmla="*/ 381149 h 583555"/>
                <a:gd name="connsiteX114" fmla="*/ 1347787 w 1893093"/>
                <a:gd name="connsiteY114" fmla="*/ 364480 h 583555"/>
                <a:gd name="connsiteX115" fmla="*/ 1359693 w 1893093"/>
                <a:gd name="connsiteY115" fmla="*/ 350193 h 583555"/>
                <a:gd name="connsiteX116" fmla="*/ 1369218 w 1893093"/>
                <a:gd name="connsiteY116" fmla="*/ 333524 h 583555"/>
                <a:gd name="connsiteX117" fmla="*/ 1371600 w 1893093"/>
                <a:gd name="connsiteY117" fmla="*/ 326380 h 583555"/>
                <a:gd name="connsiteX118" fmla="*/ 1385887 w 1893093"/>
                <a:gd name="connsiteY118" fmla="*/ 309711 h 583555"/>
                <a:gd name="connsiteX119" fmla="*/ 1390650 w 1893093"/>
                <a:gd name="connsiteY119" fmla="*/ 302568 h 583555"/>
                <a:gd name="connsiteX120" fmla="*/ 1395412 w 1893093"/>
                <a:gd name="connsiteY120" fmla="*/ 288280 h 583555"/>
                <a:gd name="connsiteX121" fmla="*/ 1397793 w 1893093"/>
                <a:gd name="connsiteY121" fmla="*/ 281136 h 583555"/>
                <a:gd name="connsiteX122" fmla="*/ 1402556 w 1893093"/>
                <a:gd name="connsiteY122" fmla="*/ 271611 h 583555"/>
                <a:gd name="connsiteX123" fmla="*/ 1407318 w 1893093"/>
                <a:gd name="connsiteY123" fmla="*/ 257324 h 583555"/>
                <a:gd name="connsiteX124" fmla="*/ 1414462 w 1893093"/>
                <a:gd name="connsiteY124" fmla="*/ 240655 h 583555"/>
                <a:gd name="connsiteX125" fmla="*/ 1438275 w 1893093"/>
                <a:gd name="connsiteY125" fmla="*/ 214461 h 583555"/>
                <a:gd name="connsiteX126" fmla="*/ 1462087 w 1893093"/>
                <a:gd name="connsiteY126" fmla="*/ 209699 h 583555"/>
                <a:gd name="connsiteX127" fmla="*/ 1469231 w 1893093"/>
                <a:gd name="connsiteY127" fmla="*/ 207318 h 583555"/>
                <a:gd name="connsiteX128" fmla="*/ 1485900 w 1893093"/>
                <a:gd name="connsiteY128" fmla="*/ 195411 h 583555"/>
                <a:gd name="connsiteX129" fmla="*/ 1507331 w 1893093"/>
                <a:gd name="connsiteY129" fmla="*/ 176361 h 583555"/>
                <a:gd name="connsiteX130" fmla="*/ 1524000 w 1893093"/>
                <a:gd name="connsiteY130" fmla="*/ 152549 h 583555"/>
                <a:gd name="connsiteX131" fmla="*/ 1540668 w 1893093"/>
                <a:gd name="connsiteY131" fmla="*/ 131118 h 583555"/>
                <a:gd name="connsiteX132" fmla="*/ 1545431 w 1893093"/>
                <a:gd name="connsiteY132" fmla="*/ 123974 h 583555"/>
                <a:gd name="connsiteX133" fmla="*/ 1550193 w 1893093"/>
                <a:gd name="connsiteY133" fmla="*/ 116830 h 583555"/>
                <a:gd name="connsiteX134" fmla="*/ 1566862 w 1893093"/>
                <a:gd name="connsiteY134" fmla="*/ 95399 h 583555"/>
                <a:gd name="connsiteX135" fmla="*/ 1571625 w 1893093"/>
                <a:gd name="connsiteY135" fmla="*/ 88255 h 583555"/>
                <a:gd name="connsiteX136" fmla="*/ 1595437 w 1893093"/>
                <a:gd name="connsiteY136" fmla="*/ 71586 h 583555"/>
                <a:gd name="connsiteX137" fmla="*/ 1600200 w 1893093"/>
                <a:gd name="connsiteY137" fmla="*/ 64443 h 583555"/>
                <a:gd name="connsiteX138" fmla="*/ 1612106 w 1893093"/>
                <a:gd name="connsiteY138" fmla="*/ 57299 h 583555"/>
                <a:gd name="connsiteX139" fmla="*/ 1628775 w 1893093"/>
                <a:gd name="connsiteY139" fmla="*/ 43011 h 583555"/>
                <a:gd name="connsiteX140" fmla="*/ 1643062 w 1893093"/>
                <a:gd name="connsiteY140" fmla="*/ 38249 h 583555"/>
                <a:gd name="connsiteX141" fmla="*/ 1650206 w 1893093"/>
                <a:gd name="connsiteY141" fmla="*/ 35868 h 583555"/>
                <a:gd name="connsiteX142" fmla="*/ 1662112 w 1893093"/>
                <a:gd name="connsiteY142" fmla="*/ 33486 h 583555"/>
                <a:gd name="connsiteX143" fmla="*/ 1676400 w 1893093"/>
                <a:gd name="connsiteY143" fmla="*/ 28724 h 583555"/>
                <a:gd name="connsiteX144" fmla="*/ 1726406 w 1893093"/>
                <a:gd name="connsiteY144" fmla="*/ 23961 h 583555"/>
                <a:gd name="connsiteX145" fmla="*/ 1733550 w 1893093"/>
                <a:gd name="connsiteY145" fmla="*/ 21580 h 583555"/>
                <a:gd name="connsiteX146" fmla="*/ 1745456 w 1893093"/>
                <a:gd name="connsiteY146" fmla="*/ 16818 h 583555"/>
                <a:gd name="connsiteX147" fmla="*/ 1759743 w 1893093"/>
                <a:gd name="connsiteY147" fmla="*/ 14436 h 583555"/>
                <a:gd name="connsiteX148" fmla="*/ 1843087 w 1893093"/>
                <a:gd name="connsiteY148" fmla="*/ 12055 h 583555"/>
                <a:gd name="connsiteX149" fmla="*/ 1869281 w 1893093"/>
                <a:gd name="connsiteY149" fmla="*/ 4911 h 583555"/>
                <a:gd name="connsiteX150" fmla="*/ 1885950 w 1893093"/>
                <a:gd name="connsiteY150" fmla="*/ 149 h 583555"/>
                <a:gd name="connsiteX151" fmla="*/ 1893093 w 1893093"/>
                <a:gd name="connsiteY151" fmla="*/ 149 h 58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893093" h="583555">
                  <a:moveTo>
                    <a:pt x="0" y="9674"/>
                  </a:moveTo>
                  <a:cubicBezTo>
                    <a:pt x="5556" y="8880"/>
                    <a:pt x="11056" y="7293"/>
                    <a:pt x="16668" y="7293"/>
                  </a:cubicBezTo>
                  <a:cubicBezTo>
                    <a:pt x="54501" y="7293"/>
                    <a:pt x="33917" y="8264"/>
                    <a:pt x="54768" y="12055"/>
                  </a:cubicBezTo>
                  <a:cubicBezTo>
                    <a:pt x="60290" y="13059"/>
                    <a:pt x="65881" y="13642"/>
                    <a:pt x="71437" y="14436"/>
                  </a:cubicBezTo>
                  <a:lnTo>
                    <a:pt x="85725" y="19199"/>
                  </a:lnTo>
                  <a:lnTo>
                    <a:pt x="92868" y="21580"/>
                  </a:lnTo>
                  <a:cubicBezTo>
                    <a:pt x="95249" y="23168"/>
                    <a:pt x="97452" y="25063"/>
                    <a:pt x="100012" y="26343"/>
                  </a:cubicBezTo>
                  <a:cubicBezTo>
                    <a:pt x="102257" y="27466"/>
                    <a:pt x="104962" y="27505"/>
                    <a:pt x="107156" y="28724"/>
                  </a:cubicBezTo>
                  <a:cubicBezTo>
                    <a:pt x="112159" y="31504"/>
                    <a:pt x="121443" y="38249"/>
                    <a:pt x="121443" y="38249"/>
                  </a:cubicBezTo>
                  <a:cubicBezTo>
                    <a:pt x="124618" y="43011"/>
                    <a:pt x="126921" y="48489"/>
                    <a:pt x="130968" y="52536"/>
                  </a:cubicBezTo>
                  <a:cubicBezTo>
                    <a:pt x="140136" y="61704"/>
                    <a:pt x="136244" y="56878"/>
                    <a:pt x="142875" y="66824"/>
                  </a:cubicBezTo>
                  <a:cubicBezTo>
                    <a:pt x="148537" y="83811"/>
                    <a:pt x="140508" y="63274"/>
                    <a:pt x="152400" y="81111"/>
                  </a:cubicBezTo>
                  <a:cubicBezTo>
                    <a:pt x="161603" y="94915"/>
                    <a:pt x="145946" y="82364"/>
                    <a:pt x="161925" y="93018"/>
                  </a:cubicBezTo>
                  <a:cubicBezTo>
                    <a:pt x="163512" y="95399"/>
                    <a:pt x="164664" y="98138"/>
                    <a:pt x="166687" y="100161"/>
                  </a:cubicBezTo>
                  <a:cubicBezTo>
                    <a:pt x="168711" y="102185"/>
                    <a:pt x="171946" y="102770"/>
                    <a:pt x="173831" y="104924"/>
                  </a:cubicBezTo>
                  <a:cubicBezTo>
                    <a:pt x="177600" y="109231"/>
                    <a:pt x="179309" y="115164"/>
                    <a:pt x="183356" y="119211"/>
                  </a:cubicBezTo>
                  <a:cubicBezTo>
                    <a:pt x="185737" y="121592"/>
                    <a:pt x="188344" y="123768"/>
                    <a:pt x="190500" y="126355"/>
                  </a:cubicBezTo>
                  <a:cubicBezTo>
                    <a:pt x="192332" y="128554"/>
                    <a:pt x="193982" y="130939"/>
                    <a:pt x="195262" y="133499"/>
                  </a:cubicBezTo>
                  <a:cubicBezTo>
                    <a:pt x="196384" y="135744"/>
                    <a:pt x="196075" y="138683"/>
                    <a:pt x="197643" y="140643"/>
                  </a:cubicBezTo>
                  <a:cubicBezTo>
                    <a:pt x="199431" y="142878"/>
                    <a:pt x="202406" y="143818"/>
                    <a:pt x="204787" y="145405"/>
                  </a:cubicBezTo>
                  <a:cubicBezTo>
                    <a:pt x="205581" y="147786"/>
                    <a:pt x="206045" y="150304"/>
                    <a:pt x="207168" y="152549"/>
                  </a:cubicBezTo>
                  <a:cubicBezTo>
                    <a:pt x="209670" y="157553"/>
                    <a:pt x="214765" y="163484"/>
                    <a:pt x="219075" y="166836"/>
                  </a:cubicBezTo>
                  <a:cubicBezTo>
                    <a:pt x="223593" y="170350"/>
                    <a:pt x="233362" y="176361"/>
                    <a:pt x="233362" y="176361"/>
                  </a:cubicBezTo>
                  <a:cubicBezTo>
                    <a:pt x="234156" y="179536"/>
                    <a:pt x="234803" y="182751"/>
                    <a:pt x="235743" y="185886"/>
                  </a:cubicBezTo>
                  <a:cubicBezTo>
                    <a:pt x="237907" y="193099"/>
                    <a:pt x="240506" y="200174"/>
                    <a:pt x="242887" y="207318"/>
                  </a:cubicBezTo>
                  <a:cubicBezTo>
                    <a:pt x="242888" y="207320"/>
                    <a:pt x="247649" y="221604"/>
                    <a:pt x="247650" y="221605"/>
                  </a:cubicBezTo>
                  <a:lnTo>
                    <a:pt x="254793" y="226368"/>
                  </a:lnTo>
                  <a:cubicBezTo>
                    <a:pt x="255587" y="230337"/>
                    <a:pt x="255500" y="234590"/>
                    <a:pt x="257175" y="238274"/>
                  </a:cubicBezTo>
                  <a:cubicBezTo>
                    <a:pt x="259544" y="243485"/>
                    <a:pt x="266700" y="252561"/>
                    <a:pt x="266700" y="252561"/>
                  </a:cubicBezTo>
                  <a:cubicBezTo>
                    <a:pt x="267494" y="254942"/>
                    <a:pt x="267862" y="257511"/>
                    <a:pt x="269081" y="259705"/>
                  </a:cubicBezTo>
                  <a:cubicBezTo>
                    <a:pt x="271861" y="264709"/>
                    <a:pt x="275431" y="269230"/>
                    <a:pt x="278606" y="273993"/>
                  </a:cubicBezTo>
                  <a:cubicBezTo>
                    <a:pt x="280193" y="276374"/>
                    <a:pt x="282088" y="278577"/>
                    <a:pt x="283368" y="281136"/>
                  </a:cubicBezTo>
                  <a:cubicBezTo>
                    <a:pt x="284956" y="284311"/>
                    <a:pt x="286813" y="287365"/>
                    <a:pt x="288131" y="290661"/>
                  </a:cubicBezTo>
                  <a:cubicBezTo>
                    <a:pt x="289995" y="295322"/>
                    <a:pt x="291305" y="300186"/>
                    <a:pt x="292893" y="304949"/>
                  </a:cubicBezTo>
                  <a:lnTo>
                    <a:pt x="295275" y="312093"/>
                  </a:lnTo>
                  <a:cubicBezTo>
                    <a:pt x="297372" y="318383"/>
                    <a:pt x="301040" y="331477"/>
                    <a:pt x="307181" y="333524"/>
                  </a:cubicBezTo>
                  <a:lnTo>
                    <a:pt x="314325" y="335905"/>
                  </a:lnTo>
                  <a:cubicBezTo>
                    <a:pt x="327972" y="356378"/>
                    <a:pt x="309800" y="332285"/>
                    <a:pt x="326231" y="345430"/>
                  </a:cubicBezTo>
                  <a:cubicBezTo>
                    <a:pt x="328466" y="347218"/>
                    <a:pt x="329161" y="350375"/>
                    <a:pt x="330993" y="352574"/>
                  </a:cubicBezTo>
                  <a:cubicBezTo>
                    <a:pt x="333149" y="355161"/>
                    <a:pt x="335756" y="357337"/>
                    <a:pt x="338137" y="359718"/>
                  </a:cubicBezTo>
                  <a:lnTo>
                    <a:pt x="345281" y="381149"/>
                  </a:lnTo>
                  <a:lnTo>
                    <a:pt x="347662" y="388293"/>
                  </a:lnTo>
                  <a:cubicBezTo>
                    <a:pt x="348456" y="390674"/>
                    <a:pt x="349551" y="392975"/>
                    <a:pt x="350043" y="395436"/>
                  </a:cubicBezTo>
                  <a:cubicBezTo>
                    <a:pt x="353410" y="412266"/>
                    <a:pt x="351145" y="403502"/>
                    <a:pt x="357187" y="421630"/>
                  </a:cubicBezTo>
                  <a:cubicBezTo>
                    <a:pt x="357981" y="424011"/>
                    <a:pt x="358176" y="426686"/>
                    <a:pt x="359568" y="428774"/>
                  </a:cubicBezTo>
                  <a:lnTo>
                    <a:pt x="364331" y="435918"/>
                  </a:lnTo>
                  <a:cubicBezTo>
                    <a:pt x="365807" y="440346"/>
                    <a:pt x="368633" y="448214"/>
                    <a:pt x="369093" y="452586"/>
                  </a:cubicBezTo>
                  <a:cubicBezTo>
                    <a:pt x="370342" y="464453"/>
                    <a:pt x="369787" y="476492"/>
                    <a:pt x="371475" y="488305"/>
                  </a:cubicBezTo>
                  <a:cubicBezTo>
                    <a:pt x="372185" y="493275"/>
                    <a:pt x="372687" y="499043"/>
                    <a:pt x="376237" y="502593"/>
                  </a:cubicBezTo>
                  <a:cubicBezTo>
                    <a:pt x="378618" y="504974"/>
                    <a:pt x="381314" y="507078"/>
                    <a:pt x="383381" y="509736"/>
                  </a:cubicBezTo>
                  <a:cubicBezTo>
                    <a:pt x="386895" y="514254"/>
                    <a:pt x="392906" y="524024"/>
                    <a:pt x="392906" y="524024"/>
                  </a:cubicBezTo>
                  <a:cubicBezTo>
                    <a:pt x="397614" y="522455"/>
                    <a:pt x="403835" y="521078"/>
                    <a:pt x="407193" y="516880"/>
                  </a:cubicBezTo>
                  <a:cubicBezTo>
                    <a:pt x="408761" y="514920"/>
                    <a:pt x="408781" y="512117"/>
                    <a:pt x="409575" y="509736"/>
                  </a:cubicBezTo>
                  <a:cubicBezTo>
                    <a:pt x="409863" y="508008"/>
                    <a:pt x="411732" y="492212"/>
                    <a:pt x="414337" y="488305"/>
                  </a:cubicBezTo>
                  <a:cubicBezTo>
                    <a:pt x="416205" y="485503"/>
                    <a:pt x="419100" y="483542"/>
                    <a:pt x="421481" y="481161"/>
                  </a:cubicBezTo>
                  <a:cubicBezTo>
                    <a:pt x="423068" y="476399"/>
                    <a:pt x="422066" y="464090"/>
                    <a:pt x="426243" y="466874"/>
                  </a:cubicBezTo>
                  <a:lnTo>
                    <a:pt x="440531" y="476399"/>
                  </a:lnTo>
                  <a:lnTo>
                    <a:pt x="447675" y="481161"/>
                  </a:lnTo>
                  <a:cubicBezTo>
                    <a:pt x="448469" y="484336"/>
                    <a:pt x="449116" y="487551"/>
                    <a:pt x="450056" y="490686"/>
                  </a:cubicBezTo>
                  <a:cubicBezTo>
                    <a:pt x="454008" y="503860"/>
                    <a:pt x="450857" y="505134"/>
                    <a:pt x="461962" y="507355"/>
                  </a:cubicBezTo>
                  <a:cubicBezTo>
                    <a:pt x="467466" y="508456"/>
                    <a:pt x="473075" y="508942"/>
                    <a:pt x="478631" y="509736"/>
                  </a:cubicBezTo>
                  <a:cubicBezTo>
                    <a:pt x="481806" y="508942"/>
                    <a:pt x="485148" y="508644"/>
                    <a:pt x="488156" y="507355"/>
                  </a:cubicBezTo>
                  <a:cubicBezTo>
                    <a:pt x="493015" y="505273"/>
                    <a:pt x="499263" y="499266"/>
                    <a:pt x="502443" y="495449"/>
                  </a:cubicBezTo>
                  <a:cubicBezTo>
                    <a:pt x="504275" y="493250"/>
                    <a:pt x="505182" y="490329"/>
                    <a:pt x="507206" y="488305"/>
                  </a:cubicBezTo>
                  <a:cubicBezTo>
                    <a:pt x="509230" y="486281"/>
                    <a:pt x="511969" y="485130"/>
                    <a:pt x="514350" y="483543"/>
                  </a:cubicBezTo>
                  <a:cubicBezTo>
                    <a:pt x="521637" y="485364"/>
                    <a:pt x="525537" y="485205"/>
                    <a:pt x="531018" y="490686"/>
                  </a:cubicBezTo>
                  <a:cubicBezTo>
                    <a:pt x="533042" y="492710"/>
                    <a:pt x="533627" y="495945"/>
                    <a:pt x="535781" y="497830"/>
                  </a:cubicBezTo>
                  <a:cubicBezTo>
                    <a:pt x="540088" y="501599"/>
                    <a:pt x="545306" y="504180"/>
                    <a:pt x="550068" y="507355"/>
                  </a:cubicBezTo>
                  <a:cubicBezTo>
                    <a:pt x="552449" y="508943"/>
                    <a:pt x="554435" y="511424"/>
                    <a:pt x="557212" y="512118"/>
                  </a:cubicBezTo>
                  <a:cubicBezTo>
                    <a:pt x="560387" y="512912"/>
                    <a:pt x="563602" y="513559"/>
                    <a:pt x="566737" y="514499"/>
                  </a:cubicBezTo>
                  <a:cubicBezTo>
                    <a:pt x="571546" y="515941"/>
                    <a:pt x="576155" y="518043"/>
                    <a:pt x="581025" y="519261"/>
                  </a:cubicBezTo>
                  <a:cubicBezTo>
                    <a:pt x="587375" y="520849"/>
                    <a:pt x="593865" y="521954"/>
                    <a:pt x="600075" y="524024"/>
                  </a:cubicBezTo>
                  <a:lnTo>
                    <a:pt x="614362" y="528786"/>
                  </a:lnTo>
                  <a:cubicBezTo>
                    <a:pt x="624175" y="543504"/>
                    <a:pt x="613282" y="529150"/>
                    <a:pt x="626268" y="540693"/>
                  </a:cubicBezTo>
                  <a:cubicBezTo>
                    <a:pt x="631302" y="545168"/>
                    <a:pt x="640556" y="554980"/>
                    <a:pt x="640556" y="554980"/>
                  </a:cubicBezTo>
                  <a:cubicBezTo>
                    <a:pt x="644465" y="566708"/>
                    <a:pt x="640138" y="558601"/>
                    <a:pt x="650081" y="566886"/>
                  </a:cubicBezTo>
                  <a:cubicBezTo>
                    <a:pt x="652668" y="569042"/>
                    <a:pt x="654281" y="572394"/>
                    <a:pt x="657225" y="574030"/>
                  </a:cubicBezTo>
                  <a:cubicBezTo>
                    <a:pt x="661613" y="576468"/>
                    <a:pt x="666750" y="577205"/>
                    <a:pt x="671512" y="578793"/>
                  </a:cubicBezTo>
                  <a:cubicBezTo>
                    <a:pt x="682490" y="582453"/>
                    <a:pt x="676203" y="580683"/>
                    <a:pt x="690562" y="583555"/>
                  </a:cubicBezTo>
                  <a:cubicBezTo>
                    <a:pt x="694494" y="583118"/>
                    <a:pt x="712156" y="582671"/>
                    <a:pt x="719137" y="578793"/>
                  </a:cubicBezTo>
                  <a:cubicBezTo>
                    <a:pt x="724141" y="576013"/>
                    <a:pt x="729378" y="573316"/>
                    <a:pt x="733425" y="569268"/>
                  </a:cubicBezTo>
                  <a:cubicBezTo>
                    <a:pt x="735806" y="566887"/>
                    <a:pt x="737766" y="563992"/>
                    <a:pt x="740568" y="562124"/>
                  </a:cubicBezTo>
                  <a:cubicBezTo>
                    <a:pt x="742657" y="560732"/>
                    <a:pt x="745331" y="560537"/>
                    <a:pt x="747712" y="559743"/>
                  </a:cubicBezTo>
                  <a:lnTo>
                    <a:pt x="769143" y="545455"/>
                  </a:lnTo>
                  <a:cubicBezTo>
                    <a:pt x="771524" y="543867"/>
                    <a:pt x="773727" y="541973"/>
                    <a:pt x="776287" y="540693"/>
                  </a:cubicBezTo>
                  <a:cubicBezTo>
                    <a:pt x="779462" y="539105"/>
                    <a:pt x="782768" y="537756"/>
                    <a:pt x="785812" y="535930"/>
                  </a:cubicBezTo>
                  <a:cubicBezTo>
                    <a:pt x="808894" y="522080"/>
                    <a:pt x="790620" y="529566"/>
                    <a:pt x="814387" y="521643"/>
                  </a:cubicBezTo>
                  <a:lnTo>
                    <a:pt x="828675" y="516880"/>
                  </a:lnTo>
                  <a:cubicBezTo>
                    <a:pt x="859565" y="513019"/>
                    <a:pt x="841340" y="514925"/>
                    <a:pt x="883443" y="512118"/>
                  </a:cubicBezTo>
                  <a:cubicBezTo>
                    <a:pt x="896143" y="512912"/>
                    <a:pt x="908974" y="512515"/>
                    <a:pt x="921543" y="514499"/>
                  </a:cubicBezTo>
                  <a:cubicBezTo>
                    <a:pt x="924370" y="514945"/>
                    <a:pt x="926072" y="518099"/>
                    <a:pt x="928687" y="519261"/>
                  </a:cubicBezTo>
                  <a:cubicBezTo>
                    <a:pt x="933275" y="521300"/>
                    <a:pt x="942975" y="524024"/>
                    <a:pt x="942975" y="524024"/>
                  </a:cubicBezTo>
                  <a:cubicBezTo>
                    <a:pt x="945356" y="525611"/>
                    <a:pt x="947559" y="527506"/>
                    <a:pt x="950118" y="528786"/>
                  </a:cubicBezTo>
                  <a:cubicBezTo>
                    <a:pt x="952363" y="529909"/>
                    <a:pt x="955068" y="529949"/>
                    <a:pt x="957262" y="531168"/>
                  </a:cubicBezTo>
                  <a:cubicBezTo>
                    <a:pt x="980456" y="544054"/>
                    <a:pt x="962462" y="538421"/>
                    <a:pt x="981075" y="543074"/>
                  </a:cubicBezTo>
                  <a:cubicBezTo>
                    <a:pt x="985727" y="542933"/>
                    <a:pt x="1063989" y="541947"/>
                    <a:pt x="1088231" y="538311"/>
                  </a:cubicBezTo>
                  <a:cubicBezTo>
                    <a:pt x="1106090" y="535632"/>
                    <a:pt x="1102462" y="534586"/>
                    <a:pt x="1114425" y="531168"/>
                  </a:cubicBezTo>
                  <a:cubicBezTo>
                    <a:pt x="1117572" y="530269"/>
                    <a:pt x="1120815" y="529726"/>
                    <a:pt x="1123950" y="528786"/>
                  </a:cubicBezTo>
                  <a:cubicBezTo>
                    <a:pt x="1128758" y="527343"/>
                    <a:pt x="1133475" y="525611"/>
                    <a:pt x="1138237" y="524024"/>
                  </a:cubicBezTo>
                  <a:cubicBezTo>
                    <a:pt x="1140618" y="523230"/>
                    <a:pt x="1142905" y="522056"/>
                    <a:pt x="1145381" y="521643"/>
                  </a:cubicBezTo>
                  <a:cubicBezTo>
                    <a:pt x="1164620" y="518435"/>
                    <a:pt x="1155088" y="520788"/>
                    <a:pt x="1173956" y="514499"/>
                  </a:cubicBezTo>
                  <a:cubicBezTo>
                    <a:pt x="1173961" y="514497"/>
                    <a:pt x="1188238" y="509740"/>
                    <a:pt x="1188243" y="509736"/>
                  </a:cubicBezTo>
                  <a:lnTo>
                    <a:pt x="1202531" y="500211"/>
                  </a:lnTo>
                  <a:cubicBezTo>
                    <a:pt x="1204912" y="498624"/>
                    <a:pt x="1206960" y="496354"/>
                    <a:pt x="1209675" y="495449"/>
                  </a:cubicBezTo>
                  <a:cubicBezTo>
                    <a:pt x="1214437" y="493861"/>
                    <a:pt x="1219785" y="493470"/>
                    <a:pt x="1223962" y="490686"/>
                  </a:cubicBezTo>
                  <a:cubicBezTo>
                    <a:pt x="1233195" y="484532"/>
                    <a:pt x="1228391" y="486829"/>
                    <a:pt x="1238250" y="483543"/>
                  </a:cubicBezTo>
                  <a:cubicBezTo>
                    <a:pt x="1240631" y="481955"/>
                    <a:pt x="1243605" y="481015"/>
                    <a:pt x="1245393" y="478780"/>
                  </a:cubicBezTo>
                  <a:cubicBezTo>
                    <a:pt x="1255316" y="466375"/>
                    <a:pt x="1233316" y="473339"/>
                    <a:pt x="1257300" y="457349"/>
                  </a:cubicBezTo>
                  <a:lnTo>
                    <a:pt x="1271587" y="447824"/>
                  </a:lnTo>
                  <a:cubicBezTo>
                    <a:pt x="1273968" y="446236"/>
                    <a:pt x="1276707" y="445085"/>
                    <a:pt x="1278731" y="443061"/>
                  </a:cubicBezTo>
                  <a:cubicBezTo>
                    <a:pt x="1287899" y="433895"/>
                    <a:pt x="1283073" y="437786"/>
                    <a:pt x="1293018" y="431155"/>
                  </a:cubicBezTo>
                  <a:cubicBezTo>
                    <a:pt x="1304131" y="414487"/>
                    <a:pt x="1297781" y="420043"/>
                    <a:pt x="1309687" y="412105"/>
                  </a:cubicBezTo>
                  <a:cubicBezTo>
                    <a:pt x="1312862" y="407343"/>
                    <a:pt x="1317402" y="403248"/>
                    <a:pt x="1319212" y="397818"/>
                  </a:cubicBezTo>
                  <a:cubicBezTo>
                    <a:pt x="1321936" y="389644"/>
                    <a:pt x="1321528" y="388358"/>
                    <a:pt x="1328737" y="381149"/>
                  </a:cubicBezTo>
                  <a:cubicBezTo>
                    <a:pt x="1350631" y="359255"/>
                    <a:pt x="1325526" y="390451"/>
                    <a:pt x="1347787" y="364480"/>
                  </a:cubicBezTo>
                  <a:cubicBezTo>
                    <a:pt x="1367678" y="341274"/>
                    <a:pt x="1334925" y="374961"/>
                    <a:pt x="1359693" y="350193"/>
                  </a:cubicBezTo>
                  <a:cubicBezTo>
                    <a:pt x="1365155" y="333813"/>
                    <a:pt x="1357685" y="353707"/>
                    <a:pt x="1369218" y="333524"/>
                  </a:cubicBezTo>
                  <a:cubicBezTo>
                    <a:pt x="1370463" y="331345"/>
                    <a:pt x="1370355" y="328559"/>
                    <a:pt x="1371600" y="326380"/>
                  </a:cubicBezTo>
                  <a:cubicBezTo>
                    <a:pt x="1378085" y="315030"/>
                    <a:pt x="1378209" y="318923"/>
                    <a:pt x="1385887" y="309711"/>
                  </a:cubicBezTo>
                  <a:cubicBezTo>
                    <a:pt x="1387719" y="307513"/>
                    <a:pt x="1389062" y="304949"/>
                    <a:pt x="1390650" y="302568"/>
                  </a:cubicBezTo>
                  <a:lnTo>
                    <a:pt x="1395412" y="288280"/>
                  </a:lnTo>
                  <a:cubicBezTo>
                    <a:pt x="1396206" y="285899"/>
                    <a:pt x="1396670" y="283381"/>
                    <a:pt x="1397793" y="281136"/>
                  </a:cubicBezTo>
                  <a:cubicBezTo>
                    <a:pt x="1399381" y="277961"/>
                    <a:pt x="1401238" y="274907"/>
                    <a:pt x="1402556" y="271611"/>
                  </a:cubicBezTo>
                  <a:cubicBezTo>
                    <a:pt x="1404420" y="266950"/>
                    <a:pt x="1405731" y="262086"/>
                    <a:pt x="1407318" y="257324"/>
                  </a:cubicBezTo>
                  <a:cubicBezTo>
                    <a:pt x="1409334" y="251275"/>
                    <a:pt x="1410682" y="246115"/>
                    <a:pt x="1414462" y="240655"/>
                  </a:cubicBezTo>
                  <a:cubicBezTo>
                    <a:pt x="1415660" y="238925"/>
                    <a:pt x="1429049" y="217300"/>
                    <a:pt x="1438275" y="214461"/>
                  </a:cubicBezTo>
                  <a:cubicBezTo>
                    <a:pt x="1446012" y="212081"/>
                    <a:pt x="1454408" y="212258"/>
                    <a:pt x="1462087" y="209699"/>
                  </a:cubicBezTo>
                  <a:lnTo>
                    <a:pt x="1469231" y="207318"/>
                  </a:lnTo>
                  <a:cubicBezTo>
                    <a:pt x="1474200" y="204005"/>
                    <a:pt x="1481681" y="199208"/>
                    <a:pt x="1485900" y="195411"/>
                  </a:cubicBezTo>
                  <a:cubicBezTo>
                    <a:pt x="1509202" y="174439"/>
                    <a:pt x="1491612" y="186841"/>
                    <a:pt x="1507331" y="176361"/>
                  </a:cubicBezTo>
                  <a:cubicBezTo>
                    <a:pt x="1511432" y="170210"/>
                    <a:pt x="1518709" y="158722"/>
                    <a:pt x="1524000" y="152549"/>
                  </a:cubicBezTo>
                  <a:cubicBezTo>
                    <a:pt x="1540785" y="132966"/>
                    <a:pt x="1519766" y="162470"/>
                    <a:pt x="1540668" y="131118"/>
                  </a:cubicBezTo>
                  <a:lnTo>
                    <a:pt x="1545431" y="123974"/>
                  </a:lnTo>
                  <a:cubicBezTo>
                    <a:pt x="1547018" y="121593"/>
                    <a:pt x="1548436" y="119089"/>
                    <a:pt x="1550193" y="116830"/>
                  </a:cubicBezTo>
                  <a:cubicBezTo>
                    <a:pt x="1555749" y="109686"/>
                    <a:pt x="1561842" y="102929"/>
                    <a:pt x="1566862" y="95399"/>
                  </a:cubicBezTo>
                  <a:cubicBezTo>
                    <a:pt x="1568450" y="93018"/>
                    <a:pt x="1569471" y="90140"/>
                    <a:pt x="1571625" y="88255"/>
                  </a:cubicBezTo>
                  <a:cubicBezTo>
                    <a:pt x="1577856" y="82803"/>
                    <a:pt x="1589209" y="77814"/>
                    <a:pt x="1595437" y="71586"/>
                  </a:cubicBezTo>
                  <a:cubicBezTo>
                    <a:pt x="1597461" y="69562"/>
                    <a:pt x="1598027" y="66305"/>
                    <a:pt x="1600200" y="64443"/>
                  </a:cubicBezTo>
                  <a:cubicBezTo>
                    <a:pt x="1603714" y="61431"/>
                    <a:pt x="1608453" y="60141"/>
                    <a:pt x="1612106" y="57299"/>
                  </a:cubicBezTo>
                  <a:cubicBezTo>
                    <a:pt x="1619972" y="51181"/>
                    <a:pt x="1620242" y="46803"/>
                    <a:pt x="1628775" y="43011"/>
                  </a:cubicBezTo>
                  <a:cubicBezTo>
                    <a:pt x="1633362" y="40972"/>
                    <a:pt x="1638300" y="39836"/>
                    <a:pt x="1643062" y="38249"/>
                  </a:cubicBezTo>
                  <a:cubicBezTo>
                    <a:pt x="1645443" y="37455"/>
                    <a:pt x="1647745" y="36360"/>
                    <a:pt x="1650206" y="35868"/>
                  </a:cubicBezTo>
                  <a:cubicBezTo>
                    <a:pt x="1654175" y="35074"/>
                    <a:pt x="1658207" y="34551"/>
                    <a:pt x="1662112" y="33486"/>
                  </a:cubicBezTo>
                  <a:cubicBezTo>
                    <a:pt x="1666955" y="32165"/>
                    <a:pt x="1671395" y="29109"/>
                    <a:pt x="1676400" y="28724"/>
                  </a:cubicBezTo>
                  <a:cubicBezTo>
                    <a:pt x="1713737" y="25852"/>
                    <a:pt x="1697087" y="27627"/>
                    <a:pt x="1726406" y="23961"/>
                  </a:cubicBezTo>
                  <a:cubicBezTo>
                    <a:pt x="1728787" y="23167"/>
                    <a:pt x="1731200" y="22461"/>
                    <a:pt x="1733550" y="21580"/>
                  </a:cubicBezTo>
                  <a:cubicBezTo>
                    <a:pt x="1737552" y="20079"/>
                    <a:pt x="1741332" y="17943"/>
                    <a:pt x="1745456" y="16818"/>
                  </a:cubicBezTo>
                  <a:cubicBezTo>
                    <a:pt x="1750114" y="15548"/>
                    <a:pt x="1754921" y="14671"/>
                    <a:pt x="1759743" y="14436"/>
                  </a:cubicBezTo>
                  <a:cubicBezTo>
                    <a:pt x="1787503" y="13082"/>
                    <a:pt x="1815306" y="12849"/>
                    <a:pt x="1843087" y="12055"/>
                  </a:cubicBezTo>
                  <a:cubicBezTo>
                    <a:pt x="1859531" y="6575"/>
                    <a:pt x="1839739" y="12968"/>
                    <a:pt x="1869281" y="4911"/>
                  </a:cubicBezTo>
                  <a:cubicBezTo>
                    <a:pt x="1876742" y="2876"/>
                    <a:pt x="1877625" y="1338"/>
                    <a:pt x="1885950" y="149"/>
                  </a:cubicBezTo>
                  <a:cubicBezTo>
                    <a:pt x="1888307" y="-188"/>
                    <a:pt x="1890712" y="149"/>
                    <a:pt x="1893093" y="149"/>
                  </a:cubicBezTo>
                </a:path>
              </a:pathLst>
            </a:cu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直線矢印コネクタ 7">
              <a:extLst>
                <a:ext uri="{FF2B5EF4-FFF2-40B4-BE49-F238E27FC236}">
                  <a16:creationId xmlns:a16="http://schemas.microsoft.com/office/drawing/2014/main" id="{8FB0C02F-4672-BDD6-5560-0D38DBF1DD10}"/>
                </a:ext>
              </a:extLst>
            </p:cNvPr>
            <p:cNvCxnSpPr>
              <a:cxnSpLocks/>
            </p:cNvCxnSpPr>
            <p:nvPr/>
          </p:nvCxnSpPr>
          <p:spPr>
            <a:xfrm>
              <a:off x="1582883" y="4917834"/>
              <a:ext cx="986374" cy="0"/>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3" name="直線矢印コネクタ 9">
              <a:extLst>
                <a:ext uri="{FF2B5EF4-FFF2-40B4-BE49-F238E27FC236}">
                  <a16:creationId xmlns:a16="http://schemas.microsoft.com/office/drawing/2014/main" id="{D108C53B-4663-A1AC-28BC-4D8D74F99056}"/>
                </a:ext>
              </a:extLst>
            </p:cNvPr>
            <p:cNvCxnSpPr>
              <a:cxnSpLocks/>
            </p:cNvCxnSpPr>
            <p:nvPr/>
          </p:nvCxnSpPr>
          <p:spPr>
            <a:xfrm flipV="1">
              <a:off x="1695410" y="4779379"/>
              <a:ext cx="0" cy="476365"/>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正方形/長方形 26">
                  <a:extLst>
                    <a:ext uri="{FF2B5EF4-FFF2-40B4-BE49-F238E27FC236}">
                      <a16:creationId xmlns:a16="http://schemas.microsoft.com/office/drawing/2014/main" id="{65D4BE55-C321-B336-43DA-88E41801A629}"/>
                    </a:ext>
                  </a:extLst>
                </p:cNvPr>
                <p:cNvSpPr/>
                <p:nvPr/>
              </p:nvSpPr>
              <p:spPr>
                <a:xfrm>
                  <a:off x="1817150" y="4859911"/>
                  <a:ext cx="459678" cy="3842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rPr>
                              <m:t>𝑑</m:t>
                            </m:r>
                          </m:e>
                        </m:acc>
                      </m:oMath>
                    </m:oMathPara>
                  </a14:m>
                  <a:endParaRPr lang="en-US">
                    <a:latin typeface="Cascadia Code" panose="020B0609020000020004" pitchFamily="49" charset="0"/>
                    <a:ea typeface="Cascadia Code" panose="020B0609020000020004" pitchFamily="49" charset="0"/>
                    <a:cs typeface="Cascadia Code" panose="020B0609020000020004" pitchFamily="49" charset="0"/>
                  </a:endParaRPr>
                </a:p>
              </p:txBody>
            </p:sp>
          </mc:Choice>
          <mc:Fallback xmlns="">
            <p:sp>
              <p:nvSpPr>
                <p:cNvPr id="35" name="正方形/長方形 26">
                  <a:extLst>
                    <a:ext uri="{FF2B5EF4-FFF2-40B4-BE49-F238E27FC236}">
                      <a16:creationId xmlns:a16="http://schemas.microsoft.com/office/drawing/2014/main" id="{65D4BE55-C321-B336-43DA-88E41801A629}"/>
                    </a:ext>
                  </a:extLst>
                </p:cNvPr>
                <p:cNvSpPr>
                  <a:spLocks noRot="1" noChangeAspect="1" noMove="1" noResize="1" noEditPoints="1" noAdjustHandles="1" noChangeArrowheads="1" noChangeShapeType="1" noTextEdit="1"/>
                </p:cNvSpPr>
                <p:nvPr/>
              </p:nvSpPr>
              <p:spPr>
                <a:xfrm>
                  <a:off x="1817150" y="4859911"/>
                  <a:ext cx="459678" cy="384272"/>
                </a:xfrm>
                <a:prstGeom prst="rect">
                  <a:avLst/>
                </a:prstGeom>
                <a:blipFill>
                  <a:blip r:embed="rId8"/>
                  <a:stretch>
                    <a:fillRect t="-7937" r="-25333"/>
                  </a:stretch>
                </a:blipFill>
              </p:spPr>
              <p:txBody>
                <a:bodyPr/>
                <a:lstStyle/>
                <a:p>
                  <a:r>
                    <a:rPr lang="zh-CN" altLang="en-US">
                      <a:noFill/>
                    </a:rPr>
                    <a:t> </a:t>
                  </a:r>
                </a:p>
              </p:txBody>
            </p:sp>
          </mc:Fallback>
        </mc:AlternateContent>
      </p:grpSp>
      <p:grpSp>
        <p:nvGrpSpPr>
          <p:cNvPr id="79" name="组合 78">
            <a:extLst>
              <a:ext uri="{FF2B5EF4-FFF2-40B4-BE49-F238E27FC236}">
                <a16:creationId xmlns:a16="http://schemas.microsoft.com/office/drawing/2014/main" id="{36AA4CA2-1E97-E988-BCCF-B86E983525EF}"/>
              </a:ext>
            </a:extLst>
          </p:cNvPr>
          <p:cNvGrpSpPr/>
          <p:nvPr/>
        </p:nvGrpSpPr>
        <p:grpSpPr>
          <a:xfrm>
            <a:off x="4124183" y="4170172"/>
            <a:ext cx="928540" cy="509734"/>
            <a:chOff x="4397919" y="4058913"/>
            <a:chExt cx="928540" cy="509734"/>
          </a:xfrm>
          <a:effectLst>
            <a:outerShdw blurRad="50800" dist="38100" dir="16200000" rotWithShape="0">
              <a:prstClr val="black">
                <a:alpha val="40000"/>
              </a:prstClr>
            </a:outerShdw>
          </a:effectLst>
        </p:grpSpPr>
        <p:cxnSp>
          <p:nvCxnSpPr>
            <p:cNvPr id="42" name="直線矢印コネクタ 44">
              <a:extLst>
                <a:ext uri="{FF2B5EF4-FFF2-40B4-BE49-F238E27FC236}">
                  <a16:creationId xmlns:a16="http://schemas.microsoft.com/office/drawing/2014/main" id="{620940C3-1526-DE65-C290-DFC45DE2A40F}"/>
                </a:ext>
              </a:extLst>
            </p:cNvPr>
            <p:cNvCxnSpPr>
              <a:cxnSpLocks/>
            </p:cNvCxnSpPr>
            <p:nvPr/>
          </p:nvCxnSpPr>
          <p:spPr>
            <a:xfrm flipV="1">
              <a:off x="4474766" y="4058913"/>
              <a:ext cx="0" cy="509734"/>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3" name="直線矢印コネクタ 45">
              <a:extLst>
                <a:ext uri="{FF2B5EF4-FFF2-40B4-BE49-F238E27FC236}">
                  <a16:creationId xmlns:a16="http://schemas.microsoft.com/office/drawing/2014/main" id="{9C7883EA-B27E-91DC-5C45-D7CED10DE2EA}"/>
                </a:ext>
              </a:extLst>
            </p:cNvPr>
            <p:cNvCxnSpPr>
              <a:cxnSpLocks/>
            </p:cNvCxnSpPr>
            <p:nvPr/>
          </p:nvCxnSpPr>
          <p:spPr>
            <a:xfrm>
              <a:off x="4397919" y="4197487"/>
              <a:ext cx="928540" cy="0"/>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44" name="フリーフォーム 32">
              <a:extLst>
                <a:ext uri="{FF2B5EF4-FFF2-40B4-BE49-F238E27FC236}">
                  <a16:creationId xmlns:a16="http://schemas.microsoft.com/office/drawing/2014/main" id="{C46AD064-8B68-2C5B-38BF-799226D42E38}"/>
                </a:ext>
              </a:extLst>
            </p:cNvPr>
            <p:cNvSpPr/>
            <p:nvPr/>
          </p:nvSpPr>
          <p:spPr>
            <a:xfrm>
              <a:off x="4474766" y="4206599"/>
              <a:ext cx="712748" cy="304802"/>
            </a:xfrm>
            <a:custGeom>
              <a:avLst/>
              <a:gdLst>
                <a:gd name="connsiteX0" fmla="*/ 0 w 800100"/>
                <a:gd name="connsiteY0" fmla="*/ 99 h 362049"/>
                <a:gd name="connsiteX1" fmla="*/ 33337 w 800100"/>
                <a:gd name="connsiteY1" fmla="*/ 9624 h 362049"/>
                <a:gd name="connsiteX2" fmla="*/ 47625 w 800100"/>
                <a:gd name="connsiteY2" fmla="*/ 19149 h 362049"/>
                <a:gd name="connsiteX3" fmla="*/ 61912 w 800100"/>
                <a:gd name="connsiteY3" fmla="*/ 23911 h 362049"/>
                <a:gd name="connsiteX4" fmla="*/ 76200 w 800100"/>
                <a:gd name="connsiteY4" fmla="*/ 33436 h 362049"/>
                <a:gd name="connsiteX5" fmla="*/ 90487 w 800100"/>
                <a:gd name="connsiteY5" fmla="*/ 38199 h 362049"/>
                <a:gd name="connsiteX6" fmla="*/ 104775 w 800100"/>
                <a:gd name="connsiteY6" fmla="*/ 52486 h 362049"/>
                <a:gd name="connsiteX7" fmla="*/ 123825 w 800100"/>
                <a:gd name="connsiteY7" fmla="*/ 62011 h 362049"/>
                <a:gd name="connsiteX8" fmla="*/ 152400 w 800100"/>
                <a:gd name="connsiteY8" fmla="*/ 81061 h 362049"/>
                <a:gd name="connsiteX9" fmla="*/ 161925 w 800100"/>
                <a:gd name="connsiteY9" fmla="*/ 95349 h 362049"/>
                <a:gd name="connsiteX10" fmla="*/ 204787 w 800100"/>
                <a:gd name="connsiteY10" fmla="*/ 133449 h 362049"/>
                <a:gd name="connsiteX11" fmla="*/ 228600 w 800100"/>
                <a:gd name="connsiteY11" fmla="*/ 162024 h 362049"/>
                <a:gd name="connsiteX12" fmla="*/ 238125 w 800100"/>
                <a:gd name="connsiteY12" fmla="*/ 176311 h 362049"/>
                <a:gd name="connsiteX13" fmla="*/ 266700 w 800100"/>
                <a:gd name="connsiteY13" fmla="*/ 200124 h 362049"/>
                <a:gd name="connsiteX14" fmla="*/ 300037 w 800100"/>
                <a:gd name="connsiteY14" fmla="*/ 238224 h 362049"/>
                <a:gd name="connsiteX15" fmla="*/ 314325 w 800100"/>
                <a:gd name="connsiteY15" fmla="*/ 266799 h 362049"/>
                <a:gd name="connsiteX16" fmla="*/ 342900 w 800100"/>
                <a:gd name="connsiteY16" fmla="*/ 285849 h 362049"/>
                <a:gd name="connsiteX17" fmla="*/ 366712 w 800100"/>
                <a:gd name="connsiteY17" fmla="*/ 304899 h 362049"/>
                <a:gd name="connsiteX18" fmla="*/ 385762 w 800100"/>
                <a:gd name="connsiteY18" fmla="*/ 314424 h 362049"/>
                <a:gd name="connsiteX19" fmla="*/ 400050 w 800100"/>
                <a:gd name="connsiteY19" fmla="*/ 328711 h 362049"/>
                <a:gd name="connsiteX20" fmla="*/ 414337 w 800100"/>
                <a:gd name="connsiteY20" fmla="*/ 338236 h 362049"/>
                <a:gd name="connsiteX21" fmla="*/ 428625 w 800100"/>
                <a:gd name="connsiteY21" fmla="*/ 352524 h 362049"/>
                <a:gd name="connsiteX22" fmla="*/ 457200 w 800100"/>
                <a:gd name="connsiteY22" fmla="*/ 362049 h 362049"/>
                <a:gd name="connsiteX23" fmla="*/ 495300 w 800100"/>
                <a:gd name="connsiteY23" fmla="*/ 352524 h 362049"/>
                <a:gd name="connsiteX24" fmla="*/ 509587 w 800100"/>
                <a:gd name="connsiteY24" fmla="*/ 342999 h 362049"/>
                <a:gd name="connsiteX25" fmla="*/ 538162 w 800100"/>
                <a:gd name="connsiteY25" fmla="*/ 328711 h 362049"/>
                <a:gd name="connsiteX26" fmla="*/ 585787 w 800100"/>
                <a:gd name="connsiteY26" fmla="*/ 271561 h 362049"/>
                <a:gd name="connsiteX27" fmla="*/ 595312 w 800100"/>
                <a:gd name="connsiteY27" fmla="*/ 257274 h 362049"/>
                <a:gd name="connsiteX28" fmla="*/ 614362 w 800100"/>
                <a:gd name="connsiteY28" fmla="*/ 200124 h 362049"/>
                <a:gd name="connsiteX29" fmla="*/ 623887 w 800100"/>
                <a:gd name="connsiteY29" fmla="*/ 171549 h 362049"/>
                <a:gd name="connsiteX30" fmla="*/ 633412 w 800100"/>
                <a:gd name="connsiteY30" fmla="*/ 138211 h 362049"/>
                <a:gd name="connsiteX31" fmla="*/ 642937 w 800100"/>
                <a:gd name="connsiteY31" fmla="*/ 123924 h 362049"/>
                <a:gd name="connsiteX32" fmla="*/ 657225 w 800100"/>
                <a:gd name="connsiteY32" fmla="*/ 109636 h 362049"/>
                <a:gd name="connsiteX33" fmla="*/ 704850 w 800100"/>
                <a:gd name="connsiteY33" fmla="*/ 52486 h 362049"/>
                <a:gd name="connsiteX34" fmla="*/ 719137 w 800100"/>
                <a:gd name="connsiteY34" fmla="*/ 38199 h 362049"/>
                <a:gd name="connsiteX35" fmla="*/ 747712 w 800100"/>
                <a:gd name="connsiteY35" fmla="*/ 19149 h 362049"/>
                <a:gd name="connsiteX36" fmla="*/ 776287 w 800100"/>
                <a:gd name="connsiteY36" fmla="*/ 9624 h 362049"/>
                <a:gd name="connsiteX37" fmla="*/ 800100 w 800100"/>
                <a:gd name="connsiteY37" fmla="*/ 99 h 36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0100" h="362049">
                  <a:moveTo>
                    <a:pt x="0" y="99"/>
                  </a:moveTo>
                  <a:cubicBezTo>
                    <a:pt x="11112" y="3274"/>
                    <a:pt x="22607" y="5332"/>
                    <a:pt x="33337" y="9624"/>
                  </a:cubicBezTo>
                  <a:cubicBezTo>
                    <a:pt x="38652" y="11750"/>
                    <a:pt x="42505" y="16589"/>
                    <a:pt x="47625" y="19149"/>
                  </a:cubicBezTo>
                  <a:cubicBezTo>
                    <a:pt x="52115" y="21394"/>
                    <a:pt x="57150" y="22324"/>
                    <a:pt x="61912" y="23911"/>
                  </a:cubicBezTo>
                  <a:cubicBezTo>
                    <a:pt x="66675" y="27086"/>
                    <a:pt x="71080" y="30876"/>
                    <a:pt x="76200" y="33436"/>
                  </a:cubicBezTo>
                  <a:cubicBezTo>
                    <a:pt x="80690" y="35681"/>
                    <a:pt x="86310" y="35414"/>
                    <a:pt x="90487" y="38199"/>
                  </a:cubicBezTo>
                  <a:cubicBezTo>
                    <a:pt x="96091" y="41935"/>
                    <a:pt x="99294" y="48571"/>
                    <a:pt x="104775" y="52486"/>
                  </a:cubicBezTo>
                  <a:cubicBezTo>
                    <a:pt x="110552" y="56612"/>
                    <a:pt x="117737" y="58358"/>
                    <a:pt x="123825" y="62011"/>
                  </a:cubicBezTo>
                  <a:cubicBezTo>
                    <a:pt x="133641" y="67901"/>
                    <a:pt x="152400" y="81061"/>
                    <a:pt x="152400" y="81061"/>
                  </a:cubicBezTo>
                  <a:cubicBezTo>
                    <a:pt x="155575" y="85824"/>
                    <a:pt x="157878" y="91301"/>
                    <a:pt x="161925" y="95349"/>
                  </a:cubicBezTo>
                  <a:cubicBezTo>
                    <a:pt x="190558" y="123983"/>
                    <a:pt x="164779" y="73439"/>
                    <a:pt x="204787" y="133449"/>
                  </a:cubicBezTo>
                  <a:cubicBezTo>
                    <a:pt x="228435" y="168920"/>
                    <a:pt x="198042" y="125355"/>
                    <a:pt x="228600" y="162024"/>
                  </a:cubicBezTo>
                  <a:cubicBezTo>
                    <a:pt x="232264" y="166421"/>
                    <a:pt x="234078" y="172264"/>
                    <a:pt x="238125" y="176311"/>
                  </a:cubicBezTo>
                  <a:cubicBezTo>
                    <a:pt x="265640" y="203826"/>
                    <a:pt x="239393" y="165015"/>
                    <a:pt x="266700" y="200124"/>
                  </a:cubicBezTo>
                  <a:cubicBezTo>
                    <a:pt x="296619" y="238591"/>
                    <a:pt x="272378" y="219784"/>
                    <a:pt x="300037" y="238224"/>
                  </a:cubicBezTo>
                  <a:cubicBezTo>
                    <a:pt x="303434" y="248414"/>
                    <a:pt x="305637" y="259197"/>
                    <a:pt x="314325" y="266799"/>
                  </a:cubicBezTo>
                  <a:cubicBezTo>
                    <a:pt x="322940" y="274337"/>
                    <a:pt x="333961" y="278698"/>
                    <a:pt x="342900" y="285849"/>
                  </a:cubicBezTo>
                  <a:cubicBezTo>
                    <a:pt x="350837" y="292199"/>
                    <a:pt x="358254" y="299261"/>
                    <a:pt x="366712" y="304899"/>
                  </a:cubicBezTo>
                  <a:cubicBezTo>
                    <a:pt x="372619" y="308837"/>
                    <a:pt x="379985" y="310298"/>
                    <a:pt x="385762" y="314424"/>
                  </a:cubicBezTo>
                  <a:cubicBezTo>
                    <a:pt x="391243" y="318339"/>
                    <a:pt x="394876" y="324399"/>
                    <a:pt x="400050" y="328711"/>
                  </a:cubicBezTo>
                  <a:cubicBezTo>
                    <a:pt x="404447" y="332375"/>
                    <a:pt x="409940" y="334572"/>
                    <a:pt x="414337" y="338236"/>
                  </a:cubicBezTo>
                  <a:cubicBezTo>
                    <a:pt x="419511" y="342548"/>
                    <a:pt x="422737" y="349253"/>
                    <a:pt x="428625" y="352524"/>
                  </a:cubicBezTo>
                  <a:cubicBezTo>
                    <a:pt x="437402" y="357400"/>
                    <a:pt x="457200" y="362049"/>
                    <a:pt x="457200" y="362049"/>
                  </a:cubicBezTo>
                  <a:cubicBezTo>
                    <a:pt x="466251" y="360239"/>
                    <a:pt x="485541" y="357404"/>
                    <a:pt x="495300" y="352524"/>
                  </a:cubicBezTo>
                  <a:cubicBezTo>
                    <a:pt x="500419" y="349964"/>
                    <a:pt x="504468" y="345559"/>
                    <a:pt x="509587" y="342999"/>
                  </a:cubicBezTo>
                  <a:cubicBezTo>
                    <a:pt x="528501" y="333542"/>
                    <a:pt x="520614" y="344309"/>
                    <a:pt x="538162" y="328711"/>
                  </a:cubicBezTo>
                  <a:cubicBezTo>
                    <a:pt x="568166" y="302041"/>
                    <a:pt x="564930" y="302846"/>
                    <a:pt x="585787" y="271561"/>
                  </a:cubicBezTo>
                  <a:cubicBezTo>
                    <a:pt x="588962" y="266799"/>
                    <a:pt x="593502" y="262704"/>
                    <a:pt x="595312" y="257274"/>
                  </a:cubicBezTo>
                  <a:lnTo>
                    <a:pt x="614362" y="200124"/>
                  </a:lnTo>
                  <a:cubicBezTo>
                    <a:pt x="614365" y="200114"/>
                    <a:pt x="623884" y="171560"/>
                    <a:pt x="623887" y="171549"/>
                  </a:cubicBezTo>
                  <a:cubicBezTo>
                    <a:pt x="625411" y="165452"/>
                    <a:pt x="629998" y="145039"/>
                    <a:pt x="633412" y="138211"/>
                  </a:cubicBezTo>
                  <a:cubicBezTo>
                    <a:pt x="635972" y="133092"/>
                    <a:pt x="639273" y="128321"/>
                    <a:pt x="642937" y="123924"/>
                  </a:cubicBezTo>
                  <a:cubicBezTo>
                    <a:pt x="647249" y="118750"/>
                    <a:pt x="653090" y="114953"/>
                    <a:pt x="657225" y="109636"/>
                  </a:cubicBezTo>
                  <a:cubicBezTo>
                    <a:pt x="703639" y="49961"/>
                    <a:pt x="644773" y="112563"/>
                    <a:pt x="704850" y="52486"/>
                  </a:cubicBezTo>
                  <a:cubicBezTo>
                    <a:pt x="709612" y="47724"/>
                    <a:pt x="713533" y="41935"/>
                    <a:pt x="719137" y="38199"/>
                  </a:cubicBezTo>
                  <a:cubicBezTo>
                    <a:pt x="728662" y="31849"/>
                    <a:pt x="736852" y="22769"/>
                    <a:pt x="747712" y="19149"/>
                  </a:cubicBezTo>
                  <a:lnTo>
                    <a:pt x="776287" y="9624"/>
                  </a:lnTo>
                  <a:cubicBezTo>
                    <a:pt x="793217" y="-1662"/>
                    <a:pt x="784851" y="99"/>
                    <a:pt x="800100" y="99"/>
                  </a:cubicBezTo>
                </a:path>
              </a:pathLst>
            </a:custGeom>
            <a:solidFill>
              <a:schemeClr val="accent6">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テキスト ボックス 50">
              <a:extLst>
                <a:ext uri="{FF2B5EF4-FFF2-40B4-BE49-F238E27FC236}">
                  <a16:creationId xmlns:a16="http://schemas.microsoft.com/office/drawing/2014/main" id="{FF94F4CF-EBCD-AAE8-BFE0-319365904C8A}"/>
                </a:ext>
              </a:extLst>
            </p:cNvPr>
            <p:cNvSpPr txBox="1"/>
            <p:nvPr/>
          </p:nvSpPr>
          <p:spPr>
            <a:xfrm>
              <a:off x="4721481" y="4116968"/>
              <a:ext cx="346535" cy="369332"/>
            </a:xfrm>
            <a:prstGeom prst="rect">
              <a:avLst/>
            </a:prstGeom>
            <a:noFill/>
          </p:spPr>
          <p:txBody>
            <a:bodyPr wrap="square" rtlCol="0">
              <a:spAutoFit/>
            </a:bodyPr>
            <a:lstStyle/>
            <a:p>
              <a:r>
                <a:rPr lang="en-US" i="1" dirty="0">
                  <a:solidFill>
                    <a:schemeClr val="accent6">
                      <a:lumMod val="75000"/>
                    </a:schemeClr>
                  </a:solidFill>
                  <a:latin typeface="Arial" panose="020B0604020202020204" pitchFamily="34" charset="0"/>
                  <a:cs typeface="Arial" panose="020B0604020202020204" pitchFamily="34" charset="0"/>
                </a:rPr>
                <a:t>y</a:t>
              </a:r>
            </a:p>
          </p:txBody>
        </p:sp>
      </p:grpSp>
      <p:sp>
        <p:nvSpPr>
          <p:cNvPr id="78" name="矩形: 圆角 77">
            <a:extLst>
              <a:ext uri="{FF2B5EF4-FFF2-40B4-BE49-F238E27FC236}">
                <a16:creationId xmlns:a16="http://schemas.microsoft.com/office/drawing/2014/main" id="{D6EA8B15-96C9-4D95-36C9-6EF922A15A41}"/>
              </a:ext>
            </a:extLst>
          </p:cNvPr>
          <p:cNvSpPr/>
          <p:nvPr/>
        </p:nvSpPr>
        <p:spPr>
          <a:xfrm>
            <a:off x="5595583" y="1877791"/>
            <a:ext cx="5629637" cy="2620550"/>
          </a:xfrm>
          <a:prstGeom prst="roundRect">
            <a:avLst>
              <a:gd name="adj" fmla="val 2977"/>
            </a:avLst>
          </a:prstGeom>
          <a:gradFill>
            <a:gsLst>
              <a:gs pos="0">
                <a:schemeClr val="accent1">
                  <a:lumMod val="0"/>
                  <a:lumOff val="100000"/>
                  <a:alpha val="0"/>
                </a:schemeClr>
              </a:gs>
              <a:gs pos="100000">
                <a:schemeClr val="accent6">
                  <a:lumMod val="20000"/>
                  <a:lumOff val="80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graphicFrame>
        <p:nvGraphicFramePr>
          <p:cNvPr id="76" name="オブジェクト 18">
            <a:extLst>
              <a:ext uri="{FF2B5EF4-FFF2-40B4-BE49-F238E27FC236}">
                <a16:creationId xmlns:a16="http://schemas.microsoft.com/office/drawing/2014/main" id="{3F6710D9-713A-CC4D-33CF-7279BF7CB1B5}"/>
              </a:ext>
            </a:extLst>
          </p:cNvPr>
          <p:cNvGraphicFramePr>
            <a:graphicFrameLocks noChangeAspect="1"/>
          </p:cNvGraphicFramePr>
          <p:nvPr/>
        </p:nvGraphicFramePr>
        <p:xfrm>
          <a:off x="5628947" y="1885049"/>
          <a:ext cx="5898762" cy="2526716"/>
        </p:xfrm>
        <a:graphic>
          <a:graphicData uri="http://schemas.openxmlformats.org/presentationml/2006/ole">
            <mc:AlternateContent xmlns:mc="http://schemas.openxmlformats.org/markup-compatibility/2006">
              <mc:Choice xmlns:v="urn:schemas-microsoft-com:vml" Requires="v">
                <p:oleObj spid="_x0000_s31751" name="Visio" r:id="rId9" imgW="3149498" imgH="1346291" progId="Visio.Drawing.15">
                  <p:embed/>
                </p:oleObj>
              </mc:Choice>
              <mc:Fallback>
                <p:oleObj name="Visio" r:id="rId9" imgW="3149498" imgH="1346291" progId="Visio.Drawing.15">
                  <p:embed/>
                  <p:pic>
                    <p:nvPicPr>
                      <p:cNvPr id="76" name="オブジェクト 18">
                        <a:extLst>
                          <a:ext uri="{FF2B5EF4-FFF2-40B4-BE49-F238E27FC236}">
                            <a16:creationId xmlns:a16="http://schemas.microsoft.com/office/drawing/2014/main" id="{3F6710D9-713A-CC4D-33CF-7279BF7CB1B5}"/>
                          </a:ext>
                        </a:extLst>
                      </p:cNvPr>
                      <p:cNvPicPr>
                        <a:picLocks noChangeAspect="1" noChangeArrowheads="1"/>
                      </p:cNvPicPr>
                      <p:nvPr/>
                    </p:nvPicPr>
                    <p:blipFill>
                      <a:blip r:embed="rId10"/>
                      <a:srcRect/>
                      <a:stretch>
                        <a:fillRect/>
                      </a:stretch>
                    </p:blipFill>
                    <p:spPr bwMode="auto">
                      <a:xfrm>
                        <a:off x="5628947" y="1885049"/>
                        <a:ext cx="5898762" cy="2526716"/>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7" name="正方形/長方形 21">
                <a:extLst>
                  <a:ext uri="{FF2B5EF4-FFF2-40B4-BE49-F238E27FC236}">
                    <a16:creationId xmlns:a16="http://schemas.microsoft.com/office/drawing/2014/main" id="{174E93A5-342B-ACBC-2006-5F21B8CDB12A}"/>
                  </a:ext>
                </a:extLst>
              </p:cNvPr>
              <p:cNvSpPr/>
              <p:nvPr/>
            </p:nvSpPr>
            <p:spPr>
              <a:xfrm>
                <a:off x="6454940" y="5831121"/>
                <a:ext cx="4246775"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𝑗</m:t>
                      </m:r>
                      <m:r>
                        <a:rPr lang="en-US" b="0" i="1" smtClean="0">
                          <a:solidFill>
                            <a:srgbClr val="FF0000"/>
                          </a:solidFill>
                          <a:latin typeface="Cambria Math" panose="02040503050406030204" pitchFamily="18" charset="0"/>
                          <a:ea typeface="Cambria Math" panose="02040503050406030204" pitchFamily="18" charset="0"/>
                        </a:rPr>
                        <m:t>𝜔</m:t>
                      </m:r>
                      <m:r>
                        <a:rPr lang="en-US" b="0" i="1" smtClean="0">
                          <a:solidFill>
                            <a:srgbClr val="FF0000"/>
                          </a:solidFill>
                          <a:latin typeface="Cambria Math" panose="02040503050406030204" pitchFamily="18" charset="0"/>
                          <a:ea typeface="Cambria Math" panose="02040503050406030204" pitchFamily="18" charset="0"/>
                        </a:rPr>
                        <m:t>→0, </m:t>
                      </m:r>
                      <m:r>
                        <a:rPr lang="en-US" b="0" i="1" smtClean="0">
                          <a:solidFill>
                            <a:srgbClr val="FF0000"/>
                          </a:solidFill>
                          <a:latin typeface="Cambria Math" panose="02040503050406030204" pitchFamily="18" charset="0"/>
                        </a:rPr>
                        <m:t>𝑄</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≈1,→ 1−</m:t>
                      </m:r>
                      <m:r>
                        <a:rPr lang="en-US" b="0" i="1" smtClean="0">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)≈0</m:t>
                      </m:r>
                    </m:oMath>
                  </m:oMathPara>
                </a14:m>
                <a:endParaRPr lang="en-US"/>
              </a:p>
            </p:txBody>
          </p:sp>
        </mc:Choice>
        <mc:Fallback xmlns="">
          <p:sp>
            <p:nvSpPr>
              <p:cNvPr id="87" name="正方形/長方形 21">
                <a:extLst>
                  <a:ext uri="{FF2B5EF4-FFF2-40B4-BE49-F238E27FC236}">
                    <a16:creationId xmlns:a16="http://schemas.microsoft.com/office/drawing/2014/main" id="{174E93A5-342B-ACBC-2006-5F21B8CDB12A}"/>
                  </a:ext>
                </a:extLst>
              </p:cNvPr>
              <p:cNvSpPr>
                <a:spLocks noRot="1" noChangeAspect="1" noMove="1" noResize="1" noEditPoints="1" noAdjustHandles="1" noChangeArrowheads="1" noChangeShapeType="1" noTextEdit="1"/>
              </p:cNvSpPr>
              <p:nvPr/>
            </p:nvSpPr>
            <p:spPr>
              <a:xfrm>
                <a:off x="6454940" y="5831121"/>
                <a:ext cx="4246775" cy="369332"/>
              </a:xfrm>
              <a:prstGeom prst="rect">
                <a:avLst/>
              </a:prstGeom>
              <a:blipFill>
                <a:blip r:embed="rId11"/>
                <a:stretch>
                  <a:fillRect b="-15000"/>
                </a:stretch>
              </a:blipFill>
            </p:spPr>
            <p:txBody>
              <a:bodyPr/>
              <a:lstStyle/>
              <a:p>
                <a:r>
                  <a:rPr lang="zh-CN" altLang="en-US">
                    <a:noFill/>
                  </a:rPr>
                  <a:t> </a:t>
                </a:r>
              </a:p>
            </p:txBody>
          </p:sp>
        </mc:Fallback>
      </mc:AlternateContent>
      <p:grpSp>
        <p:nvGrpSpPr>
          <p:cNvPr id="7" name="组合 6">
            <a:extLst>
              <a:ext uri="{FF2B5EF4-FFF2-40B4-BE49-F238E27FC236}">
                <a16:creationId xmlns:a16="http://schemas.microsoft.com/office/drawing/2014/main" id="{F6FCA315-9213-F2CD-73CE-07C075D6A18C}"/>
              </a:ext>
            </a:extLst>
          </p:cNvPr>
          <p:cNvGrpSpPr/>
          <p:nvPr/>
        </p:nvGrpSpPr>
        <p:grpSpPr>
          <a:xfrm>
            <a:off x="5867611" y="4435417"/>
            <a:ext cx="5040367" cy="1349531"/>
            <a:chOff x="5875327" y="4059601"/>
            <a:chExt cx="5040367" cy="1349531"/>
          </a:xfrm>
        </p:grpSpPr>
        <mc:AlternateContent xmlns:mc="http://schemas.openxmlformats.org/markup-compatibility/2006" xmlns:a14="http://schemas.microsoft.com/office/drawing/2010/main">
          <mc:Choice Requires="a14">
            <p:sp>
              <p:nvSpPr>
                <p:cNvPr id="85" name="正方形/長方形 2">
                  <a:extLst>
                    <a:ext uri="{FF2B5EF4-FFF2-40B4-BE49-F238E27FC236}">
                      <a16:creationId xmlns:a16="http://schemas.microsoft.com/office/drawing/2014/main" id="{EA1F1077-FBFC-F851-0F80-4C3E138FBC9E}"/>
                    </a:ext>
                  </a:extLst>
                </p:cNvPr>
                <p:cNvSpPr/>
                <p:nvPr/>
              </p:nvSpPr>
              <p:spPr>
                <a:xfrm>
                  <a:off x="6164797" y="4075402"/>
                  <a:ext cx="3087705" cy="7141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𝑃𝐼</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𝑠</m:t>
                                </m:r>
                              </m:e>
                            </m:d>
                          </m:num>
                          <m:den>
                            <m:r>
                              <a:rPr lang="en-US" i="1">
                                <a:latin typeface="Cambria Math" panose="02040503050406030204" pitchFamily="18" charset="0"/>
                              </a:rPr>
                              <m:t>1+</m:t>
                            </m:r>
                            <m:r>
                              <a:rPr lang="en-US" i="1">
                                <a:latin typeface="Cambria Math" panose="02040503050406030204" pitchFamily="18" charset="0"/>
                              </a:rPr>
                              <m:t>𝑃𝐼</m:t>
                            </m:r>
                            <m:d>
                              <m:dPr>
                                <m:ctrlPr>
                                  <a:rPr lang="en-US" i="1">
                                    <a:latin typeface="Cambria Math" panose="02040503050406030204" pitchFamily="18" charset="0"/>
                                  </a:rPr>
                                </m:ctrlPr>
                              </m:dPr>
                              <m:e>
                                <m:r>
                                  <a:rPr lang="en-US" i="1">
                                    <a:latin typeface="Cambria Math" panose="02040503050406030204" pitchFamily="18" charset="0"/>
                                  </a:rPr>
                                  <m:t>𝑠</m:t>
                                </m:r>
                              </m:e>
                            </m:d>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𝑠</m:t>
                                </m:r>
                              </m:e>
                            </m:d>
                          </m:den>
                        </m:f>
                      </m:oMath>
                    </m:oMathPara>
                  </a14:m>
                  <a:endParaRPr lang="en-US" sz="2400"/>
                </a:p>
              </p:txBody>
            </p:sp>
          </mc:Choice>
          <mc:Fallback xmlns="">
            <p:sp>
              <p:nvSpPr>
                <p:cNvPr id="85" name="正方形/長方形 2">
                  <a:extLst>
                    <a:ext uri="{FF2B5EF4-FFF2-40B4-BE49-F238E27FC236}">
                      <a16:creationId xmlns:a16="http://schemas.microsoft.com/office/drawing/2014/main" id="{EA1F1077-FBFC-F851-0F80-4C3E138FBC9E}"/>
                    </a:ext>
                  </a:extLst>
                </p:cNvPr>
                <p:cNvSpPr>
                  <a:spLocks noRot="1" noChangeAspect="1" noMove="1" noResize="1" noEditPoints="1" noAdjustHandles="1" noChangeArrowheads="1" noChangeShapeType="1" noTextEdit="1"/>
                </p:cNvSpPr>
                <p:nvPr/>
              </p:nvSpPr>
              <p:spPr>
                <a:xfrm>
                  <a:off x="6164797" y="4075402"/>
                  <a:ext cx="3087705" cy="714170"/>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正方形/長方形 3">
                  <a:extLst>
                    <a:ext uri="{FF2B5EF4-FFF2-40B4-BE49-F238E27FC236}">
                      <a16:creationId xmlns:a16="http://schemas.microsoft.com/office/drawing/2014/main" id="{563C4E30-BCBC-29DB-D35F-B410481A8CB6}"/>
                    </a:ext>
                  </a:extLst>
                </p:cNvPr>
                <p:cNvSpPr/>
                <p:nvPr/>
              </p:nvSpPr>
              <p:spPr>
                <a:xfrm>
                  <a:off x="6155288" y="4694962"/>
                  <a:ext cx="4760406" cy="7141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𝑃𝐼</m:t>
                            </m:r>
                            <m:r>
                              <a:rPr lang="en-US" i="1">
                                <a:latin typeface="Cambria Math" panose="02040503050406030204" pitchFamily="18" charset="0"/>
                              </a:rPr>
                              <m:t>+</m:t>
                            </m:r>
                            <m:r>
                              <a:rPr lang="en-US" i="1">
                                <a:latin typeface="Cambria Math" panose="02040503050406030204" pitchFamily="18" charset="0"/>
                              </a:rPr>
                              <m:t>𝐷𝑂𝐵</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m:t>
                        </m:r>
                        <m:r>
                          <a:rPr lang="en-US" i="1">
                            <a:solidFill>
                              <a:srgbClr val="FF0000"/>
                            </a:solidFill>
                            <a:latin typeface="Cambria Math" panose="02040503050406030204" pitchFamily="18" charset="0"/>
                          </a:rPr>
                          <m:t>𝑄</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𝑠</m:t>
                            </m:r>
                          </m:e>
                        </m:d>
                        <m:r>
                          <a:rPr lang="en-US" i="1">
                            <a:solidFill>
                              <a:srgbClr val="FF0000"/>
                            </a:solidFill>
                            <a:latin typeface="Cambria Math" panose="02040503050406030204" pitchFamily="18" charset="0"/>
                          </a:rPr>
                          <m:t>]</m:t>
                        </m:r>
                        <m:r>
                          <a:rPr lang="en-US" i="1" smtClean="0">
                            <a:solidFill>
                              <a:srgbClr val="FF0000"/>
                            </a:solidFill>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𝑠</m:t>
                                </m:r>
                              </m:e>
                            </m:d>
                          </m:num>
                          <m:den>
                            <m:r>
                              <a:rPr lang="en-US" i="1">
                                <a:latin typeface="Cambria Math" panose="02040503050406030204" pitchFamily="18" charset="0"/>
                              </a:rPr>
                              <m:t>1+</m:t>
                            </m:r>
                            <m:r>
                              <a:rPr lang="en-US" i="1">
                                <a:latin typeface="Cambria Math" panose="02040503050406030204" pitchFamily="18" charset="0"/>
                              </a:rPr>
                              <m:t>𝑃𝐼</m:t>
                            </m:r>
                            <m:d>
                              <m:dPr>
                                <m:ctrlPr>
                                  <a:rPr lang="en-US" i="1">
                                    <a:latin typeface="Cambria Math" panose="02040503050406030204" pitchFamily="18" charset="0"/>
                                  </a:rPr>
                                </m:ctrlPr>
                              </m:dPr>
                              <m:e>
                                <m:r>
                                  <a:rPr lang="en-US" i="1">
                                    <a:latin typeface="Cambria Math" panose="02040503050406030204" pitchFamily="18" charset="0"/>
                                  </a:rPr>
                                  <m:t>𝑠</m:t>
                                </m:r>
                              </m:e>
                            </m:d>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𝑠</m:t>
                                </m:r>
                              </m:e>
                            </m:d>
                          </m:den>
                        </m:f>
                      </m:oMath>
                    </m:oMathPara>
                  </a14:m>
                  <a:endParaRPr lang="en-US"/>
                </a:p>
              </p:txBody>
            </p:sp>
          </mc:Choice>
          <mc:Fallback xmlns="">
            <p:sp>
              <p:nvSpPr>
                <p:cNvPr id="86" name="正方形/長方形 3">
                  <a:extLst>
                    <a:ext uri="{FF2B5EF4-FFF2-40B4-BE49-F238E27FC236}">
                      <a16:creationId xmlns:a16="http://schemas.microsoft.com/office/drawing/2014/main" id="{563C4E30-BCBC-29DB-D35F-B410481A8CB6}"/>
                    </a:ext>
                  </a:extLst>
                </p:cNvPr>
                <p:cNvSpPr>
                  <a:spLocks noRot="1" noChangeAspect="1" noMove="1" noResize="1" noEditPoints="1" noAdjustHandles="1" noChangeArrowheads="1" noChangeShapeType="1" noTextEdit="1"/>
                </p:cNvSpPr>
                <p:nvPr/>
              </p:nvSpPr>
              <p:spPr>
                <a:xfrm>
                  <a:off x="6155288" y="4694962"/>
                  <a:ext cx="4760406" cy="714170"/>
                </a:xfrm>
                <a:prstGeom prst="rect">
                  <a:avLst/>
                </a:prstGeom>
                <a:blipFill>
                  <a:blip r:embed="rId13"/>
                  <a:stretch>
                    <a:fillRect/>
                  </a:stretch>
                </a:blipFill>
              </p:spPr>
              <p:txBody>
                <a:bodyPr/>
                <a:lstStyle/>
                <a:p>
                  <a:r>
                    <a:rPr lang="zh-CN" altLang="en-US">
                      <a:noFill/>
                    </a:rPr>
                    <a:t> </a:t>
                  </a:r>
                </a:p>
              </p:txBody>
            </p:sp>
          </mc:Fallback>
        </mc:AlternateContent>
        <p:sp>
          <p:nvSpPr>
            <p:cNvPr id="2" name="矩形 1">
              <a:extLst>
                <a:ext uri="{FF2B5EF4-FFF2-40B4-BE49-F238E27FC236}">
                  <a16:creationId xmlns:a16="http://schemas.microsoft.com/office/drawing/2014/main" id="{9C15989C-ECE6-9031-DF4E-CBA7F3C2643E}"/>
                </a:ext>
              </a:extLst>
            </p:cNvPr>
            <p:cNvSpPr/>
            <p:nvPr/>
          </p:nvSpPr>
          <p:spPr>
            <a:xfrm>
              <a:off x="5875327" y="4059601"/>
              <a:ext cx="4932504" cy="1227965"/>
            </a:xfrm>
            <a:prstGeom prst="rect">
              <a:avLst/>
            </a:prstGeom>
          </p:spPr>
          <p:txBody>
            <a:bodyPr wrap="square">
              <a:spAutoFit/>
            </a:bodyPr>
            <a:lstStyle/>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p>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l"/>
                <a:tabLst/>
                <a:defRPr/>
              </a:pPr>
              <a:r>
                <a:rPr lang="en-US" altLang="zh-CN" sz="200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p>
          </p:txBody>
        </p:sp>
      </p:grpSp>
      <p:sp>
        <p:nvSpPr>
          <p:cNvPr id="12" name="箭头: 右 11">
            <a:extLst>
              <a:ext uri="{FF2B5EF4-FFF2-40B4-BE49-F238E27FC236}">
                <a16:creationId xmlns:a16="http://schemas.microsoft.com/office/drawing/2014/main" id="{3010C91A-8182-D6EA-63DA-2AB2CE45DE63}"/>
              </a:ext>
            </a:extLst>
          </p:cNvPr>
          <p:cNvSpPr/>
          <p:nvPr/>
        </p:nvSpPr>
        <p:spPr>
          <a:xfrm rot="16200000">
            <a:off x="8435697" y="5493983"/>
            <a:ext cx="285263" cy="468232"/>
          </a:xfrm>
          <a:prstGeom prst="rightArrow">
            <a:avLst>
              <a:gd name="adj1" fmla="val 50000"/>
              <a:gd name="adj2" fmla="val 44519"/>
            </a:avLst>
          </a:prstGeom>
          <a:gradFill>
            <a:gsLst>
              <a:gs pos="0">
                <a:schemeClr val="bg1"/>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标题 21">
            <a:extLst>
              <a:ext uri="{FF2B5EF4-FFF2-40B4-BE49-F238E27FC236}">
                <a16:creationId xmlns:a16="http://schemas.microsoft.com/office/drawing/2014/main" id="{9B7E43A7-CD87-FB9E-AC7C-35D32EDF445A}"/>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Disturbance Observer-based (DOB) Control</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矩形 18">
            <a:extLst>
              <a:ext uri="{FF2B5EF4-FFF2-40B4-BE49-F238E27FC236}">
                <a16:creationId xmlns:a16="http://schemas.microsoft.com/office/drawing/2014/main" id="{40F195C0-7FEC-F662-AF7A-95277B76406B}"/>
              </a:ext>
            </a:extLst>
          </p:cNvPr>
          <p:cNvSpPr/>
          <p:nvPr/>
        </p:nvSpPr>
        <p:spPr>
          <a:xfrm>
            <a:off x="640526" y="881067"/>
            <a:ext cx="11150154" cy="824008"/>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Disturbance Observer (DOB) ctrl.: Reconstruct </a:t>
            </a:r>
            <a:r>
              <a:rPr lang="en-US" altLang="zh-CN" sz="20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disturbance estimation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 then cancel </a:t>
            </a:r>
            <a:r>
              <a:rPr lang="en-US" altLang="zh-CN" sz="2000" i="1" dirty="0">
                <a:solidFill>
                  <a:srgbClr val="0000FF"/>
                </a:solidFill>
                <a:latin typeface="Arial" panose="020B0604020202020204" pitchFamily="34" charset="0"/>
                <a:ea typeface="微软雅黑" panose="020B0503020204020204" pitchFamily="34" charset="-122"/>
                <a:cs typeface="Arial" panose="020B0604020202020204" pitchFamily="34" charset="0"/>
              </a:rPr>
              <a:t>d</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with      from the LLRF control loop</a:t>
            </a: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583DE40-EBEA-6F52-C247-D1C2090D9358}"/>
                  </a:ext>
                </a:extLst>
              </p:cNvPr>
              <p:cNvSpPr txBox="1"/>
              <p:nvPr/>
            </p:nvSpPr>
            <p:spPr>
              <a:xfrm>
                <a:off x="9298243" y="919413"/>
                <a:ext cx="422910" cy="4167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i="1" smtClean="0">
                              <a:solidFill>
                                <a:srgbClr val="C00000"/>
                              </a:solidFill>
                              <a:latin typeface="Cambria Math" panose="02040503050406030204" pitchFamily="18" charset="0"/>
                            </a:rPr>
                          </m:ctrlPr>
                        </m:accPr>
                        <m:e>
                          <m:r>
                            <a:rPr lang="en-US" altLang="zh-CN" sz="2000" i="1">
                              <a:solidFill>
                                <a:srgbClr val="C00000"/>
                              </a:solidFill>
                              <a:latin typeface="Cambria Math" panose="02040503050406030204" pitchFamily="18" charset="0"/>
                            </a:rPr>
                            <m:t>𝑑</m:t>
                          </m:r>
                        </m:e>
                      </m:acc>
                    </m:oMath>
                  </m:oMathPara>
                </a14:m>
                <a:endParaRPr lang="zh-CN" altLang="en-US" dirty="0"/>
              </a:p>
            </p:txBody>
          </p:sp>
        </mc:Choice>
        <mc:Fallback xmlns="">
          <p:sp>
            <p:nvSpPr>
              <p:cNvPr id="21" name="文本框 20">
                <a:extLst>
                  <a:ext uri="{FF2B5EF4-FFF2-40B4-BE49-F238E27FC236}">
                    <a16:creationId xmlns:a16="http://schemas.microsoft.com/office/drawing/2014/main" id="{8583DE40-EBEA-6F52-C247-D1C2090D9358}"/>
                  </a:ext>
                </a:extLst>
              </p:cNvPr>
              <p:cNvSpPr txBox="1">
                <a:spLocks noRot="1" noChangeAspect="1" noMove="1" noResize="1" noEditPoints="1" noAdjustHandles="1" noChangeArrowheads="1" noChangeShapeType="1" noTextEdit="1"/>
              </p:cNvSpPr>
              <p:nvPr/>
            </p:nvSpPr>
            <p:spPr>
              <a:xfrm>
                <a:off x="9298243" y="919413"/>
                <a:ext cx="422910" cy="416717"/>
              </a:xfrm>
              <a:prstGeom prst="rect">
                <a:avLst/>
              </a:prstGeom>
              <a:blipFill>
                <a:blip r:embed="rId14"/>
                <a:stretch>
                  <a:fillRect t="-2941" r="-20000"/>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46378BB2-FAAE-4214-217B-2956DDFF69EF}"/>
              </a:ext>
            </a:extLst>
          </p:cNvPr>
          <p:cNvSpPr txBox="1"/>
          <p:nvPr/>
        </p:nvSpPr>
        <p:spPr>
          <a:xfrm>
            <a:off x="6856413" y="2463963"/>
            <a:ext cx="620184" cy="461665"/>
          </a:xfrm>
          <a:prstGeom prst="rect">
            <a:avLst/>
          </a:prstGeom>
          <a:solidFill>
            <a:srgbClr val="F2F2F2"/>
          </a:solidFill>
        </p:spPr>
        <p:txBody>
          <a:bodyPr wrap="square">
            <a:spAutoFit/>
          </a:bodyPr>
          <a:lstStyle/>
          <a:p>
            <a:pPr algn="ctr"/>
            <a:r>
              <a:rPr lang="en-US" altLang="zh-CN" sz="2400" i="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PI</a:t>
            </a:r>
            <a:endParaRPr lang="zh-CN" altLang="en-US" sz="2400" i="1"/>
          </a:p>
        </p:txBody>
      </p:sp>
      <p:sp>
        <p:nvSpPr>
          <p:cNvPr id="20" name="文本框 19">
            <a:extLst>
              <a:ext uri="{FF2B5EF4-FFF2-40B4-BE49-F238E27FC236}">
                <a16:creationId xmlns:a16="http://schemas.microsoft.com/office/drawing/2014/main" id="{39F953EB-85AE-6469-72B7-7EE623EEE5C5}"/>
              </a:ext>
            </a:extLst>
          </p:cNvPr>
          <p:cNvSpPr txBox="1"/>
          <p:nvPr/>
        </p:nvSpPr>
        <p:spPr>
          <a:xfrm>
            <a:off x="3281983" y="2339407"/>
            <a:ext cx="714705" cy="369332"/>
          </a:xfrm>
          <a:prstGeom prst="rect">
            <a:avLst/>
          </a:prstGeom>
          <a:noFill/>
        </p:spPr>
        <p:txBody>
          <a:bodyPr wrap="square">
            <a:spAutoFit/>
          </a:bodyPr>
          <a:lstStyle/>
          <a:p>
            <a:r>
              <a:rPr lang="en-US" altLang="zh-CN" i="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Cav</a:t>
            </a:r>
            <a:endParaRPr lang="zh-CN" altLang="en-US" i="1"/>
          </a:p>
        </p:txBody>
      </p:sp>
      <p:grpSp>
        <p:nvGrpSpPr>
          <p:cNvPr id="9" name="组合 8">
            <a:extLst>
              <a:ext uri="{FF2B5EF4-FFF2-40B4-BE49-F238E27FC236}">
                <a16:creationId xmlns:a16="http://schemas.microsoft.com/office/drawing/2014/main" id="{0298DE2A-491F-B8E3-C356-87C33D12D79D}"/>
              </a:ext>
            </a:extLst>
          </p:cNvPr>
          <p:cNvGrpSpPr/>
          <p:nvPr/>
        </p:nvGrpSpPr>
        <p:grpSpPr>
          <a:xfrm>
            <a:off x="4139540" y="2755925"/>
            <a:ext cx="928540" cy="509734"/>
            <a:chOff x="4397919" y="4058913"/>
            <a:chExt cx="928540" cy="509734"/>
          </a:xfrm>
          <a:effectLst>
            <a:outerShdw blurRad="50800" dist="38100" dir="16200000" rotWithShape="0">
              <a:prstClr val="black">
                <a:alpha val="40000"/>
              </a:prstClr>
            </a:outerShdw>
          </a:effectLst>
        </p:grpSpPr>
        <p:cxnSp>
          <p:nvCxnSpPr>
            <p:cNvPr id="11" name="直線矢印コネクタ 44">
              <a:extLst>
                <a:ext uri="{FF2B5EF4-FFF2-40B4-BE49-F238E27FC236}">
                  <a16:creationId xmlns:a16="http://schemas.microsoft.com/office/drawing/2014/main" id="{20FDA2A5-98D8-9504-6F10-2BCD100B5AFB}"/>
                </a:ext>
              </a:extLst>
            </p:cNvPr>
            <p:cNvCxnSpPr>
              <a:cxnSpLocks/>
            </p:cNvCxnSpPr>
            <p:nvPr/>
          </p:nvCxnSpPr>
          <p:spPr>
            <a:xfrm flipV="1">
              <a:off x="4474766" y="4058913"/>
              <a:ext cx="0" cy="509734"/>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直線矢印コネクタ 45">
              <a:extLst>
                <a:ext uri="{FF2B5EF4-FFF2-40B4-BE49-F238E27FC236}">
                  <a16:creationId xmlns:a16="http://schemas.microsoft.com/office/drawing/2014/main" id="{AD10D70A-96F2-5EE6-7CDF-413905D022DB}"/>
                </a:ext>
              </a:extLst>
            </p:cNvPr>
            <p:cNvCxnSpPr>
              <a:cxnSpLocks/>
            </p:cNvCxnSpPr>
            <p:nvPr/>
          </p:nvCxnSpPr>
          <p:spPr>
            <a:xfrm>
              <a:off x="4397919" y="4197487"/>
              <a:ext cx="928540" cy="0"/>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3" name="フリーフォーム 32">
              <a:extLst>
                <a:ext uri="{FF2B5EF4-FFF2-40B4-BE49-F238E27FC236}">
                  <a16:creationId xmlns:a16="http://schemas.microsoft.com/office/drawing/2014/main" id="{D7C5992D-7FD9-A521-40D1-0E03DB87500D}"/>
                </a:ext>
              </a:extLst>
            </p:cNvPr>
            <p:cNvSpPr/>
            <p:nvPr/>
          </p:nvSpPr>
          <p:spPr>
            <a:xfrm>
              <a:off x="4474766" y="4206599"/>
              <a:ext cx="712748" cy="304802"/>
            </a:xfrm>
            <a:custGeom>
              <a:avLst/>
              <a:gdLst>
                <a:gd name="connsiteX0" fmla="*/ 0 w 800100"/>
                <a:gd name="connsiteY0" fmla="*/ 99 h 362049"/>
                <a:gd name="connsiteX1" fmla="*/ 33337 w 800100"/>
                <a:gd name="connsiteY1" fmla="*/ 9624 h 362049"/>
                <a:gd name="connsiteX2" fmla="*/ 47625 w 800100"/>
                <a:gd name="connsiteY2" fmla="*/ 19149 h 362049"/>
                <a:gd name="connsiteX3" fmla="*/ 61912 w 800100"/>
                <a:gd name="connsiteY3" fmla="*/ 23911 h 362049"/>
                <a:gd name="connsiteX4" fmla="*/ 76200 w 800100"/>
                <a:gd name="connsiteY4" fmla="*/ 33436 h 362049"/>
                <a:gd name="connsiteX5" fmla="*/ 90487 w 800100"/>
                <a:gd name="connsiteY5" fmla="*/ 38199 h 362049"/>
                <a:gd name="connsiteX6" fmla="*/ 104775 w 800100"/>
                <a:gd name="connsiteY6" fmla="*/ 52486 h 362049"/>
                <a:gd name="connsiteX7" fmla="*/ 123825 w 800100"/>
                <a:gd name="connsiteY7" fmla="*/ 62011 h 362049"/>
                <a:gd name="connsiteX8" fmla="*/ 152400 w 800100"/>
                <a:gd name="connsiteY8" fmla="*/ 81061 h 362049"/>
                <a:gd name="connsiteX9" fmla="*/ 161925 w 800100"/>
                <a:gd name="connsiteY9" fmla="*/ 95349 h 362049"/>
                <a:gd name="connsiteX10" fmla="*/ 204787 w 800100"/>
                <a:gd name="connsiteY10" fmla="*/ 133449 h 362049"/>
                <a:gd name="connsiteX11" fmla="*/ 228600 w 800100"/>
                <a:gd name="connsiteY11" fmla="*/ 162024 h 362049"/>
                <a:gd name="connsiteX12" fmla="*/ 238125 w 800100"/>
                <a:gd name="connsiteY12" fmla="*/ 176311 h 362049"/>
                <a:gd name="connsiteX13" fmla="*/ 266700 w 800100"/>
                <a:gd name="connsiteY13" fmla="*/ 200124 h 362049"/>
                <a:gd name="connsiteX14" fmla="*/ 300037 w 800100"/>
                <a:gd name="connsiteY14" fmla="*/ 238224 h 362049"/>
                <a:gd name="connsiteX15" fmla="*/ 314325 w 800100"/>
                <a:gd name="connsiteY15" fmla="*/ 266799 h 362049"/>
                <a:gd name="connsiteX16" fmla="*/ 342900 w 800100"/>
                <a:gd name="connsiteY16" fmla="*/ 285849 h 362049"/>
                <a:gd name="connsiteX17" fmla="*/ 366712 w 800100"/>
                <a:gd name="connsiteY17" fmla="*/ 304899 h 362049"/>
                <a:gd name="connsiteX18" fmla="*/ 385762 w 800100"/>
                <a:gd name="connsiteY18" fmla="*/ 314424 h 362049"/>
                <a:gd name="connsiteX19" fmla="*/ 400050 w 800100"/>
                <a:gd name="connsiteY19" fmla="*/ 328711 h 362049"/>
                <a:gd name="connsiteX20" fmla="*/ 414337 w 800100"/>
                <a:gd name="connsiteY20" fmla="*/ 338236 h 362049"/>
                <a:gd name="connsiteX21" fmla="*/ 428625 w 800100"/>
                <a:gd name="connsiteY21" fmla="*/ 352524 h 362049"/>
                <a:gd name="connsiteX22" fmla="*/ 457200 w 800100"/>
                <a:gd name="connsiteY22" fmla="*/ 362049 h 362049"/>
                <a:gd name="connsiteX23" fmla="*/ 495300 w 800100"/>
                <a:gd name="connsiteY23" fmla="*/ 352524 h 362049"/>
                <a:gd name="connsiteX24" fmla="*/ 509587 w 800100"/>
                <a:gd name="connsiteY24" fmla="*/ 342999 h 362049"/>
                <a:gd name="connsiteX25" fmla="*/ 538162 w 800100"/>
                <a:gd name="connsiteY25" fmla="*/ 328711 h 362049"/>
                <a:gd name="connsiteX26" fmla="*/ 585787 w 800100"/>
                <a:gd name="connsiteY26" fmla="*/ 271561 h 362049"/>
                <a:gd name="connsiteX27" fmla="*/ 595312 w 800100"/>
                <a:gd name="connsiteY27" fmla="*/ 257274 h 362049"/>
                <a:gd name="connsiteX28" fmla="*/ 614362 w 800100"/>
                <a:gd name="connsiteY28" fmla="*/ 200124 h 362049"/>
                <a:gd name="connsiteX29" fmla="*/ 623887 w 800100"/>
                <a:gd name="connsiteY29" fmla="*/ 171549 h 362049"/>
                <a:gd name="connsiteX30" fmla="*/ 633412 w 800100"/>
                <a:gd name="connsiteY30" fmla="*/ 138211 h 362049"/>
                <a:gd name="connsiteX31" fmla="*/ 642937 w 800100"/>
                <a:gd name="connsiteY31" fmla="*/ 123924 h 362049"/>
                <a:gd name="connsiteX32" fmla="*/ 657225 w 800100"/>
                <a:gd name="connsiteY32" fmla="*/ 109636 h 362049"/>
                <a:gd name="connsiteX33" fmla="*/ 704850 w 800100"/>
                <a:gd name="connsiteY33" fmla="*/ 52486 h 362049"/>
                <a:gd name="connsiteX34" fmla="*/ 719137 w 800100"/>
                <a:gd name="connsiteY34" fmla="*/ 38199 h 362049"/>
                <a:gd name="connsiteX35" fmla="*/ 747712 w 800100"/>
                <a:gd name="connsiteY35" fmla="*/ 19149 h 362049"/>
                <a:gd name="connsiteX36" fmla="*/ 776287 w 800100"/>
                <a:gd name="connsiteY36" fmla="*/ 9624 h 362049"/>
                <a:gd name="connsiteX37" fmla="*/ 800100 w 800100"/>
                <a:gd name="connsiteY37" fmla="*/ 99 h 36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0100" h="362049">
                  <a:moveTo>
                    <a:pt x="0" y="99"/>
                  </a:moveTo>
                  <a:cubicBezTo>
                    <a:pt x="11112" y="3274"/>
                    <a:pt x="22607" y="5332"/>
                    <a:pt x="33337" y="9624"/>
                  </a:cubicBezTo>
                  <a:cubicBezTo>
                    <a:pt x="38652" y="11750"/>
                    <a:pt x="42505" y="16589"/>
                    <a:pt x="47625" y="19149"/>
                  </a:cubicBezTo>
                  <a:cubicBezTo>
                    <a:pt x="52115" y="21394"/>
                    <a:pt x="57150" y="22324"/>
                    <a:pt x="61912" y="23911"/>
                  </a:cubicBezTo>
                  <a:cubicBezTo>
                    <a:pt x="66675" y="27086"/>
                    <a:pt x="71080" y="30876"/>
                    <a:pt x="76200" y="33436"/>
                  </a:cubicBezTo>
                  <a:cubicBezTo>
                    <a:pt x="80690" y="35681"/>
                    <a:pt x="86310" y="35414"/>
                    <a:pt x="90487" y="38199"/>
                  </a:cubicBezTo>
                  <a:cubicBezTo>
                    <a:pt x="96091" y="41935"/>
                    <a:pt x="99294" y="48571"/>
                    <a:pt x="104775" y="52486"/>
                  </a:cubicBezTo>
                  <a:cubicBezTo>
                    <a:pt x="110552" y="56612"/>
                    <a:pt x="117737" y="58358"/>
                    <a:pt x="123825" y="62011"/>
                  </a:cubicBezTo>
                  <a:cubicBezTo>
                    <a:pt x="133641" y="67901"/>
                    <a:pt x="152400" y="81061"/>
                    <a:pt x="152400" y="81061"/>
                  </a:cubicBezTo>
                  <a:cubicBezTo>
                    <a:pt x="155575" y="85824"/>
                    <a:pt x="157878" y="91301"/>
                    <a:pt x="161925" y="95349"/>
                  </a:cubicBezTo>
                  <a:cubicBezTo>
                    <a:pt x="190558" y="123983"/>
                    <a:pt x="164779" y="73439"/>
                    <a:pt x="204787" y="133449"/>
                  </a:cubicBezTo>
                  <a:cubicBezTo>
                    <a:pt x="228435" y="168920"/>
                    <a:pt x="198042" y="125355"/>
                    <a:pt x="228600" y="162024"/>
                  </a:cubicBezTo>
                  <a:cubicBezTo>
                    <a:pt x="232264" y="166421"/>
                    <a:pt x="234078" y="172264"/>
                    <a:pt x="238125" y="176311"/>
                  </a:cubicBezTo>
                  <a:cubicBezTo>
                    <a:pt x="265640" y="203826"/>
                    <a:pt x="239393" y="165015"/>
                    <a:pt x="266700" y="200124"/>
                  </a:cubicBezTo>
                  <a:cubicBezTo>
                    <a:pt x="296619" y="238591"/>
                    <a:pt x="272378" y="219784"/>
                    <a:pt x="300037" y="238224"/>
                  </a:cubicBezTo>
                  <a:cubicBezTo>
                    <a:pt x="303434" y="248414"/>
                    <a:pt x="305637" y="259197"/>
                    <a:pt x="314325" y="266799"/>
                  </a:cubicBezTo>
                  <a:cubicBezTo>
                    <a:pt x="322940" y="274337"/>
                    <a:pt x="333961" y="278698"/>
                    <a:pt x="342900" y="285849"/>
                  </a:cubicBezTo>
                  <a:cubicBezTo>
                    <a:pt x="350837" y="292199"/>
                    <a:pt x="358254" y="299261"/>
                    <a:pt x="366712" y="304899"/>
                  </a:cubicBezTo>
                  <a:cubicBezTo>
                    <a:pt x="372619" y="308837"/>
                    <a:pt x="379985" y="310298"/>
                    <a:pt x="385762" y="314424"/>
                  </a:cubicBezTo>
                  <a:cubicBezTo>
                    <a:pt x="391243" y="318339"/>
                    <a:pt x="394876" y="324399"/>
                    <a:pt x="400050" y="328711"/>
                  </a:cubicBezTo>
                  <a:cubicBezTo>
                    <a:pt x="404447" y="332375"/>
                    <a:pt x="409940" y="334572"/>
                    <a:pt x="414337" y="338236"/>
                  </a:cubicBezTo>
                  <a:cubicBezTo>
                    <a:pt x="419511" y="342548"/>
                    <a:pt x="422737" y="349253"/>
                    <a:pt x="428625" y="352524"/>
                  </a:cubicBezTo>
                  <a:cubicBezTo>
                    <a:pt x="437402" y="357400"/>
                    <a:pt x="457200" y="362049"/>
                    <a:pt x="457200" y="362049"/>
                  </a:cubicBezTo>
                  <a:cubicBezTo>
                    <a:pt x="466251" y="360239"/>
                    <a:pt x="485541" y="357404"/>
                    <a:pt x="495300" y="352524"/>
                  </a:cubicBezTo>
                  <a:cubicBezTo>
                    <a:pt x="500419" y="349964"/>
                    <a:pt x="504468" y="345559"/>
                    <a:pt x="509587" y="342999"/>
                  </a:cubicBezTo>
                  <a:cubicBezTo>
                    <a:pt x="528501" y="333542"/>
                    <a:pt x="520614" y="344309"/>
                    <a:pt x="538162" y="328711"/>
                  </a:cubicBezTo>
                  <a:cubicBezTo>
                    <a:pt x="568166" y="302041"/>
                    <a:pt x="564930" y="302846"/>
                    <a:pt x="585787" y="271561"/>
                  </a:cubicBezTo>
                  <a:cubicBezTo>
                    <a:pt x="588962" y="266799"/>
                    <a:pt x="593502" y="262704"/>
                    <a:pt x="595312" y="257274"/>
                  </a:cubicBezTo>
                  <a:lnTo>
                    <a:pt x="614362" y="200124"/>
                  </a:lnTo>
                  <a:cubicBezTo>
                    <a:pt x="614365" y="200114"/>
                    <a:pt x="623884" y="171560"/>
                    <a:pt x="623887" y="171549"/>
                  </a:cubicBezTo>
                  <a:cubicBezTo>
                    <a:pt x="625411" y="165452"/>
                    <a:pt x="629998" y="145039"/>
                    <a:pt x="633412" y="138211"/>
                  </a:cubicBezTo>
                  <a:cubicBezTo>
                    <a:pt x="635972" y="133092"/>
                    <a:pt x="639273" y="128321"/>
                    <a:pt x="642937" y="123924"/>
                  </a:cubicBezTo>
                  <a:cubicBezTo>
                    <a:pt x="647249" y="118750"/>
                    <a:pt x="653090" y="114953"/>
                    <a:pt x="657225" y="109636"/>
                  </a:cubicBezTo>
                  <a:cubicBezTo>
                    <a:pt x="703639" y="49961"/>
                    <a:pt x="644773" y="112563"/>
                    <a:pt x="704850" y="52486"/>
                  </a:cubicBezTo>
                  <a:cubicBezTo>
                    <a:pt x="709612" y="47724"/>
                    <a:pt x="713533" y="41935"/>
                    <a:pt x="719137" y="38199"/>
                  </a:cubicBezTo>
                  <a:cubicBezTo>
                    <a:pt x="728662" y="31849"/>
                    <a:pt x="736852" y="22769"/>
                    <a:pt x="747712" y="19149"/>
                  </a:cubicBezTo>
                  <a:lnTo>
                    <a:pt x="776287" y="9624"/>
                  </a:lnTo>
                  <a:cubicBezTo>
                    <a:pt x="793217" y="-1662"/>
                    <a:pt x="784851" y="99"/>
                    <a:pt x="800100" y="99"/>
                  </a:cubicBezTo>
                </a:path>
              </a:pathLst>
            </a:custGeom>
            <a:solidFill>
              <a:schemeClr val="accent6">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テキスト ボックス 50">
              <a:extLst>
                <a:ext uri="{FF2B5EF4-FFF2-40B4-BE49-F238E27FC236}">
                  <a16:creationId xmlns:a16="http://schemas.microsoft.com/office/drawing/2014/main" id="{09AF68DE-571F-C633-3EEF-0AF6FF874C3B}"/>
                </a:ext>
              </a:extLst>
            </p:cNvPr>
            <p:cNvSpPr txBox="1"/>
            <p:nvPr/>
          </p:nvSpPr>
          <p:spPr>
            <a:xfrm>
              <a:off x="4721481" y="4116968"/>
              <a:ext cx="346535" cy="369332"/>
            </a:xfrm>
            <a:prstGeom prst="rect">
              <a:avLst/>
            </a:prstGeom>
            <a:noFill/>
          </p:spPr>
          <p:txBody>
            <a:bodyPr wrap="square" rtlCol="0">
              <a:spAutoFit/>
            </a:bodyPr>
            <a:lstStyle/>
            <a:p>
              <a:r>
                <a:rPr lang="en-US" i="1" dirty="0">
                  <a:solidFill>
                    <a:schemeClr val="accent6">
                      <a:lumMod val="75000"/>
                    </a:schemeClr>
                  </a:solidFill>
                  <a:latin typeface="Arial" panose="020B0604020202020204" pitchFamily="34" charset="0"/>
                  <a:cs typeface="Arial" panose="020B0604020202020204" pitchFamily="34" charset="0"/>
                </a:rPr>
                <a:t>y</a:t>
              </a:r>
            </a:p>
          </p:txBody>
        </p:sp>
      </p:grpSp>
      <p:sp>
        <p:nvSpPr>
          <p:cNvPr id="25" name="弧形 24">
            <a:extLst>
              <a:ext uri="{FF2B5EF4-FFF2-40B4-BE49-F238E27FC236}">
                <a16:creationId xmlns:a16="http://schemas.microsoft.com/office/drawing/2014/main" id="{A65D6D2E-3366-BFD8-0A47-41838D5C6F91}"/>
              </a:ext>
            </a:extLst>
          </p:cNvPr>
          <p:cNvSpPr/>
          <p:nvPr/>
        </p:nvSpPr>
        <p:spPr>
          <a:xfrm rot="5400000">
            <a:off x="2436343" y="3143192"/>
            <a:ext cx="1198033" cy="3132784"/>
          </a:xfrm>
          <a:prstGeom prst="arc">
            <a:avLst>
              <a:gd name="adj1" fmla="val 16200000"/>
              <a:gd name="adj2" fmla="val 21576610"/>
            </a:avLst>
          </a:prstGeom>
          <a:ln w="15875" cap="rnd">
            <a:gradFill>
              <a:gsLst>
                <a:gs pos="0">
                  <a:schemeClr val="accent6">
                    <a:lumMod val="20000"/>
                    <a:lumOff val="80000"/>
                  </a:schemeClr>
                </a:gs>
                <a:gs pos="100000">
                  <a:srgbClr val="C00000"/>
                </a:gs>
              </a:gsLst>
              <a:lin ang="5400000" scaled="1"/>
            </a:gra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A55178E1-389F-6961-B8F7-D52228A1E539}"/>
              </a:ext>
            </a:extLst>
          </p:cNvPr>
          <p:cNvSpPr txBox="1"/>
          <p:nvPr/>
        </p:nvSpPr>
        <p:spPr>
          <a:xfrm>
            <a:off x="2840574" y="5319968"/>
            <a:ext cx="2030099" cy="369332"/>
          </a:xfrm>
          <a:prstGeom prst="rect">
            <a:avLst/>
          </a:prstGeom>
          <a:solidFill>
            <a:schemeClr val="bg1">
              <a:alpha val="28000"/>
            </a:schemeClr>
          </a:solidFill>
        </p:spPr>
        <p:txBody>
          <a:bodyPr wrap="square">
            <a:spAutoFit/>
          </a:bodyPr>
          <a:lstStyle/>
          <a:p>
            <a:r>
              <a:rPr lang="en-US" altLang="zh-CN" sz="1800" dirty="0">
                <a:solidFill>
                  <a:schemeClr val="accent1">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Re-construction</a:t>
            </a:r>
            <a:endParaRPr lang="zh-CN" altLang="en-US" dirty="0">
              <a:solidFill>
                <a:schemeClr val="accent1">
                  <a:lumMod val="60000"/>
                  <a:lumOff val="40000"/>
                </a:schemeClr>
              </a:solidFill>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54A1ADBA-1AE4-4BA2-EC06-92E7C3A65874}"/>
                  </a:ext>
                </a:extLst>
              </p:cNvPr>
              <p:cNvSpPr txBox="1"/>
              <p:nvPr/>
            </p:nvSpPr>
            <p:spPr>
              <a:xfrm>
                <a:off x="1643261" y="1287556"/>
                <a:ext cx="422910" cy="4167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i="1" smtClean="0">
                              <a:solidFill>
                                <a:srgbClr val="C00000"/>
                              </a:solidFill>
                              <a:latin typeface="Cambria Math" panose="02040503050406030204" pitchFamily="18" charset="0"/>
                            </a:rPr>
                          </m:ctrlPr>
                        </m:accPr>
                        <m:e>
                          <m:r>
                            <a:rPr lang="en-US" altLang="zh-CN" sz="2000" i="1">
                              <a:solidFill>
                                <a:srgbClr val="C00000"/>
                              </a:solidFill>
                              <a:latin typeface="Cambria Math" panose="02040503050406030204" pitchFamily="18" charset="0"/>
                            </a:rPr>
                            <m:t>𝑑</m:t>
                          </m:r>
                        </m:e>
                      </m:acc>
                    </m:oMath>
                  </m:oMathPara>
                </a14:m>
                <a:endParaRPr lang="zh-CN" altLang="en-US" dirty="0"/>
              </a:p>
            </p:txBody>
          </p:sp>
        </mc:Choice>
        <mc:Fallback xmlns="">
          <p:sp>
            <p:nvSpPr>
              <p:cNvPr id="28" name="文本框 27">
                <a:extLst>
                  <a:ext uri="{FF2B5EF4-FFF2-40B4-BE49-F238E27FC236}">
                    <a16:creationId xmlns:a16="http://schemas.microsoft.com/office/drawing/2014/main" id="{54A1ADBA-1AE4-4BA2-EC06-92E7C3A65874}"/>
                  </a:ext>
                </a:extLst>
              </p:cNvPr>
              <p:cNvSpPr txBox="1">
                <a:spLocks noRot="1" noChangeAspect="1" noMove="1" noResize="1" noEditPoints="1" noAdjustHandles="1" noChangeArrowheads="1" noChangeShapeType="1" noTextEdit="1"/>
              </p:cNvSpPr>
              <p:nvPr/>
            </p:nvSpPr>
            <p:spPr>
              <a:xfrm>
                <a:off x="1643261" y="1287556"/>
                <a:ext cx="422910" cy="416717"/>
              </a:xfrm>
              <a:prstGeom prst="rect">
                <a:avLst/>
              </a:prstGeom>
              <a:blipFill>
                <a:blip r:embed="rId15"/>
                <a:stretch>
                  <a:fillRect t="-2899" r="-20290"/>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8DA49E92-C58F-C8F1-AF98-1C8EF2845EBE}"/>
              </a:ext>
            </a:extLst>
          </p:cNvPr>
          <p:cNvSpPr txBox="1"/>
          <p:nvPr/>
        </p:nvSpPr>
        <p:spPr>
          <a:xfrm>
            <a:off x="8564880" y="3920450"/>
            <a:ext cx="3406140" cy="307777"/>
          </a:xfrm>
          <a:prstGeom prst="rect">
            <a:avLst/>
          </a:prstGeom>
          <a:solidFill>
            <a:schemeClr val="bg1">
              <a:alpha val="28000"/>
            </a:schemeClr>
          </a:solidFill>
        </p:spPr>
        <p:txBody>
          <a:bodyPr wrap="square">
            <a:spAutoFit/>
          </a:bodyPr>
          <a:lstStyle/>
          <a:p>
            <a:r>
              <a:rPr lang="en-US" altLang="zh-CN" sz="1400" dirty="0">
                <a:solidFill>
                  <a:schemeClr val="accent1">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Remove the high-frequency components</a:t>
            </a:r>
            <a:endParaRPr lang="zh-CN" altLang="en-US" sz="1400" dirty="0">
              <a:solidFill>
                <a:schemeClr val="accent1">
                  <a:lumMod val="60000"/>
                  <a:lumOff val="40000"/>
                </a:schemeClr>
              </a:solidFill>
            </a:endParaRPr>
          </a:p>
        </p:txBody>
      </p:sp>
      <p:sp>
        <p:nvSpPr>
          <p:cNvPr id="26" name="灯片编号占位符 2">
            <a:extLst>
              <a:ext uri="{FF2B5EF4-FFF2-40B4-BE49-F238E27FC236}">
                <a16:creationId xmlns:a16="http://schemas.microsoft.com/office/drawing/2014/main" id="{B9A30BA1-01A4-BD12-3C0C-6D3393A23281}"/>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58</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45977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标题 21">
            <a:extLst>
              <a:ext uri="{FF2B5EF4-FFF2-40B4-BE49-F238E27FC236}">
                <a16:creationId xmlns:a16="http://schemas.microsoft.com/office/drawing/2014/main" id="{89450DE2-848E-E72F-972A-4A62770FBB91}"/>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What is LLRF?</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8" name="矩形 57">
            <a:extLst>
              <a:ext uri="{FF2B5EF4-FFF2-40B4-BE49-F238E27FC236}">
                <a16:creationId xmlns:a16="http://schemas.microsoft.com/office/drawing/2014/main" id="{5977FB96-38D7-97F6-737D-A2CD88101F9A}"/>
              </a:ext>
            </a:extLst>
          </p:cNvPr>
          <p:cNvSpPr/>
          <p:nvPr/>
        </p:nvSpPr>
        <p:spPr>
          <a:xfrm>
            <a:off x="0" y="881067"/>
            <a:ext cx="11677650" cy="707886"/>
          </a:xfrm>
          <a:prstGeom prst="rect">
            <a:avLst/>
          </a:prstGeom>
        </p:spPr>
        <p:txBody>
          <a:bodyPr wrap="square">
            <a:spAutoFit/>
          </a:bodyPr>
          <a:lstStyle/>
          <a:p>
            <a:pPr marL="742950" lvl="1" indent="-285750">
              <a:buFont typeface="Wingdings" panose="05000000000000000000" pitchFamily="2" charset="2"/>
              <a:buChar char="l"/>
            </a:pPr>
            <a:r>
              <a:rPr lang="en-US" altLang="zh-CN" sz="2000" b="0" i="0" u="none" strike="noStrike" baseline="0" dirty="0">
                <a:solidFill>
                  <a:srgbClr val="000000"/>
                </a:solidFill>
                <a:latin typeface="Arial" panose="020B0604020202020204" pitchFamily="34" charset="0"/>
                <a:cs typeface="Arial" panose="020B0604020202020204" pitchFamily="34" charset="0"/>
              </a:rPr>
              <a:t>LLRF systems precisely regulate the amplitude and phase of these fields with </a:t>
            </a:r>
            <a:r>
              <a:rPr lang="en-US" altLang="zh-CN" sz="2000" b="1" i="0" u="none" strike="noStrike" baseline="0" dirty="0">
                <a:solidFill>
                  <a:srgbClr val="000000"/>
                </a:solidFill>
                <a:latin typeface="Arial" panose="020B0604020202020204" pitchFamily="34" charset="0"/>
                <a:cs typeface="Arial" panose="020B0604020202020204" pitchFamily="34" charset="0"/>
              </a:rPr>
              <a:t>feedback (FB) </a:t>
            </a:r>
            <a:r>
              <a:rPr lang="en-US" altLang="zh-CN" sz="2000" b="0" i="0" u="none" strike="noStrike" baseline="0" dirty="0">
                <a:solidFill>
                  <a:srgbClr val="000000"/>
                </a:solidFill>
                <a:latin typeface="Arial" panose="020B0604020202020204" pitchFamily="34" charset="0"/>
                <a:cs typeface="Arial" panose="020B0604020202020204" pitchFamily="34" charset="0"/>
              </a:rPr>
              <a:t>to ensure stable and efficient accelerator operation. </a:t>
            </a:r>
          </a:p>
        </p:txBody>
      </p:sp>
      <p:grpSp>
        <p:nvGrpSpPr>
          <p:cNvPr id="2" name="组合 1">
            <a:extLst>
              <a:ext uri="{FF2B5EF4-FFF2-40B4-BE49-F238E27FC236}">
                <a16:creationId xmlns:a16="http://schemas.microsoft.com/office/drawing/2014/main" id="{4C2764EF-6F43-8BB1-1BEA-FDD132197C03}"/>
              </a:ext>
            </a:extLst>
          </p:cNvPr>
          <p:cNvGrpSpPr/>
          <p:nvPr/>
        </p:nvGrpSpPr>
        <p:grpSpPr>
          <a:xfrm>
            <a:off x="418144" y="1875116"/>
            <a:ext cx="4587765" cy="4498753"/>
            <a:chOff x="5595644" y="3116766"/>
            <a:chExt cx="3753750" cy="3231321"/>
          </a:xfrm>
        </p:grpSpPr>
        <p:sp>
          <p:nvSpPr>
            <p:cNvPr id="3" name="矩形: 圆角 2">
              <a:extLst>
                <a:ext uri="{FF2B5EF4-FFF2-40B4-BE49-F238E27FC236}">
                  <a16:creationId xmlns:a16="http://schemas.microsoft.com/office/drawing/2014/main" id="{56BAE019-F2E1-C4B2-0293-8189C4B9709D}"/>
                </a:ext>
              </a:extLst>
            </p:cNvPr>
            <p:cNvSpPr/>
            <p:nvPr/>
          </p:nvSpPr>
          <p:spPr>
            <a:xfrm>
              <a:off x="5595644" y="3116766"/>
              <a:ext cx="3611055" cy="3219501"/>
            </a:xfrm>
            <a:prstGeom prst="roundRect">
              <a:avLst>
                <a:gd name="adj" fmla="val 1330"/>
              </a:avLst>
            </a:prstGeom>
            <a:solidFill>
              <a:schemeClr val="accent4">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EEFF016E-440A-1297-5749-641286AF392A}"/>
                </a:ext>
              </a:extLst>
            </p:cNvPr>
            <p:cNvGrpSpPr/>
            <p:nvPr/>
          </p:nvGrpSpPr>
          <p:grpSpPr>
            <a:xfrm>
              <a:off x="6185108" y="3126713"/>
              <a:ext cx="3164286" cy="3221374"/>
              <a:chOff x="7033253" y="2220504"/>
              <a:chExt cx="5010406" cy="4430965"/>
            </a:xfrm>
          </p:grpSpPr>
          <p:cxnSp>
            <p:nvCxnSpPr>
              <p:cNvPr id="7" name="直接连接符 6">
                <a:extLst>
                  <a:ext uri="{FF2B5EF4-FFF2-40B4-BE49-F238E27FC236}">
                    <a16:creationId xmlns:a16="http://schemas.microsoft.com/office/drawing/2014/main" id="{51AEE9F1-2CB5-C080-D142-BF25346653C7}"/>
                  </a:ext>
                </a:extLst>
              </p:cNvPr>
              <p:cNvCxnSpPr>
                <a:cxnSpLocks/>
              </p:cNvCxnSpPr>
              <p:nvPr/>
            </p:nvCxnSpPr>
            <p:spPr>
              <a:xfrm flipV="1">
                <a:off x="10404732" y="5368038"/>
                <a:ext cx="0" cy="597160"/>
              </a:xfrm>
              <a:prstGeom prst="line">
                <a:avLst/>
              </a:prstGeom>
              <a:ln>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8" name="矩形: 圆角 7">
                <a:extLst>
                  <a:ext uri="{FF2B5EF4-FFF2-40B4-BE49-F238E27FC236}">
                    <a16:creationId xmlns:a16="http://schemas.microsoft.com/office/drawing/2014/main" id="{E4F270A8-42E5-6259-E523-EBABC0CFDF4E}"/>
                  </a:ext>
                </a:extLst>
              </p:cNvPr>
              <p:cNvSpPr/>
              <p:nvPr/>
            </p:nvSpPr>
            <p:spPr>
              <a:xfrm>
                <a:off x="7090855" y="5361552"/>
                <a:ext cx="4068314" cy="619599"/>
              </a:xfrm>
              <a:prstGeom prst="roundRect">
                <a:avLst/>
              </a:prstGeom>
              <a:gradFill flip="none" rotWithShape="1">
                <a:gsLst>
                  <a:gs pos="0">
                    <a:schemeClr val="accent1">
                      <a:lumMod val="40000"/>
                      <a:lumOff val="60000"/>
                      <a:shade val="30000"/>
                      <a:satMod val="115000"/>
                    </a:schemeClr>
                  </a:gs>
                  <a:gs pos="100000">
                    <a:schemeClr val="accent1">
                      <a:lumMod val="40000"/>
                      <a:lumOff val="6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1A2D8F10-66DA-F476-9EE1-9E2DD0AF4CE3}"/>
                  </a:ext>
                </a:extLst>
              </p:cNvPr>
              <p:cNvSpPr/>
              <p:nvPr/>
            </p:nvSpPr>
            <p:spPr>
              <a:xfrm>
                <a:off x="10337394" y="5678447"/>
                <a:ext cx="165905" cy="76841"/>
              </a:xfrm>
              <a:prstGeom prst="rect">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58CCAAA0-04B7-392D-4D58-5A7ACF91983A}"/>
                  </a:ext>
                </a:extLst>
              </p:cNvPr>
              <p:cNvSpPr/>
              <p:nvPr/>
            </p:nvSpPr>
            <p:spPr>
              <a:xfrm>
                <a:off x="8562267" y="5678447"/>
                <a:ext cx="237295" cy="76841"/>
              </a:xfrm>
              <a:prstGeom prst="rect">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4" name="椭圆 13">
                <a:extLst>
                  <a:ext uri="{FF2B5EF4-FFF2-40B4-BE49-F238E27FC236}">
                    <a16:creationId xmlns:a16="http://schemas.microsoft.com/office/drawing/2014/main" id="{701E9BB7-1D62-FB92-5CB4-B8DAE23CB57B}"/>
                  </a:ext>
                </a:extLst>
              </p:cNvPr>
              <p:cNvSpPr/>
              <p:nvPr/>
            </p:nvSpPr>
            <p:spPr>
              <a:xfrm>
                <a:off x="8716609"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8" name="椭圆 17">
                <a:extLst>
                  <a:ext uri="{FF2B5EF4-FFF2-40B4-BE49-F238E27FC236}">
                    <a16:creationId xmlns:a16="http://schemas.microsoft.com/office/drawing/2014/main" id="{F55991F8-CAFF-20D8-256C-DABE7621A679}"/>
                  </a:ext>
                </a:extLst>
              </p:cNvPr>
              <p:cNvSpPr/>
              <p:nvPr/>
            </p:nvSpPr>
            <p:spPr>
              <a:xfrm>
                <a:off x="8896697"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9" name="椭圆 18">
                <a:extLst>
                  <a:ext uri="{FF2B5EF4-FFF2-40B4-BE49-F238E27FC236}">
                    <a16:creationId xmlns:a16="http://schemas.microsoft.com/office/drawing/2014/main" id="{86BE74A9-1BB5-F17E-0FAC-BE1128B2865E}"/>
                  </a:ext>
                </a:extLst>
              </p:cNvPr>
              <p:cNvSpPr/>
              <p:nvPr/>
            </p:nvSpPr>
            <p:spPr>
              <a:xfrm>
                <a:off x="9076784"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BE828F5F-0660-A651-C761-77859C9843E9}"/>
                  </a:ext>
                </a:extLst>
              </p:cNvPr>
              <p:cNvSpPr/>
              <p:nvPr/>
            </p:nvSpPr>
            <p:spPr>
              <a:xfrm>
                <a:off x="9256870"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4" name="椭圆 23">
                <a:extLst>
                  <a:ext uri="{FF2B5EF4-FFF2-40B4-BE49-F238E27FC236}">
                    <a16:creationId xmlns:a16="http://schemas.microsoft.com/office/drawing/2014/main" id="{6F1D7FD3-A71B-6378-08E7-DD07315322E8}"/>
                  </a:ext>
                </a:extLst>
              </p:cNvPr>
              <p:cNvSpPr/>
              <p:nvPr/>
            </p:nvSpPr>
            <p:spPr>
              <a:xfrm>
                <a:off x="9436958"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6" name="椭圆 25">
                <a:extLst>
                  <a:ext uri="{FF2B5EF4-FFF2-40B4-BE49-F238E27FC236}">
                    <a16:creationId xmlns:a16="http://schemas.microsoft.com/office/drawing/2014/main" id="{3D503F80-9E69-D666-7FA3-09FB0B6D75B7}"/>
                  </a:ext>
                </a:extLst>
              </p:cNvPr>
              <p:cNvSpPr/>
              <p:nvPr/>
            </p:nvSpPr>
            <p:spPr>
              <a:xfrm>
                <a:off x="9617045"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7" name="椭圆 26">
                <a:extLst>
                  <a:ext uri="{FF2B5EF4-FFF2-40B4-BE49-F238E27FC236}">
                    <a16:creationId xmlns:a16="http://schemas.microsoft.com/office/drawing/2014/main" id="{267BC67E-10DE-2724-3580-85CC52A9499E}"/>
                  </a:ext>
                </a:extLst>
              </p:cNvPr>
              <p:cNvSpPr/>
              <p:nvPr/>
            </p:nvSpPr>
            <p:spPr>
              <a:xfrm>
                <a:off x="9797132"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8" name="椭圆 27">
                <a:extLst>
                  <a:ext uri="{FF2B5EF4-FFF2-40B4-BE49-F238E27FC236}">
                    <a16:creationId xmlns:a16="http://schemas.microsoft.com/office/drawing/2014/main" id="{A0BFA46B-8C08-68F5-D187-D165C36496AD}"/>
                  </a:ext>
                </a:extLst>
              </p:cNvPr>
              <p:cNvSpPr/>
              <p:nvPr/>
            </p:nvSpPr>
            <p:spPr>
              <a:xfrm>
                <a:off x="9977220"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9" name="椭圆 28">
                <a:extLst>
                  <a:ext uri="{FF2B5EF4-FFF2-40B4-BE49-F238E27FC236}">
                    <a16:creationId xmlns:a16="http://schemas.microsoft.com/office/drawing/2014/main" id="{4F8F4F30-0D47-BE77-B037-B61DB597C96C}"/>
                  </a:ext>
                </a:extLst>
              </p:cNvPr>
              <p:cNvSpPr/>
              <p:nvPr/>
            </p:nvSpPr>
            <p:spPr>
              <a:xfrm>
                <a:off x="10157307" y="5538308"/>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30" name="椭圆 29">
                <a:extLst>
                  <a:ext uri="{FF2B5EF4-FFF2-40B4-BE49-F238E27FC236}">
                    <a16:creationId xmlns:a16="http://schemas.microsoft.com/office/drawing/2014/main" id="{1945677D-07D7-50D6-B505-DEDF5C2A6C42}"/>
                  </a:ext>
                </a:extLst>
              </p:cNvPr>
              <p:cNvSpPr/>
              <p:nvPr/>
            </p:nvSpPr>
            <p:spPr>
              <a:xfrm>
                <a:off x="10450983" y="5543630"/>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31" name="椭圆 30">
                <a:extLst>
                  <a:ext uri="{FF2B5EF4-FFF2-40B4-BE49-F238E27FC236}">
                    <a16:creationId xmlns:a16="http://schemas.microsoft.com/office/drawing/2014/main" id="{93E384EB-F797-13A3-7264-E8824A756345}"/>
                  </a:ext>
                </a:extLst>
              </p:cNvPr>
              <p:cNvSpPr/>
              <p:nvPr/>
            </p:nvSpPr>
            <p:spPr>
              <a:xfrm>
                <a:off x="10631070" y="5543630"/>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32" name="椭圆 31">
                <a:extLst>
                  <a:ext uri="{FF2B5EF4-FFF2-40B4-BE49-F238E27FC236}">
                    <a16:creationId xmlns:a16="http://schemas.microsoft.com/office/drawing/2014/main" id="{C97F0305-7EF0-ACF5-355F-2D5D6292C3C2}"/>
                  </a:ext>
                </a:extLst>
              </p:cNvPr>
              <p:cNvSpPr/>
              <p:nvPr/>
            </p:nvSpPr>
            <p:spPr>
              <a:xfrm>
                <a:off x="8240227" y="5536862"/>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33" name="椭圆 32">
                <a:extLst>
                  <a:ext uri="{FF2B5EF4-FFF2-40B4-BE49-F238E27FC236}">
                    <a16:creationId xmlns:a16="http://schemas.microsoft.com/office/drawing/2014/main" id="{D88E8350-AB7D-E19C-7B15-C07AC5A40CBE}"/>
                  </a:ext>
                </a:extLst>
              </p:cNvPr>
              <p:cNvSpPr/>
              <p:nvPr/>
            </p:nvSpPr>
            <p:spPr>
              <a:xfrm>
                <a:off x="8420314" y="5536862"/>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34" name="椭圆 33">
                <a:extLst>
                  <a:ext uri="{FF2B5EF4-FFF2-40B4-BE49-F238E27FC236}">
                    <a16:creationId xmlns:a16="http://schemas.microsoft.com/office/drawing/2014/main" id="{87480D60-7325-AA2E-AC95-44786059A48F}"/>
                  </a:ext>
                </a:extLst>
              </p:cNvPr>
              <p:cNvSpPr/>
              <p:nvPr/>
            </p:nvSpPr>
            <p:spPr>
              <a:xfrm>
                <a:off x="9432890" y="5687821"/>
                <a:ext cx="209929" cy="63994"/>
              </a:xfrm>
              <a:prstGeom prst="ellipse">
                <a:avLst/>
              </a:prstGeom>
              <a:gradFill>
                <a:gsLst>
                  <a:gs pos="0">
                    <a:srgbClr val="C10F86"/>
                  </a:gs>
                  <a:gs pos="100000">
                    <a:srgbClr val="8C93F4"/>
                  </a:gs>
                </a:gsLst>
                <a:lin ang="10800000" scaled="1"/>
              </a:gradFill>
              <a:ln>
                <a:no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n>
                    <a:solidFill>
                      <a:schemeClr val="tx1"/>
                    </a:solidFill>
                  </a:ln>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3261450F-0797-1CBF-A5BE-52FADC91F8A7}"/>
                  </a:ext>
                </a:extLst>
              </p:cNvPr>
              <p:cNvSpPr txBox="1"/>
              <p:nvPr/>
            </p:nvSpPr>
            <p:spPr>
              <a:xfrm>
                <a:off x="8768897" y="5594737"/>
                <a:ext cx="794991" cy="299242"/>
              </a:xfrm>
              <a:prstGeom prst="rect">
                <a:avLst/>
              </a:prstGeom>
              <a:noFill/>
            </p:spPr>
            <p:txBody>
              <a:bodyPr wrap="square">
                <a:spAutoFit/>
              </a:bodyPr>
              <a:lstStyle/>
              <a:p>
                <a:r>
                  <a:rPr lang="en-US" altLang="zh-CN" sz="800">
                    <a:solidFill>
                      <a:srgbClr val="7B57C1"/>
                    </a:solidFill>
                    <a:latin typeface="微软雅黑" panose="020B0503020204020204" pitchFamily="34" charset="-122"/>
                    <a:ea typeface="微软雅黑" panose="020B0503020204020204" pitchFamily="34" charset="-122"/>
                    <a:cs typeface="Times New Roman" pitchFamily="18" charset="0"/>
                  </a:rPr>
                  <a:t>beam</a:t>
                </a:r>
                <a:endParaRPr lang="zh-CN" altLang="en-US" sz="800">
                  <a:solidFill>
                    <a:srgbClr val="7B57C1"/>
                  </a:solidFill>
                  <a:latin typeface="微软雅黑" panose="020B0503020204020204" pitchFamily="34" charset="-122"/>
                  <a:ea typeface="微软雅黑" panose="020B0503020204020204" pitchFamily="34" charset="-122"/>
                </a:endParaRPr>
              </a:p>
            </p:txBody>
          </p:sp>
          <p:sp>
            <p:nvSpPr>
              <p:cNvPr id="36" name="椭圆 35">
                <a:extLst>
                  <a:ext uri="{FF2B5EF4-FFF2-40B4-BE49-F238E27FC236}">
                    <a16:creationId xmlns:a16="http://schemas.microsoft.com/office/drawing/2014/main" id="{15D49F96-3DF5-D8AB-BDC5-1B1AA8A7A14B}"/>
                  </a:ext>
                </a:extLst>
              </p:cNvPr>
              <p:cNvSpPr/>
              <p:nvPr/>
            </p:nvSpPr>
            <p:spPr>
              <a:xfrm>
                <a:off x="7884038" y="5536862"/>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37" name="椭圆 36">
                <a:extLst>
                  <a:ext uri="{FF2B5EF4-FFF2-40B4-BE49-F238E27FC236}">
                    <a16:creationId xmlns:a16="http://schemas.microsoft.com/office/drawing/2014/main" id="{A86BC6D9-3C8F-EB35-8C04-F395F73FA227}"/>
                  </a:ext>
                </a:extLst>
              </p:cNvPr>
              <p:cNvSpPr/>
              <p:nvPr/>
            </p:nvSpPr>
            <p:spPr>
              <a:xfrm>
                <a:off x="8064125" y="5536862"/>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38" name="直接箭头连接符 37">
                <a:extLst>
                  <a:ext uri="{FF2B5EF4-FFF2-40B4-BE49-F238E27FC236}">
                    <a16:creationId xmlns:a16="http://schemas.microsoft.com/office/drawing/2014/main" id="{5449791C-F443-1B39-E0EA-5A564467D85C}"/>
                  </a:ext>
                </a:extLst>
              </p:cNvPr>
              <p:cNvCxnSpPr>
                <a:cxnSpLocks/>
              </p:cNvCxnSpPr>
              <p:nvPr/>
            </p:nvCxnSpPr>
            <p:spPr>
              <a:xfrm>
                <a:off x="9642819" y="5717702"/>
                <a:ext cx="207284" cy="0"/>
              </a:xfrm>
              <a:prstGeom prst="straightConnector1">
                <a:avLst/>
              </a:prstGeom>
              <a:ln>
                <a:gradFill flip="none" rotWithShape="1">
                  <a:gsLst>
                    <a:gs pos="7000">
                      <a:schemeClr val="accent1">
                        <a:lumMod val="5000"/>
                        <a:lumOff val="95000"/>
                      </a:schemeClr>
                    </a:gs>
                    <a:gs pos="100000">
                      <a:srgbClr val="0000FF"/>
                    </a:gs>
                  </a:gsLst>
                  <a:lin ang="0" scaled="1"/>
                  <a:tileRect/>
                </a:gradFill>
                <a:tailEnd type="stealth" w="sm" len="lg"/>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A0CE466C-3370-3505-F463-0319EBCB4B11}"/>
                  </a:ext>
                </a:extLst>
              </p:cNvPr>
              <p:cNvSpPr/>
              <p:nvPr/>
            </p:nvSpPr>
            <p:spPr>
              <a:xfrm>
                <a:off x="7521188" y="5536517"/>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40" name="椭圆 39">
                <a:extLst>
                  <a:ext uri="{FF2B5EF4-FFF2-40B4-BE49-F238E27FC236}">
                    <a16:creationId xmlns:a16="http://schemas.microsoft.com/office/drawing/2014/main" id="{2726F3B3-60DC-3EF5-8F0B-2CA47EE961ED}"/>
                  </a:ext>
                </a:extLst>
              </p:cNvPr>
              <p:cNvSpPr/>
              <p:nvPr/>
            </p:nvSpPr>
            <p:spPr>
              <a:xfrm>
                <a:off x="7701275" y="5536517"/>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id="{B641BABB-3E5B-171F-43E1-3DB063341B07}"/>
                  </a:ext>
                </a:extLst>
              </p:cNvPr>
              <p:cNvSpPr/>
              <p:nvPr/>
            </p:nvSpPr>
            <p:spPr>
              <a:xfrm>
                <a:off x="7345087" y="5536517"/>
                <a:ext cx="194269" cy="357119"/>
              </a:xfrm>
              <a:prstGeom prst="ellipse">
                <a:avLst/>
              </a:prstGeom>
              <a:gradFill flip="none" rotWithShape="1">
                <a:gsLst>
                  <a:gs pos="0">
                    <a:schemeClr val="bg1">
                      <a:lumMod val="65000"/>
                    </a:schemeClr>
                  </a:gs>
                  <a:gs pos="100000">
                    <a:schemeClr val="bg1">
                      <a:lumMod val="95000"/>
                    </a:schemeClr>
                  </a:gs>
                  <a:gs pos="100000">
                    <a:schemeClr val="accent1">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2AD9E231-E398-804D-7959-7952E1845D91}"/>
                  </a:ext>
                </a:extLst>
              </p:cNvPr>
              <p:cNvSpPr txBox="1"/>
              <p:nvPr/>
            </p:nvSpPr>
            <p:spPr>
              <a:xfrm>
                <a:off x="7652579" y="5581533"/>
                <a:ext cx="918879" cy="215444"/>
              </a:xfrm>
              <a:prstGeom prst="rect">
                <a:avLst/>
              </a:prstGeom>
              <a:noFill/>
            </p:spPr>
            <p:txBody>
              <a:bodyPr wrap="square">
                <a:spAutoFit/>
              </a:bodyPr>
              <a:lstStyle/>
              <a:p>
                <a:r>
                  <a:rPr lang="en-US" altLang="zh-CN" sz="800">
                    <a:solidFill>
                      <a:srgbClr val="0000CC"/>
                    </a:solidFill>
                    <a:latin typeface="微软雅黑" panose="020B0503020204020204" pitchFamily="34" charset="-122"/>
                    <a:ea typeface="微软雅黑" panose="020B0503020204020204" pitchFamily="34" charset="-122"/>
                    <a:cs typeface="Times New Roman" pitchFamily="18" charset="0"/>
                  </a:rPr>
                  <a:t>Cavity</a:t>
                </a:r>
                <a:endParaRPr lang="zh-CN" altLang="en-US" sz="800">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5CDE217D-7385-365E-068A-7DB182F1A259}"/>
                  </a:ext>
                </a:extLst>
              </p:cNvPr>
              <p:cNvSpPr txBox="1"/>
              <p:nvPr/>
            </p:nvSpPr>
            <p:spPr>
              <a:xfrm>
                <a:off x="7033253" y="5576646"/>
                <a:ext cx="1101327" cy="215444"/>
              </a:xfrm>
              <a:prstGeom prst="rect">
                <a:avLst/>
              </a:prstGeom>
              <a:noFill/>
            </p:spPr>
            <p:txBody>
              <a:bodyPr wrap="square">
                <a:spAutoFit/>
              </a:bodyPr>
              <a:lstStyle/>
              <a:p>
                <a:r>
                  <a:rPr lang="en-US" altLang="zh-CN" sz="800" dirty="0">
                    <a:solidFill>
                      <a:schemeClr val="accent5">
                        <a:lumMod val="20000"/>
                        <a:lumOff val="80000"/>
                      </a:schemeClr>
                    </a:solidFill>
                    <a:latin typeface="微软雅黑" panose="020B0503020204020204" pitchFamily="34" charset="-122"/>
                    <a:ea typeface="微软雅黑" panose="020B0503020204020204" pitchFamily="34" charset="-122"/>
                    <a:cs typeface="Times New Roman" pitchFamily="18" charset="0"/>
                  </a:rPr>
                  <a:t>…</a:t>
                </a:r>
                <a:endParaRPr lang="zh-CN" altLang="en-US" sz="800" dirty="0">
                  <a:solidFill>
                    <a:schemeClr val="accent5">
                      <a:lumMod val="20000"/>
                      <a:lumOff val="80000"/>
                    </a:schemeClr>
                  </a:solidFill>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8DAB0DA5-7628-722C-B014-0B3931AA64EA}"/>
                  </a:ext>
                </a:extLst>
              </p:cNvPr>
              <p:cNvSpPr txBox="1"/>
              <p:nvPr/>
            </p:nvSpPr>
            <p:spPr>
              <a:xfrm>
                <a:off x="10784507" y="5579859"/>
                <a:ext cx="403955" cy="215444"/>
              </a:xfrm>
              <a:prstGeom prst="rect">
                <a:avLst/>
              </a:prstGeom>
              <a:noFill/>
            </p:spPr>
            <p:txBody>
              <a:bodyPr wrap="square">
                <a:spAutoFit/>
              </a:bodyPr>
              <a:lstStyle/>
              <a:p>
                <a:r>
                  <a:rPr lang="en-US" altLang="zh-CN" sz="800">
                    <a:solidFill>
                      <a:schemeClr val="accent5">
                        <a:lumMod val="20000"/>
                        <a:lumOff val="80000"/>
                      </a:schemeClr>
                    </a:solidFill>
                    <a:latin typeface="微软雅黑" panose="020B0503020204020204" pitchFamily="34" charset="-122"/>
                    <a:ea typeface="微软雅黑" panose="020B0503020204020204" pitchFamily="34" charset="-122"/>
                    <a:cs typeface="Times New Roman" pitchFamily="18" charset="0"/>
                  </a:rPr>
                  <a:t>…</a:t>
                </a:r>
                <a:endParaRPr lang="zh-CN" altLang="en-US" sz="800">
                  <a:solidFill>
                    <a:schemeClr val="accent5">
                      <a:lumMod val="20000"/>
                      <a:lumOff val="80000"/>
                    </a:schemeClr>
                  </a:solidFill>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62408CD4-8CF1-90BD-AD3C-89EA6925C513}"/>
                  </a:ext>
                </a:extLst>
              </p:cNvPr>
              <p:cNvSpPr txBox="1"/>
              <p:nvPr/>
            </p:nvSpPr>
            <p:spPr>
              <a:xfrm>
                <a:off x="7059313" y="5346279"/>
                <a:ext cx="1287954" cy="215444"/>
              </a:xfrm>
              <a:prstGeom prst="rect">
                <a:avLst/>
              </a:prstGeom>
              <a:noFill/>
            </p:spPr>
            <p:txBody>
              <a:bodyPr wrap="square">
                <a:spAutoFit/>
              </a:bodyPr>
              <a:lstStyle/>
              <a:p>
                <a:r>
                  <a:rPr lang="en-US" altLang="zh-CN" sz="800" b="1" dirty="0">
                    <a:solidFill>
                      <a:srgbClr val="FFFF00"/>
                    </a:solidFill>
                    <a:latin typeface="微软雅黑" panose="020B0503020204020204" pitchFamily="34" charset="-122"/>
                    <a:ea typeface="微软雅黑" panose="020B0503020204020204" pitchFamily="34" charset="-122"/>
                    <a:cs typeface="Times New Roman" pitchFamily="18" charset="0"/>
                  </a:rPr>
                  <a:t>Cryomodule</a:t>
                </a:r>
                <a:endParaRPr lang="zh-CN" altLang="en-US" sz="800" b="1" dirty="0">
                  <a:solidFill>
                    <a:srgbClr val="FFFF00"/>
                  </a:solidFill>
                  <a:latin typeface="微软雅黑" panose="020B0503020204020204" pitchFamily="34" charset="-122"/>
                  <a:ea typeface="微软雅黑" panose="020B0503020204020204" pitchFamily="34" charset="-122"/>
                </a:endParaRPr>
              </a:p>
            </p:txBody>
          </p:sp>
          <p:sp>
            <p:nvSpPr>
              <p:cNvPr id="46" name="等腰三角形 45">
                <a:extLst>
                  <a:ext uri="{FF2B5EF4-FFF2-40B4-BE49-F238E27FC236}">
                    <a16:creationId xmlns:a16="http://schemas.microsoft.com/office/drawing/2014/main" id="{59D5CFF7-9D86-86E3-B057-AAE20ADFC9AE}"/>
                  </a:ext>
                </a:extLst>
              </p:cNvPr>
              <p:cNvSpPr/>
              <p:nvPr/>
            </p:nvSpPr>
            <p:spPr>
              <a:xfrm rot="10800000">
                <a:off x="8235405" y="3436824"/>
                <a:ext cx="498580" cy="446535"/>
              </a:xfrm>
              <a:prstGeom prst="triangle">
                <a:avLst/>
              </a:prstGeom>
              <a:solidFill>
                <a:schemeClr val="bg1">
                  <a:lumMod val="85000"/>
                </a:schemeClr>
              </a:solidFill>
              <a:ln w="0">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solidFill>
                    <a:schemeClr val="accent2">
                      <a:lumMod val="60000"/>
                      <a:lumOff val="40000"/>
                    </a:schemeClr>
                  </a:solidFill>
                  <a:latin typeface="微软雅黑" panose="020B0503020204020204" pitchFamily="34" charset="-122"/>
                  <a:ea typeface="微软雅黑" panose="020B0503020204020204" pitchFamily="34" charset="-122"/>
                </a:endParaRPr>
              </a:p>
            </p:txBody>
          </p:sp>
          <p:grpSp>
            <p:nvGrpSpPr>
              <p:cNvPr id="47" name="组合 46">
                <a:extLst>
                  <a:ext uri="{FF2B5EF4-FFF2-40B4-BE49-F238E27FC236}">
                    <a16:creationId xmlns:a16="http://schemas.microsoft.com/office/drawing/2014/main" id="{05F1F2C2-0C07-6506-6397-9AC00C2C18EE}"/>
                  </a:ext>
                </a:extLst>
              </p:cNvPr>
              <p:cNvGrpSpPr/>
              <p:nvPr/>
            </p:nvGrpSpPr>
            <p:grpSpPr>
              <a:xfrm>
                <a:off x="7189995" y="4966778"/>
                <a:ext cx="3850119" cy="210019"/>
                <a:chOff x="570738" y="4541156"/>
                <a:chExt cx="4235645" cy="177046"/>
              </a:xfrm>
            </p:grpSpPr>
            <p:sp>
              <p:nvSpPr>
                <p:cNvPr id="225" name="矩形: 圆角 224">
                  <a:extLst>
                    <a:ext uri="{FF2B5EF4-FFF2-40B4-BE49-F238E27FC236}">
                      <a16:creationId xmlns:a16="http://schemas.microsoft.com/office/drawing/2014/main" id="{E5E2A319-AF2F-9805-360D-5087951772DA}"/>
                    </a:ext>
                  </a:extLst>
                </p:cNvPr>
                <p:cNvSpPr/>
                <p:nvPr/>
              </p:nvSpPr>
              <p:spPr>
                <a:xfrm>
                  <a:off x="570738" y="4541156"/>
                  <a:ext cx="877831" cy="174349"/>
                </a:xfrm>
                <a:prstGeom prst="roundRect">
                  <a:avLst/>
                </a:prstGeom>
                <a:gradFill flip="none" rotWithShape="1">
                  <a:gsLst>
                    <a:gs pos="0">
                      <a:schemeClr val="accent1">
                        <a:lumMod val="40000"/>
                        <a:lumOff val="60000"/>
                        <a:shade val="30000"/>
                        <a:satMod val="115000"/>
                      </a:schemeClr>
                    </a:gs>
                    <a:gs pos="100000">
                      <a:schemeClr val="accent1">
                        <a:lumMod val="40000"/>
                        <a:lumOff val="6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26" name="矩形: 圆角 225">
                  <a:extLst>
                    <a:ext uri="{FF2B5EF4-FFF2-40B4-BE49-F238E27FC236}">
                      <a16:creationId xmlns:a16="http://schemas.microsoft.com/office/drawing/2014/main" id="{01549027-3590-8CFB-6C1A-1DA4768469DD}"/>
                    </a:ext>
                  </a:extLst>
                </p:cNvPr>
                <p:cNvSpPr/>
                <p:nvPr/>
              </p:nvSpPr>
              <p:spPr>
                <a:xfrm>
                  <a:off x="1533313" y="4541156"/>
                  <a:ext cx="877831" cy="174349"/>
                </a:xfrm>
                <a:prstGeom prst="roundRect">
                  <a:avLst/>
                </a:prstGeom>
                <a:gradFill flip="none" rotWithShape="1">
                  <a:gsLst>
                    <a:gs pos="0">
                      <a:schemeClr val="accent1">
                        <a:lumMod val="40000"/>
                        <a:lumOff val="60000"/>
                        <a:shade val="30000"/>
                        <a:satMod val="115000"/>
                      </a:schemeClr>
                    </a:gs>
                    <a:gs pos="100000">
                      <a:schemeClr val="accent1">
                        <a:lumMod val="40000"/>
                        <a:lumOff val="6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27" name="矩形: 圆角 226">
                  <a:extLst>
                    <a:ext uri="{FF2B5EF4-FFF2-40B4-BE49-F238E27FC236}">
                      <a16:creationId xmlns:a16="http://schemas.microsoft.com/office/drawing/2014/main" id="{80B29BF1-DAA5-3FF4-CA82-DD3E51953B1F}"/>
                    </a:ext>
                  </a:extLst>
                </p:cNvPr>
                <p:cNvSpPr/>
                <p:nvPr/>
              </p:nvSpPr>
              <p:spPr>
                <a:xfrm>
                  <a:off x="2495888" y="4541156"/>
                  <a:ext cx="877831" cy="174349"/>
                </a:xfrm>
                <a:prstGeom prst="roundRect">
                  <a:avLst/>
                </a:prstGeom>
                <a:gradFill flip="none" rotWithShape="1">
                  <a:gsLst>
                    <a:gs pos="0">
                      <a:schemeClr val="accent1">
                        <a:lumMod val="40000"/>
                        <a:lumOff val="60000"/>
                        <a:shade val="30000"/>
                        <a:satMod val="115000"/>
                      </a:schemeClr>
                    </a:gs>
                    <a:gs pos="100000">
                      <a:schemeClr val="accent1">
                        <a:lumMod val="40000"/>
                        <a:lumOff val="6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28" name="矩形: 圆角 227">
                  <a:extLst>
                    <a:ext uri="{FF2B5EF4-FFF2-40B4-BE49-F238E27FC236}">
                      <a16:creationId xmlns:a16="http://schemas.microsoft.com/office/drawing/2014/main" id="{9F5D5348-D5A3-7679-FF4E-F839598FDB60}"/>
                    </a:ext>
                  </a:extLst>
                </p:cNvPr>
                <p:cNvSpPr/>
                <p:nvPr/>
              </p:nvSpPr>
              <p:spPr>
                <a:xfrm>
                  <a:off x="3458463" y="4543853"/>
                  <a:ext cx="877831" cy="174349"/>
                </a:xfrm>
                <a:prstGeom prst="roundRect">
                  <a:avLst/>
                </a:prstGeom>
                <a:gradFill flip="none" rotWithShape="1">
                  <a:gsLst>
                    <a:gs pos="0">
                      <a:schemeClr val="accent1">
                        <a:lumMod val="40000"/>
                        <a:lumOff val="60000"/>
                        <a:shade val="30000"/>
                        <a:satMod val="115000"/>
                      </a:schemeClr>
                    </a:gs>
                    <a:gs pos="100000">
                      <a:schemeClr val="accent1">
                        <a:lumMod val="40000"/>
                        <a:lumOff val="6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229" name="矩形: 圆角 228">
                  <a:extLst>
                    <a:ext uri="{FF2B5EF4-FFF2-40B4-BE49-F238E27FC236}">
                      <a16:creationId xmlns:a16="http://schemas.microsoft.com/office/drawing/2014/main" id="{00718C60-6056-6E50-35E4-507451C91B3D}"/>
                    </a:ext>
                  </a:extLst>
                </p:cNvPr>
                <p:cNvSpPr/>
                <p:nvPr/>
              </p:nvSpPr>
              <p:spPr>
                <a:xfrm>
                  <a:off x="4421039" y="4543853"/>
                  <a:ext cx="385344" cy="174349"/>
                </a:xfrm>
                <a:prstGeom prst="roundRect">
                  <a:avLst/>
                </a:prstGeom>
                <a:gradFill flip="none" rotWithShape="1">
                  <a:gsLst>
                    <a:gs pos="0">
                      <a:schemeClr val="accent1">
                        <a:lumMod val="40000"/>
                        <a:lumOff val="60000"/>
                        <a:shade val="30000"/>
                        <a:satMod val="115000"/>
                      </a:schemeClr>
                    </a:gs>
                    <a:gs pos="100000">
                      <a:schemeClr val="accent1">
                        <a:lumMod val="40000"/>
                        <a:lumOff val="6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grpSp>
          <p:sp>
            <p:nvSpPr>
              <p:cNvPr id="48" name="矩形: 圆角 47">
                <a:extLst>
                  <a:ext uri="{FF2B5EF4-FFF2-40B4-BE49-F238E27FC236}">
                    <a16:creationId xmlns:a16="http://schemas.microsoft.com/office/drawing/2014/main" id="{C50B9D93-DCB8-1C0B-479C-61888B8134B5}"/>
                  </a:ext>
                </a:extLst>
              </p:cNvPr>
              <p:cNvSpPr/>
              <p:nvPr/>
            </p:nvSpPr>
            <p:spPr>
              <a:xfrm>
                <a:off x="7189994" y="4454474"/>
                <a:ext cx="4531349" cy="15554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49" name="直接连接符 48">
                <a:extLst>
                  <a:ext uri="{FF2B5EF4-FFF2-40B4-BE49-F238E27FC236}">
                    <a16:creationId xmlns:a16="http://schemas.microsoft.com/office/drawing/2014/main" id="{0E960A08-DB0D-98FF-37A1-16F12D438A78}"/>
                  </a:ext>
                </a:extLst>
              </p:cNvPr>
              <p:cNvCxnSpPr>
                <a:cxnSpLocks/>
              </p:cNvCxnSpPr>
              <p:nvPr/>
            </p:nvCxnSpPr>
            <p:spPr>
              <a:xfrm>
                <a:off x="8416525" y="3754024"/>
                <a:ext cx="0" cy="589562"/>
              </a:xfrm>
              <a:prstGeom prst="line">
                <a:avLst/>
              </a:prstGeom>
              <a:ln w="12700">
                <a:headEnd type="none"/>
                <a:tailEnd type="stealth"/>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EBB9A696-E4F0-860F-FEB5-0A194656E46B}"/>
                  </a:ext>
                </a:extLst>
              </p:cNvPr>
              <p:cNvCxnSpPr>
                <a:cxnSpLocks/>
              </p:cNvCxnSpPr>
              <p:nvPr/>
            </p:nvCxnSpPr>
            <p:spPr>
              <a:xfrm>
                <a:off x="8552167" y="3754024"/>
                <a:ext cx="0" cy="69349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607E1700-443A-195F-878F-8791A5B536CB}"/>
                  </a:ext>
                </a:extLst>
              </p:cNvPr>
              <p:cNvSpPr txBox="1"/>
              <p:nvPr/>
            </p:nvSpPr>
            <p:spPr>
              <a:xfrm>
                <a:off x="8230401" y="3381607"/>
                <a:ext cx="713682" cy="258464"/>
              </a:xfrm>
              <a:prstGeom prst="rect">
                <a:avLst/>
              </a:prstGeom>
              <a:noFill/>
            </p:spPr>
            <p:txBody>
              <a:bodyPr wrap="square">
                <a:spAutoFit/>
              </a:bodyPr>
              <a:lstStyle/>
              <a:p>
                <a:r>
                  <a:rPr lang="en-US" altLang="zh-CN" sz="1100" dirty="0" err="1">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Kly</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3" name="文本框 52">
                <a:extLst>
                  <a:ext uri="{FF2B5EF4-FFF2-40B4-BE49-F238E27FC236}">
                    <a16:creationId xmlns:a16="http://schemas.microsoft.com/office/drawing/2014/main" id="{0AB4FD4B-9C7A-728F-6D4B-B8288878C8E2}"/>
                  </a:ext>
                </a:extLst>
              </p:cNvPr>
              <p:cNvSpPr txBox="1"/>
              <p:nvPr/>
            </p:nvSpPr>
            <p:spPr>
              <a:xfrm>
                <a:off x="8872506" y="3504011"/>
                <a:ext cx="357015" cy="296341"/>
              </a:xfrm>
              <a:prstGeom prst="rect">
                <a:avLst/>
              </a:prstGeom>
              <a:gradFill>
                <a:gsLst>
                  <a:gs pos="0">
                    <a:schemeClr val="accent1">
                      <a:lumMod val="5000"/>
                      <a:lumOff val="95000"/>
                    </a:schemeClr>
                  </a:gs>
                  <a:gs pos="100000">
                    <a:schemeClr val="accent1">
                      <a:lumMod val="30000"/>
                      <a:lumOff val="70000"/>
                    </a:schemeClr>
                  </a:gs>
                </a:gsLst>
                <a:lin ang="5400000" scaled="1"/>
              </a:gradFill>
            </p:spPr>
            <p:txBody>
              <a:bodyPr wrap="square">
                <a:spAutoFit/>
              </a:bodyPr>
              <a:lstStyle/>
              <a:p>
                <a:endParaRPr lang="zh-CN" altLang="en-US" sz="8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椭圆 53">
                <a:extLst>
                  <a:ext uri="{FF2B5EF4-FFF2-40B4-BE49-F238E27FC236}">
                    <a16:creationId xmlns:a16="http://schemas.microsoft.com/office/drawing/2014/main" id="{A8A12E95-3222-B490-91F4-6779CE1314C6}"/>
                  </a:ext>
                </a:extLst>
              </p:cNvPr>
              <p:cNvSpPr/>
              <p:nvPr/>
            </p:nvSpPr>
            <p:spPr>
              <a:xfrm>
                <a:off x="8389468" y="4343586"/>
                <a:ext cx="58441" cy="59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55" name="椭圆 54">
                <a:extLst>
                  <a:ext uri="{FF2B5EF4-FFF2-40B4-BE49-F238E27FC236}">
                    <a16:creationId xmlns:a16="http://schemas.microsoft.com/office/drawing/2014/main" id="{6A55C335-DB83-BCAD-4700-6F846B5884B8}"/>
                  </a:ext>
                </a:extLst>
              </p:cNvPr>
              <p:cNvSpPr/>
              <p:nvPr/>
            </p:nvSpPr>
            <p:spPr>
              <a:xfrm>
                <a:off x="8522946" y="4342710"/>
                <a:ext cx="58441" cy="59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56" name="直接连接符 55">
                <a:extLst>
                  <a:ext uri="{FF2B5EF4-FFF2-40B4-BE49-F238E27FC236}">
                    <a16:creationId xmlns:a16="http://schemas.microsoft.com/office/drawing/2014/main" id="{916B139E-AE34-5D49-E3C6-74B4B8B800B0}"/>
                  </a:ext>
                </a:extLst>
              </p:cNvPr>
              <p:cNvCxnSpPr>
                <a:cxnSpLocks/>
              </p:cNvCxnSpPr>
              <p:nvPr/>
            </p:nvCxnSpPr>
            <p:spPr>
              <a:xfrm>
                <a:off x="8426212" y="4372354"/>
                <a:ext cx="12929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58A033F7-5BA6-6084-25BA-82CF6EC3F0F2}"/>
                  </a:ext>
                </a:extLst>
              </p:cNvPr>
              <p:cNvCxnSpPr>
                <a:cxnSpLocks/>
              </p:cNvCxnSpPr>
              <p:nvPr/>
            </p:nvCxnSpPr>
            <p:spPr>
              <a:xfrm>
                <a:off x="7264151"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15C189CB-20BE-4213-9733-16976388E1DD}"/>
                  </a:ext>
                </a:extLst>
              </p:cNvPr>
              <p:cNvCxnSpPr>
                <a:cxnSpLocks/>
                <a:stCxn id="139" idx="4"/>
              </p:cNvCxnSpPr>
              <p:nvPr/>
            </p:nvCxnSpPr>
            <p:spPr>
              <a:xfrm>
                <a:off x="7914947" y="4774421"/>
                <a:ext cx="0" cy="226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C3F96E13-858F-A6F0-531A-5C10B0EDFC3A}"/>
                  </a:ext>
                </a:extLst>
              </p:cNvPr>
              <p:cNvCxnSpPr>
                <a:cxnSpLocks/>
                <a:stCxn id="138" idx="0"/>
              </p:cNvCxnSpPr>
              <p:nvPr/>
            </p:nvCxnSpPr>
            <p:spPr>
              <a:xfrm>
                <a:off x="7589548" y="4715133"/>
                <a:ext cx="0" cy="285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5ED43AB0-511C-A9A5-64EF-604E447ED4E3}"/>
                  </a:ext>
                </a:extLst>
              </p:cNvPr>
              <p:cNvCxnSpPr>
                <a:cxnSpLocks/>
              </p:cNvCxnSpPr>
              <p:nvPr/>
            </p:nvCxnSpPr>
            <p:spPr>
              <a:xfrm>
                <a:off x="7345501"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8BA9ED56-2747-5A26-258B-292F0ADEA078}"/>
                  </a:ext>
                </a:extLst>
              </p:cNvPr>
              <p:cNvCxnSpPr>
                <a:cxnSpLocks/>
              </p:cNvCxnSpPr>
              <p:nvPr/>
            </p:nvCxnSpPr>
            <p:spPr>
              <a:xfrm>
                <a:off x="7426850"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863385C9-989E-BF31-CEFD-F5E1E1A285EA}"/>
                  </a:ext>
                </a:extLst>
              </p:cNvPr>
              <p:cNvCxnSpPr>
                <a:cxnSpLocks/>
              </p:cNvCxnSpPr>
              <p:nvPr/>
            </p:nvCxnSpPr>
            <p:spPr>
              <a:xfrm>
                <a:off x="7508199"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A3ECB397-548F-E3AF-0D51-E9D659DD7331}"/>
                  </a:ext>
                </a:extLst>
              </p:cNvPr>
              <p:cNvCxnSpPr>
                <a:cxnSpLocks/>
              </p:cNvCxnSpPr>
              <p:nvPr/>
            </p:nvCxnSpPr>
            <p:spPr>
              <a:xfrm>
                <a:off x="7670897"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945FB571-ECF3-F395-8DE6-F1EA4A00798E}"/>
                  </a:ext>
                </a:extLst>
              </p:cNvPr>
              <p:cNvCxnSpPr>
                <a:cxnSpLocks/>
              </p:cNvCxnSpPr>
              <p:nvPr/>
            </p:nvCxnSpPr>
            <p:spPr>
              <a:xfrm>
                <a:off x="7752246"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C03183DB-30F3-8F2F-9304-CC38A96DEDC0}"/>
                  </a:ext>
                </a:extLst>
              </p:cNvPr>
              <p:cNvCxnSpPr>
                <a:cxnSpLocks/>
              </p:cNvCxnSpPr>
              <p:nvPr/>
            </p:nvCxnSpPr>
            <p:spPr>
              <a:xfrm>
                <a:off x="7833596"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5DC47722-3E77-9E13-3F2F-DF97577C8C72}"/>
                  </a:ext>
                </a:extLst>
              </p:cNvPr>
              <p:cNvCxnSpPr>
                <a:cxnSpLocks/>
              </p:cNvCxnSpPr>
              <p:nvPr/>
            </p:nvCxnSpPr>
            <p:spPr>
              <a:xfrm>
                <a:off x="8792784"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14C23EB7-7886-7A5A-A24E-93AE596120C4}"/>
                  </a:ext>
                </a:extLst>
              </p:cNvPr>
              <p:cNvCxnSpPr>
                <a:cxnSpLocks/>
              </p:cNvCxnSpPr>
              <p:nvPr/>
            </p:nvCxnSpPr>
            <p:spPr>
              <a:xfrm>
                <a:off x="8141989"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8F4FEAEC-5709-E125-850F-AA7739B3E9D4}"/>
                  </a:ext>
                </a:extLst>
              </p:cNvPr>
              <p:cNvCxnSpPr>
                <a:cxnSpLocks/>
              </p:cNvCxnSpPr>
              <p:nvPr/>
            </p:nvCxnSpPr>
            <p:spPr>
              <a:xfrm>
                <a:off x="8223338"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1F3DFF78-A457-8F35-3969-DA174F85867A}"/>
                  </a:ext>
                </a:extLst>
              </p:cNvPr>
              <p:cNvCxnSpPr>
                <a:cxnSpLocks/>
              </p:cNvCxnSpPr>
              <p:nvPr/>
            </p:nvCxnSpPr>
            <p:spPr>
              <a:xfrm>
                <a:off x="8304687"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3CBDF6DD-64E4-4346-8926-01F507ABE6E1}"/>
                  </a:ext>
                </a:extLst>
              </p:cNvPr>
              <p:cNvCxnSpPr>
                <a:cxnSpLocks/>
                <a:stCxn id="140" idx="4"/>
              </p:cNvCxnSpPr>
              <p:nvPr/>
            </p:nvCxnSpPr>
            <p:spPr>
              <a:xfrm flipH="1">
                <a:off x="8386036" y="4772231"/>
                <a:ext cx="1268" cy="22887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AD8F647A-6A83-CA39-87A4-E95F15B4E8AE}"/>
                  </a:ext>
                </a:extLst>
              </p:cNvPr>
              <p:cNvCxnSpPr>
                <a:cxnSpLocks/>
                <a:stCxn id="142" idx="4"/>
              </p:cNvCxnSpPr>
              <p:nvPr/>
            </p:nvCxnSpPr>
            <p:spPr>
              <a:xfrm flipH="1">
                <a:off x="8548735" y="4771090"/>
                <a:ext cx="1029" cy="230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A2857E0A-4B58-0A09-3F3D-9C9B69755F47}"/>
                  </a:ext>
                </a:extLst>
              </p:cNvPr>
              <p:cNvCxnSpPr>
                <a:cxnSpLocks/>
              </p:cNvCxnSpPr>
              <p:nvPr/>
            </p:nvCxnSpPr>
            <p:spPr>
              <a:xfrm>
                <a:off x="8630084"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87B04E7A-CDCE-380C-8324-5F94F3292042}"/>
                  </a:ext>
                </a:extLst>
              </p:cNvPr>
              <p:cNvCxnSpPr>
                <a:cxnSpLocks/>
              </p:cNvCxnSpPr>
              <p:nvPr/>
            </p:nvCxnSpPr>
            <p:spPr>
              <a:xfrm>
                <a:off x="8711433" y="4854576"/>
                <a:ext cx="0" cy="146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C3AA46C7-C485-EBB2-32CF-506419543F3F}"/>
                  </a:ext>
                </a:extLst>
              </p:cNvPr>
              <p:cNvCxnSpPr>
                <a:cxnSpLocks/>
                <a:stCxn id="143" idx="4"/>
              </p:cNvCxnSpPr>
              <p:nvPr/>
            </p:nvCxnSpPr>
            <p:spPr>
              <a:xfrm flipH="1">
                <a:off x="9011077" y="4772231"/>
                <a:ext cx="1868" cy="226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7D0A5CA4-CBBC-A253-C0A1-958B8A8BB9F2}"/>
                  </a:ext>
                </a:extLst>
              </p:cNvPr>
              <p:cNvCxnSpPr>
                <a:cxnSpLocks/>
                <a:stCxn id="144" idx="4"/>
              </p:cNvCxnSpPr>
              <p:nvPr/>
            </p:nvCxnSpPr>
            <p:spPr>
              <a:xfrm>
                <a:off x="9336474" y="4774420"/>
                <a:ext cx="0" cy="224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F5926AD5-1462-6BB3-7426-610EAB320D68}"/>
                  </a:ext>
                </a:extLst>
              </p:cNvPr>
              <p:cNvCxnSpPr>
                <a:cxnSpLocks/>
              </p:cNvCxnSpPr>
              <p:nvPr/>
            </p:nvCxnSpPr>
            <p:spPr>
              <a:xfrm>
                <a:off x="9661872"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A70C40D4-9FDC-A67D-0252-4ADF8B87F983}"/>
                  </a:ext>
                </a:extLst>
              </p:cNvPr>
              <p:cNvCxnSpPr>
                <a:cxnSpLocks/>
              </p:cNvCxnSpPr>
              <p:nvPr/>
            </p:nvCxnSpPr>
            <p:spPr>
              <a:xfrm>
                <a:off x="9092426"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EF650247-DCA0-3B25-7088-FFB100410786}"/>
                  </a:ext>
                </a:extLst>
              </p:cNvPr>
              <p:cNvCxnSpPr>
                <a:cxnSpLocks/>
              </p:cNvCxnSpPr>
              <p:nvPr/>
            </p:nvCxnSpPr>
            <p:spPr>
              <a:xfrm>
                <a:off x="9173776"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34851B44-005D-9EF0-D4A6-55B217D24630}"/>
                  </a:ext>
                </a:extLst>
              </p:cNvPr>
              <p:cNvCxnSpPr>
                <a:cxnSpLocks/>
              </p:cNvCxnSpPr>
              <p:nvPr/>
            </p:nvCxnSpPr>
            <p:spPr>
              <a:xfrm>
                <a:off x="9255125"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0029F13E-0DD5-12EF-ACD2-B58BA49DD162}"/>
                  </a:ext>
                </a:extLst>
              </p:cNvPr>
              <p:cNvCxnSpPr>
                <a:cxnSpLocks/>
              </p:cNvCxnSpPr>
              <p:nvPr/>
            </p:nvCxnSpPr>
            <p:spPr>
              <a:xfrm>
                <a:off x="9417823"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3D5E3CA-1442-21B2-827F-207AAA9CC6B8}"/>
                  </a:ext>
                </a:extLst>
              </p:cNvPr>
              <p:cNvCxnSpPr>
                <a:cxnSpLocks/>
              </p:cNvCxnSpPr>
              <p:nvPr/>
            </p:nvCxnSpPr>
            <p:spPr>
              <a:xfrm>
                <a:off x="9499172"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C157393C-A9E6-7085-81D0-623CB0DD4B46}"/>
                  </a:ext>
                </a:extLst>
              </p:cNvPr>
              <p:cNvCxnSpPr>
                <a:cxnSpLocks/>
              </p:cNvCxnSpPr>
              <p:nvPr/>
            </p:nvCxnSpPr>
            <p:spPr>
              <a:xfrm>
                <a:off x="9580521"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75AC90B3-AE18-88A6-C07A-B8832A3E4DDB}"/>
                  </a:ext>
                </a:extLst>
              </p:cNvPr>
              <p:cNvCxnSpPr>
                <a:cxnSpLocks/>
              </p:cNvCxnSpPr>
              <p:nvPr/>
            </p:nvCxnSpPr>
            <p:spPr>
              <a:xfrm>
                <a:off x="9888448" y="4859872"/>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85670CA2-BBE9-C591-6C5A-3658B96B0523}"/>
                  </a:ext>
                </a:extLst>
              </p:cNvPr>
              <p:cNvCxnSpPr>
                <a:cxnSpLocks/>
                <a:stCxn id="146" idx="4"/>
              </p:cNvCxnSpPr>
              <p:nvPr/>
            </p:nvCxnSpPr>
            <p:spPr>
              <a:xfrm>
                <a:off x="10212774" y="4768544"/>
                <a:ext cx="1071" cy="235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093287EA-87B1-56E0-F9B4-71B9C5396355}"/>
                  </a:ext>
                </a:extLst>
              </p:cNvPr>
              <p:cNvCxnSpPr>
                <a:cxnSpLocks/>
              </p:cNvCxnSpPr>
              <p:nvPr/>
            </p:nvCxnSpPr>
            <p:spPr>
              <a:xfrm flipH="1">
                <a:off x="10537070" y="4771090"/>
                <a:ext cx="1449" cy="232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2F54544D-AF0E-2328-BE2D-1B48F2B80A4F}"/>
                  </a:ext>
                </a:extLst>
              </p:cNvPr>
              <p:cNvCxnSpPr>
                <a:cxnSpLocks/>
              </p:cNvCxnSpPr>
              <p:nvPr/>
            </p:nvCxnSpPr>
            <p:spPr>
              <a:xfrm>
                <a:off x="9969798" y="4859872"/>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E1AF8591-F989-8B78-C45A-F3648A3A231F}"/>
                  </a:ext>
                </a:extLst>
              </p:cNvPr>
              <p:cNvCxnSpPr>
                <a:cxnSpLocks/>
              </p:cNvCxnSpPr>
              <p:nvPr/>
            </p:nvCxnSpPr>
            <p:spPr>
              <a:xfrm>
                <a:off x="10051147" y="4859872"/>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F1F6DD3-34CF-D34E-589B-C57258DAF162}"/>
                  </a:ext>
                </a:extLst>
              </p:cNvPr>
              <p:cNvCxnSpPr>
                <a:cxnSpLocks/>
              </p:cNvCxnSpPr>
              <p:nvPr/>
            </p:nvCxnSpPr>
            <p:spPr>
              <a:xfrm>
                <a:off x="10132496" y="4859872"/>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EC5E2C4F-AC89-A088-28CB-4DB0BB084DA5}"/>
                  </a:ext>
                </a:extLst>
              </p:cNvPr>
              <p:cNvCxnSpPr>
                <a:cxnSpLocks/>
              </p:cNvCxnSpPr>
              <p:nvPr/>
            </p:nvCxnSpPr>
            <p:spPr>
              <a:xfrm>
                <a:off x="10295194" y="4854576"/>
                <a:ext cx="0" cy="14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17007AC5-B305-E750-49B9-63DF1309AB29}"/>
                  </a:ext>
                </a:extLst>
              </p:cNvPr>
              <p:cNvCxnSpPr>
                <a:cxnSpLocks/>
              </p:cNvCxnSpPr>
              <p:nvPr/>
            </p:nvCxnSpPr>
            <p:spPr>
              <a:xfrm>
                <a:off x="10376544" y="4859872"/>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483C53A4-A4FB-1DDD-29FB-E3336AD762F7}"/>
                  </a:ext>
                </a:extLst>
              </p:cNvPr>
              <p:cNvCxnSpPr>
                <a:cxnSpLocks/>
              </p:cNvCxnSpPr>
              <p:nvPr/>
            </p:nvCxnSpPr>
            <p:spPr>
              <a:xfrm>
                <a:off x="10457893" y="4859872"/>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BEEF0F5C-3C84-F85C-F64E-2F5D14F1F6EA}"/>
                  </a:ext>
                </a:extLst>
              </p:cNvPr>
              <p:cNvCxnSpPr>
                <a:cxnSpLocks/>
              </p:cNvCxnSpPr>
              <p:nvPr/>
            </p:nvCxnSpPr>
            <p:spPr>
              <a:xfrm>
                <a:off x="10762173"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932E5B47-AC40-D3E9-A376-72F3DF0DE3E1}"/>
                  </a:ext>
                </a:extLst>
              </p:cNvPr>
              <p:cNvCxnSpPr>
                <a:cxnSpLocks/>
              </p:cNvCxnSpPr>
              <p:nvPr/>
            </p:nvCxnSpPr>
            <p:spPr>
              <a:xfrm>
                <a:off x="10843522"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3D814553-F46D-FE54-61A0-540302A5BDB8}"/>
                  </a:ext>
                </a:extLst>
              </p:cNvPr>
              <p:cNvCxnSpPr>
                <a:cxnSpLocks/>
              </p:cNvCxnSpPr>
              <p:nvPr/>
            </p:nvCxnSpPr>
            <p:spPr>
              <a:xfrm>
                <a:off x="10924871" y="4854576"/>
                <a:ext cx="0" cy="144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3E2A83D2-558A-DA0E-998F-E6B8D015EA23}"/>
                  </a:ext>
                </a:extLst>
              </p:cNvPr>
              <p:cNvCxnSpPr>
                <a:cxnSpLocks/>
                <a:stCxn id="148" idx="4"/>
              </p:cNvCxnSpPr>
              <p:nvPr/>
            </p:nvCxnSpPr>
            <p:spPr>
              <a:xfrm flipH="1">
                <a:off x="11006220" y="4772649"/>
                <a:ext cx="981" cy="226089"/>
              </a:xfrm>
              <a:prstGeom prst="line">
                <a:avLst/>
              </a:prstGeom>
            </p:spPr>
            <p:style>
              <a:lnRef idx="1">
                <a:schemeClr val="accent1"/>
              </a:lnRef>
              <a:fillRef idx="0">
                <a:schemeClr val="accent1"/>
              </a:fillRef>
              <a:effectRef idx="0">
                <a:schemeClr val="accent1"/>
              </a:effectRef>
              <a:fontRef idx="minor">
                <a:schemeClr val="tx1"/>
              </a:fontRef>
            </p:style>
          </p:cxnSp>
          <p:sp>
            <p:nvSpPr>
              <p:cNvPr id="98" name="椭圆 97">
                <a:extLst>
                  <a:ext uri="{FF2B5EF4-FFF2-40B4-BE49-F238E27FC236}">
                    <a16:creationId xmlns:a16="http://schemas.microsoft.com/office/drawing/2014/main" id="{6993F3F9-4EA8-6A9C-2580-C8DEBBAFE170}"/>
                  </a:ext>
                </a:extLst>
              </p:cNvPr>
              <p:cNvSpPr/>
              <p:nvPr/>
            </p:nvSpPr>
            <p:spPr>
              <a:xfrm>
                <a:off x="7893418"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99" name="椭圆 98">
                <a:extLst>
                  <a:ext uri="{FF2B5EF4-FFF2-40B4-BE49-F238E27FC236}">
                    <a16:creationId xmlns:a16="http://schemas.microsoft.com/office/drawing/2014/main" id="{170F87EA-7C0C-469E-A945-327B4CA6F385}"/>
                  </a:ext>
                </a:extLst>
              </p:cNvPr>
              <p:cNvSpPr/>
              <p:nvPr/>
            </p:nvSpPr>
            <p:spPr>
              <a:xfrm>
                <a:off x="7815195"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00" name="椭圆 99">
                <a:extLst>
                  <a:ext uri="{FF2B5EF4-FFF2-40B4-BE49-F238E27FC236}">
                    <a16:creationId xmlns:a16="http://schemas.microsoft.com/office/drawing/2014/main" id="{55DAAFF5-26D8-7854-FFE8-E27B778AE9B9}"/>
                  </a:ext>
                </a:extLst>
              </p:cNvPr>
              <p:cNvSpPr/>
              <p:nvPr/>
            </p:nvSpPr>
            <p:spPr>
              <a:xfrm>
                <a:off x="7730717"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01" name="椭圆 100">
                <a:extLst>
                  <a:ext uri="{FF2B5EF4-FFF2-40B4-BE49-F238E27FC236}">
                    <a16:creationId xmlns:a16="http://schemas.microsoft.com/office/drawing/2014/main" id="{EC2A79A7-EFA1-B0F6-C4FE-D66674D921C9}"/>
                  </a:ext>
                </a:extLst>
              </p:cNvPr>
              <p:cNvSpPr/>
              <p:nvPr/>
            </p:nvSpPr>
            <p:spPr>
              <a:xfrm>
                <a:off x="7568019"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02" name="椭圆 101">
                <a:extLst>
                  <a:ext uri="{FF2B5EF4-FFF2-40B4-BE49-F238E27FC236}">
                    <a16:creationId xmlns:a16="http://schemas.microsoft.com/office/drawing/2014/main" id="{91928254-E836-E4C0-CF00-C13DC9F3F363}"/>
                  </a:ext>
                </a:extLst>
              </p:cNvPr>
              <p:cNvSpPr/>
              <p:nvPr/>
            </p:nvSpPr>
            <p:spPr>
              <a:xfrm>
                <a:off x="7489797"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03" name="椭圆 102">
                <a:extLst>
                  <a:ext uri="{FF2B5EF4-FFF2-40B4-BE49-F238E27FC236}">
                    <a16:creationId xmlns:a16="http://schemas.microsoft.com/office/drawing/2014/main" id="{D3A7180F-2A38-A3A0-ADA7-2FF56E5B8A56}"/>
                  </a:ext>
                </a:extLst>
              </p:cNvPr>
              <p:cNvSpPr/>
              <p:nvPr/>
            </p:nvSpPr>
            <p:spPr>
              <a:xfrm>
                <a:off x="7405319"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04" name="椭圆 103">
                <a:extLst>
                  <a:ext uri="{FF2B5EF4-FFF2-40B4-BE49-F238E27FC236}">
                    <a16:creationId xmlns:a16="http://schemas.microsoft.com/office/drawing/2014/main" id="{829F9750-6AE5-4A4B-3497-B7D53AC7BB25}"/>
                  </a:ext>
                </a:extLst>
              </p:cNvPr>
              <p:cNvSpPr/>
              <p:nvPr/>
            </p:nvSpPr>
            <p:spPr>
              <a:xfrm>
                <a:off x="7326509"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05" name="直接连接符 104">
                <a:extLst>
                  <a:ext uri="{FF2B5EF4-FFF2-40B4-BE49-F238E27FC236}">
                    <a16:creationId xmlns:a16="http://schemas.microsoft.com/office/drawing/2014/main" id="{36A07E31-22D8-4041-B43D-5AC5E892514A}"/>
                  </a:ext>
                </a:extLst>
              </p:cNvPr>
              <p:cNvCxnSpPr>
                <a:cxnSpLocks/>
              </p:cNvCxnSpPr>
              <p:nvPr/>
            </p:nvCxnSpPr>
            <p:spPr>
              <a:xfrm>
                <a:off x="7264151" y="4854576"/>
                <a:ext cx="303868" cy="1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A89992CF-8E5B-6FC0-4766-1E6D4B1E8DAC}"/>
                  </a:ext>
                </a:extLst>
              </p:cNvPr>
              <p:cNvCxnSpPr>
                <a:cxnSpLocks/>
              </p:cNvCxnSpPr>
              <p:nvPr/>
            </p:nvCxnSpPr>
            <p:spPr>
              <a:xfrm>
                <a:off x="7670897" y="4854576"/>
                <a:ext cx="233283" cy="1485"/>
              </a:xfrm>
              <a:prstGeom prst="line">
                <a:avLst/>
              </a:prstGeom>
            </p:spPr>
            <p:style>
              <a:lnRef idx="1">
                <a:schemeClr val="accent1"/>
              </a:lnRef>
              <a:fillRef idx="0">
                <a:schemeClr val="accent1"/>
              </a:fillRef>
              <a:effectRef idx="0">
                <a:schemeClr val="accent1"/>
              </a:effectRef>
              <a:fontRef idx="minor">
                <a:schemeClr val="tx1"/>
              </a:fontRef>
            </p:style>
          </p:cxnSp>
          <p:sp>
            <p:nvSpPr>
              <p:cNvPr id="107" name="椭圆 106">
                <a:extLst>
                  <a:ext uri="{FF2B5EF4-FFF2-40B4-BE49-F238E27FC236}">
                    <a16:creationId xmlns:a16="http://schemas.microsoft.com/office/drawing/2014/main" id="{6613D9FA-B9ED-75C7-0658-24D8FC3A82A9}"/>
                  </a:ext>
                </a:extLst>
              </p:cNvPr>
              <p:cNvSpPr/>
              <p:nvPr/>
            </p:nvSpPr>
            <p:spPr>
              <a:xfrm>
                <a:off x="8368634"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08" name="椭圆 107">
                <a:extLst>
                  <a:ext uri="{FF2B5EF4-FFF2-40B4-BE49-F238E27FC236}">
                    <a16:creationId xmlns:a16="http://schemas.microsoft.com/office/drawing/2014/main" id="{83A27D84-6B9B-1177-43A4-CA283E216D92}"/>
                  </a:ext>
                </a:extLst>
              </p:cNvPr>
              <p:cNvSpPr/>
              <p:nvPr/>
            </p:nvSpPr>
            <p:spPr>
              <a:xfrm>
                <a:off x="8290411"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09" name="椭圆 108">
                <a:extLst>
                  <a:ext uri="{FF2B5EF4-FFF2-40B4-BE49-F238E27FC236}">
                    <a16:creationId xmlns:a16="http://schemas.microsoft.com/office/drawing/2014/main" id="{126ED1AD-0259-1903-2F4C-0AB9061F3811}"/>
                  </a:ext>
                </a:extLst>
              </p:cNvPr>
              <p:cNvSpPr/>
              <p:nvPr/>
            </p:nvSpPr>
            <p:spPr>
              <a:xfrm>
                <a:off x="8205933"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10" name="直接连接符 109">
                <a:extLst>
                  <a:ext uri="{FF2B5EF4-FFF2-40B4-BE49-F238E27FC236}">
                    <a16:creationId xmlns:a16="http://schemas.microsoft.com/office/drawing/2014/main" id="{AF1AB0FB-60C4-B442-F454-97C4127882BE}"/>
                  </a:ext>
                </a:extLst>
              </p:cNvPr>
              <p:cNvCxnSpPr>
                <a:cxnSpLocks/>
                <a:endCxn id="107" idx="2"/>
              </p:cNvCxnSpPr>
              <p:nvPr/>
            </p:nvCxnSpPr>
            <p:spPr>
              <a:xfrm flipV="1">
                <a:off x="8141989" y="4855793"/>
                <a:ext cx="226644" cy="269"/>
              </a:xfrm>
              <a:prstGeom prst="line">
                <a:avLst/>
              </a:prstGeom>
            </p:spPr>
            <p:style>
              <a:lnRef idx="1">
                <a:schemeClr val="accent1"/>
              </a:lnRef>
              <a:fillRef idx="0">
                <a:schemeClr val="accent1"/>
              </a:fillRef>
              <a:effectRef idx="0">
                <a:schemeClr val="accent1"/>
              </a:effectRef>
              <a:fontRef idx="minor">
                <a:schemeClr val="tx1"/>
              </a:fontRef>
            </p:style>
          </p:cxnSp>
          <p:sp>
            <p:nvSpPr>
              <p:cNvPr id="111" name="椭圆 110">
                <a:extLst>
                  <a:ext uri="{FF2B5EF4-FFF2-40B4-BE49-F238E27FC236}">
                    <a16:creationId xmlns:a16="http://schemas.microsoft.com/office/drawing/2014/main" id="{B90C14B6-CCE6-0F9A-EDE7-4DBA3CBD10A1}"/>
                  </a:ext>
                </a:extLst>
              </p:cNvPr>
              <p:cNvSpPr/>
              <p:nvPr/>
            </p:nvSpPr>
            <p:spPr>
              <a:xfrm>
                <a:off x="8689905"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12" name="椭圆 111">
                <a:extLst>
                  <a:ext uri="{FF2B5EF4-FFF2-40B4-BE49-F238E27FC236}">
                    <a16:creationId xmlns:a16="http://schemas.microsoft.com/office/drawing/2014/main" id="{32BC993A-A577-96B7-7674-CCACFEADAA62}"/>
                  </a:ext>
                </a:extLst>
              </p:cNvPr>
              <p:cNvSpPr/>
              <p:nvPr/>
            </p:nvSpPr>
            <p:spPr>
              <a:xfrm>
                <a:off x="8611683"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13" name="椭圆 112">
                <a:extLst>
                  <a:ext uri="{FF2B5EF4-FFF2-40B4-BE49-F238E27FC236}">
                    <a16:creationId xmlns:a16="http://schemas.microsoft.com/office/drawing/2014/main" id="{00FFD08D-5D3F-CCD2-5A6C-2DCB671A81C9}"/>
                  </a:ext>
                </a:extLst>
              </p:cNvPr>
              <p:cNvSpPr/>
              <p:nvPr/>
            </p:nvSpPr>
            <p:spPr>
              <a:xfrm>
                <a:off x="8527205"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14" name="直接连接符 113">
                <a:extLst>
                  <a:ext uri="{FF2B5EF4-FFF2-40B4-BE49-F238E27FC236}">
                    <a16:creationId xmlns:a16="http://schemas.microsoft.com/office/drawing/2014/main" id="{57761EC1-922D-C39A-2390-7E00C23E2CFB}"/>
                  </a:ext>
                </a:extLst>
              </p:cNvPr>
              <p:cNvCxnSpPr>
                <a:cxnSpLocks/>
              </p:cNvCxnSpPr>
              <p:nvPr/>
            </p:nvCxnSpPr>
            <p:spPr>
              <a:xfrm flipV="1">
                <a:off x="8548734" y="4854576"/>
                <a:ext cx="244049" cy="1215"/>
              </a:xfrm>
              <a:prstGeom prst="line">
                <a:avLst/>
              </a:prstGeom>
            </p:spPr>
            <p:style>
              <a:lnRef idx="1">
                <a:schemeClr val="accent1"/>
              </a:lnRef>
              <a:fillRef idx="0">
                <a:schemeClr val="accent1"/>
              </a:fillRef>
              <a:effectRef idx="0">
                <a:schemeClr val="accent1"/>
              </a:effectRef>
              <a:fontRef idx="minor">
                <a:schemeClr val="tx1"/>
              </a:fontRef>
            </p:style>
          </p:cxnSp>
          <p:sp>
            <p:nvSpPr>
              <p:cNvPr id="115" name="椭圆 114">
                <a:extLst>
                  <a:ext uri="{FF2B5EF4-FFF2-40B4-BE49-F238E27FC236}">
                    <a16:creationId xmlns:a16="http://schemas.microsoft.com/office/drawing/2014/main" id="{6CAC0511-E1EA-1C1C-9157-F588857919D5}"/>
                  </a:ext>
                </a:extLst>
              </p:cNvPr>
              <p:cNvSpPr/>
              <p:nvPr/>
            </p:nvSpPr>
            <p:spPr>
              <a:xfrm>
                <a:off x="9152248"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u="sng">
                  <a:latin typeface="微软雅黑" panose="020B0503020204020204" pitchFamily="34" charset="-122"/>
                  <a:ea typeface="微软雅黑" panose="020B0503020204020204" pitchFamily="34" charset="-122"/>
                </a:endParaRPr>
              </a:p>
            </p:txBody>
          </p:sp>
          <p:sp>
            <p:nvSpPr>
              <p:cNvPr id="116" name="椭圆 115">
                <a:extLst>
                  <a:ext uri="{FF2B5EF4-FFF2-40B4-BE49-F238E27FC236}">
                    <a16:creationId xmlns:a16="http://schemas.microsoft.com/office/drawing/2014/main" id="{82C77A71-E882-2E8D-FF8A-9E31D2C493A5}"/>
                  </a:ext>
                </a:extLst>
              </p:cNvPr>
              <p:cNvSpPr/>
              <p:nvPr/>
            </p:nvSpPr>
            <p:spPr>
              <a:xfrm>
                <a:off x="9074025"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u="sng">
                  <a:latin typeface="微软雅黑" panose="020B0503020204020204" pitchFamily="34" charset="-122"/>
                  <a:ea typeface="微软雅黑" panose="020B0503020204020204" pitchFamily="34" charset="-122"/>
                </a:endParaRPr>
              </a:p>
            </p:txBody>
          </p:sp>
          <p:sp>
            <p:nvSpPr>
              <p:cNvPr id="117" name="椭圆 116">
                <a:extLst>
                  <a:ext uri="{FF2B5EF4-FFF2-40B4-BE49-F238E27FC236}">
                    <a16:creationId xmlns:a16="http://schemas.microsoft.com/office/drawing/2014/main" id="{AF352328-E367-D440-52B9-584618083B39}"/>
                  </a:ext>
                </a:extLst>
              </p:cNvPr>
              <p:cNvSpPr/>
              <p:nvPr/>
            </p:nvSpPr>
            <p:spPr>
              <a:xfrm>
                <a:off x="8989547"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u="sng">
                  <a:latin typeface="微软雅黑" panose="020B0503020204020204" pitchFamily="34" charset="-122"/>
                  <a:ea typeface="微软雅黑" panose="020B0503020204020204" pitchFamily="34" charset="-122"/>
                </a:endParaRPr>
              </a:p>
            </p:txBody>
          </p:sp>
          <p:cxnSp>
            <p:nvCxnSpPr>
              <p:cNvPr id="118" name="直接连接符 117">
                <a:extLst>
                  <a:ext uri="{FF2B5EF4-FFF2-40B4-BE49-F238E27FC236}">
                    <a16:creationId xmlns:a16="http://schemas.microsoft.com/office/drawing/2014/main" id="{0AE14905-75B2-2141-0D62-0466AF8BD01E}"/>
                  </a:ext>
                </a:extLst>
              </p:cNvPr>
              <p:cNvCxnSpPr>
                <a:cxnSpLocks/>
              </p:cNvCxnSpPr>
              <p:nvPr/>
            </p:nvCxnSpPr>
            <p:spPr>
              <a:xfrm>
                <a:off x="9011076" y="4855791"/>
                <a:ext cx="244048" cy="0"/>
              </a:xfrm>
              <a:prstGeom prst="line">
                <a:avLst/>
              </a:prstGeom>
            </p:spPr>
            <p:style>
              <a:lnRef idx="1">
                <a:schemeClr val="accent1"/>
              </a:lnRef>
              <a:fillRef idx="0">
                <a:schemeClr val="accent1"/>
              </a:fillRef>
              <a:effectRef idx="0">
                <a:schemeClr val="accent1"/>
              </a:effectRef>
              <a:fontRef idx="minor">
                <a:schemeClr val="tx1"/>
              </a:fontRef>
            </p:style>
          </p:cxnSp>
          <p:sp>
            <p:nvSpPr>
              <p:cNvPr id="119" name="椭圆 118">
                <a:extLst>
                  <a:ext uri="{FF2B5EF4-FFF2-40B4-BE49-F238E27FC236}">
                    <a16:creationId xmlns:a16="http://schemas.microsoft.com/office/drawing/2014/main" id="{FA1A4B6B-B951-EA6E-D77C-172C35F35713}"/>
                  </a:ext>
                </a:extLst>
              </p:cNvPr>
              <p:cNvSpPr/>
              <p:nvPr/>
            </p:nvSpPr>
            <p:spPr>
              <a:xfrm>
                <a:off x="9558744"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20" name="椭圆 119">
                <a:extLst>
                  <a:ext uri="{FF2B5EF4-FFF2-40B4-BE49-F238E27FC236}">
                    <a16:creationId xmlns:a16="http://schemas.microsoft.com/office/drawing/2014/main" id="{929AB17D-0532-B941-A31A-518429799829}"/>
                  </a:ext>
                </a:extLst>
              </p:cNvPr>
              <p:cNvSpPr/>
              <p:nvPr/>
            </p:nvSpPr>
            <p:spPr>
              <a:xfrm>
                <a:off x="9480521"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21" name="椭圆 120">
                <a:extLst>
                  <a:ext uri="{FF2B5EF4-FFF2-40B4-BE49-F238E27FC236}">
                    <a16:creationId xmlns:a16="http://schemas.microsoft.com/office/drawing/2014/main" id="{BA001984-17BB-5720-FAC2-0DB4512914D2}"/>
                  </a:ext>
                </a:extLst>
              </p:cNvPr>
              <p:cNvSpPr/>
              <p:nvPr/>
            </p:nvSpPr>
            <p:spPr>
              <a:xfrm>
                <a:off x="9396044"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22" name="椭圆 121">
                <a:extLst>
                  <a:ext uri="{FF2B5EF4-FFF2-40B4-BE49-F238E27FC236}">
                    <a16:creationId xmlns:a16="http://schemas.microsoft.com/office/drawing/2014/main" id="{4B8F19C9-33F2-8C87-546E-91A934F56226}"/>
                  </a:ext>
                </a:extLst>
              </p:cNvPr>
              <p:cNvSpPr/>
              <p:nvPr/>
            </p:nvSpPr>
            <p:spPr>
              <a:xfrm>
                <a:off x="9317234"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23" name="直接连接符 122">
                <a:extLst>
                  <a:ext uri="{FF2B5EF4-FFF2-40B4-BE49-F238E27FC236}">
                    <a16:creationId xmlns:a16="http://schemas.microsoft.com/office/drawing/2014/main" id="{1AECBF36-24A1-9D16-4B33-8B912D263C14}"/>
                  </a:ext>
                </a:extLst>
              </p:cNvPr>
              <p:cNvCxnSpPr>
                <a:cxnSpLocks/>
              </p:cNvCxnSpPr>
              <p:nvPr/>
            </p:nvCxnSpPr>
            <p:spPr>
              <a:xfrm>
                <a:off x="9358968" y="4855792"/>
                <a:ext cx="302904" cy="270"/>
              </a:xfrm>
              <a:prstGeom prst="line">
                <a:avLst/>
              </a:prstGeom>
            </p:spPr>
            <p:style>
              <a:lnRef idx="1">
                <a:schemeClr val="accent1"/>
              </a:lnRef>
              <a:fillRef idx="0">
                <a:schemeClr val="accent1"/>
              </a:fillRef>
              <a:effectRef idx="0">
                <a:schemeClr val="accent1"/>
              </a:effectRef>
              <a:fontRef idx="minor">
                <a:schemeClr val="tx1"/>
              </a:fontRef>
            </p:style>
          </p:cxnSp>
          <p:sp>
            <p:nvSpPr>
              <p:cNvPr id="124" name="椭圆 123">
                <a:extLst>
                  <a:ext uri="{FF2B5EF4-FFF2-40B4-BE49-F238E27FC236}">
                    <a16:creationId xmlns:a16="http://schemas.microsoft.com/office/drawing/2014/main" id="{442D180F-0F7C-D276-1837-2EFD66F36452}"/>
                  </a:ext>
                </a:extLst>
              </p:cNvPr>
              <p:cNvSpPr/>
              <p:nvPr/>
            </p:nvSpPr>
            <p:spPr>
              <a:xfrm>
                <a:off x="10190315"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25" name="椭圆 124">
                <a:extLst>
                  <a:ext uri="{FF2B5EF4-FFF2-40B4-BE49-F238E27FC236}">
                    <a16:creationId xmlns:a16="http://schemas.microsoft.com/office/drawing/2014/main" id="{54A081C5-899F-38FA-63E9-532DE4105C00}"/>
                  </a:ext>
                </a:extLst>
              </p:cNvPr>
              <p:cNvSpPr/>
              <p:nvPr/>
            </p:nvSpPr>
            <p:spPr>
              <a:xfrm>
                <a:off x="10112093"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26" name="椭圆 125">
                <a:extLst>
                  <a:ext uri="{FF2B5EF4-FFF2-40B4-BE49-F238E27FC236}">
                    <a16:creationId xmlns:a16="http://schemas.microsoft.com/office/drawing/2014/main" id="{818D46C5-ADC9-28C7-4048-8111343655D3}"/>
                  </a:ext>
                </a:extLst>
              </p:cNvPr>
              <p:cNvSpPr/>
              <p:nvPr/>
            </p:nvSpPr>
            <p:spPr>
              <a:xfrm>
                <a:off x="10027615"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27" name="椭圆 126">
                <a:extLst>
                  <a:ext uri="{FF2B5EF4-FFF2-40B4-BE49-F238E27FC236}">
                    <a16:creationId xmlns:a16="http://schemas.microsoft.com/office/drawing/2014/main" id="{512BAE00-171B-89A8-CD0C-2A2468D16074}"/>
                  </a:ext>
                </a:extLst>
              </p:cNvPr>
              <p:cNvSpPr/>
              <p:nvPr/>
            </p:nvSpPr>
            <p:spPr>
              <a:xfrm>
                <a:off x="9948806"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28" name="直接连接符 127">
                <a:extLst>
                  <a:ext uri="{FF2B5EF4-FFF2-40B4-BE49-F238E27FC236}">
                    <a16:creationId xmlns:a16="http://schemas.microsoft.com/office/drawing/2014/main" id="{186F3A27-97CA-327E-5E8A-A7AE5E3891D2}"/>
                  </a:ext>
                </a:extLst>
              </p:cNvPr>
              <p:cNvCxnSpPr>
                <a:cxnSpLocks/>
                <a:endCxn id="124" idx="2"/>
              </p:cNvCxnSpPr>
              <p:nvPr/>
            </p:nvCxnSpPr>
            <p:spPr>
              <a:xfrm flipV="1">
                <a:off x="9888448" y="4855793"/>
                <a:ext cx="301867" cy="269"/>
              </a:xfrm>
              <a:prstGeom prst="line">
                <a:avLst/>
              </a:prstGeom>
            </p:spPr>
            <p:style>
              <a:lnRef idx="1">
                <a:schemeClr val="accent1"/>
              </a:lnRef>
              <a:fillRef idx="0">
                <a:schemeClr val="accent1"/>
              </a:fillRef>
              <a:effectRef idx="0">
                <a:schemeClr val="accent1"/>
              </a:effectRef>
              <a:fontRef idx="minor">
                <a:schemeClr val="tx1"/>
              </a:fontRef>
            </p:style>
          </p:cxnSp>
          <p:sp>
            <p:nvSpPr>
              <p:cNvPr id="129" name="椭圆 128">
                <a:extLst>
                  <a:ext uri="{FF2B5EF4-FFF2-40B4-BE49-F238E27FC236}">
                    <a16:creationId xmlns:a16="http://schemas.microsoft.com/office/drawing/2014/main" id="{E68C6E46-671B-BD08-C8EC-7CE456A4C9AD}"/>
                  </a:ext>
                </a:extLst>
              </p:cNvPr>
              <p:cNvSpPr/>
              <p:nvPr/>
            </p:nvSpPr>
            <p:spPr>
              <a:xfrm>
                <a:off x="10517714"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30" name="椭圆 129">
                <a:extLst>
                  <a:ext uri="{FF2B5EF4-FFF2-40B4-BE49-F238E27FC236}">
                    <a16:creationId xmlns:a16="http://schemas.microsoft.com/office/drawing/2014/main" id="{56400E1C-1471-8EBF-11A8-71A6E459E410}"/>
                  </a:ext>
                </a:extLst>
              </p:cNvPr>
              <p:cNvSpPr/>
              <p:nvPr/>
            </p:nvSpPr>
            <p:spPr>
              <a:xfrm>
                <a:off x="10439491"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31" name="椭圆 130">
                <a:extLst>
                  <a:ext uri="{FF2B5EF4-FFF2-40B4-BE49-F238E27FC236}">
                    <a16:creationId xmlns:a16="http://schemas.microsoft.com/office/drawing/2014/main" id="{B84DDC41-4D78-56CB-9F86-61C1454B5E3D}"/>
                  </a:ext>
                </a:extLst>
              </p:cNvPr>
              <p:cNvSpPr/>
              <p:nvPr/>
            </p:nvSpPr>
            <p:spPr>
              <a:xfrm>
                <a:off x="10355014"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32" name="直接连接符 131">
                <a:extLst>
                  <a:ext uri="{FF2B5EF4-FFF2-40B4-BE49-F238E27FC236}">
                    <a16:creationId xmlns:a16="http://schemas.microsoft.com/office/drawing/2014/main" id="{D60AECE7-8B7E-1175-5497-4501699D72CB}"/>
                  </a:ext>
                </a:extLst>
              </p:cNvPr>
              <p:cNvCxnSpPr>
                <a:cxnSpLocks/>
                <a:endCxn id="129" idx="2"/>
              </p:cNvCxnSpPr>
              <p:nvPr/>
            </p:nvCxnSpPr>
            <p:spPr>
              <a:xfrm flipV="1">
                <a:off x="10295194" y="4855793"/>
                <a:ext cx="222519" cy="269"/>
              </a:xfrm>
              <a:prstGeom prst="line">
                <a:avLst/>
              </a:prstGeom>
            </p:spPr>
            <p:style>
              <a:lnRef idx="1">
                <a:schemeClr val="accent1"/>
              </a:lnRef>
              <a:fillRef idx="0">
                <a:schemeClr val="accent1"/>
              </a:fillRef>
              <a:effectRef idx="0">
                <a:schemeClr val="accent1"/>
              </a:effectRef>
              <a:fontRef idx="minor">
                <a:schemeClr val="tx1"/>
              </a:fontRef>
            </p:style>
          </p:cxnSp>
          <p:sp>
            <p:nvSpPr>
              <p:cNvPr id="133" name="椭圆 132">
                <a:extLst>
                  <a:ext uri="{FF2B5EF4-FFF2-40B4-BE49-F238E27FC236}">
                    <a16:creationId xmlns:a16="http://schemas.microsoft.com/office/drawing/2014/main" id="{A126575E-D934-A7BE-0362-5EC0096F5334}"/>
                  </a:ext>
                </a:extLst>
              </p:cNvPr>
              <p:cNvSpPr/>
              <p:nvPr/>
            </p:nvSpPr>
            <p:spPr>
              <a:xfrm>
                <a:off x="10984692"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34" name="椭圆 133">
                <a:extLst>
                  <a:ext uri="{FF2B5EF4-FFF2-40B4-BE49-F238E27FC236}">
                    <a16:creationId xmlns:a16="http://schemas.microsoft.com/office/drawing/2014/main" id="{21814AD1-0D6A-D500-1C8A-D9BFC8DA0053}"/>
                  </a:ext>
                </a:extLst>
              </p:cNvPr>
              <p:cNvSpPr/>
              <p:nvPr/>
            </p:nvSpPr>
            <p:spPr>
              <a:xfrm>
                <a:off x="10906470"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35" name="椭圆 134">
                <a:extLst>
                  <a:ext uri="{FF2B5EF4-FFF2-40B4-BE49-F238E27FC236}">
                    <a16:creationId xmlns:a16="http://schemas.microsoft.com/office/drawing/2014/main" id="{62725FD2-D899-9679-6A89-7F7C199D6946}"/>
                  </a:ext>
                </a:extLst>
              </p:cNvPr>
              <p:cNvSpPr/>
              <p:nvPr/>
            </p:nvSpPr>
            <p:spPr>
              <a:xfrm>
                <a:off x="10821992" y="4833499"/>
                <a:ext cx="43058" cy="4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36" name="直接连接符 135">
                <a:extLst>
                  <a:ext uri="{FF2B5EF4-FFF2-40B4-BE49-F238E27FC236}">
                    <a16:creationId xmlns:a16="http://schemas.microsoft.com/office/drawing/2014/main" id="{7798C274-36E7-B73D-A1EE-2BA5EC529EFB}"/>
                  </a:ext>
                </a:extLst>
              </p:cNvPr>
              <p:cNvCxnSpPr>
                <a:cxnSpLocks/>
                <a:endCxn id="133" idx="2"/>
              </p:cNvCxnSpPr>
              <p:nvPr/>
            </p:nvCxnSpPr>
            <p:spPr>
              <a:xfrm>
                <a:off x="10762173" y="4854576"/>
                <a:ext cx="222519" cy="1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3EB8C70E-8934-592A-7EFE-ECEBA2822767}"/>
                  </a:ext>
                </a:extLst>
              </p:cNvPr>
              <p:cNvCxnSpPr>
                <a:cxnSpLocks/>
              </p:cNvCxnSpPr>
              <p:nvPr/>
            </p:nvCxnSpPr>
            <p:spPr>
              <a:xfrm>
                <a:off x="7444776" y="4744777"/>
                <a:ext cx="96499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8" name="椭圆 137">
                <a:extLst>
                  <a:ext uri="{FF2B5EF4-FFF2-40B4-BE49-F238E27FC236}">
                    <a16:creationId xmlns:a16="http://schemas.microsoft.com/office/drawing/2014/main" id="{BD202F0A-41DE-7369-5354-002EE379F008}"/>
                  </a:ext>
                </a:extLst>
              </p:cNvPr>
              <p:cNvSpPr/>
              <p:nvPr/>
            </p:nvSpPr>
            <p:spPr>
              <a:xfrm>
                <a:off x="7560327" y="4715133"/>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39" name="椭圆 138">
                <a:extLst>
                  <a:ext uri="{FF2B5EF4-FFF2-40B4-BE49-F238E27FC236}">
                    <a16:creationId xmlns:a16="http://schemas.microsoft.com/office/drawing/2014/main" id="{7ECC27E7-E2B1-4CBB-613D-508CE713CDB4}"/>
                  </a:ext>
                </a:extLst>
              </p:cNvPr>
              <p:cNvSpPr/>
              <p:nvPr/>
            </p:nvSpPr>
            <p:spPr>
              <a:xfrm>
                <a:off x="7885726" y="4715133"/>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40" name="椭圆 139">
                <a:extLst>
                  <a:ext uri="{FF2B5EF4-FFF2-40B4-BE49-F238E27FC236}">
                    <a16:creationId xmlns:a16="http://schemas.microsoft.com/office/drawing/2014/main" id="{D5945FC0-AF9B-0917-F7F8-30164904C2B2}"/>
                  </a:ext>
                </a:extLst>
              </p:cNvPr>
              <p:cNvSpPr/>
              <p:nvPr/>
            </p:nvSpPr>
            <p:spPr>
              <a:xfrm>
                <a:off x="8358084" y="4712944"/>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41" name="直接连接符 140">
                <a:extLst>
                  <a:ext uri="{FF2B5EF4-FFF2-40B4-BE49-F238E27FC236}">
                    <a16:creationId xmlns:a16="http://schemas.microsoft.com/office/drawing/2014/main" id="{78873312-237B-932D-18F6-3AC6549976E5}"/>
                  </a:ext>
                </a:extLst>
              </p:cNvPr>
              <p:cNvCxnSpPr>
                <a:cxnSpLocks/>
              </p:cNvCxnSpPr>
              <p:nvPr/>
            </p:nvCxnSpPr>
            <p:spPr>
              <a:xfrm>
                <a:off x="8483466" y="4743005"/>
                <a:ext cx="1027730" cy="526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2" name="椭圆 141">
                <a:extLst>
                  <a:ext uri="{FF2B5EF4-FFF2-40B4-BE49-F238E27FC236}">
                    <a16:creationId xmlns:a16="http://schemas.microsoft.com/office/drawing/2014/main" id="{82D1130D-BB54-962F-8673-D615E39D5E09}"/>
                  </a:ext>
                </a:extLst>
              </p:cNvPr>
              <p:cNvSpPr/>
              <p:nvPr/>
            </p:nvSpPr>
            <p:spPr>
              <a:xfrm>
                <a:off x="8520543" y="4711802"/>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43" name="椭圆 142">
                <a:extLst>
                  <a:ext uri="{FF2B5EF4-FFF2-40B4-BE49-F238E27FC236}">
                    <a16:creationId xmlns:a16="http://schemas.microsoft.com/office/drawing/2014/main" id="{5FBD0E88-AEB6-A4A7-88BB-587717DE30E1}"/>
                  </a:ext>
                </a:extLst>
              </p:cNvPr>
              <p:cNvSpPr/>
              <p:nvPr/>
            </p:nvSpPr>
            <p:spPr>
              <a:xfrm>
                <a:off x="8983724" y="4712944"/>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44" name="椭圆 143">
                <a:extLst>
                  <a:ext uri="{FF2B5EF4-FFF2-40B4-BE49-F238E27FC236}">
                    <a16:creationId xmlns:a16="http://schemas.microsoft.com/office/drawing/2014/main" id="{158FA0E6-B2B1-0139-9C9F-3678F4119D37}"/>
                  </a:ext>
                </a:extLst>
              </p:cNvPr>
              <p:cNvSpPr/>
              <p:nvPr/>
            </p:nvSpPr>
            <p:spPr>
              <a:xfrm>
                <a:off x="9307253" y="4715132"/>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45" name="直接连接符 144">
                <a:extLst>
                  <a:ext uri="{FF2B5EF4-FFF2-40B4-BE49-F238E27FC236}">
                    <a16:creationId xmlns:a16="http://schemas.microsoft.com/office/drawing/2014/main" id="{EC1389CE-50DF-790F-743C-E4E37E0F37A4}"/>
                  </a:ext>
                </a:extLst>
              </p:cNvPr>
              <p:cNvCxnSpPr>
                <a:cxnSpLocks/>
                <a:stCxn id="151" idx="1"/>
                <a:endCxn id="148" idx="2"/>
              </p:cNvCxnSpPr>
              <p:nvPr/>
            </p:nvCxnSpPr>
            <p:spPr>
              <a:xfrm>
                <a:off x="9997949" y="4741877"/>
                <a:ext cx="980030" cy="11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6" name="椭圆 145">
                <a:extLst>
                  <a:ext uri="{FF2B5EF4-FFF2-40B4-BE49-F238E27FC236}">
                    <a16:creationId xmlns:a16="http://schemas.microsoft.com/office/drawing/2014/main" id="{9DE5124A-9521-2BB1-DAFE-5AA88D055DD8}"/>
                  </a:ext>
                </a:extLst>
              </p:cNvPr>
              <p:cNvSpPr/>
              <p:nvPr/>
            </p:nvSpPr>
            <p:spPr>
              <a:xfrm>
                <a:off x="10183553" y="4709256"/>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47" name="椭圆 146">
                <a:extLst>
                  <a:ext uri="{FF2B5EF4-FFF2-40B4-BE49-F238E27FC236}">
                    <a16:creationId xmlns:a16="http://schemas.microsoft.com/office/drawing/2014/main" id="{1A4B1CC7-E820-52DD-6E1B-57D3CBCBDA10}"/>
                  </a:ext>
                </a:extLst>
              </p:cNvPr>
              <p:cNvSpPr/>
              <p:nvPr/>
            </p:nvSpPr>
            <p:spPr>
              <a:xfrm>
                <a:off x="10510022" y="4707693"/>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48" name="椭圆 147">
                <a:extLst>
                  <a:ext uri="{FF2B5EF4-FFF2-40B4-BE49-F238E27FC236}">
                    <a16:creationId xmlns:a16="http://schemas.microsoft.com/office/drawing/2014/main" id="{31855D03-DAD1-C76A-A30D-FCDD76AA71C7}"/>
                  </a:ext>
                </a:extLst>
              </p:cNvPr>
              <p:cNvSpPr/>
              <p:nvPr/>
            </p:nvSpPr>
            <p:spPr>
              <a:xfrm>
                <a:off x="10977979" y="4713361"/>
                <a:ext cx="58441" cy="5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49" name="矩形 148">
                <a:extLst>
                  <a:ext uri="{FF2B5EF4-FFF2-40B4-BE49-F238E27FC236}">
                    <a16:creationId xmlns:a16="http://schemas.microsoft.com/office/drawing/2014/main" id="{DCA817F4-B46A-1F48-657B-2AB98B24BCD4}"/>
                  </a:ext>
                </a:extLst>
              </p:cNvPr>
              <p:cNvSpPr/>
              <p:nvPr/>
            </p:nvSpPr>
            <p:spPr>
              <a:xfrm>
                <a:off x="7358848" y="4724471"/>
                <a:ext cx="79264" cy="40654"/>
              </a:xfrm>
              <a:prstGeom prst="rect">
                <a:avLst/>
              </a:prstGeom>
              <a:solidFill>
                <a:schemeClr val="accent6">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50" name="矩形 149">
                <a:extLst>
                  <a:ext uri="{FF2B5EF4-FFF2-40B4-BE49-F238E27FC236}">
                    <a16:creationId xmlns:a16="http://schemas.microsoft.com/office/drawing/2014/main" id="{1C4A8D18-A9A0-50D7-0643-EC15177993BB}"/>
                  </a:ext>
                </a:extLst>
              </p:cNvPr>
              <p:cNvSpPr/>
              <p:nvPr/>
            </p:nvSpPr>
            <p:spPr>
              <a:xfrm>
                <a:off x="9512047" y="4727982"/>
                <a:ext cx="79264" cy="40654"/>
              </a:xfrm>
              <a:prstGeom prst="rect">
                <a:avLst/>
              </a:prstGeom>
              <a:solidFill>
                <a:schemeClr val="accent6">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sp>
            <p:nvSpPr>
              <p:cNvPr id="151" name="矩形 150">
                <a:extLst>
                  <a:ext uri="{FF2B5EF4-FFF2-40B4-BE49-F238E27FC236}">
                    <a16:creationId xmlns:a16="http://schemas.microsoft.com/office/drawing/2014/main" id="{CEC48696-0F6C-04E4-9446-60B90C8F2029}"/>
                  </a:ext>
                </a:extLst>
              </p:cNvPr>
              <p:cNvSpPr/>
              <p:nvPr/>
            </p:nvSpPr>
            <p:spPr>
              <a:xfrm>
                <a:off x="9997949" y="4721550"/>
                <a:ext cx="79264" cy="40654"/>
              </a:xfrm>
              <a:prstGeom prst="rect">
                <a:avLst/>
              </a:prstGeom>
              <a:solidFill>
                <a:schemeClr val="accent6">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cxnSp>
            <p:nvCxnSpPr>
              <p:cNvPr id="152" name="直接连接符 151">
                <a:extLst>
                  <a:ext uri="{FF2B5EF4-FFF2-40B4-BE49-F238E27FC236}">
                    <a16:creationId xmlns:a16="http://schemas.microsoft.com/office/drawing/2014/main" id="{B181EE91-8381-3981-D3D6-85EB6290E7F1}"/>
                  </a:ext>
                </a:extLst>
              </p:cNvPr>
              <p:cNvCxnSpPr>
                <a:cxnSpLocks/>
                <a:endCxn id="140" idx="6"/>
              </p:cNvCxnSpPr>
              <p:nvPr/>
            </p:nvCxnSpPr>
            <p:spPr>
              <a:xfrm>
                <a:off x="8415086" y="4369775"/>
                <a:ext cx="1438" cy="37281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3" name="直接连接符 152">
                <a:extLst>
                  <a:ext uri="{FF2B5EF4-FFF2-40B4-BE49-F238E27FC236}">
                    <a16:creationId xmlns:a16="http://schemas.microsoft.com/office/drawing/2014/main" id="{22697F7A-F127-B02B-7679-7C3D1B06437D}"/>
                  </a:ext>
                </a:extLst>
              </p:cNvPr>
              <p:cNvCxnSpPr>
                <a:cxnSpLocks/>
              </p:cNvCxnSpPr>
              <p:nvPr/>
            </p:nvCxnSpPr>
            <p:spPr>
              <a:xfrm>
                <a:off x="8481799" y="4372354"/>
                <a:ext cx="1666" cy="3690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59B14135-7428-B278-C4B0-4B05902E23B6}"/>
                  </a:ext>
                </a:extLst>
              </p:cNvPr>
              <p:cNvCxnSpPr>
                <a:cxnSpLocks/>
              </p:cNvCxnSpPr>
              <p:nvPr/>
            </p:nvCxnSpPr>
            <p:spPr>
              <a:xfrm>
                <a:off x="8552595" y="4447522"/>
                <a:ext cx="248238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8CA5A0F7-7A63-340B-E6BC-E7BBF1BA8CAA}"/>
                  </a:ext>
                </a:extLst>
              </p:cNvPr>
              <p:cNvCxnSpPr>
                <a:cxnSpLocks/>
              </p:cNvCxnSpPr>
              <p:nvPr/>
            </p:nvCxnSpPr>
            <p:spPr>
              <a:xfrm>
                <a:off x="11034983" y="4447522"/>
                <a:ext cx="1438" cy="29548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382E6DC6-23AF-7870-0790-9F94D039E606}"/>
                  </a:ext>
                </a:extLst>
              </p:cNvPr>
              <p:cNvCxnSpPr>
                <a:cxnSpLocks/>
              </p:cNvCxnSpPr>
              <p:nvPr/>
            </p:nvCxnSpPr>
            <p:spPr>
              <a:xfrm>
                <a:off x="8604944" y="3655674"/>
                <a:ext cx="264682" cy="312"/>
              </a:xfrm>
              <a:prstGeom prst="line">
                <a:avLst/>
              </a:prstGeom>
            </p:spPr>
            <p:style>
              <a:lnRef idx="1">
                <a:schemeClr val="accent1"/>
              </a:lnRef>
              <a:fillRef idx="0">
                <a:schemeClr val="accent1"/>
              </a:fillRef>
              <a:effectRef idx="0">
                <a:schemeClr val="accent1"/>
              </a:effectRef>
              <a:fontRef idx="minor">
                <a:schemeClr val="tx1"/>
              </a:fontRef>
            </p:style>
          </p:cxnSp>
          <p:sp>
            <p:nvSpPr>
              <p:cNvPr id="157" name="文本框 156">
                <a:extLst>
                  <a:ext uri="{FF2B5EF4-FFF2-40B4-BE49-F238E27FC236}">
                    <a16:creationId xmlns:a16="http://schemas.microsoft.com/office/drawing/2014/main" id="{BC4D3793-F054-742B-7104-30DA92744450}"/>
                  </a:ext>
                </a:extLst>
              </p:cNvPr>
              <p:cNvSpPr txBox="1"/>
              <p:nvPr/>
            </p:nvSpPr>
            <p:spPr>
              <a:xfrm>
                <a:off x="8524606" y="4205409"/>
                <a:ext cx="2030255" cy="243260"/>
              </a:xfrm>
              <a:prstGeom prst="rect">
                <a:avLst/>
              </a:prstGeom>
              <a:noFill/>
            </p:spPr>
            <p:txBody>
              <a:bodyPr wrap="square">
                <a:spAutoFit/>
              </a:bodyPr>
              <a:lstStyle/>
              <a:p>
                <a:r>
                  <a:rPr lang="en-US" altLang="zh-CN" sz="1000" dirty="0">
                    <a:solidFill>
                      <a:schemeClr val="accent1">
                        <a:lumMod val="75000"/>
                      </a:schemeClr>
                    </a:solidFill>
                    <a:latin typeface="微软雅黑" panose="020B0503020204020204" pitchFamily="34" charset="-122"/>
                    <a:ea typeface="微软雅黑" panose="020B0503020204020204" pitchFamily="34" charset="-122"/>
                  </a:rPr>
                  <a:t>Power distribution sys.</a:t>
                </a:r>
                <a:endParaRPr lang="zh-CN" altLang="en-US" sz="1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58" name="文本框 157">
                <a:extLst>
                  <a:ext uri="{FF2B5EF4-FFF2-40B4-BE49-F238E27FC236}">
                    <a16:creationId xmlns:a16="http://schemas.microsoft.com/office/drawing/2014/main" id="{A347BA46-3411-E558-B3AA-6578A17E459C}"/>
                  </a:ext>
                </a:extLst>
              </p:cNvPr>
              <p:cNvSpPr txBox="1"/>
              <p:nvPr/>
            </p:nvSpPr>
            <p:spPr>
              <a:xfrm>
                <a:off x="8949448" y="4955474"/>
                <a:ext cx="862694" cy="296341"/>
              </a:xfrm>
              <a:prstGeom prst="rect">
                <a:avLst/>
              </a:prstGeom>
              <a:noFill/>
            </p:spPr>
            <p:txBody>
              <a:bodyPr wrap="square">
                <a:spAutoFit/>
              </a:bodyPr>
              <a:lstStyle/>
              <a:p>
                <a:endParaRPr lang="zh-CN" altLang="en-US" sz="800" b="1">
                  <a:solidFill>
                    <a:schemeClr val="accent4">
                      <a:lumMod val="20000"/>
                      <a:lumOff val="80000"/>
                    </a:schemeClr>
                  </a:solidFill>
                  <a:latin typeface="微软雅黑" panose="020B0503020204020204" pitchFamily="34" charset="-122"/>
                  <a:ea typeface="微软雅黑" panose="020B0503020204020204" pitchFamily="34" charset="-122"/>
                </a:endParaRPr>
              </a:p>
            </p:txBody>
          </p:sp>
          <p:sp>
            <p:nvSpPr>
              <p:cNvPr id="159" name="文本框 158">
                <a:extLst>
                  <a:ext uri="{FF2B5EF4-FFF2-40B4-BE49-F238E27FC236}">
                    <a16:creationId xmlns:a16="http://schemas.microsoft.com/office/drawing/2014/main" id="{73036FC1-F44D-7FB0-84A2-BD437FFF9777}"/>
                  </a:ext>
                </a:extLst>
              </p:cNvPr>
              <p:cNvSpPr txBox="1"/>
              <p:nvPr/>
            </p:nvSpPr>
            <p:spPr>
              <a:xfrm>
                <a:off x="7249239" y="4955474"/>
                <a:ext cx="811251" cy="296341"/>
              </a:xfrm>
              <a:prstGeom prst="rect">
                <a:avLst/>
              </a:prstGeom>
              <a:noFill/>
            </p:spPr>
            <p:txBody>
              <a:bodyPr wrap="square">
                <a:spAutoFit/>
              </a:bodyPr>
              <a:lstStyle/>
              <a:p>
                <a:endParaRPr lang="zh-CN" altLang="en-US" sz="800" b="1">
                  <a:solidFill>
                    <a:schemeClr val="accent4">
                      <a:lumMod val="20000"/>
                      <a:lumOff val="80000"/>
                    </a:schemeClr>
                  </a:solidFill>
                  <a:latin typeface="微软雅黑" panose="020B0503020204020204" pitchFamily="34" charset="-122"/>
                  <a:ea typeface="微软雅黑" panose="020B0503020204020204" pitchFamily="34" charset="-122"/>
                </a:endParaRPr>
              </a:p>
            </p:txBody>
          </p:sp>
          <p:sp>
            <p:nvSpPr>
              <p:cNvPr id="160" name="文本框 159">
                <a:extLst>
                  <a:ext uri="{FF2B5EF4-FFF2-40B4-BE49-F238E27FC236}">
                    <a16:creationId xmlns:a16="http://schemas.microsoft.com/office/drawing/2014/main" id="{B35F09B9-5F91-B6D6-3003-622F866A345C}"/>
                  </a:ext>
                </a:extLst>
              </p:cNvPr>
              <p:cNvSpPr txBox="1"/>
              <p:nvPr/>
            </p:nvSpPr>
            <p:spPr>
              <a:xfrm>
                <a:off x="8010432" y="4965995"/>
                <a:ext cx="962320" cy="296341"/>
              </a:xfrm>
              <a:prstGeom prst="rect">
                <a:avLst/>
              </a:prstGeom>
              <a:noFill/>
            </p:spPr>
            <p:txBody>
              <a:bodyPr wrap="square">
                <a:spAutoFit/>
              </a:bodyPr>
              <a:lstStyle/>
              <a:p>
                <a:endParaRPr lang="zh-CN" altLang="en-US" sz="800" b="1">
                  <a:solidFill>
                    <a:schemeClr val="accent4">
                      <a:lumMod val="20000"/>
                      <a:lumOff val="80000"/>
                    </a:schemeClr>
                  </a:solidFill>
                  <a:latin typeface="微软雅黑" panose="020B0503020204020204" pitchFamily="34" charset="-122"/>
                  <a:ea typeface="微软雅黑" panose="020B0503020204020204" pitchFamily="34" charset="-122"/>
                </a:endParaRPr>
              </a:p>
            </p:txBody>
          </p:sp>
          <p:sp>
            <p:nvSpPr>
              <p:cNvPr id="161" name="文本框 160">
                <a:extLst>
                  <a:ext uri="{FF2B5EF4-FFF2-40B4-BE49-F238E27FC236}">
                    <a16:creationId xmlns:a16="http://schemas.microsoft.com/office/drawing/2014/main" id="{06D33C39-E805-B841-734F-F4B797495D5F}"/>
                  </a:ext>
                </a:extLst>
              </p:cNvPr>
              <p:cNvSpPr txBox="1"/>
              <p:nvPr/>
            </p:nvSpPr>
            <p:spPr>
              <a:xfrm>
                <a:off x="9802383" y="4948397"/>
                <a:ext cx="862694" cy="296341"/>
              </a:xfrm>
              <a:prstGeom prst="rect">
                <a:avLst/>
              </a:prstGeom>
              <a:noFill/>
            </p:spPr>
            <p:txBody>
              <a:bodyPr wrap="square">
                <a:spAutoFit/>
              </a:bodyPr>
              <a:lstStyle/>
              <a:p>
                <a:endParaRPr lang="zh-CN" altLang="en-US" sz="800" b="1">
                  <a:solidFill>
                    <a:schemeClr val="accent4">
                      <a:lumMod val="20000"/>
                      <a:lumOff val="80000"/>
                    </a:schemeClr>
                  </a:solidFill>
                  <a:latin typeface="微软雅黑" panose="020B0503020204020204" pitchFamily="34" charset="-122"/>
                  <a:ea typeface="微软雅黑" panose="020B0503020204020204" pitchFamily="34" charset="-122"/>
                </a:endParaRPr>
              </a:p>
            </p:txBody>
          </p:sp>
          <p:sp>
            <p:nvSpPr>
              <p:cNvPr id="162" name="文本框 161">
                <a:extLst>
                  <a:ext uri="{FF2B5EF4-FFF2-40B4-BE49-F238E27FC236}">
                    <a16:creationId xmlns:a16="http://schemas.microsoft.com/office/drawing/2014/main" id="{5DFE206C-53BE-8642-899B-ECA43E88F456}"/>
                  </a:ext>
                </a:extLst>
              </p:cNvPr>
              <p:cNvSpPr txBox="1"/>
              <p:nvPr/>
            </p:nvSpPr>
            <p:spPr>
              <a:xfrm>
                <a:off x="10636995" y="4963471"/>
                <a:ext cx="862694" cy="296341"/>
              </a:xfrm>
              <a:prstGeom prst="rect">
                <a:avLst/>
              </a:prstGeom>
              <a:noFill/>
            </p:spPr>
            <p:txBody>
              <a:bodyPr wrap="square">
                <a:spAutoFit/>
              </a:bodyPr>
              <a:lstStyle/>
              <a:p>
                <a:endParaRPr lang="zh-CN" altLang="en-US" sz="800" b="1">
                  <a:solidFill>
                    <a:schemeClr val="accent4">
                      <a:lumMod val="20000"/>
                      <a:lumOff val="80000"/>
                    </a:schemeClr>
                  </a:solidFill>
                  <a:latin typeface="微软雅黑" panose="020B0503020204020204" pitchFamily="34" charset="-122"/>
                  <a:ea typeface="微软雅黑" panose="020B0503020204020204" pitchFamily="34" charset="-122"/>
                </a:endParaRPr>
              </a:p>
            </p:txBody>
          </p:sp>
          <p:pic>
            <p:nvPicPr>
              <p:cNvPr id="163" name="Picture 4" descr="See the source image">
                <a:extLst>
                  <a:ext uri="{FF2B5EF4-FFF2-40B4-BE49-F238E27FC236}">
                    <a16:creationId xmlns:a16="http://schemas.microsoft.com/office/drawing/2014/main" id="{58D77F41-BE16-64D6-20AD-FF83A2DBF9F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815196" y="2220504"/>
                <a:ext cx="1301888" cy="991007"/>
              </a:xfrm>
              <a:prstGeom prst="rect">
                <a:avLst/>
              </a:prstGeom>
              <a:solidFill>
                <a:schemeClr val="bg1"/>
              </a:solidFill>
              <a:ln w="19050">
                <a:gradFill>
                  <a:gsLst>
                    <a:gs pos="0">
                      <a:schemeClr val="bg1"/>
                    </a:gs>
                    <a:gs pos="100000">
                      <a:schemeClr val="accent2">
                        <a:lumMod val="50000"/>
                      </a:schemeClr>
                    </a:gs>
                  </a:gsLst>
                  <a:lin ang="5400000" scaled="0"/>
                </a:gradFill>
              </a:ln>
            </p:spPr>
          </p:pic>
          <p:cxnSp>
            <p:nvCxnSpPr>
              <p:cNvPr id="164" name="直接连接符 163">
                <a:extLst>
                  <a:ext uri="{FF2B5EF4-FFF2-40B4-BE49-F238E27FC236}">
                    <a16:creationId xmlns:a16="http://schemas.microsoft.com/office/drawing/2014/main" id="{9E0D2B17-43DF-F75E-A177-75E6347DFFDB}"/>
                  </a:ext>
                </a:extLst>
              </p:cNvPr>
              <p:cNvCxnSpPr>
                <a:cxnSpLocks/>
              </p:cNvCxnSpPr>
              <p:nvPr/>
            </p:nvCxnSpPr>
            <p:spPr>
              <a:xfrm>
                <a:off x="8485209" y="3230649"/>
                <a:ext cx="0" cy="201683"/>
              </a:xfrm>
              <a:prstGeom prst="line">
                <a:avLst/>
              </a:prstGeom>
              <a:ln w="19050">
                <a:headEnd type="none"/>
                <a:tailEnd type="stealth" w="med" len="lg"/>
              </a:ln>
            </p:spPr>
            <p:style>
              <a:lnRef idx="1">
                <a:schemeClr val="accent1"/>
              </a:lnRef>
              <a:fillRef idx="0">
                <a:schemeClr val="accent1"/>
              </a:fillRef>
              <a:effectRef idx="0">
                <a:schemeClr val="accent1"/>
              </a:effectRef>
              <a:fontRef idx="minor">
                <a:schemeClr val="tx1"/>
              </a:fontRef>
            </p:style>
          </p:cxnSp>
          <p:grpSp>
            <p:nvGrpSpPr>
              <p:cNvPr id="165" name="组合 164">
                <a:extLst>
                  <a:ext uri="{FF2B5EF4-FFF2-40B4-BE49-F238E27FC236}">
                    <a16:creationId xmlns:a16="http://schemas.microsoft.com/office/drawing/2014/main" id="{9DE82860-273D-DCCF-9E58-096976A2616C}"/>
                  </a:ext>
                </a:extLst>
              </p:cNvPr>
              <p:cNvGrpSpPr/>
              <p:nvPr/>
            </p:nvGrpSpPr>
            <p:grpSpPr>
              <a:xfrm>
                <a:off x="7378098" y="4634188"/>
                <a:ext cx="716807" cy="366917"/>
                <a:chOff x="706892" y="4343393"/>
                <a:chExt cx="716807" cy="232588"/>
              </a:xfrm>
            </p:grpSpPr>
            <p:cxnSp>
              <p:nvCxnSpPr>
                <p:cNvPr id="216" name="直接连接符 215">
                  <a:extLst>
                    <a:ext uri="{FF2B5EF4-FFF2-40B4-BE49-F238E27FC236}">
                      <a16:creationId xmlns:a16="http://schemas.microsoft.com/office/drawing/2014/main" id="{51411856-6F12-1B44-A021-93AF2603781D}"/>
                    </a:ext>
                  </a:extLst>
                </p:cNvPr>
                <p:cNvCxnSpPr>
                  <a:cxnSpLocks/>
                </p:cNvCxnSpPr>
                <p:nvPr/>
              </p:nvCxnSpPr>
              <p:spPr>
                <a:xfrm>
                  <a:off x="70689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7" name="直接连接符 216">
                  <a:extLst>
                    <a:ext uri="{FF2B5EF4-FFF2-40B4-BE49-F238E27FC236}">
                      <a16:creationId xmlns:a16="http://schemas.microsoft.com/office/drawing/2014/main" id="{C9A888F5-6382-D9AD-3AEF-EB780C6C7647}"/>
                    </a:ext>
                  </a:extLst>
                </p:cNvPr>
                <p:cNvCxnSpPr>
                  <a:cxnSpLocks/>
                </p:cNvCxnSpPr>
                <p:nvPr/>
              </p:nvCxnSpPr>
              <p:spPr>
                <a:xfrm>
                  <a:off x="79638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8" name="直接连接符 217">
                  <a:extLst>
                    <a:ext uri="{FF2B5EF4-FFF2-40B4-BE49-F238E27FC236}">
                      <a16:creationId xmlns:a16="http://schemas.microsoft.com/office/drawing/2014/main" id="{013DC26E-445D-F382-C05D-C947C81249D9}"/>
                    </a:ext>
                  </a:extLst>
                </p:cNvPr>
                <p:cNvCxnSpPr>
                  <a:cxnSpLocks/>
                </p:cNvCxnSpPr>
                <p:nvPr/>
              </p:nvCxnSpPr>
              <p:spPr>
                <a:xfrm>
                  <a:off x="88588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9" name="直接连接符 218">
                  <a:extLst>
                    <a:ext uri="{FF2B5EF4-FFF2-40B4-BE49-F238E27FC236}">
                      <a16:creationId xmlns:a16="http://schemas.microsoft.com/office/drawing/2014/main" id="{7CDD8195-70A8-E629-376E-FC56CD1285C7}"/>
                    </a:ext>
                  </a:extLst>
                </p:cNvPr>
                <p:cNvCxnSpPr>
                  <a:cxnSpLocks/>
                </p:cNvCxnSpPr>
                <p:nvPr/>
              </p:nvCxnSpPr>
              <p:spPr>
                <a:xfrm>
                  <a:off x="97537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20" name="直接连接符 219">
                  <a:extLst>
                    <a:ext uri="{FF2B5EF4-FFF2-40B4-BE49-F238E27FC236}">
                      <a16:creationId xmlns:a16="http://schemas.microsoft.com/office/drawing/2014/main" id="{571CC06A-93F4-7463-D010-5CA575145721}"/>
                    </a:ext>
                  </a:extLst>
                </p:cNvPr>
                <p:cNvCxnSpPr>
                  <a:cxnSpLocks/>
                </p:cNvCxnSpPr>
                <p:nvPr/>
              </p:nvCxnSpPr>
              <p:spPr>
                <a:xfrm>
                  <a:off x="115436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21" name="直接连接符 220">
                  <a:extLst>
                    <a:ext uri="{FF2B5EF4-FFF2-40B4-BE49-F238E27FC236}">
                      <a16:creationId xmlns:a16="http://schemas.microsoft.com/office/drawing/2014/main" id="{C5147356-E1C6-E073-900B-524412880993}"/>
                    </a:ext>
                  </a:extLst>
                </p:cNvPr>
                <p:cNvCxnSpPr>
                  <a:cxnSpLocks/>
                </p:cNvCxnSpPr>
                <p:nvPr/>
              </p:nvCxnSpPr>
              <p:spPr>
                <a:xfrm>
                  <a:off x="124386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22" name="直接连接符 221">
                  <a:extLst>
                    <a:ext uri="{FF2B5EF4-FFF2-40B4-BE49-F238E27FC236}">
                      <a16:creationId xmlns:a16="http://schemas.microsoft.com/office/drawing/2014/main" id="{D6A377D1-1E85-E9CD-9CCF-1C443099469C}"/>
                    </a:ext>
                  </a:extLst>
                </p:cNvPr>
                <p:cNvCxnSpPr>
                  <a:cxnSpLocks/>
                </p:cNvCxnSpPr>
                <p:nvPr/>
              </p:nvCxnSpPr>
              <p:spPr>
                <a:xfrm>
                  <a:off x="133335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23" name="直接连接符 222">
                  <a:extLst>
                    <a:ext uri="{FF2B5EF4-FFF2-40B4-BE49-F238E27FC236}">
                      <a16:creationId xmlns:a16="http://schemas.microsoft.com/office/drawing/2014/main" id="{CD93F2E9-8523-9E20-9232-BDB4AEA08BF9}"/>
                    </a:ext>
                  </a:extLst>
                </p:cNvPr>
                <p:cNvCxnSpPr>
                  <a:cxnSpLocks/>
                </p:cNvCxnSpPr>
                <p:nvPr/>
              </p:nvCxnSpPr>
              <p:spPr>
                <a:xfrm>
                  <a:off x="1065216"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24" name="直接连接符 223">
                  <a:extLst>
                    <a:ext uri="{FF2B5EF4-FFF2-40B4-BE49-F238E27FC236}">
                      <a16:creationId xmlns:a16="http://schemas.microsoft.com/office/drawing/2014/main" id="{3016D106-13EC-BF89-2E51-DE9F2FA563F9}"/>
                    </a:ext>
                  </a:extLst>
                </p:cNvPr>
                <p:cNvCxnSpPr>
                  <a:cxnSpLocks/>
                </p:cNvCxnSpPr>
                <p:nvPr/>
              </p:nvCxnSpPr>
              <p:spPr>
                <a:xfrm>
                  <a:off x="1423699" y="4343393"/>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6" name="组合 165">
                <a:extLst>
                  <a:ext uri="{FF2B5EF4-FFF2-40B4-BE49-F238E27FC236}">
                    <a16:creationId xmlns:a16="http://schemas.microsoft.com/office/drawing/2014/main" id="{81095A55-3657-92AD-A026-9F710A1FCEC4}"/>
                  </a:ext>
                </a:extLst>
              </p:cNvPr>
              <p:cNvGrpSpPr/>
              <p:nvPr/>
            </p:nvGrpSpPr>
            <p:grpSpPr>
              <a:xfrm>
                <a:off x="8246804" y="4637108"/>
                <a:ext cx="716807" cy="366917"/>
                <a:chOff x="706892" y="4343393"/>
                <a:chExt cx="716807" cy="232588"/>
              </a:xfrm>
            </p:grpSpPr>
            <p:cxnSp>
              <p:nvCxnSpPr>
                <p:cNvPr id="207" name="直接连接符 206">
                  <a:extLst>
                    <a:ext uri="{FF2B5EF4-FFF2-40B4-BE49-F238E27FC236}">
                      <a16:creationId xmlns:a16="http://schemas.microsoft.com/office/drawing/2014/main" id="{3CE5DEC3-1898-D82C-DCAC-2409E2536E69}"/>
                    </a:ext>
                  </a:extLst>
                </p:cNvPr>
                <p:cNvCxnSpPr>
                  <a:cxnSpLocks/>
                </p:cNvCxnSpPr>
                <p:nvPr/>
              </p:nvCxnSpPr>
              <p:spPr>
                <a:xfrm>
                  <a:off x="70689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8" name="直接连接符 207">
                  <a:extLst>
                    <a:ext uri="{FF2B5EF4-FFF2-40B4-BE49-F238E27FC236}">
                      <a16:creationId xmlns:a16="http://schemas.microsoft.com/office/drawing/2014/main" id="{2390E474-D5A8-CCA0-AE9A-2FF8529F58AD}"/>
                    </a:ext>
                  </a:extLst>
                </p:cNvPr>
                <p:cNvCxnSpPr>
                  <a:cxnSpLocks/>
                </p:cNvCxnSpPr>
                <p:nvPr/>
              </p:nvCxnSpPr>
              <p:spPr>
                <a:xfrm>
                  <a:off x="79638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9" name="直接连接符 208">
                  <a:extLst>
                    <a:ext uri="{FF2B5EF4-FFF2-40B4-BE49-F238E27FC236}">
                      <a16:creationId xmlns:a16="http://schemas.microsoft.com/office/drawing/2014/main" id="{F6F9FE8C-2372-8DA9-1433-40B69988B120}"/>
                    </a:ext>
                  </a:extLst>
                </p:cNvPr>
                <p:cNvCxnSpPr>
                  <a:cxnSpLocks/>
                </p:cNvCxnSpPr>
                <p:nvPr/>
              </p:nvCxnSpPr>
              <p:spPr>
                <a:xfrm>
                  <a:off x="88588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0" name="直接连接符 209">
                  <a:extLst>
                    <a:ext uri="{FF2B5EF4-FFF2-40B4-BE49-F238E27FC236}">
                      <a16:creationId xmlns:a16="http://schemas.microsoft.com/office/drawing/2014/main" id="{ABE61133-D5A9-7DD1-A968-EAB78B3F2317}"/>
                    </a:ext>
                  </a:extLst>
                </p:cNvPr>
                <p:cNvCxnSpPr>
                  <a:cxnSpLocks/>
                </p:cNvCxnSpPr>
                <p:nvPr/>
              </p:nvCxnSpPr>
              <p:spPr>
                <a:xfrm>
                  <a:off x="97537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1" name="直接连接符 210">
                  <a:extLst>
                    <a:ext uri="{FF2B5EF4-FFF2-40B4-BE49-F238E27FC236}">
                      <a16:creationId xmlns:a16="http://schemas.microsoft.com/office/drawing/2014/main" id="{58C53B0B-EF4A-D0CB-406D-89A35315B4DA}"/>
                    </a:ext>
                  </a:extLst>
                </p:cNvPr>
                <p:cNvCxnSpPr>
                  <a:cxnSpLocks/>
                </p:cNvCxnSpPr>
                <p:nvPr/>
              </p:nvCxnSpPr>
              <p:spPr>
                <a:xfrm>
                  <a:off x="115436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2" name="直接连接符 211">
                  <a:extLst>
                    <a:ext uri="{FF2B5EF4-FFF2-40B4-BE49-F238E27FC236}">
                      <a16:creationId xmlns:a16="http://schemas.microsoft.com/office/drawing/2014/main" id="{8BAEECC6-3A58-F007-8C23-AC359E6A1E7D}"/>
                    </a:ext>
                  </a:extLst>
                </p:cNvPr>
                <p:cNvCxnSpPr>
                  <a:cxnSpLocks/>
                </p:cNvCxnSpPr>
                <p:nvPr/>
              </p:nvCxnSpPr>
              <p:spPr>
                <a:xfrm>
                  <a:off x="124386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3" name="直接连接符 212">
                  <a:extLst>
                    <a:ext uri="{FF2B5EF4-FFF2-40B4-BE49-F238E27FC236}">
                      <a16:creationId xmlns:a16="http://schemas.microsoft.com/office/drawing/2014/main" id="{D31F3D6A-6B86-A889-8310-5C6B77A2B177}"/>
                    </a:ext>
                  </a:extLst>
                </p:cNvPr>
                <p:cNvCxnSpPr>
                  <a:cxnSpLocks/>
                </p:cNvCxnSpPr>
                <p:nvPr/>
              </p:nvCxnSpPr>
              <p:spPr>
                <a:xfrm>
                  <a:off x="133335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4" name="直接连接符 213">
                  <a:extLst>
                    <a:ext uri="{FF2B5EF4-FFF2-40B4-BE49-F238E27FC236}">
                      <a16:creationId xmlns:a16="http://schemas.microsoft.com/office/drawing/2014/main" id="{68ACDE72-3753-A503-EA77-F06CD4C4724E}"/>
                    </a:ext>
                  </a:extLst>
                </p:cNvPr>
                <p:cNvCxnSpPr>
                  <a:cxnSpLocks/>
                </p:cNvCxnSpPr>
                <p:nvPr/>
              </p:nvCxnSpPr>
              <p:spPr>
                <a:xfrm>
                  <a:off x="1065216"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5" name="直接连接符 214">
                  <a:extLst>
                    <a:ext uri="{FF2B5EF4-FFF2-40B4-BE49-F238E27FC236}">
                      <a16:creationId xmlns:a16="http://schemas.microsoft.com/office/drawing/2014/main" id="{F6F2F5D0-F852-1E2D-5B7C-4A48AA1ECD16}"/>
                    </a:ext>
                  </a:extLst>
                </p:cNvPr>
                <p:cNvCxnSpPr>
                  <a:cxnSpLocks/>
                </p:cNvCxnSpPr>
                <p:nvPr/>
              </p:nvCxnSpPr>
              <p:spPr>
                <a:xfrm>
                  <a:off x="1423699" y="4343393"/>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7" name="组合 166">
                <a:extLst>
                  <a:ext uri="{FF2B5EF4-FFF2-40B4-BE49-F238E27FC236}">
                    <a16:creationId xmlns:a16="http://schemas.microsoft.com/office/drawing/2014/main" id="{8DC3A3CC-7597-F656-3496-9EBF6B6CFA75}"/>
                  </a:ext>
                </a:extLst>
              </p:cNvPr>
              <p:cNvGrpSpPr/>
              <p:nvPr/>
            </p:nvGrpSpPr>
            <p:grpSpPr>
              <a:xfrm>
                <a:off x="9118481" y="4631822"/>
                <a:ext cx="716807" cy="366917"/>
                <a:chOff x="706892" y="4343393"/>
                <a:chExt cx="716807" cy="232588"/>
              </a:xfrm>
            </p:grpSpPr>
            <p:cxnSp>
              <p:nvCxnSpPr>
                <p:cNvPr id="198" name="直接连接符 197">
                  <a:extLst>
                    <a:ext uri="{FF2B5EF4-FFF2-40B4-BE49-F238E27FC236}">
                      <a16:creationId xmlns:a16="http://schemas.microsoft.com/office/drawing/2014/main" id="{93ACC1C3-9EC9-E1AF-A39E-6AB3DD7CF375}"/>
                    </a:ext>
                  </a:extLst>
                </p:cNvPr>
                <p:cNvCxnSpPr>
                  <a:cxnSpLocks/>
                </p:cNvCxnSpPr>
                <p:nvPr/>
              </p:nvCxnSpPr>
              <p:spPr>
                <a:xfrm>
                  <a:off x="70689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9" name="直接连接符 198">
                  <a:extLst>
                    <a:ext uri="{FF2B5EF4-FFF2-40B4-BE49-F238E27FC236}">
                      <a16:creationId xmlns:a16="http://schemas.microsoft.com/office/drawing/2014/main" id="{05D76354-2094-1568-97CC-89F7AB2639F4}"/>
                    </a:ext>
                  </a:extLst>
                </p:cNvPr>
                <p:cNvCxnSpPr>
                  <a:cxnSpLocks/>
                </p:cNvCxnSpPr>
                <p:nvPr/>
              </p:nvCxnSpPr>
              <p:spPr>
                <a:xfrm>
                  <a:off x="79638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BA12451F-22E2-0195-F9C5-5A500897F867}"/>
                    </a:ext>
                  </a:extLst>
                </p:cNvPr>
                <p:cNvCxnSpPr>
                  <a:cxnSpLocks/>
                </p:cNvCxnSpPr>
                <p:nvPr/>
              </p:nvCxnSpPr>
              <p:spPr>
                <a:xfrm>
                  <a:off x="88588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3A42ACD1-E1E0-5A2F-9E91-B8587F392E8F}"/>
                    </a:ext>
                  </a:extLst>
                </p:cNvPr>
                <p:cNvCxnSpPr>
                  <a:cxnSpLocks/>
                </p:cNvCxnSpPr>
                <p:nvPr/>
              </p:nvCxnSpPr>
              <p:spPr>
                <a:xfrm>
                  <a:off x="97537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2" name="直接连接符 201">
                  <a:extLst>
                    <a:ext uri="{FF2B5EF4-FFF2-40B4-BE49-F238E27FC236}">
                      <a16:creationId xmlns:a16="http://schemas.microsoft.com/office/drawing/2014/main" id="{250A7495-3BA9-7127-D861-7DF0D6759B4A}"/>
                    </a:ext>
                  </a:extLst>
                </p:cNvPr>
                <p:cNvCxnSpPr>
                  <a:cxnSpLocks/>
                </p:cNvCxnSpPr>
                <p:nvPr/>
              </p:nvCxnSpPr>
              <p:spPr>
                <a:xfrm>
                  <a:off x="115436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3" name="直接连接符 202">
                  <a:extLst>
                    <a:ext uri="{FF2B5EF4-FFF2-40B4-BE49-F238E27FC236}">
                      <a16:creationId xmlns:a16="http://schemas.microsoft.com/office/drawing/2014/main" id="{6081FFCC-E51B-6579-096B-DC321D6ED044}"/>
                    </a:ext>
                  </a:extLst>
                </p:cNvPr>
                <p:cNvCxnSpPr>
                  <a:cxnSpLocks/>
                </p:cNvCxnSpPr>
                <p:nvPr/>
              </p:nvCxnSpPr>
              <p:spPr>
                <a:xfrm>
                  <a:off x="1243862"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4" name="直接连接符 203">
                  <a:extLst>
                    <a:ext uri="{FF2B5EF4-FFF2-40B4-BE49-F238E27FC236}">
                      <a16:creationId xmlns:a16="http://schemas.microsoft.com/office/drawing/2014/main" id="{C560531A-AD51-2D08-78A2-9654E41A7989}"/>
                    </a:ext>
                  </a:extLst>
                </p:cNvPr>
                <p:cNvCxnSpPr>
                  <a:cxnSpLocks/>
                </p:cNvCxnSpPr>
                <p:nvPr/>
              </p:nvCxnSpPr>
              <p:spPr>
                <a:xfrm>
                  <a:off x="1333357"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5" name="直接连接符 204">
                  <a:extLst>
                    <a:ext uri="{FF2B5EF4-FFF2-40B4-BE49-F238E27FC236}">
                      <a16:creationId xmlns:a16="http://schemas.microsoft.com/office/drawing/2014/main" id="{BB560B64-0F29-7DBC-EFE4-E1B000BC5CDA}"/>
                    </a:ext>
                  </a:extLst>
                </p:cNvPr>
                <p:cNvCxnSpPr>
                  <a:cxnSpLocks/>
                </p:cNvCxnSpPr>
                <p:nvPr/>
              </p:nvCxnSpPr>
              <p:spPr>
                <a:xfrm>
                  <a:off x="1065216" y="4343394"/>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6" name="直接连接符 205">
                  <a:extLst>
                    <a:ext uri="{FF2B5EF4-FFF2-40B4-BE49-F238E27FC236}">
                      <a16:creationId xmlns:a16="http://schemas.microsoft.com/office/drawing/2014/main" id="{9C74ACEE-4317-7309-D941-09D22D3EA839}"/>
                    </a:ext>
                  </a:extLst>
                </p:cNvPr>
                <p:cNvCxnSpPr>
                  <a:cxnSpLocks/>
                </p:cNvCxnSpPr>
                <p:nvPr/>
              </p:nvCxnSpPr>
              <p:spPr>
                <a:xfrm>
                  <a:off x="1423699" y="4343393"/>
                  <a:ext cx="0" cy="232587"/>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8" name="组合 167">
                <a:extLst>
                  <a:ext uri="{FF2B5EF4-FFF2-40B4-BE49-F238E27FC236}">
                    <a16:creationId xmlns:a16="http://schemas.microsoft.com/office/drawing/2014/main" id="{EE3BD92B-E67D-CB2F-4339-1AB27A2106E9}"/>
                  </a:ext>
                </a:extLst>
              </p:cNvPr>
              <p:cNvGrpSpPr/>
              <p:nvPr/>
            </p:nvGrpSpPr>
            <p:grpSpPr>
              <a:xfrm>
                <a:off x="9904570" y="4624279"/>
                <a:ext cx="1063276" cy="366650"/>
                <a:chOff x="3586256" y="4209229"/>
                <a:chExt cx="1140623" cy="366752"/>
              </a:xfrm>
            </p:grpSpPr>
            <p:cxnSp>
              <p:nvCxnSpPr>
                <p:cNvPr id="185" name="直接连接符 184">
                  <a:extLst>
                    <a:ext uri="{FF2B5EF4-FFF2-40B4-BE49-F238E27FC236}">
                      <a16:creationId xmlns:a16="http://schemas.microsoft.com/office/drawing/2014/main" id="{93E7DB46-5E3F-7B3F-C7A7-9846CE35744B}"/>
                    </a:ext>
                  </a:extLst>
                </p:cNvPr>
                <p:cNvCxnSpPr>
                  <a:cxnSpLocks/>
                </p:cNvCxnSpPr>
                <p:nvPr/>
              </p:nvCxnSpPr>
              <p:spPr>
                <a:xfrm>
                  <a:off x="3586256" y="4209231"/>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6" name="直接连接符 185">
                  <a:extLst>
                    <a:ext uri="{FF2B5EF4-FFF2-40B4-BE49-F238E27FC236}">
                      <a16:creationId xmlns:a16="http://schemas.microsoft.com/office/drawing/2014/main" id="{4917A8BC-9F9C-5E29-ED1D-050B12B9F47E}"/>
                    </a:ext>
                  </a:extLst>
                </p:cNvPr>
                <p:cNvCxnSpPr>
                  <a:cxnSpLocks/>
                </p:cNvCxnSpPr>
                <p:nvPr/>
              </p:nvCxnSpPr>
              <p:spPr>
                <a:xfrm>
                  <a:off x="3675751" y="4209231"/>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7" name="直接连接符 186">
                  <a:extLst>
                    <a:ext uri="{FF2B5EF4-FFF2-40B4-BE49-F238E27FC236}">
                      <a16:creationId xmlns:a16="http://schemas.microsoft.com/office/drawing/2014/main" id="{AF597A42-F249-5208-D5D0-3D6AF7797118}"/>
                    </a:ext>
                  </a:extLst>
                </p:cNvPr>
                <p:cNvCxnSpPr>
                  <a:cxnSpLocks/>
                </p:cNvCxnSpPr>
                <p:nvPr/>
              </p:nvCxnSpPr>
              <p:spPr>
                <a:xfrm>
                  <a:off x="3765246" y="4209231"/>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8" name="直接连接符 187">
                  <a:extLst>
                    <a:ext uri="{FF2B5EF4-FFF2-40B4-BE49-F238E27FC236}">
                      <a16:creationId xmlns:a16="http://schemas.microsoft.com/office/drawing/2014/main" id="{36C269CE-602F-D896-D0F7-EC56F98837E5}"/>
                    </a:ext>
                  </a:extLst>
                </p:cNvPr>
                <p:cNvCxnSpPr>
                  <a:cxnSpLocks/>
                </p:cNvCxnSpPr>
                <p:nvPr/>
              </p:nvCxnSpPr>
              <p:spPr>
                <a:xfrm>
                  <a:off x="3854741" y="4209231"/>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9" name="直接连接符 188">
                  <a:extLst>
                    <a:ext uri="{FF2B5EF4-FFF2-40B4-BE49-F238E27FC236}">
                      <a16:creationId xmlns:a16="http://schemas.microsoft.com/office/drawing/2014/main" id="{389B8E2D-7685-B225-92F0-23B0665D0F06}"/>
                    </a:ext>
                  </a:extLst>
                </p:cNvPr>
                <p:cNvCxnSpPr>
                  <a:cxnSpLocks/>
                </p:cNvCxnSpPr>
                <p:nvPr/>
              </p:nvCxnSpPr>
              <p:spPr>
                <a:xfrm>
                  <a:off x="4033731" y="4209231"/>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0" name="直接连接符 189">
                  <a:extLst>
                    <a:ext uri="{FF2B5EF4-FFF2-40B4-BE49-F238E27FC236}">
                      <a16:creationId xmlns:a16="http://schemas.microsoft.com/office/drawing/2014/main" id="{E2D8E412-951B-5BA8-F5DC-E8C84FEBA08D}"/>
                    </a:ext>
                  </a:extLst>
                </p:cNvPr>
                <p:cNvCxnSpPr>
                  <a:cxnSpLocks/>
                </p:cNvCxnSpPr>
                <p:nvPr/>
              </p:nvCxnSpPr>
              <p:spPr>
                <a:xfrm>
                  <a:off x="4123226" y="4209231"/>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1" name="直接连接符 190">
                  <a:extLst>
                    <a:ext uri="{FF2B5EF4-FFF2-40B4-BE49-F238E27FC236}">
                      <a16:creationId xmlns:a16="http://schemas.microsoft.com/office/drawing/2014/main" id="{D5E2EB16-459A-9A12-EB68-2189D19AC7D3}"/>
                    </a:ext>
                  </a:extLst>
                </p:cNvPr>
                <p:cNvCxnSpPr>
                  <a:cxnSpLocks/>
                </p:cNvCxnSpPr>
                <p:nvPr/>
              </p:nvCxnSpPr>
              <p:spPr>
                <a:xfrm>
                  <a:off x="4212721" y="4209231"/>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2" name="直接连接符 191">
                  <a:extLst>
                    <a:ext uri="{FF2B5EF4-FFF2-40B4-BE49-F238E27FC236}">
                      <a16:creationId xmlns:a16="http://schemas.microsoft.com/office/drawing/2014/main" id="{9C9281BD-D0F7-E6A5-59EA-5185B4447A05}"/>
                    </a:ext>
                  </a:extLst>
                </p:cNvPr>
                <p:cNvCxnSpPr>
                  <a:cxnSpLocks/>
                </p:cNvCxnSpPr>
                <p:nvPr/>
              </p:nvCxnSpPr>
              <p:spPr>
                <a:xfrm>
                  <a:off x="3944580" y="4209231"/>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3" name="直接连接符 192">
                  <a:extLst>
                    <a:ext uri="{FF2B5EF4-FFF2-40B4-BE49-F238E27FC236}">
                      <a16:creationId xmlns:a16="http://schemas.microsoft.com/office/drawing/2014/main" id="{DE2AA164-1645-75F8-BE95-2CA482E74413}"/>
                    </a:ext>
                  </a:extLst>
                </p:cNvPr>
                <p:cNvCxnSpPr>
                  <a:cxnSpLocks/>
                </p:cNvCxnSpPr>
                <p:nvPr/>
              </p:nvCxnSpPr>
              <p:spPr>
                <a:xfrm>
                  <a:off x="4303063" y="4209229"/>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直接连接符 193">
                  <a:extLst>
                    <a:ext uri="{FF2B5EF4-FFF2-40B4-BE49-F238E27FC236}">
                      <a16:creationId xmlns:a16="http://schemas.microsoft.com/office/drawing/2014/main" id="{0000856B-577C-944F-8CAE-BBC8382C02AF}"/>
                    </a:ext>
                  </a:extLst>
                </p:cNvPr>
                <p:cNvCxnSpPr>
                  <a:cxnSpLocks/>
                </p:cNvCxnSpPr>
                <p:nvPr/>
              </p:nvCxnSpPr>
              <p:spPr>
                <a:xfrm>
                  <a:off x="4458394" y="4209272"/>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直接连接符 194">
                  <a:extLst>
                    <a:ext uri="{FF2B5EF4-FFF2-40B4-BE49-F238E27FC236}">
                      <a16:creationId xmlns:a16="http://schemas.microsoft.com/office/drawing/2014/main" id="{1C5EDCB8-8D64-CB39-86E1-901AA60DC6FD}"/>
                    </a:ext>
                  </a:extLst>
                </p:cNvPr>
                <p:cNvCxnSpPr>
                  <a:cxnSpLocks/>
                </p:cNvCxnSpPr>
                <p:nvPr/>
              </p:nvCxnSpPr>
              <p:spPr>
                <a:xfrm>
                  <a:off x="4547889" y="4209272"/>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直接连接符 195">
                  <a:extLst>
                    <a:ext uri="{FF2B5EF4-FFF2-40B4-BE49-F238E27FC236}">
                      <a16:creationId xmlns:a16="http://schemas.microsoft.com/office/drawing/2014/main" id="{AD690BCF-46E3-49AA-4C81-4F0FEEFEDE42}"/>
                    </a:ext>
                  </a:extLst>
                </p:cNvPr>
                <p:cNvCxnSpPr>
                  <a:cxnSpLocks/>
                </p:cNvCxnSpPr>
                <p:nvPr/>
              </p:nvCxnSpPr>
              <p:spPr>
                <a:xfrm>
                  <a:off x="4637384" y="4209272"/>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直接连接符 196">
                  <a:extLst>
                    <a:ext uri="{FF2B5EF4-FFF2-40B4-BE49-F238E27FC236}">
                      <a16:creationId xmlns:a16="http://schemas.microsoft.com/office/drawing/2014/main" id="{75F90321-D248-0A10-44D5-565BF4005CB5}"/>
                    </a:ext>
                  </a:extLst>
                </p:cNvPr>
                <p:cNvCxnSpPr>
                  <a:cxnSpLocks/>
                </p:cNvCxnSpPr>
                <p:nvPr/>
              </p:nvCxnSpPr>
              <p:spPr>
                <a:xfrm>
                  <a:off x="4726879" y="4209272"/>
                  <a:ext cx="0" cy="366709"/>
                </a:xfrm>
                <a:prstGeom prst="line">
                  <a:avLst/>
                </a:prstGeom>
                <a:ln>
                  <a:solidFill>
                    <a:srgbClr val="FF0000">
                      <a:alpha val="51000"/>
                    </a:srgb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169" name="直接连接符 168">
                <a:extLst>
                  <a:ext uri="{FF2B5EF4-FFF2-40B4-BE49-F238E27FC236}">
                    <a16:creationId xmlns:a16="http://schemas.microsoft.com/office/drawing/2014/main" id="{EE52EFF9-175C-6485-6249-B8C805A6EF93}"/>
                  </a:ext>
                </a:extLst>
              </p:cNvPr>
              <p:cNvCxnSpPr>
                <a:cxnSpLocks/>
              </p:cNvCxnSpPr>
              <p:nvPr/>
            </p:nvCxnSpPr>
            <p:spPr>
              <a:xfrm flipV="1">
                <a:off x="7309359" y="4631822"/>
                <a:ext cx="3658487" cy="2366"/>
              </a:xfrm>
              <a:prstGeom prst="line">
                <a:avLst/>
              </a:prstGeom>
              <a:ln w="12700">
                <a:solidFill>
                  <a:srgbClr val="FF0000">
                    <a:alpha val="68000"/>
                  </a:srgb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a:extLst>
                  <a:ext uri="{FF2B5EF4-FFF2-40B4-BE49-F238E27FC236}">
                    <a16:creationId xmlns:a16="http://schemas.microsoft.com/office/drawing/2014/main" id="{0ACDEBED-D817-A4C8-E2FC-CA6980F680C1}"/>
                  </a:ext>
                </a:extLst>
              </p:cNvPr>
              <p:cNvCxnSpPr>
                <a:cxnSpLocks/>
              </p:cNvCxnSpPr>
              <p:nvPr/>
            </p:nvCxnSpPr>
            <p:spPr>
              <a:xfrm>
                <a:off x="8552167" y="4185201"/>
                <a:ext cx="0" cy="157509"/>
              </a:xfrm>
              <a:prstGeom prst="line">
                <a:avLst/>
              </a:prstGeom>
              <a:ln>
                <a:headEnd type="none"/>
                <a:tailEnd type="stealth"/>
              </a:ln>
            </p:spPr>
            <p:style>
              <a:lnRef idx="1">
                <a:schemeClr val="accent1"/>
              </a:lnRef>
              <a:fillRef idx="0">
                <a:schemeClr val="accent1"/>
              </a:fillRef>
              <a:effectRef idx="0">
                <a:schemeClr val="accent1"/>
              </a:effectRef>
              <a:fontRef idx="minor">
                <a:schemeClr val="tx1"/>
              </a:fontRef>
            </p:style>
          </p:cxnSp>
          <p:cxnSp>
            <p:nvCxnSpPr>
              <p:cNvPr id="171" name="直接连接符 170">
                <a:extLst>
                  <a:ext uri="{FF2B5EF4-FFF2-40B4-BE49-F238E27FC236}">
                    <a16:creationId xmlns:a16="http://schemas.microsoft.com/office/drawing/2014/main" id="{59AB8D91-16CF-E65C-8316-3F95D150A288}"/>
                  </a:ext>
                </a:extLst>
              </p:cNvPr>
              <p:cNvCxnSpPr>
                <a:cxnSpLocks/>
              </p:cNvCxnSpPr>
              <p:nvPr/>
            </p:nvCxnSpPr>
            <p:spPr>
              <a:xfrm flipV="1">
                <a:off x="10967845" y="3376712"/>
                <a:ext cx="0" cy="1255110"/>
              </a:xfrm>
              <a:prstGeom prst="line">
                <a:avLst/>
              </a:prstGeom>
              <a:ln w="12700">
                <a:solidFill>
                  <a:srgbClr val="FF0000">
                    <a:alpha val="68000"/>
                  </a:srgb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a:extLst>
                  <a:ext uri="{FF2B5EF4-FFF2-40B4-BE49-F238E27FC236}">
                    <a16:creationId xmlns:a16="http://schemas.microsoft.com/office/drawing/2014/main" id="{7220F516-0929-06F7-C191-AA0669AD018A}"/>
                  </a:ext>
                </a:extLst>
              </p:cNvPr>
              <p:cNvCxnSpPr>
                <a:cxnSpLocks/>
              </p:cNvCxnSpPr>
              <p:nvPr/>
            </p:nvCxnSpPr>
            <p:spPr>
              <a:xfrm flipH="1">
                <a:off x="8751907" y="3376712"/>
                <a:ext cx="2215939" cy="0"/>
              </a:xfrm>
              <a:prstGeom prst="line">
                <a:avLst/>
              </a:prstGeom>
              <a:ln w="12700">
                <a:solidFill>
                  <a:srgbClr val="FF0000">
                    <a:alpha val="68000"/>
                  </a:srgb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a:extLst>
                  <a:ext uri="{FF2B5EF4-FFF2-40B4-BE49-F238E27FC236}">
                    <a16:creationId xmlns:a16="http://schemas.microsoft.com/office/drawing/2014/main" id="{1D72BA08-B65A-6317-BFFA-2AD3D045DCD3}"/>
                  </a:ext>
                </a:extLst>
              </p:cNvPr>
              <p:cNvCxnSpPr>
                <a:cxnSpLocks/>
              </p:cNvCxnSpPr>
              <p:nvPr/>
            </p:nvCxnSpPr>
            <p:spPr>
              <a:xfrm flipV="1">
                <a:off x="8751907" y="3201414"/>
                <a:ext cx="0" cy="175296"/>
              </a:xfrm>
              <a:prstGeom prst="line">
                <a:avLst/>
              </a:prstGeom>
              <a:ln w="12700">
                <a:solidFill>
                  <a:srgbClr val="FF5252"/>
                </a:solidFill>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74" name="文本框 173">
                <a:extLst>
                  <a:ext uri="{FF2B5EF4-FFF2-40B4-BE49-F238E27FC236}">
                    <a16:creationId xmlns:a16="http://schemas.microsoft.com/office/drawing/2014/main" id="{80D488CD-B22A-49B0-5721-D73DA35B63D3}"/>
                  </a:ext>
                </a:extLst>
              </p:cNvPr>
              <p:cNvSpPr txBox="1"/>
              <p:nvPr/>
            </p:nvSpPr>
            <p:spPr>
              <a:xfrm>
                <a:off x="9105053" y="3294772"/>
                <a:ext cx="2341496" cy="302492"/>
              </a:xfrm>
              <a:prstGeom prst="rect">
                <a:avLst/>
              </a:prstGeom>
              <a:solidFill>
                <a:schemeClr val="bg1">
                  <a:alpha val="57000"/>
                </a:schemeClr>
              </a:solidFill>
            </p:spPr>
            <p:txBody>
              <a:bodyPr wrap="square">
                <a:spAutoFit/>
              </a:bodyPr>
              <a:lstStyle/>
              <a:p>
                <a:pPr>
                  <a:lnSpc>
                    <a:spcPct val="150000"/>
                  </a:lnSpc>
                </a:pPr>
                <a:r>
                  <a:rPr lang="en-US" altLang="zh-CN" sz="105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RF signals (cavity pick-up</a:t>
                </a:r>
                <a:r>
                  <a:rPr lang="zh-CN" altLang="en-US" sz="105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p>
            </p:txBody>
          </p:sp>
          <p:cxnSp>
            <p:nvCxnSpPr>
              <p:cNvPr id="175" name="直接连接符 174">
                <a:extLst>
                  <a:ext uri="{FF2B5EF4-FFF2-40B4-BE49-F238E27FC236}">
                    <a16:creationId xmlns:a16="http://schemas.microsoft.com/office/drawing/2014/main" id="{D1D16EF3-C8B2-9F88-CFB7-8EB47EB354E1}"/>
                  </a:ext>
                </a:extLst>
              </p:cNvPr>
              <p:cNvCxnSpPr>
                <a:cxnSpLocks/>
              </p:cNvCxnSpPr>
              <p:nvPr/>
            </p:nvCxnSpPr>
            <p:spPr>
              <a:xfrm flipV="1">
                <a:off x="10547534" y="5361552"/>
                <a:ext cx="0" cy="206191"/>
              </a:xfrm>
              <a:prstGeom prst="line">
                <a:avLst/>
              </a:prstGeom>
              <a:ln w="6350">
                <a:solidFill>
                  <a:srgbClr val="FF5252"/>
                </a:solidFill>
                <a:headEnd type="none"/>
                <a:tailEnd type="stealth" w="med" len="sm"/>
              </a:ln>
            </p:spPr>
            <p:style>
              <a:lnRef idx="1">
                <a:schemeClr val="accent1"/>
              </a:lnRef>
              <a:fillRef idx="0">
                <a:schemeClr val="accent1"/>
              </a:fillRef>
              <a:effectRef idx="0">
                <a:schemeClr val="accent1"/>
              </a:effectRef>
              <a:fontRef idx="minor">
                <a:schemeClr val="tx1"/>
              </a:fontRef>
            </p:style>
          </p:cxnSp>
          <p:sp>
            <p:nvSpPr>
              <p:cNvPr id="176" name="弧形 175">
                <a:extLst>
                  <a:ext uri="{FF2B5EF4-FFF2-40B4-BE49-F238E27FC236}">
                    <a16:creationId xmlns:a16="http://schemas.microsoft.com/office/drawing/2014/main" id="{6BC31FF2-4EE8-1300-E6D7-684B19A64A00}"/>
                  </a:ext>
                </a:extLst>
              </p:cNvPr>
              <p:cNvSpPr/>
              <p:nvPr/>
            </p:nvSpPr>
            <p:spPr>
              <a:xfrm>
                <a:off x="10505976" y="5543630"/>
                <a:ext cx="41557" cy="47743"/>
              </a:xfrm>
              <a:prstGeom prst="arc">
                <a:avLst>
                  <a:gd name="adj1" fmla="val 21286993"/>
                  <a:gd name="adj2" fmla="val 10981381"/>
                </a:avLst>
              </a:prstGeom>
              <a:ln>
                <a:solidFill>
                  <a:srgbClr val="FF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800"/>
              </a:p>
            </p:txBody>
          </p:sp>
          <p:sp>
            <p:nvSpPr>
              <p:cNvPr id="177" name="文本框 176">
                <a:extLst>
                  <a:ext uri="{FF2B5EF4-FFF2-40B4-BE49-F238E27FC236}">
                    <a16:creationId xmlns:a16="http://schemas.microsoft.com/office/drawing/2014/main" id="{BBF717BA-79F9-AC70-D6AB-B1C6F6138A26}"/>
                  </a:ext>
                </a:extLst>
              </p:cNvPr>
              <p:cNvSpPr txBox="1"/>
              <p:nvPr/>
            </p:nvSpPr>
            <p:spPr>
              <a:xfrm>
                <a:off x="10531963" y="5238540"/>
                <a:ext cx="1511696" cy="243260"/>
              </a:xfrm>
              <a:prstGeom prst="rect">
                <a:avLst/>
              </a:prstGeom>
              <a:noFill/>
            </p:spPr>
            <p:txBody>
              <a:bodyPr wrap="square">
                <a:spAutoFit/>
              </a:bodyPr>
              <a:lstStyle/>
              <a:p>
                <a:r>
                  <a:rPr lang="en-US" altLang="zh-CN" sz="10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Cavity pick-up</a:t>
                </a:r>
                <a:endParaRPr lang="zh-CN" altLang="en-US" sz="1000" dirty="0"/>
              </a:p>
            </p:txBody>
          </p:sp>
          <p:cxnSp>
            <p:nvCxnSpPr>
              <p:cNvPr id="178" name="直接连接符 177">
                <a:extLst>
                  <a:ext uri="{FF2B5EF4-FFF2-40B4-BE49-F238E27FC236}">
                    <a16:creationId xmlns:a16="http://schemas.microsoft.com/office/drawing/2014/main" id="{F641C59A-A6FF-85D4-9264-263BF5EC2A22}"/>
                  </a:ext>
                </a:extLst>
              </p:cNvPr>
              <p:cNvCxnSpPr>
                <a:cxnSpLocks/>
              </p:cNvCxnSpPr>
              <p:nvPr/>
            </p:nvCxnSpPr>
            <p:spPr>
              <a:xfrm flipV="1">
                <a:off x="10376150" y="5355737"/>
                <a:ext cx="394" cy="359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AE49F152-8B93-634E-48A4-6438C857F7C9}"/>
                  </a:ext>
                </a:extLst>
              </p:cNvPr>
              <p:cNvCxnSpPr>
                <a:cxnSpLocks/>
              </p:cNvCxnSpPr>
              <p:nvPr/>
            </p:nvCxnSpPr>
            <p:spPr>
              <a:xfrm>
                <a:off x="10376150" y="5372923"/>
                <a:ext cx="0" cy="157509"/>
              </a:xfrm>
              <a:prstGeom prst="line">
                <a:avLst/>
              </a:prstGeom>
              <a:ln>
                <a:headEnd type="none"/>
                <a:tailEnd type="stealth"/>
              </a:ln>
            </p:spPr>
            <p:style>
              <a:lnRef idx="1">
                <a:schemeClr val="accent1"/>
              </a:lnRef>
              <a:fillRef idx="0">
                <a:schemeClr val="accent1"/>
              </a:fillRef>
              <a:effectRef idx="0">
                <a:schemeClr val="accent1"/>
              </a:effectRef>
              <a:fontRef idx="minor">
                <a:schemeClr val="tx1"/>
              </a:fontRef>
            </p:style>
          </p:cxnSp>
          <p:sp>
            <p:nvSpPr>
              <p:cNvPr id="180" name="文本框 179">
                <a:extLst>
                  <a:ext uri="{FF2B5EF4-FFF2-40B4-BE49-F238E27FC236}">
                    <a16:creationId xmlns:a16="http://schemas.microsoft.com/office/drawing/2014/main" id="{9E982482-7C06-4A8A-9B01-C8F5E29ED9FA}"/>
                  </a:ext>
                </a:extLst>
              </p:cNvPr>
              <p:cNvSpPr txBox="1"/>
              <p:nvPr/>
            </p:nvSpPr>
            <p:spPr>
              <a:xfrm>
                <a:off x="9548666" y="5238540"/>
                <a:ext cx="1010807" cy="243260"/>
              </a:xfrm>
              <a:prstGeom prst="rect">
                <a:avLst/>
              </a:prstGeom>
              <a:noFill/>
            </p:spPr>
            <p:txBody>
              <a:bodyPr wrap="square">
                <a:spAutoFit/>
              </a:bodyPr>
              <a:lstStyle/>
              <a:p>
                <a:r>
                  <a:rPr lang="en-US" altLang="zh-CN" sz="1000" dirty="0">
                    <a:solidFill>
                      <a:schemeClr val="accent1">
                        <a:lumMod val="75000"/>
                      </a:schemeClr>
                    </a:solidFill>
                    <a:latin typeface="微软雅黑" panose="020B0503020204020204" pitchFamily="34" charset="-122"/>
                    <a:ea typeface="微软雅黑" panose="020B0503020204020204" pitchFamily="34" charset="-122"/>
                    <a:cs typeface="Arial" panose="020B0604020202020204" pitchFamily="34" charset="0"/>
                  </a:rPr>
                  <a:t>Coupler</a:t>
                </a:r>
                <a:endParaRPr lang="zh-CN" altLang="en-US" sz="1000" dirty="0">
                  <a:solidFill>
                    <a:schemeClr val="accent1">
                      <a:lumMod val="75000"/>
                    </a:schemeClr>
                  </a:solidFill>
                </a:endParaRPr>
              </a:p>
            </p:txBody>
          </p:sp>
          <p:sp>
            <p:nvSpPr>
              <p:cNvPr id="181" name="文本框 180">
                <a:extLst>
                  <a:ext uri="{FF2B5EF4-FFF2-40B4-BE49-F238E27FC236}">
                    <a16:creationId xmlns:a16="http://schemas.microsoft.com/office/drawing/2014/main" id="{C4C2C5A6-0D96-A5AE-260B-85E7D9E6CCE7}"/>
                  </a:ext>
                </a:extLst>
              </p:cNvPr>
              <p:cNvSpPr txBox="1"/>
              <p:nvPr/>
            </p:nvSpPr>
            <p:spPr>
              <a:xfrm>
                <a:off x="8540950" y="6377801"/>
                <a:ext cx="1710188" cy="273668"/>
              </a:xfrm>
              <a:prstGeom prst="rect">
                <a:avLst/>
              </a:prstGeom>
              <a:noFill/>
            </p:spPr>
            <p:txBody>
              <a:bodyPr wrap="square">
                <a:spAutoFit/>
              </a:bodyPr>
              <a:lstStyle/>
              <a:p>
                <a:r>
                  <a:rPr lang="en-US" altLang="zh-CN" sz="1200" dirty="0">
                    <a:solidFill>
                      <a:schemeClr val="accent4">
                        <a:lumMod val="75000"/>
                      </a:schemeClr>
                    </a:solidFill>
                    <a:latin typeface="微软雅黑" panose="020B0503020204020204" pitchFamily="34" charset="-122"/>
                    <a:ea typeface="微软雅黑" panose="020B0503020204020204" pitchFamily="34" charset="-122"/>
                    <a:cs typeface="Times New Roman" pitchFamily="18" charset="0"/>
                  </a:rPr>
                  <a:t>Disturbance</a:t>
                </a:r>
                <a:endParaRPr lang="zh-CN" altLang="en-US" sz="1200" dirty="0">
                  <a:solidFill>
                    <a:schemeClr val="accent4">
                      <a:lumMod val="75000"/>
                    </a:schemeClr>
                  </a:solidFill>
                </a:endParaRPr>
              </a:p>
            </p:txBody>
          </p:sp>
          <p:pic>
            <p:nvPicPr>
              <p:cNvPr id="182" name="Picture 4">
                <a:extLst>
                  <a:ext uri="{FF2B5EF4-FFF2-40B4-BE49-F238E27FC236}">
                    <a16:creationId xmlns:a16="http://schemas.microsoft.com/office/drawing/2014/main" id="{FEFDBFD9-1B92-4B87-4467-A7FA0A807A1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flipV="1">
                <a:off x="7182822" y="5870380"/>
                <a:ext cx="3762126" cy="591210"/>
              </a:xfrm>
              <a:prstGeom prst="rect">
                <a:avLst/>
              </a:prstGeom>
              <a:noFill/>
            </p:spPr>
          </p:pic>
          <p:sp>
            <p:nvSpPr>
              <p:cNvPr id="183" name="弧形 182">
                <a:extLst>
                  <a:ext uri="{FF2B5EF4-FFF2-40B4-BE49-F238E27FC236}">
                    <a16:creationId xmlns:a16="http://schemas.microsoft.com/office/drawing/2014/main" id="{39D53B0C-13EF-2C1E-B92B-59292894BA3A}"/>
                  </a:ext>
                </a:extLst>
              </p:cNvPr>
              <p:cNvSpPr/>
              <p:nvPr/>
            </p:nvSpPr>
            <p:spPr>
              <a:xfrm>
                <a:off x="8716610" y="3622557"/>
                <a:ext cx="2148440" cy="610073"/>
              </a:xfrm>
              <a:prstGeom prst="arc">
                <a:avLst>
                  <a:gd name="adj1" fmla="val 14269610"/>
                  <a:gd name="adj2" fmla="val 11222659"/>
                </a:avLst>
              </a:prstGeom>
              <a:noFill/>
              <a:ln>
                <a:gradFill>
                  <a:gsLst>
                    <a:gs pos="0">
                      <a:schemeClr val="accent1">
                        <a:lumMod val="40000"/>
                        <a:lumOff val="60000"/>
                      </a:schemeClr>
                    </a:gs>
                    <a:gs pos="100000">
                      <a:schemeClr val="accent1">
                        <a:lumMod val="75000"/>
                      </a:schemeClr>
                    </a:gs>
                  </a:gsLst>
                  <a:lin ang="10800000" scaled="0"/>
                </a:gradFill>
                <a:headEnd type="stealth"/>
                <a:tailEnd type="non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800"/>
              </a:p>
            </p:txBody>
          </p:sp>
          <p:sp>
            <p:nvSpPr>
              <p:cNvPr id="184" name="任意多边形: 形状 183">
                <a:extLst>
                  <a:ext uri="{FF2B5EF4-FFF2-40B4-BE49-F238E27FC236}">
                    <a16:creationId xmlns:a16="http://schemas.microsoft.com/office/drawing/2014/main" id="{C7824E67-FC31-49FC-47EF-73AD97D9F952}"/>
                  </a:ext>
                </a:extLst>
              </p:cNvPr>
              <p:cNvSpPr/>
              <p:nvPr/>
            </p:nvSpPr>
            <p:spPr>
              <a:xfrm>
                <a:off x="7715457" y="5156079"/>
                <a:ext cx="729782" cy="232627"/>
              </a:xfrm>
              <a:custGeom>
                <a:avLst/>
                <a:gdLst>
                  <a:gd name="connsiteX0" fmla="*/ 0 w 1085850"/>
                  <a:gd name="connsiteY0" fmla="*/ 0 h 769620"/>
                  <a:gd name="connsiteX1" fmla="*/ 358140 w 1085850"/>
                  <a:gd name="connsiteY1" fmla="*/ 769620 h 769620"/>
                  <a:gd name="connsiteX2" fmla="*/ 1085850 w 1085850"/>
                  <a:gd name="connsiteY2" fmla="*/ 758190 h 769620"/>
                  <a:gd name="connsiteX3" fmla="*/ 0 w 1085850"/>
                  <a:gd name="connsiteY3" fmla="*/ 0 h 769620"/>
                </a:gdLst>
                <a:ahLst/>
                <a:cxnLst>
                  <a:cxn ang="0">
                    <a:pos x="connsiteX0" y="connsiteY0"/>
                  </a:cxn>
                  <a:cxn ang="0">
                    <a:pos x="connsiteX1" y="connsiteY1"/>
                  </a:cxn>
                  <a:cxn ang="0">
                    <a:pos x="connsiteX2" y="connsiteY2"/>
                  </a:cxn>
                  <a:cxn ang="0">
                    <a:pos x="connsiteX3" y="connsiteY3"/>
                  </a:cxn>
                </a:cxnLst>
                <a:rect l="l" t="t" r="r" b="b"/>
                <a:pathLst>
                  <a:path w="1085850" h="769620">
                    <a:moveTo>
                      <a:pt x="0" y="0"/>
                    </a:moveTo>
                    <a:lnTo>
                      <a:pt x="358140" y="769620"/>
                    </a:lnTo>
                    <a:lnTo>
                      <a:pt x="1085850" y="758190"/>
                    </a:lnTo>
                    <a:lnTo>
                      <a:pt x="0" y="0"/>
                    </a:lnTo>
                    <a:close/>
                  </a:path>
                </a:pathLst>
              </a:custGeom>
              <a:gradFill flip="none" rotWithShape="1">
                <a:gsLst>
                  <a:gs pos="0">
                    <a:schemeClr val="accent1">
                      <a:lumMod val="40000"/>
                      <a:lumOff val="60000"/>
                      <a:shade val="30000"/>
                      <a:satMod val="115000"/>
                    </a:schemeClr>
                  </a:gs>
                  <a:gs pos="100000">
                    <a:schemeClr val="accent1">
                      <a:lumMod val="40000"/>
                      <a:lumOff val="60000"/>
                      <a:shade val="100000"/>
                      <a:satMod val="11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微软雅黑" panose="020B0503020204020204" pitchFamily="34" charset="-122"/>
                  <a:ea typeface="微软雅黑" panose="020B0503020204020204" pitchFamily="34" charset="-122"/>
                </a:endParaRPr>
              </a:p>
            </p:txBody>
          </p:sp>
        </p:grpSp>
        <p:sp>
          <p:nvSpPr>
            <p:cNvPr id="6" name="文本框 5">
              <a:extLst>
                <a:ext uri="{FF2B5EF4-FFF2-40B4-BE49-F238E27FC236}">
                  <a16:creationId xmlns:a16="http://schemas.microsoft.com/office/drawing/2014/main" id="{C1EA36A3-2363-2555-47E1-9AB96CBD3E97}"/>
                </a:ext>
              </a:extLst>
            </p:cNvPr>
            <p:cNvSpPr txBox="1"/>
            <p:nvPr/>
          </p:nvSpPr>
          <p:spPr>
            <a:xfrm>
              <a:off x="5958739" y="3363717"/>
              <a:ext cx="778659" cy="331600"/>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cs typeface="Times New Roman" pitchFamily="18" charset="0"/>
                </a:rPr>
                <a:t>LLRF</a:t>
              </a:r>
              <a:endParaRPr lang="zh-CN" altLang="en-US" sz="2400" dirty="0"/>
            </a:p>
          </p:txBody>
        </p:sp>
      </p:grpSp>
      <p:sp>
        <p:nvSpPr>
          <p:cNvPr id="232" name="文本框 231">
            <a:extLst>
              <a:ext uri="{FF2B5EF4-FFF2-40B4-BE49-F238E27FC236}">
                <a16:creationId xmlns:a16="http://schemas.microsoft.com/office/drawing/2014/main" id="{B81DDEF2-B811-9B45-A02E-A68D571C78AE}"/>
              </a:ext>
            </a:extLst>
          </p:cNvPr>
          <p:cNvSpPr txBox="1"/>
          <p:nvPr/>
        </p:nvSpPr>
        <p:spPr>
          <a:xfrm>
            <a:off x="2777043" y="1875117"/>
            <a:ext cx="2078164" cy="1077218"/>
          </a:xfrm>
          <a:prstGeom prst="rect">
            <a:avLst/>
          </a:prstGeom>
          <a:noFill/>
        </p:spPr>
        <p:txBody>
          <a:bodyPr wrap="square">
            <a:spAutoFit/>
          </a:bodyPr>
          <a:lstStyle/>
          <a:p>
            <a:r>
              <a:rPr lang="en-US" altLang="zh-CN" sz="1600" b="0" i="1" u="none" strike="noStrike" baseline="0" dirty="0">
                <a:solidFill>
                  <a:schemeClr val="bg1">
                    <a:lumMod val="50000"/>
                  </a:schemeClr>
                </a:solidFill>
                <a:latin typeface="Arial" panose="020B0604020202020204" pitchFamily="34" charset="0"/>
                <a:cs typeface="Arial" panose="020B0604020202020204" pitchFamily="34" charset="0"/>
              </a:rPr>
              <a:t>Stabilize the acc. field with feedback with specified tolerance </a:t>
            </a:r>
          </a:p>
        </p:txBody>
      </p:sp>
      <p:sp>
        <p:nvSpPr>
          <p:cNvPr id="233" name="文本框 232">
            <a:extLst>
              <a:ext uri="{FF2B5EF4-FFF2-40B4-BE49-F238E27FC236}">
                <a16:creationId xmlns:a16="http://schemas.microsoft.com/office/drawing/2014/main" id="{0E82B23F-A875-D1AC-AA5A-05FFBB545155}"/>
              </a:ext>
            </a:extLst>
          </p:cNvPr>
          <p:cNvSpPr txBox="1"/>
          <p:nvPr/>
        </p:nvSpPr>
        <p:spPr>
          <a:xfrm>
            <a:off x="418144" y="3516967"/>
            <a:ext cx="1468018" cy="830997"/>
          </a:xfrm>
          <a:prstGeom prst="rect">
            <a:avLst/>
          </a:prstGeom>
          <a:noFill/>
        </p:spPr>
        <p:txBody>
          <a:bodyPr wrap="square">
            <a:spAutoFit/>
          </a:bodyPr>
          <a:lstStyle/>
          <a:p>
            <a:r>
              <a:rPr lang="en-US" altLang="zh-CN" sz="1200" i="1" dirty="0">
                <a:solidFill>
                  <a:schemeClr val="bg1">
                    <a:lumMod val="50000"/>
                  </a:schemeClr>
                </a:solidFill>
                <a:latin typeface="Arial" panose="020B0604020202020204" pitchFamily="34" charset="0"/>
                <a:cs typeface="Arial" panose="020B0604020202020204" pitchFamily="34" charset="0"/>
              </a:rPr>
              <a:t>Deliver power from RF source to RF cavity with mini. reflection </a:t>
            </a:r>
          </a:p>
        </p:txBody>
      </p:sp>
      <p:pic>
        <p:nvPicPr>
          <p:cNvPr id="15" name="図 6">
            <a:extLst>
              <a:ext uri="{FF2B5EF4-FFF2-40B4-BE49-F238E27FC236}">
                <a16:creationId xmlns:a16="http://schemas.microsoft.com/office/drawing/2014/main" id="{8BA58CE4-A785-D15B-F9D3-539912260888}"/>
              </a:ext>
            </a:extLst>
          </p:cNvPr>
          <p:cNvPicPr>
            <a:picLocks noChangeAspect="1"/>
          </p:cNvPicPr>
          <p:nvPr/>
        </p:nvPicPr>
        <p:blipFill>
          <a:blip r:embed="rId5"/>
          <a:stretch>
            <a:fillRect/>
          </a:stretch>
        </p:blipFill>
        <p:spPr>
          <a:xfrm>
            <a:off x="5277052" y="1856709"/>
            <a:ext cx="6138807" cy="4500703"/>
          </a:xfrm>
          <a:prstGeom prst="rect">
            <a:avLst/>
          </a:prstGeom>
          <a:ln>
            <a:solidFill>
              <a:schemeClr val="bg1">
                <a:lumMod val="75000"/>
              </a:schemeClr>
            </a:solidFill>
          </a:ln>
        </p:spPr>
      </p:pic>
      <p:sp>
        <p:nvSpPr>
          <p:cNvPr id="16" name="文本框 15">
            <a:extLst>
              <a:ext uri="{FF2B5EF4-FFF2-40B4-BE49-F238E27FC236}">
                <a16:creationId xmlns:a16="http://schemas.microsoft.com/office/drawing/2014/main" id="{4A774367-2D28-0829-CB55-828654256A5E}"/>
              </a:ext>
            </a:extLst>
          </p:cNvPr>
          <p:cNvSpPr txBox="1"/>
          <p:nvPr/>
        </p:nvSpPr>
        <p:spPr>
          <a:xfrm>
            <a:off x="7492910" y="4055576"/>
            <a:ext cx="1890183" cy="584775"/>
          </a:xfrm>
          <a:prstGeom prst="rect">
            <a:avLst/>
          </a:prstGeom>
          <a:solidFill>
            <a:schemeClr val="bg1">
              <a:alpha val="85000"/>
            </a:schemeClr>
          </a:solidFill>
        </p:spPr>
        <p:txBody>
          <a:bodyPr wrap="square">
            <a:spAutoFit/>
          </a:bodyPr>
          <a:lstStyle/>
          <a:p>
            <a:r>
              <a:rPr lang="en-US" altLang="zh-CN" sz="3200" b="1" i="1" u="none" strike="noStrike" baseline="0" dirty="0">
                <a:solidFill>
                  <a:schemeClr val="bg1">
                    <a:lumMod val="50000"/>
                  </a:schemeClr>
                </a:solidFill>
                <a:latin typeface="Arial" panose="020B0604020202020204" pitchFamily="34" charset="0"/>
                <a:cs typeface="Arial" panose="020B0604020202020204" pitchFamily="34" charset="0"/>
              </a:rPr>
              <a:t>FB Loop</a:t>
            </a:r>
          </a:p>
        </p:txBody>
      </p:sp>
      <p:sp>
        <p:nvSpPr>
          <p:cNvPr id="17" name="弧形 16">
            <a:extLst>
              <a:ext uri="{FF2B5EF4-FFF2-40B4-BE49-F238E27FC236}">
                <a16:creationId xmlns:a16="http://schemas.microsoft.com/office/drawing/2014/main" id="{563B6C19-72EE-6B76-089D-019554430685}"/>
              </a:ext>
            </a:extLst>
          </p:cNvPr>
          <p:cNvSpPr/>
          <p:nvPr/>
        </p:nvSpPr>
        <p:spPr>
          <a:xfrm>
            <a:off x="5932967" y="2472069"/>
            <a:ext cx="5010071" cy="3716080"/>
          </a:xfrm>
          <a:prstGeom prst="arc">
            <a:avLst>
              <a:gd name="adj1" fmla="val 19725335"/>
              <a:gd name="adj2" fmla="val 18645517"/>
            </a:avLst>
          </a:prstGeom>
          <a:ln w="146050">
            <a:solidFill>
              <a:schemeClr val="accent3">
                <a:alpha val="19000"/>
              </a:schemeClr>
            </a:solidFill>
            <a:headEnd type="none" w="med" len="lg"/>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灯片编号占位符 2">
            <a:extLst>
              <a:ext uri="{FF2B5EF4-FFF2-40B4-BE49-F238E27FC236}">
                <a16:creationId xmlns:a16="http://schemas.microsoft.com/office/drawing/2014/main" id="{5C44A53F-5088-FD87-0727-41101E8F962B}"/>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3798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333876D3-1571-05E7-9352-B021F4FB7AE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3" name="标题 21">
            <a:extLst>
              <a:ext uri="{FF2B5EF4-FFF2-40B4-BE49-F238E27FC236}">
                <a16:creationId xmlns:a16="http://schemas.microsoft.com/office/drawing/2014/main" id="{173CB179-09FF-9DF0-4E4F-2BC105130975}"/>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DOB Control (cont’d)</a:t>
            </a:r>
            <a:endPar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112" name="图形 111">
            <a:extLst>
              <a:ext uri="{FF2B5EF4-FFF2-40B4-BE49-F238E27FC236}">
                <a16:creationId xmlns:a16="http://schemas.microsoft.com/office/drawing/2014/main" id="{922A9D43-EAD0-1D63-0AEE-B4E9480A8B8A}"/>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50000" t="2749" r="5548" b="1063"/>
          <a:stretch/>
        </p:blipFill>
        <p:spPr>
          <a:xfrm>
            <a:off x="8689877" y="2218220"/>
            <a:ext cx="2369468" cy="2348143"/>
          </a:xfrm>
          <a:prstGeom prst="rect">
            <a:avLst/>
          </a:prstGeom>
        </p:spPr>
      </p:pic>
      <p:sp>
        <p:nvSpPr>
          <p:cNvPr id="33" name="文本框 32">
            <a:extLst>
              <a:ext uri="{FF2B5EF4-FFF2-40B4-BE49-F238E27FC236}">
                <a16:creationId xmlns:a16="http://schemas.microsoft.com/office/drawing/2014/main" id="{4D4E97CA-2DB6-00CC-672B-BB8D5FCF788E}"/>
              </a:ext>
            </a:extLst>
          </p:cNvPr>
          <p:cNvSpPr txBox="1"/>
          <p:nvPr/>
        </p:nvSpPr>
        <p:spPr>
          <a:xfrm>
            <a:off x="1541888" y="1749660"/>
            <a:ext cx="1329847"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2B519A"/>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grpSp>
        <p:nvGrpSpPr>
          <p:cNvPr id="49" name="组合 48">
            <a:extLst>
              <a:ext uri="{FF2B5EF4-FFF2-40B4-BE49-F238E27FC236}">
                <a16:creationId xmlns:a16="http://schemas.microsoft.com/office/drawing/2014/main" id="{586C90FF-6973-0704-86AC-DD3EF44B2F30}"/>
              </a:ext>
            </a:extLst>
          </p:cNvPr>
          <p:cNvGrpSpPr/>
          <p:nvPr/>
        </p:nvGrpSpPr>
        <p:grpSpPr>
          <a:xfrm>
            <a:off x="4371970" y="2194138"/>
            <a:ext cx="3875033" cy="3961464"/>
            <a:chOff x="781249" y="2029445"/>
            <a:chExt cx="3875033" cy="3961464"/>
          </a:xfrm>
        </p:grpSpPr>
        <p:pic>
          <p:nvPicPr>
            <p:cNvPr id="42" name="图形 41">
              <a:extLst>
                <a:ext uri="{FF2B5EF4-FFF2-40B4-BE49-F238E27FC236}">
                  <a16:creationId xmlns:a16="http://schemas.microsoft.com/office/drawing/2014/main" id="{6980EFE5-3A45-1389-A97A-284B72BACDE8}"/>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52499" t="11121" r="9614" b="3881"/>
            <a:stretch/>
          </p:blipFill>
          <p:spPr>
            <a:xfrm>
              <a:off x="781249" y="2029445"/>
              <a:ext cx="3875033" cy="3961464"/>
            </a:xfrm>
            <a:prstGeom prst="rect">
              <a:avLst/>
            </a:prstGeom>
          </p:spPr>
        </p:pic>
        <p:cxnSp>
          <p:nvCxnSpPr>
            <p:cNvPr id="43" name="直接箭头连接符 42">
              <a:extLst>
                <a:ext uri="{FF2B5EF4-FFF2-40B4-BE49-F238E27FC236}">
                  <a16:creationId xmlns:a16="http://schemas.microsoft.com/office/drawing/2014/main" id="{0BBAD7E2-9752-ED53-121B-E822ACF0F743}"/>
                </a:ext>
              </a:extLst>
            </p:cNvPr>
            <p:cNvCxnSpPr>
              <a:cxnSpLocks/>
            </p:cNvCxnSpPr>
            <p:nvPr/>
          </p:nvCxnSpPr>
          <p:spPr>
            <a:xfrm flipH="1">
              <a:off x="2117699" y="2226441"/>
              <a:ext cx="161750" cy="33516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47" name="直接箭头连接符 46">
              <a:extLst>
                <a:ext uri="{FF2B5EF4-FFF2-40B4-BE49-F238E27FC236}">
                  <a16:creationId xmlns:a16="http://schemas.microsoft.com/office/drawing/2014/main" id="{9DC8E74D-534B-7590-EE45-740671EB6CD4}"/>
                </a:ext>
              </a:extLst>
            </p:cNvPr>
            <p:cNvCxnSpPr>
              <a:cxnSpLocks/>
            </p:cNvCxnSpPr>
            <p:nvPr/>
          </p:nvCxnSpPr>
          <p:spPr>
            <a:xfrm flipH="1">
              <a:off x="2626896" y="3598532"/>
              <a:ext cx="138384" cy="24702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grpSp>
      <p:grpSp>
        <p:nvGrpSpPr>
          <p:cNvPr id="54" name="组合 53">
            <a:extLst>
              <a:ext uri="{FF2B5EF4-FFF2-40B4-BE49-F238E27FC236}">
                <a16:creationId xmlns:a16="http://schemas.microsoft.com/office/drawing/2014/main" id="{0D92E4C5-E9AD-46A0-9D5E-F81FE1847C8E}"/>
              </a:ext>
            </a:extLst>
          </p:cNvPr>
          <p:cNvGrpSpPr/>
          <p:nvPr/>
        </p:nvGrpSpPr>
        <p:grpSpPr>
          <a:xfrm>
            <a:off x="6968994" y="2362213"/>
            <a:ext cx="1127037" cy="547522"/>
            <a:chOff x="5034718" y="2087691"/>
            <a:chExt cx="1127037" cy="547522"/>
          </a:xfrm>
          <a:effectLst>
            <a:outerShdw blurRad="50800" dist="38100" dir="8100000" algn="tr" rotWithShape="0">
              <a:prstClr val="black">
                <a:alpha val="40000"/>
              </a:prstClr>
            </a:outerShdw>
          </a:effectLst>
        </p:grpSpPr>
        <p:sp>
          <p:nvSpPr>
            <p:cNvPr id="50" name="矩形: 圆角 49">
              <a:extLst>
                <a:ext uri="{FF2B5EF4-FFF2-40B4-BE49-F238E27FC236}">
                  <a16:creationId xmlns:a16="http://schemas.microsoft.com/office/drawing/2014/main" id="{A2A1091F-69EC-221A-8814-12BD3C2CAD8A}"/>
                </a:ext>
              </a:extLst>
            </p:cNvPr>
            <p:cNvSpPr/>
            <p:nvPr/>
          </p:nvSpPr>
          <p:spPr>
            <a:xfrm>
              <a:off x="5034718" y="2132869"/>
              <a:ext cx="1096366" cy="472232"/>
            </a:xfrm>
            <a:prstGeom prst="roundRect">
              <a:avLst>
                <a:gd name="adj" fmla="val 6686"/>
              </a:avLst>
            </a:prstGeom>
            <a:solidFill>
              <a:schemeClr val="bg1">
                <a:lumMod val="95000"/>
              </a:schemeClr>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E575EADC-0D26-9871-989D-623242637EA5}"/>
                </a:ext>
              </a:extLst>
            </p:cNvPr>
            <p:cNvSpPr txBox="1"/>
            <p:nvPr/>
          </p:nvSpPr>
          <p:spPr>
            <a:xfrm>
              <a:off x="5318856" y="2087691"/>
              <a:ext cx="842899" cy="547522"/>
            </a:xfrm>
            <a:prstGeom prst="rect">
              <a:avLst/>
            </a:prstGeom>
            <a:noFill/>
          </p:spPr>
          <p:txBody>
            <a:bodyPr wrap="square" rtlCol="0">
              <a:spAutoFit/>
            </a:bodyPr>
            <a:lstStyle/>
            <a:p>
              <a:pPr>
                <a:lnSpc>
                  <a:spcPct val="130000"/>
                </a:lnSpc>
              </a:pPr>
              <a:r>
                <a:rPr lang="en-US" altLang="zh-CN" sz="1200">
                  <a:solidFill>
                    <a:srgbClr val="FF0000"/>
                  </a:solidFill>
                  <a:latin typeface="Arial" panose="020B0604020202020204" pitchFamily="34" charset="0"/>
                  <a:ea typeface="微软雅黑 Light" panose="020B0502040204020203" pitchFamily="34" charset="-122"/>
                  <a:cs typeface="Arial" panose="020B0604020202020204" pitchFamily="34" charset="0"/>
                </a:rPr>
                <a:t>PI+DOB</a:t>
              </a:r>
            </a:p>
            <a:p>
              <a:pPr>
                <a:lnSpc>
                  <a:spcPct val="130000"/>
                </a:lnSpc>
              </a:pPr>
              <a:r>
                <a:rPr lang="en-US" altLang="zh-CN" sz="1200">
                  <a:solidFill>
                    <a:srgbClr val="0000FF"/>
                  </a:solidFill>
                  <a:latin typeface="Arial" panose="020B0604020202020204" pitchFamily="34" charset="0"/>
                  <a:ea typeface="微软雅黑 Light" panose="020B0502040204020203" pitchFamily="34" charset="-122"/>
                  <a:cs typeface="Arial" panose="020B0604020202020204" pitchFamily="34" charset="0"/>
                </a:rPr>
                <a:t>PI</a:t>
              </a:r>
            </a:p>
          </p:txBody>
        </p:sp>
        <p:cxnSp>
          <p:nvCxnSpPr>
            <p:cNvPr id="52" name="直接连接符 51">
              <a:extLst>
                <a:ext uri="{FF2B5EF4-FFF2-40B4-BE49-F238E27FC236}">
                  <a16:creationId xmlns:a16="http://schemas.microsoft.com/office/drawing/2014/main" id="{BFE2A2A6-AE13-13E5-F48E-71DE4B92B694}"/>
                </a:ext>
              </a:extLst>
            </p:cNvPr>
            <p:cNvCxnSpPr>
              <a:cxnSpLocks/>
            </p:cNvCxnSpPr>
            <p:nvPr/>
          </p:nvCxnSpPr>
          <p:spPr>
            <a:xfrm>
              <a:off x="5124982" y="2263302"/>
              <a:ext cx="2450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E3C5A7B0-C21F-EA65-7EBD-6AEAE20E9C43}"/>
                </a:ext>
              </a:extLst>
            </p:cNvPr>
            <p:cNvCxnSpPr>
              <a:cxnSpLocks/>
            </p:cNvCxnSpPr>
            <p:nvPr/>
          </p:nvCxnSpPr>
          <p:spPr>
            <a:xfrm>
              <a:off x="5124982" y="2481848"/>
              <a:ext cx="245097"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57" name="文本框 56">
            <a:extLst>
              <a:ext uri="{FF2B5EF4-FFF2-40B4-BE49-F238E27FC236}">
                <a16:creationId xmlns:a16="http://schemas.microsoft.com/office/drawing/2014/main" id="{E10CA2C6-98EC-B12C-3154-75F35AD2EAF2}"/>
              </a:ext>
            </a:extLst>
          </p:cNvPr>
          <p:cNvSpPr txBox="1"/>
          <p:nvPr/>
        </p:nvSpPr>
        <p:spPr>
          <a:xfrm>
            <a:off x="6179089" y="1749660"/>
            <a:ext cx="3476162"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2B519A"/>
                </a:solidFill>
                <a:effectLst/>
                <a:uLnTx/>
                <a:uFillTx/>
                <a:latin typeface="Arial" panose="020B0604020202020204" pitchFamily="34" charset="0"/>
                <a:ea typeface="微软雅黑" panose="020B0503020204020204" pitchFamily="34" charset="-122"/>
                <a:cs typeface="Arial" panose="020B0604020202020204" pitchFamily="34" charset="0"/>
              </a:rPr>
              <a:t>RF stabilities (Pulse-to-pulse)</a:t>
            </a:r>
            <a:endParaRPr kumimoji="0" lang="zh-CN" altLang="en-US" sz="1800" b="1" i="0" u="none" strike="noStrike" kern="1200" cap="none" spc="0" normalizeH="0" baseline="0" noProof="0">
              <a:ln>
                <a:noFill/>
              </a:ln>
              <a:solidFill>
                <a:srgbClr val="2B519A"/>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66" name="左大括号 65">
            <a:extLst>
              <a:ext uri="{FF2B5EF4-FFF2-40B4-BE49-F238E27FC236}">
                <a16:creationId xmlns:a16="http://schemas.microsoft.com/office/drawing/2014/main" id="{A6DE340F-4AF4-1634-EA28-A7309F1BEAC5}"/>
              </a:ext>
            </a:extLst>
          </p:cNvPr>
          <p:cNvSpPr/>
          <p:nvPr/>
        </p:nvSpPr>
        <p:spPr>
          <a:xfrm rot="10800000">
            <a:off x="10808764" y="2706345"/>
            <a:ext cx="114801" cy="253383"/>
          </a:xfrm>
          <a:prstGeom prst="leftBrace">
            <a:avLst>
              <a:gd name="adj1" fmla="val 24242"/>
              <a:gd name="adj2" fmla="val 50000"/>
            </a:avLst>
          </a:prstGeom>
          <a:ln w="12700">
            <a:solidFill>
              <a:srgbClr val="B461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7" name="箭头: 右弧形 66">
            <a:extLst>
              <a:ext uri="{FF2B5EF4-FFF2-40B4-BE49-F238E27FC236}">
                <a16:creationId xmlns:a16="http://schemas.microsoft.com/office/drawing/2014/main" id="{4BCFDB92-678B-02E6-534F-F611F02983EC}"/>
              </a:ext>
            </a:extLst>
          </p:cNvPr>
          <p:cNvSpPr/>
          <p:nvPr/>
        </p:nvSpPr>
        <p:spPr>
          <a:xfrm rot="447613">
            <a:off x="10863244" y="2850422"/>
            <a:ext cx="478473" cy="1103524"/>
          </a:xfrm>
          <a:prstGeom prst="curvedLeftArrow">
            <a:avLst>
              <a:gd name="adj1" fmla="val 6147"/>
              <a:gd name="adj2" fmla="val 22799"/>
              <a:gd name="adj3" fmla="val 25900"/>
            </a:avLst>
          </a:prstGeom>
          <a:gradFill>
            <a:gsLst>
              <a:gs pos="0">
                <a:schemeClr val="bg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73" name="图形 72">
            <a:extLst>
              <a:ext uri="{FF2B5EF4-FFF2-40B4-BE49-F238E27FC236}">
                <a16:creationId xmlns:a16="http://schemas.microsoft.com/office/drawing/2014/main" id="{1E93D010-CE2C-CCAD-60A7-402AC0AD6FF0}"/>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551" t="1099" r="7834" b="2749"/>
          <a:stretch/>
        </p:blipFill>
        <p:spPr>
          <a:xfrm>
            <a:off x="777073" y="2209525"/>
            <a:ext cx="3262273" cy="3946078"/>
          </a:xfrm>
          <a:prstGeom prst="rect">
            <a:avLst/>
          </a:prstGeom>
        </p:spPr>
      </p:pic>
      <p:grpSp>
        <p:nvGrpSpPr>
          <p:cNvPr id="75" name="组合 74">
            <a:extLst>
              <a:ext uri="{FF2B5EF4-FFF2-40B4-BE49-F238E27FC236}">
                <a16:creationId xmlns:a16="http://schemas.microsoft.com/office/drawing/2014/main" id="{08DBBFA3-ED8E-3572-8C2D-F14868CADA57}"/>
              </a:ext>
            </a:extLst>
          </p:cNvPr>
          <p:cNvGrpSpPr/>
          <p:nvPr/>
        </p:nvGrpSpPr>
        <p:grpSpPr>
          <a:xfrm>
            <a:off x="2804619" y="3555280"/>
            <a:ext cx="1127037" cy="547522"/>
            <a:chOff x="5034718" y="2087691"/>
            <a:chExt cx="1127037" cy="547522"/>
          </a:xfrm>
          <a:effectLst>
            <a:outerShdw blurRad="50800" dist="38100" algn="l" rotWithShape="0">
              <a:prstClr val="black">
                <a:alpha val="40000"/>
              </a:prstClr>
            </a:outerShdw>
          </a:effectLst>
        </p:grpSpPr>
        <p:sp>
          <p:nvSpPr>
            <p:cNvPr id="76" name="矩形: 圆角 75">
              <a:extLst>
                <a:ext uri="{FF2B5EF4-FFF2-40B4-BE49-F238E27FC236}">
                  <a16:creationId xmlns:a16="http://schemas.microsoft.com/office/drawing/2014/main" id="{7F4375FC-C6D2-A165-88AE-576FD93BEB68}"/>
                </a:ext>
              </a:extLst>
            </p:cNvPr>
            <p:cNvSpPr/>
            <p:nvPr/>
          </p:nvSpPr>
          <p:spPr>
            <a:xfrm>
              <a:off x="5034718" y="2132869"/>
              <a:ext cx="1096366" cy="472232"/>
            </a:xfrm>
            <a:prstGeom prst="roundRect">
              <a:avLst>
                <a:gd name="adj" fmla="val 6686"/>
              </a:avLst>
            </a:prstGeom>
            <a:solidFill>
              <a:schemeClr val="bg1">
                <a:lumMod val="95000"/>
              </a:schemeClr>
            </a:solidFill>
            <a:ln w="12700">
              <a:solidFill>
                <a:schemeClr val="bg1">
                  <a:lumMod val="85000"/>
                </a:schemeClr>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a:extLst>
                <a:ext uri="{FF2B5EF4-FFF2-40B4-BE49-F238E27FC236}">
                  <a16:creationId xmlns:a16="http://schemas.microsoft.com/office/drawing/2014/main" id="{E3D34265-6D55-E2E3-F67E-CDBC8623549E}"/>
                </a:ext>
              </a:extLst>
            </p:cNvPr>
            <p:cNvSpPr txBox="1"/>
            <p:nvPr/>
          </p:nvSpPr>
          <p:spPr>
            <a:xfrm>
              <a:off x="5318856" y="2087691"/>
              <a:ext cx="842899" cy="547522"/>
            </a:xfrm>
            <a:prstGeom prst="rect">
              <a:avLst/>
            </a:prstGeom>
            <a:noFill/>
          </p:spPr>
          <p:txBody>
            <a:bodyPr wrap="square" rtlCol="0">
              <a:spAutoFit/>
            </a:bodyPr>
            <a:lstStyle/>
            <a:p>
              <a:pPr>
                <a:lnSpc>
                  <a:spcPct val="130000"/>
                </a:lnSpc>
              </a:pPr>
              <a:r>
                <a:rPr lang="en-US" altLang="zh-CN" sz="1200">
                  <a:solidFill>
                    <a:srgbClr val="FF0000"/>
                  </a:solidFill>
                  <a:latin typeface="Arial" panose="020B0604020202020204" pitchFamily="34" charset="0"/>
                  <a:ea typeface="微软雅黑 Light" panose="020B0502040204020203" pitchFamily="34" charset="-122"/>
                  <a:cs typeface="Arial" panose="020B0604020202020204" pitchFamily="34" charset="0"/>
                </a:rPr>
                <a:t>PI+DOB</a:t>
              </a:r>
            </a:p>
            <a:p>
              <a:pPr>
                <a:lnSpc>
                  <a:spcPct val="130000"/>
                </a:lnSpc>
              </a:pPr>
              <a:r>
                <a:rPr lang="en-US" altLang="zh-CN" sz="1200">
                  <a:solidFill>
                    <a:srgbClr val="0000FF"/>
                  </a:solidFill>
                  <a:latin typeface="Arial" panose="020B0604020202020204" pitchFamily="34" charset="0"/>
                  <a:ea typeface="微软雅黑 Light" panose="020B0502040204020203" pitchFamily="34" charset="-122"/>
                  <a:cs typeface="Arial" panose="020B0604020202020204" pitchFamily="34" charset="0"/>
                </a:rPr>
                <a:t>PI</a:t>
              </a:r>
            </a:p>
          </p:txBody>
        </p:sp>
        <p:cxnSp>
          <p:nvCxnSpPr>
            <p:cNvPr id="78" name="直接连接符 77">
              <a:extLst>
                <a:ext uri="{FF2B5EF4-FFF2-40B4-BE49-F238E27FC236}">
                  <a16:creationId xmlns:a16="http://schemas.microsoft.com/office/drawing/2014/main" id="{0BBB3CFC-3006-5DD9-292B-E3B5779D7662}"/>
                </a:ext>
              </a:extLst>
            </p:cNvPr>
            <p:cNvCxnSpPr>
              <a:cxnSpLocks/>
            </p:cNvCxnSpPr>
            <p:nvPr/>
          </p:nvCxnSpPr>
          <p:spPr>
            <a:xfrm>
              <a:off x="5124982" y="2263302"/>
              <a:ext cx="2450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181671FE-25D6-8DAA-68B0-53A0DE3B57C5}"/>
                </a:ext>
              </a:extLst>
            </p:cNvPr>
            <p:cNvCxnSpPr>
              <a:cxnSpLocks/>
            </p:cNvCxnSpPr>
            <p:nvPr/>
          </p:nvCxnSpPr>
          <p:spPr>
            <a:xfrm>
              <a:off x="5124982" y="2481848"/>
              <a:ext cx="245097"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80" name="直接连接符 79">
            <a:extLst>
              <a:ext uri="{FF2B5EF4-FFF2-40B4-BE49-F238E27FC236}">
                <a16:creationId xmlns:a16="http://schemas.microsoft.com/office/drawing/2014/main" id="{07F8CCAC-3026-BCA0-8DCD-5A27261E31CF}"/>
              </a:ext>
            </a:extLst>
          </p:cNvPr>
          <p:cNvCxnSpPr>
            <a:cxnSpLocks/>
          </p:cNvCxnSpPr>
          <p:nvPr/>
        </p:nvCxnSpPr>
        <p:spPr>
          <a:xfrm>
            <a:off x="4245022" y="1840190"/>
            <a:ext cx="0" cy="4209589"/>
          </a:xfrm>
          <a:prstGeom prst="line">
            <a:avLst/>
          </a:prstGeom>
          <a:ln w="38100">
            <a:gradFill>
              <a:gsLst>
                <a:gs pos="0">
                  <a:schemeClr val="accent1">
                    <a:lumMod val="5000"/>
                    <a:lumOff val="95000"/>
                  </a:schemeClr>
                </a:gs>
                <a:gs pos="100000">
                  <a:schemeClr val="accent1">
                    <a:lumMod val="30000"/>
                    <a:lumOff val="7000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E4B6CB62-B9DC-3E57-A844-54A3CE8D0861}"/>
              </a:ext>
            </a:extLst>
          </p:cNvPr>
          <p:cNvSpPr txBox="1"/>
          <p:nvPr/>
        </p:nvSpPr>
        <p:spPr>
          <a:xfrm>
            <a:off x="1136067" y="1749660"/>
            <a:ext cx="3006117"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2B519A"/>
                </a:solidFill>
                <a:effectLst/>
                <a:uLnTx/>
                <a:uFillTx/>
                <a:latin typeface="Arial" panose="020B0604020202020204" pitchFamily="34" charset="0"/>
                <a:ea typeface="微软雅黑" panose="020B0503020204020204" pitchFamily="34" charset="-122"/>
                <a:cs typeface="Arial" panose="020B0604020202020204" pitchFamily="34" charset="0"/>
              </a:rPr>
              <a:t>RF stabilities (</a:t>
            </a:r>
            <a:r>
              <a:rPr lang="en-US" altLang="zh-CN" b="1">
                <a:solidFill>
                  <a:srgbClr val="2B519A"/>
                </a:solidFill>
                <a:latin typeface="Arial" panose="020B0604020202020204" pitchFamily="34" charset="0"/>
                <a:ea typeface="微软雅黑" panose="020B0503020204020204" pitchFamily="34" charset="-122"/>
                <a:cs typeface="Arial" panose="020B0604020202020204" pitchFamily="34" charset="0"/>
              </a:rPr>
              <a:t>intra-pulse</a:t>
            </a:r>
            <a:r>
              <a:rPr kumimoji="0" lang="en-US" altLang="zh-CN" sz="1800" b="1" i="0" u="none" strike="noStrike" kern="1200" cap="none" spc="0" normalizeH="0" baseline="0" noProof="0">
                <a:ln>
                  <a:noFill/>
                </a:ln>
                <a:solidFill>
                  <a:srgbClr val="2B519A"/>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800" b="1" i="0" u="none" strike="noStrike" kern="1200" cap="none" spc="0" normalizeH="0" baseline="0" noProof="0">
              <a:ln>
                <a:noFill/>
              </a:ln>
              <a:solidFill>
                <a:srgbClr val="2B519A"/>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86" name="图片 85">
            <a:extLst>
              <a:ext uri="{FF2B5EF4-FFF2-40B4-BE49-F238E27FC236}">
                <a16:creationId xmlns:a16="http://schemas.microsoft.com/office/drawing/2014/main" id="{D1FD0E4E-C0CB-438C-050D-634745EC7C6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24060" y="2315349"/>
            <a:ext cx="2683329" cy="321774"/>
          </a:xfrm>
          <a:prstGeom prst="rect">
            <a:avLst/>
          </a:prstGeom>
        </p:spPr>
      </p:pic>
      <p:sp>
        <p:nvSpPr>
          <p:cNvPr id="88" name="文本框 87">
            <a:extLst>
              <a:ext uri="{FF2B5EF4-FFF2-40B4-BE49-F238E27FC236}">
                <a16:creationId xmlns:a16="http://schemas.microsoft.com/office/drawing/2014/main" id="{B58C90F4-2157-669F-0B8F-6C64D800E0F8}"/>
              </a:ext>
            </a:extLst>
          </p:cNvPr>
          <p:cNvSpPr txBox="1"/>
          <p:nvPr/>
        </p:nvSpPr>
        <p:spPr>
          <a:xfrm>
            <a:off x="3237649" y="2098181"/>
            <a:ext cx="769740" cy="307777"/>
          </a:xfrm>
          <a:prstGeom prst="rect">
            <a:avLst/>
          </a:prstGeom>
          <a:solidFill>
            <a:schemeClr val="bg1"/>
          </a:solidFill>
        </p:spPr>
        <p:txBody>
          <a:bodyPr wrap="square">
            <a:spAutoFit/>
          </a:bodyPr>
          <a:lstStyle/>
          <a:p>
            <a:r>
              <a:rPr kumimoji="0" lang="en-US" altLang="zh-CN" sz="1400" b="0" i="0" u="none" strike="noStrike" kern="1200" cap="none" spc="0" normalizeH="0" baseline="0" noProof="0">
                <a:ln>
                  <a:noFill/>
                </a:ln>
                <a:effectLst/>
                <a:uLnTx/>
                <a:uFillTx/>
                <a:latin typeface="Arial" panose="020B0604020202020204" pitchFamily="34" charset="0"/>
                <a:ea typeface="微软雅黑" panose="020B0503020204020204" pitchFamily="34" charset="-122"/>
                <a:cs typeface="Arial" panose="020B0604020202020204" pitchFamily="34" charset="0"/>
              </a:rPr>
              <a:t>Beam</a:t>
            </a:r>
            <a:endParaRPr lang="zh-CN" altLang="en-US" sz="1400"/>
          </a:p>
        </p:txBody>
      </p:sp>
      <p:cxnSp>
        <p:nvCxnSpPr>
          <p:cNvPr id="91" name="直接箭头连接符 90">
            <a:extLst>
              <a:ext uri="{FF2B5EF4-FFF2-40B4-BE49-F238E27FC236}">
                <a16:creationId xmlns:a16="http://schemas.microsoft.com/office/drawing/2014/main" id="{406C4AAC-D7FE-5C45-90DC-C4988BCD6FDC}"/>
              </a:ext>
            </a:extLst>
          </p:cNvPr>
          <p:cNvCxnSpPr>
            <a:cxnSpLocks/>
          </p:cNvCxnSpPr>
          <p:nvPr/>
        </p:nvCxnSpPr>
        <p:spPr>
          <a:xfrm flipH="1">
            <a:off x="3206977" y="2315349"/>
            <a:ext cx="125725" cy="222475"/>
          </a:xfrm>
          <a:prstGeom prst="straightConnector1">
            <a:avLst/>
          </a:prstGeom>
          <a:noFill/>
          <a:ln w="9525" cap="flat" cmpd="sng" algn="ctr">
            <a:gradFill>
              <a:gsLst>
                <a:gs pos="0">
                  <a:schemeClr val="tx1"/>
                </a:gs>
                <a:gs pos="100000">
                  <a:sysClr val="window" lastClr="FFFFFF"/>
                </a:gs>
                <a:gs pos="100000">
                  <a:srgbClr val="8064A2">
                    <a:lumMod val="20000"/>
                    <a:lumOff val="80000"/>
                  </a:srgbClr>
                </a:gs>
              </a:gsLst>
              <a:lin ang="16200000" scaled="0"/>
            </a:gradFill>
            <a:prstDash val="solid"/>
            <a:tailEnd type="stealth" w="med" len="lg"/>
          </a:ln>
          <a:effectLst/>
        </p:spPr>
      </p:cxnSp>
      <p:grpSp>
        <p:nvGrpSpPr>
          <p:cNvPr id="103" name="组合 102">
            <a:extLst>
              <a:ext uri="{FF2B5EF4-FFF2-40B4-BE49-F238E27FC236}">
                <a16:creationId xmlns:a16="http://schemas.microsoft.com/office/drawing/2014/main" id="{358384D1-4B66-6406-89EE-67C4699BF84C}"/>
              </a:ext>
            </a:extLst>
          </p:cNvPr>
          <p:cNvGrpSpPr/>
          <p:nvPr/>
        </p:nvGrpSpPr>
        <p:grpSpPr>
          <a:xfrm>
            <a:off x="8505730" y="4566364"/>
            <a:ext cx="2499360" cy="1483416"/>
            <a:chOff x="8423271" y="4603835"/>
            <a:chExt cx="2460629" cy="1472710"/>
          </a:xfrm>
          <a:effectLst>
            <a:outerShdw blurRad="50800" dist="63500" dir="13500000" algn="br" rotWithShape="0">
              <a:prstClr val="black">
                <a:alpha val="40000"/>
              </a:prstClr>
            </a:outerShdw>
          </a:effectLst>
        </p:grpSpPr>
        <p:pic>
          <p:nvPicPr>
            <p:cNvPr id="100" name="图片 99">
              <a:extLst>
                <a:ext uri="{FF2B5EF4-FFF2-40B4-BE49-F238E27FC236}">
                  <a16:creationId xmlns:a16="http://schemas.microsoft.com/office/drawing/2014/main" id="{116BBE52-CC86-B1F2-EE0B-4DE77F5B813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423271" y="4603835"/>
              <a:ext cx="2459462" cy="1472710"/>
            </a:xfrm>
            <a:prstGeom prst="rect">
              <a:avLst/>
            </a:prstGeom>
          </p:spPr>
        </p:pic>
        <p:cxnSp>
          <p:nvCxnSpPr>
            <p:cNvPr id="102" name="直接连接符 101">
              <a:extLst>
                <a:ext uri="{FF2B5EF4-FFF2-40B4-BE49-F238E27FC236}">
                  <a16:creationId xmlns:a16="http://schemas.microsoft.com/office/drawing/2014/main" id="{CAEE10FA-CDC8-BDCB-2C11-6AE5FFD61D11}"/>
                </a:ext>
              </a:extLst>
            </p:cNvPr>
            <p:cNvCxnSpPr/>
            <p:nvPr/>
          </p:nvCxnSpPr>
          <p:spPr>
            <a:xfrm>
              <a:off x="10883900" y="4663882"/>
              <a:ext cx="0" cy="116224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文本框 112">
            <a:extLst>
              <a:ext uri="{FF2B5EF4-FFF2-40B4-BE49-F238E27FC236}">
                <a16:creationId xmlns:a16="http://schemas.microsoft.com/office/drawing/2014/main" id="{BEF26830-8B59-EBDF-FA64-1DB0574A15E0}"/>
              </a:ext>
            </a:extLst>
          </p:cNvPr>
          <p:cNvSpPr txBox="1"/>
          <p:nvPr/>
        </p:nvSpPr>
        <p:spPr>
          <a:xfrm rot="21199162">
            <a:off x="9343896" y="5136432"/>
            <a:ext cx="1439319"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Beam Energy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sz="1400" b="1">
                <a:solidFill>
                  <a:srgbClr val="C00000"/>
                </a:solidFill>
                <a:latin typeface="Arial Black" panose="020B0A04020102020204" pitchFamily="34" charset="0"/>
                <a:ea typeface="微软雅黑" panose="020B0503020204020204" pitchFamily="34" charset="-122"/>
                <a:cs typeface="Arial" panose="020B0604020202020204" pitchFamily="34" charset="0"/>
              </a:rPr>
              <a:t>NO</a:t>
            </a:r>
            <a:r>
              <a:rPr lang="en-US" altLang="zh-CN" sz="1400" b="1">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lang="en-US" altLang="zh-CN" sz="1400" err="1">
                <a:solidFill>
                  <a:srgbClr val="0000FF"/>
                </a:solidFill>
                <a:latin typeface="Arial" panose="020B0604020202020204" pitchFamily="34" charset="0"/>
                <a:ea typeface="微软雅黑" panose="020B0503020204020204" pitchFamily="34" charset="-122"/>
                <a:cs typeface="Arial" panose="020B0604020202020204" pitchFamily="34" charset="0"/>
              </a:rPr>
              <a:t>fluc</a:t>
            </a:r>
            <a:r>
              <a:rPr lang="en-US" altLang="zh-CN" sz="140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sz="1400" b="1">
                <a:solidFill>
                  <a:srgbClr val="0000FF"/>
                </a:solidFill>
                <a:latin typeface="Arial" panose="020B0604020202020204" pitchFamily="34" charset="0"/>
                <a:ea typeface="微软雅黑" panose="020B0503020204020204" pitchFamily="34" charset="-122"/>
                <a:cs typeface="Arial" panose="020B0604020202020204" pitchFamily="34" charset="0"/>
              </a:rPr>
              <a:t>)</a:t>
            </a:r>
            <a:r>
              <a:rPr kumimoji="0" lang="en-US" altLang="zh-CN" sz="1400" b="1" i="0" u="none" strike="noStrike" kern="1200" cap="none" spc="0" normalizeH="0" baseline="0" noProof="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a:t>
            </a:r>
            <a:endParaRPr kumimoji="0" lang="zh-CN" altLang="en-US" sz="1200" b="0" i="0" u="none" strike="noStrike" kern="1200" cap="none" spc="0" normalizeH="0" baseline="0" noProof="0">
              <a:ln>
                <a:noFill/>
              </a:ln>
              <a:solidFill>
                <a:srgbClr val="0000FF"/>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5" name="文本框 124">
            <a:extLst>
              <a:ext uri="{FF2B5EF4-FFF2-40B4-BE49-F238E27FC236}">
                <a16:creationId xmlns:a16="http://schemas.microsoft.com/office/drawing/2014/main" id="{6F0267BD-3E72-4F3E-6E74-68FD585D1D76}"/>
              </a:ext>
            </a:extLst>
          </p:cNvPr>
          <p:cNvSpPr txBox="1"/>
          <p:nvPr/>
        </p:nvSpPr>
        <p:spPr>
          <a:xfrm>
            <a:off x="10970612" y="3772846"/>
            <a:ext cx="1063214" cy="343235"/>
          </a:xfrm>
          <a:prstGeom prst="rect">
            <a:avLst/>
          </a:prstGeom>
          <a:noFill/>
        </p:spPr>
        <p:txBody>
          <a:bodyPr wrap="square">
            <a:spAutoFit/>
          </a:bodyPr>
          <a:lstStyle/>
          <a:p>
            <a:pPr>
              <a:lnSpc>
                <a:spcPct val="130000"/>
              </a:lnSpc>
            </a:pPr>
            <a:r>
              <a:rPr lang="en-US" altLang="zh-CN" sz="1400">
                <a:solidFill>
                  <a:srgbClr val="FF0000"/>
                </a:solidFill>
                <a:latin typeface="Arial" panose="020B0604020202020204" pitchFamily="34" charset="0"/>
                <a:ea typeface="微软雅黑 Light" panose="020B0502040204020203" pitchFamily="34" charset="-122"/>
                <a:cs typeface="Arial" panose="020B0604020202020204" pitchFamily="34" charset="0"/>
              </a:rPr>
              <a:t>PI+DOB</a:t>
            </a:r>
          </a:p>
        </p:txBody>
      </p:sp>
      <p:sp>
        <p:nvSpPr>
          <p:cNvPr id="126" name="文本框 125">
            <a:extLst>
              <a:ext uri="{FF2B5EF4-FFF2-40B4-BE49-F238E27FC236}">
                <a16:creationId xmlns:a16="http://schemas.microsoft.com/office/drawing/2014/main" id="{A884C908-5C3A-2712-EC5E-C63F56C1814E}"/>
              </a:ext>
            </a:extLst>
          </p:cNvPr>
          <p:cNvSpPr txBox="1"/>
          <p:nvPr/>
        </p:nvSpPr>
        <p:spPr>
          <a:xfrm>
            <a:off x="10970612" y="2438762"/>
            <a:ext cx="1063214" cy="343235"/>
          </a:xfrm>
          <a:prstGeom prst="rect">
            <a:avLst/>
          </a:prstGeom>
          <a:noFill/>
        </p:spPr>
        <p:txBody>
          <a:bodyPr wrap="square">
            <a:spAutoFit/>
          </a:bodyPr>
          <a:lstStyle/>
          <a:p>
            <a:pPr>
              <a:lnSpc>
                <a:spcPct val="130000"/>
              </a:lnSpc>
            </a:pPr>
            <a:r>
              <a:rPr lang="en-US" altLang="zh-CN" sz="1400">
                <a:solidFill>
                  <a:srgbClr val="0000FF"/>
                </a:solidFill>
                <a:latin typeface="Arial" panose="020B0604020202020204" pitchFamily="34" charset="0"/>
                <a:ea typeface="微软雅黑 Light" panose="020B0502040204020203" pitchFamily="34" charset="-122"/>
                <a:cs typeface="Arial" panose="020B0604020202020204" pitchFamily="34" charset="0"/>
              </a:rPr>
              <a:t>PI</a:t>
            </a:r>
          </a:p>
        </p:txBody>
      </p:sp>
      <p:sp>
        <p:nvSpPr>
          <p:cNvPr id="127" name="矩形 126">
            <a:extLst>
              <a:ext uri="{FF2B5EF4-FFF2-40B4-BE49-F238E27FC236}">
                <a16:creationId xmlns:a16="http://schemas.microsoft.com/office/drawing/2014/main" id="{5E328379-EE58-D7B6-D977-0312F7FC67ED}"/>
              </a:ext>
            </a:extLst>
          </p:cNvPr>
          <p:cNvSpPr/>
          <p:nvPr/>
        </p:nvSpPr>
        <p:spPr>
          <a:xfrm>
            <a:off x="0" y="881067"/>
            <a:ext cx="11790680" cy="824456"/>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This control method has been shown to significantly enhance both pulse-to-pulse RF stability and beam energy stability</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5FAB4E85-8436-F1FE-1044-B40FF1D88817}"/>
              </a:ext>
            </a:extLst>
          </p:cNvPr>
          <p:cNvSpPr txBox="1"/>
          <p:nvPr/>
        </p:nvSpPr>
        <p:spPr>
          <a:xfrm>
            <a:off x="1300174" y="6214593"/>
            <a:ext cx="975782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en-US" altLang="zh-CN" sz="10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F. Qiu</a:t>
            </a:r>
            <a:r>
              <a:rPr kumimoji="1" lang="zh-CN" altLang="en-US" sz="10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sz="1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a:t>
            </a:r>
            <a:r>
              <a:rPr kumimoji="1" lang="en-US" altLang="zh-CN" sz="10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 et al., Application of disturbance observer-based control on pulsed superconducting radio frequency cavities </a:t>
            </a:r>
            <a:r>
              <a:rPr kumimoji="1" lang="en-US" altLang="zh-CN" sz="1000"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Phy</a:t>
            </a:r>
            <a:r>
              <a:rPr kumimoji="1" lang="en-US" altLang="zh-CN" sz="10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 Rev. Accel Beam 21, 032003 (2021)</a:t>
            </a:r>
          </a:p>
        </p:txBody>
      </p:sp>
      <p:sp>
        <p:nvSpPr>
          <p:cNvPr id="2" name="灯片编号占位符 2">
            <a:extLst>
              <a:ext uri="{FF2B5EF4-FFF2-40B4-BE49-F238E27FC236}">
                <a16:creationId xmlns:a16="http://schemas.microsoft.com/office/drawing/2014/main" id="{D33233DF-7D77-C30D-3A44-54567B3BF55F}"/>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59</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93362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3AC963A2-535D-8A55-C5CE-E45FF3EF241B}"/>
              </a:ext>
            </a:extLst>
          </p:cNvPr>
          <p:cNvSpPr/>
          <p:nvPr/>
        </p:nvSpPr>
        <p:spPr>
          <a:xfrm>
            <a:off x="0" y="881067"/>
            <a:ext cx="11790680" cy="1593450"/>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Significant 300 Hz and 20 kHz high-voltage power supply ripples have been observed in the </a:t>
            </a:r>
            <a:r>
              <a:rPr lang="en-US" altLang="zh-CN" sz="2000" dirty="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cERL</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SRF cavity.</a:t>
            </a:r>
          </a:p>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The traditional PI controller is not sufficiently effective in suppressing these ripples, particularly the 20 kHz component.</a:t>
            </a:r>
          </a:p>
        </p:txBody>
      </p:sp>
      <p:sp>
        <p:nvSpPr>
          <p:cNvPr id="11" name="标题 21">
            <a:extLst>
              <a:ext uri="{FF2B5EF4-FFF2-40B4-BE49-F238E27FC236}">
                <a16:creationId xmlns:a16="http://schemas.microsoft.com/office/drawing/2014/main" id="{5C483B97-FDB7-EE38-F0C7-786A3DE54C4E}"/>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Power Supply Ripples</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3" name="图片 12">
            <a:extLst>
              <a:ext uri="{FF2B5EF4-FFF2-40B4-BE49-F238E27FC236}">
                <a16:creationId xmlns:a16="http://schemas.microsoft.com/office/drawing/2014/main" id="{D8B0939F-0017-36B5-70F2-6D62E8941EA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24087" y="2730328"/>
            <a:ext cx="7367286" cy="3411669"/>
          </a:xfrm>
          <a:prstGeom prst="rect">
            <a:avLst/>
          </a:prstGeom>
        </p:spPr>
      </p:pic>
      <p:pic>
        <p:nvPicPr>
          <p:cNvPr id="15" name="图片 14">
            <a:extLst>
              <a:ext uri="{FF2B5EF4-FFF2-40B4-BE49-F238E27FC236}">
                <a16:creationId xmlns:a16="http://schemas.microsoft.com/office/drawing/2014/main" id="{81A0182C-5A75-5984-5AC3-A079786BC61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4799" y="2846708"/>
            <a:ext cx="3871733" cy="1092440"/>
          </a:xfrm>
          <a:prstGeom prst="rect">
            <a:avLst/>
          </a:prstGeom>
        </p:spPr>
      </p:pic>
      <p:pic>
        <p:nvPicPr>
          <p:cNvPr id="17" name="图片 16">
            <a:extLst>
              <a:ext uri="{FF2B5EF4-FFF2-40B4-BE49-F238E27FC236}">
                <a16:creationId xmlns:a16="http://schemas.microsoft.com/office/drawing/2014/main" id="{2D995417-DE27-9C60-AEB0-2CD29EB565B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942" y="4241686"/>
            <a:ext cx="4111590" cy="1148581"/>
          </a:xfrm>
          <a:prstGeom prst="rect">
            <a:avLst/>
          </a:prstGeom>
        </p:spPr>
      </p:pic>
      <p:sp>
        <p:nvSpPr>
          <p:cNvPr id="18" name="灯片编号占位符 2">
            <a:extLst>
              <a:ext uri="{FF2B5EF4-FFF2-40B4-BE49-F238E27FC236}">
                <a16:creationId xmlns:a16="http://schemas.microsoft.com/office/drawing/2014/main" id="{0C44C5E4-BF2B-09E1-0CDB-68344CF71CCD}"/>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60</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461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194478-65FA-855A-D250-2AE5DD3BA89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1320" y="1664094"/>
            <a:ext cx="2639911" cy="2564754"/>
          </a:xfrm>
          <a:prstGeom prst="rect">
            <a:avLst/>
          </a:prstGeom>
        </p:spPr>
      </p:pic>
      <p:pic>
        <p:nvPicPr>
          <p:cNvPr id="6" name="图片 5">
            <a:extLst>
              <a:ext uri="{FF2B5EF4-FFF2-40B4-BE49-F238E27FC236}">
                <a16:creationId xmlns:a16="http://schemas.microsoft.com/office/drawing/2014/main" id="{B7A98891-93CF-D8E5-75B9-5CB66C8D8B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81630" y="1948746"/>
            <a:ext cx="4138617" cy="2332810"/>
          </a:xfrm>
          <a:prstGeom prst="rect">
            <a:avLst/>
          </a:prstGeom>
        </p:spPr>
      </p:pic>
      <p:pic>
        <p:nvPicPr>
          <p:cNvPr id="8" name="图片 7">
            <a:extLst>
              <a:ext uri="{FF2B5EF4-FFF2-40B4-BE49-F238E27FC236}">
                <a16:creationId xmlns:a16="http://schemas.microsoft.com/office/drawing/2014/main" id="{B779FCDC-2B87-EF93-50DE-97EE27491E8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4137" y="4281556"/>
            <a:ext cx="2508157" cy="1550310"/>
          </a:xfrm>
          <a:prstGeom prst="rect">
            <a:avLst/>
          </a:prstGeom>
        </p:spPr>
      </p:pic>
      <p:pic>
        <p:nvPicPr>
          <p:cNvPr id="10" name="图片 9">
            <a:extLst>
              <a:ext uri="{FF2B5EF4-FFF2-40B4-BE49-F238E27FC236}">
                <a16:creationId xmlns:a16="http://schemas.microsoft.com/office/drawing/2014/main" id="{217C7615-5739-2974-E459-BC838253C87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03463" y="1931535"/>
            <a:ext cx="2768598" cy="2297313"/>
          </a:xfrm>
          <a:prstGeom prst="rect">
            <a:avLst/>
          </a:prstGeom>
        </p:spPr>
      </p:pic>
      <p:pic>
        <p:nvPicPr>
          <p:cNvPr id="12" name="图片 11">
            <a:extLst>
              <a:ext uri="{FF2B5EF4-FFF2-40B4-BE49-F238E27FC236}">
                <a16:creationId xmlns:a16="http://schemas.microsoft.com/office/drawing/2014/main" id="{7DCD4AAA-62E9-F413-E121-00E3FD4CD1F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603463" y="4360465"/>
            <a:ext cx="2710119" cy="2189032"/>
          </a:xfrm>
          <a:prstGeom prst="rect">
            <a:avLst/>
          </a:prstGeom>
        </p:spPr>
      </p:pic>
      <p:grpSp>
        <p:nvGrpSpPr>
          <p:cNvPr id="17" name="组合 16">
            <a:extLst>
              <a:ext uri="{FF2B5EF4-FFF2-40B4-BE49-F238E27FC236}">
                <a16:creationId xmlns:a16="http://schemas.microsoft.com/office/drawing/2014/main" id="{689B4F17-D0D2-5B31-DB3D-CF7AFF5AD13A}"/>
              </a:ext>
            </a:extLst>
          </p:cNvPr>
          <p:cNvGrpSpPr/>
          <p:nvPr/>
        </p:nvGrpSpPr>
        <p:grpSpPr>
          <a:xfrm>
            <a:off x="513240" y="5861623"/>
            <a:ext cx="3420807" cy="594147"/>
            <a:chOff x="3264060" y="5162762"/>
            <a:chExt cx="4409954" cy="746583"/>
          </a:xfrm>
        </p:grpSpPr>
        <p:pic>
          <p:nvPicPr>
            <p:cNvPr id="14" name="图片 13">
              <a:extLst>
                <a:ext uri="{FF2B5EF4-FFF2-40B4-BE49-F238E27FC236}">
                  <a16:creationId xmlns:a16="http://schemas.microsoft.com/office/drawing/2014/main" id="{614044F1-D423-FBE0-B29D-DD1417D9BC6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64060" y="5162762"/>
              <a:ext cx="4409954" cy="314996"/>
            </a:xfrm>
            <a:prstGeom prst="rect">
              <a:avLst/>
            </a:prstGeom>
          </p:spPr>
        </p:pic>
        <p:pic>
          <p:nvPicPr>
            <p:cNvPr id="16" name="图片 15">
              <a:extLst>
                <a:ext uri="{FF2B5EF4-FFF2-40B4-BE49-F238E27FC236}">
                  <a16:creationId xmlns:a16="http://schemas.microsoft.com/office/drawing/2014/main" id="{61383DF3-B880-15AC-1BEE-BED224073A4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304959" y="5610222"/>
              <a:ext cx="4334092" cy="299123"/>
            </a:xfrm>
            <a:prstGeom prst="rect">
              <a:avLst/>
            </a:prstGeom>
          </p:spPr>
        </p:pic>
      </p:grpSp>
      <p:sp>
        <p:nvSpPr>
          <p:cNvPr id="18" name="标题 21">
            <a:extLst>
              <a:ext uri="{FF2B5EF4-FFF2-40B4-BE49-F238E27FC236}">
                <a16:creationId xmlns:a16="http://schemas.microsoft.com/office/drawing/2014/main" id="{CE54717A-8381-27EC-2EDB-26005881DED1}"/>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Active Noise Control</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矩形 18">
            <a:extLst>
              <a:ext uri="{FF2B5EF4-FFF2-40B4-BE49-F238E27FC236}">
                <a16:creationId xmlns:a16="http://schemas.microsoft.com/office/drawing/2014/main" id="{180730F8-1AB3-34A0-5166-7969C124B9EC}"/>
              </a:ext>
            </a:extLst>
          </p:cNvPr>
          <p:cNvSpPr/>
          <p:nvPr/>
        </p:nvSpPr>
        <p:spPr>
          <a:xfrm>
            <a:off x="0" y="881067"/>
            <a:ext cx="11790680" cy="82400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b="1" i="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Active Noise Control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behaves as an adaptive notch filter, which is particularly effective for attenuating sinusoidal interference.</a:t>
            </a:r>
          </a:p>
        </p:txBody>
      </p:sp>
      <p:sp>
        <p:nvSpPr>
          <p:cNvPr id="21" name="文本框 20">
            <a:extLst>
              <a:ext uri="{FF2B5EF4-FFF2-40B4-BE49-F238E27FC236}">
                <a16:creationId xmlns:a16="http://schemas.microsoft.com/office/drawing/2014/main" id="{9D537005-C717-075C-991E-03A47FA7433F}"/>
              </a:ext>
            </a:extLst>
          </p:cNvPr>
          <p:cNvSpPr txBox="1"/>
          <p:nvPr/>
        </p:nvSpPr>
        <p:spPr>
          <a:xfrm>
            <a:off x="3484085" y="4636766"/>
            <a:ext cx="4138617" cy="1059008"/>
          </a:xfrm>
          <a:prstGeom prst="rect">
            <a:avLst/>
          </a:prstGeom>
          <a:noFill/>
        </p:spPr>
        <p:txBody>
          <a:bodyPr wrap="square">
            <a:spAutoFit/>
          </a:bodyPr>
          <a:lstStyle/>
          <a:p>
            <a:pPr algn="l">
              <a:lnSpc>
                <a:spcPct val="120000"/>
              </a:lnSpc>
            </a:pPr>
            <a:r>
              <a:rPr lang="en-US" altLang="zh-CN" sz="1800" b="0" i="0" u="none" strike="noStrike" baseline="0" dirty="0">
                <a:solidFill>
                  <a:schemeClr val="accent2">
                    <a:lumMod val="75000"/>
                  </a:schemeClr>
                </a:solidFill>
                <a:latin typeface="Arial" panose="020B0604020202020204" pitchFamily="34" charset="0"/>
                <a:cs typeface="Arial" panose="020B0604020202020204" pitchFamily="34" charset="0"/>
              </a:rPr>
              <a:t>The adaptive </a:t>
            </a:r>
            <a:r>
              <a:rPr lang="en-US" altLang="zh-CN" sz="1800" b="0" u="none" strike="noStrike" baseline="0" dirty="0">
                <a:solidFill>
                  <a:schemeClr val="accent2">
                    <a:lumMod val="75000"/>
                  </a:schemeClr>
                </a:solidFill>
                <a:latin typeface="Arial" panose="020B0604020202020204" pitchFamily="34" charset="0"/>
                <a:cs typeface="Arial" panose="020B0604020202020204" pitchFamily="34" charset="0"/>
              </a:rPr>
              <a:t>weights </a:t>
            </a:r>
            <a:r>
              <a:rPr lang="zh-CN" altLang="en-US" sz="1800" b="0" u="none" strike="noStrike" baseline="0" dirty="0">
                <a:solidFill>
                  <a:schemeClr val="accent2">
                    <a:lumMod val="75000"/>
                  </a:schemeClr>
                </a:solidFill>
                <a:latin typeface="Arial" panose="020B0604020202020204" pitchFamily="34" charset="0"/>
                <a:cs typeface="Arial" panose="020B0604020202020204" pitchFamily="34" charset="0"/>
              </a:rPr>
              <a:t>𝑤</a:t>
            </a:r>
            <a:r>
              <a:rPr lang="en-US" altLang="zh-CN" sz="800" b="0" u="none" strike="noStrike" baseline="0" dirty="0">
                <a:solidFill>
                  <a:schemeClr val="accent2">
                    <a:lumMod val="75000"/>
                  </a:schemeClr>
                </a:solidFill>
                <a:latin typeface="Arial" panose="020B0604020202020204" pitchFamily="34" charset="0"/>
                <a:cs typeface="Arial" panose="020B0604020202020204" pitchFamily="34" charset="0"/>
              </a:rPr>
              <a:t>1</a:t>
            </a:r>
            <a:r>
              <a:rPr lang="en-US" altLang="zh-CN" sz="1800" b="0" u="none" strike="noStrike" baseline="0" dirty="0">
                <a:solidFill>
                  <a:schemeClr val="accent2">
                    <a:lumMod val="75000"/>
                  </a:schemeClr>
                </a:solidFill>
                <a:latin typeface="Arial" panose="020B0604020202020204" pitchFamily="34" charset="0"/>
                <a:cs typeface="Arial" panose="020B0604020202020204" pitchFamily="34" charset="0"/>
              </a:rPr>
              <a:t>[</a:t>
            </a:r>
            <a:r>
              <a:rPr lang="zh-CN" altLang="en-US" sz="1800" b="0" u="none" strike="noStrike" baseline="0" dirty="0">
                <a:solidFill>
                  <a:schemeClr val="accent2">
                    <a:lumMod val="75000"/>
                  </a:schemeClr>
                </a:solidFill>
                <a:latin typeface="Arial" panose="020B0604020202020204" pitchFamily="34" charset="0"/>
                <a:cs typeface="Arial" panose="020B0604020202020204" pitchFamily="34" charset="0"/>
              </a:rPr>
              <a:t>𝑘</a:t>
            </a:r>
            <a:r>
              <a:rPr lang="en-US" altLang="zh-CN" sz="1800" b="0" u="none" strike="noStrike" baseline="0" dirty="0">
                <a:solidFill>
                  <a:schemeClr val="accent2">
                    <a:lumMod val="75000"/>
                  </a:schemeClr>
                </a:solidFill>
                <a:latin typeface="Arial" panose="020B0604020202020204" pitchFamily="34" charset="0"/>
                <a:cs typeface="Arial" panose="020B0604020202020204" pitchFamily="34" charset="0"/>
              </a:rPr>
              <a:t>] and </a:t>
            </a:r>
            <a:r>
              <a:rPr lang="zh-CN" altLang="en-US" sz="1800" b="0" u="none" strike="noStrike" baseline="0" dirty="0">
                <a:solidFill>
                  <a:schemeClr val="accent2">
                    <a:lumMod val="75000"/>
                  </a:schemeClr>
                </a:solidFill>
                <a:latin typeface="Arial" panose="020B0604020202020204" pitchFamily="34" charset="0"/>
                <a:cs typeface="Arial" panose="020B0604020202020204" pitchFamily="34" charset="0"/>
              </a:rPr>
              <a:t>𝑤</a:t>
            </a:r>
            <a:r>
              <a:rPr lang="en-US" altLang="zh-CN" sz="800" b="0" u="none" strike="noStrike" baseline="0" dirty="0">
                <a:solidFill>
                  <a:schemeClr val="accent2">
                    <a:lumMod val="75000"/>
                  </a:schemeClr>
                </a:solidFill>
                <a:latin typeface="Arial" panose="020B0604020202020204" pitchFamily="34" charset="0"/>
                <a:cs typeface="Arial" panose="020B0604020202020204" pitchFamily="34" charset="0"/>
              </a:rPr>
              <a:t>2</a:t>
            </a:r>
            <a:r>
              <a:rPr lang="en-US" altLang="zh-CN" sz="1800" b="0" u="none" strike="noStrike" baseline="0" dirty="0">
                <a:solidFill>
                  <a:schemeClr val="accent2">
                    <a:lumMod val="75000"/>
                  </a:schemeClr>
                </a:solidFill>
                <a:latin typeface="Arial" panose="020B0604020202020204" pitchFamily="34" charset="0"/>
                <a:cs typeface="Arial" panose="020B0604020202020204" pitchFamily="34" charset="0"/>
              </a:rPr>
              <a:t>[</a:t>
            </a:r>
            <a:r>
              <a:rPr lang="zh-CN" altLang="en-US" sz="1800" b="0" u="none" strike="noStrike" baseline="0" dirty="0">
                <a:solidFill>
                  <a:schemeClr val="accent2">
                    <a:lumMod val="75000"/>
                  </a:schemeClr>
                </a:solidFill>
                <a:latin typeface="Arial" panose="020B0604020202020204" pitchFamily="34" charset="0"/>
                <a:cs typeface="Arial" panose="020B0604020202020204" pitchFamily="34" charset="0"/>
              </a:rPr>
              <a:t>𝑘</a:t>
            </a:r>
            <a:r>
              <a:rPr lang="en-US" altLang="zh-CN" sz="1800" b="0" u="none" strike="noStrike" baseline="0" dirty="0">
                <a:solidFill>
                  <a:schemeClr val="accent2">
                    <a:lumMod val="75000"/>
                  </a:schemeClr>
                </a:solidFill>
                <a:latin typeface="Arial" panose="020B0604020202020204" pitchFamily="34" charset="0"/>
                <a:cs typeface="Arial" panose="020B0604020202020204" pitchFamily="34" charset="0"/>
              </a:rPr>
              <a:t>] are updated by the least mean</a:t>
            </a:r>
          </a:p>
          <a:p>
            <a:pPr algn="l">
              <a:lnSpc>
                <a:spcPct val="120000"/>
              </a:lnSpc>
            </a:pPr>
            <a:r>
              <a:rPr lang="en-US" altLang="zh-CN" sz="1800" b="0" u="none" strike="noStrike" baseline="0" dirty="0">
                <a:solidFill>
                  <a:schemeClr val="accent2">
                    <a:lumMod val="75000"/>
                  </a:schemeClr>
                </a:solidFill>
                <a:latin typeface="Arial" panose="020B0604020202020204" pitchFamily="34" charset="0"/>
                <a:cs typeface="Arial" panose="020B0604020202020204" pitchFamily="34" charset="0"/>
              </a:rPr>
              <a:t>square (</a:t>
            </a:r>
            <a:r>
              <a:rPr lang="en-US" altLang="zh-CN" sz="1800" b="1" u="none" strike="noStrike" baseline="0" dirty="0">
                <a:solidFill>
                  <a:schemeClr val="accent2">
                    <a:lumMod val="75000"/>
                  </a:schemeClr>
                </a:solidFill>
                <a:latin typeface="Arial" panose="020B0604020202020204" pitchFamily="34" charset="0"/>
                <a:cs typeface="Arial" panose="020B0604020202020204" pitchFamily="34" charset="0"/>
              </a:rPr>
              <a:t>LMS</a:t>
            </a:r>
            <a:r>
              <a:rPr lang="en-US" altLang="zh-CN" sz="1800" b="0" u="none" strike="noStrike" baseline="0" dirty="0">
                <a:solidFill>
                  <a:schemeClr val="accent2">
                    <a:lumMod val="75000"/>
                  </a:schemeClr>
                </a:solidFill>
                <a:latin typeface="Arial" panose="020B0604020202020204" pitchFamily="34" charset="0"/>
                <a:cs typeface="Arial" panose="020B0604020202020204" pitchFamily="34" charset="0"/>
              </a:rPr>
              <a:t>) algorithm</a:t>
            </a:r>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sp>
        <p:nvSpPr>
          <p:cNvPr id="22" name="灯片编号占位符 2">
            <a:extLst>
              <a:ext uri="{FF2B5EF4-FFF2-40B4-BE49-F238E27FC236}">
                <a16:creationId xmlns:a16="http://schemas.microsoft.com/office/drawing/2014/main" id="{4101BCB9-414C-47F6-FB5A-377ECAEAF17B}"/>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61</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060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519B-19B5-6235-912A-94D43580DD62}"/>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51925FF-C56F-B035-C721-9F06E596EF89}"/>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3" name="文本框 42">
            <a:extLst>
              <a:ext uri="{FF2B5EF4-FFF2-40B4-BE49-F238E27FC236}">
                <a16:creationId xmlns:a16="http://schemas.microsoft.com/office/drawing/2014/main" id="{6C56F333-C0FD-8BCB-8343-09DD67755F9E}"/>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14" name="文本框 13">
            <a:extLst>
              <a:ext uri="{FF2B5EF4-FFF2-40B4-BE49-F238E27FC236}">
                <a16:creationId xmlns:a16="http://schemas.microsoft.com/office/drawing/2014/main" id="{99D65894-98D3-43FF-8BFD-72C2145E4CED}"/>
              </a:ext>
            </a:extLst>
          </p:cNvPr>
          <p:cNvSpPr txBox="1"/>
          <p:nvPr/>
        </p:nvSpPr>
        <p:spPr>
          <a:xfrm>
            <a:off x="5783216" y="4344603"/>
            <a:ext cx="3521622" cy="30777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a:buClr>
                <a:schemeClr val="accent1">
                  <a:lumMod val="20000"/>
                  <a:lumOff val="80000"/>
                </a:schemeClr>
              </a:buClr>
              <a:buFont typeface="Wingdings" panose="05000000000000000000" pitchFamily="2" charset="2"/>
              <a:buChar char="l"/>
            </a:pPr>
            <a:r>
              <a:rPr lang="en-US" altLang="zh-CN" sz="1400" dirty="0">
                <a:latin typeface="Arial" panose="020B0604020202020204" pitchFamily="34" charset="0"/>
                <a:cs typeface="Arial" panose="020B0604020202020204" pitchFamily="34" charset="0"/>
              </a:rPr>
              <a:t>Disturbance Rejection</a:t>
            </a:r>
            <a:endParaRPr lang="zh-CN" altLang="en-US" sz="1400" dirty="0">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EB259D5B-83C0-56BE-87F9-85A56A1E0245}"/>
              </a:ext>
            </a:extLst>
          </p:cNvPr>
          <p:cNvSpPr txBox="1"/>
          <p:nvPr/>
        </p:nvSpPr>
        <p:spPr>
          <a:xfrm>
            <a:off x="5776218" y="5311455"/>
            <a:ext cx="3528619" cy="276999"/>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sz="1200" dirty="0"/>
              <a:t>ML-based Pattern Recognition for SRF</a:t>
            </a:r>
            <a:r>
              <a:rPr lang="zh-CN" altLang="en-US" sz="1200" dirty="0"/>
              <a:t> </a:t>
            </a:r>
            <a:r>
              <a:rPr lang="en-US" altLang="zh-CN" sz="1200" dirty="0"/>
              <a:t>faults</a:t>
            </a:r>
            <a:endParaRPr lang="zh-CN" altLang="en-US" sz="1200" dirty="0"/>
          </a:p>
        </p:txBody>
      </p:sp>
      <p:sp>
        <p:nvSpPr>
          <p:cNvPr id="31" name="文本框 30">
            <a:extLst>
              <a:ext uri="{FF2B5EF4-FFF2-40B4-BE49-F238E27FC236}">
                <a16:creationId xmlns:a16="http://schemas.microsoft.com/office/drawing/2014/main" id="{EAEA836E-5E79-2951-9301-0EDB6A053366}"/>
              </a:ext>
            </a:extLst>
          </p:cNvPr>
          <p:cNvSpPr txBox="1"/>
          <p:nvPr/>
        </p:nvSpPr>
        <p:spPr>
          <a:xfrm>
            <a:off x="5783216" y="4828029"/>
            <a:ext cx="3521621" cy="30777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dirty="0"/>
              <a:t>In-situ mitigation of SRF faults</a:t>
            </a:r>
            <a:endParaRPr lang="zh-CN" altLang="en-US" dirty="0"/>
          </a:p>
        </p:txBody>
      </p:sp>
      <p:sp>
        <p:nvSpPr>
          <p:cNvPr id="3" name="文本框 2">
            <a:extLst>
              <a:ext uri="{FF2B5EF4-FFF2-40B4-BE49-F238E27FC236}">
                <a16:creationId xmlns:a16="http://schemas.microsoft.com/office/drawing/2014/main" id="{3544DFAC-E7C5-8F13-0B49-97C0047726C8}"/>
              </a:ext>
            </a:extLst>
          </p:cNvPr>
          <p:cNvSpPr txBox="1"/>
          <p:nvPr/>
        </p:nvSpPr>
        <p:spPr>
          <a:xfrm>
            <a:off x="5783216" y="3861177"/>
            <a:ext cx="3521623" cy="30777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dirty="0"/>
              <a:t>Instabilities during RF Operation</a:t>
            </a:r>
            <a:endParaRPr lang="zh-CN" altLang="en-US" dirty="0"/>
          </a:p>
        </p:txBody>
      </p:sp>
      <p:sp>
        <p:nvSpPr>
          <p:cNvPr id="2" name="任意多边形 5">
            <a:extLst>
              <a:ext uri="{FF2B5EF4-FFF2-40B4-BE49-F238E27FC236}">
                <a16:creationId xmlns:a16="http://schemas.microsoft.com/office/drawing/2014/main" id="{D7CF0FAC-6125-B6D4-FD71-F002E1F148E4}"/>
              </a:ext>
            </a:extLst>
          </p:cNvPr>
          <p:cNvSpPr/>
          <p:nvPr/>
        </p:nvSpPr>
        <p:spPr bwMode="auto">
          <a:xfrm>
            <a:off x="5127561" y="2639280"/>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Rectangle 11">
            <a:extLst>
              <a:ext uri="{FF2B5EF4-FFF2-40B4-BE49-F238E27FC236}">
                <a16:creationId xmlns:a16="http://schemas.microsoft.com/office/drawing/2014/main" id="{AD00F407-DCBE-4BB9-8563-A9EC44E34080}"/>
              </a:ext>
            </a:extLst>
          </p:cNvPr>
          <p:cNvSpPr>
            <a:spLocks noChangeArrowheads="1"/>
          </p:cNvSpPr>
          <p:nvPr/>
        </p:nvSpPr>
        <p:spPr bwMode="gray">
          <a:xfrm>
            <a:off x="5544966" y="2817906"/>
            <a:ext cx="6122099" cy="430887"/>
          </a:xfrm>
          <a:prstGeom prst="rect">
            <a:avLst/>
          </a:prstGeom>
          <a:noFill/>
          <a:ln>
            <a:noFill/>
          </a:ln>
        </p:spPr>
        <p:txBody>
          <a:bodyPr wrap="square" lIns="0" tIns="0" rIns="0" bIns="0">
            <a:spAutoFit/>
          </a:bodyPr>
          <a:lstStyle/>
          <a:p>
            <a:pPr defTabSz="457200">
              <a:defRPr/>
            </a:pPr>
            <a:r>
              <a:rPr lang="en-US" altLang="zh-CN" sz="2800" dirty="0">
                <a:solidFill>
                  <a:srgbClr val="44546A"/>
                </a:solidFill>
                <a:latin typeface="Arial Black" panose="020B0A04020102020204" pitchFamily="34" charset="0"/>
                <a:ea typeface="微软雅黑" panose="020B0503020204020204" pitchFamily="34" charset="-122"/>
              </a:rPr>
              <a:t>Operation Activities</a:t>
            </a:r>
            <a:endParaRPr lang="zh-CN" altLang="en-US" sz="2800" dirty="0">
              <a:solidFill>
                <a:srgbClr val="44546A"/>
              </a:solidFill>
              <a:latin typeface="Arial Black" panose="020B0A04020102020204" pitchFamily="34" charset="0"/>
              <a:ea typeface="微软雅黑" panose="020B0503020204020204" pitchFamily="34" charset="-122"/>
            </a:endParaRPr>
          </a:p>
        </p:txBody>
      </p:sp>
      <p:grpSp>
        <p:nvGrpSpPr>
          <p:cNvPr id="6" name="组合 5">
            <a:extLst>
              <a:ext uri="{FF2B5EF4-FFF2-40B4-BE49-F238E27FC236}">
                <a16:creationId xmlns:a16="http://schemas.microsoft.com/office/drawing/2014/main" id="{3DC74B82-D198-47A7-E401-696183E1901A}"/>
              </a:ext>
            </a:extLst>
          </p:cNvPr>
          <p:cNvGrpSpPr/>
          <p:nvPr/>
        </p:nvGrpSpPr>
        <p:grpSpPr>
          <a:xfrm>
            <a:off x="3616112" y="2393395"/>
            <a:ext cx="1321544" cy="1320691"/>
            <a:chOff x="1991991" y="3757222"/>
            <a:chExt cx="1501200" cy="1500230"/>
          </a:xfrm>
        </p:grpSpPr>
        <p:sp>
          <p:nvSpPr>
            <p:cNvPr id="8" name="Freeform 5">
              <a:extLst>
                <a:ext uri="{FF2B5EF4-FFF2-40B4-BE49-F238E27FC236}">
                  <a16:creationId xmlns:a16="http://schemas.microsoft.com/office/drawing/2014/main" id="{D15F2DBC-0480-44C4-2757-71ED7C424069}"/>
                </a:ext>
              </a:extLst>
            </p:cNvPr>
            <p:cNvSpPr/>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5">
              <a:extLst>
                <a:ext uri="{FF2B5EF4-FFF2-40B4-BE49-F238E27FC236}">
                  <a16:creationId xmlns:a16="http://schemas.microsoft.com/office/drawing/2014/main" id="{EE7A45A0-E34E-B09F-A24C-97012B43AAAC}"/>
                </a:ext>
              </a:extLst>
            </p:cNvPr>
            <p:cNvSpPr/>
            <p:nvPr/>
          </p:nvSpPr>
          <p:spPr bwMode="auto">
            <a:xfrm rot="10800000">
              <a:off x="2159391" y="3923804"/>
              <a:ext cx="1166400" cy="1167066"/>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TextBox 12">
              <a:extLst>
                <a:ext uri="{FF2B5EF4-FFF2-40B4-BE49-F238E27FC236}">
                  <a16:creationId xmlns:a16="http://schemas.microsoft.com/office/drawing/2014/main" id="{E7C78812-1602-7EEB-BA78-1F0776AAA5C5}"/>
                </a:ext>
              </a:extLst>
            </p:cNvPr>
            <p:cNvSpPr txBox="1"/>
            <p:nvPr/>
          </p:nvSpPr>
          <p:spPr>
            <a:xfrm>
              <a:off x="2423875" y="4138005"/>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a:extLst>
              <a:ext uri="{FF2B5EF4-FFF2-40B4-BE49-F238E27FC236}">
                <a16:creationId xmlns:a16="http://schemas.microsoft.com/office/drawing/2014/main" id="{88710631-43EC-AEEF-2D1A-C25B43341C75}"/>
              </a:ext>
            </a:extLst>
          </p:cNvPr>
          <p:cNvGrpSpPr/>
          <p:nvPr/>
        </p:nvGrpSpPr>
        <p:grpSpPr>
          <a:xfrm>
            <a:off x="10699999" y="2675740"/>
            <a:ext cx="755664" cy="756000"/>
            <a:chOff x="8409111" y="4086208"/>
            <a:chExt cx="755664" cy="756000"/>
          </a:xfrm>
        </p:grpSpPr>
        <p:sp>
          <p:nvSpPr>
            <p:cNvPr id="27" name="Freeform 5">
              <a:extLst>
                <a:ext uri="{FF2B5EF4-FFF2-40B4-BE49-F238E27FC236}">
                  <a16:creationId xmlns:a16="http://schemas.microsoft.com/office/drawing/2014/main" id="{36F74EB8-F67A-1807-0FC1-BF9AC279656A}"/>
                </a:ext>
              </a:extLst>
            </p:cNvPr>
            <p:cNvSpPr/>
            <p:nvPr/>
          </p:nvSpPr>
          <p:spPr bwMode="auto">
            <a:xfrm rot="10800000">
              <a:off x="8409111" y="4086208"/>
              <a:ext cx="755664" cy="756000"/>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28" name="组合 27">
              <a:extLst>
                <a:ext uri="{FF2B5EF4-FFF2-40B4-BE49-F238E27FC236}">
                  <a16:creationId xmlns:a16="http://schemas.microsoft.com/office/drawing/2014/main" id="{2B90648B-CC30-4D59-B171-06819A28BF0F}"/>
                </a:ext>
              </a:extLst>
            </p:cNvPr>
            <p:cNvGrpSpPr/>
            <p:nvPr/>
          </p:nvGrpSpPr>
          <p:grpSpPr>
            <a:xfrm>
              <a:off x="8644543" y="4276505"/>
              <a:ext cx="315158" cy="393578"/>
              <a:chOff x="2116138" y="2506419"/>
              <a:chExt cx="338137" cy="422275"/>
            </a:xfrm>
            <a:solidFill>
              <a:schemeClr val="bg1"/>
            </a:solidFill>
          </p:grpSpPr>
          <p:sp>
            <p:nvSpPr>
              <p:cNvPr id="29" name="Freeform 20">
                <a:extLst>
                  <a:ext uri="{FF2B5EF4-FFF2-40B4-BE49-F238E27FC236}">
                    <a16:creationId xmlns:a16="http://schemas.microsoft.com/office/drawing/2014/main" id="{AA6D954D-5057-A530-735F-9D40B1D1DBE6}"/>
                  </a:ext>
                </a:extLst>
              </p:cNvPr>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2" name="Freeform 21">
                <a:extLst>
                  <a:ext uri="{FF2B5EF4-FFF2-40B4-BE49-F238E27FC236}">
                    <a16:creationId xmlns:a16="http://schemas.microsoft.com/office/drawing/2014/main" id="{5BA4BA84-F10D-C7B2-2147-E12EC318916D}"/>
                  </a:ext>
                </a:extLst>
              </p:cNvPr>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Tree>
    <p:extLst>
      <p:ext uri="{BB962C8B-B14F-4D97-AF65-F5344CB8AC3E}">
        <p14:creationId xmlns:p14="http://schemas.microsoft.com/office/powerpoint/2010/main" val="4213588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矩形: 圆角 114">
            <a:extLst>
              <a:ext uri="{FF2B5EF4-FFF2-40B4-BE49-F238E27FC236}">
                <a16:creationId xmlns:a16="http://schemas.microsoft.com/office/drawing/2014/main" id="{D6F54658-B401-97AF-813A-E75C796F4934}"/>
              </a:ext>
            </a:extLst>
          </p:cNvPr>
          <p:cNvSpPr/>
          <p:nvPr/>
        </p:nvSpPr>
        <p:spPr>
          <a:xfrm>
            <a:off x="6036646" y="4489299"/>
            <a:ext cx="3088843" cy="1948976"/>
          </a:xfrm>
          <a:prstGeom prst="roundRect">
            <a:avLst>
              <a:gd name="adj" fmla="val 6484"/>
            </a:avLst>
          </a:prstGeom>
          <a:solidFill>
            <a:schemeClr val="accent5">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6" name="内容占位符 4">
            <a:extLst>
              <a:ext uri="{FF2B5EF4-FFF2-40B4-BE49-F238E27FC236}">
                <a16:creationId xmlns:a16="http://schemas.microsoft.com/office/drawing/2014/main" id="{D78050A6-9476-958C-C6F9-EF97DF9ED9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1590" y="2349780"/>
            <a:ext cx="3128473" cy="1745969"/>
          </a:xfrm>
          <a:prstGeom prst="rect">
            <a:avLst/>
          </a:prstGeom>
        </p:spPr>
      </p:pic>
      <p:sp>
        <p:nvSpPr>
          <p:cNvPr id="7" name="文本框 6">
            <a:extLst>
              <a:ext uri="{FF2B5EF4-FFF2-40B4-BE49-F238E27FC236}">
                <a16:creationId xmlns:a16="http://schemas.microsoft.com/office/drawing/2014/main" id="{6DA3046C-DED3-13B2-CBD2-E36C78474246}"/>
              </a:ext>
            </a:extLst>
          </p:cNvPr>
          <p:cNvSpPr txBox="1"/>
          <p:nvPr/>
        </p:nvSpPr>
        <p:spPr>
          <a:xfrm rot="1784277">
            <a:off x="3545676" y="3297838"/>
            <a:ext cx="184731" cy="307777"/>
          </a:xfrm>
          <a:prstGeom prst="rect">
            <a:avLst/>
          </a:prstGeom>
          <a:noFill/>
        </p:spPr>
        <p:txBody>
          <a:bodyPr wrap="none" rtlCol="0">
            <a:spAutoFit/>
          </a:bodyPr>
          <a:lstStyle/>
          <a:p>
            <a:endParaRPr lang="zh-CN" altLang="en-US" sz="140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 name="文本框 7">
            <a:extLst>
              <a:ext uri="{FF2B5EF4-FFF2-40B4-BE49-F238E27FC236}">
                <a16:creationId xmlns:a16="http://schemas.microsoft.com/office/drawing/2014/main" id="{30BA6787-02C6-B62C-C84D-666A5F932A24}"/>
              </a:ext>
            </a:extLst>
          </p:cNvPr>
          <p:cNvSpPr txBox="1"/>
          <p:nvPr/>
        </p:nvSpPr>
        <p:spPr>
          <a:xfrm>
            <a:off x="2135825" y="2365878"/>
            <a:ext cx="184731" cy="400110"/>
          </a:xfrm>
          <a:prstGeom prst="rect">
            <a:avLst/>
          </a:prstGeom>
          <a:noFill/>
        </p:spPr>
        <p:txBody>
          <a:bodyPr wrap="none" rtlCol="0">
            <a:spAutoFit/>
          </a:bodyPr>
          <a:lstStyle/>
          <a:p>
            <a:endParaRPr lang="zh-CN" altLang="en-US" sz="2000">
              <a:latin typeface="Arial" panose="020B0604020202020204" pitchFamily="34" charset="0"/>
              <a:ea typeface="华文中宋" panose="0201060004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72836011-2D19-F826-EC3B-1B2F1C312345}"/>
              </a:ext>
            </a:extLst>
          </p:cNvPr>
          <p:cNvSpPr txBox="1"/>
          <p:nvPr/>
        </p:nvSpPr>
        <p:spPr>
          <a:xfrm rot="1654962">
            <a:off x="2092324" y="2592913"/>
            <a:ext cx="1455605" cy="338554"/>
          </a:xfrm>
          <a:prstGeom prst="rect">
            <a:avLst/>
          </a:prstGeom>
          <a:noFill/>
        </p:spPr>
        <p:txBody>
          <a:bodyPr wrap="square" rtlCol="0">
            <a:spAutoFit/>
          </a:bodyPr>
          <a:lstStyle/>
          <a:p>
            <a:r>
              <a:rPr lang="en-US" altLang="zh-CN" sz="1600" b="1">
                <a:latin typeface="Arial" panose="020B0604020202020204" pitchFamily="34" charset="0"/>
                <a:ea typeface="微软雅黑" panose="020B0503020204020204" pitchFamily="34" charset="-122"/>
                <a:cs typeface="Arial" panose="020B0604020202020204" pitchFamily="34" charset="0"/>
              </a:rPr>
              <a:t>SRF cavities</a:t>
            </a:r>
            <a:endParaRPr lang="zh-CN" altLang="en-US" sz="1600" b="1">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9">
            <a:extLst>
              <a:ext uri="{FF2B5EF4-FFF2-40B4-BE49-F238E27FC236}">
                <a16:creationId xmlns:a16="http://schemas.microsoft.com/office/drawing/2014/main" id="{BDE452BC-EDD8-B9E5-40A0-4D21AC7F11B5}"/>
              </a:ext>
            </a:extLst>
          </p:cNvPr>
          <p:cNvSpPr txBox="1"/>
          <p:nvPr/>
        </p:nvSpPr>
        <p:spPr>
          <a:xfrm>
            <a:off x="1087790" y="3104170"/>
            <a:ext cx="2524697" cy="830997"/>
          </a:xfrm>
          <a:prstGeom prst="rect">
            <a:avLst/>
          </a:prstGeom>
          <a:noFill/>
        </p:spPr>
        <p:txBody>
          <a:bodyPr wrap="square">
            <a:spAutoFit/>
          </a:bodyPr>
          <a:lstStyle/>
          <a:p>
            <a:r>
              <a:rPr lang="en-US" altLang="zh-CN" sz="2400">
                <a:latin typeface="Arial" panose="020B0604020202020204" pitchFamily="34" charset="0"/>
                <a:ea typeface="微软雅黑" panose="020B0503020204020204" pitchFamily="34" charset="-122"/>
                <a:cs typeface="Arial" panose="020B0604020202020204" pitchFamily="34" charset="0"/>
              </a:rPr>
              <a:t>CAFe</a:t>
            </a:r>
          </a:p>
          <a:p>
            <a:r>
              <a:rPr lang="zh-CN" altLang="en-US" sz="2400">
                <a:latin typeface="Arial" panose="020B0604020202020204" pitchFamily="34" charset="0"/>
                <a:ea typeface="微软雅黑" panose="020B0503020204020204" pitchFamily="34" charset="-122"/>
                <a:cs typeface="Arial" panose="020B0604020202020204" pitchFamily="34" charset="0"/>
              </a:rPr>
              <a:t> </a:t>
            </a:r>
            <a:endParaRPr lang="zh-CN" altLang="en-US" sz="2400">
              <a:latin typeface="Arial" panose="020B0604020202020204" pitchFamily="34" charset="0"/>
              <a:cs typeface="Arial" panose="020B0604020202020204" pitchFamily="34" charset="0"/>
            </a:endParaRPr>
          </a:p>
        </p:txBody>
      </p:sp>
      <p:sp>
        <p:nvSpPr>
          <p:cNvPr id="11" name="左大括号 10">
            <a:extLst>
              <a:ext uri="{FF2B5EF4-FFF2-40B4-BE49-F238E27FC236}">
                <a16:creationId xmlns:a16="http://schemas.microsoft.com/office/drawing/2014/main" id="{15899B02-F20B-599A-AA28-36C7F5616F91}"/>
              </a:ext>
            </a:extLst>
          </p:cNvPr>
          <p:cNvSpPr/>
          <p:nvPr/>
        </p:nvSpPr>
        <p:spPr>
          <a:xfrm rot="7032599">
            <a:off x="2419488" y="2162834"/>
            <a:ext cx="227912" cy="1454329"/>
          </a:xfrm>
          <a:prstGeom prst="leftBrace">
            <a:avLst>
              <a:gd name="adj1" fmla="val 37264"/>
              <a:gd name="adj2" fmla="val 50000"/>
            </a:avLst>
          </a:prstGeom>
          <a:ln w="15875">
            <a:gradFill>
              <a:gsLst>
                <a:gs pos="0">
                  <a:schemeClr val="accent1">
                    <a:lumMod val="20000"/>
                    <a:lumOff val="80000"/>
                  </a:schemeClr>
                </a:gs>
                <a:gs pos="100000">
                  <a:schemeClr val="accent1">
                    <a:lumMod val="50000"/>
                  </a:schemeClr>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6106E231-B040-6A0C-ACB5-BFD8EA8558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637" r="3395" b="7091"/>
          <a:stretch/>
        </p:blipFill>
        <p:spPr>
          <a:xfrm>
            <a:off x="4186466" y="2302489"/>
            <a:ext cx="1375193" cy="1859892"/>
          </a:xfrm>
          <a:prstGeom prst="rect">
            <a:avLst/>
          </a:prstGeom>
        </p:spPr>
      </p:pic>
      <p:sp>
        <p:nvSpPr>
          <p:cNvPr id="13" name="文本框 12">
            <a:extLst>
              <a:ext uri="{FF2B5EF4-FFF2-40B4-BE49-F238E27FC236}">
                <a16:creationId xmlns:a16="http://schemas.microsoft.com/office/drawing/2014/main" id="{C6409CC0-0B49-18DE-8DF3-7E2C292A4CA0}"/>
              </a:ext>
            </a:extLst>
          </p:cNvPr>
          <p:cNvSpPr txBox="1"/>
          <p:nvPr/>
        </p:nvSpPr>
        <p:spPr>
          <a:xfrm>
            <a:off x="624295" y="4500563"/>
            <a:ext cx="5438648" cy="1048429"/>
          </a:xfrm>
          <a:prstGeom prst="rect">
            <a:avLst/>
          </a:prstGeom>
          <a:solidFill>
            <a:schemeClr val="bg1"/>
          </a:solidFill>
        </p:spPr>
        <p:txBody>
          <a:bodyPr wrap="square" rtlCol="0">
            <a:spAutoFit/>
          </a:bodyPr>
          <a:lstStyle/>
          <a:p>
            <a:pPr marL="285750" indent="-285750">
              <a:lnSpc>
                <a:spcPct val="114000"/>
              </a:lnSpc>
              <a:buFont typeface="Wingdings" panose="05000000000000000000" pitchFamily="2" charset="2"/>
              <a:buChar char="p"/>
            </a:pPr>
            <a:r>
              <a:rPr lang="en-US" altLang="zh-CN" sz="2000" b="1" i="0">
                <a:solidFill>
                  <a:schemeClr val="tx1">
                    <a:lumMod val="95000"/>
                    <a:lumOff val="5000"/>
                  </a:schemeClr>
                </a:solidFill>
                <a:effectLst/>
                <a:latin typeface="Arial" panose="020B0604020202020204" pitchFamily="34" charset="0"/>
                <a:cs typeface="Arial" panose="020B0604020202020204" pitchFamily="34" charset="0"/>
              </a:rPr>
              <a:t>CERN-COURIER </a:t>
            </a:r>
            <a:r>
              <a:rPr lang="en-US" altLang="zh-CN" sz="1600" b="0" i="0">
                <a:solidFill>
                  <a:schemeClr val="tx1">
                    <a:lumMod val="95000"/>
                    <a:lumOff val="5000"/>
                  </a:schemeClr>
                </a:solidFill>
                <a:effectLst/>
                <a:latin typeface="Arial" panose="020B0604020202020204" pitchFamily="34" charset="0"/>
                <a:cs typeface="Arial" panose="020B0604020202020204" pitchFamily="34" charset="0"/>
              </a:rPr>
              <a:t>evaluates this achievement as an outstanding accomplishment and a </a:t>
            </a:r>
            <a:r>
              <a:rPr lang="en-US" altLang="zh-CN" b="1" i="0">
                <a:solidFill>
                  <a:schemeClr val="tx1">
                    <a:lumMod val="95000"/>
                    <a:lumOff val="5000"/>
                  </a:schemeClr>
                </a:solidFill>
                <a:effectLst/>
                <a:latin typeface="Arial" panose="020B0604020202020204" pitchFamily="34" charset="0"/>
                <a:cs typeface="Arial" panose="020B0604020202020204" pitchFamily="34" charset="0"/>
              </a:rPr>
              <a:t>milestone breakthrough</a:t>
            </a:r>
            <a:r>
              <a:rPr lang="en-US" altLang="zh-CN" b="0" i="0">
                <a:solidFill>
                  <a:schemeClr val="tx1">
                    <a:lumMod val="95000"/>
                    <a:lumOff val="5000"/>
                  </a:schemeClr>
                </a:solidFill>
                <a:effectLst/>
                <a:latin typeface="Arial" panose="020B0604020202020204" pitchFamily="34" charset="0"/>
                <a:cs typeface="Arial" panose="020B0604020202020204" pitchFamily="34" charset="0"/>
              </a:rPr>
              <a:t> </a:t>
            </a:r>
            <a:r>
              <a:rPr lang="en-US" altLang="zh-CN" sz="1600" b="0" i="0">
                <a:solidFill>
                  <a:schemeClr val="tx1">
                    <a:lumMod val="95000"/>
                    <a:lumOff val="5000"/>
                  </a:schemeClr>
                </a:solidFill>
                <a:effectLst/>
                <a:latin typeface="Arial" panose="020B0604020202020204" pitchFamily="34" charset="0"/>
                <a:cs typeface="Arial" panose="020B0604020202020204" pitchFamily="34" charset="0"/>
              </a:rPr>
              <a:t>in the field of ADS</a:t>
            </a:r>
            <a:endPar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0" name="对话气泡: 圆角矩形 59">
            <a:extLst>
              <a:ext uri="{FF2B5EF4-FFF2-40B4-BE49-F238E27FC236}">
                <a16:creationId xmlns:a16="http://schemas.microsoft.com/office/drawing/2014/main" id="{B5762808-4E77-9116-E6CD-C4B34A6C99B7}"/>
              </a:ext>
            </a:extLst>
          </p:cNvPr>
          <p:cNvSpPr/>
          <p:nvPr/>
        </p:nvSpPr>
        <p:spPr>
          <a:xfrm>
            <a:off x="9318509" y="5022868"/>
            <a:ext cx="2505192" cy="1390316"/>
          </a:xfrm>
          <a:prstGeom prst="wedgeRoundRectCallout">
            <a:avLst>
              <a:gd name="adj1" fmla="val -28828"/>
              <a:gd name="adj2" fmla="val -99945"/>
              <a:gd name="adj3" fmla="val 16667"/>
            </a:avLst>
          </a:prstGeom>
          <a:solidFill>
            <a:schemeClr val="accent1">
              <a:alpha val="14000"/>
            </a:schemeClr>
          </a:solidFill>
          <a:ln>
            <a:gradFill>
              <a:gsLst>
                <a:gs pos="0">
                  <a:schemeClr val="accent1">
                    <a:lumMod val="5000"/>
                    <a:lumOff val="95000"/>
                  </a:schemeClr>
                </a:gs>
                <a:gs pos="100000">
                  <a:schemeClr val="accent2">
                    <a:lumMod val="5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US" altLang="zh-CN" sz="1600">
                <a:solidFill>
                  <a:schemeClr val="tx1"/>
                </a:solidFill>
                <a:latin typeface="Arial Nova Light" panose="020F0502020204030204" pitchFamily="34" charset="0"/>
                <a:ea typeface="微软雅黑" panose="020B0503020204020204" pitchFamily="34" charset="-122"/>
                <a:cs typeface="Arial" panose="020B0604020202020204" pitchFamily="34" charset="0"/>
              </a:rPr>
              <a:t>The </a:t>
            </a:r>
            <a:r>
              <a:rPr lang="en-US" altLang="zh-CN" sz="1600" b="1">
                <a:solidFill>
                  <a:srgbClr val="FF0000"/>
                </a:solidFill>
                <a:latin typeface="Arial Black" panose="020B0A04020102020204" pitchFamily="34" charset="0"/>
                <a:ea typeface="微软雅黑" panose="020B0503020204020204" pitchFamily="34" charset="-122"/>
                <a:cs typeface="Arial" panose="020B0604020202020204" pitchFamily="34" charset="0"/>
              </a:rPr>
              <a:t>transient loading </a:t>
            </a:r>
            <a:r>
              <a:rPr lang="en-US" altLang="zh-CN" sz="1600">
                <a:solidFill>
                  <a:schemeClr val="tx1"/>
                </a:solidFill>
                <a:latin typeface="Arial Nova Light" panose="020F0502020204030204" pitchFamily="34" charset="0"/>
                <a:ea typeface="微软雅黑" panose="020B0503020204020204" pitchFamily="34" charset="-122"/>
                <a:cs typeface="Arial" panose="020B0604020202020204" pitchFamily="34" charset="0"/>
              </a:rPr>
              <a:t>of a </a:t>
            </a:r>
            <a:r>
              <a:rPr lang="en-US" altLang="zh-CN" sz="1600" b="1">
                <a:solidFill>
                  <a:srgbClr val="FF0000"/>
                </a:solidFill>
                <a:latin typeface="Arial Black" panose="020B0A04020102020204" pitchFamily="34" charset="0"/>
                <a:ea typeface="微软雅黑" panose="020B0503020204020204" pitchFamily="34" charset="-122"/>
                <a:cs typeface="Arial" panose="020B0604020202020204" pitchFamily="34" charset="0"/>
              </a:rPr>
              <a:t>10 mA </a:t>
            </a:r>
            <a:r>
              <a:rPr lang="en-US" altLang="zh-CN" sz="1600">
                <a:solidFill>
                  <a:schemeClr val="tx1"/>
                </a:solidFill>
                <a:latin typeface="Arial Nova Light" panose="020F0502020204030204" pitchFamily="34" charset="0"/>
                <a:ea typeface="微软雅黑" panose="020B0503020204020204" pitchFamily="34" charset="-122"/>
                <a:cs typeface="Arial" panose="020B0604020202020204" pitchFamily="34" charset="0"/>
              </a:rPr>
              <a:t>beam is the critical challenge!!</a:t>
            </a:r>
            <a:endParaRPr lang="zh-CN" altLang="en-US" sz="1600">
              <a:solidFill>
                <a:schemeClr val="tx1"/>
              </a:solidFill>
              <a:latin typeface="Arial Nova Light" panose="020F0502020204030204" pitchFamily="34" charset="0"/>
              <a:ea typeface="微软雅黑" panose="020B0503020204020204" pitchFamily="34" charset="-122"/>
              <a:cs typeface="Arial" panose="020B0604020202020204" pitchFamily="34" charset="0"/>
            </a:endParaRPr>
          </a:p>
        </p:txBody>
      </p:sp>
      <p:grpSp>
        <p:nvGrpSpPr>
          <p:cNvPr id="99" name="组合 98">
            <a:extLst>
              <a:ext uri="{FF2B5EF4-FFF2-40B4-BE49-F238E27FC236}">
                <a16:creationId xmlns:a16="http://schemas.microsoft.com/office/drawing/2014/main" id="{3DABF62F-09A5-2BE0-4ACB-B2D1C2D56008}"/>
              </a:ext>
            </a:extLst>
          </p:cNvPr>
          <p:cNvGrpSpPr/>
          <p:nvPr/>
        </p:nvGrpSpPr>
        <p:grpSpPr>
          <a:xfrm>
            <a:off x="6429375" y="2155114"/>
            <a:ext cx="5114337" cy="2146217"/>
            <a:chOff x="6634750" y="2307101"/>
            <a:chExt cx="5114337" cy="2322781"/>
          </a:xfrm>
        </p:grpSpPr>
        <p:grpSp>
          <p:nvGrpSpPr>
            <p:cNvPr id="86" name="组合 85">
              <a:extLst>
                <a:ext uri="{FF2B5EF4-FFF2-40B4-BE49-F238E27FC236}">
                  <a16:creationId xmlns:a16="http://schemas.microsoft.com/office/drawing/2014/main" id="{CDA202C6-EECD-05FE-F7E5-BA70E6466D41}"/>
                </a:ext>
              </a:extLst>
            </p:cNvPr>
            <p:cNvGrpSpPr/>
            <p:nvPr/>
          </p:nvGrpSpPr>
          <p:grpSpPr>
            <a:xfrm>
              <a:off x="6634750" y="2705322"/>
              <a:ext cx="5114337" cy="1831681"/>
              <a:chOff x="7095152" y="2705322"/>
              <a:chExt cx="4653936" cy="1831681"/>
            </a:xfrm>
          </p:grpSpPr>
          <p:sp>
            <p:nvSpPr>
              <p:cNvPr id="25" name="文本框 24">
                <a:extLst>
                  <a:ext uri="{FF2B5EF4-FFF2-40B4-BE49-F238E27FC236}">
                    <a16:creationId xmlns:a16="http://schemas.microsoft.com/office/drawing/2014/main" id="{F87D9421-94C8-BB9B-DD89-19938DE2208E}"/>
                  </a:ext>
                </a:extLst>
              </p:cNvPr>
              <p:cNvSpPr txBox="1"/>
              <p:nvPr/>
            </p:nvSpPr>
            <p:spPr>
              <a:xfrm>
                <a:off x="10774519" y="3271444"/>
                <a:ext cx="967798" cy="399716"/>
              </a:xfrm>
              <a:prstGeom prst="rect">
                <a:avLst/>
              </a:prstGeom>
              <a:noFill/>
            </p:spPr>
            <p:txBody>
              <a:bodyPr wrap="square">
                <a:spAutoFit/>
              </a:bodyPr>
              <a:lstStyle/>
              <a:p>
                <a:r>
                  <a:rPr lang="en-US" altLang="zh-CN" sz="1800" b="1">
                    <a:solidFill>
                      <a:srgbClr val="0000FF"/>
                    </a:solidFill>
                    <a:latin typeface="Arial" panose="020B0604020202020204" pitchFamily="34" charset="0"/>
                    <a:ea typeface="微软雅黑" panose="020B0503020204020204" pitchFamily="34" charset="-122"/>
                    <a:cs typeface="Arial" panose="020B0604020202020204" pitchFamily="34" charset="0"/>
                  </a:rPr>
                  <a:t>10 mA</a:t>
                </a:r>
                <a:endParaRPr lang="zh-CN" altLang="en-US">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F5D5B471-2581-4CFA-3A32-13DA2DB32E2D}"/>
                  </a:ext>
                </a:extLst>
              </p:cNvPr>
              <p:cNvSpPr txBox="1"/>
              <p:nvPr/>
            </p:nvSpPr>
            <p:spPr>
              <a:xfrm>
                <a:off x="8857657" y="4137287"/>
                <a:ext cx="967798" cy="399716"/>
              </a:xfrm>
              <a:prstGeom prst="rect">
                <a:avLst/>
              </a:prstGeom>
              <a:noFill/>
            </p:spPr>
            <p:txBody>
              <a:bodyPr wrap="square">
                <a:spAutoFit/>
              </a:bodyPr>
              <a:lstStyle/>
              <a:p>
                <a:r>
                  <a:rPr lang="en-US" altLang="zh-CN" sz="1800" b="1">
                    <a:solidFill>
                      <a:srgbClr val="0000FF"/>
                    </a:solidFill>
                    <a:latin typeface="Arial" panose="020B0604020202020204" pitchFamily="34" charset="0"/>
                    <a:ea typeface="微软雅黑" panose="020B0503020204020204" pitchFamily="34" charset="-122"/>
                    <a:cs typeface="Arial" panose="020B0604020202020204" pitchFamily="34" charset="0"/>
                  </a:rPr>
                  <a:t>0 mA</a:t>
                </a:r>
                <a:endParaRPr lang="zh-CN" altLang="en-US">
                  <a:latin typeface="Arial" panose="020B0604020202020204" pitchFamily="34" charset="0"/>
                  <a:cs typeface="Arial" panose="020B0604020202020204" pitchFamily="34" charset="0"/>
                </a:endParaRPr>
              </a:p>
            </p:txBody>
          </p:sp>
          <p:cxnSp>
            <p:nvCxnSpPr>
              <p:cNvPr id="19" name="直接连接符 18">
                <a:extLst>
                  <a:ext uri="{FF2B5EF4-FFF2-40B4-BE49-F238E27FC236}">
                    <a16:creationId xmlns:a16="http://schemas.microsoft.com/office/drawing/2014/main" id="{F9B18E54-E7EC-789C-37D6-AE8222F15C11}"/>
                  </a:ext>
                </a:extLst>
              </p:cNvPr>
              <p:cNvCxnSpPr/>
              <p:nvPr/>
            </p:nvCxnSpPr>
            <p:spPr>
              <a:xfrm flipV="1">
                <a:off x="9873169" y="3612588"/>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0171ED5-4791-DC54-C688-E386A4386B30}"/>
                  </a:ext>
                </a:extLst>
              </p:cNvPr>
              <p:cNvCxnSpPr>
                <a:cxnSpLocks/>
              </p:cNvCxnSpPr>
              <p:nvPr/>
            </p:nvCxnSpPr>
            <p:spPr>
              <a:xfrm>
                <a:off x="9873169" y="3612588"/>
                <a:ext cx="92362"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5334E0D-C3AD-8DDE-6728-42F065C851FA}"/>
                  </a:ext>
                </a:extLst>
              </p:cNvPr>
              <p:cNvCxnSpPr>
                <a:cxnSpLocks/>
              </p:cNvCxnSpPr>
              <p:nvPr/>
            </p:nvCxnSpPr>
            <p:spPr>
              <a:xfrm>
                <a:off x="8225604" y="4506619"/>
                <a:ext cx="1647565"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739087B-C703-8420-8965-6E981F67C267}"/>
                  </a:ext>
                </a:extLst>
              </p:cNvPr>
              <p:cNvCxnSpPr/>
              <p:nvPr/>
            </p:nvCxnSpPr>
            <p:spPr>
              <a:xfrm flipV="1">
                <a:off x="8225604" y="3612588"/>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67C7A690-4682-1ACC-D77E-9AEC356CEAF0}"/>
                  </a:ext>
                </a:extLst>
              </p:cNvPr>
              <p:cNvCxnSpPr>
                <a:cxnSpLocks/>
              </p:cNvCxnSpPr>
              <p:nvPr/>
            </p:nvCxnSpPr>
            <p:spPr>
              <a:xfrm>
                <a:off x="7105469" y="3612588"/>
                <a:ext cx="1120135"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F88CCE8C-A824-1789-C2C5-67523E17C994}"/>
                  </a:ext>
                </a:extLst>
              </p:cNvPr>
              <p:cNvSpPr txBox="1"/>
              <p:nvPr/>
            </p:nvSpPr>
            <p:spPr>
              <a:xfrm>
                <a:off x="7162314" y="3271444"/>
                <a:ext cx="967798" cy="399716"/>
              </a:xfrm>
              <a:prstGeom prst="rect">
                <a:avLst/>
              </a:prstGeom>
              <a:noFill/>
            </p:spPr>
            <p:txBody>
              <a:bodyPr wrap="square">
                <a:spAutoFit/>
              </a:bodyPr>
              <a:lstStyle/>
              <a:p>
                <a:r>
                  <a:rPr lang="en-US" altLang="zh-CN" sz="1800" b="1">
                    <a:solidFill>
                      <a:srgbClr val="0000FF"/>
                    </a:solidFill>
                    <a:latin typeface="Arial" panose="020B0604020202020204" pitchFamily="34" charset="0"/>
                    <a:ea typeface="微软雅黑" panose="020B0503020204020204" pitchFamily="34" charset="-122"/>
                    <a:cs typeface="Arial" panose="020B0604020202020204" pitchFamily="34" charset="0"/>
                  </a:rPr>
                  <a:t>10 mA</a:t>
                </a:r>
                <a:endParaRPr lang="zh-CN" altLang="en-US">
                  <a:latin typeface="Arial" panose="020B0604020202020204" pitchFamily="34" charset="0"/>
                  <a:cs typeface="Arial" panose="020B0604020202020204" pitchFamily="34" charset="0"/>
                </a:endParaRPr>
              </a:p>
            </p:txBody>
          </p:sp>
          <p:cxnSp>
            <p:nvCxnSpPr>
              <p:cNvPr id="62" name="直接连接符 61">
                <a:extLst>
                  <a:ext uri="{FF2B5EF4-FFF2-40B4-BE49-F238E27FC236}">
                    <a16:creationId xmlns:a16="http://schemas.microsoft.com/office/drawing/2014/main" id="{679EDCF3-AE9A-B61C-93B8-189ED1C2CF80}"/>
                  </a:ext>
                </a:extLst>
              </p:cNvPr>
              <p:cNvCxnSpPr/>
              <p:nvPr/>
            </p:nvCxnSpPr>
            <p:spPr>
              <a:xfrm flipV="1">
                <a:off x="9965531" y="3612588"/>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EAAC9328-B4CD-7096-76F8-8D77162E19F7}"/>
                  </a:ext>
                </a:extLst>
              </p:cNvPr>
              <p:cNvCxnSpPr>
                <a:cxnSpLocks/>
              </p:cNvCxnSpPr>
              <p:nvPr/>
            </p:nvCxnSpPr>
            <p:spPr>
              <a:xfrm flipH="1">
                <a:off x="9965531" y="4506619"/>
                <a:ext cx="242094"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892B2C28-9A26-74AD-4F74-912D379A53A3}"/>
                  </a:ext>
                </a:extLst>
              </p:cNvPr>
              <p:cNvCxnSpPr/>
              <p:nvPr/>
            </p:nvCxnSpPr>
            <p:spPr>
              <a:xfrm flipV="1">
                <a:off x="10207625" y="3612588"/>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6D3476F4-84B5-BC82-50FC-BEC65D663818}"/>
                  </a:ext>
                </a:extLst>
              </p:cNvPr>
              <p:cNvCxnSpPr>
                <a:cxnSpLocks/>
              </p:cNvCxnSpPr>
              <p:nvPr/>
            </p:nvCxnSpPr>
            <p:spPr>
              <a:xfrm>
                <a:off x="10207625" y="3612588"/>
                <a:ext cx="92362"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1FF59CC8-693D-D2E2-8C7F-165163E271F9}"/>
                  </a:ext>
                </a:extLst>
              </p:cNvPr>
              <p:cNvCxnSpPr/>
              <p:nvPr/>
            </p:nvCxnSpPr>
            <p:spPr>
              <a:xfrm flipV="1">
                <a:off x="10299987" y="3618463"/>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2C159150-5B87-A6F4-A3CD-DBC566AF7233}"/>
                  </a:ext>
                </a:extLst>
              </p:cNvPr>
              <p:cNvCxnSpPr>
                <a:cxnSpLocks/>
              </p:cNvCxnSpPr>
              <p:nvPr/>
            </p:nvCxnSpPr>
            <p:spPr>
              <a:xfrm flipH="1">
                <a:off x="10299987" y="4506619"/>
                <a:ext cx="242094"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3B92EBF4-FEDE-6587-1531-1F04EFF7F6BF}"/>
                  </a:ext>
                </a:extLst>
              </p:cNvPr>
              <p:cNvCxnSpPr/>
              <p:nvPr/>
            </p:nvCxnSpPr>
            <p:spPr>
              <a:xfrm flipV="1">
                <a:off x="10542081" y="3618463"/>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BBC13F5D-3FC2-12FF-8BA4-0A9A410348B7}"/>
                  </a:ext>
                </a:extLst>
              </p:cNvPr>
              <p:cNvCxnSpPr>
                <a:cxnSpLocks/>
              </p:cNvCxnSpPr>
              <p:nvPr/>
            </p:nvCxnSpPr>
            <p:spPr>
              <a:xfrm>
                <a:off x="10542081" y="3613882"/>
                <a:ext cx="1207007"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sp>
            <p:nvSpPr>
              <p:cNvPr id="82" name="矩形: 圆角 81">
                <a:extLst>
                  <a:ext uri="{FF2B5EF4-FFF2-40B4-BE49-F238E27FC236}">
                    <a16:creationId xmlns:a16="http://schemas.microsoft.com/office/drawing/2014/main" id="{7A4408F4-0660-17A9-8A85-002E565AE2BD}"/>
                  </a:ext>
                </a:extLst>
              </p:cNvPr>
              <p:cNvSpPr/>
              <p:nvPr/>
            </p:nvSpPr>
            <p:spPr>
              <a:xfrm>
                <a:off x="7095152" y="2707827"/>
                <a:ext cx="1140282" cy="462811"/>
              </a:xfrm>
              <a:prstGeom prst="roundRect">
                <a:avLst>
                  <a:gd name="adj" fmla="val 337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accent6">
                        <a:lumMod val="50000"/>
                      </a:schemeClr>
                    </a:solidFill>
                    <a:latin typeface="Arial" panose="020B0604020202020204" pitchFamily="34" charset="0"/>
                    <a:ea typeface="微软雅黑 Light" panose="020B0502040204020203" pitchFamily="34" charset="-122"/>
                    <a:cs typeface="Arial" panose="020B0604020202020204" pitchFamily="34" charset="0"/>
                  </a:rPr>
                  <a:t>Operation</a:t>
                </a:r>
                <a:endParaRPr lang="zh-CN" altLang="en-US" sz="1600" b="1">
                  <a:solidFill>
                    <a:schemeClr val="accent6">
                      <a:lumMod val="50000"/>
                    </a:schemeClr>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3" name="矩形: 圆角 82">
                <a:extLst>
                  <a:ext uri="{FF2B5EF4-FFF2-40B4-BE49-F238E27FC236}">
                    <a16:creationId xmlns:a16="http://schemas.microsoft.com/office/drawing/2014/main" id="{6AA82661-6D8E-EB27-AFEF-2EDB5CDE2334}"/>
                  </a:ext>
                </a:extLst>
              </p:cNvPr>
              <p:cNvSpPr/>
              <p:nvPr/>
            </p:nvSpPr>
            <p:spPr>
              <a:xfrm>
                <a:off x="8235433" y="2705322"/>
                <a:ext cx="1627417" cy="468864"/>
              </a:xfrm>
              <a:prstGeom prst="roundRect">
                <a:avLst>
                  <a:gd name="adj" fmla="val 33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Arial" panose="020B0604020202020204" pitchFamily="34" charset="0"/>
                    <a:ea typeface="微软雅黑 Light" panose="020B0502040204020203" pitchFamily="34" charset="-122"/>
                    <a:cs typeface="Arial" panose="020B0604020202020204" pitchFamily="34" charset="0"/>
                  </a:rPr>
                  <a:t>Self-recovery</a:t>
                </a:r>
                <a:endParaRPr lang="zh-CN" altLang="en-US">
                  <a:latin typeface="Arial" panose="020B0604020202020204" pitchFamily="34" charset="0"/>
                  <a:ea typeface="微软雅黑 Light" panose="020B0502040204020203" pitchFamily="34" charset="-122"/>
                  <a:cs typeface="Arial" panose="020B0604020202020204" pitchFamily="34" charset="0"/>
                </a:endParaRPr>
              </a:p>
            </p:txBody>
          </p:sp>
          <p:sp>
            <p:nvSpPr>
              <p:cNvPr id="84" name="矩形: 圆角 83">
                <a:extLst>
                  <a:ext uri="{FF2B5EF4-FFF2-40B4-BE49-F238E27FC236}">
                    <a16:creationId xmlns:a16="http://schemas.microsoft.com/office/drawing/2014/main" id="{0A0BA9F7-0AF3-58C7-43A5-9A205B03A897}"/>
                  </a:ext>
                </a:extLst>
              </p:cNvPr>
              <p:cNvSpPr/>
              <p:nvPr/>
            </p:nvSpPr>
            <p:spPr>
              <a:xfrm>
                <a:off x="9852533" y="2705322"/>
                <a:ext cx="668914" cy="468864"/>
              </a:xfrm>
              <a:prstGeom prst="roundRect">
                <a:avLst>
                  <a:gd name="adj" fmla="val 30243"/>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a:latin typeface="Arial" panose="020B0604020202020204" pitchFamily="34" charset="0"/>
                    <a:ea typeface="微软雅黑 Light" panose="020B0502040204020203" pitchFamily="34" charset="-122"/>
                    <a:cs typeface="Arial" panose="020B0604020202020204" pitchFamily="34" charset="0"/>
                  </a:rPr>
                  <a:t>Pulse</a:t>
                </a:r>
              </a:p>
            </p:txBody>
          </p:sp>
          <p:sp>
            <p:nvSpPr>
              <p:cNvPr id="85" name="矩形: 圆角 84">
                <a:extLst>
                  <a:ext uri="{FF2B5EF4-FFF2-40B4-BE49-F238E27FC236}">
                    <a16:creationId xmlns:a16="http://schemas.microsoft.com/office/drawing/2014/main" id="{A691DD87-8857-411B-E95B-3809A8D35860}"/>
                  </a:ext>
                </a:extLst>
              </p:cNvPr>
              <p:cNvSpPr/>
              <p:nvPr/>
            </p:nvSpPr>
            <p:spPr>
              <a:xfrm>
                <a:off x="10531764" y="2710332"/>
                <a:ext cx="1207006" cy="456754"/>
              </a:xfrm>
              <a:prstGeom prst="roundRect">
                <a:avLst>
                  <a:gd name="adj" fmla="val 337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accent6">
                        <a:lumMod val="50000"/>
                      </a:schemeClr>
                    </a:solidFill>
                    <a:latin typeface="Arial" panose="020B0604020202020204" pitchFamily="34" charset="0"/>
                    <a:ea typeface="微软雅黑 Light" panose="020B0502040204020203" pitchFamily="34" charset="-122"/>
                    <a:cs typeface="Arial" panose="020B0604020202020204" pitchFamily="34" charset="0"/>
                  </a:rPr>
                  <a:t>CW Operation</a:t>
                </a:r>
                <a:endParaRPr lang="zh-CN" altLang="en-US" sz="1200" b="1">
                  <a:solidFill>
                    <a:schemeClr val="accent6">
                      <a:lumMod val="50000"/>
                    </a:schemeClr>
                  </a:solidFill>
                  <a:latin typeface="Arial" panose="020B0604020202020204" pitchFamily="34" charset="0"/>
                  <a:ea typeface="微软雅黑 Light" panose="020B0502040204020203" pitchFamily="34" charset="-122"/>
                  <a:cs typeface="Arial" panose="020B0604020202020204" pitchFamily="34" charset="0"/>
                </a:endParaRPr>
              </a:p>
            </p:txBody>
          </p:sp>
        </p:grpSp>
        <p:cxnSp>
          <p:nvCxnSpPr>
            <p:cNvPr id="88" name="直接箭头连接符 87">
              <a:extLst>
                <a:ext uri="{FF2B5EF4-FFF2-40B4-BE49-F238E27FC236}">
                  <a16:creationId xmlns:a16="http://schemas.microsoft.com/office/drawing/2014/main" id="{D8798950-7D27-45E8-4904-9CC84A0F8B69}"/>
                </a:ext>
              </a:extLst>
            </p:cNvPr>
            <p:cNvCxnSpPr/>
            <p:nvPr/>
          </p:nvCxnSpPr>
          <p:spPr>
            <a:xfrm>
              <a:off x="7887837" y="2491767"/>
              <a:ext cx="0" cy="2860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630A70B7-EB8D-D640-7810-CE2B806F65D2}"/>
                </a:ext>
              </a:extLst>
            </p:cNvPr>
            <p:cNvSpPr txBox="1"/>
            <p:nvPr/>
          </p:nvSpPr>
          <p:spPr>
            <a:xfrm>
              <a:off x="7999296" y="2307101"/>
              <a:ext cx="767043" cy="399716"/>
            </a:xfrm>
            <a:prstGeom prst="rect">
              <a:avLst/>
            </a:prstGeom>
            <a:noFill/>
          </p:spPr>
          <p:txBody>
            <a:bodyPr wrap="square">
              <a:spAutoFit/>
            </a:bodyPr>
            <a:lstStyle/>
            <a:p>
              <a:r>
                <a:rPr lang="en-US" altLang="zh-CN" sz="1800" b="1">
                  <a:solidFill>
                    <a:srgbClr val="FF0000"/>
                  </a:solidFill>
                  <a:latin typeface="Arial" panose="020B0604020202020204" pitchFamily="34" charset="0"/>
                  <a:ea typeface="微软雅黑" panose="020B0503020204020204" pitchFamily="34" charset="-122"/>
                  <a:cs typeface="Arial" panose="020B0604020202020204" pitchFamily="34" charset="0"/>
                </a:rPr>
                <a:t>Fault</a:t>
              </a:r>
              <a:endParaRPr lang="zh-CN" altLang="en-US">
                <a:solidFill>
                  <a:srgbClr val="FF0000"/>
                </a:solidFill>
                <a:latin typeface="Arial" panose="020B0604020202020204" pitchFamily="34" charset="0"/>
                <a:cs typeface="Arial" panose="020B0604020202020204" pitchFamily="34" charset="0"/>
              </a:endParaRPr>
            </a:p>
          </p:txBody>
        </p:sp>
        <p:cxnSp>
          <p:nvCxnSpPr>
            <p:cNvPr id="92" name="直接连接符 91">
              <a:extLst>
                <a:ext uri="{FF2B5EF4-FFF2-40B4-BE49-F238E27FC236}">
                  <a16:creationId xmlns:a16="http://schemas.microsoft.com/office/drawing/2014/main" id="{3DBCC86E-A264-6319-5B2F-FC10DB57308D}"/>
                </a:ext>
              </a:extLst>
            </p:cNvPr>
            <p:cNvCxnSpPr>
              <a:cxnSpLocks/>
            </p:cNvCxnSpPr>
            <p:nvPr/>
          </p:nvCxnSpPr>
          <p:spPr>
            <a:xfrm>
              <a:off x="7887837" y="2491767"/>
              <a:ext cx="16180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左大括号 93">
              <a:extLst>
                <a:ext uri="{FF2B5EF4-FFF2-40B4-BE49-F238E27FC236}">
                  <a16:creationId xmlns:a16="http://schemas.microsoft.com/office/drawing/2014/main" id="{206F5BA0-0003-178A-25DA-CB135ACDF25F}"/>
                </a:ext>
              </a:extLst>
            </p:cNvPr>
            <p:cNvSpPr/>
            <p:nvPr/>
          </p:nvSpPr>
          <p:spPr>
            <a:xfrm rot="16200000">
              <a:off x="10003581" y="4190625"/>
              <a:ext cx="123263" cy="755251"/>
            </a:xfrm>
            <a:prstGeom prst="leftBrace">
              <a:avLst>
                <a:gd name="adj1" fmla="val 52935"/>
                <a:gd name="adj2" fmla="val 50000"/>
              </a:avLst>
            </a:prstGeom>
            <a:ln w="1905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96" name="直接箭头连接符 95">
              <a:extLst>
                <a:ext uri="{FF2B5EF4-FFF2-40B4-BE49-F238E27FC236}">
                  <a16:creationId xmlns:a16="http://schemas.microsoft.com/office/drawing/2014/main" id="{9CDC62C9-F632-D335-0151-733DD4EA8258}"/>
                </a:ext>
              </a:extLst>
            </p:cNvPr>
            <p:cNvCxnSpPr>
              <a:cxnSpLocks/>
            </p:cNvCxnSpPr>
            <p:nvPr/>
          </p:nvCxnSpPr>
          <p:spPr>
            <a:xfrm>
              <a:off x="7887837" y="3334233"/>
              <a:ext cx="2534839" cy="0"/>
            </a:xfrm>
            <a:prstGeom prst="straightConnector1">
              <a:avLst/>
            </a:prstGeom>
            <a:ln w="12700">
              <a:solidFill>
                <a:srgbClr val="C00000"/>
              </a:solidFill>
              <a:headEnd type="stealth" w="sm" len="lg"/>
              <a:tailEnd type="stealth" w="sm" len="lg"/>
            </a:ln>
          </p:spPr>
          <p:style>
            <a:lnRef idx="1">
              <a:schemeClr val="accent1"/>
            </a:lnRef>
            <a:fillRef idx="0">
              <a:schemeClr val="accent1"/>
            </a:fillRef>
            <a:effectRef idx="0">
              <a:schemeClr val="accent1"/>
            </a:effectRef>
            <a:fontRef idx="minor">
              <a:schemeClr val="tx1"/>
            </a:fontRef>
          </p:style>
        </p:cxnSp>
        <p:sp>
          <p:nvSpPr>
            <p:cNvPr id="98" name="文本框 97">
              <a:extLst>
                <a:ext uri="{FF2B5EF4-FFF2-40B4-BE49-F238E27FC236}">
                  <a16:creationId xmlns:a16="http://schemas.microsoft.com/office/drawing/2014/main" id="{B2E6FA5E-9098-F6D1-D28D-E63920AEB04B}"/>
                </a:ext>
              </a:extLst>
            </p:cNvPr>
            <p:cNvSpPr txBox="1"/>
            <p:nvPr/>
          </p:nvSpPr>
          <p:spPr>
            <a:xfrm>
              <a:off x="8346075" y="3181546"/>
              <a:ext cx="1355582" cy="466335"/>
            </a:xfrm>
            <a:prstGeom prst="rect">
              <a:avLst/>
            </a:prstGeom>
            <a:solidFill>
              <a:schemeClr val="bg1"/>
            </a:solidFill>
          </p:spPr>
          <p:txBody>
            <a:bodyPr wrap="square">
              <a:spAutoFit/>
            </a:bodyPr>
            <a:lstStyle/>
            <a:p>
              <a:pPr algn="ctr"/>
              <a:r>
                <a:rPr lang="en-US" altLang="zh-CN" sz="1100" b="1">
                  <a:solidFill>
                    <a:srgbClr val="C00000"/>
                  </a:solidFill>
                  <a:latin typeface="Arial" panose="020B0604020202020204" pitchFamily="34" charset="0"/>
                  <a:ea typeface="微软雅黑" panose="020B0503020204020204" pitchFamily="34" charset="-122"/>
                  <a:cs typeface="Arial" panose="020B0604020202020204" pitchFamily="34" charset="0"/>
                </a:rPr>
                <a:t>Recovery within second-level</a:t>
              </a:r>
              <a:endParaRPr lang="zh-CN" altLang="en-US" sz="1100">
                <a:solidFill>
                  <a:srgbClr val="C00000"/>
                </a:solidFill>
                <a:latin typeface="Arial" panose="020B0604020202020204" pitchFamily="34" charset="0"/>
                <a:cs typeface="Arial" panose="020B0604020202020204" pitchFamily="34" charset="0"/>
              </a:endParaRPr>
            </a:p>
          </p:txBody>
        </p:sp>
      </p:grpSp>
      <p:grpSp>
        <p:nvGrpSpPr>
          <p:cNvPr id="100" name="组合 99">
            <a:extLst>
              <a:ext uri="{FF2B5EF4-FFF2-40B4-BE49-F238E27FC236}">
                <a16:creationId xmlns:a16="http://schemas.microsoft.com/office/drawing/2014/main" id="{EACDAD4D-154C-9444-D8B1-EC21C11BAB3E}"/>
              </a:ext>
            </a:extLst>
          </p:cNvPr>
          <p:cNvGrpSpPr/>
          <p:nvPr/>
        </p:nvGrpSpPr>
        <p:grpSpPr>
          <a:xfrm>
            <a:off x="6186961" y="4540527"/>
            <a:ext cx="3236233" cy="1772827"/>
            <a:chOff x="366223" y="3182202"/>
            <a:chExt cx="3402441" cy="1772827"/>
          </a:xfrm>
        </p:grpSpPr>
        <p:pic>
          <p:nvPicPr>
            <p:cNvPr id="101" name="图片 100">
              <a:extLst>
                <a:ext uri="{FF2B5EF4-FFF2-40B4-BE49-F238E27FC236}">
                  <a16:creationId xmlns:a16="http://schemas.microsoft.com/office/drawing/2014/main" id="{F0EEA57C-AC3D-EFCB-DA99-5D755F618DC6}"/>
                </a:ext>
              </a:extLst>
            </p:cNvPr>
            <p:cNvPicPr>
              <a:picLocks noChangeAspect="1"/>
            </p:cNvPicPr>
            <p:nvPr/>
          </p:nvPicPr>
          <p:blipFill>
            <a:blip r:embed="rId5"/>
            <a:stretch>
              <a:fillRect/>
            </a:stretch>
          </p:blipFill>
          <p:spPr>
            <a:xfrm>
              <a:off x="491470" y="3349806"/>
              <a:ext cx="2890188" cy="910639"/>
            </a:xfrm>
            <a:prstGeom prst="rect">
              <a:avLst/>
            </a:prstGeom>
          </p:spPr>
        </p:pic>
        <p:pic>
          <p:nvPicPr>
            <p:cNvPr id="102" name="图片 101">
              <a:extLst>
                <a:ext uri="{FF2B5EF4-FFF2-40B4-BE49-F238E27FC236}">
                  <a16:creationId xmlns:a16="http://schemas.microsoft.com/office/drawing/2014/main" id="{94795A3F-8825-83DF-1975-BF4555AF1D04}"/>
                </a:ext>
              </a:extLst>
            </p:cNvPr>
            <p:cNvPicPr>
              <a:picLocks noChangeAspect="1"/>
            </p:cNvPicPr>
            <p:nvPr/>
          </p:nvPicPr>
          <p:blipFill>
            <a:blip r:embed="rId6"/>
            <a:stretch>
              <a:fillRect/>
            </a:stretch>
          </p:blipFill>
          <p:spPr>
            <a:xfrm>
              <a:off x="468713" y="3987737"/>
              <a:ext cx="2885468" cy="876026"/>
            </a:xfrm>
            <a:prstGeom prst="rect">
              <a:avLst/>
            </a:prstGeom>
          </p:spPr>
        </p:pic>
        <p:sp>
          <p:nvSpPr>
            <p:cNvPr id="105" name="文本框 104">
              <a:extLst>
                <a:ext uri="{FF2B5EF4-FFF2-40B4-BE49-F238E27FC236}">
                  <a16:creationId xmlns:a16="http://schemas.microsoft.com/office/drawing/2014/main" id="{A7BE05E7-8ACF-0BE4-2F2B-9DE28791F2A2}"/>
                </a:ext>
              </a:extLst>
            </p:cNvPr>
            <p:cNvSpPr txBox="1"/>
            <p:nvPr/>
          </p:nvSpPr>
          <p:spPr>
            <a:xfrm>
              <a:off x="386236" y="4701113"/>
              <a:ext cx="2967945" cy="253916"/>
            </a:xfrm>
            <a:prstGeom prst="rect">
              <a:avLst/>
            </a:prstGeom>
            <a:solidFill>
              <a:schemeClr val="bg1"/>
            </a:solidFill>
          </p:spPr>
          <p:txBody>
            <a:bodyPr wrap="square" rtlCol="0">
              <a:spAutoFit/>
            </a:bodyPr>
            <a:lstStyle/>
            <a:p>
              <a:pPr algn="ctr"/>
              <a:r>
                <a:rPr lang="en-US" altLang="zh-CN" sz="1050">
                  <a:latin typeface="Arial" panose="020B0604020202020204" pitchFamily="34" charset="0"/>
                  <a:ea typeface="微软雅黑" panose="020B0503020204020204" pitchFamily="34" charset="-122"/>
                  <a:cs typeface="Arial" panose="020B0604020202020204" pitchFamily="34" charset="0"/>
                </a:rPr>
                <a:t>Time [</a:t>
              </a:r>
              <a:r>
                <a:rPr lang="el-GR" altLang="zh-CN" sz="1050">
                  <a:latin typeface="Arial" panose="020B0604020202020204" pitchFamily="34" charset="0"/>
                  <a:ea typeface="微软雅黑" panose="020B0503020204020204" pitchFamily="34" charset="-122"/>
                  <a:cs typeface="Arial" panose="020B0604020202020204" pitchFamily="34" charset="0"/>
                </a:rPr>
                <a:t>μ</a:t>
              </a:r>
              <a:r>
                <a:rPr lang="en-US" altLang="zh-CN" sz="1050">
                  <a:latin typeface="Arial" panose="020B0604020202020204" pitchFamily="34" charset="0"/>
                  <a:ea typeface="微软雅黑" panose="020B0503020204020204" pitchFamily="34" charset="-122"/>
                  <a:cs typeface="Arial" panose="020B0604020202020204" pitchFamily="34" charset="0"/>
                </a:rPr>
                <a:t>s]</a:t>
              </a:r>
              <a:endParaRPr lang="zh-CN" altLang="en-US" sz="1050">
                <a:latin typeface="Arial" panose="020B0604020202020204" pitchFamily="34" charset="0"/>
                <a:ea typeface="微软雅黑" panose="020B0503020204020204" pitchFamily="34" charset="-122"/>
                <a:cs typeface="Arial" panose="020B0604020202020204" pitchFamily="34" charset="0"/>
              </a:endParaRPr>
            </a:p>
          </p:txBody>
        </p:sp>
        <p:sp>
          <p:nvSpPr>
            <p:cNvPr id="106" name="文本框 105">
              <a:extLst>
                <a:ext uri="{FF2B5EF4-FFF2-40B4-BE49-F238E27FC236}">
                  <a16:creationId xmlns:a16="http://schemas.microsoft.com/office/drawing/2014/main" id="{1F1CD6C8-D49F-73C7-910E-7AD405A4D47E}"/>
                </a:ext>
              </a:extLst>
            </p:cNvPr>
            <p:cNvSpPr txBox="1"/>
            <p:nvPr/>
          </p:nvSpPr>
          <p:spPr>
            <a:xfrm>
              <a:off x="1251433" y="3558410"/>
              <a:ext cx="1666117" cy="523220"/>
            </a:xfrm>
            <a:prstGeom prst="rect">
              <a:avLst/>
            </a:prstGeom>
            <a:noFill/>
          </p:spPr>
          <p:txBody>
            <a:bodyPr wrap="square">
              <a:spAutoFit/>
            </a:bodyPr>
            <a:lstStyle/>
            <a:p>
              <a:r>
                <a:rPr lang="el-GR" altLang="zh-CN">
                  <a:latin typeface="Arial" panose="020B0604020202020204" pitchFamily="34" charset="0"/>
                  <a:ea typeface="微软雅黑" panose="020B0503020204020204" pitchFamily="34" charset="-122"/>
                  <a:cs typeface="Arial" panose="020B0604020202020204" pitchFamily="34" charset="0"/>
                </a:rPr>
                <a:t>Δ</a:t>
              </a:r>
              <a:r>
                <a:rPr lang="en-US" altLang="zh-CN">
                  <a:latin typeface="Arial" panose="020B0604020202020204" pitchFamily="34" charset="0"/>
                  <a:ea typeface="微软雅黑" panose="020B0503020204020204" pitchFamily="34" charset="-122"/>
                  <a:cs typeface="Arial" panose="020B0604020202020204" pitchFamily="34" charset="0"/>
                </a:rPr>
                <a:t>A/A ~ </a:t>
              </a:r>
              <a:r>
                <a:rPr lang="en-US" altLang="zh-CN" sz="2800" b="1">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b="1">
                  <a:latin typeface="Arial" panose="020B0604020202020204" pitchFamily="34" charset="0"/>
                  <a:ea typeface="微软雅黑" panose="020B0503020204020204" pitchFamily="34" charset="-122"/>
                  <a:cs typeface="Arial" panose="020B0604020202020204" pitchFamily="34" charset="0"/>
                </a:rPr>
                <a:t>%</a:t>
              </a:r>
              <a:endParaRPr lang="zh-CN" altLang="en-US">
                <a:latin typeface="Arial" panose="020B0604020202020204" pitchFamily="34" charset="0"/>
                <a:cs typeface="Arial" panose="020B0604020202020204" pitchFamily="34" charset="0"/>
              </a:endParaRPr>
            </a:p>
          </p:txBody>
        </p:sp>
        <p:cxnSp>
          <p:nvCxnSpPr>
            <p:cNvPr id="107" name="直接箭头连接符 106">
              <a:extLst>
                <a:ext uri="{FF2B5EF4-FFF2-40B4-BE49-F238E27FC236}">
                  <a16:creationId xmlns:a16="http://schemas.microsoft.com/office/drawing/2014/main" id="{6579C03C-8D59-02D6-6C57-497C04EDC88E}"/>
                </a:ext>
              </a:extLst>
            </p:cNvPr>
            <p:cNvCxnSpPr>
              <a:cxnSpLocks/>
            </p:cNvCxnSpPr>
            <p:nvPr/>
          </p:nvCxnSpPr>
          <p:spPr>
            <a:xfrm>
              <a:off x="1139524" y="3584122"/>
              <a:ext cx="0" cy="403565"/>
            </a:xfrm>
            <a:prstGeom prst="straightConnector1">
              <a:avLst/>
            </a:prstGeom>
            <a:ln w="19050">
              <a:solidFill>
                <a:schemeClr val="tx1">
                  <a:lumMod val="95000"/>
                  <a:lumOff val="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08" name="文本框 107">
              <a:extLst>
                <a:ext uri="{FF2B5EF4-FFF2-40B4-BE49-F238E27FC236}">
                  <a16:creationId xmlns:a16="http://schemas.microsoft.com/office/drawing/2014/main" id="{3435F232-2A93-2C2D-D586-52DE6449E37D}"/>
                </a:ext>
              </a:extLst>
            </p:cNvPr>
            <p:cNvSpPr txBox="1"/>
            <p:nvPr/>
          </p:nvSpPr>
          <p:spPr>
            <a:xfrm>
              <a:off x="1071941" y="3182202"/>
              <a:ext cx="2696723" cy="276999"/>
            </a:xfrm>
            <a:prstGeom prst="rect">
              <a:avLst/>
            </a:prstGeom>
            <a:noFill/>
          </p:spPr>
          <p:txBody>
            <a:bodyPr wrap="square">
              <a:spAutoFit/>
            </a:bodyPr>
            <a:lstStyle/>
            <a:p>
              <a:r>
                <a:rPr lang="en-US" altLang="zh-CN" sz="1200" b="1">
                  <a:solidFill>
                    <a:srgbClr val="7030A0"/>
                  </a:solidFill>
                  <a:latin typeface="Arial" panose="020B0604020202020204" pitchFamily="34" charset="0"/>
                  <a:ea typeface="微软雅黑" panose="020B0503020204020204" pitchFamily="34" charset="-122"/>
                  <a:cs typeface="Arial" panose="020B0604020202020204" pitchFamily="34" charset="0"/>
                </a:rPr>
                <a:t>Transient beam-loading @10 mA</a:t>
              </a:r>
              <a:endParaRPr lang="zh-CN" altLang="en-US" sz="1200">
                <a:solidFill>
                  <a:srgbClr val="7030A0"/>
                </a:solidFill>
                <a:latin typeface="Arial" panose="020B0604020202020204" pitchFamily="34" charset="0"/>
                <a:cs typeface="Arial" panose="020B0604020202020204" pitchFamily="34" charset="0"/>
              </a:endParaRPr>
            </a:p>
          </p:txBody>
        </p:sp>
        <p:sp>
          <p:nvSpPr>
            <p:cNvPr id="104" name="文本框 103">
              <a:extLst>
                <a:ext uri="{FF2B5EF4-FFF2-40B4-BE49-F238E27FC236}">
                  <a16:creationId xmlns:a16="http://schemas.microsoft.com/office/drawing/2014/main" id="{159E9240-7A96-0082-F54F-905DE6EB852C}"/>
                </a:ext>
              </a:extLst>
            </p:cNvPr>
            <p:cNvSpPr txBox="1"/>
            <p:nvPr/>
          </p:nvSpPr>
          <p:spPr>
            <a:xfrm rot="16200000">
              <a:off x="34194" y="4272866"/>
              <a:ext cx="922926" cy="258867"/>
            </a:xfrm>
            <a:prstGeom prst="rect">
              <a:avLst/>
            </a:prstGeom>
            <a:solidFill>
              <a:schemeClr val="bg1"/>
            </a:solidFill>
          </p:spPr>
          <p:txBody>
            <a:bodyPr wrap="square" rtlCol="0">
              <a:spAutoFit/>
            </a:bodyPr>
            <a:lstStyle/>
            <a:p>
              <a:r>
                <a:rPr lang="en-US" altLang="zh-CN" sz="1000" err="1">
                  <a:latin typeface="Arial" panose="020B0604020202020204" pitchFamily="34" charset="0"/>
                  <a:ea typeface="微软雅黑" panose="020B0503020204020204" pitchFamily="34" charset="-122"/>
                  <a:cs typeface="Arial" panose="020B0604020202020204" pitchFamily="34" charset="0"/>
                </a:rPr>
                <a:t>Pha</a:t>
              </a:r>
              <a:r>
                <a:rPr lang="en-US" altLang="zh-CN" sz="1000">
                  <a:latin typeface="Arial" panose="020B0604020202020204" pitchFamily="34" charset="0"/>
                  <a:ea typeface="微软雅黑" panose="020B0503020204020204" pitchFamily="34" charset="-122"/>
                  <a:cs typeface="Arial" panose="020B0604020202020204" pitchFamily="34" charset="0"/>
                </a:rPr>
                <a:t>.</a:t>
              </a:r>
              <a:r>
                <a:rPr lang="zh-CN" altLang="en-US" sz="1000">
                  <a:latin typeface="Arial" panose="020B0604020202020204" pitchFamily="34" charset="0"/>
                  <a:ea typeface="微软雅黑" panose="020B0503020204020204" pitchFamily="34" charset="-122"/>
                  <a:cs typeface="Arial" panose="020B0604020202020204" pitchFamily="34" charset="0"/>
                </a:rPr>
                <a:t> </a:t>
              </a:r>
              <a:r>
                <a:rPr lang="en-US" altLang="zh-CN" sz="1000">
                  <a:latin typeface="Arial" panose="020B0604020202020204" pitchFamily="34" charset="0"/>
                  <a:ea typeface="微软雅黑" panose="020B0503020204020204" pitchFamily="34" charset="-122"/>
                  <a:cs typeface="Arial" panose="020B0604020202020204" pitchFamily="34" charset="0"/>
                </a:rPr>
                <a:t>[deg]</a:t>
              </a:r>
              <a:endParaRPr lang="zh-CN" altLang="en-US" sz="1000">
                <a:latin typeface="Arial" panose="020B0604020202020204" pitchFamily="34" charset="0"/>
                <a:ea typeface="微软雅黑" panose="020B0503020204020204" pitchFamily="34" charset="-122"/>
                <a:cs typeface="Arial" panose="020B0604020202020204" pitchFamily="34" charset="0"/>
              </a:endParaRPr>
            </a:p>
          </p:txBody>
        </p:sp>
        <p:sp>
          <p:nvSpPr>
            <p:cNvPr id="103" name="文本框 102">
              <a:extLst>
                <a:ext uri="{FF2B5EF4-FFF2-40B4-BE49-F238E27FC236}">
                  <a16:creationId xmlns:a16="http://schemas.microsoft.com/office/drawing/2014/main" id="{4E57E5F4-2690-A9B5-A495-D0C6594A0C88}"/>
                </a:ext>
              </a:extLst>
            </p:cNvPr>
            <p:cNvSpPr txBox="1"/>
            <p:nvPr/>
          </p:nvSpPr>
          <p:spPr>
            <a:xfrm rot="16200000">
              <a:off x="120629" y="3578244"/>
              <a:ext cx="792824" cy="261612"/>
            </a:xfrm>
            <a:prstGeom prst="rect">
              <a:avLst/>
            </a:prstGeom>
            <a:solidFill>
              <a:schemeClr val="bg1"/>
            </a:solidFill>
          </p:spPr>
          <p:txBody>
            <a:bodyPr wrap="square" rtlCol="0">
              <a:spAutoFit/>
            </a:bodyPr>
            <a:lstStyle/>
            <a:p>
              <a:r>
                <a:rPr lang="en-US" altLang="zh-CN" sz="1000">
                  <a:latin typeface="Arial" panose="020B0604020202020204" pitchFamily="34" charset="0"/>
                  <a:ea typeface="微软雅黑" panose="020B0503020204020204" pitchFamily="34" charset="-122"/>
                  <a:cs typeface="Arial" panose="020B0604020202020204" pitchFamily="34" charset="0"/>
                </a:rPr>
                <a:t>Amp.</a:t>
              </a:r>
              <a:r>
                <a:rPr lang="zh-CN" altLang="en-US" sz="1000">
                  <a:latin typeface="Arial" panose="020B0604020202020204" pitchFamily="34" charset="0"/>
                  <a:ea typeface="微软雅黑" panose="020B0503020204020204" pitchFamily="34" charset="-122"/>
                  <a:cs typeface="Arial" panose="020B0604020202020204" pitchFamily="34" charset="0"/>
                </a:rPr>
                <a:t> </a:t>
              </a:r>
              <a:r>
                <a:rPr lang="en-US" altLang="zh-CN" sz="1000">
                  <a:latin typeface="Arial" panose="020B0604020202020204" pitchFamily="34" charset="0"/>
                  <a:ea typeface="微软雅黑" panose="020B0503020204020204" pitchFamily="34" charset="-122"/>
                  <a:cs typeface="Arial" panose="020B0604020202020204" pitchFamily="34" charset="0"/>
                </a:rPr>
                <a:t>[a. u.]</a:t>
              </a:r>
              <a:endParaRPr lang="zh-CN" altLang="en-US" sz="1000">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4FFADDE6-4203-FC3C-26A9-E1DB5EB08C47}"/>
                </a:ext>
              </a:extLst>
            </p:cNvPr>
            <p:cNvSpPr txBox="1"/>
            <p:nvPr/>
          </p:nvSpPr>
          <p:spPr>
            <a:xfrm>
              <a:off x="1491689" y="3977700"/>
              <a:ext cx="1556249" cy="523220"/>
            </a:xfrm>
            <a:prstGeom prst="rect">
              <a:avLst/>
            </a:prstGeom>
            <a:noFill/>
          </p:spPr>
          <p:txBody>
            <a:bodyPr wrap="square">
              <a:spAutoFit/>
            </a:bodyPr>
            <a:lstStyle/>
            <a:p>
              <a:r>
                <a:rPr lang="el-GR" altLang="zh-CN">
                  <a:latin typeface="Arial" panose="020B0604020202020204" pitchFamily="34" charset="0"/>
                  <a:ea typeface="微软雅黑" panose="020B0503020204020204" pitchFamily="34" charset="-122"/>
                  <a:cs typeface="Arial" panose="020B0604020202020204" pitchFamily="34" charset="0"/>
                </a:rPr>
                <a:t>Δθ</a:t>
              </a:r>
              <a:r>
                <a:rPr lang="en-US" altLang="zh-CN">
                  <a:latin typeface="Arial" panose="020B0604020202020204" pitchFamily="34" charset="0"/>
                  <a:ea typeface="微软雅黑" panose="020B0503020204020204" pitchFamily="34" charset="-122"/>
                  <a:cs typeface="Arial" panose="020B0604020202020204" pitchFamily="34" charset="0"/>
                </a:rPr>
                <a:t> ~ </a:t>
              </a:r>
              <a:r>
                <a:rPr lang="en-US" altLang="zh-CN" sz="2800" b="1">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2400" b="1">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b="1">
                  <a:latin typeface="Arial" panose="020B0604020202020204" pitchFamily="34" charset="0"/>
                  <a:ea typeface="微软雅黑" panose="020B0503020204020204" pitchFamily="34" charset="-122"/>
                  <a:cs typeface="Arial" panose="020B0604020202020204" pitchFamily="34" charset="0"/>
                </a:rPr>
                <a:t>deg</a:t>
              </a:r>
              <a:endParaRPr lang="zh-CN" altLang="en-US">
                <a:latin typeface="Arial" panose="020B0604020202020204" pitchFamily="34" charset="0"/>
                <a:cs typeface="Arial" panose="020B0604020202020204" pitchFamily="34" charset="0"/>
              </a:endParaRPr>
            </a:p>
          </p:txBody>
        </p:sp>
      </p:grpSp>
      <p:sp>
        <p:nvSpPr>
          <p:cNvPr id="113" name="文本框 112">
            <a:extLst>
              <a:ext uri="{FF2B5EF4-FFF2-40B4-BE49-F238E27FC236}">
                <a16:creationId xmlns:a16="http://schemas.microsoft.com/office/drawing/2014/main" id="{37B66E4D-DBAA-56A0-022D-CEF09F15D8DA}"/>
              </a:ext>
            </a:extLst>
          </p:cNvPr>
          <p:cNvSpPr txBox="1"/>
          <p:nvPr/>
        </p:nvSpPr>
        <p:spPr>
          <a:xfrm>
            <a:off x="6658820" y="4619256"/>
            <a:ext cx="267405" cy="215444"/>
          </a:xfrm>
          <a:prstGeom prst="rect">
            <a:avLst/>
          </a:prstGeom>
          <a:solidFill>
            <a:schemeClr val="bg1"/>
          </a:solidFill>
        </p:spPr>
        <p:txBody>
          <a:bodyPr wrap="square" rtlCol="0">
            <a:spAutoFit/>
          </a:bodyPr>
          <a:lstStyle/>
          <a:p>
            <a:r>
              <a:rPr lang="en-US" altLang="zh-CN" sz="800">
                <a:latin typeface="Arial" panose="020B0604020202020204" pitchFamily="34" charset="0"/>
                <a:cs typeface="Arial" panose="020B0604020202020204" pitchFamily="34" charset="0"/>
              </a:rPr>
              <a:t>      </a:t>
            </a:r>
            <a:endParaRPr lang="zh-CN" altLang="en-US" sz="800">
              <a:latin typeface="Arial" panose="020B0604020202020204" pitchFamily="34" charset="0"/>
              <a:cs typeface="Arial" panose="020B0604020202020204" pitchFamily="34" charset="0"/>
            </a:endParaRPr>
          </a:p>
        </p:txBody>
      </p:sp>
      <p:sp>
        <p:nvSpPr>
          <p:cNvPr id="112" name="矩形 111">
            <a:extLst>
              <a:ext uri="{FF2B5EF4-FFF2-40B4-BE49-F238E27FC236}">
                <a16:creationId xmlns:a16="http://schemas.microsoft.com/office/drawing/2014/main" id="{D0AF80B0-1625-EE1D-84BF-C0843B706828}"/>
              </a:ext>
            </a:extLst>
          </p:cNvPr>
          <p:cNvSpPr/>
          <p:nvPr/>
        </p:nvSpPr>
        <p:spPr>
          <a:xfrm>
            <a:off x="6767833" y="4557477"/>
            <a:ext cx="75513" cy="277223"/>
          </a:xfrm>
          <a:prstGeom prst="rect">
            <a:avLst/>
          </a:prstGeom>
          <a:gradFill>
            <a:gsLst>
              <a:gs pos="0">
                <a:schemeClr val="accent1">
                  <a:lumMod val="20000"/>
                  <a:lumOff val="80000"/>
                </a:schemeClr>
              </a:gs>
              <a:gs pos="100000">
                <a:srgbClr val="7030A0"/>
              </a:gs>
            </a:gsLst>
            <a:lin ang="16200000" scaled="0"/>
          </a:gradFill>
          <a:ln w="6350">
            <a:gradFill>
              <a:gsLst>
                <a:gs pos="0">
                  <a:schemeClr val="accent1">
                    <a:lumMod val="20000"/>
                    <a:lumOff val="80000"/>
                  </a:schemeClr>
                </a:gs>
                <a:gs pos="100000">
                  <a:srgbClr val="7030A0"/>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 name="标题 21">
            <a:extLst>
              <a:ext uri="{FF2B5EF4-FFF2-40B4-BE49-F238E27FC236}">
                <a16:creationId xmlns:a16="http://schemas.microsoft.com/office/drawing/2014/main" id="{1B00E2A9-2BCA-DF18-FAC8-CC8C8D9AE1C9}"/>
              </a:ext>
            </a:extLst>
          </p:cNvPr>
          <p:cNvSpPr txBox="1">
            <a:spLocks/>
          </p:cNvSpPr>
          <p:nvPr/>
        </p:nvSpPr>
        <p:spPr>
          <a:xfrm>
            <a:off x="1545996" y="-3175"/>
            <a:ext cx="8691467"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SRF faults (transient beam-loading)</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矩形 19">
            <a:extLst>
              <a:ext uri="{FF2B5EF4-FFF2-40B4-BE49-F238E27FC236}">
                <a16:creationId xmlns:a16="http://schemas.microsoft.com/office/drawing/2014/main" id="{5D5E1693-A414-2F5C-8744-01DA81BD2EB3}"/>
              </a:ext>
            </a:extLst>
          </p:cNvPr>
          <p:cNvSpPr/>
          <p:nvPr/>
        </p:nvSpPr>
        <p:spPr>
          <a:xfrm>
            <a:off x="640526" y="881067"/>
            <a:ext cx="11087924" cy="109664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b="1" dirty="0" err="1">
                <a:latin typeface="Arial" panose="020B0604020202020204" pitchFamily="34" charset="0"/>
                <a:ea typeface="微软雅黑" panose="020B0503020204020204" pitchFamily="34" charset="-122"/>
                <a:cs typeface="Arial" panose="020B0604020202020204" pitchFamily="34" charset="0"/>
              </a:rPr>
              <a:t>CAFe</a:t>
            </a:r>
            <a:r>
              <a:rPr lang="en-US" altLang="zh-CN" sz="2000" dirty="0">
                <a:latin typeface="Arial" panose="020B0604020202020204" pitchFamily="34" charset="0"/>
                <a:ea typeface="微软雅黑" panose="020B0503020204020204" pitchFamily="34" charset="-122"/>
                <a:cs typeface="Arial" panose="020B0604020202020204" pitchFamily="34" charset="0"/>
              </a:rPr>
              <a:t> </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Stable operation of </a:t>
            </a:r>
            <a:r>
              <a:rPr lang="en-US" altLang="zh-CN" sz="2000" b="1" dirty="0">
                <a:latin typeface="Arial" panose="020B0604020202020204" pitchFamily="34" charset="0"/>
                <a:ea typeface="微软雅黑" panose="020B0503020204020204" pitchFamily="34" charset="-122"/>
                <a:cs typeface="Arial" panose="020B0604020202020204" pitchFamily="34" charset="0"/>
              </a:rPr>
              <a:t>10 mA </a:t>
            </a:r>
            <a:r>
              <a:rPr lang="en-US" altLang="zh-CN" sz="2000" dirty="0">
                <a:latin typeface="Arial" panose="020B0604020202020204" pitchFamily="34" charset="0"/>
                <a:ea typeface="微软雅黑" panose="020B0503020204020204" pitchFamily="34" charset="-122"/>
                <a:cs typeface="Arial" panose="020B0604020202020204" pitchFamily="34" charset="0"/>
              </a:rPr>
              <a:t>proton beam</a:t>
            </a:r>
          </a:p>
          <a:p>
            <a:pPr marL="914400" lvl="1" indent="-457200">
              <a:lnSpc>
                <a:spcPct val="125000"/>
              </a:lnSpc>
              <a:buFont typeface="Arial" panose="020B0604020202020204" pitchFamily="34" charset="0"/>
              <a:buChar char="•"/>
            </a:pPr>
            <a:r>
              <a:rPr lang="en-US" altLang="zh-CN" sz="1600" dirty="0">
                <a:latin typeface="Arial Nova Light" panose="020B0304020202020204" pitchFamily="34" charset="0"/>
                <a:ea typeface="微软雅黑" panose="020B0503020204020204" pitchFamily="34" charset="-122"/>
                <a:cs typeface="Arial" panose="020B0604020202020204" pitchFamily="34" charset="0"/>
              </a:rPr>
              <a:t>In March 2021</a:t>
            </a:r>
            <a:r>
              <a:rPr lang="zh-CN" altLang="en-US" sz="1600" dirty="0">
                <a:latin typeface="Arial Nova Light" panose="020B0304020202020204" pitchFamily="34" charset="0"/>
                <a:ea typeface="微软雅黑" panose="020B0503020204020204" pitchFamily="34" charset="-122"/>
                <a:cs typeface="Arial" panose="020B0604020202020204" pitchFamily="34" charset="0"/>
              </a:rPr>
              <a:t>，</a:t>
            </a:r>
            <a:r>
              <a:rPr lang="en-US" altLang="zh-CN" sz="1600" dirty="0" err="1">
                <a:latin typeface="Arial Nova Light" panose="020B0304020202020204" pitchFamily="34" charset="0"/>
                <a:ea typeface="微软雅黑" panose="020B0503020204020204" pitchFamily="34" charset="-122"/>
                <a:cs typeface="Arial" panose="020B0604020202020204" pitchFamily="34" charset="0"/>
              </a:rPr>
              <a:t>CAFe</a:t>
            </a:r>
            <a:r>
              <a:rPr lang="en-US" altLang="zh-CN" sz="1600" dirty="0">
                <a:latin typeface="Arial Nova Light" panose="020B0304020202020204" pitchFamily="34" charset="0"/>
                <a:ea typeface="微软雅黑" panose="020B0503020204020204" pitchFamily="34" charset="-122"/>
                <a:cs typeface="Arial" panose="020B0604020202020204" pitchFamily="34" charset="0"/>
              </a:rPr>
              <a:t> achieved stable operation at hundreds of kW for 100 hours, confirming the feasibility 10 mA beam operation. </a:t>
            </a:r>
          </a:p>
        </p:txBody>
      </p:sp>
      <p:sp>
        <p:nvSpPr>
          <p:cNvPr id="3" name="灯片编号占位符 2">
            <a:extLst>
              <a:ext uri="{FF2B5EF4-FFF2-40B4-BE49-F238E27FC236}">
                <a16:creationId xmlns:a16="http://schemas.microsoft.com/office/drawing/2014/main" id="{F2DA9FBE-1EC8-A9F5-1A24-484C8122D078}"/>
              </a:ext>
            </a:extLst>
          </p:cNvPr>
          <p:cNvSpPr txBox="1">
            <a:spLocks/>
          </p:cNvSpPr>
          <p:nvPr/>
        </p:nvSpPr>
        <p:spPr>
          <a:xfrm>
            <a:off x="11677650" y="6508134"/>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FA2BBD-743F-C946-849D-BD878E6EB367}" type="slidenum">
              <a:rPr kumimoji="1" lang="zh-CN" altLang="en-US" sz="1400" smtClean="0">
                <a:solidFill>
                  <a:prstClr val="white"/>
                </a:solidFill>
                <a:latin typeface="Arial" panose="020B0604020202020204" pitchFamily="34" charset="0"/>
                <a:ea typeface="华文楷体" panose="02010600040101010101" pitchFamily="2" charset="-122"/>
                <a:cs typeface="Arial" panose="020B0604020202020204" pitchFamily="34" charset="0"/>
              </a:rPr>
              <a:pPr>
                <a:defRPr/>
              </a:pPr>
              <a:t>63</a:t>
            </a:fld>
            <a:endParaRPr kumimoji="1" lang="zh-CN" altLang="en-US" sz="1400">
              <a:solidFill>
                <a:prstClr val="white"/>
              </a:solidFill>
              <a:latin typeface="Arial" panose="020B0604020202020204" pitchFamily="34" charset="0"/>
              <a:ea typeface="华文楷体" panose="02010600040101010101" pitchFamily="2" charset="-122"/>
              <a:cs typeface="Arial" panose="020B0604020202020204" pitchFamily="34" charset="0"/>
            </a:endParaRPr>
          </a:p>
        </p:txBody>
      </p:sp>
    </p:spTree>
    <p:extLst>
      <p:ext uri="{BB962C8B-B14F-4D97-AF65-F5344CB8AC3E}">
        <p14:creationId xmlns:p14="http://schemas.microsoft.com/office/powerpoint/2010/main" val="374332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C544ED-9D6C-3B92-AEA3-F969FEC9C1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98603" y="3498151"/>
            <a:ext cx="7091090" cy="2425337"/>
          </a:xfrm>
          <a:prstGeom prst="rect">
            <a:avLst/>
          </a:prstGeom>
        </p:spPr>
      </p:pic>
      <p:sp>
        <p:nvSpPr>
          <p:cNvPr id="10" name="矩形 9">
            <a:extLst>
              <a:ext uri="{FF2B5EF4-FFF2-40B4-BE49-F238E27FC236}">
                <a16:creationId xmlns:a16="http://schemas.microsoft.com/office/drawing/2014/main" id="{52ED47CE-38E5-6577-54C5-CD0092694BD3}"/>
              </a:ext>
            </a:extLst>
          </p:cNvPr>
          <p:cNvSpPr/>
          <p:nvPr/>
        </p:nvSpPr>
        <p:spPr>
          <a:xfrm>
            <a:off x="2983809" y="4988553"/>
            <a:ext cx="1013017" cy="749612"/>
          </a:xfrm>
          <a:prstGeom prst="rect">
            <a:avLst/>
          </a:prstGeom>
          <a:solidFill>
            <a:srgbClr val="C00000">
              <a:alpha val="9000"/>
            </a:srgb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323B3A17-43E5-5708-0754-256B73520EA2}"/>
              </a:ext>
            </a:extLst>
          </p:cNvPr>
          <p:cNvSpPr txBox="1"/>
          <p:nvPr/>
        </p:nvSpPr>
        <p:spPr>
          <a:xfrm>
            <a:off x="3044190" y="5850987"/>
            <a:ext cx="6103620" cy="369332"/>
          </a:xfrm>
          <a:prstGeom prst="rect">
            <a:avLst/>
          </a:prstGeom>
          <a:noFill/>
        </p:spPr>
        <p:txBody>
          <a:bodyPr wrap="square">
            <a:spAutoFit/>
          </a:bodyPr>
          <a:lstStyle/>
          <a:p>
            <a:r>
              <a:rPr lang="en-US" altLang="zh-CN" sz="1800" b="0" i="1" u="none" strike="noStrike" baseline="0">
                <a:solidFill>
                  <a:srgbClr val="C00000"/>
                </a:solidFill>
                <a:latin typeface="CharisSIL"/>
              </a:rPr>
              <a:t>The main ILC algorithm is usually implemented outside FPGA</a:t>
            </a:r>
            <a:endParaRPr lang="zh-CN" altLang="en-US" i="1">
              <a:solidFill>
                <a:srgbClr val="C00000"/>
              </a:solidFill>
            </a:endParaRPr>
          </a:p>
        </p:txBody>
      </p:sp>
      <p:sp>
        <p:nvSpPr>
          <p:cNvPr id="15" name="文本框 14">
            <a:extLst>
              <a:ext uri="{FF2B5EF4-FFF2-40B4-BE49-F238E27FC236}">
                <a16:creationId xmlns:a16="http://schemas.microsoft.com/office/drawing/2014/main" id="{DF76E132-6297-01CD-E5A7-CA4308067B92}"/>
              </a:ext>
            </a:extLst>
          </p:cNvPr>
          <p:cNvSpPr txBox="1"/>
          <p:nvPr/>
        </p:nvSpPr>
        <p:spPr>
          <a:xfrm>
            <a:off x="4039269" y="2533064"/>
            <a:ext cx="3114040" cy="338554"/>
          </a:xfrm>
          <a:prstGeom prst="rect">
            <a:avLst/>
          </a:prstGeom>
          <a:noFill/>
        </p:spPr>
        <p:txBody>
          <a:bodyPr wrap="square">
            <a:spAutoFit/>
          </a:bodyPr>
          <a:lstStyle/>
          <a:p>
            <a:r>
              <a:rPr lang="en-US" altLang="zh-CN" sz="1600">
                <a:solidFill>
                  <a:srgbClr val="C00000"/>
                </a:solidFill>
                <a:latin typeface="CharisSIL"/>
              </a:rPr>
              <a:t>A matrix or a zero-phase filter</a:t>
            </a:r>
            <a:endParaRPr lang="zh-CN" altLang="en-US" sz="1600">
              <a:solidFill>
                <a:srgbClr val="C00000"/>
              </a:solidFill>
            </a:endParaRPr>
          </a:p>
        </p:txBody>
      </p:sp>
      <p:sp>
        <p:nvSpPr>
          <p:cNvPr id="17" name="文本框 16">
            <a:extLst>
              <a:ext uri="{FF2B5EF4-FFF2-40B4-BE49-F238E27FC236}">
                <a16:creationId xmlns:a16="http://schemas.microsoft.com/office/drawing/2014/main" id="{82F31838-10EE-90FA-1666-2137B4886393}"/>
              </a:ext>
            </a:extLst>
          </p:cNvPr>
          <p:cNvSpPr txBox="1"/>
          <p:nvPr/>
        </p:nvSpPr>
        <p:spPr>
          <a:xfrm>
            <a:off x="4744558" y="3192527"/>
            <a:ext cx="4192802" cy="338554"/>
          </a:xfrm>
          <a:prstGeom prst="rect">
            <a:avLst/>
          </a:prstGeom>
          <a:noFill/>
        </p:spPr>
        <p:txBody>
          <a:bodyPr wrap="square">
            <a:spAutoFit/>
          </a:bodyPr>
          <a:lstStyle/>
          <a:p>
            <a:r>
              <a:rPr lang="en-US" altLang="zh-CN" sz="1600" dirty="0">
                <a:solidFill>
                  <a:srgbClr val="C00000"/>
                </a:solidFill>
                <a:latin typeface="CharisSIL"/>
              </a:rPr>
              <a:t>A matrix or a plant-inversion-model or PID</a:t>
            </a:r>
            <a:endParaRPr lang="zh-CN" altLang="en-US" sz="1600" dirty="0">
              <a:solidFill>
                <a:srgbClr val="C00000"/>
              </a:solidFill>
            </a:endParaRPr>
          </a:p>
        </p:txBody>
      </p:sp>
      <p:sp>
        <p:nvSpPr>
          <p:cNvPr id="6" name="矩形 5">
            <a:extLst>
              <a:ext uri="{FF2B5EF4-FFF2-40B4-BE49-F238E27FC236}">
                <a16:creationId xmlns:a16="http://schemas.microsoft.com/office/drawing/2014/main" id="{6EEA90E5-00A6-764B-90C5-D0D0538B0229}"/>
              </a:ext>
            </a:extLst>
          </p:cNvPr>
          <p:cNvSpPr/>
          <p:nvPr/>
        </p:nvSpPr>
        <p:spPr>
          <a:xfrm>
            <a:off x="1109980" y="1338157"/>
            <a:ext cx="10268646" cy="406522"/>
          </a:xfrm>
          <a:prstGeom prst="rect">
            <a:avLst/>
          </a:prstGeom>
        </p:spPr>
        <p:txBody>
          <a:bodyPr wrap="square">
            <a:spAutoFit/>
          </a:bodyPr>
          <a:lstStyle/>
          <a:p>
            <a:pPr marL="457200" indent="-457200">
              <a:lnSpc>
                <a:spcPct val="125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Step1</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Calibrate the error between the reference signal (</a:t>
            </a:r>
            <a:r>
              <a:rPr lang="en-US" altLang="zh-CN" i="1" dirty="0">
                <a:latin typeface="Arial" panose="020B0604020202020204" pitchFamily="34" charset="0"/>
                <a:ea typeface="微软雅黑" panose="020B0503020204020204" pitchFamily="34" charset="-122"/>
                <a:cs typeface="Arial" panose="020B0604020202020204" pitchFamily="34" charset="0"/>
              </a:rPr>
              <a:t>r</a:t>
            </a:r>
            <a:r>
              <a:rPr lang="en-US" altLang="zh-CN" dirty="0">
                <a:latin typeface="Arial" panose="020B0604020202020204" pitchFamily="34" charset="0"/>
                <a:ea typeface="微软雅黑" panose="020B0503020204020204" pitchFamily="34" charset="-122"/>
                <a:cs typeface="Arial" panose="020B0604020202020204" pitchFamily="34" charset="0"/>
              </a:rPr>
              <a:t>) and cavity pick-up signal (</a:t>
            </a:r>
            <a:r>
              <a:rPr lang="en-US" altLang="zh-CN" i="1" dirty="0">
                <a:latin typeface="Arial" panose="020B0604020202020204" pitchFamily="34" charset="0"/>
                <a:ea typeface="微软雅黑" panose="020B0503020204020204" pitchFamily="34" charset="-122"/>
                <a:cs typeface="Arial" panose="020B0604020202020204" pitchFamily="34" charset="0"/>
              </a:rPr>
              <a:t>y</a:t>
            </a:r>
            <a:r>
              <a:rPr lang="en-US" altLang="zh-CN" dirty="0">
                <a:latin typeface="Arial" panose="020B0604020202020204" pitchFamily="34" charset="0"/>
                <a:ea typeface="微软雅黑" panose="020B0503020204020204" pitchFamily="34" charset="-122"/>
                <a:cs typeface="Arial" panose="020B0604020202020204" pitchFamily="34" charset="0"/>
              </a:rPr>
              <a:t>)</a:t>
            </a:r>
          </a:p>
        </p:txBody>
      </p:sp>
      <p:sp>
        <p:nvSpPr>
          <p:cNvPr id="7" name="矩形 6">
            <a:extLst>
              <a:ext uri="{FF2B5EF4-FFF2-40B4-BE49-F238E27FC236}">
                <a16:creationId xmlns:a16="http://schemas.microsoft.com/office/drawing/2014/main" id="{4570D33D-2E72-C50E-BDF6-E814F34A6CEF}"/>
              </a:ext>
            </a:extLst>
          </p:cNvPr>
          <p:cNvSpPr/>
          <p:nvPr/>
        </p:nvSpPr>
        <p:spPr>
          <a:xfrm>
            <a:off x="1109981" y="2277033"/>
            <a:ext cx="10642962" cy="750847"/>
          </a:xfrm>
          <a:prstGeom prst="rect">
            <a:avLst/>
          </a:prstGeom>
        </p:spPr>
        <p:txBody>
          <a:bodyPr wrap="square">
            <a:spAutoFit/>
          </a:bodyPr>
          <a:lstStyle/>
          <a:p>
            <a:pPr marL="457200" indent="-457200">
              <a:lnSpc>
                <a:spcPct val="125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Step2</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Update the current feedforward (FF) output (</a:t>
            </a:r>
            <a:r>
              <a:rPr lang="en-US" altLang="zh-CN" i="1" dirty="0">
                <a:latin typeface="Arial" panose="020B0604020202020204" pitchFamily="34" charset="0"/>
                <a:ea typeface="微软雅黑" panose="020B0503020204020204" pitchFamily="34" charset="-122"/>
                <a:cs typeface="Arial" panose="020B0604020202020204" pitchFamily="34" charset="0"/>
              </a:rPr>
              <a:t>u</a:t>
            </a:r>
            <a:r>
              <a:rPr lang="en-US" altLang="zh-CN" i="1" baseline="-25000" dirty="0">
                <a:latin typeface="Arial" panose="020B0604020202020204" pitchFamily="34" charset="0"/>
                <a:ea typeface="微软雅黑" panose="020B0503020204020204" pitchFamily="34" charset="-122"/>
                <a:cs typeface="Arial" panose="020B0604020202020204" pitchFamily="34" charset="0"/>
              </a:rPr>
              <a:t>j</a:t>
            </a:r>
            <a:r>
              <a:rPr lang="en-US" altLang="zh-CN"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dirty="0">
                <a:latin typeface="Arial" panose="020B0604020202020204" pitchFamily="34" charset="0"/>
                <a:ea typeface="微软雅黑" panose="020B0503020204020204" pitchFamily="34" charset="-122"/>
                <a:cs typeface="Arial" panose="020B0604020202020204" pitchFamily="34" charset="0"/>
              </a:rPr>
              <a:t>) using the previous FF (</a:t>
            </a:r>
            <a:r>
              <a:rPr lang="en-US" altLang="zh-CN" i="1" dirty="0" err="1">
                <a:latin typeface="Arial" panose="020B0604020202020204" pitchFamily="34" charset="0"/>
                <a:ea typeface="微软雅黑" panose="020B0503020204020204" pitchFamily="34" charset="-122"/>
                <a:cs typeface="Arial" panose="020B0604020202020204" pitchFamily="34" charset="0"/>
              </a:rPr>
              <a:t>u</a:t>
            </a:r>
            <a:r>
              <a:rPr lang="en-US" altLang="zh-CN" i="1" baseline="-25000" dirty="0" err="1">
                <a:latin typeface="Arial" panose="020B0604020202020204" pitchFamily="34" charset="0"/>
                <a:ea typeface="微软雅黑" panose="020B0503020204020204" pitchFamily="34" charset="-122"/>
                <a:cs typeface="Arial" panose="020B0604020202020204" pitchFamily="34" charset="0"/>
              </a:rPr>
              <a:t>j</a:t>
            </a:r>
            <a:r>
              <a:rPr lang="en-US" altLang="zh-CN" dirty="0">
                <a:latin typeface="Arial" panose="020B0604020202020204" pitchFamily="34" charset="0"/>
                <a:ea typeface="微软雅黑" panose="020B0503020204020204" pitchFamily="34" charset="-122"/>
                <a:cs typeface="Arial" panose="020B0604020202020204" pitchFamily="34" charset="0"/>
              </a:rPr>
              <a:t>) and error (</a:t>
            </a:r>
            <a:r>
              <a:rPr lang="en-US" altLang="zh-CN" i="1" dirty="0" err="1">
                <a:latin typeface="Arial" panose="020B0604020202020204" pitchFamily="34" charset="0"/>
                <a:ea typeface="微软雅黑" panose="020B0503020204020204" pitchFamily="34" charset="-122"/>
                <a:cs typeface="Arial" panose="020B0604020202020204" pitchFamily="34" charset="0"/>
              </a:rPr>
              <a:t>e</a:t>
            </a:r>
            <a:r>
              <a:rPr lang="en-US" altLang="zh-CN" i="1" baseline="-25000" dirty="0" err="1">
                <a:latin typeface="Arial" panose="020B0604020202020204" pitchFamily="34" charset="0"/>
                <a:ea typeface="微软雅黑" panose="020B0503020204020204" pitchFamily="34" charset="-122"/>
                <a:cs typeface="Arial" panose="020B0604020202020204" pitchFamily="34" charset="0"/>
              </a:rPr>
              <a:t>j</a:t>
            </a:r>
            <a:r>
              <a:rPr lang="en-US" altLang="zh-CN" dirty="0">
                <a:latin typeface="Arial" panose="020B0604020202020204" pitchFamily="34" charset="0"/>
                <a:ea typeface="微软雅黑" panose="020B0503020204020204" pitchFamily="34" charset="-122"/>
                <a:cs typeface="Arial" panose="020B0604020202020204" pitchFamily="34" charset="0"/>
              </a:rPr>
              <a:t>)  </a:t>
            </a:r>
          </a:p>
          <a:p>
            <a:pPr marL="457200" indent="-457200">
              <a:lnSpc>
                <a:spcPct val="125000"/>
              </a:lnSpc>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a:extLst>
              <a:ext uri="{FF2B5EF4-FFF2-40B4-BE49-F238E27FC236}">
                <a16:creationId xmlns:a16="http://schemas.microsoft.com/office/drawing/2014/main" id="{AC7134E1-DEC0-040F-F62F-BD24E67DD739}"/>
              </a:ext>
            </a:extLst>
          </p:cNvPr>
          <p:cNvSpPr txBox="1"/>
          <p:nvPr/>
        </p:nvSpPr>
        <p:spPr>
          <a:xfrm>
            <a:off x="2531483" y="1792887"/>
            <a:ext cx="2479995" cy="400110"/>
          </a:xfrm>
          <a:prstGeom prst="rect">
            <a:avLst/>
          </a:prstGeom>
          <a:noFill/>
        </p:spPr>
        <p:txBody>
          <a:bodyPr wrap="square">
            <a:spAutoFit/>
          </a:bodyPr>
          <a:lstStyle/>
          <a:p>
            <a:r>
              <a:rPr lang="en-US" altLang="zh-CN" sz="2000" i="1" dirty="0" err="1">
                <a:latin typeface="Arial" panose="020B0604020202020204" pitchFamily="34" charset="0"/>
                <a:ea typeface="微软雅黑" panose="020B0503020204020204" pitchFamily="34" charset="-122"/>
                <a:cs typeface="Arial" panose="020B0604020202020204" pitchFamily="34" charset="0"/>
              </a:rPr>
              <a:t>e</a:t>
            </a:r>
            <a:r>
              <a:rPr lang="en-US" altLang="zh-CN" sz="2000" i="1" baseline="-25000" dirty="0" err="1">
                <a:latin typeface="Arial" panose="020B0604020202020204" pitchFamily="34" charset="0"/>
                <a:ea typeface="微软雅黑" panose="020B0503020204020204" pitchFamily="34" charset="-122"/>
                <a:cs typeface="Arial" panose="020B0604020202020204" pitchFamily="34" charset="0"/>
              </a:rPr>
              <a:t>j</a:t>
            </a:r>
            <a:r>
              <a:rPr lang="en-US" altLang="zh-CN" sz="2000" i="1" baseline="-25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i="1" dirty="0">
                <a:latin typeface="Arial" panose="020B0604020202020204" pitchFamily="34" charset="0"/>
                <a:ea typeface="微软雅黑" panose="020B0503020204020204" pitchFamily="34" charset="-122"/>
                <a:cs typeface="Arial" panose="020B0604020202020204" pitchFamily="34" charset="0"/>
              </a:rPr>
              <a:t>k</a:t>
            </a:r>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i="1" dirty="0" err="1">
                <a:latin typeface="Arial" panose="020B0604020202020204" pitchFamily="34" charset="0"/>
                <a:ea typeface="微软雅黑" panose="020B0503020204020204" pitchFamily="34" charset="-122"/>
                <a:cs typeface="Arial" panose="020B0604020202020204" pitchFamily="34" charset="0"/>
              </a:rPr>
              <a:t>r</a:t>
            </a:r>
            <a:r>
              <a:rPr lang="en-US" altLang="zh-CN" sz="2000" i="1" baseline="-25000" dirty="0" err="1">
                <a:latin typeface="Arial" panose="020B0604020202020204" pitchFamily="34" charset="0"/>
                <a:ea typeface="微软雅黑" panose="020B0503020204020204" pitchFamily="34" charset="-122"/>
                <a:cs typeface="Arial" panose="020B0604020202020204" pitchFamily="34" charset="0"/>
              </a:rPr>
              <a:t>j</a:t>
            </a:r>
            <a:r>
              <a:rPr lang="en-US" altLang="zh-CN" sz="2000" i="1" baseline="-25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i="1" dirty="0">
                <a:latin typeface="Arial" panose="020B0604020202020204" pitchFamily="34" charset="0"/>
                <a:ea typeface="微软雅黑" panose="020B0503020204020204" pitchFamily="34" charset="-122"/>
                <a:cs typeface="Arial" panose="020B0604020202020204" pitchFamily="34" charset="0"/>
              </a:rPr>
              <a:t>k</a:t>
            </a:r>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i="1" dirty="0" err="1">
                <a:latin typeface="Arial" panose="020B0604020202020204" pitchFamily="34" charset="0"/>
                <a:ea typeface="微软雅黑" panose="020B0503020204020204" pitchFamily="34" charset="-122"/>
                <a:cs typeface="Arial" panose="020B0604020202020204" pitchFamily="34" charset="0"/>
              </a:rPr>
              <a:t>y</a:t>
            </a:r>
            <a:r>
              <a:rPr lang="en-US" altLang="zh-CN" sz="2000" i="1" baseline="-25000" dirty="0" err="1">
                <a:latin typeface="Arial" panose="020B0604020202020204" pitchFamily="34" charset="0"/>
                <a:ea typeface="微软雅黑" panose="020B0503020204020204" pitchFamily="34" charset="-122"/>
                <a:cs typeface="Arial" panose="020B0604020202020204" pitchFamily="34" charset="0"/>
              </a:rPr>
              <a:t>j</a:t>
            </a:r>
            <a:r>
              <a:rPr lang="en-US" altLang="zh-CN" sz="2000" i="1" baseline="-25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i="1" dirty="0">
                <a:latin typeface="Arial" panose="020B0604020202020204" pitchFamily="34" charset="0"/>
                <a:ea typeface="微软雅黑" panose="020B0503020204020204" pitchFamily="34" charset="-122"/>
                <a:cs typeface="Arial" panose="020B0604020202020204" pitchFamily="34" charset="0"/>
              </a:rPr>
              <a:t>k</a:t>
            </a:r>
            <a:r>
              <a:rPr lang="en-US" altLang="zh-CN" sz="2000" dirty="0">
                <a:latin typeface="Arial" panose="020B0604020202020204" pitchFamily="34" charset="0"/>
                <a:ea typeface="微软雅黑" panose="020B0503020204020204" pitchFamily="34" charset="-122"/>
                <a:cs typeface="Arial" panose="020B0604020202020204" pitchFamily="34" charset="0"/>
              </a:rPr>
              <a:t>)</a:t>
            </a:r>
            <a:endParaRPr lang="zh-CN" altLang="en-US" sz="1600" dirty="0"/>
          </a:p>
        </p:txBody>
      </p:sp>
      <p:sp>
        <p:nvSpPr>
          <p:cNvPr id="16" name="文本框 15">
            <a:extLst>
              <a:ext uri="{FF2B5EF4-FFF2-40B4-BE49-F238E27FC236}">
                <a16:creationId xmlns:a16="http://schemas.microsoft.com/office/drawing/2014/main" id="{C935DEDC-43A4-AE43-5428-3B5EAD8EF81A}"/>
              </a:ext>
            </a:extLst>
          </p:cNvPr>
          <p:cNvSpPr txBox="1"/>
          <p:nvPr/>
        </p:nvSpPr>
        <p:spPr>
          <a:xfrm>
            <a:off x="2531483" y="2758839"/>
            <a:ext cx="4589781" cy="400110"/>
          </a:xfrm>
          <a:prstGeom prst="rect">
            <a:avLst/>
          </a:prstGeom>
          <a:noFill/>
          <a:ln>
            <a:noFill/>
          </a:ln>
        </p:spPr>
        <p:txBody>
          <a:bodyPr wrap="square">
            <a:spAutoFit/>
          </a:bodyPr>
          <a:lstStyle/>
          <a:p>
            <a:r>
              <a:rPr lang="en-US" altLang="zh-CN" sz="2000" i="1">
                <a:latin typeface="Arial" panose="020B0604020202020204" pitchFamily="34" charset="0"/>
                <a:ea typeface="微软雅黑" panose="020B0503020204020204" pitchFamily="34" charset="-122"/>
                <a:cs typeface="Arial" panose="020B0604020202020204" pitchFamily="34" charset="0"/>
              </a:rPr>
              <a:t>u</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j+</a:t>
            </a:r>
            <a:r>
              <a:rPr lang="en-US" altLang="zh-CN" sz="2000" baseline="-25000">
                <a:latin typeface="Arial" panose="020B0604020202020204" pitchFamily="34" charset="0"/>
                <a:ea typeface="微软雅黑" panose="020B0503020204020204" pitchFamily="34" charset="-122"/>
                <a:cs typeface="Arial" panose="020B0604020202020204" pitchFamily="34" charset="0"/>
              </a:rPr>
              <a:t>1</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k</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b="1" i="1">
                <a:solidFill>
                  <a:srgbClr val="C00000"/>
                </a:solidFill>
                <a:latin typeface="Arial" panose="020B0604020202020204" pitchFamily="34" charset="0"/>
                <a:ea typeface="微软雅黑" panose="020B0503020204020204" pitchFamily="34" charset="-122"/>
                <a:cs typeface="Arial" panose="020B0604020202020204" pitchFamily="34" charset="0"/>
              </a:rPr>
              <a:t>Q</a:t>
            </a:r>
            <a:r>
              <a:rPr lang="en-US" altLang="zh-CN" sz="2000" b="1" baseline="-25000">
                <a:solidFill>
                  <a:srgbClr val="C00000"/>
                </a:solidFill>
                <a:latin typeface="Arial" panose="020B0604020202020204" pitchFamily="34" charset="0"/>
                <a:ea typeface="微软雅黑" panose="020B0503020204020204" pitchFamily="34" charset="-122"/>
                <a:cs typeface="Arial" panose="020B0604020202020204" pitchFamily="34" charset="0"/>
              </a:rPr>
              <a:t>ILC</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err="1">
                <a:latin typeface="Arial" panose="020B0604020202020204" pitchFamily="34" charset="0"/>
                <a:ea typeface="微软雅黑" panose="020B0503020204020204" pitchFamily="34" charset="-122"/>
                <a:cs typeface="Arial" panose="020B0604020202020204" pitchFamily="34" charset="0"/>
              </a:rPr>
              <a:t>u</a:t>
            </a:r>
            <a:r>
              <a:rPr lang="en-US" altLang="zh-CN" sz="2000" i="1" baseline="-25000" err="1">
                <a:latin typeface="Arial" panose="020B0604020202020204" pitchFamily="34" charset="0"/>
                <a:ea typeface="微软雅黑" panose="020B0503020204020204" pitchFamily="34" charset="-122"/>
                <a:cs typeface="Arial" panose="020B0604020202020204" pitchFamily="34" charset="0"/>
              </a:rPr>
              <a:t>j</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000" i="1">
                <a:latin typeface="Arial" panose="020B0604020202020204" pitchFamily="34" charset="0"/>
                <a:ea typeface="微软雅黑" panose="020B0503020204020204" pitchFamily="34" charset="-122"/>
                <a:cs typeface="Arial" panose="020B0604020202020204" pitchFamily="34" charset="0"/>
              </a:rPr>
              <a:t>+ </a:t>
            </a:r>
            <a:r>
              <a:rPr lang="en-US" altLang="zh-CN" sz="2000" b="1" i="1">
                <a:solidFill>
                  <a:srgbClr val="C00000"/>
                </a:solidFill>
                <a:latin typeface="Arial" panose="020B0604020202020204" pitchFamily="34" charset="0"/>
                <a:ea typeface="微软雅黑" panose="020B0503020204020204" pitchFamily="34" charset="-122"/>
                <a:cs typeface="Arial" panose="020B0604020202020204" pitchFamily="34" charset="0"/>
              </a:rPr>
              <a:t>L</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e</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j </a:t>
            </a:r>
            <a:r>
              <a:rPr lang="en-US" altLang="zh-CN" sz="2000">
                <a:latin typeface="Arial" panose="020B0604020202020204" pitchFamily="34" charset="0"/>
                <a:ea typeface="微软雅黑" panose="020B0503020204020204" pitchFamily="34" charset="-122"/>
                <a:cs typeface="Arial" panose="020B0604020202020204" pitchFamily="34" charset="0"/>
              </a:rPr>
              <a:t>)]</a:t>
            </a:r>
            <a:endParaRPr lang="zh-CN" altLang="en-US" sz="1600"/>
          </a:p>
        </p:txBody>
      </p:sp>
      <p:cxnSp>
        <p:nvCxnSpPr>
          <p:cNvPr id="23" name="直接箭头连接符 22">
            <a:extLst>
              <a:ext uri="{FF2B5EF4-FFF2-40B4-BE49-F238E27FC236}">
                <a16:creationId xmlns:a16="http://schemas.microsoft.com/office/drawing/2014/main" id="{663AD40F-BF19-18FA-0699-E3BEE5F26767}"/>
              </a:ext>
            </a:extLst>
          </p:cNvPr>
          <p:cNvCxnSpPr>
            <a:cxnSpLocks/>
          </p:cNvCxnSpPr>
          <p:nvPr/>
        </p:nvCxnSpPr>
        <p:spPr>
          <a:xfrm flipH="1">
            <a:off x="3784094" y="2775060"/>
            <a:ext cx="301830" cy="163970"/>
          </a:xfrm>
          <a:prstGeom prst="straightConnector1">
            <a:avLst/>
          </a:prstGeom>
          <a:ln w="12700">
            <a:gradFill>
              <a:gsLst>
                <a:gs pos="0">
                  <a:srgbClr val="C00000"/>
                </a:gs>
                <a:gs pos="100000">
                  <a:schemeClr val="accent2">
                    <a:lumMod val="20000"/>
                    <a:lumOff val="80000"/>
                  </a:schemeClr>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B44A191C-E3A7-C6A2-2359-E17E33D05BC1}"/>
              </a:ext>
            </a:extLst>
          </p:cNvPr>
          <p:cNvCxnSpPr>
            <a:cxnSpLocks/>
          </p:cNvCxnSpPr>
          <p:nvPr/>
        </p:nvCxnSpPr>
        <p:spPr>
          <a:xfrm flipH="1" flipV="1">
            <a:off x="4588686" y="3084856"/>
            <a:ext cx="195070" cy="222385"/>
          </a:xfrm>
          <a:prstGeom prst="straightConnector1">
            <a:avLst/>
          </a:prstGeom>
          <a:ln w="12700">
            <a:gradFill>
              <a:gsLst>
                <a:gs pos="0">
                  <a:srgbClr val="C00000"/>
                </a:gs>
                <a:gs pos="100000">
                  <a:schemeClr val="accent2">
                    <a:lumMod val="20000"/>
                    <a:lumOff val="80000"/>
                  </a:schemeClr>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6613B782-0A1C-8DC3-C1EA-8DADCFA5738F}"/>
              </a:ext>
            </a:extLst>
          </p:cNvPr>
          <p:cNvSpPr/>
          <p:nvPr/>
        </p:nvSpPr>
        <p:spPr>
          <a:xfrm>
            <a:off x="9244577" y="3366174"/>
            <a:ext cx="2411599" cy="2947999"/>
          </a:xfrm>
          <a:prstGeom prst="roundRect">
            <a:avLst>
              <a:gd name="adj" fmla="val 3003"/>
            </a:avLst>
          </a:prstGeom>
          <a:gradFill>
            <a:gsLst>
              <a:gs pos="0">
                <a:schemeClr val="accent6">
                  <a:lumMod val="5000"/>
                  <a:lumOff val="95000"/>
                </a:schemeClr>
              </a:gs>
              <a:gs pos="100000">
                <a:srgbClr val="1451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3115F94C-A7D5-EFF9-EFF3-846DADB63C1B}"/>
              </a:ext>
            </a:extLst>
          </p:cNvPr>
          <p:cNvSpPr txBox="1"/>
          <p:nvPr/>
        </p:nvSpPr>
        <p:spPr>
          <a:xfrm>
            <a:off x="9244577" y="3417790"/>
            <a:ext cx="2411599" cy="338554"/>
          </a:xfrm>
          <a:prstGeom prst="rect">
            <a:avLst/>
          </a:prstGeom>
          <a:noFill/>
        </p:spPr>
        <p:txBody>
          <a:bodyPr wrap="square">
            <a:spAutoFit/>
          </a:bodyPr>
          <a:lstStyle/>
          <a:p>
            <a:r>
              <a:rPr lang="en-US" altLang="zh-CN" sz="1600" b="1">
                <a:latin typeface="Arial" panose="020B0604020202020204" pitchFamily="34" charset="0"/>
                <a:cs typeface="Arial" panose="020B0604020202020204" pitchFamily="34" charset="0"/>
              </a:rPr>
              <a:t>E.g. Norm Optimal ILC</a:t>
            </a:r>
            <a:endParaRPr lang="zh-CN" altLang="en-US" sz="1600" b="1">
              <a:latin typeface="Arial" panose="020B0604020202020204" pitchFamily="34" charset="0"/>
              <a:cs typeface="Arial" panose="020B0604020202020204" pitchFamily="34" charset="0"/>
            </a:endParaRPr>
          </a:p>
        </p:txBody>
      </p:sp>
      <p:pic>
        <p:nvPicPr>
          <p:cNvPr id="21" name="图片 20">
            <a:extLst>
              <a:ext uri="{FF2B5EF4-FFF2-40B4-BE49-F238E27FC236}">
                <a16:creationId xmlns:a16="http://schemas.microsoft.com/office/drawing/2014/main" id="{6F027973-B03D-05FE-D8BD-02208671F9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64518" y="3839787"/>
            <a:ext cx="1961087" cy="2011200"/>
          </a:xfrm>
          <a:prstGeom prst="rect">
            <a:avLst/>
          </a:prstGeom>
        </p:spPr>
      </p:pic>
      <p:sp>
        <p:nvSpPr>
          <p:cNvPr id="22" name="文本框 21">
            <a:extLst>
              <a:ext uri="{FF2B5EF4-FFF2-40B4-BE49-F238E27FC236}">
                <a16:creationId xmlns:a16="http://schemas.microsoft.com/office/drawing/2014/main" id="{031E4A74-3E29-05F6-FA5C-E3BB09EF063D}"/>
              </a:ext>
            </a:extLst>
          </p:cNvPr>
          <p:cNvSpPr txBox="1"/>
          <p:nvPr/>
        </p:nvSpPr>
        <p:spPr>
          <a:xfrm rot="19144052">
            <a:off x="9251534" y="4589524"/>
            <a:ext cx="2326073" cy="523220"/>
          </a:xfrm>
          <a:prstGeom prst="rect">
            <a:avLst/>
          </a:prstGeom>
          <a:noFill/>
          <a:effectLst>
            <a:outerShdw blurRad="50800" dist="38100" dir="13500000" algn="br" rotWithShape="0">
              <a:prstClr val="black"/>
            </a:outerShdw>
          </a:effectLst>
        </p:spPr>
        <p:txBody>
          <a:bodyPr wrap="square">
            <a:spAutoFit/>
          </a:bodyPr>
          <a:lstStyle/>
          <a:p>
            <a:r>
              <a:rPr lang="en-US" altLang="zh-CN" sz="2800" b="1" dirty="0">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rPr>
              <a:t>Complicated</a:t>
            </a:r>
            <a:endParaRPr lang="zh-CN" altLang="en-US" sz="2800" b="1" dirty="0">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endParaRPr>
          </a:p>
        </p:txBody>
      </p:sp>
      <p:sp>
        <p:nvSpPr>
          <p:cNvPr id="26" name="标题 21">
            <a:extLst>
              <a:ext uri="{FF2B5EF4-FFF2-40B4-BE49-F238E27FC236}">
                <a16:creationId xmlns:a16="http://schemas.microsoft.com/office/drawing/2014/main" id="{64E67A2B-ED85-75E5-160E-BEA0A3D406AB}"/>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Iterative Learning</a:t>
            </a:r>
            <a:r>
              <a:rPr lang="en-US" altLang="zh-CN"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 Control</a:t>
            </a:r>
            <a:r>
              <a:rPr lang="zh-CN" altLang="en-US"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a:t>
            </a:r>
            <a:r>
              <a:rPr lang="en-US" altLang="zh-CN"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ILC</a:t>
            </a:r>
            <a:r>
              <a:rPr lang="zh-CN" altLang="en-US"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矩形 27">
            <a:extLst>
              <a:ext uri="{FF2B5EF4-FFF2-40B4-BE49-F238E27FC236}">
                <a16:creationId xmlns:a16="http://schemas.microsoft.com/office/drawing/2014/main" id="{AFDD26AD-2ED9-62B0-FA89-1100AC4FA447}"/>
              </a:ext>
            </a:extLst>
          </p:cNvPr>
          <p:cNvSpPr/>
          <p:nvPr/>
        </p:nvSpPr>
        <p:spPr>
          <a:xfrm>
            <a:off x="640526" y="881067"/>
            <a:ext cx="11087924" cy="43928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b="1" dirty="0">
                <a:latin typeface="Arial" panose="020B0604020202020204" pitchFamily="34" charset="0"/>
                <a:ea typeface="微软雅黑" panose="020B0503020204020204" pitchFamily="34" charset="-122"/>
                <a:cs typeface="Arial" panose="020B0604020202020204" pitchFamily="34" charset="0"/>
              </a:rPr>
              <a:t>Iterative Learning Control </a:t>
            </a:r>
            <a:r>
              <a:rPr lang="en-US" altLang="zh-CN" sz="2000" dirty="0">
                <a:latin typeface="Arial" panose="020B0604020202020204" pitchFamily="34" charset="0"/>
                <a:ea typeface="微软雅黑" panose="020B0503020204020204" pitchFamily="34" charset="-122"/>
                <a:cs typeface="Arial" panose="020B0604020202020204" pitchFamily="34" charset="0"/>
              </a:rPr>
              <a:t>(ILC) </a:t>
            </a:r>
            <a:r>
              <a:rPr lang="zh-CN" altLang="en-US"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rPr>
              <a:t>widely used for beam-loading compensation</a:t>
            </a:r>
          </a:p>
        </p:txBody>
      </p:sp>
      <p:pic>
        <p:nvPicPr>
          <p:cNvPr id="29" name="图片 28">
            <a:extLst>
              <a:ext uri="{FF2B5EF4-FFF2-40B4-BE49-F238E27FC236}">
                <a16:creationId xmlns:a16="http://schemas.microsoft.com/office/drawing/2014/main" id="{477CF110-E4CF-FB0F-383F-EADB93A6216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104064" y="4730206"/>
            <a:ext cx="634636" cy="959628"/>
          </a:xfrm>
          <a:prstGeom prst="rect">
            <a:avLst/>
          </a:prstGeom>
        </p:spPr>
      </p:pic>
      <p:sp>
        <p:nvSpPr>
          <p:cNvPr id="34" name="文本框 33">
            <a:extLst>
              <a:ext uri="{FF2B5EF4-FFF2-40B4-BE49-F238E27FC236}">
                <a16:creationId xmlns:a16="http://schemas.microsoft.com/office/drawing/2014/main" id="{09973AB9-152B-8F35-5707-DC5288678BA7}"/>
              </a:ext>
            </a:extLst>
          </p:cNvPr>
          <p:cNvSpPr txBox="1"/>
          <p:nvPr/>
        </p:nvSpPr>
        <p:spPr>
          <a:xfrm>
            <a:off x="9265353" y="5902706"/>
            <a:ext cx="2411599" cy="276999"/>
          </a:xfrm>
          <a:prstGeom prst="rect">
            <a:avLst/>
          </a:prstGeom>
          <a:noFill/>
        </p:spPr>
        <p:txBody>
          <a:bodyPr wrap="square">
            <a:spAutoFit/>
          </a:bodyPr>
          <a:lstStyle/>
          <a:p>
            <a:r>
              <a:rPr lang="en-US" altLang="zh-CN" sz="120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110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rPr>
              <a:t>D. H. Owens, Springer, 2015</a:t>
            </a:r>
            <a:endParaRPr lang="zh-CN" altLang="en-US" sz="1200">
              <a:solidFill>
                <a:schemeClr val="bg1">
                  <a:lumMod val="85000"/>
                </a:schemeClr>
              </a:solidFill>
            </a:endParaRPr>
          </a:p>
        </p:txBody>
      </p:sp>
      <p:sp>
        <p:nvSpPr>
          <p:cNvPr id="3" name="灯片编号占位符 2">
            <a:extLst>
              <a:ext uri="{FF2B5EF4-FFF2-40B4-BE49-F238E27FC236}">
                <a16:creationId xmlns:a16="http://schemas.microsoft.com/office/drawing/2014/main" id="{030700E0-61C3-D6CC-34F1-803EC48DDCB7}"/>
              </a:ext>
            </a:extLst>
          </p:cNvPr>
          <p:cNvSpPr txBox="1">
            <a:spLocks/>
          </p:cNvSpPr>
          <p:nvPr/>
        </p:nvSpPr>
        <p:spPr>
          <a:xfrm>
            <a:off x="11677650" y="6508134"/>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FA2BBD-743F-C946-849D-BD878E6EB367}" type="slidenum">
              <a:rPr kumimoji="1" lang="zh-CN" altLang="en-US" sz="1400" smtClean="0">
                <a:solidFill>
                  <a:prstClr val="white"/>
                </a:solidFill>
                <a:latin typeface="Arial" panose="020B0604020202020204" pitchFamily="34" charset="0"/>
                <a:ea typeface="华文楷体" panose="02010600040101010101" pitchFamily="2" charset="-122"/>
                <a:cs typeface="Arial" panose="020B0604020202020204" pitchFamily="34" charset="0"/>
              </a:rPr>
              <a:pPr>
                <a:defRPr/>
              </a:pPr>
              <a:t>64</a:t>
            </a:fld>
            <a:endParaRPr kumimoji="1" lang="zh-CN" altLang="en-US" sz="1400">
              <a:solidFill>
                <a:prstClr val="white"/>
              </a:solidFill>
              <a:latin typeface="Arial" panose="020B0604020202020204" pitchFamily="34" charset="0"/>
              <a:ea typeface="华文楷体" panose="02010600040101010101" pitchFamily="2" charset="-122"/>
              <a:cs typeface="Arial" panose="020B0604020202020204" pitchFamily="34" charset="0"/>
            </a:endParaRPr>
          </a:p>
        </p:txBody>
      </p:sp>
    </p:spTree>
    <p:extLst>
      <p:ext uri="{BB962C8B-B14F-4D97-AF65-F5344CB8AC3E}">
        <p14:creationId xmlns:p14="http://schemas.microsoft.com/office/powerpoint/2010/main" val="1093527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A8C2A1CF-4C22-4A51-33A0-88153C43E98B}"/>
              </a:ext>
            </a:extLst>
          </p:cNvPr>
          <p:cNvSpPr/>
          <p:nvPr/>
        </p:nvSpPr>
        <p:spPr>
          <a:xfrm>
            <a:off x="600030" y="4565528"/>
            <a:ext cx="3385009" cy="1069612"/>
          </a:xfrm>
          <a:prstGeom prst="roundRect">
            <a:avLst>
              <a:gd name="adj" fmla="val 10332"/>
            </a:avLst>
          </a:prstGeom>
          <a:solidFill>
            <a:srgbClr val="2B5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 name="矩形: 圆角 11">
            <a:extLst>
              <a:ext uri="{FF2B5EF4-FFF2-40B4-BE49-F238E27FC236}">
                <a16:creationId xmlns:a16="http://schemas.microsoft.com/office/drawing/2014/main" id="{3F804F40-04D4-93CA-D524-F650FBCA8CAD}"/>
              </a:ext>
            </a:extLst>
          </p:cNvPr>
          <p:cNvSpPr/>
          <p:nvPr/>
        </p:nvSpPr>
        <p:spPr>
          <a:xfrm>
            <a:off x="600031" y="3655822"/>
            <a:ext cx="3385009" cy="535709"/>
          </a:xfrm>
          <a:prstGeom prst="roundRect">
            <a:avLst>
              <a:gd name="adj" fmla="val 103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933E3D2B-3A50-6D2B-952E-4C96A01E5C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78999" y="2008037"/>
            <a:ext cx="1638102" cy="327834"/>
          </a:xfrm>
          <a:prstGeom prst="rect">
            <a:avLst/>
          </a:prstGeom>
          <a:ln w="12700">
            <a:solidFill>
              <a:schemeClr val="accent6">
                <a:lumMod val="40000"/>
                <a:lumOff val="60000"/>
              </a:schemeClr>
            </a:solidFill>
          </a:ln>
        </p:spPr>
      </p:pic>
      <p:pic>
        <p:nvPicPr>
          <p:cNvPr id="22" name="图片 21">
            <a:extLst>
              <a:ext uri="{FF2B5EF4-FFF2-40B4-BE49-F238E27FC236}">
                <a16:creationId xmlns:a16="http://schemas.microsoft.com/office/drawing/2014/main" id="{7F5EF3EC-43CC-DCEE-98FD-81615FC9671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01578" y="4621961"/>
            <a:ext cx="1615523" cy="327834"/>
          </a:xfrm>
          <a:prstGeom prst="rect">
            <a:avLst/>
          </a:prstGeom>
          <a:ln>
            <a:solidFill>
              <a:srgbClr val="8064A2"/>
            </a:solidFill>
          </a:ln>
        </p:spPr>
      </p:pic>
      <p:pic>
        <p:nvPicPr>
          <p:cNvPr id="5" name="图形 4">
            <a:extLst>
              <a:ext uri="{FF2B5EF4-FFF2-40B4-BE49-F238E27FC236}">
                <a16:creationId xmlns:a16="http://schemas.microsoft.com/office/drawing/2014/main" id="{7B83A8E3-C217-6206-F5A1-958C07384B84}"/>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2265" t="8119" r="3856" b="7475"/>
          <a:stretch/>
        </p:blipFill>
        <p:spPr>
          <a:xfrm>
            <a:off x="4162960" y="2187559"/>
            <a:ext cx="7616291" cy="3639101"/>
          </a:xfrm>
          <a:prstGeom prst="rect">
            <a:avLst/>
          </a:prstGeom>
        </p:spPr>
      </p:pic>
      <p:pic>
        <p:nvPicPr>
          <p:cNvPr id="3" name="图片 2">
            <a:extLst>
              <a:ext uri="{FF2B5EF4-FFF2-40B4-BE49-F238E27FC236}">
                <a16:creationId xmlns:a16="http://schemas.microsoft.com/office/drawing/2014/main" id="{2C82EB3D-B2C8-90E6-E862-B6C33622298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6819" y="2187559"/>
            <a:ext cx="2451129" cy="1404728"/>
          </a:xfrm>
          <a:prstGeom prst="rect">
            <a:avLst/>
          </a:prstGeom>
        </p:spPr>
      </p:pic>
      <p:sp>
        <p:nvSpPr>
          <p:cNvPr id="6" name="文本框 5">
            <a:extLst>
              <a:ext uri="{FF2B5EF4-FFF2-40B4-BE49-F238E27FC236}">
                <a16:creationId xmlns:a16="http://schemas.microsoft.com/office/drawing/2014/main" id="{47F965EA-57FA-830D-D482-E35A0CF21490}"/>
              </a:ext>
            </a:extLst>
          </p:cNvPr>
          <p:cNvSpPr txBox="1"/>
          <p:nvPr/>
        </p:nvSpPr>
        <p:spPr>
          <a:xfrm>
            <a:off x="516939" y="3671427"/>
            <a:ext cx="3385009" cy="461665"/>
          </a:xfrm>
          <a:prstGeom prst="rect">
            <a:avLst/>
          </a:prstGeom>
          <a:noFill/>
          <a:ln>
            <a:noFill/>
          </a:ln>
        </p:spPr>
        <p:txBody>
          <a:bodyPr wrap="square">
            <a:spAutoFit/>
          </a:bodyPr>
          <a:lstStyle/>
          <a:p>
            <a:r>
              <a:rPr lang="en-US" altLang="zh-CN" sz="1800">
                <a:latin typeface="Arial" panose="020B0604020202020204" pitchFamily="34" charset="0"/>
                <a:ea typeface="微软雅黑" panose="020B0503020204020204" pitchFamily="34" charset="-122"/>
                <a:cs typeface="Arial" panose="020B0604020202020204" pitchFamily="34" charset="0"/>
              </a:rPr>
              <a:t> </a:t>
            </a:r>
            <a:r>
              <a:rPr lang="en-US" altLang="zh-CN" sz="2400" i="1">
                <a:latin typeface="Arial" panose="020B0604020202020204" pitchFamily="34" charset="0"/>
                <a:ea typeface="微软雅黑" panose="020B0503020204020204" pitchFamily="34" charset="-122"/>
                <a:cs typeface="Arial" panose="020B0604020202020204" pitchFamily="34" charset="0"/>
              </a:rPr>
              <a:t>u</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j+</a:t>
            </a:r>
            <a:r>
              <a:rPr lang="en-US" altLang="zh-CN" sz="2400" baseline="-25000">
                <a:latin typeface="Arial" panose="020B0604020202020204" pitchFamily="34" charset="0"/>
                <a:ea typeface="微软雅黑" panose="020B0503020204020204" pitchFamily="34" charset="-122"/>
                <a:cs typeface="Arial" panose="020B0604020202020204" pitchFamily="34" charset="0"/>
              </a:rPr>
              <a:t>1</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400">
                <a:latin typeface="Arial" panose="020B0604020202020204" pitchFamily="34" charset="0"/>
                <a:ea typeface="微软雅黑" panose="020B0503020204020204" pitchFamily="34" charset="-122"/>
                <a:cs typeface="Arial" panose="020B0604020202020204" pitchFamily="34" charset="0"/>
              </a:rPr>
              <a:t>(</a:t>
            </a:r>
            <a:r>
              <a:rPr lang="en-US" altLang="zh-CN" sz="2400" i="1">
                <a:latin typeface="Arial" panose="020B0604020202020204" pitchFamily="34" charset="0"/>
                <a:ea typeface="微软雅黑" panose="020B0503020204020204" pitchFamily="34" charset="-122"/>
                <a:cs typeface="Arial" panose="020B0604020202020204" pitchFamily="34" charset="0"/>
              </a:rPr>
              <a:t>k</a:t>
            </a:r>
            <a:r>
              <a:rPr lang="en-US" altLang="zh-CN" sz="2400">
                <a:latin typeface="Arial" panose="020B0604020202020204" pitchFamily="34" charset="0"/>
                <a:ea typeface="微软雅黑" panose="020B0503020204020204" pitchFamily="34" charset="-122"/>
                <a:cs typeface="Arial" panose="020B0604020202020204" pitchFamily="34" charset="0"/>
              </a:rPr>
              <a:t>) = </a:t>
            </a:r>
            <a:r>
              <a:rPr lang="en-US" altLang="zh-CN" sz="2400" b="1" i="1">
                <a:latin typeface="Arial" panose="020B0604020202020204" pitchFamily="34" charset="0"/>
                <a:ea typeface="微软雅黑" panose="020B0503020204020204" pitchFamily="34" charset="-122"/>
                <a:cs typeface="Arial" panose="020B0604020202020204" pitchFamily="34" charset="0"/>
              </a:rPr>
              <a:t>Q</a:t>
            </a:r>
            <a:r>
              <a:rPr lang="en-US" altLang="zh-CN" sz="2400" b="1" baseline="-25000">
                <a:latin typeface="Arial" panose="020B0604020202020204" pitchFamily="34" charset="0"/>
                <a:ea typeface="微软雅黑" panose="020B0503020204020204" pitchFamily="34" charset="-122"/>
                <a:cs typeface="Arial" panose="020B0604020202020204" pitchFamily="34" charset="0"/>
              </a:rPr>
              <a:t>ILC</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400">
                <a:latin typeface="Arial" panose="020B0604020202020204" pitchFamily="34" charset="0"/>
                <a:ea typeface="微软雅黑" panose="020B0503020204020204" pitchFamily="34" charset="-122"/>
                <a:cs typeface="Arial" panose="020B0604020202020204" pitchFamily="34" charset="0"/>
              </a:rPr>
              <a:t>[</a:t>
            </a:r>
            <a:r>
              <a:rPr lang="en-US" altLang="zh-CN" sz="2400" i="1" err="1">
                <a:latin typeface="Arial" panose="020B0604020202020204" pitchFamily="34" charset="0"/>
                <a:ea typeface="微软雅黑" panose="020B0503020204020204" pitchFamily="34" charset="-122"/>
                <a:cs typeface="Arial" panose="020B0604020202020204" pitchFamily="34" charset="0"/>
              </a:rPr>
              <a:t>u</a:t>
            </a:r>
            <a:r>
              <a:rPr lang="en-US" altLang="zh-CN" sz="2400" i="1" baseline="-25000" err="1">
                <a:latin typeface="Arial" panose="020B0604020202020204" pitchFamily="34" charset="0"/>
                <a:ea typeface="微软雅黑" panose="020B0503020204020204" pitchFamily="34" charset="-122"/>
                <a:cs typeface="Arial" panose="020B0604020202020204" pitchFamily="34" charset="0"/>
              </a:rPr>
              <a:t>j</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400" i="1">
                <a:latin typeface="Arial" panose="020B0604020202020204" pitchFamily="34" charset="0"/>
                <a:ea typeface="微软雅黑" panose="020B0503020204020204" pitchFamily="34" charset="-122"/>
                <a:cs typeface="Arial" panose="020B0604020202020204" pitchFamily="34" charset="0"/>
              </a:rPr>
              <a:t>+ </a:t>
            </a:r>
            <a:r>
              <a:rPr lang="en-US" altLang="zh-CN" sz="2400" b="1" i="1">
                <a:latin typeface="Arial" panose="020B0604020202020204" pitchFamily="34" charset="0"/>
                <a:ea typeface="微软雅黑" panose="020B0503020204020204" pitchFamily="34" charset="-122"/>
                <a:cs typeface="Arial" panose="020B0604020202020204" pitchFamily="34" charset="0"/>
              </a:rPr>
              <a:t>L</a:t>
            </a:r>
            <a:r>
              <a:rPr lang="en-US" altLang="zh-CN" sz="2400">
                <a:latin typeface="Arial" panose="020B0604020202020204" pitchFamily="34" charset="0"/>
                <a:ea typeface="微软雅黑" panose="020B0503020204020204" pitchFamily="34" charset="-122"/>
                <a:cs typeface="Arial" panose="020B0604020202020204" pitchFamily="34" charset="0"/>
              </a:rPr>
              <a:t>(</a:t>
            </a:r>
            <a:r>
              <a:rPr lang="en-US" altLang="zh-CN" sz="2400" i="1">
                <a:latin typeface="Arial" panose="020B0604020202020204" pitchFamily="34" charset="0"/>
                <a:ea typeface="微软雅黑" panose="020B0503020204020204" pitchFamily="34" charset="-122"/>
                <a:cs typeface="Arial" panose="020B0604020202020204" pitchFamily="34" charset="0"/>
              </a:rPr>
              <a:t>e</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j </a:t>
            </a:r>
            <a:r>
              <a:rPr lang="en-US" altLang="zh-CN" sz="2400">
                <a:latin typeface="Arial" panose="020B0604020202020204" pitchFamily="34" charset="0"/>
                <a:ea typeface="微软雅黑" panose="020B0503020204020204" pitchFamily="34" charset="-122"/>
                <a:cs typeface="Arial" panose="020B0604020202020204" pitchFamily="34" charset="0"/>
              </a:rPr>
              <a:t>)]</a:t>
            </a:r>
            <a:endParaRPr lang="zh-CN" altLang="en-US"/>
          </a:p>
        </p:txBody>
      </p:sp>
      <p:grpSp>
        <p:nvGrpSpPr>
          <p:cNvPr id="11" name="组合 10">
            <a:extLst>
              <a:ext uri="{FF2B5EF4-FFF2-40B4-BE49-F238E27FC236}">
                <a16:creationId xmlns:a16="http://schemas.microsoft.com/office/drawing/2014/main" id="{1A406606-ECD3-F973-76D7-50FC20180CCA}"/>
              </a:ext>
            </a:extLst>
          </p:cNvPr>
          <p:cNvGrpSpPr/>
          <p:nvPr/>
        </p:nvGrpSpPr>
        <p:grpSpPr>
          <a:xfrm>
            <a:off x="907448" y="4618866"/>
            <a:ext cx="3208664" cy="930820"/>
            <a:chOff x="6965098" y="1741272"/>
            <a:chExt cx="3415686" cy="930820"/>
          </a:xfrm>
          <a:solidFill>
            <a:schemeClr val="bg1"/>
          </a:solidFill>
        </p:grpSpPr>
        <p:sp>
          <p:nvSpPr>
            <p:cNvPr id="7" name="文本框 6">
              <a:extLst>
                <a:ext uri="{FF2B5EF4-FFF2-40B4-BE49-F238E27FC236}">
                  <a16:creationId xmlns:a16="http://schemas.microsoft.com/office/drawing/2014/main" id="{0A53D16E-167C-511F-C0E4-6B3DD65B6DBD}"/>
                </a:ext>
              </a:extLst>
            </p:cNvPr>
            <p:cNvSpPr txBox="1"/>
            <p:nvPr/>
          </p:nvSpPr>
          <p:spPr>
            <a:xfrm>
              <a:off x="7018470" y="1741272"/>
              <a:ext cx="3362314" cy="400110"/>
            </a:xfrm>
            <a:prstGeom prst="rect">
              <a:avLst/>
            </a:prstGeom>
            <a:noFill/>
            <a:ln>
              <a:noFill/>
            </a:ln>
          </p:spPr>
          <p:txBody>
            <a:bodyPr wrap="square">
              <a:spAutoFit/>
            </a:bodyPr>
            <a:lstStyle/>
            <a:p>
              <a:r>
                <a:rPr lang="en-US" altLang="zh-CN" sz="1600">
                  <a:latin typeface="Arial" panose="020B0604020202020204" pitchFamily="34" charset="0"/>
                  <a:ea typeface="微软雅黑" panose="020B0503020204020204" pitchFamily="34" charset="-122"/>
                  <a:cs typeface="Arial" panose="020B0604020202020204" pitchFamily="34" charset="0"/>
                </a:rPr>
                <a:t>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u</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baseline="-25000">
                  <a:solidFill>
                    <a:srgbClr val="FFFF00"/>
                  </a:solidFill>
                  <a:latin typeface="Arial" panose="020B0604020202020204" pitchFamily="34" charset="0"/>
                  <a:ea typeface="微软雅黑" panose="020B0503020204020204" pitchFamily="34" charset="-122"/>
                  <a:cs typeface="Arial" panose="020B0604020202020204" pitchFamily="34" charset="0"/>
                </a:rPr>
                <a:t>1</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k</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l-GR"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ε</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F</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l-GR"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ε</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 L</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e</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 </a:t>
              </a:r>
              <a:endPar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a:extLst>
                <a:ext uri="{FF2B5EF4-FFF2-40B4-BE49-F238E27FC236}">
                  <a16:creationId xmlns:a16="http://schemas.microsoft.com/office/drawing/2014/main" id="{34BDB012-938A-C541-8B57-C64ABB3EAE19}"/>
                </a:ext>
              </a:extLst>
            </p:cNvPr>
            <p:cNvSpPr txBox="1"/>
            <p:nvPr/>
          </p:nvSpPr>
          <p:spPr>
            <a:xfrm>
              <a:off x="7393574" y="2243866"/>
              <a:ext cx="2801378" cy="400110"/>
            </a:xfrm>
            <a:prstGeom prst="rect">
              <a:avLst/>
            </a:prstGeom>
            <a:noFill/>
            <a:ln>
              <a:noFill/>
            </a:ln>
          </p:spPr>
          <p:txBody>
            <a:bodyPr wrap="square">
              <a:spAutoFit/>
            </a:bodyPr>
            <a:lstStyle/>
            <a:p>
              <a:r>
                <a:rPr lang="en-US" altLang="zh-CN" sz="1600">
                  <a:latin typeface="Arial" panose="020B0604020202020204" pitchFamily="34" charset="0"/>
                  <a:ea typeface="微软雅黑" panose="020B0503020204020204" pitchFamily="34" charset="-122"/>
                  <a:cs typeface="Arial" panose="020B0604020202020204" pitchFamily="34" charset="0"/>
                </a:rPr>
                <a:t>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F</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baseline="-25000">
                  <a:solidFill>
                    <a:srgbClr val="FFFF00"/>
                  </a:solidFill>
                  <a:latin typeface="Arial" panose="020B0604020202020204" pitchFamily="34" charset="0"/>
                  <a:ea typeface="微软雅黑" panose="020B0503020204020204" pitchFamily="34" charset="-122"/>
                  <a:cs typeface="Arial" panose="020B0604020202020204" pitchFamily="34" charset="0"/>
                </a:rPr>
                <a:t>1</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F</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E</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endPar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左大括号 9">
              <a:extLst>
                <a:ext uri="{FF2B5EF4-FFF2-40B4-BE49-F238E27FC236}">
                  <a16:creationId xmlns:a16="http://schemas.microsoft.com/office/drawing/2014/main" id="{AE64B412-E646-17B8-061B-9D97BF574574}"/>
                </a:ext>
              </a:extLst>
            </p:cNvPr>
            <p:cNvSpPr/>
            <p:nvPr/>
          </p:nvSpPr>
          <p:spPr>
            <a:xfrm>
              <a:off x="6965098" y="1773387"/>
              <a:ext cx="101223" cy="898705"/>
            </a:xfrm>
            <a:prstGeom prst="leftBrace">
              <a:avLst>
                <a:gd name="adj1" fmla="val 39583"/>
                <a:gd name="adj2" fmla="val 50000"/>
              </a:avLst>
            </a:prstGeom>
            <a:noFill/>
            <a:ln w="158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FFF00"/>
                </a:solidFill>
              </a:endParaRPr>
            </a:p>
          </p:txBody>
        </p:sp>
      </p:grpSp>
      <p:sp>
        <p:nvSpPr>
          <p:cNvPr id="14" name="箭头: 右 13">
            <a:extLst>
              <a:ext uri="{FF2B5EF4-FFF2-40B4-BE49-F238E27FC236}">
                <a16:creationId xmlns:a16="http://schemas.microsoft.com/office/drawing/2014/main" id="{FAE92802-1826-1942-D5CC-406380EC64C7}"/>
              </a:ext>
            </a:extLst>
          </p:cNvPr>
          <p:cNvSpPr/>
          <p:nvPr/>
        </p:nvSpPr>
        <p:spPr>
          <a:xfrm rot="5400000">
            <a:off x="2043846" y="4188063"/>
            <a:ext cx="417076" cy="406628"/>
          </a:xfrm>
          <a:prstGeom prst="rightArrow">
            <a:avLst>
              <a:gd name="adj1" fmla="val 50000"/>
              <a:gd name="adj2" fmla="val 53529"/>
            </a:avLst>
          </a:prstGeom>
          <a:gradFill>
            <a:gsLst>
              <a:gs pos="52000">
                <a:srgbClr val="2B519A"/>
              </a:gs>
              <a:gs pos="0">
                <a:srgbClr val="D9D9D9"/>
              </a:gs>
              <a:gs pos="100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73EF411E-90A6-B598-B6B5-03E223DD5A4B}"/>
              </a:ext>
            </a:extLst>
          </p:cNvPr>
          <p:cNvSpPr txBox="1"/>
          <p:nvPr/>
        </p:nvSpPr>
        <p:spPr>
          <a:xfrm>
            <a:off x="1301576" y="1920784"/>
            <a:ext cx="2076994" cy="307777"/>
          </a:xfrm>
          <a:prstGeom prst="rect">
            <a:avLst/>
          </a:prstGeom>
          <a:noFill/>
        </p:spPr>
        <p:txBody>
          <a:bodyPr wrap="square">
            <a:spAutoFit/>
          </a:bodyPr>
          <a:lstStyle/>
          <a:p>
            <a:r>
              <a:rPr lang="en-US" altLang="zh-CN" sz="1400">
                <a:latin typeface="Arial" panose="020B0604020202020204" pitchFamily="34" charset="0"/>
                <a:cs typeface="Arial" panose="020B0604020202020204" pitchFamily="34" charset="0"/>
              </a:rPr>
              <a:t>B</a:t>
            </a:r>
            <a:r>
              <a:rPr lang="en-US" altLang="zh-CN" sz="1400" i="0" u="none" strike="noStrike" baseline="0">
                <a:latin typeface="Arial" panose="020B0604020202020204" pitchFamily="34" charset="0"/>
                <a:cs typeface="Arial" panose="020B0604020202020204" pitchFamily="34" charset="0"/>
              </a:rPr>
              <a:t>eam profile @ CAFe </a:t>
            </a:r>
            <a:endParaRPr lang="zh-CN" altLang="en-US" sz="1400"/>
          </a:p>
        </p:txBody>
      </p:sp>
      <p:sp>
        <p:nvSpPr>
          <p:cNvPr id="18" name="右大括号 17">
            <a:extLst>
              <a:ext uri="{FF2B5EF4-FFF2-40B4-BE49-F238E27FC236}">
                <a16:creationId xmlns:a16="http://schemas.microsoft.com/office/drawing/2014/main" id="{AF92A99C-D2F9-6DA0-9634-99DD2177CC15}"/>
              </a:ext>
            </a:extLst>
          </p:cNvPr>
          <p:cNvSpPr/>
          <p:nvPr/>
        </p:nvSpPr>
        <p:spPr>
          <a:xfrm rot="5400000">
            <a:off x="1547210" y="5046781"/>
            <a:ext cx="157516" cy="1336765"/>
          </a:xfrm>
          <a:prstGeom prst="rightBrace">
            <a:avLst>
              <a:gd name="adj1" fmla="val 20016"/>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35A8142-F066-4FCC-3AB9-C9D833882DA5}"/>
              </a:ext>
            </a:extLst>
          </p:cNvPr>
          <p:cNvSpPr txBox="1"/>
          <p:nvPr/>
        </p:nvSpPr>
        <p:spPr>
          <a:xfrm>
            <a:off x="851014" y="5767957"/>
            <a:ext cx="4184905" cy="307777"/>
          </a:xfrm>
          <a:prstGeom prst="rect">
            <a:avLst/>
          </a:prstGeom>
          <a:noFill/>
        </p:spPr>
        <p:txBody>
          <a:bodyPr wrap="square">
            <a:spAutoFit/>
          </a:bodyPr>
          <a:lstStyle/>
          <a:p>
            <a:r>
              <a:rPr lang="en-US" altLang="zh-CN" sz="1400" b="1" dirty="0">
                <a:latin typeface="Arial" panose="020B0604020202020204" pitchFamily="34" charset="0"/>
                <a:cs typeface="Arial" panose="020B0604020202020204" pitchFamily="34" charset="0"/>
              </a:rPr>
              <a:t>Constant Value (only a register inside FPGA)</a:t>
            </a:r>
            <a:endParaRPr lang="zh-CN" altLang="en-US" sz="1400" b="1" dirty="0"/>
          </a:p>
        </p:txBody>
      </p:sp>
      <p:sp>
        <p:nvSpPr>
          <p:cNvPr id="21" name="文本框 20">
            <a:extLst>
              <a:ext uri="{FF2B5EF4-FFF2-40B4-BE49-F238E27FC236}">
                <a16:creationId xmlns:a16="http://schemas.microsoft.com/office/drawing/2014/main" id="{E271B42E-FBEB-359F-C6E7-6A704AF0AB88}"/>
              </a:ext>
            </a:extLst>
          </p:cNvPr>
          <p:cNvSpPr txBox="1"/>
          <p:nvPr/>
        </p:nvSpPr>
        <p:spPr>
          <a:xfrm>
            <a:off x="4613991" y="2105616"/>
            <a:ext cx="492472" cy="369332"/>
          </a:xfrm>
          <a:prstGeom prst="rect">
            <a:avLst/>
          </a:prstGeom>
          <a:noFill/>
        </p:spPr>
        <p:txBody>
          <a:bodyPr wrap="square">
            <a:spAutoFit/>
          </a:bodyPr>
          <a:lstStyle/>
          <a:p>
            <a:r>
              <a:rPr lang="en-US" altLang="zh-CN" b="1">
                <a:solidFill>
                  <a:schemeClr val="accent6">
                    <a:lumMod val="75000"/>
                  </a:schemeClr>
                </a:solidFill>
                <a:latin typeface="Arial" panose="020B0604020202020204" pitchFamily="34" charset="0"/>
                <a:cs typeface="Arial" panose="020B0604020202020204" pitchFamily="34" charset="0"/>
              </a:rPr>
              <a:t>FF</a:t>
            </a:r>
            <a:endParaRPr lang="zh-CN" altLang="en-US" b="1">
              <a:solidFill>
                <a:schemeClr val="accent6">
                  <a:lumMod val="75000"/>
                </a:schemeClr>
              </a:solidFill>
            </a:endParaRPr>
          </a:p>
        </p:txBody>
      </p:sp>
      <p:sp>
        <p:nvSpPr>
          <p:cNvPr id="16" name="文本框 15">
            <a:extLst>
              <a:ext uri="{FF2B5EF4-FFF2-40B4-BE49-F238E27FC236}">
                <a16:creationId xmlns:a16="http://schemas.microsoft.com/office/drawing/2014/main" id="{630F6164-7467-A1E4-D4D5-F548D8EFDE42}"/>
              </a:ext>
            </a:extLst>
          </p:cNvPr>
          <p:cNvSpPr txBox="1"/>
          <p:nvPr/>
        </p:nvSpPr>
        <p:spPr>
          <a:xfrm>
            <a:off x="1300241" y="2806957"/>
            <a:ext cx="2076995" cy="369332"/>
          </a:xfrm>
          <a:prstGeom prst="rect">
            <a:avLst/>
          </a:prstGeom>
          <a:solidFill>
            <a:schemeClr val="bg1">
              <a:alpha val="41000"/>
            </a:schemeClr>
          </a:solidFill>
        </p:spPr>
        <p:txBody>
          <a:bodyPr wrap="square">
            <a:spAutoFit/>
          </a:bodyPr>
          <a:lstStyle/>
          <a:p>
            <a:r>
              <a:rPr lang="en-US" altLang="zh-CN" sz="1800" b="0" i="1" u="none" strike="noStrike" baseline="0">
                <a:solidFill>
                  <a:srgbClr val="C00000"/>
                </a:solidFill>
                <a:latin typeface="CharisSIL"/>
                <a:cs typeface="Arial" panose="020B0604020202020204" pitchFamily="34" charset="0"/>
              </a:rPr>
              <a:t>“quasi-rectangular”</a:t>
            </a:r>
            <a:endParaRPr lang="zh-CN" altLang="en-US" i="1">
              <a:solidFill>
                <a:srgbClr val="C00000"/>
              </a:solidFill>
              <a:latin typeface="CharisSIL"/>
            </a:endParaRPr>
          </a:p>
        </p:txBody>
      </p:sp>
      <p:sp>
        <p:nvSpPr>
          <p:cNvPr id="24" name="矩形 23">
            <a:extLst>
              <a:ext uri="{FF2B5EF4-FFF2-40B4-BE49-F238E27FC236}">
                <a16:creationId xmlns:a16="http://schemas.microsoft.com/office/drawing/2014/main" id="{E5CAEE40-059A-7089-FE54-F37B5B406C61}"/>
              </a:ext>
            </a:extLst>
          </p:cNvPr>
          <p:cNvSpPr/>
          <p:nvPr/>
        </p:nvSpPr>
        <p:spPr>
          <a:xfrm>
            <a:off x="0" y="881067"/>
            <a:ext cx="12191999" cy="824008"/>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In most cases, a beam pulse can be considered </a:t>
            </a:r>
            <a:r>
              <a:rPr lang="en-US" altLang="zh-CN" sz="2000" b="1" dirty="0">
                <a:latin typeface="Arial" panose="020B0604020202020204" pitchFamily="34" charset="0"/>
                <a:ea typeface="微软雅黑" panose="020B0503020204020204" pitchFamily="34" charset="-122"/>
                <a:cs typeface="Arial" panose="020B0604020202020204" pitchFamily="34" charset="0"/>
              </a:rPr>
              <a:t>quasi-rectangular</a:t>
            </a:r>
            <a:r>
              <a:rPr lang="en-US" altLang="zh-CN" sz="2000" dirty="0">
                <a:latin typeface="Arial" panose="020B0604020202020204" pitchFamily="34" charset="0"/>
                <a:ea typeface="微软雅黑" panose="020B0503020204020204" pitchFamily="34" charset="-122"/>
                <a:cs typeface="Arial" panose="020B0604020202020204" pitchFamily="34" charset="0"/>
              </a:rPr>
              <a:t>, which means the FF could also be rectangular pulse. This assumption may significantly simplify the algorithm design</a:t>
            </a:r>
          </a:p>
        </p:txBody>
      </p:sp>
      <p:sp>
        <p:nvSpPr>
          <p:cNvPr id="25" name="标题 21">
            <a:extLst>
              <a:ext uri="{FF2B5EF4-FFF2-40B4-BE49-F238E27FC236}">
                <a16:creationId xmlns:a16="http://schemas.microsoft.com/office/drawing/2014/main" id="{C7256388-81E2-D0F7-FC95-D2B21749C925}"/>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FPGA-based ILC </a:t>
            </a:r>
            <a:r>
              <a:rPr lang="en-US" altLang="zh-CN">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(Basic Idea)</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2">
            <a:extLst>
              <a:ext uri="{FF2B5EF4-FFF2-40B4-BE49-F238E27FC236}">
                <a16:creationId xmlns:a16="http://schemas.microsoft.com/office/drawing/2014/main" id="{C375024D-D574-3162-6ADF-A7D4DCA8F75D}"/>
              </a:ext>
            </a:extLst>
          </p:cNvPr>
          <p:cNvSpPr txBox="1">
            <a:spLocks/>
          </p:cNvSpPr>
          <p:nvPr/>
        </p:nvSpPr>
        <p:spPr>
          <a:xfrm>
            <a:off x="11677650" y="6508134"/>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FA2BBD-743F-C946-849D-BD878E6EB367}" type="slidenum">
              <a:rPr kumimoji="1" lang="zh-CN" altLang="en-US" sz="1400" smtClean="0">
                <a:solidFill>
                  <a:prstClr val="white"/>
                </a:solidFill>
                <a:latin typeface="Arial" panose="020B0604020202020204" pitchFamily="34" charset="0"/>
                <a:ea typeface="华文楷体" panose="02010600040101010101" pitchFamily="2" charset="-122"/>
                <a:cs typeface="Arial" panose="020B0604020202020204" pitchFamily="34" charset="0"/>
              </a:rPr>
              <a:pPr>
                <a:defRPr/>
              </a:pPr>
              <a:t>65</a:t>
            </a:fld>
            <a:endParaRPr kumimoji="1" lang="zh-CN" altLang="en-US" sz="1400">
              <a:solidFill>
                <a:prstClr val="white"/>
              </a:solidFill>
              <a:latin typeface="Arial" panose="020B0604020202020204" pitchFamily="34" charset="0"/>
              <a:ea typeface="华文楷体" panose="02010600040101010101" pitchFamily="2" charset="-122"/>
              <a:cs typeface="Arial" panose="020B0604020202020204" pitchFamily="34" charset="0"/>
            </a:endParaRPr>
          </a:p>
        </p:txBody>
      </p:sp>
    </p:spTree>
    <p:extLst>
      <p:ext uri="{BB962C8B-B14F-4D97-AF65-F5344CB8AC3E}">
        <p14:creationId xmlns:p14="http://schemas.microsoft.com/office/powerpoint/2010/main" val="3820592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C6869FB-C4FC-6910-A67D-E812B86B8C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892" y="4458984"/>
            <a:ext cx="2753474" cy="1633227"/>
          </a:xfrm>
          <a:prstGeom prst="rect">
            <a:avLst/>
          </a:prstGeom>
          <a:ln>
            <a:headEnd type="triangle" w="sm" len="sm"/>
            <a:tailEnd type="triangle" w="sm" len="sm"/>
          </a:ln>
        </p:spPr>
      </p:pic>
      <p:pic>
        <p:nvPicPr>
          <p:cNvPr id="4" name="图片 3">
            <a:extLst>
              <a:ext uri="{FF2B5EF4-FFF2-40B4-BE49-F238E27FC236}">
                <a16:creationId xmlns:a16="http://schemas.microsoft.com/office/drawing/2014/main" id="{8225A5C4-6CA8-1668-4B58-ECC189DDD825}"/>
              </a:ext>
            </a:extLst>
          </p:cNvPr>
          <p:cNvPicPr>
            <a:picLocks noChangeAspect="1"/>
          </p:cNvPicPr>
          <p:nvPr/>
        </p:nvPicPr>
        <p:blipFill>
          <a:blip r:embed="rId4"/>
          <a:stretch>
            <a:fillRect/>
          </a:stretch>
        </p:blipFill>
        <p:spPr>
          <a:xfrm>
            <a:off x="740373" y="1707003"/>
            <a:ext cx="3109145" cy="2264064"/>
          </a:xfrm>
          <a:prstGeom prst="rect">
            <a:avLst/>
          </a:prstGeom>
          <a:solidFill>
            <a:schemeClr val="bg1"/>
          </a:solidFill>
        </p:spPr>
      </p:pic>
      <p:pic>
        <p:nvPicPr>
          <p:cNvPr id="6" name="图形 5">
            <a:extLst>
              <a:ext uri="{FF2B5EF4-FFF2-40B4-BE49-F238E27FC236}">
                <a16:creationId xmlns:a16="http://schemas.microsoft.com/office/drawing/2014/main" id="{D9267065-0CBA-21C3-8F12-8B50505D9C64}"/>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0139" r="9124" b="9928"/>
          <a:stretch/>
        </p:blipFill>
        <p:spPr>
          <a:xfrm>
            <a:off x="8023667" y="2916402"/>
            <a:ext cx="3775845" cy="3175809"/>
          </a:xfrm>
          <a:prstGeom prst="rect">
            <a:avLst/>
          </a:prstGeom>
          <a:effectLst>
            <a:outerShdw blurRad="88900" dist="88900" dir="10800000" algn="r" rotWithShape="0">
              <a:prstClr val="black">
                <a:alpha val="40000"/>
              </a:prstClr>
            </a:outerShdw>
          </a:effectLst>
        </p:spPr>
      </p:pic>
      <p:pic>
        <p:nvPicPr>
          <p:cNvPr id="10" name="图形 9">
            <a:extLst>
              <a:ext uri="{FF2B5EF4-FFF2-40B4-BE49-F238E27FC236}">
                <a16:creationId xmlns:a16="http://schemas.microsoft.com/office/drawing/2014/main" id="{3B5D5B9C-5EF8-38C9-7840-4AF79073BD0F}"/>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1386" r="2827" b="5414"/>
          <a:stretch/>
        </p:blipFill>
        <p:spPr>
          <a:xfrm>
            <a:off x="4182533" y="2916402"/>
            <a:ext cx="3685066" cy="3175809"/>
          </a:xfrm>
          <a:prstGeom prst="rect">
            <a:avLst/>
          </a:prstGeom>
          <a:effectLst>
            <a:outerShdw blurRad="88900" dist="88900" algn="l" rotWithShape="0">
              <a:prstClr val="black">
                <a:alpha val="40000"/>
              </a:prstClr>
            </a:outerShdw>
          </a:effectLst>
        </p:spPr>
      </p:pic>
      <p:pic>
        <p:nvPicPr>
          <p:cNvPr id="11" name="图片 10">
            <a:extLst>
              <a:ext uri="{FF2B5EF4-FFF2-40B4-BE49-F238E27FC236}">
                <a16:creationId xmlns:a16="http://schemas.microsoft.com/office/drawing/2014/main" id="{CAB14245-9E1A-1EFF-55BA-53C3D1B5B84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596541" y="3429000"/>
            <a:ext cx="1359039" cy="271985"/>
          </a:xfrm>
          <a:prstGeom prst="rect">
            <a:avLst/>
          </a:prstGeom>
          <a:ln w="12700">
            <a:solidFill>
              <a:schemeClr val="accent6">
                <a:lumMod val="40000"/>
                <a:lumOff val="60000"/>
              </a:schemeClr>
            </a:solidFill>
          </a:ln>
          <a:effectLst>
            <a:outerShdw blurRad="88900" dist="76200" dir="5400000" algn="t" rotWithShape="0">
              <a:prstClr val="black">
                <a:alpha val="40000"/>
              </a:prstClr>
            </a:outerShdw>
          </a:effectLst>
        </p:spPr>
      </p:pic>
      <p:pic>
        <p:nvPicPr>
          <p:cNvPr id="12" name="图片 11">
            <a:extLst>
              <a:ext uri="{FF2B5EF4-FFF2-40B4-BE49-F238E27FC236}">
                <a16:creationId xmlns:a16="http://schemas.microsoft.com/office/drawing/2014/main" id="{A8CAD4FD-EE62-00C0-AA9E-0A8CAB37F3F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566909" y="3429000"/>
            <a:ext cx="1255785" cy="254833"/>
          </a:xfrm>
          <a:prstGeom prst="rect">
            <a:avLst/>
          </a:prstGeom>
          <a:ln w="12700">
            <a:solidFill>
              <a:schemeClr val="accent6">
                <a:lumMod val="40000"/>
                <a:lumOff val="60000"/>
              </a:schemeClr>
            </a:solidFill>
          </a:ln>
          <a:effectLst>
            <a:outerShdw blurRad="88900" dist="76200" dir="5400000" algn="t" rotWithShape="0">
              <a:prstClr val="black">
                <a:alpha val="40000"/>
              </a:prstClr>
            </a:outerShdw>
          </a:effectLst>
        </p:spPr>
      </p:pic>
      <p:sp>
        <p:nvSpPr>
          <p:cNvPr id="18" name="文本框 17">
            <a:extLst>
              <a:ext uri="{FF2B5EF4-FFF2-40B4-BE49-F238E27FC236}">
                <a16:creationId xmlns:a16="http://schemas.microsoft.com/office/drawing/2014/main" id="{97690A60-6927-7FCB-DD6D-71C5190D5A38}"/>
              </a:ext>
            </a:extLst>
          </p:cNvPr>
          <p:cNvSpPr txBox="1"/>
          <p:nvPr/>
        </p:nvSpPr>
        <p:spPr>
          <a:xfrm>
            <a:off x="4362451" y="2045103"/>
            <a:ext cx="3970011" cy="400110"/>
          </a:xfrm>
          <a:prstGeom prst="rect">
            <a:avLst/>
          </a:prstGeom>
          <a:noFill/>
        </p:spPr>
        <p:txBody>
          <a:bodyPr wrap="square">
            <a:spAutoFit/>
          </a:bodyPr>
          <a:lstStyle/>
          <a:p>
            <a:r>
              <a:rPr lang="en-US" altLang="zh-CN" sz="2000" b="1" i="0" u="none" strike="noStrike" baseline="0">
                <a:solidFill>
                  <a:srgbClr val="2B519A"/>
                </a:solidFill>
                <a:latin typeface="Arial" panose="020B0604020202020204" pitchFamily="34" charset="0"/>
                <a:cs typeface="Arial" panose="020B0604020202020204" pitchFamily="34" charset="0"/>
              </a:rPr>
              <a:t>RF waveforms during </a:t>
            </a:r>
            <a:r>
              <a:rPr lang="en-US" altLang="zh-CN" sz="2000" b="1" i="0" u="none" strike="noStrike" baseline="0" err="1">
                <a:solidFill>
                  <a:srgbClr val="2B519A"/>
                </a:solidFill>
                <a:latin typeface="Arial" panose="020B0604020202020204" pitchFamily="34" charset="0"/>
                <a:cs typeface="Arial" panose="020B0604020202020204" pitchFamily="34" charset="0"/>
              </a:rPr>
              <a:t>iter</a:t>
            </a:r>
            <a:r>
              <a:rPr lang="en-US" altLang="zh-CN" sz="2000" b="1" i="0" u="none" strike="noStrike" baseline="0">
                <a:solidFill>
                  <a:srgbClr val="2B519A"/>
                </a:solidFill>
                <a:latin typeface="Arial" panose="020B0604020202020204" pitchFamily="34" charset="0"/>
                <a:cs typeface="Arial" panose="020B0604020202020204" pitchFamily="34" charset="0"/>
              </a:rPr>
              <a:t>. </a:t>
            </a:r>
            <a:r>
              <a:rPr lang="en-US" altLang="zh-CN" sz="2000" b="1">
                <a:solidFill>
                  <a:srgbClr val="2B519A"/>
                </a:solidFill>
                <a:latin typeface="Arial" panose="020B0604020202020204" pitchFamily="34" charset="0"/>
                <a:cs typeface="Arial" panose="020B0604020202020204" pitchFamily="34" charset="0"/>
              </a:rPr>
              <a:t>p</a:t>
            </a:r>
            <a:r>
              <a:rPr lang="en-US" altLang="zh-CN" sz="2000" b="1" i="0" u="none" strike="noStrike" baseline="0">
                <a:solidFill>
                  <a:srgbClr val="2B519A"/>
                </a:solidFill>
                <a:latin typeface="Arial" panose="020B0604020202020204" pitchFamily="34" charset="0"/>
                <a:cs typeface="Arial" panose="020B0604020202020204" pitchFamily="34" charset="0"/>
              </a:rPr>
              <a:t>roc.</a:t>
            </a:r>
            <a:endParaRPr lang="zh-CN" altLang="en-US" sz="2000" b="1">
              <a:solidFill>
                <a:srgbClr val="2B519A"/>
              </a:solidFill>
            </a:endParaRPr>
          </a:p>
        </p:txBody>
      </p:sp>
      <p:sp>
        <p:nvSpPr>
          <p:cNvPr id="20" name="文本框 19">
            <a:extLst>
              <a:ext uri="{FF2B5EF4-FFF2-40B4-BE49-F238E27FC236}">
                <a16:creationId xmlns:a16="http://schemas.microsoft.com/office/drawing/2014/main" id="{23C85F9F-2AC5-A489-9D21-EC3F66B5832B}"/>
              </a:ext>
            </a:extLst>
          </p:cNvPr>
          <p:cNvSpPr txBox="1"/>
          <p:nvPr/>
        </p:nvSpPr>
        <p:spPr>
          <a:xfrm>
            <a:off x="8932758" y="2045103"/>
            <a:ext cx="2661920" cy="400110"/>
          </a:xfrm>
          <a:prstGeom prst="rect">
            <a:avLst/>
          </a:prstGeom>
          <a:noFill/>
        </p:spPr>
        <p:txBody>
          <a:bodyPr wrap="square">
            <a:spAutoFit/>
          </a:bodyPr>
          <a:lstStyle/>
          <a:p>
            <a:r>
              <a:rPr lang="en-US" altLang="zh-CN" sz="2000" b="1">
                <a:solidFill>
                  <a:srgbClr val="2B519A"/>
                </a:solidFill>
                <a:latin typeface="Arial" panose="020B0604020202020204" pitchFamily="34" charset="0"/>
                <a:cs typeface="Arial" panose="020B0604020202020204" pitchFamily="34" charset="0"/>
              </a:rPr>
              <a:t>Convergence curve</a:t>
            </a:r>
            <a:endParaRPr lang="zh-CN" altLang="en-US" sz="2000" b="1">
              <a:solidFill>
                <a:srgbClr val="2B519A"/>
              </a:solidFill>
            </a:endParaRPr>
          </a:p>
        </p:txBody>
      </p:sp>
      <p:sp>
        <p:nvSpPr>
          <p:cNvPr id="21" name="文本框 20">
            <a:extLst>
              <a:ext uri="{FF2B5EF4-FFF2-40B4-BE49-F238E27FC236}">
                <a16:creationId xmlns:a16="http://schemas.microsoft.com/office/drawing/2014/main" id="{658A10F5-0AE7-5614-7330-112BED8F69C3}"/>
              </a:ext>
            </a:extLst>
          </p:cNvPr>
          <p:cNvSpPr txBox="1"/>
          <p:nvPr/>
        </p:nvSpPr>
        <p:spPr>
          <a:xfrm>
            <a:off x="4579203" y="2514788"/>
            <a:ext cx="1313597" cy="369332"/>
          </a:xfrm>
          <a:prstGeom prst="rect">
            <a:avLst/>
          </a:prstGeom>
          <a:noFill/>
        </p:spPr>
        <p:txBody>
          <a:bodyPr wrap="square">
            <a:spAutoFit/>
          </a:bodyPr>
          <a:lstStyle/>
          <a:p>
            <a:r>
              <a:rPr lang="en-US" altLang="zh-CN" sz="1800" b="0" i="0" u="none" strike="noStrike" baseline="0">
                <a:latin typeface="Arial" panose="020B0604020202020204" pitchFamily="34" charset="0"/>
                <a:cs typeface="Arial" panose="020B0604020202020204" pitchFamily="34" charset="0"/>
              </a:rPr>
              <a:t>Cav. Field</a:t>
            </a:r>
            <a:endParaRPr lang="zh-CN" altLang="en-US"/>
          </a:p>
        </p:txBody>
      </p:sp>
      <p:sp>
        <p:nvSpPr>
          <p:cNvPr id="22" name="文本框 21">
            <a:extLst>
              <a:ext uri="{FF2B5EF4-FFF2-40B4-BE49-F238E27FC236}">
                <a16:creationId xmlns:a16="http://schemas.microsoft.com/office/drawing/2014/main" id="{F7EBB958-9F3F-412A-3A8E-E974846A3D89}"/>
              </a:ext>
            </a:extLst>
          </p:cNvPr>
          <p:cNvSpPr txBox="1"/>
          <p:nvPr/>
        </p:nvSpPr>
        <p:spPr>
          <a:xfrm>
            <a:off x="6741160" y="2514788"/>
            <a:ext cx="523240" cy="369332"/>
          </a:xfrm>
          <a:prstGeom prst="rect">
            <a:avLst/>
          </a:prstGeom>
          <a:noFill/>
        </p:spPr>
        <p:txBody>
          <a:bodyPr wrap="square">
            <a:spAutoFit/>
          </a:bodyPr>
          <a:lstStyle/>
          <a:p>
            <a:r>
              <a:rPr lang="en-US" altLang="zh-CN" sz="1800" b="0" i="0" u="none" strike="noStrike" baseline="0">
                <a:latin typeface="Arial" panose="020B0604020202020204" pitchFamily="34" charset="0"/>
                <a:cs typeface="Arial" panose="020B0604020202020204" pitchFamily="34" charset="0"/>
              </a:rPr>
              <a:t>FF</a:t>
            </a:r>
            <a:endParaRPr lang="zh-CN" altLang="en-US"/>
          </a:p>
        </p:txBody>
      </p:sp>
      <p:sp>
        <p:nvSpPr>
          <p:cNvPr id="23" name="文本框 22">
            <a:extLst>
              <a:ext uri="{FF2B5EF4-FFF2-40B4-BE49-F238E27FC236}">
                <a16:creationId xmlns:a16="http://schemas.microsoft.com/office/drawing/2014/main" id="{E909B29D-5ECD-E28C-9882-45D81D232979}"/>
              </a:ext>
            </a:extLst>
          </p:cNvPr>
          <p:cNvSpPr txBox="1"/>
          <p:nvPr/>
        </p:nvSpPr>
        <p:spPr>
          <a:xfrm>
            <a:off x="8421161" y="2514788"/>
            <a:ext cx="1313597" cy="369332"/>
          </a:xfrm>
          <a:prstGeom prst="rect">
            <a:avLst/>
          </a:prstGeom>
          <a:noFill/>
        </p:spPr>
        <p:txBody>
          <a:bodyPr wrap="square">
            <a:spAutoFit/>
          </a:bodyPr>
          <a:lstStyle/>
          <a:p>
            <a:r>
              <a:rPr lang="en-US" altLang="zh-CN" sz="1800" b="0" i="0" u="none" strike="noStrike" baseline="0">
                <a:latin typeface="Arial" panose="020B0604020202020204" pitchFamily="34" charset="0"/>
                <a:cs typeface="Arial" panose="020B0604020202020204" pitchFamily="34" charset="0"/>
              </a:rPr>
              <a:t>Cav. Field</a:t>
            </a:r>
            <a:endParaRPr lang="zh-CN" altLang="en-US"/>
          </a:p>
        </p:txBody>
      </p:sp>
      <p:sp>
        <p:nvSpPr>
          <p:cNvPr id="24" name="文本框 23">
            <a:extLst>
              <a:ext uri="{FF2B5EF4-FFF2-40B4-BE49-F238E27FC236}">
                <a16:creationId xmlns:a16="http://schemas.microsoft.com/office/drawing/2014/main" id="{DE8594F0-8B39-A294-71C7-7D4BF5F3DF43}"/>
              </a:ext>
            </a:extLst>
          </p:cNvPr>
          <p:cNvSpPr txBox="1"/>
          <p:nvPr/>
        </p:nvSpPr>
        <p:spPr>
          <a:xfrm>
            <a:off x="10752820" y="2514788"/>
            <a:ext cx="523240" cy="369332"/>
          </a:xfrm>
          <a:prstGeom prst="rect">
            <a:avLst/>
          </a:prstGeom>
          <a:noFill/>
        </p:spPr>
        <p:txBody>
          <a:bodyPr wrap="square">
            <a:spAutoFit/>
          </a:bodyPr>
          <a:lstStyle/>
          <a:p>
            <a:r>
              <a:rPr lang="en-US" altLang="zh-CN" sz="1800" b="0" i="0" u="none" strike="noStrike" baseline="0">
                <a:latin typeface="Arial" panose="020B0604020202020204" pitchFamily="34" charset="0"/>
                <a:cs typeface="Arial" panose="020B0604020202020204" pitchFamily="34" charset="0"/>
              </a:rPr>
              <a:t>FF</a:t>
            </a:r>
            <a:endParaRPr lang="zh-CN" altLang="en-US"/>
          </a:p>
        </p:txBody>
      </p:sp>
      <p:sp>
        <p:nvSpPr>
          <p:cNvPr id="3" name="文本框 2">
            <a:extLst>
              <a:ext uri="{FF2B5EF4-FFF2-40B4-BE49-F238E27FC236}">
                <a16:creationId xmlns:a16="http://schemas.microsoft.com/office/drawing/2014/main" id="{C4D6C970-EDB0-EB9B-EA0E-F3D9EFF3A9FC}"/>
              </a:ext>
            </a:extLst>
          </p:cNvPr>
          <p:cNvSpPr txBox="1"/>
          <p:nvPr/>
        </p:nvSpPr>
        <p:spPr>
          <a:xfrm>
            <a:off x="977575" y="4114519"/>
            <a:ext cx="1756715" cy="369332"/>
          </a:xfrm>
          <a:prstGeom prst="rect">
            <a:avLst/>
          </a:prstGeom>
          <a:noFill/>
        </p:spPr>
        <p:txBody>
          <a:bodyPr wrap="square">
            <a:spAutoFit/>
          </a:bodyPr>
          <a:lstStyle/>
          <a:p>
            <a:r>
              <a:rPr lang="en-US" altLang="zh-CN" sz="1800" b="0" i="0" u="none" strike="noStrike" baseline="0">
                <a:solidFill>
                  <a:srgbClr val="0026F7"/>
                </a:solidFill>
                <a:latin typeface="Arial" panose="020B0604020202020204" pitchFamily="34" charset="0"/>
                <a:cs typeface="Arial" panose="020B0604020202020204" pitchFamily="34" charset="0"/>
              </a:rPr>
              <a:t>Field </a:t>
            </a:r>
            <a:r>
              <a:rPr lang="en-US" altLang="zh-CN">
                <a:solidFill>
                  <a:srgbClr val="0026F7"/>
                </a:solidFill>
                <a:latin typeface="Arial" panose="020B0604020202020204" pitchFamily="34" charset="0"/>
                <a:cs typeface="Arial" panose="020B0604020202020204" pitchFamily="34" charset="0"/>
              </a:rPr>
              <a:t>Amp.</a:t>
            </a:r>
            <a:endParaRPr lang="zh-CN" altLang="en-US">
              <a:solidFill>
                <a:srgbClr val="0026F7"/>
              </a:solidFill>
            </a:endParaRPr>
          </a:p>
        </p:txBody>
      </p:sp>
      <p:sp>
        <p:nvSpPr>
          <p:cNvPr id="7" name="文本框 6">
            <a:extLst>
              <a:ext uri="{FF2B5EF4-FFF2-40B4-BE49-F238E27FC236}">
                <a16:creationId xmlns:a16="http://schemas.microsoft.com/office/drawing/2014/main" id="{E9FE2142-E539-02F1-02F6-F36D2057BB7F}"/>
              </a:ext>
            </a:extLst>
          </p:cNvPr>
          <p:cNvSpPr txBox="1"/>
          <p:nvPr/>
        </p:nvSpPr>
        <p:spPr>
          <a:xfrm>
            <a:off x="2425818" y="4114519"/>
            <a:ext cx="1236919" cy="369332"/>
          </a:xfrm>
          <a:prstGeom prst="rect">
            <a:avLst/>
          </a:prstGeom>
          <a:noFill/>
        </p:spPr>
        <p:txBody>
          <a:bodyPr wrap="square">
            <a:spAutoFit/>
          </a:bodyPr>
          <a:lstStyle/>
          <a:p>
            <a:r>
              <a:rPr lang="en-US" altLang="zh-CN" sz="1800" b="0" i="0" u="none" strike="noStrike" baseline="0">
                <a:solidFill>
                  <a:srgbClr val="FF0000"/>
                </a:solidFill>
                <a:latin typeface="Arial" panose="020B0604020202020204" pitchFamily="34" charset="0"/>
                <a:cs typeface="Arial" panose="020B0604020202020204" pitchFamily="34" charset="0"/>
              </a:rPr>
              <a:t>Field </a:t>
            </a:r>
            <a:r>
              <a:rPr lang="en-US" altLang="zh-CN" err="1">
                <a:solidFill>
                  <a:srgbClr val="FF0000"/>
                </a:solidFill>
                <a:latin typeface="Arial" panose="020B0604020202020204" pitchFamily="34" charset="0"/>
                <a:cs typeface="Arial" panose="020B0604020202020204" pitchFamily="34" charset="0"/>
              </a:rPr>
              <a:t>Pha</a:t>
            </a:r>
            <a:r>
              <a:rPr lang="en-US" altLang="zh-CN">
                <a:solidFill>
                  <a:srgbClr val="FF0000"/>
                </a:solidFill>
                <a:latin typeface="Arial" panose="020B0604020202020204" pitchFamily="34" charset="0"/>
                <a:cs typeface="Arial" panose="020B0604020202020204" pitchFamily="34" charset="0"/>
              </a:rPr>
              <a:t>.</a:t>
            </a:r>
            <a:endParaRPr lang="zh-CN" altLang="en-US">
              <a:solidFill>
                <a:srgbClr val="FF0000"/>
              </a:solidFill>
            </a:endParaRPr>
          </a:p>
        </p:txBody>
      </p:sp>
      <p:sp>
        <p:nvSpPr>
          <p:cNvPr id="13" name="标题 21">
            <a:extLst>
              <a:ext uri="{FF2B5EF4-FFF2-40B4-BE49-F238E27FC236}">
                <a16:creationId xmlns:a16="http://schemas.microsoft.com/office/drawing/2014/main" id="{35807D23-7502-8299-433A-548E0844793D}"/>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FPGA-based ILC (Confirmation)</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F7672E47-126D-A82A-3B3D-2645078466D3}"/>
              </a:ext>
            </a:extLst>
          </p:cNvPr>
          <p:cNvSpPr/>
          <p:nvPr/>
        </p:nvSpPr>
        <p:spPr>
          <a:xfrm>
            <a:off x="0" y="881067"/>
            <a:ext cx="12192000" cy="754181"/>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The new ILC algorithm was demonstrated during the </a:t>
            </a:r>
            <a:r>
              <a:rPr lang="en-US" altLang="zh-CN" sz="2000" dirty="0" err="1">
                <a:latin typeface="Arial" panose="020B0604020202020204" pitchFamily="34" charset="0"/>
                <a:ea typeface="微软雅黑" panose="020B0503020204020204" pitchFamily="34" charset="-122"/>
                <a:cs typeface="Arial" panose="020B0604020202020204" pitchFamily="34" charset="0"/>
              </a:rPr>
              <a:t>CAFe</a:t>
            </a:r>
            <a:r>
              <a:rPr lang="en-US" altLang="zh-CN" sz="2000" dirty="0">
                <a:latin typeface="Arial" panose="020B0604020202020204" pitchFamily="34" charset="0"/>
                <a:ea typeface="微软雅黑" panose="020B0503020204020204" pitchFamily="34" charset="-122"/>
                <a:cs typeface="Arial" panose="020B0604020202020204" pitchFamily="34" charset="0"/>
              </a:rPr>
              <a:t> beam-commissioning</a:t>
            </a:r>
          </a:p>
          <a:p>
            <a:pPr marL="914400" lvl="1" indent="-457200">
              <a:lnSpc>
                <a:spcPct val="125000"/>
              </a:lnSpc>
              <a:buFont typeface="Arial" panose="020B0604020202020204" pitchFamily="34" charset="0"/>
              <a:buChar char="•"/>
            </a:pPr>
            <a:r>
              <a:rPr lang="en-US" altLang="zh-CN" sz="1600" dirty="0">
                <a:latin typeface="Arial Black" panose="020B0A04020102020204" pitchFamily="34" charset="0"/>
                <a:ea typeface="微软雅黑" panose="020B0503020204020204" pitchFamily="34" charset="-122"/>
                <a:cs typeface="Arial" panose="020B0604020202020204" pitchFamily="34" charset="0"/>
              </a:rPr>
              <a:t>High band-width:</a:t>
            </a:r>
            <a:r>
              <a:rPr lang="en-US" altLang="zh-CN" sz="1600" dirty="0">
                <a:latin typeface="Arial Nova Light" panose="020B0304020202020204" pitchFamily="34" charset="0"/>
                <a:ea typeface="微软雅黑" panose="020B0503020204020204" pitchFamily="34" charset="-122"/>
                <a:cs typeface="Arial" panose="020B0604020202020204" pitchFamily="34" charset="0"/>
              </a:rPr>
              <a:t> works in 1 MHz repetitive rate;</a:t>
            </a:r>
          </a:p>
        </p:txBody>
      </p:sp>
      <p:sp>
        <p:nvSpPr>
          <p:cNvPr id="19" name="文本框 18">
            <a:extLst>
              <a:ext uri="{FF2B5EF4-FFF2-40B4-BE49-F238E27FC236}">
                <a16:creationId xmlns:a16="http://schemas.microsoft.com/office/drawing/2014/main" id="{77422D43-C083-334E-C164-32FCBC083DD1}"/>
              </a:ext>
            </a:extLst>
          </p:cNvPr>
          <p:cNvSpPr txBox="1"/>
          <p:nvPr/>
        </p:nvSpPr>
        <p:spPr>
          <a:xfrm rot="19069027">
            <a:off x="2360792" y="2987935"/>
            <a:ext cx="1970598" cy="369332"/>
          </a:xfrm>
          <a:prstGeom prst="rect">
            <a:avLst/>
          </a:prstGeom>
          <a:noFill/>
          <a:effectLst>
            <a:outerShdw blurRad="50800" dist="38100" dir="13500000" algn="br" rotWithShape="0">
              <a:prstClr val="black"/>
            </a:outerShdw>
          </a:effectLst>
        </p:spPr>
        <p:txBody>
          <a:bodyPr wrap="square">
            <a:spAutoFit/>
          </a:bodyPr>
          <a:lstStyle/>
          <a:p>
            <a:r>
              <a:rPr lang="en-US" altLang="zh-CN"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rPr>
              <a:t>Implementation</a:t>
            </a:r>
            <a:endParaRPr lang="zh-CN" altLang="en-US"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endParaRPr>
          </a:p>
        </p:txBody>
      </p:sp>
      <p:cxnSp>
        <p:nvCxnSpPr>
          <p:cNvPr id="28" name="直接箭头连接符 27">
            <a:extLst>
              <a:ext uri="{FF2B5EF4-FFF2-40B4-BE49-F238E27FC236}">
                <a16:creationId xmlns:a16="http://schemas.microsoft.com/office/drawing/2014/main" id="{196AF199-787D-00EE-0378-9094FE42994E}"/>
              </a:ext>
            </a:extLst>
          </p:cNvPr>
          <p:cNvCxnSpPr>
            <a:cxnSpLocks/>
          </p:cNvCxnSpPr>
          <p:nvPr/>
        </p:nvCxnSpPr>
        <p:spPr>
          <a:xfrm flipH="1" flipV="1">
            <a:off x="1599952" y="4928612"/>
            <a:ext cx="195070" cy="222385"/>
          </a:xfrm>
          <a:prstGeom prst="straightConnector1">
            <a:avLst/>
          </a:prstGeom>
          <a:ln w="12700">
            <a:gradFill>
              <a:gsLst>
                <a:gs pos="0">
                  <a:srgbClr val="0000FF"/>
                </a:gs>
                <a:gs pos="100000">
                  <a:schemeClr val="bg1">
                    <a:lumMod val="95000"/>
                  </a:schemeClr>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444107FA-BF04-D1D9-45A3-6D9741CCC600}"/>
              </a:ext>
            </a:extLst>
          </p:cNvPr>
          <p:cNvSpPr txBox="1"/>
          <p:nvPr/>
        </p:nvSpPr>
        <p:spPr>
          <a:xfrm>
            <a:off x="1676374" y="5081898"/>
            <a:ext cx="808464" cy="461665"/>
          </a:xfrm>
          <a:prstGeom prst="rect">
            <a:avLst/>
          </a:prstGeom>
          <a:noFill/>
        </p:spPr>
        <p:txBody>
          <a:bodyPr wrap="square">
            <a:spAutoFit/>
          </a:bodyPr>
          <a:lstStyle/>
          <a:p>
            <a:r>
              <a:rPr lang="en-US" altLang="zh-CN" sz="1200" b="0" i="0" u="none" strike="noStrike" baseline="0">
                <a:solidFill>
                  <a:srgbClr val="0000FF"/>
                </a:solidFill>
                <a:latin typeface="Arial" panose="020B0604020202020204" pitchFamily="34" charset="0"/>
                <a:cs typeface="Arial" panose="020B0604020202020204" pitchFamily="34" charset="0"/>
              </a:rPr>
              <a:t>20 </a:t>
            </a:r>
            <a:r>
              <a:rPr lang="el-GR" altLang="zh-CN" sz="1200" b="0" i="0" u="none" strike="noStrike" baseline="0">
                <a:solidFill>
                  <a:srgbClr val="0000FF"/>
                </a:solidFill>
                <a:latin typeface="Arial" panose="020B0604020202020204" pitchFamily="34" charset="0"/>
                <a:cs typeface="Arial" panose="020B0604020202020204" pitchFamily="34" charset="0"/>
              </a:rPr>
              <a:t>μ</a:t>
            </a:r>
            <a:r>
              <a:rPr lang="en-US" altLang="zh-CN" sz="1200" b="0" i="0" u="none" strike="noStrike" baseline="0">
                <a:solidFill>
                  <a:srgbClr val="0000FF"/>
                </a:solidFill>
                <a:latin typeface="Arial" panose="020B0604020202020204" pitchFamily="34" charset="0"/>
                <a:cs typeface="Arial" panose="020B0604020202020204" pitchFamily="34" charset="0"/>
              </a:rPr>
              <a:t>s beam</a:t>
            </a:r>
            <a:endParaRPr lang="zh-CN" altLang="en-US" sz="1200">
              <a:solidFill>
                <a:srgbClr val="0000FF"/>
              </a:solidFill>
            </a:endParaRPr>
          </a:p>
        </p:txBody>
      </p:sp>
      <p:sp>
        <p:nvSpPr>
          <p:cNvPr id="25" name="文本框 24">
            <a:extLst>
              <a:ext uri="{FF2B5EF4-FFF2-40B4-BE49-F238E27FC236}">
                <a16:creationId xmlns:a16="http://schemas.microsoft.com/office/drawing/2014/main" id="{093E9F18-BE5C-97AD-1B45-D81F6E4AD857}"/>
              </a:ext>
            </a:extLst>
          </p:cNvPr>
          <p:cNvSpPr txBox="1"/>
          <p:nvPr/>
        </p:nvSpPr>
        <p:spPr>
          <a:xfrm>
            <a:off x="718398" y="6258813"/>
            <a:ext cx="8960525" cy="230832"/>
          </a:xfrm>
          <a:prstGeom prst="rect">
            <a:avLst/>
          </a:prstGeom>
          <a:noFill/>
        </p:spPr>
        <p:txBody>
          <a:bodyPr wrap="square">
            <a:spAutoFit/>
          </a:bodyPr>
          <a:lstStyle/>
          <a:p>
            <a:pPr marL="0" indent="0" algn="l">
              <a:buNone/>
            </a:pPr>
            <a:r>
              <a:rPr kumimoji="0" lang="en-US" altLang="zh-CN" sz="90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C. Y.  Xu</a:t>
            </a:r>
            <a:r>
              <a:rPr kumimoji="0" lang="zh-CN" altLang="en-US" sz="90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a:t>
            </a:r>
            <a:r>
              <a:rPr kumimoji="0" lang="en-US" altLang="zh-CN" sz="90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et al</a:t>
            </a:r>
            <a:r>
              <a:rPr kumimoji="0" lang="en-US" altLang="zh-CN" sz="900" kern="0" dirty="0">
                <a:solidFill>
                  <a:schemeClr val="bg1">
                    <a:lumMod val="65000"/>
                  </a:schemeClr>
                </a:solidFill>
                <a:latin typeface="微软雅黑" panose="020B0503020204020204" pitchFamily="34" charset="-122"/>
                <a:ea typeface="微软雅黑" panose="020B0503020204020204" pitchFamily="34" charset="-122"/>
              </a:rPr>
              <a:t>.</a:t>
            </a:r>
            <a:r>
              <a:rPr kumimoji="0" lang="en-US" altLang="zh-CN" sz="90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 </a:t>
            </a:r>
            <a:r>
              <a:rPr lang="en-US" altLang="zh-CN" sz="900" i="0" u="none" strike="noStrike" baseline="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Application of a modified iterative learning control algorithm for superconducting radio-frequency cavities, </a:t>
            </a:r>
            <a:r>
              <a:rPr lang="en-US" altLang="zh-CN" sz="900" dirty="0">
                <a:solidFill>
                  <a:schemeClr val="bg1">
                    <a:lumMod val="65000"/>
                  </a:schemeClr>
                </a:solidFill>
                <a:latin typeface="微软雅黑" panose="020B0503020204020204" pitchFamily="34" charset="-122"/>
                <a:ea typeface="微软雅黑" panose="020B0503020204020204" pitchFamily="34" charset="-122"/>
                <a:cs typeface="Times" panose="02020603050405020304" pitchFamily="18" charset="0"/>
              </a:rPr>
              <a:t>Nucl. </a:t>
            </a:r>
            <a:r>
              <a:rPr lang="en-US" altLang="zh-CN" sz="900" dirty="0" err="1">
                <a:solidFill>
                  <a:schemeClr val="bg1">
                    <a:lumMod val="65000"/>
                  </a:schemeClr>
                </a:solidFill>
                <a:latin typeface="微软雅黑" panose="020B0503020204020204" pitchFamily="34" charset="-122"/>
                <a:ea typeface="微软雅黑" panose="020B0503020204020204" pitchFamily="34" charset="-122"/>
                <a:cs typeface="Times" panose="02020603050405020304" pitchFamily="18" charset="0"/>
              </a:rPr>
              <a:t>Instrum</a:t>
            </a:r>
            <a:r>
              <a:rPr lang="en-US" altLang="zh-CN" sz="900" dirty="0">
                <a:solidFill>
                  <a:schemeClr val="bg1">
                    <a:lumMod val="65000"/>
                  </a:schemeClr>
                </a:solidFill>
                <a:latin typeface="微软雅黑" panose="020B0503020204020204" pitchFamily="34" charset="-122"/>
                <a:ea typeface="微软雅黑" panose="020B0503020204020204" pitchFamily="34" charset="-122"/>
                <a:cs typeface="Times" panose="02020603050405020304" pitchFamily="18" charset="0"/>
              </a:rPr>
              <a:t>. Methods. A . 955,166237 (2022)</a:t>
            </a:r>
            <a:endParaRPr lang="zh-CN" altLang="en-US" sz="8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5" name="灯片编号占位符 2">
            <a:extLst>
              <a:ext uri="{FF2B5EF4-FFF2-40B4-BE49-F238E27FC236}">
                <a16:creationId xmlns:a16="http://schemas.microsoft.com/office/drawing/2014/main" id="{78290000-0438-50D0-03D6-5C113A88E212}"/>
              </a:ext>
            </a:extLst>
          </p:cNvPr>
          <p:cNvSpPr txBox="1">
            <a:spLocks/>
          </p:cNvSpPr>
          <p:nvPr/>
        </p:nvSpPr>
        <p:spPr>
          <a:xfrm>
            <a:off x="11677650" y="6508134"/>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FA2BBD-743F-C946-849D-BD878E6EB367}" type="slidenum">
              <a:rPr kumimoji="1" lang="zh-CN" altLang="en-US" sz="1400" smtClean="0">
                <a:solidFill>
                  <a:prstClr val="white"/>
                </a:solidFill>
                <a:latin typeface="Arial" panose="020B0604020202020204" pitchFamily="34" charset="0"/>
                <a:ea typeface="华文楷体" panose="02010600040101010101" pitchFamily="2" charset="-122"/>
                <a:cs typeface="Arial" panose="020B0604020202020204" pitchFamily="34" charset="0"/>
              </a:rPr>
              <a:pPr>
                <a:defRPr/>
              </a:pPr>
              <a:t>66</a:t>
            </a:fld>
            <a:endParaRPr kumimoji="1" lang="zh-CN" altLang="en-US" sz="1400">
              <a:solidFill>
                <a:prstClr val="white"/>
              </a:solidFill>
              <a:latin typeface="Arial" panose="020B0604020202020204" pitchFamily="34" charset="0"/>
              <a:ea typeface="华文楷体" panose="02010600040101010101" pitchFamily="2" charset="-122"/>
              <a:cs typeface="Arial" panose="020B0604020202020204" pitchFamily="34" charset="0"/>
            </a:endParaRPr>
          </a:p>
        </p:txBody>
      </p:sp>
    </p:spTree>
    <p:extLst>
      <p:ext uri="{BB962C8B-B14F-4D97-AF65-F5344CB8AC3E}">
        <p14:creationId xmlns:p14="http://schemas.microsoft.com/office/powerpoint/2010/main" val="22621121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2D61F-9664-63B9-0855-BA196AD2E72E}"/>
            </a:ext>
          </a:extLst>
        </p:cNvPr>
        <p:cNvGrpSpPr/>
        <p:nvPr/>
      </p:nvGrpSpPr>
      <p:grpSpPr>
        <a:xfrm>
          <a:off x="0" y="0"/>
          <a:ext cx="0" cy="0"/>
          <a:chOff x="0" y="0"/>
          <a:chExt cx="0" cy="0"/>
        </a:xfrm>
      </p:grpSpPr>
      <p:sp>
        <p:nvSpPr>
          <p:cNvPr id="30" name="文本框 29">
            <a:extLst>
              <a:ext uri="{FF2B5EF4-FFF2-40B4-BE49-F238E27FC236}">
                <a16:creationId xmlns:a16="http://schemas.microsoft.com/office/drawing/2014/main" id="{05C1CE19-A753-D70D-7F46-B6B1E94FA12B}"/>
              </a:ext>
            </a:extLst>
          </p:cNvPr>
          <p:cNvSpPr txBox="1"/>
          <p:nvPr/>
        </p:nvSpPr>
        <p:spPr>
          <a:xfrm>
            <a:off x="726956" y="5930571"/>
            <a:ext cx="4772116" cy="584775"/>
          </a:xfrm>
          <a:prstGeom prst="rect">
            <a:avLst/>
          </a:prstGeom>
          <a:solidFill>
            <a:schemeClr val="bg1"/>
          </a:solidFill>
        </p:spPr>
        <p:txBody>
          <a:bodyPr wrap="square">
            <a:spAutoFit/>
          </a:bodyPr>
          <a:lstStyle/>
          <a:p>
            <a:pPr algn="l">
              <a:spcAft>
                <a:spcPts val="600"/>
              </a:spcAft>
            </a:pPr>
            <a:r>
              <a:rPr lang="en-US" altLang="zh-CN" sz="1600" i="1" dirty="0">
                <a:latin typeface="CharisSIL"/>
              </a:rPr>
              <a:t>The burst noise can lead to </a:t>
            </a:r>
            <a:r>
              <a:rPr lang="en-US" altLang="zh-CN" sz="1600" b="1" i="1" dirty="0">
                <a:solidFill>
                  <a:srgbClr val="C00000"/>
                </a:solidFill>
                <a:latin typeface="CharisSIL"/>
              </a:rPr>
              <a:t>an unexpected LLRF response, </a:t>
            </a:r>
            <a:r>
              <a:rPr lang="en-US" altLang="zh-CN" sz="1600" i="1" dirty="0">
                <a:latin typeface="CharisSIL"/>
              </a:rPr>
              <a:t>resulting in a cavity fault</a:t>
            </a:r>
            <a:endParaRPr lang="zh-CN" altLang="en-US" sz="1600" i="1" dirty="0">
              <a:latin typeface="CharisSIL"/>
            </a:endParaRPr>
          </a:p>
        </p:txBody>
      </p:sp>
      <p:sp>
        <p:nvSpPr>
          <p:cNvPr id="17" name="标题 21">
            <a:extLst>
              <a:ext uri="{FF2B5EF4-FFF2-40B4-BE49-F238E27FC236}">
                <a16:creationId xmlns:a16="http://schemas.microsoft.com/office/drawing/2014/main" id="{7D9A3FCA-6A5C-00DF-82E2-FF0352ACB4F4}"/>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Burst-noise and RF Oscillatory</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0F6AAA0E-CC00-AEAD-7C44-CBC47E75C485}"/>
              </a:ext>
            </a:extLst>
          </p:cNvPr>
          <p:cNvSpPr/>
          <p:nvPr/>
        </p:nvSpPr>
        <p:spPr>
          <a:xfrm>
            <a:off x="0" y="883486"/>
            <a:ext cx="12192000" cy="1062342"/>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Another Two typical SRF faults that were confused </a:t>
            </a:r>
            <a:r>
              <a:rPr lang="en-US" altLang="zh-CN" sz="2000" dirty="0" err="1">
                <a:latin typeface="Arial" panose="020B0604020202020204" pitchFamily="34" charset="0"/>
                <a:ea typeface="微软雅黑" panose="020B0503020204020204" pitchFamily="34" charset="-122"/>
                <a:cs typeface="Arial" panose="020B0604020202020204" pitchFamily="34" charset="0"/>
              </a:rPr>
              <a:t>CAFe</a:t>
            </a:r>
            <a:r>
              <a:rPr lang="en-US" altLang="zh-CN" sz="2000" dirty="0">
                <a:latin typeface="Arial" panose="020B0604020202020204" pitchFamily="34" charset="0"/>
                <a:ea typeface="微软雅黑" panose="020B0503020204020204" pitchFamily="34" charset="-122"/>
                <a:cs typeface="Arial" panose="020B0604020202020204" pitchFamily="34" charset="0"/>
              </a:rPr>
              <a:t> for a long time</a:t>
            </a:r>
          </a:p>
          <a:p>
            <a:pPr marL="1371600" lvl="2" indent="-457200">
              <a:lnSpc>
                <a:spcPct val="125000"/>
              </a:lnSpc>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Field emission (FE)-induced </a:t>
            </a:r>
            <a:r>
              <a:rPr lang="en-US" altLang="zh-CN" sz="1600" b="1" dirty="0">
                <a:latin typeface="Arial" panose="020B0604020202020204" pitchFamily="34" charset="0"/>
                <a:ea typeface="微软雅黑" panose="020B0503020204020204" pitchFamily="34" charset="-122"/>
                <a:cs typeface="Arial" panose="020B0604020202020204" pitchFamily="34" charset="0"/>
              </a:rPr>
              <a:t>burst-noise </a:t>
            </a:r>
            <a:r>
              <a:rPr lang="en-US" altLang="zh-CN" sz="1600" dirty="0">
                <a:latin typeface="Arial" panose="020B0604020202020204" pitchFamily="34" charset="0"/>
                <a:ea typeface="微软雅黑" panose="020B0503020204020204" pitchFamily="34" charset="-122"/>
                <a:cs typeface="Arial" panose="020B0604020202020204" pitchFamily="34" charset="0"/>
              </a:rPr>
              <a:t>appears in the cavity pick-up signal</a:t>
            </a:r>
          </a:p>
          <a:p>
            <a:pPr marL="1371600" lvl="2" indent="-457200">
              <a:lnSpc>
                <a:spcPct val="125000"/>
              </a:lnSpc>
              <a:buFont typeface="Arial" panose="020B0604020202020204" pitchFamily="34" charset="0"/>
              <a:buChar char="•"/>
            </a:pPr>
            <a:r>
              <a:rPr lang="en-US" altLang="zh-CN" sz="1600" b="1" dirty="0">
                <a:latin typeface="Arial" panose="020B0604020202020204" pitchFamily="34" charset="0"/>
                <a:ea typeface="微软雅黑" panose="020B0503020204020204" pitchFamily="34" charset="-122"/>
                <a:cs typeface="Arial" panose="020B0604020202020204" pitchFamily="34" charset="0"/>
              </a:rPr>
              <a:t>Pondermotive instabilities </a:t>
            </a:r>
            <a:r>
              <a:rPr lang="en-US" altLang="zh-CN" sz="1600" dirty="0">
                <a:latin typeface="Arial" panose="020B0604020202020204" pitchFamily="34" charset="0"/>
                <a:ea typeface="微软雅黑" panose="020B0503020204020204" pitchFamily="34" charset="-122"/>
                <a:cs typeface="Arial" panose="020B0604020202020204" pitchFamily="34" charset="0"/>
              </a:rPr>
              <a:t>typically causes RF field oscillation</a:t>
            </a:r>
          </a:p>
        </p:txBody>
      </p:sp>
      <p:sp>
        <p:nvSpPr>
          <p:cNvPr id="106" name="矩形: 圆角 105">
            <a:extLst>
              <a:ext uri="{FF2B5EF4-FFF2-40B4-BE49-F238E27FC236}">
                <a16:creationId xmlns:a16="http://schemas.microsoft.com/office/drawing/2014/main" id="{39A4B3E4-AA1C-B71D-BC49-FE8BE68EBB66}"/>
              </a:ext>
            </a:extLst>
          </p:cNvPr>
          <p:cNvSpPr/>
          <p:nvPr/>
        </p:nvSpPr>
        <p:spPr>
          <a:xfrm>
            <a:off x="97382" y="2293427"/>
            <a:ext cx="661385" cy="411682"/>
          </a:xfrm>
          <a:prstGeom prst="roundRect">
            <a:avLst/>
          </a:prstGeom>
          <a:solidFill>
            <a:srgbClr val="8064A2">
              <a:lumMod val="60000"/>
              <a:lumOff val="40000"/>
            </a:srgbClr>
          </a:solidFill>
          <a:ln w="25400" cap="flat" cmpd="sng" algn="ctr">
            <a:solidFill>
              <a:srgbClr val="8064A2">
                <a:lumMod val="75000"/>
              </a:srgbClr>
            </a:solidFill>
            <a:prstDash val="solid"/>
          </a:ln>
          <a:effectLst>
            <a:outerShdw blurRad="50800" dist="139700" dir="2700000" algn="tl" rotWithShape="0">
              <a:prstClr val="black">
                <a:alpha val="40000"/>
              </a:prstClr>
            </a:outerShdw>
          </a:effectLst>
        </p:spPr>
        <p:txBody>
          <a:bodyPr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r>
              <a:rPr kumimoji="0" lang="en-US" altLang="zh-CN" sz="2400" b="0" i="1" u="none" strike="noStrike" kern="0" cap="none" spc="0" normalizeH="0" baseline="0" noProof="0" dirty="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FE</a:t>
            </a:r>
            <a:endParaRPr kumimoji="0" lang="zh-CN" altLang="en-US" sz="2400" b="0" i="1" u="none" strike="noStrike" kern="0" cap="none" spc="0" normalizeH="0" baseline="0" noProof="0" dirty="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文本框 51">
            <a:extLst>
              <a:ext uri="{FF2B5EF4-FFF2-40B4-BE49-F238E27FC236}">
                <a16:creationId xmlns:a16="http://schemas.microsoft.com/office/drawing/2014/main" id="{AA725348-6B5C-22A4-1A0D-05C3C283DDA0}"/>
              </a:ext>
            </a:extLst>
          </p:cNvPr>
          <p:cNvSpPr txBox="1"/>
          <p:nvPr/>
        </p:nvSpPr>
        <p:spPr>
          <a:xfrm>
            <a:off x="1615676" y="2065187"/>
            <a:ext cx="1138211" cy="317371"/>
          </a:xfrm>
          <a:prstGeom prst="rect">
            <a:avLst/>
          </a:prstGeom>
          <a:noFill/>
        </p:spPr>
        <p:txBody>
          <a:bodyPr wrap="square" rtlCol="0">
            <a:spAutoFit/>
          </a:bodyPr>
          <a:lstStyle/>
          <a:p>
            <a:pPr algn="r" defTabSz="914133"/>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Flashover</a:t>
            </a:r>
            <a:endParaRPr lang="zh-CN" alt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4" name="组合 3">
            <a:extLst>
              <a:ext uri="{FF2B5EF4-FFF2-40B4-BE49-F238E27FC236}">
                <a16:creationId xmlns:a16="http://schemas.microsoft.com/office/drawing/2014/main" id="{1E6AB3F5-AA42-60ED-3296-9F5D1F174D9B}"/>
              </a:ext>
            </a:extLst>
          </p:cNvPr>
          <p:cNvGrpSpPr/>
          <p:nvPr/>
        </p:nvGrpSpPr>
        <p:grpSpPr>
          <a:xfrm>
            <a:off x="973675" y="2316026"/>
            <a:ext cx="1778162" cy="1404975"/>
            <a:chOff x="5235739" y="2838198"/>
            <a:chExt cx="1778162" cy="1404975"/>
          </a:xfrm>
        </p:grpSpPr>
        <p:pic>
          <p:nvPicPr>
            <p:cNvPr id="75" name="图片 74">
              <a:extLst>
                <a:ext uri="{FF2B5EF4-FFF2-40B4-BE49-F238E27FC236}">
                  <a16:creationId xmlns:a16="http://schemas.microsoft.com/office/drawing/2014/main" id="{95D3AA55-EDE9-5DC9-3BCE-2BFD4347A05A}"/>
                </a:ext>
              </a:extLst>
            </p:cNvPr>
            <p:cNvPicPr>
              <a:picLocks noChangeAspect="1"/>
            </p:cNvPicPr>
            <p:nvPr/>
          </p:nvPicPr>
          <p:blipFill>
            <a:blip r:embed="rId4"/>
            <a:stretch>
              <a:fillRect/>
            </a:stretch>
          </p:blipFill>
          <p:spPr>
            <a:xfrm>
              <a:off x="5235739" y="2838198"/>
              <a:ext cx="1586496" cy="1404975"/>
            </a:xfrm>
            <a:prstGeom prst="rect">
              <a:avLst/>
            </a:prstGeom>
            <a:ln w="28575">
              <a:solidFill>
                <a:srgbClr val="9BBB59">
                  <a:lumMod val="60000"/>
                  <a:lumOff val="40000"/>
                </a:srgbClr>
              </a:solidFill>
            </a:ln>
            <a:effectLst>
              <a:outerShdw blurRad="50800" dist="139700" algn="l" rotWithShape="0">
                <a:prstClr val="black">
                  <a:alpha val="40000"/>
                </a:prstClr>
              </a:outerShdw>
            </a:effectLst>
          </p:spPr>
        </p:pic>
        <p:sp>
          <p:nvSpPr>
            <p:cNvPr id="79" name="文本框 78">
              <a:extLst>
                <a:ext uri="{FF2B5EF4-FFF2-40B4-BE49-F238E27FC236}">
                  <a16:creationId xmlns:a16="http://schemas.microsoft.com/office/drawing/2014/main" id="{4ACBC724-D9BB-EDC5-CF6A-3877283FC9F5}"/>
                </a:ext>
              </a:extLst>
            </p:cNvPr>
            <p:cNvSpPr txBox="1"/>
            <p:nvPr/>
          </p:nvSpPr>
          <p:spPr>
            <a:xfrm>
              <a:off x="6045483" y="3925802"/>
              <a:ext cx="968418" cy="317371"/>
            </a:xfrm>
            <a:prstGeom prst="rect">
              <a:avLst/>
            </a:prstGeom>
            <a:noFill/>
          </p:spPr>
          <p:txBody>
            <a:bodyPr wrap="square" rtlCol="0">
              <a:spAutoFit/>
            </a:bodyPr>
            <a:lstStyle/>
            <a:p>
              <a:pPr defTabSz="914133"/>
              <a:r>
                <a:rPr lang="en-US" altLang="zh-CN" sz="14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Pick-up</a:t>
              </a:r>
              <a:endParaRPr lang="zh-CN" altLang="en-US" sz="14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endParaRPr>
            </a:p>
          </p:txBody>
        </p:sp>
        <p:cxnSp>
          <p:nvCxnSpPr>
            <p:cNvPr id="84" name="直接箭头连接符 83">
              <a:extLst>
                <a:ext uri="{FF2B5EF4-FFF2-40B4-BE49-F238E27FC236}">
                  <a16:creationId xmlns:a16="http://schemas.microsoft.com/office/drawing/2014/main" id="{A2627F8E-B8AF-5789-C7D5-CA8FF716FAEB}"/>
                </a:ext>
              </a:extLst>
            </p:cNvPr>
            <p:cNvCxnSpPr>
              <a:cxnSpLocks/>
            </p:cNvCxnSpPr>
            <p:nvPr/>
          </p:nvCxnSpPr>
          <p:spPr>
            <a:xfrm>
              <a:off x="5749085" y="3058387"/>
              <a:ext cx="489894" cy="0"/>
            </a:xfrm>
            <a:prstGeom prst="straightConnector1">
              <a:avLst/>
            </a:prstGeom>
            <a:noFill/>
            <a:ln w="9525" cap="flat" cmpd="sng" algn="ctr">
              <a:solidFill>
                <a:srgbClr val="4BACC6">
                  <a:lumMod val="60000"/>
                  <a:lumOff val="40000"/>
                </a:srgbClr>
              </a:solidFill>
              <a:prstDash val="solid"/>
              <a:headEnd type="triangle"/>
              <a:tailEnd type="triangle"/>
            </a:ln>
            <a:effectLst/>
          </p:spPr>
        </p:cxnSp>
        <p:sp>
          <p:nvSpPr>
            <p:cNvPr id="85" name="文本框 84">
              <a:extLst>
                <a:ext uri="{FF2B5EF4-FFF2-40B4-BE49-F238E27FC236}">
                  <a16:creationId xmlns:a16="http://schemas.microsoft.com/office/drawing/2014/main" id="{8B8DB980-AF4C-6608-C840-5665787C2631}"/>
                </a:ext>
              </a:extLst>
            </p:cNvPr>
            <p:cNvSpPr txBox="1"/>
            <p:nvPr/>
          </p:nvSpPr>
          <p:spPr>
            <a:xfrm>
              <a:off x="6255981" y="2919504"/>
              <a:ext cx="743122" cy="349108"/>
            </a:xfrm>
            <a:prstGeom prst="rect">
              <a:avLst/>
            </a:prstGeom>
            <a:noFill/>
          </p:spPr>
          <p:txBody>
            <a:bodyPr wrap="square" rtlCol="0">
              <a:spAutoFit/>
            </a:bodyPr>
            <a:lstStyle/>
            <a:p>
              <a:pPr defTabSz="914133"/>
              <a:r>
                <a:rPr lang="en-US" altLang="zh-CN" sz="16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6 </a:t>
              </a:r>
              <a:r>
                <a:rPr lang="el-GR" altLang="zh-CN" sz="16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μ</a:t>
              </a:r>
              <a:r>
                <a:rPr lang="en-US" altLang="zh-CN" sz="16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s</a:t>
              </a:r>
              <a:endParaRPr lang="zh-CN" altLang="en-US" sz="1600" b="1" dirty="0">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endParaRPr>
            </a:p>
          </p:txBody>
        </p:sp>
      </p:grpSp>
      <p:pic>
        <p:nvPicPr>
          <p:cNvPr id="21" name="图形 20">
            <a:extLst>
              <a:ext uri="{FF2B5EF4-FFF2-40B4-BE49-F238E27FC236}">
                <a16:creationId xmlns:a16="http://schemas.microsoft.com/office/drawing/2014/main" id="{B9BD1B34-1A8A-3695-B79F-9A12DF2DD74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56174"/>
          <a:stretch/>
        </p:blipFill>
        <p:spPr>
          <a:xfrm>
            <a:off x="3212034" y="2235375"/>
            <a:ext cx="1835919" cy="1818339"/>
          </a:xfrm>
          <a:prstGeom prst="rect">
            <a:avLst/>
          </a:prstGeom>
        </p:spPr>
      </p:pic>
      <p:sp>
        <p:nvSpPr>
          <p:cNvPr id="26" name="文本框 25">
            <a:extLst>
              <a:ext uri="{FF2B5EF4-FFF2-40B4-BE49-F238E27FC236}">
                <a16:creationId xmlns:a16="http://schemas.microsoft.com/office/drawing/2014/main" id="{9AE02E41-92D0-ABB4-38F2-90A807C5AB74}"/>
              </a:ext>
            </a:extLst>
          </p:cNvPr>
          <p:cNvSpPr txBox="1"/>
          <p:nvPr/>
        </p:nvSpPr>
        <p:spPr>
          <a:xfrm rot="16200000">
            <a:off x="2172969" y="2804055"/>
            <a:ext cx="1750417" cy="357310"/>
          </a:xfrm>
          <a:prstGeom prst="rect">
            <a:avLst/>
          </a:prstGeom>
          <a:solidFill>
            <a:schemeClr val="bg1"/>
          </a:solidFill>
        </p:spPr>
        <p:txBody>
          <a:bodyPr wrap="square">
            <a:spAutoFit/>
          </a:bodyPr>
          <a:lstStyle/>
          <a:p>
            <a:r>
              <a:rPr lang="en-US" altLang="zh-CN" sz="1600" b="1" dirty="0">
                <a:latin typeface="Arial" panose="020B0604020202020204" pitchFamily="34" charset="0"/>
                <a:cs typeface="Arial" panose="020B0604020202020204" pitchFamily="34" charset="0"/>
              </a:rPr>
              <a:t>A</a:t>
            </a:r>
            <a:r>
              <a:rPr lang="en-US" altLang="zh-CN" sz="1600" b="1" i="0" dirty="0">
                <a:effectLst/>
                <a:latin typeface="Arial" panose="020B0604020202020204" pitchFamily="34" charset="0"/>
                <a:cs typeface="Arial" panose="020B0604020202020204" pitchFamily="34" charset="0"/>
              </a:rPr>
              <a:t>mp [</a:t>
            </a:r>
            <a:r>
              <a:rPr lang="en-US" altLang="zh-CN" sz="1200" b="1" i="0" dirty="0">
                <a:effectLst/>
                <a:latin typeface="Arial" panose="020B0604020202020204" pitchFamily="34" charset="0"/>
                <a:cs typeface="Arial" panose="020B0604020202020204" pitchFamily="34" charset="0"/>
              </a:rPr>
              <a:t>norm. units</a:t>
            </a:r>
            <a:r>
              <a:rPr lang="en-US" altLang="zh-CN" sz="1600" b="1" i="0" dirty="0">
                <a:effectLst/>
                <a:latin typeface="Arial" panose="020B0604020202020204" pitchFamily="34" charset="0"/>
                <a:cs typeface="Arial" panose="020B0604020202020204" pitchFamily="34" charset="0"/>
              </a:rPr>
              <a:t>]</a:t>
            </a:r>
            <a:endParaRPr lang="zh-CN" altLang="en-US" sz="1600" dirty="0"/>
          </a:p>
        </p:txBody>
      </p:sp>
      <p:cxnSp>
        <p:nvCxnSpPr>
          <p:cNvPr id="95" name="直接箭头连接符 94">
            <a:extLst>
              <a:ext uri="{FF2B5EF4-FFF2-40B4-BE49-F238E27FC236}">
                <a16:creationId xmlns:a16="http://schemas.microsoft.com/office/drawing/2014/main" id="{0613EC51-0F47-3A2E-B205-6701E8120038}"/>
              </a:ext>
            </a:extLst>
          </p:cNvPr>
          <p:cNvCxnSpPr>
            <a:cxnSpLocks/>
          </p:cNvCxnSpPr>
          <p:nvPr/>
        </p:nvCxnSpPr>
        <p:spPr>
          <a:xfrm flipH="1" flipV="1">
            <a:off x="4304463" y="2449068"/>
            <a:ext cx="397953" cy="100400"/>
          </a:xfrm>
          <a:prstGeom prst="straightConnector1">
            <a:avLst/>
          </a:prstGeom>
          <a:noFill/>
          <a:ln w="9525" cap="flat" cmpd="sng" algn="ctr">
            <a:gradFill>
              <a:gsLst>
                <a:gs pos="0">
                  <a:srgbClr val="14517C"/>
                </a:gs>
                <a:gs pos="100000">
                  <a:sysClr val="window" lastClr="FFFFFF"/>
                </a:gs>
                <a:gs pos="100000">
                  <a:schemeClr val="bg1"/>
                </a:gs>
              </a:gsLst>
              <a:lin ang="16200000" scaled="0"/>
            </a:gradFill>
            <a:prstDash val="solid"/>
            <a:tailEnd type="stealth" w="med" len="lg"/>
          </a:ln>
          <a:effectLst/>
        </p:spPr>
      </p:cxnSp>
      <p:sp>
        <p:nvSpPr>
          <p:cNvPr id="96" name="文本框 95">
            <a:extLst>
              <a:ext uri="{FF2B5EF4-FFF2-40B4-BE49-F238E27FC236}">
                <a16:creationId xmlns:a16="http://schemas.microsoft.com/office/drawing/2014/main" id="{2525A33E-60DB-60F7-DBB7-7E3F01DCBFD3}"/>
              </a:ext>
            </a:extLst>
          </p:cNvPr>
          <p:cNvSpPr txBox="1"/>
          <p:nvPr/>
        </p:nvSpPr>
        <p:spPr>
          <a:xfrm>
            <a:off x="4616472" y="2316026"/>
            <a:ext cx="767625" cy="584775"/>
          </a:xfrm>
          <a:prstGeom prst="rect">
            <a:avLst/>
          </a:prstGeom>
          <a:solidFill>
            <a:schemeClr val="bg1"/>
          </a:solidFill>
        </p:spPr>
        <p:txBody>
          <a:bodyPr wrap="square">
            <a:spAutoFit/>
          </a:bodyPr>
          <a:lstStyle/>
          <a:p>
            <a:r>
              <a:rPr lang="en-US" altLang="zh-CN" sz="1600" b="1" i="0" dirty="0">
                <a:solidFill>
                  <a:srgbClr val="14517C"/>
                </a:solidFill>
                <a:effectLst/>
                <a:latin typeface="Arial" panose="020B0604020202020204" pitchFamily="34" charset="0"/>
                <a:cs typeface="Arial" panose="020B0604020202020204" pitchFamily="34" charset="0"/>
              </a:rPr>
              <a:t>burst noise </a:t>
            </a:r>
            <a:endParaRPr lang="zh-CN" altLang="en-US" sz="1600" dirty="0">
              <a:solidFill>
                <a:srgbClr val="14517C"/>
              </a:solidFill>
            </a:endParaRPr>
          </a:p>
        </p:txBody>
      </p:sp>
      <p:grpSp>
        <p:nvGrpSpPr>
          <p:cNvPr id="113" name="组合 112">
            <a:extLst>
              <a:ext uri="{FF2B5EF4-FFF2-40B4-BE49-F238E27FC236}">
                <a16:creationId xmlns:a16="http://schemas.microsoft.com/office/drawing/2014/main" id="{FFE45275-3F7F-F507-C60D-9B199FDDED4A}"/>
              </a:ext>
            </a:extLst>
          </p:cNvPr>
          <p:cNvGrpSpPr/>
          <p:nvPr/>
        </p:nvGrpSpPr>
        <p:grpSpPr>
          <a:xfrm>
            <a:off x="4436765" y="3117623"/>
            <a:ext cx="1127037" cy="547522"/>
            <a:chOff x="5034718" y="2087691"/>
            <a:chExt cx="1127037" cy="547522"/>
          </a:xfrm>
          <a:effectLst>
            <a:outerShdw blurRad="50800" dist="38100" algn="l" rotWithShape="0">
              <a:prstClr val="black">
                <a:alpha val="40000"/>
              </a:prstClr>
            </a:outerShdw>
          </a:effectLst>
        </p:grpSpPr>
        <p:sp>
          <p:nvSpPr>
            <p:cNvPr id="114" name="矩形: 圆角 113">
              <a:extLst>
                <a:ext uri="{FF2B5EF4-FFF2-40B4-BE49-F238E27FC236}">
                  <a16:creationId xmlns:a16="http://schemas.microsoft.com/office/drawing/2014/main" id="{53478779-CB8D-A3CB-4121-D42958753B37}"/>
                </a:ext>
              </a:extLst>
            </p:cNvPr>
            <p:cNvSpPr/>
            <p:nvPr/>
          </p:nvSpPr>
          <p:spPr>
            <a:xfrm>
              <a:off x="5034718" y="2132869"/>
              <a:ext cx="1096366" cy="472232"/>
            </a:xfrm>
            <a:prstGeom prst="roundRect">
              <a:avLst>
                <a:gd name="adj" fmla="val 6686"/>
              </a:avLst>
            </a:prstGeom>
            <a:solidFill>
              <a:schemeClr val="bg1">
                <a:lumMod val="95000"/>
              </a:schemeClr>
            </a:solidFill>
            <a:ln w="12700">
              <a:solidFill>
                <a:schemeClr val="bg1">
                  <a:lumMod val="8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文本框 114">
              <a:extLst>
                <a:ext uri="{FF2B5EF4-FFF2-40B4-BE49-F238E27FC236}">
                  <a16:creationId xmlns:a16="http://schemas.microsoft.com/office/drawing/2014/main" id="{5B4B275A-C966-7974-AF9E-49CB9C54C4D1}"/>
                </a:ext>
              </a:extLst>
            </p:cNvPr>
            <p:cNvSpPr txBox="1"/>
            <p:nvPr/>
          </p:nvSpPr>
          <p:spPr>
            <a:xfrm>
              <a:off x="5318856" y="2087691"/>
              <a:ext cx="842899" cy="547522"/>
            </a:xfrm>
            <a:prstGeom prst="rect">
              <a:avLst/>
            </a:prstGeom>
            <a:noFill/>
          </p:spPr>
          <p:txBody>
            <a:bodyPr wrap="square" rtlCol="0">
              <a:spAutoFit/>
            </a:bodyPr>
            <a:lstStyle/>
            <a:p>
              <a:pPr>
                <a:lnSpc>
                  <a:spcPct val="130000"/>
                </a:lnSpc>
              </a:pPr>
              <a:r>
                <a:rPr lang="en-US" altLang="zh-CN" sz="1200" dirty="0" err="1">
                  <a:solidFill>
                    <a:srgbClr val="C00000"/>
                  </a:solidFill>
                  <a:latin typeface="Arial" panose="020B0604020202020204" pitchFamily="34" charset="0"/>
                  <a:ea typeface="微软雅黑 Light" panose="020B0502040204020203" pitchFamily="34" charset="-122"/>
                  <a:cs typeface="Arial" panose="020B0604020202020204" pitchFamily="34" charset="0"/>
                </a:rPr>
                <a:t>Vc</a:t>
              </a:r>
              <a:endParaRPr lang="en-US" altLang="zh-CN" sz="1200" dirty="0">
                <a:solidFill>
                  <a:srgbClr val="C00000"/>
                </a:solidFill>
                <a:latin typeface="Arial" panose="020B0604020202020204" pitchFamily="34" charset="0"/>
                <a:ea typeface="微软雅黑 Light" panose="020B0502040204020203" pitchFamily="34" charset="-122"/>
                <a:cs typeface="Arial" panose="020B0604020202020204" pitchFamily="34" charset="0"/>
              </a:endParaRPr>
            </a:p>
            <a:p>
              <a:pPr>
                <a:lnSpc>
                  <a:spcPct val="130000"/>
                </a:lnSpc>
              </a:pPr>
              <a:r>
                <a:rPr lang="en-US" altLang="zh-CN" sz="1200" dirty="0">
                  <a:solidFill>
                    <a:srgbClr val="14517C"/>
                  </a:solidFill>
                  <a:latin typeface="Arial" panose="020B0604020202020204" pitchFamily="34" charset="0"/>
                  <a:ea typeface="微软雅黑 Light" panose="020B0502040204020203" pitchFamily="34" charset="-122"/>
                  <a:cs typeface="Arial" panose="020B0604020202020204" pitchFamily="34" charset="0"/>
                </a:rPr>
                <a:t>Pick-up</a:t>
              </a:r>
            </a:p>
          </p:txBody>
        </p:sp>
        <p:cxnSp>
          <p:nvCxnSpPr>
            <p:cNvPr id="116" name="直接连接符 115">
              <a:extLst>
                <a:ext uri="{FF2B5EF4-FFF2-40B4-BE49-F238E27FC236}">
                  <a16:creationId xmlns:a16="http://schemas.microsoft.com/office/drawing/2014/main" id="{A32CBBDD-4042-1975-1069-332DC863ABFC}"/>
                </a:ext>
              </a:extLst>
            </p:cNvPr>
            <p:cNvCxnSpPr>
              <a:cxnSpLocks/>
            </p:cNvCxnSpPr>
            <p:nvPr/>
          </p:nvCxnSpPr>
          <p:spPr>
            <a:xfrm>
              <a:off x="5124982" y="2263302"/>
              <a:ext cx="24509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CAA9481D-F8BC-EA60-1369-C57B916FE7EE}"/>
                </a:ext>
              </a:extLst>
            </p:cNvPr>
            <p:cNvCxnSpPr>
              <a:cxnSpLocks/>
            </p:cNvCxnSpPr>
            <p:nvPr/>
          </p:nvCxnSpPr>
          <p:spPr>
            <a:xfrm>
              <a:off x="5124982" y="2481848"/>
              <a:ext cx="245097" cy="0"/>
            </a:xfrm>
            <a:prstGeom prst="line">
              <a:avLst/>
            </a:prstGeom>
            <a:ln w="12700">
              <a:solidFill>
                <a:srgbClr val="14517C"/>
              </a:solidFill>
            </a:ln>
          </p:spPr>
          <p:style>
            <a:lnRef idx="1">
              <a:schemeClr val="accent1"/>
            </a:lnRef>
            <a:fillRef idx="0">
              <a:schemeClr val="accent1"/>
            </a:fillRef>
            <a:effectRef idx="0">
              <a:schemeClr val="accent1"/>
            </a:effectRef>
            <a:fontRef idx="minor">
              <a:schemeClr val="tx1"/>
            </a:fontRef>
          </p:style>
        </p:cxnSp>
      </p:grpSp>
      <p:pic>
        <p:nvPicPr>
          <p:cNvPr id="2" name="图形 1">
            <a:extLst>
              <a:ext uri="{FF2B5EF4-FFF2-40B4-BE49-F238E27FC236}">
                <a16:creationId xmlns:a16="http://schemas.microsoft.com/office/drawing/2014/main" id="{FA56591D-CEFA-BE62-6FCE-30AFED8391DA}"/>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455" t="49220" r="77580" b="9407"/>
          <a:stretch/>
        </p:blipFill>
        <p:spPr>
          <a:xfrm>
            <a:off x="8890413" y="2096349"/>
            <a:ext cx="2793443" cy="3632935"/>
          </a:xfrm>
          <a:prstGeom prst="rect">
            <a:avLst/>
          </a:prstGeom>
        </p:spPr>
      </p:pic>
      <p:graphicFrame>
        <p:nvGraphicFramePr>
          <p:cNvPr id="12" name="对象 11">
            <a:extLst>
              <a:ext uri="{FF2B5EF4-FFF2-40B4-BE49-F238E27FC236}">
                <a16:creationId xmlns:a16="http://schemas.microsoft.com/office/drawing/2014/main" id="{9DF382D5-0ECC-447A-F6A3-06BA74073B2F}"/>
              </a:ext>
            </a:extLst>
          </p:cNvPr>
          <p:cNvGraphicFramePr>
            <a:graphicFrameLocks noChangeAspect="1"/>
          </p:cNvGraphicFramePr>
          <p:nvPr/>
        </p:nvGraphicFramePr>
        <p:xfrm>
          <a:off x="6156121" y="2154143"/>
          <a:ext cx="2692808" cy="2200645"/>
        </p:xfrm>
        <a:graphic>
          <a:graphicData uri="http://schemas.openxmlformats.org/presentationml/2006/ole">
            <mc:AlternateContent xmlns:mc="http://schemas.openxmlformats.org/markup-compatibility/2006">
              <mc:Choice xmlns:v="urn:schemas-microsoft-com:vml" Requires="v">
                <p:oleObj spid="_x0000_s32771" name="Visio" r:id="rId9" imgW="3044193" imgH="2689698" progId="Visio.Drawing.15">
                  <p:embed/>
                </p:oleObj>
              </mc:Choice>
              <mc:Fallback>
                <p:oleObj name="Visio" r:id="rId9" imgW="3044193" imgH="2689698" progId="Visio.Drawing.15">
                  <p:embed/>
                  <p:pic>
                    <p:nvPicPr>
                      <p:cNvPr id="12" name="对象 11">
                        <a:extLst>
                          <a:ext uri="{FF2B5EF4-FFF2-40B4-BE49-F238E27FC236}">
                            <a16:creationId xmlns:a16="http://schemas.microsoft.com/office/drawing/2014/main" id="{9DF382D5-0ECC-447A-F6A3-06BA74073B2F}"/>
                          </a:ext>
                        </a:extLst>
                      </p:cNvPr>
                      <p:cNvPicPr>
                        <a:picLocks noChangeAspect="1" noChangeArrowheads="1"/>
                      </p:cNvPicPr>
                      <p:nvPr/>
                    </p:nvPicPr>
                    <p:blipFill>
                      <a:blip r:embed="rId10"/>
                      <a:srcRect/>
                      <a:stretch>
                        <a:fillRect/>
                      </a:stretch>
                    </p:blipFill>
                    <p:spPr bwMode="auto">
                      <a:xfrm>
                        <a:off x="6156121" y="2154143"/>
                        <a:ext cx="2692808" cy="2200645"/>
                      </a:xfrm>
                      <a:prstGeom prst="rect">
                        <a:avLst/>
                      </a:prstGeom>
                      <a:noFill/>
                    </p:spPr>
                  </p:pic>
                </p:oleObj>
              </mc:Fallback>
            </mc:AlternateContent>
          </a:graphicData>
        </a:graphic>
      </p:graphicFrame>
      <p:sp>
        <p:nvSpPr>
          <p:cNvPr id="14" name="文本框 13">
            <a:extLst>
              <a:ext uri="{FF2B5EF4-FFF2-40B4-BE49-F238E27FC236}">
                <a16:creationId xmlns:a16="http://schemas.microsoft.com/office/drawing/2014/main" id="{7E3F22CD-3675-AC49-68A9-523AE21A8C7E}"/>
              </a:ext>
            </a:extLst>
          </p:cNvPr>
          <p:cNvSpPr txBox="1"/>
          <p:nvPr/>
        </p:nvSpPr>
        <p:spPr>
          <a:xfrm>
            <a:off x="7259211" y="5879805"/>
            <a:ext cx="4605033" cy="584775"/>
          </a:xfrm>
          <a:prstGeom prst="rect">
            <a:avLst/>
          </a:prstGeom>
          <a:noFill/>
        </p:spPr>
        <p:txBody>
          <a:bodyPr wrap="square">
            <a:spAutoFit/>
          </a:bodyPr>
          <a:lstStyle/>
          <a:p>
            <a:pPr lvl="1">
              <a:spcAft>
                <a:spcPts val="1200"/>
              </a:spcAft>
            </a:pPr>
            <a:r>
              <a:rPr lang="en-US" altLang="zh-CN" sz="1600" i="1" dirty="0">
                <a:latin typeface="CharisSIL"/>
              </a:rPr>
              <a:t>The accelerating gradient and detuning beginning to oscillate with increasing amplitude</a:t>
            </a:r>
          </a:p>
        </p:txBody>
      </p:sp>
      <p:pic>
        <p:nvPicPr>
          <p:cNvPr id="15" name="图形 14">
            <a:extLst>
              <a:ext uri="{FF2B5EF4-FFF2-40B4-BE49-F238E27FC236}">
                <a16:creationId xmlns:a16="http://schemas.microsoft.com/office/drawing/2014/main" id="{1B59A1FE-5875-E533-903A-288235A10CA3}"/>
              </a:ext>
            </a:extLst>
          </p:cNvPr>
          <p:cNvPicPr>
            <a:picLocks noChangeAspect="1"/>
          </p:cNvPicPr>
          <p:nvPr/>
        </p:nvPicPr>
        <p:blipFill rotWithShape="1">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rcRect l="2586" t="767" r="3769" b="7919"/>
          <a:stretch/>
        </p:blipFill>
        <p:spPr>
          <a:xfrm>
            <a:off x="6174908" y="4765688"/>
            <a:ext cx="1400613" cy="1163646"/>
          </a:xfrm>
          <a:prstGeom prst="rect">
            <a:avLst/>
          </a:prstGeom>
          <a:effectLst/>
        </p:spPr>
      </p:pic>
      <p:sp>
        <p:nvSpPr>
          <p:cNvPr id="16" name="文本框 15">
            <a:extLst>
              <a:ext uri="{FF2B5EF4-FFF2-40B4-BE49-F238E27FC236}">
                <a16:creationId xmlns:a16="http://schemas.microsoft.com/office/drawing/2014/main" id="{FAC08277-9550-37ED-45F6-F43F96E233B6}"/>
              </a:ext>
            </a:extLst>
          </p:cNvPr>
          <p:cNvSpPr txBox="1"/>
          <p:nvPr/>
        </p:nvSpPr>
        <p:spPr>
          <a:xfrm>
            <a:off x="6174222" y="4401136"/>
            <a:ext cx="2099721" cy="246221"/>
          </a:xfrm>
          <a:prstGeom prst="rect">
            <a:avLst/>
          </a:prstGeom>
          <a:solidFill>
            <a:schemeClr val="bg1"/>
          </a:solidFill>
        </p:spPr>
        <p:txBody>
          <a:bodyPr wrap="square">
            <a:spAutoFit/>
          </a:bodyPr>
          <a:lstStyle/>
          <a:p>
            <a:r>
              <a:rPr lang="en-US" altLang="zh-CN" sz="1000" i="0" dirty="0">
                <a:solidFill>
                  <a:srgbClr val="14517C"/>
                </a:solidFill>
                <a:effectLst/>
                <a:latin typeface="Arial" panose="020B0604020202020204" pitchFamily="34" charset="0"/>
                <a:cs typeface="Arial" panose="020B0604020202020204" pitchFamily="34" charset="0"/>
              </a:rPr>
              <a:t>Transfer function of Mech. mode</a:t>
            </a:r>
            <a:endParaRPr lang="zh-CN" altLang="en-US" sz="1000" dirty="0">
              <a:solidFill>
                <a:srgbClr val="14517C"/>
              </a:solidFill>
            </a:endParaRPr>
          </a:p>
        </p:txBody>
      </p:sp>
      <p:sp>
        <p:nvSpPr>
          <p:cNvPr id="3" name="灯片编号占位符 2">
            <a:extLst>
              <a:ext uri="{FF2B5EF4-FFF2-40B4-BE49-F238E27FC236}">
                <a16:creationId xmlns:a16="http://schemas.microsoft.com/office/drawing/2014/main" id="{32F48C84-99ED-A282-E15A-9EE4CFD55B98}"/>
              </a:ext>
            </a:extLst>
          </p:cNvPr>
          <p:cNvSpPr txBox="1">
            <a:spLocks/>
          </p:cNvSpPr>
          <p:nvPr/>
        </p:nvSpPr>
        <p:spPr>
          <a:xfrm>
            <a:off x="11677650" y="6508134"/>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FA2BBD-743F-C946-849D-BD878E6EB367}" type="slidenum">
              <a:rPr kumimoji="1" lang="zh-CN" altLang="en-US" sz="1400" smtClean="0">
                <a:solidFill>
                  <a:prstClr val="white"/>
                </a:solidFill>
                <a:latin typeface="Arial" panose="020B0604020202020204" pitchFamily="34" charset="0"/>
                <a:ea typeface="华文楷体" panose="02010600040101010101" pitchFamily="2" charset="-122"/>
                <a:cs typeface="Arial" panose="020B0604020202020204" pitchFamily="34" charset="0"/>
              </a:rPr>
              <a:pPr>
                <a:defRPr/>
              </a:pPr>
              <a:t>67</a:t>
            </a:fld>
            <a:endParaRPr kumimoji="1" lang="zh-CN" altLang="en-US" sz="1400">
              <a:solidFill>
                <a:prstClr val="white"/>
              </a:solidFill>
              <a:latin typeface="Arial" panose="020B0604020202020204" pitchFamily="34" charset="0"/>
              <a:ea typeface="华文楷体" panose="02010600040101010101" pitchFamily="2" charset="-122"/>
              <a:cs typeface="Arial" panose="020B0604020202020204" pitchFamily="34" charset="0"/>
            </a:endParaRPr>
          </a:p>
        </p:txBody>
      </p:sp>
      <p:cxnSp>
        <p:nvCxnSpPr>
          <p:cNvPr id="6" name="直接连接符 5">
            <a:extLst>
              <a:ext uri="{FF2B5EF4-FFF2-40B4-BE49-F238E27FC236}">
                <a16:creationId xmlns:a16="http://schemas.microsoft.com/office/drawing/2014/main" id="{A424D475-E178-756F-D07B-74EB55C2E8D8}"/>
              </a:ext>
            </a:extLst>
          </p:cNvPr>
          <p:cNvCxnSpPr>
            <a:cxnSpLocks/>
          </p:cNvCxnSpPr>
          <p:nvPr/>
        </p:nvCxnSpPr>
        <p:spPr>
          <a:xfrm>
            <a:off x="5895353" y="2154143"/>
            <a:ext cx="0" cy="3945006"/>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6AF3E4BF-E5BD-C42F-8B46-6E3C796B9F2B}"/>
              </a:ext>
            </a:extLst>
          </p:cNvPr>
          <p:cNvPicPr>
            <a:picLocks noChangeAspect="1"/>
          </p:cNvPicPr>
          <p:nvPr/>
        </p:nvPicPr>
        <p:blipFill>
          <a:blip r:embed="rId13"/>
          <a:stretch>
            <a:fillRect/>
          </a:stretch>
        </p:blipFill>
        <p:spPr>
          <a:xfrm>
            <a:off x="823552" y="4172908"/>
            <a:ext cx="4091940" cy="1588770"/>
          </a:xfrm>
          <a:prstGeom prst="rect">
            <a:avLst/>
          </a:prstGeom>
        </p:spPr>
      </p:pic>
      <p:sp>
        <p:nvSpPr>
          <p:cNvPr id="22" name="文本框 21">
            <a:extLst>
              <a:ext uri="{FF2B5EF4-FFF2-40B4-BE49-F238E27FC236}">
                <a16:creationId xmlns:a16="http://schemas.microsoft.com/office/drawing/2014/main" id="{C2F543F1-E7F9-8A1F-1F70-1C60603EEDC9}"/>
              </a:ext>
            </a:extLst>
          </p:cNvPr>
          <p:cNvSpPr txBox="1"/>
          <p:nvPr/>
        </p:nvSpPr>
        <p:spPr>
          <a:xfrm>
            <a:off x="2957437" y="4503100"/>
            <a:ext cx="1291146" cy="338554"/>
          </a:xfrm>
          <a:prstGeom prst="rect">
            <a:avLst/>
          </a:prstGeom>
          <a:solidFill>
            <a:schemeClr val="bg1"/>
          </a:solidFill>
        </p:spPr>
        <p:txBody>
          <a:bodyPr wrap="square">
            <a:spAutoFit/>
          </a:bodyPr>
          <a:lstStyle/>
          <a:p>
            <a:r>
              <a:rPr lang="en-US" altLang="zh-CN" sz="1600" b="1" i="0" dirty="0">
                <a:solidFill>
                  <a:srgbClr val="14517C"/>
                </a:solidFill>
                <a:effectLst/>
                <a:latin typeface="Arial" panose="020B0604020202020204" pitchFamily="34" charset="0"/>
                <a:cs typeface="Arial" panose="020B0604020202020204" pitchFamily="34" charset="0"/>
              </a:rPr>
              <a:t>burst noise </a:t>
            </a:r>
            <a:endParaRPr lang="zh-CN" altLang="en-US" sz="1600" dirty="0">
              <a:solidFill>
                <a:srgbClr val="14517C"/>
              </a:solidFill>
            </a:endParaRPr>
          </a:p>
        </p:txBody>
      </p:sp>
      <p:sp>
        <p:nvSpPr>
          <p:cNvPr id="24" name="文本框 23">
            <a:extLst>
              <a:ext uri="{FF2B5EF4-FFF2-40B4-BE49-F238E27FC236}">
                <a16:creationId xmlns:a16="http://schemas.microsoft.com/office/drawing/2014/main" id="{84A2C9A5-FC00-362F-354F-6618D4E92C35}"/>
              </a:ext>
            </a:extLst>
          </p:cNvPr>
          <p:cNvSpPr txBox="1"/>
          <p:nvPr/>
        </p:nvSpPr>
        <p:spPr>
          <a:xfrm>
            <a:off x="3048177" y="5128154"/>
            <a:ext cx="1774265" cy="369332"/>
          </a:xfrm>
          <a:prstGeom prst="rect">
            <a:avLst/>
          </a:prstGeom>
          <a:noFill/>
        </p:spPr>
        <p:txBody>
          <a:bodyPr wrap="square">
            <a:spAutoFit/>
          </a:bodyPr>
          <a:lstStyle/>
          <a:p>
            <a:r>
              <a:rPr lang="en-US" altLang="zh-CN" sz="1800" b="1" i="1" dirty="0">
                <a:solidFill>
                  <a:srgbClr val="C00000"/>
                </a:solidFill>
                <a:latin typeface="CharisSIL"/>
              </a:rPr>
              <a:t>LLRF response</a:t>
            </a:r>
            <a:endParaRPr lang="zh-CN" altLang="en-US" dirty="0"/>
          </a:p>
        </p:txBody>
      </p:sp>
      <p:sp>
        <p:nvSpPr>
          <p:cNvPr id="25" name="文本框 24">
            <a:extLst>
              <a:ext uri="{FF2B5EF4-FFF2-40B4-BE49-F238E27FC236}">
                <a16:creationId xmlns:a16="http://schemas.microsoft.com/office/drawing/2014/main" id="{920F1412-BFA8-7254-2F88-30BAB60B6626}"/>
              </a:ext>
            </a:extLst>
          </p:cNvPr>
          <p:cNvSpPr txBox="1"/>
          <p:nvPr/>
        </p:nvSpPr>
        <p:spPr>
          <a:xfrm>
            <a:off x="4232323" y="5590264"/>
            <a:ext cx="852537" cy="369332"/>
          </a:xfrm>
          <a:prstGeom prst="rect">
            <a:avLst/>
          </a:prstGeom>
          <a:noFill/>
        </p:spPr>
        <p:txBody>
          <a:bodyPr wrap="square">
            <a:spAutoFit/>
          </a:bodyPr>
          <a:lstStyle/>
          <a:p>
            <a:r>
              <a:rPr lang="en-US" altLang="zh-CN" b="1" i="1" dirty="0">
                <a:latin typeface="CharisSIL"/>
              </a:rPr>
              <a:t>Time</a:t>
            </a:r>
            <a:endParaRPr lang="zh-CN" altLang="en-US" dirty="0"/>
          </a:p>
        </p:txBody>
      </p:sp>
      <p:sp>
        <p:nvSpPr>
          <p:cNvPr id="27" name="文本框 26">
            <a:extLst>
              <a:ext uri="{FF2B5EF4-FFF2-40B4-BE49-F238E27FC236}">
                <a16:creationId xmlns:a16="http://schemas.microsoft.com/office/drawing/2014/main" id="{18C0B6D7-D927-D00B-794E-B559B630A9B7}"/>
              </a:ext>
            </a:extLst>
          </p:cNvPr>
          <p:cNvSpPr txBox="1"/>
          <p:nvPr/>
        </p:nvSpPr>
        <p:spPr>
          <a:xfrm>
            <a:off x="27858" y="4427108"/>
            <a:ext cx="1033652" cy="369332"/>
          </a:xfrm>
          <a:prstGeom prst="rect">
            <a:avLst/>
          </a:prstGeom>
          <a:noFill/>
        </p:spPr>
        <p:txBody>
          <a:bodyPr wrap="square">
            <a:spAutoFit/>
          </a:bodyPr>
          <a:lstStyle/>
          <a:p>
            <a:r>
              <a:rPr lang="en-US" altLang="zh-CN" b="1" i="1" dirty="0">
                <a:latin typeface="CharisSIL"/>
              </a:rPr>
              <a:t>Gradient</a:t>
            </a:r>
            <a:endParaRPr lang="zh-CN" altLang="en-US" dirty="0"/>
          </a:p>
        </p:txBody>
      </p:sp>
      <p:sp>
        <p:nvSpPr>
          <p:cNvPr id="28" name="文本框 27">
            <a:extLst>
              <a:ext uri="{FF2B5EF4-FFF2-40B4-BE49-F238E27FC236}">
                <a16:creationId xmlns:a16="http://schemas.microsoft.com/office/drawing/2014/main" id="{507A4974-1634-05B9-18A0-74D39DBE9318}"/>
              </a:ext>
            </a:extLst>
          </p:cNvPr>
          <p:cNvSpPr txBox="1"/>
          <p:nvPr/>
        </p:nvSpPr>
        <p:spPr>
          <a:xfrm>
            <a:off x="10922" y="5162845"/>
            <a:ext cx="1033652" cy="369332"/>
          </a:xfrm>
          <a:prstGeom prst="rect">
            <a:avLst/>
          </a:prstGeom>
          <a:noFill/>
        </p:spPr>
        <p:txBody>
          <a:bodyPr wrap="square">
            <a:spAutoFit/>
          </a:bodyPr>
          <a:lstStyle/>
          <a:p>
            <a:r>
              <a:rPr lang="en-US" altLang="zh-CN" b="1" i="1" dirty="0">
                <a:latin typeface="CharisSIL"/>
              </a:rPr>
              <a:t>LLRF out</a:t>
            </a:r>
            <a:endParaRPr lang="zh-CN" altLang="en-US" dirty="0"/>
          </a:p>
        </p:txBody>
      </p:sp>
    </p:spTree>
    <p:extLst>
      <p:ext uri="{BB962C8B-B14F-4D97-AF65-F5344CB8AC3E}">
        <p14:creationId xmlns:p14="http://schemas.microsoft.com/office/powerpoint/2010/main" val="194042196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82DAD1F-E924-03A9-039A-E4AC2C7D6ECE}"/>
              </a:ext>
            </a:extLst>
          </p:cNvPr>
          <p:cNvSpPr>
            <a:spLocks noGrp="1"/>
          </p:cNvSpPr>
          <p:nvPr>
            <p:ph type="sldNum" sz="quarter" idx="4"/>
          </p:nvPr>
        </p:nvSpPr>
        <p:spPr/>
        <p:txBody>
          <a:bodyPr/>
          <a:lstStyle/>
          <a:p>
            <a:fld id="{B7FA2BBD-743F-C946-849D-BD878E6EB367}" type="slidenum">
              <a:rPr kumimoji="1" lang="zh-CN" altLang="en-US" smtClean="0"/>
              <a:pPr/>
              <a:t>68</a:t>
            </a:fld>
            <a:endParaRPr kumimoji="1" lang="zh-CN" altLang="en-US"/>
          </a:p>
        </p:txBody>
      </p:sp>
      <p:pic>
        <p:nvPicPr>
          <p:cNvPr id="5" name="图片 4">
            <a:extLst>
              <a:ext uri="{FF2B5EF4-FFF2-40B4-BE49-F238E27FC236}">
                <a16:creationId xmlns:a16="http://schemas.microsoft.com/office/drawing/2014/main" id="{485902FB-2772-A0BF-7884-1A9529B2BAC5}"/>
              </a:ext>
            </a:extLst>
          </p:cNvPr>
          <p:cNvPicPr>
            <a:picLocks noChangeAspect="1"/>
          </p:cNvPicPr>
          <p:nvPr/>
        </p:nvPicPr>
        <p:blipFill>
          <a:blip r:embed="rId2"/>
          <a:stretch>
            <a:fillRect/>
          </a:stretch>
        </p:blipFill>
        <p:spPr>
          <a:xfrm>
            <a:off x="1412239" y="1555877"/>
            <a:ext cx="9794391" cy="4895723"/>
          </a:xfrm>
          <a:prstGeom prst="rect">
            <a:avLst/>
          </a:prstGeom>
        </p:spPr>
      </p:pic>
      <p:sp>
        <p:nvSpPr>
          <p:cNvPr id="7" name="矩形 6">
            <a:extLst>
              <a:ext uri="{FF2B5EF4-FFF2-40B4-BE49-F238E27FC236}">
                <a16:creationId xmlns:a16="http://schemas.microsoft.com/office/drawing/2014/main" id="{782194F7-6C66-C487-50FB-BC40B5161B41}"/>
              </a:ext>
            </a:extLst>
          </p:cNvPr>
          <p:cNvSpPr/>
          <p:nvPr/>
        </p:nvSpPr>
        <p:spPr>
          <a:xfrm>
            <a:off x="0" y="883486"/>
            <a:ext cx="11506200" cy="824008"/>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The low-pass filter can’t completely remove the burst-noise, furthermore, the phase margin will be impacted</a:t>
            </a:r>
          </a:p>
        </p:txBody>
      </p:sp>
      <p:sp>
        <p:nvSpPr>
          <p:cNvPr id="8" name="标题 21">
            <a:extLst>
              <a:ext uri="{FF2B5EF4-FFF2-40B4-BE49-F238E27FC236}">
                <a16:creationId xmlns:a16="http://schemas.microsoft.com/office/drawing/2014/main" id="{6276F04A-DD17-F12B-EC7B-741FABBADD75}"/>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Mitigation of Burst-noise-induced SRF Faults</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69543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DED35-D113-6416-762A-1C1CE09E60C1}"/>
            </a:ext>
          </a:extLst>
        </p:cNvPr>
        <p:cNvGrpSpPr/>
        <p:nvPr/>
      </p:nvGrpSpPr>
      <p:grpSpPr>
        <a:xfrm>
          <a:off x="0" y="0"/>
          <a:ext cx="0" cy="0"/>
          <a:chOff x="0" y="0"/>
          <a:chExt cx="0" cy="0"/>
        </a:xfrm>
      </p:grpSpPr>
      <p:sp>
        <p:nvSpPr>
          <p:cNvPr id="261" name="对话气泡: 矩形 260">
            <a:extLst>
              <a:ext uri="{FF2B5EF4-FFF2-40B4-BE49-F238E27FC236}">
                <a16:creationId xmlns:a16="http://schemas.microsoft.com/office/drawing/2014/main" id="{ADDF9CDC-C692-1DB7-FCBD-9FE1C4E7E2CD}"/>
              </a:ext>
            </a:extLst>
          </p:cNvPr>
          <p:cNvSpPr/>
          <p:nvPr/>
        </p:nvSpPr>
        <p:spPr>
          <a:xfrm>
            <a:off x="1686560" y="3368041"/>
            <a:ext cx="3107355" cy="3135636"/>
          </a:xfrm>
          <a:prstGeom prst="wedgeRectCallout">
            <a:avLst>
              <a:gd name="adj1" fmla="val 125951"/>
              <a:gd name="adj2" fmla="val 1959"/>
            </a:avLst>
          </a:prstGeom>
          <a:noFill/>
          <a:ln w="22225">
            <a:solidFill>
              <a:schemeClr val="bg1">
                <a:lumMod val="50000"/>
                <a:alpha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标题 21">
            <a:extLst>
              <a:ext uri="{FF2B5EF4-FFF2-40B4-BE49-F238E27FC236}">
                <a16:creationId xmlns:a16="http://schemas.microsoft.com/office/drawing/2014/main" id="{D4C8C0C1-113C-7590-3C1D-5AAE9030B3B3}"/>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Why need FB?</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11" name="オブジェクト 9">
            <a:extLst>
              <a:ext uri="{FF2B5EF4-FFF2-40B4-BE49-F238E27FC236}">
                <a16:creationId xmlns:a16="http://schemas.microsoft.com/office/drawing/2014/main" id="{004E2DCB-F609-15A0-B67E-052226832C90}"/>
              </a:ext>
            </a:extLst>
          </p:cNvPr>
          <p:cNvGraphicFramePr>
            <a:graphicFrameLocks noChangeAspect="1"/>
          </p:cNvGraphicFramePr>
          <p:nvPr>
            <p:extLst>
              <p:ext uri="{D42A27DB-BD31-4B8C-83A1-F6EECF244321}">
                <p14:modId xmlns:p14="http://schemas.microsoft.com/office/powerpoint/2010/main" val="1231683532"/>
              </p:ext>
            </p:extLst>
          </p:nvPr>
        </p:nvGraphicFramePr>
        <p:xfrm>
          <a:off x="5262910" y="1732707"/>
          <a:ext cx="6184023" cy="4623766"/>
        </p:xfrm>
        <a:graphic>
          <a:graphicData uri="http://schemas.openxmlformats.org/presentationml/2006/ole">
            <mc:AlternateContent xmlns:mc="http://schemas.openxmlformats.org/markup-compatibility/2006">
              <mc:Choice xmlns:v="urn:schemas-microsoft-com:vml" Requires="v">
                <p:oleObj spid="_x0000_s3075" name="Visio" r:id="rId4" imgW="5105119" imgH="3816395" progId="Visio.Drawing.15">
                  <p:embed/>
                </p:oleObj>
              </mc:Choice>
              <mc:Fallback>
                <p:oleObj name="Visio" r:id="rId4" imgW="5105119" imgH="3816395" progId="Visio.Drawing.15">
                  <p:embed/>
                  <p:pic>
                    <p:nvPicPr>
                      <p:cNvPr id="11" name="オブジェクト 9">
                        <a:extLst>
                          <a:ext uri="{FF2B5EF4-FFF2-40B4-BE49-F238E27FC236}">
                            <a16:creationId xmlns:a16="http://schemas.microsoft.com/office/drawing/2014/main" id="{004E2DCB-F609-15A0-B67E-052226832C90}"/>
                          </a:ext>
                        </a:extLst>
                      </p:cNvPr>
                      <p:cNvPicPr>
                        <a:picLocks noChangeAspect="1" noChangeArrowheads="1"/>
                      </p:cNvPicPr>
                      <p:nvPr/>
                    </p:nvPicPr>
                    <p:blipFill>
                      <a:blip r:embed="rId5"/>
                      <a:srcRect/>
                      <a:stretch>
                        <a:fillRect/>
                      </a:stretch>
                    </p:blipFill>
                    <p:spPr bwMode="auto">
                      <a:xfrm>
                        <a:off x="5262910" y="1732707"/>
                        <a:ext cx="6184023" cy="4623766"/>
                      </a:xfrm>
                      <a:prstGeom prst="rect">
                        <a:avLst/>
                      </a:prstGeom>
                      <a:noFill/>
                    </p:spPr>
                  </p:pic>
                </p:oleObj>
              </mc:Fallback>
            </mc:AlternateContent>
          </a:graphicData>
        </a:graphic>
      </p:graphicFrame>
      <p:grpSp>
        <p:nvGrpSpPr>
          <p:cNvPr id="20" name="组合 19">
            <a:extLst>
              <a:ext uri="{FF2B5EF4-FFF2-40B4-BE49-F238E27FC236}">
                <a16:creationId xmlns:a16="http://schemas.microsoft.com/office/drawing/2014/main" id="{70F5D459-1579-03E4-0231-B8FDF699BAC8}"/>
              </a:ext>
            </a:extLst>
          </p:cNvPr>
          <p:cNvGrpSpPr/>
          <p:nvPr/>
        </p:nvGrpSpPr>
        <p:grpSpPr>
          <a:xfrm>
            <a:off x="1810641" y="3468985"/>
            <a:ext cx="2895893" cy="2982626"/>
            <a:chOff x="402931" y="3429000"/>
            <a:chExt cx="2895893" cy="2982626"/>
          </a:xfrm>
        </p:grpSpPr>
        <p:pic>
          <p:nvPicPr>
            <p:cNvPr id="15" name="図 2">
              <a:extLst>
                <a:ext uri="{FF2B5EF4-FFF2-40B4-BE49-F238E27FC236}">
                  <a16:creationId xmlns:a16="http://schemas.microsoft.com/office/drawing/2014/main" id="{05821AE7-7B46-7F1C-C20E-DC564C4058D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6767" y="3429000"/>
              <a:ext cx="2585166" cy="155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6">
              <a:extLst>
                <a:ext uri="{FF2B5EF4-FFF2-40B4-BE49-F238E27FC236}">
                  <a16:creationId xmlns:a16="http://schemas.microsoft.com/office/drawing/2014/main" id="{F063B5BF-6165-45A9-A9FE-FCDDD96B851F}"/>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2931" y="5032476"/>
              <a:ext cx="2895893" cy="137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矩形 20">
            <a:extLst>
              <a:ext uri="{FF2B5EF4-FFF2-40B4-BE49-F238E27FC236}">
                <a16:creationId xmlns:a16="http://schemas.microsoft.com/office/drawing/2014/main" id="{658A306E-758E-3728-418A-415272EE8CF8}"/>
              </a:ext>
            </a:extLst>
          </p:cNvPr>
          <p:cNvSpPr/>
          <p:nvPr/>
        </p:nvSpPr>
        <p:spPr>
          <a:xfrm>
            <a:off x="0" y="881067"/>
            <a:ext cx="11677650" cy="400110"/>
          </a:xfrm>
          <a:prstGeom prst="rect">
            <a:avLst/>
          </a:prstGeom>
        </p:spPr>
        <p:txBody>
          <a:bodyPr wrap="square">
            <a:spAutoFit/>
          </a:bodyPr>
          <a:lstStyle/>
          <a:p>
            <a:pPr marL="742950" lvl="1" indent="-285750">
              <a:buFont typeface="Wingdings" panose="05000000000000000000" pitchFamily="2" charset="2"/>
              <a:buChar char="l"/>
            </a:pPr>
            <a:r>
              <a:rPr lang="en-US" altLang="zh-CN" sz="2000" b="0" i="0" u="none" strike="noStrike" baseline="0" dirty="0">
                <a:solidFill>
                  <a:srgbClr val="000000"/>
                </a:solidFill>
                <a:latin typeface="Arial" panose="020B0604020202020204" pitchFamily="34" charset="0"/>
                <a:cs typeface="Arial" panose="020B0604020202020204" pitchFamily="34" charset="0"/>
              </a:rPr>
              <a:t>Many disturbances exists in the RF control loop. </a:t>
            </a:r>
          </a:p>
        </p:txBody>
      </p:sp>
      <p:cxnSp>
        <p:nvCxnSpPr>
          <p:cNvPr id="25" name="直接连接符 24">
            <a:extLst>
              <a:ext uri="{FF2B5EF4-FFF2-40B4-BE49-F238E27FC236}">
                <a16:creationId xmlns:a16="http://schemas.microsoft.com/office/drawing/2014/main" id="{DADE956A-900D-6B73-B483-71F28F042751}"/>
              </a:ext>
            </a:extLst>
          </p:cNvPr>
          <p:cNvCxnSpPr>
            <a:cxnSpLocks/>
          </p:cNvCxnSpPr>
          <p:nvPr/>
        </p:nvCxnSpPr>
        <p:spPr>
          <a:xfrm flipV="1">
            <a:off x="7269480" y="3429000"/>
            <a:ext cx="0" cy="7133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40" name="组合 239">
            <a:extLst>
              <a:ext uri="{FF2B5EF4-FFF2-40B4-BE49-F238E27FC236}">
                <a16:creationId xmlns:a16="http://schemas.microsoft.com/office/drawing/2014/main" id="{F02BA9C4-09CD-CD6F-D9F6-FA2CFD7B28B8}"/>
              </a:ext>
            </a:extLst>
          </p:cNvPr>
          <p:cNvGrpSpPr/>
          <p:nvPr/>
        </p:nvGrpSpPr>
        <p:grpSpPr>
          <a:xfrm>
            <a:off x="7133431" y="3170310"/>
            <a:ext cx="272098" cy="272986"/>
            <a:chOff x="10429240" y="1281177"/>
            <a:chExt cx="533400" cy="491743"/>
          </a:xfrm>
        </p:grpSpPr>
        <p:cxnSp>
          <p:nvCxnSpPr>
            <p:cNvPr id="231" name="直接连接符 230">
              <a:extLst>
                <a:ext uri="{FF2B5EF4-FFF2-40B4-BE49-F238E27FC236}">
                  <a16:creationId xmlns:a16="http://schemas.microsoft.com/office/drawing/2014/main" id="{1370425A-2D35-BC4C-5027-6DCF9589CCCB}"/>
                </a:ext>
              </a:extLst>
            </p:cNvPr>
            <p:cNvCxnSpPr>
              <a:cxnSpLocks/>
            </p:cNvCxnSpPr>
            <p:nvPr/>
          </p:nvCxnSpPr>
          <p:spPr>
            <a:xfrm>
              <a:off x="10429240" y="1281177"/>
              <a:ext cx="533400" cy="4917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764FB0A5-3D21-7500-8606-8DA75858F269}"/>
                </a:ext>
              </a:extLst>
            </p:cNvPr>
            <p:cNvCxnSpPr/>
            <p:nvPr/>
          </p:nvCxnSpPr>
          <p:spPr>
            <a:xfrm flipH="1">
              <a:off x="10429240" y="1281177"/>
              <a:ext cx="533400" cy="4917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41" name="直接连接符 240">
            <a:extLst>
              <a:ext uri="{FF2B5EF4-FFF2-40B4-BE49-F238E27FC236}">
                <a16:creationId xmlns:a16="http://schemas.microsoft.com/office/drawing/2014/main" id="{800BBBD8-38C6-0BCA-5CCD-1B13E4F9778A}"/>
              </a:ext>
            </a:extLst>
          </p:cNvPr>
          <p:cNvCxnSpPr>
            <a:cxnSpLocks/>
          </p:cNvCxnSpPr>
          <p:nvPr/>
        </p:nvCxnSpPr>
        <p:spPr>
          <a:xfrm flipV="1">
            <a:off x="7269480" y="2633133"/>
            <a:ext cx="0" cy="5371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D5FD6DFE-30BB-ACDA-1609-544316447397}"/>
              </a:ext>
            </a:extLst>
          </p:cNvPr>
          <p:cNvCxnSpPr>
            <a:cxnSpLocks/>
          </p:cNvCxnSpPr>
          <p:nvPr/>
        </p:nvCxnSpPr>
        <p:spPr>
          <a:xfrm>
            <a:off x="6872817" y="2633133"/>
            <a:ext cx="84380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BE6DA89C-4BEC-3208-5137-124E0BA788DB}"/>
              </a:ext>
            </a:extLst>
          </p:cNvPr>
          <p:cNvCxnSpPr>
            <a:cxnSpLocks/>
          </p:cNvCxnSpPr>
          <p:nvPr/>
        </p:nvCxnSpPr>
        <p:spPr>
          <a:xfrm flipV="1">
            <a:off x="6872817" y="2515329"/>
            <a:ext cx="0" cy="11780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57" name="右大括号 256">
            <a:extLst>
              <a:ext uri="{FF2B5EF4-FFF2-40B4-BE49-F238E27FC236}">
                <a16:creationId xmlns:a16="http://schemas.microsoft.com/office/drawing/2014/main" id="{0710C3B9-32B2-1874-D364-2BB88377BF53}"/>
              </a:ext>
            </a:extLst>
          </p:cNvPr>
          <p:cNvSpPr/>
          <p:nvPr/>
        </p:nvSpPr>
        <p:spPr>
          <a:xfrm>
            <a:off x="7405529" y="2891666"/>
            <a:ext cx="136153" cy="713318"/>
          </a:xfrm>
          <a:prstGeom prst="rightBrace">
            <a:avLst>
              <a:gd name="adj1" fmla="val 69965"/>
              <a:gd name="adj2" fmla="val 45937"/>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0" name="矩形: 圆角 259">
            <a:extLst>
              <a:ext uri="{FF2B5EF4-FFF2-40B4-BE49-F238E27FC236}">
                <a16:creationId xmlns:a16="http://schemas.microsoft.com/office/drawing/2014/main" id="{EE3756DC-8F3E-BDDC-54B3-9A3C7D380994}"/>
              </a:ext>
            </a:extLst>
          </p:cNvPr>
          <p:cNvSpPr/>
          <p:nvPr/>
        </p:nvSpPr>
        <p:spPr>
          <a:xfrm>
            <a:off x="1686560" y="1485053"/>
            <a:ext cx="3107355" cy="1780055"/>
          </a:xfrm>
          <a:prstGeom prst="roundRect">
            <a:avLst>
              <a:gd name="adj" fmla="val 4874"/>
            </a:avLst>
          </a:prstGeom>
          <a:solidFill>
            <a:srgbClr val="DAE3F3"/>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0050" indent="-400050">
              <a:lnSpc>
                <a:spcPct val="110000"/>
              </a:lnSpc>
              <a:buFont typeface="+mj-lt"/>
              <a:buAutoNum type="romanUcPeriod"/>
            </a:pPr>
            <a:r>
              <a:rPr lang="en-US" altLang="zh-CN" sz="1400" dirty="0">
                <a:solidFill>
                  <a:schemeClr val="accent2">
                    <a:lumMod val="75000"/>
                  </a:schemeClr>
                </a:solidFill>
                <a:latin typeface="Arial" panose="020B0604020202020204" pitchFamily="34" charset="0"/>
                <a:cs typeface="Arial" panose="020B0604020202020204" pitchFamily="34" charset="0"/>
              </a:rPr>
              <a:t>Power supply ripples</a:t>
            </a:r>
          </a:p>
          <a:p>
            <a:pPr marL="400050" indent="-400050">
              <a:lnSpc>
                <a:spcPct val="110000"/>
              </a:lnSpc>
              <a:buFont typeface="+mj-lt"/>
              <a:buAutoNum type="romanUcPeriod"/>
            </a:pPr>
            <a:r>
              <a:rPr lang="en-US" altLang="zh-CN" sz="1400" dirty="0">
                <a:solidFill>
                  <a:schemeClr val="accent2">
                    <a:lumMod val="75000"/>
                  </a:schemeClr>
                </a:solidFill>
                <a:latin typeface="Arial" panose="020B0604020202020204" pitchFamily="34" charset="0"/>
                <a:cs typeface="Arial" panose="020B0604020202020204" pitchFamily="34" charset="0"/>
              </a:rPr>
              <a:t>Lorentz detuning</a:t>
            </a:r>
          </a:p>
          <a:p>
            <a:pPr marL="400050" indent="-400050">
              <a:lnSpc>
                <a:spcPct val="110000"/>
              </a:lnSpc>
              <a:buFont typeface="+mj-lt"/>
              <a:buAutoNum type="romanUcPeriod"/>
            </a:pPr>
            <a:r>
              <a:rPr lang="en-US" altLang="zh-CN" sz="1400" dirty="0">
                <a:solidFill>
                  <a:schemeClr val="accent2">
                    <a:lumMod val="75000"/>
                  </a:schemeClr>
                </a:solidFill>
                <a:latin typeface="Arial" panose="020B0604020202020204" pitchFamily="34" charset="0"/>
                <a:cs typeface="Arial" panose="020B0604020202020204" pitchFamily="34" charset="0"/>
              </a:rPr>
              <a:t>Beam-loading</a:t>
            </a:r>
          </a:p>
          <a:p>
            <a:pPr marL="400050" indent="-400050">
              <a:lnSpc>
                <a:spcPct val="110000"/>
              </a:lnSpc>
              <a:buFont typeface="+mj-lt"/>
              <a:buAutoNum type="romanUcPeriod"/>
            </a:pPr>
            <a:r>
              <a:rPr lang="en-US" altLang="zh-CN" sz="1400" dirty="0">
                <a:solidFill>
                  <a:schemeClr val="accent2">
                    <a:lumMod val="75000"/>
                  </a:schemeClr>
                </a:solidFill>
                <a:latin typeface="Arial" panose="020B0604020202020204" pitchFamily="34" charset="0"/>
                <a:cs typeface="Arial" panose="020B0604020202020204" pitchFamily="34" charset="0"/>
              </a:rPr>
              <a:t>Microphonics</a:t>
            </a:r>
          </a:p>
          <a:p>
            <a:pPr marL="400050" indent="-400050">
              <a:lnSpc>
                <a:spcPct val="110000"/>
              </a:lnSpc>
              <a:buFont typeface="+mj-lt"/>
              <a:buAutoNum type="romanUcPeriod"/>
            </a:pPr>
            <a:r>
              <a:rPr lang="en-US" altLang="zh-CN" sz="1400" dirty="0">
                <a:solidFill>
                  <a:schemeClr val="accent2">
                    <a:lumMod val="75000"/>
                  </a:schemeClr>
                </a:solidFill>
                <a:latin typeface="Arial" panose="020B0604020202020204" pitchFamily="34" charset="0"/>
                <a:cs typeface="Arial" panose="020B0604020202020204" pitchFamily="34" charset="0"/>
              </a:rPr>
              <a:t>Phase noise of  MO</a:t>
            </a:r>
          </a:p>
          <a:p>
            <a:pPr marL="400050" indent="-400050">
              <a:lnSpc>
                <a:spcPct val="110000"/>
              </a:lnSpc>
              <a:buFont typeface="+mj-lt"/>
              <a:buAutoNum type="romanUcPeriod"/>
            </a:pPr>
            <a:r>
              <a:rPr lang="en-US" altLang="zh-CN" sz="1400" dirty="0">
                <a:solidFill>
                  <a:schemeClr val="accent2">
                    <a:lumMod val="75000"/>
                  </a:schemeClr>
                </a:solidFill>
                <a:latin typeface="Arial" panose="020B0604020202020204" pitchFamily="34" charset="0"/>
                <a:cs typeface="Arial" panose="020B0604020202020204" pitchFamily="34" charset="0"/>
              </a:rPr>
              <a:t>Temperature drift</a:t>
            </a:r>
          </a:p>
          <a:p>
            <a:pPr marL="400050" indent="-400050">
              <a:lnSpc>
                <a:spcPct val="110000"/>
              </a:lnSpc>
              <a:buFont typeface="+mj-lt"/>
              <a:buAutoNum type="romanUcPeriod"/>
            </a:pPr>
            <a:r>
              <a:rPr lang="en-US" altLang="zh-CN" sz="1400" dirty="0">
                <a:solidFill>
                  <a:schemeClr val="accent2">
                    <a:lumMod val="75000"/>
                  </a:schemeClr>
                </a:solidFill>
                <a:latin typeface="Arial" panose="020B0604020202020204" pitchFamily="34" charset="0"/>
                <a:cs typeface="Arial" panose="020B0604020202020204" pitchFamily="34" charset="0"/>
              </a:rPr>
              <a:t>…</a:t>
            </a:r>
            <a:endParaRPr lang="en-US" altLang="zh-CN" sz="2000" dirty="0">
              <a:solidFill>
                <a:schemeClr val="accent2">
                  <a:lumMod val="75000"/>
                </a:schemeClr>
              </a:solidFill>
              <a:latin typeface="Arial" panose="020B0604020202020204" pitchFamily="34" charset="0"/>
              <a:cs typeface="Arial" panose="020B0604020202020204" pitchFamily="34" charset="0"/>
            </a:endParaRPr>
          </a:p>
        </p:txBody>
      </p:sp>
      <p:sp>
        <p:nvSpPr>
          <p:cNvPr id="264" name="文本框 263">
            <a:extLst>
              <a:ext uri="{FF2B5EF4-FFF2-40B4-BE49-F238E27FC236}">
                <a16:creationId xmlns:a16="http://schemas.microsoft.com/office/drawing/2014/main" id="{CA0417EB-C42C-6B79-5A52-FE8550EC6FA1}"/>
              </a:ext>
            </a:extLst>
          </p:cNvPr>
          <p:cNvSpPr txBox="1"/>
          <p:nvPr/>
        </p:nvSpPr>
        <p:spPr>
          <a:xfrm rot="16200000">
            <a:off x="-299162" y="4429792"/>
            <a:ext cx="2585166" cy="461665"/>
          </a:xfrm>
          <a:prstGeom prst="rect">
            <a:avLst/>
          </a:prstGeom>
          <a:noFill/>
        </p:spPr>
        <p:txBody>
          <a:bodyPr wrap="square">
            <a:spAutoFit/>
          </a:bodyPr>
          <a:lstStyle/>
          <a:p>
            <a:r>
              <a:rPr lang="en-US" altLang="zh-CN" sz="2400" b="1" i="1" u="none" strike="noStrike" baseline="0" dirty="0">
                <a:solidFill>
                  <a:schemeClr val="accent2">
                    <a:lumMod val="75000"/>
                  </a:schemeClr>
                </a:solidFill>
                <a:latin typeface="Arial" panose="020B0604020202020204" pitchFamily="34" charset="0"/>
                <a:cs typeface="Arial" panose="020B0604020202020204" pitchFamily="34" charset="0"/>
              </a:rPr>
              <a:t>cavity phase</a:t>
            </a:r>
            <a:endParaRPr lang="zh-CN" altLang="en-US" sz="2400" i="1" dirty="0">
              <a:solidFill>
                <a:schemeClr val="accent2">
                  <a:lumMod val="75000"/>
                </a:schemeClr>
              </a:solidFill>
            </a:endParaRPr>
          </a:p>
        </p:txBody>
      </p:sp>
      <p:sp>
        <p:nvSpPr>
          <p:cNvPr id="265" name="右大括号 264">
            <a:extLst>
              <a:ext uri="{FF2B5EF4-FFF2-40B4-BE49-F238E27FC236}">
                <a16:creationId xmlns:a16="http://schemas.microsoft.com/office/drawing/2014/main" id="{74C610B2-C5C8-E06B-7B28-BF293DAEA839}"/>
              </a:ext>
            </a:extLst>
          </p:cNvPr>
          <p:cNvSpPr/>
          <p:nvPr/>
        </p:nvSpPr>
        <p:spPr>
          <a:xfrm rot="10800000">
            <a:off x="1355755" y="4135778"/>
            <a:ext cx="192615" cy="1769234"/>
          </a:xfrm>
          <a:prstGeom prst="rightBrace">
            <a:avLst>
              <a:gd name="adj1" fmla="val 69965"/>
              <a:gd name="adj2" fmla="val 49988"/>
            </a:avLst>
          </a:prstGeom>
          <a:ln w="15875">
            <a:solidFill>
              <a:srgbClr val="C656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45" name="直接连接符 244">
            <a:extLst>
              <a:ext uri="{FF2B5EF4-FFF2-40B4-BE49-F238E27FC236}">
                <a16:creationId xmlns:a16="http://schemas.microsoft.com/office/drawing/2014/main" id="{5540E412-0538-D413-6714-0D0179ED158B}"/>
              </a:ext>
            </a:extLst>
          </p:cNvPr>
          <p:cNvCxnSpPr>
            <a:cxnSpLocks/>
          </p:cNvCxnSpPr>
          <p:nvPr/>
        </p:nvCxnSpPr>
        <p:spPr>
          <a:xfrm flipV="1">
            <a:off x="7716626" y="2515329"/>
            <a:ext cx="0" cy="11780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86" name="组合 285">
            <a:extLst>
              <a:ext uri="{FF2B5EF4-FFF2-40B4-BE49-F238E27FC236}">
                <a16:creationId xmlns:a16="http://schemas.microsoft.com/office/drawing/2014/main" id="{26814E8A-B4ED-AD2A-1940-67AE75FD42AD}"/>
              </a:ext>
            </a:extLst>
          </p:cNvPr>
          <p:cNvGrpSpPr/>
          <p:nvPr/>
        </p:nvGrpSpPr>
        <p:grpSpPr>
          <a:xfrm>
            <a:off x="7269480" y="3604983"/>
            <a:ext cx="4376419" cy="1991483"/>
            <a:chOff x="7269480" y="3604983"/>
            <a:chExt cx="4376419" cy="1991483"/>
          </a:xfrm>
        </p:grpSpPr>
        <p:grpSp>
          <p:nvGrpSpPr>
            <p:cNvPr id="283" name="组合 282">
              <a:extLst>
                <a:ext uri="{FF2B5EF4-FFF2-40B4-BE49-F238E27FC236}">
                  <a16:creationId xmlns:a16="http://schemas.microsoft.com/office/drawing/2014/main" id="{0DE5B22C-3545-B695-D291-C4D9439AAC07}"/>
                </a:ext>
              </a:extLst>
            </p:cNvPr>
            <p:cNvGrpSpPr/>
            <p:nvPr/>
          </p:nvGrpSpPr>
          <p:grpSpPr>
            <a:xfrm>
              <a:off x="7269480" y="3604983"/>
              <a:ext cx="4376419" cy="1991483"/>
              <a:chOff x="7733982" y="3046205"/>
              <a:chExt cx="3075169" cy="1709234"/>
            </a:xfrm>
          </p:grpSpPr>
          <p:grpSp>
            <p:nvGrpSpPr>
              <p:cNvPr id="275" name="组合 274">
                <a:extLst>
                  <a:ext uri="{FF2B5EF4-FFF2-40B4-BE49-F238E27FC236}">
                    <a16:creationId xmlns:a16="http://schemas.microsoft.com/office/drawing/2014/main" id="{CF872F35-91E3-1541-9C76-46D00D674898}"/>
                  </a:ext>
                </a:extLst>
              </p:cNvPr>
              <p:cNvGrpSpPr/>
              <p:nvPr/>
            </p:nvGrpSpPr>
            <p:grpSpPr>
              <a:xfrm>
                <a:off x="8638298" y="3046205"/>
                <a:ext cx="2170853" cy="1709234"/>
                <a:chOff x="9260284" y="2279650"/>
                <a:chExt cx="2494998" cy="1709234"/>
              </a:xfrm>
            </p:grpSpPr>
            <p:sp>
              <p:nvSpPr>
                <p:cNvPr id="267" name="弧形 266">
                  <a:extLst>
                    <a:ext uri="{FF2B5EF4-FFF2-40B4-BE49-F238E27FC236}">
                      <a16:creationId xmlns:a16="http://schemas.microsoft.com/office/drawing/2014/main" id="{4E4F0C5B-3AF5-3B42-F166-065B6D316B1B}"/>
                    </a:ext>
                  </a:extLst>
                </p:cNvPr>
                <p:cNvSpPr/>
                <p:nvPr/>
              </p:nvSpPr>
              <p:spPr>
                <a:xfrm>
                  <a:off x="10505439" y="2279650"/>
                  <a:ext cx="802695" cy="819150"/>
                </a:xfrm>
                <a:prstGeom prst="arc">
                  <a:avLst>
                    <a:gd name="adj1" fmla="val 10813751"/>
                    <a:gd name="adj2" fmla="val 16226377"/>
                  </a:avLst>
                </a:prstGeom>
                <a:ln w="92075">
                  <a:solidFill>
                    <a:schemeClr val="accent2">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69" name="直接连接符 268">
                  <a:extLst>
                    <a:ext uri="{FF2B5EF4-FFF2-40B4-BE49-F238E27FC236}">
                      <a16:creationId xmlns:a16="http://schemas.microsoft.com/office/drawing/2014/main" id="{B06A3AAA-7E93-3405-0313-65CE2B12C9AA}"/>
                    </a:ext>
                  </a:extLst>
                </p:cNvPr>
                <p:cNvCxnSpPr/>
                <p:nvPr/>
              </p:nvCxnSpPr>
              <p:spPr>
                <a:xfrm>
                  <a:off x="10911474" y="2279651"/>
                  <a:ext cx="843808" cy="0"/>
                </a:xfrm>
                <a:prstGeom prst="line">
                  <a:avLst/>
                </a:prstGeom>
                <a:ln w="92075">
                  <a:solidFill>
                    <a:schemeClr val="accent2">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270" name="直接连接符 269">
                  <a:extLst>
                    <a:ext uri="{FF2B5EF4-FFF2-40B4-BE49-F238E27FC236}">
                      <a16:creationId xmlns:a16="http://schemas.microsoft.com/office/drawing/2014/main" id="{6D7FFE92-DFDC-9CD5-66F9-E1ABD02CF83D}"/>
                    </a:ext>
                  </a:extLst>
                </p:cNvPr>
                <p:cNvCxnSpPr>
                  <a:cxnSpLocks/>
                </p:cNvCxnSpPr>
                <p:nvPr/>
              </p:nvCxnSpPr>
              <p:spPr>
                <a:xfrm flipV="1">
                  <a:off x="10505439" y="2663550"/>
                  <a:ext cx="0" cy="941434"/>
                </a:xfrm>
                <a:prstGeom prst="line">
                  <a:avLst/>
                </a:prstGeom>
                <a:ln w="92075">
                  <a:solidFill>
                    <a:schemeClr val="accent2">
                      <a:lumMod val="75000"/>
                      <a:alpha val="20000"/>
                    </a:schemeClr>
                  </a:solidFill>
                </a:ln>
              </p:spPr>
              <p:style>
                <a:lnRef idx="1">
                  <a:schemeClr val="accent1"/>
                </a:lnRef>
                <a:fillRef idx="0">
                  <a:schemeClr val="accent1"/>
                </a:fillRef>
                <a:effectRef idx="0">
                  <a:schemeClr val="accent1"/>
                </a:effectRef>
                <a:fontRef idx="minor">
                  <a:schemeClr val="tx1"/>
                </a:fontRef>
              </p:style>
            </p:cxnSp>
            <p:sp>
              <p:nvSpPr>
                <p:cNvPr id="272" name="弧形 271">
                  <a:extLst>
                    <a:ext uri="{FF2B5EF4-FFF2-40B4-BE49-F238E27FC236}">
                      <a16:creationId xmlns:a16="http://schemas.microsoft.com/office/drawing/2014/main" id="{2C9ADE17-1784-F087-4CE4-A0DAFE332072}"/>
                    </a:ext>
                  </a:extLst>
                </p:cNvPr>
                <p:cNvSpPr/>
                <p:nvPr/>
              </p:nvSpPr>
              <p:spPr>
                <a:xfrm rot="10800000">
                  <a:off x="9702745" y="3169734"/>
                  <a:ext cx="802695" cy="819150"/>
                </a:xfrm>
                <a:prstGeom prst="arc">
                  <a:avLst>
                    <a:gd name="adj1" fmla="val 10813751"/>
                    <a:gd name="adj2" fmla="val 16226377"/>
                  </a:avLst>
                </a:prstGeom>
                <a:ln w="92075">
                  <a:solidFill>
                    <a:schemeClr val="accent2">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73" name="直接连接符 272">
                  <a:extLst>
                    <a:ext uri="{FF2B5EF4-FFF2-40B4-BE49-F238E27FC236}">
                      <a16:creationId xmlns:a16="http://schemas.microsoft.com/office/drawing/2014/main" id="{CE9A55CB-4BA4-CD0B-0B67-032BD1929739}"/>
                    </a:ext>
                  </a:extLst>
                </p:cNvPr>
                <p:cNvCxnSpPr/>
                <p:nvPr/>
              </p:nvCxnSpPr>
              <p:spPr>
                <a:xfrm>
                  <a:off x="9260284" y="3988884"/>
                  <a:ext cx="843808" cy="0"/>
                </a:xfrm>
                <a:prstGeom prst="line">
                  <a:avLst/>
                </a:prstGeom>
                <a:ln w="92075">
                  <a:solidFill>
                    <a:schemeClr val="accent2">
                      <a:lumMod val="75000"/>
                      <a:alpha val="20000"/>
                    </a:schemeClr>
                  </a:solidFill>
                </a:ln>
              </p:spPr>
              <p:style>
                <a:lnRef idx="1">
                  <a:schemeClr val="accent1"/>
                </a:lnRef>
                <a:fillRef idx="0">
                  <a:schemeClr val="accent1"/>
                </a:fillRef>
                <a:effectRef idx="0">
                  <a:schemeClr val="accent1"/>
                </a:effectRef>
                <a:fontRef idx="minor">
                  <a:schemeClr val="tx1"/>
                </a:fontRef>
              </p:style>
            </p:cxnSp>
          </p:grpSp>
          <p:cxnSp>
            <p:nvCxnSpPr>
              <p:cNvPr id="277" name="直接连接符 276">
                <a:extLst>
                  <a:ext uri="{FF2B5EF4-FFF2-40B4-BE49-F238E27FC236}">
                    <a16:creationId xmlns:a16="http://schemas.microsoft.com/office/drawing/2014/main" id="{0F204061-6762-693D-E477-9E6922137112}"/>
                  </a:ext>
                </a:extLst>
              </p:cNvPr>
              <p:cNvCxnSpPr>
                <a:cxnSpLocks/>
              </p:cNvCxnSpPr>
              <p:nvPr/>
            </p:nvCxnSpPr>
            <p:spPr>
              <a:xfrm flipH="1">
                <a:off x="7838440" y="4755439"/>
                <a:ext cx="820285" cy="0"/>
              </a:xfrm>
              <a:prstGeom prst="line">
                <a:avLst/>
              </a:prstGeom>
              <a:ln w="92075">
                <a:solidFill>
                  <a:schemeClr val="accent2">
                    <a:lumMod val="75000"/>
                    <a:alpha val="20000"/>
                  </a:schemeClr>
                </a:solidFill>
              </a:ln>
            </p:spPr>
            <p:style>
              <a:lnRef idx="1">
                <a:schemeClr val="accent1"/>
              </a:lnRef>
              <a:fillRef idx="0">
                <a:schemeClr val="accent1"/>
              </a:fillRef>
              <a:effectRef idx="0">
                <a:schemeClr val="accent1"/>
              </a:effectRef>
              <a:fontRef idx="minor">
                <a:schemeClr val="tx1"/>
              </a:fontRef>
            </p:style>
          </p:cxnSp>
          <p:sp>
            <p:nvSpPr>
              <p:cNvPr id="280" name="弧形 279">
                <a:extLst>
                  <a:ext uri="{FF2B5EF4-FFF2-40B4-BE49-F238E27FC236}">
                    <a16:creationId xmlns:a16="http://schemas.microsoft.com/office/drawing/2014/main" id="{EFE4C903-A82C-5ED8-11D5-47E9C630D43E}"/>
                  </a:ext>
                </a:extLst>
              </p:cNvPr>
              <p:cNvSpPr/>
              <p:nvPr/>
            </p:nvSpPr>
            <p:spPr>
              <a:xfrm>
                <a:off x="7733982" y="4562475"/>
                <a:ext cx="208915" cy="192963"/>
              </a:xfrm>
              <a:prstGeom prst="arc">
                <a:avLst>
                  <a:gd name="adj1" fmla="val 5413501"/>
                  <a:gd name="adj2" fmla="val 10870759"/>
                </a:avLst>
              </a:prstGeom>
              <a:ln w="92075">
                <a:solidFill>
                  <a:schemeClr val="accent2">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285" name="直接连接符 284">
              <a:extLst>
                <a:ext uri="{FF2B5EF4-FFF2-40B4-BE49-F238E27FC236}">
                  <a16:creationId xmlns:a16="http://schemas.microsoft.com/office/drawing/2014/main" id="{6FFAE364-429D-5DB2-B531-369CD3080007}"/>
                </a:ext>
              </a:extLst>
            </p:cNvPr>
            <p:cNvCxnSpPr>
              <a:stCxn id="280" idx="2"/>
            </p:cNvCxnSpPr>
            <p:nvPr/>
          </p:nvCxnSpPr>
          <p:spPr>
            <a:xfrm flipH="1" flipV="1">
              <a:off x="7269480" y="5020395"/>
              <a:ext cx="55" cy="460596"/>
            </a:xfrm>
            <a:prstGeom prst="line">
              <a:avLst/>
            </a:prstGeom>
            <a:ln w="92075">
              <a:solidFill>
                <a:schemeClr val="accent2">
                  <a:lumMod val="75000"/>
                  <a:alpha val="20000"/>
                </a:schemeClr>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287" name="对话气泡: 圆角矩形 286">
            <a:extLst>
              <a:ext uri="{FF2B5EF4-FFF2-40B4-BE49-F238E27FC236}">
                <a16:creationId xmlns:a16="http://schemas.microsoft.com/office/drawing/2014/main" id="{D66F3565-F8FB-4793-DDAE-851FD2887BFC}"/>
              </a:ext>
            </a:extLst>
          </p:cNvPr>
          <p:cNvSpPr/>
          <p:nvPr/>
        </p:nvSpPr>
        <p:spPr>
          <a:xfrm>
            <a:off x="6520543" y="972699"/>
            <a:ext cx="5306785" cy="391126"/>
          </a:xfrm>
          <a:prstGeom prst="wedgeRoundRectCallout">
            <a:avLst>
              <a:gd name="adj1" fmla="val -7005"/>
              <a:gd name="adj2" fmla="val 1101820"/>
              <a:gd name="adj3" fmla="val 16667"/>
            </a:avLst>
          </a:prstGeom>
          <a:solidFill>
            <a:schemeClr val="tx2">
              <a:lumMod val="20000"/>
              <a:lumOff val="80000"/>
              <a:alpha val="67000"/>
            </a:schemeClr>
          </a:solidFill>
          <a:ln>
            <a:solidFill>
              <a:schemeClr val="accent1">
                <a:shade val="15000"/>
                <a:alpha val="3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accent2">
                    <a:lumMod val="75000"/>
                  </a:schemeClr>
                </a:solidFill>
                <a:latin typeface="Arial" panose="020B0604020202020204" pitchFamily="34" charset="0"/>
                <a:cs typeface="Arial" panose="020B0604020202020204" pitchFamily="34" charset="0"/>
              </a:rPr>
              <a:t>FB is required to stabilized the beam’s accelerating field</a:t>
            </a:r>
            <a:endParaRPr lang="zh-CN" altLang="en-US" sz="1600" dirty="0">
              <a:solidFill>
                <a:schemeClr val="accent2">
                  <a:lumMod val="75000"/>
                </a:schemeClr>
              </a:solidFill>
              <a:latin typeface="Arial" panose="020B0604020202020204" pitchFamily="34" charset="0"/>
              <a:cs typeface="Arial" panose="020B0604020202020204" pitchFamily="34" charset="0"/>
            </a:endParaRPr>
          </a:p>
        </p:txBody>
      </p:sp>
      <p:sp>
        <p:nvSpPr>
          <p:cNvPr id="256" name="文本框 255">
            <a:extLst>
              <a:ext uri="{FF2B5EF4-FFF2-40B4-BE49-F238E27FC236}">
                <a16:creationId xmlns:a16="http://schemas.microsoft.com/office/drawing/2014/main" id="{42034455-E518-B3D3-F330-AD0B38D7D9B3}"/>
              </a:ext>
            </a:extLst>
          </p:cNvPr>
          <p:cNvSpPr txBox="1"/>
          <p:nvPr/>
        </p:nvSpPr>
        <p:spPr>
          <a:xfrm>
            <a:off x="7492910" y="2817437"/>
            <a:ext cx="1919189" cy="1015663"/>
          </a:xfrm>
          <a:prstGeom prst="rect">
            <a:avLst/>
          </a:prstGeom>
          <a:solidFill>
            <a:schemeClr val="bg1">
              <a:lumMod val="95000"/>
              <a:alpha val="71000"/>
            </a:schemeClr>
          </a:solidFill>
        </p:spPr>
        <p:txBody>
          <a:bodyPr wrap="square">
            <a:spAutoFit/>
          </a:bodyPr>
          <a:lstStyle/>
          <a:p>
            <a:r>
              <a:rPr lang="en-US" altLang="zh-CN" sz="2000" b="1" dirty="0">
                <a:solidFill>
                  <a:schemeClr val="accent2">
                    <a:lumMod val="75000"/>
                  </a:schemeClr>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rPr>
              <a:t>What would happen if the loop is open</a:t>
            </a:r>
            <a:endParaRPr lang="zh-CN" altLang="en-US" sz="2000" b="1" dirty="0">
              <a:solidFill>
                <a:schemeClr val="accent2">
                  <a:lumMod val="75000"/>
                </a:schemeClr>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endParaRPr>
          </a:p>
        </p:txBody>
      </p:sp>
      <p:sp>
        <p:nvSpPr>
          <p:cNvPr id="2" name="灯片编号占位符 2">
            <a:extLst>
              <a:ext uri="{FF2B5EF4-FFF2-40B4-BE49-F238E27FC236}">
                <a16:creationId xmlns:a16="http://schemas.microsoft.com/office/drawing/2014/main" id="{4C6C9134-F428-EE16-EB31-B2023FB113C5}"/>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6</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79430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97E9FC0-9D8D-2ADF-69F3-0F368F3E391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0895" y="2896619"/>
            <a:ext cx="6811187" cy="3197915"/>
          </a:xfrm>
          <a:prstGeom prst="rect">
            <a:avLst/>
          </a:prstGeom>
        </p:spPr>
      </p:pic>
      <p:sp>
        <p:nvSpPr>
          <p:cNvPr id="24" name="对话气泡: 椭圆形 23">
            <a:extLst>
              <a:ext uri="{FF2B5EF4-FFF2-40B4-BE49-F238E27FC236}">
                <a16:creationId xmlns:a16="http://schemas.microsoft.com/office/drawing/2014/main" id="{635184A6-9786-6E69-26B7-2FD1B63AD92A}"/>
              </a:ext>
            </a:extLst>
          </p:cNvPr>
          <p:cNvSpPr/>
          <p:nvPr/>
        </p:nvSpPr>
        <p:spPr>
          <a:xfrm>
            <a:off x="3839889" y="2540646"/>
            <a:ext cx="1704974" cy="1732259"/>
          </a:xfrm>
          <a:prstGeom prst="wedgeEllipseCallout">
            <a:avLst>
              <a:gd name="adj1" fmla="val -179399"/>
              <a:gd name="adj2" fmla="val 112757"/>
            </a:avLst>
          </a:prstGeom>
          <a:solidFill>
            <a:schemeClr val="bg1">
              <a:lumMod val="95000"/>
              <a:alpha val="44000"/>
            </a:schemeClr>
          </a:solidFill>
          <a:ln>
            <a:solidFill>
              <a:srgbClr val="FF0000">
                <a:alpha val="1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760BD161-3758-5A24-A345-14E97A26FA65}"/>
              </a:ext>
            </a:extLst>
          </p:cNvPr>
          <p:cNvSpPr txBox="1"/>
          <p:nvPr/>
        </p:nvSpPr>
        <p:spPr>
          <a:xfrm>
            <a:off x="2634665" y="4817061"/>
            <a:ext cx="1443981" cy="338554"/>
          </a:xfrm>
          <a:prstGeom prst="rect">
            <a:avLst/>
          </a:prstGeom>
          <a:solidFill>
            <a:schemeClr val="bg1"/>
          </a:solidFill>
        </p:spPr>
        <p:txBody>
          <a:bodyPr wrap="square">
            <a:spAutoFit/>
          </a:bodyPr>
          <a:lstStyle/>
          <a:p>
            <a:r>
              <a:rPr lang="en-US" altLang="zh-CN" sz="1600" b="1" i="0" u="none" strike="noStrike" baseline="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600" b="1" i="0" u="none" strike="noStrike" baseline="0" dirty="0">
                <a:solidFill>
                  <a:schemeClr val="bg1">
                    <a:lumMod val="50000"/>
                  </a:schemeClr>
                </a:solidFill>
                <a:latin typeface="Arial" panose="020B0604020202020204" pitchFamily="34" charset="0"/>
                <a:cs typeface="Arial" panose="020B0604020202020204" pitchFamily="34" charset="0"/>
              </a:rPr>
              <a:t>T(~15 </a:t>
            </a:r>
            <a:r>
              <a:rPr lang="en-US" altLang="zh-CN" sz="1600" b="1" i="0" u="none" strike="noStrike" baseline="0" dirty="0" err="1">
                <a:solidFill>
                  <a:schemeClr val="bg1">
                    <a:lumMod val="50000"/>
                  </a:schemeClr>
                </a:solidFill>
                <a:latin typeface="Arial" panose="020B0604020202020204" pitchFamily="34" charset="0"/>
                <a:cs typeface="Arial" panose="020B0604020202020204" pitchFamily="34" charset="0"/>
              </a:rPr>
              <a:t>μs</a:t>
            </a:r>
            <a:r>
              <a:rPr lang="en-US" altLang="zh-CN" sz="1600" b="1" i="0" u="none" strike="noStrike" baseline="0" dirty="0">
                <a:solidFill>
                  <a:schemeClr val="bg1">
                    <a:lumMod val="50000"/>
                  </a:schemeClr>
                </a:solidFill>
                <a:latin typeface="Arial" panose="020B0604020202020204" pitchFamily="34" charset="0"/>
                <a:cs typeface="Arial" panose="020B0604020202020204" pitchFamily="34" charset="0"/>
              </a:rPr>
              <a:t>)</a:t>
            </a:r>
            <a:endParaRPr lang="zh-CN" altLang="en-US" sz="1600" dirty="0">
              <a:solidFill>
                <a:schemeClr val="bg1">
                  <a:lumMod val="50000"/>
                </a:schemeClr>
              </a:solidFill>
            </a:endParaRPr>
          </a:p>
        </p:txBody>
      </p:sp>
      <p:sp>
        <p:nvSpPr>
          <p:cNvPr id="12" name="椭圆 11">
            <a:extLst>
              <a:ext uri="{FF2B5EF4-FFF2-40B4-BE49-F238E27FC236}">
                <a16:creationId xmlns:a16="http://schemas.microsoft.com/office/drawing/2014/main" id="{313EAC38-739A-A9E5-6D2A-CEDF6C386C04}"/>
              </a:ext>
            </a:extLst>
          </p:cNvPr>
          <p:cNvSpPr/>
          <p:nvPr/>
        </p:nvSpPr>
        <p:spPr>
          <a:xfrm>
            <a:off x="1120768" y="5206320"/>
            <a:ext cx="522251" cy="502649"/>
          </a:xfrm>
          <a:prstGeom prst="ellipse">
            <a:avLst/>
          </a:prstGeom>
          <a:solidFill>
            <a:schemeClr val="bg1">
              <a:lumMod val="95000"/>
              <a:alpha val="44000"/>
            </a:schemeClr>
          </a:solidFill>
          <a:ln>
            <a:solidFill>
              <a:srgbClr val="FF0000">
                <a:alpha val="1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a:extLst>
              <a:ext uri="{FF2B5EF4-FFF2-40B4-BE49-F238E27FC236}">
                <a16:creationId xmlns:a16="http://schemas.microsoft.com/office/drawing/2014/main" id="{BB4FA679-0828-980B-41F3-5B1D75CB3A7A}"/>
              </a:ext>
            </a:extLst>
          </p:cNvPr>
          <p:cNvCxnSpPr>
            <a:cxnSpLocks/>
          </p:cNvCxnSpPr>
          <p:nvPr/>
        </p:nvCxnSpPr>
        <p:spPr>
          <a:xfrm flipV="1">
            <a:off x="1120768" y="5630633"/>
            <a:ext cx="17360" cy="577874"/>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sp>
        <p:nvSpPr>
          <p:cNvPr id="14" name="任意多边形: 形状 13">
            <a:extLst>
              <a:ext uri="{FF2B5EF4-FFF2-40B4-BE49-F238E27FC236}">
                <a16:creationId xmlns:a16="http://schemas.microsoft.com/office/drawing/2014/main" id="{F6922728-9623-7387-B191-53009F16D89E}"/>
              </a:ext>
            </a:extLst>
          </p:cNvPr>
          <p:cNvSpPr/>
          <p:nvPr/>
        </p:nvSpPr>
        <p:spPr>
          <a:xfrm>
            <a:off x="3896147" y="2655987"/>
            <a:ext cx="1641746" cy="978379"/>
          </a:xfrm>
          <a:custGeom>
            <a:avLst/>
            <a:gdLst>
              <a:gd name="connsiteX0" fmla="*/ 0 w 398463"/>
              <a:gd name="connsiteY0" fmla="*/ 300037 h 300037"/>
              <a:gd name="connsiteX1" fmla="*/ 0 w 398463"/>
              <a:gd name="connsiteY1" fmla="*/ 300037 h 300037"/>
              <a:gd name="connsiteX2" fmla="*/ 19050 w 398463"/>
              <a:gd name="connsiteY2" fmla="*/ 295275 h 300037"/>
              <a:gd name="connsiteX3" fmla="*/ 23813 w 398463"/>
              <a:gd name="connsiteY3" fmla="*/ 293687 h 300037"/>
              <a:gd name="connsiteX4" fmla="*/ 34925 w 398463"/>
              <a:gd name="connsiteY4" fmla="*/ 292100 h 300037"/>
              <a:gd name="connsiteX5" fmla="*/ 47625 w 398463"/>
              <a:gd name="connsiteY5" fmla="*/ 287337 h 300037"/>
              <a:gd name="connsiteX6" fmla="*/ 52388 w 398463"/>
              <a:gd name="connsiteY6" fmla="*/ 284162 h 300037"/>
              <a:gd name="connsiteX7" fmla="*/ 68263 w 398463"/>
              <a:gd name="connsiteY7" fmla="*/ 277812 h 300037"/>
              <a:gd name="connsiteX8" fmla="*/ 76200 w 398463"/>
              <a:gd name="connsiteY8" fmla="*/ 274637 h 300037"/>
              <a:gd name="connsiteX9" fmla="*/ 88900 w 398463"/>
              <a:gd name="connsiteY9" fmla="*/ 273050 h 300037"/>
              <a:gd name="connsiteX10" fmla="*/ 95250 w 398463"/>
              <a:gd name="connsiteY10" fmla="*/ 271462 h 300037"/>
              <a:gd name="connsiteX11" fmla="*/ 104775 w 398463"/>
              <a:gd name="connsiteY11" fmla="*/ 268287 h 300037"/>
              <a:gd name="connsiteX12" fmla="*/ 166688 w 398463"/>
              <a:gd name="connsiteY12" fmla="*/ 277812 h 300037"/>
              <a:gd name="connsiteX13" fmla="*/ 169863 w 398463"/>
              <a:gd name="connsiteY13" fmla="*/ 112712 h 300037"/>
              <a:gd name="connsiteX14" fmla="*/ 179388 w 398463"/>
              <a:gd name="connsiteY14" fmla="*/ 182562 h 300037"/>
              <a:gd name="connsiteX15" fmla="*/ 184150 w 398463"/>
              <a:gd name="connsiteY15" fmla="*/ 55562 h 300037"/>
              <a:gd name="connsiteX16" fmla="*/ 190500 w 398463"/>
              <a:gd name="connsiteY16" fmla="*/ 122237 h 300037"/>
              <a:gd name="connsiteX17" fmla="*/ 190500 w 398463"/>
              <a:gd name="connsiteY17" fmla="*/ 0 h 300037"/>
              <a:gd name="connsiteX18" fmla="*/ 198438 w 398463"/>
              <a:gd name="connsiteY18" fmla="*/ 295275 h 300037"/>
              <a:gd name="connsiteX19" fmla="*/ 398463 w 398463"/>
              <a:gd name="connsiteY19" fmla="*/ 300037 h 300037"/>
              <a:gd name="connsiteX20" fmla="*/ 396875 w 398463"/>
              <a:gd name="connsiteY20" fmla="*/ 293687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463" h="300037">
                <a:moveTo>
                  <a:pt x="0" y="300037"/>
                </a:moveTo>
                <a:lnTo>
                  <a:pt x="0" y="300037"/>
                </a:lnTo>
                <a:lnTo>
                  <a:pt x="19050" y="295275"/>
                </a:lnTo>
                <a:cubicBezTo>
                  <a:pt x="20667" y="294844"/>
                  <a:pt x="22172" y="294015"/>
                  <a:pt x="23813" y="293687"/>
                </a:cubicBezTo>
                <a:cubicBezTo>
                  <a:pt x="27482" y="292953"/>
                  <a:pt x="31221" y="292629"/>
                  <a:pt x="34925" y="292100"/>
                </a:cubicBezTo>
                <a:cubicBezTo>
                  <a:pt x="39046" y="290726"/>
                  <a:pt x="43830" y="289235"/>
                  <a:pt x="47625" y="287337"/>
                </a:cubicBezTo>
                <a:cubicBezTo>
                  <a:pt x="49332" y="286484"/>
                  <a:pt x="50656" y="284962"/>
                  <a:pt x="52388" y="284162"/>
                </a:cubicBezTo>
                <a:cubicBezTo>
                  <a:pt x="57563" y="281774"/>
                  <a:pt x="62971" y="279929"/>
                  <a:pt x="68263" y="277812"/>
                </a:cubicBezTo>
                <a:cubicBezTo>
                  <a:pt x="70909" y="276754"/>
                  <a:pt x="73372" y="274990"/>
                  <a:pt x="76200" y="274637"/>
                </a:cubicBezTo>
                <a:lnTo>
                  <a:pt x="88900" y="273050"/>
                </a:lnTo>
                <a:cubicBezTo>
                  <a:pt x="91017" y="272521"/>
                  <a:pt x="93120" y="271935"/>
                  <a:pt x="95250" y="271462"/>
                </a:cubicBezTo>
                <a:cubicBezTo>
                  <a:pt x="104170" y="269480"/>
                  <a:pt x="101212" y="271853"/>
                  <a:pt x="104775" y="268287"/>
                </a:cubicBezTo>
                <a:lnTo>
                  <a:pt x="166688" y="277812"/>
                </a:lnTo>
                <a:cubicBezTo>
                  <a:pt x="167746" y="222779"/>
                  <a:pt x="168805" y="167745"/>
                  <a:pt x="169863" y="112712"/>
                </a:cubicBezTo>
                <a:lnTo>
                  <a:pt x="179388" y="182562"/>
                </a:lnTo>
                <a:lnTo>
                  <a:pt x="184150" y="55562"/>
                </a:lnTo>
                <a:lnTo>
                  <a:pt x="190500" y="122237"/>
                </a:lnTo>
                <a:lnTo>
                  <a:pt x="190500" y="0"/>
                </a:lnTo>
                <a:lnTo>
                  <a:pt x="198438" y="295275"/>
                </a:lnTo>
                <a:lnTo>
                  <a:pt x="398463" y="300037"/>
                </a:lnTo>
                <a:lnTo>
                  <a:pt x="396875" y="293687"/>
                </a:lnTo>
              </a:path>
            </a:pathLst>
          </a:custGeom>
          <a:noFill/>
          <a:ln>
            <a:solidFill>
              <a:srgbClr val="002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D8DEEB8-3CDE-0392-BC75-79A7D7ABC2A6}"/>
              </a:ext>
            </a:extLst>
          </p:cNvPr>
          <p:cNvSpPr/>
          <p:nvPr/>
        </p:nvSpPr>
        <p:spPr>
          <a:xfrm>
            <a:off x="3895015" y="3570415"/>
            <a:ext cx="103521" cy="97978"/>
          </a:xfrm>
          <a:prstGeom prst="rect">
            <a:avLst/>
          </a:prstGeom>
          <a:solidFill>
            <a:srgbClr val="0026F7"/>
          </a:solidFill>
          <a:ln>
            <a:solidFill>
              <a:srgbClr val="002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A4CD7E6-FF8B-6B14-2F9D-C818B1249FE6}"/>
              </a:ext>
            </a:extLst>
          </p:cNvPr>
          <p:cNvSpPr/>
          <p:nvPr/>
        </p:nvSpPr>
        <p:spPr>
          <a:xfrm>
            <a:off x="4602717" y="3570415"/>
            <a:ext cx="103521" cy="97978"/>
          </a:xfrm>
          <a:prstGeom prst="rect">
            <a:avLst/>
          </a:prstGeom>
          <a:solidFill>
            <a:srgbClr val="0026F7"/>
          </a:solidFill>
          <a:ln>
            <a:solidFill>
              <a:srgbClr val="002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7FDB5112-F942-A97E-AC2E-484F822ED11A}"/>
              </a:ext>
            </a:extLst>
          </p:cNvPr>
          <p:cNvCxnSpPr>
            <a:cxnSpLocks/>
          </p:cNvCxnSpPr>
          <p:nvPr/>
        </p:nvCxnSpPr>
        <p:spPr>
          <a:xfrm>
            <a:off x="3847426" y="3320909"/>
            <a:ext cx="873250" cy="0"/>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491BC67-C190-A55E-FE5B-E722C1FC154D}"/>
              </a:ext>
            </a:extLst>
          </p:cNvPr>
          <p:cNvSpPr txBox="1"/>
          <p:nvPr/>
        </p:nvSpPr>
        <p:spPr>
          <a:xfrm>
            <a:off x="3916763" y="3028883"/>
            <a:ext cx="1163377" cy="292196"/>
          </a:xfrm>
          <a:prstGeom prst="rect">
            <a:avLst/>
          </a:prstGeom>
          <a:noFill/>
        </p:spPr>
        <p:txBody>
          <a:bodyPr wrap="square">
            <a:spAutoFit/>
          </a:bodyPr>
          <a:lstStyle/>
          <a:p>
            <a:r>
              <a:rPr lang="en-US" altLang="zh-CN" sz="1200" b="1" i="0" u="none" strike="noStrike" baseline="0" dirty="0">
                <a:solidFill>
                  <a:schemeClr val="bg1">
                    <a:lumMod val="50000"/>
                  </a:schemeClr>
                </a:solidFill>
                <a:latin typeface="Arial" panose="020B0604020202020204" pitchFamily="34" charset="0"/>
                <a:cs typeface="Arial" panose="020B0604020202020204" pitchFamily="34" charset="0"/>
              </a:rPr>
              <a:t>0.8 </a:t>
            </a:r>
            <a:r>
              <a:rPr lang="en-US" altLang="zh-CN" sz="1200" b="1" i="0" u="none" strike="noStrike" baseline="0" dirty="0" err="1">
                <a:solidFill>
                  <a:schemeClr val="bg1">
                    <a:lumMod val="50000"/>
                  </a:schemeClr>
                </a:solidFill>
                <a:latin typeface="Arial" panose="020B0604020202020204" pitchFamily="34" charset="0"/>
                <a:cs typeface="Arial" panose="020B0604020202020204" pitchFamily="34" charset="0"/>
              </a:rPr>
              <a:t>μs</a:t>
            </a:r>
            <a:r>
              <a:rPr lang="en-US" altLang="zh-CN" sz="1200" b="1" dirty="0">
                <a:solidFill>
                  <a:schemeClr val="bg1">
                    <a:lumMod val="50000"/>
                  </a:schemeClr>
                </a:solidFill>
                <a:latin typeface="Arial" panose="020B0604020202020204" pitchFamily="34" charset="0"/>
                <a:cs typeface="Arial" panose="020B0604020202020204" pitchFamily="34" charset="0"/>
              </a:rPr>
              <a:t> </a:t>
            </a:r>
            <a:endParaRPr lang="zh-CN" altLang="en-US" sz="1200" dirty="0">
              <a:solidFill>
                <a:schemeClr val="bg1">
                  <a:lumMod val="50000"/>
                </a:schemeClr>
              </a:solidFill>
            </a:endParaRPr>
          </a:p>
        </p:txBody>
      </p:sp>
      <p:sp>
        <p:nvSpPr>
          <p:cNvPr id="26" name="文本框 25">
            <a:extLst>
              <a:ext uri="{FF2B5EF4-FFF2-40B4-BE49-F238E27FC236}">
                <a16:creationId xmlns:a16="http://schemas.microsoft.com/office/drawing/2014/main" id="{8D2EC0C6-5651-ABA6-8C19-DA6860BFFAD4}"/>
              </a:ext>
            </a:extLst>
          </p:cNvPr>
          <p:cNvSpPr txBox="1"/>
          <p:nvPr/>
        </p:nvSpPr>
        <p:spPr>
          <a:xfrm>
            <a:off x="4602716" y="3261458"/>
            <a:ext cx="502474" cy="324662"/>
          </a:xfrm>
          <a:prstGeom prst="rect">
            <a:avLst/>
          </a:prstGeom>
          <a:noFill/>
        </p:spPr>
        <p:txBody>
          <a:bodyPr wrap="square">
            <a:spAutoFit/>
          </a:bodyPr>
          <a:lstStyle/>
          <a:p>
            <a:r>
              <a:rPr lang="en-US" altLang="zh-CN" sz="1400" b="0" i="1" u="none" strike="noStrike" baseline="0" err="1">
                <a:latin typeface="Arial" panose="020B0604020202020204" pitchFamily="34" charset="0"/>
                <a:cs typeface="Arial" panose="020B0604020202020204" pitchFamily="34" charset="0"/>
              </a:rPr>
              <a:t>u</a:t>
            </a:r>
            <a:r>
              <a:rPr lang="en-US" altLang="zh-CN" sz="1400" b="0" i="0" u="none" strike="noStrike" baseline="-25000" err="1">
                <a:latin typeface="Arial" panose="020B0604020202020204" pitchFamily="34" charset="0"/>
                <a:cs typeface="Arial" panose="020B0604020202020204" pitchFamily="34" charset="0"/>
              </a:rPr>
              <a:t>PI</a:t>
            </a:r>
            <a:endParaRPr lang="zh-CN" altLang="en-US" sz="1400"/>
          </a:p>
        </p:txBody>
      </p:sp>
      <p:sp>
        <p:nvSpPr>
          <p:cNvPr id="27" name="文本框 26">
            <a:extLst>
              <a:ext uri="{FF2B5EF4-FFF2-40B4-BE49-F238E27FC236}">
                <a16:creationId xmlns:a16="http://schemas.microsoft.com/office/drawing/2014/main" id="{F9E32FC7-9A15-42C6-6E8A-8BD87247B89B}"/>
              </a:ext>
            </a:extLst>
          </p:cNvPr>
          <p:cNvSpPr txBox="1"/>
          <p:nvPr/>
        </p:nvSpPr>
        <p:spPr>
          <a:xfrm>
            <a:off x="3801154" y="3244445"/>
            <a:ext cx="873249" cy="324662"/>
          </a:xfrm>
          <a:prstGeom prst="rect">
            <a:avLst/>
          </a:prstGeom>
          <a:noFill/>
        </p:spPr>
        <p:txBody>
          <a:bodyPr wrap="square">
            <a:spAutoFit/>
          </a:bodyPr>
          <a:lstStyle/>
          <a:p>
            <a:r>
              <a:rPr lang="en-US" altLang="zh-CN" sz="1400" b="0" i="1" u="none" strike="noStrike" baseline="0" dirty="0">
                <a:latin typeface="Arial" panose="020B0604020202020204" pitchFamily="34" charset="0"/>
                <a:cs typeface="Arial" panose="020B0604020202020204" pitchFamily="34" charset="0"/>
              </a:rPr>
              <a:t>u</a:t>
            </a:r>
            <a:r>
              <a:rPr lang="en-US" altLang="zh-CN" sz="1400" b="0" i="0" u="none" strike="noStrike" baseline="-25000" dirty="0">
                <a:latin typeface="Arial" panose="020B0604020202020204" pitchFamily="34" charset="0"/>
                <a:cs typeface="Arial" panose="020B0604020202020204" pitchFamily="34" charset="0"/>
              </a:rPr>
              <a:t>delay</a:t>
            </a:r>
            <a:endParaRPr lang="zh-CN" altLang="en-US" sz="1400" dirty="0"/>
          </a:p>
        </p:txBody>
      </p:sp>
      <p:sp>
        <p:nvSpPr>
          <p:cNvPr id="21" name="弧形 20">
            <a:extLst>
              <a:ext uri="{FF2B5EF4-FFF2-40B4-BE49-F238E27FC236}">
                <a16:creationId xmlns:a16="http://schemas.microsoft.com/office/drawing/2014/main" id="{0EB26E36-79BE-E326-E88B-90186CEF818B}"/>
              </a:ext>
            </a:extLst>
          </p:cNvPr>
          <p:cNvSpPr/>
          <p:nvPr/>
        </p:nvSpPr>
        <p:spPr>
          <a:xfrm rot="8075210">
            <a:off x="3795038" y="2777545"/>
            <a:ext cx="1043162" cy="1057074"/>
          </a:xfrm>
          <a:prstGeom prst="arc">
            <a:avLst/>
          </a:prstGeom>
          <a:ln w="12700">
            <a:gradFill>
              <a:gsLst>
                <a:gs pos="0">
                  <a:schemeClr val="accent2">
                    <a:lumMod val="20000"/>
                    <a:lumOff val="80000"/>
                  </a:schemeClr>
                </a:gs>
                <a:gs pos="100000">
                  <a:srgbClr val="C00000"/>
                </a:gs>
              </a:gsLst>
              <a:lin ang="16200000" scaled="0"/>
            </a:gradFill>
            <a:headEnd type="stealth"/>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282A3FE4-1762-7D17-E841-88C1829E1C8B}"/>
              </a:ext>
            </a:extLst>
          </p:cNvPr>
          <p:cNvSpPr txBox="1"/>
          <p:nvPr/>
        </p:nvSpPr>
        <p:spPr>
          <a:xfrm>
            <a:off x="4044819" y="3589898"/>
            <a:ext cx="1163377" cy="292196"/>
          </a:xfrm>
          <a:prstGeom prst="rect">
            <a:avLst/>
          </a:prstGeom>
          <a:noFill/>
          <a:effectLst>
            <a:outerShdw blurRad="50800" dist="38100" dir="5400000" algn="t" rotWithShape="0">
              <a:prstClr val="black">
                <a:alpha val="40000"/>
              </a:prstClr>
            </a:outerShdw>
          </a:effectLst>
        </p:spPr>
        <p:txBody>
          <a:bodyPr wrap="square">
            <a:spAutoFit/>
          </a:bodyPr>
          <a:lstStyle/>
          <a:p>
            <a:r>
              <a:rPr lang="en-US" altLang="zh-CN" sz="1200" b="1" i="0" u="none" strike="noStrike" baseline="0">
                <a:solidFill>
                  <a:srgbClr val="C00000"/>
                </a:solidFill>
                <a:latin typeface="Arial" panose="020B0604020202020204" pitchFamily="34" charset="0"/>
                <a:cs typeface="Arial" panose="020B0604020202020204" pitchFamily="34" charset="0"/>
              </a:rPr>
              <a:t>reset</a:t>
            </a:r>
            <a:endParaRPr lang="zh-CN" altLang="en-US" sz="1200">
              <a:solidFill>
                <a:srgbClr val="C00000"/>
              </a:solidFill>
            </a:endParaRPr>
          </a:p>
        </p:txBody>
      </p:sp>
      <p:sp>
        <p:nvSpPr>
          <p:cNvPr id="6" name="文本框 5">
            <a:extLst>
              <a:ext uri="{FF2B5EF4-FFF2-40B4-BE49-F238E27FC236}">
                <a16:creationId xmlns:a16="http://schemas.microsoft.com/office/drawing/2014/main" id="{C93534E2-9D76-7302-E27D-F6FD8AF0ED53}"/>
              </a:ext>
            </a:extLst>
          </p:cNvPr>
          <p:cNvSpPr txBox="1"/>
          <p:nvPr/>
        </p:nvSpPr>
        <p:spPr>
          <a:xfrm rot="18231709">
            <a:off x="5371375" y="2996555"/>
            <a:ext cx="1525098" cy="395417"/>
          </a:xfrm>
          <a:prstGeom prst="rect">
            <a:avLst/>
          </a:prstGeom>
          <a:solidFill>
            <a:schemeClr val="bg1"/>
          </a:solidFill>
        </p:spPr>
        <p:txBody>
          <a:bodyPr wrap="square">
            <a:spAutoFit/>
          </a:bodyPr>
          <a:lstStyle/>
          <a:p>
            <a:r>
              <a:rPr lang="en-US" altLang="zh-CN" b="1" i="0" u="none" strike="noStrike" baseline="0" dirty="0">
                <a:solidFill>
                  <a:srgbClr val="0026F7"/>
                </a:solidFill>
                <a:latin typeface="Arial" panose="020B0604020202020204" pitchFamily="34" charset="0"/>
                <a:cs typeface="Arial" panose="020B0604020202020204" pitchFamily="34" charset="0"/>
              </a:rPr>
              <a:t>PI output </a:t>
            </a:r>
            <a:endParaRPr lang="zh-CN" altLang="en-US" b="1" dirty="0">
              <a:solidFill>
                <a:srgbClr val="0026F7"/>
              </a:solidFill>
            </a:endParaRPr>
          </a:p>
        </p:txBody>
      </p:sp>
      <p:sp>
        <p:nvSpPr>
          <p:cNvPr id="8" name="文本框 7">
            <a:extLst>
              <a:ext uri="{FF2B5EF4-FFF2-40B4-BE49-F238E27FC236}">
                <a16:creationId xmlns:a16="http://schemas.microsoft.com/office/drawing/2014/main" id="{C26ADFF9-CF93-6BB9-0491-476AFEBD8C1A}"/>
              </a:ext>
            </a:extLst>
          </p:cNvPr>
          <p:cNvSpPr txBox="1"/>
          <p:nvPr/>
        </p:nvSpPr>
        <p:spPr>
          <a:xfrm>
            <a:off x="6175167" y="3707768"/>
            <a:ext cx="1312790" cy="389595"/>
          </a:xfrm>
          <a:prstGeom prst="rect">
            <a:avLst/>
          </a:prstGeom>
          <a:solidFill>
            <a:schemeClr val="bg1"/>
          </a:solidFill>
        </p:spPr>
        <p:txBody>
          <a:bodyPr wrap="square">
            <a:spAutoFit/>
          </a:bodyPr>
          <a:lstStyle/>
          <a:p>
            <a:r>
              <a:rPr lang="en-US" altLang="zh-CN" b="1" i="0" u="none" strike="noStrike" baseline="0" dirty="0">
                <a:solidFill>
                  <a:srgbClr val="FF0000"/>
                </a:solidFill>
                <a:latin typeface="Arial" panose="020B0604020202020204" pitchFamily="34" charset="0"/>
                <a:cs typeface="Arial" panose="020B0604020202020204" pitchFamily="34" charset="0"/>
              </a:rPr>
              <a:t>Pick-up</a:t>
            </a:r>
            <a:endParaRPr lang="zh-CN" altLang="en-US" b="1" dirty="0">
              <a:solidFill>
                <a:srgbClr val="FF0000"/>
              </a:solidFill>
            </a:endParaRPr>
          </a:p>
        </p:txBody>
      </p:sp>
      <p:pic>
        <p:nvPicPr>
          <p:cNvPr id="5" name="图片 4">
            <a:extLst>
              <a:ext uri="{FF2B5EF4-FFF2-40B4-BE49-F238E27FC236}">
                <a16:creationId xmlns:a16="http://schemas.microsoft.com/office/drawing/2014/main" id="{0E3671B7-62D2-9A15-483B-4D64457829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40445" y="4184220"/>
            <a:ext cx="3561522" cy="1637288"/>
          </a:xfrm>
          <a:prstGeom prst="rect">
            <a:avLst/>
          </a:prstGeom>
        </p:spPr>
      </p:pic>
      <p:sp>
        <p:nvSpPr>
          <p:cNvPr id="16" name="文本框 15">
            <a:extLst>
              <a:ext uri="{FF2B5EF4-FFF2-40B4-BE49-F238E27FC236}">
                <a16:creationId xmlns:a16="http://schemas.microsoft.com/office/drawing/2014/main" id="{DA134582-79E2-0AF6-41F4-DBF4ACCFBCFA}"/>
              </a:ext>
            </a:extLst>
          </p:cNvPr>
          <p:cNvSpPr txBox="1"/>
          <p:nvPr/>
        </p:nvSpPr>
        <p:spPr>
          <a:xfrm>
            <a:off x="672125" y="6110883"/>
            <a:ext cx="6325518" cy="307777"/>
          </a:xfrm>
          <a:prstGeom prst="rect">
            <a:avLst/>
          </a:prstGeom>
          <a:noFill/>
        </p:spPr>
        <p:txBody>
          <a:bodyPr wrap="square">
            <a:spAutoFit/>
          </a:bodyPr>
          <a:lstStyle/>
          <a:p>
            <a:r>
              <a:rPr lang="en-US" altLang="zh-CN" sz="1400" b="0" i="1" dirty="0">
                <a:solidFill>
                  <a:srgbClr val="C00000"/>
                </a:solidFill>
                <a:effectLst/>
                <a:latin typeface="Arial" panose="020B0604020202020204" pitchFamily="34" charset="0"/>
                <a:cs typeface="Arial" panose="020B0604020202020204" pitchFamily="34" charset="0"/>
              </a:rPr>
              <a:t>u</a:t>
            </a:r>
            <a:r>
              <a:rPr lang="en-US" altLang="zh-CN" sz="1400" b="0" i="1" baseline="-25000" dirty="0">
                <a:solidFill>
                  <a:srgbClr val="C00000"/>
                </a:solidFill>
                <a:effectLst/>
                <a:latin typeface="Arial" panose="020B0604020202020204" pitchFamily="34" charset="0"/>
                <a:cs typeface="Arial" panose="020B0604020202020204" pitchFamily="34" charset="0"/>
              </a:rPr>
              <a:t>delay</a:t>
            </a:r>
            <a:r>
              <a:rPr lang="en-US" altLang="zh-CN" sz="1400" b="0" i="1" dirty="0">
                <a:solidFill>
                  <a:srgbClr val="C00000"/>
                </a:solidFill>
                <a:effectLst/>
                <a:latin typeface="Arial" panose="020B0604020202020204" pitchFamily="34" charset="0"/>
                <a:cs typeface="Arial" panose="020B0604020202020204" pitchFamily="34" charset="0"/>
              </a:rPr>
              <a:t> is  the PI output </a:t>
            </a:r>
            <a:r>
              <a:rPr lang="en-US" altLang="zh-CN" sz="1400" i="1" dirty="0">
                <a:solidFill>
                  <a:srgbClr val="C00000"/>
                </a:solidFill>
                <a:latin typeface="Arial" panose="020B0604020202020204" pitchFamily="34" charset="0"/>
                <a:cs typeface="Arial" panose="020B0604020202020204" pitchFamily="34" charset="0"/>
              </a:rPr>
              <a:t>during the normal state operation</a:t>
            </a:r>
            <a:endParaRPr lang="zh-CN" altLang="en-US" sz="1400" i="1" dirty="0">
              <a:solidFill>
                <a:srgbClr val="C00000"/>
              </a:solidFill>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AA334924-5BA5-5CF6-8DB8-562C44C40AF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239371" y="3365543"/>
            <a:ext cx="1843837" cy="684450"/>
          </a:xfrm>
          <a:prstGeom prst="rect">
            <a:avLst/>
          </a:prstGeom>
        </p:spPr>
      </p:pic>
      <p:sp>
        <p:nvSpPr>
          <p:cNvPr id="10" name="标题 21">
            <a:extLst>
              <a:ext uri="{FF2B5EF4-FFF2-40B4-BE49-F238E27FC236}">
                <a16:creationId xmlns:a16="http://schemas.microsoft.com/office/drawing/2014/main" id="{8F8AC8BC-2C45-F028-79F0-5F95AA9EA240}"/>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Mitigation of Burst-noise-induced SRF Faults (cont’d)</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B52CC77B-1183-40B2-A7B6-B841DE1B8246}"/>
              </a:ext>
            </a:extLst>
          </p:cNvPr>
          <p:cNvSpPr/>
          <p:nvPr/>
        </p:nvSpPr>
        <p:spPr>
          <a:xfrm>
            <a:off x="0" y="863486"/>
            <a:ext cx="11612880" cy="1670394"/>
          </a:xfrm>
          <a:prstGeom prst="rect">
            <a:avLst/>
          </a:prstGeom>
        </p:spPr>
        <p:txBody>
          <a:bodyPr wrap="square">
            <a:spAutoFit/>
          </a:bodyPr>
          <a:lstStyle/>
          <a:p>
            <a:pPr marL="914400" lvl="1" indent="-457200">
              <a:lnSpc>
                <a:spcPct val="125000"/>
              </a:lnSpc>
              <a:spcAft>
                <a:spcPts val="1200"/>
              </a:spcAft>
              <a:buFont typeface="Wingdings" panose="05000000000000000000" pitchFamily="2" charset="2"/>
              <a:buChar char="l"/>
            </a:pPr>
            <a:r>
              <a:rPr lang="en-US" altLang="zh-CN" dirty="0">
                <a:latin typeface="Arial" panose="020B0604020202020204" pitchFamily="34" charset="0"/>
                <a:ea typeface="微软雅黑" panose="020B0503020204020204" pitchFamily="34" charset="-122"/>
                <a:cs typeface="Arial" panose="020B0604020202020204" pitchFamily="34" charset="0"/>
              </a:rPr>
              <a:t>When the LLRF system detects a burst-noise event, it immediately generates a burst-noise trigger, which remains active for a time interval of ΔT (&gt;15 </a:t>
            </a:r>
            <a:r>
              <a:rPr lang="en-US" altLang="zh-CN" dirty="0" err="1">
                <a:latin typeface="Arial" panose="020B0604020202020204" pitchFamily="34" charset="0"/>
                <a:ea typeface="微软雅黑" panose="020B0503020204020204" pitchFamily="34" charset="-122"/>
                <a:cs typeface="Arial" panose="020B0604020202020204" pitchFamily="34" charset="0"/>
              </a:rPr>
              <a:t>μs</a:t>
            </a:r>
            <a:r>
              <a:rPr lang="en-US" altLang="zh-CN" dirty="0">
                <a:latin typeface="Arial" panose="020B0604020202020204" pitchFamily="34" charset="0"/>
                <a:ea typeface="微软雅黑" panose="020B0503020204020204" pitchFamily="34" charset="-122"/>
                <a:cs typeface="Arial" panose="020B0604020202020204" pitchFamily="34" charset="0"/>
              </a:rPr>
              <a:t>, longer than the burst noise period)</a:t>
            </a:r>
          </a:p>
          <a:p>
            <a:pPr marL="914400" lvl="1" indent="-457200">
              <a:lnSpc>
                <a:spcPct val="125000"/>
              </a:lnSpc>
              <a:spcAft>
                <a:spcPts val="1200"/>
              </a:spcAft>
              <a:buFont typeface="Wingdings" panose="05000000000000000000" pitchFamily="2" charset="2"/>
              <a:buChar char="l"/>
            </a:pPr>
            <a:r>
              <a:rPr lang="en-US" altLang="zh-CN" b="0" i="0" u="none" strike="noStrike" baseline="0" dirty="0">
                <a:latin typeface="Arial" panose="020B0604020202020204" pitchFamily="34" charset="0"/>
                <a:cs typeface="Arial" panose="020B0604020202020204" pitchFamily="34" charset="0"/>
              </a:rPr>
              <a:t>During the burst-noise period,  </a:t>
            </a:r>
            <a:r>
              <a:rPr lang="en-US" altLang="zh-CN" b="0" i="0" u="none" strike="noStrike" baseline="0" dirty="0">
                <a:solidFill>
                  <a:srgbClr val="0026F7"/>
                </a:solidFill>
                <a:latin typeface="Arial" panose="020B0604020202020204" pitchFamily="34" charset="0"/>
                <a:cs typeface="Arial" panose="020B0604020202020204" pitchFamily="34" charset="0"/>
              </a:rPr>
              <a:t>PI output (</a:t>
            </a:r>
            <a:r>
              <a:rPr lang="en-US" altLang="zh-CN" b="0" i="1" u="none" strike="noStrike" baseline="0" dirty="0" err="1">
                <a:solidFill>
                  <a:srgbClr val="0026F7"/>
                </a:solidFill>
                <a:latin typeface="Arial" panose="020B0604020202020204" pitchFamily="34" charset="0"/>
                <a:cs typeface="Arial" panose="020B0604020202020204" pitchFamily="34" charset="0"/>
              </a:rPr>
              <a:t>u</a:t>
            </a:r>
            <a:r>
              <a:rPr lang="en-US" altLang="zh-CN" b="0" i="0" u="none" strike="noStrike" baseline="-25000" dirty="0" err="1">
                <a:solidFill>
                  <a:srgbClr val="0026F7"/>
                </a:solidFill>
                <a:latin typeface="Arial" panose="020B0604020202020204" pitchFamily="34" charset="0"/>
                <a:cs typeface="Arial" panose="020B0604020202020204" pitchFamily="34" charset="0"/>
              </a:rPr>
              <a:t>PI</a:t>
            </a:r>
            <a:r>
              <a:rPr lang="en-US" altLang="zh-CN" b="0" i="0" u="none" strike="noStrike" baseline="-25000" dirty="0">
                <a:solidFill>
                  <a:srgbClr val="0026F7"/>
                </a:solidFill>
                <a:latin typeface="Arial" panose="020B0604020202020204" pitchFamily="34" charset="0"/>
                <a:cs typeface="Arial" panose="020B0604020202020204" pitchFamily="34" charset="0"/>
              </a:rPr>
              <a:t> </a:t>
            </a:r>
            <a:r>
              <a:rPr lang="en-US" altLang="zh-CN" b="0" i="0" u="none" strike="noStrike" dirty="0">
                <a:solidFill>
                  <a:srgbClr val="0026F7"/>
                </a:solidFill>
                <a:latin typeface="Arial" panose="020B0604020202020204" pitchFamily="34" charset="0"/>
                <a:cs typeface="Arial" panose="020B0604020202020204" pitchFamily="34" charset="0"/>
              </a:rPr>
              <a:t>) </a:t>
            </a:r>
            <a:r>
              <a:rPr lang="en-US" altLang="zh-CN" b="0" i="0" u="none" strike="noStrike" baseline="0" dirty="0">
                <a:latin typeface="Arial" panose="020B0604020202020204" pitchFamily="34" charset="0"/>
                <a:cs typeface="Arial" panose="020B0604020202020204" pitchFamily="34" charset="0"/>
              </a:rPr>
              <a:t>is </a:t>
            </a:r>
            <a:r>
              <a:rPr lang="en-US" altLang="zh-CN" sz="2000" b="1" i="0" u="none" strike="noStrike" baseline="0" dirty="0">
                <a:latin typeface="Arial" panose="020B0604020202020204" pitchFamily="34" charset="0"/>
                <a:cs typeface="Arial" panose="020B0604020202020204" pitchFamily="34" charset="0"/>
              </a:rPr>
              <a:t>overwritten by </a:t>
            </a:r>
            <a:r>
              <a:rPr lang="en-US" altLang="zh-CN" sz="2000" b="1" i="1" u="none" strike="noStrike" baseline="0" dirty="0" err="1">
                <a:latin typeface="Arial" panose="020B0604020202020204" pitchFamily="34" charset="0"/>
                <a:cs typeface="Arial" panose="020B0604020202020204" pitchFamily="34" charset="0"/>
              </a:rPr>
              <a:t>u</a:t>
            </a:r>
            <a:r>
              <a:rPr lang="en-US" altLang="zh-CN" sz="2000" b="1" i="0" u="none" strike="noStrike" baseline="-25000" dirty="0" err="1">
                <a:latin typeface="Arial" panose="020B0604020202020204" pitchFamily="34" charset="0"/>
                <a:cs typeface="Arial" panose="020B0604020202020204" pitchFamily="34" charset="0"/>
              </a:rPr>
              <a:t>delay</a:t>
            </a:r>
            <a:r>
              <a:rPr lang="en-US" altLang="zh-CN" b="0" i="0" u="none" strike="noStrike" baseline="0" dirty="0">
                <a:latin typeface="Arial" panose="020B0604020202020204" pitchFamily="34" charset="0"/>
                <a:cs typeface="Arial" panose="020B0604020202020204" pitchFamily="34" charset="0"/>
              </a:rPr>
              <a:t> which holds the data from </a:t>
            </a:r>
            <a:r>
              <a:rPr lang="en-US" altLang="zh-CN" b="0" i="1" u="none" strike="noStrike" baseline="0" dirty="0" err="1">
                <a:latin typeface="Arial" panose="020B0604020202020204" pitchFamily="34" charset="0"/>
                <a:cs typeface="Arial" panose="020B0604020202020204" pitchFamily="34" charset="0"/>
              </a:rPr>
              <a:t>u</a:t>
            </a:r>
            <a:r>
              <a:rPr lang="en-US" altLang="zh-CN" b="0" i="0" u="none" strike="noStrike" baseline="-25000" dirty="0" err="1">
                <a:latin typeface="Arial" panose="020B0604020202020204" pitchFamily="34" charset="0"/>
                <a:cs typeface="Arial" panose="020B0604020202020204" pitchFamily="34" charset="0"/>
              </a:rPr>
              <a:t>PI</a:t>
            </a:r>
            <a:r>
              <a:rPr lang="en-US" altLang="zh-CN" b="0" i="0" u="none" strike="noStrike" baseline="0" dirty="0">
                <a:latin typeface="Arial" panose="020B0604020202020204" pitchFamily="34" charset="0"/>
                <a:cs typeface="Arial" panose="020B0604020202020204" pitchFamily="34" charset="0"/>
              </a:rPr>
              <a:t> </a:t>
            </a:r>
            <a:r>
              <a:rPr lang="en-US" altLang="zh-CN" sz="2000" b="1" i="0" u="none" strike="noStrike" baseline="0" dirty="0">
                <a:latin typeface="Arial" panose="020B0604020202020204" pitchFamily="34" charset="0"/>
                <a:cs typeface="Arial" panose="020B0604020202020204" pitchFamily="34" charset="0"/>
              </a:rPr>
              <a:t>0.8 </a:t>
            </a:r>
            <a:r>
              <a:rPr lang="en-US" altLang="zh-CN" sz="2000" b="1" i="0" u="none" strike="noStrike" baseline="0" dirty="0" err="1">
                <a:latin typeface="Arial" panose="020B0604020202020204" pitchFamily="34" charset="0"/>
                <a:cs typeface="Arial" panose="020B0604020202020204" pitchFamily="34" charset="0"/>
              </a:rPr>
              <a:t>μs</a:t>
            </a:r>
            <a:r>
              <a:rPr lang="en-US" altLang="zh-CN" sz="2000" b="1" dirty="0">
                <a:latin typeface="Arial" panose="020B0604020202020204" pitchFamily="34" charset="0"/>
                <a:cs typeface="Arial" panose="020B0604020202020204" pitchFamily="34" charset="0"/>
              </a:rPr>
              <a:t> </a:t>
            </a:r>
            <a:r>
              <a:rPr lang="en-US" altLang="zh-CN" sz="2000" b="1" i="0" u="none" strike="noStrike" baseline="0" dirty="0">
                <a:latin typeface="Arial" panose="020B0604020202020204" pitchFamily="34" charset="0"/>
                <a:cs typeface="Arial" panose="020B0604020202020204" pitchFamily="34" charset="0"/>
              </a:rPr>
              <a:t>prior </a:t>
            </a:r>
            <a:r>
              <a:rPr lang="en-US" altLang="zh-CN" b="0" i="0" u="none" strike="noStrike" baseline="0" dirty="0">
                <a:latin typeface="Arial" panose="020B0604020202020204" pitchFamily="34" charset="0"/>
                <a:cs typeface="Arial" panose="020B0604020202020204" pitchFamily="34" charset="0"/>
              </a:rPr>
              <a:t>to burst-noise trigger; then the </a:t>
            </a:r>
            <a:r>
              <a:rPr lang="en-US" altLang="zh-CN" b="0" i="1" u="none" strike="noStrike" baseline="0" dirty="0" err="1">
                <a:solidFill>
                  <a:srgbClr val="0026F7"/>
                </a:solidFill>
                <a:latin typeface="Arial" panose="020B0604020202020204" pitchFamily="34" charset="0"/>
                <a:cs typeface="Arial" panose="020B0604020202020204" pitchFamily="34" charset="0"/>
              </a:rPr>
              <a:t>u</a:t>
            </a:r>
            <a:r>
              <a:rPr lang="en-US" altLang="zh-CN" b="0" i="0" u="none" strike="noStrike" baseline="-25000" dirty="0" err="1">
                <a:solidFill>
                  <a:srgbClr val="0026F7"/>
                </a:solidFill>
                <a:latin typeface="Arial" panose="020B0604020202020204" pitchFamily="34" charset="0"/>
                <a:cs typeface="Arial" panose="020B0604020202020204" pitchFamily="34" charset="0"/>
              </a:rPr>
              <a:t>PI</a:t>
            </a:r>
            <a:r>
              <a:rPr lang="en-US" altLang="zh-CN" b="0" i="0" u="none" strike="noStrike" baseline="-25000" dirty="0">
                <a:solidFill>
                  <a:srgbClr val="0026F7"/>
                </a:solidFill>
                <a:latin typeface="Arial" panose="020B0604020202020204" pitchFamily="34" charset="0"/>
                <a:cs typeface="Arial" panose="020B0604020202020204" pitchFamily="34" charset="0"/>
              </a:rPr>
              <a:t>  </a:t>
            </a:r>
            <a:r>
              <a:rPr lang="en-US" altLang="zh-CN" b="0" i="0" u="none" strike="noStrike" baseline="0" dirty="0">
                <a:latin typeface="Arial" panose="020B0604020202020204" pitchFamily="34" charset="0"/>
                <a:cs typeface="Arial" panose="020B0604020202020204" pitchFamily="34" charset="0"/>
              </a:rPr>
              <a:t>is maintained until the trigger is over</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8FF17CCB-947F-7E27-8B61-2FCEB488DA34}"/>
              </a:ext>
            </a:extLst>
          </p:cNvPr>
          <p:cNvSpPr txBox="1"/>
          <p:nvPr/>
        </p:nvSpPr>
        <p:spPr>
          <a:xfrm>
            <a:off x="8883006" y="4159382"/>
            <a:ext cx="1970598" cy="369332"/>
          </a:xfrm>
          <a:prstGeom prst="rect">
            <a:avLst/>
          </a:prstGeom>
          <a:noFill/>
          <a:effectLst>
            <a:outerShdw blurRad="50800" dist="38100" dir="13500000" algn="br" rotWithShape="0">
              <a:prstClr val="black"/>
            </a:outerShdw>
          </a:effectLst>
        </p:spPr>
        <p:txBody>
          <a:bodyPr wrap="square">
            <a:spAutoFit/>
          </a:bodyPr>
          <a:lstStyle/>
          <a:p>
            <a:r>
              <a:rPr lang="en-US" altLang="zh-CN" b="1" dirty="0">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rPr>
              <a:t>Implementation</a:t>
            </a:r>
            <a:endParaRPr lang="zh-CN" altLang="en-US" b="1" dirty="0">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endParaRPr>
          </a:p>
        </p:txBody>
      </p:sp>
      <p:sp>
        <p:nvSpPr>
          <p:cNvPr id="28" name="灯片编号占位符 2">
            <a:extLst>
              <a:ext uri="{FF2B5EF4-FFF2-40B4-BE49-F238E27FC236}">
                <a16:creationId xmlns:a16="http://schemas.microsoft.com/office/drawing/2014/main" id="{398943AF-54E7-2393-7E11-C74F8D2DE24C}"/>
              </a:ext>
            </a:extLst>
          </p:cNvPr>
          <p:cNvSpPr txBox="1">
            <a:spLocks/>
          </p:cNvSpPr>
          <p:nvPr/>
        </p:nvSpPr>
        <p:spPr>
          <a:xfrm>
            <a:off x="11677650" y="6508134"/>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FA2BBD-743F-C946-849D-BD878E6EB367}" type="slidenum">
              <a:rPr kumimoji="1" lang="zh-CN" altLang="en-US" sz="1400" smtClean="0">
                <a:solidFill>
                  <a:prstClr val="white"/>
                </a:solidFill>
                <a:latin typeface="Arial" panose="020B0604020202020204" pitchFamily="34" charset="0"/>
                <a:ea typeface="华文楷体" panose="02010600040101010101" pitchFamily="2" charset="-122"/>
                <a:cs typeface="Arial" panose="020B0604020202020204" pitchFamily="34" charset="0"/>
              </a:rPr>
              <a:pPr>
                <a:defRPr/>
              </a:pPr>
              <a:t>69</a:t>
            </a:fld>
            <a:endParaRPr kumimoji="1" lang="zh-CN" altLang="en-US" sz="1400">
              <a:solidFill>
                <a:prstClr val="white"/>
              </a:solidFill>
              <a:latin typeface="Arial" panose="020B0604020202020204" pitchFamily="34" charset="0"/>
              <a:ea typeface="华文楷体" panose="02010600040101010101" pitchFamily="2" charset="-122"/>
              <a:cs typeface="Arial" panose="020B0604020202020204" pitchFamily="34" charset="0"/>
            </a:endParaRPr>
          </a:p>
        </p:txBody>
      </p:sp>
      <p:cxnSp>
        <p:nvCxnSpPr>
          <p:cNvPr id="3" name="直接连接符 2">
            <a:extLst>
              <a:ext uri="{FF2B5EF4-FFF2-40B4-BE49-F238E27FC236}">
                <a16:creationId xmlns:a16="http://schemas.microsoft.com/office/drawing/2014/main" id="{89A89C2A-9A66-BAE9-1924-1D5ACFCF7BAA}"/>
              </a:ext>
            </a:extLst>
          </p:cNvPr>
          <p:cNvCxnSpPr>
            <a:cxnSpLocks/>
          </p:cNvCxnSpPr>
          <p:nvPr/>
        </p:nvCxnSpPr>
        <p:spPr>
          <a:xfrm>
            <a:off x="813311" y="5118802"/>
            <a:ext cx="62305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8046DBA-ADCC-3D86-19C2-DB96D960CFD7}"/>
              </a:ext>
            </a:extLst>
          </p:cNvPr>
          <p:cNvCxnSpPr>
            <a:cxnSpLocks/>
          </p:cNvCxnSpPr>
          <p:nvPr/>
        </p:nvCxnSpPr>
        <p:spPr>
          <a:xfrm flipH="1" flipV="1">
            <a:off x="1436370" y="4845368"/>
            <a:ext cx="2858" cy="2819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D34FF8B2-F946-6712-AB05-AF96CB254BF7}"/>
              </a:ext>
            </a:extLst>
          </p:cNvPr>
          <p:cNvCxnSpPr>
            <a:cxnSpLocks/>
          </p:cNvCxnSpPr>
          <p:nvPr/>
        </p:nvCxnSpPr>
        <p:spPr>
          <a:xfrm flipV="1">
            <a:off x="1436370" y="4845368"/>
            <a:ext cx="3499485" cy="95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1C3DA637-EE63-CCEA-107A-B82552CAF520}"/>
              </a:ext>
            </a:extLst>
          </p:cNvPr>
          <p:cNvCxnSpPr>
            <a:cxnSpLocks/>
          </p:cNvCxnSpPr>
          <p:nvPr/>
        </p:nvCxnSpPr>
        <p:spPr>
          <a:xfrm>
            <a:off x="4932840" y="4845368"/>
            <a:ext cx="0" cy="25812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044D6533-4A4C-B859-A4F7-5CEC642550DC}"/>
              </a:ext>
            </a:extLst>
          </p:cNvPr>
          <p:cNvCxnSpPr>
            <a:cxnSpLocks/>
          </p:cNvCxnSpPr>
          <p:nvPr/>
        </p:nvCxnSpPr>
        <p:spPr>
          <a:xfrm>
            <a:off x="4929826" y="5103495"/>
            <a:ext cx="1449384"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F4FF8163-38D2-8A04-4BF3-DA3DACCC5CEA}"/>
              </a:ext>
            </a:extLst>
          </p:cNvPr>
          <p:cNvSpPr txBox="1"/>
          <p:nvPr/>
        </p:nvSpPr>
        <p:spPr>
          <a:xfrm>
            <a:off x="5861882" y="4801553"/>
            <a:ext cx="1312790" cy="584775"/>
          </a:xfrm>
          <a:prstGeom prst="rect">
            <a:avLst/>
          </a:prstGeom>
          <a:solidFill>
            <a:schemeClr val="bg1"/>
          </a:solidFill>
        </p:spPr>
        <p:txBody>
          <a:bodyPr wrap="square">
            <a:spAutoFit/>
          </a:bodyPr>
          <a:lstStyle/>
          <a:p>
            <a:r>
              <a:rPr lang="en-US" altLang="zh-CN" sz="1600" b="1" i="0" u="none" strike="noStrike" baseline="0" dirty="0">
                <a:solidFill>
                  <a:schemeClr val="bg1">
                    <a:lumMod val="50000"/>
                  </a:schemeClr>
                </a:solidFill>
                <a:latin typeface="Arial" panose="020B0604020202020204" pitchFamily="34" charset="0"/>
                <a:cs typeface="Arial" panose="020B0604020202020204" pitchFamily="34" charset="0"/>
              </a:rPr>
              <a:t>Burst-noise Trigger</a:t>
            </a:r>
            <a:endParaRPr lang="zh-CN" altLang="en-US" sz="1600" b="1" dirty="0">
              <a:solidFill>
                <a:schemeClr val="bg1">
                  <a:lumMod val="50000"/>
                </a:schemeClr>
              </a:solidFill>
            </a:endParaRPr>
          </a:p>
        </p:txBody>
      </p:sp>
    </p:spTree>
    <p:extLst>
      <p:ext uri="{BB962C8B-B14F-4D97-AF65-F5344CB8AC3E}">
        <p14:creationId xmlns:p14="http://schemas.microsoft.com/office/powerpoint/2010/main" val="3089204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07A5502-89C0-75D6-66B8-B0ED0C10882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532" y="2446183"/>
            <a:ext cx="6413758" cy="3634968"/>
          </a:xfrm>
          <a:prstGeom prst="rect">
            <a:avLst/>
          </a:prstGeom>
        </p:spPr>
      </p:pic>
      <p:pic>
        <p:nvPicPr>
          <p:cNvPr id="8" name="图片 7">
            <a:extLst>
              <a:ext uri="{FF2B5EF4-FFF2-40B4-BE49-F238E27FC236}">
                <a16:creationId xmlns:a16="http://schemas.microsoft.com/office/drawing/2014/main" id="{E48FBB69-CAEB-D692-680D-CB606CED21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50883" y="2678482"/>
            <a:ext cx="3917230" cy="3306963"/>
          </a:xfrm>
          <a:prstGeom prst="rect">
            <a:avLst/>
          </a:prstGeom>
        </p:spPr>
      </p:pic>
      <p:sp>
        <p:nvSpPr>
          <p:cNvPr id="15" name="文本框 14">
            <a:extLst>
              <a:ext uri="{FF2B5EF4-FFF2-40B4-BE49-F238E27FC236}">
                <a16:creationId xmlns:a16="http://schemas.microsoft.com/office/drawing/2014/main" id="{88B5E232-8AF4-91D1-9843-F5D591254957}"/>
              </a:ext>
            </a:extLst>
          </p:cNvPr>
          <p:cNvSpPr txBox="1"/>
          <p:nvPr/>
        </p:nvSpPr>
        <p:spPr>
          <a:xfrm>
            <a:off x="8144867" y="3683174"/>
            <a:ext cx="2110921" cy="307777"/>
          </a:xfrm>
          <a:prstGeom prst="rect">
            <a:avLst/>
          </a:prstGeom>
          <a:noFill/>
        </p:spPr>
        <p:txBody>
          <a:bodyPr wrap="square" rtlCol="0">
            <a:spAutoFit/>
          </a:bodyPr>
          <a:lstStyle/>
          <a:p>
            <a:pPr>
              <a:spcAft>
                <a:spcPts val="300"/>
              </a:spcAft>
            </a:pPr>
            <a:r>
              <a:rPr lang="en-US" altLang="zh-CN" sz="1400" b="1">
                <a:solidFill>
                  <a:srgbClr val="1A33CC"/>
                </a:solidFill>
                <a:latin typeface="Arial" panose="020B0604020202020204" pitchFamily="34" charset="0"/>
                <a:ea typeface="+mj-ea"/>
                <a:cs typeface="Arial" panose="020B0604020202020204" pitchFamily="34" charset="0"/>
              </a:rPr>
              <a:t>Burst-noise trigger</a:t>
            </a:r>
            <a:endParaRPr lang="zh-CN" altLang="en-US" sz="1400" b="1">
              <a:solidFill>
                <a:srgbClr val="1A33CC"/>
              </a:solidFill>
              <a:latin typeface="Arial" panose="020B0604020202020204" pitchFamily="34" charset="0"/>
              <a:ea typeface="+mj-ea"/>
              <a:cs typeface="Arial" panose="020B0604020202020204" pitchFamily="34" charset="0"/>
            </a:endParaRPr>
          </a:p>
        </p:txBody>
      </p:sp>
      <p:sp>
        <p:nvSpPr>
          <p:cNvPr id="17" name="文本框 16">
            <a:extLst>
              <a:ext uri="{FF2B5EF4-FFF2-40B4-BE49-F238E27FC236}">
                <a16:creationId xmlns:a16="http://schemas.microsoft.com/office/drawing/2014/main" id="{46CD3683-9D50-7F1D-1FB2-5D7B1D3D3235}"/>
              </a:ext>
            </a:extLst>
          </p:cNvPr>
          <p:cNvSpPr txBox="1"/>
          <p:nvPr/>
        </p:nvSpPr>
        <p:spPr>
          <a:xfrm>
            <a:off x="8144867" y="4331963"/>
            <a:ext cx="913492" cy="276999"/>
          </a:xfrm>
          <a:prstGeom prst="rect">
            <a:avLst/>
          </a:prstGeom>
          <a:noFill/>
        </p:spPr>
        <p:txBody>
          <a:bodyPr wrap="square" rtlCol="0">
            <a:spAutoFit/>
          </a:bodyPr>
          <a:lstStyle/>
          <a:p>
            <a:pPr>
              <a:spcAft>
                <a:spcPts val="300"/>
              </a:spcAft>
            </a:pPr>
            <a:r>
              <a:rPr lang="en-US" altLang="zh-CN" sz="1200">
                <a:solidFill>
                  <a:srgbClr val="3A7D20"/>
                </a:solidFill>
                <a:latin typeface="Arial" panose="020B0604020202020204" pitchFamily="34" charset="0"/>
                <a:ea typeface="+mj-ea"/>
                <a:cs typeface="Arial" panose="020B0604020202020204" pitchFamily="34" charset="0"/>
              </a:rPr>
              <a:t>Field amp.</a:t>
            </a:r>
            <a:endParaRPr lang="zh-CN" altLang="en-US" sz="1200">
              <a:solidFill>
                <a:srgbClr val="3A7D20"/>
              </a:solidFill>
              <a:latin typeface="Arial" panose="020B0604020202020204" pitchFamily="34" charset="0"/>
              <a:ea typeface="+mj-ea"/>
              <a:cs typeface="Arial" panose="020B0604020202020204" pitchFamily="34" charset="0"/>
            </a:endParaRPr>
          </a:p>
        </p:txBody>
      </p:sp>
      <p:sp>
        <p:nvSpPr>
          <p:cNvPr id="18" name="文本框 17">
            <a:extLst>
              <a:ext uri="{FF2B5EF4-FFF2-40B4-BE49-F238E27FC236}">
                <a16:creationId xmlns:a16="http://schemas.microsoft.com/office/drawing/2014/main" id="{99D82A9B-23FC-B715-2427-5320DBA66C79}"/>
              </a:ext>
            </a:extLst>
          </p:cNvPr>
          <p:cNvSpPr txBox="1"/>
          <p:nvPr/>
        </p:nvSpPr>
        <p:spPr>
          <a:xfrm>
            <a:off x="8144867" y="5040273"/>
            <a:ext cx="2046513" cy="276999"/>
          </a:xfrm>
          <a:prstGeom prst="rect">
            <a:avLst/>
          </a:prstGeom>
          <a:noFill/>
        </p:spPr>
        <p:txBody>
          <a:bodyPr wrap="square" rtlCol="0">
            <a:spAutoFit/>
          </a:bodyPr>
          <a:lstStyle/>
          <a:p>
            <a:pPr>
              <a:spcAft>
                <a:spcPts val="300"/>
              </a:spcAft>
            </a:pPr>
            <a:r>
              <a:rPr lang="en-US" altLang="zh-CN" sz="1200">
                <a:solidFill>
                  <a:srgbClr val="E83412"/>
                </a:solidFill>
                <a:latin typeface="Arial" panose="020B0604020202020204" pitchFamily="34" charset="0"/>
                <a:ea typeface="+mj-ea"/>
                <a:cs typeface="Arial" panose="020B0604020202020204" pitchFamily="34" charset="0"/>
              </a:rPr>
              <a:t>Field </a:t>
            </a:r>
            <a:r>
              <a:rPr lang="en-US" altLang="zh-CN" sz="1200" err="1">
                <a:solidFill>
                  <a:srgbClr val="E83412"/>
                </a:solidFill>
                <a:latin typeface="Arial" panose="020B0604020202020204" pitchFamily="34" charset="0"/>
                <a:ea typeface="+mj-ea"/>
                <a:cs typeface="Arial" panose="020B0604020202020204" pitchFamily="34" charset="0"/>
              </a:rPr>
              <a:t>pha</a:t>
            </a:r>
            <a:r>
              <a:rPr lang="en-US" altLang="zh-CN" sz="1200">
                <a:solidFill>
                  <a:srgbClr val="E83412"/>
                </a:solidFill>
                <a:latin typeface="Arial" panose="020B0604020202020204" pitchFamily="34" charset="0"/>
                <a:ea typeface="+mj-ea"/>
                <a:cs typeface="Arial" panose="020B0604020202020204" pitchFamily="34" charset="0"/>
              </a:rPr>
              <a:t>.</a:t>
            </a:r>
            <a:endParaRPr lang="zh-CN" altLang="en-US" sz="1200">
              <a:solidFill>
                <a:srgbClr val="E83412"/>
              </a:solidFill>
              <a:latin typeface="Arial" panose="020B0604020202020204" pitchFamily="34" charset="0"/>
              <a:ea typeface="+mj-ea"/>
              <a:cs typeface="Arial" panose="020B0604020202020204" pitchFamily="34" charset="0"/>
            </a:endParaRPr>
          </a:p>
        </p:txBody>
      </p:sp>
      <p:sp>
        <p:nvSpPr>
          <p:cNvPr id="20" name="右大括号 19">
            <a:extLst>
              <a:ext uri="{FF2B5EF4-FFF2-40B4-BE49-F238E27FC236}">
                <a16:creationId xmlns:a16="http://schemas.microsoft.com/office/drawing/2014/main" id="{224E9065-0D35-1EAD-561F-3CD9DF59315B}"/>
              </a:ext>
            </a:extLst>
          </p:cNvPr>
          <p:cNvSpPr/>
          <p:nvPr/>
        </p:nvSpPr>
        <p:spPr>
          <a:xfrm rot="5400000">
            <a:off x="9374699" y="4788435"/>
            <a:ext cx="208694" cy="2560412"/>
          </a:xfrm>
          <a:prstGeom prst="rightBrace">
            <a:avLst>
              <a:gd name="adj1" fmla="val 56938"/>
              <a:gd name="adj2" fmla="val 50000"/>
            </a:avLst>
          </a:prstGeom>
          <a:ln>
            <a:solidFill>
              <a:srgbClr val="2B51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A4A6C3BF-C588-4BF7-DE59-9D1E5B92154C}"/>
              </a:ext>
            </a:extLst>
          </p:cNvPr>
          <p:cNvSpPr/>
          <p:nvPr/>
        </p:nvSpPr>
        <p:spPr>
          <a:xfrm>
            <a:off x="0" y="881067"/>
            <a:ext cx="11668113" cy="926600"/>
          </a:xfrm>
          <a:prstGeom prst="rect">
            <a:avLst/>
          </a:prstGeom>
        </p:spPr>
        <p:txBody>
          <a:bodyPr wrap="square">
            <a:spAutoFit/>
          </a:bodyPr>
          <a:lstStyle/>
          <a:p>
            <a:pPr marL="914400" lvl="1" indent="-457200">
              <a:lnSpc>
                <a:spcPct val="125000"/>
              </a:lnSpc>
              <a:spcAft>
                <a:spcPts val="600"/>
              </a:spcAft>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The unexpected LLRF response can be eliminated</a:t>
            </a:r>
          </a:p>
          <a:p>
            <a:pPr marL="914400" lvl="1" indent="-457200">
              <a:lnSpc>
                <a:spcPct val="125000"/>
              </a:lnSpc>
              <a:spcAft>
                <a:spcPts val="600"/>
              </a:spcAft>
              <a:buFont typeface="Wingdings" panose="05000000000000000000" pitchFamily="2" charset="2"/>
              <a:buChar char="l"/>
            </a:pPr>
            <a:r>
              <a:rPr lang="en-US" altLang="zh-CN" sz="2000" b="0" i="0" u="none" strike="noStrike" baseline="0" dirty="0">
                <a:latin typeface="Arial" panose="020B0604020202020204" pitchFamily="34" charset="0"/>
                <a:cs typeface="Arial" panose="020B0604020202020204" pitchFamily="34" charset="0"/>
              </a:rPr>
              <a:t>The effectiveness of the proposed algorithm was confirmed during the long-term operation</a:t>
            </a:r>
          </a:p>
        </p:txBody>
      </p:sp>
      <p:grpSp>
        <p:nvGrpSpPr>
          <p:cNvPr id="25" name="组合 24">
            <a:extLst>
              <a:ext uri="{FF2B5EF4-FFF2-40B4-BE49-F238E27FC236}">
                <a16:creationId xmlns:a16="http://schemas.microsoft.com/office/drawing/2014/main" id="{3346EEF5-8BE2-1B0A-054A-BE3B6BD9E12F}"/>
              </a:ext>
            </a:extLst>
          </p:cNvPr>
          <p:cNvGrpSpPr/>
          <p:nvPr/>
        </p:nvGrpSpPr>
        <p:grpSpPr>
          <a:xfrm>
            <a:off x="4775316" y="3424875"/>
            <a:ext cx="3781742" cy="560010"/>
            <a:chOff x="6990579" y="2089815"/>
            <a:chExt cx="3781742" cy="560010"/>
          </a:xfrm>
        </p:grpSpPr>
        <p:sp>
          <p:nvSpPr>
            <p:cNvPr id="14" name="文本框 13">
              <a:extLst>
                <a:ext uri="{FF2B5EF4-FFF2-40B4-BE49-F238E27FC236}">
                  <a16:creationId xmlns:a16="http://schemas.microsoft.com/office/drawing/2014/main" id="{A39E5ACF-472D-B17D-62D4-7FB2016EA79D}"/>
                </a:ext>
              </a:extLst>
            </p:cNvPr>
            <p:cNvSpPr txBox="1"/>
            <p:nvPr/>
          </p:nvSpPr>
          <p:spPr>
            <a:xfrm>
              <a:off x="8725808" y="2372826"/>
              <a:ext cx="2046513" cy="276999"/>
            </a:xfrm>
            <a:prstGeom prst="rect">
              <a:avLst/>
            </a:prstGeom>
            <a:noFill/>
          </p:spPr>
          <p:txBody>
            <a:bodyPr wrap="square" rtlCol="0">
              <a:spAutoFit/>
            </a:bodyPr>
            <a:lstStyle/>
            <a:p>
              <a:pPr>
                <a:spcAft>
                  <a:spcPts val="300"/>
                </a:spcAft>
              </a:pPr>
              <a:r>
                <a:rPr lang="en-US" altLang="zh-CN" sz="1200">
                  <a:solidFill>
                    <a:srgbClr val="C85B26"/>
                  </a:solidFill>
                  <a:latin typeface="Arial" panose="020B0604020202020204" pitchFamily="34" charset="0"/>
                  <a:ea typeface="+mj-ea"/>
                  <a:cs typeface="Arial" panose="020B0604020202020204" pitchFamily="34" charset="0"/>
                </a:rPr>
                <a:t>Beam</a:t>
              </a:r>
              <a:endParaRPr lang="zh-CN" altLang="en-US" sz="1200">
                <a:solidFill>
                  <a:srgbClr val="C85B26"/>
                </a:solidFill>
                <a:latin typeface="Arial" panose="020B0604020202020204" pitchFamily="34" charset="0"/>
                <a:ea typeface="+mj-ea"/>
                <a:cs typeface="Arial" panose="020B0604020202020204" pitchFamily="34" charset="0"/>
              </a:endParaRPr>
            </a:p>
          </p:txBody>
        </p:sp>
        <p:sp>
          <p:nvSpPr>
            <p:cNvPr id="16" name="矩形: 圆角 15">
              <a:extLst>
                <a:ext uri="{FF2B5EF4-FFF2-40B4-BE49-F238E27FC236}">
                  <a16:creationId xmlns:a16="http://schemas.microsoft.com/office/drawing/2014/main" id="{F5EB6D98-D38E-BA32-C926-44B4C010EEA8}"/>
                </a:ext>
              </a:extLst>
            </p:cNvPr>
            <p:cNvSpPr/>
            <p:nvPr/>
          </p:nvSpPr>
          <p:spPr>
            <a:xfrm>
              <a:off x="6990579" y="2130878"/>
              <a:ext cx="2306728" cy="501446"/>
            </a:xfrm>
            <a:prstGeom prst="roundRect">
              <a:avLst>
                <a:gd name="adj" fmla="val 6686"/>
              </a:avLst>
            </a:prstGeom>
            <a:solidFill>
              <a:schemeClr val="bg1">
                <a:lumMod val="95000"/>
              </a:schemeClr>
            </a:solidFill>
            <a:ln w="12700">
              <a:solidFill>
                <a:schemeClr val="bg1">
                  <a:lumMod val="8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57599211-873E-C3D5-38D2-F5CCE7E48808}"/>
                </a:ext>
              </a:extLst>
            </p:cNvPr>
            <p:cNvSpPr txBox="1"/>
            <p:nvPr/>
          </p:nvSpPr>
          <p:spPr>
            <a:xfrm>
              <a:off x="7352120" y="2089815"/>
              <a:ext cx="1839014" cy="547522"/>
            </a:xfrm>
            <a:prstGeom prst="rect">
              <a:avLst/>
            </a:prstGeom>
            <a:noFill/>
          </p:spPr>
          <p:txBody>
            <a:bodyPr wrap="square" rtlCol="0">
              <a:spAutoFit/>
            </a:bodyPr>
            <a:lstStyle/>
            <a:p>
              <a:pPr>
                <a:lnSpc>
                  <a:spcPct val="130000"/>
                </a:lnSpc>
              </a:pPr>
              <a:r>
                <a:rPr lang="en-US" altLang="zh-CN" sz="1200">
                  <a:solidFill>
                    <a:srgbClr val="000000"/>
                  </a:solidFill>
                  <a:latin typeface="Arial" panose="020B0604020202020204" pitchFamily="34" charset="0"/>
                  <a:ea typeface="微软雅黑 Light" panose="020B0502040204020203" pitchFamily="34" charset="-122"/>
                  <a:cs typeface="Arial" panose="020B0604020202020204" pitchFamily="34" charset="0"/>
                </a:rPr>
                <a:t>W/o proposed algorithm</a:t>
              </a:r>
            </a:p>
            <a:p>
              <a:pPr>
                <a:lnSpc>
                  <a:spcPct val="130000"/>
                </a:lnSpc>
              </a:pPr>
              <a:r>
                <a:rPr lang="en-US" altLang="zh-CN" sz="1200">
                  <a:solidFill>
                    <a:srgbClr val="E94B3B"/>
                  </a:solidFill>
                  <a:latin typeface="Arial" panose="020B0604020202020204" pitchFamily="34" charset="0"/>
                  <a:ea typeface="微软雅黑 Light" panose="020B0502040204020203" pitchFamily="34" charset="-122"/>
                  <a:cs typeface="Arial" panose="020B0604020202020204" pitchFamily="34" charset="0"/>
                </a:rPr>
                <a:t>With proposed algorithm</a:t>
              </a:r>
            </a:p>
          </p:txBody>
        </p:sp>
        <p:cxnSp>
          <p:nvCxnSpPr>
            <p:cNvPr id="21" name="直接连接符 20">
              <a:extLst>
                <a:ext uri="{FF2B5EF4-FFF2-40B4-BE49-F238E27FC236}">
                  <a16:creationId xmlns:a16="http://schemas.microsoft.com/office/drawing/2014/main" id="{C0017B90-9336-C021-6E7A-27C7EFAD1D91}"/>
                </a:ext>
              </a:extLst>
            </p:cNvPr>
            <p:cNvCxnSpPr>
              <a:cxnSpLocks/>
            </p:cNvCxnSpPr>
            <p:nvPr/>
          </p:nvCxnSpPr>
          <p:spPr>
            <a:xfrm>
              <a:off x="7080843" y="2261311"/>
              <a:ext cx="24509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B6E7C3B-701A-41C2-0DC5-DA08E2B8BAC9}"/>
                </a:ext>
              </a:extLst>
            </p:cNvPr>
            <p:cNvCxnSpPr>
              <a:cxnSpLocks/>
            </p:cNvCxnSpPr>
            <p:nvPr/>
          </p:nvCxnSpPr>
          <p:spPr>
            <a:xfrm>
              <a:off x="7080843" y="2479857"/>
              <a:ext cx="245097" cy="0"/>
            </a:xfrm>
            <a:prstGeom prst="line">
              <a:avLst/>
            </a:prstGeom>
            <a:ln w="12700">
              <a:solidFill>
                <a:srgbClr val="E94B3B"/>
              </a:solidFill>
            </a:ln>
          </p:spPr>
          <p:style>
            <a:lnRef idx="1">
              <a:schemeClr val="accent1"/>
            </a:lnRef>
            <a:fillRef idx="0">
              <a:schemeClr val="accent1"/>
            </a:fillRef>
            <a:effectRef idx="0">
              <a:schemeClr val="accent1"/>
            </a:effectRef>
            <a:fontRef idx="minor">
              <a:schemeClr val="tx1"/>
            </a:fontRef>
          </p:style>
        </p:cxnSp>
      </p:grpSp>
      <p:sp>
        <p:nvSpPr>
          <p:cNvPr id="2" name="文本框 1">
            <a:extLst>
              <a:ext uri="{FF2B5EF4-FFF2-40B4-BE49-F238E27FC236}">
                <a16:creationId xmlns:a16="http://schemas.microsoft.com/office/drawing/2014/main" id="{E5510808-7741-F0CF-90D1-549E8C433B3F}"/>
              </a:ext>
            </a:extLst>
          </p:cNvPr>
          <p:cNvSpPr txBox="1"/>
          <p:nvPr/>
        </p:nvSpPr>
        <p:spPr>
          <a:xfrm>
            <a:off x="8922337" y="6183715"/>
            <a:ext cx="1574322" cy="369332"/>
          </a:xfrm>
          <a:prstGeom prst="rect">
            <a:avLst/>
          </a:prstGeom>
          <a:solidFill>
            <a:schemeClr val="bg1"/>
          </a:solidFill>
        </p:spPr>
        <p:txBody>
          <a:bodyPr wrap="square">
            <a:spAutoFit/>
          </a:bodyPr>
          <a:lstStyle/>
          <a:p>
            <a:r>
              <a:rPr lang="en-US" altLang="zh-CN" b="1" i="0" u="none" strike="noStrike" baseline="0" dirty="0">
                <a:solidFill>
                  <a:srgbClr val="FF0000"/>
                </a:solidFill>
                <a:latin typeface="Arial" panose="020B0604020202020204" pitchFamily="34" charset="0"/>
                <a:cs typeface="Arial" panose="020B0604020202020204" pitchFamily="34" charset="0"/>
              </a:rPr>
              <a:t>24 hours</a:t>
            </a:r>
            <a:endParaRPr lang="zh-CN" altLang="en-US" b="1" dirty="0">
              <a:solidFill>
                <a:srgbClr val="FF0000"/>
              </a:solidFill>
            </a:endParaRPr>
          </a:p>
        </p:txBody>
      </p:sp>
      <p:sp>
        <p:nvSpPr>
          <p:cNvPr id="4" name="文本框 3">
            <a:extLst>
              <a:ext uri="{FF2B5EF4-FFF2-40B4-BE49-F238E27FC236}">
                <a16:creationId xmlns:a16="http://schemas.microsoft.com/office/drawing/2014/main" id="{F8B51864-B7B1-1892-7B3B-24157C92835C}"/>
              </a:ext>
            </a:extLst>
          </p:cNvPr>
          <p:cNvSpPr txBox="1"/>
          <p:nvPr/>
        </p:nvSpPr>
        <p:spPr>
          <a:xfrm>
            <a:off x="1618659" y="2153139"/>
            <a:ext cx="1966046" cy="369332"/>
          </a:xfrm>
          <a:prstGeom prst="rect">
            <a:avLst/>
          </a:prstGeom>
          <a:solidFill>
            <a:schemeClr val="bg1"/>
          </a:solidFill>
        </p:spPr>
        <p:txBody>
          <a:bodyPr wrap="square">
            <a:spAutoFit/>
          </a:bodyPr>
          <a:lstStyle/>
          <a:p>
            <a:r>
              <a:rPr lang="en-US" altLang="zh-CN" b="1" i="0" u="none" strike="noStrike" baseline="0" dirty="0">
                <a:solidFill>
                  <a:srgbClr val="2B519A"/>
                </a:solidFill>
                <a:latin typeface="Arial" panose="020B0604020202020204" pitchFamily="34" charset="0"/>
                <a:cs typeface="Arial" panose="020B0604020202020204" pitchFamily="34" charset="0"/>
              </a:rPr>
              <a:t>Cavity pick-up</a:t>
            </a:r>
            <a:endParaRPr lang="zh-CN" altLang="en-US" b="1" dirty="0">
              <a:solidFill>
                <a:srgbClr val="2B519A"/>
              </a:solidFill>
            </a:endParaRPr>
          </a:p>
        </p:txBody>
      </p:sp>
      <p:sp>
        <p:nvSpPr>
          <p:cNvPr id="5" name="文本框 4">
            <a:extLst>
              <a:ext uri="{FF2B5EF4-FFF2-40B4-BE49-F238E27FC236}">
                <a16:creationId xmlns:a16="http://schemas.microsoft.com/office/drawing/2014/main" id="{887D6903-3F27-2D6D-C92E-BB46860B324B}"/>
              </a:ext>
            </a:extLst>
          </p:cNvPr>
          <p:cNvSpPr txBox="1"/>
          <p:nvPr/>
        </p:nvSpPr>
        <p:spPr>
          <a:xfrm>
            <a:off x="4865580" y="2153139"/>
            <a:ext cx="1966046" cy="369332"/>
          </a:xfrm>
          <a:prstGeom prst="rect">
            <a:avLst/>
          </a:prstGeom>
          <a:solidFill>
            <a:schemeClr val="bg1"/>
          </a:solidFill>
        </p:spPr>
        <p:txBody>
          <a:bodyPr wrap="square">
            <a:spAutoFit/>
          </a:bodyPr>
          <a:lstStyle/>
          <a:p>
            <a:r>
              <a:rPr lang="en-US" altLang="zh-CN" b="1" dirty="0">
                <a:solidFill>
                  <a:srgbClr val="2B519A"/>
                </a:solidFill>
                <a:latin typeface="Arial" panose="020B0604020202020204" pitchFamily="34" charset="0"/>
                <a:cs typeface="Arial" panose="020B0604020202020204" pitchFamily="34" charset="0"/>
              </a:rPr>
              <a:t>Cavity forward</a:t>
            </a:r>
            <a:endParaRPr lang="zh-CN" altLang="en-US" b="1" dirty="0">
              <a:solidFill>
                <a:srgbClr val="2B519A"/>
              </a:solidFill>
            </a:endParaRPr>
          </a:p>
        </p:txBody>
      </p:sp>
      <p:sp>
        <p:nvSpPr>
          <p:cNvPr id="9" name="文本框 8">
            <a:extLst>
              <a:ext uri="{FF2B5EF4-FFF2-40B4-BE49-F238E27FC236}">
                <a16:creationId xmlns:a16="http://schemas.microsoft.com/office/drawing/2014/main" id="{45058E8F-B01D-96D3-8887-C7998425D9C6}"/>
              </a:ext>
            </a:extLst>
          </p:cNvPr>
          <p:cNvSpPr txBox="1"/>
          <p:nvPr/>
        </p:nvSpPr>
        <p:spPr>
          <a:xfrm>
            <a:off x="8981123" y="2329342"/>
            <a:ext cx="821700" cy="369332"/>
          </a:xfrm>
          <a:prstGeom prst="rect">
            <a:avLst/>
          </a:prstGeom>
          <a:solidFill>
            <a:schemeClr val="bg1"/>
          </a:solidFill>
        </p:spPr>
        <p:txBody>
          <a:bodyPr wrap="square">
            <a:spAutoFit/>
          </a:bodyPr>
          <a:lstStyle/>
          <a:p>
            <a:r>
              <a:rPr lang="en-US" altLang="zh-CN" b="1" dirty="0">
                <a:solidFill>
                  <a:srgbClr val="C65620"/>
                </a:solidFill>
                <a:latin typeface="Arial" panose="020B0604020202020204" pitchFamily="34" charset="0"/>
                <a:cs typeface="Arial" panose="020B0604020202020204" pitchFamily="34" charset="0"/>
              </a:rPr>
              <a:t>Beam</a:t>
            </a:r>
            <a:endParaRPr lang="zh-CN" altLang="en-US" b="1" dirty="0">
              <a:solidFill>
                <a:srgbClr val="C65620"/>
              </a:solidFill>
            </a:endParaRPr>
          </a:p>
        </p:txBody>
      </p:sp>
      <p:sp>
        <p:nvSpPr>
          <p:cNvPr id="10" name="标题 21">
            <a:extLst>
              <a:ext uri="{FF2B5EF4-FFF2-40B4-BE49-F238E27FC236}">
                <a16:creationId xmlns:a16="http://schemas.microsoft.com/office/drawing/2014/main" id="{E662F330-33C6-5247-E55C-E102C09F5DAD}"/>
              </a:ext>
            </a:extLst>
          </p:cNvPr>
          <p:cNvSpPr txBox="1">
            <a:spLocks/>
          </p:cNvSpPr>
          <p:nvPr/>
        </p:nvSpPr>
        <p:spPr>
          <a:xfrm>
            <a:off x="1545996" y="0"/>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Mitigation of Burst-noise-induced SRF Faults (</a:t>
            </a:r>
            <a:r>
              <a:rPr kumimoji="0" lang="en-US" altLang="zh-CN"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con’d</a:t>
            </a: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 name="灯片编号占位符 2">
            <a:extLst>
              <a:ext uri="{FF2B5EF4-FFF2-40B4-BE49-F238E27FC236}">
                <a16:creationId xmlns:a16="http://schemas.microsoft.com/office/drawing/2014/main" id="{E5F2D5D3-2C8F-07C6-DC7A-DD1A8D00EB23}"/>
              </a:ext>
            </a:extLst>
          </p:cNvPr>
          <p:cNvSpPr txBox="1">
            <a:spLocks/>
          </p:cNvSpPr>
          <p:nvPr/>
        </p:nvSpPr>
        <p:spPr>
          <a:xfrm>
            <a:off x="11677650" y="6508134"/>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FA2BBD-743F-C946-849D-BD878E6EB367}" type="slidenum">
              <a:rPr kumimoji="1" lang="zh-CN" altLang="en-US" sz="1400" smtClean="0">
                <a:solidFill>
                  <a:prstClr val="white"/>
                </a:solidFill>
                <a:latin typeface="Arial" panose="020B0604020202020204" pitchFamily="34" charset="0"/>
                <a:ea typeface="华文楷体" panose="02010600040101010101" pitchFamily="2" charset="-122"/>
                <a:cs typeface="Arial" panose="020B0604020202020204" pitchFamily="34" charset="0"/>
              </a:rPr>
              <a:pPr>
                <a:defRPr/>
              </a:pPr>
              <a:t>70</a:t>
            </a:fld>
            <a:endParaRPr kumimoji="1" lang="zh-CN" altLang="en-US" sz="1400">
              <a:solidFill>
                <a:prstClr val="white"/>
              </a:solidFill>
              <a:latin typeface="Arial" panose="020B0604020202020204" pitchFamily="34" charset="0"/>
              <a:ea typeface="华文楷体" panose="02010600040101010101" pitchFamily="2" charset="-122"/>
              <a:cs typeface="Arial" panose="020B0604020202020204" pitchFamily="34" charset="0"/>
            </a:endParaRPr>
          </a:p>
        </p:txBody>
      </p:sp>
    </p:spTree>
    <p:extLst>
      <p:ext uri="{BB962C8B-B14F-4D97-AF65-F5344CB8AC3E}">
        <p14:creationId xmlns:p14="http://schemas.microsoft.com/office/powerpoint/2010/main" val="18136033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连接符 61">
            <a:extLst>
              <a:ext uri="{FF2B5EF4-FFF2-40B4-BE49-F238E27FC236}">
                <a16:creationId xmlns:a16="http://schemas.microsoft.com/office/drawing/2014/main" id="{8DB0E4DC-4148-86DD-A7D4-000A5699F51C}"/>
              </a:ext>
            </a:extLst>
          </p:cNvPr>
          <p:cNvCxnSpPr>
            <a:cxnSpLocks/>
          </p:cNvCxnSpPr>
          <p:nvPr/>
        </p:nvCxnSpPr>
        <p:spPr>
          <a:xfrm>
            <a:off x="8614767" y="1609182"/>
            <a:ext cx="0" cy="4332902"/>
          </a:xfrm>
          <a:prstGeom prst="line">
            <a:avLst/>
          </a:prstGeom>
          <a:ln w="254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D4B6DD5C-A428-F7E8-5F44-7EF714C726C5}"/>
              </a:ext>
            </a:extLst>
          </p:cNvPr>
          <p:cNvCxnSpPr>
            <a:cxnSpLocks/>
          </p:cNvCxnSpPr>
          <p:nvPr/>
        </p:nvCxnSpPr>
        <p:spPr>
          <a:xfrm>
            <a:off x="5050300" y="1609182"/>
            <a:ext cx="0" cy="4332902"/>
          </a:xfrm>
          <a:prstGeom prst="line">
            <a:avLst/>
          </a:prstGeom>
          <a:ln w="254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2" name="图形 51">
            <a:extLst>
              <a:ext uri="{FF2B5EF4-FFF2-40B4-BE49-F238E27FC236}">
                <a16:creationId xmlns:a16="http://schemas.microsoft.com/office/drawing/2014/main" id="{E4E36EC2-3045-9015-9FD1-45A33F857E3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7533" t="6754" r="52708" b="504"/>
          <a:stretch/>
        </p:blipFill>
        <p:spPr>
          <a:xfrm>
            <a:off x="9055056" y="1913154"/>
            <a:ext cx="2016169" cy="2049402"/>
          </a:xfrm>
          <a:prstGeom prst="rect">
            <a:avLst/>
          </a:prstGeom>
        </p:spPr>
      </p:pic>
      <p:pic>
        <p:nvPicPr>
          <p:cNvPr id="16" name="图片 15">
            <a:extLst>
              <a:ext uri="{FF2B5EF4-FFF2-40B4-BE49-F238E27FC236}">
                <a16:creationId xmlns:a16="http://schemas.microsoft.com/office/drawing/2014/main" id="{14748723-43F0-CA07-765C-8CA96E8835B7}"/>
              </a:ext>
            </a:extLst>
          </p:cNvPr>
          <p:cNvPicPr>
            <a:picLocks noChangeAspect="1"/>
          </p:cNvPicPr>
          <p:nvPr/>
        </p:nvPicPr>
        <p:blipFill>
          <a:blip r:embed="rId5"/>
          <a:stretch>
            <a:fillRect/>
          </a:stretch>
        </p:blipFill>
        <p:spPr>
          <a:xfrm>
            <a:off x="1739282" y="3962556"/>
            <a:ext cx="2877117" cy="1882114"/>
          </a:xfrm>
          <a:prstGeom prst="rect">
            <a:avLst/>
          </a:prstGeom>
          <a:solidFill>
            <a:schemeClr val="bg1"/>
          </a:solidFill>
        </p:spPr>
      </p:pic>
      <p:sp>
        <p:nvSpPr>
          <p:cNvPr id="29" name="对话气泡: 矩形 28">
            <a:extLst>
              <a:ext uri="{FF2B5EF4-FFF2-40B4-BE49-F238E27FC236}">
                <a16:creationId xmlns:a16="http://schemas.microsoft.com/office/drawing/2014/main" id="{F2FCD488-A577-9C40-70FC-EE59891D75FA}"/>
              </a:ext>
            </a:extLst>
          </p:cNvPr>
          <p:cNvSpPr/>
          <p:nvPr/>
        </p:nvSpPr>
        <p:spPr>
          <a:xfrm>
            <a:off x="1880324" y="1622262"/>
            <a:ext cx="2722563" cy="1989138"/>
          </a:xfrm>
          <a:prstGeom prst="wedgeRectCallout">
            <a:avLst>
              <a:gd name="adj1" fmla="val 1087"/>
              <a:gd name="adj2" fmla="val 83731"/>
            </a:avLst>
          </a:prstGeom>
          <a:solidFill>
            <a:srgbClr val="EEEAF2"/>
          </a:solidFill>
          <a:ln>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1815A2D8-F846-42E0-AFF6-F753B79BF444}"/>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71</a:t>
            </a:fld>
            <a:endParaRPr lang="en-GB" altLang="zh-CN"/>
          </a:p>
        </p:txBody>
      </p:sp>
      <p:pic>
        <p:nvPicPr>
          <p:cNvPr id="10" name="图片 9">
            <a:extLst>
              <a:ext uri="{FF2B5EF4-FFF2-40B4-BE49-F238E27FC236}">
                <a16:creationId xmlns:a16="http://schemas.microsoft.com/office/drawing/2014/main" id="{6B9285F7-1411-A9AC-2C13-C961C7491D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79734" y="4572431"/>
            <a:ext cx="2877117" cy="1164069"/>
          </a:xfrm>
          <a:prstGeom prst="rect">
            <a:avLst/>
          </a:prstGeom>
        </p:spPr>
      </p:pic>
      <p:pic>
        <p:nvPicPr>
          <p:cNvPr id="11" name="图片 10">
            <a:extLst>
              <a:ext uri="{FF2B5EF4-FFF2-40B4-BE49-F238E27FC236}">
                <a16:creationId xmlns:a16="http://schemas.microsoft.com/office/drawing/2014/main" id="{AC307394-06EC-C004-7C0C-8F841786D88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18126" y="2388346"/>
            <a:ext cx="1963716" cy="819828"/>
          </a:xfrm>
          <a:prstGeom prst="rect">
            <a:avLst/>
          </a:prstGeom>
        </p:spPr>
      </p:pic>
      <p:pic>
        <p:nvPicPr>
          <p:cNvPr id="14" name="图片 13">
            <a:extLst>
              <a:ext uri="{FF2B5EF4-FFF2-40B4-BE49-F238E27FC236}">
                <a16:creationId xmlns:a16="http://schemas.microsoft.com/office/drawing/2014/main" id="{D35BA56B-CC5D-35B4-9077-0855AAB62831}"/>
              </a:ext>
            </a:extLst>
          </p:cNvPr>
          <p:cNvPicPr>
            <a:picLocks noChangeAspect="1"/>
          </p:cNvPicPr>
          <p:nvPr/>
        </p:nvPicPr>
        <p:blipFill>
          <a:blip r:embed="rId8"/>
          <a:stretch>
            <a:fillRect/>
          </a:stretch>
        </p:blipFill>
        <p:spPr>
          <a:xfrm>
            <a:off x="1514765" y="1418360"/>
            <a:ext cx="3421264" cy="2207267"/>
          </a:xfrm>
          <a:prstGeom prst="rect">
            <a:avLst/>
          </a:prstGeom>
        </p:spPr>
      </p:pic>
      <p:sp>
        <p:nvSpPr>
          <p:cNvPr id="18" name="文本占位符 1">
            <a:extLst>
              <a:ext uri="{FF2B5EF4-FFF2-40B4-BE49-F238E27FC236}">
                <a16:creationId xmlns:a16="http://schemas.microsoft.com/office/drawing/2014/main" id="{C682B0C3-DE78-DD67-6498-DE527B547C23}"/>
              </a:ext>
            </a:extLst>
          </p:cNvPr>
          <p:cNvSpPr txBox="1">
            <a:spLocks/>
          </p:cNvSpPr>
          <p:nvPr/>
        </p:nvSpPr>
        <p:spPr>
          <a:xfrm>
            <a:off x="-21337" y="899311"/>
            <a:ext cx="12060937"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spcAft>
                <a:spcPts val="600"/>
              </a:spcAft>
              <a:buFont typeface="Wingdings" panose="05000000000000000000" pitchFamily="2" charset="2"/>
              <a:buChar char="l"/>
            </a:pPr>
            <a:r>
              <a:rPr lang="en-US" altLang="zh-CN" sz="2000" dirty="0">
                <a:latin typeface="Arial" panose="020B0604020202020204" pitchFamily="34" charset="0"/>
                <a:ea typeface="微软雅黑 Light" panose="020B0502040204020203" pitchFamily="34" charset="-122"/>
                <a:cs typeface="Arial" panose="020B0604020202020204" pitchFamily="34" charset="0"/>
              </a:rPr>
              <a:t>Proper feedback control may shrink the unstable region  </a:t>
            </a:r>
          </a:p>
        </p:txBody>
      </p:sp>
      <p:sp>
        <p:nvSpPr>
          <p:cNvPr id="30" name="箭头: 右 29">
            <a:extLst>
              <a:ext uri="{FF2B5EF4-FFF2-40B4-BE49-F238E27FC236}">
                <a16:creationId xmlns:a16="http://schemas.microsoft.com/office/drawing/2014/main" id="{BC10B2B8-0794-732E-9EF4-EFBDA55F3B72}"/>
              </a:ext>
            </a:extLst>
          </p:cNvPr>
          <p:cNvSpPr/>
          <p:nvPr/>
        </p:nvSpPr>
        <p:spPr>
          <a:xfrm>
            <a:off x="4612830" y="2358604"/>
            <a:ext cx="521081" cy="389065"/>
          </a:xfrm>
          <a:prstGeom prst="rightArrow">
            <a:avLst>
              <a:gd name="adj1" fmla="val 44970"/>
              <a:gd name="adj2" fmla="val 50000"/>
            </a:avLst>
          </a:prstGeom>
          <a:gradFill>
            <a:gsLst>
              <a:gs pos="0">
                <a:schemeClr val="bg1"/>
              </a:gs>
              <a:gs pos="9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1" name="箭头: 右 30">
            <a:extLst>
              <a:ext uri="{FF2B5EF4-FFF2-40B4-BE49-F238E27FC236}">
                <a16:creationId xmlns:a16="http://schemas.microsoft.com/office/drawing/2014/main" id="{7909C2D3-F55D-0ACC-5FE1-43023B9D80D8}"/>
              </a:ext>
            </a:extLst>
          </p:cNvPr>
          <p:cNvSpPr/>
          <p:nvPr/>
        </p:nvSpPr>
        <p:spPr>
          <a:xfrm>
            <a:off x="8431599" y="2625710"/>
            <a:ext cx="521081" cy="389065"/>
          </a:xfrm>
          <a:prstGeom prst="rightArrow">
            <a:avLst>
              <a:gd name="adj1" fmla="val 44970"/>
              <a:gd name="adj2" fmla="val 50000"/>
            </a:avLst>
          </a:prstGeom>
          <a:gradFill>
            <a:gsLst>
              <a:gs pos="0">
                <a:schemeClr val="bg1"/>
              </a:gs>
              <a:gs pos="9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箭头: 右 31">
            <a:extLst>
              <a:ext uri="{FF2B5EF4-FFF2-40B4-BE49-F238E27FC236}">
                <a16:creationId xmlns:a16="http://schemas.microsoft.com/office/drawing/2014/main" id="{74E913D1-DE20-3832-C63A-14D23291E484}"/>
              </a:ext>
            </a:extLst>
          </p:cNvPr>
          <p:cNvSpPr/>
          <p:nvPr/>
        </p:nvSpPr>
        <p:spPr>
          <a:xfrm>
            <a:off x="4624972" y="4709080"/>
            <a:ext cx="521081" cy="389065"/>
          </a:xfrm>
          <a:prstGeom prst="rightArrow">
            <a:avLst>
              <a:gd name="adj1" fmla="val 44970"/>
              <a:gd name="adj2" fmla="val 50000"/>
            </a:avLst>
          </a:prstGeom>
          <a:gradFill>
            <a:gsLst>
              <a:gs pos="0">
                <a:schemeClr val="bg1"/>
              </a:gs>
              <a:gs pos="9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 name="箭头: 右 32">
            <a:extLst>
              <a:ext uri="{FF2B5EF4-FFF2-40B4-BE49-F238E27FC236}">
                <a16:creationId xmlns:a16="http://schemas.microsoft.com/office/drawing/2014/main" id="{A0D26E86-4132-C139-B817-0C3721CF38AB}"/>
              </a:ext>
            </a:extLst>
          </p:cNvPr>
          <p:cNvSpPr/>
          <p:nvPr/>
        </p:nvSpPr>
        <p:spPr>
          <a:xfrm>
            <a:off x="8542970" y="4844683"/>
            <a:ext cx="521081" cy="389065"/>
          </a:xfrm>
          <a:prstGeom prst="rightArrow">
            <a:avLst>
              <a:gd name="adj1" fmla="val 44970"/>
              <a:gd name="adj2" fmla="val 50000"/>
            </a:avLst>
          </a:prstGeom>
          <a:gradFill>
            <a:gsLst>
              <a:gs pos="0">
                <a:schemeClr val="bg1"/>
              </a:gs>
              <a:gs pos="9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 name="文本框 33">
            <a:extLst>
              <a:ext uri="{FF2B5EF4-FFF2-40B4-BE49-F238E27FC236}">
                <a16:creationId xmlns:a16="http://schemas.microsoft.com/office/drawing/2014/main" id="{A7FBF7D3-7423-5442-FE30-290F912451C5}"/>
              </a:ext>
            </a:extLst>
          </p:cNvPr>
          <p:cNvSpPr txBox="1"/>
          <p:nvPr/>
        </p:nvSpPr>
        <p:spPr>
          <a:xfrm>
            <a:off x="9522121" y="2238889"/>
            <a:ext cx="1082040" cy="584775"/>
          </a:xfrm>
          <a:prstGeom prst="rect">
            <a:avLst/>
          </a:prstGeom>
          <a:noFill/>
        </p:spPr>
        <p:txBody>
          <a:bodyPr wrap="square">
            <a:spAutoFit/>
          </a:bodyPr>
          <a:lstStyle/>
          <a:p>
            <a:r>
              <a:rPr lang="en-US" altLang="zh-CN" sz="1600" dirty="0">
                <a:solidFill>
                  <a:srgbClr val="BE5A5A"/>
                </a:solidFill>
                <a:latin typeface="Arial" panose="020B0604020202020204" pitchFamily="34" charset="0"/>
                <a:ea typeface="微软雅黑 Light" panose="020B0502040204020203" pitchFamily="34" charset="-122"/>
                <a:cs typeface="Arial" panose="020B0604020202020204" pitchFamily="34" charset="0"/>
              </a:rPr>
              <a:t>Unstable Region</a:t>
            </a:r>
            <a:endParaRPr lang="zh-CN" altLang="en-US" sz="1600" dirty="0">
              <a:solidFill>
                <a:srgbClr val="BE5A5A"/>
              </a:solidFill>
            </a:endParaRPr>
          </a:p>
        </p:txBody>
      </p:sp>
      <p:sp>
        <p:nvSpPr>
          <p:cNvPr id="35" name="文本框 34">
            <a:extLst>
              <a:ext uri="{FF2B5EF4-FFF2-40B4-BE49-F238E27FC236}">
                <a16:creationId xmlns:a16="http://schemas.microsoft.com/office/drawing/2014/main" id="{E5D4ECB1-0FE1-A1B4-4BB9-2A4A5E808430}"/>
              </a:ext>
            </a:extLst>
          </p:cNvPr>
          <p:cNvSpPr txBox="1"/>
          <p:nvPr/>
        </p:nvSpPr>
        <p:spPr>
          <a:xfrm>
            <a:off x="498033" y="2259530"/>
            <a:ext cx="1082040" cy="584775"/>
          </a:xfrm>
          <a:prstGeom prst="rect">
            <a:avLst/>
          </a:prstGeom>
          <a:noFill/>
        </p:spPr>
        <p:txBody>
          <a:bodyPr wrap="square">
            <a:spAutoFit/>
          </a:bodyPr>
          <a:lstStyle/>
          <a:p>
            <a:r>
              <a:rPr lang="en-US" altLang="zh-CN" sz="16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W/O LLRF FB</a:t>
            </a:r>
            <a:endParaRPr lang="zh-CN" altLang="en-US" sz="1600" b="1" dirty="0">
              <a:solidFill>
                <a:srgbClr val="2B519A"/>
              </a:solidFill>
            </a:endParaRPr>
          </a:p>
        </p:txBody>
      </p:sp>
      <p:sp>
        <p:nvSpPr>
          <p:cNvPr id="36" name="文本框 35">
            <a:extLst>
              <a:ext uri="{FF2B5EF4-FFF2-40B4-BE49-F238E27FC236}">
                <a16:creationId xmlns:a16="http://schemas.microsoft.com/office/drawing/2014/main" id="{F0164C93-9568-98EC-727F-697ACE02D875}"/>
              </a:ext>
            </a:extLst>
          </p:cNvPr>
          <p:cNvSpPr txBox="1"/>
          <p:nvPr/>
        </p:nvSpPr>
        <p:spPr>
          <a:xfrm>
            <a:off x="498033" y="4400997"/>
            <a:ext cx="1082040" cy="584775"/>
          </a:xfrm>
          <a:prstGeom prst="rect">
            <a:avLst/>
          </a:prstGeom>
          <a:noFill/>
        </p:spPr>
        <p:txBody>
          <a:bodyPr wrap="square">
            <a:spAutoFit/>
          </a:bodyPr>
          <a:lstStyle/>
          <a:p>
            <a:r>
              <a:rPr lang="en-US" altLang="zh-CN" sz="16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With LLRF FB</a:t>
            </a:r>
            <a:endParaRPr lang="zh-CN" altLang="en-US" sz="1600" b="1" dirty="0">
              <a:solidFill>
                <a:srgbClr val="2B519A"/>
              </a:solidFill>
            </a:endParaRPr>
          </a:p>
        </p:txBody>
      </p:sp>
      <p:sp>
        <p:nvSpPr>
          <p:cNvPr id="37" name="弧形 36">
            <a:extLst>
              <a:ext uri="{FF2B5EF4-FFF2-40B4-BE49-F238E27FC236}">
                <a16:creationId xmlns:a16="http://schemas.microsoft.com/office/drawing/2014/main" id="{B32F33DB-D6DB-9CB3-86CF-B0D1206A7B8D}"/>
              </a:ext>
            </a:extLst>
          </p:cNvPr>
          <p:cNvSpPr/>
          <p:nvPr/>
        </p:nvSpPr>
        <p:spPr>
          <a:xfrm>
            <a:off x="1966773" y="4637724"/>
            <a:ext cx="2636114" cy="1489879"/>
          </a:xfrm>
          <a:prstGeom prst="arc">
            <a:avLst>
              <a:gd name="adj1" fmla="val 19736488"/>
              <a:gd name="adj2" fmla="val 12442807"/>
            </a:avLst>
          </a:prstGeom>
          <a:ln w="19050">
            <a:solidFill>
              <a:schemeClr val="bg1">
                <a:lumMod val="65000"/>
                <a:alpha val="32000"/>
              </a:schemeClr>
            </a:solidFill>
            <a:headEnd w="sm" len="lg"/>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6481786E-4A10-AEC3-A86F-145B3028D652}"/>
              </a:ext>
            </a:extLst>
          </p:cNvPr>
          <p:cNvSpPr txBox="1"/>
          <p:nvPr/>
        </p:nvSpPr>
        <p:spPr>
          <a:xfrm>
            <a:off x="2682544" y="5783903"/>
            <a:ext cx="1345271" cy="369332"/>
          </a:xfrm>
          <a:prstGeom prst="rect">
            <a:avLst/>
          </a:prstGeom>
          <a:noFill/>
        </p:spPr>
        <p:txBody>
          <a:bodyPr wrap="square">
            <a:spAutoFit/>
          </a:bodyPr>
          <a:lstStyle/>
          <a:p>
            <a:r>
              <a:rPr lang="en-US" altLang="zh-CN" sz="1800" b="1"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LLRF FB</a:t>
            </a:r>
            <a:endParaRPr lang="zh-CN" altLang="en-US" dirty="0">
              <a:solidFill>
                <a:schemeClr val="bg1">
                  <a:lumMod val="65000"/>
                </a:schemeClr>
              </a:solidFill>
            </a:endParaRPr>
          </a:p>
        </p:txBody>
      </p:sp>
      <p:sp>
        <p:nvSpPr>
          <p:cNvPr id="40" name="文本框 39">
            <a:extLst>
              <a:ext uri="{FF2B5EF4-FFF2-40B4-BE49-F238E27FC236}">
                <a16:creationId xmlns:a16="http://schemas.microsoft.com/office/drawing/2014/main" id="{63F1EA33-27C6-1294-1F69-06FD1F33B677}"/>
              </a:ext>
            </a:extLst>
          </p:cNvPr>
          <p:cNvSpPr txBox="1"/>
          <p:nvPr/>
        </p:nvSpPr>
        <p:spPr>
          <a:xfrm>
            <a:off x="5633105" y="1927349"/>
            <a:ext cx="2924813" cy="338554"/>
          </a:xfrm>
          <a:prstGeom prst="rect">
            <a:avLst/>
          </a:prstGeom>
          <a:noFill/>
        </p:spPr>
        <p:txBody>
          <a:bodyPr wrap="square">
            <a:spAutoFit/>
          </a:bodyPr>
          <a:lstStyle/>
          <a:p>
            <a:r>
              <a:rPr lang="en-US" altLang="zh-CN" sz="16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System Matrix (Open loop)</a:t>
            </a:r>
            <a:endParaRPr lang="zh-CN" altLang="en-US" sz="1600" b="1" dirty="0">
              <a:solidFill>
                <a:srgbClr val="2B519A"/>
              </a:solidFill>
            </a:endParaRPr>
          </a:p>
        </p:txBody>
      </p:sp>
      <p:sp>
        <p:nvSpPr>
          <p:cNvPr id="43" name="矩形: 圆角 42">
            <a:extLst>
              <a:ext uri="{FF2B5EF4-FFF2-40B4-BE49-F238E27FC236}">
                <a16:creationId xmlns:a16="http://schemas.microsoft.com/office/drawing/2014/main" id="{1F5FD4E5-F3A0-2832-B6AF-48592A4957ED}"/>
              </a:ext>
            </a:extLst>
          </p:cNvPr>
          <p:cNvSpPr/>
          <p:nvPr/>
        </p:nvSpPr>
        <p:spPr>
          <a:xfrm>
            <a:off x="5703811" y="4905323"/>
            <a:ext cx="831219" cy="370180"/>
          </a:xfrm>
          <a:prstGeom prst="roundRect">
            <a:avLst>
              <a:gd name="adj" fmla="val 5200"/>
            </a:avLst>
          </a:prstGeom>
          <a:noFill/>
          <a:ln w="19050">
            <a:solidFill>
              <a:schemeClr val="bg1">
                <a:lumMod val="50000"/>
                <a:alpha val="3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D25F1D45-BF3C-F2E2-1916-FAD2E2DC7E4A}"/>
              </a:ext>
            </a:extLst>
          </p:cNvPr>
          <p:cNvSpPr txBox="1"/>
          <p:nvPr/>
        </p:nvSpPr>
        <p:spPr>
          <a:xfrm>
            <a:off x="5891761" y="4936524"/>
            <a:ext cx="1345271" cy="307777"/>
          </a:xfrm>
          <a:prstGeom prst="rect">
            <a:avLst/>
          </a:prstGeom>
          <a:noFill/>
        </p:spPr>
        <p:txBody>
          <a:bodyPr wrap="square">
            <a:spAutoFit/>
          </a:bodyPr>
          <a:lstStyle/>
          <a:p>
            <a:r>
              <a:rPr lang="en-US" altLang="zh-CN" sz="1400" b="1"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FB</a:t>
            </a:r>
            <a:endParaRPr lang="zh-CN" altLang="en-US" sz="1400" dirty="0">
              <a:solidFill>
                <a:schemeClr val="bg1">
                  <a:lumMod val="65000"/>
                </a:schemeClr>
              </a:solidFill>
            </a:endParaRPr>
          </a:p>
        </p:txBody>
      </p:sp>
      <p:sp>
        <p:nvSpPr>
          <p:cNvPr id="45" name="矩形: 圆角 44">
            <a:extLst>
              <a:ext uri="{FF2B5EF4-FFF2-40B4-BE49-F238E27FC236}">
                <a16:creationId xmlns:a16="http://schemas.microsoft.com/office/drawing/2014/main" id="{40B58A03-11BE-3C33-4399-03DF3B48984F}"/>
              </a:ext>
            </a:extLst>
          </p:cNvPr>
          <p:cNvSpPr/>
          <p:nvPr/>
        </p:nvSpPr>
        <p:spPr>
          <a:xfrm>
            <a:off x="5969617" y="2392904"/>
            <a:ext cx="1035703" cy="359440"/>
          </a:xfrm>
          <a:prstGeom prst="roundRect">
            <a:avLst>
              <a:gd name="adj" fmla="val 5200"/>
            </a:avLst>
          </a:prstGeom>
          <a:noFill/>
          <a:ln w="19050">
            <a:solidFill>
              <a:srgbClr val="7030A0">
                <a:alpha val="3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E1C56EC0-4E59-135A-C98B-BB49DC49AB26}"/>
              </a:ext>
            </a:extLst>
          </p:cNvPr>
          <p:cNvSpPr txBox="1"/>
          <p:nvPr/>
        </p:nvSpPr>
        <p:spPr>
          <a:xfrm>
            <a:off x="5874939" y="2145715"/>
            <a:ext cx="1345271" cy="307777"/>
          </a:xfrm>
          <a:prstGeom prst="rect">
            <a:avLst/>
          </a:prstGeom>
          <a:noFill/>
        </p:spPr>
        <p:txBody>
          <a:bodyPr wrap="square">
            <a:spAutoFit/>
          </a:bodyPr>
          <a:lstStyle/>
          <a:p>
            <a:r>
              <a:rPr lang="en-US" altLang="zh-CN" sz="1400" b="1" dirty="0">
                <a:solidFill>
                  <a:srgbClr val="B898D0"/>
                </a:solidFill>
                <a:latin typeface="Arial" panose="020B0604020202020204" pitchFamily="34" charset="0"/>
                <a:ea typeface="微软雅黑 Light" panose="020B0502040204020203" pitchFamily="34" charset="-122"/>
                <a:cs typeface="Arial" panose="020B0604020202020204" pitchFamily="34" charset="0"/>
              </a:rPr>
              <a:t>Cav</a:t>
            </a:r>
            <a:endParaRPr lang="zh-CN" altLang="en-US" sz="1400" dirty="0">
              <a:solidFill>
                <a:srgbClr val="B898D0"/>
              </a:solidFill>
            </a:endParaRPr>
          </a:p>
        </p:txBody>
      </p:sp>
      <p:sp>
        <p:nvSpPr>
          <p:cNvPr id="48" name="矩形: 圆角 47">
            <a:extLst>
              <a:ext uri="{FF2B5EF4-FFF2-40B4-BE49-F238E27FC236}">
                <a16:creationId xmlns:a16="http://schemas.microsoft.com/office/drawing/2014/main" id="{777574AB-0D93-58A8-B9FD-12A2A549B1E6}"/>
              </a:ext>
            </a:extLst>
          </p:cNvPr>
          <p:cNvSpPr/>
          <p:nvPr/>
        </p:nvSpPr>
        <p:spPr>
          <a:xfrm>
            <a:off x="5969617" y="2937854"/>
            <a:ext cx="468116" cy="270319"/>
          </a:xfrm>
          <a:prstGeom prst="roundRect">
            <a:avLst>
              <a:gd name="adj" fmla="val 5200"/>
            </a:avLst>
          </a:prstGeom>
          <a:noFill/>
          <a:ln w="19050">
            <a:solidFill>
              <a:schemeClr val="accent2">
                <a:lumMod val="60000"/>
                <a:lumOff val="40000"/>
                <a:alpha val="3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0B71A8F4-1DEC-3B54-119F-9E5FDBDBD939}"/>
              </a:ext>
            </a:extLst>
          </p:cNvPr>
          <p:cNvSpPr txBox="1"/>
          <p:nvPr/>
        </p:nvSpPr>
        <p:spPr>
          <a:xfrm>
            <a:off x="5871021" y="3143028"/>
            <a:ext cx="1345271" cy="307777"/>
          </a:xfrm>
          <a:prstGeom prst="rect">
            <a:avLst/>
          </a:prstGeom>
          <a:noFill/>
        </p:spPr>
        <p:txBody>
          <a:bodyPr wrap="square">
            <a:spAutoFit/>
          </a:bodyPr>
          <a:lstStyle/>
          <a:p>
            <a:r>
              <a:rPr lang="en-US" altLang="zh-CN" sz="1400" b="1" dirty="0">
                <a:solidFill>
                  <a:schemeClr val="accent2">
                    <a:lumMod val="60000"/>
                    <a:lumOff val="40000"/>
                  </a:schemeClr>
                </a:solidFill>
                <a:latin typeface="Arial" panose="020B0604020202020204" pitchFamily="34" charset="0"/>
                <a:ea typeface="微软雅黑 Light" panose="020B0502040204020203" pitchFamily="34" charset="-122"/>
                <a:cs typeface="Arial" panose="020B0604020202020204" pitchFamily="34" charset="0"/>
              </a:rPr>
              <a:t>Mech.</a:t>
            </a:r>
            <a:endParaRPr lang="zh-CN" altLang="en-US" sz="1400" dirty="0">
              <a:solidFill>
                <a:schemeClr val="accent2">
                  <a:lumMod val="60000"/>
                  <a:lumOff val="40000"/>
                </a:schemeClr>
              </a:solidFill>
            </a:endParaRPr>
          </a:p>
        </p:txBody>
      </p:sp>
      <p:pic>
        <p:nvPicPr>
          <p:cNvPr id="53" name="图形 52">
            <a:extLst>
              <a:ext uri="{FF2B5EF4-FFF2-40B4-BE49-F238E27FC236}">
                <a16:creationId xmlns:a16="http://schemas.microsoft.com/office/drawing/2014/main" id="{51779390-6D84-CDE7-7858-50F79040117A}"/>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51292" t="6754" r="8419" b="504"/>
          <a:stretch/>
        </p:blipFill>
        <p:spPr>
          <a:xfrm>
            <a:off x="9055056" y="3962556"/>
            <a:ext cx="2043008" cy="2049402"/>
          </a:xfrm>
          <a:prstGeom prst="rect">
            <a:avLst/>
          </a:prstGeom>
        </p:spPr>
      </p:pic>
      <p:sp>
        <p:nvSpPr>
          <p:cNvPr id="55" name="文本框 54">
            <a:extLst>
              <a:ext uri="{FF2B5EF4-FFF2-40B4-BE49-F238E27FC236}">
                <a16:creationId xmlns:a16="http://schemas.microsoft.com/office/drawing/2014/main" id="{D0D6A627-8791-C475-61FD-6B34C8CDB61C}"/>
              </a:ext>
            </a:extLst>
          </p:cNvPr>
          <p:cNvSpPr txBox="1"/>
          <p:nvPr/>
        </p:nvSpPr>
        <p:spPr>
          <a:xfrm>
            <a:off x="318073" y="6245051"/>
            <a:ext cx="6105585" cy="215444"/>
          </a:xfrm>
          <a:prstGeom prst="rect">
            <a:avLst/>
          </a:prstGeom>
          <a:noFill/>
        </p:spPr>
        <p:txBody>
          <a:bodyPr wrap="square">
            <a:spAutoFit/>
          </a:bodyPr>
          <a:lstStyle/>
          <a:p>
            <a:pPr algn="just"/>
            <a:r>
              <a:rPr lang="it-IT" altLang="zh-CN" sz="800" dirty="0">
                <a:solidFill>
                  <a:schemeClr val="tx2">
                    <a:lumMod val="60000"/>
                    <a:lumOff val="40000"/>
                  </a:schemeClr>
                </a:solidFill>
                <a:latin typeface="Arial" panose="020B0604020202020204" pitchFamily="34" charset="0"/>
                <a:cs typeface="Arial" panose="020B0604020202020204" pitchFamily="34" charset="0"/>
              </a:rPr>
              <a:t>S. K. Koscielniak,</a:t>
            </a:r>
            <a:r>
              <a:rPr lang="it-IT" altLang="zh-CN" sz="800" b="0" i="0" u="none" strike="noStrike" baseline="0" dirty="0">
                <a:solidFill>
                  <a:schemeClr val="tx2">
                    <a:lumMod val="60000"/>
                    <a:lumOff val="40000"/>
                  </a:schemeClr>
                </a:solidFill>
                <a:latin typeface="Arial" panose="020B0604020202020204" pitchFamily="34" charset="0"/>
                <a:cs typeface="Arial" panose="020B0604020202020204" pitchFamily="34" charset="0"/>
              </a:rPr>
              <a:t> Ponderomotive Instability of Generator-Driven Cavity, in Proc. </a:t>
            </a:r>
            <a:r>
              <a:rPr lang="en-US" altLang="zh-CN" sz="800" dirty="0">
                <a:solidFill>
                  <a:schemeClr val="tx2">
                    <a:lumMod val="60000"/>
                    <a:lumOff val="40000"/>
                  </a:schemeClr>
                </a:solidFill>
                <a:latin typeface="Arial" panose="020B0604020202020204" pitchFamily="34" charset="0"/>
                <a:cs typeface="Arial" panose="020B0604020202020204" pitchFamily="34" charset="0"/>
              </a:rPr>
              <a:t>of IPAC 2019, Melbourne, Australia, 2019</a:t>
            </a:r>
          </a:p>
        </p:txBody>
      </p:sp>
      <p:sp>
        <p:nvSpPr>
          <p:cNvPr id="56" name="文本框 55">
            <a:extLst>
              <a:ext uri="{FF2B5EF4-FFF2-40B4-BE49-F238E27FC236}">
                <a16:creationId xmlns:a16="http://schemas.microsoft.com/office/drawing/2014/main" id="{574EE266-4399-39E3-18C5-D910C6E6AE19}"/>
              </a:ext>
            </a:extLst>
          </p:cNvPr>
          <p:cNvSpPr txBox="1"/>
          <p:nvPr/>
        </p:nvSpPr>
        <p:spPr>
          <a:xfrm>
            <a:off x="9725693" y="5958689"/>
            <a:ext cx="1236134" cy="307777"/>
          </a:xfrm>
          <a:prstGeom prst="rect">
            <a:avLst/>
          </a:prstGeom>
          <a:noFill/>
        </p:spPr>
        <p:txBody>
          <a:bodyPr wrap="square">
            <a:spAutoFit/>
          </a:bodyPr>
          <a:lstStyle/>
          <a:p>
            <a:r>
              <a:rPr lang="en-US" altLang="zh-CN" sz="1400" i="1"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K</a:t>
            </a:r>
            <a:r>
              <a:rPr lang="en-US" altLang="zh-CN" sz="1400" baseline="-250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a</a:t>
            </a:r>
            <a:r>
              <a:rPr lang="en-US" altLang="zh-CN" sz="14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a:t>
            </a:r>
            <a:r>
              <a:rPr lang="en-US" altLang="zh-CN" sz="1400" i="1"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K</a:t>
            </a:r>
            <a:r>
              <a:rPr lang="en-US" altLang="zh-CN" sz="1400" baseline="-250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p</a:t>
            </a:r>
            <a:r>
              <a:rPr lang="en-US" altLang="zh-CN" sz="14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=Gain</a:t>
            </a:r>
            <a:endParaRPr lang="zh-CN" altLang="en-US" sz="1400" dirty="0">
              <a:solidFill>
                <a:schemeClr val="bg1">
                  <a:lumMod val="65000"/>
                </a:schemeClr>
              </a:solidFill>
            </a:endParaRPr>
          </a:p>
        </p:txBody>
      </p:sp>
      <p:sp>
        <p:nvSpPr>
          <p:cNvPr id="57" name="文本框 56">
            <a:extLst>
              <a:ext uri="{FF2B5EF4-FFF2-40B4-BE49-F238E27FC236}">
                <a16:creationId xmlns:a16="http://schemas.microsoft.com/office/drawing/2014/main" id="{F7F48C1A-C316-1068-1168-D7F673843CE7}"/>
              </a:ext>
            </a:extLst>
          </p:cNvPr>
          <p:cNvSpPr txBox="1"/>
          <p:nvPr/>
        </p:nvSpPr>
        <p:spPr>
          <a:xfrm>
            <a:off x="5490589" y="4116601"/>
            <a:ext cx="2933380" cy="338554"/>
          </a:xfrm>
          <a:prstGeom prst="rect">
            <a:avLst/>
          </a:prstGeom>
          <a:noFill/>
        </p:spPr>
        <p:txBody>
          <a:bodyPr wrap="square">
            <a:spAutoFit/>
          </a:bodyPr>
          <a:lstStyle/>
          <a:p>
            <a:r>
              <a:rPr lang="en-US" altLang="zh-CN" sz="16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System Matrix (Closed loop)</a:t>
            </a:r>
            <a:endParaRPr lang="zh-CN" altLang="en-US" sz="1600" b="1" dirty="0">
              <a:solidFill>
                <a:srgbClr val="2B519A"/>
              </a:solidFill>
            </a:endParaRPr>
          </a:p>
        </p:txBody>
      </p:sp>
      <p:sp>
        <p:nvSpPr>
          <p:cNvPr id="6" name="标题 21">
            <a:extLst>
              <a:ext uri="{FF2B5EF4-FFF2-40B4-BE49-F238E27FC236}">
                <a16:creationId xmlns:a16="http://schemas.microsoft.com/office/drawing/2014/main" id="{ADF2768F-4457-B638-00BE-C9DC591B3F50}"/>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Mitigation of Ponderomotive Instabilities</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F570739C-1385-3CE9-6099-7C61B9849681}"/>
              </a:ext>
            </a:extLst>
          </p:cNvPr>
          <p:cNvSpPr txBox="1"/>
          <p:nvPr/>
        </p:nvSpPr>
        <p:spPr>
          <a:xfrm>
            <a:off x="10407871" y="3293579"/>
            <a:ext cx="834655" cy="307777"/>
          </a:xfrm>
          <a:prstGeom prst="rect">
            <a:avLst/>
          </a:prstGeom>
          <a:noFill/>
        </p:spPr>
        <p:txBody>
          <a:bodyPr wrap="square">
            <a:spAutoFit/>
          </a:bodyPr>
          <a:lstStyle/>
          <a:p>
            <a:r>
              <a:rPr lang="el-GR" altLang="zh-CN" sz="1400" dirty="0">
                <a:latin typeface="UD Digi Kyokasho N-B" panose="02020700000000000000" pitchFamily="18" charset="-128"/>
                <a:ea typeface="UD Digi Kyokasho N-B" panose="02020700000000000000" pitchFamily="18" charset="-128"/>
                <a:cs typeface="Times New Roman" panose="02020603050405020304" pitchFamily="18" charset="0"/>
              </a:rPr>
              <a:t>λ</a:t>
            </a:r>
            <a:r>
              <a:rPr lang="en-US" altLang="zh-CN" sz="1400" dirty="0">
                <a:latin typeface="Times New Roman" panose="02020603050405020304" pitchFamily="18" charset="0"/>
                <a:ea typeface="微软雅黑 Light" panose="020B0502040204020203" pitchFamily="34" charset="-122"/>
                <a:cs typeface="Times New Roman" panose="02020603050405020304" pitchFamily="18" charset="0"/>
              </a:rPr>
              <a:t>&lt; </a:t>
            </a:r>
            <a:r>
              <a:rPr lang="en-US" altLang="zh-CN" sz="1400" dirty="0">
                <a:latin typeface="Arial" panose="020B0604020202020204" pitchFamily="34" charset="0"/>
                <a:ea typeface="微软雅黑 Light" panose="020B0502040204020203" pitchFamily="34" charset="-122"/>
                <a:cs typeface="Arial" panose="020B0604020202020204" pitchFamily="34" charset="0"/>
              </a:rPr>
              <a:t>0</a:t>
            </a:r>
            <a:endParaRPr lang="zh-CN" altLang="en-US" sz="1400" dirty="0"/>
          </a:p>
        </p:txBody>
      </p:sp>
      <p:sp>
        <p:nvSpPr>
          <p:cNvPr id="4" name="文本框 3">
            <a:extLst>
              <a:ext uri="{FF2B5EF4-FFF2-40B4-BE49-F238E27FC236}">
                <a16:creationId xmlns:a16="http://schemas.microsoft.com/office/drawing/2014/main" id="{1366E342-7DAA-572F-F155-5178FCF51BD3}"/>
              </a:ext>
            </a:extLst>
          </p:cNvPr>
          <p:cNvSpPr txBox="1"/>
          <p:nvPr/>
        </p:nvSpPr>
        <p:spPr>
          <a:xfrm>
            <a:off x="10458500" y="5038251"/>
            <a:ext cx="834655" cy="307777"/>
          </a:xfrm>
          <a:prstGeom prst="rect">
            <a:avLst/>
          </a:prstGeom>
          <a:noFill/>
        </p:spPr>
        <p:txBody>
          <a:bodyPr wrap="square">
            <a:spAutoFit/>
          </a:bodyPr>
          <a:lstStyle/>
          <a:p>
            <a:r>
              <a:rPr lang="el-GR" altLang="zh-CN" sz="1400" dirty="0">
                <a:latin typeface="UD Digi Kyokasho N-B" panose="02020700000000000000" pitchFamily="18" charset="-128"/>
                <a:ea typeface="UD Digi Kyokasho N-B" panose="02020700000000000000" pitchFamily="18" charset="-128"/>
                <a:cs typeface="Times New Roman" panose="02020603050405020304" pitchFamily="18" charset="0"/>
              </a:rPr>
              <a:t>λ</a:t>
            </a:r>
            <a:r>
              <a:rPr lang="en-US" altLang="zh-CN" sz="1400" dirty="0">
                <a:latin typeface="Times New Roman" panose="02020603050405020304" pitchFamily="18" charset="0"/>
                <a:ea typeface="微软雅黑 Light" panose="020B0502040204020203" pitchFamily="34" charset="-122"/>
                <a:cs typeface="Times New Roman" panose="02020603050405020304" pitchFamily="18" charset="0"/>
              </a:rPr>
              <a:t>&lt; </a:t>
            </a:r>
            <a:r>
              <a:rPr lang="en-US" altLang="zh-CN" sz="1400" dirty="0">
                <a:latin typeface="Arial" panose="020B0604020202020204" pitchFamily="34" charset="0"/>
                <a:ea typeface="微软雅黑 Light" panose="020B0502040204020203" pitchFamily="34" charset="-122"/>
                <a:cs typeface="Arial" panose="020B0604020202020204" pitchFamily="34" charset="0"/>
              </a:rPr>
              <a:t>0</a:t>
            </a:r>
            <a:endParaRPr lang="zh-CN" altLang="en-US" sz="1400" dirty="0"/>
          </a:p>
        </p:txBody>
      </p:sp>
      <p:sp>
        <p:nvSpPr>
          <p:cNvPr id="5" name="文本框 4">
            <a:extLst>
              <a:ext uri="{FF2B5EF4-FFF2-40B4-BE49-F238E27FC236}">
                <a16:creationId xmlns:a16="http://schemas.microsoft.com/office/drawing/2014/main" id="{5028287F-1810-AD86-6F0E-564EDA329D04}"/>
              </a:ext>
            </a:extLst>
          </p:cNvPr>
          <p:cNvSpPr txBox="1"/>
          <p:nvPr/>
        </p:nvSpPr>
        <p:spPr>
          <a:xfrm>
            <a:off x="9392968" y="2861501"/>
            <a:ext cx="834655" cy="307777"/>
          </a:xfrm>
          <a:prstGeom prst="rect">
            <a:avLst/>
          </a:prstGeom>
          <a:noFill/>
        </p:spPr>
        <p:txBody>
          <a:bodyPr wrap="square">
            <a:spAutoFit/>
          </a:bodyPr>
          <a:lstStyle/>
          <a:p>
            <a:r>
              <a:rPr lang="el-GR" altLang="zh-CN" sz="1400" dirty="0">
                <a:latin typeface="UD Digi Kyokasho N-B" panose="02020700000000000000" pitchFamily="18" charset="-128"/>
                <a:ea typeface="UD Digi Kyokasho N-B" panose="02020700000000000000" pitchFamily="18" charset="-128"/>
                <a:cs typeface="Times New Roman" panose="02020603050405020304" pitchFamily="18" charset="0"/>
              </a:rPr>
              <a:t>λ</a:t>
            </a:r>
            <a:r>
              <a:rPr lang="en-US" altLang="zh-CN" sz="1400" dirty="0">
                <a:latin typeface="Times New Roman" panose="02020603050405020304" pitchFamily="18" charset="0"/>
                <a:ea typeface="微软雅黑 Light" panose="020B0502040204020203" pitchFamily="34" charset="-122"/>
                <a:cs typeface="Times New Roman" panose="02020603050405020304" pitchFamily="18" charset="0"/>
              </a:rPr>
              <a:t>&gt; </a:t>
            </a:r>
            <a:r>
              <a:rPr lang="en-US" altLang="zh-CN" sz="1400" dirty="0">
                <a:latin typeface="Arial" panose="020B0604020202020204" pitchFamily="34" charset="0"/>
                <a:ea typeface="微软雅黑 Light" panose="020B0502040204020203" pitchFamily="34" charset="-122"/>
                <a:cs typeface="Arial" panose="020B0604020202020204" pitchFamily="34" charset="0"/>
              </a:rPr>
              <a:t>0</a:t>
            </a:r>
            <a:endParaRPr lang="zh-CN" altLang="en-US" sz="1400" dirty="0"/>
          </a:p>
        </p:txBody>
      </p:sp>
      <p:sp>
        <p:nvSpPr>
          <p:cNvPr id="7" name="文本框 6">
            <a:extLst>
              <a:ext uri="{FF2B5EF4-FFF2-40B4-BE49-F238E27FC236}">
                <a16:creationId xmlns:a16="http://schemas.microsoft.com/office/drawing/2014/main" id="{99AFFB46-28CB-42B8-0A64-090B62029ECA}"/>
              </a:ext>
            </a:extLst>
          </p:cNvPr>
          <p:cNvSpPr txBox="1"/>
          <p:nvPr/>
        </p:nvSpPr>
        <p:spPr>
          <a:xfrm>
            <a:off x="9640569" y="4523162"/>
            <a:ext cx="670556" cy="307777"/>
          </a:xfrm>
          <a:prstGeom prst="rect">
            <a:avLst/>
          </a:prstGeom>
          <a:noFill/>
        </p:spPr>
        <p:txBody>
          <a:bodyPr wrap="square">
            <a:spAutoFit/>
          </a:bodyPr>
          <a:lstStyle/>
          <a:p>
            <a:r>
              <a:rPr lang="el-GR" altLang="zh-CN" sz="1400" dirty="0">
                <a:latin typeface="UD Digi Kyokasho N-B" panose="02020700000000000000" pitchFamily="18" charset="-128"/>
                <a:ea typeface="UD Digi Kyokasho N-B" panose="02020700000000000000" pitchFamily="18" charset="-128"/>
                <a:cs typeface="Times New Roman" panose="02020603050405020304" pitchFamily="18" charset="0"/>
              </a:rPr>
              <a:t>λ</a:t>
            </a:r>
            <a:r>
              <a:rPr lang="en-US" altLang="zh-CN" sz="1400" dirty="0">
                <a:latin typeface="Times New Roman" panose="02020603050405020304" pitchFamily="18" charset="0"/>
                <a:ea typeface="微软雅黑 Light" panose="020B0502040204020203" pitchFamily="34" charset="-122"/>
                <a:cs typeface="Times New Roman" panose="02020603050405020304" pitchFamily="18" charset="0"/>
              </a:rPr>
              <a:t>&gt; </a:t>
            </a:r>
            <a:r>
              <a:rPr lang="en-US" altLang="zh-CN" sz="1400" dirty="0">
                <a:latin typeface="Arial" panose="020B0604020202020204" pitchFamily="34" charset="0"/>
                <a:ea typeface="微软雅黑 Light" panose="020B0502040204020203" pitchFamily="34" charset="-122"/>
                <a:cs typeface="Arial" panose="020B0604020202020204" pitchFamily="34" charset="0"/>
              </a:rPr>
              <a:t>0</a:t>
            </a:r>
            <a:endParaRPr lang="zh-CN" altLang="en-US" sz="1400" dirty="0"/>
          </a:p>
        </p:txBody>
      </p:sp>
      <p:sp>
        <p:nvSpPr>
          <p:cNvPr id="8" name="文本框 7">
            <a:extLst>
              <a:ext uri="{FF2B5EF4-FFF2-40B4-BE49-F238E27FC236}">
                <a16:creationId xmlns:a16="http://schemas.microsoft.com/office/drawing/2014/main" id="{3D54FE1D-AB8B-DB66-7461-496F26B2B8CA}"/>
              </a:ext>
            </a:extLst>
          </p:cNvPr>
          <p:cNvSpPr txBox="1"/>
          <p:nvPr/>
        </p:nvSpPr>
        <p:spPr>
          <a:xfrm>
            <a:off x="6284104" y="3359890"/>
            <a:ext cx="1345271" cy="369332"/>
          </a:xfrm>
          <a:prstGeom prst="rect">
            <a:avLst/>
          </a:prstGeom>
          <a:noFill/>
        </p:spPr>
        <p:txBody>
          <a:bodyPr wrap="square">
            <a:spAutoFit/>
          </a:bodyPr>
          <a:lstStyle/>
          <a:p>
            <a:r>
              <a:rPr lang="en-US" altLang="zh-CN" dirty="0">
                <a:latin typeface="Arial" panose="020B0604020202020204" pitchFamily="34" charset="0"/>
                <a:ea typeface="UD Digi Kyokasho N-B" panose="02020700000000000000" pitchFamily="18" charset="-128"/>
                <a:cs typeface="Arial" panose="020B0604020202020204" pitchFamily="34" charset="0"/>
              </a:rPr>
              <a:t>|I-</a:t>
            </a:r>
            <a:r>
              <a:rPr lang="el-GR" altLang="zh-CN" i="1" dirty="0">
                <a:latin typeface="Arial" panose="020B0604020202020204" pitchFamily="34" charset="0"/>
                <a:ea typeface="UD Digi Kyokasho N-B" panose="02020700000000000000" pitchFamily="18" charset="-128"/>
                <a:cs typeface="Arial" panose="020B0604020202020204" pitchFamily="34" charset="0"/>
              </a:rPr>
              <a:t>λ</a:t>
            </a:r>
            <a:r>
              <a:rPr lang="en-US" altLang="zh-CN" dirty="0">
                <a:latin typeface="Arial" panose="020B0604020202020204" pitchFamily="34" charset="0"/>
                <a:ea typeface="UD Digi Kyokasho N-B" panose="02020700000000000000" pitchFamily="18" charset="-128"/>
                <a:cs typeface="Arial" panose="020B0604020202020204" pitchFamily="34" charset="0"/>
              </a:rPr>
              <a:t>A</a:t>
            </a:r>
            <a:r>
              <a:rPr lang="en-US" altLang="zh-CN" baseline="-25000" dirty="0">
                <a:latin typeface="Arial" panose="020B0604020202020204" pitchFamily="34" charset="0"/>
                <a:ea typeface="UD Digi Kyokasho N-B" panose="02020700000000000000" pitchFamily="18" charset="-128"/>
                <a:cs typeface="Arial" panose="020B0604020202020204" pitchFamily="34" charset="0"/>
              </a:rPr>
              <a:t>OL</a:t>
            </a:r>
            <a:r>
              <a:rPr lang="en-US" altLang="zh-CN" dirty="0">
                <a:latin typeface="Arial" panose="020B0604020202020204" pitchFamily="34" charset="0"/>
                <a:ea typeface="UD Digi Kyokasho N-B" panose="02020700000000000000" pitchFamily="18" charset="-128"/>
                <a:cs typeface="Arial" panose="020B0604020202020204" pitchFamily="34" charset="0"/>
              </a:rPr>
              <a:t>|</a:t>
            </a:r>
            <a:r>
              <a:rPr lang="en-US" altLang="zh-CN" dirty="0">
                <a:latin typeface="Arial" panose="020B0604020202020204" pitchFamily="34" charset="0"/>
                <a:ea typeface="微软雅黑 Light" panose="020B0502040204020203" pitchFamily="34" charset="-122"/>
                <a:cs typeface="Arial" panose="020B0604020202020204" pitchFamily="34" charset="0"/>
              </a:rPr>
              <a:t>&lt;=0</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70BB7A0A-4DBB-0BBC-BBB0-8E8F7C0DC3E6}"/>
              </a:ext>
            </a:extLst>
          </p:cNvPr>
          <p:cNvSpPr txBox="1"/>
          <p:nvPr/>
        </p:nvSpPr>
        <p:spPr>
          <a:xfrm>
            <a:off x="5317080" y="2637090"/>
            <a:ext cx="823354" cy="369332"/>
          </a:xfrm>
          <a:prstGeom prst="rect">
            <a:avLst/>
          </a:prstGeom>
          <a:noFill/>
        </p:spPr>
        <p:txBody>
          <a:bodyPr wrap="square">
            <a:spAutoFit/>
          </a:bodyPr>
          <a:lstStyle/>
          <a:p>
            <a:r>
              <a:rPr lang="en-US" altLang="zh-CN" dirty="0">
                <a:latin typeface="Arial" panose="020B0604020202020204" pitchFamily="34" charset="0"/>
                <a:ea typeface="UD Digi Kyokasho N-B" panose="02020700000000000000" pitchFamily="18" charset="-128"/>
                <a:cs typeface="Arial" panose="020B0604020202020204" pitchFamily="34" charset="0"/>
              </a:rPr>
              <a:t>A</a:t>
            </a:r>
            <a:r>
              <a:rPr lang="en-US" altLang="zh-CN" baseline="-25000" dirty="0">
                <a:latin typeface="Arial" panose="020B0604020202020204" pitchFamily="34" charset="0"/>
                <a:ea typeface="UD Digi Kyokasho N-B" panose="02020700000000000000" pitchFamily="18" charset="-128"/>
                <a:cs typeface="Arial" panose="020B0604020202020204" pitchFamily="34" charset="0"/>
              </a:rPr>
              <a:t>OL </a:t>
            </a:r>
            <a:r>
              <a:rPr lang="en-US" altLang="zh-CN" sz="1800" dirty="0">
                <a:latin typeface="Arial" panose="020B0604020202020204" pitchFamily="34" charset="0"/>
                <a:ea typeface="UD Digi Kyokasho N-B" panose="02020700000000000000" pitchFamily="18" charset="-128"/>
                <a:cs typeface="Arial" panose="020B0604020202020204" pitchFamily="34" charset="0"/>
              </a:rPr>
              <a:t>=</a:t>
            </a:r>
            <a:endParaRPr lang="zh-CN" altLang="en-US" dirty="0"/>
          </a:p>
        </p:txBody>
      </p:sp>
      <p:sp>
        <p:nvSpPr>
          <p:cNvPr id="13" name="文本框 12">
            <a:extLst>
              <a:ext uri="{FF2B5EF4-FFF2-40B4-BE49-F238E27FC236}">
                <a16:creationId xmlns:a16="http://schemas.microsoft.com/office/drawing/2014/main" id="{9663B87C-A867-59FC-FFB1-EF091BFCF1E7}"/>
              </a:ext>
            </a:extLst>
          </p:cNvPr>
          <p:cNvSpPr txBox="1"/>
          <p:nvPr/>
        </p:nvSpPr>
        <p:spPr>
          <a:xfrm>
            <a:off x="4983336" y="4936524"/>
            <a:ext cx="749222" cy="369332"/>
          </a:xfrm>
          <a:prstGeom prst="rect">
            <a:avLst/>
          </a:prstGeom>
          <a:noFill/>
        </p:spPr>
        <p:txBody>
          <a:bodyPr wrap="square">
            <a:spAutoFit/>
          </a:bodyPr>
          <a:lstStyle/>
          <a:p>
            <a:r>
              <a:rPr lang="en-US" altLang="zh-CN" sz="1800" dirty="0">
                <a:latin typeface="Arial" panose="020B0604020202020204" pitchFamily="34" charset="0"/>
                <a:ea typeface="UD Digi Kyokasho N-B" panose="02020700000000000000" pitchFamily="18" charset="-128"/>
                <a:cs typeface="Arial" panose="020B0604020202020204" pitchFamily="34" charset="0"/>
              </a:rPr>
              <a:t>A</a:t>
            </a:r>
            <a:r>
              <a:rPr lang="en-US" altLang="zh-CN" sz="1800" baseline="-25000" dirty="0">
                <a:latin typeface="Arial" panose="020B0604020202020204" pitchFamily="34" charset="0"/>
                <a:ea typeface="UD Digi Kyokasho N-B" panose="02020700000000000000" pitchFamily="18" charset="-128"/>
                <a:cs typeface="Arial" panose="020B0604020202020204" pitchFamily="34" charset="0"/>
              </a:rPr>
              <a:t>FB</a:t>
            </a:r>
            <a:r>
              <a:rPr lang="en-US" altLang="zh-CN" sz="1800" dirty="0">
                <a:latin typeface="Arial" panose="020B0604020202020204" pitchFamily="34" charset="0"/>
                <a:ea typeface="UD Digi Kyokasho N-B" panose="02020700000000000000" pitchFamily="18" charset="-128"/>
                <a:cs typeface="Arial" panose="020B0604020202020204" pitchFamily="34" charset="0"/>
              </a:rPr>
              <a:t>=</a:t>
            </a:r>
            <a:endParaRPr lang="zh-CN" altLang="en-US" dirty="0"/>
          </a:p>
        </p:txBody>
      </p:sp>
      <p:sp>
        <p:nvSpPr>
          <p:cNvPr id="15" name="文本框 14">
            <a:extLst>
              <a:ext uri="{FF2B5EF4-FFF2-40B4-BE49-F238E27FC236}">
                <a16:creationId xmlns:a16="http://schemas.microsoft.com/office/drawing/2014/main" id="{5FCEC4BC-B3A8-EAB5-D703-9BDF9106C9D5}"/>
              </a:ext>
            </a:extLst>
          </p:cNvPr>
          <p:cNvSpPr txBox="1"/>
          <p:nvPr/>
        </p:nvSpPr>
        <p:spPr>
          <a:xfrm>
            <a:off x="6505073" y="5796763"/>
            <a:ext cx="1451876" cy="369332"/>
          </a:xfrm>
          <a:prstGeom prst="rect">
            <a:avLst/>
          </a:prstGeom>
          <a:noFill/>
        </p:spPr>
        <p:txBody>
          <a:bodyPr wrap="square">
            <a:spAutoFit/>
          </a:bodyPr>
          <a:lstStyle/>
          <a:p>
            <a:r>
              <a:rPr lang="en-US" altLang="zh-CN" dirty="0">
                <a:latin typeface="Arial" panose="020B0604020202020204" pitchFamily="34" charset="0"/>
                <a:ea typeface="UD Digi Kyokasho N-B" panose="02020700000000000000" pitchFamily="18" charset="-128"/>
                <a:cs typeface="Arial" panose="020B0604020202020204" pitchFamily="34" charset="0"/>
              </a:rPr>
              <a:t>|I-</a:t>
            </a:r>
            <a:r>
              <a:rPr lang="el-GR" altLang="zh-CN" i="1" dirty="0">
                <a:latin typeface="Arial" panose="020B0604020202020204" pitchFamily="34" charset="0"/>
                <a:ea typeface="UD Digi Kyokasho N-B" panose="02020700000000000000" pitchFamily="18" charset="-128"/>
                <a:cs typeface="Arial" panose="020B0604020202020204" pitchFamily="34" charset="0"/>
              </a:rPr>
              <a:t>λ</a:t>
            </a:r>
            <a:r>
              <a:rPr lang="en-US" altLang="zh-CN" sz="1800" dirty="0">
                <a:latin typeface="Arial" panose="020B0604020202020204" pitchFamily="34" charset="0"/>
                <a:ea typeface="UD Digi Kyokasho N-B" panose="02020700000000000000" pitchFamily="18" charset="-128"/>
                <a:cs typeface="Arial" panose="020B0604020202020204" pitchFamily="34" charset="0"/>
              </a:rPr>
              <a:t> A</a:t>
            </a:r>
            <a:r>
              <a:rPr lang="en-US" altLang="zh-CN" sz="1800" baseline="-25000" dirty="0">
                <a:latin typeface="Arial" panose="020B0604020202020204" pitchFamily="34" charset="0"/>
                <a:ea typeface="UD Digi Kyokasho N-B" panose="02020700000000000000" pitchFamily="18" charset="-128"/>
                <a:cs typeface="Arial" panose="020B0604020202020204" pitchFamily="34" charset="0"/>
              </a:rPr>
              <a:t>FB </a:t>
            </a:r>
            <a:r>
              <a:rPr lang="en-US" altLang="zh-CN" dirty="0">
                <a:latin typeface="Arial" panose="020B0604020202020204" pitchFamily="34" charset="0"/>
                <a:ea typeface="UD Digi Kyokasho N-B" panose="02020700000000000000" pitchFamily="18" charset="-128"/>
                <a:cs typeface="Arial" panose="020B0604020202020204" pitchFamily="34" charset="0"/>
              </a:rPr>
              <a:t>|</a:t>
            </a:r>
            <a:r>
              <a:rPr lang="en-US" altLang="zh-CN" dirty="0">
                <a:latin typeface="Arial" panose="020B0604020202020204" pitchFamily="34" charset="0"/>
                <a:ea typeface="微软雅黑 Light" panose="020B0502040204020203" pitchFamily="34" charset="-122"/>
                <a:cs typeface="Arial" panose="020B0604020202020204" pitchFamily="34" charset="0"/>
              </a:rPr>
              <a:t>=0</a:t>
            </a:r>
            <a:endParaRPr lang="zh-CN" altLang="en-US"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A07278CB-8208-7810-73B0-920785352070}"/>
              </a:ext>
            </a:extLst>
          </p:cNvPr>
          <p:cNvSpPr txBox="1"/>
          <p:nvPr/>
        </p:nvSpPr>
        <p:spPr>
          <a:xfrm rot="19872756">
            <a:off x="10221597" y="2874113"/>
            <a:ext cx="619655" cy="307777"/>
          </a:xfrm>
          <a:prstGeom prst="rect">
            <a:avLst/>
          </a:prstGeom>
          <a:solidFill>
            <a:schemeClr val="bg1">
              <a:alpha val="67000"/>
            </a:schemeClr>
          </a:solidFill>
        </p:spPr>
        <p:txBody>
          <a:bodyPr wrap="square">
            <a:spAutoFit/>
          </a:bodyPr>
          <a:lstStyle/>
          <a:p>
            <a:r>
              <a:rPr lang="el-GR" altLang="zh-CN" sz="1400" dirty="0">
                <a:latin typeface="UD Digi Kyokasho N-B" panose="02020700000000000000" pitchFamily="18" charset="-128"/>
                <a:ea typeface="UD Digi Kyokasho N-B" panose="02020700000000000000" pitchFamily="18" charset="-128"/>
                <a:cs typeface="Times New Roman" panose="02020603050405020304" pitchFamily="18" charset="0"/>
              </a:rPr>
              <a:t>λ</a:t>
            </a:r>
            <a:r>
              <a:rPr lang="en-US" altLang="zh-CN" sz="1400" dirty="0">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1400" dirty="0">
                <a:latin typeface="Arial" panose="020B0604020202020204" pitchFamily="34" charset="0"/>
                <a:ea typeface="微软雅黑 Light" panose="020B0502040204020203" pitchFamily="34" charset="-122"/>
                <a:cs typeface="Arial" panose="020B0604020202020204" pitchFamily="34" charset="0"/>
              </a:rPr>
              <a:t>0</a:t>
            </a:r>
            <a:endParaRPr lang="zh-CN" altLang="en-US" sz="1400" dirty="0"/>
          </a:p>
        </p:txBody>
      </p:sp>
      <p:sp>
        <p:nvSpPr>
          <p:cNvPr id="19" name="对话气泡: 矩形 18">
            <a:extLst>
              <a:ext uri="{FF2B5EF4-FFF2-40B4-BE49-F238E27FC236}">
                <a16:creationId xmlns:a16="http://schemas.microsoft.com/office/drawing/2014/main" id="{461A6A92-4801-F5F6-5044-B93B9BA8BAB2}"/>
              </a:ext>
            </a:extLst>
          </p:cNvPr>
          <p:cNvSpPr/>
          <p:nvPr/>
        </p:nvSpPr>
        <p:spPr>
          <a:xfrm>
            <a:off x="9055056" y="1332237"/>
            <a:ext cx="2201080" cy="396631"/>
          </a:xfrm>
          <a:prstGeom prst="wedgeRectCallout">
            <a:avLst>
              <a:gd name="adj1" fmla="val 35250"/>
              <a:gd name="adj2" fmla="val 173399"/>
            </a:avLst>
          </a:prstGeom>
          <a:solidFill>
            <a:schemeClr val="accent1">
              <a:lumMod val="60000"/>
              <a:lumOff val="4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600" dirty="0">
                <a:latin typeface="微软雅黑" panose="020B0503020204020204" pitchFamily="34" charset="-122"/>
                <a:ea typeface="微软雅黑" panose="020B0503020204020204" pitchFamily="34" charset="-122"/>
              </a:rPr>
              <a:t>Unstable boundary</a:t>
            </a:r>
            <a:endParaRPr lang="zh-CN" altLang="en-US" sz="16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E188DDDB-3B61-7EED-6CF5-1F564E192D1C}"/>
              </a:ext>
            </a:extLst>
          </p:cNvPr>
          <p:cNvSpPr txBox="1"/>
          <p:nvPr/>
        </p:nvSpPr>
        <p:spPr>
          <a:xfrm>
            <a:off x="6126196" y="3590388"/>
            <a:ext cx="1704649" cy="369332"/>
          </a:xfrm>
          <a:prstGeom prst="rect">
            <a:avLst/>
          </a:prstGeom>
          <a:noFill/>
        </p:spPr>
        <p:txBody>
          <a:bodyPr wrap="square">
            <a:spAutoFit/>
          </a:bodyPr>
          <a:lstStyle/>
          <a:p>
            <a:r>
              <a:rPr lang="el-GR" altLang="zh-CN" i="1" dirty="0">
                <a:latin typeface="Arial" panose="020B0604020202020204" pitchFamily="34" charset="0"/>
                <a:ea typeface="UD Digi Kyokasho N-B" panose="02020700000000000000" pitchFamily="18" charset="-128"/>
                <a:cs typeface="Arial" panose="020B0604020202020204" pitchFamily="34" charset="0"/>
              </a:rPr>
              <a:t>λ</a:t>
            </a:r>
            <a:r>
              <a:rPr lang="en-US" altLang="zh-CN" dirty="0">
                <a:latin typeface="Arial" panose="020B0604020202020204" pitchFamily="34" charset="0"/>
                <a:ea typeface="UD Digi Kyokasho N-B" panose="02020700000000000000" pitchFamily="18" charset="-128"/>
                <a:cs typeface="Arial" panose="020B0604020202020204" pitchFamily="34" charset="0"/>
              </a:rPr>
              <a:t>: eigenvalue</a:t>
            </a:r>
            <a:endParaRPr lang="zh-CN" altLang="en-US" dirty="0"/>
          </a:p>
        </p:txBody>
      </p:sp>
    </p:spTree>
    <p:extLst>
      <p:ext uri="{BB962C8B-B14F-4D97-AF65-F5344CB8AC3E}">
        <p14:creationId xmlns:p14="http://schemas.microsoft.com/office/powerpoint/2010/main" val="3077927392"/>
      </p:ext>
    </p:extLst>
  </p:cSld>
  <p:clrMapOvr>
    <a:masterClrMapping/>
  </p:clrMapOvr>
  <mc:AlternateContent xmlns:mc="http://schemas.openxmlformats.org/markup-compatibility/2006" xmlns:p14="http://schemas.microsoft.com/office/powerpoint/2010/main">
    <mc:Choice Requires="p14">
      <p:transition spd="slow" p14:dur="2000" advTm="65226"/>
    </mc:Choice>
    <mc:Fallback xmlns="">
      <p:transition spd="slow" advTm="65226"/>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8585CDC-19F9-17F0-0BF5-E96E68F090FB}"/>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72</a:t>
            </a:fld>
            <a:endParaRPr lang="en-GB" altLang="zh-CN"/>
          </a:p>
        </p:txBody>
      </p:sp>
      <p:pic>
        <p:nvPicPr>
          <p:cNvPr id="35" name="图形 34">
            <a:extLst>
              <a:ext uri="{FF2B5EF4-FFF2-40B4-BE49-F238E27FC236}">
                <a16:creationId xmlns:a16="http://schemas.microsoft.com/office/drawing/2014/main" id="{99E3516F-74A7-1C06-21C2-444DE3E838BE}"/>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51292" t="6754" r="8419" b="504"/>
          <a:stretch/>
        </p:blipFill>
        <p:spPr>
          <a:xfrm>
            <a:off x="9889770" y="1023852"/>
            <a:ext cx="1726158" cy="1660756"/>
          </a:xfrm>
          <a:prstGeom prst="rect">
            <a:avLst/>
          </a:prstGeom>
        </p:spPr>
      </p:pic>
      <p:pic>
        <p:nvPicPr>
          <p:cNvPr id="38" name="图形 37">
            <a:extLst>
              <a:ext uri="{FF2B5EF4-FFF2-40B4-BE49-F238E27FC236}">
                <a16:creationId xmlns:a16="http://schemas.microsoft.com/office/drawing/2014/main" id="{11373EAF-7AE8-D16E-C656-1F65F7A718D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t="6346" b="55976"/>
          <a:stretch/>
        </p:blipFill>
        <p:spPr>
          <a:xfrm>
            <a:off x="7592005" y="3018441"/>
            <a:ext cx="4232899" cy="1367028"/>
          </a:xfrm>
          <a:prstGeom prst="rect">
            <a:avLst/>
          </a:prstGeom>
        </p:spPr>
      </p:pic>
      <p:sp>
        <p:nvSpPr>
          <p:cNvPr id="40" name="左大括号 39">
            <a:extLst>
              <a:ext uri="{FF2B5EF4-FFF2-40B4-BE49-F238E27FC236}">
                <a16:creationId xmlns:a16="http://schemas.microsoft.com/office/drawing/2014/main" id="{3B29A79D-D573-23BF-EA7B-B08B3F35EB0B}"/>
              </a:ext>
            </a:extLst>
          </p:cNvPr>
          <p:cNvSpPr/>
          <p:nvPr/>
        </p:nvSpPr>
        <p:spPr>
          <a:xfrm rot="5400000">
            <a:off x="8341615" y="2567389"/>
            <a:ext cx="105153" cy="740664"/>
          </a:xfrm>
          <a:prstGeom prst="leftBrace">
            <a:avLst>
              <a:gd name="adj1" fmla="val 83136"/>
              <a:gd name="adj2" fmla="val 50000"/>
            </a:avLst>
          </a:prstGeom>
          <a:ln w="22225">
            <a:solidFill>
              <a:srgbClr val="0B66B0"/>
            </a:solidFill>
          </a:ln>
        </p:spPr>
        <p:style>
          <a:lnRef idx="1">
            <a:schemeClr val="accent1"/>
          </a:lnRef>
          <a:fillRef idx="0">
            <a:schemeClr val="accent1"/>
          </a:fillRef>
          <a:effectRef idx="0">
            <a:schemeClr val="accent1"/>
          </a:effectRef>
          <a:fontRef idx="minor">
            <a:schemeClr val="tx1"/>
          </a:fontRef>
        </p:style>
        <p:txBody>
          <a:bodyPr rtlCol="0" anchor="ctr"/>
          <a:lstStyle/>
          <a:p>
            <a:pPr algn="r"/>
            <a:endParaRPr lang="zh-CN" altLang="en-US" dirty="0"/>
          </a:p>
        </p:txBody>
      </p:sp>
      <p:pic>
        <p:nvPicPr>
          <p:cNvPr id="41" name="图形 40">
            <a:extLst>
              <a:ext uri="{FF2B5EF4-FFF2-40B4-BE49-F238E27FC236}">
                <a16:creationId xmlns:a16="http://schemas.microsoft.com/office/drawing/2014/main" id="{274411DF-5A8F-8625-0EF1-8E0A3A40585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t="49191" b="2486"/>
          <a:stretch/>
        </p:blipFill>
        <p:spPr>
          <a:xfrm>
            <a:off x="7604028" y="4726739"/>
            <a:ext cx="4232899" cy="1753251"/>
          </a:xfrm>
          <a:prstGeom prst="rect">
            <a:avLst/>
          </a:prstGeom>
        </p:spPr>
      </p:pic>
      <p:sp>
        <p:nvSpPr>
          <p:cNvPr id="42" name="左大括号 41">
            <a:extLst>
              <a:ext uri="{FF2B5EF4-FFF2-40B4-BE49-F238E27FC236}">
                <a16:creationId xmlns:a16="http://schemas.microsoft.com/office/drawing/2014/main" id="{A8A5F99C-5723-8E9E-A82C-4E90510A058C}"/>
              </a:ext>
            </a:extLst>
          </p:cNvPr>
          <p:cNvSpPr/>
          <p:nvPr/>
        </p:nvSpPr>
        <p:spPr>
          <a:xfrm rot="5400000">
            <a:off x="10092307" y="1597144"/>
            <a:ext cx="105154" cy="2681156"/>
          </a:xfrm>
          <a:prstGeom prst="leftBrace">
            <a:avLst>
              <a:gd name="adj1" fmla="val 83136"/>
              <a:gd name="adj2" fmla="val 50000"/>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r"/>
            <a:endParaRPr lang="zh-CN" altLang="en-US" dirty="0"/>
          </a:p>
        </p:txBody>
      </p:sp>
      <p:sp>
        <p:nvSpPr>
          <p:cNvPr id="43" name="左大括号 42">
            <a:extLst>
              <a:ext uri="{FF2B5EF4-FFF2-40B4-BE49-F238E27FC236}">
                <a16:creationId xmlns:a16="http://schemas.microsoft.com/office/drawing/2014/main" id="{A0930AD0-F0F3-6850-136C-3DF2CF5C6CDC}"/>
              </a:ext>
            </a:extLst>
          </p:cNvPr>
          <p:cNvSpPr/>
          <p:nvPr/>
        </p:nvSpPr>
        <p:spPr>
          <a:xfrm rot="5400000">
            <a:off x="8979037" y="3658230"/>
            <a:ext cx="105895" cy="2016253"/>
          </a:xfrm>
          <a:prstGeom prst="leftBrace">
            <a:avLst>
              <a:gd name="adj1" fmla="val 83136"/>
              <a:gd name="adj2" fmla="val 50000"/>
            </a:avLst>
          </a:prstGeom>
          <a:ln w="22225">
            <a:solidFill>
              <a:srgbClr val="B31E22"/>
            </a:solidFill>
          </a:ln>
        </p:spPr>
        <p:style>
          <a:lnRef idx="1">
            <a:schemeClr val="accent1"/>
          </a:lnRef>
          <a:fillRef idx="0">
            <a:schemeClr val="accent1"/>
          </a:fillRef>
          <a:effectRef idx="0">
            <a:schemeClr val="accent1"/>
          </a:effectRef>
          <a:fontRef idx="minor">
            <a:schemeClr val="tx1"/>
          </a:fontRef>
        </p:style>
        <p:txBody>
          <a:bodyPr rtlCol="0" anchor="ctr"/>
          <a:lstStyle/>
          <a:p>
            <a:pPr algn="r"/>
            <a:endParaRPr lang="zh-CN" altLang="en-US" dirty="0"/>
          </a:p>
        </p:txBody>
      </p:sp>
      <p:sp>
        <p:nvSpPr>
          <p:cNvPr id="44" name="左大括号 43">
            <a:extLst>
              <a:ext uri="{FF2B5EF4-FFF2-40B4-BE49-F238E27FC236}">
                <a16:creationId xmlns:a16="http://schemas.microsoft.com/office/drawing/2014/main" id="{C6B06699-BEEB-5284-0825-004E77CD7912}"/>
              </a:ext>
            </a:extLst>
          </p:cNvPr>
          <p:cNvSpPr/>
          <p:nvPr/>
        </p:nvSpPr>
        <p:spPr>
          <a:xfrm rot="5400000">
            <a:off x="10767531" y="3924447"/>
            <a:ext cx="105895" cy="1472026"/>
          </a:xfrm>
          <a:prstGeom prst="leftBrace">
            <a:avLst>
              <a:gd name="adj1" fmla="val 83136"/>
              <a:gd name="adj2" fmla="val 50000"/>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r"/>
            <a:endParaRPr lang="zh-CN" altLang="en-US" dirty="0"/>
          </a:p>
        </p:txBody>
      </p:sp>
      <p:sp>
        <p:nvSpPr>
          <p:cNvPr id="45" name="文本框 44">
            <a:extLst>
              <a:ext uri="{FF2B5EF4-FFF2-40B4-BE49-F238E27FC236}">
                <a16:creationId xmlns:a16="http://schemas.microsoft.com/office/drawing/2014/main" id="{15379513-DE14-A8B6-F038-2E44DA0343CE}"/>
              </a:ext>
            </a:extLst>
          </p:cNvPr>
          <p:cNvSpPr txBox="1"/>
          <p:nvPr/>
        </p:nvSpPr>
        <p:spPr>
          <a:xfrm>
            <a:off x="7864189" y="2661594"/>
            <a:ext cx="1295969" cy="276999"/>
          </a:xfrm>
          <a:prstGeom prst="rect">
            <a:avLst/>
          </a:prstGeom>
          <a:noFill/>
        </p:spPr>
        <p:txBody>
          <a:bodyPr wrap="square">
            <a:spAutoFit/>
          </a:bodyPr>
          <a:lstStyle/>
          <a:p>
            <a:r>
              <a:rPr lang="en-US" altLang="zh-CN" sz="1200" dirty="0">
                <a:solidFill>
                  <a:srgbClr val="0B66B0"/>
                </a:solidFill>
                <a:latin typeface="Arial" panose="020B0604020202020204" pitchFamily="34" charset="0"/>
                <a:ea typeface="微软雅黑 Light" panose="020B0502040204020203" pitchFamily="34" charset="-122"/>
                <a:cs typeface="Arial" panose="020B0604020202020204" pitchFamily="34" charset="0"/>
              </a:rPr>
              <a:t>Before Gain </a:t>
            </a:r>
            <a:r>
              <a:rPr lang="en-US" altLang="zh-CN" sz="1200" dirty="0" err="1">
                <a:solidFill>
                  <a:srgbClr val="0B66B0"/>
                </a:solidFill>
                <a:latin typeface="Arial" panose="020B0604020202020204" pitchFamily="34" charset="0"/>
                <a:ea typeface="微软雅黑 Light" panose="020B0502040204020203" pitchFamily="34" charset="-122"/>
                <a:cs typeface="Arial" panose="020B0604020202020204" pitchFamily="34" charset="0"/>
              </a:rPr>
              <a:t>Opt</a:t>
            </a:r>
            <a:endParaRPr lang="zh-CN" altLang="en-US" sz="1200" dirty="0">
              <a:solidFill>
                <a:srgbClr val="0B66B0"/>
              </a:solidFill>
            </a:endParaRPr>
          </a:p>
        </p:txBody>
      </p:sp>
      <p:sp>
        <p:nvSpPr>
          <p:cNvPr id="46" name="文本框 45">
            <a:extLst>
              <a:ext uri="{FF2B5EF4-FFF2-40B4-BE49-F238E27FC236}">
                <a16:creationId xmlns:a16="http://schemas.microsoft.com/office/drawing/2014/main" id="{E59585A7-3F9C-B6E0-3261-41436785C7C3}"/>
              </a:ext>
            </a:extLst>
          </p:cNvPr>
          <p:cNvSpPr txBox="1"/>
          <p:nvPr/>
        </p:nvSpPr>
        <p:spPr>
          <a:xfrm>
            <a:off x="9590690" y="2660722"/>
            <a:ext cx="1295969" cy="276999"/>
          </a:xfrm>
          <a:prstGeom prst="rect">
            <a:avLst/>
          </a:prstGeom>
          <a:noFill/>
        </p:spPr>
        <p:txBody>
          <a:bodyPr wrap="square">
            <a:spAutoFit/>
          </a:bodyPr>
          <a:lstStyle/>
          <a:p>
            <a:r>
              <a:rPr lang="en-US" altLang="zh-CN" sz="1200" dirty="0">
                <a:solidFill>
                  <a:schemeClr val="accent6">
                    <a:lumMod val="75000"/>
                  </a:schemeClr>
                </a:solidFill>
                <a:latin typeface="Arial" panose="020B0604020202020204" pitchFamily="34" charset="0"/>
                <a:ea typeface="微软雅黑 Light" panose="020B0502040204020203" pitchFamily="34" charset="-122"/>
                <a:cs typeface="Arial" panose="020B0604020202020204" pitchFamily="34" charset="0"/>
              </a:rPr>
              <a:t>After Gain </a:t>
            </a:r>
            <a:r>
              <a:rPr lang="en-US" altLang="zh-CN" sz="1200" dirty="0" err="1">
                <a:solidFill>
                  <a:schemeClr val="accent6">
                    <a:lumMod val="75000"/>
                  </a:schemeClr>
                </a:solidFill>
                <a:latin typeface="Arial" panose="020B0604020202020204" pitchFamily="34" charset="0"/>
                <a:ea typeface="微软雅黑 Light" panose="020B0502040204020203" pitchFamily="34" charset="-122"/>
                <a:cs typeface="Arial" panose="020B0604020202020204" pitchFamily="34" charset="0"/>
              </a:rPr>
              <a:t>Opt</a:t>
            </a:r>
            <a:endParaRPr lang="zh-CN" altLang="en-US" sz="1200" dirty="0">
              <a:solidFill>
                <a:schemeClr val="accent6">
                  <a:lumMod val="75000"/>
                </a:schemeClr>
              </a:solidFill>
            </a:endParaRPr>
          </a:p>
        </p:txBody>
      </p:sp>
      <p:sp>
        <p:nvSpPr>
          <p:cNvPr id="47" name="文本框 46">
            <a:extLst>
              <a:ext uri="{FF2B5EF4-FFF2-40B4-BE49-F238E27FC236}">
                <a16:creationId xmlns:a16="http://schemas.microsoft.com/office/drawing/2014/main" id="{DF8F384B-625D-E753-B827-1DC35B1E07A2}"/>
              </a:ext>
            </a:extLst>
          </p:cNvPr>
          <p:cNvSpPr txBox="1"/>
          <p:nvPr/>
        </p:nvSpPr>
        <p:spPr>
          <a:xfrm>
            <a:off x="8412485" y="4385469"/>
            <a:ext cx="1295969" cy="276999"/>
          </a:xfrm>
          <a:prstGeom prst="rect">
            <a:avLst/>
          </a:prstGeom>
          <a:noFill/>
        </p:spPr>
        <p:txBody>
          <a:bodyPr wrap="square">
            <a:spAutoFit/>
          </a:bodyPr>
          <a:lstStyle/>
          <a:p>
            <a:r>
              <a:rPr lang="en-US" altLang="zh-CN" sz="1200" dirty="0">
                <a:solidFill>
                  <a:srgbClr val="B31E22"/>
                </a:solidFill>
                <a:latin typeface="Arial" panose="020B0604020202020204" pitchFamily="34" charset="0"/>
                <a:ea typeface="微软雅黑 Light" panose="020B0502040204020203" pitchFamily="34" charset="-122"/>
                <a:cs typeface="Arial" panose="020B0604020202020204" pitchFamily="34" charset="0"/>
              </a:rPr>
              <a:t>Before Gain </a:t>
            </a:r>
            <a:r>
              <a:rPr lang="en-US" altLang="zh-CN" sz="1200" dirty="0" err="1">
                <a:solidFill>
                  <a:srgbClr val="B31E22"/>
                </a:solidFill>
                <a:latin typeface="Arial" panose="020B0604020202020204" pitchFamily="34" charset="0"/>
                <a:ea typeface="微软雅黑 Light" panose="020B0502040204020203" pitchFamily="34" charset="-122"/>
                <a:cs typeface="Arial" panose="020B0604020202020204" pitchFamily="34" charset="0"/>
              </a:rPr>
              <a:t>Opt</a:t>
            </a:r>
            <a:endParaRPr lang="zh-CN" altLang="en-US" sz="1200" dirty="0">
              <a:solidFill>
                <a:srgbClr val="B31E22"/>
              </a:solidFill>
            </a:endParaRPr>
          </a:p>
        </p:txBody>
      </p:sp>
      <p:sp>
        <p:nvSpPr>
          <p:cNvPr id="48" name="文本框 47">
            <a:extLst>
              <a:ext uri="{FF2B5EF4-FFF2-40B4-BE49-F238E27FC236}">
                <a16:creationId xmlns:a16="http://schemas.microsoft.com/office/drawing/2014/main" id="{526A42DF-1985-D82D-5D99-912704A882CC}"/>
              </a:ext>
            </a:extLst>
          </p:cNvPr>
          <p:cNvSpPr txBox="1"/>
          <p:nvPr/>
        </p:nvSpPr>
        <p:spPr>
          <a:xfrm>
            <a:off x="10144884" y="4392904"/>
            <a:ext cx="1295969" cy="276999"/>
          </a:xfrm>
          <a:prstGeom prst="rect">
            <a:avLst/>
          </a:prstGeom>
          <a:noFill/>
        </p:spPr>
        <p:txBody>
          <a:bodyPr wrap="square">
            <a:spAutoFit/>
          </a:bodyPr>
          <a:lstStyle/>
          <a:p>
            <a:r>
              <a:rPr lang="en-US" altLang="zh-CN" sz="1200" dirty="0">
                <a:solidFill>
                  <a:schemeClr val="accent6">
                    <a:lumMod val="75000"/>
                  </a:schemeClr>
                </a:solidFill>
                <a:latin typeface="Arial" panose="020B0604020202020204" pitchFamily="34" charset="0"/>
                <a:ea typeface="微软雅黑 Light" panose="020B0502040204020203" pitchFamily="34" charset="-122"/>
                <a:cs typeface="Arial" panose="020B0604020202020204" pitchFamily="34" charset="0"/>
              </a:rPr>
              <a:t>After Gain </a:t>
            </a:r>
            <a:r>
              <a:rPr lang="en-US" altLang="zh-CN" sz="1200" dirty="0" err="1">
                <a:solidFill>
                  <a:schemeClr val="accent6">
                    <a:lumMod val="75000"/>
                  </a:schemeClr>
                </a:solidFill>
                <a:latin typeface="Arial" panose="020B0604020202020204" pitchFamily="34" charset="0"/>
                <a:ea typeface="微软雅黑 Light" panose="020B0502040204020203" pitchFamily="34" charset="-122"/>
                <a:cs typeface="Arial" panose="020B0604020202020204" pitchFamily="34" charset="0"/>
              </a:rPr>
              <a:t>Opt</a:t>
            </a:r>
            <a:endParaRPr lang="zh-CN" altLang="en-US" sz="1200" dirty="0">
              <a:solidFill>
                <a:schemeClr val="accent6">
                  <a:lumMod val="75000"/>
                </a:schemeClr>
              </a:solidFill>
            </a:endParaRPr>
          </a:p>
        </p:txBody>
      </p:sp>
      <p:sp>
        <p:nvSpPr>
          <p:cNvPr id="49" name="文本框 48">
            <a:extLst>
              <a:ext uri="{FF2B5EF4-FFF2-40B4-BE49-F238E27FC236}">
                <a16:creationId xmlns:a16="http://schemas.microsoft.com/office/drawing/2014/main" id="{3BEC8914-E7DA-4E8B-DDEC-E07A87947F4E}"/>
              </a:ext>
            </a:extLst>
          </p:cNvPr>
          <p:cNvSpPr txBox="1"/>
          <p:nvPr/>
        </p:nvSpPr>
        <p:spPr>
          <a:xfrm>
            <a:off x="8023858" y="3371679"/>
            <a:ext cx="934119" cy="461665"/>
          </a:xfrm>
          <a:prstGeom prst="rect">
            <a:avLst/>
          </a:prstGeom>
          <a:solidFill>
            <a:schemeClr val="bg1"/>
          </a:solidFill>
        </p:spPr>
        <p:txBody>
          <a:bodyPr wrap="square">
            <a:spAutoFit/>
          </a:bodyPr>
          <a:lstStyle/>
          <a:p>
            <a:r>
              <a:rPr lang="en-US" altLang="zh-CN" sz="1200" dirty="0">
                <a:solidFill>
                  <a:srgbClr val="0B66B0"/>
                </a:solidFill>
                <a:latin typeface="Arial" panose="020B0604020202020204" pitchFamily="34" charset="0"/>
                <a:ea typeface="微软雅黑 Light" panose="020B0502040204020203" pitchFamily="34" charset="-122"/>
                <a:cs typeface="Arial" panose="020B0604020202020204" pitchFamily="34" charset="0"/>
              </a:rPr>
              <a:t>Frequent Instability</a:t>
            </a:r>
            <a:endParaRPr lang="zh-CN" altLang="en-US" sz="1200" dirty="0">
              <a:solidFill>
                <a:srgbClr val="0B66B0"/>
              </a:solidFill>
            </a:endParaRPr>
          </a:p>
        </p:txBody>
      </p:sp>
      <p:sp>
        <p:nvSpPr>
          <p:cNvPr id="54" name="文本框 53">
            <a:extLst>
              <a:ext uri="{FF2B5EF4-FFF2-40B4-BE49-F238E27FC236}">
                <a16:creationId xmlns:a16="http://schemas.microsoft.com/office/drawing/2014/main" id="{0AAAE6C5-9831-23BD-A581-43382202AABB}"/>
              </a:ext>
            </a:extLst>
          </p:cNvPr>
          <p:cNvSpPr txBox="1"/>
          <p:nvPr/>
        </p:nvSpPr>
        <p:spPr>
          <a:xfrm>
            <a:off x="8394191" y="5106166"/>
            <a:ext cx="902394" cy="461665"/>
          </a:xfrm>
          <a:prstGeom prst="rect">
            <a:avLst/>
          </a:prstGeom>
          <a:solidFill>
            <a:schemeClr val="bg1"/>
          </a:solidFill>
        </p:spPr>
        <p:txBody>
          <a:bodyPr wrap="square">
            <a:spAutoFit/>
          </a:bodyPr>
          <a:lstStyle/>
          <a:p>
            <a:r>
              <a:rPr lang="en-US" altLang="zh-CN" sz="1200" dirty="0">
                <a:solidFill>
                  <a:srgbClr val="B31E22"/>
                </a:solidFill>
                <a:latin typeface="Arial" panose="020B0604020202020204" pitchFamily="34" charset="0"/>
                <a:ea typeface="微软雅黑 Light" panose="020B0502040204020203" pitchFamily="34" charset="-122"/>
                <a:cs typeface="Arial" panose="020B0604020202020204" pitchFamily="34" charset="0"/>
              </a:rPr>
              <a:t>Frequent Instability</a:t>
            </a:r>
            <a:endParaRPr lang="zh-CN" altLang="en-US" sz="1200" dirty="0">
              <a:solidFill>
                <a:srgbClr val="B31E22"/>
              </a:solidFill>
            </a:endParaRPr>
          </a:p>
        </p:txBody>
      </p:sp>
      <p:cxnSp>
        <p:nvCxnSpPr>
          <p:cNvPr id="56" name="直接箭头连接符 55">
            <a:extLst>
              <a:ext uri="{FF2B5EF4-FFF2-40B4-BE49-F238E27FC236}">
                <a16:creationId xmlns:a16="http://schemas.microsoft.com/office/drawing/2014/main" id="{F9724F82-CC43-7582-0551-9C0B96667063}"/>
              </a:ext>
            </a:extLst>
          </p:cNvPr>
          <p:cNvCxnSpPr>
            <a:cxnSpLocks/>
          </p:cNvCxnSpPr>
          <p:nvPr/>
        </p:nvCxnSpPr>
        <p:spPr>
          <a:xfrm flipH="1" flipV="1">
            <a:off x="10582388" y="1063705"/>
            <a:ext cx="340921" cy="720391"/>
          </a:xfrm>
          <a:prstGeom prst="straightConnector1">
            <a:avLst/>
          </a:prstGeom>
          <a:noFill/>
          <a:ln w="25400" cap="flat" cmpd="sng" algn="ctr">
            <a:gradFill>
              <a:gsLst>
                <a:gs pos="0">
                  <a:srgbClr val="991A1A"/>
                </a:gs>
                <a:gs pos="100000">
                  <a:sysClr val="window" lastClr="FFFFFF"/>
                </a:gs>
                <a:gs pos="98000">
                  <a:srgbClr val="8064A2">
                    <a:lumMod val="20000"/>
                    <a:lumOff val="80000"/>
                  </a:srgbClr>
                </a:gs>
              </a:gsLst>
              <a:lin ang="5400000" scaled="0"/>
            </a:gradFill>
            <a:prstDash val="solid"/>
            <a:tailEnd type="stealth" w="med" len="lg"/>
          </a:ln>
          <a:effectLst/>
        </p:spPr>
      </p:cxnSp>
      <p:sp>
        <p:nvSpPr>
          <p:cNvPr id="60" name="文本框 59">
            <a:extLst>
              <a:ext uri="{FF2B5EF4-FFF2-40B4-BE49-F238E27FC236}">
                <a16:creationId xmlns:a16="http://schemas.microsoft.com/office/drawing/2014/main" id="{874BB1EC-06BD-6E4C-5D82-141F5FC15CE6}"/>
              </a:ext>
            </a:extLst>
          </p:cNvPr>
          <p:cNvSpPr txBox="1"/>
          <p:nvPr/>
        </p:nvSpPr>
        <p:spPr>
          <a:xfrm rot="3844036">
            <a:off x="10262064" y="1621618"/>
            <a:ext cx="1664943" cy="307777"/>
          </a:xfrm>
          <a:prstGeom prst="rect">
            <a:avLst/>
          </a:prstGeom>
          <a:noFill/>
        </p:spPr>
        <p:txBody>
          <a:bodyPr wrap="square">
            <a:spAutoFit/>
          </a:bodyPr>
          <a:lstStyle/>
          <a:p>
            <a:r>
              <a:rPr lang="en-US" altLang="zh-CN" sz="1400" dirty="0">
                <a:solidFill>
                  <a:schemeClr val="accent2">
                    <a:lumMod val="40000"/>
                    <a:lumOff val="60000"/>
                  </a:schemeClr>
                </a:solidFill>
                <a:latin typeface="Arial" panose="020B0604020202020204" pitchFamily="34" charset="0"/>
                <a:ea typeface="微软雅黑 Light" panose="020B0502040204020203" pitchFamily="34" charset="-122"/>
                <a:cs typeface="Arial" panose="020B0604020202020204" pitchFamily="34" charset="0"/>
              </a:rPr>
              <a:t>Gain</a:t>
            </a:r>
            <a:r>
              <a:rPr lang="en-US" altLang="zh-CN" sz="1400" dirty="0">
                <a:solidFill>
                  <a:srgbClr val="9B1E1F"/>
                </a:solidFill>
                <a:latin typeface="Arial" panose="020B0604020202020204" pitchFamily="34" charset="0"/>
                <a:ea typeface="微软雅黑 Light" panose="020B0502040204020203" pitchFamily="34" charset="-122"/>
                <a:cs typeface="Arial" panose="020B0604020202020204" pitchFamily="34" charset="0"/>
              </a:rPr>
              <a:t> opt.</a:t>
            </a:r>
            <a:endParaRPr lang="zh-CN" altLang="en-US" sz="1400" dirty="0">
              <a:solidFill>
                <a:srgbClr val="9B1E1F"/>
              </a:solidFill>
            </a:endParaRPr>
          </a:p>
        </p:txBody>
      </p:sp>
      <p:sp>
        <p:nvSpPr>
          <p:cNvPr id="64" name="文本框 63">
            <a:extLst>
              <a:ext uri="{FF2B5EF4-FFF2-40B4-BE49-F238E27FC236}">
                <a16:creationId xmlns:a16="http://schemas.microsoft.com/office/drawing/2014/main" id="{85A2DB1B-8DA6-C0D6-27C2-27DD761D4E3B}"/>
              </a:ext>
            </a:extLst>
          </p:cNvPr>
          <p:cNvSpPr txBox="1"/>
          <p:nvPr/>
        </p:nvSpPr>
        <p:spPr>
          <a:xfrm>
            <a:off x="10697739" y="3146946"/>
            <a:ext cx="816864" cy="369332"/>
          </a:xfrm>
          <a:prstGeom prst="rect">
            <a:avLst/>
          </a:prstGeom>
          <a:solidFill>
            <a:schemeClr val="bg1"/>
          </a:solidFill>
        </p:spPr>
        <p:txBody>
          <a:bodyPr wrap="square">
            <a:spAutoFit/>
          </a:bodyPr>
          <a:lstStyle/>
          <a:p>
            <a:r>
              <a:rPr lang="en-US" altLang="zh-CN" sz="1800" dirty="0">
                <a:latin typeface="Arial" panose="020B0604020202020204" pitchFamily="34" charset="0"/>
                <a:ea typeface="微软雅黑 Light" panose="020B0502040204020203" pitchFamily="34" charset="-122"/>
                <a:cs typeface="Arial" panose="020B0604020202020204" pitchFamily="34" charset="0"/>
              </a:rPr>
              <a:t>CM</a:t>
            </a:r>
            <a:r>
              <a:rPr lang="en-US" altLang="zh-CN" sz="1800" baseline="-25000" dirty="0">
                <a:latin typeface="Arial" panose="020B0604020202020204" pitchFamily="34" charset="0"/>
                <a:ea typeface="微软雅黑 Light" panose="020B0502040204020203" pitchFamily="34" charset="-122"/>
                <a:cs typeface="Arial" panose="020B0604020202020204" pitchFamily="34" charset="0"/>
              </a:rPr>
              <a:t>4-1</a:t>
            </a:r>
            <a:endParaRPr lang="zh-CN" altLang="en-US" baseline="-25000" dirty="0"/>
          </a:p>
        </p:txBody>
      </p:sp>
      <p:sp>
        <p:nvSpPr>
          <p:cNvPr id="65" name="文本框 64">
            <a:extLst>
              <a:ext uri="{FF2B5EF4-FFF2-40B4-BE49-F238E27FC236}">
                <a16:creationId xmlns:a16="http://schemas.microsoft.com/office/drawing/2014/main" id="{DA59CC92-54C6-839B-A45A-ACBFE5916DD2}"/>
              </a:ext>
            </a:extLst>
          </p:cNvPr>
          <p:cNvSpPr txBox="1"/>
          <p:nvPr/>
        </p:nvSpPr>
        <p:spPr>
          <a:xfrm>
            <a:off x="10702909" y="4834178"/>
            <a:ext cx="820296" cy="369332"/>
          </a:xfrm>
          <a:prstGeom prst="rect">
            <a:avLst/>
          </a:prstGeom>
          <a:solidFill>
            <a:schemeClr val="bg1"/>
          </a:solidFill>
        </p:spPr>
        <p:txBody>
          <a:bodyPr wrap="square">
            <a:spAutoFit/>
          </a:bodyPr>
          <a:lstStyle/>
          <a:p>
            <a:r>
              <a:rPr lang="en-US" altLang="zh-CN" sz="1800" dirty="0">
                <a:latin typeface="Arial" panose="020B0604020202020204" pitchFamily="34" charset="0"/>
                <a:ea typeface="微软雅黑 Light" panose="020B0502040204020203" pitchFamily="34" charset="-122"/>
                <a:cs typeface="Arial" panose="020B0604020202020204" pitchFamily="34" charset="0"/>
              </a:rPr>
              <a:t>CM</a:t>
            </a:r>
            <a:r>
              <a:rPr lang="en-US" altLang="zh-CN" sz="1800" baseline="-25000" dirty="0">
                <a:latin typeface="Arial" panose="020B0604020202020204" pitchFamily="34" charset="0"/>
                <a:ea typeface="微软雅黑 Light" panose="020B0502040204020203" pitchFamily="34" charset="-122"/>
                <a:cs typeface="Arial" panose="020B0604020202020204" pitchFamily="34" charset="0"/>
              </a:rPr>
              <a:t>4-2</a:t>
            </a:r>
            <a:endParaRPr lang="zh-CN" altLang="en-US" baseline="-25000" dirty="0"/>
          </a:p>
        </p:txBody>
      </p:sp>
      <p:sp>
        <p:nvSpPr>
          <p:cNvPr id="20" name="文本占位符 1">
            <a:extLst>
              <a:ext uri="{FF2B5EF4-FFF2-40B4-BE49-F238E27FC236}">
                <a16:creationId xmlns:a16="http://schemas.microsoft.com/office/drawing/2014/main" id="{C0A32D0B-88F8-9892-18EF-67E6C6A7D501}"/>
              </a:ext>
            </a:extLst>
          </p:cNvPr>
          <p:cNvSpPr txBox="1">
            <a:spLocks/>
          </p:cNvSpPr>
          <p:nvPr/>
        </p:nvSpPr>
        <p:spPr>
          <a:xfrm>
            <a:off x="-21337" y="899311"/>
            <a:ext cx="10061448"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spcAft>
                <a:spcPts val="600"/>
              </a:spcAft>
              <a:buFont typeface="Wingdings" panose="05000000000000000000" pitchFamily="2" charset="2"/>
              <a:buChar char="l"/>
            </a:pPr>
            <a:r>
              <a:rPr lang="en-US" altLang="zh-CN" sz="2000" dirty="0">
                <a:latin typeface="Arial" panose="020B0604020202020204" pitchFamily="34" charset="0"/>
                <a:ea typeface="微软雅黑 Light" panose="020B0502040204020203" pitchFamily="34" charset="-122"/>
                <a:cs typeface="Arial" panose="020B0604020202020204" pitchFamily="34" charset="0"/>
              </a:rPr>
              <a:t>Ponderomotive instabilities was mitigated by optimizing the LLRF FB parameters</a:t>
            </a:r>
          </a:p>
        </p:txBody>
      </p:sp>
      <p:pic>
        <p:nvPicPr>
          <p:cNvPr id="5" name="图形 4">
            <a:extLst>
              <a:ext uri="{FF2B5EF4-FFF2-40B4-BE49-F238E27FC236}">
                <a16:creationId xmlns:a16="http://schemas.microsoft.com/office/drawing/2014/main" id="{5F32E567-3615-2F5A-FC02-173088BA75D3}"/>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7758" t="5618" r="52976" b="58426"/>
          <a:stretch/>
        </p:blipFill>
        <p:spPr>
          <a:xfrm>
            <a:off x="4925018" y="1675852"/>
            <a:ext cx="2283470" cy="2191304"/>
          </a:xfrm>
          <a:prstGeom prst="rect">
            <a:avLst/>
          </a:prstGeom>
        </p:spPr>
      </p:pic>
      <p:sp>
        <p:nvSpPr>
          <p:cNvPr id="6" name="对话气泡: 矩形 5">
            <a:extLst>
              <a:ext uri="{FF2B5EF4-FFF2-40B4-BE49-F238E27FC236}">
                <a16:creationId xmlns:a16="http://schemas.microsoft.com/office/drawing/2014/main" id="{67F38D87-BCE8-34C4-778A-9FB200B88F7F}"/>
              </a:ext>
            </a:extLst>
          </p:cNvPr>
          <p:cNvSpPr/>
          <p:nvPr/>
        </p:nvSpPr>
        <p:spPr>
          <a:xfrm>
            <a:off x="635508" y="1580357"/>
            <a:ext cx="3854196" cy="4875307"/>
          </a:xfrm>
          <a:prstGeom prst="wedgeRectCallout">
            <a:avLst>
              <a:gd name="adj1" fmla="val 98787"/>
              <a:gd name="adj2" fmla="val -40598"/>
            </a:avLst>
          </a:prstGeom>
          <a:solidFill>
            <a:schemeClr val="bg1">
              <a:alpha val="13000"/>
            </a:schemeClr>
          </a:solidFill>
          <a:ln w="19050">
            <a:solidFill>
              <a:schemeClr val="accent1">
                <a:shade val="15000"/>
                <a:alpha val="1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形 9">
            <a:extLst>
              <a:ext uri="{FF2B5EF4-FFF2-40B4-BE49-F238E27FC236}">
                <a16:creationId xmlns:a16="http://schemas.microsoft.com/office/drawing/2014/main" id="{38BB98F2-D1BC-2F5F-5E78-DDE57F0D2DB8}"/>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l="51622" t="52906" r="8472" b="8314"/>
          <a:stretch/>
        </p:blipFill>
        <p:spPr>
          <a:xfrm>
            <a:off x="4899004" y="4135405"/>
            <a:ext cx="2350588" cy="2219549"/>
          </a:xfrm>
          <a:prstGeom prst="rect">
            <a:avLst/>
          </a:prstGeom>
        </p:spPr>
      </p:pic>
      <p:pic>
        <p:nvPicPr>
          <p:cNvPr id="15" name="图片 14">
            <a:extLst>
              <a:ext uri="{FF2B5EF4-FFF2-40B4-BE49-F238E27FC236}">
                <a16:creationId xmlns:a16="http://schemas.microsoft.com/office/drawing/2014/main" id="{31E3697A-33A2-6D48-7FC8-654F2316671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06538" y="1632002"/>
            <a:ext cx="3592975" cy="4784692"/>
          </a:xfrm>
          <a:prstGeom prst="rect">
            <a:avLst/>
          </a:prstGeom>
        </p:spPr>
      </p:pic>
      <p:sp>
        <p:nvSpPr>
          <p:cNvPr id="16" name="文本框 15">
            <a:extLst>
              <a:ext uri="{FF2B5EF4-FFF2-40B4-BE49-F238E27FC236}">
                <a16:creationId xmlns:a16="http://schemas.microsoft.com/office/drawing/2014/main" id="{07E7590E-FE79-AD34-7BA7-1016377F45AA}"/>
              </a:ext>
            </a:extLst>
          </p:cNvPr>
          <p:cNvSpPr txBox="1"/>
          <p:nvPr/>
        </p:nvSpPr>
        <p:spPr>
          <a:xfrm>
            <a:off x="3263113" y="4244076"/>
            <a:ext cx="762797" cy="369332"/>
          </a:xfrm>
          <a:prstGeom prst="rect">
            <a:avLst/>
          </a:prstGeom>
          <a:noFill/>
        </p:spPr>
        <p:txBody>
          <a:bodyPr wrap="square">
            <a:spAutoFit/>
          </a:bodyPr>
          <a:lstStyle/>
          <a:p>
            <a:r>
              <a:rPr lang="en-US" altLang="zh-CN" b="1" dirty="0">
                <a:latin typeface="Arial" panose="020B0604020202020204" pitchFamily="34" charset="0"/>
                <a:ea typeface="微软雅黑 Light" panose="020B0502040204020203" pitchFamily="34" charset="-122"/>
                <a:cs typeface="Arial" panose="020B0604020202020204" pitchFamily="34" charset="0"/>
              </a:rPr>
              <a:t>-36</a:t>
            </a:r>
            <a:r>
              <a:rPr lang="en-US" altLang="zh-CN" dirty="0">
                <a:latin typeface="Arial" panose="020B0604020202020204" pitchFamily="34" charset="0"/>
                <a:ea typeface="微软雅黑 Light" panose="020B0502040204020203" pitchFamily="34" charset="-122"/>
                <a:cs typeface="Arial" panose="020B0604020202020204" pitchFamily="34" charset="0"/>
              </a:rPr>
              <a:t> </a:t>
            </a:r>
            <a:r>
              <a:rPr lang="en-US" altLang="zh-CN" sz="1200" dirty="0">
                <a:latin typeface="Arial" panose="020B0604020202020204" pitchFamily="34" charset="0"/>
                <a:ea typeface="微软雅黑 Light" panose="020B0502040204020203" pitchFamily="34" charset="-122"/>
                <a:cs typeface="Arial" panose="020B0604020202020204" pitchFamily="34" charset="0"/>
              </a:rPr>
              <a:t>Hz</a:t>
            </a:r>
            <a:endParaRPr lang="zh-CN" altLang="en-US" sz="1400" dirty="0"/>
          </a:p>
        </p:txBody>
      </p:sp>
      <p:sp>
        <p:nvSpPr>
          <p:cNvPr id="18" name="文本框 17">
            <a:extLst>
              <a:ext uri="{FF2B5EF4-FFF2-40B4-BE49-F238E27FC236}">
                <a16:creationId xmlns:a16="http://schemas.microsoft.com/office/drawing/2014/main" id="{2954361B-A7EA-2C25-D237-46AEE95792F8}"/>
              </a:ext>
            </a:extLst>
          </p:cNvPr>
          <p:cNvSpPr txBox="1"/>
          <p:nvPr/>
        </p:nvSpPr>
        <p:spPr>
          <a:xfrm>
            <a:off x="1159137" y="2499942"/>
            <a:ext cx="1101464" cy="369332"/>
          </a:xfrm>
          <a:prstGeom prst="rect">
            <a:avLst/>
          </a:prstGeom>
          <a:noFill/>
        </p:spPr>
        <p:txBody>
          <a:bodyPr wrap="square">
            <a:spAutoFit/>
          </a:bodyPr>
          <a:lstStyle/>
          <a:p>
            <a:r>
              <a:rPr lang="en-US" altLang="zh-CN" sz="1200" dirty="0">
                <a:latin typeface="Arial" panose="020B0604020202020204" pitchFamily="34" charset="0"/>
                <a:ea typeface="微软雅黑 Light" panose="020B0502040204020203" pitchFamily="34" charset="-122"/>
                <a:cs typeface="Arial" panose="020B0604020202020204" pitchFamily="34" charset="0"/>
              </a:rPr>
              <a:t>~ </a:t>
            </a:r>
            <a:r>
              <a:rPr lang="en-US" altLang="zh-CN" b="1" dirty="0">
                <a:latin typeface="Arial" panose="020B0604020202020204" pitchFamily="34" charset="0"/>
                <a:ea typeface="微软雅黑 Light" panose="020B0502040204020203" pitchFamily="34" charset="-122"/>
                <a:cs typeface="Arial" panose="020B0604020202020204" pitchFamily="34" charset="0"/>
              </a:rPr>
              <a:t>30</a:t>
            </a:r>
            <a:r>
              <a:rPr lang="en-US" altLang="zh-CN" sz="1200" dirty="0">
                <a:latin typeface="Arial" panose="020B0604020202020204" pitchFamily="34" charset="0"/>
                <a:ea typeface="微软雅黑 Light" panose="020B0502040204020203" pitchFamily="34" charset="-122"/>
                <a:cs typeface="Arial" panose="020B0604020202020204" pitchFamily="34" charset="0"/>
              </a:rPr>
              <a:t> MV/m</a:t>
            </a:r>
            <a:endParaRPr lang="zh-CN" altLang="en-US" sz="1200" dirty="0"/>
          </a:p>
        </p:txBody>
      </p:sp>
      <p:sp>
        <p:nvSpPr>
          <p:cNvPr id="19" name="文本框 18">
            <a:extLst>
              <a:ext uri="{FF2B5EF4-FFF2-40B4-BE49-F238E27FC236}">
                <a16:creationId xmlns:a16="http://schemas.microsoft.com/office/drawing/2014/main" id="{D9100846-3231-4F19-474F-DC27E3162CA2}"/>
              </a:ext>
            </a:extLst>
          </p:cNvPr>
          <p:cNvSpPr txBox="1"/>
          <p:nvPr/>
        </p:nvSpPr>
        <p:spPr>
          <a:xfrm rot="19092238">
            <a:off x="5534772" y="2376133"/>
            <a:ext cx="1816722" cy="369332"/>
          </a:xfrm>
          <a:prstGeom prst="rect">
            <a:avLst/>
          </a:prstGeom>
          <a:noFill/>
        </p:spPr>
        <p:txBody>
          <a:bodyPr wrap="square">
            <a:spAutoFit/>
          </a:bodyPr>
          <a:lstStyle/>
          <a:p>
            <a:r>
              <a:rPr lang="en-US" altLang="zh-CN" b="1" dirty="0">
                <a:latin typeface="Arial" panose="020B0604020202020204" pitchFamily="34" charset="0"/>
                <a:ea typeface="微软雅黑 Light" panose="020B0502040204020203" pitchFamily="34" charset="-122"/>
                <a:cs typeface="Arial" panose="020B0604020202020204" pitchFamily="34" charset="0"/>
              </a:rPr>
              <a:t>-36 </a:t>
            </a:r>
            <a:r>
              <a:rPr lang="en-US" altLang="zh-CN" sz="1200" dirty="0">
                <a:latin typeface="Arial" panose="020B0604020202020204" pitchFamily="34" charset="0"/>
                <a:ea typeface="微软雅黑 Light" panose="020B0502040204020203" pitchFamily="34" charset="-122"/>
                <a:cs typeface="Arial" panose="020B0604020202020204" pitchFamily="34" charset="0"/>
              </a:rPr>
              <a:t>Hz,  </a:t>
            </a:r>
            <a:r>
              <a:rPr lang="en-US" altLang="zh-CN" b="1" dirty="0">
                <a:latin typeface="Arial" panose="020B0604020202020204" pitchFamily="34" charset="0"/>
                <a:ea typeface="微软雅黑 Light" panose="020B0502040204020203" pitchFamily="34" charset="-122"/>
                <a:cs typeface="Arial" panose="020B0604020202020204" pitchFamily="34" charset="0"/>
              </a:rPr>
              <a:t>30</a:t>
            </a:r>
            <a:r>
              <a:rPr lang="en-US" altLang="zh-CN" sz="1200" dirty="0">
                <a:latin typeface="Arial" panose="020B0604020202020204" pitchFamily="34" charset="0"/>
                <a:ea typeface="微软雅黑 Light" panose="020B0502040204020203" pitchFamily="34" charset="-122"/>
                <a:cs typeface="Arial" panose="020B0604020202020204" pitchFamily="34" charset="0"/>
              </a:rPr>
              <a:t> MV/m </a:t>
            </a:r>
            <a:endParaRPr lang="zh-CN" altLang="en-US" sz="1200" dirty="0"/>
          </a:p>
        </p:txBody>
      </p:sp>
      <p:cxnSp>
        <p:nvCxnSpPr>
          <p:cNvPr id="21" name="直接箭头连接符 20">
            <a:extLst>
              <a:ext uri="{FF2B5EF4-FFF2-40B4-BE49-F238E27FC236}">
                <a16:creationId xmlns:a16="http://schemas.microsoft.com/office/drawing/2014/main" id="{39B3A302-79F7-33DB-7D87-3346A350E23C}"/>
              </a:ext>
            </a:extLst>
          </p:cNvPr>
          <p:cNvCxnSpPr>
            <a:cxnSpLocks/>
          </p:cNvCxnSpPr>
          <p:nvPr/>
        </p:nvCxnSpPr>
        <p:spPr>
          <a:xfrm flipH="1" flipV="1">
            <a:off x="6383867" y="2048933"/>
            <a:ext cx="122766" cy="345876"/>
          </a:xfrm>
          <a:prstGeom prst="straightConnector1">
            <a:avLst/>
          </a:prstGeom>
          <a:noFill/>
          <a:ln w="9525" cap="flat" cmpd="sng" algn="ctr">
            <a:gradFill>
              <a:gsLst>
                <a:gs pos="0">
                  <a:schemeClr val="accent4">
                    <a:lumMod val="75000"/>
                  </a:schemeClr>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22" name="直接箭头连接符 21">
            <a:extLst>
              <a:ext uri="{FF2B5EF4-FFF2-40B4-BE49-F238E27FC236}">
                <a16:creationId xmlns:a16="http://schemas.microsoft.com/office/drawing/2014/main" id="{860A27E8-0272-D2AC-62C5-2601C4B2E79E}"/>
              </a:ext>
            </a:extLst>
          </p:cNvPr>
          <p:cNvCxnSpPr>
            <a:cxnSpLocks/>
          </p:cNvCxnSpPr>
          <p:nvPr/>
        </p:nvCxnSpPr>
        <p:spPr>
          <a:xfrm>
            <a:off x="2645859" y="4357688"/>
            <a:ext cx="642408" cy="55562"/>
          </a:xfrm>
          <a:prstGeom prst="straightConnector1">
            <a:avLst/>
          </a:prstGeom>
          <a:noFill/>
          <a:ln w="9525" cap="flat" cmpd="sng" algn="ctr">
            <a:gradFill>
              <a:gsLst>
                <a:gs pos="0">
                  <a:schemeClr val="accent4">
                    <a:lumMod val="75000"/>
                  </a:schemeClr>
                </a:gs>
                <a:gs pos="100000">
                  <a:sysClr val="window" lastClr="FFFFFF"/>
                </a:gs>
                <a:gs pos="100000">
                  <a:schemeClr val="bg1"/>
                </a:gs>
              </a:gsLst>
              <a:lin ang="16200000" scaled="0"/>
            </a:gradFill>
            <a:prstDash val="solid"/>
            <a:tailEnd type="stealth" w="med" len="lg"/>
          </a:ln>
          <a:effectLst/>
        </p:spPr>
      </p:cxnSp>
      <p:sp>
        <p:nvSpPr>
          <p:cNvPr id="23" name="文本框 22">
            <a:extLst>
              <a:ext uri="{FF2B5EF4-FFF2-40B4-BE49-F238E27FC236}">
                <a16:creationId xmlns:a16="http://schemas.microsoft.com/office/drawing/2014/main" id="{097D0E45-35D8-6569-0282-07C698C168FE}"/>
              </a:ext>
            </a:extLst>
          </p:cNvPr>
          <p:cNvSpPr txBox="1"/>
          <p:nvPr/>
        </p:nvSpPr>
        <p:spPr>
          <a:xfrm rot="282012">
            <a:off x="1800424" y="4108501"/>
            <a:ext cx="924349" cy="261610"/>
          </a:xfrm>
          <a:prstGeom prst="rect">
            <a:avLst/>
          </a:prstGeom>
          <a:noFill/>
        </p:spPr>
        <p:txBody>
          <a:bodyPr wrap="square">
            <a:spAutoFit/>
          </a:bodyPr>
          <a:lstStyle/>
          <a:p>
            <a:r>
              <a:rPr lang="en-US" altLang="zh-CN" sz="1100" dirty="0">
                <a:solidFill>
                  <a:schemeClr val="bg1"/>
                </a:solidFill>
                <a:latin typeface="Arial" panose="020B0604020202020204" pitchFamily="34" charset="0"/>
                <a:ea typeface="微软雅黑 Light" panose="020B0502040204020203" pitchFamily="34" charset="-122"/>
                <a:cs typeface="Arial" panose="020B0604020202020204" pitchFamily="34" charset="0"/>
              </a:rPr>
              <a:t>Tuner Scan</a:t>
            </a:r>
            <a:endParaRPr lang="zh-CN" altLang="en-US" sz="1100" dirty="0">
              <a:solidFill>
                <a:schemeClr val="bg1"/>
              </a:solidFill>
            </a:endParaRPr>
          </a:p>
        </p:txBody>
      </p:sp>
      <p:sp>
        <p:nvSpPr>
          <p:cNvPr id="25" name="文本框 24">
            <a:extLst>
              <a:ext uri="{FF2B5EF4-FFF2-40B4-BE49-F238E27FC236}">
                <a16:creationId xmlns:a16="http://schemas.microsoft.com/office/drawing/2014/main" id="{3A380918-05A4-0A83-7C3B-D61FC776D4EA}"/>
              </a:ext>
            </a:extLst>
          </p:cNvPr>
          <p:cNvSpPr txBox="1"/>
          <p:nvPr/>
        </p:nvSpPr>
        <p:spPr>
          <a:xfrm>
            <a:off x="3016803" y="5361162"/>
            <a:ext cx="1282710" cy="307777"/>
          </a:xfrm>
          <a:prstGeom prst="rect">
            <a:avLst/>
          </a:prstGeom>
          <a:noFill/>
        </p:spPr>
        <p:txBody>
          <a:bodyPr wrap="square">
            <a:spAutoFit/>
          </a:bodyPr>
          <a:lstStyle/>
          <a:p>
            <a:r>
              <a:rPr lang="en-US" altLang="zh-CN" sz="1400" dirty="0">
                <a:solidFill>
                  <a:schemeClr val="bg1"/>
                </a:solidFill>
                <a:latin typeface="Arial" panose="020B0604020202020204" pitchFamily="34" charset="0"/>
                <a:ea typeface="微软雅黑 Light" panose="020B0502040204020203" pitchFamily="34" charset="-122"/>
                <a:cs typeface="Arial" panose="020B0604020202020204" pitchFamily="34" charset="0"/>
              </a:rPr>
              <a:t>120 Hz Mode</a:t>
            </a:r>
            <a:endParaRPr lang="zh-CN" altLang="en-US" sz="1400" dirty="0">
              <a:solidFill>
                <a:schemeClr val="bg1"/>
              </a:solidFill>
            </a:endParaRPr>
          </a:p>
        </p:txBody>
      </p:sp>
      <p:sp>
        <p:nvSpPr>
          <p:cNvPr id="26" name="文本框 25">
            <a:extLst>
              <a:ext uri="{FF2B5EF4-FFF2-40B4-BE49-F238E27FC236}">
                <a16:creationId xmlns:a16="http://schemas.microsoft.com/office/drawing/2014/main" id="{E11B408B-EE96-AB42-8796-6FBD0AA6240B}"/>
              </a:ext>
            </a:extLst>
          </p:cNvPr>
          <p:cNvSpPr txBox="1"/>
          <p:nvPr/>
        </p:nvSpPr>
        <p:spPr>
          <a:xfrm>
            <a:off x="5212412" y="1692070"/>
            <a:ext cx="820296" cy="369332"/>
          </a:xfrm>
          <a:prstGeom prst="rect">
            <a:avLst/>
          </a:prstGeom>
          <a:noFill/>
        </p:spPr>
        <p:txBody>
          <a:bodyPr wrap="square">
            <a:spAutoFit/>
          </a:bodyPr>
          <a:lstStyle/>
          <a:p>
            <a:r>
              <a:rPr lang="en-US" altLang="zh-CN" sz="1800" dirty="0">
                <a:latin typeface="Arial" panose="020B0604020202020204" pitchFamily="34" charset="0"/>
                <a:ea typeface="微软雅黑 Light" panose="020B0502040204020203" pitchFamily="34" charset="-122"/>
                <a:cs typeface="Arial" panose="020B0604020202020204" pitchFamily="34" charset="0"/>
              </a:rPr>
              <a:t>CM</a:t>
            </a:r>
            <a:r>
              <a:rPr lang="en-US" altLang="zh-CN" sz="1800" baseline="-25000" dirty="0">
                <a:latin typeface="Arial" panose="020B0604020202020204" pitchFamily="34" charset="0"/>
                <a:ea typeface="微软雅黑 Light" panose="020B0502040204020203" pitchFamily="34" charset="-122"/>
                <a:cs typeface="Arial" panose="020B0604020202020204" pitchFamily="34" charset="0"/>
              </a:rPr>
              <a:t>4-1</a:t>
            </a:r>
            <a:endParaRPr lang="zh-CN" altLang="en-US" baseline="-25000" dirty="0"/>
          </a:p>
        </p:txBody>
      </p:sp>
      <p:sp>
        <p:nvSpPr>
          <p:cNvPr id="27" name="文本框 26">
            <a:extLst>
              <a:ext uri="{FF2B5EF4-FFF2-40B4-BE49-F238E27FC236}">
                <a16:creationId xmlns:a16="http://schemas.microsoft.com/office/drawing/2014/main" id="{FF6DBBB3-748C-1876-BB3F-09DDF4E4516C}"/>
              </a:ext>
            </a:extLst>
          </p:cNvPr>
          <p:cNvSpPr txBox="1"/>
          <p:nvPr/>
        </p:nvSpPr>
        <p:spPr>
          <a:xfrm>
            <a:off x="5220558" y="4208238"/>
            <a:ext cx="820296" cy="369332"/>
          </a:xfrm>
          <a:prstGeom prst="rect">
            <a:avLst/>
          </a:prstGeom>
          <a:noFill/>
        </p:spPr>
        <p:txBody>
          <a:bodyPr wrap="square">
            <a:spAutoFit/>
          </a:bodyPr>
          <a:lstStyle/>
          <a:p>
            <a:r>
              <a:rPr lang="en-US" altLang="zh-CN" sz="1800" dirty="0">
                <a:latin typeface="Arial" panose="020B0604020202020204" pitchFamily="34" charset="0"/>
                <a:ea typeface="微软雅黑 Light" panose="020B0502040204020203" pitchFamily="34" charset="-122"/>
                <a:cs typeface="Arial" panose="020B0604020202020204" pitchFamily="34" charset="0"/>
              </a:rPr>
              <a:t>CM</a:t>
            </a:r>
            <a:r>
              <a:rPr lang="en-US" altLang="zh-CN" sz="1800" baseline="-25000" dirty="0">
                <a:latin typeface="Arial" panose="020B0604020202020204" pitchFamily="34" charset="0"/>
                <a:ea typeface="微软雅黑 Light" panose="020B0502040204020203" pitchFamily="34" charset="-122"/>
                <a:cs typeface="Arial" panose="020B0604020202020204" pitchFamily="34" charset="0"/>
              </a:rPr>
              <a:t>4-2</a:t>
            </a:r>
            <a:endParaRPr lang="zh-CN" altLang="en-US" baseline="-25000" dirty="0"/>
          </a:p>
        </p:txBody>
      </p:sp>
      <p:sp>
        <p:nvSpPr>
          <p:cNvPr id="8" name="标题 21">
            <a:extLst>
              <a:ext uri="{FF2B5EF4-FFF2-40B4-BE49-F238E27FC236}">
                <a16:creationId xmlns:a16="http://schemas.microsoft.com/office/drawing/2014/main" id="{C20F0F75-C095-2A72-ABA4-7F2B2D9048F6}"/>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Mitigation of Ponderomotive Instabilities (cont’d)</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290548318"/>
      </p:ext>
    </p:extLst>
  </p:cSld>
  <p:clrMapOvr>
    <a:masterClrMapping/>
  </p:clrMapOvr>
  <mc:AlternateContent xmlns:mc="http://schemas.openxmlformats.org/markup-compatibility/2006" xmlns:p14="http://schemas.microsoft.com/office/powerpoint/2010/main">
    <mc:Choice Requires="p14">
      <p:transition spd="slow" p14:dur="2000" advTm="92574"/>
    </mc:Choice>
    <mc:Fallback xmlns="">
      <p:transition spd="slow" advTm="92574"/>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481A-24F4-4AF2-439A-AF999EEC085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9B3A750-CCB1-D122-7386-505928C1723B}"/>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3" name="文本框 42">
            <a:extLst>
              <a:ext uri="{FF2B5EF4-FFF2-40B4-BE49-F238E27FC236}">
                <a16:creationId xmlns:a16="http://schemas.microsoft.com/office/drawing/2014/main" id="{DECE1E07-6D8F-1E7D-97C0-B361DEFA9A0B}"/>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14" name="文本框 13">
            <a:extLst>
              <a:ext uri="{FF2B5EF4-FFF2-40B4-BE49-F238E27FC236}">
                <a16:creationId xmlns:a16="http://schemas.microsoft.com/office/drawing/2014/main" id="{C196E41C-3C76-20BE-F8FA-A19E483F991B}"/>
              </a:ext>
            </a:extLst>
          </p:cNvPr>
          <p:cNvSpPr txBox="1"/>
          <p:nvPr/>
        </p:nvSpPr>
        <p:spPr>
          <a:xfrm>
            <a:off x="5783216" y="4344603"/>
            <a:ext cx="3521622" cy="30777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a:buClr>
                <a:schemeClr val="accent1">
                  <a:lumMod val="20000"/>
                  <a:lumOff val="80000"/>
                </a:schemeClr>
              </a:buClr>
              <a:buFont typeface="Wingdings" panose="05000000000000000000" pitchFamily="2" charset="2"/>
              <a:buChar char="l"/>
            </a:pPr>
            <a:r>
              <a:rPr lang="en-US" altLang="zh-CN" sz="1400" dirty="0">
                <a:latin typeface="Arial" panose="020B0604020202020204" pitchFamily="34" charset="0"/>
                <a:cs typeface="Arial" panose="020B0604020202020204" pitchFamily="34" charset="0"/>
              </a:rPr>
              <a:t>Disturbance Rejection</a:t>
            </a:r>
            <a:endParaRPr lang="zh-CN" altLang="en-US" sz="1400" dirty="0">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EAEFFFE2-8426-317A-DF5C-ECEC5AA94A5C}"/>
              </a:ext>
            </a:extLst>
          </p:cNvPr>
          <p:cNvSpPr txBox="1"/>
          <p:nvPr/>
        </p:nvSpPr>
        <p:spPr>
          <a:xfrm>
            <a:off x="5776218" y="5311455"/>
            <a:ext cx="3528619" cy="276999"/>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sz="1200" dirty="0"/>
              <a:t>ML-based Pattern Recognition for SRF</a:t>
            </a:r>
            <a:r>
              <a:rPr lang="zh-CN" altLang="en-US" sz="1200" dirty="0"/>
              <a:t> </a:t>
            </a:r>
            <a:r>
              <a:rPr lang="en-US" altLang="zh-CN" sz="1200" dirty="0"/>
              <a:t>faults</a:t>
            </a:r>
            <a:endParaRPr lang="zh-CN" altLang="en-US" sz="1200" dirty="0"/>
          </a:p>
        </p:txBody>
      </p:sp>
      <p:sp>
        <p:nvSpPr>
          <p:cNvPr id="31" name="文本框 30">
            <a:extLst>
              <a:ext uri="{FF2B5EF4-FFF2-40B4-BE49-F238E27FC236}">
                <a16:creationId xmlns:a16="http://schemas.microsoft.com/office/drawing/2014/main" id="{8CB57B94-A4EE-D676-A6A3-D4137E2DC531}"/>
              </a:ext>
            </a:extLst>
          </p:cNvPr>
          <p:cNvSpPr txBox="1"/>
          <p:nvPr/>
        </p:nvSpPr>
        <p:spPr>
          <a:xfrm>
            <a:off x="5783216" y="4828029"/>
            <a:ext cx="3521621" cy="30777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dirty="0"/>
              <a:t>In-situ mitigation of SRF faults</a:t>
            </a:r>
            <a:endParaRPr lang="zh-CN" altLang="en-US" dirty="0"/>
          </a:p>
        </p:txBody>
      </p:sp>
      <p:sp>
        <p:nvSpPr>
          <p:cNvPr id="3" name="文本框 2">
            <a:extLst>
              <a:ext uri="{FF2B5EF4-FFF2-40B4-BE49-F238E27FC236}">
                <a16:creationId xmlns:a16="http://schemas.microsoft.com/office/drawing/2014/main" id="{4749A128-1BD3-6EFC-E3A8-822C9E654894}"/>
              </a:ext>
            </a:extLst>
          </p:cNvPr>
          <p:cNvSpPr txBox="1"/>
          <p:nvPr/>
        </p:nvSpPr>
        <p:spPr>
          <a:xfrm>
            <a:off x="5783216" y="3861177"/>
            <a:ext cx="3521623" cy="30777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L="285750" indent="-285750">
              <a:buClr>
                <a:schemeClr val="accent1">
                  <a:lumMod val="20000"/>
                  <a:lumOff val="80000"/>
                </a:schemeClr>
              </a:buClr>
              <a:buFont typeface="Wingdings" panose="05000000000000000000" pitchFamily="2" charset="2"/>
              <a:buChar char="l"/>
              <a:defRPr sz="1400">
                <a:latin typeface="Arial" panose="020B0604020202020204" pitchFamily="34" charset="0"/>
                <a:cs typeface="Arial" panose="020B0604020202020204" pitchFamily="34" charset="0"/>
              </a:defRPr>
            </a:lvl1pPr>
          </a:lstStyle>
          <a:p>
            <a:r>
              <a:rPr lang="en-US" altLang="zh-CN" dirty="0"/>
              <a:t>Operation Difficulties</a:t>
            </a:r>
            <a:endParaRPr lang="zh-CN" altLang="en-US" dirty="0"/>
          </a:p>
        </p:txBody>
      </p:sp>
      <p:sp>
        <p:nvSpPr>
          <p:cNvPr id="2" name="任意多边形 5">
            <a:extLst>
              <a:ext uri="{FF2B5EF4-FFF2-40B4-BE49-F238E27FC236}">
                <a16:creationId xmlns:a16="http://schemas.microsoft.com/office/drawing/2014/main" id="{4C6C3CE5-1142-3BBE-AC6C-7D9073806CBE}"/>
              </a:ext>
            </a:extLst>
          </p:cNvPr>
          <p:cNvSpPr/>
          <p:nvPr/>
        </p:nvSpPr>
        <p:spPr bwMode="auto">
          <a:xfrm>
            <a:off x="5127561" y="2639280"/>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Rectangle 11">
            <a:extLst>
              <a:ext uri="{FF2B5EF4-FFF2-40B4-BE49-F238E27FC236}">
                <a16:creationId xmlns:a16="http://schemas.microsoft.com/office/drawing/2014/main" id="{E3204A8E-C98B-8CF2-C9ED-EC79584F2110}"/>
              </a:ext>
            </a:extLst>
          </p:cNvPr>
          <p:cNvSpPr>
            <a:spLocks noChangeArrowheads="1"/>
          </p:cNvSpPr>
          <p:nvPr/>
        </p:nvSpPr>
        <p:spPr bwMode="gray">
          <a:xfrm>
            <a:off x="5544966" y="2817906"/>
            <a:ext cx="6122099" cy="430887"/>
          </a:xfrm>
          <a:prstGeom prst="rect">
            <a:avLst/>
          </a:prstGeom>
          <a:noFill/>
          <a:ln>
            <a:noFill/>
          </a:ln>
        </p:spPr>
        <p:txBody>
          <a:bodyPr wrap="square" lIns="0" tIns="0" rIns="0" bIns="0">
            <a:spAutoFit/>
          </a:bodyPr>
          <a:lstStyle/>
          <a:p>
            <a:pPr defTabSz="457200">
              <a:defRPr/>
            </a:pPr>
            <a:r>
              <a:rPr lang="en-US" altLang="zh-CN" sz="2800" dirty="0">
                <a:solidFill>
                  <a:srgbClr val="44546A"/>
                </a:solidFill>
                <a:latin typeface="Arial Black" panose="020B0A04020102020204" pitchFamily="34" charset="0"/>
                <a:ea typeface="微软雅黑" panose="020B0503020204020204" pitchFamily="34" charset="-122"/>
              </a:rPr>
              <a:t>Operation Activities</a:t>
            </a:r>
            <a:endParaRPr lang="zh-CN" altLang="en-US" sz="2800" dirty="0">
              <a:solidFill>
                <a:srgbClr val="44546A"/>
              </a:solidFill>
              <a:latin typeface="Arial Black" panose="020B0A04020102020204" pitchFamily="34" charset="0"/>
              <a:ea typeface="微软雅黑" panose="020B0503020204020204" pitchFamily="34" charset="-122"/>
            </a:endParaRPr>
          </a:p>
        </p:txBody>
      </p:sp>
      <p:grpSp>
        <p:nvGrpSpPr>
          <p:cNvPr id="6" name="组合 5">
            <a:extLst>
              <a:ext uri="{FF2B5EF4-FFF2-40B4-BE49-F238E27FC236}">
                <a16:creationId xmlns:a16="http://schemas.microsoft.com/office/drawing/2014/main" id="{0718874A-CB72-A7AA-B922-8F6A081AE815}"/>
              </a:ext>
            </a:extLst>
          </p:cNvPr>
          <p:cNvGrpSpPr/>
          <p:nvPr/>
        </p:nvGrpSpPr>
        <p:grpSpPr>
          <a:xfrm>
            <a:off x="3616112" y="2393395"/>
            <a:ext cx="1321544" cy="1320691"/>
            <a:chOff x="1991991" y="3757222"/>
            <a:chExt cx="1501200" cy="1500230"/>
          </a:xfrm>
        </p:grpSpPr>
        <p:sp>
          <p:nvSpPr>
            <p:cNvPr id="8" name="Freeform 5">
              <a:extLst>
                <a:ext uri="{FF2B5EF4-FFF2-40B4-BE49-F238E27FC236}">
                  <a16:creationId xmlns:a16="http://schemas.microsoft.com/office/drawing/2014/main" id="{3ED951A9-50B9-92C4-2C82-B3EA2596BA0D}"/>
                </a:ext>
              </a:extLst>
            </p:cNvPr>
            <p:cNvSpPr/>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5">
              <a:extLst>
                <a:ext uri="{FF2B5EF4-FFF2-40B4-BE49-F238E27FC236}">
                  <a16:creationId xmlns:a16="http://schemas.microsoft.com/office/drawing/2014/main" id="{535D6C23-A04D-D4B4-C79B-283FEBBF94E9}"/>
                </a:ext>
              </a:extLst>
            </p:cNvPr>
            <p:cNvSpPr/>
            <p:nvPr/>
          </p:nvSpPr>
          <p:spPr bwMode="auto">
            <a:xfrm rot="10800000">
              <a:off x="2159391" y="3923804"/>
              <a:ext cx="1166400" cy="1167066"/>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TextBox 12">
              <a:extLst>
                <a:ext uri="{FF2B5EF4-FFF2-40B4-BE49-F238E27FC236}">
                  <a16:creationId xmlns:a16="http://schemas.microsoft.com/office/drawing/2014/main" id="{C59DBCDD-D2A4-418A-7756-9D2179FF9461}"/>
                </a:ext>
              </a:extLst>
            </p:cNvPr>
            <p:cNvSpPr txBox="1"/>
            <p:nvPr/>
          </p:nvSpPr>
          <p:spPr>
            <a:xfrm>
              <a:off x="2423875" y="4138005"/>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a:extLst>
              <a:ext uri="{FF2B5EF4-FFF2-40B4-BE49-F238E27FC236}">
                <a16:creationId xmlns:a16="http://schemas.microsoft.com/office/drawing/2014/main" id="{9A3AE9B7-3E1A-4BA0-307E-8955162CB578}"/>
              </a:ext>
            </a:extLst>
          </p:cNvPr>
          <p:cNvGrpSpPr/>
          <p:nvPr/>
        </p:nvGrpSpPr>
        <p:grpSpPr>
          <a:xfrm>
            <a:off x="10699999" y="2675740"/>
            <a:ext cx="755664" cy="756000"/>
            <a:chOff x="8409111" y="4086208"/>
            <a:chExt cx="755664" cy="756000"/>
          </a:xfrm>
        </p:grpSpPr>
        <p:sp>
          <p:nvSpPr>
            <p:cNvPr id="27" name="Freeform 5">
              <a:extLst>
                <a:ext uri="{FF2B5EF4-FFF2-40B4-BE49-F238E27FC236}">
                  <a16:creationId xmlns:a16="http://schemas.microsoft.com/office/drawing/2014/main" id="{F8B68C83-9678-A656-1099-259168A658B5}"/>
                </a:ext>
              </a:extLst>
            </p:cNvPr>
            <p:cNvSpPr/>
            <p:nvPr/>
          </p:nvSpPr>
          <p:spPr bwMode="auto">
            <a:xfrm rot="10800000">
              <a:off x="8409111" y="4086208"/>
              <a:ext cx="755664" cy="756000"/>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28" name="组合 27">
              <a:extLst>
                <a:ext uri="{FF2B5EF4-FFF2-40B4-BE49-F238E27FC236}">
                  <a16:creationId xmlns:a16="http://schemas.microsoft.com/office/drawing/2014/main" id="{B3DE98FD-FB9A-417D-EE9E-1E9FEF2C0214}"/>
                </a:ext>
              </a:extLst>
            </p:cNvPr>
            <p:cNvGrpSpPr/>
            <p:nvPr/>
          </p:nvGrpSpPr>
          <p:grpSpPr>
            <a:xfrm>
              <a:off x="8644543" y="4276505"/>
              <a:ext cx="315158" cy="393578"/>
              <a:chOff x="2116138" y="2506419"/>
              <a:chExt cx="338137" cy="422275"/>
            </a:xfrm>
            <a:solidFill>
              <a:schemeClr val="bg1"/>
            </a:solidFill>
          </p:grpSpPr>
          <p:sp>
            <p:nvSpPr>
              <p:cNvPr id="29" name="Freeform 20">
                <a:extLst>
                  <a:ext uri="{FF2B5EF4-FFF2-40B4-BE49-F238E27FC236}">
                    <a16:creationId xmlns:a16="http://schemas.microsoft.com/office/drawing/2014/main" id="{0557B838-B1C6-A783-1C3C-3A7BBFD63D93}"/>
                  </a:ext>
                </a:extLst>
              </p:cNvPr>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2" name="Freeform 21">
                <a:extLst>
                  <a:ext uri="{FF2B5EF4-FFF2-40B4-BE49-F238E27FC236}">
                    <a16:creationId xmlns:a16="http://schemas.microsoft.com/office/drawing/2014/main" id="{6ED9F2CC-1956-403B-B5A8-BC35909B99F0}"/>
                  </a:ext>
                </a:extLst>
              </p:cNvPr>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Tree>
    <p:extLst>
      <p:ext uri="{BB962C8B-B14F-4D97-AF65-F5344CB8AC3E}">
        <p14:creationId xmlns:p14="http://schemas.microsoft.com/office/powerpoint/2010/main" val="2219330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a:extLst>
              <a:ext uri="{FF2B5EF4-FFF2-40B4-BE49-F238E27FC236}">
                <a16:creationId xmlns:a16="http://schemas.microsoft.com/office/drawing/2014/main" id="{1C51FA41-5EDE-499F-A42E-7D357ACB9876}"/>
              </a:ext>
            </a:extLst>
          </p:cNvPr>
          <p:cNvSpPr/>
          <p:nvPr/>
        </p:nvSpPr>
        <p:spPr>
          <a:xfrm>
            <a:off x="8153782" y="1802692"/>
            <a:ext cx="3423089" cy="2855040"/>
          </a:xfrm>
          <a:prstGeom prst="roundRect">
            <a:avLst>
              <a:gd name="adj" fmla="val 3491"/>
            </a:avLst>
          </a:prstGeom>
          <a:solidFill>
            <a:schemeClr val="accent6">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16" name="对象 15">
            <a:extLst>
              <a:ext uri="{FF2B5EF4-FFF2-40B4-BE49-F238E27FC236}">
                <a16:creationId xmlns:a16="http://schemas.microsoft.com/office/drawing/2014/main" id="{82635F37-A2FF-7DC1-8CDE-E53717D4515B}"/>
              </a:ext>
            </a:extLst>
          </p:cNvPr>
          <p:cNvGraphicFramePr>
            <a:graphicFrameLocks noChangeAspect="1"/>
          </p:cNvGraphicFramePr>
          <p:nvPr/>
        </p:nvGraphicFramePr>
        <p:xfrm>
          <a:off x="8238040" y="1717531"/>
          <a:ext cx="3339811" cy="3025363"/>
        </p:xfrm>
        <a:graphic>
          <a:graphicData uri="http://schemas.openxmlformats.org/presentationml/2006/ole">
            <mc:AlternateContent xmlns:mc="http://schemas.openxmlformats.org/markup-compatibility/2006">
              <mc:Choice xmlns:v="urn:schemas-microsoft-com:vml" Requires="v">
                <p:oleObj spid="_x0000_s33795" name="Visio" r:id="rId4" imgW="2165152" imgH="1961878" progId="Visio.Drawing.15">
                  <p:embed/>
                </p:oleObj>
              </mc:Choice>
              <mc:Fallback>
                <p:oleObj name="Visio" r:id="rId4" imgW="2165152" imgH="1961878" progId="Visio.Drawing.15">
                  <p:embed/>
                  <p:pic>
                    <p:nvPicPr>
                      <p:cNvPr id="16" name="对象 15">
                        <a:extLst>
                          <a:ext uri="{FF2B5EF4-FFF2-40B4-BE49-F238E27FC236}">
                            <a16:creationId xmlns:a16="http://schemas.microsoft.com/office/drawing/2014/main" id="{82635F37-A2FF-7DC1-8CDE-E53717D4515B}"/>
                          </a:ext>
                        </a:extLst>
                      </p:cNvPr>
                      <p:cNvPicPr>
                        <a:picLocks noChangeAspect="1" noChangeArrowheads="1"/>
                      </p:cNvPicPr>
                      <p:nvPr/>
                    </p:nvPicPr>
                    <p:blipFill>
                      <a:blip r:embed="rId5"/>
                      <a:srcRect/>
                      <a:stretch>
                        <a:fillRect/>
                      </a:stretch>
                    </p:blipFill>
                    <p:spPr bwMode="auto">
                      <a:xfrm>
                        <a:off x="8238040" y="1717531"/>
                        <a:ext cx="3339811" cy="3025363"/>
                      </a:xfrm>
                      <a:prstGeom prst="rect">
                        <a:avLst/>
                      </a:prstGeom>
                      <a:noFill/>
                    </p:spPr>
                  </p:pic>
                </p:oleObj>
              </mc:Fallback>
            </mc:AlternateContent>
          </a:graphicData>
        </a:graphic>
      </p:graphicFrame>
      <p:sp>
        <p:nvSpPr>
          <p:cNvPr id="8" name="对话气泡: 圆角矩形 7">
            <a:extLst>
              <a:ext uri="{FF2B5EF4-FFF2-40B4-BE49-F238E27FC236}">
                <a16:creationId xmlns:a16="http://schemas.microsoft.com/office/drawing/2014/main" id="{B04B0F9F-DD19-1281-5B81-FB2D0F4440D8}"/>
              </a:ext>
            </a:extLst>
          </p:cNvPr>
          <p:cNvSpPr/>
          <p:nvPr/>
        </p:nvSpPr>
        <p:spPr>
          <a:xfrm>
            <a:off x="8171127" y="948911"/>
            <a:ext cx="3405744" cy="807679"/>
          </a:xfrm>
          <a:prstGeom prst="wedgeRoundRectCallout">
            <a:avLst>
              <a:gd name="adj1" fmla="val -36844"/>
              <a:gd name="adj2" fmla="val 117579"/>
              <a:gd name="adj3" fmla="val 1666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对话气泡: 矩形 16">
            <a:extLst>
              <a:ext uri="{FF2B5EF4-FFF2-40B4-BE49-F238E27FC236}">
                <a16:creationId xmlns:a16="http://schemas.microsoft.com/office/drawing/2014/main" id="{E34244C5-082D-EA1A-EA8D-4205150B6F47}"/>
              </a:ext>
            </a:extLst>
          </p:cNvPr>
          <p:cNvSpPr/>
          <p:nvPr/>
        </p:nvSpPr>
        <p:spPr>
          <a:xfrm>
            <a:off x="614149" y="2106304"/>
            <a:ext cx="6769289" cy="4303594"/>
          </a:xfrm>
          <a:prstGeom prst="wedgeRectCallout">
            <a:avLst>
              <a:gd name="adj1" fmla="val 64817"/>
              <a:gd name="adj2" fmla="val -42244"/>
            </a:avLst>
          </a:prstGeom>
          <a:gradFill>
            <a:gsLst>
              <a:gs pos="0">
                <a:schemeClr val="bg1"/>
              </a:gs>
              <a:gs pos="100000">
                <a:schemeClr val="accent1">
                  <a:lumMod val="20000"/>
                  <a:lumOff val="80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3">
            <a:extLst>
              <a:ext uri="{FF2B5EF4-FFF2-40B4-BE49-F238E27FC236}">
                <a16:creationId xmlns:a16="http://schemas.microsoft.com/office/drawing/2014/main" id="{D1192FED-477C-4D01-8480-BC19160B8C51}"/>
              </a:ext>
            </a:extLst>
          </p:cNvPr>
          <p:cNvSpPr txBox="1"/>
          <p:nvPr/>
        </p:nvSpPr>
        <p:spPr>
          <a:xfrm>
            <a:off x="792191" y="4943223"/>
            <a:ext cx="2799689" cy="1184876"/>
          </a:xfrm>
          <a:prstGeom prst="rect">
            <a:avLst/>
          </a:prstGeom>
          <a:noFill/>
          <a:ln>
            <a:solidFill>
              <a:srgbClr val="00B050"/>
            </a:solidFill>
          </a:ln>
        </p:spPr>
        <p:txBody>
          <a:bodyPr wrap="square" rtlCol="0">
            <a:spAutoFit/>
          </a:bodyPr>
          <a:lstStyle/>
          <a:p>
            <a:pPr>
              <a:lnSpc>
                <a:spcPct val="125000"/>
              </a:lnSpc>
              <a:spcBef>
                <a:spcPts val="600"/>
              </a:spcBef>
            </a:pPr>
            <a:r>
              <a:rPr lang="en-US" altLang="zh-CN" sz="160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rPr>
              <a:t>Features of the DAQ</a:t>
            </a:r>
            <a:r>
              <a:rPr lang="zh-CN" altLang="en-US" sz="160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rPr>
              <a:t>：</a:t>
            </a:r>
            <a:endParaRPr lang="en-US" altLang="zh-CN" sz="160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endParaRPr>
          </a:p>
          <a:p>
            <a:pPr marL="742950" lvl="1" indent="-285750">
              <a:lnSpc>
                <a:spcPct val="125000"/>
              </a:lnSpc>
              <a:buFont typeface="Arial" panose="020B0604020202020204" pitchFamily="34" charset="0"/>
              <a:buChar char="•"/>
            </a:pPr>
            <a:r>
              <a:rPr lang="en-US" altLang="zh-CN" sz="1400">
                <a:solidFill>
                  <a:schemeClr val="accent1">
                    <a:lumMod val="50000"/>
                  </a:schemeClr>
                </a:solidFill>
                <a:latin typeface="Arial" panose="020B0604020202020204" pitchFamily="34" charset="0"/>
                <a:ea typeface="微软雅黑 Light" panose="020B0502040204020203" pitchFamily="34" charset="-122"/>
                <a:cs typeface="Arial" panose="020B0604020202020204" pitchFamily="34" charset="0"/>
              </a:rPr>
              <a:t>10 kHz ~ 100 kHz rates</a:t>
            </a:r>
          </a:p>
          <a:p>
            <a:pPr marL="742950" lvl="1" indent="-285750">
              <a:lnSpc>
                <a:spcPct val="125000"/>
              </a:lnSpc>
              <a:buFont typeface="Arial" panose="020B0604020202020204" pitchFamily="34" charset="0"/>
              <a:buChar char="•"/>
            </a:pPr>
            <a:r>
              <a:rPr lang="en-US" altLang="zh-CN" sz="1400">
                <a:solidFill>
                  <a:schemeClr val="accent1">
                    <a:lumMod val="50000"/>
                  </a:schemeClr>
                </a:solidFill>
                <a:latin typeface="Arial" panose="020B0604020202020204" pitchFamily="34" charset="0"/>
                <a:ea typeface="微软雅黑 Light" panose="020B0502040204020203" pitchFamily="34" charset="-122"/>
                <a:cs typeface="Arial" panose="020B0604020202020204" pitchFamily="34" charset="0"/>
              </a:rPr>
              <a:t>0.5 s ~ 5 s waveforms</a:t>
            </a:r>
          </a:p>
          <a:p>
            <a:pPr marL="742950" lvl="1" indent="-285750">
              <a:lnSpc>
                <a:spcPct val="125000"/>
              </a:lnSpc>
              <a:buFont typeface="Arial" panose="020B0604020202020204" pitchFamily="34" charset="0"/>
              <a:buChar char="•"/>
            </a:pPr>
            <a:r>
              <a:rPr lang="en-US" altLang="zh-CN" sz="1400">
                <a:solidFill>
                  <a:schemeClr val="accent1">
                    <a:lumMod val="50000"/>
                  </a:schemeClr>
                </a:solidFill>
                <a:latin typeface="Arial" panose="020B0604020202020204" pitchFamily="34" charset="0"/>
                <a:ea typeface="微软雅黑 Light" panose="020B0502040204020203" pitchFamily="34" charset="-122"/>
                <a:cs typeface="Arial" panose="020B0604020202020204" pitchFamily="34" charset="0"/>
              </a:rPr>
              <a:t>8 ADC channels</a:t>
            </a:r>
            <a:endParaRPr lang="en-US" altLang="zh-CN" sz="1600">
              <a:solidFill>
                <a:schemeClr val="accent1">
                  <a:lumMod val="50000"/>
                </a:schemeClr>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2" name="灯片编号占位符 1">
            <a:extLst>
              <a:ext uri="{FF2B5EF4-FFF2-40B4-BE49-F238E27FC236}">
                <a16:creationId xmlns:a16="http://schemas.microsoft.com/office/drawing/2014/main" id="{E46095F2-F0CC-4098-AE89-F9E0BDC30888}"/>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74</a:t>
            </a:fld>
            <a:endParaRPr lang="en-GB" altLang="zh-CN">
              <a:latin typeface="Arial" panose="020B0604020202020204" pitchFamily="34" charset="0"/>
              <a:cs typeface="Arial" panose="020B0604020202020204" pitchFamily="34" charset="0"/>
            </a:endParaRPr>
          </a:p>
        </p:txBody>
      </p:sp>
      <p:pic>
        <p:nvPicPr>
          <p:cNvPr id="14" name="图形 13">
            <a:extLst>
              <a:ext uri="{FF2B5EF4-FFF2-40B4-BE49-F238E27FC236}">
                <a16:creationId xmlns:a16="http://schemas.microsoft.com/office/drawing/2014/main" id="{BD3C24C7-FA65-BD86-BFA9-230C8CDB4CA4}"/>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55" t="2750" r="2639" b="9407"/>
          <a:stretch/>
        </p:blipFill>
        <p:spPr>
          <a:xfrm>
            <a:off x="756740" y="2182697"/>
            <a:ext cx="6484105" cy="4227201"/>
          </a:xfrm>
          <a:prstGeom prst="rect">
            <a:avLst/>
          </a:prstGeom>
        </p:spPr>
      </p:pic>
      <p:sp>
        <p:nvSpPr>
          <p:cNvPr id="18" name="文本占位符 1">
            <a:extLst>
              <a:ext uri="{FF2B5EF4-FFF2-40B4-BE49-F238E27FC236}">
                <a16:creationId xmlns:a16="http://schemas.microsoft.com/office/drawing/2014/main" id="{C182FD2D-727B-BB5A-58B3-3CD5414ACF7D}"/>
              </a:ext>
            </a:extLst>
          </p:cNvPr>
          <p:cNvSpPr txBox="1">
            <a:spLocks/>
          </p:cNvSpPr>
          <p:nvPr/>
        </p:nvSpPr>
        <p:spPr>
          <a:xfrm>
            <a:off x="10380133" y="-1132230"/>
            <a:ext cx="7524134" cy="1818640"/>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buFont typeface="Wingdings" panose="05000000000000000000" pitchFamily="2" charset="2"/>
              <a:buChar char="l"/>
            </a:pPr>
            <a:r>
              <a:rPr lang="en-US" altLang="zh-CN" sz="1600">
                <a:latin typeface="Arial" panose="020B0604020202020204" pitchFamily="34" charset="0"/>
                <a:ea typeface="微软雅黑 Light" panose="020B0502040204020203" pitchFamily="34" charset="-122"/>
                <a:cs typeface="Arial" panose="020B0604020202020204" pitchFamily="34" charset="0"/>
              </a:rPr>
              <a:t>Collect the critical-waveform data (cavity voltage, forward/reflected…) by digital low-level radio-frequency (LLRF) DAQ systems</a:t>
            </a:r>
          </a:p>
          <a:p>
            <a:pPr marL="342900" indent="-342900">
              <a:lnSpc>
                <a:spcPct val="120000"/>
              </a:lnSpc>
              <a:buFont typeface="Wingdings" panose="05000000000000000000" pitchFamily="2" charset="2"/>
              <a:buChar char="l"/>
            </a:pPr>
            <a:r>
              <a:rPr lang="en-US" altLang="zh-CN" sz="1600">
                <a:latin typeface="Arial" panose="020B0604020202020204" pitchFamily="34" charset="0"/>
                <a:ea typeface="微软雅黑 Light" panose="020B0502040204020203" pitchFamily="34" charset="-122"/>
                <a:cs typeface="Arial" panose="020B0604020202020204" pitchFamily="34" charset="0"/>
              </a:rPr>
              <a:t>Data-analysis were performed by subject matter experts</a:t>
            </a:r>
          </a:p>
        </p:txBody>
      </p:sp>
      <p:sp>
        <p:nvSpPr>
          <p:cNvPr id="20" name="文本框 19">
            <a:extLst>
              <a:ext uri="{FF2B5EF4-FFF2-40B4-BE49-F238E27FC236}">
                <a16:creationId xmlns:a16="http://schemas.microsoft.com/office/drawing/2014/main" id="{BDA0EE50-40EF-5C38-1C8C-BA74C933C9A3}"/>
              </a:ext>
            </a:extLst>
          </p:cNvPr>
          <p:cNvSpPr txBox="1"/>
          <p:nvPr/>
        </p:nvSpPr>
        <p:spPr>
          <a:xfrm>
            <a:off x="1927242" y="4170352"/>
            <a:ext cx="4446269" cy="400110"/>
          </a:xfrm>
          <a:prstGeom prst="rect">
            <a:avLst/>
          </a:prstGeom>
          <a:noFill/>
          <a:effectLst>
            <a:outerShdw blurRad="50800" dist="38100" dir="13500000" algn="br" rotWithShape="0">
              <a:prstClr val="black"/>
            </a:outerShdw>
          </a:effectLst>
        </p:spPr>
        <p:txBody>
          <a:bodyPr wrap="square">
            <a:spAutoFit/>
          </a:bodyPr>
          <a:lstStyle/>
          <a:p>
            <a:r>
              <a:rPr lang="en-US" altLang="zh-CN" sz="2000"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rPr>
              <a:t>Complicated &amp; Time-consuming</a:t>
            </a:r>
            <a:endParaRPr lang="zh-CN" altLang="en-US" sz="2000"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endParaRPr>
          </a:p>
        </p:txBody>
      </p:sp>
      <p:pic>
        <p:nvPicPr>
          <p:cNvPr id="21" name="图形 20" descr="研究 纯色填充">
            <a:extLst>
              <a:ext uri="{FF2B5EF4-FFF2-40B4-BE49-F238E27FC236}">
                <a16:creationId xmlns:a16="http://schemas.microsoft.com/office/drawing/2014/main" id="{52882395-F9DB-A4A7-B612-59498DBDE2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13890" y="2637612"/>
            <a:ext cx="1287332" cy="1287332"/>
          </a:xfrm>
          <a:prstGeom prst="rect">
            <a:avLst/>
          </a:prstGeom>
        </p:spPr>
      </p:pic>
      <p:sp>
        <p:nvSpPr>
          <p:cNvPr id="6" name="文本框 5">
            <a:extLst>
              <a:ext uri="{FF2B5EF4-FFF2-40B4-BE49-F238E27FC236}">
                <a16:creationId xmlns:a16="http://schemas.microsoft.com/office/drawing/2014/main" id="{3DFAC665-CAF8-654F-267A-1D6CF59FAEDE}"/>
              </a:ext>
            </a:extLst>
          </p:cNvPr>
          <p:cNvSpPr txBox="1"/>
          <p:nvPr/>
        </p:nvSpPr>
        <p:spPr>
          <a:xfrm>
            <a:off x="8136436" y="4821690"/>
            <a:ext cx="3887241" cy="1400383"/>
          </a:xfrm>
          <a:prstGeom prst="rect">
            <a:avLst/>
          </a:prstGeom>
          <a:noFill/>
        </p:spPr>
        <p:txBody>
          <a:bodyPr wrap="square">
            <a:spAutoFit/>
          </a:bodyPr>
          <a:lstStyle/>
          <a:p>
            <a:pPr>
              <a:spcAft>
                <a:spcPts val="600"/>
              </a:spcAft>
            </a:pPr>
            <a:r>
              <a:rPr lang="en-US" altLang="zh-CN" sz="1600" dirty="0">
                <a:solidFill>
                  <a:srgbClr val="C55A11"/>
                </a:solidFill>
                <a:latin typeface="Arial" panose="020B0604020202020204" pitchFamily="34" charset="0"/>
                <a:cs typeface="Arial" panose="020B0604020202020204" pitchFamily="34" charset="0"/>
              </a:rPr>
              <a:t>Expert-based fault analysis requires expertise and intuition </a:t>
            </a:r>
            <a:r>
              <a:rPr lang="en-US" altLang="zh-CN" sz="1200" dirty="0">
                <a:solidFill>
                  <a:srgbClr val="C55A11"/>
                </a:solidFill>
                <a:latin typeface="Arial" panose="020B0604020202020204" pitchFamily="34" charset="0"/>
                <a:cs typeface="Arial" panose="020B0604020202020204" pitchFamily="34" charset="0"/>
              </a:rPr>
              <a:t>(</a:t>
            </a:r>
            <a:r>
              <a:rPr lang="en-US" altLang="zh-CN" sz="1200" i="1" dirty="0">
                <a:solidFill>
                  <a:srgbClr val="C55A11"/>
                </a:solidFill>
                <a:latin typeface="Arial" panose="020B0604020202020204" pitchFamily="34" charset="0"/>
                <a:cs typeface="Arial" panose="020B0604020202020204" pitchFamily="34" charset="0"/>
              </a:rPr>
              <a:t>which makes it difficult to provide real-time fault feedback to operators</a:t>
            </a:r>
            <a:r>
              <a:rPr lang="en-US" altLang="zh-CN" sz="1200" dirty="0">
                <a:solidFill>
                  <a:srgbClr val="C55A11"/>
                </a:solidFill>
                <a:latin typeface="Arial" panose="020B0604020202020204" pitchFamily="34" charset="0"/>
                <a:cs typeface="Arial" panose="020B0604020202020204" pitchFamily="34" charset="0"/>
              </a:rPr>
              <a:t>)</a:t>
            </a:r>
            <a:r>
              <a:rPr lang="en-US" altLang="zh-CN" sz="1600" dirty="0">
                <a:solidFill>
                  <a:srgbClr val="C55A11"/>
                </a:solidFill>
                <a:latin typeface="Arial" panose="020B0604020202020204" pitchFamily="34" charset="0"/>
                <a:cs typeface="Arial" panose="020B0604020202020204" pitchFamily="34" charset="0"/>
              </a:rPr>
              <a:t> </a:t>
            </a:r>
          </a:p>
          <a:p>
            <a:pPr>
              <a:spcAft>
                <a:spcPts val="600"/>
              </a:spcAft>
            </a:pPr>
            <a:r>
              <a:rPr lang="zh-CN" altLang="en-US" sz="1600" dirty="0">
                <a:solidFill>
                  <a:srgbClr val="C55A11"/>
                </a:solidFill>
                <a:latin typeface="Arial" panose="020B0604020202020204" pitchFamily="34" charset="0"/>
                <a:cs typeface="Arial" panose="020B0604020202020204" pitchFamily="34" charset="0"/>
              </a:rPr>
              <a:t>→ </a:t>
            </a:r>
            <a:r>
              <a:rPr lang="en-US" altLang="zh-CN" sz="1600" dirty="0">
                <a:solidFill>
                  <a:srgbClr val="C55A11"/>
                </a:solidFill>
                <a:latin typeface="Arial" panose="020B0604020202020204" pitchFamily="34" charset="0"/>
                <a:cs typeface="Arial" panose="020B0604020202020204" pitchFamily="34" charset="0"/>
              </a:rPr>
              <a:t>Automatically Fault Classification (using </a:t>
            </a:r>
            <a:r>
              <a:rPr lang="en-US" altLang="zh-CN" sz="1600" b="1" i="1" dirty="0">
                <a:solidFill>
                  <a:srgbClr val="C55A11"/>
                </a:solidFill>
                <a:latin typeface="Arial" panose="020B0604020202020204" pitchFamily="34" charset="0"/>
                <a:cs typeface="Arial" panose="020B0604020202020204" pitchFamily="34" charset="0"/>
              </a:rPr>
              <a:t>machine learning tech.</a:t>
            </a:r>
            <a:r>
              <a:rPr lang="en-US" altLang="zh-CN" sz="1600" dirty="0">
                <a:solidFill>
                  <a:srgbClr val="C55A11"/>
                </a:solidFill>
                <a:latin typeface="Arial" panose="020B0604020202020204" pitchFamily="34" charset="0"/>
                <a:cs typeface="Arial" panose="020B0604020202020204" pitchFamily="34" charset="0"/>
              </a:rPr>
              <a:t>)</a:t>
            </a:r>
            <a:endParaRPr lang="zh-CN" altLang="en-US" sz="1600" dirty="0">
              <a:solidFill>
                <a:srgbClr val="C55A11"/>
              </a:solidFill>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8AD373DE-9845-9BC7-96F7-80583FA5955E}"/>
              </a:ext>
            </a:extLst>
          </p:cNvPr>
          <p:cNvSpPr txBox="1"/>
          <p:nvPr/>
        </p:nvSpPr>
        <p:spPr>
          <a:xfrm>
            <a:off x="8172107" y="928831"/>
            <a:ext cx="3405744" cy="810671"/>
          </a:xfrm>
          <a:prstGeom prst="rect">
            <a:avLst/>
          </a:prstGeom>
          <a:noFill/>
        </p:spPr>
        <p:txBody>
          <a:bodyPr wrap="square">
            <a:spAutoFit/>
          </a:bodyPr>
          <a:lstStyle/>
          <a:p>
            <a:pPr>
              <a:lnSpc>
                <a:spcPct val="120000"/>
              </a:lnSpc>
            </a:pPr>
            <a:r>
              <a:rPr lang="en-US" altLang="zh-CN" sz="1200" dirty="0">
                <a:solidFill>
                  <a:schemeClr val="bg1"/>
                </a:solidFill>
                <a:latin typeface="Arial" panose="020B0604020202020204" pitchFamily="34" charset="0"/>
                <a:cs typeface="Arial" panose="020B0604020202020204" pitchFamily="34" charset="0"/>
              </a:rPr>
              <a:t>Cavity voltage (</a:t>
            </a:r>
            <a:r>
              <a:rPr lang="en-US" altLang="zh-CN" sz="1400" b="1" i="1" dirty="0">
                <a:solidFill>
                  <a:schemeClr val="bg1"/>
                </a:solidFill>
                <a:latin typeface="Arial" panose="020B0604020202020204" pitchFamily="34" charset="0"/>
                <a:cs typeface="Arial" panose="020B0604020202020204" pitchFamily="34" charset="0"/>
              </a:rPr>
              <a:t>V</a:t>
            </a:r>
            <a:r>
              <a:rPr lang="en-US" altLang="zh-CN" sz="1400" b="1" baseline="-25000" dirty="0">
                <a:solidFill>
                  <a:schemeClr val="bg1"/>
                </a:solidFill>
                <a:latin typeface="Arial" panose="020B0604020202020204" pitchFamily="34" charset="0"/>
                <a:cs typeface="Arial" panose="020B0604020202020204" pitchFamily="34" charset="0"/>
              </a:rPr>
              <a:t>c</a:t>
            </a:r>
            <a:r>
              <a:rPr lang="en-US" altLang="zh-CN" sz="1200" dirty="0">
                <a:solidFill>
                  <a:schemeClr val="bg1"/>
                </a:solidFill>
                <a:latin typeface="Arial" panose="020B0604020202020204" pitchFamily="34" charset="0"/>
                <a:cs typeface="Arial" panose="020B0604020202020204" pitchFamily="34" charset="0"/>
              </a:rPr>
              <a:t>), forward (</a:t>
            </a:r>
            <a:r>
              <a:rPr lang="en-US" altLang="zh-CN" sz="1400" b="1" i="1" dirty="0">
                <a:solidFill>
                  <a:schemeClr val="bg1"/>
                </a:solidFill>
                <a:latin typeface="Arial" panose="020B0604020202020204" pitchFamily="34" charset="0"/>
                <a:cs typeface="Arial" panose="020B0604020202020204" pitchFamily="34" charset="0"/>
              </a:rPr>
              <a:t>V</a:t>
            </a:r>
            <a:r>
              <a:rPr lang="en-US" altLang="zh-CN" sz="1400" b="1" baseline="-25000" dirty="0">
                <a:solidFill>
                  <a:schemeClr val="bg1"/>
                </a:solidFill>
                <a:latin typeface="Arial" panose="020B0604020202020204" pitchFamily="34" charset="0"/>
                <a:cs typeface="Arial" panose="020B0604020202020204" pitchFamily="34" charset="0"/>
              </a:rPr>
              <a:t>f</a:t>
            </a:r>
            <a:r>
              <a:rPr lang="en-US" altLang="zh-CN" sz="1400" b="1" dirty="0">
                <a:solidFill>
                  <a:schemeClr val="bg1"/>
                </a:solidFill>
                <a:latin typeface="Arial" panose="020B0604020202020204" pitchFamily="34" charset="0"/>
                <a:cs typeface="Arial" panose="020B0604020202020204" pitchFamily="34" charset="0"/>
              </a:rPr>
              <a:t>*</a:t>
            </a:r>
            <a:r>
              <a:rPr lang="en-US" altLang="zh-CN" sz="1200" dirty="0">
                <a:solidFill>
                  <a:schemeClr val="bg1"/>
                </a:solidFill>
                <a:latin typeface="Arial" panose="020B0604020202020204" pitchFamily="34" charset="0"/>
                <a:cs typeface="Arial" panose="020B0604020202020204" pitchFamily="34" charset="0"/>
              </a:rPr>
              <a:t>)/reflected (</a:t>
            </a:r>
            <a:r>
              <a:rPr lang="en-US" altLang="zh-CN" sz="1400" b="1" i="1" dirty="0" err="1">
                <a:solidFill>
                  <a:schemeClr val="bg1"/>
                </a:solidFill>
                <a:latin typeface="Arial" panose="020B0604020202020204" pitchFamily="34" charset="0"/>
                <a:cs typeface="Arial" panose="020B0604020202020204" pitchFamily="34" charset="0"/>
              </a:rPr>
              <a:t>V</a:t>
            </a:r>
            <a:r>
              <a:rPr lang="en-US" altLang="zh-CN" sz="1400" b="1" baseline="-25000" dirty="0" err="1">
                <a:solidFill>
                  <a:schemeClr val="bg1"/>
                </a:solidFill>
                <a:latin typeface="Arial" panose="020B0604020202020204" pitchFamily="34" charset="0"/>
                <a:cs typeface="Arial" panose="020B0604020202020204" pitchFamily="34" charset="0"/>
              </a:rPr>
              <a:t>r</a:t>
            </a:r>
            <a:r>
              <a:rPr lang="en-US" altLang="zh-CN" sz="1400" b="1" dirty="0">
                <a:solidFill>
                  <a:schemeClr val="bg1"/>
                </a:solidFill>
                <a:latin typeface="Arial" panose="020B0604020202020204" pitchFamily="34" charset="0"/>
                <a:cs typeface="Arial" panose="020B0604020202020204" pitchFamily="34" charset="0"/>
              </a:rPr>
              <a:t>*</a:t>
            </a:r>
            <a:r>
              <a:rPr lang="en-US" altLang="zh-CN" sz="1200" dirty="0">
                <a:solidFill>
                  <a:schemeClr val="bg1"/>
                </a:solidFill>
                <a:latin typeface="Arial" panose="020B0604020202020204" pitchFamily="34" charset="0"/>
                <a:cs typeface="Arial" panose="020B0604020202020204" pitchFamily="34" charset="0"/>
              </a:rPr>
              <a:t>) and DAC output (</a:t>
            </a:r>
            <a:r>
              <a:rPr lang="en-US" altLang="zh-CN" sz="1400" b="1" i="1" dirty="0">
                <a:solidFill>
                  <a:schemeClr val="bg1"/>
                </a:solidFill>
                <a:latin typeface="Arial" panose="020B0604020202020204" pitchFamily="34" charset="0"/>
                <a:cs typeface="Arial" panose="020B0604020202020204" pitchFamily="34" charset="0"/>
              </a:rPr>
              <a:t>V</a:t>
            </a:r>
            <a:r>
              <a:rPr lang="en-US" altLang="zh-CN" sz="1400" b="1" baseline="-25000" dirty="0">
                <a:solidFill>
                  <a:schemeClr val="bg1"/>
                </a:solidFill>
                <a:latin typeface="Arial" panose="020B0604020202020204" pitchFamily="34" charset="0"/>
                <a:cs typeface="Arial" panose="020B0604020202020204" pitchFamily="34" charset="0"/>
              </a:rPr>
              <a:t>LLRF</a:t>
            </a:r>
            <a:r>
              <a:rPr lang="en-US" altLang="zh-CN" sz="1200" dirty="0">
                <a:solidFill>
                  <a:schemeClr val="bg1"/>
                </a:solidFill>
                <a:latin typeface="Arial" panose="020B0604020202020204" pitchFamily="34" charset="0"/>
                <a:cs typeface="Arial" panose="020B0604020202020204" pitchFamily="34" charset="0"/>
              </a:rPr>
              <a:t>) signals are recorded (</a:t>
            </a:r>
            <a:r>
              <a:rPr lang="en-US" altLang="zh-CN" sz="1100" i="1" dirty="0">
                <a:solidFill>
                  <a:schemeClr val="bg1"/>
                </a:solidFill>
                <a:latin typeface="Arial" panose="020B0604020202020204" pitchFamily="34" charset="0"/>
                <a:cs typeface="Arial" panose="020B0604020202020204" pitchFamily="34" charset="0"/>
              </a:rPr>
              <a:t>10 kHz ~ 100 kHz, 50000 samples for each signal</a:t>
            </a:r>
            <a:r>
              <a:rPr lang="en-US" altLang="zh-CN" sz="1200" dirty="0">
                <a:solidFill>
                  <a:schemeClr val="bg1"/>
                </a:solidFill>
                <a:latin typeface="Arial" panose="020B0604020202020204" pitchFamily="34" charset="0"/>
                <a:cs typeface="Arial" panose="020B0604020202020204" pitchFamily="34" charset="0"/>
              </a:rPr>
              <a:t>) </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22" name="文本占位符 1">
            <a:extLst>
              <a:ext uri="{FF2B5EF4-FFF2-40B4-BE49-F238E27FC236}">
                <a16:creationId xmlns:a16="http://schemas.microsoft.com/office/drawing/2014/main" id="{1A6D01FD-EB90-4E51-2402-A90CC3415742}"/>
              </a:ext>
            </a:extLst>
          </p:cNvPr>
          <p:cNvSpPr txBox="1">
            <a:spLocks/>
          </p:cNvSpPr>
          <p:nvPr/>
        </p:nvSpPr>
        <p:spPr>
          <a:xfrm>
            <a:off x="-21337" y="899311"/>
            <a:ext cx="8157773"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lnSpc>
                <a:spcPct val="120000"/>
              </a:lnSpc>
              <a:buFont typeface="Wingdings" panose="05000000000000000000" pitchFamily="2" charset="2"/>
              <a:buChar char="l"/>
            </a:pPr>
            <a:r>
              <a:rPr lang="en-US" altLang="zh-CN" sz="2000">
                <a:latin typeface="Arial" panose="020B0604020202020204" pitchFamily="34" charset="0"/>
                <a:ea typeface="微软雅黑 Light" panose="020B0502040204020203" pitchFamily="34" charset="-122"/>
                <a:cs typeface="Arial" panose="020B0604020202020204" pitchFamily="34" charset="0"/>
              </a:rPr>
              <a:t>C</a:t>
            </a:r>
            <a:r>
              <a:rPr lang="en-US" altLang="zh-CN">
                <a:latin typeface="Arial" panose="020B0604020202020204" pitchFamily="34" charset="0"/>
                <a:ea typeface="微软雅黑 Light" panose="020B0502040204020203" pitchFamily="34" charset="-122"/>
                <a:cs typeface="Arial" panose="020B0604020202020204" pitchFamily="34" charset="0"/>
              </a:rPr>
              <a:t>ollect the critical-waveform data (cavity voltage, forward/reflected…) by digital low-level radio-frequency (LLRF) DAQ systems</a:t>
            </a:r>
          </a:p>
          <a:p>
            <a:pPr marL="800100" lvl="1" indent="-342900">
              <a:lnSpc>
                <a:spcPct val="120000"/>
              </a:lnSpc>
              <a:buFont typeface="Wingdings" panose="05000000000000000000" pitchFamily="2" charset="2"/>
              <a:buChar char="l"/>
            </a:pPr>
            <a:r>
              <a:rPr lang="en-US" altLang="zh-CN" sz="2000">
                <a:latin typeface="Arial" panose="020B0604020202020204" pitchFamily="34" charset="0"/>
                <a:ea typeface="微软雅黑 Light" panose="020B0502040204020203" pitchFamily="34" charset="-122"/>
                <a:cs typeface="Arial" panose="020B0604020202020204" pitchFamily="34" charset="0"/>
              </a:rPr>
              <a:t>D</a:t>
            </a:r>
            <a:r>
              <a:rPr lang="en-US" altLang="zh-CN">
                <a:latin typeface="Arial" panose="020B0604020202020204" pitchFamily="34" charset="0"/>
                <a:ea typeface="微软雅黑 Light" panose="020B0502040204020203" pitchFamily="34" charset="-122"/>
                <a:cs typeface="Arial" panose="020B0604020202020204" pitchFamily="34" charset="0"/>
              </a:rPr>
              <a:t>ata-analysis were performed by subject matter experts</a:t>
            </a:r>
            <a:endParaRPr lang="en-US" altLang="zh-CN" sz="2000">
              <a:latin typeface="Arial" panose="020B0604020202020204" pitchFamily="34" charset="0"/>
              <a:ea typeface="微软雅黑 Light" panose="020B0502040204020203" pitchFamily="34" charset="-122"/>
              <a:cs typeface="Arial" panose="020B0604020202020204" pitchFamily="34" charset="0"/>
            </a:endParaRPr>
          </a:p>
        </p:txBody>
      </p:sp>
      <p:sp>
        <p:nvSpPr>
          <p:cNvPr id="5" name="文本框 4">
            <a:extLst>
              <a:ext uri="{FF2B5EF4-FFF2-40B4-BE49-F238E27FC236}">
                <a16:creationId xmlns:a16="http://schemas.microsoft.com/office/drawing/2014/main" id="{977E5F02-A3F5-F85D-4B8B-08AB56BE905E}"/>
              </a:ext>
            </a:extLst>
          </p:cNvPr>
          <p:cNvSpPr txBox="1"/>
          <p:nvPr/>
        </p:nvSpPr>
        <p:spPr>
          <a:xfrm>
            <a:off x="7860431" y="6222073"/>
            <a:ext cx="3887241" cy="261610"/>
          </a:xfrm>
          <a:prstGeom prst="rect">
            <a:avLst/>
          </a:prstGeom>
          <a:noFill/>
        </p:spPr>
        <p:txBody>
          <a:bodyPr wrap="square">
            <a:spAutoFit/>
          </a:bodyPr>
          <a:lstStyle/>
          <a:p>
            <a:pPr algn="l"/>
            <a:r>
              <a:rPr lang="en-US" altLang="zh-CN" sz="1100" b="0" i="0" u="none" strike="noStrike" baseline="0" dirty="0">
                <a:solidFill>
                  <a:schemeClr val="bg1">
                    <a:lumMod val="50000"/>
                  </a:schemeClr>
                </a:solidFill>
                <a:latin typeface="NimbusRomNo9L-Regu"/>
              </a:rPr>
              <a:t>C. Tennant et al., Phys. Rev. Accel. Beams, 11 </a:t>
            </a:r>
            <a:r>
              <a:rPr lang="en-US" altLang="zh-CN" sz="1100" b="0" i="0" u="none" strike="noStrike" baseline="0" dirty="0">
                <a:solidFill>
                  <a:schemeClr val="bg1">
                    <a:lumMod val="50000"/>
                  </a:schemeClr>
                </a:solidFill>
                <a:latin typeface="NimbusSanL-Regu"/>
              </a:rPr>
              <a:t>871 </a:t>
            </a:r>
            <a:r>
              <a:rPr lang="en-US" altLang="zh-CN" sz="1100" b="0" i="0" u="none" strike="noStrike" baseline="0" dirty="0">
                <a:solidFill>
                  <a:schemeClr val="bg1">
                    <a:lumMod val="50000"/>
                  </a:schemeClr>
                </a:solidFill>
                <a:latin typeface="NimbusRomNo9L-Regu"/>
              </a:rPr>
              <a:t>(2020) 114601</a:t>
            </a:r>
            <a:endParaRPr lang="zh-CN" altLang="en-US" sz="1100" dirty="0">
              <a:solidFill>
                <a:schemeClr val="bg1">
                  <a:lumMod val="50000"/>
                </a:schemeClr>
              </a:solidFill>
            </a:endParaRPr>
          </a:p>
        </p:txBody>
      </p:sp>
      <p:sp>
        <p:nvSpPr>
          <p:cNvPr id="9" name="标题 21">
            <a:extLst>
              <a:ext uri="{FF2B5EF4-FFF2-40B4-BE49-F238E27FC236}">
                <a16:creationId xmlns:a16="http://schemas.microsoft.com/office/drawing/2014/main" id="{D03F894B-2FD2-07CC-0A8B-DE24D6923C90}"/>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3200"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Classification of SRF Faults</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23129624"/>
      </p:ext>
    </p:extLst>
  </p:cSld>
  <p:clrMapOvr>
    <a:masterClrMapping/>
  </p:clrMapOvr>
  <p:transition advTm="54045"/>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矩形: 圆角 126">
            <a:extLst>
              <a:ext uri="{FF2B5EF4-FFF2-40B4-BE49-F238E27FC236}">
                <a16:creationId xmlns:a16="http://schemas.microsoft.com/office/drawing/2014/main" id="{A1B6893F-B87F-86EC-7FC7-76E86662A286}"/>
              </a:ext>
            </a:extLst>
          </p:cNvPr>
          <p:cNvSpPr/>
          <p:nvPr/>
        </p:nvSpPr>
        <p:spPr>
          <a:xfrm>
            <a:off x="4922668" y="2770434"/>
            <a:ext cx="2478780" cy="833637"/>
          </a:xfrm>
          <a:prstGeom prst="roundRect">
            <a:avLst>
              <a:gd name="adj" fmla="val 4874"/>
            </a:avLst>
          </a:prstGeom>
          <a:solidFill>
            <a:srgbClr val="DAE3F3"/>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圆角 97">
            <a:extLst>
              <a:ext uri="{FF2B5EF4-FFF2-40B4-BE49-F238E27FC236}">
                <a16:creationId xmlns:a16="http://schemas.microsoft.com/office/drawing/2014/main" id="{4C3CEEF5-E500-D68C-BEA9-4400FA59111C}"/>
              </a:ext>
            </a:extLst>
          </p:cNvPr>
          <p:cNvSpPr/>
          <p:nvPr/>
        </p:nvSpPr>
        <p:spPr>
          <a:xfrm>
            <a:off x="3843457" y="5024093"/>
            <a:ext cx="3546974" cy="833637"/>
          </a:xfrm>
          <a:prstGeom prst="roundRect">
            <a:avLst>
              <a:gd name="adj" fmla="val 4874"/>
            </a:avLst>
          </a:prstGeom>
          <a:solidFill>
            <a:srgbClr val="DAE3F3"/>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FE577CB0-E767-E536-7673-ECFBABED7837}"/>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75</a:t>
            </a:fld>
            <a:endParaRPr lang="en-GB" altLang="zh-CN"/>
          </a:p>
        </p:txBody>
      </p:sp>
      <p:pic>
        <p:nvPicPr>
          <p:cNvPr id="4" name="图片 3">
            <a:extLst>
              <a:ext uri="{FF2B5EF4-FFF2-40B4-BE49-F238E27FC236}">
                <a16:creationId xmlns:a16="http://schemas.microsoft.com/office/drawing/2014/main" id="{B9526A3D-D144-9992-E4B2-EC6C76D116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86774" y="1987862"/>
            <a:ext cx="2334003" cy="1855026"/>
          </a:xfrm>
          <a:prstGeom prst="rect">
            <a:avLst/>
          </a:prstGeom>
        </p:spPr>
      </p:pic>
      <p:grpSp>
        <p:nvGrpSpPr>
          <p:cNvPr id="53" name="组合 52">
            <a:extLst>
              <a:ext uri="{FF2B5EF4-FFF2-40B4-BE49-F238E27FC236}">
                <a16:creationId xmlns:a16="http://schemas.microsoft.com/office/drawing/2014/main" id="{FED4897A-6CE9-0576-8C2F-D131C9CB9553}"/>
              </a:ext>
            </a:extLst>
          </p:cNvPr>
          <p:cNvGrpSpPr/>
          <p:nvPr/>
        </p:nvGrpSpPr>
        <p:grpSpPr>
          <a:xfrm>
            <a:off x="614290" y="2798602"/>
            <a:ext cx="2730939" cy="3641002"/>
            <a:chOff x="4138049" y="1117411"/>
            <a:chExt cx="3377575" cy="4543102"/>
          </a:xfrm>
        </p:grpSpPr>
        <p:grpSp>
          <p:nvGrpSpPr>
            <p:cNvPr id="45" name="组合 44">
              <a:extLst>
                <a:ext uri="{FF2B5EF4-FFF2-40B4-BE49-F238E27FC236}">
                  <a16:creationId xmlns:a16="http://schemas.microsoft.com/office/drawing/2014/main" id="{EE37FDAF-7102-C61B-1644-C14B579D6B73}"/>
                </a:ext>
              </a:extLst>
            </p:cNvPr>
            <p:cNvGrpSpPr/>
            <p:nvPr/>
          </p:nvGrpSpPr>
          <p:grpSpPr>
            <a:xfrm>
              <a:off x="5782074" y="1117411"/>
              <a:ext cx="1733550" cy="2303462"/>
              <a:chOff x="1049508" y="1238525"/>
              <a:chExt cx="1733550" cy="2303462"/>
            </a:xfrm>
          </p:grpSpPr>
          <p:sp>
            <p:nvSpPr>
              <p:cNvPr id="43" name="矩形 42">
                <a:extLst>
                  <a:ext uri="{FF2B5EF4-FFF2-40B4-BE49-F238E27FC236}">
                    <a16:creationId xmlns:a16="http://schemas.microsoft.com/office/drawing/2014/main" id="{13EFE422-0E7A-CECF-EFF6-1CCDF0431DD0}"/>
                  </a:ext>
                </a:extLst>
              </p:cNvPr>
              <p:cNvSpPr/>
              <p:nvPr/>
            </p:nvSpPr>
            <p:spPr>
              <a:xfrm>
                <a:off x="1049508" y="1238525"/>
                <a:ext cx="1733550" cy="2303462"/>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形 43">
                <a:extLst>
                  <a:ext uri="{FF2B5EF4-FFF2-40B4-BE49-F238E27FC236}">
                    <a16:creationId xmlns:a16="http://schemas.microsoft.com/office/drawing/2014/main" id="{208211A3-0489-1E79-B402-49963A61940D}"/>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75138" t="48282" r="2411" b="9758"/>
              <a:stretch/>
            </p:blipFill>
            <p:spPr>
              <a:xfrm>
                <a:off x="1061024" y="1262150"/>
                <a:ext cx="1665243" cy="2238250"/>
              </a:xfrm>
              <a:prstGeom prst="rect">
                <a:avLst/>
              </a:prstGeom>
            </p:spPr>
          </p:pic>
        </p:grpSp>
        <p:grpSp>
          <p:nvGrpSpPr>
            <p:cNvPr id="42" name="组合 41">
              <a:extLst>
                <a:ext uri="{FF2B5EF4-FFF2-40B4-BE49-F238E27FC236}">
                  <a16:creationId xmlns:a16="http://schemas.microsoft.com/office/drawing/2014/main" id="{45F702EB-D94F-8754-21C9-942F02AE7D36}"/>
                </a:ext>
              </a:extLst>
            </p:cNvPr>
            <p:cNvGrpSpPr/>
            <p:nvPr/>
          </p:nvGrpSpPr>
          <p:grpSpPr>
            <a:xfrm>
              <a:off x="5576898" y="1400133"/>
              <a:ext cx="1733550" cy="2303462"/>
              <a:chOff x="825654" y="1473449"/>
              <a:chExt cx="1733550" cy="2303462"/>
            </a:xfrm>
          </p:grpSpPr>
          <p:sp>
            <p:nvSpPr>
              <p:cNvPr id="40" name="矩形 39">
                <a:extLst>
                  <a:ext uri="{FF2B5EF4-FFF2-40B4-BE49-F238E27FC236}">
                    <a16:creationId xmlns:a16="http://schemas.microsoft.com/office/drawing/2014/main" id="{61193A43-6A8C-B72C-1D74-FC6FD0AC47E6}"/>
                  </a:ext>
                </a:extLst>
              </p:cNvPr>
              <p:cNvSpPr/>
              <p:nvPr/>
            </p:nvSpPr>
            <p:spPr>
              <a:xfrm>
                <a:off x="825654" y="1473449"/>
                <a:ext cx="1733550" cy="2303462"/>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形 40">
                <a:extLst>
                  <a:ext uri="{FF2B5EF4-FFF2-40B4-BE49-F238E27FC236}">
                    <a16:creationId xmlns:a16="http://schemas.microsoft.com/office/drawing/2014/main" id="{068C4D24-09F9-0B91-EB58-537B81A4DCED}"/>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50199" t="48160" r="27583" b="9976"/>
              <a:stretch/>
            </p:blipFill>
            <p:spPr>
              <a:xfrm>
                <a:off x="848548" y="1498765"/>
                <a:ext cx="1665094" cy="2256381"/>
              </a:xfrm>
              <a:prstGeom prst="rect">
                <a:avLst/>
              </a:prstGeom>
            </p:spPr>
          </p:pic>
        </p:grpSp>
        <p:grpSp>
          <p:nvGrpSpPr>
            <p:cNvPr id="39" name="组合 38">
              <a:extLst>
                <a:ext uri="{FF2B5EF4-FFF2-40B4-BE49-F238E27FC236}">
                  <a16:creationId xmlns:a16="http://schemas.microsoft.com/office/drawing/2014/main" id="{13510545-9104-554E-8C84-17A84DD436B4}"/>
                </a:ext>
              </a:extLst>
            </p:cNvPr>
            <p:cNvGrpSpPr/>
            <p:nvPr/>
          </p:nvGrpSpPr>
          <p:grpSpPr>
            <a:xfrm>
              <a:off x="5349293" y="1709856"/>
              <a:ext cx="1733550" cy="2303462"/>
              <a:chOff x="1000814" y="1539476"/>
              <a:chExt cx="1733550" cy="2303462"/>
            </a:xfrm>
          </p:grpSpPr>
          <p:sp>
            <p:nvSpPr>
              <p:cNvPr id="37" name="矩形 36">
                <a:extLst>
                  <a:ext uri="{FF2B5EF4-FFF2-40B4-BE49-F238E27FC236}">
                    <a16:creationId xmlns:a16="http://schemas.microsoft.com/office/drawing/2014/main" id="{25BE625D-9F09-3AF1-E1BF-5FD914D968B7}"/>
                  </a:ext>
                </a:extLst>
              </p:cNvPr>
              <p:cNvSpPr/>
              <p:nvPr/>
            </p:nvSpPr>
            <p:spPr>
              <a:xfrm>
                <a:off x="1000814" y="1539476"/>
                <a:ext cx="1733550" cy="2303462"/>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形 37">
                <a:extLst>
                  <a:ext uri="{FF2B5EF4-FFF2-40B4-BE49-F238E27FC236}">
                    <a16:creationId xmlns:a16="http://schemas.microsoft.com/office/drawing/2014/main" id="{00912BF1-3DFA-DAEC-65F7-CD92CC5EE25E}"/>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25019" t="48633" r="52530" b="9407"/>
              <a:stretch/>
            </p:blipFill>
            <p:spPr>
              <a:xfrm>
                <a:off x="1012911" y="1547330"/>
                <a:ext cx="1687956" cy="2268778"/>
              </a:xfrm>
              <a:prstGeom prst="rect">
                <a:avLst/>
              </a:prstGeom>
            </p:spPr>
          </p:pic>
        </p:grpSp>
        <p:grpSp>
          <p:nvGrpSpPr>
            <p:cNvPr id="36" name="组合 35">
              <a:extLst>
                <a:ext uri="{FF2B5EF4-FFF2-40B4-BE49-F238E27FC236}">
                  <a16:creationId xmlns:a16="http://schemas.microsoft.com/office/drawing/2014/main" id="{AD53481F-D4BE-6A21-BA61-42C01C985F66}"/>
                </a:ext>
              </a:extLst>
            </p:cNvPr>
            <p:cNvGrpSpPr/>
            <p:nvPr/>
          </p:nvGrpSpPr>
          <p:grpSpPr>
            <a:xfrm>
              <a:off x="5121688" y="2019579"/>
              <a:ext cx="1733550" cy="2303462"/>
              <a:chOff x="19724" y="1349376"/>
              <a:chExt cx="1733550" cy="2303462"/>
            </a:xfrm>
          </p:grpSpPr>
          <p:sp>
            <p:nvSpPr>
              <p:cNvPr id="33" name="矩形 32">
                <a:extLst>
                  <a:ext uri="{FF2B5EF4-FFF2-40B4-BE49-F238E27FC236}">
                    <a16:creationId xmlns:a16="http://schemas.microsoft.com/office/drawing/2014/main" id="{6CC041FE-890E-0292-909C-E66211347CA4}"/>
                  </a:ext>
                </a:extLst>
              </p:cNvPr>
              <p:cNvSpPr/>
              <p:nvPr/>
            </p:nvSpPr>
            <p:spPr>
              <a:xfrm>
                <a:off x="19724" y="1349376"/>
                <a:ext cx="1733550" cy="2303462"/>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321772B6-F7B2-67FD-014D-C63C78ED0D03}"/>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455" t="49220" r="77580" b="9407"/>
              <a:stretch/>
            </p:blipFill>
            <p:spPr>
              <a:xfrm>
                <a:off x="45328" y="1374240"/>
                <a:ext cx="1664939" cy="2255438"/>
              </a:xfrm>
              <a:prstGeom prst="rect">
                <a:avLst/>
              </a:prstGeom>
            </p:spPr>
          </p:pic>
        </p:grpSp>
        <p:grpSp>
          <p:nvGrpSpPr>
            <p:cNvPr id="52" name="组合 51">
              <a:extLst>
                <a:ext uri="{FF2B5EF4-FFF2-40B4-BE49-F238E27FC236}">
                  <a16:creationId xmlns:a16="http://schemas.microsoft.com/office/drawing/2014/main" id="{973DDFAF-7E22-2363-67D3-61F5358DBE31}"/>
                </a:ext>
              </a:extLst>
            </p:cNvPr>
            <p:cNvGrpSpPr/>
            <p:nvPr/>
          </p:nvGrpSpPr>
          <p:grpSpPr>
            <a:xfrm>
              <a:off x="4866415" y="2355999"/>
              <a:ext cx="1733550" cy="2303462"/>
              <a:chOff x="4206156" y="2117908"/>
              <a:chExt cx="1733550" cy="2303462"/>
            </a:xfrm>
          </p:grpSpPr>
          <p:sp>
            <p:nvSpPr>
              <p:cNvPr id="31" name="矩形 30">
                <a:extLst>
                  <a:ext uri="{FF2B5EF4-FFF2-40B4-BE49-F238E27FC236}">
                    <a16:creationId xmlns:a16="http://schemas.microsoft.com/office/drawing/2014/main" id="{534FFB42-D41E-4D7A-E042-EB4B8F3E0992}"/>
                  </a:ext>
                </a:extLst>
              </p:cNvPr>
              <p:cNvSpPr/>
              <p:nvPr/>
            </p:nvSpPr>
            <p:spPr>
              <a:xfrm>
                <a:off x="4206156" y="2117908"/>
                <a:ext cx="1733550" cy="2303462"/>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形 28">
                <a:extLst>
                  <a:ext uri="{FF2B5EF4-FFF2-40B4-BE49-F238E27FC236}">
                    <a16:creationId xmlns:a16="http://schemas.microsoft.com/office/drawing/2014/main" id="{A0C90385-60BE-D516-E51E-439520F2D7F3}"/>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75287" t="2750" r="2639" b="56244"/>
              <a:stretch/>
            </p:blipFill>
            <p:spPr>
              <a:xfrm>
                <a:off x="4250285" y="2173973"/>
                <a:ext cx="1658666" cy="2216040"/>
              </a:xfrm>
              <a:prstGeom prst="rect">
                <a:avLst/>
              </a:prstGeom>
            </p:spPr>
          </p:pic>
        </p:grpSp>
        <p:sp>
          <p:nvSpPr>
            <p:cNvPr id="19" name="矩形 18">
              <a:extLst>
                <a:ext uri="{FF2B5EF4-FFF2-40B4-BE49-F238E27FC236}">
                  <a16:creationId xmlns:a16="http://schemas.microsoft.com/office/drawing/2014/main" id="{C54F1EFC-03DB-08AD-A485-435C05105F5F}"/>
                </a:ext>
              </a:extLst>
            </p:cNvPr>
            <p:cNvSpPr/>
            <p:nvPr/>
          </p:nvSpPr>
          <p:spPr>
            <a:xfrm>
              <a:off x="4617809" y="2692419"/>
              <a:ext cx="1733550" cy="2303462"/>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形 20">
              <a:extLst>
                <a:ext uri="{FF2B5EF4-FFF2-40B4-BE49-F238E27FC236}">
                  <a16:creationId xmlns:a16="http://schemas.microsoft.com/office/drawing/2014/main" id="{9F827D4A-2B47-69A5-CA3C-926EEFF41571}"/>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50199" t="2750" r="27477" b="55611"/>
            <a:stretch/>
          </p:blipFill>
          <p:spPr>
            <a:xfrm>
              <a:off x="4653775" y="2718121"/>
              <a:ext cx="1676005" cy="2248264"/>
            </a:xfrm>
            <a:prstGeom prst="rect">
              <a:avLst/>
            </a:prstGeom>
          </p:spPr>
        </p:pic>
        <p:sp>
          <p:nvSpPr>
            <p:cNvPr id="12" name="矩形 11">
              <a:extLst>
                <a:ext uri="{FF2B5EF4-FFF2-40B4-BE49-F238E27FC236}">
                  <a16:creationId xmlns:a16="http://schemas.microsoft.com/office/drawing/2014/main" id="{9786C327-188A-F9F5-66AE-3D8F8BCF6E91}"/>
                </a:ext>
              </a:extLst>
            </p:cNvPr>
            <p:cNvSpPr/>
            <p:nvPr/>
          </p:nvSpPr>
          <p:spPr>
            <a:xfrm>
              <a:off x="4378541" y="3008914"/>
              <a:ext cx="1733550" cy="2303462"/>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形 6">
              <a:extLst>
                <a:ext uri="{FF2B5EF4-FFF2-40B4-BE49-F238E27FC236}">
                  <a16:creationId xmlns:a16="http://schemas.microsoft.com/office/drawing/2014/main" id="{2CF951A7-16C4-CB05-2203-0FBB6484187E}"/>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25165" t="2750" r="52523" b="55496"/>
            <a:stretch/>
          </p:blipFill>
          <p:spPr>
            <a:xfrm>
              <a:off x="4434845" y="3033935"/>
              <a:ext cx="1674285" cy="2253420"/>
            </a:xfrm>
            <a:prstGeom prst="rect">
              <a:avLst/>
            </a:prstGeom>
          </p:spPr>
        </p:pic>
        <p:grpSp>
          <p:nvGrpSpPr>
            <p:cNvPr id="14" name="组合 13">
              <a:extLst>
                <a:ext uri="{FF2B5EF4-FFF2-40B4-BE49-F238E27FC236}">
                  <a16:creationId xmlns:a16="http://schemas.microsoft.com/office/drawing/2014/main" id="{0B0B0A32-5532-2DBB-3FDF-BBD93185063C}"/>
                </a:ext>
              </a:extLst>
            </p:cNvPr>
            <p:cNvGrpSpPr/>
            <p:nvPr/>
          </p:nvGrpSpPr>
          <p:grpSpPr>
            <a:xfrm>
              <a:off x="4138049" y="3357051"/>
              <a:ext cx="1733550" cy="2303462"/>
              <a:chOff x="1203014" y="2546230"/>
              <a:chExt cx="1733550" cy="2303462"/>
            </a:xfrm>
          </p:grpSpPr>
          <p:sp>
            <p:nvSpPr>
              <p:cNvPr id="15" name="矩形 14">
                <a:extLst>
                  <a:ext uri="{FF2B5EF4-FFF2-40B4-BE49-F238E27FC236}">
                    <a16:creationId xmlns:a16="http://schemas.microsoft.com/office/drawing/2014/main" id="{6C19B3FB-45D5-FF47-6A69-41164342599A}"/>
                  </a:ext>
                </a:extLst>
              </p:cNvPr>
              <p:cNvSpPr/>
              <p:nvPr/>
            </p:nvSpPr>
            <p:spPr>
              <a:xfrm>
                <a:off x="1203014" y="2546230"/>
                <a:ext cx="1733550" cy="2303462"/>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形 15">
                <a:extLst>
                  <a:ext uri="{FF2B5EF4-FFF2-40B4-BE49-F238E27FC236}">
                    <a16:creationId xmlns:a16="http://schemas.microsoft.com/office/drawing/2014/main" id="{C2B125F5-26DB-33D5-F6C3-27D2F818AC63}"/>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455" t="2750" r="76763" b="55223"/>
              <a:stretch/>
            </p:blipFill>
            <p:spPr>
              <a:xfrm>
                <a:off x="1224031" y="2573223"/>
                <a:ext cx="1698469" cy="2253420"/>
              </a:xfrm>
              <a:prstGeom prst="rect">
                <a:avLst/>
              </a:prstGeom>
            </p:spPr>
          </p:pic>
        </p:grpSp>
      </p:grpSp>
      <p:sp>
        <p:nvSpPr>
          <p:cNvPr id="77" name="矩形 76">
            <a:extLst>
              <a:ext uri="{FF2B5EF4-FFF2-40B4-BE49-F238E27FC236}">
                <a16:creationId xmlns:a16="http://schemas.microsoft.com/office/drawing/2014/main" id="{C73C047A-7921-E9BD-BBB7-7CA751B00753}"/>
              </a:ext>
            </a:extLst>
          </p:cNvPr>
          <p:cNvSpPr/>
          <p:nvPr/>
        </p:nvSpPr>
        <p:spPr>
          <a:xfrm>
            <a:off x="2435881" y="2813546"/>
            <a:ext cx="603741" cy="1536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54563B66-31AA-9ED9-5158-94F5AC8CF376}"/>
              </a:ext>
            </a:extLst>
          </p:cNvPr>
          <p:cNvSpPr/>
          <p:nvPr/>
        </p:nvSpPr>
        <p:spPr>
          <a:xfrm>
            <a:off x="2333713" y="3041324"/>
            <a:ext cx="603741" cy="1536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948C7397-9C84-4DCA-D02B-CC8B38D9E104}"/>
              </a:ext>
            </a:extLst>
          </p:cNvPr>
          <p:cNvSpPr/>
          <p:nvPr/>
        </p:nvSpPr>
        <p:spPr>
          <a:xfrm>
            <a:off x="2042458" y="3307961"/>
            <a:ext cx="794702" cy="111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0D4DB40E-A4A0-5378-884D-D04E28420FE3}"/>
              </a:ext>
            </a:extLst>
          </p:cNvPr>
          <p:cNvSpPr/>
          <p:nvPr/>
        </p:nvSpPr>
        <p:spPr>
          <a:xfrm>
            <a:off x="1870529" y="3542264"/>
            <a:ext cx="794702" cy="111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8B770571-0EC0-27EC-D5FD-4B9842139AF0}"/>
              </a:ext>
            </a:extLst>
          </p:cNvPr>
          <p:cNvSpPr/>
          <p:nvPr/>
        </p:nvSpPr>
        <p:spPr>
          <a:xfrm>
            <a:off x="1713093" y="3853074"/>
            <a:ext cx="794702" cy="111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914F4490-36B7-410F-CE3F-46224A5DB61C}"/>
              </a:ext>
            </a:extLst>
          </p:cNvPr>
          <p:cNvSpPr/>
          <p:nvPr/>
        </p:nvSpPr>
        <p:spPr>
          <a:xfrm>
            <a:off x="1500298" y="4093383"/>
            <a:ext cx="794702" cy="111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6A0836B9-7C9F-7194-9443-EB8080F52CF6}"/>
              </a:ext>
            </a:extLst>
          </p:cNvPr>
          <p:cNvSpPr/>
          <p:nvPr/>
        </p:nvSpPr>
        <p:spPr>
          <a:xfrm>
            <a:off x="1332602" y="4354625"/>
            <a:ext cx="794702" cy="111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629DF263-2BD4-FB0E-46D3-DE1693F43354}"/>
              </a:ext>
            </a:extLst>
          </p:cNvPr>
          <p:cNvSpPr/>
          <p:nvPr/>
        </p:nvSpPr>
        <p:spPr>
          <a:xfrm>
            <a:off x="1059880" y="4620216"/>
            <a:ext cx="794702" cy="111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箭头: 右 86">
            <a:extLst>
              <a:ext uri="{FF2B5EF4-FFF2-40B4-BE49-F238E27FC236}">
                <a16:creationId xmlns:a16="http://schemas.microsoft.com/office/drawing/2014/main" id="{2812DAA1-FB6A-90D4-E9AC-A340FA1BFC93}"/>
              </a:ext>
            </a:extLst>
          </p:cNvPr>
          <p:cNvSpPr/>
          <p:nvPr/>
        </p:nvSpPr>
        <p:spPr>
          <a:xfrm>
            <a:off x="3075520" y="5132267"/>
            <a:ext cx="609107" cy="589426"/>
          </a:xfrm>
          <a:prstGeom prst="rightArrow">
            <a:avLst>
              <a:gd name="adj1" fmla="val 44970"/>
              <a:gd name="adj2" fmla="val 50000"/>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8" name="箭头: 右 107">
            <a:extLst>
              <a:ext uri="{FF2B5EF4-FFF2-40B4-BE49-F238E27FC236}">
                <a16:creationId xmlns:a16="http://schemas.microsoft.com/office/drawing/2014/main" id="{1743BD5B-4267-6CD4-69FB-2BAA4F8BB3F4}"/>
              </a:ext>
            </a:extLst>
          </p:cNvPr>
          <p:cNvSpPr/>
          <p:nvPr/>
        </p:nvSpPr>
        <p:spPr>
          <a:xfrm>
            <a:off x="9045449" y="4103690"/>
            <a:ext cx="609107" cy="589426"/>
          </a:xfrm>
          <a:prstGeom prst="rightArrow">
            <a:avLst>
              <a:gd name="adj1" fmla="val 44970"/>
              <a:gd name="adj2" fmla="val 50000"/>
            </a:avLst>
          </a:prstGeom>
          <a:gradFill>
            <a:gsLst>
              <a:gs pos="0">
                <a:schemeClr val="bg1"/>
              </a:gs>
              <a:gs pos="87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8" name="文本框 87">
            <a:extLst>
              <a:ext uri="{FF2B5EF4-FFF2-40B4-BE49-F238E27FC236}">
                <a16:creationId xmlns:a16="http://schemas.microsoft.com/office/drawing/2014/main" id="{6E133C71-6F09-4D43-6E05-6B30F3CC8B2B}"/>
              </a:ext>
            </a:extLst>
          </p:cNvPr>
          <p:cNvSpPr txBox="1"/>
          <p:nvPr/>
        </p:nvSpPr>
        <p:spPr>
          <a:xfrm>
            <a:off x="4068175" y="5081826"/>
            <a:ext cx="3305574" cy="707886"/>
          </a:xfrm>
          <a:prstGeom prst="rect">
            <a:avLst/>
          </a:prstGeom>
          <a:noFill/>
        </p:spPr>
        <p:txBody>
          <a:bodyPr wrap="square">
            <a:spAutoFit/>
          </a:bodyPr>
          <a:lstStyle/>
          <a:p>
            <a:r>
              <a:rPr lang="en-US" altLang="zh-CN" sz="2000" b="1" kern="100">
                <a:solidFill>
                  <a:srgbClr val="3A4A6A"/>
                </a:solidFill>
                <a:latin typeface="Arial" panose="020B0604020202020204" pitchFamily="34" charset="0"/>
                <a:ea typeface="微软雅黑 Light" panose="020B0502040204020203" pitchFamily="34" charset="-122"/>
                <a:cs typeface="Arial" panose="020B0604020202020204" pitchFamily="34" charset="0"/>
              </a:rPr>
              <a:t>Expert experience-based Feature-Extraction</a:t>
            </a:r>
            <a:endParaRPr lang="zh-CN" altLang="en-US" sz="2000" b="1">
              <a:solidFill>
                <a:srgbClr val="3A4A6A"/>
              </a:solidFill>
            </a:endParaRPr>
          </a:p>
        </p:txBody>
      </p:sp>
      <p:sp>
        <p:nvSpPr>
          <p:cNvPr id="90" name="文本框 89">
            <a:extLst>
              <a:ext uri="{FF2B5EF4-FFF2-40B4-BE49-F238E27FC236}">
                <a16:creationId xmlns:a16="http://schemas.microsoft.com/office/drawing/2014/main" id="{F6EC4F71-6DE8-F3D5-E0AA-2FB504B9D717}"/>
              </a:ext>
            </a:extLst>
          </p:cNvPr>
          <p:cNvSpPr txBox="1"/>
          <p:nvPr/>
        </p:nvSpPr>
        <p:spPr>
          <a:xfrm>
            <a:off x="4925130" y="2832914"/>
            <a:ext cx="2591473" cy="584775"/>
          </a:xfrm>
          <a:prstGeom prst="rect">
            <a:avLst/>
          </a:prstGeom>
          <a:noFill/>
        </p:spPr>
        <p:txBody>
          <a:bodyPr wrap="square">
            <a:spAutoFit/>
          </a:bodyPr>
          <a:lstStyle>
            <a:defPPr>
              <a:defRPr lang="zh-CN"/>
            </a:defPPr>
            <a:lvl1pPr>
              <a:defRPr kern="100">
                <a:solidFill>
                  <a:srgbClr val="3A4A6A"/>
                </a:solidFill>
                <a:latin typeface="Arial" panose="020B0604020202020204" pitchFamily="34" charset="0"/>
                <a:ea typeface="微软雅黑 Light" panose="020B0502040204020203" pitchFamily="34" charset="-122"/>
                <a:cs typeface="Arial" panose="020B0604020202020204" pitchFamily="34" charset="0"/>
              </a:defRPr>
            </a:lvl1pPr>
          </a:lstStyle>
          <a:p>
            <a:r>
              <a:rPr lang="en-US" altLang="zh-CN" sz="1600" dirty="0">
                <a:solidFill>
                  <a:schemeClr val="accent1">
                    <a:lumMod val="60000"/>
                    <a:lumOff val="40000"/>
                  </a:schemeClr>
                </a:solidFill>
              </a:rPr>
              <a:t>Autoregression (AR)-based Feature-Extraction</a:t>
            </a:r>
            <a:endParaRPr lang="zh-CN" altLang="en-US" sz="1600" dirty="0">
              <a:solidFill>
                <a:schemeClr val="accent1">
                  <a:lumMod val="60000"/>
                  <a:lumOff val="40000"/>
                </a:schemeClr>
              </a:solidFill>
            </a:endParaRPr>
          </a:p>
        </p:txBody>
      </p:sp>
      <p:sp>
        <p:nvSpPr>
          <p:cNvPr id="93" name="文本框 92">
            <a:extLst>
              <a:ext uri="{FF2B5EF4-FFF2-40B4-BE49-F238E27FC236}">
                <a16:creationId xmlns:a16="http://schemas.microsoft.com/office/drawing/2014/main" id="{BA0AF654-791A-C3CC-34C7-0171FAE9E227}"/>
              </a:ext>
            </a:extLst>
          </p:cNvPr>
          <p:cNvSpPr txBox="1"/>
          <p:nvPr/>
        </p:nvSpPr>
        <p:spPr>
          <a:xfrm>
            <a:off x="3615968" y="3900055"/>
            <a:ext cx="3810444" cy="646331"/>
          </a:xfrm>
          <a:prstGeom prst="rect">
            <a:avLst/>
          </a:prstGeom>
          <a:noFill/>
        </p:spPr>
        <p:txBody>
          <a:bodyPr wrap="square">
            <a:spAutoFit/>
          </a:bodyPr>
          <a:lstStyle/>
          <a:p>
            <a:pPr algn="just"/>
            <a:r>
              <a:rPr lang="en-US" altLang="zh-CN" sz="1200" b="0" i="0" u="none" strike="noStrike" baseline="0" dirty="0">
                <a:solidFill>
                  <a:schemeClr val="bg1">
                    <a:lumMod val="65000"/>
                  </a:schemeClr>
                </a:solidFill>
                <a:latin typeface="Arial" panose="020B0604020202020204" pitchFamily="34" charset="0"/>
                <a:cs typeface="Arial" panose="020B0604020202020204" pitchFamily="34" charset="0"/>
              </a:rPr>
              <a:t>Require the signal to be autocorrelated, resulting in difficulty in capturing the abrupt fault patterns in </a:t>
            </a:r>
            <a:r>
              <a:rPr lang="en-US" altLang="zh-CN" sz="1200" b="0" i="0" u="none" strike="noStrike" baseline="0" dirty="0" err="1">
                <a:solidFill>
                  <a:schemeClr val="bg1">
                    <a:lumMod val="65000"/>
                  </a:schemeClr>
                </a:solidFill>
                <a:latin typeface="Arial" panose="020B0604020202020204" pitchFamily="34" charset="0"/>
                <a:cs typeface="Arial" panose="020B0604020202020204" pitchFamily="34" charset="0"/>
              </a:rPr>
              <a:t>CAFe</a:t>
            </a:r>
            <a:r>
              <a:rPr lang="en-US" altLang="zh-CN" sz="1200" b="0" i="0" u="none" strike="noStrike" baseline="0" dirty="0">
                <a:solidFill>
                  <a:schemeClr val="bg1">
                    <a:lumMod val="65000"/>
                  </a:schemeClr>
                </a:solidFill>
                <a:latin typeface="Arial" panose="020B0604020202020204" pitchFamily="34" charset="0"/>
                <a:cs typeface="Arial" panose="020B0604020202020204" pitchFamily="34" charset="0"/>
              </a:rPr>
              <a:t> (e.g. , E-quench &amp; flashover)</a:t>
            </a:r>
            <a:endParaRPr lang="zh-CN" altLang="en-US" sz="1200" dirty="0">
              <a:solidFill>
                <a:schemeClr val="bg1">
                  <a:lumMod val="65000"/>
                </a:schemeClr>
              </a:solidFill>
              <a:latin typeface="Arial" panose="020B0604020202020204" pitchFamily="34" charset="0"/>
              <a:cs typeface="Arial" panose="020B0604020202020204" pitchFamily="34" charset="0"/>
            </a:endParaRPr>
          </a:p>
        </p:txBody>
      </p:sp>
      <p:sp>
        <p:nvSpPr>
          <p:cNvPr id="94" name="文本框 93">
            <a:extLst>
              <a:ext uri="{FF2B5EF4-FFF2-40B4-BE49-F238E27FC236}">
                <a16:creationId xmlns:a16="http://schemas.microsoft.com/office/drawing/2014/main" id="{C5BEA216-4D09-3F98-0FCE-2C65B48462B5}"/>
              </a:ext>
            </a:extLst>
          </p:cNvPr>
          <p:cNvSpPr txBox="1"/>
          <p:nvPr/>
        </p:nvSpPr>
        <p:spPr>
          <a:xfrm>
            <a:off x="3488605" y="5857730"/>
            <a:ext cx="4155200" cy="338554"/>
          </a:xfrm>
          <a:prstGeom prst="rect">
            <a:avLst/>
          </a:prstGeom>
          <a:noFill/>
        </p:spPr>
        <p:txBody>
          <a:bodyPr wrap="square">
            <a:spAutoFit/>
          </a:bodyPr>
          <a:lstStyle/>
          <a:p>
            <a:pPr algn="just"/>
            <a:r>
              <a:rPr lang="en-US" altLang="zh-CN" sz="1600">
                <a:solidFill>
                  <a:srgbClr val="C55A11"/>
                </a:solidFill>
                <a:latin typeface="Arial" panose="020B0604020202020204" pitchFamily="34" charset="0"/>
                <a:cs typeface="Arial" panose="020B0604020202020204" pitchFamily="34" charset="0"/>
              </a:rPr>
              <a:t>What we have applied in this presentation</a:t>
            </a:r>
            <a:endParaRPr lang="zh-CN" altLang="en-US" sz="1600">
              <a:solidFill>
                <a:srgbClr val="C55A11"/>
              </a:solidFill>
              <a:latin typeface="Arial" panose="020B0604020202020204" pitchFamily="34" charset="0"/>
              <a:cs typeface="Arial" panose="020B0604020202020204" pitchFamily="34" charset="0"/>
            </a:endParaRPr>
          </a:p>
        </p:txBody>
      </p:sp>
      <p:sp>
        <p:nvSpPr>
          <p:cNvPr id="104" name="箭头: 右 103">
            <a:extLst>
              <a:ext uri="{FF2B5EF4-FFF2-40B4-BE49-F238E27FC236}">
                <a16:creationId xmlns:a16="http://schemas.microsoft.com/office/drawing/2014/main" id="{6F33051C-40EA-5E25-CFAF-DE34590CA5C1}"/>
              </a:ext>
            </a:extLst>
          </p:cNvPr>
          <p:cNvSpPr/>
          <p:nvPr/>
        </p:nvSpPr>
        <p:spPr>
          <a:xfrm>
            <a:off x="3537868" y="2863602"/>
            <a:ext cx="1221851" cy="589426"/>
          </a:xfrm>
          <a:prstGeom prst="rightArrow">
            <a:avLst>
              <a:gd name="adj1" fmla="val 44970"/>
              <a:gd name="adj2" fmla="val 50000"/>
            </a:avLst>
          </a:prstGeom>
          <a:gradFill>
            <a:gsLst>
              <a:gs pos="0">
                <a:schemeClr val="bg1"/>
              </a:gs>
              <a:gs pos="100000">
                <a:schemeClr val="accent1">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5" name="矩形: 圆角 104">
            <a:extLst>
              <a:ext uri="{FF2B5EF4-FFF2-40B4-BE49-F238E27FC236}">
                <a16:creationId xmlns:a16="http://schemas.microsoft.com/office/drawing/2014/main" id="{6576B96C-CC0C-23BA-831D-DAFA427F5532}"/>
              </a:ext>
            </a:extLst>
          </p:cNvPr>
          <p:cNvSpPr/>
          <p:nvPr/>
        </p:nvSpPr>
        <p:spPr>
          <a:xfrm>
            <a:off x="7741138" y="3973415"/>
            <a:ext cx="1206634" cy="833637"/>
          </a:xfrm>
          <a:prstGeom prst="roundRect">
            <a:avLst>
              <a:gd name="adj" fmla="val 4874"/>
            </a:avLst>
          </a:prstGeom>
          <a:solidFill>
            <a:srgbClr val="DAE3F3"/>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2B519A"/>
                </a:solidFill>
                <a:latin typeface="Arial" panose="020B0604020202020204" pitchFamily="34" charset="0"/>
                <a:cs typeface="Arial" panose="020B0604020202020204" pitchFamily="34" charset="0"/>
              </a:rPr>
              <a:t>Machine</a:t>
            </a:r>
          </a:p>
          <a:p>
            <a:pPr algn="ctr"/>
            <a:r>
              <a:rPr lang="en-US" altLang="zh-CN" b="1">
                <a:solidFill>
                  <a:srgbClr val="2B519A"/>
                </a:solidFill>
                <a:latin typeface="Arial" panose="020B0604020202020204" pitchFamily="34" charset="0"/>
                <a:cs typeface="Arial" panose="020B0604020202020204" pitchFamily="34" charset="0"/>
              </a:rPr>
              <a:t>Learning</a:t>
            </a:r>
            <a:endParaRPr lang="zh-CN" altLang="en-US" b="1">
              <a:solidFill>
                <a:srgbClr val="2B519A"/>
              </a:solidFill>
              <a:latin typeface="Arial" panose="020B0604020202020204" pitchFamily="34" charset="0"/>
              <a:cs typeface="Arial" panose="020B0604020202020204" pitchFamily="34" charset="0"/>
            </a:endParaRPr>
          </a:p>
        </p:txBody>
      </p:sp>
      <p:sp>
        <p:nvSpPr>
          <p:cNvPr id="106" name="左大括号 105">
            <a:extLst>
              <a:ext uri="{FF2B5EF4-FFF2-40B4-BE49-F238E27FC236}">
                <a16:creationId xmlns:a16="http://schemas.microsoft.com/office/drawing/2014/main" id="{25ADE12A-328E-F6C5-9BEB-DD34DD34B383}"/>
              </a:ext>
            </a:extLst>
          </p:cNvPr>
          <p:cNvSpPr/>
          <p:nvPr/>
        </p:nvSpPr>
        <p:spPr>
          <a:xfrm rot="10800000">
            <a:off x="7471427" y="3307960"/>
            <a:ext cx="226372" cy="2149320"/>
          </a:xfrm>
          <a:prstGeom prst="leftBrace">
            <a:avLst>
              <a:gd name="adj1" fmla="val 83136"/>
              <a:gd name="adj2" fmla="val 50000"/>
            </a:avLst>
          </a:prstGeom>
          <a:ln w="222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7" name="图片 106">
            <a:extLst>
              <a:ext uri="{FF2B5EF4-FFF2-40B4-BE49-F238E27FC236}">
                <a16:creationId xmlns:a16="http://schemas.microsoft.com/office/drawing/2014/main" id="{F51A28AB-040F-4CC6-A703-DEFC90DA03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752233" y="2915677"/>
            <a:ext cx="1784673" cy="1679093"/>
          </a:xfrm>
          <a:prstGeom prst="rect">
            <a:avLst/>
          </a:prstGeom>
          <a:ln w="12700">
            <a:solidFill>
              <a:schemeClr val="tx2">
                <a:lumMod val="60000"/>
                <a:lumOff val="40000"/>
              </a:schemeClr>
            </a:solidFill>
          </a:ln>
        </p:spPr>
      </p:pic>
      <p:pic>
        <p:nvPicPr>
          <p:cNvPr id="110" name="图片 109">
            <a:extLst>
              <a:ext uri="{FF2B5EF4-FFF2-40B4-BE49-F238E27FC236}">
                <a16:creationId xmlns:a16="http://schemas.microsoft.com/office/drawing/2014/main" id="{F23D674F-AED5-660B-B225-A385F7B82AE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736392" y="4693116"/>
            <a:ext cx="1802969" cy="1503168"/>
          </a:xfrm>
          <a:prstGeom prst="rect">
            <a:avLst/>
          </a:prstGeom>
          <a:ln w="12700">
            <a:solidFill>
              <a:schemeClr val="tx2">
                <a:lumMod val="60000"/>
                <a:lumOff val="40000"/>
              </a:schemeClr>
            </a:solidFill>
          </a:ln>
        </p:spPr>
      </p:pic>
      <p:grpSp>
        <p:nvGrpSpPr>
          <p:cNvPr id="115" name="组合 114">
            <a:extLst>
              <a:ext uri="{FF2B5EF4-FFF2-40B4-BE49-F238E27FC236}">
                <a16:creationId xmlns:a16="http://schemas.microsoft.com/office/drawing/2014/main" id="{F95B0208-5332-455E-B85B-F038621A47E6}"/>
              </a:ext>
            </a:extLst>
          </p:cNvPr>
          <p:cNvGrpSpPr/>
          <p:nvPr/>
        </p:nvGrpSpPr>
        <p:grpSpPr>
          <a:xfrm>
            <a:off x="2042458" y="2269112"/>
            <a:ext cx="9723263" cy="658082"/>
            <a:chOff x="2223881" y="1828951"/>
            <a:chExt cx="9549586" cy="658082"/>
          </a:xfrm>
        </p:grpSpPr>
        <p:sp>
          <p:nvSpPr>
            <p:cNvPr id="109" name="文本框 108">
              <a:extLst>
                <a:ext uri="{FF2B5EF4-FFF2-40B4-BE49-F238E27FC236}">
                  <a16:creationId xmlns:a16="http://schemas.microsoft.com/office/drawing/2014/main" id="{F0DA177C-4333-0C67-707F-963EB2601E8F}"/>
                </a:ext>
              </a:extLst>
            </p:cNvPr>
            <p:cNvSpPr txBox="1"/>
            <p:nvPr/>
          </p:nvSpPr>
          <p:spPr>
            <a:xfrm>
              <a:off x="7848718" y="1840702"/>
              <a:ext cx="3924749" cy="646331"/>
            </a:xfrm>
            <a:prstGeom prst="rect">
              <a:avLst/>
            </a:prstGeom>
            <a:noFill/>
          </p:spPr>
          <p:txBody>
            <a:bodyPr wrap="square">
              <a:spAutoFit/>
            </a:bodyPr>
            <a:lstStyle/>
            <a:p>
              <a:r>
                <a:rPr lang="en-US" altLang="zh-CN" b="1" kern="100">
                  <a:solidFill>
                    <a:srgbClr val="3A4A6A"/>
                  </a:solidFill>
                  <a:latin typeface="Arial" panose="020B0604020202020204" pitchFamily="34" charset="0"/>
                  <a:ea typeface="微软雅黑 Light" panose="020B0502040204020203" pitchFamily="34" charset="-122"/>
                  <a:cs typeface="Arial" panose="020B0604020202020204" pitchFamily="34" charset="0"/>
                </a:rPr>
                <a:t>Supervised ML-based SRF faults classification</a:t>
              </a:r>
              <a:endParaRPr lang="zh-CN" altLang="en-US" b="1">
                <a:solidFill>
                  <a:srgbClr val="3A4A6A"/>
                </a:solidFill>
              </a:endParaRPr>
            </a:p>
          </p:txBody>
        </p:sp>
        <p:sp>
          <p:nvSpPr>
            <p:cNvPr id="113" name="文本框 112">
              <a:extLst>
                <a:ext uri="{FF2B5EF4-FFF2-40B4-BE49-F238E27FC236}">
                  <a16:creationId xmlns:a16="http://schemas.microsoft.com/office/drawing/2014/main" id="{99D9397B-5C01-11D9-E1C5-4B7C46D404BD}"/>
                </a:ext>
              </a:extLst>
            </p:cNvPr>
            <p:cNvSpPr txBox="1"/>
            <p:nvPr/>
          </p:nvSpPr>
          <p:spPr>
            <a:xfrm>
              <a:off x="4726022" y="1828951"/>
              <a:ext cx="2434504" cy="369332"/>
            </a:xfrm>
            <a:prstGeom prst="rect">
              <a:avLst/>
            </a:prstGeom>
            <a:noFill/>
          </p:spPr>
          <p:txBody>
            <a:bodyPr wrap="square">
              <a:spAutoFit/>
            </a:bodyPr>
            <a:lstStyle/>
            <a:p>
              <a:r>
                <a:rPr lang="en-US" altLang="zh-CN" b="1" kern="100" dirty="0">
                  <a:solidFill>
                    <a:srgbClr val="3A4A6A"/>
                  </a:solidFill>
                  <a:latin typeface="Arial" panose="020B0604020202020204" pitchFamily="34" charset="0"/>
                  <a:ea typeface="微软雅黑 Light" panose="020B0502040204020203" pitchFamily="34" charset="-122"/>
                  <a:cs typeface="Arial" panose="020B0604020202020204" pitchFamily="34" charset="0"/>
                </a:rPr>
                <a:t>Feature Engineering</a:t>
              </a:r>
              <a:endParaRPr lang="zh-CN" altLang="en-US" b="1" dirty="0">
                <a:solidFill>
                  <a:srgbClr val="3A4A6A"/>
                </a:solidFill>
              </a:endParaRPr>
            </a:p>
          </p:txBody>
        </p:sp>
        <p:sp>
          <p:nvSpPr>
            <p:cNvPr id="114" name="文本框 113">
              <a:extLst>
                <a:ext uri="{FF2B5EF4-FFF2-40B4-BE49-F238E27FC236}">
                  <a16:creationId xmlns:a16="http://schemas.microsoft.com/office/drawing/2014/main" id="{0EDFEAA8-7621-9F74-784E-28B3F8D385E3}"/>
                </a:ext>
              </a:extLst>
            </p:cNvPr>
            <p:cNvSpPr txBox="1"/>
            <p:nvPr/>
          </p:nvSpPr>
          <p:spPr>
            <a:xfrm>
              <a:off x="2223881" y="1828951"/>
              <a:ext cx="2467194" cy="369332"/>
            </a:xfrm>
            <a:prstGeom prst="rect">
              <a:avLst/>
            </a:prstGeom>
            <a:noFill/>
          </p:spPr>
          <p:txBody>
            <a:bodyPr wrap="square">
              <a:spAutoFit/>
            </a:bodyPr>
            <a:lstStyle/>
            <a:p>
              <a:r>
                <a:rPr lang="en-US" altLang="zh-CN" b="1" kern="100" dirty="0">
                  <a:solidFill>
                    <a:srgbClr val="3A4A6A"/>
                  </a:solidFill>
                  <a:latin typeface="Arial" panose="020B0604020202020204" pitchFamily="34" charset="0"/>
                  <a:ea typeface="微软雅黑 Light" panose="020B0502040204020203" pitchFamily="34" charset="-122"/>
                  <a:cs typeface="Arial" panose="020B0604020202020204" pitchFamily="34" charset="0"/>
                </a:rPr>
                <a:t>Data Pre-processing</a:t>
              </a:r>
              <a:endParaRPr lang="zh-CN" altLang="en-US" b="1" dirty="0">
                <a:solidFill>
                  <a:srgbClr val="3A4A6A"/>
                </a:solidFill>
              </a:endParaRPr>
            </a:p>
          </p:txBody>
        </p:sp>
      </p:grpSp>
      <p:graphicFrame>
        <p:nvGraphicFramePr>
          <p:cNvPr id="123" name="对象 122">
            <a:extLst>
              <a:ext uri="{FF2B5EF4-FFF2-40B4-BE49-F238E27FC236}">
                <a16:creationId xmlns:a16="http://schemas.microsoft.com/office/drawing/2014/main" id="{912F46EC-0638-3E3F-7E77-C96A6E5ACD45}"/>
              </a:ext>
            </a:extLst>
          </p:cNvPr>
          <p:cNvGraphicFramePr>
            <a:graphicFrameLocks noChangeAspect="1"/>
          </p:cNvGraphicFramePr>
          <p:nvPr/>
        </p:nvGraphicFramePr>
        <p:xfrm>
          <a:off x="7899199" y="2994417"/>
          <a:ext cx="1338624" cy="432549"/>
        </p:xfrm>
        <a:graphic>
          <a:graphicData uri="http://schemas.openxmlformats.org/presentationml/2006/ole">
            <mc:AlternateContent xmlns:mc="http://schemas.openxmlformats.org/markup-compatibility/2006">
              <mc:Choice xmlns:v="urn:schemas-microsoft-com:vml" Requires="v">
                <p:oleObj spid="_x0000_s34821" name="Equation" r:id="rId11" imgW="749160" imgH="241200" progId="Equation.DSMT4">
                  <p:embed/>
                </p:oleObj>
              </mc:Choice>
              <mc:Fallback>
                <p:oleObj name="Equation" r:id="rId11" imgW="749160" imgH="241200" progId="Equation.DSMT4">
                  <p:embed/>
                  <p:pic>
                    <p:nvPicPr>
                      <p:cNvPr id="123" name="对象 122">
                        <a:extLst>
                          <a:ext uri="{FF2B5EF4-FFF2-40B4-BE49-F238E27FC236}">
                            <a16:creationId xmlns:a16="http://schemas.microsoft.com/office/drawing/2014/main" id="{912F46EC-0638-3E3F-7E77-C96A6E5ACD45}"/>
                          </a:ext>
                        </a:extLst>
                      </p:cNvPr>
                      <p:cNvPicPr/>
                      <p:nvPr/>
                    </p:nvPicPr>
                    <p:blipFill>
                      <a:blip r:embed="rId12"/>
                      <a:stretch>
                        <a:fillRect/>
                      </a:stretch>
                    </p:blipFill>
                    <p:spPr>
                      <a:xfrm>
                        <a:off x="7899199" y="2994417"/>
                        <a:ext cx="1338624" cy="432549"/>
                      </a:xfrm>
                      <a:prstGeom prst="rect">
                        <a:avLst/>
                      </a:prstGeom>
                    </p:spPr>
                  </p:pic>
                </p:oleObj>
              </mc:Fallback>
            </mc:AlternateContent>
          </a:graphicData>
        </a:graphic>
      </p:graphicFrame>
      <p:graphicFrame>
        <p:nvGraphicFramePr>
          <p:cNvPr id="124" name="对象 123">
            <a:extLst>
              <a:ext uri="{FF2B5EF4-FFF2-40B4-BE49-F238E27FC236}">
                <a16:creationId xmlns:a16="http://schemas.microsoft.com/office/drawing/2014/main" id="{4F7ACADE-8B6C-B595-D258-B1369CE37C19}"/>
              </a:ext>
            </a:extLst>
          </p:cNvPr>
          <p:cNvGraphicFramePr>
            <a:graphicFrameLocks noChangeAspect="1"/>
          </p:cNvGraphicFramePr>
          <p:nvPr/>
        </p:nvGraphicFramePr>
        <p:xfrm>
          <a:off x="7727950" y="5024523"/>
          <a:ext cx="1579563" cy="388937"/>
        </p:xfrm>
        <a:graphic>
          <a:graphicData uri="http://schemas.openxmlformats.org/presentationml/2006/ole">
            <mc:AlternateContent xmlns:mc="http://schemas.openxmlformats.org/markup-compatibility/2006">
              <mc:Choice xmlns:v="urn:schemas-microsoft-com:vml" Requires="v">
                <p:oleObj spid="_x0000_s34822" name="Equation" r:id="rId13" imgW="927000" imgH="228600" progId="Equation.DSMT4">
                  <p:embed/>
                </p:oleObj>
              </mc:Choice>
              <mc:Fallback>
                <p:oleObj name="Equation" r:id="rId13" imgW="927000" imgH="228600" progId="Equation.DSMT4">
                  <p:embed/>
                  <p:pic>
                    <p:nvPicPr>
                      <p:cNvPr id="124" name="对象 123">
                        <a:extLst>
                          <a:ext uri="{FF2B5EF4-FFF2-40B4-BE49-F238E27FC236}">
                            <a16:creationId xmlns:a16="http://schemas.microsoft.com/office/drawing/2014/main" id="{4F7ACADE-8B6C-B595-D258-B1369CE37C19}"/>
                          </a:ext>
                        </a:extLst>
                      </p:cNvPr>
                      <p:cNvPicPr/>
                      <p:nvPr/>
                    </p:nvPicPr>
                    <p:blipFill>
                      <a:blip r:embed="rId14"/>
                      <a:stretch>
                        <a:fillRect/>
                      </a:stretch>
                    </p:blipFill>
                    <p:spPr>
                      <a:xfrm>
                        <a:off x="7727950" y="5024523"/>
                        <a:ext cx="1579563" cy="388937"/>
                      </a:xfrm>
                      <a:prstGeom prst="rect">
                        <a:avLst/>
                      </a:prstGeom>
                    </p:spPr>
                  </p:pic>
                </p:oleObj>
              </mc:Fallback>
            </mc:AlternateContent>
          </a:graphicData>
        </a:graphic>
      </p:graphicFrame>
      <p:sp>
        <p:nvSpPr>
          <p:cNvPr id="125" name="左大括号 124">
            <a:extLst>
              <a:ext uri="{FF2B5EF4-FFF2-40B4-BE49-F238E27FC236}">
                <a16:creationId xmlns:a16="http://schemas.microsoft.com/office/drawing/2014/main" id="{32178787-7040-7425-1F33-7351D345D12D}"/>
              </a:ext>
            </a:extLst>
          </p:cNvPr>
          <p:cNvSpPr/>
          <p:nvPr/>
        </p:nvSpPr>
        <p:spPr>
          <a:xfrm rot="16200000">
            <a:off x="8463500" y="4923342"/>
            <a:ext cx="210022" cy="1201778"/>
          </a:xfrm>
          <a:prstGeom prst="leftBrace">
            <a:avLst>
              <a:gd name="adj1" fmla="val 83136"/>
              <a:gd name="adj2" fmla="val 50000"/>
            </a:avLst>
          </a:prstGeom>
          <a:ln w="222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6" name="文本框 125">
            <a:extLst>
              <a:ext uri="{FF2B5EF4-FFF2-40B4-BE49-F238E27FC236}">
                <a16:creationId xmlns:a16="http://schemas.microsoft.com/office/drawing/2014/main" id="{C5B811BA-AB13-A962-72FB-8547A3F2369D}"/>
              </a:ext>
            </a:extLst>
          </p:cNvPr>
          <p:cNvSpPr txBox="1"/>
          <p:nvPr/>
        </p:nvSpPr>
        <p:spPr>
          <a:xfrm>
            <a:off x="7862403" y="5590917"/>
            <a:ext cx="1802969" cy="584775"/>
          </a:xfrm>
          <a:prstGeom prst="rect">
            <a:avLst/>
          </a:prstGeom>
          <a:noFill/>
        </p:spPr>
        <p:txBody>
          <a:bodyPr wrap="square">
            <a:spAutoFit/>
          </a:bodyPr>
          <a:lstStyle/>
          <a:p>
            <a:r>
              <a:rPr lang="en-US" altLang="zh-CN" sz="1600">
                <a:solidFill>
                  <a:srgbClr val="C55A11"/>
                </a:solidFill>
                <a:latin typeface="Arial" panose="020B0604020202020204" pitchFamily="34" charset="0"/>
                <a:cs typeface="Arial" panose="020B0604020202020204" pitchFamily="34" charset="0"/>
              </a:rPr>
              <a:t>Eight expert-defined features</a:t>
            </a:r>
            <a:endParaRPr lang="zh-CN" altLang="en-US" sz="1600">
              <a:solidFill>
                <a:srgbClr val="C55A11"/>
              </a:solidFill>
              <a:latin typeface="Arial" panose="020B0604020202020204" pitchFamily="34" charset="0"/>
              <a:cs typeface="Arial" panose="020B0604020202020204" pitchFamily="34" charset="0"/>
            </a:endParaRPr>
          </a:p>
        </p:txBody>
      </p:sp>
      <p:graphicFrame>
        <p:nvGraphicFramePr>
          <p:cNvPr id="3" name="对象 2">
            <a:extLst>
              <a:ext uri="{FF2B5EF4-FFF2-40B4-BE49-F238E27FC236}">
                <a16:creationId xmlns:a16="http://schemas.microsoft.com/office/drawing/2014/main" id="{DD479A03-C6D6-0EEF-0F60-55035A2051AC}"/>
              </a:ext>
            </a:extLst>
          </p:cNvPr>
          <p:cNvGraphicFramePr>
            <a:graphicFrameLocks noChangeAspect="1"/>
          </p:cNvGraphicFramePr>
          <p:nvPr/>
        </p:nvGraphicFramePr>
        <p:xfrm>
          <a:off x="4966214" y="3613068"/>
          <a:ext cx="2373680" cy="262562"/>
        </p:xfrm>
        <a:graphic>
          <a:graphicData uri="http://schemas.openxmlformats.org/presentationml/2006/ole">
            <mc:AlternateContent xmlns:mc="http://schemas.openxmlformats.org/markup-compatibility/2006">
              <mc:Choice xmlns:v="urn:schemas-microsoft-com:vml" Requires="v">
                <p:oleObj spid="_x0000_s34823" name="Equation" r:id="rId15" imgW="2184120" imgH="241200" progId="Equation.DSMT4">
                  <p:embed/>
                </p:oleObj>
              </mc:Choice>
              <mc:Fallback>
                <p:oleObj name="Equation" r:id="rId15" imgW="2184120" imgH="241200" progId="Equation.DSMT4">
                  <p:embed/>
                  <p:pic>
                    <p:nvPicPr>
                      <p:cNvPr id="3" name="对象 2">
                        <a:extLst>
                          <a:ext uri="{FF2B5EF4-FFF2-40B4-BE49-F238E27FC236}">
                            <a16:creationId xmlns:a16="http://schemas.microsoft.com/office/drawing/2014/main" id="{DD479A03-C6D6-0EEF-0F60-55035A2051AC}"/>
                          </a:ext>
                        </a:extLst>
                      </p:cNvPr>
                      <p:cNvPicPr/>
                      <p:nvPr/>
                    </p:nvPicPr>
                    <p:blipFill>
                      <a:blip r:embed="rId16"/>
                      <a:stretch>
                        <a:fillRect/>
                      </a:stretch>
                    </p:blipFill>
                    <p:spPr>
                      <a:xfrm>
                        <a:off x="4966214" y="3613068"/>
                        <a:ext cx="2373680" cy="262562"/>
                      </a:xfrm>
                      <a:prstGeom prst="rect">
                        <a:avLst/>
                      </a:prstGeom>
                    </p:spPr>
                  </p:pic>
                </p:oleObj>
              </mc:Fallback>
            </mc:AlternateContent>
          </a:graphicData>
        </a:graphic>
      </p:graphicFrame>
      <p:sp>
        <p:nvSpPr>
          <p:cNvPr id="5" name="文本框 4">
            <a:extLst>
              <a:ext uri="{FF2B5EF4-FFF2-40B4-BE49-F238E27FC236}">
                <a16:creationId xmlns:a16="http://schemas.microsoft.com/office/drawing/2014/main" id="{09FBE8A3-5795-FCDE-5727-4C6AC17025A7}"/>
              </a:ext>
            </a:extLst>
          </p:cNvPr>
          <p:cNvSpPr txBox="1"/>
          <p:nvPr/>
        </p:nvSpPr>
        <p:spPr>
          <a:xfrm>
            <a:off x="7795476" y="3583140"/>
            <a:ext cx="1735443" cy="276999"/>
          </a:xfrm>
          <a:prstGeom prst="rect">
            <a:avLst/>
          </a:prstGeom>
          <a:noFill/>
        </p:spPr>
        <p:txBody>
          <a:bodyPr wrap="square">
            <a:spAutoFit/>
          </a:bodyPr>
          <a:lstStyle/>
          <a:p>
            <a:r>
              <a:rPr lang="en-US" altLang="zh-CN" sz="1200">
                <a:solidFill>
                  <a:schemeClr val="accent2">
                    <a:lumMod val="60000"/>
                    <a:lumOff val="40000"/>
                  </a:schemeClr>
                </a:solidFill>
                <a:latin typeface="Arial" panose="020B0604020202020204" pitchFamily="34" charset="0"/>
                <a:cs typeface="Arial" panose="020B0604020202020204" pitchFamily="34" charset="0"/>
              </a:rPr>
              <a:t>Weights of AR Model</a:t>
            </a:r>
            <a:endParaRPr lang="zh-CN" altLang="en-US" sz="1200">
              <a:solidFill>
                <a:schemeClr val="accent2">
                  <a:lumMod val="60000"/>
                  <a:lumOff val="40000"/>
                </a:schemeClr>
              </a:solidFill>
              <a:latin typeface="Arial" panose="020B0604020202020204" pitchFamily="34" charset="0"/>
              <a:cs typeface="Arial" panose="020B0604020202020204" pitchFamily="34" charset="0"/>
            </a:endParaRPr>
          </a:p>
        </p:txBody>
      </p:sp>
      <p:sp>
        <p:nvSpPr>
          <p:cNvPr id="6" name="左大括号 5">
            <a:extLst>
              <a:ext uri="{FF2B5EF4-FFF2-40B4-BE49-F238E27FC236}">
                <a16:creationId xmlns:a16="http://schemas.microsoft.com/office/drawing/2014/main" id="{7311F568-9C99-549C-71D1-9716EBEE9EAE}"/>
              </a:ext>
            </a:extLst>
          </p:cNvPr>
          <p:cNvSpPr/>
          <p:nvPr/>
        </p:nvSpPr>
        <p:spPr>
          <a:xfrm rot="16200000">
            <a:off x="8463500" y="2917078"/>
            <a:ext cx="210022" cy="1201778"/>
          </a:xfrm>
          <a:prstGeom prst="leftBrace">
            <a:avLst>
              <a:gd name="adj1" fmla="val 83136"/>
              <a:gd name="adj2" fmla="val 50000"/>
            </a:avLst>
          </a:prstGeom>
          <a:ln w="222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对话气泡: 圆角矩形 10">
            <a:extLst>
              <a:ext uri="{FF2B5EF4-FFF2-40B4-BE49-F238E27FC236}">
                <a16:creationId xmlns:a16="http://schemas.microsoft.com/office/drawing/2014/main" id="{6D759CC5-4D25-E956-3C73-42ADA25B6C9D}"/>
              </a:ext>
            </a:extLst>
          </p:cNvPr>
          <p:cNvSpPr/>
          <p:nvPr/>
        </p:nvSpPr>
        <p:spPr>
          <a:xfrm>
            <a:off x="2127303" y="1768173"/>
            <a:ext cx="6607264" cy="371459"/>
          </a:xfrm>
          <a:prstGeom prst="wedgeRoundRectCallout">
            <a:avLst>
              <a:gd name="adj1" fmla="val -62362"/>
              <a:gd name="adj2" fmla="val 127101"/>
              <a:gd name="adj3" fmla="val 16667"/>
            </a:avLst>
          </a:prstGeom>
          <a:solidFill>
            <a:schemeClr val="tx2">
              <a:alpha val="67000"/>
            </a:schemeClr>
          </a:solidFill>
          <a:ln>
            <a:solidFill>
              <a:schemeClr val="accent1">
                <a:shade val="15000"/>
                <a:alpha val="3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600">
                <a:latin typeface="Arial" panose="020B0604020202020204" pitchFamily="34" charset="0"/>
                <a:cs typeface="Arial" panose="020B0604020202020204" pitchFamily="34" charset="0"/>
              </a:rPr>
              <a:t>Obtaining high-quality, well-labeled event data is the essential first step</a:t>
            </a:r>
            <a:endParaRPr lang="zh-CN" altLang="en-US" sz="160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0F6684B3-4ECE-ED43-B763-3CF25120ABCB}"/>
              </a:ext>
            </a:extLst>
          </p:cNvPr>
          <p:cNvSpPr txBox="1"/>
          <p:nvPr/>
        </p:nvSpPr>
        <p:spPr>
          <a:xfrm>
            <a:off x="3720720" y="2973649"/>
            <a:ext cx="766105" cy="369332"/>
          </a:xfrm>
          <a:prstGeom prst="rect">
            <a:avLst/>
          </a:prstGeom>
          <a:noFill/>
        </p:spPr>
        <p:txBody>
          <a:bodyPr wrap="square">
            <a:spAutoFit/>
          </a:bodyPr>
          <a:lstStyle/>
          <a:p>
            <a:r>
              <a:rPr lang="en-US" altLang="zh-CN" dirty="0">
                <a:solidFill>
                  <a:schemeClr val="accent1">
                    <a:lumMod val="60000"/>
                    <a:lumOff val="40000"/>
                  </a:schemeClr>
                </a:solidFill>
                <a:latin typeface="Arial" panose="020B0604020202020204" pitchFamily="34" charset="0"/>
                <a:cs typeface="Arial" panose="020B0604020202020204" pitchFamily="34" charset="0"/>
              </a:rPr>
              <a:t>JLAB</a:t>
            </a:r>
            <a:endParaRPr lang="zh-CN" altLang="en-US" dirty="0">
              <a:latin typeface="Arial" panose="020B0604020202020204" pitchFamily="34" charset="0"/>
              <a:cs typeface="Arial" panose="020B0604020202020204" pitchFamily="34" charset="0"/>
            </a:endParaRPr>
          </a:p>
        </p:txBody>
      </p:sp>
      <p:sp>
        <p:nvSpPr>
          <p:cNvPr id="8" name="文本占位符 1">
            <a:extLst>
              <a:ext uri="{FF2B5EF4-FFF2-40B4-BE49-F238E27FC236}">
                <a16:creationId xmlns:a16="http://schemas.microsoft.com/office/drawing/2014/main" id="{2C0ED5D0-B733-BCC5-18E8-014DDB4E3D8F}"/>
              </a:ext>
            </a:extLst>
          </p:cNvPr>
          <p:cNvSpPr txBox="1">
            <a:spLocks/>
          </p:cNvSpPr>
          <p:nvPr/>
        </p:nvSpPr>
        <p:spPr>
          <a:xfrm>
            <a:off x="0" y="867537"/>
            <a:ext cx="12192000" cy="747669"/>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a:lnSpc>
                <a:spcPct val="125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Eight patterns were recognized and labeled by subject matter experts</a:t>
            </a:r>
          </a:p>
          <a:p>
            <a:pPr marL="914400" lvl="1" indent="-457200">
              <a:lnSpc>
                <a:spcPct val="125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Expert-based feature engineering method were applied</a:t>
            </a:r>
            <a:endParaRPr lang="en-US" altLang="zh-CN" kern="100" dirty="0">
              <a:latin typeface="Arial" panose="020B0604020202020204" pitchFamily="34" charset="0"/>
              <a:ea typeface="微软雅黑 Light" panose="020B0502040204020203" pitchFamily="34" charset="-122"/>
              <a:cs typeface="Arial" panose="020B0604020202020204" pitchFamily="34" charset="0"/>
            </a:endParaRPr>
          </a:p>
        </p:txBody>
      </p:sp>
      <p:sp>
        <p:nvSpPr>
          <p:cNvPr id="18" name="标题 21">
            <a:extLst>
              <a:ext uri="{FF2B5EF4-FFF2-40B4-BE49-F238E27FC236}">
                <a16:creationId xmlns:a16="http://schemas.microsoft.com/office/drawing/2014/main" id="{EDC6313B-9EFD-3E75-88DC-6E9546C00711}"/>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ML-based SRF Faults Classification</a:t>
            </a:r>
            <a:endParaRPr kumimoji="0" lang="zh-CN" altLang="en-US"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361871560"/>
      </p:ext>
    </p:extLst>
  </p:cSld>
  <p:clrMapOvr>
    <a:masterClrMapping/>
  </p:clrMapOvr>
  <mc:AlternateContent xmlns:mc="http://schemas.openxmlformats.org/markup-compatibility/2006" xmlns:p14="http://schemas.microsoft.com/office/powerpoint/2010/main">
    <mc:Choice Requires="p14">
      <p:transition spd="slow" p14:dur="2000" advTm="50167"/>
    </mc:Choice>
    <mc:Fallback xmlns="">
      <p:transition spd="slow" advTm="50167"/>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B20231F-6AC2-2787-8633-3936E6F4B0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62770" y="2419351"/>
            <a:ext cx="5775117" cy="4088783"/>
          </a:xfrm>
          <a:prstGeom prst="rect">
            <a:avLst/>
          </a:prstGeom>
        </p:spPr>
      </p:pic>
      <p:sp>
        <p:nvSpPr>
          <p:cNvPr id="2" name="灯片编号占位符 1">
            <a:extLst>
              <a:ext uri="{FF2B5EF4-FFF2-40B4-BE49-F238E27FC236}">
                <a16:creationId xmlns:a16="http://schemas.microsoft.com/office/drawing/2014/main" id="{EF75105F-BFC2-4A8C-6B19-146B9D3F8984}"/>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76</a:t>
            </a:fld>
            <a:endParaRPr lang="zh-CN" altLang="en-US"/>
          </a:p>
        </p:txBody>
      </p:sp>
      <p:graphicFrame>
        <p:nvGraphicFramePr>
          <p:cNvPr id="12" name="表格 11">
            <a:extLst>
              <a:ext uri="{FF2B5EF4-FFF2-40B4-BE49-F238E27FC236}">
                <a16:creationId xmlns:a16="http://schemas.microsoft.com/office/drawing/2014/main" id="{50609B23-DC6A-556E-038F-26BBB22CD88E}"/>
              </a:ext>
            </a:extLst>
          </p:cNvPr>
          <p:cNvGraphicFramePr>
            <a:graphicFrameLocks noGrp="1"/>
          </p:cNvGraphicFramePr>
          <p:nvPr/>
        </p:nvGraphicFramePr>
        <p:xfrm>
          <a:off x="585964" y="1387936"/>
          <a:ext cx="10739716" cy="792480"/>
        </p:xfrm>
        <a:graphic>
          <a:graphicData uri="http://schemas.openxmlformats.org/drawingml/2006/table">
            <a:tbl>
              <a:tblPr firstRow="1" bandRow="1">
                <a:tableStyleId>{5C22544A-7EE6-4342-B048-85BDC9FD1C3A}</a:tableStyleId>
              </a:tblPr>
              <a:tblGrid>
                <a:gridCol w="1357748">
                  <a:extLst>
                    <a:ext uri="{9D8B030D-6E8A-4147-A177-3AD203B41FA5}">
                      <a16:colId xmlns:a16="http://schemas.microsoft.com/office/drawing/2014/main" val="2675706844"/>
                    </a:ext>
                  </a:extLst>
                </a:gridCol>
                <a:gridCol w="1172746">
                  <a:extLst>
                    <a:ext uri="{9D8B030D-6E8A-4147-A177-3AD203B41FA5}">
                      <a16:colId xmlns:a16="http://schemas.microsoft.com/office/drawing/2014/main" val="2754689076"/>
                    </a:ext>
                  </a:extLst>
                </a:gridCol>
                <a:gridCol w="1172746">
                  <a:extLst>
                    <a:ext uri="{9D8B030D-6E8A-4147-A177-3AD203B41FA5}">
                      <a16:colId xmlns:a16="http://schemas.microsoft.com/office/drawing/2014/main" val="275537858"/>
                    </a:ext>
                  </a:extLst>
                </a:gridCol>
                <a:gridCol w="1172746">
                  <a:extLst>
                    <a:ext uri="{9D8B030D-6E8A-4147-A177-3AD203B41FA5}">
                      <a16:colId xmlns:a16="http://schemas.microsoft.com/office/drawing/2014/main" val="1859986802"/>
                    </a:ext>
                  </a:extLst>
                </a:gridCol>
                <a:gridCol w="1172746">
                  <a:extLst>
                    <a:ext uri="{9D8B030D-6E8A-4147-A177-3AD203B41FA5}">
                      <a16:colId xmlns:a16="http://schemas.microsoft.com/office/drawing/2014/main" val="2823690191"/>
                    </a:ext>
                  </a:extLst>
                </a:gridCol>
                <a:gridCol w="1172746">
                  <a:extLst>
                    <a:ext uri="{9D8B030D-6E8A-4147-A177-3AD203B41FA5}">
                      <a16:colId xmlns:a16="http://schemas.microsoft.com/office/drawing/2014/main" val="364304926"/>
                    </a:ext>
                  </a:extLst>
                </a:gridCol>
                <a:gridCol w="1172746">
                  <a:extLst>
                    <a:ext uri="{9D8B030D-6E8A-4147-A177-3AD203B41FA5}">
                      <a16:colId xmlns:a16="http://schemas.microsoft.com/office/drawing/2014/main" val="185633950"/>
                    </a:ext>
                  </a:extLst>
                </a:gridCol>
                <a:gridCol w="1172746">
                  <a:extLst>
                    <a:ext uri="{9D8B030D-6E8A-4147-A177-3AD203B41FA5}">
                      <a16:colId xmlns:a16="http://schemas.microsoft.com/office/drawing/2014/main" val="2845636977"/>
                    </a:ext>
                  </a:extLst>
                </a:gridCol>
                <a:gridCol w="1172746">
                  <a:extLst>
                    <a:ext uri="{9D8B030D-6E8A-4147-A177-3AD203B41FA5}">
                      <a16:colId xmlns:a16="http://schemas.microsoft.com/office/drawing/2014/main" val="1689910129"/>
                    </a:ext>
                  </a:extLst>
                </a:gridCol>
              </a:tblGrid>
              <a:tr h="370840">
                <a:tc>
                  <a:txBody>
                    <a:bodyPr/>
                    <a:lstStyle/>
                    <a:p>
                      <a:r>
                        <a:rPr lang="en-US" altLang="zh-CN" sz="2000" b="1">
                          <a:latin typeface="Arial" panose="020B0604020202020204" pitchFamily="34" charset="0"/>
                          <a:cs typeface="Arial" panose="020B0604020202020204" pitchFamily="34" charset="0"/>
                        </a:rPr>
                        <a:t>Features</a:t>
                      </a:r>
                      <a:endParaRPr lang="zh-CN" altLang="en-US" sz="2000" b="1">
                        <a:latin typeface="Arial" panose="020B0604020202020204" pitchFamily="34" charset="0"/>
                        <a:cs typeface="Arial" panose="020B0604020202020204" pitchFamily="34" charset="0"/>
                      </a:endParaRPr>
                    </a:p>
                  </a:txBody>
                  <a:tcPr/>
                </a:tc>
                <a:tc>
                  <a:txBody>
                    <a:bodyPr/>
                    <a:lstStyle/>
                    <a:p>
                      <a:r>
                        <a:rPr lang="en-US" altLang="zh-CN" b="1" i="1">
                          <a:latin typeface="Arial" panose="020B0604020202020204" pitchFamily="34" charset="0"/>
                          <a:ea typeface="微软雅黑 Light" panose="020B0502040204020203" pitchFamily="34" charset="-122"/>
                          <a:cs typeface="Arial" panose="020B0604020202020204" pitchFamily="34" charset="0"/>
                        </a:rPr>
                        <a:t>Q</a:t>
                      </a:r>
                      <a:r>
                        <a:rPr lang="en-US" altLang="zh-CN" b="1" baseline="-25000">
                          <a:latin typeface="Arial" panose="020B0604020202020204" pitchFamily="34" charset="0"/>
                          <a:ea typeface="微软雅黑 Light" panose="020B0502040204020203" pitchFamily="34" charset="-122"/>
                          <a:cs typeface="Arial" panose="020B0604020202020204" pitchFamily="34" charset="0"/>
                        </a:rPr>
                        <a:t>id</a:t>
                      </a:r>
                      <a:endParaRPr lang="zh-CN" altLang="en-US" b="1">
                        <a:latin typeface="Arial" panose="020B0604020202020204" pitchFamily="34" charset="0"/>
                        <a:cs typeface="Arial" panose="020B0604020202020204" pitchFamily="34" charset="0"/>
                      </a:endParaRPr>
                    </a:p>
                  </a:txBody>
                  <a:tcPr/>
                </a:tc>
                <a:tc>
                  <a:txBody>
                    <a:bodyPr/>
                    <a:lstStyle/>
                    <a:p>
                      <a:r>
                        <a:rPr lang="en-US" altLang="zh-CN" b="1" i="1">
                          <a:latin typeface="Arial" panose="020B0604020202020204" pitchFamily="34" charset="0"/>
                          <a:cs typeface="Arial" panose="020B0604020202020204" pitchFamily="34" charset="0"/>
                        </a:rPr>
                        <a:t>F</a:t>
                      </a:r>
                      <a:r>
                        <a:rPr lang="en-US" altLang="zh-CN" b="1" baseline="-25000">
                          <a:latin typeface="Arial" panose="020B0604020202020204" pitchFamily="34" charset="0"/>
                          <a:cs typeface="Arial" panose="020B0604020202020204" pitchFamily="34" charset="0"/>
                        </a:rPr>
                        <a:t>max</a:t>
                      </a:r>
                      <a:endParaRPr lang="zh-CN" altLang="en-US" b="1" baseline="-25000">
                        <a:latin typeface="Arial" panose="020B0604020202020204" pitchFamily="34" charset="0"/>
                        <a:cs typeface="Arial" panose="020B0604020202020204" pitchFamily="34" charset="0"/>
                      </a:endParaRPr>
                    </a:p>
                  </a:txBody>
                  <a:tcPr/>
                </a:tc>
                <a:tc>
                  <a:txBody>
                    <a:bodyPr/>
                    <a:lstStyle/>
                    <a:p>
                      <a:r>
                        <a:rPr lang="en-US" altLang="zh-CN" b="1" i="1" dirty="0" err="1">
                          <a:latin typeface="Arial" panose="020B0604020202020204" pitchFamily="34" charset="0"/>
                          <a:cs typeface="Arial" panose="020B0604020202020204" pitchFamily="34" charset="0"/>
                        </a:rPr>
                        <a:t>F</a:t>
                      </a:r>
                      <a:r>
                        <a:rPr lang="en-US" altLang="zh-CN" b="1" baseline="-25000" dirty="0" err="1">
                          <a:latin typeface="Arial" panose="020B0604020202020204" pitchFamily="34" charset="0"/>
                          <a:cs typeface="Arial" panose="020B0604020202020204" pitchFamily="34" charset="0"/>
                        </a:rPr>
                        <a:t>ratio</a:t>
                      </a:r>
                      <a:endParaRPr lang="zh-CN" altLang="en-US" b="1" baseline="-25000" dirty="0">
                        <a:latin typeface="Arial" panose="020B0604020202020204" pitchFamily="34" charset="0"/>
                        <a:cs typeface="Arial" panose="020B0604020202020204" pitchFamily="34" charset="0"/>
                      </a:endParaRPr>
                    </a:p>
                  </a:txBody>
                  <a:tcPr/>
                </a:tc>
                <a:tc>
                  <a:txBody>
                    <a:bodyPr/>
                    <a:lstStyle/>
                    <a:p>
                      <a:r>
                        <a:rPr lang="el-GR" altLang="zh-CN" b="1" i="1">
                          <a:latin typeface="Arial" panose="020B0604020202020204" pitchFamily="34" charset="0"/>
                          <a:cs typeface="Arial" panose="020B0604020202020204" pitchFamily="34" charset="0"/>
                        </a:rPr>
                        <a:t>ΔΘ</a:t>
                      </a:r>
                      <a:endParaRPr lang="zh-CN" altLang="en-US" b="1" i="1">
                        <a:latin typeface="Arial" panose="020B0604020202020204" pitchFamily="34" charset="0"/>
                        <a:cs typeface="Arial" panose="020B0604020202020204" pitchFamily="34" charset="0"/>
                      </a:endParaRPr>
                    </a:p>
                  </a:txBody>
                  <a:tcPr/>
                </a:tc>
                <a:tc>
                  <a:txBody>
                    <a:bodyPr/>
                    <a:lstStyle/>
                    <a:p>
                      <a:r>
                        <a:rPr lang="en-US" altLang="zh-CN" b="1" i="1">
                          <a:latin typeface="Arial" panose="020B0604020202020204" pitchFamily="34" charset="0"/>
                          <a:cs typeface="Arial" panose="020B0604020202020204" pitchFamily="34" charset="0"/>
                        </a:rPr>
                        <a:t>E</a:t>
                      </a:r>
                      <a:r>
                        <a:rPr lang="en-US" altLang="zh-CN" b="1" baseline="-25000">
                          <a:latin typeface="Arial" panose="020B0604020202020204" pitchFamily="34" charset="0"/>
                          <a:cs typeface="Arial" panose="020B0604020202020204" pitchFamily="34" charset="0"/>
                        </a:rPr>
                        <a:t>id</a:t>
                      </a:r>
                      <a:endParaRPr lang="zh-CN" altLang="en-US" b="1" baseline="-25000">
                        <a:latin typeface="Arial" panose="020B0604020202020204" pitchFamily="34" charset="0"/>
                        <a:cs typeface="Arial" panose="020B0604020202020204" pitchFamily="34" charset="0"/>
                      </a:endParaRPr>
                    </a:p>
                  </a:txBody>
                  <a:tcPr/>
                </a:tc>
                <a:tc>
                  <a:txBody>
                    <a:bodyPr/>
                    <a:lstStyle/>
                    <a:p>
                      <a:r>
                        <a:rPr lang="el-GR" altLang="zh-CN" sz="1800" b="1" i="1" u="none" strike="noStrike" baseline="0">
                          <a:latin typeface="Arial" panose="020B0604020202020204" pitchFamily="34" charset="0"/>
                          <a:cs typeface="Arial" panose="020B0604020202020204" pitchFamily="34" charset="0"/>
                        </a:rPr>
                        <a:t>Δρ</a:t>
                      </a:r>
                      <a:r>
                        <a:rPr lang="en-US" altLang="zh-CN" sz="1800" b="1" baseline="-25000">
                          <a:latin typeface="Arial" panose="020B0604020202020204" pitchFamily="34" charset="0"/>
                          <a:cs typeface="Arial" panose="020B0604020202020204" pitchFamily="34" charset="0"/>
                        </a:rPr>
                        <a:t>max</a:t>
                      </a:r>
                      <a:endParaRPr lang="zh-CN" altLang="en-US" b="1">
                        <a:latin typeface="Arial" panose="020B0604020202020204" pitchFamily="34" charset="0"/>
                        <a:cs typeface="Arial" panose="020B0604020202020204" pitchFamily="34" charset="0"/>
                      </a:endParaRPr>
                    </a:p>
                  </a:txBody>
                  <a:tcPr/>
                </a:tc>
                <a:tc>
                  <a:txBody>
                    <a:bodyPr/>
                    <a:lstStyle/>
                    <a:p>
                      <a:r>
                        <a:rPr lang="en-US" altLang="zh-CN" sz="1800" b="1" i="1" u="none" strike="noStrike" baseline="0">
                          <a:latin typeface="Arial" panose="020B0604020202020204" pitchFamily="34" charset="0"/>
                          <a:cs typeface="Arial" panose="020B0604020202020204" pitchFamily="34" charset="0"/>
                        </a:rPr>
                        <a:t>r</a:t>
                      </a:r>
                      <a:r>
                        <a:rPr lang="en-US" altLang="zh-CN" sz="1800" b="1" i="0" u="none" strike="noStrike" baseline="-25000">
                          <a:latin typeface="Arial" panose="020B0604020202020204" pitchFamily="34" charset="0"/>
                          <a:cs typeface="Arial" panose="020B0604020202020204" pitchFamily="34" charset="0"/>
                        </a:rPr>
                        <a:t>rms1</a:t>
                      </a:r>
                      <a:endParaRPr lang="zh-CN" altLang="en-US" b="1">
                        <a:latin typeface="Arial" panose="020B0604020202020204" pitchFamily="34" charset="0"/>
                        <a:cs typeface="Arial" panose="020B0604020202020204" pitchFamily="34" charset="0"/>
                      </a:endParaRPr>
                    </a:p>
                  </a:txBody>
                  <a:tcPr/>
                </a:tc>
                <a:tc>
                  <a:txBody>
                    <a:bodyPr/>
                    <a:lstStyle/>
                    <a:p>
                      <a:r>
                        <a:rPr lang="en-US" altLang="zh-CN" sz="1800" b="1" i="1" u="none" strike="noStrike" baseline="0">
                          <a:latin typeface="Arial" panose="020B0604020202020204" pitchFamily="34" charset="0"/>
                          <a:cs typeface="Arial" panose="020B0604020202020204" pitchFamily="34" charset="0"/>
                        </a:rPr>
                        <a:t>r</a:t>
                      </a:r>
                      <a:r>
                        <a:rPr lang="en-US" altLang="zh-CN" sz="1800" b="1" i="0" u="none" strike="noStrike" baseline="-25000">
                          <a:latin typeface="Arial" panose="020B0604020202020204" pitchFamily="34" charset="0"/>
                          <a:cs typeface="Arial" panose="020B0604020202020204" pitchFamily="34" charset="0"/>
                        </a:rPr>
                        <a:t>rms2</a:t>
                      </a:r>
                      <a:endParaRPr lang="zh-CN" altLang="en-US"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66463003"/>
                  </a:ext>
                </a:extLst>
              </a:tr>
              <a:tr h="370840">
                <a:tc>
                  <a:txBody>
                    <a:bodyPr/>
                    <a:lstStyle/>
                    <a:p>
                      <a:r>
                        <a:rPr lang="en-US" altLang="zh-CN" sz="2000" b="1">
                          <a:latin typeface="Arial" panose="020B0604020202020204" pitchFamily="34" charset="0"/>
                          <a:cs typeface="Arial" panose="020B0604020202020204" pitchFamily="34" charset="0"/>
                        </a:rPr>
                        <a:t>Method</a:t>
                      </a:r>
                      <a:endParaRPr lang="zh-CN" altLang="en-US" sz="2000" b="1">
                        <a:latin typeface="Arial" panose="020B0604020202020204" pitchFamily="34" charset="0"/>
                        <a:cs typeface="Arial" panose="020B0604020202020204" pitchFamily="34" charset="0"/>
                      </a:endParaRPr>
                    </a:p>
                  </a:txBody>
                  <a:tcPr/>
                </a:tc>
                <a:tc>
                  <a:txBody>
                    <a:bodyPr/>
                    <a:lstStyle/>
                    <a:p>
                      <a:r>
                        <a:rPr lang="en-US" altLang="zh-CN">
                          <a:latin typeface="Arial" panose="020B0604020202020204" pitchFamily="34" charset="0"/>
                          <a:cs typeface="Arial" panose="020B0604020202020204" pitchFamily="34" charset="0"/>
                        </a:rPr>
                        <a:t>Modeling</a:t>
                      </a:r>
                      <a:endParaRPr lang="zh-CN" altLang="en-US">
                        <a:latin typeface="Arial" panose="020B0604020202020204" pitchFamily="34" charset="0"/>
                        <a:cs typeface="Arial" panose="020B0604020202020204" pitchFamily="34" charset="0"/>
                      </a:endParaRPr>
                    </a:p>
                  </a:txBody>
                  <a:tcPr/>
                </a:tc>
                <a:tc gridSpan="2">
                  <a:txBody>
                    <a:bodyPr/>
                    <a:lstStyle/>
                    <a:p>
                      <a:r>
                        <a:rPr lang="en-US" altLang="zh-CN" sz="1650">
                          <a:latin typeface="Arial" panose="020B0604020202020204" pitchFamily="34" charset="0"/>
                          <a:cs typeface="Arial" panose="020B0604020202020204" pitchFamily="34" charset="0"/>
                        </a:rPr>
                        <a:t>Freq. Domain Analysis</a:t>
                      </a:r>
                      <a:endParaRPr lang="zh-CN" altLang="en-US" sz="1650">
                        <a:latin typeface="Arial" panose="020B0604020202020204" pitchFamily="34" charset="0"/>
                        <a:cs typeface="Arial" panose="020B0604020202020204" pitchFamily="34" charset="0"/>
                      </a:endParaRPr>
                    </a:p>
                  </a:txBody>
                  <a:tcPr/>
                </a:tc>
                <a:tc hMerge="1">
                  <a:txBody>
                    <a:bodyPr/>
                    <a:lstStyle/>
                    <a:p>
                      <a:endParaRPr lang="zh-CN" altLang="en-US"/>
                    </a:p>
                  </a:txBody>
                  <a:tcPr/>
                </a:tc>
                <a:tc gridSpan="3">
                  <a:txBody>
                    <a:bodyPr/>
                    <a:lstStyle/>
                    <a:p>
                      <a:r>
                        <a:rPr lang="en-US" altLang="zh-CN">
                          <a:latin typeface="Arial" panose="020B0604020202020204" pitchFamily="34" charset="0"/>
                          <a:cs typeface="Arial" panose="020B0604020202020204" pitchFamily="34" charset="0"/>
                        </a:rPr>
                        <a:t>Signal Characteristic</a:t>
                      </a:r>
                      <a:endParaRPr lang="zh-CN" altLang="en-US">
                        <a:latin typeface="Arial" panose="020B0604020202020204" pitchFamily="34" charset="0"/>
                        <a:cs typeface="Arial" panose="020B0604020202020204" pitchFamily="34" charset="0"/>
                      </a:endParaRPr>
                    </a:p>
                  </a:txBody>
                  <a:tcPr/>
                </a:tc>
                <a:tc hMerge="1">
                  <a:txBody>
                    <a:bodyPr/>
                    <a:lstStyle/>
                    <a:p>
                      <a:endParaRPr lang="zh-CN" altLang="en-US"/>
                    </a:p>
                  </a:txBody>
                  <a:tcPr/>
                </a:tc>
                <a:tc hMerge="1">
                  <a:txBody>
                    <a:bodyPr/>
                    <a:lstStyle/>
                    <a:p>
                      <a:endParaRPr lang="zh-CN" altLang="en-US"/>
                    </a:p>
                  </a:txBody>
                  <a:tcPr/>
                </a:tc>
                <a:tc gridSpan="2">
                  <a:txBody>
                    <a:bodyPr/>
                    <a:lstStyle/>
                    <a:p>
                      <a:r>
                        <a:rPr lang="en-US" altLang="zh-CN" dirty="0">
                          <a:latin typeface="Arial" panose="020B0604020202020204" pitchFamily="34" charset="0"/>
                          <a:cs typeface="Arial" panose="020B0604020202020204" pitchFamily="34" charset="0"/>
                        </a:rPr>
                        <a:t>Statistical Feature</a:t>
                      </a:r>
                      <a:endParaRPr lang="zh-CN" altLang="en-US" dirty="0">
                        <a:latin typeface="Arial" panose="020B0604020202020204" pitchFamily="34" charset="0"/>
                        <a:cs typeface="Arial" panose="020B0604020202020204" pitchFamily="34" charset="0"/>
                      </a:endParaRPr>
                    </a:p>
                  </a:txBody>
                  <a:tcPr/>
                </a:tc>
                <a:tc hMerge="1">
                  <a:txBody>
                    <a:bodyPr/>
                    <a:lstStyle/>
                    <a:p>
                      <a:endParaRPr lang="zh-CN" altLang="en-US"/>
                    </a:p>
                  </a:txBody>
                  <a:tcPr/>
                </a:tc>
                <a:extLst>
                  <a:ext uri="{0D108BD9-81ED-4DB2-BD59-A6C34878D82A}">
                    <a16:rowId xmlns:a16="http://schemas.microsoft.com/office/drawing/2014/main" val="2595703714"/>
                  </a:ext>
                </a:extLst>
              </a:tr>
            </a:tbl>
          </a:graphicData>
        </a:graphic>
      </p:graphicFrame>
      <p:sp>
        <p:nvSpPr>
          <p:cNvPr id="13" name="文本框 12">
            <a:extLst>
              <a:ext uri="{FF2B5EF4-FFF2-40B4-BE49-F238E27FC236}">
                <a16:creationId xmlns:a16="http://schemas.microsoft.com/office/drawing/2014/main" id="{459BEBCE-DCC0-4004-576C-F5814968E863}"/>
              </a:ext>
            </a:extLst>
          </p:cNvPr>
          <p:cNvSpPr txBox="1"/>
          <p:nvPr/>
        </p:nvSpPr>
        <p:spPr>
          <a:xfrm>
            <a:off x="8450329" y="1074842"/>
            <a:ext cx="3012081" cy="307777"/>
          </a:xfrm>
          <a:prstGeom prst="rect">
            <a:avLst/>
          </a:prstGeom>
          <a:solidFill>
            <a:schemeClr val="bg1"/>
          </a:solidFill>
        </p:spPr>
        <p:txBody>
          <a:bodyPr wrap="square" rtlCol="0">
            <a:spAutoFit/>
          </a:bodyPr>
          <a:lstStyle/>
          <a:p>
            <a:r>
              <a:rPr lang="en-US" altLang="zh-CN" sz="1400" dirty="0">
                <a:solidFill>
                  <a:srgbClr val="3A4A6A"/>
                </a:solidFill>
                <a:latin typeface="Arial Light"/>
                <a:ea typeface="微软雅黑" panose="020B0503020204020204" pitchFamily="34" charset="-122"/>
                <a:cs typeface="Arial" panose="020B0604020202020204" pitchFamily="34" charset="0"/>
              </a:rPr>
              <a:t>Eight features for each fault events</a:t>
            </a:r>
          </a:p>
        </p:txBody>
      </p:sp>
      <p:sp>
        <p:nvSpPr>
          <p:cNvPr id="14" name="矩形: 圆角 13">
            <a:extLst>
              <a:ext uri="{FF2B5EF4-FFF2-40B4-BE49-F238E27FC236}">
                <a16:creationId xmlns:a16="http://schemas.microsoft.com/office/drawing/2014/main" id="{1C3B7095-74AF-7CED-4ED7-D9DA67AF5FC0}"/>
              </a:ext>
            </a:extLst>
          </p:cNvPr>
          <p:cNvSpPr/>
          <p:nvPr/>
        </p:nvSpPr>
        <p:spPr>
          <a:xfrm>
            <a:off x="596486" y="2931655"/>
            <a:ext cx="3402686" cy="1727200"/>
          </a:xfrm>
          <a:prstGeom prst="roundRect">
            <a:avLst>
              <a:gd name="adj" fmla="val 2852"/>
            </a:avLst>
          </a:prstGeom>
          <a:solidFill>
            <a:schemeClr val="accent6">
              <a:lumMod val="20000"/>
              <a:lumOff val="8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1E1B12C6-7418-62DF-32FE-3343BCDCCD91}"/>
              </a:ext>
            </a:extLst>
          </p:cNvPr>
          <p:cNvSpPr txBox="1"/>
          <p:nvPr/>
        </p:nvSpPr>
        <p:spPr>
          <a:xfrm>
            <a:off x="627321" y="2956367"/>
            <a:ext cx="3308350" cy="1615827"/>
          </a:xfrm>
          <a:prstGeom prst="rect">
            <a:avLst/>
          </a:prstGeom>
          <a:solidFill>
            <a:schemeClr val="accent6">
              <a:lumMod val="20000"/>
              <a:lumOff val="80000"/>
            </a:schemeClr>
          </a:solidFill>
        </p:spPr>
        <p:txBody>
          <a:bodyPr wrap="square" rtlCol="0">
            <a:spAutoFit/>
          </a:bodyPr>
          <a:lstStyle/>
          <a:p>
            <a:pPr>
              <a:spcAft>
                <a:spcPts val="600"/>
              </a:spcAft>
            </a:pPr>
            <a:r>
              <a:rPr lang="en-US" altLang="zh-CN" b="1" dirty="0">
                <a:solidFill>
                  <a:srgbClr val="2B519A"/>
                </a:solidFill>
                <a:latin typeface="Arial" panose="020B0604020202020204" pitchFamily="34" charset="0"/>
                <a:ea typeface="微软雅黑" panose="020B0503020204020204" pitchFamily="34" charset="-122"/>
                <a:cs typeface="Arial" panose="020B0604020202020204" pitchFamily="34" charset="0"/>
              </a:rPr>
              <a:t>Merits</a:t>
            </a:r>
          </a:p>
          <a:p>
            <a:pPr marL="285750" indent="-285750">
              <a:spcAft>
                <a:spcPts val="1200"/>
              </a:spcAft>
              <a:buFont typeface="Arial" panose="020B0604020202020204" pitchFamily="34" charset="0"/>
              <a:buChar char="•"/>
            </a:pPr>
            <a:r>
              <a:rPr lang="en-US" altLang="zh-CN" sz="1400" dirty="0">
                <a:solidFill>
                  <a:srgbClr val="2B519A"/>
                </a:solidFill>
                <a:latin typeface="Arial" panose="020B0604020202020204" pitchFamily="34" charset="0"/>
                <a:ea typeface="微软雅黑" panose="020B0503020204020204" pitchFamily="34" charset="-122"/>
                <a:cs typeface="Arial" panose="020B0604020202020204" pitchFamily="34" charset="0"/>
              </a:rPr>
              <a:t>Limited numbers of features</a:t>
            </a:r>
          </a:p>
          <a:p>
            <a:pPr marL="285750" indent="-285750">
              <a:spcAft>
                <a:spcPts val="1200"/>
              </a:spcAft>
              <a:buFont typeface="Arial" panose="020B0604020202020204" pitchFamily="34" charset="0"/>
              <a:buChar char="•"/>
            </a:pPr>
            <a:r>
              <a:rPr lang="en-US" altLang="zh-CN" sz="1400" dirty="0">
                <a:solidFill>
                  <a:srgbClr val="2B519A"/>
                </a:solidFill>
                <a:latin typeface="Arial" panose="020B0604020202020204" pitchFamily="34" charset="0"/>
                <a:ea typeface="微软雅黑" panose="020B0503020204020204" pitchFamily="34" charset="-122"/>
                <a:cs typeface="Arial" panose="020B0604020202020204" pitchFamily="34" charset="0"/>
              </a:rPr>
              <a:t>Features are</a:t>
            </a:r>
            <a:r>
              <a:rPr lang="en-US" altLang="zh-CN" sz="1400" dirty="0">
                <a:solidFill>
                  <a:srgbClr val="2B519A"/>
                </a:solidFill>
                <a:latin typeface="Arial" panose="020B0604020202020204" pitchFamily="34" charset="0"/>
                <a:cs typeface="Arial" panose="020B0604020202020204" pitchFamily="34" charset="0"/>
              </a:rPr>
              <a:t> physically meaningful</a:t>
            </a:r>
          </a:p>
          <a:p>
            <a:pPr marL="285750" indent="-285750">
              <a:spcAft>
                <a:spcPts val="1200"/>
              </a:spcAft>
              <a:buFont typeface="Arial" panose="020B0604020202020204" pitchFamily="34" charset="0"/>
              <a:buChar char="•"/>
            </a:pPr>
            <a:r>
              <a:rPr lang="en-US" altLang="zh-CN" sz="1400" dirty="0">
                <a:solidFill>
                  <a:srgbClr val="2B519A"/>
                </a:solidFill>
                <a:latin typeface="Arial" panose="020B0604020202020204" pitchFamily="34" charset="0"/>
                <a:ea typeface="微软雅黑" panose="020B0503020204020204" pitchFamily="34" charset="-122"/>
                <a:cs typeface="Arial" panose="020B0604020202020204" pitchFamily="34" charset="0"/>
              </a:rPr>
              <a:t>Features are not affected by the DAQ sampling rate</a:t>
            </a:r>
          </a:p>
        </p:txBody>
      </p:sp>
      <p:pic>
        <p:nvPicPr>
          <p:cNvPr id="17" name="图形 16">
            <a:extLst>
              <a:ext uri="{FF2B5EF4-FFF2-40B4-BE49-F238E27FC236}">
                <a16:creationId xmlns:a16="http://schemas.microsoft.com/office/drawing/2014/main" id="{A19ACA82-5474-90F3-C881-B2A2B624D5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7517" y="3007864"/>
            <a:ext cx="548071" cy="503512"/>
          </a:xfrm>
          <a:prstGeom prst="rect">
            <a:avLst/>
          </a:prstGeom>
        </p:spPr>
      </p:pic>
      <p:sp>
        <p:nvSpPr>
          <p:cNvPr id="18" name="矩形: 圆角 17">
            <a:extLst>
              <a:ext uri="{FF2B5EF4-FFF2-40B4-BE49-F238E27FC236}">
                <a16:creationId xmlns:a16="http://schemas.microsoft.com/office/drawing/2014/main" id="{51079060-F22F-E172-1372-8988C79FAF35}"/>
              </a:ext>
            </a:extLst>
          </p:cNvPr>
          <p:cNvSpPr/>
          <p:nvPr/>
        </p:nvSpPr>
        <p:spPr>
          <a:xfrm>
            <a:off x="580152" y="4788305"/>
            <a:ext cx="3419019" cy="1259209"/>
          </a:xfrm>
          <a:prstGeom prst="roundRect">
            <a:avLst>
              <a:gd name="adj" fmla="val 2852"/>
            </a:avLst>
          </a:prstGeom>
          <a:solidFill>
            <a:srgbClr val="FDE1DF"/>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ABE30BD0-AE6B-A504-1BCE-B558B1600358}"/>
              </a:ext>
            </a:extLst>
          </p:cNvPr>
          <p:cNvSpPr txBox="1"/>
          <p:nvPr/>
        </p:nvSpPr>
        <p:spPr>
          <a:xfrm>
            <a:off x="603738" y="4816484"/>
            <a:ext cx="3371850" cy="1169551"/>
          </a:xfrm>
          <a:prstGeom prst="rect">
            <a:avLst/>
          </a:prstGeom>
          <a:solidFill>
            <a:srgbClr val="FDE1DF"/>
          </a:solidFill>
        </p:spPr>
        <p:txBody>
          <a:bodyPr wrap="square" rtlCol="0">
            <a:spAutoFit/>
          </a:bodyPr>
          <a:lstStyle/>
          <a:p>
            <a:pPr>
              <a:spcAft>
                <a:spcPts val="600"/>
              </a:spcAft>
            </a:pPr>
            <a:r>
              <a:rPr lang="en-US" altLang="zh-CN" b="1">
                <a:solidFill>
                  <a:srgbClr val="2B519A"/>
                </a:solidFill>
                <a:latin typeface="Arial" panose="020B0604020202020204" pitchFamily="34" charset="0"/>
                <a:ea typeface="微软雅黑" panose="020B0503020204020204" pitchFamily="34" charset="-122"/>
                <a:cs typeface="Arial" panose="020B0604020202020204" pitchFamily="34" charset="0"/>
              </a:rPr>
              <a:t>Drawbacks</a:t>
            </a:r>
          </a:p>
          <a:p>
            <a:pPr marL="285750" indent="-285750">
              <a:spcAft>
                <a:spcPts val="600"/>
              </a:spcAft>
              <a:buFont typeface="Arial" panose="020B0604020202020204" pitchFamily="34" charset="0"/>
              <a:buChar char="•"/>
            </a:pPr>
            <a:r>
              <a:rPr lang="en-US" altLang="zh-CN" sz="1400">
                <a:solidFill>
                  <a:srgbClr val="2B519A"/>
                </a:solidFill>
                <a:latin typeface="Arial" panose="020B0604020202020204" pitchFamily="34" charset="0"/>
                <a:ea typeface="微软雅黑" panose="020B0503020204020204" pitchFamily="34" charset="-122"/>
                <a:cs typeface="Arial" panose="020B0604020202020204" pitchFamily="34" charset="0"/>
              </a:rPr>
              <a:t>Specific algorithms are required</a:t>
            </a:r>
          </a:p>
          <a:p>
            <a:pPr marL="285750" indent="-285750">
              <a:spcAft>
                <a:spcPts val="600"/>
              </a:spcAft>
              <a:buFont typeface="Arial" panose="020B0604020202020204" pitchFamily="34" charset="0"/>
              <a:buChar char="•"/>
            </a:pPr>
            <a:r>
              <a:rPr lang="en-US" altLang="zh-CN" sz="1400">
                <a:solidFill>
                  <a:srgbClr val="2B519A"/>
                </a:solidFill>
                <a:latin typeface="Arial" panose="020B0604020202020204" pitchFamily="34" charset="0"/>
                <a:ea typeface="微软雅黑" panose="020B0503020204020204" pitchFamily="34" charset="-122"/>
                <a:cs typeface="Arial" panose="020B0604020202020204" pitchFamily="34" charset="0"/>
              </a:rPr>
              <a:t>Generalizability &amp; Scalability need further validation</a:t>
            </a:r>
          </a:p>
        </p:txBody>
      </p:sp>
      <p:pic>
        <p:nvPicPr>
          <p:cNvPr id="20" name="图形 19">
            <a:extLst>
              <a:ext uri="{FF2B5EF4-FFF2-40B4-BE49-F238E27FC236}">
                <a16:creationId xmlns:a16="http://schemas.microsoft.com/office/drawing/2014/main" id="{DD384522-09A5-6BB1-8566-0A518A11A3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1101" y="4816484"/>
            <a:ext cx="548071" cy="503513"/>
          </a:xfrm>
          <a:prstGeom prst="rect">
            <a:avLst/>
          </a:prstGeom>
        </p:spPr>
      </p:pic>
      <p:sp>
        <p:nvSpPr>
          <p:cNvPr id="7" name="文本占位符 1">
            <a:extLst>
              <a:ext uri="{FF2B5EF4-FFF2-40B4-BE49-F238E27FC236}">
                <a16:creationId xmlns:a16="http://schemas.microsoft.com/office/drawing/2014/main" id="{0D99DF6C-A258-890A-7CA9-79A24E5E41A3}"/>
              </a:ext>
            </a:extLst>
          </p:cNvPr>
          <p:cNvSpPr txBox="1">
            <a:spLocks/>
          </p:cNvSpPr>
          <p:nvPr/>
        </p:nvSpPr>
        <p:spPr>
          <a:xfrm>
            <a:off x="-21337" y="899311"/>
            <a:ext cx="10402000"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l"/>
              <a:tabLst/>
              <a:defRPr/>
            </a:pPr>
            <a:r>
              <a:rPr kumimoji="0" lang="en-US" altLang="zh-CN" sz="200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Distribution of expert-defined features</a:t>
            </a:r>
            <a:endParaRPr lang="en-US" altLang="zh-CN" sz="2000" dirty="0">
              <a:latin typeface="Arial" panose="020B0604020202020204" pitchFamily="34" charset="0"/>
              <a:ea typeface="微软雅黑 Light" panose="020B0502040204020203" pitchFamily="34" charset="-122"/>
              <a:cs typeface="Arial" panose="020B0604020202020204" pitchFamily="34" charset="0"/>
            </a:endParaRPr>
          </a:p>
        </p:txBody>
      </p:sp>
      <p:sp>
        <p:nvSpPr>
          <p:cNvPr id="3" name="矩形 2">
            <a:extLst>
              <a:ext uri="{FF2B5EF4-FFF2-40B4-BE49-F238E27FC236}">
                <a16:creationId xmlns:a16="http://schemas.microsoft.com/office/drawing/2014/main" id="{B7A270B6-160C-18C0-6E94-EBDC6550CF7E}"/>
              </a:ext>
            </a:extLst>
          </p:cNvPr>
          <p:cNvSpPr/>
          <p:nvPr/>
        </p:nvSpPr>
        <p:spPr>
          <a:xfrm>
            <a:off x="7033479" y="3608436"/>
            <a:ext cx="3416108" cy="142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48685571-99DC-3C3C-EE80-1E79A1B4F0DF}"/>
              </a:ext>
            </a:extLst>
          </p:cNvPr>
          <p:cNvSpPr/>
          <p:nvPr/>
        </p:nvSpPr>
        <p:spPr>
          <a:xfrm>
            <a:off x="6822951" y="4975126"/>
            <a:ext cx="3416108" cy="142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665942D0-DD93-EC1C-BD9A-9B7E08C5E004}"/>
              </a:ext>
            </a:extLst>
          </p:cNvPr>
          <p:cNvSpPr txBox="1"/>
          <p:nvPr/>
        </p:nvSpPr>
        <p:spPr>
          <a:xfrm>
            <a:off x="6021834" y="2437665"/>
            <a:ext cx="507069" cy="344601"/>
          </a:xfrm>
          <a:prstGeom prst="rect">
            <a:avLst/>
          </a:prstGeom>
          <a:solidFill>
            <a:schemeClr val="bg1"/>
          </a:solidFill>
        </p:spPr>
        <p:txBody>
          <a:bodyPr wrap="square">
            <a:spAutoFit/>
          </a:bodyPr>
          <a:lstStyle/>
          <a:p>
            <a:r>
              <a:rPr lang="en-US" altLang="zh-CN" b="1" i="1" dirty="0" err="1">
                <a:latin typeface="Arial" panose="020B0604020202020204" pitchFamily="34" charset="0"/>
                <a:ea typeface="微软雅黑 Light" panose="020B0502040204020203" pitchFamily="34" charset="-122"/>
                <a:cs typeface="Arial" panose="020B0604020202020204" pitchFamily="34" charset="0"/>
              </a:rPr>
              <a:t>Q</a:t>
            </a:r>
            <a:r>
              <a:rPr lang="en-US" altLang="zh-CN" b="1" baseline="-25000" dirty="0" err="1">
                <a:latin typeface="Arial" panose="020B0604020202020204" pitchFamily="34" charset="0"/>
                <a:ea typeface="微软雅黑 Light" panose="020B0502040204020203" pitchFamily="34" charset="-122"/>
                <a:cs typeface="Arial" panose="020B0604020202020204" pitchFamily="34" charset="0"/>
              </a:rPr>
              <a:t>id</a:t>
            </a:r>
            <a:endParaRPr lang="zh-CN" altLang="en-US"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98B0B99A-93CA-83A5-2543-ED05DAA8E6DF}"/>
              </a:ext>
            </a:extLst>
          </p:cNvPr>
          <p:cNvSpPr txBox="1"/>
          <p:nvPr/>
        </p:nvSpPr>
        <p:spPr>
          <a:xfrm>
            <a:off x="5955822" y="3837249"/>
            <a:ext cx="639094" cy="344601"/>
          </a:xfrm>
          <a:prstGeom prst="rect">
            <a:avLst/>
          </a:prstGeom>
          <a:solidFill>
            <a:schemeClr val="bg1"/>
          </a:solidFill>
        </p:spPr>
        <p:txBody>
          <a:bodyPr wrap="square">
            <a:spAutoFit/>
          </a:bodyPr>
          <a:lstStyle/>
          <a:p>
            <a:r>
              <a:rPr lang="en-US" altLang="zh-CN" b="1" i="1" dirty="0">
                <a:latin typeface="Arial" panose="020B0604020202020204" pitchFamily="34" charset="0"/>
                <a:cs typeface="Arial" panose="020B0604020202020204" pitchFamily="34" charset="0"/>
              </a:rPr>
              <a:t>F</a:t>
            </a:r>
            <a:r>
              <a:rPr lang="en-US" altLang="zh-CN" b="1" baseline="-25000" dirty="0">
                <a:latin typeface="Arial" panose="020B0604020202020204" pitchFamily="34" charset="0"/>
                <a:cs typeface="Arial" panose="020B0604020202020204" pitchFamily="34" charset="0"/>
              </a:rPr>
              <a:t>max</a:t>
            </a:r>
            <a:endParaRPr lang="zh-CN" altLang="en-US" b="1" baseline="-250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D9D8E7F4-05D4-76A5-68CD-93A2913288F5}"/>
              </a:ext>
            </a:extLst>
          </p:cNvPr>
          <p:cNvSpPr txBox="1"/>
          <p:nvPr/>
        </p:nvSpPr>
        <p:spPr>
          <a:xfrm>
            <a:off x="8911855" y="3835385"/>
            <a:ext cx="719826" cy="369332"/>
          </a:xfrm>
          <a:prstGeom prst="rect">
            <a:avLst/>
          </a:prstGeom>
          <a:solidFill>
            <a:schemeClr val="bg1"/>
          </a:solidFill>
        </p:spPr>
        <p:txBody>
          <a:bodyPr wrap="square">
            <a:spAutoFit/>
          </a:bodyPr>
          <a:lstStyle/>
          <a:p>
            <a:r>
              <a:rPr lang="en-US" altLang="zh-CN" b="1" i="1" dirty="0" err="1">
                <a:latin typeface="Arial" panose="020B0604020202020204" pitchFamily="34" charset="0"/>
                <a:cs typeface="Arial" panose="020B0604020202020204" pitchFamily="34" charset="0"/>
              </a:rPr>
              <a:t>F</a:t>
            </a:r>
            <a:r>
              <a:rPr lang="en-US" altLang="zh-CN" b="1" baseline="-25000" dirty="0" err="1">
                <a:latin typeface="Arial" panose="020B0604020202020204" pitchFamily="34" charset="0"/>
                <a:cs typeface="Arial" panose="020B0604020202020204" pitchFamily="34" charset="0"/>
              </a:rPr>
              <a:t>ratio</a:t>
            </a:r>
            <a:endParaRPr lang="zh-CN" altLang="en-US" b="1" baseline="-25000"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26A85780-5C73-0500-79FE-90827B3CD737}"/>
              </a:ext>
            </a:extLst>
          </p:cNvPr>
          <p:cNvSpPr txBox="1"/>
          <p:nvPr/>
        </p:nvSpPr>
        <p:spPr>
          <a:xfrm>
            <a:off x="10449587" y="5216593"/>
            <a:ext cx="783400" cy="369332"/>
          </a:xfrm>
          <a:prstGeom prst="rect">
            <a:avLst/>
          </a:prstGeom>
          <a:solidFill>
            <a:schemeClr val="bg1"/>
          </a:solidFill>
        </p:spPr>
        <p:txBody>
          <a:bodyPr wrap="square">
            <a:spAutoFit/>
          </a:bodyPr>
          <a:lstStyle/>
          <a:p>
            <a:r>
              <a:rPr lang="el-GR" altLang="zh-CN" sz="1800" b="1" i="1" u="none" strike="noStrike" baseline="0" dirty="0">
                <a:latin typeface="Arial" panose="020B0604020202020204" pitchFamily="34" charset="0"/>
                <a:cs typeface="Arial" panose="020B0604020202020204" pitchFamily="34" charset="0"/>
              </a:rPr>
              <a:t>Δρ</a:t>
            </a:r>
            <a:r>
              <a:rPr lang="en-US" altLang="zh-CN" sz="1800" b="1" baseline="-25000" dirty="0">
                <a:latin typeface="Arial" panose="020B0604020202020204" pitchFamily="34" charset="0"/>
                <a:cs typeface="Arial" panose="020B0604020202020204" pitchFamily="34" charset="0"/>
              </a:rPr>
              <a:t>max</a:t>
            </a:r>
            <a:endParaRPr lang="zh-CN" altLang="en-US" b="1"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37E66448-B597-E286-8A70-7489D2F054A0}"/>
              </a:ext>
            </a:extLst>
          </p:cNvPr>
          <p:cNvSpPr txBox="1"/>
          <p:nvPr/>
        </p:nvSpPr>
        <p:spPr>
          <a:xfrm>
            <a:off x="7806363" y="5216593"/>
            <a:ext cx="522278" cy="344601"/>
          </a:xfrm>
          <a:prstGeom prst="rect">
            <a:avLst/>
          </a:prstGeom>
          <a:solidFill>
            <a:schemeClr val="bg1"/>
          </a:solidFill>
        </p:spPr>
        <p:txBody>
          <a:bodyPr wrap="square">
            <a:spAutoFit/>
          </a:bodyPr>
          <a:lstStyle/>
          <a:p>
            <a:r>
              <a:rPr lang="en-US" altLang="zh-CN" b="1" i="1" dirty="0">
                <a:latin typeface="Arial" panose="020B0604020202020204" pitchFamily="34" charset="0"/>
                <a:cs typeface="Arial" panose="020B0604020202020204" pitchFamily="34" charset="0"/>
              </a:rPr>
              <a:t>E</a:t>
            </a:r>
            <a:r>
              <a:rPr lang="en-US" altLang="zh-CN" b="1" baseline="-25000" dirty="0">
                <a:latin typeface="Arial" panose="020B0604020202020204" pitchFamily="34" charset="0"/>
                <a:cs typeface="Arial" panose="020B0604020202020204" pitchFamily="34" charset="0"/>
              </a:rPr>
              <a:t>id</a:t>
            </a:r>
            <a:endParaRPr lang="zh-CN" altLang="en-US" b="1" baseline="-25000"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884B463D-2795-A674-FE9C-7F524F156616}"/>
              </a:ext>
            </a:extLst>
          </p:cNvPr>
          <p:cNvSpPr txBox="1"/>
          <p:nvPr/>
        </p:nvSpPr>
        <p:spPr>
          <a:xfrm>
            <a:off x="9085502" y="2459896"/>
            <a:ext cx="580071" cy="369332"/>
          </a:xfrm>
          <a:prstGeom prst="rect">
            <a:avLst/>
          </a:prstGeom>
          <a:solidFill>
            <a:schemeClr val="bg1"/>
          </a:solidFill>
        </p:spPr>
        <p:txBody>
          <a:bodyPr wrap="square">
            <a:spAutoFit/>
          </a:bodyPr>
          <a:lstStyle/>
          <a:p>
            <a:r>
              <a:rPr lang="el-GR" altLang="zh-CN" b="1" i="1" dirty="0">
                <a:latin typeface="Arial" panose="020B0604020202020204" pitchFamily="34" charset="0"/>
                <a:cs typeface="Arial" panose="020B0604020202020204" pitchFamily="34" charset="0"/>
              </a:rPr>
              <a:t>ΔΘ</a:t>
            </a:r>
            <a:endParaRPr lang="zh-CN" altLang="en-US" b="1" i="1" dirty="0">
              <a:latin typeface="Arial" panose="020B0604020202020204" pitchFamily="34" charset="0"/>
              <a:cs typeface="Arial" panose="020B0604020202020204" pitchFamily="34" charset="0"/>
            </a:endParaRPr>
          </a:p>
        </p:txBody>
      </p:sp>
      <p:sp>
        <p:nvSpPr>
          <p:cNvPr id="10" name="标题 21">
            <a:extLst>
              <a:ext uri="{FF2B5EF4-FFF2-40B4-BE49-F238E27FC236}">
                <a16:creationId xmlns:a16="http://schemas.microsoft.com/office/drawing/2014/main" id="{0D6FB20D-EE73-D375-7A73-F764E8F6CA87}"/>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Feature Engineering</a:t>
            </a:r>
            <a:endParaRPr kumimoji="0" lang="zh-CN" altLang="en-US"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02494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F75105F-BFC2-4A8C-6B19-146B9D3F8984}"/>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77</a:t>
            </a:fld>
            <a:endParaRPr lang="zh-CN" altLang="en-US"/>
          </a:p>
        </p:txBody>
      </p:sp>
      <p:pic>
        <p:nvPicPr>
          <p:cNvPr id="18" name="图形 17">
            <a:extLst>
              <a:ext uri="{FF2B5EF4-FFF2-40B4-BE49-F238E27FC236}">
                <a16:creationId xmlns:a16="http://schemas.microsoft.com/office/drawing/2014/main" id="{3BD32B3D-84A8-E2E8-1F38-7FC43D5582D0}"/>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b="5974"/>
          <a:stretch/>
        </p:blipFill>
        <p:spPr>
          <a:xfrm>
            <a:off x="455726" y="2392693"/>
            <a:ext cx="3503257" cy="3676341"/>
          </a:xfrm>
          <a:prstGeom prst="rect">
            <a:avLst/>
          </a:prstGeom>
        </p:spPr>
      </p:pic>
      <p:grpSp>
        <p:nvGrpSpPr>
          <p:cNvPr id="15" name="组合 14">
            <a:extLst>
              <a:ext uri="{FF2B5EF4-FFF2-40B4-BE49-F238E27FC236}">
                <a16:creationId xmlns:a16="http://schemas.microsoft.com/office/drawing/2014/main" id="{A9513C0E-8B5A-0AA4-E827-0D55B9B7C1F6}"/>
              </a:ext>
            </a:extLst>
          </p:cNvPr>
          <p:cNvGrpSpPr/>
          <p:nvPr/>
        </p:nvGrpSpPr>
        <p:grpSpPr>
          <a:xfrm>
            <a:off x="4272280" y="3336666"/>
            <a:ext cx="7749525" cy="3077627"/>
            <a:chOff x="3277337" y="2416769"/>
            <a:chExt cx="8601063" cy="3572938"/>
          </a:xfrm>
        </p:grpSpPr>
        <p:pic>
          <p:nvPicPr>
            <p:cNvPr id="6" name="图片 5">
              <a:extLst>
                <a:ext uri="{FF2B5EF4-FFF2-40B4-BE49-F238E27FC236}">
                  <a16:creationId xmlns:a16="http://schemas.microsoft.com/office/drawing/2014/main" id="{82EFC6E2-BFC5-AF97-D9FD-754B755B57F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77337" y="2416769"/>
              <a:ext cx="8601063" cy="3572938"/>
            </a:xfrm>
            <a:prstGeom prst="rect">
              <a:avLst/>
            </a:prstGeom>
          </p:spPr>
        </p:pic>
        <p:sp>
          <p:nvSpPr>
            <p:cNvPr id="14" name="矩形 13">
              <a:extLst>
                <a:ext uri="{FF2B5EF4-FFF2-40B4-BE49-F238E27FC236}">
                  <a16:creationId xmlns:a16="http://schemas.microsoft.com/office/drawing/2014/main" id="{3DA04423-3179-5E06-0E37-73386D6A79FB}"/>
                </a:ext>
              </a:extLst>
            </p:cNvPr>
            <p:cNvSpPr/>
            <p:nvPr/>
          </p:nvSpPr>
          <p:spPr>
            <a:xfrm>
              <a:off x="8559094" y="2669117"/>
              <a:ext cx="2880720" cy="252158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A048F85-064B-4E0B-0DC2-2DEAD7218832}"/>
                </a:ext>
              </a:extLst>
            </p:cNvPr>
            <p:cNvSpPr/>
            <p:nvPr/>
          </p:nvSpPr>
          <p:spPr>
            <a:xfrm>
              <a:off x="4311650" y="2669117"/>
              <a:ext cx="2880720" cy="252158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EAFD5A47-743B-817A-BCDD-461ACBD621A3}"/>
              </a:ext>
            </a:extLst>
          </p:cNvPr>
          <p:cNvGrpSpPr/>
          <p:nvPr/>
        </p:nvGrpSpPr>
        <p:grpSpPr>
          <a:xfrm>
            <a:off x="5185759" y="4721903"/>
            <a:ext cx="950254" cy="829103"/>
            <a:chOff x="4709404" y="3677210"/>
            <a:chExt cx="926221" cy="794445"/>
          </a:xfrm>
        </p:grpSpPr>
        <p:sp>
          <p:nvSpPr>
            <p:cNvPr id="26" name="矩形 25">
              <a:extLst>
                <a:ext uri="{FF2B5EF4-FFF2-40B4-BE49-F238E27FC236}">
                  <a16:creationId xmlns:a16="http://schemas.microsoft.com/office/drawing/2014/main" id="{AC862C42-C404-374B-2077-77B95B6C90A0}"/>
                </a:ext>
              </a:extLst>
            </p:cNvPr>
            <p:cNvSpPr/>
            <p:nvPr/>
          </p:nvSpPr>
          <p:spPr>
            <a:xfrm>
              <a:off x="4771711" y="3728758"/>
              <a:ext cx="798879" cy="742897"/>
            </a:xfrm>
            <a:prstGeom prst="rect">
              <a:avLst/>
            </a:prstGeom>
            <a:solidFill>
              <a:srgbClr val="1D6CB1">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b="1" dirty="0"/>
                <a:t>73</a:t>
              </a:r>
              <a:r>
                <a:rPr lang="en-US" altLang="zh-CN" sz="1050" dirty="0"/>
                <a:t>%</a:t>
              </a:r>
              <a:endParaRPr lang="zh-CN" altLang="en-US" sz="1400" dirty="0"/>
            </a:p>
          </p:txBody>
        </p:sp>
        <p:sp>
          <p:nvSpPr>
            <p:cNvPr id="32" name="文本框 31">
              <a:extLst>
                <a:ext uri="{FF2B5EF4-FFF2-40B4-BE49-F238E27FC236}">
                  <a16:creationId xmlns:a16="http://schemas.microsoft.com/office/drawing/2014/main" id="{94869AC8-CC5F-594F-C8FE-8EE91BA9EECA}"/>
                </a:ext>
              </a:extLst>
            </p:cNvPr>
            <p:cNvSpPr txBox="1"/>
            <p:nvPr/>
          </p:nvSpPr>
          <p:spPr>
            <a:xfrm>
              <a:off x="4709404" y="3677210"/>
              <a:ext cx="926221" cy="276999"/>
            </a:xfrm>
            <a:prstGeom prst="rect">
              <a:avLst/>
            </a:prstGeom>
            <a:noFill/>
          </p:spPr>
          <p:txBody>
            <a:bodyPr wrap="square">
              <a:spAutoFit/>
            </a:bodyPr>
            <a:lstStyle/>
            <a:p>
              <a:pPr algn="ctr"/>
              <a:r>
                <a:rPr lang="en-US" altLang="zh-CN" sz="1200" b="1">
                  <a:solidFill>
                    <a:schemeClr val="accent2">
                      <a:lumMod val="40000"/>
                      <a:lumOff val="60000"/>
                    </a:schemeClr>
                  </a:solidFill>
                  <a:latin typeface="微软雅黑" panose="020B0503020204020204" pitchFamily="34" charset="-122"/>
                  <a:ea typeface="微软雅黑" panose="020B0503020204020204" pitchFamily="34" charset="-122"/>
                  <a:cs typeface="Arial" panose="020B0604020202020204" pitchFamily="34" charset="0"/>
                </a:rPr>
                <a:t>E-quench</a:t>
              </a:r>
              <a:endParaRPr lang="zh-CN" altLang="en-US" sz="1200" b="1">
                <a:solidFill>
                  <a:schemeClr val="accent2">
                    <a:lumMod val="40000"/>
                    <a:lumOff val="60000"/>
                  </a:schemeClr>
                </a:solidFill>
              </a:endParaRPr>
            </a:p>
          </p:txBody>
        </p:sp>
      </p:grpSp>
      <p:cxnSp>
        <p:nvCxnSpPr>
          <p:cNvPr id="33" name="直接连接符 32">
            <a:extLst>
              <a:ext uri="{FF2B5EF4-FFF2-40B4-BE49-F238E27FC236}">
                <a16:creationId xmlns:a16="http://schemas.microsoft.com/office/drawing/2014/main" id="{BFD97E41-42F9-3F3B-0D70-83F02BDE6ACE}"/>
              </a:ext>
            </a:extLst>
          </p:cNvPr>
          <p:cNvCxnSpPr>
            <a:cxnSpLocks/>
          </p:cNvCxnSpPr>
          <p:nvPr/>
        </p:nvCxnSpPr>
        <p:spPr>
          <a:xfrm flipH="1">
            <a:off x="5249683" y="3840202"/>
            <a:ext cx="256234" cy="935498"/>
          </a:xfrm>
          <a:prstGeom prst="line">
            <a:avLst/>
          </a:prstGeom>
          <a:ln w="9525">
            <a:gradFill>
              <a:gsLst>
                <a:gs pos="0">
                  <a:schemeClr val="accent1">
                    <a:lumMod val="5000"/>
                    <a:lumOff val="95000"/>
                  </a:schemeClr>
                </a:gs>
                <a:gs pos="100000">
                  <a:srgbClr val="083877"/>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85F00E19-6B2E-7220-32D0-0982164BDE05}"/>
              </a:ext>
            </a:extLst>
          </p:cNvPr>
          <p:cNvCxnSpPr>
            <a:cxnSpLocks/>
          </p:cNvCxnSpPr>
          <p:nvPr/>
        </p:nvCxnSpPr>
        <p:spPr>
          <a:xfrm>
            <a:off x="5838004" y="3833628"/>
            <a:ext cx="224712" cy="935498"/>
          </a:xfrm>
          <a:prstGeom prst="line">
            <a:avLst/>
          </a:prstGeom>
          <a:ln w="9525">
            <a:gradFill>
              <a:gsLst>
                <a:gs pos="0">
                  <a:schemeClr val="accent1">
                    <a:lumMod val="5000"/>
                    <a:lumOff val="95000"/>
                  </a:schemeClr>
                </a:gs>
                <a:gs pos="100000">
                  <a:srgbClr val="083877"/>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0" name="组合 39">
            <a:extLst>
              <a:ext uri="{FF2B5EF4-FFF2-40B4-BE49-F238E27FC236}">
                <a16:creationId xmlns:a16="http://schemas.microsoft.com/office/drawing/2014/main" id="{ADBE0156-ED37-DAF0-AB56-894A8BB56960}"/>
              </a:ext>
            </a:extLst>
          </p:cNvPr>
          <p:cNvGrpSpPr/>
          <p:nvPr/>
        </p:nvGrpSpPr>
        <p:grpSpPr>
          <a:xfrm>
            <a:off x="9031123" y="4715329"/>
            <a:ext cx="950254" cy="829103"/>
            <a:chOff x="4709404" y="3677210"/>
            <a:chExt cx="926221" cy="794445"/>
          </a:xfrm>
        </p:grpSpPr>
        <p:sp>
          <p:nvSpPr>
            <p:cNvPr id="41" name="矩形 40">
              <a:extLst>
                <a:ext uri="{FF2B5EF4-FFF2-40B4-BE49-F238E27FC236}">
                  <a16:creationId xmlns:a16="http://schemas.microsoft.com/office/drawing/2014/main" id="{1034FEED-A41F-D740-6371-BF84538A02CA}"/>
                </a:ext>
              </a:extLst>
            </p:cNvPr>
            <p:cNvSpPr/>
            <p:nvPr/>
          </p:nvSpPr>
          <p:spPr>
            <a:xfrm>
              <a:off x="4771711" y="3728758"/>
              <a:ext cx="798879" cy="742897"/>
            </a:xfrm>
            <a:prstGeom prst="rect">
              <a:avLst/>
            </a:prstGeom>
            <a:solidFill>
              <a:srgbClr val="1D6CB1">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b="1" dirty="0"/>
                <a:t>95</a:t>
              </a:r>
              <a:r>
                <a:rPr lang="en-US" altLang="zh-CN" sz="1050" dirty="0"/>
                <a:t>%</a:t>
              </a:r>
              <a:endParaRPr lang="zh-CN" altLang="en-US" sz="1400" dirty="0"/>
            </a:p>
          </p:txBody>
        </p:sp>
        <p:sp>
          <p:nvSpPr>
            <p:cNvPr id="42" name="文本框 41">
              <a:extLst>
                <a:ext uri="{FF2B5EF4-FFF2-40B4-BE49-F238E27FC236}">
                  <a16:creationId xmlns:a16="http://schemas.microsoft.com/office/drawing/2014/main" id="{7ED8F55E-07BE-97DF-6EB2-C03579D36A8B}"/>
                </a:ext>
              </a:extLst>
            </p:cNvPr>
            <p:cNvSpPr txBox="1"/>
            <p:nvPr/>
          </p:nvSpPr>
          <p:spPr>
            <a:xfrm>
              <a:off x="4709404" y="3677210"/>
              <a:ext cx="926221" cy="276999"/>
            </a:xfrm>
            <a:prstGeom prst="rect">
              <a:avLst/>
            </a:prstGeom>
            <a:noFill/>
          </p:spPr>
          <p:txBody>
            <a:bodyPr wrap="square">
              <a:spAutoFit/>
            </a:bodyPr>
            <a:lstStyle/>
            <a:p>
              <a:pPr algn="ctr"/>
              <a:r>
                <a:rPr lang="en-US" altLang="zh-CN" sz="1200" b="1">
                  <a:solidFill>
                    <a:schemeClr val="accent2">
                      <a:lumMod val="40000"/>
                      <a:lumOff val="60000"/>
                    </a:schemeClr>
                  </a:solidFill>
                  <a:latin typeface="微软雅黑" panose="020B0503020204020204" pitchFamily="34" charset="-122"/>
                  <a:ea typeface="微软雅黑" panose="020B0503020204020204" pitchFamily="34" charset="-122"/>
                  <a:cs typeface="Arial" panose="020B0604020202020204" pitchFamily="34" charset="0"/>
                </a:rPr>
                <a:t>E-quench</a:t>
              </a:r>
              <a:endParaRPr lang="zh-CN" altLang="en-US" sz="1200" b="1">
                <a:solidFill>
                  <a:schemeClr val="accent2">
                    <a:lumMod val="40000"/>
                    <a:lumOff val="60000"/>
                  </a:schemeClr>
                </a:solidFill>
              </a:endParaRPr>
            </a:p>
          </p:txBody>
        </p:sp>
      </p:grpSp>
      <p:cxnSp>
        <p:nvCxnSpPr>
          <p:cNvPr id="43" name="直接连接符 42">
            <a:extLst>
              <a:ext uri="{FF2B5EF4-FFF2-40B4-BE49-F238E27FC236}">
                <a16:creationId xmlns:a16="http://schemas.microsoft.com/office/drawing/2014/main" id="{ED92885E-4F85-6A7B-FBE1-D185B75AFBFD}"/>
              </a:ext>
            </a:extLst>
          </p:cNvPr>
          <p:cNvCxnSpPr>
            <a:cxnSpLocks/>
          </p:cNvCxnSpPr>
          <p:nvPr/>
        </p:nvCxnSpPr>
        <p:spPr>
          <a:xfrm flipH="1">
            <a:off x="9095047" y="3833628"/>
            <a:ext cx="256234" cy="935498"/>
          </a:xfrm>
          <a:prstGeom prst="line">
            <a:avLst/>
          </a:prstGeom>
          <a:ln w="9525">
            <a:gradFill>
              <a:gsLst>
                <a:gs pos="0">
                  <a:schemeClr val="accent1">
                    <a:lumMod val="5000"/>
                    <a:lumOff val="95000"/>
                  </a:schemeClr>
                </a:gs>
                <a:gs pos="100000">
                  <a:srgbClr val="083877"/>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35B5E516-E901-F709-FD6F-D7E09C4C07FD}"/>
              </a:ext>
            </a:extLst>
          </p:cNvPr>
          <p:cNvCxnSpPr>
            <a:cxnSpLocks/>
          </p:cNvCxnSpPr>
          <p:nvPr/>
        </p:nvCxnSpPr>
        <p:spPr>
          <a:xfrm>
            <a:off x="9712441" y="3827912"/>
            <a:ext cx="184244" cy="941214"/>
          </a:xfrm>
          <a:prstGeom prst="line">
            <a:avLst/>
          </a:prstGeom>
          <a:ln w="9525">
            <a:gradFill>
              <a:gsLst>
                <a:gs pos="0">
                  <a:schemeClr val="accent1">
                    <a:lumMod val="5000"/>
                    <a:lumOff val="95000"/>
                  </a:schemeClr>
                </a:gs>
                <a:gs pos="100000">
                  <a:srgbClr val="083877"/>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FE15A7AA-50CE-6A9C-9C03-5407475F835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09311" y="1039717"/>
            <a:ext cx="1948949" cy="1505521"/>
          </a:xfrm>
          <a:prstGeom prst="rect">
            <a:avLst/>
          </a:prstGeom>
        </p:spPr>
      </p:pic>
      <p:sp>
        <p:nvSpPr>
          <p:cNvPr id="16" name="文本框 15">
            <a:extLst>
              <a:ext uri="{FF2B5EF4-FFF2-40B4-BE49-F238E27FC236}">
                <a16:creationId xmlns:a16="http://schemas.microsoft.com/office/drawing/2014/main" id="{8F20AB8B-29D3-A736-B808-75C2EE9BC7EA}"/>
              </a:ext>
            </a:extLst>
          </p:cNvPr>
          <p:cNvSpPr txBox="1"/>
          <p:nvPr/>
        </p:nvSpPr>
        <p:spPr>
          <a:xfrm>
            <a:off x="5838004" y="3183522"/>
            <a:ext cx="1530872" cy="369332"/>
          </a:xfrm>
          <a:prstGeom prst="rect">
            <a:avLst/>
          </a:prstGeom>
          <a:solidFill>
            <a:schemeClr val="bg1"/>
          </a:solidFill>
        </p:spPr>
        <p:txBody>
          <a:bodyPr wrap="square">
            <a:spAutoFit/>
          </a:bodyPr>
          <a:lstStyle/>
          <a:p>
            <a:r>
              <a:rPr lang="en-US" altLang="zh-CN" sz="1800" b="1">
                <a:latin typeface="Arial" panose="020B0604020202020204" pitchFamily="34" charset="0"/>
                <a:cs typeface="Arial" panose="020B0604020202020204" pitchFamily="34" charset="0"/>
              </a:rPr>
              <a:t>AR Features</a:t>
            </a:r>
            <a:endParaRPr lang="zh-CN" altLang="en-US" b="1"/>
          </a:p>
        </p:txBody>
      </p:sp>
      <p:sp>
        <p:nvSpPr>
          <p:cNvPr id="17" name="文本框 16">
            <a:extLst>
              <a:ext uri="{FF2B5EF4-FFF2-40B4-BE49-F238E27FC236}">
                <a16:creationId xmlns:a16="http://schemas.microsoft.com/office/drawing/2014/main" id="{081D3811-4E63-DC42-969C-BB46C11091BD}"/>
              </a:ext>
            </a:extLst>
          </p:cNvPr>
          <p:cNvSpPr txBox="1"/>
          <p:nvPr/>
        </p:nvSpPr>
        <p:spPr>
          <a:xfrm>
            <a:off x="9365434" y="3173714"/>
            <a:ext cx="1930400" cy="369332"/>
          </a:xfrm>
          <a:prstGeom prst="rect">
            <a:avLst/>
          </a:prstGeom>
          <a:solidFill>
            <a:schemeClr val="bg1"/>
          </a:solidFill>
        </p:spPr>
        <p:txBody>
          <a:bodyPr wrap="square">
            <a:spAutoFit/>
          </a:bodyPr>
          <a:lstStyle/>
          <a:p>
            <a:r>
              <a:rPr lang="en-US" altLang="zh-CN" sz="1800" b="1">
                <a:latin typeface="Arial" panose="020B0604020202020204" pitchFamily="34" charset="0"/>
                <a:cs typeface="Arial" panose="020B0604020202020204" pitchFamily="34" charset="0"/>
              </a:rPr>
              <a:t>Expert Features</a:t>
            </a:r>
            <a:endParaRPr lang="zh-CN" altLang="en-US" b="1"/>
          </a:p>
        </p:txBody>
      </p:sp>
      <p:sp>
        <p:nvSpPr>
          <p:cNvPr id="19" name="文本框 18">
            <a:extLst>
              <a:ext uri="{FF2B5EF4-FFF2-40B4-BE49-F238E27FC236}">
                <a16:creationId xmlns:a16="http://schemas.microsoft.com/office/drawing/2014/main" id="{6ECD7311-88B8-BE66-2E7E-61D20E4E86A1}"/>
              </a:ext>
            </a:extLst>
          </p:cNvPr>
          <p:cNvSpPr txBox="1"/>
          <p:nvPr/>
        </p:nvSpPr>
        <p:spPr>
          <a:xfrm rot="16200000">
            <a:off x="3784512" y="4253029"/>
            <a:ext cx="1177359" cy="338556"/>
          </a:xfrm>
          <a:prstGeom prst="rect">
            <a:avLst/>
          </a:prstGeom>
          <a:solidFill>
            <a:schemeClr val="bg1"/>
          </a:solidFill>
        </p:spPr>
        <p:txBody>
          <a:bodyPr wrap="square">
            <a:spAutoFit/>
          </a:bodyPr>
          <a:lstStyle/>
          <a:p>
            <a:r>
              <a:rPr lang="en-US" altLang="zh-CN" sz="1600" i="0" u="none" strike="noStrike" baseline="0">
                <a:latin typeface="Arial" panose="020B0604020202020204" pitchFamily="34" charset="0"/>
                <a:cs typeface="Arial" panose="020B0604020202020204" pitchFamily="34" charset="0"/>
              </a:rPr>
              <a:t>True Label</a:t>
            </a:r>
            <a:endParaRPr lang="zh-CN" altLang="en-US" sz="1600"/>
          </a:p>
        </p:txBody>
      </p:sp>
      <p:sp>
        <p:nvSpPr>
          <p:cNvPr id="20" name="文本框 19">
            <a:extLst>
              <a:ext uri="{FF2B5EF4-FFF2-40B4-BE49-F238E27FC236}">
                <a16:creationId xmlns:a16="http://schemas.microsoft.com/office/drawing/2014/main" id="{0B0769C0-F8A6-679D-FD6D-9DBEBB51791D}"/>
              </a:ext>
            </a:extLst>
          </p:cNvPr>
          <p:cNvSpPr txBox="1"/>
          <p:nvPr/>
        </p:nvSpPr>
        <p:spPr>
          <a:xfrm rot="16200000">
            <a:off x="7695107" y="4449065"/>
            <a:ext cx="1177359" cy="338556"/>
          </a:xfrm>
          <a:prstGeom prst="rect">
            <a:avLst/>
          </a:prstGeom>
          <a:solidFill>
            <a:schemeClr val="bg1"/>
          </a:solidFill>
        </p:spPr>
        <p:txBody>
          <a:bodyPr wrap="square">
            <a:spAutoFit/>
          </a:bodyPr>
          <a:lstStyle/>
          <a:p>
            <a:r>
              <a:rPr lang="en-US" altLang="zh-CN" sz="1600" i="0" u="none" strike="noStrike" baseline="0">
                <a:latin typeface="Arial" panose="020B0604020202020204" pitchFamily="34" charset="0"/>
                <a:cs typeface="Arial" panose="020B0604020202020204" pitchFamily="34" charset="0"/>
              </a:rPr>
              <a:t>True Label</a:t>
            </a:r>
            <a:endParaRPr lang="zh-CN" altLang="en-US" sz="1600"/>
          </a:p>
        </p:txBody>
      </p:sp>
      <p:sp>
        <p:nvSpPr>
          <p:cNvPr id="21" name="文本框 20">
            <a:extLst>
              <a:ext uri="{FF2B5EF4-FFF2-40B4-BE49-F238E27FC236}">
                <a16:creationId xmlns:a16="http://schemas.microsoft.com/office/drawing/2014/main" id="{FDD61C13-753B-70D4-92FE-18D5EB924143}"/>
              </a:ext>
            </a:extLst>
          </p:cNvPr>
          <p:cNvSpPr txBox="1"/>
          <p:nvPr/>
        </p:nvSpPr>
        <p:spPr>
          <a:xfrm>
            <a:off x="5391437" y="6248799"/>
            <a:ext cx="1489152" cy="307777"/>
          </a:xfrm>
          <a:prstGeom prst="rect">
            <a:avLst/>
          </a:prstGeom>
          <a:solidFill>
            <a:schemeClr val="bg1"/>
          </a:solidFill>
        </p:spPr>
        <p:txBody>
          <a:bodyPr wrap="square">
            <a:spAutoFit/>
          </a:bodyPr>
          <a:lstStyle/>
          <a:p>
            <a:r>
              <a:rPr lang="en-US" altLang="zh-CN" sz="1400" i="0" u="none" strike="noStrike" baseline="0">
                <a:latin typeface="Arial" panose="020B0604020202020204" pitchFamily="34" charset="0"/>
                <a:cs typeface="Arial" panose="020B0604020202020204" pitchFamily="34" charset="0"/>
              </a:rPr>
              <a:t>Predicted Label</a:t>
            </a:r>
            <a:endParaRPr lang="zh-CN" altLang="en-US" sz="1400"/>
          </a:p>
        </p:txBody>
      </p:sp>
      <p:sp>
        <p:nvSpPr>
          <p:cNvPr id="22" name="文本框 21">
            <a:extLst>
              <a:ext uri="{FF2B5EF4-FFF2-40B4-BE49-F238E27FC236}">
                <a16:creationId xmlns:a16="http://schemas.microsoft.com/office/drawing/2014/main" id="{C464A59A-A06F-3C81-9B80-441ED9F1BD4F}"/>
              </a:ext>
            </a:extLst>
          </p:cNvPr>
          <p:cNvSpPr txBox="1"/>
          <p:nvPr/>
        </p:nvSpPr>
        <p:spPr>
          <a:xfrm>
            <a:off x="9223164" y="6239739"/>
            <a:ext cx="1489152" cy="307777"/>
          </a:xfrm>
          <a:prstGeom prst="rect">
            <a:avLst/>
          </a:prstGeom>
          <a:solidFill>
            <a:schemeClr val="bg1"/>
          </a:solidFill>
        </p:spPr>
        <p:txBody>
          <a:bodyPr wrap="square">
            <a:spAutoFit/>
          </a:bodyPr>
          <a:lstStyle/>
          <a:p>
            <a:r>
              <a:rPr lang="en-US" altLang="zh-CN" sz="1400" i="0" u="none" strike="noStrike" baseline="0">
                <a:latin typeface="Arial" panose="020B0604020202020204" pitchFamily="34" charset="0"/>
                <a:cs typeface="Arial" panose="020B0604020202020204" pitchFamily="34" charset="0"/>
              </a:rPr>
              <a:t>Predicted Label</a:t>
            </a:r>
            <a:endParaRPr lang="zh-CN" altLang="en-US" sz="1400"/>
          </a:p>
        </p:txBody>
      </p:sp>
      <p:pic>
        <p:nvPicPr>
          <p:cNvPr id="23" name="图片 22">
            <a:extLst>
              <a:ext uri="{FF2B5EF4-FFF2-40B4-BE49-F238E27FC236}">
                <a16:creationId xmlns:a16="http://schemas.microsoft.com/office/drawing/2014/main" id="{524DD010-7E06-7121-8B5D-CA702E81967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304867" y="996073"/>
            <a:ext cx="1265383" cy="1826904"/>
          </a:xfrm>
          <a:prstGeom prst="rect">
            <a:avLst/>
          </a:prstGeom>
          <a:ln>
            <a:solidFill>
              <a:schemeClr val="accent1">
                <a:shade val="15000"/>
              </a:schemeClr>
            </a:solidFill>
          </a:ln>
          <a:effectLst>
            <a:outerShdw blurRad="88900" sx="102000" sy="102000" algn="ctr" rotWithShape="0">
              <a:prstClr val="black">
                <a:alpha val="58000"/>
              </a:prstClr>
            </a:outerShdw>
          </a:effectLst>
        </p:spPr>
      </p:pic>
      <p:pic>
        <p:nvPicPr>
          <p:cNvPr id="24" name="图片 23">
            <a:extLst>
              <a:ext uri="{FF2B5EF4-FFF2-40B4-BE49-F238E27FC236}">
                <a16:creationId xmlns:a16="http://schemas.microsoft.com/office/drawing/2014/main" id="{73836385-DD68-E110-7464-CAE419FC93E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654628" y="1039717"/>
            <a:ext cx="1023022" cy="1505521"/>
          </a:xfrm>
          <a:prstGeom prst="rect">
            <a:avLst/>
          </a:prstGeom>
        </p:spPr>
      </p:pic>
      <p:sp>
        <p:nvSpPr>
          <p:cNvPr id="27" name="文本占位符 1">
            <a:extLst>
              <a:ext uri="{FF2B5EF4-FFF2-40B4-BE49-F238E27FC236}">
                <a16:creationId xmlns:a16="http://schemas.microsoft.com/office/drawing/2014/main" id="{9CBF13DC-9B23-1EBD-4C2A-A8BB42B8DF5A}"/>
              </a:ext>
            </a:extLst>
          </p:cNvPr>
          <p:cNvSpPr txBox="1">
            <a:spLocks/>
          </p:cNvSpPr>
          <p:nvPr/>
        </p:nvSpPr>
        <p:spPr>
          <a:xfrm>
            <a:off x="-39941" y="885572"/>
            <a:ext cx="7101587"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Prediction Accuracy: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94</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 (Expert)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v.s</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 ~</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89</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 (AR)</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XGB</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eXtreme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 Gradient Boosting) model wins by a small margin </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lvl="1">
              <a:spcAft>
                <a:spcPts val="600"/>
              </a:spcAft>
            </a:pPr>
            <a:endParaRPr lang="en-US" altLang="zh-CN" sz="2000" b="1" dirty="0">
              <a:latin typeface="Arial" panose="020B0604020202020204" pitchFamily="34" charset="0"/>
              <a:ea typeface="微软雅黑 Light" panose="020B0502040204020203" pitchFamily="34" charset="-122"/>
              <a:cs typeface="Arial" panose="020B0604020202020204" pitchFamily="34" charset="0"/>
            </a:endParaRPr>
          </a:p>
        </p:txBody>
      </p:sp>
      <p:sp>
        <p:nvSpPr>
          <p:cNvPr id="7" name="标题 21">
            <a:extLst>
              <a:ext uri="{FF2B5EF4-FFF2-40B4-BE49-F238E27FC236}">
                <a16:creationId xmlns:a16="http://schemas.microsoft.com/office/drawing/2014/main" id="{C6C35D9F-5409-A1FF-4453-5AB80EEFF436}"/>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Result of the ML Model</a:t>
            </a:r>
            <a:endParaRPr kumimoji="0" lang="zh-CN" altLang="en-US"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3" name="直接箭头连接符 2">
            <a:extLst>
              <a:ext uri="{FF2B5EF4-FFF2-40B4-BE49-F238E27FC236}">
                <a16:creationId xmlns:a16="http://schemas.microsoft.com/office/drawing/2014/main" id="{6984A803-ACA3-C55D-209E-73BCA20660A5}"/>
              </a:ext>
            </a:extLst>
          </p:cNvPr>
          <p:cNvCxnSpPr>
            <a:cxnSpLocks/>
          </p:cNvCxnSpPr>
          <p:nvPr/>
        </p:nvCxnSpPr>
        <p:spPr>
          <a:xfrm flipH="1">
            <a:off x="1956430" y="2392693"/>
            <a:ext cx="455932" cy="499082"/>
          </a:xfrm>
          <a:prstGeom prst="straightConnector1">
            <a:avLst/>
          </a:prstGeom>
          <a:noFill/>
          <a:ln w="9525" cap="flat" cmpd="sng" algn="ctr">
            <a:gradFill>
              <a:gsLst>
                <a:gs pos="0">
                  <a:srgbClr val="14517C"/>
                </a:gs>
                <a:gs pos="100000">
                  <a:sysClr val="window" lastClr="FFFFFF"/>
                </a:gs>
                <a:gs pos="100000">
                  <a:schemeClr val="bg1"/>
                </a:gs>
              </a:gsLst>
              <a:lin ang="16200000" scaled="0"/>
            </a:gradFill>
            <a:prstDash val="solid"/>
            <a:tailEnd type="stealth" w="med" len="lg"/>
          </a:ln>
          <a:effectLst/>
        </p:spPr>
      </p:cxnSp>
      <p:sp>
        <p:nvSpPr>
          <p:cNvPr id="9" name="文本框 8">
            <a:extLst>
              <a:ext uri="{FF2B5EF4-FFF2-40B4-BE49-F238E27FC236}">
                <a16:creationId xmlns:a16="http://schemas.microsoft.com/office/drawing/2014/main" id="{D43B3E3D-8578-FA86-1CF8-0D533E4B2A44}"/>
              </a:ext>
            </a:extLst>
          </p:cNvPr>
          <p:cNvSpPr txBox="1"/>
          <p:nvPr/>
        </p:nvSpPr>
        <p:spPr>
          <a:xfrm>
            <a:off x="2207354" y="2057852"/>
            <a:ext cx="6115910" cy="338554"/>
          </a:xfrm>
          <a:prstGeom prst="rect">
            <a:avLst/>
          </a:prstGeom>
          <a:noFill/>
        </p:spPr>
        <p:txBody>
          <a:bodyPr wrap="square">
            <a:spAutoFit/>
          </a:bodyPr>
          <a:lstStyle/>
          <a:p>
            <a:r>
              <a:rPr lang="en-US" altLang="zh-CN" sz="1600" i="1" dirty="0">
                <a:solidFill>
                  <a:schemeClr val="accent1">
                    <a:lumMod val="40000"/>
                    <a:lumOff val="60000"/>
                  </a:schemeClr>
                </a:solidFill>
                <a:latin typeface="Arial" panose="020B0604020202020204" pitchFamily="34" charset="0"/>
                <a:cs typeface="Arial" panose="020B0604020202020204" pitchFamily="34" charset="0"/>
              </a:rPr>
              <a:t>abrupt signals </a:t>
            </a:r>
            <a:r>
              <a:rPr lang="en-US" altLang="zh-CN" sz="1600" dirty="0">
                <a:solidFill>
                  <a:schemeClr val="accent1">
                    <a:lumMod val="40000"/>
                    <a:lumOff val="60000"/>
                  </a:schemeClr>
                </a:solidFill>
                <a:latin typeface="Arial" panose="020B0604020202020204" pitchFamily="34" charset="0"/>
                <a:cs typeface="Arial" panose="020B0604020202020204" pitchFamily="34" charset="0"/>
              </a:rPr>
              <a:t>(</a:t>
            </a:r>
            <a:r>
              <a:rPr lang="en-US" altLang="zh-CN" sz="1600" i="1" dirty="0">
                <a:solidFill>
                  <a:schemeClr val="accent1">
                    <a:lumMod val="40000"/>
                    <a:lumOff val="60000"/>
                  </a:schemeClr>
                </a:solidFill>
                <a:latin typeface="Arial" panose="020B0604020202020204" pitchFamily="34" charset="0"/>
                <a:cs typeface="Arial" panose="020B0604020202020204" pitchFamily="34" charset="0"/>
              </a:rPr>
              <a:t>e.g., burst-noise</a:t>
            </a:r>
            <a:r>
              <a:rPr lang="en-US" altLang="zh-CN" sz="1600" dirty="0">
                <a:solidFill>
                  <a:schemeClr val="accent1">
                    <a:lumMod val="40000"/>
                    <a:lumOff val="60000"/>
                  </a:schemeClr>
                </a:solidFill>
                <a:latin typeface="Arial" panose="020B0604020202020204" pitchFamily="34" charset="0"/>
                <a:cs typeface="Arial" panose="020B0604020202020204" pitchFamily="34" charset="0"/>
              </a:rPr>
              <a:t>)</a:t>
            </a:r>
            <a:endParaRPr lang="zh-CN" altLang="en-US" sz="1600" dirty="0">
              <a:solidFill>
                <a:schemeClr val="accent1">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5376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F8EA638-E897-700B-CEC7-DA6832EBAB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29086" y="963396"/>
            <a:ext cx="4194284" cy="1873589"/>
          </a:xfrm>
          <a:prstGeom prst="rect">
            <a:avLst/>
          </a:prstGeom>
        </p:spPr>
      </p:pic>
      <p:sp>
        <p:nvSpPr>
          <p:cNvPr id="2" name="灯片编号占位符 1">
            <a:extLst>
              <a:ext uri="{FF2B5EF4-FFF2-40B4-BE49-F238E27FC236}">
                <a16:creationId xmlns:a16="http://schemas.microsoft.com/office/drawing/2014/main" id="{E46095F2-F0CC-4098-AE89-F9E0BDC30888}"/>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78</a:t>
            </a:fld>
            <a:endParaRPr lang="en-GB" altLang="zh-CN">
              <a:latin typeface="Arial" panose="020B0604020202020204" pitchFamily="34" charset="0"/>
              <a:cs typeface="Arial" panose="020B0604020202020204" pitchFamily="34" charset="0"/>
            </a:endParaRPr>
          </a:p>
        </p:txBody>
      </p:sp>
      <p:sp>
        <p:nvSpPr>
          <p:cNvPr id="18" name="文本占位符 1">
            <a:extLst>
              <a:ext uri="{FF2B5EF4-FFF2-40B4-BE49-F238E27FC236}">
                <a16:creationId xmlns:a16="http://schemas.microsoft.com/office/drawing/2014/main" id="{C182FD2D-727B-BB5A-58B3-3CD5414ACF7D}"/>
              </a:ext>
            </a:extLst>
          </p:cNvPr>
          <p:cNvSpPr txBox="1">
            <a:spLocks/>
          </p:cNvSpPr>
          <p:nvPr/>
        </p:nvSpPr>
        <p:spPr>
          <a:xfrm>
            <a:off x="10380133" y="-1132230"/>
            <a:ext cx="7524134" cy="1818640"/>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buFont typeface="Wingdings" panose="05000000000000000000" pitchFamily="2" charset="2"/>
              <a:buChar char="l"/>
            </a:pPr>
            <a:r>
              <a:rPr lang="en-US" altLang="zh-CN" sz="1600">
                <a:latin typeface="Arial" panose="020B0604020202020204" pitchFamily="34" charset="0"/>
                <a:ea typeface="微软雅黑 Light" panose="020B0502040204020203" pitchFamily="34" charset="-122"/>
                <a:cs typeface="Arial" panose="020B0604020202020204" pitchFamily="34" charset="0"/>
              </a:rPr>
              <a:t>Collect the critical-waveform data (cavity voltage, forward/reflected…) by digital low-level radio-frequency (LLRF) DAQ systems</a:t>
            </a:r>
          </a:p>
          <a:p>
            <a:pPr marL="342900" indent="-342900">
              <a:lnSpc>
                <a:spcPct val="120000"/>
              </a:lnSpc>
              <a:buFont typeface="Wingdings" panose="05000000000000000000" pitchFamily="2" charset="2"/>
              <a:buChar char="l"/>
            </a:pPr>
            <a:r>
              <a:rPr lang="en-US" altLang="zh-CN" sz="1600">
                <a:latin typeface="Arial" panose="020B0604020202020204" pitchFamily="34" charset="0"/>
                <a:ea typeface="微软雅黑 Light" panose="020B0502040204020203" pitchFamily="34" charset="-122"/>
                <a:cs typeface="Arial" panose="020B0604020202020204" pitchFamily="34" charset="0"/>
              </a:rPr>
              <a:t>Data-analysis were performed by subject matter experts</a:t>
            </a:r>
          </a:p>
        </p:txBody>
      </p:sp>
      <p:sp>
        <p:nvSpPr>
          <p:cNvPr id="22" name="文本占位符 1">
            <a:extLst>
              <a:ext uri="{FF2B5EF4-FFF2-40B4-BE49-F238E27FC236}">
                <a16:creationId xmlns:a16="http://schemas.microsoft.com/office/drawing/2014/main" id="{1A6D01FD-EB90-4E51-2402-A90CC3415742}"/>
              </a:ext>
            </a:extLst>
          </p:cNvPr>
          <p:cNvSpPr txBox="1">
            <a:spLocks/>
          </p:cNvSpPr>
          <p:nvPr/>
        </p:nvSpPr>
        <p:spPr>
          <a:xfrm>
            <a:off x="-21337" y="899311"/>
            <a:ext cx="6917675"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lnSpc>
                <a:spcPct val="120000"/>
              </a:lnSpc>
              <a:buFont typeface="Wingdings" panose="05000000000000000000" pitchFamily="2" charset="2"/>
              <a:buChar char="l"/>
            </a:pPr>
            <a:r>
              <a:rPr lang="en-US" altLang="zh-CN" sz="2000" dirty="0">
                <a:latin typeface="Arial" panose="020B0604020202020204" pitchFamily="34" charset="0"/>
                <a:ea typeface="微软雅黑 Light" panose="020B0502040204020203" pitchFamily="34" charset="-122"/>
                <a:cs typeface="Arial" panose="020B0604020202020204" pitchFamily="34" charset="0"/>
              </a:rPr>
              <a:t>ML models can automatically classify SRF faults</a:t>
            </a:r>
          </a:p>
          <a:p>
            <a:pPr marL="800100" lvl="1" indent="-342900">
              <a:lnSpc>
                <a:spcPct val="120000"/>
              </a:lnSpc>
              <a:buFont typeface="Wingdings" panose="05000000000000000000" pitchFamily="2" charset="2"/>
              <a:buChar char="l"/>
            </a:pPr>
            <a:r>
              <a:rPr lang="en-US" altLang="zh-CN" sz="2000" dirty="0">
                <a:latin typeface="Arial" panose="020B0604020202020204" pitchFamily="34" charset="0"/>
                <a:ea typeface="微软雅黑 Light" panose="020B0502040204020203" pitchFamily="34" charset="-122"/>
                <a:cs typeface="Arial" panose="020B0604020202020204" pitchFamily="34" charset="0"/>
              </a:rPr>
              <a:t>Big data analysis helps confirm which cavity suffers from specific fault patterns.</a:t>
            </a:r>
            <a:endParaRPr lang="en-US" altLang="zh-CN" dirty="0">
              <a:latin typeface="Arial" panose="020B0604020202020204" pitchFamily="34" charset="0"/>
              <a:ea typeface="微软雅黑 Light" panose="020B0502040204020203" pitchFamily="34" charset="-122"/>
              <a:cs typeface="Arial" panose="020B0604020202020204" pitchFamily="34" charset="0"/>
            </a:endParaRPr>
          </a:p>
        </p:txBody>
      </p:sp>
      <p:pic>
        <p:nvPicPr>
          <p:cNvPr id="8" name="图片 7">
            <a:extLst>
              <a:ext uri="{FF2B5EF4-FFF2-40B4-BE49-F238E27FC236}">
                <a16:creationId xmlns:a16="http://schemas.microsoft.com/office/drawing/2014/main" id="{04CC83B3-1C5A-7EBB-DCE1-29D49FB421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28297" y="3067840"/>
            <a:ext cx="3504333" cy="3297018"/>
          </a:xfrm>
          <a:prstGeom prst="rect">
            <a:avLst/>
          </a:prstGeom>
          <a:ln w="12700">
            <a:noFill/>
          </a:ln>
        </p:spPr>
      </p:pic>
      <p:sp>
        <p:nvSpPr>
          <p:cNvPr id="14" name="矩形 13">
            <a:extLst>
              <a:ext uri="{FF2B5EF4-FFF2-40B4-BE49-F238E27FC236}">
                <a16:creationId xmlns:a16="http://schemas.microsoft.com/office/drawing/2014/main" id="{B446A398-8F40-7871-5EFB-F6126C150F03}"/>
              </a:ext>
            </a:extLst>
          </p:cNvPr>
          <p:cNvSpPr/>
          <p:nvPr/>
        </p:nvSpPr>
        <p:spPr>
          <a:xfrm>
            <a:off x="10445114" y="963396"/>
            <a:ext cx="1232535" cy="315029"/>
          </a:xfrm>
          <a:prstGeom prst="rect">
            <a:avLst/>
          </a:prstGeom>
          <a:solidFill>
            <a:schemeClr val="accent2">
              <a:lumMod val="75000"/>
            </a:schemeClr>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cs typeface="Arial" panose="020B0604020202020204" pitchFamily="34" charset="0"/>
              </a:rPr>
              <a:t>ML </a:t>
            </a:r>
            <a:r>
              <a:rPr lang="en-US" altLang="zh-CN" sz="1600" b="1" dirty="0">
                <a:latin typeface="Arial" panose="020B0604020202020204" pitchFamily="34" charset="0"/>
                <a:cs typeface="Arial" panose="020B0604020202020204" pitchFamily="34" charset="0"/>
              </a:rPr>
              <a:t>model</a:t>
            </a:r>
            <a:endParaRPr lang="zh-CN" altLang="en-US" b="1" dirty="0">
              <a:latin typeface="Arial" panose="020B0604020202020204" pitchFamily="34" charset="0"/>
              <a:cs typeface="Arial" panose="020B0604020202020204" pitchFamily="34" charset="0"/>
            </a:endParaRPr>
          </a:p>
        </p:txBody>
      </p:sp>
      <p:pic>
        <p:nvPicPr>
          <p:cNvPr id="17" name="图片 16">
            <a:extLst>
              <a:ext uri="{FF2B5EF4-FFF2-40B4-BE49-F238E27FC236}">
                <a16:creationId xmlns:a16="http://schemas.microsoft.com/office/drawing/2014/main" id="{DEC14D4B-48C7-3AD7-E8D3-2E521B6F8FC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9370" y="2098310"/>
            <a:ext cx="6336968" cy="4195810"/>
          </a:xfrm>
          <a:prstGeom prst="rect">
            <a:avLst/>
          </a:prstGeom>
        </p:spPr>
      </p:pic>
      <p:sp>
        <p:nvSpPr>
          <p:cNvPr id="5" name="标题 21">
            <a:extLst>
              <a:ext uri="{FF2B5EF4-FFF2-40B4-BE49-F238E27FC236}">
                <a16:creationId xmlns:a16="http://schemas.microsoft.com/office/drawing/2014/main" id="{9627462D-50C6-F528-DE51-24A757F6B70E}"/>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Big Data Analysis</a:t>
            </a:r>
            <a:endParaRPr kumimoji="0" lang="zh-CN" altLang="en-US"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232669315"/>
      </p:ext>
    </p:extLst>
  </p:cSld>
  <p:clrMapOvr>
    <a:masterClrMapping/>
  </p:clrMapOvr>
  <p:transition advTm="23964"/>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E4C2A-693B-45BF-D30F-6DEB76F9C234}"/>
            </a:ext>
          </a:extLst>
        </p:cNvPr>
        <p:cNvGrpSpPr/>
        <p:nvPr/>
      </p:nvGrpSpPr>
      <p:grpSpPr>
        <a:xfrm>
          <a:off x="0" y="0"/>
          <a:ext cx="0" cy="0"/>
          <a:chOff x="0" y="0"/>
          <a:chExt cx="0" cy="0"/>
        </a:xfrm>
      </p:grpSpPr>
      <p:grpSp>
        <p:nvGrpSpPr>
          <p:cNvPr id="52" name="组合 51">
            <a:extLst>
              <a:ext uri="{FF2B5EF4-FFF2-40B4-BE49-F238E27FC236}">
                <a16:creationId xmlns:a16="http://schemas.microsoft.com/office/drawing/2014/main" id="{3718BE8B-5993-CF5E-9643-010EBDEB18F4}"/>
              </a:ext>
            </a:extLst>
          </p:cNvPr>
          <p:cNvGrpSpPr/>
          <p:nvPr/>
        </p:nvGrpSpPr>
        <p:grpSpPr>
          <a:xfrm>
            <a:off x="5598654" y="1640624"/>
            <a:ext cx="6309156" cy="4017865"/>
            <a:chOff x="351575" y="1502606"/>
            <a:chExt cx="6765701" cy="4368825"/>
          </a:xfrm>
        </p:grpSpPr>
        <p:sp>
          <p:nvSpPr>
            <p:cNvPr id="9" name="任意多边形: 形状 8">
              <a:extLst>
                <a:ext uri="{FF2B5EF4-FFF2-40B4-BE49-F238E27FC236}">
                  <a16:creationId xmlns:a16="http://schemas.microsoft.com/office/drawing/2014/main" id="{0FB398AD-1185-FFA2-41FD-7CFFA574502B}"/>
                </a:ext>
              </a:extLst>
            </p:cNvPr>
            <p:cNvSpPr/>
            <p:nvPr/>
          </p:nvSpPr>
          <p:spPr>
            <a:xfrm rot="18497998">
              <a:off x="1431273" y="3591425"/>
              <a:ext cx="1829348" cy="1811513"/>
            </a:xfrm>
            <a:custGeom>
              <a:avLst/>
              <a:gdLst>
                <a:gd name="connsiteX0" fmla="*/ 1254154 w 2508308"/>
                <a:gd name="connsiteY0" fmla="*/ 601871 h 2437000"/>
                <a:gd name="connsiteX1" fmla="*/ 646935 w 2508308"/>
                <a:gd name="connsiteY1" fmla="*/ 1218500 h 2437000"/>
                <a:gd name="connsiteX2" fmla="*/ 1254154 w 2508308"/>
                <a:gd name="connsiteY2" fmla="*/ 1835129 h 2437000"/>
                <a:gd name="connsiteX3" fmla="*/ 1861373 w 2508308"/>
                <a:gd name="connsiteY3" fmla="*/ 1218500 h 2437000"/>
                <a:gd name="connsiteX4" fmla="*/ 1254154 w 2508308"/>
                <a:gd name="connsiteY4" fmla="*/ 601871 h 2437000"/>
                <a:gd name="connsiteX5" fmla="*/ 1254154 w 2508308"/>
                <a:gd name="connsiteY5" fmla="*/ 0 h 2437000"/>
                <a:gd name="connsiteX6" fmla="*/ 1336227 w 2508308"/>
                <a:gd name="connsiteY6" fmla="*/ 4027 h 2437000"/>
                <a:gd name="connsiteX7" fmla="*/ 1456015 w 2508308"/>
                <a:gd name="connsiteY7" fmla="*/ 170798 h 2437000"/>
                <a:gd name="connsiteX8" fmla="*/ 1470064 w 2508308"/>
                <a:gd name="connsiteY8" fmla="*/ 172905 h 2437000"/>
                <a:gd name="connsiteX9" fmla="*/ 1574126 w 2508308"/>
                <a:gd name="connsiteY9" fmla="*/ 199192 h 2437000"/>
                <a:gd name="connsiteX10" fmla="*/ 1612041 w 2508308"/>
                <a:gd name="connsiteY10" fmla="*/ 212826 h 2437000"/>
                <a:gd name="connsiteX11" fmla="*/ 1805157 w 2508308"/>
                <a:gd name="connsiteY11" fmla="*/ 125162 h 2437000"/>
                <a:gd name="connsiteX12" fmla="*/ 1851958 w 2508308"/>
                <a:gd name="connsiteY12" fmla="*/ 147067 h 2437000"/>
                <a:gd name="connsiteX13" fmla="*/ 1943867 w 2508308"/>
                <a:gd name="connsiteY13" fmla="*/ 201315 h 2437000"/>
                <a:gd name="connsiteX14" fmla="*/ 1963467 w 2508308"/>
                <a:gd name="connsiteY14" fmla="*/ 414068 h 2437000"/>
                <a:gd name="connsiteX15" fmla="*/ 2019039 w 2508308"/>
                <a:gd name="connsiteY15" fmla="*/ 463690 h 2437000"/>
                <a:gd name="connsiteX16" fmla="*/ 2073708 w 2508308"/>
                <a:gd name="connsiteY16" fmla="*/ 522785 h 2437000"/>
                <a:gd name="connsiteX17" fmla="*/ 2297488 w 2508308"/>
                <a:gd name="connsiteY17" fmla="*/ 542615 h 2437000"/>
                <a:gd name="connsiteX18" fmla="*/ 2356938 w 2508308"/>
                <a:gd name="connsiteY18" fmla="*/ 637691 h 2437000"/>
                <a:gd name="connsiteX19" fmla="*/ 2372867 w 2508308"/>
                <a:gd name="connsiteY19" fmla="*/ 669817 h 2437000"/>
                <a:gd name="connsiteX20" fmla="*/ 2277495 w 2508308"/>
                <a:gd name="connsiteY20" fmla="*/ 871903 h 2437000"/>
                <a:gd name="connsiteX21" fmla="*/ 2288259 w 2508308"/>
                <a:gd name="connsiteY21" fmla="*/ 900798 h 2437000"/>
                <a:gd name="connsiteX22" fmla="*/ 2315016 w 2508308"/>
                <a:gd name="connsiteY22" fmla="*/ 1003034 h 2437000"/>
                <a:gd name="connsiteX23" fmla="*/ 2317170 w 2508308"/>
                <a:gd name="connsiteY23" fmla="*/ 1016897 h 2437000"/>
                <a:gd name="connsiteX24" fmla="*/ 2504559 w 2508308"/>
                <a:gd name="connsiteY24" fmla="*/ 1146361 h 2437000"/>
                <a:gd name="connsiteX25" fmla="*/ 2508308 w 2508308"/>
                <a:gd name="connsiteY25" fmla="*/ 1218500 h 2437000"/>
                <a:gd name="connsiteX26" fmla="*/ 2504559 w 2508308"/>
                <a:gd name="connsiteY26" fmla="*/ 1290641 h 2437000"/>
                <a:gd name="connsiteX27" fmla="*/ 2317006 w 2508308"/>
                <a:gd name="connsiteY27" fmla="*/ 1420217 h 2437000"/>
                <a:gd name="connsiteX28" fmla="*/ 2315016 w 2508308"/>
                <a:gd name="connsiteY28" fmla="*/ 1433028 h 2437000"/>
                <a:gd name="connsiteX29" fmla="*/ 2288259 w 2508308"/>
                <a:gd name="connsiteY29" fmla="*/ 1535265 h 2437000"/>
                <a:gd name="connsiteX30" fmla="*/ 2277299 w 2508308"/>
                <a:gd name="connsiteY30" fmla="*/ 1564684 h 2437000"/>
                <a:gd name="connsiteX31" fmla="*/ 2372867 w 2508308"/>
                <a:gd name="connsiteY31" fmla="*/ 1767184 h 2437000"/>
                <a:gd name="connsiteX32" fmla="*/ 2356938 w 2508308"/>
                <a:gd name="connsiteY32" fmla="*/ 1799310 h 2437000"/>
                <a:gd name="connsiteX33" fmla="*/ 2297488 w 2508308"/>
                <a:gd name="connsiteY33" fmla="*/ 1894386 h 2437000"/>
                <a:gd name="connsiteX34" fmla="*/ 2072761 w 2508308"/>
                <a:gd name="connsiteY34" fmla="*/ 1914300 h 2437000"/>
                <a:gd name="connsiteX35" fmla="*/ 2019039 w 2508308"/>
                <a:gd name="connsiteY35" fmla="*/ 1972372 h 2437000"/>
                <a:gd name="connsiteX36" fmla="*/ 1963561 w 2508308"/>
                <a:gd name="connsiteY36" fmla="*/ 2021910 h 2437000"/>
                <a:gd name="connsiteX37" fmla="*/ 1943867 w 2508308"/>
                <a:gd name="connsiteY37" fmla="*/ 2235685 h 2437000"/>
                <a:gd name="connsiteX38" fmla="*/ 1851958 w 2508308"/>
                <a:gd name="connsiteY38" fmla="*/ 2289934 h 2437000"/>
                <a:gd name="connsiteX39" fmla="*/ 1805156 w 2508308"/>
                <a:gd name="connsiteY39" fmla="*/ 2311839 h 2437000"/>
                <a:gd name="connsiteX40" fmla="*/ 1610887 w 2508308"/>
                <a:gd name="connsiteY40" fmla="*/ 2223651 h 2437000"/>
                <a:gd name="connsiteX41" fmla="*/ 1574126 w 2508308"/>
                <a:gd name="connsiteY41" fmla="*/ 2236870 h 2437000"/>
                <a:gd name="connsiteX42" fmla="*/ 1470064 w 2508308"/>
                <a:gd name="connsiteY42" fmla="*/ 2263158 h 2437000"/>
                <a:gd name="connsiteX43" fmla="*/ 1456771 w 2508308"/>
                <a:gd name="connsiteY43" fmla="*/ 2265151 h 2437000"/>
                <a:gd name="connsiteX44" fmla="*/ 1336228 w 2508308"/>
                <a:gd name="connsiteY44" fmla="*/ 2432974 h 2437000"/>
                <a:gd name="connsiteX45" fmla="*/ 1254154 w 2508308"/>
                <a:gd name="connsiteY45" fmla="*/ 2437000 h 2437000"/>
                <a:gd name="connsiteX46" fmla="*/ 1172081 w 2508308"/>
                <a:gd name="connsiteY46" fmla="*/ 2432974 h 2437000"/>
                <a:gd name="connsiteX47" fmla="*/ 1052244 w 2508308"/>
                <a:gd name="connsiteY47" fmla="*/ 2266134 h 2437000"/>
                <a:gd name="connsiteX48" fmla="*/ 1032391 w 2508308"/>
                <a:gd name="connsiteY48" fmla="*/ 2263158 h 2437000"/>
                <a:gd name="connsiteX49" fmla="*/ 928329 w 2508308"/>
                <a:gd name="connsiteY49" fmla="*/ 2236870 h 2437000"/>
                <a:gd name="connsiteX50" fmla="*/ 894834 w 2508308"/>
                <a:gd name="connsiteY50" fmla="*/ 2224826 h 2437000"/>
                <a:gd name="connsiteX51" fmla="*/ 703152 w 2508308"/>
                <a:gd name="connsiteY51" fmla="*/ 2311839 h 2437000"/>
                <a:gd name="connsiteX52" fmla="*/ 656350 w 2508308"/>
                <a:gd name="connsiteY52" fmla="*/ 2289934 h 2437000"/>
                <a:gd name="connsiteX53" fmla="*/ 564441 w 2508308"/>
                <a:gd name="connsiteY53" fmla="*/ 2235685 h 2437000"/>
                <a:gd name="connsiteX54" fmla="*/ 545272 w 2508308"/>
                <a:gd name="connsiteY54" fmla="*/ 2027605 h 2437000"/>
                <a:gd name="connsiteX55" fmla="*/ 483416 w 2508308"/>
                <a:gd name="connsiteY55" fmla="*/ 1972372 h 2437000"/>
                <a:gd name="connsiteX56" fmla="*/ 429170 w 2508308"/>
                <a:gd name="connsiteY56" fmla="*/ 1913735 h 2437000"/>
                <a:gd name="connsiteX57" fmla="*/ 210821 w 2508308"/>
                <a:gd name="connsiteY57" fmla="*/ 1894386 h 2437000"/>
                <a:gd name="connsiteX58" fmla="*/ 151370 w 2508308"/>
                <a:gd name="connsiteY58" fmla="*/ 1799310 h 2437000"/>
                <a:gd name="connsiteX59" fmla="*/ 135441 w 2508308"/>
                <a:gd name="connsiteY59" fmla="*/ 1767184 h 2437000"/>
                <a:gd name="connsiteX60" fmla="*/ 227738 w 2508308"/>
                <a:gd name="connsiteY60" fmla="*/ 1571617 h 2437000"/>
                <a:gd name="connsiteX61" fmla="*/ 214195 w 2508308"/>
                <a:gd name="connsiteY61" fmla="*/ 1535265 h 2437000"/>
                <a:gd name="connsiteX62" fmla="*/ 187438 w 2508308"/>
                <a:gd name="connsiteY62" fmla="*/ 1433028 h 2437000"/>
                <a:gd name="connsiteX63" fmla="*/ 184744 w 2508308"/>
                <a:gd name="connsiteY63" fmla="*/ 1415687 h 2437000"/>
                <a:gd name="connsiteX64" fmla="*/ 3750 w 2508308"/>
                <a:gd name="connsiteY64" fmla="*/ 1290641 h 2437000"/>
                <a:gd name="connsiteX65" fmla="*/ 0 w 2508308"/>
                <a:gd name="connsiteY65" fmla="*/ 1218500 h 2437000"/>
                <a:gd name="connsiteX66" fmla="*/ 3750 w 2508308"/>
                <a:gd name="connsiteY66" fmla="*/ 1146361 h 2437000"/>
                <a:gd name="connsiteX67" fmla="*/ 184580 w 2508308"/>
                <a:gd name="connsiteY67" fmla="*/ 1021428 h 2437000"/>
                <a:gd name="connsiteX68" fmla="*/ 187438 w 2508308"/>
                <a:gd name="connsiteY68" fmla="*/ 1003034 h 2437000"/>
                <a:gd name="connsiteX69" fmla="*/ 214195 w 2508308"/>
                <a:gd name="connsiteY69" fmla="*/ 900798 h 2437000"/>
                <a:gd name="connsiteX70" fmla="*/ 227542 w 2508308"/>
                <a:gd name="connsiteY70" fmla="*/ 864970 h 2437000"/>
                <a:gd name="connsiteX71" fmla="*/ 135441 w 2508308"/>
                <a:gd name="connsiteY71" fmla="*/ 669817 h 2437000"/>
                <a:gd name="connsiteX72" fmla="*/ 151370 w 2508308"/>
                <a:gd name="connsiteY72" fmla="*/ 637691 h 2437000"/>
                <a:gd name="connsiteX73" fmla="*/ 210820 w 2508308"/>
                <a:gd name="connsiteY73" fmla="*/ 542615 h 2437000"/>
                <a:gd name="connsiteX74" fmla="*/ 428224 w 2508308"/>
                <a:gd name="connsiteY74" fmla="*/ 523351 h 2437000"/>
                <a:gd name="connsiteX75" fmla="*/ 483416 w 2508308"/>
                <a:gd name="connsiteY75" fmla="*/ 463690 h 2437000"/>
                <a:gd name="connsiteX76" fmla="*/ 545367 w 2508308"/>
                <a:gd name="connsiteY76" fmla="*/ 408372 h 2437000"/>
                <a:gd name="connsiteX77" fmla="*/ 564442 w 2508308"/>
                <a:gd name="connsiteY77" fmla="*/ 201315 h 2437000"/>
                <a:gd name="connsiteX78" fmla="*/ 656350 w 2508308"/>
                <a:gd name="connsiteY78" fmla="*/ 147067 h 2437000"/>
                <a:gd name="connsiteX79" fmla="*/ 703151 w 2508308"/>
                <a:gd name="connsiteY79" fmla="*/ 125162 h 2437000"/>
                <a:gd name="connsiteX80" fmla="*/ 893680 w 2508308"/>
                <a:gd name="connsiteY80" fmla="*/ 211652 h 2437000"/>
                <a:gd name="connsiteX81" fmla="*/ 928329 w 2508308"/>
                <a:gd name="connsiteY81" fmla="*/ 199192 h 2437000"/>
                <a:gd name="connsiteX82" fmla="*/ 1032391 w 2508308"/>
                <a:gd name="connsiteY82" fmla="*/ 172905 h 2437000"/>
                <a:gd name="connsiteX83" fmla="*/ 1053001 w 2508308"/>
                <a:gd name="connsiteY83" fmla="*/ 169814 h 2437000"/>
                <a:gd name="connsiteX84" fmla="*/ 1172082 w 2508308"/>
                <a:gd name="connsiteY84" fmla="*/ 4027 h 24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508308" h="2437000">
                  <a:moveTo>
                    <a:pt x="1254154" y="601871"/>
                  </a:moveTo>
                  <a:cubicBezTo>
                    <a:pt x="918796" y="601871"/>
                    <a:pt x="646935" y="877945"/>
                    <a:pt x="646935" y="1218500"/>
                  </a:cubicBezTo>
                  <a:cubicBezTo>
                    <a:pt x="646935" y="1559055"/>
                    <a:pt x="918796" y="1835129"/>
                    <a:pt x="1254154" y="1835129"/>
                  </a:cubicBezTo>
                  <a:cubicBezTo>
                    <a:pt x="1589512" y="1835129"/>
                    <a:pt x="1861373" y="1559055"/>
                    <a:pt x="1861373" y="1218500"/>
                  </a:cubicBezTo>
                  <a:cubicBezTo>
                    <a:pt x="1861373" y="877945"/>
                    <a:pt x="1589512" y="601871"/>
                    <a:pt x="1254154" y="601871"/>
                  </a:cubicBezTo>
                  <a:close/>
                  <a:moveTo>
                    <a:pt x="1254154" y="0"/>
                  </a:moveTo>
                  <a:lnTo>
                    <a:pt x="1336227" y="4027"/>
                  </a:lnTo>
                  <a:lnTo>
                    <a:pt x="1456015" y="170798"/>
                  </a:lnTo>
                  <a:lnTo>
                    <a:pt x="1470064" y="172905"/>
                  </a:lnTo>
                  <a:cubicBezTo>
                    <a:pt x="1505407" y="180010"/>
                    <a:pt x="1540125" y="188802"/>
                    <a:pt x="1574126" y="199192"/>
                  </a:cubicBezTo>
                  <a:lnTo>
                    <a:pt x="1612041" y="212826"/>
                  </a:lnTo>
                  <a:lnTo>
                    <a:pt x="1805157" y="125162"/>
                  </a:lnTo>
                  <a:lnTo>
                    <a:pt x="1851958" y="147067"/>
                  </a:lnTo>
                  <a:lnTo>
                    <a:pt x="1943867" y="201315"/>
                  </a:lnTo>
                  <a:lnTo>
                    <a:pt x="1963467" y="414068"/>
                  </a:lnTo>
                  <a:lnTo>
                    <a:pt x="2019039" y="463690"/>
                  </a:lnTo>
                  <a:lnTo>
                    <a:pt x="2073708" y="522785"/>
                  </a:lnTo>
                  <a:lnTo>
                    <a:pt x="2297488" y="542615"/>
                  </a:lnTo>
                  <a:lnTo>
                    <a:pt x="2356938" y="637691"/>
                  </a:lnTo>
                  <a:lnTo>
                    <a:pt x="2372867" y="669817"/>
                  </a:lnTo>
                  <a:lnTo>
                    <a:pt x="2277495" y="871903"/>
                  </a:lnTo>
                  <a:lnTo>
                    <a:pt x="2288259" y="900798"/>
                  </a:lnTo>
                  <a:cubicBezTo>
                    <a:pt x="2298835" y="934202"/>
                    <a:pt x="2307784" y="968311"/>
                    <a:pt x="2315016" y="1003034"/>
                  </a:cubicBezTo>
                  <a:lnTo>
                    <a:pt x="2317170" y="1016897"/>
                  </a:lnTo>
                  <a:lnTo>
                    <a:pt x="2504559" y="1146361"/>
                  </a:lnTo>
                  <a:lnTo>
                    <a:pt x="2508308" y="1218500"/>
                  </a:lnTo>
                  <a:lnTo>
                    <a:pt x="2504559" y="1290641"/>
                  </a:lnTo>
                  <a:lnTo>
                    <a:pt x="2317006" y="1420217"/>
                  </a:lnTo>
                  <a:lnTo>
                    <a:pt x="2315016" y="1433028"/>
                  </a:lnTo>
                  <a:cubicBezTo>
                    <a:pt x="2307784" y="1467752"/>
                    <a:pt x="2298835" y="1501860"/>
                    <a:pt x="2288259" y="1535265"/>
                  </a:cubicBezTo>
                  <a:lnTo>
                    <a:pt x="2277299" y="1564684"/>
                  </a:lnTo>
                  <a:lnTo>
                    <a:pt x="2372867" y="1767184"/>
                  </a:lnTo>
                  <a:lnTo>
                    <a:pt x="2356938" y="1799310"/>
                  </a:lnTo>
                  <a:lnTo>
                    <a:pt x="2297488" y="1894386"/>
                  </a:lnTo>
                  <a:lnTo>
                    <a:pt x="2072761" y="1914300"/>
                  </a:lnTo>
                  <a:lnTo>
                    <a:pt x="2019039" y="1972372"/>
                  </a:lnTo>
                  <a:lnTo>
                    <a:pt x="1963561" y="2021910"/>
                  </a:lnTo>
                  <a:lnTo>
                    <a:pt x="1943867" y="2235685"/>
                  </a:lnTo>
                  <a:lnTo>
                    <a:pt x="1851958" y="2289934"/>
                  </a:lnTo>
                  <a:lnTo>
                    <a:pt x="1805156" y="2311839"/>
                  </a:lnTo>
                  <a:lnTo>
                    <a:pt x="1610887" y="2223651"/>
                  </a:lnTo>
                  <a:lnTo>
                    <a:pt x="1574126" y="2236870"/>
                  </a:lnTo>
                  <a:cubicBezTo>
                    <a:pt x="1540125" y="2247260"/>
                    <a:pt x="1505407" y="2256052"/>
                    <a:pt x="1470064" y="2263158"/>
                  </a:cubicBezTo>
                  <a:lnTo>
                    <a:pt x="1456771" y="2265151"/>
                  </a:lnTo>
                  <a:lnTo>
                    <a:pt x="1336228" y="2432974"/>
                  </a:lnTo>
                  <a:lnTo>
                    <a:pt x="1254154" y="2437000"/>
                  </a:lnTo>
                  <a:lnTo>
                    <a:pt x="1172081" y="2432974"/>
                  </a:lnTo>
                  <a:lnTo>
                    <a:pt x="1052244" y="2266134"/>
                  </a:lnTo>
                  <a:lnTo>
                    <a:pt x="1032391" y="2263158"/>
                  </a:lnTo>
                  <a:cubicBezTo>
                    <a:pt x="997048" y="2256052"/>
                    <a:pt x="962330" y="2247260"/>
                    <a:pt x="928329" y="2236870"/>
                  </a:cubicBezTo>
                  <a:lnTo>
                    <a:pt x="894834" y="2224826"/>
                  </a:lnTo>
                  <a:lnTo>
                    <a:pt x="703152" y="2311839"/>
                  </a:lnTo>
                  <a:lnTo>
                    <a:pt x="656350" y="2289934"/>
                  </a:lnTo>
                  <a:lnTo>
                    <a:pt x="564441" y="2235685"/>
                  </a:lnTo>
                  <a:lnTo>
                    <a:pt x="545272" y="2027605"/>
                  </a:lnTo>
                  <a:lnTo>
                    <a:pt x="483416" y="1972372"/>
                  </a:lnTo>
                  <a:lnTo>
                    <a:pt x="429170" y="1913735"/>
                  </a:lnTo>
                  <a:lnTo>
                    <a:pt x="210821" y="1894386"/>
                  </a:lnTo>
                  <a:lnTo>
                    <a:pt x="151370" y="1799310"/>
                  </a:lnTo>
                  <a:lnTo>
                    <a:pt x="135441" y="1767184"/>
                  </a:lnTo>
                  <a:lnTo>
                    <a:pt x="227738" y="1571617"/>
                  </a:lnTo>
                  <a:lnTo>
                    <a:pt x="214195" y="1535265"/>
                  </a:lnTo>
                  <a:cubicBezTo>
                    <a:pt x="203620" y="1501860"/>
                    <a:pt x="194670" y="1467752"/>
                    <a:pt x="187438" y="1433028"/>
                  </a:cubicBezTo>
                  <a:lnTo>
                    <a:pt x="184744" y="1415687"/>
                  </a:lnTo>
                  <a:lnTo>
                    <a:pt x="3750" y="1290641"/>
                  </a:lnTo>
                  <a:lnTo>
                    <a:pt x="0" y="1218500"/>
                  </a:lnTo>
                  <a:lnTo>
                    <a:pt x="3750" y="1146361"/>
                  </a:lnTo>
                  <a:lnTo>
                    <a:pt x="184580" y="1021428"/>
                  </a:lnTo>
                  <a:lnTo>
                    <a:pt x="187438" y="1003034"/>
                  </a:lnTo>
                  <a:cubicBezTo>
                    <a:pt x="194670" y="968311"/>
                    <a:pt x="203620" y="934202"/>
                    <a:pt x="214195" y="900798"/>
                  </a:cubicBezTo>
                  <a:lnTo>
                    <a:pt x="227542" y="864970"/>
                  </a:lnTo>
                  <a:lnTo>
                    <a:pt x="135441" y="669817"/>
                  </a:lnTo>
                  <a:lnTo>
                    <a:pt x="151370" y="637691"/>
                  </a:lnTo>
                  <a:lnTo>
                    <a:pt x="210820" y="542615"/>
                  </a:lnTo>
                  <a:lnTo>
                    <a:pt x="428224" y="523351"/>
                  </a:lnTo>
                  <a:lnTo>
                    <a:pt x="483416" y="463690"/>
                  </a:lnTo>
                  <a:lnTo>
                    <a:pt x="545367" y="408372"/>
                  </a:lnTo>
                  <a:lnTo>
                    <a:pt x="564442" y="201315"/>
                  </a:lnTo>
                  <a:lnTo>
                    <a:pt x="656350" y="147067"/>
                  </a:lnTo>
                  <a:lnTo>
                    <a:pt x="703151" y="125162"/>
                  </a:lnTo>
                  <a:lnTo>
                    <a:pt x="893680" y="211652"/>
                  </a:lnTo>
                  <a:lnTo>
                    <a:pt x="928329" y="199192"/>
                  </a:lnTo>
                  <a:cubicBezTo>
                    <a:pt x="962330" y="188802"/>
                    <a:pt x="997048" y="180010"/>
                    <a:pt x="1032391" y="172905"/>
                  </a:cubicBezTo>
                  <a:lnTo>
                    <a:pt x="1053001" y="169814"/>
                  </a:lnTo>
                  <a:lnTo>
                    <a:pt x="1172082" y="4027"/>
                  </a:lnTo>
                  <a:close/>
                </a:path>
              </a:pathLst>
            </a:custGeom>
            <a:gradFill>
              <a:gsLst>
                <a:gs pos="0">
                  <a:schemeClr val="bg1">
                    <a:lumMod val="95000"/>
                  </a:schemeClr>
                </a:gs>
                <a:gs pos="100000">
                  <a:srgbClr val="7030A0"/>
                </a:gs>
              </a:gsLst>
              <a:lin ang="192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0" name="任意多边形: 形状 9">
              <a:extLst>
                <a:ext uri="{FF2B5EF4-FFF2-40B4-BE49-F238E27FC236}">
                  <a16:creationId xmlns:a16="http://schemas.microsoft.com/office/drawing/2014/main" id="{542D44C8-6C9F-2D7C-3BB7-B8F736AD5C15}"/>
                </a:ext>
              </a:extLst>
            </p:cNvPr>
            <p:cNvSpPr/>
            <p:nvPr/>
          </p:nvSpPr>
          <p:spPr>
            <a:xfrm rot="15388598">
              <a:off x="359877" y="1494304"/>
              <a:ext cx="2375640" cy="2392244"/>
            </a:xfrm>
            <a:custGeom>
              <a:avLst/>
              <a:gdLst>
                <a:gd name="connsiteX0" fmla="*/ 1052177 w 2104354"/>
                <a:gd name="connsiteY0" fmla="*/ 537721 h 2062628"/>
                <a:gd name="connsiteX1" fmla="*/ 556877 w 2104354"/>
                <a:gd name="connsiteY1" fmla="*/ 1031314 h 2062628"/>
                <a:gd name="connsiteX2" fmla="*/ 1052177 w 2104354"/>
                <a:gd name="connsiteY2" fmla="*/ 1524907 h 2062628"/>
                <a:gd name="connsiteX3" fmla="*/ 1547477 w 2104354"/>
                <a:gd name="connsiteY3" fmla="*/ 1031314 h 2062628"/>
                <a:gd name="connsiteX4" fmla="*/ 1052177 w 2104354"/>
                <a:gd name="connsiteY4" fmla="*/ 537721 h 2062628"/>
                <a:gd name="connsiteX5" fmla="*/ 1052177 w 2104354"/>
                <a:gd name="connsiteY5" fmla="*/ 0 h 2062628"/>
                <a:gd name="connsiteX6" fmla="*/ 1112901 w 2104354"/>
                <a:gd name="connsiteY6" fmla="*/ 3006 h 2062628"/>
                <a:gd name="connsiteX7" fmla="*/ 1152764 w 2104354"/>
                <a:gd name="connsiteY7" fmla="*/ 132182 h 2062628"/>
                <a:gd name="connsiteX8" fmla="*/ 1236460 w 2104354"/>
                <a:gd name="connsiteY8" fmla="*/ 144823 h 2062628"/>
                <a:gd name="connsiteX9" fmla="*/ 1308919 w 2104354"/>
                <a:gd name="connsiteY9" fmla="*/ 163260 h 2062628"/>
                <a:gd name="connsiteX10" fmla="*/ 1397099 w 2104354"/>
                <a:gd name="connsiteY10" fmla="*/ 57859 h 2062628"/>
                <a:gd name="connsiteX11" fmla="*/ 1461732 w 2104354"/>
                <a:gd name="connsiteY11" fmla="*/ 81046 h 2062628"/>
                <a:gd name="connsiteX12" fmla="*/ 1509012 w 2104354"/>
                <a:gd name="connsiteY12" fmla="*/ 103370 h 2062628"/>
                <a:gd name="connsiteX13" fmla="*/ 1495080 w 2104354"/>
                <a:gd name="connsiteY13" fmla="*/ 239888 h 2062628"/>
                <a:gd name="connsiteX14" fmla="*/ 1563427 w 2104354"/>
                <a:gd name="connsiteY14" fmla="*/ 280977 h 2062628"/>
                <a:gd name="connsiteX15" fmla="*/ 1621386 w 2104354"/>
                <a:gd name="connsiteY15" fmla="*/ 328300 h 2062628"/>
                <a:gd name="connsiteX16" fmla="*/ 1749932 w 2104354"/>
                <a:gd name="connsiteY16" fmla="*/ 260867 h 2062628"/>
                <a:gd name="connsiteX17" fmla="*/ 1796178 w 2104354"/>
                <a:gd name="connsiteY17" fmla="*/ 302065 h 2062628"/>
                <a:gd name="connsiteX18" fmla="*/ 1835703 w 2104354"/>
                <a:gd name="connsiteY18" fmla="*/ 344691 h 2062628"/>
                <a:gd name="connsiteX19" fmla="*/ 1765911 w 2104354"/>
                <a:gd name="connsiteY19" fmla="*/ 472016 h 2062628"/>
                <a:gd name="connsiteX20" fmla="*/ 1810412 w 2104354"/>
                <a:gd name="connsiteY20" fmla="*/ 525390 h 2062628"/>
                <a:gd name="connsiteX21" fmla="*/ 1852826 w 2104354"/>
                <a:gd name="connsiteY21" fmla="*/ 594479 h 2062628"/>
                <a:gd name="connsiteX22" fmla="*/ 1997334 w 2104354"/>
                <a:gd name="connsiteY22" fmla="*/ 580365 h 2062628"/>
                <a:gd name="connsiteX23" fmla="*/ 2021669 w 2104354"/>
                <a:gd name="connsiteY23" fmla="*/ 629880 h 2062628"/>
                <a:gd name="connsiteX24" fmla="*/ 2043879 w 2104354"/>
                <a:gd name="connsiteY24" fmla="*/ 689360 h 2062628"/>
                <a:gd name="connsiteX25" fmla="*/ 1930185 w 2104354"/>
                <a:gd name="connsiteY25" fmla="*/ 780390 h 2062628"/>
                <a:gd name="connsiteX26" fmla="*/ 1948000 w 2104354"/>
                <a:gd name="connsiteY26" fmla="*/ 848950 h 2062628"/>
                <a:gd name="connsiteX27" fmla="*/ 1960007 w 2104354"/>
                <a:gd name="connsiteY27" fmla="*/ 926808 h 2062628"/>
                <a:gd name="connsiteX28" fmla="*/ 2101117 w 2104354"/>
                <a:gd name="connsiteY28" fmla="*/ 968482 h 2062628"/>
                <a:gd name="connsiteX29" fmla="*/ 2104354 w 2104354"/>
                <a:gd name="connsiteY29" fmla="*/ 1031314 h 2062628"/>
                <a:gd name="connsiteX30" fmla="*/ 2101533 w 2104354"/>
                <a:gd name="connsiteY30" fmla="*/ 1086071 h 2062628"/>
                <a:gd name="connsiteX31" fmla="*/ 1961292 w 2104354"/>
                <a:gd name="connsiteY31" fmla="*/ 1127488 h 2062628"/>
                <a:gd name="connsiteX32" fmla="*/ 1948000 w 2104354"/>
                <a:gd name="connsiteY32" fmla="*/ 1213678 h 2062628"/>
                <a:gd name="connsiteX33" fmla="*/ 1931896 w 2104354"/>
                <a:gd name="connsiteY33" fmla="*/ 1275655 h 2062628"/>
                <a:gd name="connsiteX34" fmla="*/ 2046165 w 2104354"/>
                <a:gd name="connsiteY34" fmla="*/ 1367145 h 2062628"/>
                <a:gd name="connsiteX35" fmla="*/ 2021669 w 2104354"/>
                <a:gd name="connsiteY35" fmla="*/ 1432748 h 2062628"/>
                <a:gd name="connsiteX36" fmla="*/ 2001063 w 2104354"/>
                <a:gd name="connsiteY36" fmla="*/ 1474674 h 2062628"/>
                <a:gd name="connsiteX37" fmla="*/ 1857192 w 2104354"/>
                <a:gd name="connsiteY37" fmla="*/ 1460623 h 2062628"/>
                <a:gd name="connsiteX38" fmla="*/ 1856214 w 2104354"/>
                <a:gd name="connsiteY38" fmla="*/ 1462631 h 2062628"/>
                <a:gd name="connsiteX39" fmla="*/ 1810412 w 2104354"/>
                <a:gd name="connsiteY39" fmla="*/ 1537238 h 2062628"/>
                <a:gd name="connsiteX40" fmla="*/ 1768541 w 2104354"/>
                <a:gd name="connsiteY40" fmla="*/ 1587458 h 2062628"/>
                <a:gd name="connsiteX41" fmla="*/ 1838443 w 2104354"/>
                <a:gd name="connsiteY41" fmla="*/ 1714983 h 2062628"/>
                <a:gd name="connsiteX42" fmla="*/ 1796178 w 2104354"/>
                <a:gd name="connsiteY42" fmla="*/ 1760563 h 2062628"/>
                <a:gd name="connsiteX43" fmla="*/ 1755551 w 2104354"/>
                <a:gd name="connsiteY43" fmla="*/ 1796756 h 2062628"/>
                <a:gd name="connsiteX44" fmla="*/ 1627316 w 2104354"/>
                <a:gd name="connsiteY44" fmla="*/ 1729486 h 2062628"/>
                <a:gd name="connsiteX45" fmla="*/ 1563427 w 2104354"/>
                <a:gd name="connsiteY45" fmla="*/ 1781651 h 2062628"/>
                <a:gd name="connsiteX46" fmla="*/ 1495845 w 2104354"/>
                <a:gd name="connsiteY46" fmla="*/ 1822280 h 2062628"/>
                <a:gd name="connsiteX47" fmla="*/ 1509787 w 2104354"/>
                <a:gd name="connsiteY47" fmla="*/ 1958892 h 2062628"/>
                <a:gd name="connsiteX48" fmla="*/ 1461732 w 2104354"/>
                <a:gd name="connsiteY48" fmla="*/ 1981582 h 2062628"/>
                <a:gd name="connsiteX49" fmla="*/ 1402216 w 2104354"/>
                <a:gd name="connsiteY49" fmla="*/ 2002933 h 2062628"/>
                <a:gd name="connsiteX50" fmla="*/ 1314404 w 2104354"/>
                <a:gd name="connsiteY50" fmla="*/ 1897973 h 2062628"/>
                <a:gd name="connsiteX51" fmla="*/ 1236460 w 2104354"/>
                <a:gd name="connsiteY51" fmla="*/ 1917805 h 2062628"/>
                <a:gd name="connsiteX52" fmla="*/ 1150189 w 2104354"/>
                <a:gd name="connsiteY52" fmla="*/ 1930835 h 2062628"/>
                <a:gd name="connsiteX53" fmla="*/ 1110408 w 2104354"/>
                <a:gd name="connsiteY53" fmla="*/ 2059746 h 2062628"/>
                <a:gd name="connsiteX54" fmla="*/ 1052177 w 2104354"/>
                <a:gd name="connsiteY54" fmla="*/ 2062628 h 2062628"/>
                <a:gd name="connsiteX55" fmla="*/ 993947 w 2104354"/>
                <a:gd name="connsiteY55" fmla="*/ 2059746 h 2062628"/>
                <a:gd name="connsiteX56" fmla="*/ 954166 w 2104354"/>
                <a:gd name="connsiteY56" fmla="*/ 1930835 h 2062628"/>
                <a:gd name="connsiteX57" fmla="*/ 867894 w 2104354"/>
                <a:gd name="connsiteY57" fmla="*/ 1917805 h 2062628"/>
                <a:gd name="connsiteX58" fmla="*/ 789950 w 2104354"/>
                <a:gd name="connsiteY58" fmla="*/ 1897973 h 2062628"/>
                <a:gd name="connsiteX59" fmla="*/ 702138 w 2104354"/>
                <a:gd name="connsiteY59" fmla="*/ 2002934 h 2062628"/>
                <a:gd name="connsiteX60" fmla="*/ 642622 w 2104354"/>
                <a:gd name="connsiteY60" fmla="*/ 1981582 h 2062628"/>
                <a:gd name="connsiteX61" fmla="*/ 594568 w 2104354"/>
                <a:gd name="connsiteY61" fmla="*/ 1958893 h 2062628"/>
                <a:gd name="connsiteX62" fmla="*/ 608510 w 2104354"/>
                <a:gd name="connsiteY62" fmla="*/ 1822280 h 2062628"/>
                <a:gd name="connsiteX63" fmla="*/ 540927 w 2104354"/>
                <a:gd name="connsiteY63" fmla="*/ 1781651 h 2062628"/>
                <a:gd name="connsiteX64" fmla="*/ 477038 w 2104354"/>
                <a:gd name="connsiteY64" fmla="*/ 1729486 h 2062628"/>
                <a:gd name="connsiteX65" fmla="*/ 348803 w 2104354"/>
                <a:gd name="connsiteY65" fmla="*/ 1796756 h 2062628"/>
                <a:gd name="connsiteX66" fmla="*/ 308176 w 2104354"/>
                <a:gd name="connsiteY66" fmla="*/ 1760563 h 2062628"/>
                <a:gd name="connsiteX67" fmla="*/ 265912 w 2104354"/>
                <a:gd name="connsiteY67" fmla="*/ 1714984 h 2062628"/>
                <a:gd name="connsiteX68" fmla="*/ 335814 w 2104354"/>
                <a:gd name="connsiteY68" fmla="*/ 1587459 h 2062628"/>
                <a:gd name="connsiteX69" fmla="*/ 293942 w 2104354"/>
                <a:gd name="connsiteY69" fmla="*/ 1537238 h 2062628"/>
                <a:gd name="connsiteX70" fmla="*/ 248140 w 2104354"/>
                <a:gd name="connsiteY70" fmla="*/ 1462631 h 2062628"/>
                <a:gd name="connsiteX71" fmla="*/ 247163 w 2104354"/>
                <a:gd name="connsiteY71" fmla="*/ 1460623 h 2062628"/>
                <a:gd name="connsiteX72" fmla="*/ 103291 w 2104354"/>
                <a:gd name="connsiteY72" fmla="*/ 1474674 h 2062628"/>
                <a:gd name="connsiteX73" fmla="*/ 82686 w 2104354"/>
                <a:gd name="connsiteY73" fmla="*/ 1432748 h 2062628"/>
                <a:gd name="connsiteX74" fmla="*/ 58189 w 2104354"/>
                <a:gd name="connsiteY74" fmla="*/ 1367146 h 2062628"/>
                <a:gd name="connsiteX75" fmla="*/ 172459 w 2104354"/>
                <a:gd name="connsiteY75" fmla="*/ 1275656 h 2062628"/>
                <a:gd name="connsiteX76" fmla="*/ 156355 w 2104354"/>
                <a:gd name="connsiteY76" fmla="*/ 1213678 h 2062628"/>
                <a:gd name="connsiteX77" fmla="*/ 143062 w 2104354"/>
                <a:gd name="connsiteY77" fmla="*/ 1127488 h 2062628"/>
                <a:gd name="connsiteX78" fmla="*/ 2821 w 2104354"/>
                <a:gd name="connsiteY78" fmla="*/ 1086071 h 2062628"/>
                <a:gd name="connsiteX79" fmla="*/ 0 w 2104354"/>
                <a:gd name="connsiteY79" fmla="*/ 1031314 h 2062628"/>
                <a:gd name="connsiteX80" fmla="*/ 3237 w 2104354"/>
                <a:gd name="connsiteY80" fmla="*/ 968482 h 2062628"/>
                <a:gd name="connsiteX81" fmla="*/ 144347 w 2104354"/>
                <a:gd name="connsiteY81" fmla="*/ 926808 h 2062628"/>
                <a:gd name="connsiteX82" fmla="*/ 156355 w 2104354"/>
                <a:gd name="connsiteY82" fmla="*/ 848950 h 2062628"/>
                <a:gd name="connsiteX83" fmla="*/ 174169 w 2104354"/>
                <a:gd name="connsiteY83" fmla="*/ 780389 h 2062628"/>
                <a:gd name="connsiteX84" fmla="*/ 60475 w 2104354"/>
                <a:gd name="connsiteY84" fmla="*/ 689360 h 2062628"/>
                <a:gd name="connsiteX85" fmla="*/ 82686 w 2104354"/>
                <a:gd name="connsiteY85" fmla="*/ 629880 h 2062628"/>
                <a:gd name="connsiteX86" fmla="*/ 107021 w 2104354"/>
                <a:gd name="connsiteY86" fmla="*/ 580365 h 2062628"/>
                <a:gd name="connsiteX87" fmla="*/ 251528 w 2104354"/>
                <a:gd name="connsiteY87" fmla="*/ 594478 h 2062628"/>
                <a:gd name="connsiteX88" fmla="*/ 293942 w 2104354"/>
                <a:gd name="connsiteY88" fmla="*/ 525390 h 2062628"/>
                <a:gd name="connsiteX89" fmla="*/ 338444 w 2104354"/>
                <a:gd name="connsiteY89" fmla="*/ 472015 h 2062628"/>
                <a:gd name="connsiteX90" fmla="*/ 268652 w 2104354"/>
                <a:gd name="connsiteY90" fmla="*/ 344690 h 2062628"/>
                <a:gd name="connsiteX91" fmla="*/ 308176 w 2104354"/>
                <a:gd name="connsiteY91" fmla="*/ 302065 h 2062628"/>
                <a:gd name="connsiteX92" fmla="*/ 354422 w 2104354"/>
                <a:gd name="connsiteY92" fmla="*/ 260867 h 2062628"/>
                <a:gd name="connsiteX93" fmla="*/ 482968 w 2104354"/>
                <a:gd name="connsiteY93" fmla="*/ 328300 h 2062628"/>
                <a:gd name="connsiteX94" fmla="*/ 540927 w 2104354"/>
                <a:gd name="connsiteY94" fmla="*/ 280977 h 2062628"/>
                <a:gd name="connsiteX95" fmla="*/ 609275 w 2104354"/>
                <a:gd name="connsiteY95" fmla="*/ 239888 h 2062628"/>
                <a:gd name="connsiteX96" fmla="*/ 595343 w 2104354"/>
                <a:gd name="connsiteY96" fmla="*/ 103370 h 2062628"/>
                <a:gd name="connsiteX97" fmla="*/ 642622 w 2104354"/>
                <a:gd name="connsiteY97" fmla="*/ 81046 h 2062628"/>
                <a:gd name="connsiteX98" fmla="*/ 707256 w 2104354"/>
                <a:gd name="connsiteY98" fmla="*/ 57859 h 2062628"/>
                <a:gd name="connsiteX99" fmla="*/ 795436 w 2104354"/>
                <a:gd name="connsiteY99" fmla="*/ 163260 h 2062628"/>
                <a:gd name="connsiteX100" fmla="*/ 867894 w 2104354"/>
                <a:gd name="connsiteY100" fmla="*/ 144823 h 2062628"/>
                <a:gd name="connsiteX101" fmla="*/ 951592 w 2104354"/>
                <a:gd name="connsiteY101" fmla="*/ 132182 h 2062628"/>
                <a:gd name="connsiteX102" fmla="*/ 991455 w 2104354"/>
                <a:gd name="connsiteY102" fmla="*/ 3005 h 206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04354" h="2062628">
                  <a:moveTo>
                    <a:pt x="1052177" y="537721"/>
                  </a:moveTo>
                  <a:cubicBezTo>
                    <a:pt x="778630" y="537721"/>
                    <a:pt x="556877" y="758710"/>
                    <a:pt x="556877" y="1031314"/>
                  </a:cubicBezTo>
                  <a:cubicBezTo>
                    <a:pt x="556877" y="1303918"/>
                    <a:pt x="778630" y="1524907"/>
                    <a:pt x="1052177" y="1524907"/>
                  </a:cubicBezTo>
                  <a:cubicBezTo>
                    <a:pt x="1325724" y="1524907"/>
                    <a:pt x="1547477" y="1303918"/>
                    <a:pt x="1547477" y="1031314"/>
                  </a:cubicBezTo>
                  <a:cubicBezTo>
                    <a:pt x="1547477" y="758710"/>
                    <a:pt x="1325724" y="537721"/>
                    <a:pt x="1052177" y="537721"/>
                  </a:cubicBezTo>
                  <a:close/>
                  <a:moveTo>
                    <a:pt x="1052177" y="0"/>
                  </a:moveTo>
                  <a:lnTo>
                    <a:pt x="1112901" y="3006"/>
                  </a:lnTo>
                  <a:lnTo>
                    <a:pt x="1152764" y="132182"/>
                  </a:lnTo>
                  <a:lnTo>
                    <a:pt x="1236460" y="144823"/>
                  </a:lnTo>
                  <a:lnTo>
                    <a:pt x="1308919" y="163260"/>
                  </a:lnTo>
                  <a:lnTo>
                    <a:pt x="1397099" y="57859"/>
                  </a:lnTo>
                  <a:lnTo>
                    <a:pt x="1461732" y="81046"/>
                  </a:lnTo>
                  <a:lnTo>
                    <a:pt x="1509012" y="103370"/>
                  </a:lnTo>
                  <a:lnTo>
                    <a:pt x="1495080" y="239888"/>
                  </a:lnTo>
                  <a:lnTo>
                    <a:pt x="1563427" y="280977"/>
                  </a:lnTo>
                  <a:lnTo>
                    <a:pt x="1621386" y="328300"/>
                  </a:lnTo>
                  <a:lnTo>
                    <a:pt x="1749932" y="260867"/>
                  </a:lnTo>
                  <a:lnTo>
                    <a:pt x="1796178" y="302065"/>
                  </a:lnTo>
                  <a:lnTo>
                    <a:pt x="1835703" y="344691"/>
                  </a:lnTo>
                  <a:lnTo>
                    <a:pt x="1765911" y="472016"/>
                  </a:lnTo>
                  <a:lnTo>
                    <a:pt x="1810412" y="525390"/>
                  </a:lnTo>
                  <a:lnTo>
                    <a:pt x="1852826" y="594479"/>
                  </a:lnTo>
                  <a:lnTo>
                    <a:pt x="1997334" y="580365"/>
                  </a:lnTo>
                  <a:lnTo>
                    <a:pt x="2021669" y="629880"/>
                  </a:lnTo>
                  <a:lnTo>
                    <a:pt x="2043879" y="689360"/>
                  </a:lnTo>
                  <a:lnTo>
                    <a:pt x="1930185" y="780390"/>
                  </a:lnTo>
                  <a:lnTo>
                    <a:pt x="1948000" y="848950"/>
                  </a:lnTo>
                  <a:lnTo>
                    <a:pt x="1960007" y="926808"/>
                  </a:lnTo>
                  <a:lnTo>
                    <a:pt x="2101117" y="968482"/>
                  </a:lnTo>
                  <a:lnTo>
                    <a:pt x="2104354" y="1031314"/>
                  </a:lnTo>
                  <a:lnTo>
                    <a:pt x="2101533" y="1086071"/>
                  </a:lnTo>
                  <a:lnTo>
                    <a:pt x="1961292" y="1127488"/>
                  </a:lnTo>
                  <a:lnTo>
                    <a:pt x="1948000" y="1213678"/>
                  </a:lnTo>
                  <a:lnTo>
                    <a:pt x="1931896" y="1275655"/>
                  </a:lnTo>
                  <a:lnTo>
                    <a:pt x="2046165" y="1367145"/>
                  </a:lnTo>
                  <a:lnTo>
                    <a:pt x="2021669" y="1432748"/>
                  </a:lnTo>
                  <a:lnTo>
                    <a:pt x="2001063" y="1474674"/>
                  </a:lnTo>
                  <a:lnTo>
                    <a:pt x="1857192" y="1460623"/>
                  </a:lnTo>
                  <a:lnTo>
                    <a:pt x="1856214" y="1462631"/>
                  </a:lnTo>
                  <a:cubicBezTo>
                    <a:pt x="1842137" y="1488274"/>
                    <a:pt x="1826844" y="1513169"/>
                    <a:pt x="1810412" y="1537238"/>
                  </a:cubicBezTo>
                  <a:lnTo>
                    <a:pt x="1768541" y="1587458"/>
                  </a:lnTo>
                  <a:lnTo>
                    <a:pt x="1838443" y="1714983"/>
                  </a:lnTo>
                  <a:lnTo>
                    <a:pt x="1796178" y="1760563"/>
                  </a:lnTo>
                  <a:lnTo>
                    <a:pt x="1755551" y="1796756"/>
                  </a:lnTo>
                  <a:lnTo>
                    <a:pt x="1627316" y="1729486"/>
                  </a:lnTo>
                  <a:lnTo>
                    <a:pt x="1563427" y="1781651"/>
                  </a:lnTo>
                  <a:lnTo>
                    <a:pt x="1495845" y="1822280"/>
                  </a:lnTo>
                  <a:lnTo>
                    <a:pt x="1509787" y="1958892"/>
                  </a:lnTo>
                  <a:lnTo>
                    <a:pt x="1461732" y="1981582"/>
                  </a:lnTo>
                  <a:lnTo>
                    <a:pt x="1402216" y="2002933"/>
                  </a:lnTo>
                  <a:lnTo>
                    <a:pt x="1314404" y="1897973"/>
                  </a:lnTo>
                  <a:lnTo>
                    <a:pt x="1236460" y="1917805"/>
                  </a:lnTo>
                  <a:lnTo>
                    <a:pt x="1150189" y="1930835"/>
                  </a:lnTo>
                  <a:lnTo>
                    <a:pt x="1110408" y="2059746"/>
                  </a:lnTo>
                  <a:lnTo>
                    <a:pt x="1052177" y="2062628"/>
                  </a:lnTo>
                  <a:lnTo>
                    <a:pt x="993947" y="2059746"/>
                  </a:lnTo>
                  <a:lnTo>
                    <a:pt x="954166" y="1930835"/>
                  </a:lnTo>
                  <a:lnTo>
                    <a:pt x="867894" y="1917805"/>
                  </a:lnTo>
                  <a:lnTo>
                    <a:pt x="789950" y="1897973"/>
                  </a:lnTo>
                  <a:lnTo>
                    <a:pt x="702138" y="2002934"/>
                  </a:lnTo>
                  <a:lnTo>
                    <a:pt x="642622" y="1981582"/>
                  </a:lnTo>
                  <a:lnTo>
                    <a:pt x="594568" y="1958893"/>
                  </a:lnTo>
                  <a:lnTo>
                    <a:pt x="608510" y="1822280"/>
                  </a:lnTo>
                  <a:lnTo>
                    <a:pt x="540927" y="1781651"/>
                  </a:lnTo>
                  <a:lnTo>
                    <a:pt x="477038" y="1729486"/>
                  </a:lnTo>
                  <a:lnTo>
                    <a:pt x="348803" y="1796756"/>
                  </a:lnTo>
                  <a:lnTo>
                    <a:pt x="308176" y="1760563"/>
                  </a:lnTo>
                  <a:lnTo>
                    <a:pt x="265912" y="1714984"/>
                  </a:lnTo>
                  <a:lnTo>
                    <a:pt x="335814" y="1587459"/>
                  </a:lnTo>
                  <a:lnTo>
                    <a:pt x="293942" y="1537238"/>
                  </a:lnTo>
                  <a:cubicBezTo>
                    <a:pt x="277510" y="1513169"/>
                    <a:pt x="262217" y="1488274"/>
                    <a:pt x="248140" y="1462631"/>
                  </a:cubicBezTo>
                  <a:lnTo>
                    <a:pt x="247163" y="1460623"/>
                  </a:lnTo>
                  <a:lnTo>
                    <a:pt x="103291" y="1474674"/>
                  </a:lnTo>
                  <a:lnTo>
                    <a:pt x="82686" y="1432748"/>
                  </a:lnTo>
                  <a:lnTo>
                    <a:pt x="58189" y="1367146"/>
                  </a:lnTo>
                  <a:lnTo>
                    <a:pt x="172459" y="1275656"/>
                  </a:lnTo>
                  <a:lnTo>
                    <a:pt x="156355" y="1213678"/>
                  </a:lnTo>
                  <a:lnTo>
                    <a:pt x="143062" y="1127488"/>
                  </a:lnTo>
                  <a:lnTo>
                    <a:pt x="2821" y="1086071"/>
                  </a:lnTo>
                  <a:lnTo>
                    <a:pt x="0" y="1031314"/>
                  </a:lnTo>
                  <a:lnTo>
                    <a:pt x="3237" y="968482"/>
                  </a:lnTo>
                  <a:lnTo>
                    <a:pt x="144347" y="926808"/>
                  </a:lnTo>
                  <a:lnTo>
                    <a:pt x="156355" y="848950"/>
                  </a:lnTo>
                  <a:lnTo>
                    <a:pt x="174169" y="780389"/>
                  </a:lnTo>
                  <a:lnTo>
                    <a:pt x="60475" y="689360"/>
                  </a:lnTo>
                  <a:lnTo>
                    <a:pt x="82686" y="629880"/>
                  </a:lnTo>
                  <a:lnTo>
                    <a:pt x="107021" y="580365"/>
                  </a:lnTo>
                  <a:lnTo>
                    <a:pt x="251528" y="594478"/>
                  </a:lnTo>
                  <a:lnTo>
                    <a:pt x="293942" y="525390"/>
                  </a:lnTo>
                  <a:lnTo>
                    <a:pt x="338444" y="472015"/>
                  </a:lnTo>
                  <a:lnTo>
                    <a:pt x="268652" y="344690"/>
                  </a:lnTo>
                  <a:lnTo>
                    <a:pt x="308176" y="302065"/>
                  </a:lnTo>
                  <a:lnTo>
                    <a:pt x="354422" y="260867"/>
                  </a:lnTo>
                  <a:lnTo>
                    <a:pt x="482968" y="328300"/>
                  </a:lnTo>
                  <a:lnTo>
                    <a:pt x="540927" y="280977"/>
                  </a:lnTo>
                  <a:lnTo>
                    <a:pt x="609275" y="239888"/>
                  </a:lnTo>
                  <a:lnTo>
                    <a:pt x="595343" y="103370"/>
                  </a:lnTo>
                  <a:lnTo>
                    <a:pt x="642622" y="81046"/>
                  </a:lnTo>
                  <a:lnTo>
                    <a:pt x="707256" y="57859"/>
                  </a:lnTo>
                  <a:lnTo>
                    <a:pt x="795436" y="163260"/>
                  </a:lnTo>
                  <a:lnTo>
                    <a:pt x="867894" y="144823"/>
                  </a:lnTo>
                  <a:lnTo>
                    <a:pt x="951592" y="132182"/>
                  </a:lnTo>
                  <a:lnTo>
                    <a:pt x="991455" y="3005"/>
                  </a:lnTo>
                  <a:close/>
                </a:path>
              </a:pathLst>
            </a:custGeom>
            <a:gradFill>
              <a:gsLst>
                <a:gs pos="0">
                  <a:schemeClr val="bg1">
                    <a:lumMod val="95000"/>
                  </a:schemeClr>
                </a:gs>
                <a:gs pos="100000">
                  <a:srgbClr val="C00000"/>
                </a:gs>
              </a:gsLst>
              <a:lin ang="102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1" name="任意多边形: 形状 10">
              <a:extLst>
                <a:ext uri="{FF2B5EF4-FFF2-40B4-BE49-F238E27FC236}">
                  <a16:creationId xmlns:a16="http://schemas.microsoft.com/office/drawing/2014/main" id="{103D2E49-3AE7-493C-9119-A4286476781F}"/>
                </a:ext>
              </a:extLst>
            </p:cNvPr>
            <p:cNvSpPr/>
            <p:nvPr/>
          </p:nvSpPr>
          <p:spPr>
            <a:xfrm rot="5400000">
              <a:off x="2773595" y="2445878"/>
              <a:ext cx="1736767" cy="1829892"/>
            </a:xfrm>
            <a:custGeom>
              <a:avLst/>
              <a:gdLst>
                <a:gd name="connsiteX0" fmla="*/ 962294 w 1924588"/>
                <a:gd name="connsiteY0" fmla="*/ 499684 h 2023252"/>
                <a:gd name="connsiteX1" fmla="*/ 423585 w 1924588"/>
                <a:gd name="connsiteY1" fmla="*/ 1011626 h 2023252"/>
                <a:gd name="connsiteX2" fmla="*/ 962294 w 1924588"/>
                <a:gd name="connsiteY2" fmla="*/ 1523568 h 2023252"/>
                <a:gd name="connsiteX3" fmla="*/ 1501003 w 1924588"/>
                <a:gd name="connsiteY3" fmla="*/ 1011626 h 2023252"/>
                <a:gd name="connsiteX4" fmla="*/ 962294 w 1924588"/>
                <a:gd name="connsiteY4" fmla="*/ 499684 h 2023252"/>
                <a:gd name="connsiteX5" fmla="*/ 962294 w 1924588"/>
                <a:gd name="connsiteY5" fmla="*/ 0 h 2023252"/>
                <a:gd name="connsiteX6" fmla="*/ 1029448 w 1924588"/>
                <a:gd name="connsiteY6" fmla="*/ 3565 h 2023252"/>
                <a:gd name="connsiteX7" fmla="*/ 1144893 w 1924588"/>
                <a:gd name="connsiteY7" fmla="*/ 218999 h 2023252"/>
                <a:gd name="connsiteX8" fmla="*/ 1277033 w 1924588"/>
                <a:gd name="connsiteY8" fmla="*/ 260360 h 2023252"/>
                <a:gd name="connsiteX9" fmla="*/ 1397529 w 1924588"/>
                <a:gd name="connsiteY9" fmla="*/ 326310 h 2023252"/>
                <a:gd name="connsiteX10" fmla="*/ 1607243 w 1924588"/>
                <a:gd name="connsiteY10" fmla="*/ 262384 h 2023252"/>
                <a:gd name="connsiteX11" fmla="*/ 1642739 w 1924588"/>
                <a:gd name="connsiteY11" fmla="*/ 296298 h 2023252"/>
                <a:gd name="connsiteX12" fmla="*/ 1720053 w 1924588"/>
                <a:gd name="connsiteY12" fmla="*/ 394808 h 2023252"/>
                <a:gd name="connsiteX13" fmla="*/ 1655711 w 1924588"/>
                <a:gd name="connsiteY13" fmla="*/ 598353 h 2023252"/>
                <a:gd name="connsiteX14" fmla="*/ 1707337 w 1924588"/>
                <a:gd name="connsiteY14" fmla="*/ 694260 h 2023252"/>
                <a:gd name="connsiteX15" fmla="*/ 1734527 w 1924588"/>
                <a:gd name="connsiteY15" fmla="*/ 769170 h 2023252"/>
                <a:gd name="connsiteX16" fmla="*/ 1747771 w 1924588"/>
                <a:gd name="connsiteY16" fmla="*/ 821110 h 2023252"/>
                <a:gd name="connsiteX17" fmla="*/ 1919705 w 1924588"/>
                <a:gd name="connsiteY17" fmla="*/ 909957 h 2023252"/>
                <a:gd name="connsiteX18" fmla="*/ 1924588 w 1924588"/>
                <a:gd name="connsiteY18" fmla="*/ 1011626 h 2023252"/>
                <a:gd name="connsiteX19" fmla="*/ 1919705 w 1924588"/>
                <a:gd name="connsiteY19" fmla="*/ 1113295 h 2023252"/>
                <a:gd name="connsiteX20" fmla="*/ 1747772 w 1924588"/>
                <a:gd name="connsiteY20" fmla="*/ 1202142 h 2023252"/>
                <a:gd name="connsiteX21" fmla="*/ 1734527 w 1924588"/>
                <a:gd name="connsiteY21" fmla="*/ 1254084 h 2023252"/>
                <a:gd name="connsiteX22" fmla="*/ 1707337 w 1924588"/>
                <a:gd name="connsiteY22" fmla="*/ 1328994 h 2023252"/>
                <a:gd name="connsiteX23" fmla="*/ 1655712 w 1924588"/>
                <a:gd name="connsiteY23" fmla="*/ 1424901 h 2023252"/>
                <a:gd name="connsiteX24" fmla="*/ 1720053 w 1924588"/>
                <a:gd name="connsiteY24" fmla="*/ 1628445 h 2023252"/>
                <a:gd name="connsiteX25" fmla="*/ 1642739 w 1924588"/>
                <a:gd name="connsiteY25" fmla="*/ 1726954 h 2023252"/>
                <a:gd name="connsiteX26" fmla="*/ 1607243 w 1924588"/>
                <a:gd name="connsiteY26" fmla="*/ 1760869 h 2023252"/>
                <a:gd name="connsiteX27" fmla="*/ 1397531 w 1924588"/>
                <a:gd name="connsiteY27" fmla="*/ 1696944 h 2023252"/>
                <a:gd name="connsiteX28" fmla="*/ 1277033 w 1924588"/>
                <a:gd name="connsiteY28" fmla="*/ 1762895 h 2023252"/>
                <a:gd name="connsiteX29" fmla="*/ 1144892 w 1924588"/>
                <a:gd name="connsiteY29" fmla="*/ 1804256 h 2023252"/>
                <a:gd name="connsiteX30" fmla="*/ 1029448 w 1924588"/>
                <a:gd name="connsiteY30" fmla="*/ 2019687 h 2023252"/>
                <a:gd name="connsiteX31" fmla="*/ 962294 w 1924588"/>
                <a:gd name="connsiteY31" fmla="*/ 2023252 h 2023252"/>
                <a:gd name="connsiteX32" fmla="*/ 895142 w 1924588"/>
                <a:gd name="connsiteY32" fmla="*/ 2019688 h 2023252"/>
                <a:gd name="connsiteX33" fmla="*/ 779697 w 1924588"/>
                <a:gd name="connsiteY33" fmla="*/ 1804256 h 2023252"/>
                <a:gd name="connsiteX34" fmla="*/ 647558 w 1924588"/>
                <a:gd name="connsiteY34" fmla="*/ 1762895 h 2023252"/>
                <a:gd name="connsiteX35" fmla="*/ 527059 w 1924588"/>
                <a:gd name="connsiteY35" fmla="*/ 1696944 h 2023252"/>
                <a:gd name="connsiteX36" fmla="*/ 317346 w 1924588"/>
                <a:gd name="connsiteY36" fmla="*/ 1760869 h 2023252"/>
                <a:gd name="connsiteX37" fmla="*/ 281850 w 1924588"/>
                <a:gd name="connsiteY37" fmla="*/ 1726954 h 2023252"/>
                <a:gd name="connsiteX38" fmla="*/ 204536 w 1924588"/>
                <a:gd name="connsiteY38" fmla="*/ 1628446 h 2023252"/>
                <a:gd name="connsiteX39" fmla="*/ 268878 w 1924588"/>
                <a:gd name="connsiteY39" fmla="*/ 1424900 h 2023252"/>
                <a:gd name="connsiteX40" fmla="*/ 217254 w 1924588"/>
                <a:gd name="connsiteY40" fmla="*/ 1328994 h 2023252"/>
                <a:gd name="connsiteX41" fmla="*/ 190063 w 1924588"/>
                <a:gd name="connsiteY41" fmla="*/ 1254084 h 2023252"/>
                <a:gd name="connsiteX42" fmla="*/ 176819 w 1924588"/>
                <a:gd name="connsiteY42" fmla="*/ 1202142 h 2023252"/>
                <a:gd name="connsiteX43" fmla="*/ 4884 w 1924588"/>
                <a:gd name="connsiteY43" fmla="*/ 1113294 h 2023252"/>
                <a:gd name="connsiteX44" fmla="*/ 0 w 1924588"/>
                <a:gd name="connsiteY44" fmla="*/ 1011626 h 2023252"/>
                <a:gd name="connsiteX45" fmla="*/ 4884 w 1924588"/>
                <a:gd name="connsiteY45" fmla="*/ 909958 h 2023252"/>
                <a:gd name="connsiteX46" fmla="*/ 176819 w 1924588"/>
                <a:gd name="connsiteY46" fmla="*/ 821110 h 2023252"/>
                <a:gd name="connsiteX47" fmla="*/ 190063 w 1924588"/>
                <a:gd name="connsiteY47" fmla="*/ 769170 h 2023252"/>
                <a:gd name="connsiteX48" fmla="*/ 217254 w 1924588"/>
                <a:gd name="connsiteY48" fmla="*/ 694260 h 2023252"/>
                <a:gd name="connsiteX49" fmla="*/ 268878 w 1924588"/>
                <a:gd name="connsiteY49" fmla="*/ 598354 h 2023252"/>
                <a:gd name="connsiteX50" fmla="*/ 204536 w 1924588"/>
                <a:gd name="connsiteY50" fmla="*/ 394807 h 2023252"/>
                <a:gd name="connsiteX51" fmla="*/ 281850 w 1924588"/>
                <a:gd name="connsiteY51" fmla="*/ 296298 h 2023252"/>
                <a:gd name="connsiteX52" fmla="*/ 317346 w 1924588"/>
                <a:gd name="connsiteY52" fmla="*/ 262383 h 2023252"/>
                <a:gd name="connsiteX53" fmla="*/ 527061 w 1924588"/>
                <a:gd name="connsiteY53" fmla="*/ 326310 h 2023252"/>
                <a:gd name="connsiteX54" fmla="*/ 647558 w 1924588"/>
                <a:gd name="connsiteY54" fmla="*/ 260360 h 2023252"/>
                <a:gd name="connsiteX55" fmla="*/ 779696 w 1924588"/>
                <a:gd name="connsiteY55" fmla="*/ 218999 h 2023252"/>
                <a:gd name="connsiteX56" fmla="*/ 895142 w 1924588"/>
                <a:gd name="connsiteY56" fmla="*/ 3565 h 202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24588" h="2023252">
                  <a:moveTo>
                    <a:pt x="962294" y="499684"/>
                  </a:moveTo>
                  <a:cubicBezTo>
                    <a:pt x="664773" y="499684"/>
                    <a:pt x="423585" y="728888"/>
                    <a:pt x="423585" y="1011626"/>
                  </a:cubicBezTo>
                  <a:cubicBezTo>
                    <a:pt x="423585" y="1294364"/>
                    <a:pt x="664773" y="1523568"/>
                    <a:pt x="962294" y="1523568"/>
                  </a:cubicBezTo>
                  <a:cubicBezTo>
                    <a:pt x="1259815" y="1523568"/>
                    <a:pt x="1501003" y="1294364"/>
                    <a:pt x="1501003" y="1011626"/>
                  </a:cubicBezTo>
                  <a:cubicBezTo>
                    <a:pt x="1501003" y="728888"/>
                    <a:pt x="1259815" y="499684"/>
                    <a:pt x="962294" y="499684"/>
                  </a:cubicBezTo>
                  <a:close/>
                  <a:moveTo>
                    <a:pt x="962294" y="0"/>
                  </a:moveTo>
                  <a:lnTo>
                    <a:pt x="1029448" y="3565"/>
                  </a:lnTo>
                  <a:lnTo>
                    <a:pt x="1144893" y="218999"/>
                  </a:lnTo>
                  <a:lnTo>
                    <a:pt x="1277033" y="260360"/>
                  </a:lnTo>
                  <a:lnTo>
                    <a:pt x="1397529" y="326310"/>
                  </a:lnTo>
                  <a:lnTo>
                    <a:pt x="1607243" y="262384"/>
                  </a:lnTo>
                  <a:lnTo>
                    <a:pt x="1642739" y="296298"/>
                  </a:lnTo>
                  <a:lnTo>
                    <a:pt x="1720053" y="394808"/>
                  </a:lnTo>
                  <a:lnTo>
                    <a:pt x="1655711" y="598353"/>
                  </a:lnTo>
                  <a:lnTo>
                    <a:pt x="1707337" y="694260"/>
                  </a:lnTo>
                  <a:cubicBezTo>
                    <a:pt x="1717566" y="718646"/>
                    <a:pt x="1726652" y="743639"/>
                    <a:pt x="1734527" y="769170"/>
                  </a:cubicBezTo>
                  <a:lnTo>
                    <a:pt x="1747771" y="821110"/>
                  </a:lnTo>
                  <a:lnTo>
                    <a:pt x="1919705" y="909957"/>
                  </a:lnTo>
                  <a:lnTo>
                    <a:pt x="1924588" y="1011626"/>
                  </a:lnTo>
                  <a:lnTo>
                    <a:pt x="1919705" y="1113295"/>
                  </a:lnTo>
                  <a:lnTo>
                    <a:pt x="1747772" y="1202142"/>
                  </a:lnTo>
                  <a:lnTo>
                    <a:pt x="1734527" y="1254084"/>
                  </a:lnTo>
                  <a:cubicBezTo>
                    <a:pt x="1726652" y="1279615"/>
                    <a:pt x="1717566" y="1304608"/>
                    <a:pt x="1707337" y="1328994"/>
                  </a:cubicBezTo>
                  <a:lnTo>
                    <a:pt x="1655712" y="1424901"/>
                  </a:lnTo>
                  <a:lnTo>
                    <a:pt x="1720053" y="1628445"/>
                  </a:lnTo>
                  <a:lnTo>
                    <a:pt x="1642739" y="1726954"/>
                  </a:lnTo>
                  <a:lnTo>
                    <a:pt x="1607243" y="1760869"/>
                  </a:lnTo>
                  <a:lnTo>
                    <a:pt x="1397531" y="1696944"/>
                  </a:lnTo>
                  <a:lnTo>
                    <a:pt x="1277033" y="1762895"/>
                  </a:lnTo>
                  <a:lnTo>
                    <a:pt x="1144892" y="1804256"/>
                  </a:lnTo>
                  <a:lnTo>
                    <a:pt x="1029448" y="2019687"/>
                  </a:lnTo>
                  <a:lnTo>
                    <a:pt x="962294" y="2023252"/>
                  </a:lnTo>
                  <a:lnTo>
                    <a:pt x="895142" y="2019688"/>
                  </a:lnTo>
                  <a:lnTo>
                    <a:pt x="779697" y="1804256"/>
                  </a:lnTo>
                  <a:lnTo>
                    <a:pt x="647558" y="1762895"/>
                  </a:lnTo>
                  <a:lnTo>
                    <a:pt x="527059" y="1696944"/>
                  </a:lnTo>
                  <a:lnTo>
                    <a:pt x="317346" y="1760869"/>
                  </a:lnTo>
                  <a:lnTo>
                    <a:pt x="281850" y="1726954"/>
                  </a:lnTo>
                  <a:lnTo>
                    <a:pt x="204536" y="1628446"/>
                  </a:lnTo>
                  <a:lnTo>
                    <a:pt x="268878" y="1424900"/>
                  </a:lnTo>
                  <a:lnTo>
                    <a:pt x="217254" y="1328994"/>
                  </a:lnTo>
                  <a:cubicBezTo>
                    <a:pt x="207025" y="1304608"/>
                    <a:pt x="197939" y="1279615"/>
                    <a:pt x="190063" y="1254084"/>
                  </a:cubicBezTo>
                  <a:lnTo>
                    <a:pt x="176819" y="1202142"/>
                  </a:lnTo>
                  <a:lnTo>
                    <a:pt x="4884" y="1113294"/>
                  </a:lnTo>
                  <a:lnTo>
                    <a:pt x="0" y="1011626"/>
                  </a:lnTo>
                  <a:lnTo>
                    <a:pt x="4884" y="909958"/>
                  </a:lnTo>
                  <a:lnTo>
                    <a:pt x="176819" y="821110"/>
                  </a:lnTo>
                  <a:lnTo>
                    <a:pt x="190063" y="769170"/>
                  </a:lnTo>
                  <a:cubicBezTo>
                    <a:pt x="197939" y="743639"/>
                    <a:pt x="207025" y="718646"/>
                    <a:pt x="217254" y="694260"/>
                  </a:cubicBezTo>
                  <a:lnTo>
                    <a:pt x="268878" y="598354"/>
                  </a:lnTo>
                  <a:lnTo>
                    <a:pt x="204536" y="394807"/>
                  </a:lnTo>
                  <a:lnTo>
                    <a:pt x="281850" y="296298"/>
                  </a:lnTo>
                  <a:lnTo>
                    <a:pt x="317346" y="262383"/>
                  </a:lnTo>
                  <a:lnTo>
                    <a:pt x="527061" y="326310"/>
                  </a:lnTo>
                  <a:lnTo>
                    <a:pt x="647558" y="260360"/>
                  </a:lnTo>
                  <a:lnTo>
                    <a:pt x="779696" y="218999"/>
                  </a:lnTo>
                  <a:lnTo>
                    <a:pt x="895142" y="3565"/>
                  </a:lnTo>
                  <a:close/>
                </a:path>
              </a:pathLst>
            </a:custGeom>
            <a:gradFill>
              <a:gsLst>
                <a:gs pos="0">
                  <a:schemeClr val="bg1"/>
                </a:gs>
                <a:gs pos="100000">
                  <a:schemeClr val="accent1">
                    <a:lumMod val="75000"/>
                  </a:schemeClr>
                </a:gs>
              </a:gsLst>
              <a:lin ang="5400000" scaled="0"/>
            </a:gradFill>
            <a:ln>
              <a:gradFill>
                <a:gsLst>
                  <a:gs pos="0">
                    <a:schemeClr val="accent1">
                      <a:lumMod val="5000"/>
                      <a:lumOff val="95000"/>
                    </a:schemeClr>
                  </a:gs>
                  <a:gs pos="100000">
                    <a:schemeClr val="accent1">
                      <a:lumMod val="75000"/>
                    </a:schemeClr>
                  </a:gs>
                </a:gsLst>
                <a:lin ang="13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77019777-C467-2198-2F64-DB06715A1255}"/>
                </a:ext>
              </a:extLst>
            </p:cNvPr>
            <p:cNvSpPr txBox="1"/>
            <p:nvPr/>
          </p:nvSpPr>
          <p:spPr>
            <a:xfrm>
              <a:off x="3121106" y="3104800"/>
              <a:ext cx="1036387" cy="470207"/>
            </a:xfrm>
            <a:prstGeom prst="rect">
              <a:avLst/>
            </a:prstGeom>
            <a:solidFill>
              <a:srgbClr val="2B519A">
                <a:alpha val="0"/>
              </a:srgbClr>
            </a:solidFill>
          </p:spPr>
          <p:txBody>
            <a:bodyPr wrap="square">
              <a:spAutoFit/>
            </a:bodyPr>
            <a:lstStyle/>
            <a:p>
              <a:pPr algn="ctr"/>
              <a:r>
                <a:rPr lang="en-US" altLang="zh-CN" sz="2400" b="1"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LLRF</a:t>
              </a:r>
              <a:endParaRPr lang="zh-CN" altLang="en-US" sz="2400" dirty="0">
                <a:solidFill>
                  <a:schemeClr val="accent1">
                    <a:lumMod val="75000"/>
                  </a:schemeClr>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E30F8A1A-CDF4-55E1-C3C7-5AA834CC4054}"/>
                </a:ext>
              </a:extLst>
            </p:cNvPr>
            <p:cNvSpPr txBox="1"/>
            <p:nvPr/>
          </p:nvSpPr>
          <p:spPr>
            <a:xfrm>
              <a:off x="1324714" y="5369440"/>
              <a:ext cx="2042463" cy="501991"/>
            </a:xfrm>
            <a:prstGeom prst="rect">
              <a:avLst/>
            </a:prstGeom>
            <a:solidFill>
              <a:srgbClr val="2B519A">
                <a:alpha val="0"/>
              </a:srgbClr>
            </a:solidFill>
          </p:spPr>
          <p:txBody>
            <a:bodyPr wrap="square">
              <a:spAutoFit/>
            </a:bodyPr>
            <a:lstStyle/>
            <a:p>
              <a:pPr algn="ctr"/>
              <a:r>
                <a:rPr lang="en-US" altLang="zh-CN" sz="2400" b="1" dirty="0">
                  <a:solidFill>
                    <a:srgbClr val="7030A0"/>
                  </a:solidFill>
                  <a:latin typeface="Arial" panose="020B0604020202020204" pitchFamily="34" charset="0"/>
                  <a:ea typeface="微软雅黑" panose="020B0503020204020204" pitchFamily="34" charset="-122"/>
                  <a:cs typeface="Arial" panose="020B0604020202020204" pitchFamily="34" charset="0"/>
                </a:rPr>
                <a:t>SRF-LINAC</a:t>
              </a:r>
              <a:endParaRPr lang="zh-CN" altLang="en-US" sz="2400" dirty="0">
                <a:solidFill>
                  <a:srgbClr val="7030A0"/>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AAF42643-DBB6-0222-E8BC-256939B5C77F}"/>
                </a:ext>
              </a:extLst>
            </p:cNvPr>
            <p:cNvSpPr txBox="1"/>
            <p:nvPr/>
          </p:nvSpPr>
          <p:spPr>
            <a:xfrm>
              <a:off x="911970" y="1714578"/>
              <a:ext cx="1190249" cy="470207"/>
            </a:xfrm>
            <a:prstGeom prst="rect">
              <a:avLst/>
            </a:prstGeom>
            <a:solidFill>
              <a:srgbClr val="2B519A">
                <a:alpha val="0"/>
              </a:srgbClr>
            </a:solidFill>
          </p:spPr>
          <p:txBody>
            <a:bodyPr wrap="square">
              <a:spAutoFit/>
            </a:bodyPr>
            <a:lstStyle/>
            <a:p>
              <a:pPr algn="ctr"/>
              <a:r>
                <a:rPr lang="en-US" altLang="zh-CN" sz="2400" b="1" dirty="0">
                  <a:solidFill>
                    <a:srgbClr val="D25959"/>
                  </a:solidFill>
                  <a:latin typeface="Arial" panose="020B0604020202020204" pitchFamily="34" charset="0"/>
                  <a:ea typeface="微软雅黑" panose="020B0503020204020204" pitchFamily="34" charset="-122"/>
                  <a:cs typeface="Arial" panose="020B0604020202020204" pitchFamily="34" charset="0"/>
                </a:rPr>
                <a:t>Beam</a:t>
              </a:r>
              <a:endParaRPr lang="zh-CN" altLang="en-US" sz="2400" dirty="0">
                <a:solidFill>
                  <a:srgbClr val="D25959"/>
                </a:solidFill>
                <a:latin typeface="Arial" panose="020B0604020202020204" pitchFamily="34" charset="0"/>
                <a:cs typeface="Arial" panose="020B0604020202020204" pitchFamily="34" charset="0"/>
              </a:endParaRPr>
            </a:p>
          </p:txBody>
        </p:sp>
        <p:sp>
          <p:nvSpPr>
            <p:cNvPr id="22" name="矩形: 圆角 21">
              <a:extLst>
                <a:ext uri="{FF2B5EF4-FFF2-40B4-BE49-F238E27FC236}">
                  <a16:creationId xmlns:a16="http://schemas.microsoft.com/office/drawing/2014/main" id="{5C1D76CF-1773-5E8B-E6DB-E09069F62C2E}"/>
                </a:ext>
              </a:extLst>
            </p:cNvPr>
            <p:cNvSpPr/>
            <p:nvPr/>
          </p:nvSpPr>
          <p:spPr>
            <a:xfrm>
              <a:off x="1505191" y="4102041"/>
              <a:ext cx="1681509" cy="696196"/>
            </a:xfrm>
            <a:prstGeom prst="roundRect">
              <a:avLst>
                <a:gd name="adj" fmla="val 15031"/>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95000"/>
                      <a:lumOff val="5000"/>
                    </a:schemeClr>
                  </a:solidFill>
                  <a:latin typeface="Arial" panose="020B0604020202020204" pitchFamily="34" charset="0"/>
                  <a:cs typeface="Arial" panose="020B0604020202020204" pitchFamily="34" charset="0"/>
                </a:rPr>
                <a:t>RF Stability </a:t>
              </a:r>
            </a:p>
            <a:p>
              <a:pPr algn="ctr"/>
              <a:r>
                <a:rPr lang="en-US" altLang="zh-CN" b="1" dirty="0">
                  <a:solidFill>
                    <a:schemeClr val="tx1">
                      <a:lumMod val="95000"/>
                      <a:lumOff val="5000"/>
                    </a:schemeClr>
                  </a:solidFill>
                  <a:latin typeface="Arial" panose="020B0604020202020204" pitchFamily="34" charset="0"/>
                  <a:cs typeface="Arial" panose="020B0604020202020204" pitchFamily="34" charset="0"/>
                </a:rPr>
                <a:t>&amp; Reliability</a:t>
              </a:r>
              <a:endParaRPr lang="zh-CN" altLang="en-US"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1" name="矩形: 圆角 20">
              <a:extLst>
                <a:ext uri="{FF2B5EF4-FFF2-40B4-BE49-F238E27FC236}">
                  <a16:creationId xmlns:a16="http://schemas.microsoft.com/office/drawing/2014/main" id="{565B58EC-DD41-FD71-FED5-F77C0D83A22A}"/>
                </a:ext>
              </a:extLst>
            </p:cNvPr>
            <p:cNvSpPr/>
            <p:nvPr/>
          </p:nvSpPr>
          <p:spPr>
            <a:xfrm>
              <a:off x="551109" y="2307881"/>
              <a:ext cx="2217680" cy="620935"/>
            </a:xfrm>
            <a:prstGeom prst="roundRect">
              <a:avLst>
                <a:gd name="adj" fmla="val 15031"/>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lumMod val="95000"/>
                      <a:lumOff val="5000"/>
                    </a:schemeClr>
                  </a:solidFill>
                  <a:latin typeface="Arial" panose="020B0604020202020204" pitchFamily="34" charset="0"/>
                  <a:cs typeface="Arial" panose="020B0604020202020204" pitchFamily="34" charset="0"/>
                </a:rPr>
                <a:t>Beam Stability</a:t>
              </a:r>
            </a:p>
            <a:p>
              <a:pPr algn="ctr"/>
              <a:r>
                <a:rPr lang="en-US" altLang="zh-CN" sz="2000" b="1" dirty="0">
                  <a:solidFill>
                    <a:schemeClr val="tx1">
                      <a:lumMod val="95000"/>
                      <a:lumOff val="5000"/>
                    </a:schemeClr>
                  </a:solidFill>
                  <a:latin typeface="Arial" panose="020B0604020202020204" pitchFamily="34" charset="0"/>
                  <a:cs typeface="Arial" panose="020B0604020202020204" pitchFamily="34" charset="0"/>
                </a:rPr>
                <a:t>&amp; Availability</a:t>
              </a:r>
              <a:endParaRPr lang="zh-CN" altLang="en-US" sz="2000" b="1" dirty="0">
                <a:solidFill>
                  <a:schemeClr val="tx1">
                    <a:lumMod val="95000"/>
                    <a:lumOff val="5000"/>
                  </a:schemeClr>
                </a:solidFill>
                <a:latin typeface="Arial" panose="020B0604020202020204" pitchFamily="34" charset="0"/>
                <a:cs typeface="Arial" panose="020B0604020202020204" pitchFamily="34" charset="0"/>
              </a:endParaRPr>
            </a:p>
          </p:txBody>
        </p:sp>
        <p:graphicFrame>
          <p:nvGraphicFramePr>
            <p:cNvPr id="25" name="图示 24">
              <a:extLst>
                <a:ext uri="{FF2B5EF4-FFF2-40B4-BE49-F238E27FC236}">
                  <a16:creationId xmlns:a16="http://schemas.microsoft.com/office/drawing/2014/main" id="{3E5FB48C-0872-4E55-3A30-BD1C845FFC25}"/>
                </a:ext>
              </a:extLst>
            </p:cNvPr>
            <p:cNvGraphicFramePr/>
            <p:nvPr>
              <p:extLst>
                <p:ext uri="{D42A27DB-BD31-4B8C-83A1-F6EECF244321}">
                  <p14:modId xmlns:p14="http://schemas.microsoft.com/office/powerpoint/2010/main" val="1803429243"/>
                </p:ext>
              </p:extLst>
            </p:nvPr>
          </p:nvGraphicFramePr>
          <p:xfrm>
            <a:off x="4580379" y="2158282"/>
            <a:ext cx="2536897" cy="243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79" name="标题 21">
            <a:extLst>
              <a:ext uri="{FF2B5EF4-FFF2-40B4-BE49-F238E27FC236}">
                <a16:creationId xmlns:a16="http://schemas.microsoft.com/office/drawing/2014/main" id="{332D7BF7-E1BA-CD30-4D77-2325076F54E0}"/>
              </a:ext>
            </a:extLst>
          </p:cNvPr>
          <p:cNvSpPr>
            <a:spLocks noGrp="1"/>
          </p:cNvSpPr>
          <p:nvPr>
            <p:ph type="title"/>
          </p:nvPr>
        </p:nvSpPr>
        <p:spPr>
          <a:xfrm>
            <a:off x="1545996" y="-3175"/>
            <a:ext cx="8457443" cy="840105"/>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Why LLRF important</a:t>
            </a:r>
            <a:r>
              <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p>
        </p:txBody>
      </p:sp>
      <p:sp>
        <p:nvSpPr>
          <p:cNvPr id="58" name="矩形 57">
            <a:extLst>
              <a:ext uri="{FF2B5EF4-FFF2-40B4-BE49-F238E27FC236}">
                <a16:creationId xmlns:a16="http://schemas.microsoft.com/office/drawing/2014/main" id="{7DF061B8-A5E1-E5DE-C4CB-BF695E3F695F}"/>
              </a:ext>
            </a:extLst>
          </p:cNvPr>
          <p:cNvSpPr/>
          <p:nvPr/>
        </p:nvSpPr>
        <p:spPr>
          <a:xfrm>
            <a:off x="0" y="881067"/>
            <a:ext cx="11738158" cy="439287"/>
          </a:xfrm>
          <a:prstGeom prst="rect">
            <a:avLst/>
          </a:prstGeom>
        </p:spPr>
        <p:txBody>
          <a:bodyPr wrap="square">
            <a:spAutoFit/>
          </a:bodyPr>
          <a:lstStyle/>
          <a:p>
            <a:pPr marL="914400" lvl="1"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What is the benefits of the LLRF system</a:t>
            </a:r>
          </a:p>
        </p:txBody>
      </p:sp>
      <p:pic>
        <p:nvPicPr>
          <p:cNvPr id="12" name="图片 11">
            <a:extLst>
              <a:ext uri="{FF2B5EF4-FFF2-40B4-BE49-F238E27FC236}">
                <a16:creationId xmlns:a16="http://schemas.microsoft.com/office/drawing/2014/main" id="{1ABD1D61-EB0D-A8DC-E995-AB6ED8B2CBF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92626" y="3592254"/>
            <a:ext cx="4883147" cy="2164187"/>
          </a:xfrm>
          <a:prstGeom prst="rect">
            <a:avLst/>
          </a:prstGeom>
        </p:spPr>
      </p:pic>
      <p:pic>
        <p:nvPicPr>
          <p:cNvPr id="19" name="图片 18">
            <a:extLst>
              <a:ext uri="{FF2B5EF4-FFF2-40B4-BE49-F238E27FC236}">
                <a16:creationId xmlns:a16="http://schemas.microsoft.com/office/drawing/2014/main" id="{3F6899A8-B30D-30E4-9B2D-F9F2BD2506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47984" y="1753220"/>
            <a:ext cx="2337673" cy="1701612"/>
          </a:xfrm>
          <a:prstGeom prst="rect">
            <a:avLst/>
          </a:prstGeom>
        </p:spPr>
      </p:pic>
      <p:cxnSp>
        <p:nvCxnSpPr>
          <p:cNvPr id="24" name="直接连接符 23">
            <a:extLst>
              <a:ext uri="{FF2B5EF4-FFF2-40B4-BE49-F238E27FC236}">
                <a16:creationId xmlns:a16="http://schemas.microsoft.com/office/drawing/2014/main" id="{9DCABA5B-F863-8BC1-E286-FF8265C2B357}"/>
              </a:ext>
            </a:extLst>
          </p:cNvPr>
          <p:cNvCxnSpPr>
            <a:cxnSpLocks/>
          </p:cNvCxnSpPr>
          <p:nvPr/>
        </p:nvCxnSpPr>
        <p:spPr>
          <a:xfrm flipH="1">
            <a:off x="5376299" y="1637414"/>
            <a:ext cx="186" cy="4683641"/>
          </a:xfrm>
          <a:prstGeom prst="line">
            <a:avLst/>
          </a:prstGeom>
          <a:ln w="34925"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E9CC5C56-422C-F0AA-C5FE-8F398A264BB0}"/>
              </a:ext>
            </a:extLst>
          </p:cNvPr>
          <p:cNvSpPr txBox="1"/>
          <p:nvPr/>
        </p:nvSpPr>
        <p:spPr>
          <a:xfrm>
            <a:off x="355312" y="2243628"/>
            <a:ext cx="4529294" cy="769441"/>
          </a:xfrm>
          <a:prstGeom prst="rect">
            <a:avLst/>
          </a:prstGeom>
          <a:noFill/>
        </p:spPr>
        <p:txBody>
          <a:bodyPr wrap="square">
            <a:spAutoFit/>
          </a:bodyPr>
          <a:lstStyle/>
          <a:p>
            <a:r>
              <a:rPr lang="en-US" altLang="zh-CN" sz="2000" u="none" strike="noStrike" baseline="0" dirty="0">
                <a:solidFill>
                  <a:srgbClr val="2B519A"/>
                </a:solidFill>
                <a:latin typeface="Arial" panose="020B0604020202020204" pitchFamily="34" charset="0"/>
                <a:cs typeface="Arial" panose="020B0604020202020204" pitchFamily="34" charset="0"/>
              </a:rPr>
              <a:t>Energy Spread</a:t>
            </a:r>
            <a:r>
              <a:rPr lang="en-US" altLang="zh-CN" sz="2000" b="1" u="none" strike="noStrike" baseline="0" dirty="0">
                <a:solidFill>
                  <a:srgbClr val="2B519A"/>
                </a:solidFill>
                <a:latin typeface="Arial" panose="020B0604020202020204" pitchFamily="34" charset="0"/>
                <a:cs typeface="Arial" panose="020B0604020202020204" pitchFamily="34" charset="0"/>
              </a:rPr>
              <a:t>(</a:t>
            </a:r>
            <a:r>
              <a:rPr lang="el-GR" altLang="zh-CN" sz="1600" b="1" u="none" strike="noStrike" baseline="0" dirty="0">
                <a:solidFill>
                  <a:srgbClr val="2B519A"/>
                </a:solidFill>
                <a:latin typeface="Arial" panose="020B0604020202020204" pitchFamily="34" charset="0"/>
                <a:cs typeface="Arial" panose="020B0604020202020204" pitchFamily="34" charset="0"/>
              </a:rPr>
              <a:t>Δ</a:t>
            </a:r>
            <a:r>
              <a:rPr lang="en-US" altLang="zh-CN" sz="1600" b="1" u="none" strike="noStrike" baseline="0" dirty="0">
                <a:solidFill>
                  <a:srgbClr val="2B519A"/>
                </a:solidFill>
                <a:latin typeface="Arial" panose="020B0604020202020204" pitchFamily="34" charset="0"/>
                <a:cs typeface="Arial" panose="020B0604020202020204" pitchFamily="34" charset="0"/>
              </a:rPr>
              <a:t>E/E</a:t>
            </a:r>
            <a:r>
              <a:rPr lang="en-US" altLang="zh-CN" sz="2000" b="1" u="none" strike="noStrike" baseline="0" dirty="0">
                <a:solidFill>
                  <a:srgbClr val="2B519A"/>
                </a:solidFill>
                <a:latin typeface="Arial" panose="020B0604020202020204" pitchFamily="34" charset="0"/>
                <a:cs typeface="Arial" panose="020B0604020202020204" pitchFamily="34" charset="0"/>
              </a:rPr>
              <a:t>):</a:t>
            </a:r>
          </a:p>
          <a:p>
            <a:r>
              <a:rPr lang="en-US" altLang="zh-CN" sz="2400" b="1" u="none" strike="noStrike" baseline="0" dirty="0">
                <a:solidFill>
                  <a:srgbClr val="0000FF"/>
                </a:solidFill>
                <a:latin typeface="Arial" panose="020B0604020202020204" pitchFamily="34" charset="0"/>
                <a:cs typeface="Arial" panose="020B0604020202020204" pitchFamily="34" charset="0"/>
              </a:rPr>
              <a:t>0.25</a:t>
            </a:r>
            <a:r>
              <a:rPr lang="en-US" altLang="zh-CN" sz="1400" b="1" u="none" strike="noStrike" baseline="0" dirty="0">
                <a:solidFill>
                  <a:srgbClr val="0000FF"/>
                </a:solidFill>
                <a:latin typeface="Arial" panose="020B0604020202020204" pitchFamily="34" charset="0"/>
                <a:cs typeface="Arial" panose="020B0604020202020204" pitchFamily="34" charset="0"/>
              </a:rPr>
              <a:t>%</a:t>
            </a:r>
            <a:r>
              <a:rPr lang="zh-CN" altLang="en-US" sz="2000" b="1" u="none" strike="noStrike" baseline="0" dirty="0">
                <a:solidFill>
                  <a:srgbClr val="2B519A"/>
                </a:solidFill>
                <a:latin typeface="Arial" panose="020B0604020202020204" pitchFamily="34" charset="0"/>
                <a:cs typeface="Arial" panose="020B0604020202020204" pitchFamily="34" charset="0"/>
              </a:rPr>
              <a:t>→</a:t>
            </a:r>
            <a:r>
              <a:rPr lang="en-US" altLang="zh-CN" sz="2400" b="1" u="none" strike="noStrike" baseline="0" dirty="0">
                <a:solidFill>
                  <a:schemeClr val="tx1">
                    <a:lumMod val="95000"/>
                    <a:lumOff val="5000"/>
                  </a:schemeClr>
                </a:solidFill>
                <a:latin typeface="Arial" panose="020B0604020202020204" pitchFamily="34" charset="0"/>
                <a:cs typeface="Arial" panose="020B0604020202020204" pitchFamily="34" charset="0"/>
              </a:rPr>
              <a:t>0.006</a:t>
            </a:r>
            <a:r>
              <a:rPr lang="en-US" altLang="zh-CN" sz="1200" b="1" u="none" strike="noStrike" baseline="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sp>
        <p:nvSpPr>
          <p:cNvPr id="2" name="灯片编号占位符 2">
            <a:extLst>
              <a:ext uri="{FF2B5EF4-FFF2-40B4-BE49-F238E27FC236}">
                <a16:creationId xmlns:a16="http://schemas.microsoft.com/office/drawing/2014/main" id="{A14C7C95-3677-ED11-8032-8D23236091ED}"/>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82401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21">
            <a:extLst>
              <a:ext uri="{FF2B5EF4-FFF2-40B4-BE49-F238E27FC236}">
                <a16:creationId xmlns:a16="http://schemas.microsoft.com/office/drawing/2014/main" id="{4D2B0677-6897-4D27-953D-2B2C5019A2AC}"/>
              </a:ext>
            </a:extLst>
          </p:cNvPr>
          <p:cNvSpPr txBox="1">
            <a:spLocks/>
          </p:cNvSpPr>
          <p:nvPr/>
        </p:nvSpPr>
        <p:spPr>
          <a:xfrm>
            <a:off x="1927242" y="188640"/>
            <a:ext cx="6502158" cy="571480"/>
          </a:xfrm>
          <a:prstGeom prst="rect">
            <a:avLst/>
          </a:prstGeom>
        </p:spPr>
        <p:txBody>
          <a:bodyPr anchor="ctr"/>
          <a:lstStyle>
            <a:lvl1pPr algn="ctr" defTabSz="914400" rtl="0" eaLnBrk="1" latinLnBrk="0" hangingPunct="1">
              <a:lnSpc>
                <a:spcPct val="90000"/>
              </a:lnSpc>
              <a:spcBef>
                <a:spcPct val="0"/>
              </a:spcBef>
              <a:buNone/>
              <a:defRPr sz="3600" b="1" kern="1200">
                <a:solidFill>
                  <a:schemeClr val="tx1"/>
                </a:solidFill>
                <a:latin typeface="黑体" panose="02010609060101010101" pitchFamily="49" charset="-122"/>
                <a:ea typeface="黑体" panose="02010609060101010101" pitchFamily="49" charset="-122"/>
                <a:cs typeface="黑体" panose="02010609060101010101" pitchFamily="49" charset="-122"/>
              </a:defRPr>
            </a:lvl1pPr>
          </a:lstStyle>
          <a:p>
            <a:pPr algn="l"/>
            <a:r>
              <a:rPr lang="en-US" altLang="zh-CN" dirty="0">
                <a:latin typeface="Arial" panose="020B0604020202020204" pitchFamily="34" charset="0"/>
                <a:ea typeface="微软雅黑" panose="020B0503020204020204" pitchFamily="34" charset="-122"/>
                <a:cs typeface="Arial" panose="020B0604020202020204" pitchFamily="34" charset="0"/>
              </a:rPr>
              <a:t>Automations</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2" name="灯片编号占位符 1">
            <a:extLst>
              <a:ext uri="{FF2B5EF4-FFF2-40B4-BE49-F238E27FC236}">
                <a16:creationId xmlns:a16="http://schemas.microsoft.com/office/drawing/2014/main" id="{841ABB90-4519-4093-A59B-98516794CDEE}"/>
              </a:ext>
            </a:extLst>
          </p:cNvPr>
          <p:cNvSpPr>
            <a:spLocks noGrp="1"/>
          </p:cNvSpPr>
          <p:nvPr>
            <p:ph type="sldNum" sz="quarter" idx="10"/>
          </p:nvPr>
        </p:nvSpPr>
        <p:spPr>
          <a:xfrm>
            <a:off x="11677650" y="6508134"/>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79</a:t>
            </a:fld>
            <a:endParaRPr lang="en-GB" altLang="zh-CN">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5CC0EDEA-C85D-898C-E561-8E53DE3F9172}"/>
              </a:ext>
            </a:extLst>
          </p:cNvPr>
          <p:cNvSpPr txBox="1"/>
          <p:nvPr/>
        </p:nvSpPr>
        <p:spPr>
          <a:xfrm>
            <a:off x="337820" y="941627"/>
            <a:ext cx="11385550" cy="1136721"/>
          </a:xfrm>
          <a:prstGeom prst="rect">
            <a:avLst/>
          </a:prstGeom>
          <a:noFill/>
        </p:spPr>
        <p:txBody>
          <a:bodyPr wrap="square">
            <a:spAutoFit/>
          </a:bodyPr>
          <a:lstStyle/>
          <a:p>
            <a:pPr marL="285750" indent="-285750">
              <a:lnSpc>
                <a:spcPct val="110000"/>
              </a:lnSpc>
              <a:spcAft>
                <a:spcPts val="1200"/>
              </a:spcAft>
              <a:buFont typeface="Wingdings" panose="05000000000000000000" pitchFamily="2" charset="2"/>
              <a:buChar char="l"/>
            </a:pPr>
            <a:r>
              <a:rPr lang="en-US" altLang="zh-CN" sz="1800" dirty="0">
                <a:latin typeface="Arial" panose="020B0604020202020204" pitchFamily="34" charset="0"/>
                <a:cs typeface="Arial" panose="020B0604020202020204" pitchFamily="34" charset="0"/>
              </a:rPr>
              <a:t>Fau</a:t>
            </a:r>
            <a:r>
              <a:rPr lang="en-US" altLang="zh-CN" dirty="0">
                <a:latin typeface="Arial" panose="020B0604020202020204" pitchFamily="34" charset="0"/>
                <a:cs typeface="Arial" panose="020B0604020202020204" pitchFamily="34" charset="0"/>
              </a:rPr>
              <a:t>lt can’t be completely prevented </a:t>
            </a:r>
            <a:r>
              <a:rPr lang="zh-CN" altLang="en-US"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Reducing cavity recovery time is critical</a:t>
            </a:r>
          </a:p>
          <a:p>
            <a:pPr marL="285750" indent="-285750">
              <a:lnSpc>
                <a:spcPct val="110000"/>
              </a:lnSpc>
              <a:spcAft>
                <a:spcPts val="1200"/>
              </a:spcAft>
              <a:buFont typeface="Wingdings" panose="05000000000000000000" pitchFamily="2" charset="2"/>
              <a:buChar char="l"/>
            </a:pPr>
            <a:r>
              <a:rPr lang="en-US" altLang="zh-CN" b="0" i="0" dirty="0">
                <a:effectLst/>
                <a:latin typeface="Arial" panose="020B0604020202020204" pitchFamily="34" charset="0"/>
                <a:cs typeface="Arial" panose="020B0604020202020204" pitchFamily="34" charset="0"/>
              </a:rPr>
              <a:t>Building upon the ability to accurately classify RF faults, we have further developed the cavity autoloading program</a:t>
            </a:r>
            <a:endParaRPr lang="en-US" altLang="zh-CN" sz="1800" dirty="0">
              <a:latin typeface="Arial" panose="020B0604020202020204" pitchFamily="34" charset="0"/>
              <a:cs typeface="Arial" panose="020B0604020202020204" pitchFamily="34" charset="0"/>
            </a:endParaRPr>
          </a:p>
        </p:txBody>
      </p:sp>
      <p:pic>
        <p:nvPicPr>
          <p:cNvPr id="5" name="SCAutoLoadingwithoutSpec_6s.MP4">
            <a:hlinkClick r:id="" action="ppaction://media"/>
            <a:extLst>
              <a:ext uri="{FF2B5EF4-FFF2-40B4-BE49-F238E27FC236}">
                <a16:creationId xmlns:a16="http://schemas.microsoft.com/office/drawing/2014/main" id="{3FD7E50F-BBE0-386B-E0BB-3B5D660F94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5618" y="2077580"/>
            <a:ext cx="3636513" cy="3993020"/>
          </a:xfrm>
          <a:prstGeom prst="rect">
            <a:avLst/>
          </a:prstGeom>
        </p:spPr>
      </p:pic>
      <p:sp>
        <p:nvSpPr>
          <p:cNvPr id="6" name="TextBox 11">
            <a:extLst>
              <a:ext uri="{FF2B5EF4-FFF2-40B4-BE49-F238E27FC236}">
                <a16:creationId xmlns:a16="http://schemas.microsoft.com/office/drawing/2014/main" id="{5E163290-8305-AF2C-8D0E-17EB190A84E8}"/>
              </a:ext>
            </a:extLst>
          </p:cNvPr>
          <p:cNvSpPr txBox="1"/>
          <p:nvPr/>
        </p:nvSpPr>
        <p:spPr>
          <a:xfrm>
            <a:off x="3467172" y="2299318"/>
            <a:ext cx="3126668" cy="523220"/>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Autoloading</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all cavities</a:t>
            </a:r>
          </a:p>
          <a:p>
            <a:r>
              <a:rPr lang="en-US" altLang="zh-CN" sz="1400" dirty="0">
                <a:latin typeface="Arial" panose="020B0604020202020204" pitchFamily="34" charset="0"/>
                <a:cs typeface="Arial" panose="020B0604020202020204" pitchFamily="34" charset="0"/>
              </a:rPr>
              <a:t>Recovery after single cavity interlock</a:t>
            </a:r>
          </a:p>
        </p:txBody>
      </p:sp>
      <p:graphicFrame>
        <p:nvGraphicFramePr>
          <p:cNvPr id="8" name="Chart 13">
            <a:extLst>
              <a:ext uri="{FF2B5EF4-FFF2-40B4-BE49-F238E27FC236}">
                <a16:creationId xmlns:a16="http://schemas.microsoft.com/office/drawing/2014/main" id="{907FB8BA-74F5-7740-5F7C-CD10C11AE361}"/>
              </a:ext>
            </a:extLst>
          </p:cNvPr>
          <p:cNvGraphicFramePr/>
          <p:nvPr/>
        </p:nvGraphicFramePr>
        <p:xfrm>
          <a:off x="9514514" y="4373006"/>
          <a:ext cx="2103120" cy="18897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Table 14">
            <a:extLst>
              <a:ext uri="{FF2B5EF4-FFF2-40B4-BE49-F238E27FC236}">
                <a16:creationId xmlns:a16="http://schemas.microsoft.com/office/drawing/2014/main" id="{2C9F52E8-F75D-0186-488C-162DD62B904D}"/>
              </a:ext>
            </a:extLst>
          </p:cNvPr>
          <p:cNvGraphicFramePr>
            <a:graphicFrameLocks/>
          </p:cNvGraphicFramePr>
          <p:nvPr/>
        </p:nvGraphicFramePr>
        <p:xfrm>
          <a:off x="7634365" y="2083987"/>
          <a:ext cx="3883181" cy="2011680"/>
        </p:xfrm>
        <a:graphic>
          <a:graphicData uri="http://schemas.openxmlformats.org/drawingml/2006/table">
            <a:tbl>
              <a:tblPr firstRow="1" bandRow="1">
                <a:tableStyleId>{5C22544A-7EE6-4342-B048-85BDC9FD1C3A}</a:tableStyleId>
              </a:tblPr>
              <a:tblGrid>
                <a:gridCol w="1468003">
                  <a:extLst>
                    <a:ext uri="{9D8B030D-6E8A-4147-A177-3AD203B41FA5}">
                      <a16:colId xmlns:a16="http://schemas.microsoft.com/office/drawing/2014/main" val="3539814213"/>
                    </a:ext>
                  </a:extLst>
                </a:gridCol>
                <a:gridCol w="1349207">
                  <a:extLst>
                    <a:ext uri="{9D8B030D-6E8A-4147-A177-3AD203B41FA5}">
                      <a16:colId xmlns:a16="http://schemas.microsoft.com/office/drawing/2014/main" val="1251736719"/>
                    </a:ext>
                  </a:extLst>
                </a:gridCol>
                <a:gridCol w="1065971">
                  <a:extLst>
                    <a:ext uri="{9D8B030D-6E8A-4147-A177-3AD203B41FA5}">
                      <a16:colId xmlns:a16="http://schemas.microsoft.com/office/drawing/2014/main" val="2110352187"/>
                    </a:ext>
                  </a:extLst>
                </a:gridCol>
              </a:tblGrid>
              <a:tr h="327792">
                <a:tc>
                  <a:txBody>
                    <a:bodyPr/>
                    <a:lstStyle/>
                    <a:p>
                      <a:r>
                        <a:rPr lang="en-CN" sz="1600" dirty="0">
                          <a:latin typeface="Arial" panose="020B0604020202020204" pitchFamily="34" charset="0"/>
                          <a:cs typeface="Arial" panose="020B0604020202020204" pitchFamily="34" charset="0"/>
                        </a:rPr>
                        <a:t>Loading</a:t>
                      </a:r>
                    </a:p>
                  </a:txBody>
                  <a:tcPr>
                    <a:solidFill>
                      <a:srgbClr val="2B519A"/>
                    </a:solidFill>
                  </a:tcPr>
                </a:tc>
                <a:tc>
                  <a:txBody>
                    <a:bodyPr/>
                    <a:lstStyle/>
                    <a:p>
                      <a:r>
                        <a:rPr lang="en-US" sz="1600" dirty="0">
                          <a:latin typeface="Arial" panose="020B0604020202020204" pitchFamily="34" charset="0"/>
                          <a:cs typeface="Arial" panose="020B0604020202020204" pitchFamily="34" charset="0"/>
                        </a:rPr>
                        <a:t>M</a:t>
                      </a:r>
                      <a:r>
                        <a:rPr lang="en-CN" sz="1600" dirty="0">
                          <a:latin typeface="Arial" panose="020B0604020202020204" pitchFamily="34" charset="0"/>
                          <a:cs typeface="Arial" panose="020B0604020202020204" pitchFamily="34" charset="0"/>
                        </a:rPr>
                        <a:t>anual</a:t>
                      </a:r>
                    </a:p>
                  </a:txBody>
                  <a:tcPr>
                    <a:solidFill>
                      <a:srgbClr val="2B519A"/>
                    </a:solidFill>
                  </a:tcPr>
                </a:tc>
                <a:tc>
                  <a:txBody>
                    <a:bodyPr/>
                    <a:lstStyle/>
                    <a:p>
                      <a:r>
                        <a:rPr lang="en-US" sz="1600" dirty="0">
                          <a:latin typeface="Arial" panose="020B0604020202020204" pitchFamily="34" charset="0"/>
                          <a:cs typeface="Arial" panose="020B0604020202020204" pitchFamily="34" charset="0"/>
                        </a:rPr>
                        <a:t>Auto</a:t>
                      </a:r>
                      <a:endParaRPr lang="en-CN" sz="1600" dirty="0">
                        <a:latin typeface="Arial" panose="020B0604020202020204" pitchFamily="34" charset="0"/>
                        <a:cs typeface="Arial" panose="020B0604020202020204" pitchFamily="34" charset="0"/>
                      </a:endParaRPr>
                    </a:p>
                  </a:txBody>
                  <a:tcPr>
                    <a:solidFill>
                      <a:srgbClr val="2B519A"/>
                    </a:solidFill>
                  </a:tcPr>
                </a:tc>
                <a:extLst>
                  <a:ext uri="{0D108BD9-81ED-4DB2-BD59-A6C34878D82A}">
                    <a16:rowId xmlns:a16="http://schemas.microsoft.com/office/drawing/2014/main" val="3648214498"/>
                  </a:ext>
                </a:extLst>
              </a:tr>
              <a:tr h="3277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Single Cav.</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2</a:t>
                      </a:r>
                      <a:r>
                        <a:rPr lang="zh-CN" altLang="en-US" sz="1200" kern="1200" dirty="0">
                          <a:solidFill>
                            <a:schemeClr val="dk1"/>
                          </a:solidFill>
                          <a:effectLst/>
                          <a:latin typeface="Arial" panose="020B0604020202020204" pitchFamily="34" charset="0"/>
                          <a:ea typeface="+mn-ea"/>
                          <a:cs typeface="Arial" panose="020B0604020202020204" pitchFamily="34" charset="0"/>
                        </a:rPr>
                        <a:t>～</a:t>
                      </a:r>
                      <a:r>
                        <a:rPr lang="en-US" altLang="zh-CN" sz="1200" kern="1200" dirty="0">
                          <a:solidFill>
                            <a:schemeClr val="dk1"/>
                          </a:solidFill>
                          <a:effectLst/>
                          <a:latin typeface="Arial" panose="020B0604020202020204" pitchFamily="34" charset="0"/>
                          <a:ea typeface="+mn-ea"/>
                          <a:cs typeface="Arial" panose="020B0604020202020204" pitchFamily="34" charset="0"/>
                        </a:rPr>
                        <a:t>5min</a:t>
                      </a:r>
                      <a:endParaRPr lang="en-CN" sz="1600" dirty="0">
                        <a:latin typeface="Arial" panose="020B0604020202020204" pitchFamily="34" charset="0"/>
                        <a:cs typeface="Arial" panose="020B0604020202020204" pitchFamily="34" charset="0"/>
                      </a:endParaRPr>
                    </a:p>
                  </a:txBody>
                  <a:tcPr/>
                </a:tc>
                <a:tc>
                  <a:txBody>
                    <a:bodyPr/>
                    <a:lstStyle/>
                    <a:p>
                      <a:r>
                        <a:rPr lang="en-US" altLang="zh-CN" sz="1600" b="1" dirty="0">
                          <a:solidFill>
                            <a:srgbClr val="C00000"/>
                          </a:solidFill>
                          <a:latin typeface="Arial" panose="020B0604020202020204" pitchFamily="34" charset="0"/>
                          <a:cs typeface="Arial" panose="020B0604020202020204" pitchFamily="34" charset="0"/>
                        </a:rPr>
                        <a:t>1</a:t>
                      </a:r>
                      <a:r>
                        <a:rPr lang="zh-CN" altLang="en-US" sz="1600" b="1" dirty="0">
                          <a:solidFill>
                            <a:srgbClr val="C00000"/>
                          </a:solidFill>
                          <a:latin typeface="Arial" panose="020B0604020202020204" pitchFamily="34" charset="0"/>
                          <a:cs typeface="Arial" panose="020B0604020202020204" pitchFamily="34" charset="0"/>
                        </a:rPr>
                        <a:t>～</a:t>
                      </a:r>
                      <a:r>
                        <a:rPr lang="en-US" altLang="zh-CN" sz="1600" b="1" dirty="0">
                          <a:solidFill>
                            <a:srgbClr val="C00000"/>
                          </a:solidFill>
                          <a:latin typeface="Arial" panose="020B0604020202020204" pitchFamily="34" charset="0"/>
                          <a:cs typeface="Arial" panose="020B0604020202020204" pitchFamily="34" charset="0"/>
                        </a:rPr>
                        <a:t>3min</a:t>
                      </a:r>
                      <a:endParaRPr lang="en-CN" sz="1600" b="1" dirty="0">
                        <a:solidFill>
                          <a:srgbClr val="C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73091364"/>
                  </a:ext>
                </a:extLst>
              </a:tr>
              <a:tr h="3277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Order</a:t>
                      </a:r>
                    </a:p>
                  </a:txBody>
                  <a:tcPr/>
                </a:tc>
                <a:tc>
                  <a:txBody>
                    <a:bodyPr/>
                    <a:lstStyle/>
                    <a:p>
                      <a:r>
                        <a:rPr lang="en-CN" sz="1600" dirty="0">
                          <a:latin typeface="Arial" panose="020B0604020202020204" pitchFamily="34" charset="0"/>
                          <a:cs typeface="Arial" panose="020B0604020202020204" pitchFamily="34" charset="0"/>
                        </a:rPr>
                        <a:t>Serial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N" sz="1600" b="1" dirty="0">
                          <a:solidFill>
                            <a:srgbClr val="C00000"/>
                          </a:solidFill>
                          <a:latin typeface="Arial" panose="020B0604020202020204" pitchFamily="34" charset="0"/>
                          <a:cs typeface="Arial" panose="020B0604020202020204" pitchFamily="34" charset="0"/>
                        </a:rPr>
                        <a:t>Parallel</a:t>
                      </a:r>
                    </a:p>
                  </a:txBody>
                  <a:tcPr/>
                </a:tc>
                <a:extLst>
                  <a:ext uri="{0D108BD9-81ED-4DB2-BD59-A6C34878D82A}">
                    <a16:rowId xmlns:a16="http://schemas.microsoft.com/office/drawing/2014/main" val="4063455640"/>
                  </a:ext>
                </a:extLst>
              </a:tr>
              <a:tr h="3277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N" sz="1200" kern="1200" dirty="0">
                          <a:solidFill>
                            <a:schemeClr val="dk1"/>
                          </a:solidFill>
                          <a:effectLst/>
                          <a:latin typeface="Arial" panose="020B0604020202020204" pitchFamily="34" charset="0"/>
                          <a:ea typeface="+mn-ea"/>
                          <a:cs typeface="Arial" panose="020B0604020202020204" pitchFamily="34" charset="0"/>
                        </a:rPr>
                        <a:t>Condition</a:t>
                      </a:r>
                      <a:r>
                        <a:rPr lang="zh-CN" altLang="en-US" sz="1200" kern="1200" dirty="0">
                          <a:solidFill>
                            <a:schemeClr val="dk1"/>
                          </a:solidFill>
                          <a:effectLst/>
                          <a:latin typeface="Arial" panose="020B0604020202020204" pitchFamily="34" charset="0"/>
                          <a:ea typeface="+mn-ea"/>
                          <a:cs typeface="Arial" panose="020B0604020202020204" pitchFamily="34" charset="0"/>
                        </a:rPr>
                        <a:t> </a:t>
                      </a:r>
                      <a:r>
                        <a:rPr lang="en-US" altLang="zh-CN" sz="1200" kern="1200" dirty="0">
                          <a:solidFill>
                            <a:schemeClr val="dk1"/>
                          </a:solidFill>
                          <a:effectLst/>
                          <a:latin typeface="Arial" panose="020B0604020202020204" pitchFamily="34" charset="0"/>
                          <a:ea typeface="+mn-ea"/>
                          <a:cs typeface="Arial" panose="020B0604020202020204" pitchFamily="34" charset="0"/>
                        </a:rPr>
                        <a:t>c</a:t>
                      </a:r>
                      <a:r>
                        <a:rPr lang="en-CN" sz="1200" kern="1200" dirty="0">
                          <a:solidFill>
                            <a:schemeClr val="dk1"/>
                          </a:solidFill>
                          <a:effectLst/>
                          <a:latin typeface="Arial" panose="020B0604020202020204" pitchFamily="34" charset="0"/>
                          <a:ea typeface="+mn-ea"/>
                          <a:cs typeface="Arial" panose="020B0604020202020204" pitchFamily="34" charset="0"/>
                        </a:rPr>
                        <a:t>heck</a:t>
                      </a:r>
                    </a:p>
                  </a:txBody>
                  <a:tcPr/>
                </a:tc>
                <a:tc>
                  <a:txBody>
                    <a:bodyPr/>
                    <a:lstStyle/>
                    <a:p>
                      <a:r>
                        <a:rPr lang="en-CN" sz="1600" dirty="0">
                          <a:latin typeface="Arial" panose="020B0604020202020204" pitchFamily="34" charset="0"/>
                          <a:cs typeface="Arial" panose="020B0604020202020204" pitchFamily="34" charset="0"/>
                        </a:rPr>
                        <a:t>Experience</a:t>
                      </a:r>
                    </a:p>
                  </a:txBody>
                  <a:tcPr/>
                </a:tc>
                <a:tc>
                  <a:txBody>
                    <a:bodyPr/>
                    <a:lstStyle/>
                    <a:p>
                      <a:r>
                        <a:rPr lang="en-CN" sz="1600" b="1" dirty="0">
                          <a:solidFill>
                            <a:srgbClr val="C00000"/>
                          </a:solidFill>
                          <a:latin typeface="Arial" panose="020B0604020202020204" pitchFamily="34" charset="0"/>
                          <a:cs typeface="Arial" panose="020B0604020202020204" pitchFamily="34" charset="0"/>
                        </a:rPr>
                        <a:t>Program</a:t>
                      </a:r>
                    </a:p>
                  </a:txBody>
                  <a:tcPr/>
                </a:tc>
                <a:extLst>
                  <a:ext uri="{0D108BD9-81ED-4DB2-BD59-A6C34878D82A}">
                    <a16:rowId xmlns:a16="http://schemas.microsoft.com/office/drawing/2014/main" val="3461785727"/>
                  </a:ext>
                </a:extLst>
              </a:tr>
              <a:tr h="3277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N" sz="1200" kern="1200" dirty="0">
                          <a:solidFill>
                            <a:schemeClr val="dk1"/>
                          </a:solidFill>
                          <a:effectLst/>
                          <a:latin typeface="Arial" panose="020B0604020202020204" pitchFamily="34" charset="0"/>
                          <a:ea typeface="+mn-ea"/>
                          <a:cs typeface="Arial" panose="020B0604020202020204" pitchFamily="34" charset="0"/>
                        </a:rPr>
                        <a:t>Auto Recovery</a:t>
                      </a:r>
                    </a:p>
                  </a:txBody>
                  <a:tcPr/>
                </a:tc>
                <a:tc>
                  <a:txBody>
                    <a:bodyPr/>
                    <a:lstStyle/>
                    <a:p>
                      <a:r>
                        <a:rPr lang="en-CN" sz="1600" dirty="0">
                          <a:latin typeface="Arial" panose="020B0604020202020204" pitchFamily="34" charset="0"/>
                          <a:cs typeface="Arial" panose="020B0604020202020204" pitchFamily="34" charset="0"/>
                        </a:rPr>
                        <a:t>No</a:t>
                      </a:r>
                    </a:p>
                  </a:txBody>
                  <a:tcPr/>
                </a:tc>
                <a:tc>
                  <a:txBody>
                    <a:bodyPr/>
                    <a:lstStyle/>
                    <a:p>
                      <a:r>
                        <a:rPr lang="en-CN" sz="1600" b="1" dirty="0">
                          <a:solidFill>
                            <a:srgbClr val="C00000"/>
                          </a:solidFill>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3440505965"/>
                  </a:ext>
                </a:extLst>
              </a:tr>
              <a:tr h="3277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Total</a:t>
                      </a:r>
                      <a:r>
                        <a:rPr lang="zh-CN" altLang="en-US" sz="1200" kern="1200" dirty="0">
                          <a:solidFill>
                            <a:schemeClr val="dk1"/>
                          </a:solidFill>
                          <a:effectLst/>
                          <a:latin typeface="Arial" panose="020B0604020202020204" pitchFamily="34" charset="0"/>
                          <a:ea typeface="+mn-ea"/>
                          <a:cs typeface="Arial" panose="020B0604020202020204" pitchFamily="34" charset="0"/>
                        </a:rPr>
                        <a:t> </a:t>
                      </a:r>
                      <a:r>
                        <a:rPr lang="en-US" altLang="zh-CN" sz="1200" kern="1200" dirty="0">
                          <a:solidFill>
                            <a:schemeClr val="dk1"/>
                          </a:solidFill>
                          <a:effectLst/>
                          <a:latin typeface="Arial" panose="020B0604020202020204" pitchFamily="34" charset="0"/>
                          <a:ea typeface="+mn-ea"/>
                          <a:cs typeface="Arial" panose="020B0604020202020204" pitchFamily="34" charset="0"/>
                        </a:rPr>
                        <a:t>finished</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1~2 </a:t>
                      </a:r>
                      <a:r>
                        <a:rPr lang="en-US" altLang="zh-CN" sz="1600" dirty="0" err="1">
                          <a:latin typeface="Arial" panose="020B0604020202020204" pitchFamily="34" charset="0"/>
                          <a:cs typeface="Arial" panose="020B0604020202020204" pitchFamily="34" charset="0"/>
                        </a:rPr>
                        <a:t>hrs</a:t>
                      </a:r>
                      <a:endParaRPr lang="en-CN" sz="1600" dirty="0">
                        <a:latin typeface="Arial" panose="020B0604020202020204" pitchFamily="34" charset="0"/>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600" b="1" dirty="0">
                          <a:solidFill>
                            <a:srgbClr val="C00000"/>
                          </a:solidFill>
                          <a:latin typeface="Arial" panose="020B0604020202020204" pitchFamily="34" charset="0"/>
                          <a:cs typeface="Arial" panose="020B0604020202020204" pitchFamily="34" charset="0"/>
                        </a:rPr>
                        <a:t>1</a:t>
                      </a:r>
                      <a:r>
                        <a:rPr lang="zh-CN" altLang="en-US" sz="1600" b="1" dirty="0">
                          <a:solidFill>
                            <a:srgbClr val="C00000"/>
                          </a:solidFill>
                          <a:latin typeface="Arial" panose="020B0604020202020204" pitchFamily="34" charset="0"/>
                          <a:cs typeface="Arial" panose="020B0604020202020204" pitchFamily="34" charset="0"/>
                        </a:rPr>
                        <a:t>～</a:t>
                      </a:r>
                      <a:r>
                        <a:rPr lang="en-US" altLang="zh-CN" sz="1600" b="1" dirty="0">
                          <a:solidFill>
                            <a:srgbClr val="C00000"/>
                          </a:solidFill>
                          <a:latin typeface="Arial" panose="020B0604020202020204" pitchFamily="34" charset="0"/>
                          <a:cs typeface="Arial" panose="020B0604020202020204" pitchFamily="34" charset="0"/>
                        </a:rPr>
                        <a:t>3min</a:t>
                      </a:r>
                      <a:endParaRPr lang="en-CN" sz="1600" b="1" dirty="0">
                        <a:solidFill>
                          <a:srgbClr val="C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99561627"/>
                  </a:ext>
                </a:extLst>
              </a:tr>
            </a:tbl>
          </a:graphicData>
        </a:graphic>
      </p:graphicFrame>
      <p:sp>
        <p:nvSpPr>
          <p:cNvPr id="10" name="Freeform 10">
            <a:extLst>
              <a:ext uri="{FF2B5EF4-FFF2-40B4-BE49-F238E27FC236}">
                <a16:creationId xmlns:a16="http://schemas.microsoft.com/office/drawing/2014/main" id="{538B6BD7-9C70-E1A8-A347-32AA939A859D}"/>
              </a:ext>
            </a:extLst>
          </p:cNvPr>
          <p:cNvSpPr/>
          <p:nvPr/>
        </p:nvSpPr>
        <p:spPr>
          <a:xfrm>
            <a:off x="10326988" y="4846586"/>
            <a:ext cx="478171" cy="300143"/>
          </a:xfrm>
          <a:custGeom>
            <a:avLst/>
            <a:gdLst>
              <a:gd name="connsiteX0" fmla="*/ 0 w 1258645"/>
              <a:gd name="connsiteY0" fmla="*/ 311972 h 333945"/>
              <a:gd name="connsiteX1" fmla="*/ 720763 w 1258645"/>
              <a:gd name="connsiteY1" fmla="*/ 301214 h 333945"/>
              <a:gd name="connsiteX2" fmla="*/ 1258645 w 1258645"/>
              <a:gd name="connsiteY2" fmla="*/ 0 h 333945"/>
              <a:gd name="connsiteX0" fmla="*/ 0 w 1258645"/>
              <a:gd name="connsiteY0" fmla="*/ 355003 h 362608"/>
              <a:gd name="connsiteX1" fmla="*/ 720763 w 1258645"/>
              <a:gd name="connsiteY1" fmla="*/ 301214 h 362608"/>
              <a:gd name="connsiteX2" fmla="*/ 1258645 w 1258645"/>
              <a:gd name="connsiteY2" fmla="*/ 0 h 362608"/>
              <a:gd name="connsiteX0" fmla="*/ 0 w 1258645"/>
              <a:gd name="connsiteY0" fmla="*/ 355003 h 355003"/>
              <a:gd name="connsiteX1" fmla="*/ 720763 w 1258645"/>
              <a:gd name="connsiteY1" fmla="*/ 301214 h 355003"/>
              <a:gd name="connsiteX2" fmla="*/ 1258645 w 1258645"/>
              <a:gd name="connsiteY2" fmla="*/ 0 h 355003"/>
              <a:gd name="connsiteX0" fmla="*/ 0 w 1376979"/>
              <a:gd name="connsiteY0" fmla="*/ 408791 h 408791"/>
              <a:gd name="connsiteX1" fmla="*/ 720763 w 1376979"/>
              <a:gd name="connsiteY1" fmla="*/ 355002 h 408791"/>
              <a:gd name="connsiteX2" fmla="*/ 1376979 w 1376979"/>
              <a:gd name="connsiteY2" fmla="*/ 0 h 408791"/>
              <a:gd name="connsiteX0" fmla="*/ 0 w 1258645"/>
              <a:gd name="connsiteY0" fmla="*/ 322730 h 322730"/>
              <a:gd name="connsiteX1" fmla="*/ 720763 w 1258645"/>
              <a:gd name="connsiteY1" fmla="*/ 268941 h 322730"/>
              <a:gd name="connsiteX2" fmla="*/ 1258645 w 1258645"/>
              <a:gd name="connsiteY2" fmla="*/ 0 h 322730"/>
              <a:gd name="connsiteX0" fmla="*/ 0 w 1065007"/>
              <a:gd name="connsiteY0" fmla="*/ 419549 h 419549"/>
              <a:gd name="connsiteX1" fmla="*/ 527125 w 1065007"/>
              <a:gd name="connsiteY1" fmla="*/ 268941 h 419549"/>
              <a:gd name="connsiteX2" fmla="*/ 1065007 w 1065007"/>
              <a:gd name="connsiteY2" fmla="*/ 0 h 419549"/>
              <a:gd name="connsiteX0" fmla="*/ 0 w 1065007"/>
              <a:gd name="connsiteY0" fmla="*/ 419549 h 419549"/>
              <a:gd name="connsiteX1" fmla="*/ 1065007 w 1065007"/>
              <a:gd name="connsiteY1" fmla="*/ 0 h 419549"/>
              <a:gd name="connsiteX0" fmla="*/ 0 w 1065007"/>
              <a:gd name="connsiteY0" fmla="*/ 419549 h 419549"/>
              <a:gd name="connsiteX1" fmla="*/ 1065007 w 1065007"/>
              <a:gd name="connsiteY1" fmla="*/ 0 h 419549"/>
              <a:gd name="connsiteX0" fmla="*/ 0 w 1065007"/>
              <a:gd name="connsiteY0" fmla="*/ 419549 h 419549"/>
              <a:gd name="connsiteX1" fmla="*/ 1065007 w 1065007"/>
              <a:gd name="connsiteY1" fmla="*/ 0 h 419549"/>
            </a:gdLst>
            <a:ahLst/>
            <a:cxnLst>
              <a:cxn ang="0">
                <a:pos x="connsiteX0" y="connsiteY0"/>
              </a:cxn>
              <a:cxn ang="0">
                <a:pos x="connsiteX1" y="connsiteY1"/>
              </a:cxn>
            </a:cxnLst>
            <a:rect l="l" t="t" r="r" b="b"/>
            <a:pathLst>
              <a:path w="1065007" h="419549">
                <a:moveTo>
                  <a:pt x="0" y="419549"/>
                </a:moveTo>
                <a:cubicBezTo>
                  <a:pt x="398033" y="408790"/>
                  <a:pt x="785309" y="279699"/>
                  <a:pt x="1065007" y="0"/>
                </a:cubicBez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Arial" panose="020B0604020202020204" pitchFamily="34" charset="0"/>
              <a:cs typeface="Arial" panose="020B0604020202020204" pitchFamily="34" charset="0"/>
            </a:endParaRPr>
          </a:p>
        </p:txBody>
      </p:sp>
      <p:graphicFrame>
        <p:nvGraphicFramePr>
          <p:cNvPr id="11" name="Chart 30">
            <a:extLst>
              <a:ext uri="{FF2B5EF4-FFF2-40B4-BE49-F238E27FC236}">
                <a16:creationId xmlns:a16="http://schemas.microsoft.com/office/drawing/2014/main" id="{651ADEA8-DE7D-F433-2DAB-C01574145782}"/>
              </a:ext>
            </a:extLst>
          </p:cNvPr>
          <p:cNvGraphicFramePr/>
          <p:nvPr/>
        </p:nvGraphicFramePr>
        <p:xfrm>
          <a:off x="7381240" y="4417932"/>
          <a:ext cx="2321560" cy="1844834"/>
        </p:xfrm>
        <a:graphic>
          <a:graphicData uri="http://schemas.openxmlformats.org/drawingml/2006/chart">
            <c:chart xmlns:c="http://schemas.openxmlformats.org/drawingml/2006/chart" xmlns:r="http://schemas.openxmlformats.org/officeDocument/2006/relationships" r:id="rId7"/>
          </a:graphicData>
        </a:graphic>
      </p:graphicFrame>
      <p:sp>
        <p:nvSpPr>
          <p:cNvPr id="12" name="Freeform 31">
            <a:extLst>
              <a:ext uri="{FF2B5EF4-FFF2-40B4-BE49-F238E27FC236}">
                <a16:creationId xmlns:a16="http://schemas.microsoft.com/office/drawing/2014/main" id="{AAC36BB0-1915-E9DE-6FB2-F92C74BC53EB}"/>
              </a:ext>
            </a:extLst>
          </p:cNvPr>
          <p:cNvSpPr/>
          <p:nvPr/>
        </p:nvSpPr>
        <p:spPr>
          <a:xfrm flipV="1">
            <a:off x="8328076" y="5048130"/>
            <a:ext cx="681256" cy="539512"/>
          </a:xfrm>
          <a:custGeom>
            <a:avLst/>
            <a:gdLst>
              <a:gd name="connsiteX0" fmla="*/ 0 w 1258645"/>
              <a:gd name="connsiteY0" fmla="*/ 311972 h 333945"/>
              <a:gd name="connsiteX1" fmla="*/ 720763 w 1258645"/>
              <a:gd name="connsiteY1" fmla="*/ 301214 h 333945"/>
              <a:gd name="connsiteX2" fmla="*/ 1258645 w 1258645"/>
              <a:gd name="connsiteY2" fmla="*/ 0 h 333945"/>
              <a:gd name="connsiteX0" fmla="*/ 0 w 1258645"/>
              <a:gd name="connsiteY0" fmla="*/ 355003 h 362608"/>
              <a:gd name="connsiteX1" fmla="*/ 720763 w 1258645"/>
              <a:gd name="connsiteY1" fmla="*/ 301214 h 362608"/>
              <a:gd name="connsiteX2" fmla="*/ 1258645 w 1258645"/>
              <a:gd name="connsiteY2" fmla="*/ 0 h 362608"/>
              <a:gd name="connsiteX0" fmla="*/ 0 w 1258645"/>
              <a:gd name="connsiteY0" fmla="*/ 355003 h 355003"/>
              <a:gd name="connsiteX1" fmla="*/ 720763 w 1258645"/>
              <a:gd name="connsiteY1" fmla="*/ 301214 h 355003"/>
              <a:gd name="connsiteX2" fmla="*/ 1258645 w 1258645"/>
              <a:gd name="connsiteY2" fmla="*/ 0 h 355003"/>
              <a:gd name="connsiteX0" fmla="*/ 0 w 1376979"/>
              <a:gd name="connsiteY0" fmla="*/ 408791 h 408791"/>
              <a:gd name="connsiteX1" fmla="*/ 720763 w 1376979"/>
              <a:gd name="connsiteY1" fmla="*/ 355002 h 408791"/>
              <a:gd name="connsiteX2" fmla="*/ 1376979 w 1376979"/>
              <a:gd name="connsiteY2" fmla="*/ 0 h 408791"/>
              <a:gd name="connsiteX0" fmla="*/ 0 w 1258645"/>
              <a:gd name="connsiteY0" fmla="*/ 322730 h 322730"/>
              <a:gd name="connsiteX1" fmla="*/ 720763 w 1258645"/>
              <a:gd name="connsiteY1" fmla="*/ 268941 h 322730"/>
              <a:gd name="connsiteX2" fmla="*/ 1258645 w 1258645"/>
              <a:gd name="connsiteY2" fmla="*/ 0 h 322730"/>
              <a:gd name="connsiteX0" fmla="*/ 0 w 1065007"/>
              <a:gd name="connsiteY0" fmla="*/ 419549 h 419549"/>
              <a:gd name="connsiteX1" fmla="*/ 527125 w 1065007"/>
              <a:gd name="connsiteY1" fmla="*/ 268941 h 419549"/>
              <a:gd name="connsiteX2" fmla="*/ 1065007 w 1065007"/>
              <a:gd name="connsiteY2" fmla="*/ 0 h 419549"/>
              <a:gd name="connsiteX0" fmla="*/ 0 w 1065007"/>
              <a:gd name="connsiteY0" fmla="*/ 419549 h 419549"/>
              <a:gd name="connsiteX1" fmla="*/ 1065007 w 1065007"/>
              <a:gd name="connsiteY1" fmla="*/ 0 h 419549"/>
              <a:gd name="connsiteX0" fmla="*/ 0 w 1065007"/>
              <a:gd name="connsiteY0" fmla="*/ 419549 h 419549"/>
              <a:gd name="connsiteX1" fmla="*/ 1065007 w 1065007"/>
              <a:gd name="connsiteY1" fmla="*/ 0 h 419549"/>
              <a:gd name="connsiteX0" fmla="*/ 0 w 1065007"/>
              <a:gd name="connsiteY0" fmla="*/ 419549 h 419549"/>
              <a:gd name="connsiteX1" fmla="*/ 1065007 w 1065007"/>
              <a:gd name="connsiteY1" fmla="*/ 0 h 419549"/>
            </a:gdLst>
            <a:ahLst/>
            <a:cxnLst>
              <a:cxn ang="0">
                <a:pos x="connsiteX0" y="connsiteY0"/>
              </a:cxn>
              <a:cxn ang="0">
                <a:pos x="connsiteX1" y="connsiteY1"/>
              </a:cxn>
            </a:cxnLst>
            <a:rect l="l" t="t" r="r" b="b"/>
            <a:pathLst>
              <a:path w="1065007" h="419549">
                <a:moveTo>
                  <a:pt x="0" y="419549"/>
                </a:moveTo>
                <a:cubicBezTo>
                  <a:pt x="398033" y="408790"/>
                  <a:pt x="785309" y="279699"/>
                  <a:pt x="1065007" y="0"/>
                </a:cubicBez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Arial" panose="020B0604020202020204" pitchFamily="34" charset="0"/>
              <a:cs typeface="Arial" panose="020B0604020202020204" pitchFamily="34" charset="0"/>
            </a:endParaRPr>
          </a:p>
        </p:txBody>
      </p:sp>
      <p:pic>
        <p:nvPicPr>
          <p:cNvPr id="17" name="Picture 9">
            <a:extLst>
              <a:ext uri="{FF2B5EF4-FFF2-40B4-BE49-F238E27FC236}">
                <a16:creationId xmlns:a16="http://schemas.microsoft.com/office/drawing/2014/main" id="{4E030869-5485-0AA8-495F-F0B72811AF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74454" y="2463800"/>
            <a:ext cx="2158930" cy="1577548"/>
          </a:xfrm>
          <a:prstGeom prst="rect">
            <a:avLst/>
          </a:prstGeom>
        </p:spPr>
      </p:pic>
      <p:pic>
        <p:nvPicPr>
          <p:cNvPr id="24" name="Picture 8">
            <a:extLst>
              <a:ext uri="{FF2B5EF4-FFF2-40B4-BE49-F238E27FC236}">
                <a16:creationId xmlns:a16="http://schemas.microsoft.com/office/drawing/2014/main" id="{41046CB1-C341-8CD0-814B-FB7CF84E279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74454" y="4610100"/>
            <a:ext cx="2222487" cy="1460499"/>
          </a:xfrm>
          <a:prstGeom prst="rect">
            <a:avLst/>
          </a:prstGeom>
        </p:spPr>
      </p:pic>
      <p:sp>
        <p:nvSpPr>
          <p:cNvPr id="26" name="TextBox 14">
            <a:extLst>
              <a:ext uri="{FF2B5EF4-FFF2-40B4-BE49-F238E27FC236}">
                <a16:creationId xmlns:a16="http://schemas.microsoft.com/office/drawing/2014/main" id="{54206A99-3366-153C-ECAC-841D09B0F9EC}"/>
              </a:ext>
            </a:extLst>
          </p:cNvPr>
          <p:cNvSpPr txBox="1"/>
          <p:nvPr/>
        </p:nvSpPr>
        <p:spPr>
          <a:xfrm>
            <a:off x="760979" y="4315866"/>
            <a:ext cx="1968172" cy="338554"/>
          </a:xfrm>
          <a:prstGeom prst="rect">
            <a:avLst/>
          </a:prstGeom>
          <a:noFill/>
        </p:spPr>
        <p:txBody>
          <a:bodyPr wrap="square">
            <a:spAutoFit/>
          </a:bodyPr>
          <a:lstStyle/>
          <a:p>
            <a:pPr algn="ctr"/>
            <a:r>
              <a:rPr lang="en-US" altLang="zh-CN" sz="1600" b="1" dirty="0">
                <a:latin typeface="Arial" panose="020B0604020202020204" pitchFamily="34" charset="0"/>
                <a:ea typeface="Heiti SC Medium" pitchFamily="2" charset="-128"/>
                <a:cs typeface="Arial" panose="020B0604020202020204" pitchFamily="34" charset="0"/>
              </a:rPr>
              <a:t>Main</a:t>
            </a:r>
            <a:r>
              <a:rPr lang="zh-CN" altLang="en-US" sz="1600" b="1" dirty="0">
                <a:latin typeface="Arial" panose="020B0604020202020204" pitchFamily="34" charset="0"/>
                <a:ea typeface="Heiti SC Medium" pitchFamily="2" charset="-128"/>
                <a:cs typeface="Arial" panose="020B0604020202020204" pitchFamily="34" charset="0"/>
              </a:rPr>
              <a:t> </a:t>
            </a:r>
            <a:r>
              <a:rPr lang="en-US" altLang="zh-CN" sz="1600" b="1" dirty="0">
                <a:latin typeface="Arial" panose="020B0604020202020204" pitchFamily="34" charset="0"/>
                <a:ea typeface="Heiti SC Medium" pitchFamily="2" charset="-128"/>
                <a:cs typeface="Arial" panose="020B0604020202020204" pitchFamily="34" charset="0"/>
              </a:rPr>
              <a:t>Flowchart</a:t>
            </a:r>
            <a:endParaRPr lang="en-CN" sz="1600" b="1" dirty="0">
              <a:latin typeface="Arial" panose="020B0604020202020204" pitchFamily="34" charset="0"/>
              <a:ea typeface="Heiti SC Medium" pitchFamily="2" charset="-128"/>
              <a:cs typeface="Arial" panose="020B0604020202020204" pitchFamily="34" charset="0"/>
            </a:endParaRPr>
          </a:p>
        </p:txBody>
      </p:sp>
      <p:sp>
        <p:nvSpPr>
          <p:cNvPr id="27" name="TextBox 14">
            <a:extLst>
              <a:ext uri="{FF2B5EF4-FFF2-40B4-BE49-F238E27FC236}">
                <a16:creationId xmlns:a16="http://schemas.microsoft.com/office/drawing/2014/main" id="{00F66543-3AA5-8E54-C2CF-C7678F5FBC34}"/>
              </a:ext>
            </a:extLst>
          </p:cNvPr>
          <p:cNvSpPr txBox="1"/>
          <p:nvPr/>
        </p:nvSpPr>
        <p:spPr>
          <a:xfrm>
            <a:off x="801611" y="2132768"/>
            <a:ext cx="1968172" cy="338554"/>
          </a:xfrm>
          <a:prstGeom prst="rect">
            <a:avLst/>
          </a:prstGeom>
          <a:noFill/>
        </p:spPr>
        <p:txBody>
          <a:bodyPr wrap="square">
            <a:spAutoFit/>
          </a:bodyPr>
          <a:lstStyle/>
          <a:p>
            <a:pPr algn="ctr"/>
            <a:r>
              <a:rPr lang="en-US" altLang="zh-CN" sz="1600" b="1" dirty="0">
                <a:latin typeface="Arial" panose="020B0604020202020204" pitchFamily="34" charset="0"/>
                <a:ea typeface="Heiti SC Medium" pitchFamily="2" charset="-128"/>
                <a:cs typeface="Arial" panose="020B0604020202020204" pitchFamily="34" charset="0"/>
              </a:rPr>
              <a:t>Interlock Sources</a:t>
            </a:r>
            <a:endParaRPr lang="en-CN" sz="1600" b="1" dirty="0">
              <a:latin typeface="Arial" panose="020B0604020202020204" pitchFamily="34" charset="0"/>
              <a:ea typeface="Heiti SC Medium" pitchFamily="2" charset="-128"/>
              <a:cs typeface="Arial" panose="020B0604020202020204" pitchFamily="34" charset="0"/>
            </a:endParaRPr>
          </a:p>
        </p:txBody>
      </p:sp>
      <p:grpSp>
        <p:nvGrpSpPr>
          <p:cNvPr id="28" name="Group 19">
            <a:extLst>
              <a:ext uri="{FF2B5EF4-FFF2-40B4-BE49-F238E27FC236}">
                <a16:creationId xmlns:a16="http://schemas.microsoft.com/office/drawing/2014/main" id="{9C3A9E22-7EDD-542B-56CF-0B76708854E6}"/>
              </a:ext>
            </a:extLst>
          </p:cNvPr>
          <p:cNvGrpSpPr/>
          <p:nvPr/>
        </p:nvGrpSpPr>
        <p:grpSpPr>
          <a:xfrm>
            <a:off x="2182290" y="2695568"/>
            <a:ext cx="753845" cy="705578"/>
            <a:chOff x="3073848" y="3014211"/>
            <a:chExt cx="843258" cy="838928"/>
          </a:xfrm>
        </p:grpSpPr>
        <p:sp>
          <p:nvSpPr>
            <p:cNvPr id="29" name="Oval 16">
              <a:extLst>
                <a:ext uri="{FF2B5EF4-FFF2-40B4-BE49-F238E27FC236}">
                  <a16:creationId xmlns:a16="http://schemas.microsoft.com/office/drawing/2014/main" id="{79AFC6F8-DB80-9154-D02E-3E8CF53C570E}"/>
                </a:ext>
              </a:extLst>
            </p:cNvPr>
            <p:cNvSpPr/>
            <p:nvPr/>
          </p:nvSpPr>
          <p:spPr>
            <a:xfrm>
              <a:off x="3073848" y="3014211"/>
              <a:ext cx="838928" cy="838928"/>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CN" b="1" dirty="0">
                <a:solidFill>
                  <a:srgbClr val="C00000"/>
                </a:solidFill>
              </a:endParaRPr>
            </a:p>
          </p:txBody>
        </p:sp>
        <p:sp>
          <p:nvSpPr>
            <p:cNvPr id="30" name="TextBox 18">
              <a:extLst>
                <a:ext uri="{FF2B5EF4-FFF2-40B4-BE49-F238E27FC236}">
                  <a16:creationId xmlns:a16="http://schemas.microsoft.com/office/drawing/2014/main" id="{F122A355-BAAF-2EC4-E56C-1EBB73025136}"/>
                </a:ext>
              </a:extLst>
            </p:cNvPr>
            <p:cNvSpPr txBox="1"/>
            <p:nvPr/>
          </p:nvSpPr>
          <p:spPr>
            <a:xfrm>
              <a:off x="3082075" y="3145451"/>
              <a:ext cx="835031" cy="461665"/>
            </a:xfrm>
            <a:prstGeom prst="rect">
              <a:avLst/>
            </a:prstGeom>
            <a:noFill/>
          </p:spPr>
          <p:txBody>
            <a:bodyPr wrap="square">
              <a:spAutoFit/>
            </a:bodyPr>
            <a:lstStyle/>
            <a:p>
              <a:pPr algn="ctr"/>
              <a:r>
                <a:rPr lang="en-US" altLang="zh-CN" sz="2400" b="1" dirty="0">
                  <a:solidFill>
                    <a:schemeClr val="accent1"/>
                  </a:solidFill>
                </a:rPr>
                <a:t>20+</a:t>
              </a:r>
              <a:endParaRPr lang="en-CN" sz="2400" b="1" dirty="0">
                <a:solidFill>
                  <a:schemeClr val="accent1"/>
                </a:solidFill>
              </a:endParaRPr>
            </a:p>
          </p:txBody>
        </p:sp>
      </p:grpSp>
      <p:sp>
        <p:nvSpPr>
          <p:cNvPr id="7" name="文本框 6">
            <a:extLst>
              <a:ext uri="{FF2B5EF4-FFF2-40B4-BE49-F238E27FC236}">
                <a16:creationId xmlns:a16="http://schemas.microsoft.com/office/drawing/2014/main" id="{CF7D5957-79F5-A3CE-67A7-E9F07B0D3E09}"/>
              </a:ext>
            </a:extLst>
          </p:cNvPr>
          <p:cNvSpPr txBox="1"/>
          <p:nvPr/>
        </p:nvSpPr>
        <p:spPr>
          <a:xfrm>
            <a:off x="4303060" y="5922238"/>
            <a:ext cx="2749071" cy="369332"/>
          </a:xfrm>
          <a:prstGeom prst="rect">
            <a:avLst/>
          </a:prstGeom>
          <a:noFill/>
        </p:spPr>
        <p:txBody>
          <a:bodyPr wrap="square">
            <a:spAutoFit/>
          </a:bodyPr>
          <a:lstStyle/>
          <a:p>
            <a:pPr algn="r"/>
            <a:r>
              <a:rPr lang="en-US" altLang="zh-CN" b="0" i="0" dirty="0">
                <a:solidFill>
                  <a:srgbClr val="2B519A"/>
                </a:solidFill>
                <a:effectLst/>
                <a:latin typeface="Söhne"/>
              </a:rPr>
              <a:t>Courtesy: Q. Chen @ IMP</a:t>
            </a:r>
            <a:endParaRPr lang="zh-CN" altLang="en-US" dirty="0">
              <a:solidFill>
                <a:srgbClr val="2B519A"/>
              </a:solidFill>
            </a:endParaRPr>
          </a:p>
        </p:txBody>
      </p:sp>
    </p:spTree>
    <p:extLst>
      <p:ext uri="{BB962C8B-B14F-4D97-AF65-F5344CB8AC3E}">
        <p14:creationId xmlns:p14="http://schemas.microsoft.com/office/powerpoint/2010/main" val="1191507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7"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repeatCount="indefinite" fill="hold" display="0">
                  <p:stCondLst>
                    <p:cond delay="indefinite"/>
                  </p:stCondLst>
                </p:cTn>
                <p:tgtEl>
                  <p:spTgt spid="5"/>
                </p:tgtEl>
              </p:cMediaNode>
            </p:video>
          </p:childTnLst>
        </p:cTn>
      </p:par>
    </p:tnLst>
    <p:bldLst>
      <p:bldP spid="10"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616B86B-7E69-4E25-BDC4-69AA40E3F976}"/>
              </a:ext>
            </a:extLst>
          </p:cNvPr>
          <p:cNvSpPr>
            <a:spLocks noGrp="1"/>
          </p:cNvSpPr>
          <p:nvPr>
            <p:ph idx="4294967295"/>
          </p:nvPr>
        </p:nvSpPr>
        <p:spPr/>
        <p:txBody>
          <a:bodyPr/>
          <a:lstStyle/>
          <a:p>
            <a:pPr marL="0" indent="0">
              <a:buNone/>
            </a:pPr>
            <a:endParaRPr lang="zh-CN" altLang="en-US" dirty="0"/>
          </a:p>
        </p:txBody>
      </p:sp>
      <p:sp>
        <p:nvSpPr>
          <p:cNvPr id="4" name="灯片编号占位符 3">
            <a:extLst>
              <a:ext uri="{FF2B5EF4-FFF2-40B4-BE49-F238E27FC236}">
                <a16:creationId xmlns:a16="http://schemas.microsoft.com/office/drawing/2014/main" id="{B7B45750-0ECD-4D7E-AF10-9CFC4085C986}"/>
              </a:ext>
            </a:extLst>
          </p:cNvPr>
          <p:cNvSpPr>
            <a:spLocks noGrp="1"/>
          </p:cNvSpPr>
          <p:nvPr>
            <p:ph type="sldNum" sz="quarter" idx="12"/>
          </p:nvPr>
        </p:nvSpPr>
        <p:spPr/>
        <p:txBody>
          <a:bodyPr/>
          <a:lstStyle/>
          <a:p>
            <a:fld id="{739AAAE2-ED53-4500-81D1-DE932BAD95C0}" type="slidenum">
              <a:rPr lang="zh-CN" altLang="en-US" smtClean="0"/>
              <a:t>80</a:t>
            </a:fld>
            <a:endParaRPr lang="zh-CN" altLang="en-US"/>
          </a:p>
        </p:txBody>
      </p:sp>
      <p:sp>
        <p:nvSpPr>
          <p:cNvPr id="5" name="标题 2">
            <a:extLst>
              <a:ext uri="{FF2B5EF4-FFF2-40B4-BE49-F238E27FC236}">
                <a16:creationId xmlns:a16="http://schemas.microsoft.com/office/drawing/2014/main" id="{9077A8E0-E59C-4D8E-A9E2-E4ABA397827C}"/>
              </a:ext>
            </a:extLst>
          </p:cNvPr>
          <p:cNvSpPr txBox="1">
            <a:spLocks/>
          </p:cNvSpPr>
          <p:nvPr/>
        </p:nvSpPr>
        <p:spPr>
          <a:xfrm>
            <a:off x="1424931" y="3069000"/>
            <a:ext cx="10033445" cy="720000"/>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algn="ctr"/>
            <a:r>
              <a:rPr kumimoji="1" lang="en-US" altLang="zh-CN" sz="5400" b="0">
                <a:latin typeface="Arial "/>
                <a:ea typeface="微软雅黑 Light" panose="020B0502040204020203" pitchFamily="34" charset="-122"/>
              </a:rPr>
              <a:t>Thanks for your attention</a:t>
            </a:r>
            <a:endParaRPr kumimoji="1" lang="zh-CN" altLang="en-US" sz="5400" b="0">
              <a:latin typeface="Arial "/>
              <a:ea typeface="微软雅黑 Light" panose="020B0502040204020203" pitchFamily="34" charset="-122"/>
            </a:endParaRPr>
          </a:p>
        </p:txBody>
      </p:sp>
    </p:spTree>
    <p:extLst>
      <p:ext uri="{BB962C8B-B14F-4D97-AF65-F5344CB8AC3E}">
        <p14:creationId xmlns:p14="http://schemas.microsoft.com/office/powerpoint/2010/main" val="645261166"/>
      </p:ext>
    </p:extLst>
  </p:cSld>
  <p:clrMapOvr>
    <a:masterClrMapping/>
  </p:clrMapOvr>
  <mc:AlternateContent xmlns:mc="http://schemas.openxmlformats.org/markup-compatibility/2006" xmlns:p14="http://schemas.microsoft.com/office/powerpoint/2010/main">
    <mc:Choice Requires="p14">
      <p:transition spd="slow" p14:dur="2000" advTm="1410"/>
    </mc:Choice>
    <mc:Fallback xmlns="">
      <p:transition spd="slow" advTm="141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FC58-E3A2-7B64-4E43-573202F8CA91}"/>
            </a:ext>
          </a:extLst>
        </p:cNvPr>
        <p:cNvGrpSpPr/>
        <p:nvPr/>
      </p:nvGrpSpPr>
      <p:grpSpPr>
        <a:xfrm>
          <a:off x="0" y="0"/>
          <a:ext cx="0" cy="0"/>
          <a:chOff x="0" y="0"/>
          <a:chExt cx="0" cy="0"/>
        </a:xfrm>
      </p:grpSpPr>
      <p:sp>
        <p:nvSpPr>
          <p:cNvPr id="21" name="标题 21">
            <a:extLst>
              <a:ext uri="{FF2B5EF4-FFF2-40B4-BE49-F238E27FC236}">
                <a16:creationId xmlns:a16="http://schemas.microsoft.com/office/drawing/2014/main" id="{27F9B965-9CD7-C318-6E92-56926A6A7C57}"/>
              </a:ext>
            </a:extLst>
          </p:cNvPr>
          <p:cNvSpPr>
            <a:spLocks noGrp="1"/>
          </p:cNvSpPr>
          <p:nvPr>
            <p:ph type="title"/>
          </p:nvPr>
        </p:nvSpPr>
        <p:spPr>
          <a:xfrm>
            <a:off x="1401763" y="-3175"/>
            <a:ext cx="8601075" cy="839788"/>
          </a:xfrm>
        </p:spPr>
        <p:txBody>
          <a:bodyPr/>
          <a:lstStyle/>
          <a:p>
            <a:pPr algn="l"/>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Operation Mode: CW </a:t>
            </a:r>
            <a:r>
              <a:rPr lang="en-US" altLang="zh-CN" dirty="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Pulse</a:t>
            </a:r>
            <a:endParaRPr lang="zh-CN" altLang="en-US"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線矢印コネクタ 10">
            <a:extLst>
              <a:ext uri="{FF2B5EF4-FFF2-40B4-BE49-F238E27FC236}">
                <a16:creationId xmlns:a16="http://schemas.microsoft.com/office/drawing/2014/main" id="{ABCD8E84-0B78-D7E7-CAD3-6C14859E9094}"/>
              </a:ext>
            </a:extLst>
          </p:cNvPr>
          <p:cNvCxnSpPr/>
          <p:nvPr/>
        </p:nvCxnSpPr>
        <p:spPr>
          <a:xfrm>
            <a:off x="770971" y="3582296"/>
            <a:ext cx="389877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12">
            <a:extLst>
              <a:ext uri="{FF2B5EF4-FFF2-40B4-BE49-F238E27FC236}">
                <a16:creationId xmlns:a16="http://schemas.microsoft.com/office/drawing/2014/main" id="{489E9EF0-D82F-9287-256D-BFC781491ACE}"/>
              </a:ext>
            </a:extLst>
          </p:cNvPr>
          <p:cNvCxnSpPr/>
          <p:nvPr/>
        </p:nvCxnSpPr>
        <p:spPr>
          <a:xfrm flipV="1">
            <a:off x="948091" y="2646192"/>
            <a:ext cx="0" cy="1152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コネクタ 17">
            <a:extLst>
              <a:ext uri="{FF2B5EF4-FFF2-40B4-BE49-F238E27FC236}">
                <a16:creationId xmlns:a16="http://schemas.microsoft.com/office/drawing/2014/main" id="{CA076489-2A71-20E4-0CAF-F3A8C764FE3E}"/>
              </a:ext>
            </a:extLst>
          </p:cNvPr>
          <p:cNvCxnSpPr/>
          <p:nvPr/>
        </p:nvCxnSpPr>
        <p:spPr>
          <a:xfrm>
            <a:off x="948091" y="3150248"/>
            <a:ext cx="3600400"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35">
            <a:extLst>
              <a:ext uri="{FF2B5EF4-FFF2-40B4-BE49-F238E27FC236}">
                <a16:creationId xmlns:a16="http://schemas.microsoft.com/office/drawing/2014/main" id="{D5A9F9F9-B341-81BC-3D30-281368EE2E9C}"/>
              </a:ext>
            </a:extLst>
          </p:cNvPr>
          <p:cNvSpPr txBox="1"/>
          <p:nvPr/>
        </p:nvSpPr>
        <p:spPr>
          <a:xfrm>
            <a:off x="948091" y="2629155"/>
            <a:ext cx="1008112"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Amp</a:t>
            </a:r>
            <a:endParaRPr lang="en-US" dirty="0">
              <a:latin typeface="Arial" panose="020B0604020202020204" pitchFamily="34" charset="0"/>
              <a:cs typeface="Arial" panose="020B0604020202020204" pitchFamily="34" charset="0"/>
            </a:endParaRPr>
          </a:p>
        </p:txBody>
      </p:sp>
      <p:cxnSp>
        <p:nvCxnSpPr>
          <p:cNvPr id="8" name="直線矢印コネクタ 14">
            <a:extLst>
              <a:ext uri="{FF2B5EF4-FFF2-40B4-BE49-F238E27FC236}">
                <a16:creationId xmlns:a16="http://schemas.microsoft.com/office/drawing/2014/main" id="{7B7E570D-0A31-5FB5-628F-C9CBC222980F}"/>
              </a:ext>
            </a:extLst>
          </p:cNvPr>
          <p:cNvCxnSpPr/>
          <p:nvPr/>
        </p:nvCxnSpPr>
        <p:spPr>
          <a:xfrm>
            <a:off x="732068" y="5295086"/>
            <a:ext cx="389877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15">
            <a:extLst>
              <a:ext uri="{FF2B5EF4-FFF2-40B4-BE49-F238E27FC236}">
                <a16:creationId xmlns:a16="http://schemas.microsoft.com/office/drawing/2014/main" id="{08822203-47E2-3E5B-812C-74773B4A8E2C}"/>
              </a:ext>
            </a:extLst>
          </p:cNvPr>
          <p:cNvCxnSpPr/>
          <p:nvPr/>
        </p:nvCxnSpPr>
        <p:spPr>
          <a:xfrm flipV="1">
            <a:off x="948092" y="4358982"/>
            <a:ext cx="0" cy="151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20">
            <a:extLst>
              <a:ext uri="{FF2B5EF4-FFF2-40B4-BE49-F238E27FC236}">
                <a16:creationId xmlns:a16="http://schemas.microsoft.com/office/drawing/2014/main" id="{92D46199-5522-248F-8E7A-A3694E6932DF}"/>
              </a:ext>
            </a:extLst>
          </p:cNvPr>
          <p:cNvSpPr/>
          <p:nvPr/>
        </p:nvSpPr>
        <p:spPr>
          <a:xfrm>
            <a:off x="1308132" y="4935046"/>
            <a:ext cx="792088"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正方形/長方形 21">
            <a:extLst>
              <a:ext uri="{FF2B5EF4-FFF2-40B4-BE49-F238E27FC236}">
                <a16:creationId xmlns:a16="http://schemas.microsoft.com/office/drawing/2014/main" id="{804D08DB-467D-4861-0099-7C13AA44F7E9}"/>
              </a:ext>
            </a:extLst>
          </p:cNvPr>
          <p:cNvSpPr/>
          <p:nvPr/>
        </p:nvSpPr>
        <p:spPr>
          <a:xfrm>
            <a:off x="3333608" y="4935046"/>
            <a:ext cx="792088"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直線矢印コネクタ 23">
            <a:extLst>
              <a:ext uri="{FF2B5EF4-FFF2-40B4-BE49-F238E27FC236}">
                <a16:creationId xmlns:a16="http://schemas.microsoft.com/office/drawing/2014/main" id="{797C650D-F9F5-F4D6-CDC3-AB01E22882C0}"/>
              </a:ext>
            </a:extLst>
          </p:cNvPr>
          <p:cNvCxnSpPr/>
          <p:nvPr/>
        </p:nvCxnSpPr>
        <p:spPr>
          <a:xfrm>
            <a:off x="1308132" y="4791030"/>
            <a:ext cx="7920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26">
            <a:extLst>
              <a:ext uri="{FF2B5EF4-FFF2-40B4-BE49-F238E27FC236}">
                <a16:creationId xmlns:a16="http://schemas.microsoft.com/office/drawing/2014/main" id="{F98ACB74-EF78-4CBD-73F8-06F0AE6A5520}"/>
              </a:ext>
            </a:extLst>
          </p:cNvPr>
          <p:cNvSpPr txBox="1"/>
          <p:nvPr/>
        </p:nvSpPr>
        <p:spPr>
          <a:xfrm>
            <a:off x="948091" y="4100716"/>
            <a:ext cx="1008112"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Amp</a:t>
            </a:r>
            <a:endParaRPr lang="en-US" dirty="0">
              <a:latin typeface="Arial" panose="020B0604020202020204" pitchFamily="34" charset="0"/>
              <a:cs typeface="Arial" panose="020B0604020202020204" pitchFamily="34" charset="0"/>
            </a:endParaRPr>
          </a:p>
        </p:txBody>
      </p:sp>
      <p:sp>
        <p:nvSpPr>
          <p:cNvPr id="14" name="テキスト ボックス 36">
            <a:extLst>
              <a:ext uri="{FF2B5EF4-FFF2-40B4-BE49-F238E27FC236}">
                <a16:creationId xmlns:a16="http://schemas.microsoft.com/office/drawing/2014/main" id="{3E03F842-C813-EE16-1B21-55AE31DA81B6}"/>
              </a:ext>
            </a:extLst>
          </p:cNvPr>
          <p:cNvSpPr txBox="1"/>
          <p:nvPr/>
        </p:nvSpPr>
        <p:spPr>
          <a:xfrm>
            <a:off x="1260876" y="4407335"/>
            <a:ext cx="1993865"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RF Pulse Width</a:t>
            </a:r>
            <a:endParaRPr lang="en-US" dirty="0">
              <a:latin typeface="Arial" panose="020B0604020202020204" pitchFamily="34" charset="0"/>
              <a:cs typeface="Arial" panose="020B0604020202020204" pitchFamily="34" charset="0"/>
            </a:endParaRPr>
          </a:p>
        </p:txBody>
      </p:sp>
      <p:sp>
        <p:nvSpPr>
          <p:cNvPr id="15" name="四角形吹き出し 33">
            <a:extLst>
              <a:ext uri="{FF2B5EF4-FFF2-40B4-BE49-F238E27FC236}">
                <a16:creationId xmlns:a16="http://schemas.microsoft.com/office/drawing/2014/main" id="{2CD8825D-6FD6-A611-F339-2946FA68E820}"/>
              </a:ext>
            </a:extLst>
          </p:cNvPr>
          <p:cNvSpPr/>
          <p:nvPr/>
        </p:nvSpPr>
        <p:spPr>
          <a:xfrm>
            <a:off x="5317822" y="2597695"/>
            <a:ext cx="5926087" cy="3472904"/>
          </a:xfrm>
          <a:prstGeom prst="wedgeRectCallout">
            <a:avLst>
              <a:gd name="adj1" fmla="val -76866"/>
              <a:gd name="adj2" fmla="val 2253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図 28" descr="Sim_P01_1">
            <a:extLst>
              <a:ext uri="{FF2B5EF4-FFF2-40B4-BE49-F238E27FC236}">
                <a16:creationId xmlns:a16="http://schemas.microsoft.com/office/drawing/2014/main" id="{D6AE2292-C25C-70F6-4332-94B25B484291}"/>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461839" y="2723860"/>
            <a:ext cx="5178859" cy="3220573"/>
          </a:xfrm>
          <a:prstGeom prst="rect">
            <a:avLst/>
          </a:prstGeom>
          <a:noFill/>
          <a:ln>
            <a:noFill/>
          </a:ln>
        </p:spPr>
      </p:pic>
      <p:sp>
        <p:nvSpPr>
          <p:cNvPr id="18" name="文本框 17">
            <a:extLst>
              <a:ext uri="{FF2B5EF4-FFF2-40B4-BE49-F238E27FC236}">
                <a16:creationId xmlns:a16="http://schemas.microsoft.com/office/drawing/2014/main" id="{43906BA1-CAF3-7840-F524-2DC7E030AA4B}"/>
              </a:ext>
            </a:extLst>
          </p:cNvPr>
          <p:cNvSpPr txBox="1"/>
          <p:nvPr/>
        </p:nvSpPr>
        <p:spPr>
          <a:xfrm>
            <a:off x="0" y="840594"/>
            <a:ext cx="6830421" cy="1461939"/>
          </a:xfrm>
          <a:prstGeom prst="rect">
            <a:avLst/>
          </a:prstGeom>
          <a:noFill/>
        </p:spPr>
        <p:txBody>
          <a:bodyPr wrap="square">
            <a:spAutoFit/>
          </a:bodyPr>
          <a:lstStyle/>
          <a:p>
            <a:pPr marL="742950" lvl="1" indent="-285750">
              <a:spcAft>
                <a:spcPts val="600"/>
              </a:spcAft>
              <a:buFont typeface="Wingdings" panose="05000000000000000000" pitchFamily="2" charset="2"/>
              <a:buChar char="l"/>
            </a:pPr>
            <a:r>
              <a:rPr lang="en-US" altLang="zh-CN" sz="2000" b="1" dirty="0">
                <a:latin typeface="Arial" panose="020B0604020202020204" pitchFamily="34" charset="0"/>
                <a:cs typeface="Arial" panose="020B0604020202020204" pitchFamily="34" charset="0"/>
              </a:rPr>
              <a:t>CW (Continuous Wave) Mode</a:t>
            </a:r>
            <a:endParaRPr lang="en-US" altLang="zh-CN" b="1" dirty="0">
              <a:latin typeface="Arial" panose="020B0604020202020204" pitchFamily="34" charset="0"/>
              <a:cs typeface="Arial" panose="020B0604020202020204" pitchFamily="34" charset="0"/>
            </a:endParaRPr>
          </a:p>
          <a:p>
            <a:pPr lvl="2">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RF field is </a:t>
            </a:r>
            <a:r>
              <a:rPr lang="en-US" altLang="zh-CN" b="1" dirty="0">
                <a:latin typeface="Arial" panose="020B0604020202020204" pitchFamily="34" charset="0"/>
                <a:cs typeface="Arial" panose="020B0604020202020204" pitchFamily="34" charset="0"/>
              </a:rPr>
              <a:t>always on</a:t>
            </a:r>
            <a:endParaRPr lang="en-US" altLang="zh-CN" dirty="0">
              <a:latin typeface="Arial" panose="020B0604020202020204" pitchFamily="34" charset="0"/>
              <a:cs typeface="Arial" panose="020B0604020202020204" pitchFamily="34" charset="0"/>
            </a:endParaRPr>
          </a:p>
          <a:p>
            <a:pPr lvl="2">
              <a:spcAft>
                <a:spcPts val="600"/>
              </a:spcAft>
              <a:buFont typeface="Arial" panose="020B0604020202020204" pitchFamily="34" charset="0"/>
              <a:buChar char="•"/>
            </a:pPr>
            <a:r>
              <a:rPr lang="en-US" altLang="zh-CN" b="1" dirty="0">
                <a:latin typeface="Arial" panose="020B0604020202020204" pitchFamily="34" charset="0"/>
                <a:cs typeface="Arial" panose="020B0604020202020204" pitchFamily="34" charset="0"/>
              </a:rPr>
              <a:t>Duty Factor:</a:t>
            </a:r>
            <a:r>
              <a:rPr lang="en-US" altLang="zh-CN" dirty="0">
                <a:latin typeface="Arial" panose="020B0604020202020204" pitchFamily="34" charset="0"/>
                <a:cs typeface="Arial" panose="020B0604020202020204" pitchFamily="34" charset="0"/>
              </a:rPr>
              <a:t> 100%</a:t>
            </a:r>
          </a:p>
          <a:p>
            <a:pPr lvl="2">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Used in high-average-power systems</a:t>
            </a:r>
          </a:p>
        </p:txBody>
      </p:sp>
      <p:sp>
        <p:nvSpPr>
          <p:cNvPr id="20" name="文本框 19">
            <a:extLst>
              <a:ext uri="{FF2B5EF4-FFF2-40B4-BE49-F238E27FC236}">
                <a16:creationId xmlns:a16="http://schemas.microsoft.com/office/drawing/2014/main" id="{A5B1494B-0B46-C8E1-3C6F-D0307C0AACEB}"/>
              </a:ext>
            </a:extLst>
          </p:cNvPr>
          <p:cNvSpPr txBox="1"/>
          <p:nvPr/>
        </p:nvSpPr>
        <p:spPr>
          <a:xfrm>
            <a:off x="5916083" y="843147"/>
            <a:ext cx="6125632" cy="1107996"/>
          </a:xfrm>
          <a:prstGeom prst="rect">
            <a:avLst/>
          </a:prstGeom>
          <a:noFill/>
        </p:spPr>
        <p:txBody>
          <a:bodyPr wrap="square">
            <a:spAutoFit/>
          </a:bodyPr>
          <a:lstStyle/>
          <a:p>
            <a:pPr marL="342900" indent="-342900">
              <a:spcAft>
                <a:spcPts val="600"/>
              </a:spcAft>
              <a:buFont typeface="Wingdings" panose="05000000000000000000" pitchFamily="2" charset="2"/>
              <a:buChar char="l"/>
            </a:pPr>
            <a:r>
              <a:rPr lang="en-US" altLang="zh-CN" sz="2000" b="1" dirty="0">
                <a:latin typeface="Arial" panose="020B0604020202020204" pitchFamily="34" charset="0"/>
                <a:cs typeface="Arial" panose="020B0604020202020204" pitchFamily="34" charset="0"/>
              </a:rPr>
              <a:t>Pulsed Mode</a:t>
            </a:r>
          </a:p>
          <a:p>
            <a:pPr lvl="1">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RF field is on only for </a:t>
            </a:r>
            <a:r>
              <a:rPr lang="en-US" altLang="zh-CN" b="1" dirty="0">
                <a:latin typeface="Arial" panose="020B0604020202020204" pitchFamily="34" charset="0"/>
                <a:cs typeface="Arial" panose="020B0604020202020204" pitchFamily="34" charset="0"/>
              </a:rPr>
              <a:t>limited time windows</a:t>
            </a:r>
            <a:endParaRPr lang="en-US" altLang="zh-CN" dirty="0">
              <a:latin typeface="Arial" panose="020B0604020202020204" pitchFamily="34" charset="0"/>
              <a:cs typeface="Arial" panose="020B0604020202020204" pitchFamily="34" charset="0"/>
            </a:endParaRPr>
          </a:p>
          <a:p>
            <a:pPr lvl="1">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Allows reduced average power and thermal load</a:t>
            </a:r>
          </a:p>
        </p:txBody>
      </p:sp>
      <p:sp>
        <p:nvSpPr>
          <p:cNvPr id="25" name="文本框 24">
            <a:extLst>
              <a:ext uri="{FF2B5EF4-FFF2-40B4-BE49-F238E27FC236}">
                <a16:creationId xmlns:a16="http://schemas.microsoft.com/office/drawing/2014/main" id="{A2DDEB5B-4694-B843-AA54-AB41E063F9B1}"/>
              </a:ext>
            </a:extLst>
          </p:cNvPr>
          <p:cNvSpPr txBox="1"/>
          <p:nvPr/>
        </p:nvSpPr>
        <p:spPr>
          <a:xfrm>
            <a:off x="1861549" y="3141044"/>
            <a:ext cx="1791295" cy="369332"/>
          </a:xfrm>
          <a:prstGeom prst="rect">
            <a:avLst/>
          </a:prstGeom>
          <a:noFill/>
        </p:spPr>
        <p:txBody>
          <a:bodyPr wrap="square">
            <a:spAutoFit/>
          </a:bodyPr>
          <a:lstStyle/>
          <a:p>
            <a:r>
              <a:rPr lang="en-US" altLang="zh-CN" sz="1800" b="1" dirty="0">
                <a:solidFill>
                  <a:schemeClr val="accent2">
                    <a:lumMod val="75000"/>
                  </a:schemeClr>
                </a:solidFill>
                <a:latin typeface="Arial" panose="020B0604020202020204" pitchFamily="34" charset="0"/>
                <a:cs typeface="Arial" panose="020B0604020202020204" pitchFamily="34" charset="0"/>
              </a:rPr>
              <a:t>RF always ON</a:t>
            </a:r>
            <a:endParaRPr lang="zh-CN" altLang="en-US" dirty="0"/>
          </a:p>
        </p:txBody>
      </p:sp>
      <p:cxnSp>
        <p:nvCxnSpPr>
          <p:cNvPr id="27" name="直線矢印コネクタ 23">
            <a:extLst>
              <a:ext uri="{FF2B5EF4-FFF2-40B4-BE49-F238E27FC236}">
                <a16:creationId xmlns:a16="http://schemas.microsoft.com/office/drawing/2014/main" id="{A0CBBDF5-FD01-1221-61F8-F067C8909978}"/>
              </a:ext>
            </a:extLst>
          </p:cNvPr>
          <p:cNvCxnSpPr>
            <a:cxnSpLocks/>
          </p:cNvCxnSpPr>
          <p:nvPr/>
        </p:nvCxnSpPr>
        <p:spPr>
          <a:xfrm>
            <a:off x="1308132" y="5578430"/>
            <a:ext cx="20254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36">
            <a:extLst>
              <a:ext uri="{FF2B5EF4-FFF2-40B4-BE49-F238E27FC236}">
                <a16:creationId xmlns:a16="http://schemas.microsoft.com/office/drawing/2014/main" id="{2920557C-AA99-A6CA-1F35-EB489E3D9728}"/>
              </a:ext>
            </a:extLst>
          </p:cNvPr>
          <p:cNvSpPr txBox="1"/>
          <p:nvPr/>
        </p:nvSpPr>
        <p:spPr>
          <a:xfrm>
            <a:off x="1602157" y="5648074"/>
            <a:ext cx="1993865" cy="369332"/>
          </a:xfrm>
          <a:prstGeom prst="rect">
            <a:avLst/>
          </a:prstGeom>
          <a:noFill/>
        </p:spPr>
        <p:txBody>
          <a:bodyPr wrap="square" rtlCol="0">
            <a:spAutoFit/>
          </a:bodyPr>
          <a:lstStyle/>
          <a:p>
            <a:r>
              <a:rPr lang="en-US" altLang="zh-CN" dirty="0">
                <a:solidFill>
                  <a:schemeClr val="accent2">
                    <a:lumMod val="75000"/>
                  </a:schemeClr>
                </a:solidFill>
                <a:latin typeface="Arial" panose="020B0604020202020204" pitchFamily="34" charset="0"/>
                <a:cs typeface="Arial" panose="020B0604020202020204" pitchFamily="34" charset="0"/>
              </a:rPr>
              <a:t>Rep. Period</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30" name="灯片编号占位符 2">
            <a:extLst>
              <a:ext uri="{FF2B5EF4-FFF2-40B4-BE49-F238E27FC236}">
                <a16:creationId xmlns:a16="http://schemas.microsoft.com/office/drawing/2014/main" id="{2C3E50F2-9550-27C0-4C76-9AB625C3254D}"/>
              </a:ext>
            </a:extLst>
          </p:cNvPr>
          <p:cNvSpPr txBox="1">
            <a:spLocks/>
          </p:cNvSpPr>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8</a:t>
            </a:fld>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88069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6158</TotalTime>
  <Words>7344</Words>
  <Application>Microsoft Office PowerPoint</Application>
  <PresentationFormat>宽屏</PresentationFormat>
  <Paragraphs>1126</Paragraphs>
  <Slides>81</Slides>
  <Notes>57</Notes>
  <HiddenSlides>0</HiddenSlides>
  <MMClips>3</MMClips>
  <ScaleCrop>false</ScaleCrop>
  <HeadingPairs>
    <vt:vector size="8" baseType="variant">
      <vt:variant>
        <vt:lpstr>已用的字体</vt:lpstr>
      </vt:variant>
      <vt:variant>
        <vt:i4>26</vt:i4>
      </vt:variant>
      <vt:variant>
        <vt:lpstr>主题</vt:lpstr>
      </vt:variant>
      <vt:variant>
        <vt:i4>5</vt:i4>
      </vt:variant>
      <vt:variant>
        <vt:lpstr>嵌入 OLE 服务器</vt:lpstr>
      </vt:variant>
      <vt:variant>
        <vt:i4>2</vt:i4>
      </vt:variant>
      <vt:variant>
        <vt:lpstr>幻灯片标题</vt:lpstr>
      </vt:variant>
      <vt:variant>
        <vt:i4>81</vt:i4>
      </vt:variant>
    </vt:vector>
  </HeadingPairs>
  <TitlesOfParts>
    <vt:vector size="114" baseType="lpstr">
      <vt:lpstr>Arial </vt:lpstr>
      <vt:lpstr>Arial Light</vt:lpstr>
      <vt:lpstr>Cascadia Code</vt:lpstr>
      <vt:lpstr>CharisSIL</vt:lpstr>
      <vt:lpstr>NimbusRomNo9L-Regu</vt:lpstr>
      <vt:lpstr>NimbusSanL-Regu</vt:lpstr>
      <vt:lpstr>Söhne</vt:lpstr>
      <vt:lpstr>UD Digi Kyokasho N-B</vt:lpstr>
      <vt:lpstr>DengXian</vt:lpstr>
      <vt:lpstr>DengXian</vt:lpstr>
      <vt:lpstr>黑体</vt:lpstr>
      <vt:lpstr>华文中宋</vt:lpstr>
      <vt:lpstr>微软雅黑</vt:lpstr>
      <vt:lpstr>微软雅黑 Light</vt:lpstr>
      <vt:lpstr>Agency FB</vt:lpstr>
      <vt:lpstr>Arial</vt:lpstr>
      <vt:lpstr>Arial Black</vt:lpstr>
      <vt:lpstr>Arial Nova Light</vt:lpstr>
      <vt:lpstr>Calibri</vt:lpstr>
      <vt:lpstr>Calibri Light</vt:lpstr>
      <vt:lpstr>Cambria Math</vt:lpstr>
      <vt:lpstr>Franklin Gothic Book</vt:lpstr>
      <vt:lpstr>Noto Sans</vt:lpstr>
      <vt:lpstr>Times</vt:lpstr>
      <vt:lpstr>Times New Roman</vt:lpstr>
      <vt:lpstr>Wingdings</vt:lpstr>
      <vt:lpstr>Office 主题</vt:lpstr>
      <vt:lpstr>1_Office 主题</vt:lpstr>
      <vt:lpstr>3_Office 主题</vt:lpstr>
      <vt:lpstr>2_Office 主题</vt:lpstr>
      <vt:lpstr>Office 主题​​</vt:lpstr>
      <vt:lpstr>Visio</vt:lpstr>
      <vt:lpstr>Equation</vt:lpstr>
      <vt:lpstr>SRF technology: LLRF and RF operation </vt:lpstr>
      <vt:lpstr>PowerPoint 演示文稿</vt:lpstr>
      <vt:lpstr>Self Introduction</vt:lpstr>
      <vt:lpstr>Self Introduction (cont’d)</vt:lpstr>
      <vt:lpstr>What is RF system?</vt:lpstr>
      <vt:lpstr>What is LLRF?</vt:lpstr>
      <vt:lpstr>Why need FB?</vt:lpstr>
      <vt:lpstr>Why LLRF important？</vt:lpstr>
      <vt:lpstr>Operation Mode: CW v.s. Pulse</vt:lpstr>
      <vt:lpstr>Control Mode: GDR v.s. SEL</vt:lpstr>
      <vt:lpstr>Control Strategy: A/P Control v.s.  I/Q Control</vt:lpstr>
      <vt:lpstr>LLRF Learning Resources</vt:lpstr>
      <vt:lpstr>PowerPoint 演示文稿</vt:lpstr>
      <vt:lpstr>Components of a typical control system</vt:lpstr>
      <vt:lpstr>Open loop v.s. Closed loop</vt:lpstr>
      <vt:lpstr>Example: LLRF Control System</vt:lpstr>
      <vt:lpstr>Transfer Function</vt:lpstr>
      <vt:lpstr>Frequency Response</vt:lpstr>
      <vt:lpstr>Example: RLC circuit</vt:lpstr>
      <vt:lpstr>Stability Criteria (Bode Diagram)</vt:lpstr>
      <vt:lpstr>PowerPoint 演示文稿</vt:lpstr>
      <vt:lpstr>Modeling (base-band)</vt:lpstr>
      <vt:lpstr>Base-band Cavity Model (TF)</vt:lpstr>
      <vt:lpstr>Base-band Cavity Model (State-space Model)</vt:lpstr>
      <vt:lpstr>Cavity Mechanical Model</vt:lpstr>
      <vt:lpstr>Parasitic Mode Model</vt:lpstr>
      <vt:lpstr>Cavity Model (overall)</vt:lpstr>
      <vt:lpstr>Controller and Sensor</vt:lpstr>
      <vt:lpstr>Down-conversion</vt:lpstr>
      <vt:lpstr>I/Q Sampling v.s. Non-I/Q Sampling</vt:lpstr>
      <vt:lpstr>Loop Phase &amp; Loop Delay Model</vt:lpstr>
      <vt:lpstr>Non-linearity (cont’d)</vt:lpstr>
      <vt:lpstr>Disturbance Model</vt:lpstr>
      <vt:lpstr>System Identification (Black-box)</vt:lpstr>
      <vt:lpstr>System Identification (Grey-box)</vt:lpstr>
      <vt:lpstr>Real-time RF Simulator</vt:lpstr>
      <vt:lpstr>Real-time RF Simulator</vt:lpstr>
      <vt:lpstr>Simplified Model</vt:lpstr>
      <vt:lpstr>Disturbance and Noise Propagation</vt:lpstr>
      <vt:lpstr>Loop Gain v.s. Stability</vt:lpstr>
      <vt:lpstr>Loop Gain v.s. Stability (cont’d)</vt:lpstr>
      <vt:lpstr>PowerPoint 演示文稿</vt:lpstr>
      <vt:lpstr>Suppression of Parasitic Mode</vt:lpstr>
      <vt:lpstr>Suppression of Parasitic Mode (cont’d)</vt:lpstr>
      <vt:lpstr>Non-linearity Compensation</vt:lpstr>
      <vt:lpstr>Non-linearity Compensation (cont’d)</vt:lpstr>
      <vt:lpstr>PowerPoint 演示文稿</vt:lpstr>
      <vt:lpstr>PowerPoint 演示文稿</vt:lpstr>
      <vt:lpstr>PowerPoint 演示文稿</vt:lpstr>
      <vt:lpstr>Quench v.s. Helium Pressure  Fluc.</vt:lpstr>
      <vt:lpstr>Flashover v.s. Electronic Quench</vt:lpstr>
      <vt:lpstr>Ponderomotive Instability v.s. Microphonics</vt:lpstr>
      <vt:lpstr>Ponderomotive Instabilities</vt:lpstr>
      <vt:lpstr>Ponderomotive Instabilities (cont’d)</vt:lpstr>
      <vt:lpstr>Beam-loading</vt:lpstr>
      <vt:lpstr>LLRF Trips &amp; Cavity OFF</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TTC meeting 2018</dc:title>
  <dc:subject>Trouble Shorting of CW Operation of Superconducting Linac for Chinese ADS</dc:subject>
  <dc:creator>Yuan He</dc:creator>
  <cp:keywords/>
  <dc:description/>
  <cp:lastModifiedBy>Jiyuan Zhai</cp:lastModifiedBy>
  <cp:revision>9</cp:revision>
  <cp:lastPrinted>2017-07-19T02:04:43Z</cp:lastPrinted>
  <dcterms:created xsi:type="dcterms:W3CDTF">2017-07-16T02:32:18Z</dcterms:created>
  <dcterms:modified xsi:type="dcterms:W3CDTF">2025-03-30T10:29:28Z</dcterms:modified>
  <cp:category/>
</cp:coreProperties>
</file>