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720" r:id="rId4"/>
    <p:sldMasterId id="2147483733" r:id="rId5"/>
    <p:sldMasterId id="2147483742" r:id="rId6"/>
    <p:sldMasterId id="2147483780" r:id="rId7"/>
    <p:sldMasterId id="2147483784" r:id="rId8"/>
  </p:sldMasterIdLst>
  <p:notesMasterIdLst>
    <p:notesMasterId r:id="rId78"/>
  </p:notesMasterIdLst>
  <p:sldIdLst>
    <p:sldId id="8694" r:id="rId9"/>
    <p:sldId id="8736" r:id="rId10"/>
    <p:sldId id="584" r:id="rId11"/>
    <p:sldId id="585" r:id="rId12"/>
    <p:sldId id="591" r:id="rId13"/>
    <p:sldId id="588" r:id="rId14"/>
    <p:sldId id="8748" r:id="rId15"/>
    <p:sldId id="8737" r:id="rId16"/>
    <p:sldId id="8750" r:id="rId17"/>
    <p:sldId id="416" r:id="rId18"/>
    <p:sldId id="417" r:id="rId19"/>
    <p:sldId id="8751" r:id="rId20"/>
    <p:sldId id="418" r:id="rId21"/>
    <p:sldId id="8752" r:id="rId22"/>
    <p:sldId id="8753" r:id="rId23"/>
    <p:sldId id="8754" r:id="rId24"/>
    <p:sldId id="8755" r:id="rId25"/>
    <p:sldId id="8756" r:id="rId26"/>
    <p:sldId id="421" r:id="rId27"/>
    <p:sldId id="8757" r:id="rId28"/>
    <p:sldId id="8758" r:id="rId29"/>
    <p:sldId id="429" r:id="rId30"/>
    <p:sldId id="423" r:id="rId31"/>
    <p:sldId id="428" r:id="rId32"/>
    <p:sldId id="430" r:id="rId33"/>
    <p:sldId id="432" r:id="rId34"/>
    <p:sldId id="435" r:id="rId35"/>
    <p:sldId id="434" r:id="rId36"/>
    <p:sldId id="8792" r:id="rId37"/>
    <p:sldId id="455" r:id="rId38"/>
    <p:sldId id="8763" r:id="rId39"/>
    <p:sldId id="8764" r:id="rId40"/>
    <p:sldId id="470" r:id="rId41"/>
    <p:sldId id="458" r:id="rId42"/>
    <p:sldId id="471" r:id="rId43"/>
    <p:sldId id="8765" r:id="rId44"/>
    <p:sldId id="8766" r:id="rId45"/>
    <p:sldId id="8767" r:id="rId46"/>
    <p:sldId id="8771" r:id="rId47"/>
    <p:sldId id="8772" r:id="rId48"/>
    <p:sldId id="8773" r:id="rId49"/>
    <p:sldId id="8774" r:id="rId50"/>
    <p:sldId id="467" r:id="rId51"/>
    <p:sldId id="8775" r:id="rId52"/>
    <p:sldId id="998" r:id="rId53"/>
    <p:sldId id="1001" r:id="rId54"/>
    <p:sldId id="1002" r:id="rId55"/>
    <p:sldId id="1003" r:id="rId56"/>
    <p:sldId id="476" r:id="rId57"/>
    <p:sldId id="8776" r:id="rId58"/>
    <p:sldId id="8777" r:id="rId59"/>
    <p:sldId id="382" r:id="rId60"/>
    <p:sldId id="384" r:id="rId61"/>
    <p:sldId id="388" r:id="rId62"/>
    <p:sldId id="8780" r:id="rId63"/>
    <p:sldId id="383" r:id="rId64"/>
    <p:sldId id="386" r:id="rId65"/>
    <p:sldId id="8781" r:id="rId66"/>
    <p:sldId id="8791" r:id="rId67"/>
    <p:sldId id="8790" r:id="rId68"/>
    <p:sldId id="8782" r:id="rId69"/>
    <p:sldId id="8783" r:id="rId70"/>
    <p:sldId id="8784" r:id="rId71"/>
    <p:sldId id="8786" r:id="rId72"/>
    <p:sldId id="8785" r:id="rId73"/>
    <p:sldId id="8787" r:id="rId74"/>
    <p:sldId id="8788" r:id="rId75"/>
    <p:sldId id="8789" r:id="rId76"/>
    <p:sldId id="317" r:id="rId7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16239-69A2-44C0-9335-458DF0D587CA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F56EF-1813-4A60-BE62-FC4E6F60F9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55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E893D05A-25B2-490E-B715-43D5500664BE}" type="slidenum">
              <a:rPr lang="zh-CN" altLang="en-US" smtClean="0">
                <a:solidFill>
                  <a:srgbClr val="000000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zh-CN" alt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E893D05A-25B2-490E-B715-43D5500664BE}" type="slidenum">
              <a:rPr lang="zh-CN" altLang="en-US" smtClean="0">
                <a:solidFill>
                  <a:srgbClr val="000000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53</a:t>
            </a:fld>
            <a:endParaRPr lang="zh-CN" alt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E893D05A-25B2-490E-B715-43D5500664BE}" type="slidenum">
              <a:rPr lang="zh-CN" altLang="en-US" smtClean="0">
                <a:solidFill>
                  <a:srgbClr val="000000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zh-CN" alt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E893D05A-25B2-490E-B715-43D5500664BE}" type="slidenum">
              <a:rPr lang="zh-CN" altLang="en-US" smtClean="0">
                <a:solidFill>
                  <a:srgbClr val="000000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zh-CN" alt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E893D05A-25B2-490E-B715-43D5500664BE}" type="slidenum">
              <a:rPr lang="zh-CN" altLang="en-US" smtClean="0">
                <a:solidFill>
                  <a:srgbClr val="000000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zh-CN" altLang="en-US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7813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930615" y="13065"/>
            <a:ext cx="8499574" cy="787035"/>
          </a:xfrm>
          <a:prstGeom prst="rect">
            <a:avLst/>
          </a:prstGeom>
        </p:spPr>
        <p:txBody>
          <a:bodyPr anchor="ctr"/>
          <a:lstStyle>
            <a:lvl1pPr algn="ctr">
              <a:defRPr sz="3200" baseline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占位符 14"/>
          <p:cNvSpPr>
            <a:spLocks noGrp="1"/>
          </p:cNvSpPr>
          <p:nvPr>
            <p:ph type="body" sz="quarter" idx="11"/>
          </p:nvPr>
        </p:nvSpPr>
        <p:spPr>
          <a:xfrm>
            <a:off x="418871" y="871431"/>
            <a:ext cx="10770972" cy="57374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panose="05000000000000000000" pitchFamily="2" charset="2"/>
              <a:buChar char="Ø"/>
              <a:defRPr sz="2800" baseline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7623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54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21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22275" indent="0" algn="ctr">
              <a:buNone/>
              <a:defRPr sz="1845"/>
            </a:lvl2pPr>
            <a:lvl3pPr marL="843915" indent="0" algn="ctr">
              <a:buNone/>
              <a:defRPr sz="1660"/>
            </a:lvl3pPr>
            <a:lvl4pPr marL="1266190" indent="0" algn="ctr">
              <a:buNone/>
              <a:defRPr sz="1475"/>
            </a:lvl4pPr>
            <a:lvl5pPr marL="1687830" indent="0" algn="ctr">
              <a:buNone/>
              <a:defRPr sz="1475"/>
            </a:lvl5pPr>
            <a:lvl6pPr marL="2110105" indent="0" algn="ctr">
              <a:buNone/>
              <a:defRPr sz="1475"/>
            </a:lvl6pPr>
            <a:lvl7pPr marL="2532380" indent="0" algn="ctr">
              <a:buNone/>
              <a:defRPr sz="1475"/>
            </a:lvl7pPr>
            <a:lvl8pPr marL="2954020" indent="0" algn="ctr">
              <a:buNone/>
              <a:defRPr sz="1475"/>
            </a:lvl8pPr>
            <a:lvl9pPr marL="3376295" indent="0" algn="ctr">
              <a:buNone/>
              <a:defRPr sz="1475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8785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584759"/>
      </p:ext>
    </p:extLst>
  </p:cSld>
  <p:clrMapOvr>
    <a:masterClrMapping/>
  </p:clrMapOvr>
  <p:transition advTm="114609"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6"/>
          <p:cNvSpPr>
            <a:spLocks noGrp="1"/>
          </p:cNvSpPr>
          <p:nvPr>
            <p:ph type="title" hasCustomPrompt="1"/>
          </p:nvPr>
        </p:nvSpPr>
        <p:spPr>
          <a:xfrm>
            <a:off x="609599" y="1772816"/>
            <a:ext cx="10972800" cy="838200"/>
          </a:xfrm>
          <a:prstGeom prst="rect">
            <a:avLst/>
          </a:prstGeom>
        </p:spPr>
        <p:txBody>
          <a:bodyPr/>
          <a:lstStyle>
            <a:lvl1pPr algn="ctr">
              <a:defRPr lang="zh-CN" altLang="en-US" sz="40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5231605" y="4653136"/>
            <a:ext cx="1728788" cy="50323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zh-CN" altLang="en-US" sz="24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添加日期</a:t>
            </a:r>
          </a:p>
        </p:txBody>
      </p:sp>
    </p:spTree>
    <p:extLst>
      <p:ext uri="{BB962C8B-B14F-4D97-AF65-F5344CB8AC3E}">
        <p14:creationId xmlns:p14="http://schemas.microsoft.com/office/powerpoint/2010/main" val="1923888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84784"/>
            <a:ext cx="10972800" cy="468052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F6CF1"/>
              </a:buClr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单击此处编辑文本样式</a:t>
            </a:r>
          </a:p>
        </p:txBody>
      </p:sp>
      <p:sp>
        <p:nvSpPr>
          <p:cNvPr id="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119336" y="44624"/>
            <a:ext cx="5544615" cy="746636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4000" b="1" kern="1200" dirty="0">
                <a:solidFill>
                  <a:srgbClr val="1F6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1pPr>
          </a:lstStyle>
          <a:p>
            <a:pPr lvl="0"/>
            <a:r>
              <a:rPr lang="zh-CN" altLang="en-US" dirty="0"/>
              <a:t>单击此处编辑标题样式</a:t>
            </a:r>
          </a:p>
        </p:txBody>
      </p:sp>
    </p:spTree>
    <p:extLst>
      <p:ext uri="{BB962C8B-B14F-4D97-AF65-F5344CB8AC3E}">
        <p14:creationId xmlns:p14="http://schemas.microsoft.com/office/powerpoint/2010/main" val="793331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95400" y="548680"/>
            <a:ext cx="6193904" cy="1008112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40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703388" y="1916832"/>
            <a:ext cx="8634412" cy="4104456"/>
          </a:xfrm>
          <a:prstGeom prst="rect">
            <a:avLst/>
          </a:prstGeom>
        </p:spPr>
        <p:txBody>
          <a:bodyPr/>
          <a:lstStyle>
            <a:lvl1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6CF1"/>
              </a:buClr>
              <a:buSzPct val="90000"/>
              <a:buFont typeface="Wingdings" panose="05000000000000000000" pitchFamily="2" charset="2"/>
              <a:buChar char="n"/>
              <a:defRPr lang="zh-CN" altLang="en-US" sz="36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2pPr>
            <a:lvl3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3pPr>
            <a:lvl4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4pPr>
            <a:lvl5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5pPr>
          </a:lstStyle>
          <a:p>
            <a:pPr lvl="0"/>
            <a:r>
              <a:rPr lang="zh-CN" altLang="en-US" dirty="0"/>
              <a:t>单击此处添加目录</a:t>
            </a:r>
          </a:p>
        </p:txBody>
      </p:sp>
    </p:spTree>
    <p:extLst>
      <p:ext uri="{BB962C8B-B14F-4D97-AF65-F5344CB8AC3E}">
        <p14:creationId xmlns:p14="http://schemas.microsoft.com/office/powerpoint/2010/main" val="1813563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424" y="2636912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54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48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40768"/>
            <a:ext cx="7315200" cy="39604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dirty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2400" b="0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9" name="竖排文字占位符 8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479376" y="1347078"/>
            <a:ext cx="863600" cy="4422691"/>
          </a:xfrm>
          <a:prstGeom prst="rect">
            <a:avLst/>
          </a:prstGeom>
        </p:spPr>
        <p:txBody>
          <a:bodyPr vert="eaVert"/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zh-CN" altLang="en-US" sz="2800" b="1" kern="1200" dirty="0" smtClean="0">
                <a:solidFill>
                  <a:srgbClr val="266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09913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307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9328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032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6"/>
          <p:cNvSpPr>
            <a:spLocks noGrp="1"/>
          </p:cNvSpPr>
          <p:nvPr>
            <p:ph type="title"/>
          </p:nvPr>
        </p:nvSpPr>
        <p:spPr>
          <a:xfrm>
            <a:off x="609599" y="1772816"/>
            <a:ext cx="10972800" cy="838200"/>
          </a:xfrm>
          <a:prstGeom prst="rect">
            <a:avLst/>
          </a:prstGeom>
        </p:spPr>
        <p:txBody>
          <a:bodyPr/>
          <a:lstStyle>
            <a:lvl1pPr algn="ctr">
              <a:defRPr lang="zh-CN" altLang="en-US" sz="30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5231606" y="4653136"/>
            <a:ext cx="1728788" cy="50323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zh-CN" altLang="en-US" sz="18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45609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400" y="548680"/>
            <a:ext cx="6193904" cy="1008112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None/>
              <a:defRPr lang="zh-CN" altLang="en-US" sz="30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1703389" y="1916832"/>
            <a:ext cx="8634412" cy="4104456"/>
          </a:xfrm>
          <a:prstGeom prst="rect">
            <a:avLst/>
          </a:prstGeom>
        </p:spPr>
        <p:txBody>
          <a:bodyPr/>
          <a:lstStyle>
            <a:lvl1pPr indent="-3429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6CF1"/>
              </a:buClr>
              <a:buSzPct val="90000"/>
              <a:buFont typeface="Wingdings" charset="2"/>
              <a:buChar char="n"/>
              <a:defRPr lang="zh-CN" altLang="en-US" sz="27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indent="-3429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Char char="n"/>
              <a:defRPr lang="zh-CN" altLang="en-US" sz="21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2pPr>
            <a:lvl3pPr indent="-3429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Char char="n"/>
              <a:defRPr lang="zh-CN" altLang="en-US" sz="21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3pPr>
            <a:lvl4pPr indent="-3429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Char char="n"/>
              <a:defRPr lang="zh-CN" altLang="en-US" sz="21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4pPr>
            <a:lvl5pPr indent="-3429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Char char="n"/>
              <a:defRPr lang="zh-CN" altLang="en-US" sz="2100" b="1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16587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636914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05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117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68052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1F6CF1"/>
              </a:buClr>
              <a:buFont typeface="Wingdings" panose="05000000000000000000" pitchFamily="2" charset="2"/>
              <a:buChar char="n"/>
              <a:defRPr sz="1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637986" y="332656"/>
            <a:ext cx="5544615" cy="746636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charset="2"/>
              <a:buNone/>
              <a:defRPr lang="zh-CN" altLang="en-US" sz="3000" b="1" kern="1200" dirty="0">
                <a:solidFill>
                  <a:srgbClr val="1F6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87435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40768"/>
            <a:ext cx="7315200" cy="39604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 dirty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800" b="0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竖排文字占位符 8"/>
          <p:cNvSpPr>
            <a:spLocks noGrp="1"/>
          </p:cNvSpPr>
          <p:nvPr>
            <p:ph type="body" orient="vert" sz="quarter" idx="13"/>
          </p:nvPr>
        </p:nvSpPr>
        <p:spPr>
          <a:xfrm>
            <a:off x="479376" y="1347080"/>
            <a:ext cx="863600" cy="4422691"/>
          </a:xfrm>
          <a:prstGeom prst="rect">
            <a:avLst/>
          </a:prstGeom>
        </p:spPr>
        <p:txBody>
          <a:bodyPr vert="eaVert"/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zh-CN" altLang="en-US" sz="2100" b="1" kern="1200" dirty="0" smtClean="0">
                <a:solidFill>
                  <a:srgbClr val="266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66054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187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190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14550"/>
            <a:ext cx="10972800" cy="4210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02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2758594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9688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33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996952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1800" b="1" cap="all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8A31DFA-3376-422F-8815-A3005D835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4842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5DDFCC-5555-4199-87EA-CABA5399D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8817" y="6448426"/>
            <a:ext cx="422486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zh-CN" altLang="en-US"/>
              <a:t>上海科技大学</a:t>
            </a:r>
            <a:r>
              <a:rPr lang="en-US" altLang="zh-CN"/>
              <a:t>(</a:t>
            </a:r>
            <a:r>
              <a:rPr lang="zh-CN" altLang="en-US"/>
              <a:t>筹</a:t>
            </a:r>
            <a:r>
              <a:rPr lang="en-US" altLang="zh-CN"/>
              <a:t>)  ShanghaiTech University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62B1A8-DD07-410C-9A39-DB74EB65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33EB439-3CBE-4C80-901B-32ADA52723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3133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7408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930615" y="13066"/>
            <a:ext cx="8499574" cy="803364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5217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C4643D-363A-4BAA-B049-73C529BADD74}" type="slidenum">
              <a:rPr lang="zh-CN" altLang="en-GB"/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55932439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930615" y="13065"/>
            <a:ext cx="8242146" cy="839833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6977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930615" y="13065"/>
            <a:ext cx="8499574" cy="787035"/>
          </a:xfrm>
          <a:prstGeom prst="rect">
            <a:avLst/>
          </a:prstGeom>
        </p:spPr>
        <p:txBody>
          <a:bodyPr anchor="ctr"/>
          <a:lstStyle>
            <a:lvl1pPr algn="ctr">
              <a:defRPr sz="3200" baseline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占位符 14"/>
          <p:cNvSpPr>
            <a:spLocks noGrp="1"/>
          </p:cNvSpPr>
          <p:nvPr>
            <p:ph type="body" sz="quarter" idx="11"/>
          </p:nvPr>
        </p:nvSpPr>
        <p:spPr>
          <a:xfrm>
            <a:off x="418871" y="871431"/>
            <a:ext cx="10770972" cy="57374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panose="05000000000000000000" pitchFamily="2" charset="2"/>
              <a:buChar char="Ø"/>
              <a:defRPr sz="2800" baseline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33540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54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21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22275" indent="0" algn="ctr">
              <a:buNone/>
              <a:defRPr sz="1845"/>
            </a:lvl2pPr>
            <a:lvl3pPr marL="843915" indent="0" algn="ctr">
              <a:buNone/>
              <a:defRPr sz="1660"/>
            </a:lvl3pPr>
            <a:lvl4pPr marL="1266190" indent="0" algn="ctr">
              <a:buNone/>
              <a:defRPr sz="1475"/>
            </a:lvl4pPr>
            <a:lvl5pPr marL="1687830" indent="0" algn="ctr">
              <a:buNone/>
              <a:defRPr sz="1475"/>
            </a:lvl5pPr>
            <a:lvl6pPr marL="2110105" indent="0" algn="ctr">
              <a:buNone/>
              <a:defRPr sz="1475"/>
            </a:lvl6pPr>
            <a:lvl7pPr marL="2532380" indent="0" algn="ctr">
              <a:buNone/>
              <a:defRPr sz="1475"/>
            </a:lvl7pPr>
            <a:lvl8pPr marL="2954020" indent="0" algn="ctr">
              <a:buNone/>
              <a:defRPr sz="1475"/>
            </a:lvl8pPr>
            <a:lvl9pPr marL="3376295" indent="0" algn="ctr">
              <a:buNone/>
              <a:defRPr sz="1475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648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211464"/>
      </p:ext>
    </p:extLst>
  </p:cSld>
  <p:clrMapOvr>
    <a:masterClrMapping/>
  </p:clrMapOvr>
  <p:transition advTm="114609">
    <p:diamond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6"/>
          <p:cNvSpPr>
            <a:spLocks noGrp="1"/>
          </p:cNvSpPr>
          <p:nvPr>
            <p:ph type="title" hasCustomPrompt="1"/>
          </p:nvPr>
        </p:nvSpPr>
        <p:spPr>
          <a:xfrm>
            <a:off x="609599" y="1772816"/>
            <a:ext cx="10972800" cy="838200"/>
          </a:xfrm>
          <a:prstGeom prst="rect">
            <a:avLst/>
          </a:prstGeom>
        </p:spPr>
        <p:txBody>
          <a:bodyPr/>
          <a:lstStyle>
            <a:lvl1pPr algn="ctr">
              <a:defRPr lang="zh-CN" altLang="en-US" sz="40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5231605" y="4653136"/>
            <a:ext cx="1728788" cy="50323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zh-CN" altLang="en-US" sz="24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添加日期</a:t>
            </a:r>
          </a:p>
        </p:txBody>
      </p:sp>
    </p:spTree>
    <p:extLst>
      <p:ext uri="{BB962C8B-B14F-4D97-AF65-F5344CB8AC3E}">
        <p14:creationId xmlns:p14="http://schemas.microsoft.com/office/powerpoint/2010/main" val="2645844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84784"/>
            <a:ext cx="10972800" cy="468052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F6CF1"/>
              </a:buClr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单击此处编辑文本样式</a:t>
            </a:r>
          </a:p>
        </p:txBody>
      </p:sp>
      <p:sp>
        <p:nvSpPr>
          <p:cNvPr id="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119336" y="44624"/>
            <a:ext cx="5544615" cy="746636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4000" b="1" kern="1200" dirty="0">
                <a:solidFill>
                  <a:srgbClr val="1F6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1pPr>
          </a:lstStyle>
          <a:p>
            <a:pPr lvl="0"/>
            <a:r>
              <a:rPr lang="zh-CN" altLang="en-US" dirty="0"/>
              <a:t>单击此处编辑标题样式</a:t>
            </a:r>
          </a:p>
        </p:txBody>
      </p:sp>
    </p:spTree>
    <p:extLst>
      <p:ext uri="{BB962C8B-B14F-4D97-AF65-F5344CB8AC3E}">
        <p14:creationId xmlns:p14="http://schemas.microsoft.com/office/powerpoint/2010/main" val="208050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009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95400" y="548680"/>
            <a:ext cx="6193904" cy="1008112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40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703388" y="1916832"/>
            <a:ext cx="8634412" cy="4104456"/>
          </a:xfrm>
          <a:prstGeom prst="rect">
            <a:avLst/>
          </a:prstGeom>
        </p:spPr>
        <p:txBody>
          <a:bodyPr/>
          <a:lstStyle>
            <a:lvl1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1F6CF1"/>
              </a:buClr>
              <a:buSzPct val="90000"/>
              <a:buFont typeface="Wingdings" panose="05000000000000000000" pitchFamily="2" charset="2"/>
              <a:buChar char="n"/>
              <a:defRPr lang="zh-CN" altLang="en-US" sz="36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2pPr>
            <a:lvl3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3pPr>
            <a:lvl4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4pPr>
            <a:lvl5pPr indent="-4572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5pPr>
          </a:lstStyle>
          <a:p>
            <a:pPr lvl="0"/>
            <a:r>
              <a:rPr lang="zh-CN" altLang="en-US" dirty="0"/>
              <a:t>单击此处添加目录</a:t>
            </a:r>
          </a:p>
        </p:txBody>
      </p:sp>
    </p:spTree>
    <p:extLst>
      <p:ext uri="{BB962C8B-B14F-4D97-AF65-F5344CB8AC3E}">
        <p14:creationId xmlns:p14="http://schemas.microsoft.com/office/powerpoint/2010/main" val="3259563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1424" y="2636912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5400" b="1" kern="1200" dirty="0">
                <a:solidFill>
                  <a:srgbClr val="1F6CF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30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40768"/>
            <a:ext cx="7315200" cy="39604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dirty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2400" b="0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9" name="竖排文字占位符 8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479376" y="1347078"/>
            <a:ext cx="863600" cy="4422691"/>
          </a:xfrm>
          <a:prstGeom prst="rect">
            <a:avLst/>
          </a:prstGeom>
        </p:spPr>
        <p:txBody>
          <a:bodyPr vert="eaVert"/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zh-CN" altLang="en-US" sz="2800" b="1" kern="1200" dirty="0" smtClean="0">
                <a:solidFill>
                  <a:srgbClr val="266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86857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327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8763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6"/>
          <p:cNvSpPr>
            <a:spLocks noGrp="1"/>
          </p:cNvSpPr>
          <p:nvPr>
            <p:ph type="title" hasCustomPrompt="1"/>
          </p:nvPr>
        </p:nvSpPr>
        <p:spPr>
          <a:xfrm>
            <a:off x="609599" y="1628800"/>
            <a:ext cx="10972800" cy="838200"/>
          </a:xfrm>
          <a:prstGeom prst="rect">
            <a:avLst/>
          </a:prstGeom>
        </p:spPr>
        <p:txBody>
          <a:bodyPr/>
          <a:lstStyle>
            <a:lvl1pPr algn="ctr">
              <a:defRPr lang="zh-CN" altLang="en-US" sz="40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5231605" y="4653136"/>
            <a:ext cx="1728788" cy="50323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zh-CN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/>
              <a:t>添加日期</a:t>
            </a:r>
          </a:p>
        </p:txBody>
      </p:sp>
    </p:spTree>
    <p:extLst>
      <p:ext uri="{BB962C8B-B14F-4D97-AF65-F5344CB8AC3E}">
        <p14:creationId xmlns:p14="http://schemas.microsoft.com/office/powerpoint/2010/main" val="981601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3352" y="1268760"/>
            <a:ext cx="11161240" cy="496855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70C0"/>
              </a:buClr>
              <a:buSzPct val="80000"/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buClr>
                <a:srgbClr val="0070C0"/>
              </a:buClr>
              <a:buFont typeface="Wingdings" panose="05000000000000000000" pitchFamily="2" charset="2"/>
              <a:buChar char="Ø"/>
              <a:defRPr sz="2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单击此处编辑文本样式</a:t>
            </a:r>
            <a:endParaRPr lang="en-US" altLang="zh-CN" dirty="0"/>
          </a:p>
          <a:p>
            <a:pPr lvl="1"/>
            <a:r>
              <a:rPr lang="zh-CN" altLang="en-US" dirty="0"/>
              <a:t>第二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263352" y="116632"/>
            <a:ext cx="9001000" cy="746636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3200" b="1" kern="1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 panose="0201060900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单击此处编辑标题样式</a:t>
            </a:r>
          </a:p>
        </p:txBody>
      </p:sp>
    </p:spTree>
    <p:extLst>
      <p:ext uri="{BB962C8B-B14F-4D97-AF65-F5344CB8AC3E}">
        <p14:creationId xmlns:p14="http://schemas.microsoft.com/office/powerpoint/2010/main" val="126092890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487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919D0F2-12A6-433C-8B0A-0CB5FB26A066}" type="datetime1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3074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  <a:lvl2pPr>
              <a:defRPr sz="200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2pPr>
            <a:lvl3pPr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90B04FF-E5A5-40FE-8214-A9E3A490162B}" type="datetime1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3600" b="1" baseline="0">
                <a:solidFill>
                  <a:srgbClr val="004B85"/>
                </a:solidFill>
                <a:effectLst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920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11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755651" y="1752600"/>
            <a:ext cx="5232400" cy="2057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755651" y="3962400"/>
            <a:ext cx="5232400" cy="2057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E0DA05-077C-4FD0-A271-9DCCF2E8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E8230C45-9A31-4663-A0D0-A03E8481F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2601E50-CA09-431E-A2DD-17056E0E0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3111906-3167-4972-A1F6-545E527465A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758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930615" y="13066"/>
            <a:ext cx="8499574" cy="803364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133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C4643D-363A-4BAA-B049-73C529BADD74}" type="slidenum">
              <a:rPr lang="zh-CN" altLang="en-GB"/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91812891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930615" y="13065"/>
            <a:ext cx="8242146" cy="839833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512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tif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.tif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.tif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3450-B00C-4083-A665-4ACEFA817E0E}" type="datetimeFigureOut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23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8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71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83957" y="6562735"/>
            <a:ext cx="627184" cy="2952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Aft>
                <a:spcPct val="0"/>
              </a:spcAft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9BAACC9-F65D-4981-9EE3-44C441CEF858}" type="slidenum">
              <a:rPr lang="zh-CN" altLang="en-GB" smtClean="0"/>
              <a:t>‹#›</a:t>
            </a:fld>
            <a:endParaRPr lang="en-GB" altLang="zh-CN"/>
          </a:p>
        </p:txBody>
      </p:sp>
      <p:sp>
        <p:nvSpPr>
          <p:cNvPr id="17" name="椭圆 16"/>
          <p:cNvSpPr/>
          <p:nvPr/>
        </p:nvSpPr>
        <p:spPr bwMode="auto">
          <a:xfrm>
            <a:off x="10438636" y="-1"/>
            <a:ext cx="1063503" cy="883922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5076" tIns="101907" rIns="155076" bIns="101907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71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6" y="1375"/>
            <a:ext cx="856321" cy="883922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5076" tIns="101907" rIns="155076" bIns="101907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71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71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386382" y="4580"/>
            <a:ext cx="9574437" cy="812953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Tx/>
              <a:buFontTx/>
              <a:buChar char="•"/>
              <a:defRPr/>
            </a:pPr>
            <a:endParaRPr kumimoji="0" lang="en-US" altLang="zh-CN" sz="22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438639" y="1375"/>
            <a:ext cx="1053934" cy="898912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5076" tIns="101907" rIns="155076" bIns="101907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71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 bwMode="auto">
          <a:xfrm>
            <a:off x="845061" y="1375"/>
            <a:ext cx="1053934" cy="898912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5076" tIns="101907" rIns="155076" bIns="101907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71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18954" b="38628"/>
          <a:stretch>
            <a:fillRect/>
          </a:stretch>
        </p:blipFill>
        <p:spPr>
          <a:xfrm>
            <a:off x="315494" y="35652"/>
            <a:ext cx="1023999" cy="7818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0649" y="79926"/>
            <a:ext cx="1537776" cy="5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1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438151" y="1096091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zh-TW" sz="1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endParaRPr lang="en-US" altLang="zh-TW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Rectangle 12"/>
          <p:cNvSpPr/>
          <p:nvPr userDrawn="1"/>
        </p:nvSpPr>
        <p:spPr>
          <a:xfrm>
            <a:off x="11208568" y="188640"/>
            <a:ext cx="831600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334917" y="6237312"/>
            <a:ext cx="1441045" cy="368908"/>
          </a:xfrm>
          <a:prstGeom prst="rect">
            <a:avLst/>
          </a:prstGeom>
        </p:spPr>
      </p:pic>
      <p:sp>
        <p:nvSpPr>
          <p:cNvPr id="17" name="Rectangle 12"/>
          <p:cNvSpPr/>
          <p:nvPr userDrawn="1"/>
        </p:nvSpPr>
        <p:spPr>
          <a:xfrm>
            <a:off x="10992544" y="332656"/>
            <a:ext cx="1047665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2"/>
          <p:cNvSpPr/>
          <p:nvPr userDrawn="1"/>
        </p:nvSpPr>
        <p:spPr>
          <a:xfrm>
            <a:off x="10704512" y="476627"/>
            <a:ext cx="1335600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5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C00000"/>
          </a:solidFill>
          <a:latin typeface="+mj-lt"/>
          <a:ea typeface="+mj-ea"/>
          <a:cs typeface="汉仪中圆简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u"/>
        <a:defRPr sz="3000" kern="1200">
          <a:solidFill>
            <a:schemeClr val="tx1"/>
          </a:solidFill>
          <a:latin typeface="+mn-lt"/>
          <a:ea typeface="+mn-ea"/>
          <a:cs typeface="汉仪中圆简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汉仪中圆简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0000"/>
        <a:buFont typeface="华文中宋" panose="02010600040101010101" pitchFamily="2" charset="-122"/>
        <a:buChar char="–"/>
        <a:defRPr sz="2000" kern="1200">
          <a:solidFill>
            <a:schemeClr val="tx1"/>
          </a:solidFill>
          <a:latin typeface="+mn-lt"/>
          <a:ea typeface="+mn-ea"/>
          <a:cs typeface="汉仪中圆简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6">
            <a:extLst>
              <a:ext uri="{FF2B5EF4-FFF2-40B4-BE49-F238E27FC236}">
                <a16:creationId xmlns:a16="http://schemas.microsoft.com/office/drawing/2014/main" id="{AE8A4560-68C1-4396-9B67-C6BB35CAA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1" y="1115327"/>
            <a:ext cx="2295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zh-TW" sz="75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endParaRPr lang="en-US" altLang="zh-TW" sz="1800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DB9995EF-2E61-4521-8E0C-56F6884B229F}"/>
              </a:ext>
            </a:extLst>
          </p:cNvPr>
          <p:cNvSpPr/>
          <p:nvPr userDrawn="1"/>
        </p:nvSpPr>
        <p:spPr>
          <a:xfrm>
            <a:off x="11207752" y="188913"/>
            <a:ext cx="831849" cy="36512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172" name="图片 15">
            <a:extLst>
              <a:ext uri="{FF2B5EF4-FFF2-40B4-BE49-F238E27FC236}">
                <a16:creationId xmlns:a16="http://schemas.microsoft.com/office/drawing/2014/main" id="{000808CF-8E1B-406D-9EC3-3CCC24ABBF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6237288"/>
            <a:ext cx="14414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20C2FDC9-3703-40C2-85CD-CA16AE16841D}"/>
              </a:ext>
            </a:extLst>
          </p:cNvPr>
          <p:cNvSpPr/>
          <p:nvPr userDrawn="1"/>
        </p:nvSpPr>
        <p:spPr>
          <a:xfrm>
            <a:off x="10991851" y="333376"/>
            <a:ext cx="1047749" cy="34925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421F5D7-2494-4753-B855-664EE8A8FA61}"/>
              </a:ext>
            </a:extLst>
          </p:cNvPr>
          <p:cNvSpPr/>
          <p:nvPr userDrawn="1"/>
        </p:nvSpPr>
        <p:spPr>
          <a:xfrm>
            <a:off x="10703984" y="476251"/>
            <a:ext cx="1335616" cy="36513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0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>
          <a:solidFill>
            <a:srgbClr val="C00000"/>
          </a:solidFill>
          <a:latin typeface="+mj-lt"/>
          <a:ea typeface="+mj-ea"/>
          <a:cs typeface="汉仪中圆简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u"/>
        <a:defRPr sz="2200" kern="1200">
          <a:solidFill>
            <a:schemeClr val="tx1"/>
          </a:solidFill>
          <a:latin typeface="+mn-lt"/>
          <a:ea typeface="+mn-ea"/>
          <a:cs typeface="汉仪中圆简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l"/>
        <a:defRPr kern="1200">
          <a:solidFill>
            <a:schemeClr val="tx1"/>
          </a:solidFill>
          <a:latin typeface="+mn-lt"/>
          <a:ea typeface="+mn-ea"/>
          <a:cs typeface="汉仪中圆简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0000"/>
        <a:buFont typeface="华文中宋" panose="02010600040101010101" pitchFamily="2" charset="-122"/>
        <a:buChar char="–"/>
        <a:defRPr sz="1500" kern="1200">
          <a:solidFill>
            <a:schemeClr val="tx1"/>
          </a:solidFill>
          <a:latin typeface="+mn-lt"/>
          <a:ea typeface="+mn-ea"/>
          <a:cs typeface="汉仪中圆简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汉仪中圆简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汉仪中圆简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71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83957" y="6562735"/>
            <a:ext cx="627184" cy="2952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Aft>
                <a:spcPct val="0"/>
              </a:spcAft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9BAACC9-F65D-4981-9EE3-44C441CEF858}" type="slidenum">
              <a:rPr lang="zh-CN" altLang="en-GB" smtClean="0"/>
              <a:t>‹#›</a:t>
            </a:fld>
            <a:endParaRPr lang="en-GB" altLang="zh-CN"/>
          </a:p>
        </p:txBody>
      </p:sp>
      <p:sp>
        <p:nvSpPr>
          <p:cNvPr id="17" name="椭圆 16"/>
          <p:cNvSpPr/>
          <p:nvPr/>
        </p:nvSpPr>
        <p:spPr bwMode="auto">
          <a:xfrm>
            <a:off x="10438636" y="-1"/>
            <a:ext cx="1063503" cy="883922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5076" tIns="101907" rIns="155076" bIns="101907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71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6" y="1375"/>
            <a:ext cx="856321" cy="883922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5076" tIns="101907" rIns="155076" bIns="101907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71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71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386382" y="4580"/>
            <a:ext cx="9574437" cy="812953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Tx/>
              <a:buFontTx/>
              <a:buChar char="•"/>
              <a:defRPr/>
            </a:pPr>
            <a:endParaRPr kumimoji="0" lang="en-US" altLang="zh-CN" sz="22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438639" y="1375"/>
            <a:ext cx="1053934" cy="898912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5076" tIns="101907" rIns="155076" bIns="101907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71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 bwMode="auto">
          <a:xfrm>
            <a:off x="845061" y="1375"/>
            <a:ext cx="1053934" cy="898912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5076" tIns="101907" rIns="155076" bIns="101907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71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18954" b="38628"/>
          <a:stretch>
            <a:fillRect/>
          </a:stretch>
        </p:blipFill>
        <p:spPr>
          <a:xfrm>
            <a:off x="315494" y="35652"/>
            <a:ext cx="1023999" cy="7818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0649" y="79926"/>
            <a:ext cx="1537776" cy="5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438151" y="1096091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zh-TW" sz="1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endParaRPr lang="en-US" altLang="zh-TW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Rectangle 12"/>
          <p:cNvSpPr/>
          <p:nvPr userDrawn="1"/>
        </p:nvSpPr>
        <p:spPr>
          <a:xfrm>
            <a:off x="11208568" y="188640"/>
            <a:ext cx="831600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334917" y="6237312"/>
            <a:ext cx="1441045" cy="368908"/>
          </a:xfrm>
          <a:prstGeom prst="rect">
            <a:avLst/>
          </a:prstGeom>
        </p:spPr>
      </p:pic>
      <p:sp>
        <p:nvSpPr>
          <p:cNvPr id="17" name="Rectangle 12"/>
          <p:cNvSpPr/>
          <p:nvPr userDrawn="1"/>
        </p:nvSpPr>
        <p:spPr>
          <a:xfrm>
            <a:off x="10992544" y="332656"/>
            <a:ext cx="1047665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2"/>
          <p:cNvSpPr/>
          <p:nvPr userDrawn="1"/>
        </p:nvSpPr>
        <p:spPr>
          <a:xfrm>
            <a:off x="10704512" y="476627"/>
            <a:ext cx="1335600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3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C00000"/>
          </a:solidFill>
          <a:latin typeface="+mj-lt"/>
          <a:ea typeface="+mj-ea"/>
          <a:cs typeface="汉仪中圆简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/>
          <a:cs typeface="汉仪中圆简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u"/>
        <a:defRPr sz="3000" kern="1200">
          <a:solidFill>
            <a:schemeClr val="tx1"/>
          </a:solidFill>
          <a:latin typeface="+mn-lt"/>
          <a:ea typeface="+mn-ea"/>
          <a:cs typeface="汉仪中圆简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汉仪中圆简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0000"/>
        <a:buFont typeface="华文中宋" panose="02010600040101010101" pitchFamily="2" charset="-122"/>
        <a:buChar char="–"/>
        <a:defRPr sz="2000" kern="1200">
          <a:solidFill>
            <a:schemeClr val="tx1"/>
          </a:solidFill>
          <a:latin typeface="+mn-lt"/>
          <a:ea typeface="+mn-ea"/>
          <a:cs typeface="汉仪中圆简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6"/>
          <p:cNvSpPr>
            <a:spLocks noChangeArrowheads="1"/>
          </p:cNvSpPr>
          <p:nvPr/>
        </p:nvSpPr>
        <p:spPr bwMode="auto">
          <a:xfrm>
            <a:off x="438151" y="1096091"/>
            <a:ext cx="242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9pPr>
          </a:lstStyle>
          <a:p>
            <a:pPr eaLnBrk="1" hangingPunct="1">
              <a:defRPr/>
            </a:pPr>
            <a:r>
              <a:rPr lang="en-US" altLang="zh-TW" sz="1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endParaRPr lang="en-US" altLang="zh-TW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Rectangle 12"/>
          <p:cNvSpPr/>
          <p:nvPr userDrawn="1"/>
        </p:nvSpPr>
        <p:spPr>
          <a:xfrm>
            <a:off x="11208568" y="188640"/>
            <a:ext cx="831600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34917" y="6237312"/>
            <a:ext cx="1441045" cy="368908"/>
          </a:xfrm>
          <a:prstGeom prst="rect">
            <a:avLst/>
          </a:prstGeom>
        </p:spPr>
      </p:pic>
      <p:sp>
        <p:nvSpPr>
          <p:cNvPr id="17" name="Rectangle 12"/>
          <p:cNvSpPr/>
          <p:nvPr userDrawn="1"/>
        </p:nvSpPr>
        <p:spPr>
          <a:xfrm>
            <a:off x="10992544" y="332656"/>
            <a:ext cx="1047665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2"/>
          <p:cNvSpPr/>
          <p:nvPr userDrawn="1"/>
        </p:nvSpPr>
        <p:spPr>
          <a:xfrm>
            <a:off x="10704512" y="476627"/>
            <a:ext cx="1335600" cy="36000"/>
          </a:xfrm>
          <a:prstGeom prst="rect">
            <a:avLst/>
          </a:prstGeom>
          <a:solidFill>
            <a:srgbClr val="00C5FF"/>
          </a:solidFill>
          <a:ln>
            <a:solidFill>
              <a:srgbClr val="00C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C00000"/>
          </a:solidFill>
          <a:latin typeface="+mj-lt"/>
          <a:ea typeface="+mj-ea"/>
          <a:cs typeface="汉仪中圆简" panose="02010609000101010101" pitchFamily="49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 panose="02010609000101010101" pitchFamily="49" charset="-122"/>
          <a:cs typeface="汉仪中圆简" panose="0201060900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 panose="02010609000101010101" pitchFamily="49" charset="-122"/>
          <a:cs typeface="汉仪中圆简" panose="0201060900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 panose="02010609000101010101" pitchFamily="49" charset="-122"/>
          <a:cs typeface="汉仪中圆简" panose="0201060900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Cambria" panose="02040503050406030204" pitchFamily="18" charset="0"/>
          <a:ea typeface="汉仪中圆简" panose="02010609000101010101" pitchFamily="49" charset="-122"/>
          <a:cs typeface="汉仪中圆简" panose="02010609000101010101" pitchFamily="49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 panose="02010609000101010101" pitchFamily="49" charset="-122"/>
          <a:cs typeface="汉仪中圆简" panose="02010609000101010101" pitchFamily="49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 panose="02010609000101010101" pitchFamily="49" charset="-122"/>
          <a:cs typeface="汉仪中圆简" panose="02010609000101010101" pitchFamily="49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 panose="02010609000101010101" pitchFamily="49" charset="-122"/>
          <a:cs typeface="汉仪中圆简" panose="02010609000101010101" pitchFamily="49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Cambria" panose="02040503050406030204" pitchFamily="18" charset="0"/>
          <a:ea typeface="汉仪中圆简" panose="02010609000101010101" pitchFamily="49" charset="-122"/>
          <a:cs typeface="汉仪中圆简" panose="0201060900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u"/>
        <a:defRPr sz="3000" kern="1200">
          <a:solidFill>
            <a:schemeClr val="tx1"/>
          </a:solidFill>
          <a:latin typeface="+mn-lt"/>
          <a:ea typeface="+mn-ea"/>
          <a:cs typeface="汉仪中圆简" panose="02010609000101010101" pitchFamily="49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汉仪中圆简" panose="02010609000101010101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0000"/>
        <a:buFont typeface="华文中宋" panose="02010600040101010101" pitchFamily="2" charset="-122"/>
        <a:buChar char="–"/>
        <a:defRPr sz="2000" kern="1200">
          <a:solidFill>
            <a:schemeClr val="tx1"/>
          </a:solidFill>
          <a:latin typeface="+mn-lt"/>
          <a:ea typeface="+mn-ea"/>
          <a:cs typeface="汉仪中圆简" panose="02010609000101010101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 panose="02010609000101010101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汉仪中圆简" panose="02010609000101010101" pitchFamily="49" charset="-122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fld id="{9999DB5F-07E3-4B3F-9B47-616821155232}" type="datetime1">
              <a:rPr lang="zh-CN" altLang="en-US" smtClean="0"/>
              <a:pPr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7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>
          <p15:clr>
            <a:srgbClr val="F26B43"/>
          </p15:clr>
        </p15:guide>
        <p15:guide id="2" pos="3840">
          <p15:clr>
            <a:srgbClr val="F26B43"/>
          </p15:clr>
        </p15:guide>
        <p15:guide id="3" pos="416">
          <p15:clr>
            <a:srgbClr val="F26B43"/>
          </p15:clr>
        </p15:guide>
        <p15:guide id="4" pos="7256">
          <p15:clr>
            <a:srgbClr val="F26B43"/>
          </p15:clr>
        </p15:guide>
        <p15:guide id="5" orient="horz" pos="648">
          <p15:clr>
            <a:srgbClr val="F26B43"/>
          </p15:clr>
        </p15:guide>
        <p15:guide id="6" orient="horz" pos="712">
          <p15:clr>
            <a:srgbClr val="F26B43"/>
          </p15:clr>
        </p15:guide>
        <p15:guide id="7" orient="horz" pos="3928">
          <p15:clr>
            <a:srgbClr val="F26B43"/>
          </p15:clr>
        </p15:guide>
        <p15:guide id="8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30C7D228-EB6A-402E-80D4-F4E53B2F3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9265" y="1972163"/>
            <a:ext cx="9144000" cy="19685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Cryomodules for SC accelerator</a:t>
            </a:r>
            <a:endParaRPr lang="zh-CN" altLang="en-US" sz="115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副标题 2">
            <a:extLst>
              <a:ext uri="{FF2B5EF4-FFF2-40B4-BE49-F238E27FC236}">
                <a16:creationId xmlns:a16="http://schemas.microsoft.com/office/drawing/2014/main" id="{6BFA1BE9-942C-497E-AAC8-C0124030FE1B}"/>
              </a:ext>
            </a:extLst>
          </p:cNvPr>
          <p:cNvSpPr txBox="1">
            <a:spLocks/>
          </p:cNvSpPr>
          <p:nvPr/>
        </p:nvSpPr>
        <p:spPr>
          <a:xfrm>
            <a:off x="659958" y="4031273"/>
            <a:ext cx="10996653" cy="2579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Rui Ge (IHEP)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Sixth Asian School on Superconductivity &amp; Cryogenics for Accelerators (ASSCA 2025)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HEPS Campus,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Huairou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Beijing,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March 29</a:t>
            </a:r>
            <a:r>
              <a:rPr kumimoji="0" lang="en-US" altLang="zh-CN" sz="2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2025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C885D8A-D47C-48DD-A9A3-F1BCB21CEB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34" y="393963"/>
            <a:ext cx="3206139" cy="6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3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5559F-2B48-4871-A085-23AD8D9D383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Cryostats and cryomodules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2947" name="内容占位符 2">
            <a:extLst>
              <a:ext uri="{FF2B5EF4-FFF2-40B4-BE49-F238E27FC236}">
                <a16:creationId xmlns:a16="http://schemas.microsoft.com/office/drawing/2014/main" id="{D9F2FF09-BFBA-4DD6-AEF9-DD8406EA5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1125539"/>
            <a:ext cx="11249891" cy="53990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CN" dirty="0"/>
              <a:t>Cryostats that contain superconducting radio frequency cavities are frequently referred to as cryomodules.</a:t>
            </a:r>
          </a:p>
          <a:p>
            <a:r>
              <a:rPr lang="en-US" altLang="zh-CN" dirty="0"/>
              <a:t>The function of the cryomodules are to maintain the cavities and cold mass at the required temperatures.</a:t>
            </a:r>
          </a:p>
          <a:p>
            <a:r>
              <a:rPr lang="en-US" altLang="zh-CN" dirty="0"/>
              <a:t>Cryomodules are one of the branches or parts of the cryogenics. </a:t>
            </a:r>
          </a:p>
          <a:p>
            <a:r>
              <a:rPr lang="en-US" altLang="zh-CN" dirty="0"/>
              <a:t>Research of cryomodules require many disciplines’ knowledge, such as cryogenics, vacuum, mechanic, materials, heat transfer and even hydrodynamics etc.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3A5F9B-898B-474A-A447-A875868C8AC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 principles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3971" name="内容占位符 2">
            <a:extLst>
              <a:ext uri="{FF2B5EF4-FFF2-40B4-BE49-F238E27FC236}">
                <a16:creationId xmlns:a16="http://schemas.microsoft.com/office/drawing/2014/main" id="{758C0438-65DC-4B40-ABC3-E4C14FFA6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92" y="1117600"/>
            <a:ext cx="11453090" cy="55975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CN" dirty="0"/>
              <a:t>In addition to the common requirements with other types of cryostats, superconducting accelerator cryostats also have their own unique requirements, the design goal as follows:</a:t>
            </a:r>
          </a:p>
          <a:p>
            <a:r>
              <a:rPr lang="en-US" altLang="zh-CN" dirty="0"/>
              <a:t>Design temperature, Complex combination of multiple temperature zones</a:t>
            </a:r>
          </a:p>
          <a:p>
            <a:r>
              <a:rPr lang="en-US" altLang="zh-CN" dirty="0"/>
              <a:t>Comprehensive utilization of cryogenic engineering materials. Usually, dozens of materials are used simultaneously in a cryostat</a:t>
            </a:r>
          </a:p>
          <a:p>
            <a:r>
              <a:rPr lang="en-US" altLang="zh-CN" dirty="0"/>
              <a:t>The optimized structural design and its maintainability are related to the performance, construction, and operating costs of large superconducting accelerators</a:t>
            </a:r>
          </a:p>
          <a:p>
            <a:r>
              <a:rPr lang="en-US" altLang="zh-CN" dirty="0"/>
              <a:t>Low heat leakage is a common requirement for all cryostats </a:t>
            </a:r>
          </a:p>
          <a:p>
            <a:r>
              <a:rPr lang="en-US" altLang="zh-CN" dirty="0"/>
              <a:t>Low temperature sealing is a global challenge, Sometimes even a small leak can have extremely negative effects</a:t>
            </a:r>
          </a:p>
          <a:p>
            <a:r>
              <a:rPr lang="en-US" altLang="zh-CN" dirty="0"/>
              <a:t>Precision alignment and measurement may be unique to SC accelerator cryostats</a:t>
            </a:r>
          </a:p>
          <a:p>
            <a:r>
              <a:rPr lang="en-US" altLang="zh-CN" dirty="0"/>
              <a:t>Vacuum and leak detection techniques are also crucial</a:t>
            </a:r>
          </a:p>
          <a:p>
            <a:r>
              <a:rPr lang="en-US" altLang="zh-CN" dirty="0"/>
              <a:t>Cryostats usually need to comply with the regulations and requirements for pressure vessels in the country where they are located</a:t>
            </a:r>
          </a:p>
          <a:p>
            <a:r>
              <a:rPr lang="en-US" altLang="zh-CN" dirty="0"/>
              <a:t>……</a:t>
            </a:r>
          </a:p>
          <a:p>
            <a:endParaRPr lang="en-US" altLang="zh-CN" dirty="0">
              <a:latin typeface="Comic Sans MS" panose="030F0702030302020204" pitchFamily="66" charset="0"/>
            </a:endParaRPr>
          </a:p>
          <a:p>
            <a:endParaRPr lang="en-US" altLang="zh-CN" dirty="0">
              <a:latin typeface="Comic Sans MS" panose="030F0702030302020204" pitchFamily="66" charset="0"/>
            </a:endParaRPr>
          </a:p>
          <a:p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41D6BB-EFBD-4A59-AE31-A58C10B7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576484"/>
            <a:ext cx="10868061" cy="484030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Large scale SC accelerator and related cryomodules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Cryostats and cryomodules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knowledge for the cryomodule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cs typeface="Arial" panose="020B0604020202020204" pitchFamily="34" charset="0"/>
              </a:rPr>
              <a:t>Typical cases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183346C-796D-4772-8F31-0BE0728B22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Content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22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792369-7A11-420A-ADCE-31641514B75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cryogenic engineering materials and its main characteristics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819B5AA-4B96-4798-A47D-327FD9CB2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Types of materials</a:t>
            </a:r>
          </a:p>
          <a:p>
            <a:r>
              <a:rPr lang="en-US" altLang="zh-CN" dirty="0"/>
              <a:t>Thermal expansion and contraction characteristics of materials</a:t>
            </a:r>
          </a:p>
          <a:p>
            <a:r>
              <a:rPr lang="en-US" altLang="zh-CN" dirty="0"/>
              <a:t>Specific heat of materials</a:t>
            </a:r>
          </a:p>
          <a:p>
            <a:r>
              <a:rPr lang="en-US" altLang="zh-CN" dirty="0"/>
              <a:t>Thermal conductivity of materials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3D8A78C-0346-4A0F-BC4C-67B73DD0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429287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Austenitic stainless steels e.g. 304, 304L, 316, 321</a:t>
            </a:r>
          </a:p>
          <a:p>
            <a:r>
              <a:rPr lang="en-US" altLang="zh-CN" dirty="0"/>
              <a:t>Aluminum alloys e.g. 6061, 6063, 1100</a:t>
            </a:r>
          </a:p>
          <a:p>
            <a:r>
              <a:rPr lang="en-US" altLang="zh-CN" dirty="0"/>
              <a:t>Copper e.g. OFHC, ETP and phosphorous deoxidized</a:t>
            </a:r>
          </a:p>
          <a:p>
            <a:r>
              <a:rPr lang="en-US" altLang="zh-CN" dirty="0"/>
              <a:t>Brass</a:t>
            </a:r>
          </a:p>
          <a:p>
            <a:r>
              <a:rPr lang="en-US" altLang="zh-CN" dirty="0"/>
              <a:t>Fiber reinforced plastics such as G-10 and G-11</a:t>
            </a:r>
          </a:p>
          <a:p>
            <a:r>
              <a:rPr lang="en-US" altLang="zh-CN" dirty="0"/>
              <a:t>carbon fiber </a:t>
            </a:r>
          </a:p>
          <a:p>
            <a:r>
              <a:rPr lang="en-US" altLang="zh-CN" dirty="0"/>
              <a:t>Teflon (depending on the application)</a:t>
            </a:r>
          </a:p>
          <a:p>
            <a:r>
              <a:rPr lang="en-US" altLang="zh-CN" dirty="0"/>
              <a:t>Niobium and Titanium (frequently used in superconducting RF systems)</a:t>
            </a:r>
          </a:p>
          <a:p>
            <a:r>
              <a:rPr lang="en-US" altLang="zh-CN" dirty="0"/>
              <a:t>Invar (Ni/Fe alloy) useful in making washers due to its lower coefficient of expansion</a:t>
            </a:r>
          </a:p>
          <a:p>
            <a:r>
              <a:rPr lang="en-US" altLang="zh-CN" dirty="0"/>
              <a:t>Indium (used as an O ring material)</a:t>
            </a:r>
          </a:p>
          <a:p>
            <a:r>
              <a:rPr lang="en-US" altLang="zh-CN" dirty="0"/>
              <a:t>Kapton and Mylar (used in Multilayer Insulation and as electrical insulation)</a:t>
            </a:r>
          </a:p>
          <a:p>
            <a:r>
              <a:rPr lang="en-US" altLang="zh-CN" dirty="0"/>
              <a:t>Quartz (used in windows)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6EFD0BC-9ECD-42F7-8EF3-64747CDB322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Materials suitable for use at cryogenic temperatures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1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BE686E3-4742-4590-946B-C2C68A1CF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Martensitic stainless steels—undergoes ductile to brittle transition when cooled down.</a:t>
            </a:r>
          </a:p>
          <a:p>
            <a:r>
              <a:rPr lang="en-US" altLang="zh-CN" dirty="0"/>
              <a:t>Cast Iron—also becomes brittle</a:t>
            </a:r>
          </a:p>
          <a:p>
            <a:r>
              <a:rPr lang="en-US" altLang="zh-CN" dirty="0"/>
              <a:t>Carbon steels—also becomes brittle. Sometimes used in 300 K vacuum vessels but care must be taken that breaks in cryogenic lines do not cause the vacuum vessels to cool down and fail.</a:t>
            </a:r>
          </a:p>
          <a:p>
            <a:r>
              <a:rPr lang="en-US" altLang="zh-CN" dirty="0"/>
              <a:t>Rubber and most plastics.</a:t>
            </a:r>
            <a:endParaRPr lang="zh-CN" altLang="en-US" dirty="0"/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id="{59024EB9-63B9-4D9F-9A66-E2BB7937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Materials unsuitable for use at cryogenic temperatures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69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17477ED9-D17A-4F25-B814-E5AB3E0E5E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292010"/>
              </p:ext>
            </p:extLst>
          </p:nvPr>
        </p:nvGraphicFramePr>
        <p:xfrm>
          <a:off x="457200" y="1193800"/>
          <a:ext cx="10972800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11865909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16727813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232818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n-NO" altLang="zh-CN" dirty="0"/>
                        <a:t>Material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altLang="zh-CN" dirty="0"/>
                        <a:t>ΔL/L (300–100 K)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zh-CN" dirty="0"/>
                        <a:t>Δ</a:t>
                      </a:r>
                      <a:r>
                        <a:rPr lang="en-US" altLang="zh-CN" dirty="0"/>
                        <a:t>L/L (100–4 K)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339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Stainless steel</a:t>
                      </a:r>
                      <a:endParaRPr lang="zh-CN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296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9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Copper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326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44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34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Aluminum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415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47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12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Iron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198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18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171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Invar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/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288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Brass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340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57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06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Epoxy/fiberglass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279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47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933637"/>
                  </a:ext>
                </a:extLst>
              </a:tr>
              <a:tr h="149860">
                <a:tc>
                  <a:txBody>
                    <a:bodyPr/>
                    <a:lstStyle/>
                    <a:p>
                      <a:r>
                        <a:rPr lang="en-US" altLang="zh-CN" dirty="0"/>
                        <a:t>Titanium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134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17 × 10</a:t>
                      </a:r>
                      <a:r>
                        <a:rPr lang="en-US" altLang="zh-CN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−5</a:t>
                      </a:r>
                      <a:endParaRPr lang="zh-CN" altLang="en-US" sz="18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490622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E8A93344-6AE0-4570-B1AB-6F762D9F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38" y="142852"/>
            <a:ext cx="11823662" cy="7254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Materials’ thermal expansion and contraction characteristics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B38441-26DE-495E-B2C4-35E08C56F308}"/>
              </a:ext>
            </a:extLst>
          </p:cNvPr>
          <p:cNvSpPr/>
          <p:nvPr/>
        </p:nvSpPr>
        <p:spPr>
          <a:xfrm>
            <a:off x="412750" y="4526280"/>
            <a:ext cx="110617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zh-CN" sz="2800" dirty="0"/>
              <a:t>Thermal contraction for practical engineering materials </a:t>
            </a:r>
          </a:p>
          <a:p>
            <a:r>
              <a:rPr lang="en-US" altLang="zh-CN" sz="2800" dirty="0"/>
              <a:t>      between 300 and 100 K</a:t>
            </a:r>
          </a:p>
          <a:p>
            <a:r>
              <a:rPr lang="en-US" altLang="zh-CN" sz="2800" dirty="0"/>
              <a:t>      between 100 and 4 K</a:t>
            </a: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zh-CN" sz="2800" dirty="0"/>
              <a:t>Most of the cold shrinkage occurs in the liquid nitrogen temperature range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75334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5202333-048E-4D78-BB6E-A7A95AD2B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Allow components room to contract through the use of sliding joints, bellows or only fixing at a single point</a:t>
            </a:r>
          </a:p>
          <a:p>
            <a:r>
              <a:rPr lang="en-US" altLang="zh-CN" dirty="0"/>
              <a:t>Install sufficient slack into wire and cable assemblies to allow for contraction</a:t>
            </a:r>
          </a:p>
          <a:p>
            <a:r>
              <a:rPr lang="en-US" altLang="zh-CN" dirty="0"/>
              <a:t>Overlap thermal shields and multilayer insulation to avoid gaps upon cool down and contraction</a:t>
            </a:r>
          </a:p>
          <a:p>
            <a:r>
              <a:rPr lang="en-US" altLang="zh-CN" dirty="0"/>
              <a:t>Analyze the effect of thermal contraction on system alignment and on the possibility of interferences between adjacent components</a:t>
            </a:r>
          </a:p>
          <a:p>
            <a:r>
              <a:rPr lang="en-US" altLang="zh-CN" dirty="0"/>
              <a:t>Play particular attention to the impact of thermal contraction on different materials connected to or adjacent to each other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5EEAE2C-236A-425D-9B4E-6FFEF8180CC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Materials’ thermal contraction to the design of the cryostats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353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A1A3F23-863A-4E18-A785-60001D192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916" y="1785936"/>
            <a:ext cx="5890916" cy="3713164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/>
              <a:t>The lower temperature the lower specific </a:t>
            </a:r>
          </a:p>
          <a:p>
            <a:r>
              <a:rPr lang="en-US" altLang="zh-CN" dirty="0"/>
              <a:t>Materials’ specific heat characteristics  usually caused the long cool down time especially for the large scale cryogenic system.</a:t>
            </a:r>
          </a:p>
          <a:p>
            <a:r>
              <a:rPr lang="en-US" altLang="zh-CN" dirty="0"/>
              <a:t>Low specific heat at low temperature means small heat leakage caused big temperature increase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81CF994-61DE-4622-81F8-AE2C8B418A5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Specific heat of materials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F9D9E8-7655-4F32-9CC9-2B28ED83B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3" r="5494" b="2222"/>
          <a:stretch/>
        </p:blipFill>
        <p:spPr>
          <a:xfrm>
            <a:off x="0" y="1519368"/>
            <a:ext cx="5890916" cy="45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61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887346-9531-47AB-A068-9571F8DA607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Heat conductivity of materials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68509F82-FAC4-42BA-BE4E-5EC44B61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54767"/>
            <a:ext cx="6987941" cy="462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8" name="TextBox 3">
            <a:extLst>
              <a:ext uri="{FF2B5EF4-FFF2-40B4-BE49-F238E27FC236}">
                <a16:creationId xmlns:a16="http://schemas.microsoft.com/office/drawing/2014/main" id="{69AD7B4E-4EA5-4AE5-9691-0101BA1B2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926" y="5574547"/>
            <a:ext cx="88402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Low conductivity and thermal interception are effect ways to reduce the heat conduction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Enhanced heat transfer by use high heat conductivity materials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41D6BB-EFBD-4A59-AE31-A58C10B7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576484"/>
            <a:ext cx="10868061" cy="484030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scale SC accelerator and related cryomodules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Cryostats and cryomodules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Basic knowledge for the cryomodule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cs typeface="Arial" panose="020B0604020202020204" pitchFamily="34" charset="0"/>
              </a:rPr>
              <a:t>Typical cases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183346C-796D-4772-8F31-0BE0728B22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Content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91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047D424-D36B-497F-88F8-D99C2EFF2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73" y="1206500"/>
            <a:ext cx="3816514" cy="5118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EF11AC-2543-4DA8-BB80-E3C33AC17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99" y="1206500"/>
            <a:ext cx="3838575" cy="51181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AF5B5D-D464-4087-ABCB-2FFD5EEB3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74" y="1206500"/>
            <a:ext cx="4488428" cy="5118100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40563BDC-CE0C-4338-BA19-BFE95BBF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Heat conductivity of materials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88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26629C7-0BBF-4DC3-BE62-54394D649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493500" cy="4840303"/>
          </a:xfrm>
        </p:spPr>
        <p:txBody>
          <a:bodyPr>
            <a:normAutofit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Conduction, heat transport in the solid</a:t>
            </a:r>
          </a:p>
          <a:p>
            <a:pPr marL="0" indent="0">
              <a:buNone/>
            </a:pPr>
            <a:r>
              <a:rPr lang="en-US" altLang="zh-CN" dirty="0">
                <a:cs typeface="Arial" panose="020B0604020202020204" pitchFamily="34" charset="0"/>
              </a:rPr>
              <a:t>      Q=-K(T) A </a:t>
            </a:r>
            <a:r>
              <a:rPr lang="en-US" altLang="zh-CN" dirty="0" err="1">
                <a:cs typeface="Arial" panose="020B0604020202020204" pitchFamily="34" charset="0"/>
              </a:rPr>
              <a:t>gradT</a:t>
            </a:r>
            <a:r>
              <a:rPr lang="en-US" altLang="zh-CN" dirty="0">
                <a:cs typeface="Arial" panose="020B0604020202020204" pitchFamily="34" charset="0"/>
              </a:rPr>
              <a:t>   Fourier’s law of heat conduction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Convection, heat caused by moving fluid</a:t>
            </a:r>
          </a:p>
          <a:p>
            <a:pPr marL="0" indent="0">
              <a:buNone/>
            </a:pPr>
            <a:r>
              <a:rPr lang="en-US" altLang="zh-CN" dirty="0">
                <a:cs typeface="Arial" panose="020B0604020202020204" pitchFamily="34" charset="0"/>
              </a:rPr>
              <a:t>      Q=</a:t>
            </a:r>
            <a:r>
              <a:rPr lang="en-US" altLang="zh-CN" dirty="0" err="1">
                <a:cs typeface="Arial" panose="020B0604020202020204" pitchFamily="34" charset="0"/>
              </a:rPr>
              <a:t>hA</a:t>
            </a:r>
            <a:r>
              <a:rPr lang="en-US" altLang="zh-CN" dirty="0">
                <a:cs typeface="Arial" panose="020B0604020202020204" pitchFamily="34" charset="0"/>
              </a:rPr>
              <a:t>(Tw-</a:t>
            </a:r>
            <a:r>
              <a:rPr lang="en-US" altLang="zh-CN" dirty="0" err="1">
                <a:cs typeface="Arial" panose="020B0604020202020204" pitchFamily="34" charset="0"/>
              </a:rPr>
              <a:t>Tf</a:t>
            </a:r>
            <a:r>
              <a:rPr lang="en-US" altLang="zh-CN" dirty="0">
                <a:cs typeface="Arial" panose="020B0604020202020204" pitchFamily="34" charset="0"/>
              </a:rPr>
              <a:t>)   Newton’s law of cooling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Radiation, heat caused by electromagnetic</a:t>
            </a:r>
          </a:p>
          <a:p>
            <a:pPr marL="0" indent="0">
              <a:buNone/>
            </a:pPr>
            <a:r>
              <a:rPr lang="en-US" altLang="zh-CN" dirty="0">
                <a:cs typeface="Arial" panose="020B0604020202020204" pitchFamily="34" charset="0"/>
              </a:rPr>
              <a:t>      Q=</a:t>
            </a:r>
            <a:r>
              <a:rPr lang="el-GR" altLang="zh-CN" dirty="0">
                <a:cs typeface="Arial" panose="020B0604020202020204" pitchFamily="34" charset="0"/>
              </a:rPr>
              <a:t>σε</a:t>
            </a:r>
            <a:r>
              <a:rPr lang="en-US" altLang="zh-CN" dirty="0">
                <a:cs typeface="Arial" panose="020B0604020202020204" pitchFamily="34" charset="0"/>
              </a:rPr>
              <a:t>A(Th</a:t>
            </a:r>
            <a:r>
              <a:rPr lang="en-US" altLang="zh-CN" baseline="30000" dirty="0">
                <a:cs typeface="Arial" panose="020B0604020202020204" pitchFamily="34" charset="0"/>
              </a:rPr>
              <a:t>4</a:t>
            </a:r>
            <a:r>
              <a:rPr lang="en-US" altLang="zh-CN" dirty="0">
                <a:cs typeface="Arial" panose="020B0604020202020204" pitchFamily="34" charset="0"/>
              </a:rPr>
              <a:t>-Tc</a:t>
            </a:r>
            <a:r>
              <a:rPr lang="en-US" altLang="zh-CN" baseline="30000" dirty="0">
                <a:cs typeface="Arial" panose="020B0604020202020204" pitchFamily="34" charset="0"/>
              </a:rPr>
              <a:t>4</a:t>
            </a:r>
            <a:r>
              <a:rPr lang="en-US" altLang="zh-CN" dirty="0">
                <a:cs typeface="Arial" panose="020B0604020202020204" pitchFamily="34" charset="0"/>
              </a:rPr>
              <a:t>)   Stefan-Boltzmann’s law</a:t>
            </a:r>
          </a:p>
          <a:p>
            <a:r>
              <a:rPr lang="en-US" altLang="zh-CN" b="1" dirty="0"/>
              <a:t>Fully utilize the basic principles of heat transfer to carry out thermodynamic design of the cryomodules</a:t>
            </a:r>
            <a:endParaRPr lang="zh-CN" altLang="en-US" b="1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C9E0EED-15B7-43FD-857A-941BC63E436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Cryogenic heat transfer technology 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3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CE08B7-DA7E-4F20-96EE-AA1A62F47F8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reduce the conduction heat transfer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685C8-FB3F-4E06-B25B-B02569EB4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2400" dirty="0">
                <a:cs typeface="Arial" panose="020B0604020202020204" pitchFamily="34" charset="0"/>
              </a:rPr>
              <a:t>Application of materials with low conductivity</a:t>
            </a:r>
          </a:p>
          <a:p>
            <a:pPr marL="0" indent="0">
              <a:buNone/>
              <a:defRPr/>
            </a:pPr>
            <a:r>
              <a:rPr lang="en-US" altLang="zh-CN" sz="2400" dirty="0">
                <a:cs typeface="Arial" panose="020B0604020202020204" pitchFamily="34" charset="0"/>
              </a:rPr>
              <a:t>    Most of the support of the </a:t>
            </a:r>
            <a:r>
              <a:rPr lang="en-US" altLang="zh-CN" sz="2400" dirty="0" err="1">
                <a:cs typeface="Arial" panose="020B0604020202020204" pitchFamily="34" charset="0"/>
              </a:rPr>
              <a:t>crymoduels</a:t>
            </a:r>
            <a:r>
              <a:rPr lang="en-US" altLang="zh-CN" sz="2400" dirty="0">
                <a:cs typeface="Arial" panose="020B0604020202020204" pitchFamily="34" charset="0"/>
              </a:rPr>
              <a:t> use the materials such as fiber-glass G10, G11, carbon fiber, Teflon etc., with lower conductivity but higher mechanic performance to realize the transition between the cold mass and the vacuum vessel </a:t>
            </a:r>
          </a:p>
          <a:p>
            <a:pPr>
              <a:defRPr/>
            </a:pPr>
            <a:r>
              <a:rPr lang="en-US" altLang="zh-CN" sz="2400" dirty="0">
                <a:cs typeface="Arial" panose="020B0604020202020204" pitchFamily="34" charset="0"/>
              </a:rPr>
              <a:t>Intermediate heat interception also an effect way to reduce the heat conduction</a:t>
            </a:r>
          </a:p>
          <a:p>
            <a:pPr marL="0" indent="0">
              <a:buNone/>
              <a:defRPr/>
            </a:pPr>
            <a:r>
              <a:rPr lang="en-US" altLang="zh-CN" sz="2400" dirty="0">
                <a:cs typeface="Arial" panose="020B0604020202020204" pitchFamily="34" charset="0"/>
              </a:rPr>
              <a:t>    This method often used for the high power coupler, conduction cold current-leads and cold beam pipes to the warm end flanges</a:t>
            </a:r>
            <a:endParaRPr lang="zh-CN" altLang="en-US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872B5F-3347-4319-BCE3-8F41729E5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90115" name="Picture 2">
            <a:extLst>
              <a:ext uri="{FF2B5EF4-FFF2-40B4-BE49-F238E27FC236}">
                <a16:creationId xmlns:a16="http://schemas.microsoft.com/office/drawing/2014/main" id="{DFFF37F7-FFB2-40BE-AA6A-A3562B73F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875572"/>
            <a:ext cx="7912100" cy="585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DF7394-D8A0-4E2E-AA39-D7BC193B5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zh-CN" sz="2000" dirty="0">
                <a:cs typeface="Arial" panose="020B0604020202020204" pitchFamily="34" charset="0"/>
              </a:rPr>
              <a:t>1. Intermediate thermal shield</a:t>
            </a:r>
          </a:p>
          <a:p>
            <a:pPr>
              <a:defRPr/>
            </a:pPr>
            <a:r>
              <a:rPr lang="en-US" altLang="zh-CN" sz="2000" dirty="0">
                <a:cs typeface="Arial" panose="020B0604020202020204" pitchFamily="34" charset="0"/>
              </a:rPr>
              <a:t>For 4.5K </a:t>
            </a:r>
            <a:r>
              <a:rPr lang="en-US" altLang="zh-CN" sz="2000" dirty="0" err="1">
                <a:cs typeface="Arial" panose="020B0604020202020204" pitchFamily="34" charset="0"/>
              </a:rPr>
              <a:t>cryomodules</a:t>
            </a:r>
            <a:r>
              <a:rPr lang="en-US" altLang="zh-CN" sz="2000" dirty="0">
                <a:cs typeface="Arial" panose="020B0604020202020204" pitchFamily="34" charset="0"/>
              </a:rPr>
              <a:t>, normally one LN2 cooled thermal shield</a:t>
            </a:r>
          </a:p>
          <a:p>
            <a:pPr>
              <a:defRPr/>
            </a:pPr>
            <a:r>
              <a:rPr lang="en-US" altLang="zh-CN" sz="2000" dirty="0">
                <a:cs typeface="Arial" panose="020B0604020202020204" pitchFamily="34" charset="0"/>
              </a:rPr>
              <a:t>For 2K </a:t>
            </a:r>
            <a:r>
              <a:rPr lang="en-US" altLang="zh-CN" sz="2000" dirty="0" err="1">
                <a:cs typeface="Arial" panose="020B0604020202020204" pitchFamily="34" charset="0"/>
              </a:rPr>
              <a:t>cryomodules</a:t>
            </a:r>
            <a:r>
              <a:rPr lang="en-US" altLang="zh-CN" sz="2000" dirty="0">
                <a:cs typeface="Arial" panose="020B0604020202020204" pitchFamily="34" charset="0"/>
              </a:rPr>
              <a:t>, normally one layer lN2 or </a:t>
            </a:r>
            <a:r>
              <a:rPr lang="en-US" altLang="zh-CN" sz="2000" dirty="0" err="1">
                <a:cs typeface="Arial" panose="020B0604020202020204" pitchFamily="34" charset="0"/>
              </a:rPr>
              <a:t>GHe</a:t>
            </a:r>
            <a:r>
              <a:rPr lang="en-US" altLang="zh-CN" sz="2000" dirty="0">
                <a:cs typeface="Arial" panose="020B0604020202020204" pitchFamily="34" charset="0"/>
              </a:rPr>
              <a:t>(40K -70K) cooled shield and one </a:t>
            </a:r>
            <a:r>
              <a:rPr lang="en-US" altLang="zh-CN" sz="2000" dirty="0" err="1">
                <a:cs typeface="Arial" panose="020B0604020202020204" pitchFamily="34" charset="0"/>
              </a:rPr>
              <a:t>Ghe</a:t>
            </a:r>
            <a:r>
              <a:rPr lang="en-US" altLang="zh-CN" sz="2000" dirty="0">
                <a:cs typeface="Arial" panose="020B0604020202020204" pitchFamily="34" charset="0"/>
              </a:rPr>
              <a:t> (5K-8K)</a:t>
            </a:r>
          </a:p>
          <a:p>
            <a:pPr>
              <a:defRPr/>
            </a:pPr>
            <a:r>
              <a:rPr lang="en-US" altLang="zh-CN" sz="2000" dirty="0">
                <a:cs typeface="Arial" panose="020B0604020202020204" pitchFamily="34" charset="0"/>
              </a:rPr>
              <a:t>Some new projects only use one </a:t>
            </a:r>
            <a:r>
              <a:rPr lang="en-US" altLang="zh-CN" sz="2000" dirty="0" err="1">
                <a:cs typeface="Arial" panose="020B0604020202020204" pitchFamily="34" charset="0"/>
              </a:rPr>
              <a:t>Ghe</a:t>
            </a:r>
            <a:r>
              <a:rPr lang="en-US" altLang="zh-CN" sz="2000" dirty="0">
                <a:cs typeface="Arial" panose="020B0604020202020204" pitchFamily="34" charset="0"/>
              </a:rPr>
              <a:t> (40K-70K) cooled shield, which depend on the cost performance</a:t>
            </a:r>
          </a:p>
          <a:p>
            <a:pPr marL="0" indent="0">
              <a:buNone/>
              <a:defRPr/>
            </a:pPr>
            <a:r>
              <a:rPr lang="en-US" altLang="zh-CN" sz="2000" dirty="0">
                <a:cs typeface="Arial" panose="020B0604020202020204" pitchFamily="34" charset="0"/>
              </a:rPr>
              <a:t>2. Material of low emissivity</a:t>
            </a:r>
          </a:p>
          <a:p>
            <a:pPr marL="0" indent="0">
              <a:buNone/>
              <a:defRPr/>
            </a:pPr>
            <a:r>
              <a:rPr lang="en-US" altLang="zh-CN" sz="2000" dirty="0">
                <a:cs typeface="Arial" panose="020B0604020202020204" pitchFamily="34" charset="0"/>
              </a:rPr>
              <a:t>Metal materials can get low emissivity by mechanic and electronic polishing</a:t>
            </a:r>
          </a:p>
          <a:p>
            <a:pPr marL="0" indent="0">
              <a:buNone/>
              <a:defRPr/>
            </a:pPr>
            <a:r>
              <a:rPr lang="en-US" altLang="zh-CN" sz="2000" dirty="0">
                <a:cs typeface="Arial" panose="020B0604020202020204" pitchFamily="34" charset="0"/>
              </a:rPr>
              <a:t>3. MLI-the most popular way to reduce the radiation in </a:t>
            </a:r>
            <a:r>
              <a:rPr lang="en-US" altLang="zh-CN" sz="2000" dirty="0" err="1">
                <a:cs typeface="Arial" panose="020B0604020202020204" pitchFamily="34" charset="0"/>
              </a:rPr>
              <a:t>Cryomodules</a:t>
            </a:r>
            <a:r>
              <a:rPr lang="en-US" altLang="zh-CN" sz="2000" dirty="0">
                <a:cs typeface="Arial" panose="020B0604020202020204" pitchFamily="34" charset="0"/>
              </a:rPr>
              <a:t> and other cryogenic </a:t>
            </a:r>
            <a:r>
              <a:rPr lang="en-US" altLang="zh-CN" sz="2000" dirty="0" err="1">
                <a:cs typeface="Arial" panose="020B0604020202020204" pitchFamily="34" charset="0"/>
              </a:rPr>
              <a:t>equipments</a:t>
            </a:r>
            <a:endParaRPr lang="en-US" altLang="zh-CN" sz="2000" dirty="0">
              <a:cs typeface="Arial" panose="020B0604020202020204" pitchFamily="34" charset="0"/>
            </a:endParaRPr>
          </a:p>
          <a:p>
            <a:pPr>
              <a:defRPr/>
            </a:pP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53C2F22-8BAF-40BD-A9ED-513C2B78040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reduce the radiation heat transfer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CED32-499A-4646-9E0C-0C32D3D18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13" y="1171552"/>
            <a:ext cx="6381788" cy="7254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en-US" altLang="zh-CN" sz="2800" b="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Emissivity of technical materials</a:t>
            </a:r>
            <a:endParaRPr kumimoji="1" lang="zh-CN" altLang="en-US" sz="28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63" name="Picture 2">
            <a:extLst>
              <a:ext uri="{FF2B5EF4-FFF2-40B4-BE49-F238E27FC236}">
                <a16:creationId xmlns:a16="http://schemas.microsoft.com/office/drawing/2014/main" id="{B299BC85-BF8C-4D61-A9E1-82E1F632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 b="694"/>
          <a:stretch>
            <a:fillRect/>
          </a:stretch>
        </p:blipFill>
        <p:spPr bwMode="auto">
          <a:xfrm>
            <a:off x="527013" y="2492943"/>
            <a:ext cx="6885141" cy="399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3">
            <a:extLst>
              <a:ext uri="{FF2B5EF4-FFF2-40B4-BE49-F238E27FC236}">
                <a16:creationId xmlns:a16="http://schemas.microsoft.com/office/drawing/2014/main" id="{288D994B-D6E1-4E3D-870B-A3CA9A218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44" y="1171552"/>
            <a:ext cx="3309671" cy="547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073CC3C-C0D1-4EA0-A17A-EF93457E8C6F}"/>
              </a:ext>
            </a:extLst>
          </p:cNvPr>
          <p:cNvSpPr/>
          <p:nvPr/>
        </p:nvSpPr>
        <p:spPr>
          <a:xfrm>
            <a:off x="527013" y="218257"/>
            <a:ext cx="53447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 Layer Insulation(MLI)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4FA38-3C52-4E12-93A5-AD71D65344B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 Layer Insulation(MLI)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3187" name="内容占位符 2">
            <a:extLst>
              <a:ext uri="{FF2B5EF4-FFF2-40B4-BE49-F238E27FC236}">
                <a16:creationId xmlns:a16="http://schemas.microsoft.com/office/drawing/2014/main" id="{E6F6C838-5B2B-4739-994F-D5749C89F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/>
              <a:t>Superinsulation</a:t>
            </a:r>
          </a:p>
          <a:p>
            <a:endParaRPr lang="en-US" altLang="zh-CN" sz="2000"/>
          </a:p>
          <a:p>
            <a:endParaRPr lang="en-US" altLang="zh-CN" sz="2000"/>
          </a:p>
          <a:p>
            <a:endParaRPr lang="en-US" altLang="zh-CN" sz="2000"/>
          </a:p>
          <a:p>
            <a:endParaRPr lang="en-US" altLang="zh-CN" sz="2000"/>
          </a:p>
          <a:p>
            <a:r>
              <a:rPr lang="en-US" altLang="zh-CN" sz="2000"/>
              <a:t>Materials: thin aluminized Mylar or aluminized kapton+nonconductive mesh or paper</a:t>
            </a:r>
          </a:p>
          <a:p>
            <a:r>
              <a:rPr lang="en-US" altLang="zh-CN" sz="2000"/>
              <a:t>Feature: reduce or eliminate the thermal conduction between the successive layers</a:t>
            </a:r>
            <a:endParaRPr lang="zh-CN" altLang="en-US" sz="2000"/>
          </a:p>
        </p:txBody>
      </p:sp>
      <p:pic>
        <p:nvPicPr>
          <p:cNvPr id="93188" name="Picture 2">
            <a:extLst>
              <a:ext uri="{FF2B5EF4-FFF2-40B4-BE49-F238E27FC236}">
                <a16:creationId xmlns:a16="http://schemas.microsoft.com/office/drawing/2014/main" id="{AB8581FE-3476-466E-BF1F-E04BCDC71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130426"/>
            <a:ext cx="303371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8541E0-B56D-43A6-B19E-0D8E1893405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 Layer Insulation(MLI)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4211" name="Picture 2">
            <a:extLst>
              <a:ext uri="{FF2B5EF4-FFF2-40B4-BE49-F238E27FC236}">
                <a16:creationId xmlns:a16="http://schemas.microsoft.com/office/drawing/2014/main" id="{19E0E662-3819-4297-8F87-A7CAAF3639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25" y="1522415"/>
            <a:ext cx="6657975" cy="40417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5AA5ADB-3259-44FD-8867-57F73B152623}"/>
              </a:ext>
            </a:extLst>
          </p:cNvPr>
          <p:cNvSpPr txBox="1"/>
          <p:nvPr/>
        </p:nvSpPr>
        <p:spPr>
          <a:xfrm>
            <a:off x="7267575" y="5416035"/>
            <a:ext cx="474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Proper installation of MLI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98EA41-5D7C-4AAC-A6A0-5BBDC29AC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774" y="1728068"/>
            <a:ext cx="5267401" cy="34018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A378A7-006C-401A-A632-F774B253C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96259" name="Picture 2">
            <a:extLst>
              <a:ext uri="{FF2B5EF4-FFF2-40B4-BE49-F238E27FC236}">
                <a16:creationId xmlns:a16="http://schemas.microsoft.com/office/drawing/2014/main" id="{97FFFD05-15B1-4137-A7F4-5106FF0519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3697" y="1143743"/>
            <a:ext cx="7384605" cy="54571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41D6BB-EFBD-4A59-AE31-A58C10B7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576484"/>
            <a:ext cx="10868061" cy="484030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Large scale SC accelerator and related cryomodules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Cryostats and cryomodules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Basic knowledge for the cryomodule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solidFill>
                  <a:srgbClr val="FF0000"/>
                </a:solidFill>
                <a:cs typeface="Arial" panose="020B0604020202020204" pitchFamily="34" charset="0"/>
              </a:rPr>
              <a:t>Typical cases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183346C-796D-4772-8F31-0BE0728B22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Content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7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灯片编号占位符 3">
            <a:extLst>
              <a:ext uri="{FF2B5EF4-FFF2-40B4-BE49-F238E27FC236}">
                <a16:creationId xmlns:a16="http://schemas.microsoft.com/office/drawing/2014/main" id="{3C5EF5A5-9408-4953-9E4C-FF01A613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D2D8A"/>
              </a:buClr>
              <a:buSzPct val="90000"/>
              <a:buFont typeface="Wingdings" panose="05000000000000000000" pitchFamily="2" charset="2"/>
              <a:buChar char="n"/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B0DAE754-BE09-43CC-A9DF-7919D92895FB}" type="slidenum">
              <a:rPr lang="zh-CN" altLang="en-US" sz="1200" b="0">
                <a:solidFill>
                  <a:srgbClr val="898989"/>
                </a:solidFill>
                <a:latin typeface="Franklin Gothic Book" panose="020B0503020102020204" pitchFamily="34" charset="0"/>
                <a:ea typeface="黑体" panose="02010609060101010101" pitchFamily="49" charset="-122"/>
              </a:rPr>
              <a:pPr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3</a:t>
            </a:fld>
            <a:endParaRPr lang="zh-CN" altLang="en-US" sz="1200" b="0">
              <a:solidFill>
                <a:srgbClr val="898989"/>
              </a:solidFill>
              <a:latin typeface="Franklin Gothic Book" panose="020B05030201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00355" name="图片 4">
            <a:extLst>
              <a:ext uri="{FF2B5EF4-FFF2-40B4-BE49-F238E27FC236}">
                <a16:creationId xmlns:a16="http://schemas.microsoft.com/office/drawing/2014/main" id="{8CC0D850-C53E-48A5-9059-8D6C9F873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67" y="1096962"/>
            <a:ext cx="3721410" cy="278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图片 5">
            <a:extLst>
              <a:ext uri="{FF2B5EF4-FFF2-40B4-BE49-F238E27FC236}">
                <a16:creationId xmlns:a16="http://schemas.microsoft.com/office/drawing/2014/main" id="{45392515-D58E-4386-9FFA-8E928844B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" y="3985074"/>
            <a:ext cx="7261733" cy="273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图片 6">
            <a:extLst>
              <a:ext uri="{FF2B5EF4-FFF2-40B4-BE49-F238E27FC236}">
                <a16:creationId xmlns:a16="http://schemas.microsoft.com/office/drawing/2014/main" id="{43B1BF52-4647-4C06-88C6-B9FAB6276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962"/>
            <a:ext cx="4955966" cy="278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FE4B50B-50D8-4E47-BE4B-3BD337AA0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5" y="42863"/>
            <a:ext cx="11600873" cy="95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3716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18288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2860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7432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scale SC accelerator and cryomodules</a:t>
            </a:r>
          </a:p>
        </p:txBody>
      </p:sp>
      <p:sp>
        <p:nvSpPr>
          <p:cNvPr id="100359" name="文本框 8">
            <a:extLst>
              <a:ext uri="{FF2B5EF4-FFF2-40B4-BE49-F238E27FC236}">
                <a16:creationId xmlns:a16="http://schemas.microsoft.com/office/drawing/2014/main" id="{2A1D18FE-F542-4131-BF05-869BF0493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676" y="4783888"/>
            <a:ext cx="360016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D2D8A"/>
              </a:buClr>
              <a:buSzPct val="90000"/>
              <a:buFont typeface="Wingdings" panose="05000000000000000000" pitchFamily="2" charset="2"/>
              <a:buChar char="n"/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CERN-</a:t>
            </a:r>
            <a:r>
              <a:rPr lang="en-US" altLang="zh-CN" b="0" dirty="0">
                <a:latin typeface="Arial" panose="020B0604020202020204" pitchFamily="34" charset="0"/>
                <a:cs typeface="Arial" panose="020B0604020202020204" pitchFamily="34" charset="0"/>
              </a:rPr>
              <a:t>Large Hadron Collider(LHC)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 dirty="0">
              <a:solidFill>
                <a:srgbClr val="0000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7"/>
    </mc:Choice>
    <mc:Fallback xmlns="">
      <p:transition spd="slow" advTm="1596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BD1F19-BC66-44D4-AC9A-7A85599F7C5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Typical cryomodules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7283" name="内容占位符 2">
            <a:extLst>
              <a:ext uri="{FF2B5EF4-FFF2-40B4-BE49-F238E27FC236}">
                <a16:creationId xmlns:a16="http://schemas.microsoft.com/office/drawing/2014/main" id="{38B3756F-7B2E-43AA-8F55-FD4DCD1FA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TESLA type Cryomodules, already or currently being applied in Euro-XFEL,LCLS-II, SHINE, S3FEL, the total amount is close to 300. If consider future ILC and CEPC, the total amount would be more than 1000. The most widely used cryomodule</a:t>
            </a:r>
          </a:p>
          <a:p>
            <a:r>
              <a:rPr lang="en-US" altLang="zh-CN" sz="2400" dirty="0"/>
              <a:t>Spoke type cryomodules applied in ADS, CSNS-Ⅱ, which characteristic is bottom support of the cavities or magnets</a:t>
            </a:r>
          </a:p>
          <a:p>
            <a:r>
              <a:rPr lang="en-US" altLang="zh-CN" sz="2400" dirty="0"/>
              <a:t>Superconducting wiggler and undulator with carbon fiber support the cold mass.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TESLA type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1" y="2628900"/>
            <a:ext cx="9616508" cy="40862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E8EE16-4D9F-482A-8683-154FFFF7D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7" b="12482"/>
          <a:stretch/>
        </p:blipFill>
        <p:spPr>
          <a:xfrm>
            <a:off x="260425" y="1146928"/>
            <a:ext cx="11049000" cy="13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4"/>
    </mc:Choice>
    <mc:Fallback xmlns="">
      <p:transition spd="slow" advTm="2249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38545" y="4481317"/>
            <a:ext cx="6202892" cy="2233831"/>
          </a:xfrm>
        </p:spPr>
        <p:txBody>
          <a:bodyPr>
            <a:normAutofit/>
          </a:bodyPr>
          <a:lstStyle/>
          <a:p>
            <a:r>
              <a:rPr lang="en-US" altLang="zh-CN" sz="1800" dirty="0"/>
              <a:t>TESLA type cryomodules have been applied in Euro-XFEL and LCLS –II, which have been operating stably and produces scientific achievements.</a:t>
            </a:r>
          </a:p>
          <a:p>
            <a:r>
              <a:rPr lang="en-US" altLang="zh-CN" sz="1800" dirty="0"/>
              <a:t>IHEP deeply involved in the cryomodules prototype and mass production.</a:t>
            </a:r>
          </a:p>
          <a:p>
            <a:endParaRPr lang="zh-CN" altLang="en-US" sz="1800" dirty="0"/>
          </a:p>
        </p:txBody>
      </p:sp>
      <p:pic>
        <p:nvPicPr>
          <p:cNvPr id="4" name="Picture 4" descr="http://www.xfel.eu/sites/site_xfel-gmbh/content/e63581/e248779/e264179/e264188/2015-07-24_XFEL_XTL_DN-MKX-3496_811_eng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58" y="1008360"/>
            <a:ext cx="6202892" cy="31849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r="19994"/>
          <a:stretch/>
        </p:blipFill>
        <p:spPr>
          <a:xfrm>
            <a:off x="6672063" y="1931779"/>
            <a:ext cx="4757973" cy="4795381"/>
          </a:xfrm>
          <a:prstGeom prst="rect">
            <a:avLst/>
          </a:prstGeom>
        </p:spPr>
      </p:pic>
      <p:sp>
        <p:nvSpPr>
          <p:cNvPr id="8" name="标题 2">
            <a:extLst>
              <a:ext uri="{FF2B5EF4-FFF2-40B4-BE49-F238E27FC236}">
                <a16:creationId xmlns:a16="http://schemas.microsoft.com/office/drawing/2014/main" id="{BF96D095-E520-4235-833C-34C96DEBD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TESLA type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72"/>
    </mc:Choice>
    <mc:Fallback xmlns="">
      <p:transition spd="slow" advTm="3547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126C9-5579-4E7F-81C5-F2A6751C923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TESLA type Cryomodules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0355" name="内容占位符 2">
            <a:extLst>
              <a:ext uri="{FF2B5EF4-FFF2-40B4-BE49-F238E27FC236}">
                <a16:creationId xmlns:a16="http://schemas.microsoft.com/office/drawing/2014/main" id="{69BA818F-79E9-4B3B-BCC4-EA8C33E9D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100356" name="Group 3">
            <a:extLst>
              <a:ext uri="{FF2B5EF4-FFF2-40B4-BE49-F238E27FC236}">
                <a16:creationId xmlns:a16="http://schemas.microsoft.com/office/drawing/2014/main" id="{C7F82680-7C57-4CD6-B542-96042B3CE7DF}"/>
              </a:ext>
            </a:extLst>
          </p:cNvPr>
          <p:cNvGrpSpPr>
            <a:grpSpLocks/>
          </p:cNvGrpSpPr>
          <p:nvPr/>
        </p:nvGrpSpPr>
        <p:grpSpPr bwMode="auto">
          <a:xfrm>
            <a:off x="1800225" y="990601"/>
            <a:ext cx="8686800" cy="5495925"/>
            <a:chOff x="96" y="612"/>
            <a:chExt cx="5472" cy="3462"/>
          </a:xfrm>
        </p:grpSpPr>
        <p:grpSp>
          <p:nvGrpSpPr>
            <p:cNvPr id="100357" name="Group 4">
              <a:extLst>
                <a:ext uri="{FF2B5EF4-FFF2-40B4-BE49-F238E27FC236}">
                  <a16:creationId xmlns:a16="http://schemas.microsoft.com/office/drawing/2014/main" id="{1B9543CB-2310-4071-A26D-F983E34514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612"/>
              <a:ext cx="5472" cy="3462"/>
              <a:chOff x="96" y="612"/>
              <a:chExt cx="5472" cy="3462"/>
            </a:xfrm>
          </p:grpSpPr>
          <p:grpSp>
            <p:nvGrpSpPr>
              <p:cNvPr id="100365" name="Group 5">
                <a:extLst>
                  <a:ext uri="{FF2B5EF4-FFF2-40B4-BE49-F238E27FC236}">
                    <a16:creationId xmlns:a16="http://schemas.microsoft.com/office/drawing/2014/main" id="{63F01314-7E8B-4D63-906C-643AAF28AD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" y="612"/>
                <a:ext cx="5472" cy="3462"/>
                <a:chOff x="96" y="612"/>
                <a:chExt cx="5472" cy="3462"/>
              </a:xfrm>
            </p:grpSpPr>
            <p:pic>
              <p:nvPicPr>
                <p:cNvPr id="100370" name="Picture 6" descr="Sez3">
                  <a:extLst>
                    <a:ext uri="{FF2B5EF4-FFF2-40B4-BE49-F238E27FC236}">
                      <a16:creationId xmlns:a16="http://schemas.microsoft.com/office/drawing/2014/main" id="{83B0E3B3-54BB-407E-9B35-064F136017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44" t="6946" r="33252" b="22017"/>
                <a:stretch>
                  <a:fillRect/>
                </a:stretch>
              </p:blipFill>
              <p:spPr bwMode="auto">
                <a:xfrm>
                  <a:off x="1200" y="654"/>
                  <a:ext cx="3064" cy="3399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0371" name="Text Box 7">
                  <a:extLst>
                    <a:ext uri="{FF2B5EF4-FFF2-40B4-BE49-F238E27FC236}">
                      <a16:creationId xmlns:a16="http://schemas.microsoft.com/office/drawing/2014/main" id="{0B3F565A-CF92-41A4-A0FC-ABD2EFC2E6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" y="3552"/>
                  <a:ext cx="954" cy="212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Coupler port</a:t>
                  </a:r>
                </a:p>
              </p:txBody>
            </p:sp>
            <p:sp>
              <p:nvSpPr>
                <p:cNvPr id="100372" name="Text Box 8">
                  <a:extLst>
                    <a:ext uri="{FF2B5EF4-FFF2-40B4-BE49-F238E27FC236}">
                      <a16:creationId xmlns:a16="http://schemas.microsoft.com/office/drawing/2014/main" id="{E9DADADB-1BF3-4519-B15F-35302DD680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4" y="2832"/>
                  <a:ext cx="676" cy="366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Thermal shields</a:t>
                  </a:r>
                </a:p>
              </p:txBody>
            </p:sp>
            <p:sp>
              <p:nvSpPr>
                <p:cNvPr id="100373" name="Text Box 9">
                  <a:extLst>
                    <a:ext uri="{FF2B5EF4-FFF2-40B4-BE49-F238E27FC236}">
                      <a16:creationId xmlns:a16="http://schemas.microsoft.com/office/drawing/2014/main" id="{F887F0D0-7234-4AF9-81B8-854502717C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2" y="1584"/>
                  <a:ext cx="951" cy="366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Helium Gas Return Pipe</a:t>
                  </a:r>
                </a:p>
              </p:txBody>
            </p:sp>
            <p:sp>
              <p:nvSpPr>
                <p:cNvPr id="100374" name="Text Box 10">
                  <a:extLst>
                    <a:ext uri="{FF2B5EF4-FFF2-40B4-BE49-F238E27FC236}">
                      <a16:creationId xmlns:a16="http://schemas.microsoft.com/office/drawing/2014/main" id="{EC64E24E-1A77-4FF6-ADAF-D140ACD4FA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8" y="1152"/>
                  <a:ext cx="912" cy="212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Support post</a:t>
                  </a:r>
                </a:p>
              </p:txBody>
            </p:sp>
            <p:sp>
              <p:nvSpPr>
                <p:cNvPr id="100375" name="Line 11">
                  <a:extLst>
                    <a:ext uri="{FF2B5EF4-FFF2-40B4-BE49-F238E27FC236}">
                      <a16:creationId xmlns:a16="http://schemas.microsoft.com/office/drawing/2014/main" id="{4B282A57-1710-40AA-AB3A-FE6BBBF6C5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1296"/>
                  <a:ext cx="1018" cy="27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76" name="Line 12">
                  <a:extLst>
                    <a:ext uri="{FF2B5EF4-FFF2-40B4-BE49-F238E27FC236}">
                      <a16:creationId xmlns:a16="http://schemas.microsoft.com/office/drawing/2014/main" id="{1C6A9B82-D59B-4CB7-A598-FB12318B8C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2640"/>
                  <a:ext cx="655" cy="22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77" name="Line 13">
                  <a:extLst>
                    <a:ext uri="{FF2B5EF4-FFF2-40B4-BE49-F238E27FC236}">
                      <a16:creationId xmlns:a16="http://schemas.microsoft.com/office/drawing/2014/main" id="{4FA46176-5F9A-4307-B616-74E78DD1D3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2976"/>
                  <a:ext cx="1003" cy="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78" name="Line 14">
                  <a:extLst>
                    <a:ext uri="{FF2B5EF4-FFF2-40B4-BE49-F238E27FC236}">
                      <a16:creationId xmlns:a16="http://schemas.microsoft.com/office/drawing/2014/main" id="{BA7E4B3D-0068-4CE4-B708-E14EFA0CA3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043" y="3295"/>
                  <a:ext cx="41" cy="50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79" name="Line 15">
                  <a:extLst>
                    <a:ext uri="{FF2B5EF4-FFF2-40B4-BE49-F238E27FC236}">
                      <a16:creationId xmlns:a16="http://schemas.microsoft.com/office/drawing/2014/main" id="{CCED6E81-74D4-4D09-9EDB-0E44B38851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67" y="3142"/>
                  <a:ext cx="382" cy="4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80" name="Line 16">
                  <a:extLst>
                    <a:ext uri="{FF2B5EF4-FFF2-40B4-BE49-F238E27FC236}">
                      <a16:creationId xmlns:a16="http://schemas.microsoft.com/office/drawing/2014/main" id="{D1DC0D31-9C67-4CBB-9310-7A855FD3A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3168"/>
                  <a:ext cx="435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81" name="Text Box 17">
                  <a:extLst>
                    <a:ext uri="{FF2B5EF4-FFF2-40B4-BE49-F238E27FC236}">
                      <a16:creationId xmlns:a16="http://schemas.microsoft.com/office/drawing/2014/main" id="{F9FAB589-EB65-4497-B7E9-9FA6747909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20" y="3024"/>
                  <a:ext cx="1104" cy="212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Two phase flow</a:t>
                  </a:r>
                </a:p>
              </p:txBody>
            </p:sp>
            <p:sp>
              <p:nvSpPr>
                <p:cNvPr id="100382" name="Text Box 18">
                  <a:extLst>
                    <a:ext uri="{FF2B5EF4-FFF2-40B4-BE49-F238E27FC236}">
                      <a16:creationId xmlns:a16="http://schemas.microsoft.com/office/drawing/2014/main" id="{F0E8DAB3-314C-4340-B946-166BF27BFE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20" y="1440"/>
                  <a:ext cx="1056" cy="366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Pressurized 2 K helium feeding</a:t>
                  </a:r>
                </a:p>
              </p:txBody>
            </p:sp>
            <p:sp>
              <p:nvSpPr>
                <p:cNvPr id="100383" name="Text Box 19">
                  <a:extLst>
                    <a:ext uri="{FF2B5EF4-FFF2-40B4-BE49-F238E27FC236}">
                      <a16:creationId xmlns:a16="http://schemas.microsoft.com/office/drawing/2014/main" id="{5CD23632-3323-4449-90DB-19780DA915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20" y="2016"/>
                  <a:ext cx="1248" cy="212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Shield gas return</a:t>
                  </a:r>
                </a:p>
              </p:txBody>
            </p:sp>
            <p:sp>
              <p:nvSpPr>
                <p:cNvPr id="100384" name="Line 20">
                  <a:extLst>
                    <a:ext uri="{FF2B5EF4-FFF2-40B4-BE49-F238E27FC236}">
                      <a16:creationId xmlns:a16="http://schemas.microsoft.com/office/drawing/2014/main" id="{A066868B-B7BE-4BBA-A239-318EDEBBE5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428" y="2703"/>
                  <a:ext cx="837" cy="4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85" name="Line 21">
                  <a:extLst>
                    <a:ext uri="{FF2B5EF4-FFF2-40B4-BE49-F238E27FC236}">
                      <a16:creationId xmlns:a16="http://schemas.microsoft.com/office/drawing/2014/main" id="{6515CDB9-F512-45FA-AB45-27555B72C3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08" y="1632"/>
                  <a:ext cx="869" cy="24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86" name="Line 22">
                  <a:extLst>
                    <a:ext uri="{FF2B5EF4-FFF2-40B4-BE49-F238E27FC236}">
                      <a16:creationId xmlns:a16="http://schemas.microsoft.com/office/drawing/2014/main" id="{00FD0C59-67C6-42F8-9F81-73FD3CC902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53" y="2171"/>
                  <a:ext cx="499" cy="13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87" name="Line 23">
                  <a:extLst>
                    <a:ext uri="{FF2B5EF4-FFF2-40B4-BE49-F238E27FC236}">
                      <a16:creationId xmlns:a16="http://schemas.microsoft.com/office/drawing/2014/main" id="{47B5CBDC-E01E-435F-A33C-7CC6571753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22" y="2111"/>
                  <a:ext cx="820" cy="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88" name="Oval 24">
                  <a:extLst>
                    <a:ext uri="{FF2B5EF4-FFF2-40B4-BE49-F238E27FC236}">
                      <a16:creationId xmlns:a16="http://schemas.microsoft.com/office/drawing/2014/main" id="{43901340-D94B-4938-BAE0-44442051D2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2" y="2016"/>
                  <a:ext cx="166" cy="165"/>
                </a:xfrm>
                <a:prstGeom prst="ellipse">
                  <a:avLst/>
                </a:prstGeom>
                <a:solidFill>
                  <a:srgbClr val="FF66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100389" name="Line 25">
                  <a:extLst>
                    <a:ext uri="{FF2B5EF4-FFF2-40B4-BE49-F238E27FC236}">
                      <a16:creationId xmlns:a16="http://schemas.microsoft.com/office/drawing/2014/main" id="{E2940683-1527-457B-AA08-22C9DD127C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5" y="2140"/>
                  <a:ext cx="0" cy="12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90" name="Line 26">
                  <a:extLst>
                    <a:ext uri="{FF2B5EF4-FFF2-40B4-BE49-F238E27FC236}">
                      <a16:creationId xmlns:a16="http://schemas.microsoft.com/office/drawing/2014/main" id="{65BCCEE9-8085-4CAE-8BF7-48300783C3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96" y="238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91" name="Line 27">
                  <a:extLst>
                    <a:ext uri="{FF2B5EF4-FFF2-40B4-BE49-F238E27FC236}">
                      <a16:creationId xmlns:a16="http://schemas.microsoft.com/office/drawing/2014/main" id="{6E0DBE6F-01AF-4A26-AD42-E32E3AF0DB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5" y="2264"/>
                  <a:ext cx="20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92" name="Line 28">
                  <a:extLst>
                    <a:ext uri="{FF2B5EF4-FFF2-40B4-BE49-F238E27FC236}">
                      <a16:creationId xmlns:a16="http://schemas.microsoft.com/office/drawing/2014/main" id="{6885EFEE-2DDB-4A82-8061-3E2AD864D3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96" y="2098"/>
                  <a:ext cx="918" cy="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0393" name="Text Box 29">
                  <a:extLst>
                    <a:ext uri="{FF2B5EF4-FFF2-40B4-BE49-F238E27FC236}">
                      <a16:creationId xmlns:a16="http://schemas.microsoft.com/office/drawing/2014/main" id="{34FD063D-B6AA-4999-BC76-BC535F53A2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" y="2064"/>
                  <a:ext cx="1200" cy="173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200">
                      <a:solidFill>
                        <a:srgbClr val="FF66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Wire Position Monitors</a:t>
                  </a:r>
                </a:p>
              </p:txBody>
            </p:sp>
            <p:sp>
              <p:nvSpPr>
                <p:cNvPr id="100394" name="Rectangle 30">
                  <a:extLst>
                    <a:ext uri="{FF2B5EF4-FFF2-40B4-BE49-F238E27FC236}">
                      <a16:creationId xmlns:a16="http://schemas.microsoft.com/office/drawing/2014/main" id="{A7280F5A-F3A9-4B15-8749-3879471B59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1152" y="4026"/>
                  <a:ext cx="3216" cy="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100395" name="Rectangle 31">
                  <a:extLst>
                    <a:ext uri="{FF2B5EF4-FFF2-40B4-BE49-F238E27FC236}">
                      <a16:creationId xmlns:a16="http://schemas.microsoft.com/office/drawing/2014/main" id="{3608B4A1-20C5-4418-B168-7A2F7CA593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 flipV="1">
                  <a:off x="2536" y="2319"/>
                  <a:ext cx="3462" cy="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zh-CN" alt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100396" name="Text Box 32">
                  <a:extLst>
                    <a:ext uri="{FF2B5EF4-FFF2-40B4-BE49-F238E27FC236}">
                      <a16:creationId xmlns:a16="http://schemas.microsoft.com/office/drawing/2014/main" id="{0CF96996-ACBB-40AA-BB8F-59FD719EB3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" y="2352"/>
                  <a:ext cx="1200" cy="212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Shield He cooling</a:t>
                  </a:r>
                </a:p>
              </p:txBody>
            </p:sp>
            <p:sp>
              <p:nvSpPr>
                <p:cNvPr id="100397" name="Text Box 33">
                  <a:extLst>
                    <a:ext uri="{FF2B5EF4-FFF2-40B4-BE49-F238E27FC236}">
                      <a16:creationId xmlns:a16="http://schemas.microsoft.com/office/drawing/2014/main" id="{AEC8FCC4-7A19-4078-8F7F-A45F0A47E6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56" y="3795"/>
                  <a:ext cx="1248" cy="212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Cavity helium tank</a:t>
                  </a:r>
                </a:p>
              </p:txBody>
            </p:sp>
            <p:sp>
              <p:nvSpPr>
                <p:cNvPr id="100398" name="Text Box 34">
                  <a:extLst>
                    <a:ext uri="{FF2B5EF4-FFF2-40B4-BE49-F238E27FC236}">
                      <a16:creationId xmlns:a16="http://schemas.microsoft.com/office/drawing/2014/main" id="{6845D4E4-67D2-45B0-923D-84278C2CAF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06" y="3591"/>
                  <a:ext cx="1142" cy="212"/>
                </a:xfrm>
                <a:prstGeom prst="rect">
                  <a:avLst/>
                </a:prstGeom>
                <a:solidFill>
                  <a:srgbClr val="CC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SzPct val="90000"/>
                    <a:buFont typeface="Wingdings" panose="05000000000000000000" pitchFamily="2" charset="2"/>
                    <a:buChar char="n"/>
                    <a:defRPr sz="2800">
                      <a:solidFill>
                        <a:srgbClr val="003399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B050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>
                      <a:solidFill>
                        <a:srgbClr val="003399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</a:defRPr>
                  </a:lvl9pPr>
                </a:lstStyle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zh-C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Sliding supports</a:t>
                  </a:r>
                </a:p>
              </p:txBody>
            </p:sp>
            <p:sp>
              <p:nvSpPr>
                <p:cNvPr id="100399" name="Line 35">
                  <a:extLst>
                    <a:ext uri="{FF2B5EF4-FFF2-40B4-BE49-F238E27FC236}">
                      <a16:creationId xmlns:a16="http://schemas.microsoft.com/office/drawing/2014/main" id="{93D072C6-83E5-44AE-8CEE-12F17A1848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2" y="1824"/>
                  <a:ext cx="834" cy="2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00366" name="Line 36">
                <a:extLst>
                  <a:ext uri="{FF2B5EF4-FFF2-40B4-BE49-F238E27FC236}">
                    <a16:creationId xmlns:a16="http://schemas.microsoft.com/office/drawing/2014/main" id="{D78F6BB4-80AE-4181-9D8B-9675440AB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2" y="2352"/>
                <a:ext cx="43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367" name="Line 37">
                <a:extLst>
                  <a:ext uri="{FF2B5EF4-FFF2-40B4-BE49-F238E27FC236}">
                    <a16:creationId xmlns:a16="http://schemas.microsoft.com/office/drawing/2014/main" id="{2369AD40-D3D6-4CAF-BE82-24D842572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2448"/>
                <a:ext cx="72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368" name="Line 38">
                <a:extLst>
                  <a:ext uri="{FF2B5EF4-FFF2-40B4-BE49-F238E27FC236}">
                    <a16:creationId xmlns:a16="http://schemas.microsoft.com/office/drawing/2014/main" id="{3F47CD0B-E6B3-4604-88D5-3ADD2F9F4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32" y="2496"/>
                <a:ext cx="1440" cy="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369" name="Text Box 39">
                <a:extLst>
                  <a:ext uri="{FF2B5EF4-FFF2-40B4-BE49-F238E27FC236}">
                    <a16:creationId xmlns:a16="http://schemas.microsoft.com/office/drawing/2014/main" id="{3D137CB0-82E7-4FFA-9D3E-FA87AC7141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2400"/>
                <a:ext cx="572" cy="194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SzPct val="90000"/>
                  <a:buFont typeface="Wingdings" panose="05000000000000000000" pitchFamily="2" charset="2"/>
                  <a:buChar char="n"/>
                  <a:defRPr sz="280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B050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003399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rgbClr val="003399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rgbClr val="003399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rgbClr val="003399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rgbClr val="003399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rgbClr val="003399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rgbClr val="003399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Invar Rod</a:t>
                </a:r>
              </a:p>
            </p:txBody>
          </p:sp>
        </p:grpSp>
        <p:sp>
          <p:nvSpPr>
            <p:cNvPr id="100358" name="Text Box 40">
              <a:extLst>
                <a:ext uri="{FF2B5EF4-FFF2-40B4-BE49-F238E27FC236}">
                  <a16:creationId xmlns:a16="http://schemas.microsoft.com/office/drawing/2014/main" id="{1C237ACC-3C9E-4124-B349-2209F143D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1104"/>
              <a:ext cx="901" cy="213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Vacuum Vessel</a:t>
              </a:r>
            </a:p>
          </p:txBody>
        </p:sp>
        <p:sp>
          <p:nvSpPr>
            <p:cNvPr id="100359" name="Text Box 41">
              <a:extLst>
                <a:ext uri="{FF2B5EF4-FFF2-40B4-BE49-F238E27FC236}">
                  <a16:creationId xmlns:a16="http://schemas.microsoft.com/office/drawing/2014/main" id="{7C5D105C-F92C-4AD2-9262-393B9FAF7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768"/>
              <a:ext cx="1141" cy="213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Suspension Bracket</a:t>
              </a:r>
            </a:p>
          </p:txBody>
        </p:sp>
        <p:sp>
          <p:nvSpPr>
            <p:cNvPr id="100360" name="Text Box 42">
              <a:extLst>
                <a:ext uri="{FF2B5EF4-FFF2-40B4-BE49-F238E27FC236}">
                  <a16:creationId xmlns:a16="http://schemas.microsoft.com/office/drawing/2014/main" id="{58039FE4-5440-47B1-B03E-E7D68146D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720"/>
              <a:ext cx="1259" cy="213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6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Taylor-Hobson holder</a:t>
              </a:r>
            </a:p>
          </p:txBody>
        </p:sp>
        <p:sp>
          <p:nvSpPr>
            <p:cNvPr id="100361" name="Oval 43">
              <a:extLst>
                <a:ext uri="{FF2B5EF4-FFF2-40B4-BE49-F238E27FC236}">
                  <a16:creationId xmlns:a16="http://schemas.microsoft.com/office/drawing/2014/main" id="{8BEE5995-B5E3-4A7E-B7FD-DD37101D6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" y="684"/>
              <a:ext cx="216" cy="222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B0F0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lr>
                  <a:srgbClr val="00B050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360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endParaRPr>
            </a:p>
          </p:txBody>
        </p:sp>
        <p:sp>
          <p:nvSpPr>
            <p:cNvPr id="100362" name="Line 44">
              <a:extLst>
                <a:ext uri="{FF2B5EF4-FFF2-40B4-BE49-F238E27FC236}">
                  <a16:creationId xmlns:a16="http://schemas.microsoft.com/office/drawing/2014/main" id="{667427A4-271D-42D2-86AC-510456F30D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816"/>
              <a:ext cx="115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363" name="Line 45">
              <a:extLst>
                <a:ext uri="{FF2B5EF4-FFF2-40B4-BE49-F238E27FC236}">
                  <a16:creationId xmlns:a16="http://schemas.microsoft.com/office/drawing/2014/main" id="{74ABD9D3-EBCD-4DB2-9584-9B18AC8061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4" y="864"/>
              <a:ext cx="76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364" name="Line 46">
              <a:extLst>
                <a:ext uri="{FF2B5EF4-FFF2-40B4-BE49-F238E27FC236}">
                  <a16:creationId xmlns:a16="http://schemas.microsoft.com/office/drawing/2014/main" id="{E4AE81CE-5EA3-4395-946D-2DB3CC9BD1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8" y="1296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0BC9B2B9-D66C-48F7-A19A-74371E11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660650"/>
            <a:ext cx="56007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5" descr="QQ截图04">
            <a:extLst>
              <a:ext uri="{FF2B5EF4-FFF2-40B4-BE49-F238E27FC236}">
                <a16:creationId xmlns:a16="http://schemas.microsoft.com/office/drawing/2014/main" id="{DBCE04BF-8281-4E60-BCBE-D58C4CC9C5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/>
          <a:stretch>
            <a:fillRect/>
          </a:stretch>
        </p:blipFill>
        <p:spPr>
          <a:xfrm>
            <a:off x="2965450" y="908050"/>
            <a:ext cx="5594350" cy="2038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0FF398A-45FF-4368-A767-EF2559DB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53752"/>
            <a:ext cx="8219256" cy="78296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EXFEL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4453" name="矩形 2">
            <a:extLst>
              <a:ext uri="{FF2B5EF4-FFF2-40B4-BE49-F238E27FC236}">
                <a16:creationId xmlns:a16="http://schemas.microsoft.com/office/drawing/2014/main" id="{39C98DAF-2F90-4CEB-932C-4BFCEBC2D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4338" y="1068389"/>
            <a:ext cx="1255712" cy="338137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CRYOSTAT</a:t>
            </a:r>
          </a:p>
        </p:txBody>
      </p:sp>
      <p:sp>
        <p:nvSpPr>
          <p:cNvPr id="104454" name="矩形 6">
            <a:extLst>
              <a:ext uri="{FF2B5EF4-FFF2-40B4-BE49-F238E27FC236}">
                <a16:creationId xmlns:a16="http://schemas.microsoft.com/office/drawing/2014/main" id="{38A02687-BB93-4BAE-AD88-0687C71E2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4800" y="3257550"/>
            <a:ext cx="1365250" cy="338138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COLD MASS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2CBCDF10-77E1-42A7-86A9-28002E9B7F4E}"/>
              </a:ext>
            </a:extLst>
          </p:cNvPr>
          <p:cNvGraphicFramePr>
            <a:graphicFrameLocks noGrp="1"/>
          </p:cNvGraphicFramePr>
          <p:nvPr/>
        </p:nvGraphicFramePr>
        <p:xfrm>
          <a:off x="1830389" y="4365625"/>
          <a:ext cx="8658225" cy="2377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1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1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</a:t>
                      </a:r>
                      <a:endParaRPr lang="zh-CN" alt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length(flange to flange, 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11.177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4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Diameter of Vacuum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vessel ,m</a:t>
                      </a:r>
                      <a:endPara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weight, t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1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Cryo-system working temperature, K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cavities   (</a:t>
                      </a:r>
                      <a:r>
                        <a:rPr lang="en-US" altLang="zh-CN" sz="1600" dirty="0"/>
                        <a:t>Eight  9-cell cavities 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145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solenoids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693" marB="4569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8361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灯片编号占位符 7">
            <a:extLst>
              <a:ext uri="{FF2B5EF4-FFF2-40B4-BE49-F238E27FC236}">
                <a16:creationId xmlns:a16="http://schemas.microsoft.com/office/drawing/2014/main" id="{ED346DEF-6AE7-476F-9DFC-2381808CB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E501DA7-46D3-44A0-9941-CA6033FCFF6A}" type="slidenum">
              <a:rPr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zh-CN" sz="360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pic>
        <p:nvPicPr>
          <p:cNvPr id="101379" name="Picture 3">
            <a:extLst>
              <a:ext uri="{FF2B5EF4-FFF2-40B4-BE49-F238E27FC236}">
                <a16:creationId xmlns:a16="http://schemas.microsoft.com/office/drawing/2014/main" id="{6BDADEC0-0D5C-401D-8B61-6D7A2F44720C}"/>
              </a:ext>
            </a:extLst>
          </p:cNvPr>
          <p:cNvPicPr>
            <a:picLocks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288" y="168275"/>
            <a:ext cx="5041901" cy="315166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0" name="Picture 4">
            <a:extLst>
              <a:ext uri="{FF2B5EF4-FFF2-40B4-BE49-F238E27FC236}">
                <a16:creationId xmlns:a16="http://schemas.microsoft.com/office/drawing/2014/main" id="{EA512BCA-BF59-46E5-B71C-87E561EAC7BD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289" y="3508609"/>
            <a:ext cx="5041902" cy="315095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1" name="Picture 5">
            <a:extLst>
              <a:ext uri="{FF2B5EF4-FFF2-40B4-BE49-F238E27FC236}">
                <a16:creationId xmlns:a16="http://schemas.microsoft.com/office/drawing/2014/main" id="{D3630928-572D-4C0A-B3F6-CC232A7D1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1" y="347993"/>
            <a:ext cx="5815010" cy="594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D0DD9C7-8CF3-4974-B45A-672433809DF3}"/>
              </a:ext>
            </a:extLst>
          </p:cNvPr>
          <p:cNvSpPr txBox="1"/>
          <p:nvPr/>
        </p:nvSpPr>
        <p:spPr>
          <a:xfrm>
            <a:off x="2223435" y="3792354"/>
            <a:ext cx="252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middle post is fixed</a:t>
            </a:r>
            <a:endParaRPr lang="zh-CN" altLang="en-US" dirty="0"/>
          </a:p>
        </p:txBody>
      </p:sp>
    </p:spTree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8F6ED2F-B416-4281-BDB3-719B021426A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POST support with G10 tube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D90E2E-2ACE-4D13-AFE2-5E8559C6B6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" y="1290224"/>
            <a:ext cx="3706582" cy="3286117"/>
          </a:xfrm>
          <a:prstGeom prst="rect">
            <a:avLst/>
          </a:prstGeom>
          <a:noFill/>
        </p:spPr>
      </p:pic>
      <p:grpSp>
        <p:nvGrpSpPr>
          <p:cNvPr id="6" name="组合 21">
            <a:extLst>
              <a:ext uri="{FF2B5EF4-FFF2-40B4-BE49-F238E27FC236}">
                <a16:creationId xmlns:a16="http://schemas.microsoft.com/office/drawing/2014/main" id="{5352B3B4-E3F7-4F65-BCA1-ECDB941C61FE}"/>
              </a:ext>
            </a:extLst>
          </p:cNvPr>
          <p:cNvGrpSpPr>
            <a:grpSpLocks/>
          </p:cNvGrpSpPr>
          <p:nvPr/>
        </p:nvGrpSpPr>
        <p:grpSpPr bwMode="auto">
          <a:xfrm>
            <a:off x="4445795" y="1282700"/>
            <a:ext cx="7511293" cy="3294221"/>
            <a:chOff x="168993" y="2538528"/>
            <a:chExt cx="6779271" cy="2654400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1BA67B0F-5A0B-4AE2-AB49-7150D6E21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93" y="2555004"/>
              <a:ext cx="1756546" cy="132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28E367EC-EF22-42F7-BABF-23DC8E164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337" y="2555004"/>
              <a:ext cx="1558777" cy="1325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25">
              <a:extLst>
                <a:ext uri="{FF2B5EF4-FFF2-40B4-BE49-F238E27FC236}">
                  <a16:creationId xmlns:a16="http://schemas.microsoft.com/office/drawing/2014/main" id="{D3B9B3ED-E426-43F3-9CDA-43C540F9D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5" r="6694"/>
            <a:stretch>
              <a:fillRect/>
            </a:stretch>
          </p:blipFill>
          <p:spPr bwMode="auto">
            <a:xfrm>
              <a:off x="3697489" y="2555004"/>
              <a:ext cx="1584124" cy="132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819050C8-A70D-411E-B760-DDC698F8B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" r="7463" b="8316"/>
            <a:stretch>
              <a:fillRect/>
            </a:stretch>
          </p:blipFill>
          <p:spPr bwMode="auto">
            <a:xfrm>
              <a:off x="5508104" y="2538528"/>
              <a:ext cx="1440160" cy="1341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35840">
              <a:extLst>
                <a:ext uri="{FF2B5EF4-FFF2-40B4-BE49-F238E27FC236}">
                  <a16:creationId xmlns:a16="http://schemas.microsoft.com/office/drawing/2014/main" id="{B56E698D-60A8-44A0-BBDA-710859A51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43" y="4087670"/>
              <a:ext cx="1647653" cy="1105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35841">
              <a:extLst>
                <a:ext uri="{FF2B5EF4-FFF2-40B4-BE49-F238E27FC236}">
                  <a16:creationId xmlns:a16="http://schemas.microsoft.com/office/drawing/2014/main" id="{D38082A8-43F9-4D64-B265-BBBCC4825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338" y="4084606"/>
              <a:ext cx="1508550" cy="110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29">
              <a:extLst>
                <a:ext uri="{FF2B5EF4-FFF2-40B4-BE49-F238E27FC236}">
                  <a16:creationId xmlns:a16="http://schemas.microsoft.com/office/drawing/2014/main" id="{0E093D57-2CBB-4F62-99A5-1DBCB8F61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5" y="4087670"/>
              <a:ext cx="1573708" cy="1105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30">
              <a:extLst>
                <a:ext uri="{FF2B5EF4-FFF2-40B4-BE49-F238E27FC236}">
                  <a16:creationId xmlns:a16="http://schemas.microsoft.com/office/drawing/2014/main" id="{BBE8C1D7-F9D5-43DB-BFB9-1313156ED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4084607"/>
              <a:ext cx="1440160" cy="1107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0683CB5-98D9-4B25-A795-A88DA9535E3E}"/>
              </a:ext>
            </a:extLst>
          </p:cNvPr>
          <p:cNvSpPr txBox="1"/>
          <p:nvPr/>
        </p:nvSpPr>
        <p:spPr>
          <a:xfrm>
            <a:off x="927100" y="4776156"/>
            <a:ext cx="11029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400" dirty="0"/>
              <a:t>Different size G10 POST have been developed, one type of which applied in the Euro-XFEL cryomodule, the traction test is 5 tons, the broken traction test by DESY is more than 10 tons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400" dirty="0"/>
              <a:t>One type of the post have been applied in ADS cryomodule to support the cavity and magnets from the bottom, the pressure broken test is more than 18 tons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58239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540FEEB-4065-46AF-810E-2A6B6682381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Machining 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27" descr="F:\EXFEL低温恒温器\2012-12-20\IMG_4350.jpg">
            <a:extLst>
              <a:ext uri="{FF2B5EF4-FFF2-40B4-BE49-F238E27FC236}">
                <a16:creationId xmlns:a16="http://schemas.microsoft.com/office/drawing/2014/main" id="{FF7C4693-51DB-43B1-8E38-CB5037FF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8" b="13824"/>
          <a:stretch>
            <a:fillRect/>
          </a:stretch>
        </p:blipFill>
        <p:spPr bwMode="auto">
          <a:xfrm>
            <a:off x="37705" y="4202116"/>
            <a:ext cx="4019379" cy="234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1" descr="F:\EXFEL低温恒温器\2014-05\IMG_3807.jpg">
            <a:extLst>
              <a:ext uri="{FF2B5EF4-FFF2-40B4-BE49-F238E27FC236}">
                <a16:creationId xmlns:a16="http://schemas.microsoft.com/office/drawing/2014/main" id="{82BF0D93-BB1F-4585-922F-15274036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4"/>
          <a:stretch>
            <a:fillRect/>
          </a:stretch>
        </p:blipFill>
        <p:spPr bwMode="auto">
          <a:xfrm>
            <a:off x="4153777" y="4202116"/>
            <a:ext cx="4215523" cy="234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ED46ECC-44BD-4B1A-BFA6-7AA8B3DF6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320" y="1206471"/>
            <a:ext cx="4019379" cy="288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 descr="IMG_5980">
            <a:extLst>
              <a:ext uri="{FF2B5EF4-FFF2-40B4-BE49-F238E27FC236}">
                <a16:creationId xmlns:a16="http://schemas.microsoft.com/office/drawing/2014/main" id="{186FD7D0-5624-4045-BA4A-00E382CD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623" y="1206471"/>
            <a:ext cx="3840804" cy="28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F:\EXFEL低温恒温器\2013.05\IMG_3184.jpg">
            <a:extLst>
              <a:ext uri="{FF2B5EF4-FFF2-40B4-BE49-F238E27FC236}">
                <a16:creationId xmlns:a16="http://schemas.microsoft.com/office/drawing/2014/main" id="{654FE0CC-97A2-49BC-988B-1B5099F4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4" y="1206471"/>
            <a:ext cx="3840804" cy="288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A9996AD-420F-4A41-B886-ED711EC7B417}"/>
              </a:ext>
            </a:extLst>
          </p:cNvPr>
          <p:cNvSpPr txBox="1"/>
          <p:nvPr/>
        </p:nvSpPr>
        <p:spPr>
          <a:xfrm>
            <a:off x="8547100" y="4343400"/>
            <a:ext cx="3514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Machining accuracy control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 Welding stress and deformation control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The two major technical difficulties at that time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3836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8AEB5E3-0445-4FEF-AB91-F7A88B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Pre-assembly of the cold mass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52F06ED-B80C-41B9-A2F3-B0ABA8FD7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2" y="3916659"/>
            <a:ext cx="3438270" cy="25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IMG_7369">
            <a:extLst>
              <a:ext uri="{FF2B5EF4-FFF2-40B4-BE49-F238E27FC236}">
                <a16:creationId xmlns:a16="http://schemas.microsoft.com/office/drawing/2014/main" id="{F3477828-A0E5-488E-9A97-54E98D7B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2" y="1209065"/>
            <a:ext cx="3438270" cy="254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3" descr="IMG_7379">
            <a:extLst>
              <a:ext uri="{FF2B5EF4-FFF2-40B4-BE49-F238E27FC236}">
                <a16:creationId xmlns:a16="http://schemas.microsoft.com/office/drawing/2014/main" id="{79378E6D-92FC-4D11-BA22-65A48936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12" y="1220569"/>
            <a:ext cx="3422207" cy="253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 descr="IMG_7415">
            <a:extLst>
              <a:ext uri="{FF2B5EF4-FFF2-40B4-BE49-F238E27FC236}">
                <a16:creationId xmlns:a16="http://schemas.microsoft.com/office/drawing/2014/main" id="{94E08B2D-5BBB-4CE0-A3BA-32628D13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201" y="1220568"/>
            <a:ext cx="3422726" cy="253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2" descr="IMG_7448">
            <a:extLst>
              <a:ext uri="{FF2B5EF4-FFF2-40B4-BE49-F238E27FC236}">
                <a16:creationId xmlns:a16="http://schemas.microsoft.com/office/drawing/2014/main" id="{57CA5DB5-4943-4B4A-93AF-BF332453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200" y="3916658"/>
            <a:ext cx="3422727" cy="253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4" descr="IMG_7451">
            <a:extLst>
              <a:ext uri="{FF2B5EF4-FFF2-40B4-BE49-F238E27FC236}">
                <a16:creationId xmlns:a16="http://schemas.microsoft.com/office/drawing/2014/main" id="{E15F7BBA-C57D-4FA3-9D16-F754B4494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12" y="3916658"/>
            <a:ext cx="3422207" cy="253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874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90EE32D-BF07-41F6-ADBF-7A52678D747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Alignment and measurement 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74B303-8CCC-4740-B24B-1788E14A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09" y="1108953"/>
            <a:ext cx="7167847" cy="314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60D9470-F80A-4E81-9168-0642EFAA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" y="3147460"/>
            <a:ext cx="5893477" cy="356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D6D13383-3E13-47DC-99EC-056F48903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554" y="4592051"/>
            <a:ext cx="474687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Alignment of the vacuum vessel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Δx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=</a:t>
            </a:r>
            <a:r>
              <a:rPr lang="en-US" altLang="zh-CN" sz="20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±0.5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Δy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=</a:t>
            </a:r>
            <a:r>
              <a:rPr lang="en-US" altLang="zh-CN" sz="20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±0.5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Δz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=</a:t>
            </a:r>
            <a:r>
              <a:rPr lang="en-US" altLang="zh-CN" sz="20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±0.5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8356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8597A-5B1A-4F10-8A8A-A7D8153F6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1379" name="灯片编号占位符 3">
            <a:extLst>
              <a:ext uri="{FF2B5EF4-FFF2-40B4-BE49-F238E27FC236}">
                <a16:creationId xmlns:a16="http://schemas.microsoft.com/office/drawing/2014/main" id="{283226AA-C16C-460C-B759-9BD8F29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D2D8A"/>
              </a:buClr>
              <a:buSzPct val="90000"/>
              <a:buFont typeface="Wingdings" panose="05000000000000000000" pitchFamily="2" charset="2"/>
              <a:buChar char="n"/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F37D5143-F265-4FEE-8AAE-D7B34483C20A}" type="slidenum">
              <a:rPr lang="zh-CN" altLang="en-US" sz="1200" b="0">
                <a:solidFill>
                  <a:srgbClr val="898989"/>
                </a:solidFill>
                <a:latin typeface="Franklin Gothic Book" panose="020B0503020102020204" pitchFamily="34" charset="0"/>
                <a:ea typeface="黑体" panose="02010609060101010101" pitchFamily="49" charset="-122"/>
              </a:rPr>
              <a:pPr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4</a:t>
            </a:fld>
            <a:endParaRPr lang="zh-CN" altLang="en-US" sz="1200" b="0">
              <a:solidFill>
                <a:srgbClr val="898989"/>
              </a:solidFill>
              <a:latin typeface="Franklin Gothic Book" panose="020B05030201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01380" name="图片 4" descr="C:\Documents and Settings\user\桌面\LHC cryogenic.jpg">
            <a:extLst>
              <a:ext uri="{FF2B5EF4-FFF2-40B4-BE49-F238E27FC236}">
                <a16:creationId xmlns:a16="http://schemas.microsoft.com/office/drawing/2014/main" id="{7A8E3864-5370-443D-B516-56C4B0DA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3013098"/>
            <a:ext cx="36004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4DA2868-D69F-4A33-AF1F-84F270845767}"/>
              </a:ext>
            </a:extLst>
          </p:cNvPr>
          <p:cNvSpPr txBox="1"/>
          <p:nvPr/>
        </p:nvSpPr>
        <p:spPr>
          <a:xfrm>
            <a:off x="6354619" y="868322"/>
            <a:ext cx="4922982" cy="224676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0000FF"/>
                </a:solidFill>
              </a:rPr>
              <a:t>LHC Cryogenics is constituted with: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en-US" altLang="zh-CN" sz="2000" dirty="0">
                <a:solidFill>
                  <a:srgbClr val="0000FF"/>
                </a:solidFill>
              </a:rPr>
              <a:t>24Km of high-field superconducting magnets operating in superfluid helium at 1.9K or 4.5K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en-US" altLang="zh-CN" sz="2000" dirty="0">
                <a:solidFill>
                  <a:srgbClr val="0000FF"/>
                </a:solidFill>
              </a:rPr>
              <a:t>SRF cavities operating in helium at 4.5K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en-US" altLang="zh-CN" sz="2000" dirty="0">
                <a:solidFill>
                  <a:srgbClr val="0000FF"/>
                </a:solidFill>
              </a:rPr>
              <a:t>LHC experiments ATLAS &amp;CMS with magnets operating at 4.5K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101382" name="图片 12">
            <a:extLst>
              <a:ext uri="{FF2B5EF4-FFF2-40B4-BE49-F238E27FC236}">
                <a16:creationId xmlns:a16="http://schemas.microsoft.com/office/drawing/2014/main" id="{44016BB9-568E-422A-9FC9-5D7C1550E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3387" r="40550" b="14984"/>
          <a:stretch>
            <a:fillRect/>
          </a:stretch>
        </p:blipFill>
        <p:spPr bwMode="auto">
          <a:xfrm>
            <a:off x="640917" y="1156833"/>
            <a:ext cx="5484226" cy="51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73"/>
    </mc:Choice>
    <mc:Fallback xmlns="">
      <p:transition spd="slow" advTm="40673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3F3064D-2503-4A70-A47F-F65C1B50FA8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Alignment and measurement 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622112D5-4F8A-4291-9C24-CBB1EBF22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890" y="4090859"/>
            <a:ext cx="4489448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Alignment of the cold mass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Δx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=</a:t>
            </a:r>
            <a:r>
              <a:rPr lang="en-US" altLang="zh-CN" sz="20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±0.3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Δy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=</a:t>
            </a:r>
            <a:r>
              <a:rPr lang="en-US" altLang="zh-CN" sz="20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±0.5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Δz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=</a:t>
            </a:r>
            <a:r>
              <a:rPr lang="en-US" altLang="zh-CN" sz="20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±1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C67B72-9323-481A-8930-EAB21767D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97" y="1020583"/>
            <a:ext cx="6739367" cy="291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22F495A-C433-4950-A158-6391D174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6" y="3121025"/>
            <a:ext cx="5761038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462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B8BBC18-7BF5-42E1-946C-CC5C0D9C783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Assembly 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E599B-F127-4A22-AEED-C311FDF3494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0266" y="1226932"/>
            <a:ext cx="3420843" cy="237291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B95FE-ABE7-4ED4-87F7-ADF4F60B5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9776" y="1220768"/>
            <a:ext cx="3476164" cy="2372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BB2B4-1584-408C-B693-83C31287B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26" y="1220768"/>
            <a:ext cx="3425120" cy="2379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54050-920E-4466-A210-C4FF49314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4573" y="4160837"/>
            <a:ext cx="3353460" cy="2288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E3BAF-980B-4797-B361-40585C1C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4160838"/>
            <a:ext cx="3430241" cy="228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D383CF-E03C-4027-B3DB-3B5914BA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66" y="4160837"/>
            <a:ext cx="3499870" cy="228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402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E7B3D90-CD7F-4A60-94DA-887313479D5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Horizontal test 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B20BAB4-7610-4024-849B-2AD8B9616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5" y="1470092"/>
            <a:ext cx="5469181" cy="318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3FD7409-B07C-4856-908C-357F7FB4E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3" y="2634749"/>
            <a:ext cx="5881931" cy="34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605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CF79BCF-5B27-423A-A7FF-1B3B3A82430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Mass production of EXFEL cryostat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0595" name="图片 4" descr="C:\Users\gerui\Desktop\低温恒温器\低温恒温器4.JPG">
            <a:extLst>
              <a:ext uri="{FF2B5EF4-FFF2-40B4-BE49-F238E27FC236}">
                <a16:creationId xmlns:a16="http://schemas.microsoft.com/office/drawing/2014/main" id="{B5FF330B-CD82-4797-9EFC-493627FD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00" y="1135781"/>
            <a:ext cx="7911846" cy="546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6E03724-1169-43F1-B605-FA1289ED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5F71E58-BFA8-4A04-BE0F-1008106E1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5" y="1049154"/>
            <a:ext cx="11472358" cy="558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234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5557A3C1-95F0-4AC4-893F-F89811E66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61" y="1017664"/>
            <a:ext cx="6668655" cy="3749586"/>
          </a:xfr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001FC33-6B48-401F-96BD-E5FFF540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45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2024034" y="142852"/>
            <a:ext cx="8072494" cy="7254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IHEP high Q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706C74DE-C396-4E4B-AB96-EFCBA6598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180" y="2892457"/>
            <a:ext cx="7030659" cy="39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1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1"/>
    </mc:Choice>
    <mc:Fallback xmlns="">
      <p:transition spd="slow" advTm="843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867AA23-E3AD-4293-B781-5A93760E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46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FFEB950F-5D0B-4EDD-AFCA-B2490EDE8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57" b="3334"/>
          <a:stretch/>
        </p:blipFill>
        <p:spPr>
          <a:xfrm>
            <a:off x="960583" y="1165820"/>
            <a:ext cx="9855572" cy="5549328"/>
          </a:xfrm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B8727DF3-C82A-443D-A8DC-FCEF461B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IHEP high Q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0"/>
    </mc:Choice>
    <mc:Fallback xmlns="">
      <p:transition spd="slow" advTm="411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AFB94A-27A1-40CE-A9C5-D6CCDB4D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47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56C8D4-4188-43D2-9025-F177D30376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31504" y="1196752"/>
            <a:ext cx="8928992" cy="482453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871865" y="6156295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rPr>
              <a:t>低温控制界面</a:t>
            </a:r>
            <a:endParaRPr lang="zh-CN" altLang="en-US" sz="20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E7030CC7-FB78-4C16-98A9-62C85583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IHEP high Q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6"/>
    </mc:Choice>
    <mc:Fallback xmlns="">
      <p:transition spd="slow" advTm="14976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63997E-89DA-4C97-AF37-901C4F5D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48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20D342C-4466-45BC-99D9-7E776C49B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067" y="1088892"/>
            <a:ext cx="8400933" cy="50405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46257" y="6156295"/>
            <a:ext cx="4026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rPr>
              <a:t>Cryomodule cool down test</a:t>
            </a:r>
            <a:endParaRPr lang="zh-CN" altLang="en-US" sz="20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05CAA5D5-B51C-4450-BBEF-67B87C610C02}"/>
              </a:ext>
            </a:extLst>
          </p:cNvPr>
          <p:cNvSpPr txBox="1">
            <a:spLocks/>
          </p:cNvSpPr>
          <p:nvPr/>
        </p:nvSpPr>
        <p:spPr>
          <a:xfrm>
            <a:off x="1787123" y="136524"/>
            <a:ext cx="8072494" cy="72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IHEP high Q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7"/>
    </mc:Choice>
    <mc:Fallback xmlns="">
      <p:transition spd="slow" advTm="15247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图片 3">
            <a:extLst>
              <a:ext uri="{FF2B5EF4-FFF2-40B4-BE49-F238E27FC236}">
                <a16:creationId xmlns:a16="http://schemas.microsoft.com/office/drawing/2014/main" id="{CF2737AD-9845-4BE4-8C83-E0F486F19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/>
          <a:stretch>
            <a:fillRect/>
          </a:stretch>
        </p:blipFill>
        <p:spPr bwMode="auto">
          <a:xfrm>
            <a:off x="2100262" y="1211222"/>
            <a:ext cx="55451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图片 4">
            <a:extLst>
              <a:ext uri="{FF2B5EF4-FFF2-40B4-BE49-F238E27FC236}">
                <a16:creationId xmlns:a16="http://schemas.microsoft.com/office/drawing/2014/main" id="{62F1EAA1-7C46-438A-B112-DD091264F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21" y="3383954"/>
            <a:ext cx="6947151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图片 5">
            <a:extLst>
              <a:ext uri="{FF2B5EF4-FFF2-40B4-BE49-F238E27FC236}">
                <a16:creationId xmlns:a16="http://schemas.microsoft.com/office/drawing/2014/main" id="{9771C45E-3694-4396-A7C0-2FEDDE47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46" b="8353"/>
          <a:stretch>
            <a:fillRect/>
          </a:stretch>
        </p:blipFill>
        <p:spPr bwMode="auto">
          <a:xfrm>
            <a:off x="2106555" y="5011083"/>
            <a:ext cx="8076974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1" name="TextBox 6">
            <a:extLst>
              <a:ext uri="{FF2B5EF4-FFF2-40B4-BE49-F238E27FC236}">
                <a16:creationId xmlns:a16="http://schemas.microsoft.com/office/drawing/2014/main" id="{1CD369F9-7052-4839-A36B-97706A6A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748" y="2743692"/>
            <a:ext cx="933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TCM</a:t>
            </a:r>
            <a:endParaRPr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3672" name="矩形 7">
            <a:extLst>
              <a:ext uri="{FF2B5EF4-FFF2-40B4-BE49-F238E27FC236}">
                <a16:creationId xmlns:a16="http://schemas.microsoft.com/office/drawing/2014/main" id="{2566C994-E81A-40E5-B061-3A35724BB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285" y="4536390"/>
            <a:ext cx="670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CM1</a:t>
            </a:r>
            <a:endParaRPr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3673" name="矩形 8">
            <a:extLst>
              <a:ext uri="{FF2B5EF4-FFF2-40B4-BE49-F238E27FC236}">
                <a16:creationId xmlns:a16="http://schemas.microsoft.com/office/drawing/2014/main" id="{B2F2BA1D-896F-4C91-95C1-E8298E0E4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5624" y="6084363"/>
            <a:ext cx="670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CM1</a:t>
            </a:r>
            <a:endParaRPr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3674" name="矩形 9">
            <a:extLst>
              <a:ext uri="{FF2B5EF4-FFF2-40B4-BE49-F238E27FC236}">
                <a16:creationId xmlns:a16="http://schemas.microsoft.com/office/drawing/2014/main" id="{B777CFA7-0733-4240-A583-14834E98A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024" y="6084363"/>
            <a:ext cx="670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CM2</a:t>
            </a:r>
            <a:endParaRPr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289AD5B-1633-49EA-BB96-D4696397BFE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ADS Spoke cavity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2">
            <a:extLst>
              <a:ext uri="{FF2B5EF4-FFF2-40B4-BE49-F238E27FC236}">
                <a16:creationId xmlns:a16="http://schemas.microsoft.com/office/drawing/2014/main" id="{2C50AF79-4CE7-46CD-974E-595AE57AEBD5}"/>
              </a:ext>
            </a:extLst>
          </p:cNvPr>
          <p:cNvSpPr/>
          <p:nvPr/>
        </p:nvSpPr>
        <p:spPr>
          <a:xfrm>
            <a:off x="1374775" y="1100139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0350" lvl="1">
              <a:defRPr/>
            </a:pPr>
            <a:r>
              <a:rPr lang="de-DE" b="1" u="sng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European XFEL:</a:t>
            </a:r>
          </a:p>
        </p:txBody>
      </p:sp>
      <p:sp>
        <p:nvSpPr>
          <p:cNvPr id="250" name="Rectangle 6">
            <a:extLst>
              <a:ext uri="{FF2B5EF4-FFF2-40B4-BE49-F238E27FC236}">
                <a16:creationId xmlns:a16="http://schemas.microsoft.com/office/drawing/2014/main" id="{62369658-F862-44AA-BE9D-1F5040F9AAB3}"/>
              </a:ext>
            </a:extLst>
          </p:cNvPr>
          <p:cNvSpPr/>
          <p:nvPr/>
        </p:nvSpPr>
        <p:spPr>
          <a:xfrm>
            <a:off x="1368426" y="1363664"/>
            <a:ext cx="3275013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>
              <a:buFont typeface="Arial" panose="020B0604020202020204" pitchFamily="34" charset="0"/>
              <a:buChar char="•"/>
              <a:defRPr/>
            </a:pPr>
            <a:r>
              <a:rPr lang="de-DE" sz="1600" b="1" kern="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Length</a:t>
            </a:r>
            <a:r>
              <a:rPr lang="de-DE" sz="16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of</a:t>
            </a:r>
            <a:r>
              <a:rPr lang="de-DE" sz="16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accelerator</a:t>
            </a:r>
            <a:r>
              <a:rPr lang="de-DE" sz="16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:  1500m</a:t>
            </a:r>
          </a:p>
        </p:txBody>
      </p:sp>
      <p:sp>
        <p:nvSpPr>
          <p:cNvPr id="251" name="Rectangle 7">
            <a:extLst>
              <a:ext uri="{FF2B5EF4-FFF2-40B4-BE49-F238E27FC236}">
                <a16:creationId xmlns:a16="http://schemas.microsoft.com/office/drawing/2014/main" id="{17B60FA2-F8AF-463F-8113-25C878E81B3C}"/>
              </a:ext>
            </a:extLst>
          </p:cNvPr>
          <p:cNvSpPr/>
          <p:nvPr/>
        </p:nvSpPr>
        <p:spPr>
          <a:xfrm>
            <a:off x="1376362" y="1658939"/>
            <a:ext cx="32591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>
              <a:buFont typeface="Arial" panose="020B0604020202020204" pitchFamily="34" charset="0"/>
              <a:buChar char="•"/>
              <a:defRPr/>
            </a:pPr>
            <a:r>
              <a:rPr lang="de-DE" sz="1600" b="1" kern="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Length</a:t>
            </a:r>
            <a:r>
              <a:rPr lang="de-DE" sz="16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of</a:t>
            </a:r>
            <a:r>
              <a:rPr lang="de-DE" sz="16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facility</a:t>
            </a:r>
            <a:r>
              <a:rPr lang="de-DE" sz="16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:          3400m</a:t>
            </a:r>
          </a:p>
        </p:txBody>
      </p:sp>
      <p:sp>
        <p:nvSpPr>
          <p:cNvPr id="255" name="Rectangle 8">
            <a:extLst>
              <a:ext uri="{FF2B5EF4-FFF2-40B4-BE49-F238E27FC236}">
                <a16:creationId xmlns:a16="http://schemas.microsoft.com/office/drawing/2014/main" id="{2B5B1E74-C6C9-4FDD-8392-D19A651DBE7B}"/>
              </a:ext>
            </a:extLst>
          </p:cNvPr>
          <p:cNvSpPr/>
          <p:nvPr/>
        </p:nvSpPr>
        <p:spPr>
          <a:xfrm>
            <a:off x="1371600" y="1947864"/>
            <a:ext cx="290195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>
              <a:buFont typeface="Arial" panose="020B0604020202020204" pitchFamily="34" charset="0"/>
              <a:buChar char="•"/>
              <a:defRPr/>
            </a:pPr>
            <a:r>
              <a:rPr lang="de-DE" sz="16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Accelerator</a:t>
            </a:r>
            <a:r>
              <a:rPr lang="de-DE" sz="16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modules</a:t>
            </a:r>
            <a:r>
              <a:rPr lang="de-DE" sz="16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:  96</a:t>
            </a:r>
          </a:p>
        </p:txBody>
      </p:sp>
      <p:sp>
        <p:nvSpPr>
          <p:cNvPr id="259" name="Rectangle 9">
            <a:extLst>
              <a:ext uri="{FF2B5EF4-FFF2-40B4-BE49-F238E27FC236}">
                <a16:creationId xmlns:a16="http://schemas.microsoft.com/office/drawing/2014/main" id="{20F33153-5644-4F74-B26E-7FDD5FAD9A49}"/>
              </a:ext>
            </a:extLst>
          </p:cNvPr>
          <p:cNvSpPr/>
          <p:nvPr/>
        </p:nvSpPr>
        <p:spPr>
          <a:xfrm>
            <a:off x="1373188" y="2235200"/>
            <a:ext cx="361156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>
              <a:buFont typeface="Arial" panose="020B0604020202020204" pitchFamily="34" charset="0"/>
              <a:buChar char="•"/>
              <a:defRPr/>
            </a:pPr>
            <a:r>
              <a:rPr lang="de-DE" sz="16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Design </a:t>
            </a:r>
            <a:r>
              <a:rPr lang="de-DE" sz="1600" b="1" kern="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electron</a:t>
            </a:r>
            <a:r>
              <a:rPr lang="de-DE" sz="16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energy</a:t>
            </a:r>
            <a:r>
              <a:rPr lang="de-DE" sz="1600" b="1" kern="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:  17.5 </a:t>
            </a:r>
            <a:r>
              <a:rPr lang="de-DE" sz="1600" b="1" kern="0" dirty="0" err="1">
                <a:solidFill>
                  <a:sysClr val="windowText" lastClr="000000"/>
                </a:solidFill>
                <a:cs typeface="Calibri" panose="020F0502020204030204" pitchFamily="34" charset="0"/>
              </a:rPr>
              <a:t>GeV</a:t>
            </a:r>
            <a:endParaRPr lang="de-DE" sz="1600" b="1" kern="0" dirty="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266" name="Rectangle 11">
            <a:extLst>
              <a:ext uri="{FF2B5EF4-FFF2-40B4-BE49-F238E27FC236}">
                <a16:creationId xmlns:a16="http://schemas.microsoft.com/office/drawing/2014/main" id="{29462A2C-6482-4A10-A8FA-CABAA21EEC2B}"/>
              </a:ext>
            </a:extLst>
          </p:cNvPr>
          <p:cNvSpPr/>
          <p:nvPr/>
        </p:nvSpPr>
        <p:spPr>
          <a:xfrm>
            <a:off x="1376363" y="2533650"/>
            <a:ext cx="4114801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>
              <a:buFont typeface="Arial" panose="020B0604020202020204" pitchFamily="34" charset="0"/>
              <a:buChar char="•"/>
              <a:defRPr/>
            </a:pP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Start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of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beam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operation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: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January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, 2017</a:t>
            </a:r>
          </a:p>
        </p:txBody>
      </p:sp>
      <p:pic>
        <p:nvPicPr>
          <p:cNvPr id="103433" name="Picture 2" descr="D:\My Documents local\conferences\XFEL Users Meeting 1_2017\20170104-MX2_1786-HDR.jpg">
            <a:extLst>
              <a:ext uri="{FF2B5EF4-FFF2-40B4-BE49-F238E27FC236}">
                <a16:creationId xmlns:a16="http://schemas.microsoft.com/office/drawing/2014/main" id="{7303F607-FA1D-447E-ACDF-FFD80C02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9" y="1095376"/>
            <a:ext cx="44037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8F9D4787-D8AC-4965-826A-90DC293FF3CD}"/>
              </a:ext>
            </a:extLst>
          </p:cNvPr>
          <p:cNvSpPr/>
          <p:nvPr/>
        </p:nvSpPr>
        <p:spPr>
          <a:xfrm>
            <a:off x="1371600" y="2828925"/>
            <a:ext cx="3767138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>
              <a:buFont typeface="Arial" panose="020B0604020202020204" pitchFamily="34" charset="0"/>
              <a:buChar char="•"/>
              <a:defRPr/>
            </a:pP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Start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of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user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runs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: September, 2017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7EA44DF8-615A-4667-ADFC-34B0F0747EE3}"/>
              </a:ext>
            </a:extLst>
          </p:cNvPr>
          <p:cNvSpPr/>
          <p:nvPr/>
        </p:nvSpPr>
        <p:spPr>
          <a:xfrm>
            <a:off x="1382713" y="3135314"/>
            <a:ext cx="4406901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6100" lvl="1" indent="-285750">
              <a:buFont typeface="Arial" panose="020B0604020202020204" pitchFamily="34" charset="0"/>
              <a:buChar char="•"/>
              <a:defRPr/>
            </a:pP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Electron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energy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in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October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, 2017: 14.9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GeV</a:t>
            </a:r>
            <a:endParaRPr lang="de-DE" sz="1600" b="1" kern="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FBA3BC01-BF2F-4992-BE58-7CFA1FC056A0}"/>
              </a:ext>
            </a:extLst>
          </p:cNvPr>
          <p:cNvSpPr/>
          <p:nvPr/>
        </p:nvSpPr>
        <p:spPr>
          <a:xfrm>
            <a:off x="1377950" y="3460750"/>
            <a:ext cx="4618038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6100" lvl="1" indent="-285750">
              <a:buFont typeface="Arial" panose="020B0604020202020204" pitchFamily="34" charset="0"/>
              <a:buChar char="•"/>
              <a:defRPr/>
            </a:pP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SASE-Operation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of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all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three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undulators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with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variable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bunch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pattern</a:t>
            </a:r>
            <a:endParaRPr lang="de-DE" sz="1600" b="1" kern="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EDC2C9C0-7164-4652-8D84-5237A4C43AAA}"/>
              </a:ext>
            </a:extLst>
          </p:cNvPr>
          <p:cNvSpPr/>
          <p:nvPr/>
        </p:nvSpPr>
        <p:spPr>
          <a:xfrm>
            <a:off x="1379537" y="4044950"/>
            <a:ext cx="4829176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6100" lvl="1" indent="-285750">
              <a:buFont typeface="Arial" panose="020B0604020202020204" pitchFamily="34" charset="0"/>
              <a:buChar char="•"/>
              <a:defRPr/>
            </a:pP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Beam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operation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with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5000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bunches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/ sec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with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high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intensity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of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X-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ray</a:t>
            </a:r>
            <a:r>
              <a:rPr lang="de-DE" sz="1600" b="1" kern="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de-DE" sz="1600" b="1" kern="0" dirty="0" err="1">
                <a:solidFill>
                  <a:schemeClr val="tx2"/>
                </a:solidFill>
                <a:cs typeface="Calibri" panose="020F0502020204030204" pitchFamily="34" charset="0"/>
              </a:rPr>
              <a:t>laser</a:t>
            </a:r>
            <a:endParaRPr lang="de-DE" sz="1600" b="1" kern="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grpSp>
        <p:nvGrpSpPr>
          <p:cNvPr id="103438" name="Group 23">
            <a:extLst>
              <a:ext uri="{FF2B5EF4-FFF2-40B4-BE49-F238E27FC236}">
                <a16:creationId xmlns:a16="http://schemas.microsoft.com/office/drawing/2014/main" id="{B9241DD1-0142-45A8-B4FE-C1260F292A6F}"/>
              </a:ext>
            </a:extLst>
          </p:cNvPr>
          <p:cNvGrpSpPr>
            <a:grpSpLocks/>
          </p:cNvGrpSpPr>
          <p:nvPr/>
        </p:nvGrpSpPr>
        <p:grpSpPr bwMode="auto">
          <a:xfrm>
            <a:off x="1403351" y="4684714"/>
            <a:ext cx="4829175" cy="860425"/>
            <a:chOff x="4429945" y="3436755"/>
            <a:chExt cx="4828355" cy="861774"/>
          </a:xfrm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289F7535-6D78-4849-B670-FA54761E7997}"/>
                </a:ext>
              </a:extLst>
            </p:cNvPr>
            <p:cNvSpPr/>
            <p:nvPr/>
          </p:nvSpPr>
          <p:spPr>
            <a:xfrm>
              <a:off x="4429945" y="3436755"/>
              <a:ext cx="4828355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546100" lvl="1" indent="-285750">
                <a:buFont typeface="Arial" panose="020B0604020202020204" pitchFamily="34" charset="0"/>
                <a:buChar char="•"/>
                <a:defRPr/>
              </a:pPr>
              <a:r>
                <a:rPr lang="de-DE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     </a:t>
              </a:r>
              <a:r>
                <a:rPr lang="de-DE" sz="1600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XFEL </a:t>
              </a:r>
              <a:r>
                <a:rPr lang="de-DE" sz="1600" b="1" kern="0" dirty="0" err="1">
                  <a:solidFill>
                    <a:schemeClr val="tx2"/>
                  </a:solidFill>
                  <a:cs typeface="Calibri" panose="020F0502020204030204" pitchFamily="34" charset="0"/>
                </a:rPr>
                <a:t>enables</a:t>
              </a:r>
              <a:r>
                <a:rPr lang="de-DE" sz="1600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 </a:t>
              </a:r>
              <a:r>
                <a:rPr lang="de-DE" sz="1600" b="1" kern="0" dirty="0" err="1">
                  <a:solidFill>
                    <a:schemeClr val="tx2"/>
                  </a:solidFill>
                  <a:cs typeface="Calibri" panose="020F0502020204030204" pitchFamily="34" charset="0"/>
                </a:rPr>
                <a:t>simultaneous</a:t>
              </a:r>
              <a:r>
                <a:rPr lang="de-DE" sz="1600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 </a:t>
              </a:r>
              <a:r>
                <a:rPr lang="de-DE" sz="1600" b="1" kern="0" dirty="0" err="1">
                  <a:solidFill>
                    <a:schemeClr val="tx2"/>
                  </a:solidFill>
                  <a:cs typeface="Calibri" panose="020F0502020204030204" pitchFamily="34" charset="0"/>
                </a:rPr>
                <a:t>provision</a:t>
              </a:r>
              <a:r>
                <a:rPr lang="de-DE" sz="1600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 </a:t>
              </a:r>
              <a:r>
                <a:rPr lang="de-DE" sz="1600" b="1" kern="0" dirty="0" err="1">
                  <a:solidFill>
                    <a:schemeClr val="tx2"/>
                  </a:solidFill>
                  <a:cs typeface="Calibri" panose="020F0502020204030204" pitchFamily="34" charset="0"/>
                </a:rPr>
                <a:t>of</a:t>
              </a:r>
              <a:r>
                <a:rPr lang="de-DE" sz="1600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 different </a:t>
              </a:r>
              <a:r>
                <a:rPr lang="de-DE" sz="1600" b="1" kern="0" dirty="0" err="1">
                  <a:solidFill>
                    <a:schemeClr val="tx2"/>
                  </a:solidFill>
                  <a:cs typeface="Calibri" panose="020F0502020204030204" pitchFamily="34" charset="0"/>
                </a:rPr>
                <a:t>experiments</a:t>
              </a:r>
              <a:r>
                <a:rPr lang="de-DE" sz="1600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 </a:t>
              </a:r>
              <a:r>
                <a:rPr lang="de-DE" sz="1600" b="1" kern="0" dirty="0" err="1">
                  <a:solidFill>
                    <a:schemeClr val="tx2"/>
                  </a:solidFill>
                  <a:cs typeface="Calibri" panose="020F0502020204030204" pitchFamily="34" charset="0"/>
                </a:rPr>
                <a:t>with</a:t>
              </a:r>
              <a:r>
                <a:rPr lang="de-DE" sz="1600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 </a:t>
              </a:r>
              <a:r>
                <a:rPr lang="de-DE" sz="1600" b="1" kern="0" dirty="0" err="1">
                  <a:solidFill>
                    <a:schemeClr val="tx2"/>
                  </a:solidFill>
                  <a:cs typeface="Calibri" panose="020F0502020204030204" pitchFamily="34" charset="0"/>
                </a:rPr>
                <a:t>various</a:t>
              </a:r>
              <a:r>
                <a:rPr lang="de-DE" sz="1600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 </a:t>
              </a:r>
              <a:r>
                <a:rPr lang="de-DE" sz="1600" b="1" kern="0" dirty="0" err="1">
                  <a:solidFill>
                    <a:schemeClr val="tx2"/>
                  </a:solidFill>
                  <a:cs typeface="Calibri" panose="020F0502020204030204" pitchFamily="34" charset="0"/>
                </a:rPr>
                <a:t>and</a:t>
              </a:r>
              <a:r>
                <a:rPr lang="de-DE" sz="1600" b="1" kern="0" dirty="0">
                  <a:solidFill>
                    <a:schemeClr val="tx2"/>
                  </a:solidFill>
                  <a:cs typeface="Calibri" panose="020F0502020204030204" pitchFamily="34" charset="0"/>
                </a:rPr>
                <a:t> high puls-rates </a:t>
              </a:r>
            </a:p>
          </p:txBody>
        </p:sp>
        <p:sp>
          <p:nvSpPr>
            <p:cNvPr id="103450" name="Right Arrow 25">
              <a:extLst>
                <a:ext uri="{FF2B5EF4-FFF2-40B4-BE49-F238E27FC236}">
                  <a16:creationId xmlns:a16="http://schemas.microsoft.com/office/drawing/2014/main" id="{9306F440-9F9C-4276-850A-3BBFD79C3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634" y="3555641"/>
              <a:ext cx="239515" cy="161131"/>
            </a:xfrm>
            <a:prstGeom prst="rightArrow">
              <a:avLst>
                <a:gd name="adj1" fmla="val 50000"/>
                <a:gd name="adj2" fmla="val 49858"/>
              </a:avLst>
            </a:prstGeom>
            <a:solidFill>
              <a:srgbClr val="E00822"/>
            </a:solidFill>
            <a:ln w="28575" algn="ctr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rgbClr val="2D2D8A"/>
                </a:buClr>
                <a:buSzPct val="90000"/>
                <a:buFont typeface="Wingdings" panose="05000000000000000000" pitchFamily="2" charset="2"/>
                <a:buChar char="n"/>
                <a:defRPr sz="2400" b="1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</a:defRPr>
              </a:lvl1pPr>
              <a:lvl2pPr marL="742950" indent="-285750">
                <a:spcBef>
                  <a:spcPct val="20000"/>
                </a:spcBef>
                <a:buSzPct val="75000"/>
                <a:buFont typeface="Wingdings" panose="05000000000000000000" pitchFamily="2" charset="2"/>
                <a:buChar char="Ø"/>
                <a:defRPr sz="2000">
                  <a:solidFill>
                    <a:schemeClr val="tx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rgbClr val="003399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rgbClr val="003399"/>
                  </a:solidFill>
                  <a:latin typeface="Franklin Gothic Book" panose="020B0503020102020204" pitchFamily="34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rgbClr val="003399"/>
                  </a:solidFill>
                  <a:latin typeface="Franklin Gothic Book" panose="020B05030201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Franklin Gothic Book" panose="020B05030201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Franklin Gothic Book" panose="020B05030201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Franklin Gothic Book" panose="020B05030201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rgbClr val="003399"/>
                  </a:solidFill>
                  <a:latin typeface="Franklin Gothic Book" panose="020B0503020102020204" pitchFamily="34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zh-CN" sz="1800" b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154580-21BB-4FB6-B44B-7406779057A6}"/>
              </a:ext>
            </a:extLst>
          </p:cNvPr>
          <p:cNvGrpSpPr>
            <a:grpSpLocks/>
          </p:cNvGrpSpPr>
          <p:nvPr/>
        </p:nvGrpSpPr>
        <p:grpSpPr bwMode="auto">
          <a:xfrm>
            <a:off x="6646863" y="3760788"/>
            <a:ext cx="4783137" cy="2633662"/>
            <a:chOff x="4790869" y="1225807"/>
            <a:chExt cx="6043593" cy="2634166"/>
          </a:xfrm>
        </p:grpSpPr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6D13ED86-1A95-47A7-BC1F-C2D94402E738}"/>
                </a:ext>
              </a:extLst>
            </p:cNvPr>
            <p:cNvSpPr/>
            <p:nvPr/>
          </p:nvSpPr>
          <p:spPr>
            <a:xfrm>
              <a:off x="4790869" y="1225807"/>
              <a:ext cx="2644767" cy="369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0350" lvl="1">
                <a:defRPr/>
              </a:pPr>
              <a:r>
                <a:rPr lang="de-DE" b="1" u="sng" kern="0" dirty="0">
                  <a:solidFill>
                    <a:sysClr val="windowText" lastClr="000000"/>
                  </a:solidFill>
                  <a:cs typeface="Calibri" panose="020F0502020204030204" pitchFamily="34" charset="0"/>
                </a:rPr>
                <a:t>XFEL </a:t>
              </a:r>
              <a:r>
                <a:rPr lang="de-DE" b="1" u="sng" kern="0" dirty="0" err="1">
                  <a:solidFill>
                    <a:sysClr val="windowText" lastClr="000000"/>
                  </a:solidFill>
                  <a:cs typeface="Calibri" panose="020F0502020204030204" pitchFamily="34" charset="0"/>
                </a:rPr>
                <a:t>cryogenic</a:t>
              </a:r>
              <a:r>
                <a:rPr lang="de-DE" b="1" u="sng" kern="0" dirty="0">
                  <a:solidFill>
                    <a:sysClr val="windowText" lastClr="000000"/>
                  </a:solidFill>
                  <a:cs typeface="Calibri" panose="020F0502020204030204" pitchFamily="34" charset="0"/>
                </a:rPr>
                <a:t> </a:t>
              </a:r>
              <a:r>
                <a:rPr lang="de-DE" b="1" u="sng" kern="0" dirty="0" err="1">
                  <a:solidFill>
                    <a:sysClr val="windowText" lastClr="000000"/>
                  </a:solidFill>
                  <a:cs typeface="Calibri" panose="020F0502020204030204" pitchFamily="34" charset="0"/>
                </a:rPr>
                <a:t>system</a:t>
              </a:r>
              <a:r>
                <a:rPr lang="de-DE" b="1" u="sng" kern="0" dirty="0">
                  <a:solidFill>
                    <a:sysClr val="windowText" lastClr="000000"/>
                  </a:solidFill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9" name="Text Box 171">
              <a:extLst>
                <a:ext uri="{FF2B5EF4-FFF2-40B4-BE49-F238E27FC236}">
                  <a16:creationId xmlns:a16="http://schemas.microsoft.com/office/drawing/2014/main" id="{AEEC4C3B-A52B-4942-949D-DA2159C24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8344" y="1533841"/>
              <a:ext cx="5921356" cy="33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671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control</a:t>
              </a: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valves</a:t>
              </a:r>
              <a:endParaRPr lang="de-DE" sz="16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 Box 171">
              <a:extLst>
                <a:ext uri="{FF2B5EF4-FFF2-40B4-BE49-F238E27FC236}">
                  <a16:creationId xmlns:a16="http://schemas.microsoft.com/office/drawing/2014/main" id="{624BA829-1A93-410F-94B5-ECF156B0A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8344" y="1808530"/>
              <a:ext cx="5921356" cy="338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2647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temperature</a:t>
              </a: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sensors</a:t>
              </a:r>
              <a:endParaRPr lang="de-DE" sz="16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Text Box 171">
              <a:extLst>
                <a:ext uri="{FF2B5EF4-FFF2-40B4-BE49-F238E27FC236}">
                  <a16:creationId xmlns:a16="http://schemas.microsoft.com/office/drawing/2014/main" id="{E2924967-5559-4838-9535-64F8FCE52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6756" y="2070519"/>
              <a:ext cx="5919769" cy="33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800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pressure</a:t>
              </a: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sensors</a:t>
              </a:r>
              <a:endParaRPr lang="de-DE" sz="16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Text Box 171">
              <a:extLst>
                <a:ext uri="{FF2B5EF4-FFF2-40B4-BE49-F238E27FC236}">
                  <a16:creationId xmlns:a16="http://schemas.microsoft.com/office/drawing/2014/main" id="{0A72B1EB-BA0F-4216-8E8A-884443030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931" y="2318216"/>
              <a:ext cx="5919769" cy="33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212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flow</a:t>
              </a: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sensors</a:t>
              </a:r>
              <a:endParaRPr lang="de-DE" sz="16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 Box 171">
              <a:extLst>
                <a:ext uri="{FF2B5EF4-FFF2-40B4-BE49-F238E27FC236}">
                  <a16:creationId xmlns:a16="http://schemas.microsoft.com/office/drawing/2014/main" id="{618D834E-7FDD-4552-9D8C-970DD47253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931" y="2597669"/>
              <a:ext cx="5919769" cy="339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&gt;100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level</a:t>
              </a: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sensors</a:t>
              </a:r>
              <a:endParaRPr lang="de-DE" sz="16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Text Box 171">
              <a:extLst>
                <a:ext uri="{FF2B5EF4-FFF2-40B4-BE49-F238E27FC236}">
                  <a16:creationId xmlns:a16="http://schemas.microsoft.com/office/drawing/2014/main" id="{D2F23938-BC8D-4581-A9DA-0CB4E98F5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4694" y="2910466"/>
              <a:ext cx="5919768" cy="338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433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regulation</a:t>
              </a: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loops</a:t>
              </a:r>
              <a:endParaRPr lang="de-DE" sz="16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 Box 171">
              <a:extLst>
                <a:ext uri="{FF2B5EF4-FFF2-40B4-BE49-F238E27FC236}">
                  <a16:creationId xmlns:a16="http://schemas.microsoft.com/office/drawing/2014/main" id="{2030BC6A-D6B8-4140-9D2E-21BA59B65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931" y="3199447"/>
              <a:ext cx="4567224" cy="338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&gt; 22000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records</a:t>
              </a:r>
              <a:endParaRPr lang="de-DE" sz="16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Text Box 171">
              <a:extLst>
                <a:ext uri="{FF2B5EF4-FFF2-40B4-BE49-F238E27FC236}">
                  <a16:creationId xmlns:a16="http://schemas.microsoft.com/office/drawing/2014/main" id="{D6FB2C79-2021-42EF-BCE3-C50011C8E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5169" y="3521771"/>
              <a:ext cx="4559286" cy="338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de-DE" sz="1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&gt; 220000 </a:t>
              </a:r>
              <a:r>
                <a:rPr lang="de-DE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properties</a:t>
              </a:r>
              <a:endParaRPr lang="de-DE" sz="16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7" name="Rectangle 2">
            <a:extLst>
              <a:ext uri="{FF2B5EF4-FFF2-40B4-BE49-F238E27FC236}">
                <a16:creationId xmlns:a16="http://schemas.microsoft.com/office/drawing/2014/main" id="{D89665B5-E232-4729-A0DB-DEBBB959B78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66750" y="142875"/>
            <a:ext cx="1076325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3716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18288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2860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7432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scale SC accelerator and cryomodules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4E7704F0-4F54-4E8A-A07C-8627F888ED00}"/>
              </a:ext>
            </a:extLst>
          </p:cNvPr>
          <p:cNvSpPr/>
          <p:nvPr/>
        </p:nvSpPr>
        <p:spPr>
          <a:xfrm>
            <a:off x="10748966" y="1164194"/>
            <a:ext cx="123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sz="1800" u="sng" dirty="0">
                <a:solidFill>
                  <a:schemeClr val="tx2"/>
                </a:solidFill>
                <a:latin typeface="Calibri" panose="020F0502020204030204" pitchFamily="34" charset="0"/>
              </a:rPr>
              <a:t>T. Schnautz</a:t>
            </a:r>
            <a:endParaRPr lang="de-DE" sz="1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8"/>
    </mc:Choice>
    <mc:Fallback xmlns="">
      <p:transition spd="slow" advTm="5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6F9ABB-64DD-4471-8582-09298041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00" y="1118741"/>
            <a:ext cx="6946746" cy="498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标题 2">
            <a:extLst>
              <a:ext uri="{FF2B5EF4-FFF2-40B4-BE49-F238E27FC236}">
                <a16:creationId xmlns:a16="http://schemas.microsoft.com/office/drawing/2014/main" id="{7CFC2D8C-BF95-4E6E-BAEF-62705BAE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ADS Spoke cavity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D2A08C-4814-41ED-A024-21295670E518}"/>
              </a:ext>
            </a:extLst>
          </p:cNvPr>
          <p:cNvSpPr txBox="1"/>
          <p:nvPr/>
        </p:nvSpPr>
        <p:spPr>
          <a:xfrm>
            <a:off x="1934677" y="6145512"/>
            <a:ext cx="803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first time to use post bottom support of the cavity and magnet string, each position of which can be precisely adjusted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1253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A95FA3-EF2D-4EC6-8F8E-5C6EAE42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39" y="1237896"/>
            <a:ext cx="8833870" cy="5383235"/>
          </a:xfrm>
          <a:prstGeom prst="rect">
            <a:avLst/>
          </a:prstGeom>
        </p:spPr>
      </p:pic>
      <p:sp>
        <p:nvSpPr>
          <p:cNvPr id="5" name="标题 2">
            <a:extLst>
              <a:ext uri="{FF2B5EF4-FFF2-40B4-BE49-F238E27FC236}">
                <a16:creationId xmlns:a16="http://schemas.microsoft.com/office/drawing/2014/main" id="{6B6DE496-398F-4760-BDBC-F362550E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ADS Spoke cavity cryomodule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>
            <a:spLocks/>
          </p:cNvSpPr>
          <p:nvPr/>
        </p:nvSpPr>
        <p:spPr>
          <a:xfrm>
            <a:off x="2889294" y="116632"/>
            <a:ext cx="6807106" cy="72156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1524001" y="77687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0" name="Picture 4" descr="C:\Documents and Settings\Administrator\桌面\QQ截图201407081103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63" y="1067586"/>
            <a:ext cx="4620085" cy="570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直接箭头连接符 30"/>
          <p:cNvCxnSpPr/>
          <p:nvPr/>
        </p:nvCxnSpPr>
        <p:spPr>
          <a:xfrm>
            <a:off x="7392145" y="2924944"/>
            <a:ext cx="934571" cy="431728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直接箭头连接符 31"/>
          <p:cNvCxnSpPr/>
          <p:nvPr/>
        </p:nvCxnSpPr>
        <p:spPr>
          <a:xfrm flipV="1">
            <a:off x="6340996" y="1628771"/>
            <a:ext cx="1879240" cy="1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直接箭头连接符 32"/>
          <p:cNvCxnSpPr>
            <a:endCxn id="36" idx="3"/>
          </p:cNvCxnSpPr>
          <p:nvPr/>
        </p:nvCxnSpPr>
        <p:spPr>
          <a:xfrm flipH="1" flipV="1">
            <a:off x="3323691" y="2045749"/>
            <a:ext cx="1698876" cy="375140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直接箭头连接符 33"/>
          <p:cNvCxnSpPr>
            <a:endCxn id="35" idx="3"/>
          </p:cNvCxnSpPr>
          <p:nvPr/>
        </p:nvCxnSpPr>
        <p:spPr>
          <a:xfrm flipH="1" flipV="1">
            <a:off x="4126326" y="4728597"/>
            <a:ext cx="1940358" cy="219336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5" name="TextBox 34"/>
          <p:cNvSpPr txBox="1"/>
          <p:nvPr/>
        </p:nvSpPr>
        <p:spPr>
          <a:xfrm>
            <a:off x="1631504" y="4528542"/>
            <a:ext cx="249482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61498"/>
                </a:solidFill>
                <a:latin typeface="Calibri"/>
                <a:ea typeface="黑体" panose="02010600030101010101" pitchFamily="2" charset="-122"/>
                <a:cs typeface="Times New Roman" panose="02020603050405020304" pitchFamily="18" charset="0"/>
              </a:rPr>
              <a:t>Tuner maintenance</a:t>
            </a:r>
            <a:endParaRPr lang="zh-CN" altLang="zh-CN" sz="2000" dirty="0">
              <a:solidFill>
                <a:srgbClr val="061498"/>
              </a:solidFill>
              <a:latin typeface="Calibri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631505" y="1845694"/>
            <a:ext cx="1692187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61498"/>
                </a:solidFill>
                <a:latin typeface="Calibri"/>
                <a:ea typeface="黑体" panose="02010600030101010101" pitchFamily="2" charset="-122"/>
                <a:cs typeface="Times New Roman" panose="02020603050405020304" pitchFamily="18" charset="0"/>
              </a:rPr>
              <a:t>Current leads </a:t>
            </a:r>
            <a:endParaRPr lang="zh-CN" altLang="zh-CN" sz="2000" dirty="0">
              <a:solidFill>
                <a:srgbClr val="061498"/>
              </a:solidFill>
              <a:latin typeface="Calibri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228012" y="1299312"/>
            <a:ext cx="1972444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61498"/>
                </a:solidFill>
                <a:latin typeface="Calibri"/>
                <a:ea typeface="黑体" panose="02010600030101010101" pitchFamily="2" charset="-122"/>
                <a:cs typeface="Times New Roman" panose="02020603050405020304" pitchFamily="18" charset="0"/>
              </a:rPr>
              <a:t>Power coupler</a:t>
            </a:r>
            <a:endParaRPr lang="zh-CN" altLang="zh-CN" sz="2000" dirty="0">
              <a:solidFill>
                <a:srgbClr val="061498"/>
              </a:solidFill>
              <a:latin typeface="Calibri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326716" y="3156617"/>
            <a:ext cx="1410451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61498"/>
                </a:solidFill>
                <a:latin typeface="Calibri"/>
                <a:ea typeface="黑体" panose="02010600030101010101" pitchFamily="2" charset="-122"/>
                <a:cs typeface="Times New Roman" panose="02020603050405020304" pitchFamily="18" charset="0"/>
              </a:rPr>
              <a:t>Signal cable</a:t>
            </a:r>
            <a:endParaRPr lang="zh-CN" altLang="zh-CN" sz="2000" dirty="0">
              <a:solidFill>
                <a:srgbClr val="061498"/>
              </a:solidFill>
              <a:latin typeface="Calibri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31504" y="5765194"/>
            <a:ext cx="427744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latin typeface="Calibri"/>
                <a:ea typeface="宋体"/>
              </a:rPr>
              <a:t>A little difference with TCM, add tuner maintenance ports</a:t>
            </a:r>
            <a:endParaRPr lang="zh-CN" altLang="zh-CN" sz="20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8" name="标题 2">
            <a:extLst>
              <a:ext uri="{FF2B5EF4-FFF2-40B4-BE49-F238E27FC236}">
                <a16:creationId xmlns:a16="http://schemas.microsoft.com/office/drawing/2014/main" id="{457D16EF-7893-4B2B-9997-A6693F49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85" y="108194"/>
            <a:ext cx="10763325" cy="72547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ADS Spoke cavity cryomodule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cacuum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vessel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397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>
            <a:spLocks/>
          </p:cNvSpPr>
          <p:nvPr/>
        </p:nvSpPr>
        <p:spPr>
          <a:xfrm>
            <a:off x="2889294" y="116632"/>
            <a:ext cx="6807106" cy="72156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Documents and Settings\Administrator\桌面\QQ截图2014070411263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5" b="6918"/>
          <a:stretch/>
        </p:blipFill>
        <p:spPr bwMode="auto">
          <a:xfrm>
            <a:off x="1847529" y="1153211"/>
            <a:ext cx="3967737" cy="279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Documents and Settings\Administrator\桌面\QQ截图2014070411270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" b="5662"/>
          <a:stretch/>
        </p:blipFill>
        <p:spPr bwMode="auto">
          <a:xfrm>
            <a:off x="1795771" y="3945782"/>
            <a:ext cx="4019494" cy="278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Documents and Settings\Administrator\桌面\QQ截图2014070411274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" b="5054"/>
          <a:stretch/>
        </p:blipFill>
        <p:spPr bwMode="auto">
          <a:xfrm>
            <a:off x="6292847" y="3981617"/>
            <a:ext cx="3896182" cy="27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Documents and Settings\Administrator\桌面\QQ截图2014070411265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" b="8021"/>
          <a:stretch/>
        </p:blipFill>
        <p:spPr bwMode="auto">
          <a:xfrm>
            <a:off x="6593891" y="1139080"/>
            <a:ext cx="3595138" cy="25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2">
            <a:extLst>
              <a:ext uri="{FF2B5EF4-FFF2-40B4-BE49-F238E27FC236}">
                <a16:creationId xmlns:a16="http://schemas.microsoft.com/office/drawing/2014/main" id="{78241672-C6C0-4A42-A4E4-831F0544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ADS Spoke cavity cryomodule integration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673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>
            <a:spLocks/>
          </p:cNvSpPr>
          <p:nvPr/>
        </p:nvSpPr>
        <p:spPr>
          <a:xfrm>
            <a:off x="2889294" y="116632"/>
            <a:ext cx="6807106" cy="72156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Documents and Settings\Administrator\桌面\QQ截图201407041459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5178" b="924"/>
          <a:stretch/>
        </p:blipFill>
        <p:spPr bwMode="auto">
          <a:xfrm>
            <a:off x="1775520" y="1124744"/>
            <a:ext cx="2929156" cy="26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Administrator\桌面\QQ截图2014070415004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693"/>
          <a:stretch/>
        </p:blipFill>
        <p:spPr bwMode="auto">
          <a:xfrm>
            <a:off x="4766387" y="1124744"/>
            <a:ext cx="2803243" cy="26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Administrator\桌面\QQ截图2014070415034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b="1327"/>
          <a:stretch/>
        </p:blipFill>
        <p:spPr bwMode="auto">
          <a:xfrm>
            <a:off x="7643675" y="1124744"/>
            <a:ext cx="2780944" cy="26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Administrator\桌面\QQ截图20140704150429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7" b="1166"/>
          <a:stretch/>
        </p:blipFill>
        <p:spPr bwMode="auto">
          <a:xfrm>
            <a:off x="2335030" y="3933056"/>
            <a:ext cx="2861203" cy="270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Documents and Settings\Administrator\桌面\QQ截图2014070415054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 b="1416"/>
          <a:stretch/>
        </p:blipFill>
        <p:spPr bwMode="auto">
          <a:xfrm>
            <a:off x="5735960" y="3875095"/>
            <a:ext cx="3150110" cy="276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2">
            <a:extLst>
              <a:ext uri="{FF2B5EF4-FFF2-40B4-BE49-F238E27FC236}">
                <a16:creationId xmlns:a16="http://schemas.microsoft.com/office/drawing/2014/main" id="{8CBE3059-34AE-4418-90FE-E7043C06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ADS Spoke cavity cryomodule integration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591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4DACC74-E6F4-4CAA-947F-8B0946CA0D1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Cavity and magnet alignment and adjustment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0D5E8A-5C08-447F-AF4B-C061E8556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051" y="1322022"/>
            <a:ext cx="8251576" cy="51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318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>
            <a:spLocks/>
          </p:cNvSpPr>
          <p:nvPr/>
        </p:nvSpPr>
        <p:spPr>
          <a:xfrm>
            <a:off x="2889294" y="116632"/>
            <a:ext cx="6807106" cy="72156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Documents and Settings\Administrator\桌面\QQ截图2014070609173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33692" r="9725" b="17995"/>
          <a:stretch/>
        </p:blipFill>
        <p:spPr bwMode="auto">
          <a:xfrm>
            <a:off x="4938079" y="3718311"/>
            <a:ext cx="5188907" cy="259445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Documents and Settings\Administrator\桌面\QQ截图2014070609174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18979" r="845" b="5416"/>
          <a:stretch/>
        </p:blipFill>
        <p:spPr bwMode="auto">
          <a:xfrm>
            <a:off x="1635007" y="1103872"/>
            <a:ext cx="8500396" cy="199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Documents and Settings\Administrator\桌面\QQ截图2014070609182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11902"/>
          <a:stretch/>
        </p:blipFill>
        <p:spPr bwMode="auto">
          <a:xfrm>
            <a:off x="1924876" y="3717033"/>
            <a:ext cx="2733751" cy="263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圆角矩形 17"/>
          <p:cNvSpPr/>
          <p:nvPr/>
        </p:nvSpPr>
        <p:spPr>
          <a:xfrm>
            <a:off x="3454306" y="2348880"/>
            <a:ext cx="1381554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>
            <a:off x="1825112" y="2510898"/>
            <a:ext cx="972877" cy="12601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cxnSpLocks/>
          </p:cNvCxnSpPr>
          <p:nvPr/>
        </p:nvCxnSpPr>
        <p:spPr>
          <a:xfrm>
            <a:off x="4835860" y="2924944"/>
            <a:ext cx="794919" cy="792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27748" y="644252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structure of 5K and 80K shields are similar</a:t>
            </a:r>
            <a:endParaRPr lang="zh-CN" altLang="en-US" dirty="0"/>
          </a:p>
        </p:txBody>
      </p:sp>
      <p:sp>
        <p:nvSpPr>
          <p:cNvPr id="13" name="标题 2">
            <a:extLst>
              <a:ext uri="{FF2B5EF4-FFF2-40B4-BE49-F238E27FC236}">
                <a16:creationId xmlns:a16="http://schemas.microsoft.com/office/drawing/2014/main" id="{61A3A541-2C9F-444F-85E0-3CB8094D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ADS Spoke cavity cryomodule integration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9D0319-4D0B-4AEF-AD19-EA91734CBC06}"/>
              </a:ext>
            </a:extLst>
          </p:cNvPr>
          <p:cNvSpPr txBox="1"/>
          <p:nvPr/>
        </p:nvSpPr>
        <p:spPr>
          <a:xfrm>
            <a:off x="5497824" y="4342118"/>
            <a:ext cx="2770277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Cold shrink compensation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69066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>
            <a:spLocks/>
          </p:cNvSpPr>
          <p:nvPr/>
        </p:nvSpPr>
        <p:spPr>
          <a:xfrm>
            <a:off x="2889294" y="116632"/>
            <a:ext cx="6807106" cy="72156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Documents and Settings\Administrator\桌面\QQ截图201407041517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" y="1146399"/>
            <a:ext cx="11749108" cy="52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标题 2">
            <a:extLst>
              <a:ext uri="{FF2B5EF4-FFF2-40B4-BE49-F238E27FC236}">
                <a16:creationId xmlns:a16="http://schemas.microsoft.com/office/drawing/2014/main" id="{3BE8CBFD-1FAB-42D8-AFFC-67A66ABD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ADS Spoke cavity cryomodule integration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62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ADS-恒温器\CM1装配照片-2015-06-05\101CANON\IMG_7210.JPG">
            <a:extLst>
              <a:ext uri="{FF2B5EF4-FFF2-40B4-BE49-F238E27FC236}">
                <a16:creationId xmlns:a16="http://schemas.microsoft.com/office/drawing/2014/main" id="{ADEDB0F6-A61C-4440-96EB-B18352E1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10732"/>
          <a:stretch>
            <a:fillRect/>
          </a:stretch>
        </p:blipFill>
        <p:spPr bwMode="auto">
          <a:xfrm>
            <a:off x="3248244" y="1309722"/>
            <a:ext cx="2469162" cy="235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:\ADS-恒温器\CM1装配照片-2015-06-05\101CANON\IMG_7217.JPG">
            <a:extLst>
              <a:ext uri="{FF2B5EF4-FFF2-40B4-BE49-F238E27FC236}">
                <a16:creationId xmlns:a16="http://schemas.microsoft.com/office/drawing/2014/main" id="{3981BAC7-C32B-4D31-923D-46D801454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r="7687"/>
          <a:stretch>
            <a:fillRect/>
          </a:stretch>
        </p:blipFill>
        <p:spPr bwMode="auto">
          <a:xfrm>
            <a:off x="359148" y="1309722"/>
            <a:ext cx="2766614" cy="234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:\ADS-恒温器\CM1装配照片-2015-06-05\101CANON\IMG_7243.JPG">
            <a:extLst>
              <a:ext uri="{FF2B5EF4-FFF2-40B4-BE49-F238E27FC236}">
                <a16:creationId xmlns:a16="http://schemas.microsoft.com/office/drawing/2014/main" id="{82855ADD-89E6-47E1-ACB7-D599D8F7F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3487" r="8420"/>
          <a:stretch>
            <a:fillRect/>
          </a:stretch>
        </p:blipFill>
        <p:spPr bwMode="auto">
          <a:xfrm>
            <a:off x="5787560" y="1309722"/>
            <a:ext cx="2540688" cy="234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I:\ADS-恒温器\CM1装配照片-2015-06-05\101CANON\IMG_7246.JPG">
            <a:extLst>
              <a:ext uri="{FF2B5EF4-FFF2-40B4-BE49-F238E27FC236}">
                <a16:creationId xmlns:a16="http://schemas.microsoft.com/office/drawing/2014/main" id="{A26D4682-7C30-48F1-A9B0-D7286EEE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2"/>
          <a:stretch>
            <a:fillRect/>
          </a:stretch>
        </p:blipFill>
        <p:spPr bwMode="auto">
          <a:xfrm>
            <a:off x="8630444" y="1309722"/>
            <a:ext cx="2898721" cy="234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I:\ADS-恒温器\CM1装配照片-2015-06-05\101CANON\IMG_7444.JPG">
            <a:extLst>
              <a:ext uri="{FF2B5EF4-FFF2-40B4-BE49-F238E27FC236}">
                <a16:creationId xmlns:a16="http://schemas.microsoft.com/office/drawing/2014/main" id="{E7D8F49C-5060-4085-B417-74FD6580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1" r="35274" b="10574"/>
          <a:stretch>
            <a:fillRect/>
          </a:stretch>
        </p:blipFill>
        <p:spPr bwMode="auto">
          <a:xfrm>
            <a:off x="359148" y="4096520"/>
            <a:ext cx="2766614" cy="245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I:\ADS-恒温器\CM1装配照片-2015-06-05\101CANON\IMG_7462.JPG">
            <a:extLst>
              <a:ext uri="{FF2B5EF4-FFF2-40B4-BE49-F238E27FC236}">
                <a16:creationId xmlns:a16="http://schemas.microsoft.com/office/drawing/2014/main" id="{7487BA84-FCA7-4F84-A7B9-C1A7B887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4668" r="8179" b="3467"/>
          <a:stretch>
            <a:fillRect/>
          </a:stretch>
        </p:blipFill>
        <p:spPr bwMode="auto">
          <a:xfrm>
            <a:off x="3270001" y="4110500"/>
            <a:ext cx="2866321" cy="243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I:\ADS-恒温器\CM1装配照片-2015-06-05\101CANON\IMG_7487.JPG">
            <a:extLst>
              <a:ext uri="{FF2B5EF4-FFF2-40B4-BE49-F238E27FC236}">
                <a16:creationId xmlns:a16="http://schemas.microsoft.com/office/drawing/2014/main" id="{42111096-3588-4596-8911-EA977A778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/>
          <a:stretch/>
        </p:blipFill>
        <p:spPr bwMode="auto">
          <a:xfrm>
            <a:off x="6240015" y="4125914"/>
            <a:ext cx="2540687" cy="2412116"/>
          </a:xfrm>
          <a:prstGeom prst="rect">
            <a:avLst/>
          </a:prstGeom>
          <a:noFill/>
          <a:ln w="7620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:\ADS-恒温器\CM1装配照片-2015-06-05\CM图片\IMG_7931.JPG">
            <a:extLst>
              <a:ext uri="{FF2B5EF4-FFF2-40B4-BE49-F238E27FC236}">
                <a16:creationId xmlns:a16="http://schemas.microsoft.com/office/drawing/2014/main" id="{DEE3DEAE-F095-429F-B261-55B19C16B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22046"/>
          <a:stretch>
            <a:fillRect/>
          </a:stretch>
        </p:blipFill>
        <p:spPr bwMode="auto">
          <a:xfrm>
            <a:off x="8934130" y="4125914"/>
            <a:ext cx="2589333" cy="241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标题 2">
            <a:extLst>
              <a:ext uri="{FF2B5EF4-FFF2-40B4-BE49-F238E27FC236}">
                <a16:creationId xmlns:a16="http://schemas.microsoft.com/office/drawing/2014/main" id="{D756899D-39B4-472A-9C57-7C46B0C9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ADS Spoke cavity cryomodule integration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586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E57273-E875-4C6A-9C20-54726D66D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4" t="18104" r="18760" b="14251"/>
          <a:stretch/>
        </p:blipFill>
        <p:spPr>
          <a:xfrm>
            <a:off x="165881" y="2144759"/>
            <a:ext cx="6912529" cy="46391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E9EF8A-B780-4431-B788-22131834E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37" t="7707" r="22613" b="7034"/>
          <a:stretch/>
        </p:blipFill>
        <p:spPr>
          <a:xfrm>
            <a:off x="7433962" y="2145126"/>
            <a:ext cx="4592157" cy="4638746"/>
          </a:xfrm>
          <a:prstGeom prst="rect">
            <a:avLst/>
          </a:prstGeom>
        </p:spPr>
      </p:pic>
      <p:sp>
        <p:nvSpPr>
          <p:cNvPr id="6" name="标题 2">
            <a:extLst>
              <a:ext uri="{FF2B5EF4-FFF2-40B4-BE49-F238E27FC236}">
                <a16:creationId xmlns:a16="http://schemas.microsoft.com/office/drawing/2014/main" id="{3D2C1697-A4A1-44C7-B44E-EABFB3BB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Application of bottom support technology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1976878-B9BC-4E91-B32B-13DC34F04AE7}"/>
              </a:ext>
            </a:extLst>
          </p:cNvPr>
          <p:cNvSpPr txBox="1"/>
          <p:nvPr/>
        </p:nvSpPr>
        <p:spPr>
          <a:xfrm>
            <a:off x="500513" y="1299411"/>
            <a:ext cx="476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CSNS-II 648MHz elliptical cavity cryomodule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078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9F27-8DB7-4AE0-994D-5883C1A6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44624"/>
            <a:ext cx="11049802" cy="93610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International large SC accelerators based on SRF 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EEF16660-8F1C-45FD-BF33-454B5162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D2D8A"/>
              </a:buClr>
              <a:buSzPct val="90000"/>
              <a:buFont typeface="Wingdings" panose="05000000000000000000" pitchFamily="2" charset="2"/>
              <a:buChar char="n"/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ED2841-4D7A-4BFE-A7EE-8BD8C689C966}" type="slidenum">
              <a:rPr lang="sv-SE" altLang="zh-CN" sz="3600" b="0">
                <a:solidFill>
                  <a:srgbClr val="FFFFFF"/>
                </a:solidFill>
                <a:ea typeface="华文中宋" panose="02010600040101010101" pitchFamily="2" charset="-122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sv-SE" altLang="zh-CN" sz="3600" b="0">
              <a:solidFill>
                <a:srgbClr val="FFFFFF"/>
              </a:solidFill>
              <a:ea typeface="华文中宋" panose="02010600040101010101" pitchFamily="2" charset="-122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C30D2F68-2EE7-41D7-BA37-0ABBD76012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09467"/>
              </p:ext>
            </p:extLst>
          </p:nvPr>
        </p:nvGraphicFramePr>
        <p:xfrm>
          <a:off x="1774826" y="908050"/>
          <a:ext cx="8424863" cy="5883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9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0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65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821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Name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Accelerator Type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Lab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T (K)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Refrigeration Capacity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Status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CEBAF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Electron 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JLab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2.1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4.2 kW @ 2.1 K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12 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GeV</a:t>
                      </a:r>
                      <a:r>
                        <a:rPr lang="en-US" sz="1400" dirty="0">
                          <a:latin typeface="Comic Sans MS" panose="030F0702030302020204" pitchFamily="66" charset="0"/>
                        </a:rPr>
                        <a:t> Upgrade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Electron</a:t>
                      </a: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400" baseline="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Jlab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2.1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4.2 kW @ 2.1 K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1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ESS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Proton </a:t>
                      </a:r>
                      <a:r>
                        <a:rPr lang="en-US" sz="1400" baseline="0" dirty="0" err="1">
                          <a:latin typeface="Comic Sans MS" panose="030F0702030302020204" pitchFamily="66" charset="0"/>
                        </a:rPr>
                        <a:t>Linac</a:t>
                      </a:r>
                      <a:r>
                        <a:rPr lang="en-US" sz="1400" baseline="30000" dirty="0">
                          <a:latin typeface="Comic Sans MS" panose="030F0702030302020204" pitchFamily="66" charset="0"/>
                        </a:rPr>
                        <a:t> 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ESS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2.0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3 kW @ 2</a:t>
                      </a: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 K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Under Construction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SNS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omic Sans MS" panose="030F0702030302020204" pitchFamily="66" charset="0"/>
                        </a:rPr>
                        <a:t>H</a:t>
                      </a:r>
                      <a:r>
                        <a:rPr lang="en-US" sz="1400" baseline="30000" dirty="0">
                          <a:latin typeface="Comic Sans MS" panose="030F0702030302020204" pitchFamily="66" charset="0"/>
                        </a:rPr>
                        <a:t>-  </a:t>
                      </a:r>
                      <a:r>
                        <a:rPr lang="en-US" sz="1400" baseline="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ORNL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2.1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2.4</a:t>
                      </a: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 kW @ 2.1 K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 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Electron 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TRIUMF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2.0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288 L/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Hr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1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S-DALINAC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Electron 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TU Darmstadt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2.0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120 W @ 2.0</a:t>
                      </a: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 K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ERL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Electron 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Cornell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1.8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7.5 kW @ 1.8</a:t>
                      </a: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 K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Proposed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6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XFEL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Electron 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DESY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2.0</a:t>
                      </a:r>
                    </a:p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5 -8</a:t>
                      </a:r>
                    </a:p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40-80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2.5 kW @ 2 K</a:t>
                      </a:r>
                    </a:p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 kW@ 5 -8 K</a:t>
                      </a:r>
                    </a:p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26 kW @ 40-80</a:t>
                      </a: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 K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ATLAS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Heavy Ion 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ANL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4.7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1.2</a:t>
                      </a: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 kW @4.7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15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LCLS II</a:t>
                      </a: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Accelerator</a:t>
                      </a: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SLAC</a:t>
                      </a: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2.1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K</a:t>
                      </a:r>
                      <a:endParaRPr lang="en-US" sz="1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 kW @ 2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K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14 kW @ 35 -55 K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1.2 kW @ 5 – 8 K</a:t>
                      </a: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Design (2019)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TESLA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Tech</a:t>
                      </a:r>
                      <a:endParaRPr lang="en-US" sz="1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3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ISAC - II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Heavy Ion</a:t>
                      </a: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400" baseline="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TRIUMF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 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316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FRIB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Heavy Ion </a:t>
                      </a:r>
                      <a:r>
                        <a:rPr lang="en-US" sz="1400" dirty="0" err="1">
                          <a:latin typeface="Comic Sans MS" panose="030F0702030302020204" pitchFamily="66" charset="0"/>
                        </a:rPr>
                        <a:t>Linac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MSU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2.1</a:t>
                      </a:r>
                    </a:p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4.5</a:t>
                      </a:r>
                    </a:p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33/55</a:t>
                      </a: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3.6 k W @ 2.1 K</a:t>
                      </a:r>
                    </a:p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4.5 kW</a:t>
                      </a:r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 @ 4.5 K</a:t>
                      </a:r>
                    </a:p>
                    <a:p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20 kW @ 35/55 K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724" marB="4572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0"/>
    </mc:Choice>
    <mc:Fallback xmlns="">
      <p:transition spd="slow" advTm="1504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229F6E8-6AA5-404F-9AB3-64E9573EFED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Application of bottom support technology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80E699-9425-4993-B5B9-C9EA531E2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7" t="11464" r="4134" b="14143"/>
          <a:stretch/>
        </p:blipFill>
        <p:spPr>
          <a:xfrm>
            <a:off x="0" y="1875899"/>
            <a:ext cx="6840070" cy="3841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65C4D1-187E-4103-BD7D-B79F5D87F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0" t="20062" r="2807" b="19751"/>
          <a:stretch/>
        </p:blipFill>
        <p:spPr>
          <a:xfrm>
            <a:off x="6840071" y="1841317"/>
            <a:ext cx="5351929" cy="25772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EC9852-0902-40B5-BE06-A21470C6D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5" t="37383" r="9728" b="38193"/>
          <a:stretch/>
        </p:blipFill>
        <p:spPr>
          <a:xfrm>
            <a:off x="6840070" y="4542021"/>
            <a:ext cx="5351929" cy="12458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68D68DA-48A2-4C1C-B6F4-44411BA6AC53}"/>
              </a:ext>
            </a:extLst>
          </p:cNvPr>
          <p:cNvSpPr txBox="1"/>
          <p:nvPr/>
        </p:nvSpPr>
        <p:spPr>
          <a:xfrm>
            <a:off x="500513" y="1299411"/>
            <a:ext cx="476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CSNS II 648MHz elliptical cavity cryomodule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6864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4674524-BCB5-4641-B19C-669CEF11BA1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Superconducting wiggler 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03400774-1A80-43B3-ACAF-1F09702F2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54" y="1094879"/>
            <a:ext cx="10380883" cy="56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54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4710698-7E1A-46BC-82AB-B74D2C74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Superconducting wiggler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30A50E-947D-4AAA-A311-D0C2CD91D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17" y="1247602"/>
            <a:ext cx="4711258" cy="43811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2CF54C-3134-41F2-A509-6D86ED8E0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5" y="1247602"/>
            <a:ext cx="5985792" cy="45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92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F604721-8771-4ABA-B187-06A42BA19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Superconducting wiggler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1ACC05-3E10-4CD8-960A-447747EF6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9" y="1126157"/>
            <a:ext cx="11600130" cy="528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97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62B9038-7F89-48C3-9B57-124FEA26D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Superconducting wiggler carbon fiber rod</a:t>
            </a:r>
            <a:endParaRPr lang="zh-CN" altLang="en-US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C89DEE9-C57B-432C-A59B-6367A3F0EC7A}"/>
              </a:ext>
            </a:extLst>
          </p:cNvPr>
          <p:cNvSpPr txBox="1"/>
          <p:nvPr/>
        </p:nvSpPr>
        <p:spPr>
          <a:xfrm>
            <a:off x="395536" y="1094691"/>
            <a:ext cx="8671621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fontAlgn="base">
              <a:spcBef>
                <a:spcPts val="3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room temperature side of support components include three sealing </a:t>
            </a:r>
            <a:r>
              <a:rPr lang="en-US" altLang="zh-CN" dirty="0" err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o-rings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one coil spring, which can be used for precise alignment of magnet position</a:t>
            </a:r>
          </a:p>
          <a:p>
            <a:pPr marL="182563" indent="-182563" fontAlgn="base">
              <a:spcBef>
                <a:spcPts val="3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Upside support components are mainly used to support liquid helium tank</a:t>
            </a:r>
            <a:endParaRPr lang="en-US" altLang="zh-CN" dirty="0">
              <a:solidFill>
                <a:srgbClr val="B90000">
                  <a:lumMod val="60000"/>
                  <a:lumOff val="4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82563" indent="-182563" fontAlgn="base">
              <a:spcBef>
                <a:spcPts val="3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Downside support components are mainly used to transport and self-centered design</a:t>
            </a:r>
          </a:p>
          <a:p>
            <a:pPr marL="182563" indent="-182563" fontAlgn="base">
              <a:spcBef>
                <a:spcPts val="3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Heat partition can reduce the heat load, the theoretical calculating value of heat load of every support components is </a:t>
            </a:r>
            <a:r>
              <a:rPr lang="en-US" altLang="zh-CN" dirty="0">
                <a:solidFill>
                  <a:srgbClr val="B90000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0.0025W@4.5K</a:t>
            </a:r>
            <a:endParaRPr lang="zh-CN" altLang="en-US" dirty="0">
              <a:solidFill>
                <a:srgbClr val="B90000">
                  <a:lumMod val="60000"/>
                  <a:lumOff val="4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5" descr="C:\Users\xumf\Desktop\20180604手机照片备份\IMG_5574.JPG">
            <a:extLst>
              <a:ext uri="{FF2B5EF4-FFF2-40B4-BE49-F238E27FC236}">
                <a16:creationId xmlns:a16="http://schemas.microsoft.com/office/drawing/2014/main" id="{63982D4F-402F-4967-B4CA-B7AF0108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3" y="3590910"/>
            <a:ext cx="4195047" cy="314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xumf\Desktop\20180604手机照片备份\IMG_5561.JPG">
            <a:extLst>
              <a:ext uri="{FF2B5EF4-FFF2-40B4-BE49-F238E27FC236}">
                <a16:creationId xmlns:a16="http://schemas.microsoft.com/office/drawing/2014/main" id="{12DCF523-0675-4A44-B667-3F2B233BC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5" r="23002" b="17177"/>
          <a:stretch/>
        </p:blipFill>
        <p:spPr bwMode="auto">
          <a:xfrm>
            <a:off x="9663764" y="1099414"/>
            <a:ext cx="1877804" cy="238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5F1B6DB-DB36-4E37-B441-E33063DC2C55}"/>
              </a:ext>
            </a:extLst>
          </p:cNvPr>
          <p:cNvGrpSpPr/>
          <p:nvPr/>
        </p:nvGrpSpPr>
        <p:grpSpPr>
          <a:xfrm>
            <a:off x="10436518" y="3553982"/>
            <a:ext cx="993519" cy="3168352"/>
            <a:chOff x="7008700" y="1097170"/>
            <a:chExt cx="2205001" cy="496824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4462A55-F6FE-482B-8ABF-179A3F7E23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7" t="11069" r="53905" b="8352"/>
            <a:stretch/>
          </p:blipFill>
          <p:spPr bwMode="auto">
            <a:xfrm>
              <a:off x="7008700" y="1097170"/>
              <a:ext cx="914400" cy="496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C130254-6C33-4032-82A4-AF7C0B21BC4A}"/>
                </a:ext>
              </a:extLst>
            </p:cNvPr>
            <p:cNvGrpSpPr/>
            <p:nvPr/>
          </p:nvGrpSpPr>
          <p:grpSpPr>
            <a:xfrm>
              <a:off x="7692890" y="1264512"/>
              <a:ext cx="1520811" cy="4687260"/>
              <a:chOff x="7692890" y="1238326"/>
              <a:chExt cx="1520811" cy="4687260"/>
            </a:xfrm>
          </p:grpSpPr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4ED954E2-F286-4FD6-8193-8EECBC13CD19}"/>
                  </a:ext>
                </a:extLst>
              </p:cNvPr>
              <p:cNvSpPr txBox="1"/>
              <p:nvPr/>
            </p:nvSpPr>
            <p:spPr>
              <a:xfrm>
                <a:off x="7692890" y="1238326"/>
                <a:ext cx="1520811" cy="482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400" dirty="0">
                    <a:solidFill>
                      <a:srgbClr val="FF0000"/>
                    </a:solidFill>
                    <a:latin typeface="Verdana"/>
                  </a:rPr>
                  <a:t>300K</a:t>
                </a:r>
                <a:endParaRPr lang="zh-CN" altLang="en-US" sz="1400" dirty="0">
                  <a:solidFill>
                    <a:srgbClr val="FF0000"/>
                  </a:solidFill>
                  <a:latin typeface="Verdana"/>
                </a:endParaRPr>
              </a:p>
            </p:txBody>
          </p:sp>
          <p:sp>
            <p:nvSpPr>
              <p:cNvPr id="11" name="TextBox 15">
                <a:extLst>
                  <a:ext uri="{FF2B5EF4-FFF2-40B4-BE49-F238E27FC236}">
                    <a16:creationId xmlns:a16="http://schemas.microsoft.com/office/drawing/2014/main" id="{19C461E7-4745-48BA-BCB5-B39DD343E8CF}"/>
                  </a:ext>
                </a:extLst>
              </p:cNvPr>
              <p:cNvSpPr txBox="1"/>
              <p:nvPr/>
            </p:nvSpPr>
            <p:spPr>
              <a:xfrm>
                <a:off x="7765686" y="2705066"/>
                <a:ext cx="1228820" cy="482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400" dirty="0">
                    <a:solidFill>
                      <a:srgbClr val="FF0000"/>
                    </a:solidFill>
                    <a:latin typeface="Verdana"/>
                  </a:rPr>
                  <a:t>60K</a:t>
                </a:r>
                <a:endParaRPr lang="zh-CN" altLang="en-US" sz="1400" dirty="0">
                  <a:solidFill>
                    <a:srgbClr val="FF0000"/>
                  </a:solidFill>
                  <a:latin typeface="Verdana"/>
                </a:endParaRPr>
              </a:p>
            </p:txBody>
          </p:sp>
          <p:sp>
            <p:nvSpPr>
              <p:cNvPr id="12" name="TextBox 16">
                <a:extLst>
                  <a:ext uri="{FF2B5EF4-FFF2-40B4-BE49-F238E27FC236}">
                    <a16:creationId xmlns:a16="http://schemas.microsoft.com/office/drawing/2014/main" id="{D82FFBC3-7565-4EA4-8B26-D222A25378CB}"/>
                  </a:ext>
                </a:extLst>
              </p:cNvPr>
              <p:cNvSpPr txBox="1"/>
              <p:nvPr/>
            </p:nvSpPr>
            <p:spPr>
              <a:xfrm>
                <a:off x="7706750" y="5442966"/>
                <a:ext cx="1506951" cy="482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1400" dirty="0">
                    <a:solidFill>
                      <a:srgbClr val="FF0000"/>
                    </a:solidFill>
                    <a:latin typeface="Verdana"/>
                  </a:rPr>
                  <a:t>4.5K</a:t>
                </a:r>
                <a:endParaRPr lang="zh-CN" altLang="en-US" sz="1400" dirty="0">
                  <a:solidFill>
                    <a:srgbClr val="FF0000"/>
                  </a:solidFill>
                  <a:latin typeface="Verdana"/>
                </a:endParaRPr>
              </a:p>
            </p:txBody>
          </p:sp>
        </p:grpSp>
      </p:grpSp>
      <p:pic>
        <p:nvPicPr>
          <p:cNvPr id="13" name="Picture 3" descr="C:\Users\xumf\Desktop\20180604手机照片备份\IMG_5060.JPG">
            <a:extLst>
              <a:ext uri="{FF2B5EF4-FFF2-40B4-BE49-F238E27FC236}">
                <a16:creationId xmlns:a16="http://schemas.microsoft.com/office/drawing/2014/main" id="{A86B0A57-C411-4A34-A891-521BD21C7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19" y="3590910"/>
            <a:ext cx="4195048" cy="314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737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38D58DB-0500-4275-9F0B-CB5B8750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Carbon fiber rod traction test at LN2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14" descr="C:\Users\xumf\AppData\Local\Temp\WeChat Files\493737728971188996.jpg">
            <a:extLst>
              <a:ext uri="{FF2B5EF4-FFF2-40B4-BE49-F238E27FC236}">
                <a16:creationId xmlns:a16="http://schemas.microsoft.com/office/drawing/2014/main" id="{1DBEA8B2-40AF-465F-8F12-3E27A12242F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2" y="1111809"/>
            <a:ext cx="3847536" cy="51472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B6822A05-99D5-45C0-A00D-B869D860C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050582"/>
              </p:ext>
            </p:extLst>
          </p:nvPr>
        </p:nvGraphicFramePr>
        <p:xfrm>
          <a:off x="5303623" y="3544440"/>
          <a:ext cx="5061584" cy="271464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41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9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effectLst/>
                        </a:rPr>
                        <a:t>Number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Test date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effectLst/>
                        </a:rPr>
                        <a:t>Stating tensile force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effectLst/>
                        </a:rPr>
                        <a:t>Finish time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effectLst/>
                        </a:rPr>
                        <a:t>Hold time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effectLst/>
                        </a:rPr>
                        <a:t>Finally tensile force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426">
                <a:tc>
                  <a:txBody>
                    <a:bodyPr/>
                    <a:lstStyle/>
                    <a:p>
                      <a:pPr marL="127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01</a:t>
                      </a:r>
                      <a:endParaRPr lang="zh-CN" sz="105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r>
                        <a:rPr lang="en-US" sz="1050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16</a:t>
                      </a:r>
                      <a:r>
                        <a:rPr lang="zh-CN" sz="1050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日</a:t>
                      </a:r>
                      <a:r>
                        <a:rPr lang="en-US" sz="1050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15:00</a:t>
                      </a:r>
                      <a:endParaRPr lang="zh-CN" sz="1050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1350kg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19:00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4h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1348kg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426">
                <a:tc>
                  <a:txBody>
                    <a:bodyPr/>
                    <a:lstStyle/>
                    <a:p>
                      <a:pPr marL="12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02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17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日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9:44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1344kg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13:41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4h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1350.6</a:t>
                      </a:r>
                      <a:r>
                        <a:rPr lang="en-US" altLang="zh-CN" sz="1050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kg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426">
                <a:tc>
                  <a:txBody>
                    <a:bodyPr/>
                    <a:lstStyle/>
                    <a:p>
                      <a:pPr marL="12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03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17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日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15:09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1348kg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19:12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4h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1375kg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426">
                <a:tc>
                  <a:txBody>
                    <a:bodyPr/>
                    <a:lstStyle/>
                    <a:p>
                      <a:pPr marL="12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04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18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日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9:14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1348kg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13:20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4h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1356kg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426">
                <a:tc>
                  <a:txBody>
                    <a:bodyPr/>
                    <a:lstStyle/>
                    <a:p>
                      <a:pPr marL="12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05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18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日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14:27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1356kg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18:30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4h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1401kg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426">
                <a:tc>
                  <a:txBody>
                    <a:bodyPr/>
                    <a:lstStyle/>
                    <a:p>
                      <a:pPr marL="12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06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19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日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09:17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1352kg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13:20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4h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1353kg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426">
                <a:tc>
                  <a:txBody>
                    <a:bodyPr/>
                    <a:lstStyle/>
                    <a:p>
                      <a:pPr marL="12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07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21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日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08:57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1353kg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12:11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3h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1401kg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426">
                <a:tc>
                  <a:txBody>
                    <a:bodyPr/>
                    <a:lstStyle/>
                    <a:p>
                      <a:pPr marL="12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08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5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月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21</a:t>
                      </a:r>
                      <a:r>
                        <a:rPr lang="zh-CN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日</a:t>
                      </a: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13:43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1352kg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17:53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Calibri"/>
                          <a:ea typeface="宋体"/>
                          <a:cs typeface="Times New Roman"/>
                        </a:rPr>
                        <a:t>4h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Calibri"/>
                          <a:ea typeface="宋体"/>
                          <a:cs typeface="Times New Roman"/>
                        </a:rPr>
                        <a:t>1313kg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7" name="图片 16" descr="捕获.JPG">
            <a:extLst>
              <a:ext uri="{FF2B5EF4-FFF2-40B4-BE49-F238E27FC236}">
                <a16:creationId xmlns:a16="http://schemas.microsoft.com/office/drawing/2014/main" id="{93B5E20E-424F-49CF-B1FF-DFA0324C95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23" y="993747"/>
            <a:ext cx="5061584" cy="245844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E2326DA-15A7-4B94-9184-85BAC5C1FA5B}"/>
              </a:ext>
            </a:extLst>
          </p:cNvPr>
          <p:cNvSpPr txBox="1"/>
          <p:nvPr/>
        </p:nvSpPr>
        <p:spPr>
          <a:xfrm>
            <a:off x="890439" y="6179402"/>
            <a:ext cx="9620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Test the tensile strength of the tension rod, test the displacement and deformation of the tension rod after being subjected to tension. The hand-on training course of this school.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23404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41AECC4E-4CAE-4AC0-8820-5250B7057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9764" r="27962"/>
          <a:stretch>
            <a:fillRect/>
          </a:stretch>
        </p:blipFill>
        <p:spPr bwMode="auto">
          <a:xfrm>
            <a:off x="2528504" y="1072263"/>
            <a:ext cx="5893601" cy="564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2">
            <a:extLst>
              <a:ext uri="{FF2B5EF4-FFF2-40B4-BE49-F238E27FC236}">
                <a16:creationId xmlns:a16="http://schemas.microsoft.com/office/drawing/2014/main" id="{C91D7F28-0C4D-4424-9558-1A40DA799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</p:spPr>
        <p:txBody>
          <a:bodyPr/>
          <a:lstStyle/>
          <a:p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Superconducting wiggler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38638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33E98C8-CE00-4836-A713-EE6166569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Application of carbon fiber rod support technology 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65A376-68F9-4852-AB70-98A923927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" y="2004455"/>
            <a:ext cx="5078931" cy="38091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321166-BA77-4A26-B5EE-EA3DA074C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9" y="2014081"/>
            <a:ext cx="6792223" cy="380919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2B232A3-0D8A-483F-8EC5-0DFBB3615617}"/>
              </a:ext>
            </a:extLst>
          </p:cNvPr>
          <p:cNvSpPr txBox="1"/>
          <p:nvPr/>
        </p:nvSpPr>
        <p:spPr>
          <a:xfrm>
            <a:off x="1254492" y="5970070"/>
            <a:ext cx="9683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The carbon fiber rod support technology also has been applied in CSNS-II double spoke cavity cryomodule, the prototype have past test and the mass production undergoing .</a:t>
            </a:r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AB4D32E-6E49-4854-A449-E39255C6EEC4}"/>
              </a:ext>
            </a:extLst>
          </p:cNvPr>
          <p:cNvSpPr txBox="1"/>
          <p:nvPr/>
        </p:nvSpPr>
        <p:spPr>
          <a:xfrm>
            <a:off x="666712" y="1372249"/>
            <a:ext cx="491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CSNS-II 324MHz double spoke cavity cryomodule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78003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B3B15C1-A9C4-48AC-98FF-789B54F37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Cryostat or cryomodule is a technology closely related to superconducting technology.</a:t>
            </a:r>
          </a:p>
          <a:p>
            <a:r>
              <a:rPr lang="en-US" altLang="zh-CN" dirty="0"/>
              <a:t>Many types of the cryomodules have been successfully developed, but the design principles and the technologies are very similar.</a:t>
            </a:r>
          </a:p>
          <a:p>
            <a:r>
              <a:rPr lang="en-US" altLang="zh-CN" dirty="0"/>
              <a:t>looking forward to the emergence of new superconducting and cryogenic technologies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27BC409-FDFA-430E-8A8F-C3FB80CC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Summary 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826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>
            <a:extLst>
              <a:ext uri="{FF2B5EF4-FFF2-40B4-BE49-F238E27FC236}">
                <a16:creationId xmlns:a16="http://schemas.microsoft.com/office/drawing/2014/main" id="{510FA029-B96C-42D2-B305-12BC78C9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657" y="1351120"/>
            <a:ext cx="7512685" cy="446449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7200" noProof="1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for your attention!</a:t>
            </a:r>
            <a:br>
              <a:rPr lang="en-US" altLang="zh-CN" sz="440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altLang="zh-CN" sz="8800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987" name="灯片编号占位符 3">
            <a:extLst>
              <a:ext uri="{FF2B5EF4-FFF2-40B4-BE49-F238E27FC236}">
                <a16:creationId xmlns:a16="http://schemas.microsoft.com/office/drawing/2014/main" id="{86C7D062-9841-49DA-9BBA-8EC5EE95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D2D8A"/>
              </a:buClr>
              <a:buSzPct val="90000"/>
              <a:buFont typeface="Wingdings" panose="05000000000000000000" pitchFamily="2" charset="2"/>
              <a:buChar char="n"/>
              <a:defRPr sz="2400" b="1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C32F04B2-2FE9-4371-BA34-B4A15302093D}" type="slidenum">
              <a:rPr lang="zh-CN" altLang="en-US" sz="1200" b="0">
                <a:solidFill>
                  <a:srgbClr val="898989"/>
                </a:solidFill>
                <a:latin typeface="Franklin Gothic Book" panose="020B0503020102020204" pitchFamily="34" charset="0"/>
                <a:ea typeface="黑体" panose="02010609060101010101" pitchFamily="49" charset="-122"/>
              </a:rPr>
              <a:pPr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69</a:t>
            </a:fld>
            <a:endParaRPr lang="zh-CN" altLang="en-US" sz="1200" b="0">
              <a:solidFill>
                <a:srgbClr val="898989"/>
              </a:solidFill>
              <a:latin typeface="Franklin Gothic Book" panose="020B05030201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"/>
    </mc:Choice>
    <mc:Fallback xmlns="">
      <p:transition spd="slow" advTm="200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227241AF-4C5E-40E4-98D8-8A93B5B82AC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68582" y="916076"/>
          <a:ext cx="10390910" cy="5503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87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896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Name</a:t>
                      </a:r>
                    </a:p>
                  </a:txBody>
                  <a:tcPr marL="90671" marR="90671" marT="45676" marB="45676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Lab</a:t>
                      </a:r>
                    </a:p>
                  </a:txBody>
                  <a:tcPr marL="90671" marR="90671" marT="45676" marB="45676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T (K)</a:t>
                      </a:r>
                    </a:p>
                  </a:txBody>
                  <a:tcPr marL="90671" marR="90671" marT="45676" marB="45676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Capacity</a:t>
                      </a:r>
                    </a:p>
                  </a:txBody>
                  <a:tcPr marL="90671" marR="90671" marT="45676" marB="45676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Status</a:t>
                      </a:r>
                    </a:p>
                  </a:txBody>
                  <a:tcPr marL="90671" marR="90671" marT="45676" marB="45676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90671" marR="90671" marT="45676" marB="4567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BEPC-II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IHEP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Comic Sans MS" panose="030F0702030302020204" pitchFamily="66" charset="0"/>
                        </a:rPr>
                        <a:t>4.5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1kW @ 4.5. K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ADS Injector I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IHEP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100W@2K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omic Sans MS" panose="030F0702030302020204" pitchFamily="66" charset="0"/>
                        </a:rPr>
                        <a:t>Operating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15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PAPS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IHEP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4.5/2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300W@2K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HEPS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IHEP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4.5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2kW @ 4.5. K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under construction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CEPC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IHEP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2/4.5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18KW@4.5K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planning 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CSNS II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IHEP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1KW@2K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Under construction</a:t>
                      </a: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ADS Injector II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IMP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4.5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1000W@4.5K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omic Sans MS" panose="030F0702030302020204" pitchFamily="66" charset="0"/>
                        </a:rPr>
                        <a:t>Operating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1297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HIAF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IMP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KW@2K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10KW@4.5K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under construction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1297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CIADS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IMP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4.8KW@2K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18KW@4.5K</a:t>
                      </a: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under construction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SSRF</a:t>
                      </a: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SARI</a:t>
                      </a: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4.5</a:t>
                      </a: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omic Sans MS" panose="030F0702030302020204" pitchFamily="66" charset="0"/>
                        </a:rPr>
                        <a:t>600W@4.5K</a:t>
                      </a: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omic Sans MS" panose="030F0702030302020204" pitchFamily="66" charset="0"/>
                        </a:rPr>
                        <a:t>Operating</a:t>
                      </a:r>
                      <a:endParaRPr lang="en-US" sz="1400" dirty="0">
                        <a:latin typeface="Comic Sans MS" panose="030F0702030302020204" pitchFamily="66" charset="0"/>
                      </a:endParaRP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SSRF II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SARI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4.5/2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60W@2K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Comic Sans MS" panose="030F0702030302020204" pitchFamily="66" charset="0"/>
                        </a:rPr>
                        <a:t>Operating</a:t>
                      </a: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SHINE</a:t>
                      </a: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SARI</a:t>
                      </a: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13KW@2K</a:t>
                      </a: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under construction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DALS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DICP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370</a:t>
                      </a: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W@2K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under construction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749702"/>
                  </a:ext>
                </a:extLst>
              </a:tr>
              <a:tr h="288964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400" b="1" kern="1200" baseline="30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FEL</a:t>
                      </a: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IASF</a:t>
                      </a: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10KW@2K</a:t>
                      </a: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under construction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264459"/>
                  </a:ext>
                </a:extLst>
              </a:tr>
              <a:tr h="457510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HALF</a:t>
                      </a:r>
                    </a:p>
                  </a:txBody>
                  <a:tcPr marL="90671" marR="90671" marT="45676" marB="4567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USTC</a:t>
                      </a:r>
                    </a:p>
                  </a:txBody>
                  <a:tcPr marL="90671" marR="90671" marT="45676" marB="4567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4.5</a:t>
                      </a:r>
                    </a:p>
                  </a:txBody>
                  <a:tcPr marL="90671" marR="90671" marT="45676" marB="4567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500W@4.5K </a:t>
                      </a:r>
                    </a:p>
                  </a:txBody>
                  <a:tcPr marL="90671" marR="90671" marT="45676" marB="4567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under construction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kern="120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90671" marR="90671" marT="45676" marB="45676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10096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DCF41569-B65C-4BB0-8F57-1E975443E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7" y="44624"/>
            <a:ext cx="11526985" cy="93610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Typical superconducting and cryogenics facilities in China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1"/>
    </mc:Choice>
    <mc:Fallback xmlns="">
      <p:transition spd="slow" advTm="2800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105E6FE-AF6E-4FCA-BA3A-AF8CE13D0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superconducting and cryogenics are linked together through the cryomodules </a:t>
            </a:r>
          </a:p>
          <a:p>
            <a:r>
              <a:rPr lang="en-US" altLang="zh-CN" dirty="0"/>
              <a:t>The performance of the cryomodules have directly effects on the large SC accelerators </a:t>
            </a:r>
          </a:p>
          <a:p>
            <a:r>
              <a:rPr lang="en-US" altLang="zh-CN" dirty="0"/>
              <a:t>SC cryomodule and its components, such as cavity, coupler, tuner and cryostats </a:t>
            </a:r>
            <a:r>
              <a:rPr lang="en-US" altLang="zh-CN" dirty="0">
                <a:solidFill>
                  <a:srgbClr val="333333"/>
                </a:solidFill>
                <a:latin typeface="PingFang SC"/>
              </a:rPr>
              <a:t>have always been the research object of major laboratories and have continuously achieved breakthrough results.</a:t>
            </a:r>
          </a:p>
          <a:p>
            <a:r>
              <a:rPr lang="en-US" altLang="zh-CN" dirty="0">
                <a:solidFill>
                  <a:srgbClr val="0070C0"/>
                </a:solidFill>
                <a:latin typeface="PingFang SC"/>
              </a:rPr>
              <a:t>This lecture mainly from the cryogenic perspective to introduce the cryomodule.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4D4EE0-814D-4634-B11A-ACDE40C1988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66750" y="142875"/>
            <a:ext cx="1076325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9144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3716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18288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2860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2743200" indent="-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scale SC accelerator and cryomodules</a:t>
            </a:r>
          </a:p>
        </p:txBody>
      </p:sp>
    </p:spTree>
    <p:extLst>
      <p:ext uri="{BB962C8B-B14F-4D97-AF65-F5344CB8AC3E}">
        <p14:creationId xmlns:p14="http://schemas.microsoft.com/office/powerpoint/2010/main" val="1843758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41D6BB-EFBD-4A59-AE31-A58C10B7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576484"/>
            <a:ext cx="10868061" cy="484030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Large scale SC accelerator and related cryomodules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Cryostats and cryomodules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Basic knowledge for the cryomodule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cs typeface="Arial" panose="020B0604020202020204" pitchFamily="34" charset="0"/>
              </a:rPr>
              <a:t>Typical cases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82000"/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183346C-796D-4772-8F31-0BE0728B22D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 eaLnBrk="0" fontAlgn="base" hangingPunct="0">
              <a:spcBef>
                <a:spcPts val="1200"/>
              </a:spcBef>
              <a:spcAft>
                <a:spcPts val="600"/>
              </a:spcAft>
              <a:buSzPct val="82000"/>
            </a:pP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Content</a:t>
            </a:r>
            <a:endParaRPr lang="zh-CN" altLang="en-US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10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主题2">
  <a:themeElements>
    <a:clrScheme name="灰度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4nyzzmig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上海科技大学模板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ustom 4">
      <a:majorFont>
        <a:latin typeface="Cambria"/>
        <a:ea typeface="汉仪中圆简"/>
        <a:cs typeface=""/>
      </a:majorFont>
      <a:minorFont>
        <a:latin typeface="Cambria"/>
        <a:ea typeface="汉仪中圆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>
            <a:alpha val="74000"/>
          </a:srgbClr>
        </a:solidFill>
        <a:ln>
          <a:noFill/>
        </a:ln>
      </a:spPr>
      <a:bodyPr anchor="ctr"/>
      <a:lstStyle>
        <a:defPPr algn="ctr">
          <a:defRPr dirty="0">
            <a:solidFill>
              <a:srgbClr val="FFFFFF"/>
            </a:solidFill>
            <a:ea typeface="宋体" panose="02010600030101010101" pitchFamily="2" charset="-122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上海科技大学模板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ustom 4">
      <a:majorFont>
        <a:latin typeface="Cambria"/>
        <a:ea typeface="汉仪中圆简"/>
        <a:cs typeface=""/>
      </a:majorFont>
      <a:minorFont>
        <a:latin typeface="Cambria"/>
        <a:ea typeface="汉仪中圆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>
            <a:alpha val="74000"/>
          </a:srgbClr>
        </a:solidFill>
        <a:ln>
          <a:noFill/>
        </a:ln>
      </a:spPr>
      <a:bodyPr anchor="ctr"/>
      <a:lstStyle>
        <a:defPPr algn="ctr">
          <a:defRPr dirty="0">
            <a:solidFill>
              <a:srgbClr val="FFFFFF"/>
            </a:solidFill>
            <a:ea typeface="宋体" panose="02010600030101010101" pitchFamily="2" charset="-122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主题2">
  <a:themeElements>
    <a:clrScheme name="灰度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4nyzzmig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上海科技大学模板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ustom 4">
      <a:majorFont>
        <a:latin typeface="Cambria"/>
        <a:ea typeface="汉仪中圆简"/>
        <a:cs typeface=""/>
      </a:majorFont>
      <a:minorFont>
        <a:latin typeface="Cambria"/>
        <a:ea typeface="汉仪中圆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>
            <a:alpha val="74000"/>
          </a:srgbClr>
        </a:solidFill>
        <a:ln>
          <a:noFill/>
        </a:ln>
      </a:spPr>
      <a:bodyPr anchor="ctr"/>
      <a:lstStyle>
        <a:defPPr algn="ctr">
          <a:defRPr dirty="0">
            <a:solidFill>
              <a:srgbClr val="FFFFFF"/>
            </a:solidFill>
            <a:ea typeface="宋体" panose="02010600030101010101" pitchFamily="2" charset="-122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上海科技大学模板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ustom 4">
      <a:majorFont>
        <a:latin typeface="Cambria"/>
        <a:ea typeface="汉仪中圆简"/>
        <a:cs typeface=""/>
      </a:majorFont>
      <a:minorFont>
        <a:latin typeface="Cambria"/>
        <a:ea typeface="汉仪中圆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>
            <a:alpha val="74000"/>
          </a:srgbClr>
        </a:solidFill>
        <a:ln>
          <a:noFill/>
        </a:ln>
      </a:spPr>
      <a:bodyPr anchor="ctr"/>
      <a:lstStyle>
        <a:defPPr algn="ctr">
          <a:defRPr dirty="0">
            <a:solidFill>
              <a:srgbClr val="FFFFFF"/>
            </a:solidFill>
            <a:ea typeface="宋体" panose="02010600030101010101" pitchFamily="2" charset="-122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2570</Words>
  <Application>Microsoft Office PowerPoint</Application>
  <PresentationFormat>宽屏</PresentationFormat>
  <Paragraphs>537</Paragraphs>
  <Slides>69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69</vt:i4>
      </vt:variant>
    </vt:vector>
  </HeadingPairs>
  <TitlesOfParts>
    <vt:vector size="96" baseType="lpstr">
      <vt:lpstr>MS PGothic</vt:lpstr>
      <vt:lpstr>等线</vt:lpstr>
      <vt:lpstr>仿宋</vt:lpstr>
      <vt:lpstr>汉仪中圆简</vt:lpstr>
      <vt:lpstr>黑体</vt:lpstr>
      <vt:lpstr>华文新魏</vt:lpstr>
      <vt:lpstr>华文中宋</vt:lpstr>
      <vt:lpstr>宋体</vt:lpstr>
      <vt:lpstr>微软雅黑</vt:lpstr>
      <vt:lpstr>Arial</vt:lpstr>
      <vt:lpstr>Arial Black</vt:lpstr>
      <vt:lpstr>Calibri</vt:lpstr>
      <vt:lpstr>Cambria</vt:lpstr>
      <vt:lpstr>Comic Sans MS</vt:lpstr>
      <vt:lpstr>Franklin Gothic Book</vt:lpstr>
      <vt:lpstr>PingFang SC</vt:lpstr>
      <vt:lpstr>Times New Roman</vt:lpstr>
      <vt:lpstr>Verdana</vt:lpstr>
      <vt:lpstr>Wingdings</vt:lpstr>
      <vt:lpstr>Office 主题</vt:lpstr>
      <vt:lpstr>主题2</vt:lpstr>
      <vt:lpstr>1_上海科技大学模板</vt:lpstr>
      <vt:lpstr>5_上海科技大学模板</vt:lpstr>
      <vt:lpstr>1_主题2</vt:lpstr>
      <vt:lpstr>2_上海科技大学模板</vt:lpstr>
      <vt:lpstr>3_上海科技大学模板</vt:lpstr>
      <vt:lpstr>1_Office 主题</vt:lpstr>
      <vt:lpstr>Cryomodules for SC accelerator</vt:lpstr>
      <vt:lpstr>Content</vt:lpstr>
      <vt:lpstr>PowerPoint 演示文稿</vt:lpstr>
      <vt:lpstr>PowerPoint 演示文稿</vt:lpstr>
      <vt:lpstr>Large scale SC accelerator and cryomodules</vt:lpstr>
      <vt:lpstr>International large SC accelerators based on SRF </vt:lpstr>
      <vt:lpstr>Typical superconducting and cryogenics facilities in China</vt:lpstr>
      <vt:lpstr>Large scale SC accelerator and cryomodules</vt:lpstr>
      <vt:lpstr>Content</vt:lpstr>
      <vt:lpstr>Cryostats and cryomodules</vt:lpstr>
      <vt:lpstr>Design principles</vt:lpstr>
      <vt:lpstr>Content</vt:lpstr>
      <vt:lpstr>cryogenic engineering materials and its main characteristics</vt:lpstr>
      <vt:lpstr>Materials suitable for use at cryogenic temperatures</vt:lpstr>
      <vt:lpstr>Materials unsuitable for use at cryogenic temperatures</vt:lpstr>
      <vt:lpstr>Materials’ thermal expansion and contraction characteristics</vt:lpstr>
      <vt:lpstr>Materials’ thermal contraction to the design of the cryostats</vt:lpstr>
      <vt:lpstr>Specific heat of materials</vt:lpstr>
      <vt:lpstr>Heat conductivity of materials</vt:lpstr>
      <vt:lpstr>Heat conductivity of materials</vt:lpstr>
      <vt:lpstr>Cryogenic heat transfer technology </vt:lpstr>
      <vt:lpstr>How to reduce the conduction heat transfer</vt:lpstr>
      <vt:lpstr>PowerPoint 演示文稿</vt:lpstr>
      <vt:lpstr>How to reduce the radiation heat transfer</vt:lpstr>
      <vt:lpstr>Emissivity of technical materials</vt:lpstr>
      <vt:lpstr>Multi Layer Insulation(MLI)</vt:lpstr>
      <vt:lpstr>Multi Layer Insulation(MLI)</vt:lpstr>
      <vt:lpstr>PowerPoint 演示文稿</vt:lpstr>
      <vt:lpstr>Content</vt:lpstr>
      <vt:lpstr>Typical cryomodules</vt:lpstr>
      <vt:lpstr>TESLA type cryomodule</vt:lpstr>
      <vt:lpstr>TESLA type cryomodule</vt:lpstr>
      <vt:lpstr>TESLA type Cryomodules</vt:lpstr>
      <vt:lpstr>EXFEL Cryomodule</vt:lpstr>
      <vt:lpstr>PowerPoint 演示文稿</vt:lpstr>
      <vt:lpstr>POST support with G10 tube</vt:lpstr>
      <vt:lpstr>Machining </vt:lpstr>
      <vt:lpstr>Pre-assembly of the cold mass</vt:lpstr>
      <vt:lpstr>Alignment and measurement </vt:lpstr>
      <vt:lpstr>Alignment and measurement </vt:lpstr>
      <vt:lpstr>Assembly </vt:lpstr>
      <vt:lpstr>Horizontal test </vt:lpstr>
      <vt:lpstr>Mass production of EXFEL cryostat</vt:lpstr>
      <vt:lpstr>PowerPoint 演示文稿</vt:lpstr>
      <vt:lpstr>IHEP high Q cryomodule</vt:lpstr>
      <vt:lpstr>IHEP high Q cryomodule</vt:lpstr>
      <vt:lpstr>IHEP high Q cryomodule</vt:lpstr>
      <vt:lpstr>PowerPoint 演示文稿</vt:lpstr>
      <vt:lpstr>ADS Spoke cavity cryomodule</vt:lpstr>
      <vt:lpstr>ADS Spoke cavity cryomodule</vt:lpstr>
      <vt:lpstr>ADS Spoke cavity cryomodule</vt:lpstr>
      <vt:lpstr>ADS Spoke cavity cryomodule cacuum vessel</vt:lpstr>
      <vt:lpstr>ADS Spoke cavity cryomodule integration</vt:lpstr>
      <vt:lpstr>ADS Spoke cavity cryomodule integration</vt:lpstr>
      <vt:lpstr>Cavity and magnet alignment and adjustment</vt:lpstr>
      <vt:lpstr>ADS Spoke cavity cryomodule integration</vt:lpstr>
      <vt:lpstr>ADS Spoke cavity cryomodule integration</vt:lpstr>
      <vt:lpstr>ADS Spoke cavity cryomodule integration</vt:lpstr>
      <vt:lpstr>Application of bottom support technology</vt:lpstr>
      <vt:lpstr>Application of bottom support technology</vt:lpstr>
      <vt:lpstr>Superconducting wiggler </vt:lpstr>
      <vt:lpstr>Superconducting wiggler </vt:lpstr>
      <vt:lpstr>Superconducting wiggler </vt:lpstr>
      <vt:lpstr>Superconducting wiggler carbon fiber rod</vt:lpstr>
      <vt:lpstr>Carbon fiber rod traction test at LN2</vt:lpstr>
      <vt:lpstr>Superconducting wiggler </vt:lpstr>
      <vt:lpstr>Application of carbon fiber rod support technology </vt:lpstr>
      <vt:lpstr>Summary </vt:lpstr>
      <vt:lpstr>Thank you for your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超导粒子加速器探测器低温技术</dc:title>
  <dc:creator>gerui</dc:creator>
  <cp:lastModifiedBy>gerui</cp:lastModifiedBy>
  <cp:revision>94</cp:revision>
  <dcterms:created xsi:type="dcterms:W3CDTF">2024-07-02T13:06:11Z</dcterms:created>
  <dcterms:modified xsi:type="dcterms:W3CDTF">2025-03-29T01:58:10Z</dcterms:modified>
</cp:coreProperties>
</file>