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06"/>
  </p:notesMasterIdLst>
  <p:sldIdLst>
    <p:sldId id="256" r:id="rId2"/>
    <p:sldId id="273" r:id="rId3"/>
    <p:sldId id="576" r:id="rId4"/>
    <p:sldId id="272" r:id="rId5"/>
    <p:sldId id="259" r:id="rId6"/>
    <p:sldId id="377" r:id="rId7"/>
    <p:sldId id="398" r:id="rId8"/>
    <p:sldId id="379" r:id="rId9"/>
    <p:sldId id="303" r:id="rId10"/>
    <p:sldId id="302" r:id="rId11"/>
    <p:sldId id="305" r:id="rId12"/>
    <p:sldId id="306" r:id="rId13"/>
    <p:sldId id="307" r:id="rId14"/>
    <p:sldId id="304" r:id="rId15"/>
    <p:sldId id="267" r:id="rId16"/>
    <p:sldId id="577" r:id="rId17"/>
    <p:sldId id="462" r:id="rId18"/>
    <p:sldId id="463" r:id="rId19"/>
    <p:sldId id="491" r:id="rId20"/>
    <p:sldId id="484" r:id="rId21"/>
    <p:sldId id="477" r:id="rId22"/>
    <p:sldId id="478" r:id="rId23"/>
    <p:sldId id="480" r:id="rId24"/>
    <p:sldId id="481" r:id="rId25"/>
    <p:sldId id="482" r:id="rId26"/>
    <p:sldId id="483" r:id="rId27"/>
    <p:sldId id="578" r:id="rId28"/>
    <p:sldId id="280" r:id="rId29"/>
    <p:sldId id="456" r:id="rId30"/>
    <p:sldId id="375" r:id="rId31"/>
    <p:sldId id="374" r:id="rId32"/>
    <p:sldId id="3705" r:id="rId33"/>
    <p:sldId id="270" r:id="rId34"/>
    <p:sldId id="268" r:id="rId35"/>
    <p:sldId id="392" r:id="rId36"/>
    <p:sldId id="381" r:id="rId37"/>
    <p:sldId id="383" r:id="rId38"/>
    <p:sldId id="342" r:id="rId39"/>
    <p:sldId id="382" r:id="rId40"/>
    <p:sldId id="388" r:id="rId41"/>
    <p:sldId id="572" r:id="rId42"/>
    <p:sldId id="290" r:id="rId43"/>
    <p:sldId id="579" r:id="rId44"/>
    <p:sldId id="274" r:id="rId45"/>
    <p:sldId id="281" r:id="rId46"/>
    <p:sldId id="299" r:id="rId47"/>
    <p:sldId id="573" r:id="rId48"/>
    <p:sldId id="266" r:id="rId49"/>
    <p:sldId id="300" r:id="rId50"/>
    <p:sldId id="283" r:id="rId51"/>
    <p:sldId id="351" r:id="rId52"/>
    <p:sldId id="269" r:id="rId53"/>
    <p:sldId id="284" r:id="rId54"/>
    <p:sldId id="574" r:id="rId55"/>
    <p:sldId id="301" r:id="rId56"/>
    <p:sldId id="580" r:id="rId57"/>
    <p:sldId id="289" r:id="rId58"/>
    <p:sldId id="389" r:id="rId59"/>
    <p:sldId id="390" r:id="rId60"/>
    <p:sldId id="399" r:id="rId61"/>
    <p:sldId id="391" r:id="rId62"/>
    <p:sldId id="581" r:id="rId63"/>
    <p:sldId id="393" r:id="rId64"/>
    <p:sldId id="394" r:id="rId65"/>
    <p:sldId id="582" r:id="rId66"/>
    <p:sldId id="564" r:id="rId67"/>
    <p:sldId id="583" r:id="rId68"/>
    <p:sldId id="575" r:id="rId69"/>
    <p:sldId id="286" r:id="rId70"/>
    <p:sldId id="458" r:id="rId71"/>
    <p:sldId id="584" r:id="rId72"/>
    <p:sldId id="506" r:id="rId73"/>
    <p:sldId id="507" r:id="rId74"/>
    <p:sldId id="508" r:id="rId75"/>
    <p:sldId id="510" r:id="rId76"/>
    <p:sldId id="586" r:id="rId77"/>
    <p:sldId id="499" r:id="rId78"/>
    <p:sldId id="287" r:id="rId79"/>
    <p:sldId id="3703" r:id="rId80"/>
    <p:sldId id="3704" r:id="rId81"/>
    <p:sldId id="502" r:id="rId82"/>
    <p:sldId id="503" r:id="rId83"/>
    <p:sldId id="504" r:id="rId84"/>
    <p:sldId id="469" r:id="rId85"/>
    <p:sldId id="587" r:id="rId86"/>
    <p:sldId id="567" r:id="rId87"/>
    <p:sldId id="513" r:id="rId88"/>
    <p:sldId id="514" r:id="rId89"/>
    <p:sldId id="515" r:id="rId90"/>
    <p:sldId id="588" r:id="rId91"/>
    <p:sldId id="569" r:id="rId92"/>
    <p:sldId id="519" r:id="rId93"/>
    <p:sldId id="589" r:id="rId94"/>
    <p:sldId id="520" r:id="rId95"/>
    <p:sldId id="590" r:id="rId96"/>
    <p:sldId id="547" r:id="rId97"/>
    <p:sldId id="548" r:id="rId98"/>
    <p:sldId id="549" r:id="rId99"/>
    <p:sldId id="551" r:id="rId100"/>
    <p:sldId id="552" r:id="rId101"/>
    <p:sldId id="553" r:id="rId102"/>
    <p:sldId id="554" r:id="rId103"/>
    <p:sldId id="585" r:id="rId104"/>
    <p:sldId id="291" r:id="rId10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997"/>
    <p:restoredTop sz="94674"/>
  </p:normalViewPr>
  <p:slideViewPr>
    <p:cSldViewPr snapToGrid="0" snapToObjects="1">
      <p:cViewPr varScale="1">
        <p:scale>
          <a:sx n="97" d="100"/>
          <a:sy n="97" d="100"/>
        </p:scale>
        <p:origin x="208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presProps" Target="pres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heme" Target="theme/theme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ogitsu/Library/Containers/com.apple.mail/Data/Library/Mail%20Downloads/9987F1EB-B3B9-4102-940B-69128675B247/SC2005/Report_SG-06052-4_Cable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ogitsu/Library/Containers/com.apple.mail/Data/Library/Mail%20Downloads/9987F1EB-B3B9-4102-940B-69128675B247/SC2005/Report_SG-06052-4_Cable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/Users/ogitsu/Library/Containers/com.apple.mail/Data/Library/Mail%20Downloads/9987F1EB-B3B9-4102-940B-69128675B247/SC2005/Report_SG-06052-4_Cable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r>
              <a:rPr lang="fi-FI" altLang="ja-JP"/>
              <a:t>TY0002</a:t>
            </a:r>
          </a:p>
        </c:rich>
      </c:tx>
      <c:layout>
        <c:manualLayout>
          <c:xMode val="edge"/>
          <c:yMode val="edge"/>
          <c:x val="0.47615123312466101"/>
          <c:y val="3.27283405242492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0555025674419"/>
          <c:y val="0.18546059630407899"/>
          <c:w val="0.79343237901200203"/>
          <c:h val="0.60365605855837301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F20884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F20884"/>
              </a:solidFill>
              <a:ln>
                <a:solidFill>
                  <a:srgbClr val="F20884"/>
                </a:solidFill>
                <a:prstDash val="solid"/>
              </a:ln>
            </c:spPr>
          </c:marker>
          <c:xVal>
            <c:numRef>
              <c:f>'TY0002'!$B$2:$B$986</c:f>
              <c:numCache>
                <c:formatCode>General</c:formatCode>
                <c:ptCount val="985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33</c:v>
                </c:pt>
                <c:pt idx="11">
                  <c:v>36</c:v>
                </c:pt>
                <c:pt idx="12">
                  <c:v>39</c:v>
                </c:pt>
                <c:pt idx="13">
                  <c:v>42</c:v>
                </c:pt>
                <c:pt idx="14">
                  <c:v>45</c:v>
                </c:pt>
                <c:pt idx="15">
                  <c:v>48</c:v>
                </c:pt>
                <c:pt idx="16">
                  <c:v>51</c:v>
                </c:pt>
                <c:pt idx="17">
                  <c:v>54</c:v>
                </c:pt>
                <c:pt idx="18">
                  <c:v>57</c:v>
                </c:pt>
                <c:pt idx="19">
                  <c:v>60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  <c:pt idx="25">
                  <c:v>78</c:v>
                </c:pt>
                <c:pt idx="26">
                  <c:v>81</c:v>
                </c:pt>
                <c:pt idx="27">
                  <c:v>84</c:v>
                </c:pt>
                <c:pt idx="28">
                  <c:v>87</c:v>
                </c:pt>
                <c:pt idx="29">
                  <c:v>90</c:v>
                </c:pt>
                <c:pt idx="30">
                  <c:v>93</c:v>
                </c:pt>
                <c:pt idx="31">
                  <c:v>96</c:v>
                </c:pt>
                <c:pt idx="32">
                  <c:v>99</c:v>
                </c:pt>
                <c:pt idx="33">
                  <c:v>102</c:v>
                </c:pt>
                <c:pt idx="34">
                  <c:v>105</c:v>
                </c:pt>
                <c:pt idx="35">
                  <c:v>108</c:v>
                </c:pt>
                <c:pt idx="36">
                  <c:v>111</c:v>
                </c:pt>
                <c:pt idx="37">
                  <c:v>114</c:v>
                </c:pt>
                <c:pt idx="38">
                  <c:v>117</c:v>
                </c:pt>
                <c:pt idx="39">
                  <c:v>120</c:v>
                </c:pt>
                <c:pt idx="40">
                  <c:v>123</c:v>
                </c:pt>
                <c:pt idx="41">
                  <c:v>126</c:v>
                </c:pt>
                <c:pt idx="42">
                  <c:v>129</c:v>
                </c:pt>
                <c:pt idx="43">
                  <c:v>132</c:v>
                </c:pt>
                <c:pt idx="44">
                  <c:v>135</c:v>
                </c:pt>
                <c:pt idx="45">
                  <c:v>138</c:v>
                </c:pt>
                <c:pt idx="46">
                  <c:v>141</c:v>
                </c:pt>
                <c:pt idx="47">
                  <c:v>144</c:v>
                </c:pt>
                <c:pt idx="48">
                  <c:v>147</c:v>
                </c:pt>
                <c:pt idx="49">
                  <c:v>150</c:v>
                </c:pt>
                <c:pt idx="50">
                  <c:v>153</c:v>
                </c:pt>
                <c:pt idx="51">
                  <c:v>156</c:v>
                </c:pt>
                <c:pt idx="52">
                  <c:v>159</c:v>
                </c:pt>
                <c:pt idx="53">
                  <c:v>162</c:v>
                </c:pt>
                <c:pt idx="54">
                  <c:v>165</c:v>
                </c:pt>
                <c:pt idx="55">
                  <c:v>168</c:v>
                </c:pt>
                <c:pt idx="56">
                  <c:v>171</c:v>
                </c:pt>
                <c:pt idx="57">
                  <c:v>174</c:v>
                </c:pt>
                <c:pt idx="58">
                  <c:v>177</c:v>
                </c:pt>
                <c:pt idx="59">
                  <c:v>180</c:v>
                </c:pt>
                <c:pt idx="60">
                  <c:v>183</c:v>
                </c:pt>
                <c:pt idx="61">
                  <c:v>186</c:v>
                </c:pt>
                <c:pt idx="62">
                  <c:v>189</c:v>
                </c:pt>
                <c:pt idx="63">
                  <c:v>192</c:v>
                </c:pt>
                <c:pt idx="64">
                  <c:v>195</c:v>
                </c:pt>
                <c:pt idx="65">
                  <c:v>198</c:v>
                </c:pt>
                <c:pt idx="66">
                  <c:v>201</c:v>
                </c:pt>
                <c:pt idx="67">
                  <c:v>204</c:v>
                </c:pt>
                <c:pt idx="68">
                  <c:v>207</c:v>
                </c:pt>
                <c:pt idx="69">
                  <c:v>210</c:v>
                </c:pt>
                <c:pt idx="70">
                  <c:v>213</c:v>
                </c:pt>
                <c:pt idx="71">
                  <c:v>216</c:v>
                </c:pt>
                <c:pt idx="72">
                  <c:v>219</c:v>
                </c:pt>
                <c:pt idx="73">
                  <c:v>222</c:v>
                </c:pt>
                <c:pt idx="74">
                  <c:v>225</c:v>
                </c:pt>
                <c:pt idx="75">
                  <c:v>228</c:v>
                </c:pt>
                <c:pt idx="76">
                  <c:v>231</c:v>
                </c:pt>
                <c:pt idx="77">
                  <c:v>234</c:v>
                </c:pt>
                <c:pt idx="78">
                  <c:v>237</c:v>
                </c:pt>
                <c:pt idx="79">
                  <c:v>240</c:v>
                </c:pt>
                <c:pt idx="80">
                  <c:v>243</c:v>
                </c:pt>
                <c:pt idx="81">
                  <c:v>246</c:v>
                </c:pt>
                <c:pt idx="82">
                  <c:v>249</c:v>
                </c:pt>
                <c:pt idx="83">
                  <c:v>252</c:v>
                </c:pt>
                <c:pt idx="84">
                  <c:v>255</c:v>
                </c:pt>
                <c:pt idx="85">
                  <c:v>258</c:v>
                </c:pt>
                <c:pt idx="86">
                  <c:v>261</c:v>
                </c:pt>
                <c:pt idx="87">
                  <c:v>264</c:v>
                </c:pt>
                <c:pt idx="88">
                  <c:v>267</c:v>
                </c:pt>
                <c:pt idx="89">
                  <c:v>270</c:v>
                </c:pt>
                <c:pt idx="90">
                  <c:v>273</c:v>
                </c:pt>
                <c:pt idx="91">
                  <c:v>276</c:v>
                </c:pt>
                <c:pt idx="92">
                  <c:v>279</c:v>
                </c:pt>
                <c:pt idx="93">
                  <c:v>282</c:v>
                </c:pt>
                <c:pt idx="94">
                  <c:v>285</c:v>
                </c:pt>
                <c:pt idx="95">
                  <c:v>288</c:v>
                </c:pt>
                <c:pt idx="96">
                  <c:v>291</c:v>
                </c:pt>
                <c:pt idx="97">
                  <c:v>294</c:v>
                </c:pt>
                <c:pt idx="98">
                  <c:v>297</c:v>
                </c:pt>
                <c:pt idx="99">
                  <c:v>300</c:v>
                </c:pt>
                <c:pt idx="100">
                  <c:v>303</c:v>
                </c:pt>
                <c:pt idx="101">
                  <c:v>306</c:v>
                </c:pt>
                <c:pt idx="102">
                  <c:v>309</c:v>
                </c:pt>
                <c:pt idx="103">
                  <c:v>312</c:v>
                </c:pt>
                <c:pt idx="104">
                  <c:v>315</c:v>
                </c:pt>
                <c:pt idx="105">
                  <c:v>318</c:v>
                </c:pt>
                <c:pt idx="106">
                  <c:v>321</c:v>
                </c:pt>
                <c:pt idx="107">
                  <c:v>324</c:v>
                </c:pt>
                <c:pt idx="108">
                  <c:v>327</c:v>
                </c:pt>
                <c:pt idx="109">
                  <c:v>330</c:v>
                </c:pt>
                <c:pt idx="110">
                  <c:v>333</c:v>
                </c:pt>
                <c:pt idx="111">
                  <c:v>336</c:v>
                </c:pt>
                <c:pt idx="112">
                  <c:v>339</c:v>
                </c:pt>
                <c:pt idx="113">
                  <c:v>342</c:v>
                </c:pt>
                <c:pt idx="114">
                  <c:v>345</c:v>
                </c:pt>
                <c:pt idx="115">
                  <c:v>348</c:v>
                </c:pt>
                <c:pt idx="116">
                  <c:v>351</c:v>
                </c:pt>
                <c:pt idx="117">
                  <c:v>354</c:v>
                </c:pt>
                <c:pt idx="118">
                  <c:v>357</c:v>
                </c:pt>
                <c:pt idx="119">
                  <c:v>360</c:v>
                </c:pt>
                <c:pt idx="120">
                  <c:v>363</c:v>
                </c:pt>
                <c:pt idx="121">
                  <c:v>366</c:v>
                </c:pt>
                <c:pt idx="122">
                  <c:v>369</c:v>
                </c:pt>
                <c:pt idx="123">
                  <c:v>372</c:v>
                </c:pt>
                <c:pt idx="124">
                  <c:v>375</c:v>
                </c:pt>
                <c:pt idx="125">
                  <c:v>378</c:v>
                </c:pt>
                <c:pt idx="126">
                  <c:v>381</c:v>
                </c:pt>
                <c:pt idx="127">
                  <c:v>384</c:v>
                </c:pt>
                <c:pt idx="128">
                  <c:v>387</c:v>
                </c:pt>
                <c:pt idx="129">
                  <c:v>390</c:v>
                </c:pt>
                <c:pt idx="130">
                  <c:v>393</c:v>
                </c:pt>
                <c:pt idx="131">
                  <c:v>396</c:v>
                </c:pt>
                <c:pt idx="132">
                  <c:v>399</c:v>
                </c:pt>
                <c:pt idx="133">
                  <c:v>402</c:v>
                </c:pt>
                <c:pt idx="134">
                  <c:v>405</c:v>
                </c:pt>
                <c:pt idx="135">
                  <c:v>408</c:v>
                </c:pt>
                <c:pt idx="136">
                  <c:v>411</c:v>
                </c:pt>
                <c:pt idx="137">
                  <c:v>414</c:v>
                </c:pt>
                <c:pt idx="138">
                  <c:v>417</c:v>
                </c:pt>
                <c:pt idx="139">
                  <c:v>420</c:v>
                </c:pt>
                <c:pt idx="140">
                  <c:v>423</c:v>
                </c:pt>
                <c:pt idx="141">
                  <c:v>426</c:v>
                </c:pt>
                <c:pt idx="142">
                  <c:v>429</c:v>
                </c:pt>
                <c:pt idx="143">
                  <c:v>432</c:v>
                </c:pt>
                <c:pt idx="144">
                  <c:v>435</c:v>
                </c:pt>
                <c:pt idx="145">
                  <c:v>438</c:v>
                </c:pt>
                <c:pt idx="146">
                  <c:v>441</c:v>
                </c:pt>
                <c:pt idx="147">
                  <c:v>444</c:v>
                </c:pt>
                <c:pt idx="148">
                  <c:v>447</c:v>
                </c:pt>
                <c:pt idx="149">
                  <c:v>450</c:v>
                </c:pt>
                <c:pt idx="150">
                  <c:v>453</c:v>
                </c:pt>
                <c:pt idx="151">
                  <c:v>456</c:v>
                </c:pt>
                <c:pt idx="152">
                  <c:v>459</c:v>
                </c:pt>
                <c:pt idx="153">
                  <c:v>462</c:v>
                </c:pt>
                <c:pt idx="154">
                  <c:v>465</c:v>
                </c:pt>
                <c:pt idx="155">
                  <c:v>468</c:v>
                </c:pt>
                <c:pt idx="156">
                  <c:v>471</c:v>
                </c:pt>
                <c:pt idx="157">
                  <c:v>474</c:v>
                </c:pt>
                <c:pt idx="158">
                  <c:v>477</c:v>
                </c:pt>
                <c:pt idx="159">
                  <c:v>480</c:v>
                </c:pt>
                <c:pt idx="160">
                  <c:v>483</c:v>
                </c:pt>
                <c:pt idx="161">
                  <c:v>486</c:v>
                </c:pt>
                <c:pt idx="162">
                  <c:v>489</c:v>
                </c:pt>
                <c:pt idx="163">
                  <c:v>492</c:v>
                </c:pt>
                <c:pt idx="164">
                  <c:v>495</c:v>
                </c:pt>
                <c:pt idx="165">
                  <c:v>498</c:v>
                </c:pt>
                <c:pt idx="166">
                  <c:v>501</c:v>
                </c:pt>
                <c:pt idx="167">
                  <c:v>504</c:v>
                </c:pt>
                <c:pt idx="168">
                  <c:v>507</c:v>
                </c:pt>
                <c:pt idx="169">
                  <c:v>510</c:v>
                </c:pt>
                <c:pt idx="170">
                  <c:v>513</c:v>
                </c:pt>
                <c:pt idx="171">
                  <c:v>516</c:v>
                </c:pt>
                <c:pt idx="172">
                  <c:v>519</c:v>
                </c:pt>
                <c:pt idx="173">
                  <c:v>522</c:v>
                </c:pt>
                <c:pt idx="174">
                  <c:v>525</c:v>
                </c:pt>
                <c:pt idx="175">
                  <c:v>528</c:v>
                </c:pt>
                <c:pt idx="176">
                  <c:v>531</c:v>
                </c:pt>
                <c:pt idx="177">
                  <c:v>534</c:v>
                </c:pt>
                <c:pt idx="178">
                  <c:v>537</c:v>
                </c:pt>
                <c:pt idx="179">
                  <c:v>540</c:v>
                </c:pt>
                <c:pt idx="180">
                  <c:v>543</c:v>
                </c:pt>
                <c:pt idx="181">
                  <c:v>546</c:v>
                </c:pt>
                <c:pt idx="182">
                  <c:v>549</c:v>
                </c:pt>
                <c:pt idx="183">
                  <c:v>552</c:v>
                </c:pt>
                <c:pt idx="184">
                  <c:v>555</c:v>
                </c:pt>
                <c:pt idx="185">
                  <c:v>558</c:v>
                </c:pt>
                <c:pt idx="186">
                  <c:v>561</c:v>
                </c:pt>
                <c:pt idx="187">
                  <c:v>564</c:v>
                </c:pt>
                <c:pt idx="188">
                  <c:v>567</c:v>
                </c:pt>
                <c:pt idx="189">
                  <c:v>570</c:v>
                </c:pt>
                <c:pt idx="190">
                  <c:v>573</c:v>
                </c:pt>
                <c:pt idx="191">
                  <c:v>576</c:v>
                </c:pt>
                <c:pt idx="192">
                  <c:v>579</c:v>
                </c:pt>
                <c:pt idx="193">
                  <c:v>582</c:v>
                </c:pt>
                <c:pt idx="194">
                  <c:v>585</c:v>
                </c:pt>
                <c:pt idx="195">
                  <c:v>588.32999999999947</c:v>
                </c:pt>
                <c:pt idx="196">
                  <c:v>591.32999999999947</c:v>
                </c:pt>
                <c:pt idx="197">
                  <c:v>594.32999999999947</c:v>
                </c:pt>
                <c:pt idx="198">
                  <c:v>597.32999999999947</c:v>
                </c:pt>
                <c:pt idx="199">
                  <c:v>600.32999999999947</c:v>
                </c:pt>
                <c:pt idx="200">
                  <c:v>603.32999999999947</c:v>
                </c:pt>
                <c:pt idx="201">
                  <c:v>606.32999999999947</c:v>
                </c:pt>
                <c:pt idx="202">
                  <c:v>609.32999999999947</c:v>
                </c:pt>
                <c:pt idx="203">
                  <c:v>612.32999999999947</c:v>
                </c:pt>
                <c:pt idx="204">
                  <c:v>615.32999999999947</c:v>
                </c:pt>
                <c:pt idx="205">
                  <c:v>618.32999999999947</c:v>
                </c:pt>
                <c:pt idx="206">
                  <c:v>621.32999999999947</c:v>
                </c:pt>
                <c:pt idx="207">
                  <c:v>624.32999999999947</c:v>
                </c:pt>
                <c:pt idx="208">
                  <c:v>627.32999999999947</c:v>
                </c:pt>
                <c:pt idx="209">
                  <c:v>630.32999999999947</c:v>
                </c:pt>
                <c:pt idx="210">
                  <c:v>633.32999999999947</c:v>
                </c:pt>
                <c:pt idx="211">
                  <c:v>636.32999999999947</c:v>
                </c:pt>
                <c:pt idx="212">
                  <c:v>639.32999999999947</c:v>
                </c:pt>
                <c:pt idx="213">
                  <c:v>642.32999999999947</c:v>
                </c:pt>
                <c:pt idx="214">
                  <c:v>645.32999999999947</c:v>
                </c:pt>
                <c:pt idx="215">
                  <c:v>648.32999999999947</c:v>
                </c:pt>
                <c:pt idx="216">
                  <c:v>651.32999999999947</c:v>
                </c:pt>
                <c:pt idx="217">
                  <c:v>654.32999999999947</c:v>
                </c:pt>
                <c:pt idx="218">
                  <c:v>657.32999999999947</c:v>
                </c:pt>
                <c:pt idx="219">
                  <c:v>660.32999999999947</c:v>
                </c:pt>
                <c:pt idx="220">
                  <c:v>663.32999999999947</c:v>
                </c:pt>
                <c:pt idx="221">
                  <c:v>666.32999999999947</c:v>
                </c:pt>
                <c:pt idx="222">
                  <c:v>669.32999999999947</c:v>
                </c:pt>
                <c:pt idx="223">
                  <c:v>672.32999999999947</c:v>
                </c:pt>
                <c:pt idx="224">
                  <c:v>675.32999999999947</c:v>
                </c:pt>
                <c:pt idx="225">
                  <c:v>678.32999999999947</c:v>
                </c:pt>
                <c:pt idx="226">
                  <c:v>681.32999999999947</c:v>
                </c:pt>
                <c:pt idx="227">
                  <c:v>684.32999999999947</c:v>
                </c:pt>
                <c:pt idx="228">
                  <c:v>687.32999999999947</c:v>
                </c:pt>
                <c:pt idx="229">
                  <c:v>690.32999999999947</c:v>
                </c:pt>
                <c:pt idx="230">
                  <c:v>693.32999999999947</c:v>
                </c:pt>
                <c:pt idx="231">
                  <c:v>696.32999999999947</c:v>
                </c:pt>
                <c:pt idx="232">
                  <c:v>699.32999999999947</c:v>
                </c:pt>
                <c:pt idx="233">
                  <c:v>702.32999999999947</c:v>
                </c:pt>
                <c:pt idx="234">
                  <c:v>705.32999999999947</c:v>
                </c:pt>
                <c:pt idx="235">
                  <c:v>708.32999999999947</c:v>
                </c:pt>
                <c:pt idx="236">
                  <c:v>711.32999999999947</c:v>
                </c:pt>
                <c:pt idx="237">
                  <c:v>714.32999999999947</c:v>
                </c:pt>
                <c:pt idx="238">
                  <c:v>717.32999999999947</c:v>
                </c:pt>
                <c:pt idx="239">
                  <c:v>720.32999999999947</c:v>
                </c:pt>
                <c:pt idx="240">
                  <c:v>723.32999999999947</c:v>
                </c:pt>
                <c:pt idx="241">
                  <c:v>726.32999999999947</c:v>
                </c:pt>
                <c:pt idx="242">
                  <c:v>729.32999999999947</c:v>
                </c:pt>
                <c:pt idx="243">
                  <c:v>732.32999999999947</c:v>
                </c:pt>
                <c:pt idx="244">
                  <c:v>735.32999999999947</c:v>
                </c:pt>
                <c:pt idx="245">
                  <c:v>738.32999999999947</c:v>
                </c:pt>
                <c:pt idx="246">
                  <c:v>741.32999999999947</c:v>
                </c:pt>
                <c:pt idx="247">
                  <c:v>744.32999999999947</c:v>
                </c:pt>
                <c:pt idx="248">
                  <c:v>747.32999999999947</c:v>
                </c:pt>
                <c:pt idx="249">
                  <c:v>750.32999999999947</c:v>
                </c:pt>
                <c:pt idx="250">
                  <c:v>753.32999999999947</c:v>
                </c:pt>
                <c:pt idx="251">
                  <c:v>756.32999999999947</c:v>
                </c:pt>
                <c:pt idx="252">
                  <c:v>759.32999999999947</c:v>
                </c:pt>
                <c:pt idx="253">
                  <c:v>762.32999999999947</c:v>
                </c:pt>
                <c:pt idx="254">
                  <c:v>765.32999999999947</c:v>
                </c:pt>
                <c:pt idx="255">
                  <c:v>768.32999999999947</c:v>
                </c:pt>
                <c:pt idx="256">
                  <c:v>771.32999999999947</c:v>
                </c:pt>
                <c:pt idx="257">
                  <c:v>774.32999999999947</c:v>
                </c:pt>
                <c:pt idx="258">
                  <c:v>777.32999999999947</c:v>
                </c:pt>
                <c:pt idx="259">
                  <c:v>780.32999999999947</c:v>
                </c:pt>
                <c:pt idx="260">
                  <c:v>783.32999999999947</c:v>
                </c:pt>
                <c:pt idx="261">
                  <c:v>786.32999999999947</c:v>
                </c:pt>
                <c:pt idx="262">
                  <c:v>789.32999999999947</c:v>
                </c:pt>
                <c:pt idx="263">
                  <c:v>792.32999999999947</c:v>
                </c:pt>
                <c:pt idx="264">
                  <c:v>795.32999999999947</c:v>
                </c:pt>
                <c:pt idx="265">
                  <c:v>798.32999999999947</c:v>
                </c:pt>
                <c:pt idx="266">
                  <c:v>801.32999999999947</c:v>
                </c:pt>
                <c:pt idx="267">
                  <c:v>804.32999999999947</c:v>
                </c:pt>
                <c:pt idx="268">
                  <c:v>807.32999999999947</c:v>
                </c:pt>
                <c:pt idx="269">
                  <c:v>810.32999999999947</c:v>
                </c:pt>
                <c:pt idx="270">
                  <c:v>813.32999999999947</c:v>
                </c:pt>
                <c:pt idx="271">
                  <c:v>816.32999999999947</c:v>
                </c:pt>
                <c:pt idx="272">
                  <c:v>819.32999999999947</c:v>
                </c:pt>
                <c:pt idx="273">
                  <c:v>822.32999999999947</c:v>
                </c:pt>
                <c:pt idx="274">
                  <c:v>825.32999999999947</c:v>
                </c:pt>
                <c:pt idx="275">
                  <c:v>828.32999999999947</c:v>
                </c:pt>
                <c:pt idx="276">
                  <c:v>831.32999999999947</c:v>
                </c:pt>
                <c:pt idx="277">
                  <c:v>834.32999999999947</c:v>
                </c:pt>
                <c:pt idx="278">
                  <c:v>837.32999999999947</c:v>
                </c:pt>
                <c:pt idx="279">
                  <c:v>840.32999999999947</c:v>
                </c:pt>
                <c:pt idx="280">
                  <c:v>843.32999999999947</c:v>
                </c:pt>
                <c:pt idx="281">
                  <c:v>846.32999999999947</c:v>
                </c:pt>
                <c:pt idx="282">
                  <c:v>849.32999999999947</c:v>
                </c:pt>
                <c:pt idx="283">
                  <c:v>852.32999999999947</c:v>
                </c:pt>
                <c:pt idx="284">
                  <c:v>855.32999999999947</c:v>
                </c:pt>
                <c:pt idx="285">
                  <c:v>858.32999999999947</c:v>
                </c:pt>
                <c:pt idx="286">
                  <c:v>861.32999999999947</c:v>
                </c:pt>
                <c:pt idx="287">
                  <c:v>864.32999999999947</c:v>
                </c:pt>
                <c:pt idx="288">
                  <c:v>867.32999999999947</c:v>
                </c:pt>
                <c:pt idx="289">
                  <c:v>870.32999999999947</c:v>
                </c:pt>
                <c:pt idx="290">
                  <c:v>873.32999999999947</c:v>
                </c:pt>
                <c:pt idx="291">
                  <c:v>876.32999999999947</c:v>
                </c:pt>
                <c:pt idx="292">
                  <c:v>879.32999999999947</c:v>
                </c:pt>
                <c:pt idx="293">
                  <c:v>882.32999999999947</c:v>
                </c:pt>
                <c:pt idx="294">
                  <c:v>885.32999999999947</c:v>
                </c:pt>
                <c:pt idx="295">
                  <c:v>888.32999999999947</c:v>
                </c:pt>
                <c:pt idx="296">
                  <c:v>891.32999999999947</c:v>
                </c:pt>
                <c:pt idx="297">
                  <c:v>894.32999999999947</c:v>
                </c:pt>
                <c:pt idx="298">
                  <c:v>897.32999999999947</c:v>
                </c:pt>
                <c:pt idx="299">
                  <c:v>900.32999999999947</c:v>
                </c:pt>
                <c:pt idx="300">
                  <c:v>903.32999999999947</c:v>
                </c:pt>
                <c:pt idx="301">
                  <c:v>906.32999999999947</c:v>
                </c:pt>
                <c:pt idx="302">
                  <c:v>909.32999999999947</c:v>
                </c:pt>
                <c:pt idx="303">
                  <c:v>912.32999999999947</c:v>
                </c:pt>
                <c:pt idx="304">
                  <c:v>915.32999999999947</c:v>
                </c:pt>
                <c:pt idx="305">
                  <c:v>918.32999999999947</c:v>
                </c:pt>
                <c:pt idx="306">
                  <c:v>921.32999999999947</c:v>
                </c:pt>
                <c:pt idx="307">
                  <c:v>924.32999999999947</c:v>
                </c:pt>
                <c:pt idx="308">
                  <c:v>927.32999999999947</c:v>
                </c:pt>
                <c:pt idx="309">
                  <c:v>930.32999999999947</c:v>
                </c:pt>
                <c:pt idx="310">
                  <c:v>933.32999999999947</c:v>
                </c:pt>
                <c:pt idx="311">
                  <c:v>936.32999999999947</c:v>
                </c:pt>
                <c:pt idx="312">
                  <c:v>939.32999999999947</c:v>
                </c:pt>
                <c:pt idx="313">
                  <c:v>942.32999999999947</c:v>
                </c:pt>
                <c:pt idx="314">
                  <c:v>945.32999999999947</c:v>
                </c:pt>
                <c:pt idx="315">
                  <c:v>948.32999999999947</c:v>
                </c:pt>
                <c:pt idx="316">
                  <c:v>951.32999999999947</c:v>
                </c:pt>
                <c:pt idx="317">
                  <c:v>954.32999999999947</c:v>
                </c:pt>
                <c:pt idx="318">
                  <c:v>957.32999999999947</c:v>
                </c:pt>
                <c:pt idx="319">
                  <c:v>960.32999999999947</c:v>
                </c:pt>
                <c:pt idx="320">
                  <c:v>963.32999999999947</c:v>
                </c:pt>
                <c:pt idx="321">
                  <c:v>966.32999999999947</c:v>
                </c:pt>
                <c:pt idx="322">
                  <c:v>969.32999999999947</c:v>
                </c:pt>
                <c:pt idx="323">
                  <c:v>972.32999999999947</c:v>
                </c:pt>
                <c:pt idx="324">
                  <c:v>975.32999999999947</c:v>
                </c:pt>
                <c:pt idx="325">
                  <c:v>978.32999999999947</c:v>
                </c:pt>
                <c:pt idx="326">
                  <c:v>981.32999999999947</c:v>
                </c:pt>
                <c:pt idx="327">
                  <c:v>984.32999999999947</c:v>
                </c:pt>
                <c:pt idx="328">
                  <c:v>987.32999999999947</c:v>
                </c:pt>
                <c:pt idx="329">
                  <c:v>990.32999999999947</c:v>
                </c:pt>
                <c:pt idx="330">
                  <c:v>993.32999999999947</c:v>
                </c:pt>
                <c:pt idx="331">
                  <c:v>996.32999999999947</c:v>
                </c:pt>
                <c:pt idx="332">
                  <c:v>999.32999999999947</c:v>
                </c:pt>
                <c:pt idx="333">
                  <c:v>1002.33</c:v>
                </c:pt>
                <c:pt idx="334">
                  <c:v>1005.33</c:v>
                </c:pt>
                <c:pt idx="335">
                  <c:v>1008.33</c:v>
                </c:pt>
                <c:pt idx="336">
                  <c:v>1011.33</c:v>
                </c:pt>
                <c:pt idx="337">
                  <c:v>1014.33</c:v>
                </c:pt>
                <c:pt idx="338">
                  <c:v>1017.33</c:v>
                </c:pt>
                <c:pt idx="339">
                  <c:v>1020.33</c:v>
                </c:pt>
                <c:pt idx="340">
                  <c:v>1023.33</c:v>
                </c:pt>
                <c:pt idx="341">
                  <c:v>1026.33</c:v>
                </c:pt>
                <c:pt idx="342">
                  <c:v>1029.33</c:v>
                </c:pt>
                <c:pt idx="343">
                  <c:v>1032.33</c:v>
                </c:pt>
                <c:pt idx="344">
                  <c:v>1035.33</c:v>
                </c:pt>
                <c:pt idx="345">
                  <c:v>1038.33</c:v>
                </c:pt>
                <c:pt idx="346">
                  <c:v>1041.33</c:v>
                </c:pt>
                <c:pt idx="347">
                  <c:v>1044.33</c:v>
                </c:pt>
                <c:pt idx="348">
                  <c:v>1047.33</c:v>
                </c:pt>
                <c:pt idx="349">
                  <c:v>1050.33</c:v>
                </c:pt>
                <c:pt idx="350">
                  <c:v>1053.33</c:v>
                </c:pt>
                <c:pt idx="351">
                  <c:v>1056.33</c:v>
                </c:pt>
                <c:pt idx="352">
                  <c:v>1059.33</c:v>
                </c:pt>
                <c:pt idx="353">
                  <c:v>1062.33</c:v>
                </c:pt>
                <c:pt idx="354">
                  <c:v>1065.33</c:v>
                </c:pt>
                <c:pt idx="355">
                  <c:v>1068.33</c:v>
                </c:pt>
                <c:pt idx="356">
                  <c:v>1071.33</c:v>
                </c:pt>
                <c:pt idx="357">
                  <c:v>1074.33</c:v>
                </c:pt>
                <c:pt idx="358">
                  <c:v>1077.33</c:v>
                </c:pt>
                <c:pt idx="359">
                  <c:v>1080.33</c:v>
                </c:pt>
                <c:pt idx="360">
                  <c:v>1083.33</c:v>
                </c:pt>
                <c:pt idx="361">
                  <c:v>1086.33</c:v>
                </c:pt>
                <c:pt idx="362">
                  <c:v>1089.33</c:v>
                </c:pt>
                <c:pt idx="363">
                  <c:v>1092.33</c:v>
                </c:pt>
                <c:pt idx="364">
                  <c:v>1095.33</c:v>
                </c:pt>
                <c:pt idx="365">
                  <c:v>1098.33</c:v>
                </c:pt>
                <c:pt idx="366">
                  <c:v>1101.33</c:v>
                </c:pt>
                <c:pt idx="367">
                  <c:v>1104.33</c:v>
                </c:pt>
                <c:pt idx="368">
                  <c:v>1107.33</c:v>
                </c:pt>
                <c:pt idx="369">
                  <c:v>1110.33</c:v>
                </c:pt>
                <c:pt idx="370">
                  <c:v>1113.33</c:v>
                </c:pt>
                <c:pt idx="371">
                  <c:v>1116.33</c:v>
                </c:pt>
                <c:pt idx="372">
                  <c:v>1119.33</c:v>
                </c:pt>
                <c:pt idx="373">
                  <c:v>1122.33</c:v>
                </c:pt>
                <c:pt idx="374">
                  <c:v>1125.33</c:v>
                </c:pt>
                <c:pt idx="375">
                  <c:v>1128.33</c:v>
                </c:pt>
                <c:pt idx="376">
                  <c:v>1131.33</c:v>
                </c:pt>
                <c:pt idx="377">
                  <c:v>1134.33</c:v>
                </c:pt>
                <c:pt idx="378">
                  <c:v>1137.33</c:v>
                </c:pt>
                <c:pt idx="379">
                  <c:v>1140.33</c:v>
                </c:pt>
                <c:pt idx="380">
                  <c:v>1143.33</c:v>
                </c:pt>
                <c:pt idx="381">
                  <c:v>1146.33</c:v>
                </c:pt>
                <c:pt idx="382">
                  <c:v>1149.33</c:v>
                </c:pt>
                <c:pt idx="383">
                  <c:v>1152.33</c:v>
                </c:pt>
                <c:pt idx="384">
                  <c:v>1155.33</c:v>
                </c:pt>
                <c:pt idx="385">
                  <c:v>1158.33</c:v>
                </c:pt>
                <c:pt idx="386">
                  <c:v>1161.33</c:v>
                </c:pt>
                <c:pt idx="387">
                  <c:v>1164.33</c:v>
                </c:pt>
                <c:pt idx="388">
                  <c:v>1167.33</c:v>
                </c:pt>
                <c:pt idx="389">
                  <c:v>1170.33</c:v>
                </c:pt>
                <c:pt idx="390">
                  <c:v>1173.33</c:v>
                </c:pt>
                <c:pt idx="391">
                  <c:v>1176.33</c:v>
                </c:pt>
                <c:pt idx="392">
                  <c:v>1179.33</c:v>
                </c:pt>
                <c:pt idx="393">
                  <c:v>1182.33</c:v>
                </c:pt>
                <c:pt idx="394">
                  <c:v>1185.33</c:v>
                </c:pt>
                <c:pt idx="395">
                  <c:v>1188.33</c:v>
                </c:pt>
                <c:pt idx="396">
                  <c:v>1191.33</c:v>
                </c:pt>
                <c:pt idx="397">
                  <c:v>1194.33</c:v>
                </c:pt>
                <c:pt idx="398">
                  <c:v>1197.33</c:v>
                </c:pt>
                <c:pt idx="399">
                  <c:v>1200.33</c:v>
                </c:pt>
                <c:pt idx="400">
                  <c:v>1203.33</c:v>
                </c:pt>
                <c:pt idx="401">
                  <c:v>1206.33</c:v>
                </c:pt>
                <c:pt idx="402">
                  <c:v>1209.33</c:v>
                </c:pt>
                <c:pt idx="403">
                  <c:v>1212.33</c:v>
                </c:pt>
                <c:pt idx="404">
                  <c:v>1215.33</c:v>
                </c:pt>
                <c:pt idx="405">
                  <c:v>1218.33</c:v>
                </c:pt>
                <c:pt idx="406">
                  <c:v>1221.33</c:v>
                </c:pt>
                <c:pt idx="407">
                  <c:v>1224.33</c:v>
                </c:pt>
                <c:pt idx="408">
                  <c:v>1227.33</c:v>
                </c:pt>
                <c:pt idx="409">
                  <c:v>1230.33</c:v>
                </c:pt>
                <c:pt idx="410">
                  <c:v>1233.33</c:v>
                </c:pt>
                <c:pt idx="411">
                  <c:v>1236.33</c:v>
                </c:pt>
                <c:pt idx="412">
                  <c:v>1239.33</c:v>
                </c:pt>
                <c:pt idx="413">
                  <c:v>1242.33</c:v>
                </c:pt>
                <c:pt idx="414">
                  <c:v>1245.33</c:v>
                </c:pt>
                <c:pt idx="415">
                  <c:v>1248.33</c:v>
                </c:pt>
                <c:pt idx="416">
                  <c:v>1251.33</c:v>
                </c:pt>
                <c:pt idx="417">
                  <c:v>1254.33</c:v>
                </c:pt>
                <c:pt idx="418">
                  <c:v>1257.33</c:v>
                </c:pt>
                <c:pt idx="419">
                  <c:v>1260.33</c:v>
                </c:pt>
                <c:pt idx="420">
                  <c:v>1263.33</c:v>
                </c:pt>
                <c:pt idx="421">
                  <c:v>1266.33</c:v>
                </c:pt>
                <c:pt idx="422">
                  <c:v>1269.33</c:v>
                </c:pt>
                <c:pt idx="423">
                  <c:v>1272.33</c:v>
                </c:pt>
                <c:pt idx="424">
                  <c:v>1275.33</c:v>
                </c:pt>
                <c:pt idx="425">
                  <c:v>1278.33</c:v>
                </c:pt>
                <c:pt idx="426">
                  <c:v>1281.33</c:v>
                </c:pt>
                <c:pt idx="427">
                  <c:v>1284.33</c:v>
                </c:pt>
                <c:pt idx="428">
                  <c:v>1287.33</c:v>
                </c:pt>
                <c:pt idx="429">
                  <c:v>1290.33</c:v>
                </c:pt>
                <c:pt idx="430">
                  <c:v>1293.33</c:v>
                </c:pt>
                <c:pt idx="431">
                  <c:v>1296.33</c:v>
                </c:pt>
                <c:pt idx="432">
                  <c:v>1299.33</c:v>
                </c:pt>
                <c:pt idx="433">
                  <c:v>1302.33</c:v>
                </c:pt>
                <c:pt idx="434">
                  <c:v>1305.33</c:v>
                </c:pt>
                <c:pt idx="435">
                  <c:v>1308.33</c:v>
                </c:pt>
                <c:pt idx="436">
                  <c:v>1311.33</c:v>
                </c:pt>
                <c:pt idx="437">
                  <c:v>1314.33</c:v>
                </c:pt>
                <c:pt idx="438">
                  <c:v>1317.33</c:v>
                </c:pt>
                <c:pt idx="439">
                  <c:v>1320.33</c:v>
                </c:pt>
                <c:pt idx="440">
                  <c:v>1323.33</c:v>
                </c:pt>
                <c:pt idx="441">
                  <c:v>1326.33</c:v>
                </c:pt>
                <c:pt idx="442">
                  <c:v>1329.33</c:v>
                </c:pt>
                <c:pt idx="443">
                  <c:v>1332.33</c:v>
                </c:pt>
                <c:pt idx="444">
                  <c:v>1335.33</c:v>
                </c:pt>
                <c:pt idx="445">
                  <c:v>1338.33</c:v>
                </c:pt>
                <c:pt idx="446">
                  <c:v>1341.33</c:v>
                </c:pt>
                <c:pt idx="447">
                  <c:v>1344.33</c:v>
                </c:pt>
                <c:pt idx="448">
                  <c:v>1347.33</c:v>
                </c:pt>
                <c:pt idx="449">
                  <c:v>1350.33</c:v>
                </c:pt>
                <c:pt idx="450">
                  <c:v>1353.33</c:v>
                </c:pt>
                <c:pt idx="451">
                  <c:v>1356.33</c:v>
                </c:pt>
                <c:pt idx="452">
                  <c:v>1359.33</c:v>
                </c:pt>
                <c:pt idx="453">
                  <c:v>1362.33</c:v>
                </c:pt>
                <c:pt idx="454">
                  <c:v>1365.33</c:v>
                </c:pt>
                <c:pt idx="455">
                  <c:v>1368.33</c:v>
                </c:pt>
                <c:pt idx="456">
                  <c:v>1371.33</c:v>
                </c:pt>
                <c:pt idx="457">
                  <c:v>1374.33</c:v>
                </c:pt>
                <c:pt idx="458">
                  <c:v>1377.33</c:v>
                </c:pt>
                <c:pt idx="459">
                  <c:v>1380.33</c:v>
                </c:pt>
                <c:pt idx="460">
                  <c:v>1383.33</c:v>
                </c:pt>
                <c:pt idx="461">
                  <c:v>1386.33</c:v>
                </c:pt>
                <c:pt idx="462">
                  <c:v>1389.33</c:v>
                </c:pt>
                <c:pt idx="463">
                  <c:v>1392.33</c:v>
                </c:pt>
                <c:pt idx="464">
                  <c:v>1395.33</c:v>
                </c:pt>
                <c:pt idx="465">
                  <c:v>1398.33</c:v>
                </c:pt>
                <c:pt idx="466">
                  <c:v>1401.33</c:v>
                </c:pt>
                <c:pt idx="467">
                  <c:v>1404.33</c:v>
                </c:pt>
                <c:pt idx="468">
                  <c:v>1407.33</c:v>
                </c:pt>
                <c:pt idx="469">
                  <c:v>1410.33</c:v>
                </c:pt>
                <c:pt idx="470">
                  <c:v>1413.33</c:v>
                </c:pt>
                <c:pt idx="471">
                  <c:v>1416.33</c:v>
                </c:pt>
                <c:pt idx="472">
                  <c:v>1419.33</c:v>
                </c:pt>
                <c:pt idx="473">
                  <c:v>1422.33</c:v>
                </c:pt>
                <c:pt idx="474">
                  <c:v>1425.33</c:v>
                </c:pt>
                <c:pt idx="475">
                  <c:v>1428.33</c:v>
                </c:pt>
                <c:pt idx="476">
                  <c:v>1431.33</c:v>
                </c:pt>
                <c:pt idx="477">
                  <c:v>1434.33</c:v>
                </c:pt>
                <c:pt idx="478">
                  <c:v>1437.33</c:v>
                </c:pt>
                <c:pt idx="479">
                  <c:v>1440.33</c:v>
                </c:pt>
                <c:pt idx="480">
                  <c:v>1443.33</c:v>
                </c:pt>
                <c:pt idx="481">
                  <c:v>1446.33</c:v>
                </c:pt>
                <c:pt idx="482">
                  <c:v>1449.33</c:v>
                </c:pt>
                <c:pt idx="483">
                  <c:v>1452.33</c:v>
                </c:pt>
                <c:pt idx="484">
                  <c:v>1455.33</c:v>
                </c:pt>
                <c:pt idx="485">
                  <c:v>1458.33</c:v>
                </c:pt>
                <c:pt idx="486">
                  <c:v>1461.33</c:v>
                </c:pt>
                <c:pt idx="487">
                  <c:v>1464.33</c:v>
                </c:pt>
                <c:pt idx="488">
                  <c:v>1467.33</c:v>
                </c:pt>
                <c:pt idx="489">
                  <c:v>1470.33</c:v>
                </c:pt>
                <c:pt idx="490">
                  <c:v>1473.33</c:v>
                </c:pt>
                <c:pt idx="491">
                  <c:v>1476.33</c:v>
                </c:pt>
                <c:pt idx="492">
                  <c:v>1479.33</c:v>
                </c:pt>
                <c:pt idx="493">
                  <c:v>1482.33</c:v>
                </c:pt>
                <c:pt idx="494">
                  <c:v>1485.33</c:v>
                </c:pt>
                <c:pt idx="495">
                  <c:v>1488.33</c:v>
                </c:pt>
                <c:pt idx="496">
                  <c:v>1491.33</c:v>
                </c:pt>
                <c:pt idx="497">
                  <c:v>1494.33</c:v>
                </c:pt>
                <c:pt idx="498">
                  <c:v>1497.33</c:v>
                </c:pt>
                <c:pt idx="499">
                  <c:v>1500.33</c:v>
                </c:pt>
                <c:pt idx="500">
                  <c:v>1503.33</c:v>
                </c:pt>
                <c:pt idx="501">
                  <c:v>1506.33</c:v>
                </c:pt>
                <c:pt idx="502">
                  <c:v>1509.33</c:v>
                </c:pt>
                <c:pt idx="503">
                  <c:v>1512.33</c:v>
                </c:pt>
                <c:pt idx="504">
                  <c:v>1515.33</c:v>
                </c:pt>
                <c:pt idx="505">
                  <c:v>1518.33</c:v>
                </c:pt>
                <c:pt idx="506">
                  <c:v>1521.33</c:v>
                </c:pt>
                <c:pt idx="507">
                  <c:v>1524.33</c:v>
                </c:pt>
                <c:pt idx="508">
                  <c:v>1527.33</c:v>
                </c:pt>
                <c:pt idx="509">
                  <c:v>1530.33</c:v>
                </c:pt>
                <c:pt idx="510">
                  <c:v>1533.33</c:v>
                </c:pt>
                <c:pt idx="511">
                  <c:v>1536.33</c:v>
                </c:pt>
                <c:pt idx="512">
                  <c:v>1539.33</c:v>
                </c:pt>
                <c:pt idx="513">
                  <c:v>1542.33</c:v>
                </c:pt>
                <c:pt idx="514">
                  <c:v>1545.33</c:v>
                </c:pt>
                <c:pt idx="515">
                  <c:v>1548.33</c:v>
                </c:pt>
                <c:pt idx="516">
                  <c:v>1551.33</c:v>
                </c:pt>
                <c:pt idx="517">
                  <c:v>1554.33</c:v>
                </c:pt>
                <c:pt idx="518">
                  <c:v>1557.33</c:v>
                </c:pt>
                <c:pt idx="519">
                  <c:v>1560.33</c:v>
                </c:pt>
                <c:pt idx="520">
                  <c:v>1563.33</c:v>
                </c:pt>
                <c:pt idx="521">
                  <c:v>1566.33</c:v>
                </c:pt>
                <c:pt idx="522">
                  <c:v>1569.33</c:v>
                </c:pt>
                <c:pt idx="523">
                  <c:v>1572.33</c:v>
                </c:pt>
                <c:pt idx="524">
                  <c:v>1575.33</c:v>
                </c:pt>
                <c:pt idx="525">
                  <c:v>1578.33</c:v>
                </c:pt>
                <c:pt idx="526">
                  <c:v>1581.33</c:v>
                </c:pt>
                <c:pt idx="527">
                  <c:v>1584.33</c:v>
                </c:pt>
                <c:pt idx="528">
                  <c:v>1587.33</c:v>
                </c:pt>
                <c:pt idx="529">
                  <c:v>1590.33</c:v>
                </c:pt>
                <c:pt idx="530">
                  <c:v>1593.33</c:v>
                </c:pt>
                <c:pt idx="531">
                  <c:v>1596.33</c:v>
                </c:pt>
                <c:pt idx="532">
                  <c:v>1599.33</c:v>
                </c:pt>
                <c:pt idx="533">
                  <c:v>1602.33</c:v>
                </c:pt>
                <c:pt idx="534">
                  <c:v>1605.33</c:v>
                </c:pt>
                <c:pt idx="535">
                  <c:v>1608.33</c:v>
                </c:pt>
                <c:pt idx="536">
                  <c:v>1611.33</c:v>
                </c:pt>
                <c:pt idx="537">
                  <c:v>1614.33</c:v>
                </c:pt>
                <c:pt idx="538">
                  <c:v>1617.33</c:v>
                </c:pt>
                <c:pt idx="539">
                  <c:v>1620.33</c:v>
                </c:pt>
                <c:pt idx="540">
                  <c:v>1623.33</c:v>
                </c:pt>
                <c:pt idx="541">
                  <c:v>1626.33</c:v>
                </c:pt>
                <c:pt idx="542">
                  <c:v>1629.33</c:v>
                </c:pt>
                <c:pt idx="543">
                  <c:v>1632.33</c:v>
                </c:pt>
                <c:pt idx="544">
                  <c:v>1635.33</c:v>
                </c:pt>
                <c:pt idx="545">
                  <c:v>1638.33</c:v>
                </c:pt>
                <c:pt idx="546">
                  <c:v>1641.33</c:v>
                </c:pt>
                <c:pt idx="547">
                  <c:v>1644.33</c:v>
                </c:pt>
                <c:pt idx="548">
                  <c:v>1647.33</c:v>
                </c:pt>
                <c:pt idx="549">
                  <c:v>1650.33</c:v>
                </c:pt>
                <c:pt idx="550">
                  <c:v>1653.33</c:v>
                </c:pt>
                <c:pt idx="551">
                  <c:v>1656.33</c:v>
                </c:pt>
                <c:pt idx="552">
                  <c:v>1659.33</c:v>
                </c:pt>
                <c:pt idx="553">
                  <c:v>1662.33</c:v>
                </c:pt>
                <c:pt idx="554">
                  <c:v>1665.33</c:v>
                </c:pt>
                <c:pt idx="555">
                  <c:v>1668.33</c:v>
                </c:pt>
                <c:pt idx="556">
                  <c:v>1671.33</c:v>
                </c:pt>
                <c:pt idx="557">
                  <c:v>1674.33</c:v>
                </c:pt>
                <c:pt idx="558">
                  <c:v>1677.33</c:v>
                </c:pt>
                <c:pt idx="559">
                  <c:v>1680.33</c:v>
                </c:pt>
                <c:pt idx="560">
                  <c:v>1683.33</c:v>
                </c:pt>
                <c:pt idx="561">
                  <c:v>1686.33</c:v>
                </c:pt>
                <c:pt idx="562">
                  <c:v>1689.33</c:v>
                </c:pt>
                <c:pt idx="563">
                  <c:v>1692.33</c:v>
                </c:pt>
                <c:pt idx="564">
                  <c:v>1695.33</c:v>
                </c:pt>
                <c:pt idx="565">
                  <c:v>1698.33</c:v>
                </c:pt>
                <c:pt idx="566">
                  <c:v>1701.33</c:v>
                </c:pt>
                <c:pt idx="567">
                  <c:v>1704.33</c:v>
                </c:pt>
                <c:pt idx="568">
                  <c:v>1707.33</c:v>
                </c:pt>
                <c:pt idx="569">
                  <c:v>1710.33</c:v>
                </c:pt>
                <c:pt idx="570">
                  <c:v>1713.33</c:v>
                </c:pt>
                <c:pt idx="571">
                  <c:v>1716.33</c:v>
                </c:pt>
                <c:pt idx="572">
                  <c:v>1719.67</c:v>
                </c:pt>
                <c:pt idx="573">
                  <c:v>1722.67</c:v>
                </c:pt>
                <c:pt idx="574">
                  <c:v>1725.67</c:v>
                </c:pt>
                <c:pt idx="575">
                  <c:v>1728.67</c:v>
                </c:pt>
                <c:pt idx="576">
                  <c:v>1731.67</c:v>
                </c:pt>
                <c:pt idx="577">
                  <c:v>1734.67</c:v>
                </c:pt>
                <c:pt idx="578">
                  <c:v>1737.67</c:v>
                </c:pt>
                <c:pt idx="579">
                  <c:v>1740.67</c:v>
                </c:pt>
                <c:pt idx="580">
                  <c:v>1743.67</c:v>
                </c:pt>
                <c:pt idx="581">
                  <c:v>1746.67</c:v>
                </c:pt>
                <c:pt idx="582">
                  <c:v>1749.67</c:v>
                </c:pt>
                <c:pt idx="583">
                  <c:v>1752.67</c:v>
                </c:pt>
                <c:pt idx="584">
                  <c:v>1755.67</c:v>
                </c:pt>
                <c:pt idx="585">
                  <c:v>1758.67</c:v>
                </c:pt>
                <c:pt idx="586">
                  <c:v>1761.67</c:v>
                </c:pt>
                <c:pt idx="587">
                  <c:v>1764.67</c:v>
                </c:pt>
                <c:pt idx="588">
                  <c:v>1767.67</c:v>
                </c:pt>
                <c:pt idx="589">
                  <c:v>1770.67</c:v>
                </c:pt>
                <c:pt idx="590">
                  <c:v>1773.67</c:v>
                </c:pt>
                <c:pt idx="591">
                  <c:v>1776.67</c:v>
                </c:pt>
                <c:pt idx="592">
                  <c:v>1779.67</c:v>
                </c:pt>
                <c:pt idx="593">
                  <c:v>1782.67</c:v>
                </c:pt>
                <c:pt idx="594">
                  <c:v>1785.67</c:v>
                </c:pt>
                <c:pt idx="595">
                  <c:v>1788.67</c:v>
                </c:pt>
                <c:pt idx="596">
                  <c:v>1791.67</c:v>
                </c:pt>
                <c:pt idx="597">
                  <c:v>1794.67</c:v>
                </c:pt>
                <c:pt idx="598">
                  <c:v>1797.67</c:v>
                </c:pt>
                <c:pt idx="599">
                  <c:v>1800.67</c:v>
                </c:pt>
                <c:pt idx="600">
                  <c:v>1803.67</c:v>
                </c:pt>
                <c:pt idx="601">
                  <c:v>1806.67</c:v>
                </c:pt>
                <c:pt idx="602">
                  <c:v>1809.67</c:v>
                </c:pt>
                <c:pt idx="603">
                  <c:v>1812.67</c:v>
                </c:pt>
                <c:pt idx="604">
                  <c:v>1815.67</c:v>
                </c:pt>
                <c:pt idx="605">
                  <c:v>1818.67</c:v>
                </c:pt>
                <c:pt idx="606">
                  <c:v>1821.67</c:v>
                </c:pt>
                <c:pt idx="607">
                  <c:v>1824.67</c:v>
                </c:pt>
                <c:pt idx="608">
                  <c:v>1827.67</c:v>
                </c:pt>
                <c:pt idx="609">
                  <c:v>1830.67</c:v>
                </c:pt>
                <c:pt idx="610">
                  <c:v>1833.67</c:v>
                </c:pt>
                <c:pt idx="611">
                  <c:v>1836.67</c:v>
                </c:pt>
                <c:pt idx="612">
                  <c:v>1839.67</c:v>
                </c:pt>
                <c:pt idx="613">
                  <c:v>1842.67</c:v>
                </c:pt>
                <c:pt idx="614">
                  <c:v>1845.67</c:v>
                </c:pt>
                <c:pt idx="615">
                  <c:v>1848.67</c:v>
                </c:pt>
                <c:pt idx="616">
                  <c:v>1851.67</c:v>
                </c:pt>
                <c:pt idx="617">
                  <c:v>1854.67</c:v>
                </c:pt>
                <c:pt idx="618">
                  <c:v>1857.67</c:v>
                </c:pt>
                <c:pt idx="619">
                  <c:v>1860.67</c:v>
                </c:pt>
                <c:pt idx="620">
                  <c:v>1863.67</c:v>
                </c:pt>
                <c:pt idx="621">
                  <c:v>1866.67</c:v>
                </c:pt>
                <c:pt idx="622">
                  <c:v>1869.67</c:v>
                </c:pt>
                <c:pt idx="623">
                  <c:v>1872.67</c:v>
                </c:pt>
                <c:pt idx="624">
                  <c:v>1875.67</c:v>
                </c:pt>
                <c:pt idx="625">
                  <c:v>1878.67</c:v>
                </c:pt>
                <c:pt idx="626">
                  <c:v>1881.67</c:v>
                </c:pt>
                <c:pt idx="627">
                  <c:v>1884.67</c:v>
                </c:pt>
                <c:pt idx="628">
                  <c:v>1887.67</c:v>
                </c:pt>
                <c:pt idx="629">
                  <c:v>1890.67</c:v>
                </c:pt>
                <c:pt idx="630">
                  <c:v>1893.67</c:v>
                </c:pt>
                <c:pt idx="631">
                  <c:v>1896.67</c:v>
                </c:pt>
                <c:pt idx="632">
                  <c:v>1899.67</c:v>
                </c:pt>
                <c:pt idx="633">
                  <c:v>1902.67</c:v>
                </c:pt>
                <c:pt idx="634">
                  <c:v>1905.67</c:v>
                </c:pt>
                <c:pt idx="635">
                  <c:v>1908.67</c:v>
                </c:pt>
                <c:pt idx="636">
                  <c:v>1911.67</c:v>
                </c:pt>
                <c:pt idx="637">
                  <c:v>1914.67</c:v>
                </c:pt>
                <c:pt idx="638">
                  <c:v>1917.67</c:v>
                </c:pt>
                <c:pt idx="639">
                  <c:v>1920.67</c:v>
                </c:pt>
                <c:pt idx="640">
                  <c:v>1923.67</c:v>
                </c:pt>
                <c:pt idx="641">
                  <c:v>1926.67</c:v>
                </c:pt>
                <c:pt idx="642">
                  <c:v>1929.67</c:v>
                </c:pt>
                <c:pt idx="643">
                  <c:v>1932.67</c:v>
                </c:pt>
                <c:pt idx="644">
                  <c:v>1935.67</c:v>
                </c:pt>
                <c:pt idx="645">
                  <c:v>1938.67</c:v>
                </c:pt>
                <c:pt idx="646">
                  <c:v>1941.67</c:v>
                </c:pt>
                <c:pt idx="647">
                  <c:v>1944.67</c:v>
                </c:pt>
                <c:pt idx="648">
                  <c:v>1947.67</c:v>
                </c:pt>
                <c:pt idx="649">
                  <c:v>1950.67</c:v>
                </c:pt>
                <c:pt idx="650">
                  <c:v>1953.67</c:v>
                </c:pt>
                <c:pt idx="651">
                  <c:v>1956.67</c:v>
                </c:pt>
                <c:pt idx="652">
                  <c:v>1959.67</c:v>
                </c:pt>
                <c:pt idx="653">
                  <c:v>1962.67</c:v>
                </c:pt>
                <c:pt idx="654">
                  <c:v>1965.67</c:v>
                </c:pt>
                <c:pt idx="655">
                  <c:v>1968.67</c:v>
                </c:pt>
                <c:pt idx="656">
                  <c:v>1971.67</c:v>
                </c:pt>
                <c:pt idx="657">
                  <c:v>1974.67</c:v>
                </c:pt>
                <c:pt idx="658">
                  <c:v>1977.67</c:v>
                </c:pt>
                <c:pt idx="659">
                  <c:v>1980.67</c:v>
                </c:pt>
                <c:pt idx="660">
                  <c:v>1983.67</c:v>
                </c:pt>
                <c:pt idx="661">
                  <c:v>1986.67</c:v>
                </c:pt>
                <c:pt idx="662">
                  <c:v>1989.67</c:v>
                </c:pt>
                <c:pt idx="663">
                  <c:v>1992.67</c:v>
                </c:pt>
                <c:pt idx="664">
                  <c:v>1995.67</c:v>
                </c:pt>
                <c:pt idx="665">
                  <c:v>1998.67</c:v>
                </c:pt>
                <c:pt idx="666">
                  <c:v>2001.67</c:v>
                </c:pt>
                <c:pt idx="667">
                  <c:v>2004.67</c:v>
                </c:pt>
                <c:pt idx="668">
                  <c:v>2007.67</c:v>
                </c:pt>
                <c:pt idx="669">
                  <c:v>2010.67</c:v>
                </c:pt>
                <c:pt idx="670">
                  <c:v>2013.67</c:v>
                </c:pt>
                <c:pt idx="671">
                  <c:v>2016.67</c:v>
                </c:pt>
                <c:pt idx="672">
                  <c:v>2019.67</c:v>
                </c:pt>
                <c:pt idx="673">
                  <c:v>2022.67</c:v>
                </c:pt>
                <c:pt idx="674">
                  <c:v>2025.67</c:v>
                </c:pt>
                <c:pt idx="675">
                  <c:v>2028.67</c:v>
                </c:pt>
                <c:pt idx="676">
                  <c:v>2031.67</c:v>
                </c:pt>
                <c:pt idx="677">
                  <c:v>2034.67</c:v>
                </c:pt>
                <c:pt idx="678">
                  <c:v>2037.67</c:v>
                </c:pt>
                <c:pt idx="679">
                  <c:v>2040.67</c:v>
                </c:pt>
                <c:pt idx="680">
                  <c:v>2043.67</c:v>
                </c:pt>
                <c:pt idx="681">
                  <c:v>2046.67</c:v>
                </c:pt>
                <c:pt idx="682">
                  <c:v>2049.67</c:v>
                </c:pt>
                <c:pt idx="683">
                  <c:v>2052.67</c:v>
                </c:pt>
                <c:pt idx="684">
                  <c:v>2055.67</c:v>
                </c:pt>
                <c:pt idx="685">
                  <c:v>2058.67</c:v>
                </c:pt>
                <c:pt idx="686">
                  <c:v>2061.67</c:v>
                </c:pt>
                <c:pt idx="687">
                  <c:v>2064.67</c:v>
                </c:pt>
                <c:pt idx="688">
                  <c:v>2067.67</c:v>
                </c:pt>
                <c:pt idx="689">
                  <c:v>2070.67</c:v>
                </c:pt>
                <c:pt idx="690">
                  <c:v>2073.67</c:v>
                </c:pt>
                <c:pt idx="691">
                  <c:v>2076.67</c:v>
                </c:pt>
                <c:pt idx="692">
                  <c:v>2079.67</c:v>
                </c:pt>
                <c:pt idx="693">
                  <c:v>2082.67</c:v>
                </c:pt>
                <c:pt idx="694">
                  <c:v>2085.67</c:v>
                </c:pt>
                <c:pt idx="695">
                  <c:v>2088.67</c:v>
                </c:pt>
                <c:pt idx="696">
                  <c:v>2091.67</c:v>
                </c:pt>
                <c:pt idx="697">
                  <c:v>2094.67</c:v>
                </c:pt>
                <c:pt idx="698">
                  <c:v>2097.67</c:v>
                </c:pt>
                <c:pt idx="699">
                  <c:v>2100.67</c:v>
                </c:pt>
                <c:pt idx="700">
                  <c:v>2103.67</c:v>
                </c:pt>
                <c:pt idx="701">
                  <c:v>2106.67</c:v>
                </c:pt>
                <c:pt idx="702">
                  <c:v>2109.67</c:v>
                </c:pt>
                <c:pt idx="703">
                  <c:v>2112.67</c:v>
                </c:pt>
                <c:pt idx="704">
                  <c:v>2115.67</c:v>
                </c:pt>
                <c:pt idx="705">
                  <c:v>2118.67</c:v>
                </c:pt>
                <c:pt idx="706">
                  <c:v>2121.67</c:v>
                </c:pt>
                <c:pt idx="707">
                  <c:v>2124.67</c:v>
                </c:pt>
                <c:pt idx="708">
                  <c:v>2127.67</c:v>
                </c:pt>
                <c:pt idx="709">
                  <c:v>2130.67</c:v>
                </c:pt>
                <c:pt idx="710">
                  <c:v>2133.67</c:v>
                </c:pt>
                <c:pt idx="711">
                  <c:v>2136.67</c:v>
                </c:pt>
                <c:pt idx="712">
                  <c:v>2139.67</c:v>
                </c:pt>
                <c:pt idx="713">
                  <c:v>2142.67</c:v>
                </c:pt>
                <c:pt idx="714">
                  <c:v>2145.67</c:v>
                </c:pt>
                <c:pt idx="715">
                  <c:v>2148.67</c:v>
                </c:pt>
                <c:pt idx="716">
                  <c:v>2151.67</c:v>
                </c:pt>
                <c:pt idx="717">
                  <c:v>2154.67</c:v>
                </c:pt>
                <c:pt idx="718">
                  <c:v>2157.67</c:v>
                </c:pt>
                <c:pt idx="719">
                  <c:v>2160.67</c:v>
                </c:pt>
                <c:pt idx="720">
                  <c:v>2163.67</c:v>
                </c:pt>
                <c:pt idx="721">
                  <c:v>2166.67</c:v>
                </c:pt>
                <c:pt idx="722">
                  <c:v>2169.67</c:v>
                </c:pt>
                <c:pt idx="723">
                  <c:v>2172.67</c:v>
                </c:pt>
                <c:pt idx="724">
                  <c:v>2175.67</c:v>
                </c:pt>
                <c:pt idx="725">
                  <c:v>2178.67</c:v>
                </c:pt>
                <c:pt idx="726">
                  <c:v>2181.67</c:v>
                </c:pt>
                <c:pt idx="727">
                  <c:v>2184.67</c:v>
                </c:pt>
                <c:pt idx="728">
                  <c:v>2187.67</c:v>
                </c:pt>
                <c:pt idx="729">
                  <c:v>2190.67</c:v>
                </c:pt>
                <c:pt idx="730">
                  <c:v>2193.67</c:v>
                </c:pt>
                <c:pt idx="731">
                  <c:v>2196.67</c:v>
                </c:pt>
                <c:pt idx="732">
                  <c:v>2199.67</c:v>
                </c:pt>
                <c:pt idx="733">
                  <c:v>2202.67</c:v>
                </c:pt>
                <c:pt idx="734">
                  <c:v>2205.67</c:v>
                </c:pt>
                <c:pt idx="735">
                  <c:v>2208.67</c:v>
                </c:pt>
                <c:pt idx="736">
                  <c:v>2211.67</c:v>
                </c:pt>
                <c:pt idx="737">
                  <c:v>2214.67</c:v>
                </c:pt>
                <c:pt idx="738">
                  <c:v>2217.67</c:v>
                </c:pt>
                <c:pt idx="739">
                  <c:v>2220.67</c:v>
                </c:pt>
                <c:pt idx="740">
                  <c:v>2223.67</c:v>
                </c:pt>
                <c:pt idx="741">
                  <c:v>2226.67</c:v>
                </c:pt>
                <c:pt idx="742">
                  <c:v>2229.67</c:v>
                </c:pt>
                <c:pt idx="743">
                  <c:v>2232.67</c:v>
                </c:pt>
                <c:pt idx="744">
                  <c:v>2235.67</c:v>
                </c:pt>
                <c:pt idx="745">
                  <c:v>2238.67</c:v>
                </c:pt>
                <c:pt idx="746">
                  <c:v>2241.67</c:v>
                </c:pt>
                <c:pt idx="747">
                  <c:v>2244.67</c:v>
                </c:pt>
                <c:pt idx="748">
                  <c:v>2247.67</c:v>
                </c:pt>
                <c:pt idx="749">
                  <c:v>2250.67</c:v>
                </c:pt>
                <c:pt idx="750">
                  <c:v>2253.67</c:v>
                </c:pt>
                <c:pt idx="751">
                  <c:v>2256.67</c:v>
                </c:pt>
                <c:pt idx="752">
                  <c:v>2259.67</c:v>
                </c:pt>
                <c:pt idx="753">
                  <c:v>2262.67</c:v>
                </c:pt>
                <c:pt idx="754">
                  <c:v>2265.67</c:v>
                </c:pt>
                <c:pt idx="755">
                  <c:v>2268.67</c:v>
                </c:pt>
                <c:pt idx="756">
                  <c:v>2271.67</c:v>
                </c:pt>
                <c:pt idx="757">
                  <c:v>2274.67</c:v>
                </c:pt>
                <c:pt idx="758">
                  <c:v>2277.67</c:v>
                </c:pt>
                <c:pt idx="759">
                  <c:v>2280.67</c:v>
                </c:pt>
                <c:pt idx="760">
                  <c:v>2283.67</c:v>
                </c:pt>
                <c:pt idx="761">
                  <c:v>2286.67</c:v>
                </c:pt>
                <c:pt idx="762">
                  <c:v>2289.67</c:v>
                </c:pt>
                <c:pt idx="763">
                  <c:v>2292.67</c:v>
                </c:pt>
                <c:pt idx="764">
                  <c:v>2295.67</c:v>
                </c:pt>
                <c:pt idx="765">
                  <c:v>2298.67</c:v>
                </c:pt>
                <c:pt idx="766">
                  <c:v>2301.67</c:v>
                </c:pt>
                <c:pt idx="767">
                  <c:v>2304.67</c:v>
                </c:pt>
                <c:pt idx="768">
                  <c:v>2307.67</c:v>
                </c:pt>
                <c:pt idx="769">
                  <c:v>2310.67</c:v>
                </c:pt>
                <c:pt idx="770">
                  <c:v>2313.67</c:v>
                </c:pt>
                <c:pt idx="771">
                  <c:v>2316.67</c:v>
                </c:pt>
                <c:pt idx="772">
                  <c:v>2319.67</c:v>
                </c:pt>
                <c:pt idx="773">
                  <c:v>2322.67</c:v>
                </c:pt>
                <c:pt idx="774">
                  <c:v>2325.67</c:v>
                </c:pt>
                <c:pt idx="775">
                  <c:v>2328.67</c:v>
                </c:pt>
                <c:pt idx="776">
                  <c:v>2331.67</c:v>
                </c:pt>
                <c:pt idx="777">
                  <c:v>2334.67</c:v>
                </c:pt>
                <c:pt idx="778">
                  <c:v>2337.67</c:v>
                </c:pt>
                <c:pt idx="779">
                  <c:v>2340.67</c:v>
                </c:pt>
                <c:pt idx="780">
                  <c:v>2343.67</c:v>
                </c:pt>
                <c:pt idx="781">
                  <c:v>2346.67</c:v>
                </c:pt>
                <c:pt idx="782">
                  <c:v>2349.67</c:v>
                </c:pt>
                <c:pt idx="783">
                  <c:v>2352.67</c:v>
                </c:pt>
                <c:pt idx="784">
                  <c:v>2355.67</c:v>
                </c:pt>
                <c:pt idx="785">
                  <c:v>2358.67</c:v>
                </c:pt>
                <c:pt idx="786">
                  <c:v>2361.67</c:v>
                </c:pt>
                <c:pt idx="787">
                  <c:v>2364.67</c:v>
                </c:pt>
                <c:pt idx="788">
                  <c:v>2367.67</c:v>
                </c:pt>
                <c:pt idx="789">
                  <c:v>2370.67</c:v>
                </c:pt>
                <c:pt idx="790">
                  <c:v>2373.67</c:v>
                </c:pt>
                <c:pt idx="791">
                  <c:v>2376.67</c:v>
                </c:pt>
                <c:pt idx="792">
                  <c:v>2379.67</c:v>
                </c:pt>
                <c:pt idx="793">
                  <c:v>2382.67</c:v>
                </c:pt>
                <c:pt idx="794">
                  <c:v>2385.67</c:v>
                </c:pt>
                <c:pt idx="795">
                  <c:v>2388.67</c:v>
                </c:pt>
                <c:pt idx="796">
                  <c:v>2391.67</c:v>
                </c:pt>
                <c:pt idx="797">
                  <c:v>2394.67</c:v>
                </c:pt>
                <c:pt idx="798">
                  <c:v>2397.67</c:v>
                </c:pt>
                <c:pt idx="799">
                  <c:v>2400.67</c:v>
                </c:pt>
                <c:pt idx="800">
                  <c:v>2403.67</c:v>
                </c:pt>
                <c:pt idx="801">
                  <c:v>2406.67</c:v>
                </c:pt>
                <c:pt idx="802">
                  <c:v>2409.67</c:v>
                </c:pt>
                <c:pt idx="803">
                  <c:v>2412.67</c:v>
                </c:pt>
                <c:pt idx="804">
                  <c:v>2415.67</c:v>
                </c:pt>
                <c:pt idx="805">
                  <c:v>2418.67</c:v>
                </c:pt>
                <c:pt idx="806">
                  <c:v>2421.67</c:v>
                </c:pt>
                <c:pt idx="807">
                  <c:v>2424.67</c:v>
                </c:pt>
                <c:pt idx="808">
                  <c:v>2427.67</c:v>
                </c:pt>
                <c:pt idx="809">
                  <c:v>2430.67</c:v>
                </c:pt>
                <c:pt idx="810">
                  <c:v>2433.67</c:v>
                </c:pt>
                <c:pt idx="811">
                  <c:v>2436.67</c:v>
                </c:pt>
                <c:pt idx="812">
                  <c:v>2439.67</c:v>
                </c:pt>
                <c:pt idx="813">
                  <c:v>2442.67</c:v>
                </c:pt>
                <c:pt idx="814">
                  <c:v>2445.67</c:v>
                </c:pt>
                <c:pt idx="815">
                  <c:v>2448.67</c:v>
                </c:pt>
                <c:pt idx="816">
                  <c:v>2451.67</c:v>
                </c:pt>
                <c:pt idx="817">
                  <c:v>2454.67</c:v>
                </c:pt>
                <c:pt idx="818">
                  <c:v>2457.67</c:v>
                </c:pt>
                <c:pt idx="819">
                  <c:v>2460.67</c:v>
                </c:pt>
                <c:pt idx="820">
                  <c:v>2463.67</c:v>
                </c:pt>
                <c:pt idx="821">
                  <c:v>2466.67</c:v>
                </c:pt>
                <c:pt idx="822">
                  <c:v>2469.67</c:v>
                </c:pt>
                <c:pt idx="823">
                  <c:v>2472.67</c:v>
                </c:pt>
                <c:pt idx="824">
                  <c:v>2475.67</c:v>
                </c:pt>
                <c:pt idx="825">
                  <c:v>2478.67</c:v>
                </c:pt>
                <c:pt idx="826">
                  <c:v>2481.67</c:v>
                </c:pt>
                <c:pt idx="827">
                  <c:v>2484.67</c:v>
                </c:pt>
                <c:pt idx="828">
                  <c:v>2487.67</c:v>
                </c:pt>
                <c:pt idx="829">
                  <c:v>2490.67</c:v>
                </c:pt>
                <c:pt idx="830">
                  <c:v>2493.67</c:v>
                </c:pt>
                <c:pt idx="831">
                  <c:v>2496.67</c:v>
                </c:pt>
                <c:pt idx="832">
                  <c:v>2499.67</c:v>
                </c:pt>
                <c:pt idx="833">
                  <c:v>2502.67</c:v>
                </c:pt>
                <c:pt idx="834">
                  <c:v>2505.67</c:v>
                </c:pt>
                <c:pt idx="835">
                  <c:v>2508.67</c:v>
                </c:pt>
                <c:pt idx="836">
                  <c:v>2511.67</c:v>
                </c:pt>
                <c:pt idx="837">
                  <c:v>2514.67</c:v>
                </c:pt>
                <c:pt idx="838">
                  <c:v>2517.67</c:v>
                </c:pt>
                <c:pt idx="839">
                  <c:v>2520.67</c:v>
                </c:pt>
                <c:pt idx="840">
                  <c:v>2523.67</c:v>
                </c:pt>
                <c:pt idx="841">
                  <c:v>2526.67</c:v>
                </c:pt>
                <c:pt idx="842">
                  <c:v>2529.67</c:v>
                </c:pt>
                <c:pt idx="843">
                  <c:v>2532.67</c:v>
                </c:pt>
                <c:pt idx="844">
                  <c:v>2535.67</c:v>
                </c:pt>
                <c:pt idx="845">
                  <c:v>2538.67</c:v>
                </c:pt>
                <c:pt idx="846">
                  <c:v>2541.67</c:v>
                </c:pt>
                <c:pt idx="847">
                  <c:v>2544.67</c:v>
                </c:pt>
                <c:pt idx="848">
                  <c:v>2547.67</c:v>
                </c:pt>
                <c:pt idx="849">
                  <c:v>2550.67</c:v>
                </c:pt>
                <c:pt idx="850">
                  <c:v>2553.67</c:v>
                </c:pt>
                <c:pt idx="851">
                  <c:v>2556.67</c:v>
                </c:pt>
                <c:pt idx="852">
                  <c:v>2559.67</c:v>
                </c:pt>
                <c:pt idx="853">
                  <c:v>2562.67</c:v>
                </c:pt>
                <c:pt idx="854">
                  <c:v>2565.67</c:v>
                </c:pt>
                <c:pt idx="855">
                  <c:v>2568.67</c:v>
                </c:pt>
                <c:pt idx="856">
                  <c:v>2571.67</c:v>
                </c:pt>
                <c:pt idx="857">
                  <c:v>2574.67</c:v>
                </c:pt>
                <c:pt idx="858">
                  <c:v>2577.67</c:v>
                </c:pt>
                <c:pt idx="859">
                  <c:v>2580.67</c:v>
                </c:pt>
                <c:pt idx="860">
                  <c:v>2583.67</c:v>
                </c:pt>
                <c:pt idx="861">
                  <c:v>2586.67</c:v>
                </c:pt>
                <c:pt idx="862">
                  <c:v>2589.67</c:v>
                </c:pt>
                <c:pt idx="863">
                  <c:v>2592.67</c:v>
                </c:pt>
                <c:pt idx="864">
                  <c:v>2595.67</c:v>
                </c:pt>
                <c:pt idx="865">
                  <c:v>2598.67</c:v>
                </c:pt>
                <c:pt idx="866">
                  <c:v>2601.67</c:v>
                </c:pt>
                <c:pt idx="867">
                  <c:v>2604.67</c:v>
                </c:pt>
                <c:pt idx="868">
                  <c:v>2607.67</c:v>
                </c:pt>
                <c:pt idx="869">
                  <c:v>2610.67</c:v>
                </c:pt>
                <c:pt idx="870">
                  <c:v>2613.67</c:v>
                </c:pt>
                <c:pt idx="871">
                  <c:v>2616.67</c:v>
                </c:pt>
                <c:pt idx="872">
                  <c:v>2619.67</c:v>
                </c:pt>
                <c:pt idx="873">
                  <c:v>2622.67</c:v>
                </c:pt>
                <c:pt idx="874">
                  <c:v>2625.67</c:v>
                </c:pt>
                <c:pt idx="875">
                  <c:v>2628.67</c:v>
                </c:pt>
                <c:pt idx="876">
                  <c:v>2631.67</c:v>
                </c:pt>
                <c:pt idx="877">
                  <c:v>2634.67</c:v>
                </c:pt>
                <c:pt idx="878">
                  <c:v>2637.67</c:v>
                </c:pt>
                <c:pt idx="879">
                  <c:v>2640.67</c:v>
                </c:pt>
                <c:pt idx="880">
                  <c:v>2643.67</c:v>
                </c:pt>
                <c:pt idx="881">
                  <c:v>2646.67</c:v>
                </c:pt>
                <c:pt idx="882">
                  <c:v>2649.67</c:v>
                </c:pt>
                <c:pt idx="883">
                  <c:v>2652.67</c:v>
                </c:pt>
                <c:pt idx="884">
                  <c:v>2655.67</c:v>
                </c:pt>
                <c:pt idx="885">
                  <c:v>2658.67</c:v>
                </c:pt>
                <c:pt idx="886">
                  <c:v>2661.67</c:v>
                </c:pt>
                <c:pt idx="887">
                  <c:v>2664.67</c:v>
                </c:pt>
                <c:pt idx="888">
                  <c:v>2667.67</c:v>
                </c:pt>
                <c:pt idx="889">
                  <c:v>2670.67</c:v>
                </c:pt>
                <c:pt idx="890">
                  <c:v>2673.67</c:v>
                </c:pt>
                <c:pt idx="891">
                  <c:v>2676.67</c:v>
                </c:pt>
                <c:pt idx="892">
                  <c:v>2679.67</c:v>
                </c:pt>
                <c:pt idx="893">
                  <c:v>2682.67</c:v>
                </c:pt>
                <c:pt idx="894">
                  <c:v>2685.67</c:v>
                </c:pt>
                <c:pt idx="895">
                  <c:v>2688.67</c:v>
                </c:pt>
                <c:pt idx="896">
                  <c:v>2691.67</c:v>
                </c:pt>
                <c:pt idx="897">
                  <c:v>2694.67</c:v>
                </c:pt>
                <c:pt idx="898">
                  <c:v>2697.67</c:v>
                </c:pt>
                <c:pt idx="899">
                  <c:v>2700.67</c:v>
                </c:pt>
                <c:pt idx="900">
                  <c:v>2703.67</c:v>
                </c:pt>
                <c:pt idx="901">
                  <c:v>2706.67</c:v>
                </c:pt>
                <c:pt idx="902">
                  <c:v>2709.67</c:v>
                </c:pt>
                <c:pt idx="903">
                  <c:v>2712.67</c:v>
                </c:pt>
                <c:pt idx="904">
                  <c:v>2715.67</c:v>
                </c:pt>
                <c:pt idx="905">
                  <c:v>2718.67</c:v>
                </c:pt>
                <c:pt idx="906">
                  <c:v>2721.67</c:v>
                </c:pt>
                <c:pt idx="907">
                  <c:v>2724.67</c:v>
                </c:pt>
                <c:pt idx="908">
                  <c:v>2727.67</c:v>
                </c:pt>
                <c:pt idx="909">
                  <c:v>2730.67</c:v>
                </c:pt>
                <c:pt idx="910">
                  <c:v>2733.67</c:v>
                </c:pt>
                <c:pt idx="911">
                  <c:v>2736.67</c:v>
                </c:pt>
                <c:pt idx="912">
                  <c:v>2739.67</c:v>
                </c:pt>
                <c:pt idx="913">
                  <c:v>2742.67</c:v>
                </c:pt>
                <c:pt idx="914">
                  <c:v>2745.67</c:v>
                </c:pt>
                <c:pt idx="915">
                  <c:v>2748.67</c:v>
                </c:pt>
                <c:pt idx="916">
                  <c:v>2751.67</c:v>
                </c:pt>
                <c:pt idx="917">
                  <c:v>2754.67</c:v>
                </c:pt>
                <c:pt idx="918">
                  <c:v>2757.67</c:v>
                </c:pt>
                <c:pt idx="919">
                  <c:v>2760.67</c:v>
                </c:pt>
                <c:pt idx="920">
                  <c:v>2763.67</c:v>
                </c:pt>
                <c:pt idx="921">
                  <c:v>2766.67</c:v>
                </c:pt>
                <c:pt idx="922">
                  <c:v>2769.67</c:v>
                </c:pt>
                <c:pt idx="923">
                  <c:v>2772.67</c:v>
                </c:pt>
                <c:pt idx="924">
                  <c:v>2775.67</c:v>
                </c:pt>
                <c:pt idx="925">
                  <c:v>2778.67</c:v>
                </c:pt>
                <c:pt idx="926">
                  <c:v>2781.67</c:v>
                </c:pt>
                <c:pt idx="927">
                  <c:v>2784.67</c:v>
                </c:pt>
                <c:pt idx="928">
                  <c:v>2787.67</c:v>
                </c:pt>
                <c:pt idx="929">
                  <c:v>2790.67</c:v>
                </c:pt>
                <c:pt idx="930">
                  <c:v>2793.67</c:v>
                </c:pt>
                <c:pt idx="931">
                  <c:v>2796.67</c:v>
                </c:pt>
                <c:pt idx="932">
                  <c:v>2799.67</c:v>
                </c:pt>
                <c:pt idx="933">
                  <c:v>2802.67</c:v>
                </c:pt>
                <c:pt idx="934">
                  <c:v>2805.67</c:v>
                </c:pt>
                <c:pt idx="935">
                  <c:v>2808.67</c:v>
                </c:pt>
                <c:pt idx="936">
                  <c:v>2811.67</c:v>
                </c:pt>
                <c:pt idx="937">
                  <c:v>2814.67</c:v>
                </c:pt>
                <c:pt idx="938">
                  <c:v>2817.67</c:v>
                </c:pt>
                <c:pt idx="939">
                  <c:v>2820.67</c:v>
                </c:pt>
                <c:pt idx="940">
                  <c:v>2823.67</c:v>
                </c:pt>
                <c:pt idx="941">
                  <c:v>2826.67</c:v>
                </c:pt>
                <c:pt idx="942">
                  <c:v>2829.67</c:v>
                </c:pt>
                <c:pt idx="943">
                  <c:v>2832.67</c:v>
                </c:pt>
                <c:pt idx="944">
                  <c:v>2835.67</c:v>
                </c:pt>
                <c:pt idx="945">
                  <c:v>2838.67</c:v>
                </c:pt>
                <c:pt idx="946">
                  <c:v>2841.67</c:v>
                </c:pt>
                <c:pt idx="947">
                  <c:v>2844.67</c:v>
                </c:pt>
                <c:pt idx="948">
                  <c:v>2847.67</c:v>
                </c:pt>
                <c:pt idx="949">
                  <c:v>2850.67</c:v>
                </c:pt>
                <c:pt idx="950">
                  <c:v>2853.67</c:v>
                </c:pt>
                <c:pt idx="951">
                  <c:v>2856.67</c:v>
                </c:pt>
                <c:pt idx="952">
                  <c:v>2859.67</c:v>
                </c:pt>
                <c:pt idx="953">
                  <c:v>2862.67</c:v>
                </c:pt>
                <c:pt idx="954">
                  <c:v>2865.67</c:v>
                </c:pt>
                <c:pt idx="955">
                  <c:v>2868.67</c:v>
                </c:pt>
                <c:pt idx="956">
                  <c:v>2871.67</c:v>
                </c:pt>
                <c:pt idx="957">
                  <c:v>2874.67</c:v>
                </c:pt>
                <c:pt idx="958">
                  <c:v>2877.67</c:v>
                </c:pt>
                <c:pt idx="959">
                  <c:v>2880.67</c:v>
                </c:pt>
                <c:pt idx="960">
                  <c:v>2883.67</c:v>
                </c:pt>
                <c:pt idx="961">
                  <c:v>2886.67</c:v>
                </c:pt>
                <c:pt idx="962">
                  <c:v>2889.67</c:v>
                </c:pt>
                <c:pt idx="963">
                  <c:v>2892.67</c:v>
                </c:pt>
                <c:pt idx="964">
                  <c:v>2895.67</c:v>
                </c:pt>
                <c:pt idx="965">
                  <c:v>2898.67</c:v>
                </c:pt>
                <c:pt idx="966">
                  <c:v>2901.67</c:v>
                </c:pt>
                <c:pt idx="967">
                  <c:v>2904.67</c:v>
                </c:pt>
                <c:pt idx="968">
                  <c:v>2907.67</c:v>
                </c:pt>
                <c:pt idx="969">
                  <c:v>2910.67</c:v>
                </c:pt>
                <c:pt idx="970">
                  <c:v>2913.67</c:v>
                </c:pt>
                <c:pt idx="971">
                  <c:v>2916.67</c:v>
                </c:pt>
                <c:pt idx="972">
                  <c:v>2919.67</c:v>
                </c:pt>
                <c:pt idx="973">
                  <c:v>2922.67</c:v>
                </c:pt>
                <c:pt idx="974">
                  <c:v>2925.67</c:v>
                </c:pt>
                <c:pt idx="975">
                  <c:v>2928.67</c:v>
                </c:pt>
                <c:pt idx="976">
                  <c:v>2931.67</c:v>
                </c:pt>
                <c:pt idx="977">
                  <c:v>2934.67</c:v>
                </c:pt>
                <c:pt idx="978">
                  <c:v>2937.67</c:v>
                </c:pt>
                <c:pt idx="979">
                  <c:v>2940.67</c:v>
                </c:pt>
                <c:pt idx="980">
                  <c:v>2943.67</c:v>
                </c:pt>
                <c:pt idx="981">
                  <c:v>2946.67</c:v>
                </c:pt>
                <c:pt idx="982">
                  <c:v>2949.67</c:v>
                </c:pt>
                <c:pt idx="983">
                  <c:v>2952.67</c:v>
                </c:pt>
                <c:pt idx="984">
                  <c:v>2955.67</c:v>
                </c:pt>
              </c:numCache>
            </c:numRef>
          </c:xVal>
          <c:yVal>
            <c:numRef>
              <c:f>'TY0002'!$E$2:$E$986</c:f>
              <c:numCache>
                <c:formatCode>General</c:formatCode>
                <c:ptCount val="985"/>
                <c:pt idx="0">
                  <c:v>15.089</c:v>
                </c:pt>
                <c:pt idx="1">
                  <c:v>15.0893</c:v>
                </c:pt>
                <c:pt idx="2">
                  <c:v>15.089399999999999</c:v>
                </c:pt>
                <c:pt idx="3">
                  <c:v>15.0914</c:v>
                </c:pt>
                <c:pt idx="4">
                  <c:v>15.089600000000001</c:v>
                </c:pt>
                <c:pt idx="5">
                  <c:v>15.089499999999999</c:v>
                </c:pt>
                <c:pt idx="6">
                  <c:v>15.0923</c:v>
                </c:pt>
                <c:pt idx="7">
                  <c:v>15.0908</c:v>
                </c:pt>
                <c:pt idx="8">
                  <c:v>15.0905</c:v>
                </c:pt>
                <c:pt idx="9">
                  <c:v>15.090199999999999</c:v>
                </c:pt>
                <c:pt idx="10">
                  <c:v>15.0907</c:v>
                </c:pt>
                <c:pt idx="11">
                  <c:v>15.091699999999999</c:v>
                </c:pt>
                <c:pt idx="12">
                  <c:v>15.0898</c:v>
                </c:pt>
                <c:pt idx="13">
                  <c:v>15.088800000000001</c:v>
                </c:pt>
                <c:pt idx="14">
                  <c:v>15.090199999999999</c:v>
                </c:pt>
                <c:pt idx="15">
                  <c:v>15.0938</c:v>
                </c:pt>
                <c:pt idx="16">
                  <c:v>15.0909</c:v>
                </c:pt>
                <c:pt idx="17">
                  <c:v>15.089399999999999</c:v>
                </c:pt>
                <c:pt idx="18">
                  <c:v>15.0905</c:v>
                </c:pt>
                <c:pt idx="19">
                  <c:v>15.091100000000001</c:v>
                </c:pt>
                <c:pt idx="20">
                  <c:v>15.092000000000001</c:v>
                </c:pt>
                <c:pt idx="21">
                  <c:v>15.0921</c:v>
                </c:pt>
                <c:pt idx="22">
                  <c:v>15.091900000000001</c:v>
                </c:pt>
                <c:pt idx="23">
                  <c:v>15.0914</c:v>
                </c:pt>
                <c:pt idx="24">
                  <c:v>15.090199999999999</c:v>
                </c:pt>
                <c:pt idx="25">
                  <c:v>15.091200000000001</c:v>
                </c:pt>
                <c:pt idx="26">
                  <c:v>15.091900000000001</c:v>
                </c:pt>
                <c:pt idx="27">
                  <c:v>15.091900000000001</c:v>
                </c:pt>
                <c:pt idx="28">
                  <c:v>15.0908</c:v>
                </c:pt>
                <c:pt idx="29">
                  <c:v>15.089</c:v>
                </c:pt>
                <c:pt idx="30">
                  <c:v>15.091900000000001</c:v>
                </c:pt>
                <c:pt idx="31">
                  <c:v>15.0924</c:v>
                </c:pt>
                <c:pt idx="32">
                  <c:v>15.0898</c:v>
                </c:pt>
                <c:pt idx="33">
                  <c:v>15.0907</c:v>
                </c:pt>
                <c:pt idx="34">
                  <c:v>15.0893</c:v>
                </c:pt>
                <c:pt idx="35">
                  <c:v>15.0908</c:v>
                </c:pt>
                <c:pt idx="36">
                  <c:v>15.0914</c:v>
                </c:pt>
                <c:pt idx="37">
                  <c:v>15.090999999999999</c:v>
                </c:pt>
                <c:pt idx="38">
                  <c:v>15.089700000000001</c:v>
                </c:pt>
                <c:pt idx="39">
                  <c:v>15.089399999999999</c:v>
                </c:pt>
                <c:pt idx="40">
                  <c:v>15.0906</c:v>
                </c:pt>
                <c:pt idx="41">
                  <c:v>15.0929</c:v>
                </c:pt>
                <c:pt idx="42">
                  <c:v>15.0915</c:v>
                </c:pt>
                <c:pt idx="43">
                  <c:v>15.091900000000001</c:v>
                </c:pt>
                <c:pt idx="44">
                  <c:v>15.0906</c:v>
                </c:pt>
                <c:pt idx="45">
                  <c:v>15.091699999999999</c:v>
                </c:pt>
                <c:pt idx="46">
                  <c:v>15.091799999999999</c:v>
                </c:pt>
                <c:pt idx="47">
                  <c:v>15.090400000000001</c:v>
                </c:pt>
                <c:pt idx="48">
                  <c:v>15.0907</c:v>
                </c:pt>
                <c:pt idx="49">
                  <c:v>15.0891</c:v>
                </c:pt>
                <c:pt idx="50">
                  <c:v>15.091900000000001</c:v>
                </c:pt>
                <c:pt idx="51">
                  <c:v>15.0913</c:v>
                </c:pt>
                <c:pt idx="52">
                  <c:v>15.0901</c:v>
                </c:pt>
                <c:pt idx="53">
                  <c:v>15.0908</c:v>
                </c:pt>
                <c:pt idx="54">
                  <c:v>15.0898</c:v>
                </c:pt>
                <c:pt idx="55">
                  <c:v>15.0921</c:v>
                </c:pt>
                <c:pt idx="56">
                  <c:v>15.0907</c:v>
                </c:pt>
                <c:pt idx="57">
                  <c:v>15.0914</c:v>
                </c:pt>
                <c:pt idx="58">
                  <c:v>15.090299999999999</c:v>
                </c:pt>
                <c:pt idx="59">
                  <c:v>15.091900000000001</c:v>
                </c:pt>
                <c:pt idx="60">
                  <c:v>15.0898</c:v>
                </c:pt>
                <c:pt idx="61">
                  <c:v>15.090199999999999</c:v>
                </c:pt>
                <c:pt idx="62">
                  <c:v>15.0924</c:v>
                </c:pt>
                <c:pt idx="63">
                  <c:v>15.0913</c:v>
                </c:pt>
                <c:pt idx="64">
                  <c:v>15.090400000000001</c:v>
                </c:pt>
                <c:pt idx="65">
                  <c:v>15.0891</c:v>
                </c:pt>
                <c:pt idx="66">
                  <c:v>15.0905</c:v>
                </c:pt>
                <c:pt idx="67">
                  <c:v>15.091799999999999</c:v>
                </c:pt>
                <c:pt idx="68">
                  <c:v>15.092499999999999</c:v>
                </c:pt>
                <c:pt idx="69">
                  <c:v>15.090400000000001</c:v>
                </c:pt>
                <c:pt idx="70">
                  <c:v>15.090999999999999</c:v>
                </c:pt>
                <c:pt idx="71">
                  <c:v>15.089600000000001</c:v>
                </c:pt>
                <c:pt idx="72">
                  <c:v>15.090999999999999</c:v>
                </c:pt>
                <c:pt idx="73">
                  <c:v>15.0909</c:v>
                </c:pt>
                <c:pt idx="74">
                  <c:v>15.0906</c:v>
                </c:pt>
                <c:pt idx="75">
                  <c:v>15.092599999999999</c:v>
                </c:pt>
                <c:pt idx="76">
                  <c:v>15.0915</c:v>
                </c:pt>
                <c:pt idx="77">
                  <c:v>15.092000000000001</c:v>
                </c:pt>
                <c:pt idx="78">
                  <c:v>15.0906</c:v>
                </c:pt>
                <c:pt idx="79">
                  <c:v>15.0906</c:v>
                </c:pt>
                <c:pt idx="80">
                  <c:v>15.091200000000001</c:v>
                </c:pt>
                <c:pt idx="81">
                  <c:v>15.0905</c:v>
                </c:pt>
                <c:pt idx="82">
                  <c:v>15.0916</c:v>
                </c:pt>
                <c:pt idx="83">
                  <c:v>15.0898</c:v>
                </c:pt>
                <c:pt idx="84">
                  <c:v>15.0901</c:v>
                </c:pt>
                <c:pt idx="85">
                  <c:v>15.091100000000001</c:v>
                </c:pt>
                <c:pt idx="86">
                  <c:v>15.0915</c:v>
                </c:pt>
                <c:pt idx="87">
                  <c:v>15.0916</c:v>
                </c:pt>
                <c:pt idx="88">
                  <c:v>15.0908</c:v>
                </c:pt>
                <c:pt idx="89">
                  <c:v>15.0916</c:v>
                </c:pt>
                <c:pt idx="90">
                  <c:v>15.089499999999999</c:v>
                </c:pt>
                <c:pt idx="91">
                  <c:v>15.0915</c:v>
                </c:pt>
                <c:pt idx="92">
                  <c:v>15.090400000000001</c:v>
                </c:pt>
                <c:pt idx="93">
                  <c:v>15.0922</c:v>
                </c:pt>
                <c:pt idx="94">
                  <c:v>15.090999999999999</c:v>
                </c:pt>
                <c:pt idx="95">
                  <c:v>15.092599999999999</c:v>
                </c:pt>
                <c:pt idx="96">
                  <c:v>15.0928</c:v>
                </c:pt>
                <c:pt idx="97">
                  <c:v>15.0905</c:v>
                </c:pt>
                <c:pt idx="98">
                  <c:v>15.090400000000001</c:v>
                </c:pt>
                <c:pt idx="99">
                  <c:v>15.090400000000001</c:v>
                </c:pt>
                <c:pt idx="100">
                  <c:v>15.091699999999999</c:v>
                </c:pt>
                <c:pt idx="101">
                  <c:v>15.090199999999999</c:v>
                </c:pt>
                <c:pt idx="102">
                  <c:v>15.090199999999999</c:v>
                </c:pt>
                <c:pt idx="103">
                  <c:v>15.092700000000001</c:v>
                </c:pt>
                <c:pt idx="104">
                  <c:v>15.089399999999999</c:v>
                </c:pt>
                <c:pt idx="105">
                  <c:v>15.088100000000001</c:v>
                </c:pt>
                <c:pt idx="106">
                  <c:v>15.0908</c:v>
                </c:pt>
                <c:pt idx="107">
                  <c:v>15.0905</c:v>
                </c:pt>
                <c:pt idx="108">
                  <c:v>15.0899</c:v>
                </c:pt>
                <c:pt idx="109">
                  <c:v>15.093</c:v>
                </c:pt>
                <c:pt idx="110">
                  <c:v>15.0909</c:v>
                </c:pt>
                <c:pt idx="111">
                  <c:v>15.090400000000001</c:v>
                </c:pt>
                <c:pt idx="112">
                  <c:v>15.0907</c:v>
                </c:pt>
                <c:pt idx="113">
                  <c:v>15.091699999999999</c:v>
                </c:pt>
                <c:pt idx="114">
                  <c:v>15.089600000000001</c:v>
                </c:pt>
                <c:pt idx="115">
                  <c:v>15.0915</c:v>
                </c:pt>
                <c:pt idx="116">
                  <c:v>15.0914</c:v>
                </c:pt>
                <c:pt idx="117">
                  <c:v>15.0922</c:v>
                </c:pt>
                <c:pt idx="118">
                  <c:v>15.0909</c:v>
                </c:pt>
                <c:pt idx="119">
                  <c:v>15.0892</c:v>
                </c:pt>
                <c:pt idx="120">
                  <c:v>15.0907</c:v>
                </c:pt>
                <c:pt idx="121">
                  <c:v>15.093400000000001</c:v>
                </c:pt>
                <c:pt idx="122">
                  <c:v>15.089499999999999</c:v>
                </c:pt>
                <c:pt idx="123">
                  <c:v>15.0916</c:v>
                </c:pt>
                <c:pt idx="124">
                  <c:v>15.0898</c:v>
                </c:pt>
                <c:pt idx="125">
                  <c:v>15.091900000000001</c:v>
                </c:pt>
                <c:pt idx="126">
                  <c:v>15.090999999999999</c:v>
                </c:pt>
                <c:pt idx="127">
                  <c:v>15.0907</c:v>
                </c:pt>
                <c:pt idx="128">
                  <c:v>15.0908</c:v>
                </c:pt>
                <c:pt idx="129">
                  <c:v>15.0907</c:v>
                </c:pt>
                <c:pt idx="130">
                  <c:v>15.0914</c:v>
                </c:pt>
                <c:pt idx="131">
                  <c:v>15.0909</c:v>
                </c:pt>
                <c:pt idx="132">
                  <c:v>15.091799999999999</c:v>
                </c:pt>
                <c:pt idx="133">
                  <c:v>15.090999999999999</c:v>
                </c:pt>
                <c:pt idx="134">
                  <c:v>15.0901</c:v>
                </c:pt>
                <c:pt idx="135">
                  <c:v>15.0924</c:v>
                </c:pt>
                <c:pt idx="136">
                  <c:v>15.090400000000001</c:v>
                </c:pt>
                <c:pt idx="137">
                  <c:v>15.0909</c:v>
                </c:pt>
                <c:pt idx="138">
                  <c:v>15.0907</c:v>
                </c:pt>
                <c:pt idx="139">
                  <c:v>15.090299999999999</c:v>
                </c:pt>
                <c:pt idx="140">
                  <c:v>15.090299999999999</c:v>
                </c:pt>
                <c:pt idx="141">
                  <c:v>15.090199999999999</c:v>
                </c:pt>
                <c:pt idx="142">
                  <c:v>15.0898</c:v>
                </c:pt>
                <c:pt idx="143">
                  <c:v>15.0932</c:v>
                </c:pt>
                <c:pt idx="144">
                  <c:v>15.0908</c:v>
                </c:pt>
                <c:pt idx="145">
                  <c:v>15.0909</c:v>
                </c:pt>
                <c:pt idx="146">
                  <c:v>15.0899</c:v>
                </c:pt>
                <c:pt idx="147">
                  <c:v>15.089399999999999</c:v>
                </c:pt>
                <c:pt idx="148">
                  <c:v>15.089700000000001</c:v>
                </c:pt>
                <c:pt idx="149">
                  <c:v>15.0905</c:v>
                </c:pt>
                <c:pt idx="150">
                  <c:v>15.0932</c:v>
                </c:pt>
                <c:pt idx="151">
                  <c:v>15.0909</c:v>
                </c:pt>
                <c:pt idx="152">
                  <c:v>15.090199999999999</c:v>
                </c:pt>
                <c:pt idx="153">
                  <c:v>15.0907</c:v>
                </c:pt>
                <c:pt idx="154">
                  <c:v>15.089399999999999</c:v>
                </c:pt>
                <c:pt idx="155">
                  <c:v>15.090199999999999</c:v>
                </c:pt>
                <c:pt idx="156">
                  <c:v>15.089499999999999</c:v>
                </c:pt>
                <c:pt idx="157">
                  <c:v>15.090400000000001</c:v>
                </c:pt>
                <c:pt idx="158">
                  <c:v>15.090199999999999</c:v>
                </c:pt>
                <c:pt idx="159">
                  <c:v>15.0915</c:v>
                </c:pt>
                <c:pt idx="160">
                  <c:v>15.0901</c:v>
                </c:pt>
                <c:pt idx="161">
                  <c:v>15.090400000000001</c:v>
                </c:pt>
                <c:pt idx="162">
                  <c:v>15.090400000000001</c:v>
                </c:pt>
                <c:pt idx="163">
                  <c:v>15.091100000000001</c:v>
                </c:pt>
                <c:pt idx="164">
                  <c:v>15.090400000000001</c:v>
                </c:pt>
                <c:pt idx="165">
                  <c:v>15.0898</c:v>
                </c:pt>
                <c:pt idx="166">
                  <c:v>15.091900000000001</c:v>
                </c:pt>
                <c:pt idx="167">
                  <c:v>15.092599999999999</c:v>
                </c:pt>
                <c:pt idx="168">
                  <c:v>15.0905</c:v>
                </c:pt>
                <c:pt idx="169">
                  <c:v>15.0914</c:v>
                </c:pt>
                <c:pt idx="170">
                  <c:v>15.090199999999999</c:v>
                </c:pt>
                <c:pt idx="171">
                  <c:v>15.0908</c:v>
                </c:pt>
                <c:pt idx="172">
                  <c:v>15.0914</c:v>
                </c:pt>
                <c:pt idx="173">
                  <c:v>15.0892</c:v>
                </c:pt>
                <c:pt idx="174">
                  <c:v>15.089399999999999</c:v>
                </c:pt>
                <c:pt idx="175">
                  <c:v>15.092000000000001</c:v>
                </c:pt>
                <c:pt idx="176">
                  <c:v>15.0914</c:v>
                </c:pt>
                <c:pt idx="177">
                  <c:v>15.0914</c:v>
                </c:pt>
                <c:pt idx="178">
                  <c:v>15.090199999999999</c:v>
                </c:pt>
                <c:pt idx="179">
                  <c:v>15.089</c:v>
                </c:pt>
                <c:pt idx="180">
                  <c:v>15.090199999999999</c:v>
                </c:pt>
                <c:pt idx="181">
                  <c:v>15.0899</c:v>
                </c:pt>
                <c:pt idx="182">
                  <c:v>15.088699999999999</c:v>
                </c:pt>
                <c:pt idx="183">
                  <c:v>15.0893</c:v>
                </c:pt>
                <c:pt idx="184">
                  <c:v>15.0907</c:v>
                </c:pt>
                <c:pt idx="185">
                  <c:v>15.092000000000001</c:v>
                </c:pt>
                <c:pt idx="186">
                  <c:v>15.090999999999999</c:v>
                </c:pt>
                <c:pt idx="187">
                  <c:v>15.091699999999999</c:v>
                </c:pt>
                <c:pt idx="188">
                  <c:v>15.090400000000001</c:v>
                </c:pt>
                <c:pt idx="189">
                  <c:v>15.090999999999999</c:v>
                </c:pt>
                <c:pt idx="190">
                  <c:v>15.0907</c:v>
                </c:pt>
                <c:pt idx="191">
                  <c:v>15.089</c:v>
                </c:pt>
                <c:pt idx="192">
                  <c:v>15.0893</c:v>
                </c:pt>
                <c:pt idx="193">
                  <c:v>15.0914</c:v>
                </c:pt>
                <c:pt idx="194">
                  <c:v>15.091200000000001</c:v>
                </c:pt>
                <c:pt idx="195">
                  <c:v>15.0892</c:v>
                </c:pt>
                <c:pt idx="196">
                  <c:v>15.0923</c:v>
                </c:pt>
                <c:pt idx="197">
                  <c:v>15.0914</c:v>
                </c:pt>
                <c:pt idx="198">
                  <c:v>15.0892</c:v>
                </c:pt>
                <c:pt idx="199">
                  <c:v>15.0898</c:v>
                </c:pt>
                <c:pt idx="200">
                  <c:v>15.0916</c:v>
                </c:pt>
                <c:pt idx="201">
                  <c:v>15.0913</c:v>
                </c:pt>
                <c:pt idx="202">
                  <c:v>15.0908</c:v>
                </c:pt>
                <c:pt idx="203">
                  <c:v>15.0924</c:v>
                </c:pt>
                <c:pt idx="204">
                  <c:v>15.089399999999999</c:v>
                </c:pt>
                <c:pt idx="205">
                  <c:v>15.0906</c:v>
                </c:pt>
                <c:pt idx="206">
                  <c:v>15.09</c:v>
                </c:pt>
                <c:pt idx="207">
                  <c:v>15.0923</c:v>
                </c:pt>
                <c:pt idx="208">
                  <c:v>15.0916</c:v>
                </c:pt>
                <c:pt idx="209">
                  <c:v>15.089499999999999</c:v>
                </c:pt>
                <c:pt idx="210">
                  <c:v>15.0916</c:v>
                </c:pt>
                <c:pt idx="211">
                  <c:v>15.0909</c:v>
                </c:pt>
                <c:pt idx="212">
                  <c:v>15.0923</c:v>
                </c:pt>
                <c:pt idx="213">
                  <c:v>15.0909</c:v>
                </c:pt>
                <c:pt idx="214">
                  <c:v>15.089399999999999</c:v>
                </c:pt>
                <c:pt idx="215">
                  <c:v>15.0905</c:v>
                </c:pt>
                <c:pt idx="216">
                  <c:v>15.092000000000001</c:v>
                </c:pt>
                <c:pt idx="217">
                  <c:v>15.092000000000001</c:v>
                </c:pt>
                <c:pt idx="218">
                  <c:v>15.0921</c:v>
                </c:pt>
                <c:pt idx="219">
                  <c:v>15.0907</c:v>
                </c:pt>
                <c:pt idx="220">
                  <c:v>15.089399999999999</c:v>
                </c:pt>
                <c:pt idx="221">
                  <c:v>15.089700000000001</c:v>
                </c:pt>
                <c:pt idx="222">
                  <c:v>15.091699999999999</c:v>
                </c:pt>
                <c:pt idx="223">
                  <c:v>15.090199999999999</c:v>
                </c:pt>
                <c:pt idx="224">
                  <c:v>15.091799999999999</c:v>
                </c:pt>
                <c:pt idx="225">
                  <c:v>15.091699999999999</c:v>
                </c:pt>
                <c:pt idx="226">
                  <c:v>15.09</c:v>
                </c:pt>
                <c:pt idx="227">
                  <c:v>15.0913</c:v>
                </c:pt>
                <c:pt idx="228">
                  <c:v>15.0891</c:v>
                </c:pt>
                <c:pt idx="229">
                  <c:v>15.091799999999999</c:v>
                </c:pt>
                <c:pt idx="230">
                  <c:v>15.0905</c:v>
                </c:pt>
                <c:pt idx="231">
                  <c:v>15.0892</c:v>
                </c:pt>
                <c:pt idx="232">
                  <c:v>15.091799999999999</c:v>
                </c:pt>
                <c:pt idx="233">
                  <c:v>15.088800000000001</c:v>
                </c:pt>
                <c:pt idx="234">
                  <c:v>15.0915</c:v>
                </c:pt>
                <c:pt idx="235">
                  <c:v>15.092000000000001</c:v>
                </c:pt>
                <c:pt idx="236">
                  <c:v>15.090299999999999</c:v>
                </c:pt>
                <c:pt idx="237">
                  <c:v>15.0905</c:v>
                </c:pt>
                <c:pt idx="238">
                  <c:v>15.0916</c:v>
                </c:pt>
                <c:pt idx="239">
                  <c:v>15.093299999999999</c:v>
                </c:pt>
                <c:pt idx="240">
                  <c:v>15.0891</c:v>
                </c:pt>
                <c:pt idx="241">
                  <c:v>15.090299999999999</c:v>
                </c:pt>
                <c:pt idx="242">
                  <c:v>15.091799999999999</c:v>
                </c:pt>
                <c:pt idx="243">
                  <c:v>15.0914</c:v>
                </c:pt>
                <c:pt idx="244">
                  <c:v>15.089700000000001</c:v>
                </c:pt>
                <c:pt idx="245">
                  <c:v>15.089399999999999</c:v>
                </c:pt>
                <c:pt idx="246">
                  <c:v>15.0905</c:v>
                </c:pt>
                <c:pt idx="247">
                  <c:v>15.091799999999999</c:v>
                </c:pt>
                <c:pt idx="248">
                  <c:v>15.090199999999999</c:v>
                </c:pt>
                <c:pt idx="249">
                  <c:v>15.089499999999999</c:v>
                </c:pt>
                <c:pt idx="250">
                  <c:v>15.091699999999999</c:v>
                </c:pt>
                <c:pt idx="251">
                  <c:v>15.089399999999999</c:v>
                </c:pt>
                <c:pt idx="252">
                  <c:v>15.0906</c:v>
                </c:pt>
                <c:pt idx="253">
                  <c:v>15.089600000000001</c:v>
                </c:pt>
                <c:pt idx="254">
                  <c:v>15.091100000000001</c:v>
                </c:pt>
                <c:pt idx="255">
                  <c:v>15.0901</c:v>
                </c:pt>
                <c:pt idx="256">
                  <c:v>15.0908</c:v>
                </c:pt>
                <c:pt idx="257">
                  <c:v>15.0884</c:v>
                </c:pt>
                <c:pt idx="258">
                  <c:v>15.0915</c:v>
                </c:pt>
                <c:pt idx="259">
                  <c:v>15.090400000000001</c:v>
                </c:pt>
                <c:pt idx="260">
                  <c:v>15.0899</c:v>
                </c:pt>
                <c:pt idx="261">
                  <c:v>15.0905</c:v>
                </c:pt>
                <c:pt idx="262">
                  <c:v>15.0907</c:v>
                </c:pt>
                <c:pt idx="263">
                  <c:v>15.0909</c:v>
                </c:pt>
                <c:pt idx="264">
                  <c:v>15.0905</c:v>
                </c:pt>
                <c:pt idx="265">
                  <c:v>15.089499999999999</c:v>
                </c:pt>
                <c:pt idx="266">
                  <c:v>15.091200000000001</c:v>
                </c:pt>
                <c:pt idx="267">
                  <c:v>15.0908</c:v>
                </c:pt>
                <c:pt idx="268">
                  <c:v>15.089499999999999</c:v>
                </c:pt>
                <c:pt idx="269">
                  <c:v>15.090199999999999</c:v>
                </c:pt>
                <c:pt idx="270">
                  <c:v>15.0924</c:v>
                </c:pt>
                <c:pt idx="271">
                  <c:v>15.0921</c:v>
                </c:pt>
                <c:pt idx="272">
                  <c:v>15.092700000000001</c:v>
                </c:pt>
                <c:pt idx="273">
                  <c:v>15.0909</c:v>
                </c:pt>
                <c:pt idx="274">
                  <c:v>15.0914</c:v>
                </c:pt>
                <c:pt idx="275">
                  <c:v>15.091799999999999</c:v>
                </c:pt>
                <c:pt idx="276">
                  <c:v>15.0901</c:v>
                </c:pt>
                <c:pt idx="277">
                  <c:v>15.088900000000001</c:v>
                </c:pt>
                <c:pt idx="278">
                  <c:v>15.0906</c:v>
                </c:pt>
                <c:pt idx="279">
                  <c:v>15.0892</c:v>
                </c:pt>
                <c:pt idx="280">
                  <c:v>15.09</c:v>
                </c:pt>
                <c:pt idx="281">
                  <c:v>15.0906</c:v>
                </c:pt>
                <c:pt idx="282">
                  <c:v>15.09</c:v>
                </c:pt>
                <c:pt idx="283">
                  <c:v>15.089499999999999</c:v>
                </c:pt>
                <c:pt idx="284">
                  <c:v>15.0916</c:v>
                </c:pt>
                <c:pt idx="285">
                  <c:v>15.0916</c:v>
                </c:pt>
                <c:pt idx="286">
                  <c:v>15.0909</c:v>
                </c:pt>
                <c:pt idx="287">
                  <c:v>15.0931</c:v>
                </c:pt>
                <c:pt idx="288">
                  <c:v>15.0898</c:v>
                </c:pt>
                <c:pt idx="289">
                  <c:v>15.090400000000001</c:v>
                </c:pt>
                <c:pt idx="290">
                  <c:v>15.091100000000001</c:v>
                </c:pt>
                <c:pt idx="291">
                  <c:v>15.0899</c:v>
                </c:pt>
                <c:pt idx="292">
                  <c:v>15.091799999999999</c:v>
                </c:pt>
                <c:pt idx="293">
                  <c:v>15.0898</c:v>
                </c:pt>
                <c:pt idx="294">
                  <c:v>15.089499999999999</c:v>
                </c:pt>
                <c:pt idx="295">
                  <c:v>15.0921</c:v>
                </c:pt>
                <c:pt idx="296">
                  <c:v>15.090299999999999</c:v>
                </c:pt>
                <c:pt idx="297">
                  <c:v>15.0913</c:v>
                </c:pt>
                <c:pt idx="298">
                  <c:v>15.091900000000001</c:v>
                </c:pt>
                <c:pt idx="299">
                  <c:v>15.089700000000001</c:v>
                </c:pt>
                <c:pt idx="300">
                  <c:v>15.091100000000001</c:v>
                </c:pt>
                <c:pt idx="301">
                  <c:v>15.088800000000001</c:v>
                </c:pt>
                <c:pt idx="302">
                  <c:v>15.089600000000001</c:v>
                </c:pt>
                <c:pt idx="303">
                  <c:v>15.090199999999999</c:v>
                </c:pt>
                <c:pt idx="304">
                  <c:v>15.0915</c:v>
                </c:pt>
                <c:pt idx="305">
                  <c:v>15.0908</c:v>
                </c:pt>
                <c:pt idx="306">
                  <c:v>15.087999999999999</c:v>
                </c:pt>
                <c:pt idx="307">
                  <c:v>15.0906</c:v>
                </c:pt>
                <c:pt idx="308">
                  <c:v>15.090199999999999</c:v>
                </c:pt>
                <c:pt idx="309">
                  <c:v>15.092499999999999</c:v>
                </c:pt>
                <c:pt idx="310">
                  <c:v>15.090299999999999</c:v>
                </c:pt>
                <c:pt idx="311">
                  <c:v>15.090400000000001</c:v>
                </c:pt>
                <c:pt idx="312">
                  <c:v>15.0907</c:v>
                </c:pt>
                <c:pt idx="313">
                  <c:v>15.0915</c:v>
                </c:pt>
                <c:pt idx="314">
                  <c:v>15.0892</c:v>
                </c:pt>
                <c:pt idx="315">
                  <c:v>15.090400000000001</c:v>
                </c:pt>
                <c:pt idx="316">
                  <c:v>15.091100000000001</c:v>
                </c:pt>
                <c:pt idx="317">
                  <c:v>15.0924</c:v>
                </c:pt>
                <c:pt idx="318">
                  <c:v>15.0909</c:v>
                </c:pt>
                <c:pt idx="319">
                  <c:v>15.090999999999999</c:v>
                </c:pt>
                <c:pt idx="320">
                  <c:v>15.090299999999999</c:v>
                </c:pt>
                <c:pt idx="321">
                  <c:v>15.089600000000001</c:v>
                </c:pt>
                <c:pt idx="322">
                  <c:v>15.090400000000001</c:v>
                </c:pt>
                <c:pt idx="323">
                  <c:v>15.091699999999999</c:v>
                </c:pt>
                <c:pt idx="324">
                  <c:v>15.0899</c:v>
                </c:pt>
                <c:pt idx="325">
                  <c:v>15.0915</c:v>
                </c:pt>
                <c:pt idx="326">
                  <c:v>15.091100000000001</c:v>
                </c:pt>
                <c:pt idx="327">
                  <c:v>15.0899</c:v>
                </c:pt>
                <c:pt idx="328">
                  <c:v>15.0907</c:v>
                </c:pt>
                <c:pt idx="329">
                  <c:v>15.090999999999999</c:v>
                </c:pt>
                <c:pt idx="330">
                  <c:v>15.0936</c:v>
                </c:pt>
                <c:pt idx="331">
                  <c:v>15.090299999999999</c:v>
                </c:pt>
                <c:pt idx="332">
                  <c:v>15.0906</c:v>
                </c:pt>
                <c:pt idx="333">
                  <c:v>15.089399999999999</c:v>
                </c:pt>
                <c:pt idx="334">
                  <c:v>15.091699999999999</c:v>
                </c:pt>
                <c:pt idx="335">
                  <c:v>15.0905</c:v>
                </c:pt>
                <c:pt idx="336">
                  <c:v>15.09</c:v>
                </c:pt>
                <c:pt idx="337">
                  <c:v>15.089</c:v>
                </c:pt>
                <c:pt idx="338">
                  <c:v>15.0921</c:v>
                </c:pt>
                <c:pt idx="339">
                  <c:v>15.0913</c:v>
                </c:pt>
                <c:pt idx="340">
                  <c:v>15.0915</c:v>
                </c:pt>
                <c:pt idx="341">
                  <c:v>15.0906</c:v>
                </c:pt>
                <c:pt idx="342">
                  <c:v>15.0928</c:v>
                </c:pt>
                <c:pt idx="343">
                  <c:v>15.0908</c:v>
                </c:pt>
                <c:pt idx="344">
                  <c:v>15.0905</c:v>
                </c:pt>
                <c:pt idx="345">
                  <c:v>15.090299999999999</c:v>
                </c:pt>
                <c:pt idx="346">
                  <c:v>15.091200000000001</c:v>
                </c:pt>
                <c:pt idx="347">
                  <c:v>15.0914</c:v>
                </c:pt>
                <c:pt idx="348">
                  <c:v>15.0908</c:v>
                </c:pt>
                <c:pt idx="349">
                  <c:v>15.090299999999999</c:v>
                </c:pt>
                <c:pt idx="350">
                  <c:v>15.0907</c:v>
                </c:pt>
                <c:pt idx="351">
                  <c:v>15.090199999999999</c:v>
                </c:pt>
                <c:pt idx="352">
                  <c:v>15.0891</c:v>
                </c:pt>
                <c:pt idx="353">
                  <c:v>15.0938</c:v>
                </c:pt>
                <c:pt idx="354">
                  <c:v>15.091699999999999</c:v>
                </c:pt>
                <c:pt idx="355">
                  <c:v>15.091799999999999</c:v>
                </c:pt>
                <c:pt idx="356">
                  <c:v>15.0909</c:v>
                </c:pt>
                <c:pt idx="357">
                  <c:v>15.090299999999999</c:v>
                </c:pt>
                <c:pt idx="358">
                  <c:v>15.089600000000001</c:v>
                </c:pt>
                <c:pt idx="359">
                  <c:v>15.0914</c:v>
                </c:pt>
                <c:pt idx="360">
                  <c:v>15.0915</c:v>
                </c:pt>
                <c:pt idx="361">
                  <c:v>15.090299999999999</c:v>
                </c:pt>
                <c:pt idx="362">
                  <c:v>15.0905</c:v>
                </c:pt>
                <c:pt idx="363">
                  <c:v>15.0899</c:v>
                </c:pt>
                <c:pt idx="364">
                  <c:v>15.0916</c:v>
                </c:pt>
                <c:pt idx="365">
                  <c:v>15.0898</c:v>
                </c:pt>
                <c:pt idx="366">
                  <c:v>15.0905</c:v>
                </c:pt>
                <c:pt idx="367">
                  <c:v>15.091100000000001</c:v>
                </c:pt>
                <c:pt idx="368">
                  <c:v>15.0931</c:v>
                </c:pt>
                <c:pt idx="369">
                  <c:v>15.0907</c:v>
                </c:pt>
                <c:pt idx="370">
                  <c:v>15.0913</c:v>
                </c:pt>
                <c:pt idx="371">
                  <c:v>15.091900000000001</c:v>
                </c:pt>
                <c:pt idx="372">
                  <c:v>15.0905</c:v>
                </c:pt>
                <c:pt idx="373">
                  <c:v>15.0905</c:v>
                </c:pt>
                <c:pt idx="374">
                  <c:v>15.0916</c:v>
                </c:pt>
                <c:pt idx="375">
                  <c:v>15.0929</c:v>
                </c:pt>
                <c:pt idx="376">
                  <c:v>15.0905</c:v>
                </c:pt>
                <c:pt idx="377">
                  <c:v>15.091900000000001</c:v>
                </c:pt>
                <c:pt idx="378">
                  <c:v>15.0906</c:v>
                </c:pt>
                <c:pt idx="379">
                  <c:v>15.0909</c:v>
                </c:pt>
                <c:pt idx="380">
                  <c:v>15.091699999999999</c:v>
                </c:pt>
                <c:pt idx="381">
                  <c:v>15.091699999999999</c:v>
                </c:pt>
                <c:pt idx="382">
                  <c:v>15.0906</c:v>
                </c:pt>
                <c:pt idx="383">
                  <c:v>15.089600000000001</c:v>
                </c:pt>
                <c:pt idx="384">
                  <c:v>15.091200000000001</c:v>
                </c:pt>
                <c:pt idx="385">
                  <c:v>15.090400000000001</c:v>
                </c:pt>
                <c:pt idx="386">
                  <c:v>15.0915</c:v>
                </c:pt>
                <c:pt idx="387">
                  <c:v>15.091900000000001</c:v>
                </c:pt>
                <c:pt idx="388">
                  <c:v>15.090199999999999</c:v>
                </c:pt>
                <c:pt idx="389">
                  <c:v>15.090299999999999</c:v>
                </c:pt>
                <c:pt idx="390">
                  <c:v>15.092599999999999</c:v>
                </c:pt>
                <c:pt idx="391">
                  <c:v>15.090199999999999</c:v>
                </c:pt>
                <c:pt idx="392">
                  <c:v>15.091699999999999</c:v>
                </c:pt>
                <c:pt idx="393">
                  <c:v>15.0906</c:v>
                </c:pt>
                <c:pt idx="394">
                  <c:v>15.0905</c:v>
                </c:pt>
                <c:pt idx="395">
                  <c:v>15.091799999999999</c:v>
                </c:pt>
                <c:pt idx="396">
                  <c:v>15.0906</c:v>
                </c:pt>
                <c:pt idx="397">
                  <c:v>15.0906</c:v>
                </c:pt>
                <c:pt idx="398">
                  <c:v>15.090999999999999</c:v>
                </c:pt>
                <c:pt idx="399">
                  <c:v>15.0913</c:v>
                </c:pt>
                <c:pt idx="400">
                  <c:v>15.088699999999999</c:v>
                </c:pt>
                <c:pt idx="401">
                  <c:v>15.0905</c:v>
                </c:pt>
                <c:pt idx="402">
                  <c:v>15.0915</c:v>
                </c:pt>
                <c:pt idx="403">
                  <c:v>15.090299999999999</c:v>
                </c:pt>
                <c:pt idx="404">
                  <c:v>15.090400000000001</c:v>
                </c:pt>
                <c:pt idx="405">
                  <c:v>15.0908</c:v>
                </c:pt>
                <c:pt idx="406">
                  <c:v>15.091799999999999</c:v>
                </c:pt>
                <c:pt idx="407">
                  <c:v>15.0913</c:v>
                </c:pt>
                <c:pt idx="408">
                  <c:v>15.089600000000001</c:v>
                </c:pt>
                <c:pt idx="409">
                  <c:v>15.092000000000001</c:v>
                </c:pt>
                <c:pt idx="410">
                  <c:v>15.0909</c:v>
                </c:pt>
                <c:pt idx="411">
                  <c:v>15.089600000000001</c:v>
                </c:pt>
                <c:pt idx="412">
                  <c:v>15.0923</c:v>
                </c:pt>
                <c:pt idx="413">
                  <c:v>15.090400000000001</c:v>
                </c:pt>
                <c:pt idx="414">
                  <c:v>15.091200000000001</c:v>
                </c:pt>
                <c:pt idx="415">
                  <c:v>15.0909</c:v>
                </c:pt>
                <c:pt idx="416">
                  <c:v>15.0913</c:v>
                </c:pt>
                <c:pt idx="417">
                  <c:v>15.0915</c:v>
                </c:pt>
                <c:pt idx="418">
                  <c:v>15.0907</c:v>
                </c:pt>
                <c:pt idx="419">
                  <c:v>15.0923</c:v>
                </c:pt>
                <c:pt idx="420">
                  <c:v>15.0883</c:v>
                </c:pt>
                <c:pt idx="421">
                  <c:v>15.0908</c:v>
                </c:pt>
                <c:pt idx="422">
                  <c:v>15.0907</c:v>
                </c:pt>
                <c:pt idx="423">
                  <c:v>15.0931</c:v>
                </c:pt>
                <c:pt idx="424">
                  <c:v>15.090199999999999</c:v>
                </c:pt>
                <c:pt idx="425">
                  <c:v>15.091900000000001</c:v>
                </c:pt>
                <c:pt idx="426">
                  <c:v>15.0905</c:v>
                </c:pt>
                <c:pt idx="427">
                  <c:v>15.0907</c:v>
                </c:pt>
                <c:pt idx="428">
                  <c:v>15.0922</c:v>
                </c:pt>
                <c:pt idx="429">
                  <c:v>15.0908</c:v>
                </c:pt>
                <c:pt idx="430">
                  <c:v>15.0905</c:v>
                </c:pt>
                <c:pt idx="431">
                  <c:v>15.091200000000001</c:v>
                </c:pt>
                <c:pt idx="432">
                  <c:v>15.0914</c:v>
                </c:pt>
                <c:pt idx="433">
                  <c:v>15.0931</c:v>
                </c:pt>
                <c:pt idx="434">
                  <c:v>15.0898</c:v>
                </c:pt>
                <c:pt idx="435">
                  <c:v>15.089700000000001</c:v>
                </c:pt>
                <c:pt idx="436">
                  <c:v>15.089600000000001</c:v>
                </c:pt>
                <c:pt idx="437">
                  <c:v>15.089600000000001</c:v>
                </c:pt>
                <c:pt idx="438">
                  <c:v>15.091699999999999</c:v>
                </c:pt>
                <c:pt idx="439">
                  <c:v>15.0914</c:v>
                </c:pt>
                <c:pt idx="440">
                  <c:v>15.0913</c:v>
                </c:pt>
                <c:pt idx="441">
                  <c:v>15.090199999999999</c:v>
                </c:pt>
                <c:pt idx="442">
                  <c:v>15.0899</c:v>
                </c:pt>
                <c:pt idx="443">
                  <c:v>15.089600000000001</c:v>
                </c:pt>
                <c:pt idx="444">
                  <c:v>15.091699999999999</c:v>
                </c:pt>
                <c:pt idx="445">
                  <c:v>15.0913</c:v>
                </c:pt>
                <c:pt idx="446">
                  <c:v>15.089700000000001</c:v>
                </c:pt>
                <c:pt idx="447">
                  <c:v>15.089499999999999</c:v>
                </c:pt>
                <c:pt idx="448">
                  <c:v>15.090199999999999</c:v>
                </c:pt>
                <c:pt idx="449">
                  <c:v>15.0905</c:v>
                </c:pt>
                <c:pt idx="450">
                  <c:v>15.089600000000001</c:v>
                </c:pt>
                <c:pt idx="451">
                  <c:v>15.0893</c:v>
                </c:pt>
                <c:pt idx="452">
                  <c:v>15.0921</c:v>
                </c:pt>
                <c:pt idx="453">
                  <c:v>15.0913</c:v>
                </c:pt>
                <c:pt idx="454">
                  <c:v>15.0908</c:v>
                </c:pt>
                <c:pt idx="455">
                  <c:v>15.0909</c:v>
                </c:pt>
                <c:pt idx="456">
                  <c:v>15.092000000000001</c:v>
                </c:pt>
                <c:pt idx="457">
                  <c:v>15.0913</c:v>
                </c:pt>
                <c:pt idx="458">
                  <c:v>15.089399999999999</c:v>
                </c:pt>
                <c:pt idx="459">
                  <c:v>15.0893</c:v>
                </c:pt>
                <c:pt idx="460">
                  <c:v>15.090400000000001</c:v>
                </c:pt>
                <c:pt idx="461">
                  <c:v>15.092499999999999</c:v>
                </c:pt>
                <c:pt idx="462">
                  <c:v>15.089399999999999</c:v>
                </c:pt>
                <c:pt idx="463">
                  <c:v>15.0907</c:v>
                </c:pt>
                <c:pt idx="464">
                  <c:v>15.0905</c:v>
                </c:pt>
                <c:pt idx="465">
                  <c:v>15.0905</c:v>
                </c:pt>
                <c:pt idx="466">
                  <c:v>15.090299999999999</c:v>
                </c:pt>
                <c:pt idx="467">
                  <c:v>15.089399999999999</c:v>
                </c:pt>
                <c:pt idx="468">
                  <c:v>15.092000000000001</c:v>
                </c:pt>
                <c:pt idx="469">
                  <c:v>15.089499999999999</c:v>
                </c:pt>
                <c:pt idx="470">
                  <c:v>15.089399999999999</c:v>
                </c:pt>
                <c:pt idx="471">
                  <c:v>15.0915</c:v>
                </c:pt>
                <c:pt idx="472">
                  <c:v>15.091699999999999</c:v>
                </c:pt>
                <c:pt idx="473">
                  <c:v>15.0916</c:v>
                </c:pt>
                <c:pt idx="474">
                  <c:v>15.090299999999999</c:v>
                </c:pt>
                <c:pt idx="475">
                  <c:v>15.0916</c:v>
                </c:pt>
                <c:pt idx="476">
                  <c:v>15.091100000000001</c:v>
                </c:pt>
                <c:pt idx="477">
                  <c:v>15.090400000000001</c:v>
                </c:pt>
                <c:pt idx="478">
                  <c:v>15.091699999999999</c:v>
                </c:pt>
                <c:pt idx="479">
                  <c:v>15.0907</c:v>
                </c:pt>
                <c:pt idx="480">
                  <c:v>15.093299999999999</c:v>
                </c:pt>
                <c:pt idx="481">
                  <c:v>15.090299999999999</c:v>
                </c:pt>
                <c:pt idx="482">
                  <c:v>15.091200000000001</c:v>
                </c:pt>
                <c:pt idx="483">
                  <c:v>15.0893</c:v>
                </c:pt>
                <c:pt idx="484">
                  <c:v>15.0916</c:v>
                </c:pt>
                <c:pt idx="485">
                  <c:v>15.0939</c:v>
                </c:pt>
                <c:pt idx="486">
                  <c:v>15.093999999999999</c:v>
                </c:pt>
                <c:pt idx="487">
                  <c:v>15.0907</c:v>
                </c:pt>
                <c:pt idx="488">
                  <c:v>15.092000000000001</c:v>
                </c:pt>
                <c:pt idx="489">
                  <c:v>15.0928</c:v>
                </c:pt>
                <c:pt idx="490">
                  <c:v>15.0916</c:v>
                </c:pt>
                <c:pt idx="491">
                  <c:v>15.090199999999999</c:v>
                </c:pt>
                <c:pt idx="492">
                  <c:v>15.0913</c:v>
                </c:pt>
                <c:pt idx="493">
                  <c:v>15.0921</c:v>
                </c:pt>
                <c:pt idx="494">
                  <c:v>15.092000000000001</c:v>
                </c:pt>
                <c:pt idx="495">
                  <c:v>15.089600000000001</c:v>
                </c:pt>
                <c:pt idx="496">
                  <c:v>15.091900000000001</c:v>
                </c:pt>
                <c:pt idx="497">
                  <c:v>15.0905</c:v>
                </c:pt>
                <c:pt idx="498">
                  <c:v>15.0916</c:v>
                </c:pt>
                <c:pt idx="499">
                  <c:v>15.092000000000001</c:v>
                </c:pt>
                <c:pt idx="500">
                  <c:v>15.0907</c:v>
                </c:pt>
                <c:pt idx="501">
                  <c:v>15.0893</c:v>
                </c:pt>
                <c:pt idx="502">
                  <c:v>15.0891</c:v>
                </c:pt>
                <c:pt idx="503">
                  <c:v>15.0905</c:v>
                </c:pt>
                <c:pt idx="504">
                  <c:v>15.0909</c:v>
                </c:pt>
                <c:pt idx="505">
                  <c:v>15.089600000000001</c:v>
                </c:pt>
                <c:pt idx="506">
                  <c:v>15.0898</c:v>
                </c:pt>
                <c:pt idx="507">
                  <c:v>15.091799999999999</c:v>
                </c:pt>
                <c:pt idx="508">
                  <c:v>15.087899999999999</c:v>
                </c:pt>
                <c:pt idx="509">
                  <c:v>15.0906</c:v>
                </c:pt>
                <c:pt idx="510">
                  <c:v>15.0899</c:v>
                </c:pt>
                <c:pt idx="511">
                  <c:v>15.089600000000001</c:v>
                </c:pt>
                <c:pt idx="512">
                  <c:v>15.090299999999999</c:v>
                </c:pt>
                <c:pt idx="513">
                  <c:v>15.0909</c:v>
                </c:pt>
                <c:pt idx="514">
                  <c:v>15.0916</c:v>
                </c:pt>
                <c:pt idx="515">
                  <c:v>15.0891</c:v>
                </c:pt>
                <c:pt idx="516">
                  <c:v>15.091900000000001</c:v>
                </c:pt>
                <c:pt idx="517">
                  <c:v>15.0901</c:v>
                </c:pt>
                <c:pt idx="518">
                  <c:v>15.0916</c:v>
                </c:pt>
                <c:pt idx="519">
                  <c:v>15.0905</c:v>
                </c:pt>
                <c:pt idx="520">
                  <c:v>15.0913</c:v>
                </c:pt>
                <c:pt idx="521">
                  <c:v>15.089600000000001</c:v>
                </c:pt>
                <c:pt idx="522">
                  <c:v>15.0907</c:v>
                </c:pt>
                <c:pt idx="523">
                  <c:v>15.091200000000001</c:v>
                </c:pt>
                <c:pt idx="524">
                  <c:v>15.0923</c:v>
                </c:pt>
                <c:pt idx="525">
                  <c:v>15.091799999999999</c:v>
                </c:pt>
                <c:pt idx="526">
                  <c:v>15.0922</c:v>
                </c:pt>
                <c:pt idx="527">
                  <c:v>15.0906</c:v>
                </c:pt>
                <c:pt idx="528">
                  <c:v>15.089700000000001</c:v>
                </c:pt>
                <c:pt idx="529">
                  <c:v>15.09</c:v>
                </c:pt>
                <c:pt idx="530">
                  <c:v>15.0899</c:v>
                </c:pt>
                <c:pt idx="531">
                  <c:v>15.0906</c:v>
                </c:pt>
                <c:pt idx="532">
                  <c:v>15.089700000000001</c:v>
                </c:pt>
                <c:pt idx="533">
                  <c:v>15.09</c:v>
                </c:pt>
                <c:pt idx="534">
                  <c:v>15.0898</c:v>
                </c:pt>
                <c:pt idx="535">
                  <c:v>15.0905</c:v>
                </c:pt>
                <c:pt idx="536">
                  <c:v>15.0929</c:v>
                </c:pt>
                <c:pt idx="537">
                  <c:v>15.0908</c:v>
                </c:pt>
                <c:pt idx="538">
                  <c:v>15.0893</c:v>
                </c:pt>
                <c:pt idx="539">
                  <c:v>15.092499999999999</c:v>
                </c:pt>
                <c:pt idx="540">
                  <c:v>15.0922</c:v>
                </c:pt>
                <c:pt idx="541">
                  <c:v>15.0906</c:v>
                </c:pt>
                <c:pt idx="542">
                  <c:v>15.091699999999999</c:v>
                </c:pt>
                <c:pt idx="543">
                  <c:v>15.088800000000001</c:v>
                </c:pt>
                <c:pt idx="544">
                  <c:v>15.0899</c:v>
                </c:pt>
                <c:pt idx="545">
                  <c:v>15.092000000000001</c:v>
                </c:pt>
                <c:pt idx="546">
                  <c:v>15.0931</c:v>
                </c:pt>
                <c:pt idx="547">
                  <c:v>15.091900000000001</c:v>
                </c:pt>
                <c:pt idx="548">
                  <c:v>15.0905</c:v>
                </c:pt>
                <c:pt idx="549">
                  <c:v>15.090299999999999</c:v>
                </c:pt>
                <c:pt idx="550">
                  <c:v>15.0922</c:v>
                </c:pt>
                <c:pt idx="551">
                  <c:v>15.092000000000001</c:v>
                </c:pt>
                <c:pt idx="552">
                  <c:v>15.090999999999999</c:v>
                </c:pt>
                <c:pt idx="553">
                  <c:v>15.0907</c:v>
                </c:pt>
                <c:pt idx="554">
                  <c:v>15.092000000000001</c:v>
                </c:pt>
                <c:pt idx="555">
                  <c:v>15.0921</c:v>
                </c:pt>
                <c:pt idx="556">
                  <c:v>15.0928</c:v>
                </c:pt>
                <c:pt idx="557">
                  <c:v>15.0905</c:v>
                </c:pt>
                <c:pt idx="558">
                  <c:v>15.089499999999999</c:v>
                </c:pt>
                <c:pt idx="559">
                  <c:v>15.0915</c:v>
                </c:pt>
                <c:pt idx="560">
                  <c:v>15.089</c:v>
                </c:pt>
                <c:pt idx="561">
                  <c:v>15.0909</c:v>
                </c:pt>
                <c:pt idx="562">
                  <c:v>15.089600000000001</c:v>
                </c:pt>
                <c:pt idx="563">
                  <c:v>15.089499999999999</c:v>
                </c:pt>
                <c:pt idx="564">
                  <c:v>15.0908</c:v>
                </c:pt>
                <c:pt idx="565">
                  <c:v>15.0893</c:v>
                </c:pt>
                <c:pt idx="566">
                  <c:v>15.0909</c:v>
                </c:pt>
                <c:pt idx="567">
                  <c:v>15.090999999999999</c:v>
                </c:pt>
                <c:pt idx="568">
                  <c:v>15.090199999999999</c:v>
                </c:pt>
                <c:pt idx="569">
                  <c:v>15.0916</c:v>
                </c:pt>
                <c:pt idx="570">
                  <c:v>15.0916</c:v>
                </c:pt>
                <c:pt idx="571">
                  <c:v>15.0892</c:v>
                </c:pt>
                <c:pt idx="572">
                  <c:v>15.090299999999999</c:v>
                </c:pt>
                <c:pt idx="573">
                  <c:v>15.0915</c:v>
                </c:pt>
                <c:pt idx="574">
                  <c:v>15.091900000000001</c:v>
                </c:pt>
                <c:pt idx="575">
                  <c:v>15.0893</c:v>
                </c:pt>
                <c:pt idx="576">
                  <c:v>15.0907</c:v>
                </c:pt>
                <c:pt idx="577">
                  <c:v>15.091799999999999</c:v>
                </c:pt>
                <c:pt idx="578">
                  <c:v>15.0916</c:v>
                </c:pt>
                <c:pt idx="579">
                  <c:v>15.0905</c:v>
                </c:pt>
                <c:pt idx="580">
                  <c:v>15.0908</c:v>
                </c:pt>
                <c:pt idx="581">
                  <c:v>15.09</c:v>
                </c:pt>
                <c:pt idx="582">
                  <c:v>15.0908</c:v>
                </c:pt>
                <c:pt idx="583">
                  <c:v>15.0929</c:v>
                </c:pt>
                <c:pt idx="584">
                  <c:v>15.0907</c:v>
                </c:pt>
                <c:pt idx="585">
                  <c:v>15.089499999999999</c:v>
                </c:pt>
                <c:pt idx="586">
                  <c:v>15.0892</c:v>
                </c:pt>
                <c:pt idx="587">
                  <c:v>15.091200000000001</c:v>
                </c:pt>
                <c:pt idx="588">
                  <c:v>15.092000000000001</c:v>
                </c:pt>
                <c:pt idx="589">
                  <c:v>15.0899</c:v>
                </c:pt>
                <c:pt idx="590">
                  <c:v>15.0908</c:v>
                </c:pt>
                <c:pt idx="591">
                  <c:v>15.090299999999999</c:v>
                </c:pt>
                <c:pt idx="592">
                  <c:v>15.0916</c:v>
                </c:pt>
                <c:pt idx="593">
                  <c:v>15.0908</c:v>
                </c:pt>
                <c:pt idx="594">
                  <c:v>15.091900000000001</c:v>
                </c:pt>
                <c:pt idx="595">
                  <c:v>15.0914</c:v>
                </c:pt>
                <c:pt idx="596">
                  <c:v>15.0906</c:v>
                </c:pt>
                <c:pt idx="597">
                  <c:v>15.0915</c:v>
                </c:pt>
                <c:pt idx="598">
                  <c:v>15.092499999999999</c:v>
                </c:pt>
                <c:pt idx="599">
                  <c:v>15.091900000000001</c:v>
                </c:pt>
                <c:pt idx="600">
                  <c:v>15.0906</c:v>
                </c:pt>
                <c:pt idx="601">
                  <c:v>15.0905</c:v>
                </c:pt>
                <c:pt idx="602">
                  <c:v>15.091900000000001</c:v>
                </c:pt>
                <c:pt idx="603">
                  <c:v>15.093500000000001</c:v>
                </c:pt>
                <c:pt idx="604">
                  <c:v>15.091900000000001</c:v>
                </c:pt>
                <c:pt idx="605">
                  <c:v>15.0913</c:v>
                </c:pt>
                <c:pt idx="606">
                  <c:v>15.092000000000001</c:v>
                </c:pt>
                <c:pt idx="607">
                  <c:v>15.090999999999999</c:v>
                </c:pt>
                <c:pt idx="608">
                  <c:v>15.091799999999999</c:v>
                </c:pt>
                <c:pt idx="609">
                  <c:v>15.0908</c:v>
                </c:pt>
                <c:pt idx="610">
                  <c:v>15.0883</c:v>
                </c:pt>
                <c:pt idx="611">
                  <c:v>15.091100000000001</c:v>
                </c:pt>
                <c:pt idx="612">
                  <c:v>15.091799999999999</c:v>
                </c:pt>
                <c:pt idx="613">
                  <c:v>15.0922</c:v>
                </c:pt>
                <c:pt idx="614">
                  <c:v>15.089700000000001</c:v>
                </c:pt>
                <c:pt idx="615">
                  <c:v>15.0908</c:v>
                </c:pt>
                <c:pt idx="616">
                  <c:v>15.0908</c:v>
                </c:pt>
                <c:pt idx="617">
                  <c:v>15.0909</c:v>
                </c:pt>
                <c:pt idx="618">
                  <c:v>15.092000000000001</c:v>
                </c:pt>
                <c:pt idx="619">
                  <c:v>15.0913</c:v>
                </c:pt>
                <c:pt idx="620">
                  <c:v>15.0908</c:v>
                </c:pt>
                <c:pt idx="621">
                  <c:v>15.0915</c:v>
                </c:pt>
                <c:pt idx="622">
                  <c:v>15.0921</c:v>
                </c:pt>
                <c:pt idx="623">
                  <c:v>15.090999999999999</c:v>
                </c:pt>
                <c:pt idx="624">
                  <c:v>15.09</c:v>
                </c:pt>
                <c:pt idx="625">
                  <c:v>15.090400000000001</c:v>
                </c:pt>
                <c:pt idx="626">
                  <c:v>15.0907</c:v>
                </c:pt>
                <c:pt idx="627">
                  <c:v>15.09</c:v>
                </c:pt>
                <c:pt idx="628">
                  <c:v>15.0924</c:v>
                </c:pt>
                <c:pt idx="629">
                  <c:v>15.0914</c:v>
                </c:pt>
                <c:pt idx="630">
                  <c:v>15.091699999999999</c:v>
                </c:pt>
                <c:pt idx="631">
                  <c:v>15.091799999999999</c:v>
                </c:pt>
                <c:pt idx="632">
                  <c:v>15.090299999999999</c:v>
                </c:pt>
                <c:pt idx="633">
                  <c:v>15.0914</c:v>
                </c:pt>
                <c:pt idx="634">
                  <c:v>15.091200000000001</c:v>
                </c:pt>
                <c:pt idx="635">
                  <c:v>15.0913</c:v>
                </c:pt>
                <c:pt idx="636">
                  <c:v>15.0915</c:v>
                </c:pt>
                <c:pt idx="637">
                  <c:v>15.089</c:v>
                </c:pt>
                <c:pt idx="638">
                  <c:v>15.0898</c:v>
                </c:pt>
                <c:pt idx="639">
                  <c:v>15.091900000000001</c:v>
                </c:pt>
                <c:pt idx="640">
                  <c:v>15.0898</c:v>
                </c:pt>
                <c:pt idx="641">
                  <c:v>15.091200000000001</c:v>
                </c:pt>
                <c:pt idx="642">
                  <c:v>15.089700000000001</c:v>
                </c:pt>
                <c:pt idx="643">
                  <c:v>15.0924</c:v>
                </c:pt>
                <c:pt idx="644">
                  <c:v>15.089499999999999</c:v>
                </c:pt>
                <c:pt idx="645">
                  <c:v>15.089600000000001</c:v>
                </c:pt>
                <c:pt idx="646">
                  <c:v>15.090999999999999</c:v>
                </c:pt>
                <c:pt idx="647">
                  <c:v>15.0908</c:v>
                </c:pt>
                <c:pt idx="648">
                  <c:v>15.090999999999999</c:v>
                </c:pt>
                <c:pt idx="649">
                  <c:v>15.0914</c:v>
                </c:pt>
                <c:pt idx="650">
                  <c:v>15.0907</c:v>
                </c:pt>
                <c:pt idx="651">
                  <c:v>15.091699999999999</c:v>
                </c:pt>
                <c:pt idx="652">
                  <c:v>15.090400000000001</c:v>
                </c:pt>
                <c:pt idx="653">
                  <c:v>15.0937</c:v>
                </c:pt>
                <c:pt idx="654">
                  <c:v>15.0906</c:v>
                </c:pt>
                <c:pt idx="655">
                  <c:v>15.0899</c:v>
                </c:pt>
                <c:pt idx="656">
                  <c:v>15.0916</c:v>
                </c:pt>
                <c:pt idx="657">
                  <c:v>15.0892</c:v>
                </c:pt>
                <c:pt idx="658">
                  <c:v>15.0909</c:v>
                </c:pt>
                <c:pt idx="659">
                  <c:v>15.091100000000001</c:v>
                </c:pt>
                <c:pt idx="660">
                  <c:v>15.09</c:v>
                </c:pt>
                <c:pt idx="661">
                  <c:v>15.0907</c:v>
                </c:pt>
                <c:pt idx="662">
                  <c:v>15.089399999999999</c:v>
                </c:pt>
                <c:pt idx="663">
                  <c:v>15.0916</c:v>
                </c:pt>
                <c:pt idx="664">
                  <c:v>15.0901</c:v>
                </c:pt>
                <c:pt idx="665">
                  <c:v>15.090299999999999</c:v>
                </c:pt>
                <c:pt idx="666">
                  <c:v>15.091699999999999</c:v>
                </c:pt>
                <c:pt idx="667">
                  <c:v>15.0905</c:v>
                </c:pt>
                <c:pt idx="668">
                  <c:v>15.089399999999999</c:v>
                </c:pt>
                <c:pt idx="669">
                  <c:v>15.0931</c:v>
                </c:pt>
                <c:pt idx="670">
                  <c:v>15.091699999999999</c:v>
                </c:pt>
                <c:pt idx="671">
                  <c:v>15.090400000000001</c:v>
                </c:pt>
                <c:pt idx="672">
                  <c:v>15.090400000000001</c:v>
                </c:pt>
                <c:pt idx="673">
                  <c:v>15.0915</c:v>
                </c:pt>
                <c:pt idx="674">
                  <c:v>15.0932</c:v>
                </c:pt>
                <c:pt idx="675">
                  <c:v>15.091799999999999</c:v>
                </c:pt>
                <c:pt idx="676">
                  <c:v>15.0905</c:v>
                </c:pt>
                <c:pt idx="677">
                  <c:v>15.090199999999999</c:v>
                </c:pt>
                <c:pt idx="678">
                  <c:v>15.0898</c:v>
                </c:pt>
                <c:pt idx="679">
                  <c:v>15.0905</c:v>
                </c:pt>
                <c:pt idx="680">
                  <c:v>15.091900000000001</c:v>
                </c:pt>
                <c:pt idx="681">
                  <c:v>15.0891</c:v>
                </c:pt>
                <c:pt idx="682">
                  <c:v>15.091799999999999</c:v>
                </c:pt>
                <c:pt idx="683">
                  <c:v>15.0899</c:v>
                </c:pt>
                <c:pt idx="684">
                  <c:v>15.091900000000001</c:v>
                </c:pt>
                <c:pt idx="685">
                  <c:v>15.0924</c:v>
                </c:pt>
                <c:pt idx="686">
                  <c:v>15.0901</c:v>
                </c:pt>
                <c:pt idx="687">
                  <c:v>15.089399999999999</c:v>
                </c:pt>
                <c:pt idx="688">
                  <c:v>15.0916</c:v>
                </c:pt>
                <c:pt idx="689">
                  <c:v>15.0923</c:v>
                </c:pt>
                <c:pt idx="690">
                  <c:v>15.0916</c:v>
                </c:pt>
                <c:pt idx="691">
                  <c:v>15.091699999999999</c:v>
                </c:pt>
                <c:pt idx="692">
                  <c:v>15.0909</c:v>
                </c:pt>
                <c:pt idx="693">
                  <c:v>15.091699999999999</c:v>
                </c:pt>
                <c:pt idx="694">
                  <c:v>15.0923</c:v>
                </c:pt>
                <c:pt idx="695">
                  <c:v>15.0905</c:v>
                </c:pt>
                <c:pt idx="696">
                  <c:v>15.093500000000001</c:v>
                </c:pt>
                <c:pt idx="697">
                  <c:v>15.0906</c:v>
                </c:pt>
                <c:pt idx="698">
                  <c:v>15.090299999999999</c:v>
                </c:pt>
                <c:pt idx="699">
                  <c:v>15.0907</c:v>
                </c:pt>
                <c:pt idx="700">
                  <c:v>15.091200000000001</c:v>
                </c:pt>
                <c:pt idx="701">
                  <c:v>15.0921</c:v>
                </c:pt>
                <c:pt idx="702">
                  <c:v>15.090299999999999</c:v>
                </c:pt>
                <c:pt idx="703">
                  <c:v>15.089700000000001</c:v>
                </c:pt>
                <c:pt idx="704">
                  <c:v>15.091900000000001</c:v>
                </c:pt>
                <c:pt idx="705">
                  <c:v>15.091200000000001</c:v>
                </c:pt>
                <c:pt idx="706">
                  <c:v>15.0907</c:v>
                </c:pt>
                <c:pt idx="707">
                  <c:v>15.092700000000001</c:v>
                </c:pt>
                <c:pt idx="708">
                  <c:v>15.0921</c:v>
                </c:pt>
                <c:pt idx="709">
                  <c:v>15.0905</c:v>
                </c:pt>
                <c:pt idx="710">
                  <c:v>15.09</c:v>
                </c:pt>
                <c:pt idx="711">
                  <c:v>15.0909</c:v>
                </c:pt>
                <c:pt idx="712">
                  <c:v>15.0928</c:v>
                </c:pt>
                <c:pt idx="713">
                  <c:v>15.091799999999999</c:v>
                </c:pt>
                <c:pt idx="714">
                  <c:v>15.0908</c:v>
                </c:pt>
                <c:pt idx="715">
                  <c:v>15.0932</c:v>
                </c:pt>
                <c:pt idx="716">
                  <c:v>15.093</c:v>
                </c:pt>
                <c:pt idx="717">
                  <c:v>15.0921</c:v>
                </c:pt>
                <c:pt idx="718">
                  <c:v>15.091900000000001</c:v>
                </c:pt>
                <c:pt idx="719">
                  <c:v>15.091200000000001</c:v>
                </c:pt>
                <c:pt idx="720">
                  <c:v>15.092000000000001</c:v>
                </c:pt>
                <c:pt idx="721">
                  <c:v>15.0916</c:v>
                </c:pt>
                <c:pt idx="722">
                  <c:v>15.0908</c:v>
                </c:pt>
                <c:pt idx="723">
                  <c:v>15.0909</c:v>
                </c:pt>
                <c:pt idx="724">
                  <c:v>15.0916</c:v>
                </c:pt>
                <c:pt idx="725">
                  <c:v>15.091200000000001</c:v>
                </c:pt>
                <c:pt idx="726">
                  <c:v>15.090299999999999</c:v>
                </c:pt>
                <c:pt idx="727">
                  <c:v>15.0915</c:v>
                </c:pt>
                <c:pt idx="728">
                  <c:v>15.0913</c:v>
                </c:pt>
                <c:pt idx="729">
                  <c:v>15.0915</c:v>
                </c:pt>
                <c:pt idx="730">
                  <c:v>15.091799999999999</c:v>
                </c:pt>
                <c:pt idx="731">
                  <c:v>15.0913</c:v>
                </c:pt>
                <c:pt idx="732">
                  <c:v>15.092499999999999</c:v>
                </c:pt>
                <c:pt idx="733">
                  <c:v>15.0906</c:v>
                </c:pt>
                <c:pt idx="734">
                  <c:v>15.0922</c:v>
                </c:pt>
                <c:pt idx="735">
                  <c:v>15.0916</c:v>
                </c:pt>
                <c:pt idx="736">
                  <c:v>15.0914</c:v>
                </c:pt>
                <c:pt idx="737">
                  <c:v>15.0922</c:v>
                </c:pt>
                <c:pt idx="738">
                  <c:v>15.090400000000001</c:v>
                </c:pt>
                <c:pt idx="739">
                  <c:v>15.090199999999999</c:v>
                </c:pt>
                <c:pt idx="740">
                  <c:v>15.090400000000001</c:v>
                </c:pt>
                <c:pt idx="741">
                  <c:v>15.0907</c:v>
                </c:pt>
                <c:pt idx="742">
                  <c:v>15.0914</c:v>
                </c:pt>
                <c:pt idx="743">
                  <c:v>15.0905</c:v>
                </c:pt>
                <c:pt idx="744">
                  <c:v>15.0915</c:v>
                </c:pt>
                <c:pt idx="745">
                  <c:v>15.091100000000001</c:v>
                </c:pt>
                <c:pt idx="746">
                  <c:v>15.0899</c:v>
                </c:pt>
                <c:pt idx="747">
                  <c:v>15.090299999999999</c:v>
                </c:pt>
                <c:pt idx="748">
                  <c:v>15.0901</c:v>
                </c:pt>
                <c:pt idx="749">
                  <c:v>15.0916</c:v>
                </c:pt>
                <c:pt idx="750">
                  <c:v>15.089600000000001</c:v>
                </c:pt>
                <c:pt idx="751">
                  <c:v>15.091699999999999</c:v>
                </c:pt>
                <c:pt idx="752">
                  <c:v>15.091100000000001</c:v>
                </c:pt>
                <c:pt idx="753">
                  <c:v>15.0913</c:v>
                </c:pt>
                <c:pt idx="754">
                  <c:v>15.091100000000001</c:v>
                </c:pt>
                <c:pt idx="755">
                  <c:v>15.091100000000001</c:v>
                </c:pt>
                <c:pt idx="756">
                  <c:v>15.0909</c:v>
                </c:pt>
                <c:pt idx="757">
                  <c:v>15.089499999999999</c:v>
                </c:pt>
                <c:pt idx="758">
                  <c:v>15.0907</c:v>
                </c:pt>
                <c:pt idx="759">
                  <c:v>15.0908</c:v>
                </c:pt>
                <c:pt idx="760">
                  <c:v>15.091799999999999</c:v>
                </c:pt>
                <c:pt idx="761">
                  <c:v>15.0914</c:v>
                </c:pt>
                <c:pt idx="762">
                  <c:v>15.091900000000001</c:v>
                </c:pt>
                <c:pt idx="763">
                  <c:v>15.090999999999999</c:v>
                </c:pt>
                <c:pt idx="764">
                  <c:v>15.0921</c:v>
                </c:pt>
                <c:pt idx="765">
                  <c:v>15.09</c:v>
                </c:pt>
                <c:pt idx="766">
                  <c:v>15.0901</c:v>
                </c:pt>
                <c:pt idx="767">
                  <c:v>15.090999999999999</c:v>
                </c:pt>
                <c:pt idx="768">
                  <c:v>15.092000000000001</c:v>
                </c:pt>
                <c:pt idx="769">
                  <c:v>15.089700000000001</c:v>
                </c:pt>
                <c:pt idx="770">
                  <c:v>15.091200000000001</c:v>
                </c:pt>
                <c:pt idx="771">
                  <c:v>15.0906</c:v>
                </c:pt>
                <c:pt idx="772">
                  <c:v>15.0932</c:v>
                </c:pt>
                <c:pt idx="773">
                  <c:v>15.091900000000001</c:v>
                </c:pt>
                <c:pt idx="774">
                  <c:v>15.0929</c:v>
                </c:pt>
                <c:pt idx="775">
                  <c:v>15.089399999999999</c:v>
                </c:pt>
                <c:pt idx="776">
                  <c:v>15.090400000000001</c:v>
                </c:pt>
                <c:pt idx="777">
                  <c:v>15.091799999999999</c:v>
                </c:pt>
                <c:pt idx="778">
                  <c:v>15.0915</c:v>
                </c:pt>
                <c:pt idx="779">
                  <c:v>15.091900000000001</c:v>
                </c:pt>
                <c:pt idx="780">
                  <c:v>15.089700000000001</c:v>
                </c:pt>
                <c:pt idx="781">
                  <c:v>15.090999999999999</c:v>
                </c:pt>
                <c:pt idx="782">
                  <c:v>15.0906</c:v>
                </c:pt>
                <c:pt idx="783">
                  <c:v>15.089399999999999</c:v>
                </c:pt>
                <c:pt idx="784">
                  <c:v>15.089399999999999</c:v>
                </c:pt>
                <c:pt idx="785">
                  <c:v>15.091100000000001</c:v>
                </c:pt>
                <c:pt idx="786">
                  <c:v>15.0923</c:v>
                </c:pt>
                <c:pt idx="787">
                  <c:v>15.090400000000001</c:v>
                </c:pt>
                <c:pt idx="788">
                  <c:v>15.0915</c:v>
                </c:pt>
                <c:pt idx="789">
                  <c:v>15.091200000000001</c:v>
                </c:pt>
                <c:pt idx="790">
                  <c:v>15.0908</c:v>
                </c:pt>
                <c:pt idx="791">
                  <c:v>15.092700000000001</c:v>
                </c:pt>
                <c:pt idx="792">
                  <c:v>15.0908</c:v>
                </c:pt>
                <c:pt idx="793">
                  <c:v>15.092000000000001</c:v>
                </c:pt>
                <c:pt idx="794">
                  <c:v>15.0916</c:v>
                </c:pt>
                <c:pt idx="795">
                  <c:v>15.091799999999999</c:v>
                </c:pt>
                <c:pt idx="796">
                  <c:v>15.0906</c:v>
                </c:pt>
                <c:pt idx="797">
                  <c:v>15.091699999999999</c:v>
                </c:pt>
                <c:pt idx="798">
                  <c:v>15.0901</c:v>
                </c:pt>
                <c:pt idx="799">
                  <c:v>15.0909</c:v>
                </c:pt>
                <c:pt idx="800">
                  <c:v>15.0898</c:v>
                </c:pt>
                <c:pt idx="801">
                  <c:v>15.091900000000001</c:v>
                </c:pt>
                <c:pt idx="802">
                  <c:v>15.0901</c:v>
                </c:pt>
                <c:pt idx="803">
                  <c:v>15.0922</c:v>
                </c:pt>
                <c:pt idx="804">
                  <c:v>15.0916</c:v>
                </c:pt>
                <c:pt idx="805">
                  <c:v>15.089499999999999</c:v>
                </c:pt>
                <c:pt idx="806">
                  <c:v>15.0909</c:v>
                </c:pt>
                <c:pt idx="807">
                  <c:v>15.0893</c:v>
                </c:pt>
                <c:pt idx="808">
                  <c:v>15.090299999999999</c:v>
                </c:pt>
                <c:pt idx="809">
                  <c:v>15.0916</c:v>
                </c:pt>
                <c:pt idx="810">
                  <c:v>15.090400000000001</c:v>
                </c:pt>
                <c:pt idx="811">
                  <c:v>15.091699999999999</c:v>
                </c:pt>
                <c:pt idx="812">
                  <c:v>15.0892</c:v>
                </c:pt>
                <c:pt idx="813">
                  <c:v>15.091900000000001</c:v>
                </c:pt>
                <c:pt idx="814">
                  <c:v>15.0906</c:v>
                </c:pt>
                <c:pt idx="815">
                  <c:v>15.0923</c:v>
                </c:pt>
                <c:pt idx="816">
                  <c:v>15.091900000000001</c:v>
                </c:pt>
                <c:pt idx="817">
                  <c:v>15.090999999999999</c:v>
                </c:pt>
                <c:pt idx="818">
                  <c:v>15.093299999999999</c:v>
                </c:pt>
                <c:pt idx="819">
                  <c:v>15.0892</c:v>
                </c:pt>
                <c:pt idx="820">
                  <c:v>15.090299999999999</c:v>
                </c:pt>
                <c:pt idx="821">
                  <c:v>15.0922</c:v>
                </c:pt>
                <c:pt idx="822">
                  <c:v>15.0914</c:v>
                </c:pt>
                <c:pt idx="823">
                  <c:v>15.089700000000001</c:v>
                </c:pt>
                <c:pt idx="824">
                  <c:v>15.0899</c:v>
                </c:pt>
                <c:pt idx="825">
                  <c:v>15.0908</c:v>
                </c:pt>
                <c:pt idx="826">
                  <c:v>15.0922</c:v>
                </c:pt>
                <c:pt idx="827">
                  <c:v>15.090400000000001</c:v>
                </c:pt>
                <c:pt idx="828">
                  <c:v>15.0905</c:v>
                </c:pt>
                <c:pt idx="829">
                  <c:v>15.0916</c:v>
                </c:pt>
                <c:pt idx="830">
                  <c:v>15.0929</c:v>
                </c:pt>
                <c:pt idx="831">
                  <c:v>15.0891</c:v>
                </c:pt>
                <c:pt idx="832">
                  <c:v>15.090999999999999</c:v>
                </c:pt>
                <c:pt idx="833">
                  <c:v>15.0907</c:v>
                </c:pt>
                <c:pt idx="834">
                  <c:v>15.0906</c:v>
                </c:pt>
                <c:pt idx="835">
                  <c:v>15.0906</c:v>
                </c:pt>
                <c:pt idx="836">
                  <c:v>15.0916</c:v>
                </c:pt>
                <c:pt idx="837">
                  <c:v>15.091799999999999</c:v>
                </c:pt>
                <c:pt idx="838">
                  <c:v>15.0893</c:v>
                </c:pt>
                <c:pt idx="839">
                  <c:v>15.092000000000001</c:v>
                </c:pt>
                <c:pt idx="840">
                  <c:v>15.091900000000001</c:v>
                </c:pt>
                <c:pt idx="841">
                  <c:v>15.091100000000001</c:v>
                </c:pt>
                <c:pt idx="842">
                  <c:v>15.090299999999999</c:v>
                </c:pt>
                <c:pt idx="843">
                  <c:v>15.0923</c:v>
                </c:pt>
                <c:pt idx="844">
                  <c:v>15.0907</c:v>
                </c:pt>
                <c:pt idx="845">
                  <c:v>15.0893</c:v>
                </c:pt>
                <c:pt idx="846">
                  <c:v>15.0928</c:v>
                </c:pt>
                <c:pt idx="847">
                  <c:v>15.0931</c:v>
                </c:pt>
                <c:pt idx="848">
                  <c:v>15.0928</c:v>
                </c:pt>
                <c:pt idx="849">
                  <c:v>15.0906</c:v>
                </c:pt>
                <c:pt idx="850">
                  <c:v>15.090999999999999</c:v>
                </c:pt>
                <c:pt idx="851">
                  <c:v>15.092499999999999</c:v>
                </c:pt>
                <c:pt idx="852">
                  <c:v>15.0899</c:v>
                </c:pt>
                <c:pt idx="853">
                  <c:v>15.091200000000001</c:v>
                </c:pt>
                <c:pt idx="854">
                  <c:v>15.091100000000001</c:v>
                </c:pt>
                <c:pt idx="855">
                  <c:v>15.091100000000001</c:v>
                </c:pt>
                <c:pt idx="856">
                  <c:v>15.089600000000001</c:v>
                </c:pt>
                <c:pt idx="857">
                  <c:v>15.0905</c:v>
                </c:pt>
                <c:pt idx="858">
                  <c:v>15.091799999999999</c:v>
                </c:pt>
                <c:pt idx="859">
                  <c:v>15.090299999999999</c:v>
                </c:pt>
                <c:pt idx="860">
                  <c:v>15.091799999999999</c:v>
                </c:pt>
                <c:pt idx="861">
                  <c:v>15.090400000000001</c:v>
                </c:pt>
                <c:pt idx="862">
                  <c:v>15.091699999999999</c:v>
                </c:pt>
                <c:pt idx="863">
                  <c:v>15.089399999999999</c:v>
                </c:pt>
                <c:pt idx="864">
                  <c:v>15.091799999999999</c:v>
                </c:pt>
                <c:pt idx="865">
                  <c:v>15.0915</c:v>
                </c:pt>
                <c:pt idx="866">
                  <c:v>15.0907</c:v>
                </c:pt>
                <c:pt idx="867">
                  <c:v>15.0915</c:v>
                </c:pt>
                <c:pt idx="868">
                  <c:v>15.089499999999999</c:v>
                </c:pt>
                <c:pt idx="869">
                  <c:v>15.0906</c:v>
                </c:pt>
                <c:pt idx="870">
                  <c:v>15.091699999999999</c:v>
                </c:pt>
                <c:pt idx="871">
                  <c:v>15.091799999999999</c:v>
                </c:pt>
                <c:pt idx="872">
                  <c:v>15.090199999999999</c:v>
                </c:pt>
                <c:pt idx="873">
                  <c:v>15.0905</c:v>
                </c:pt>
                <c:pt idx="874">
                  <c:v>15.0924</c:v>
                </c:pt>
                <c:pt idx="875">
                  <c:v>15.0909</c:v>
                </c:pt>
                <c:pt idx="876">
                  <c:v>15.0921</c:v>
                </c:pt>
                <c:pt idx="877">
                  <c:v>15.0914</c:v>
                </c:pt>
                <c:pt idx="878">
                  <c:v>15.0907</c:v>
                </c:pt>
                <c:pt idx="879">
                  <c:v>15.0914</c:v>
                </c:pt>
                <c:pt idx="880">
                  <c:v>15.0915</c:v>
                </c:pt>
                <c:pt idx="881">
                  <c:v>15.0924</c:v>
                </c:pt>
                <c:pt idx="882">
                  <c:v>15.090299999999999</c:v>
                </c:pt>
                <c:pt idx="883">
                  <c:v>15.089399999999999</c:v>
                </c:pt>
                <c:pt idx="884">
                  <c:v>15.0921</c:v>
                </c:pt>
                <c:pt idx="885">
                  <c:v>15.0913</c:v>
                </c:pt>
                <c:pt idx="886">
                  <c:v>15.0906</c:v>
                </c:pt>
                <c:pt idx="887">
                  <c:v>15.090999999999999</c:v>
                </c:pt>
                <c:pt idx="888">
                  <c:v>15.0892</c:v>
                </c:pt>
                <c:pt idx="889">
                  <c:v>15.0901</c:v>
                </c:pt>
                <c:pt idx="890">
                  <c:v>15.0914</c:v>
                </c:pt>
                <c:pt idx="891">
                  <c:v>15.0907</c:v>
                </c:pt>
                <c:pt idx="892">
                  <c:v>15.090299999999999</c:v>
                </c:pt>
                <c:pt idx="893">
                  <c:v>15.0923</c:v>
                </c:pt>
                <c:pt idx="894">
                  <c:v>15.0907</c:v>
                </c:pt>
                <c:pt idx="895">
                  <c:v>15.0914</c:v>
                </c:pt>
                <c:pt idx="896">
                  <c:v>15.088900000000001</c:v>
                </c:pt>
                <c:pt idx="897">
                  <c:v>15.091900000000001</c:v>
                </c:pt>
                <c:pt idx="898">
                  <c:v>15.091799999999999</c:v>
                </c:pt>
                <c:pt idx="899">
                  <c:v>15.0901</c:v>
                </c:pt>
                <c:pt idx="900">
                  <c:v>15.091100000000001</c:v>
                </c:pt>
                <c:pt idx="901">
                  <c:v>15.0909</c:v>
                </c:pt>
                <c:pt idx="902">
                  <c:v>15.0928</c:v>
                </c:pt>
                <c:pt idx="903">
                  <c:v>15.0922</c:v>
                </c:pt>
                <c:pt idx="904">
                  <c:v>15.0907</c:v>
                </c:pt>
                <c:pt idx="905">
                  <c:v>15.0906</c:v>
                </c:pt>
                <c:pt idx="906">
                  <c:v>15.092700000000001</c:v>
                </c:pt>
                <c:pt idx="907">
                  <c:v>15.0929</c:v>
                </c:pt>
                <c:pt idx="908">
                  <c:v>15.0923</c:v>
                </c:pt>
                <c:pt idx="909">
                  <c:v>15.0905</c:v>
                </c:pt>
                <c:pt idx="910">
                  <c:v>15.0914</c:v>
                </c:pt>
                <c:pt idx="911">
                  <c:v>15.0931</c:v>
                </c:pt>
                <c:pt idx="912">
                  <c:v>15.090999999999999</c:v>
                </c:pt>
                <c:pt idx="913">
                  <c:v>15.0899</c:v>
                </c:pt>
                <c:pt idx="914">
                  <c:v>15.090299999999999</c:v>
                </c:pt>
                <c:pt idx="915">
                  <c:v>15.0914</c:v>
                </c:pt>
                <c:pt idx="916">
                  <c:v>15.0924</c:v>
                </c:pt>
                <c:pt idx="917">
                  <c:v>15.091699999999999</c:v>
                </c:pt>
                <c:pt idx="918">
                  <c:v>15.0916</c:v>
                </c:pt>
                <c:pt idx="919">
                  <c:v>15.0913</c:v>
                </c:pt>
                <c:pt idx="920">
                  <c:v>15.089700000000001</c:v>
                </c:pt>
                <c:pt idx="921">
                  <c:v>15.0901</c:v>
                </c:pt>
                <c:pt idx="922">
                  <c:v>15.092000000000001</c:v>
                </c:pt>
                <c:pt idx="923">
                  <c:v>15.092000000000001</c:v>
                </c:pt>
                <c:pt idx="924">
                  <c:v>15.091200000000001</c:v>
                </c:pt>
                <c:pt idx="925">
                  <c:v>15.089499999999999</c:v>
                </c:pt>
                <c:pt idx="926">
                  <c:v>15.090400000000001</c:v>
                </c:pt>
                <c:pt idx="927">
                  <c:v>15.091200000000001</c:v>
                </c:pt>
                <c:pt idx="928">
                  <c:v>15.0931</c:v>
                </c:pt>
                <c:pt idx="929">
                  <c:v>15.0921</c:v>
                </c:pt>
                <c:pt idx="930">
                  <c:v>15.0907</c:v>
                </c:pt>
                <c:pt idx="931">
                  <c:v>15.0901</c:v>
                </c:pt>
                <c:pt idx="932">
                  <c:v>15.0913</c:v>
                </c:pt>
                <c:pt idx="933">
                  <c:v>15.0907</c:v>
                </c:pt>
                <c:pt idx="934">
                  <c:v>15.0922</c:v>
                </c:pt>
                <c:pt idx="935">
                  <c:v>15.0905</c:v>
                </c:pt>
                <c:pt idx="936">
                  <c:v>15.089700000000001</c:v>
                </c:pt>
                <c:pt idx="937">
                  <c:v>15.091900000000001</c:v>
                </c:pt>
                <c:pt idx="938">
                  <c:v>15.0943</c:v>
                </c:pt>
                <c:pt idx="939">
                  <c:v>15.089700000000001</c:v>
                </c:pt>
                <c:pt idx="940">
                  <c:v>15.09</c:v>
                </c:pt>
                <c:pt idx="941">
                  <c:v>15.0893</c:v>
                </c:pt>
                <c:pt idx="942">
                  <c:v>15.091900000000001</c:v>
                </c:pt>
                <c:pt idx="943">
                  <c:v>15.091100000000001</c:v>
                </c:pt>
                <c:pt idx="944">
                  <c:v>15.0905</c:v>
                </c:pt>
                <c:pt idx="945">
                  <c:v>15.092000000000001</c:v>
                </c:pt>
                <c:pt idx="946">
                  <c:v>15.0905</c:v>
                </c:pt>
                <c:pt idx="947">
                  <c:v>15.0907</c:v>
                </c:pt>
                <c:pt idx="948">
                  <c:v>15.093</c:v>
                </c:pt>
                <c:pt idx="949">
                  <c:v>15.0907</c:v>
                </c:pt>
                <c:pt idx="950">
                  <c:v>15.091200000000001</c:v>
                </c:pt>
                <c:pt idx="951">
                  <c:v>15.091200000000001</c:v>
                </c:pt>
                <c:pt idx="952">
                  <c:v>15.091200000000001</c:v>
                </c:pt>
                <c:pt idx="953">
                  <c:v>15.093400000000001</c:v>
                </c:pt>
                <c:pt idx="954">
                  <c:v>15.090199999999999</c:v>
                </c:pt>
                <c:pt idx="955">
                  <c:v>15.0913</c:v>
                </c:pt>
                <c:pt idx="956">
                  <c:v>15.0892</c:v>
                </c:pt>
                <c:pt idx="957">
                  <c:v>15.0916</c:v>
                </c:pt>
                <c:pt idx="958">
                  <c:v>15.0916</c:v>
                </c:pt>
                <c:pt idx="959">
                  <c:v>15.0914</c:v>
                </c:pt>
                <c:pt idx="960">
                  <c:v>15.0909</c:v>
                </c:pt>
                <c:pt idx="961">
                  <c:v>15.091100000000001</c:v>
                </c:pt>
                <c:pt idx="962">
                  <c:v>15.0891</c:v>
                </c:pt>
                <c:pt idx="963">
                  <c:v>15.0905</c:v>
                </c:pt>
                <c:pt idx="964">
                  <c:v>15.089600000000001</c:v>
                </c:pt>
                <c:pt idx="965">
                  <c:v>15.090199999999999</c:v>
                </c:pt>
                <c:pt idx="966">
                  <c:v>15.091699999999999</c:v>
                </c:pt>
                <c:pt idx="967">
                  <c:v>15.0899</c:v>
                </c:pt>
                <c:pt idx="968">
                  <c:v>15.0906</c:v>
                </c:pt>
                <c:pt idx="969">
                  <c:v>15.091900000000001</c:v>
                </c:pt>
                <c:pt idx="970">
                  <c:v>15.089499999999999</c:v>
                </c:pt>
                <c:pt idx="971">
                  <c:v>15.0905</c:v>
                </c:pt>
                <c:pt idx="972">
                  <c:v>15.0906</c:v>
                </c:pt>
                <c:pt idx="973">
                  <c:v>15.0913</c:v>
                </c:pt>
                <c:pt idx="974">
                  <c:v>15.092000000000001</c:v>
                </c:pt>
                <c:pt idx="975">
                  <c:v>15.0922</c:v>
                </c:pt>
                <c:pt idx="976">
                  <c:v>15.091799999999999</c:v>
                </c:pt>
                <c:pt idx="977">
                  <c:v>15.0901</c:v>
                </c:pt>
                <c:pt idx="978">
                  <c:v>15.090299999999999</c:v>
                </c:pt>
                <c:pt idx="979">
                  <c:v>15.091799999999999</c:v>
                </c:pt>
                <c:pt idx="980">
                  <c:v>15.090999999999999</c:v>
                </c:pt>
                <c:pt idx="981">
                  <c:v>15.091900000000001</c:v>
                </c:pt>
                <c:pt idx="982">
                  <c:v>15.0899</c:v>
                </c:pt>
                <c:pt idx="983">
                  <c:v>15.089499999999999</c:v>
                </c:pt>
                <c:pt idx="984">
                  <c:v>15.091699999999999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C3-E141-AB63-A7C1C7B13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444816"/>
        <c:axId val="463668832"/>
      </c:scatterChart>
      <c:valAx>
        <c:axId val="523444816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3668832"/>
        <c:crosses val="autoZero"/>
        <c:crossBetween val="midCat"/>
      </c:valAx>
      <c:valAx>
        <c:axId val="463668832"/>
        <c:scaling>
          <c:orientation val="minMax"/>
          <c:max val="15.1"/>
          <c:min val="15.08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en-US" altLang="ja-JP"/>
                  <a:t>Width (mm)</a:t>
                </a:r>
              </a:p>
            </c:rich>
          </c:tx>
          <c:layout>
            <c:manualLayout>
              <c:xMode val="edge"/>
              <c:yMode val="edge"/>
              <c:x val="1.4773166517654099E-2"/>
              <c:y val="0.282701942352918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523444816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r>
              <a:rPr lang="fi-FI" altLang="ja-JP"/>
              <a:t>TY0002</a:t>
            </a:r>
          </a:p>
        </c:rich>
      </c:tx>
      <c:layout>
        <c:manualLayout>
          <c:xMode val="edge"/>
          <c:yMode val="edge"/>
          <c:x val="0.47669280589177598"/>
          <c:y val="3.2728340524249201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56660432490065"/>
          <c:y val="0.18546059630407899"/>
          <c:w val="0.78732697219635595"/>
          <c:h val="0.60365605855837301"/>
        </c:manualLayout>
      </c:layout>
      <c:scatterChart>
        <c:scatterStyle val="lineMarker"/>
        <c:varyColors val="0"/>
        <c:ser>
          <c:idx val="0"/>
          <c:order val="0"/>
          <c:spPr>
            <a:ln w="12700">
              <a:solidFill>
                <a:srgbClr val="339966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339966"/>
              </a:solidFill>
              <a:ln>
                <a:solidFill>
                  <a:srgbClr val="339966"/>
                </a:solidFill>
                <a:prstDash val="solid"/>
              </a:ln>
            </c:spPr>
          </c:marker>
          <c:xVal>
            <c:numRef>
              <c:f>'TY0002'!$B$2:$B$986</c:f>
              <c:numCache>
                <c:formatCode>General</c:formatCode>
                <c:ptCount val="985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33</c:v>
                </c:pt>
                <c:pt idx="11">
                  <c:v>36</c:v>
                </c:pt>
                <c:pt idx="12">
                  <c:v>39</c:v>
                </c:pt>
                <c:pt idx="13">
                  <c:v>42</c:v>
                </c:pt>
                <c:pt idx="14">
                  <c:v>45</c:v>
                </c:pt>
                <c:pt idx="15">
                  <c:v>48</c:v>
                </c:pt>
                <c:pt idx="16">
                  <c:v>51</c:v>
                </c:pt>
                <c:pt idx="17">
                  <c:v>54</c:v>
                </c:pt>
                <c:pt idx="18">
                  <c:v>57</c:v>
                </c:pt>
                <c:pt idx="19">
                  <c:v>60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  <c:pt idx="25">
                  <c:v>78</c:v>
                </c:pt>
                <c:pt idx="26">
                  <c:v>81</c:v>
                </c:pt>
                <c:pt idx="27">
                  <c:v>84</c:v>
                </c:pt>
                <c:pt idx="28">
                  <c:v>87</c:v>
                </c:pt>
                <c:pt idx="29">
                  <c:v>90</c:v>
                </c:pt>
                <c:pt idx="30">
                  <c:v>93</c:v>
                </c:pt>
                <c:pt idx="31">
                  <c:v>96</c:v>
                </c:pt>
                <c:pt idx="32">
                  <c:v>99</c:v>
                </c:pt>
                <c:pt idx="33">
                  <c:v>102</c:v>
                </c:pt>
                <c:pt idx="34">
                  <c:v>105</c:v>
                </c:pt>
                <c:pt idx="35">
                  <c:v>108</c:v>
                </c:pt>
                <c:pt idx="36">
                  <c:v>111</c:v>
                </c:pt>
                <c:pt idx="37">
                  <c:v>114</c:v>
                </c:pt>
                <c:pt idx="38">
                  <c:v>117</c:v>
                </c:pt>
                <c:pt idx="39">
                  <c:v>120</c:v>
                </c:pt>
                <c:pt idx="40">
                  <c:v>123</c:v>
                </c:pt>
                <c:pt idx="41">
                  <c:v>126</c:v>
                </c:pt>
                <c:pt idx="42">
                  <c:v>129</c:v>
                </c:pt>
                <c:pt idx="43">
                  <c:v>132</c:v>
                </c:pt>
                <c:pt idx="44">
                  <c:v>135</c:v>
                </c:pt>
                <c:pt idx="45">
                  <c:v>138</c:v>
                </c:pt>
                <c:pt idx="46">
                  <c:v>141</c:v>
                </c:pt>
                <c:pt idx="47">
                  <c:v>144</c:v>
                </c:pt>
                <c:pt idx="48">
                  <c:v>147</c:v>
                </c:pt>
                <c:pt idx="49">
                  <c:v>150</c:v>
                </c:pt>
                <c:pt idx="50">
                  <c:v>153</c:v>
                </c:pt>
                <c:pt idx="51">
                  <c:v>156</c:v>
                </c:pt>
                <c:pt idx="52">
                  <c:v>159</c:v>
                </c:pt>
                <c:pt idx="53">
                  <c:v>162</c:v>
                </c:pt>
                <c:pt idx="54">
                  <c:v>165</c:v>
                </c:pt>
                <c:pt idx="55">
                  <c:v>168</c:v>
                </c:pt>
                <c:pt idx="56">
                  <c:v>171</c:v>
                </c:pt>
                <c:pt idx="57">
                  <c:v>174</c:v>
                </c:pt>
                <c:pt idx="58">
                  <c:v>177</c:v>
                </c:pt>
                <c:pt idx="59">
                  <c:v>180</c:v>
                </c:pt>
                <c:pt idx="60">
                  <c:v>183</c:v>
                </c:pt>
                <c:pt idx="61">
                  <c:v>186</c:v>
                </c:pt>
                <c:pt idx="62">
                  <c:v>189</c:v>
                </c:pt>
                <c:pt idx="63">
                  <c:v>192</c:v>
                </c:pt>
                <c:pt idx="64">
                  <c:v>195</c:v>
                </c:pt>
                <c:pt idx="65">
                  <c:v>198</c:v>
                </c:pt>
                <c:pt idx="66">
                  <c:v>201</c:v>
                </c:pt>
                <c:pt idx="67">
                  <c:v>204</c:v>
                </c:pt>
                <c:pt idx="68">
                  <c:v>207</c:v>
                </c:pt>
                <c:pt idx="69">
                  <c:v>210</c:v>
                </c:pt>
                <c:pt idx="70">
                  <c:v>213</c:v>
                </c:pt>
                <c:pt idx="71">
                  <c:v>216</c:v>
                </c:pt>
                <c:pt idx="72">
                  <c:v>219</c:v>
                </c:pt>
                <c:pt idx="73">
                  <c:v>222</c:v>
                </c:pt>
                <c:pt idx="74">
                  <c:v>225</c:v>
                </c:pt>
                <c:pt idx="75">
                  <c:v>228</c:v>
                </c:pt>
                <c:pt idx="76">
                  <c:v>231</c:v>
                </c:pt>
                <c:pt idx="77">
                  <c:v>234</c:v>
                </c:pt>
                <c:pt idx="78">
                  <c:v>237</c:v>
                </c:pt>
                <c:pt idx="79">
                  <c:v>240</c:v>
                </c:pt>
                <c:pt idx="80">
                  <c:v>243</c:v>
                </c:pt>
                <c:pt idx="81">
                  <c:v>246</c:v>
                </c:pt>
                <c:pt idx="82">
                  <c:v>249</c:v>
                </c:pt>
                <c:pt idx="83">
                  <c:v>252</c:v>
                </c:pt>
                <c:pt idx="84">
                  <c:v>255</c:v>
                </c:pt>
                <c:pt idx="85">
                  <c:v>258</c:v>
                </c:pt>
                <c:pt idx="86">
                  <c:v>261</c:v>
                </c:pt>
                <c:pt idx="87">
                  <c:v>264</c:v>
                </c:pt>
                <c:pt idx="88">
                  <c:v>267</c:v>
                </c:pt>
                <c:pt idx="89">
                  <c:v>270</c:v>
                </c:pt>
                <c:pt idx="90">
                  <c:v>273</c:v>
                </c:pt>
                <c:pt idx="91">
                  <c:v>276</c:v>
                </c:pt>
                <c:pt idx="92">
                  <c:v>279</c:v>
                </c:pt>
                <c:pt idx="93">
                  <c:v>282</c:v>
                </c:pt>
                <c:pt idx="94">
                  <c:v>285</c:v>
                </c:pt>
                <c:pt idx="95">
                  <c:v>288</c:v>
                </c:pt>
                <c:pt idx="96">
                  <c:v>291</c:v>
                </c:pt>
                <c:pt idx="97">
                  <c:v>294</c:v>
                </c:pt>
                <c:pt idx="98">
                  <c:v>297</c:v>
                </c:pt>
                <c:pt idx="99">
                  <c:v>300</c:v>
                </c:pt>
                <c:pt idx="100">
                  <c:v>303</c:v>
                </c:pt>
                <c:pt idx="101">
                  <c:v>306</c:v>
                </c:pt>
                <c:pt idx="102">
                  <c:v>309</c:v>
                </c:pt>
                <c:pt idx="103">
                  <c:v>312</c:v>
                </c:pt>
                <c:pt idx="104">
                  <c:v>315</c:v>
                </c:pt>
                <c:pt idx="105">
                  <c:v>318</c:v>
                </c:pt>
                <c:pt idx="106">
                  <c:v>321</c:v>
                </c:pt>
                <c:pt idx="107">
                  <c:v>324</c:v>
                </c:pt>
                <c:pt idx="108">
                  <c:v>327</c:v>
                </c:pt>
                <c:pt idx="109">
                  <c:v>330</c:v>
                </c:pt>
                <c:pt idx="110">
                  <c:v>333</c:v>
                </c:pt>
                <c:pt idx="111">
                  <c:v>336</c:v>
                </c:pt>
                <c:pt idx="112">
                  <c:v>339</c:v>
                </c:pt>
                <c:pt idx="113">
                  <c:v>342</c:v>
                </c:pt>
                <c:pt idx="114">
                  <c:v>345</c:v>
                </c:pt>
                <c:pt idx="115">
                  <c:v>348</c:v>
                </c:pt>
                <c:pt idx="116">
                  <c:v>351</c:v>
                </c:pt>
                <c:pt idx="117">
                  <c:v>354</c:v>
                </c:pt>
                <c:pt idx="118">
                  <c:v>357</c:v>
                </c:pt>
                <c:pt idx="119">
                  <c:v>360</c:v>
                </c:pt>
                <c:pt idx="120">
                  <c:v>363</c:v>
                </c:pt>
                <c:pt idx="121">
                  <c:v>366</c:v>
                </c:pt>
                <c:pt idx="122">
                  <c:v>369</c:v>
                </c:pt>
                <c:pt idx="123">
                  <c:v>372</c:v>
                </c:pt>
                <c:pt idx="124">
                  <c:v>375</c:v>
                </c:pt>
                <c:pt idx="125">
                  <c:v>378</c:v>
                </c:pt>
                <c:pt idx="126">
                  <c:v>381</c:v>
                </c:pt>
                <c:pt idx="127">
                  <c:v>384</c:v>
                </c:pt>
                <c:pt idx="128">
                  <c:v>387</c:v>
                </c:pt>
                <c:pt idx="129">
                  <c:v>390</c:v>
                </c:pt>
                <c:pt idx="130">
                  <c:v>393</c:v>
                </c:pt>
                <c:pt idx="131">
                  <c:v>396</c:v>
                </c:pt>
                <c:pt idx="132">
                  <c:v>399</c:v>
                </c:pt>
                <c:pt idx="133">
                  <c:v>402</c:v>
                </c:pt>
                <c:pt idx="134">
                  <c:v>405</c:v>
                </c:pt>
                <c:pt idx="135">
                  <c:v>408</c:v>
                </c:pt>
                <c:pt idx="136">
                  <c:v>411</c:v>
                </c:pt>
                <c:pt idx="137">
                  <c:v>414</c:v>
                </c:pt>
                <c:pt idx="138">
                  <c:v>417</c:v>
                </c:pt>
                <c:pt idx="139">
                  <c:v>420</c:v>
                </c:pt>
                <c:pt idx="140">
                  <c:v>423</c:v>
                </c:pt>
                <c:pt idx="141">
                  <c:v>426</c:v>
                </c:pt>
                <c:pt idx="142">
                  <c:v>429</c:v>
                </c:pt>
                <c:pt idx="143">
                  <c:v>432</c:v>
                </c:pt>
                <c:pt idx="144">
                  <c:v>435</c:v>
                </c:pt>
                <c:pt idx="145">
                  <c:v>438</c:v>
                </c:pt>
                <c:pt idx="146">
                  <c:v>441</c:v>
                </c:pt>
                <c:pt idx="147">
                  <c:v>444</c:v>
                </c:pt>
                <c:pt idx="148">
                  <c:v>447</c:v>
                </c:pt>
                <c:pt idx="149">
                  <c:v>450</c:v>
                </c:pt>
                <c:pt idx="150">
                  <c:v>453</c:v>
                </c:pt>
                <c:pt idx="151">
                  <c:v>456</c:v>
                </c:pt>
                <c:pt idx="152">
                  <c:v>459</c:v>
                </c:pt>
                <c:pt idx="153">
                  <c:v>462</c:v>
                </c:pt>
                <c:pt idx="154">
                  <c:v>465</c:v>
                </c:pt>
                <c:pt idx="155">
                  <c:v>468</c:v>
                </c:pt>
                <c:pt idx="156">
                  <c:v>471</c:v>
                </c:pt>
                <c:pt idx="157">
                  <c:v>474</c:v>
                </c:pt>
                <c:pt idx="158">
                  <c:v>477</c:v>
                </c:pt>
                <c:pt idx="159">
                  <c:v>480</c:v>
                </c:pt>
                <c:pt idx="160">
                  <c:v>483</c:v>
                </c:pt>
                <c:pt idx="161">
                  <c:v>486</c:v>
                </c:pt>
                <c:pt idx="162">
                  <c:v>489</c:v>
                </c:pt>
                <c:pt idx="163">
                  <c:v>492</c:v>
                </c:pt>
                <c:pt idx="164">
                  <c:v>495</c:v>
                </c:pt>
                <c:pt idx="165">
                  <c:v>498</c:v>
                </c:pt>
                <c:pt idx="166">
                  <c:v>501</c:v>
                </c:pt>
                <c:pt idx="167">
                  <c:v>504</c:v>
                </c:pt>
                <c:pt idx="168">
                  <c:v>507</c:v>
                </c:pt>
                <c:pt idx="169">
                  <c:v>510</c:v>
                </c:pt>
                <c:pt idx="170">
                  <c:v>513</c:v>
                </c:pt>
                <c:pt idx="171">
                  <c:v>516</c:v>
                </c:pt>
                <c:pt idx="172">
                  <c:v>519</c:v>
                </c:pt>
                <c:pt idx="173">
                  <c:v>522</c:v>
                </c:pt>
                <c:pt idx="174">
                  <c:v>525</c:v>
                </c:pt>
                <c:pt idx="175">
                  <c:v>528</c:v>
                </c:pt>
                <c:pt idx="176">
                  <c:v>531</c:v>
                </c:pt>
                <c:pt idx="177">
                  <c:v>534</c:v>
                </c:pt>
                <c:pt idx="178">
                  <c:v>537</c:v>
                </c:pt>
                <c:pt idx="179">
                  <c:v>540</c:v>
                </c:pt>
                <c:pt idx="180">
                  <c:v>543</c:v>
                </c:pt>
                <c:pt idx="181">
                  <c:v>546</c:v>
                </c:pt>
                <c:pt idx="182">
                  <c:v>549</c:v>
                </c:pt>
                <c:pt idx="183">
                  <c:v>552</c:v>
                </c:pt>
                <c:pt idx="184">
                  <c:v>555</c:v>
                </c:pt>
                <c:pt idx="185">
                  <c:v>558</c:v>
                </c:pt>
                <c:pt idx="186">
                  <c:v>561</c:v>
                </c:pt>
                <c:pt idx="187">
                  <c:v>564</c:v>
                </c:pt>
                <c:pt idx="188">
                  <c:v>567</c:v>
                </c:pt>
                <c:pt idx="189">
                  <c:v>570</c:v>
                </c:pt>
                <c:pt idx="190">
                  <c:v>573</c:v>
                </c:pt>
                <c:pt idx="191">
                  <c:v>576</c:v>
                </c:pt>
                <c:pt idx="192">
                  <c:v>579</c:v>
                </c:pt>
                <c:pt idx="193">
                  <c:v>582</c:v>
                </c:pt>
                <c:pt idx="194">
                  <c:v>585</c:v>
                </c:pt>
                <c:pt idx="195">
                  <c:v>588.32999999999947</c:v>
                </c:pt>
                <c:pt idx="196">
                  <c:v>591.32999999999947</c:v>
                </c:pt>
                <c:pt idx="197">
                  <c:v>594.32999999999947</c:v>
                </c:pt>
                <c:pt idx="198">
                  <c:v>597.32999999999947</c:v>
                </c:pt>
                <c:pt idx="199">
                  <c:v>600.32999999999947</c:v>
                </c:pt>
                <c:pt idx="200">
                  <c:v>603.32999999999947</c:v>
                </c:pt>
                <c:pt idx="201">
                  <c:v>606.32999999999947</c:v>
                </c:pt>
                <c:pt idx="202">
                  <c:v>609.32999999999947</c:v>
                </c:pt>
                <c:pt idx="203">
                  <c:v>612.32999999999947</c:v>
                </c:pt>
                <c:pt idx="204">
                  <c:v>615.32999999999947</c:v>
                </c:pt>
                <c:pt idx="205">
                  <c:v>618.32999999999947</c:v>
                </c:pt>
                <c:pt idx="206">
                  <c:v>621.32999999999947</c:v>
                </c:pt>
                <c:pt idx="207">
                  <c:v>624.32999999999947</c:v>
                </c:pt>
                <c:pt idx="208">
                  <c:v>627.32999999999947</c:v>
                </c:pt>
                <c:pt idx="209">
                  <c:v>630.32999999999947</c:v>
                </c:pt>
                <c:pt idx="210">
                  <c:v>633.32999999999947</c:v>
                </c:pt>
                <c:pt idx="211">
                  <c:v>636.32999999999947</c:v>
                </c:pt>
                <c:pt idx="212">
                  <c:v>639.32999999999947</c:v>
                </c:pt>
                <c:pt idx="213">
                  <c:v>642.32999999999947</c:v>
                </c:pt>
                <c:pt idx="214">
                  <c:v>645.32999999999947</c:v>
                </c:pt>
                <c:pt idx="215">
                  <c:v>648.32999999999947</c:v>
                </c:pt>
                <c:pt idx="216">
                  <c:v>651.32999999999947</c:v>
                </c:pt>
                <c:pt idx="217">
                  <c:v>654.32999999999947</c:v>
                </c:pt>
                <c:pt idx="218">
                  <c:v>657.32999999999947</c:v>
                </c:pt>
                <c:pt idx="219">
                  <c:v>660.32999999999947</c:v>
                </c:pt>
                <c:pt idx="220">
                  <c:v>663.32999999999947</c:v>
                </c:pt>
                <c:pt idx="221">
                  <c:v>666.32999999999947</c:v>
                </c:pt>
                <c:pt idx="222">
                  <c:v>669.32999999999947</c:v>
                </c:pt>
                <c:pt idx="223">
                  <c:v>672.32999999999947</c:v>
                </c:pt>
                <c:pt idx="224">
                  <c:v>675.32999999999947</c:v>
                </c:pt>
                <c:pt idx="225">
                  <c:v>678.32999999999947</c:v>
                </c:pt>
                <c:pt idx="226">
                  <c:v>681.32999999999947</c:v>
                </c:pt>
                <c:pt idx="227">
                  <c:v>684.32999999999947</c:v>
                </c:pt>
                <c:pt idx="228">
                  <c:v>687.32999999999947</c:v>
                </c:pt>
                <c:pt idx="229">
                  <c:v>690.32999999999947</c:v>
                </c:pt>
                <c:pt idx="230">
                  <c:v>693.32999999999947</c:v>
                </c:pt>
                <c:pt idx="231">
                  <c:v>696.32999999999947</c:v>
                </c:pt>
                <c:pt idx="232">
                  <c:v>699.32999999999947</c:v>
                </c:pt>
                <c:pt idx="233">
                  <c:v>702.32999999999947</c:v>
                </c:pt>
                <c:pt idx="234">
                  <c:v>705.32999999999947</c:v>
                </c:pt>
                <c:pt idx="235">
                  <c:v>708.32999999999947</c:v>
                </c:pt>
                <c:pt idx="236">
                  <c:v>711.32999999999947</c:v>
                </c:pt>
                <c:pt idx="237">
                  <c:v>714.32999999999947</c:v>
                </c:pt>
                <c:pt idx="238">
                  <c:v>717.32999999999947</c:v>
                </c:pt>
                <c:pt idx="239">
                  <c:v>720.32999999999947</c:v>
                </c:pt>
                <c:pt idx="240">
                  <c:v>723.32999999999947</c:v>
                </c:pt>
                <c:pt idx="241">
                  <c:v>726.32999999999947</c:v>
                </c:pt>
                <c:pt idx="242">
                  <c:v>729.32999999999947</c:v>
                </c:pt>
                <c:pt idx="243">
                  <c:v>732.32999999999947</c:v>
                </c:pt>
                <c:pt idx="244">
                  <c:v>735.32999999999947</c:v>
                </c:pt>
                <c:pt idx="245">
                  <c:v>738.32999999999947</c:v>
                </c:pt>
                <c:pt idx="246">
                  <c:v>741.32999999999947</c:v>
                </c:pt>
                <c:pt idx="247">
                  <c:v>744.32999999999947</c:v>
                </c:pt>
                <c:pt idx="248">
                  <c:v>747.32999999999947</c:v>
                </c:pt>
                <c:pt idx="249">
                  <c:v>750.32999999999947</c:v>
                </c:pt>
                <c:pt idx="250">
                  <c:v>753.32999999999947</c:v>
                </c:pt>
                <c:pt idx="251">
                  <c:v>756.32999999999947</c:v>
                </c:pt>
                <c:pt idx="252">
                  <c:v>759.32999999999947</c:v>
                </c:pt>
                <c:pt idx="253">
                  <c:v>762.32999999999947</c:v>
                </c:pt>
                <c:pt idx="254">
                  <c:v>765.32999999999947</c:v>
                </c:pt>
                <c:pt idx="255">
                  <c:v>768.32999999999947</c:v>
                </c:pt>
                <c:pt idx="256">
                  <c:v>771.32999999999947</c:v>
                </c:pt>
                <c:pt idx="257">
                  <c:v>774.32999999999947</c:v>
                </c:pt>
                <c:pt idx="258">
                  <c:v>777.32999999999947</c:v>
                </c:pt>
                <c:pt idx="259">
                  <c:v>780.32999999999947</c:v>
                </c:pt>
                <c:pt idx="260">
                  <c:v>783.32999999999947</c:v>
                </c:pt>
                <c:pt idx="261">
                  <c:v>786.32999999999947</c:v>
                </c:pt>
                <c:pt idx="262">
                  <c:v>789.32999999999947</c:v>
                </c:pt>
                <c:pt idx="263">
                  <c:v>792.32999999999947</c:v>
                </c:pt>
                <c:pt idx="264">
                  <c:v>795.32999999999947</c:v>
                </c:pt>
                <c:pt idx="265">
                  <c:v>798.32999999999947</c:v>
                </c:pt>
                <c:pt idx="266">
                  <c:v>801.32999999999947</c:v>
                </c:pt>
                <c:pt idx="267">
                  <c:v>804.32999999999947</c:v>
                </c:pt>
                <c:pt idx="268">
                  <c:v>807.32999999999947</c:v>
                </c:pt>
                <c:pt idx="269">
                  <c:v>810.32999999999947</c:v>
                </c:pt>
                <c:pt idx="270">
                  <c:v>813.32999999999947</c:v>
                </c:pt>
                <c:pt idx="271">
                  <c:v>816.32999999999947</c:v>
                </c:pt>
                <c:pt idx="272">
                  <c:v>819.32999999999947</c:v>
                </c:pt>
                <c:pt idx="273">
                  <c:v>822.32999999999947</c:v>
                </c:pt>
                <c:pt idx="274">
                  <c:v>825.32999999999947</c:v>
                </c:pt>
                <c:pt idx="275">
                  <c:v>828.32999999999947</c:v>
                </c:pt>
                <c:pt idx="276">
                  <c:v>831.32999999999947</c:v>
                </c:pt>
                <c:pt idx="277">
                  <c:v>834.32999999999947</c:v>
                </c:pt>
                <c:pt idx="278">
                  <c:v>837.32999999999947</c:v>
                </c:pt>
                <c:pt idx="279">
                  <c:v>840.32999999999947</c:v>
                </c:pt>
                <c:pt idx="280">
                  <c:v>843.32999999999947</c:v>
                </c:pt>
                <c:pt idx="281">
                  <c:v>846.32999999999947</c:v>
                </c:pt>
                <c:pt idx="282">
                  <c:v>849.32999999999947</c:v>
                </c:pt>
                <c:pt idx="283">
                  <c:v>852.32999999999947</c:v>
                </c:pt>
                <c:pt idx="284">
                  <c:v>855.32999999999947</c:v>
                </c:pt>
                <c:pt idx="285">
                  <c:v>858.32999999999947</c:v>
                </c:pt>
                <c:pt idx="286">
                  <c:v>861.32999999999947</c:v>
                </c:pt>
                <c:pt idx="287">
                  <c:v>864.32999999999947</c:v>
                </c:pt>
                <c:pt idx="288">
                  <c:v>867.32999999999947</c:v>
                </c:pt>
                <c:pt idx="289">
                  <c:v>870.32999999999947</c:v>
                </c:pt>
                <c:pt idx="290">
                  <c:v>873.32999999999947</c:v>
                </c:pt>
                <c:pt idx="291">
                  <c:v>876.32999999999947</c:v>
                </c:pt>
                <c:pt idx="292">
                  <c:v>879.32999999999947</c:v>
                </c:pt>
                <c:pt idx="293">
                  <c:v>882.32999999999947</c:v>
                </c:pt>
                <c:pt idx="294">
                  <c:v>885.32999999999947</c:v>
                </c:pt>
                <c:pt idx="295">
                  <c:v>888.32999999999947</c:v>
                </c:pt>
                <c:pt idx="296">
                  <c:v>891.32999999999947</c:v>
                </c:pt>
                <c:pt idx="297">
                  <c:v>894.32999999999947</c:v>
                </c:pt>
                <c:pt idx="298">
                  <c:v>897.32999999999947</c:v>
                </c:pt>
                <c:pt idx="299">
                  <c:v>900.32999999999947</c:v>
                </c:pt>
                <c:pt idx="300">
                  <c:v>903.32999999999947</c:v>
                </c:pt>
                <c:pt idx="301">
                  <c:v>906.32999999999947</c:v>
                </c:pt>
                <c:pt idx="302">
                  <c:v>909.32999999999947</c:v>
                </c:pt>
                <c:pt idx="303">
                  <c:v>912.32999999999947</c:v>
                </c:pt>
                <c:pt idx="304">
                  <c:v>915.32999999999947</c:v>
                </c:pt>
                <c:pt idx="305">
                  <c:v>918.32999999999947</c:v>
                </c:pt>
                <c:pt idx="306">
                  <c:v>921.32999999999947</c:v>
                </c:pt>
                <c:pt idx="307">
                  <c:v>924.32999999999947</c:v>
                </c:pt>
                <c:pt idx="308">
                  <c:v>927.32999999999947</c:v>
                </c:pt>
                <c:pt idx="309">
                  <c:v>930.32999999999947</c:v>
                </c:pt>
                <c:pt idx="310">
                  <c:v>933.32999999999947</c:v>
                </c:pt>
                <c:pt idx="311">
                  <c:v>936.32999999999947</c:v>
                </c:pt>
                <c:pt idx="312">
                  <c:v>939.32999999999947</c:v>
                </c:pt>
                <c:pt idx="313">
                  <c:v>942.32999999999947</c:v>
                </c:pt>
                <c:pt idx="314">
                  <c:v>945.32999999999947</c:v>
                </c:pt>
                <c:pt idx="315">
                  <c:v>948.32999999999947</c:v>
                </c:pt>
                <c:pt idx="316">
                  <c:v>951.32999999999947</c:v>
                </c:pt>
                <c:pt idx="317">
                  <c:v>954.32999999999947</c:v>
                </c:pt>
                <c:pt idx="318">
                  <c:v>957.32999999999947</c:v>
                </c:pt>
                <c:pt idx="319">
                  <c:v>960.32999999999947</c:v>
                </c:pt>
                <c:pt idx="320">
                  <c:v>963.32999999999947</c:v>
                </c:pt>
                <c:pt idx="321">
                  <c:v>966.32999999999947</c:v>
                </c:pt>
                <c:pt idx="322">
                  <c:v>969.32999999999947</c:v>
                </c:pt>
                <c:pt idx="323">
                  <c:v>972.32999999999947</c:v>
                </c:pt>
                <c:pt idx="324">
                  <c:v>975.32999999999947</c:v>
                </c:pt>
                <c:pt idx="325">
                  <c:v>978.32999999999947</c:v>
                </c:pt>
                <c:pt idx="326">
                  <c:v>981.32999999999947</c:v>
                </c:pt>
                <c:pt idx="327">
                  <c:v>984.32999999999947</c:v>
                </c:pt>
                <c:pt idx="328">
                  <c:v>987.32999999999947</c:v>
                </c:pt>
                <c:pt idx="329">
                  <c:v>990.32999999999947</c:v>
                </c:pt>
                <c:pt idx="330">
                  <c:v>993.32999999999947</c:v>
                </c:pt>
                <c:pt idx="331">
                  <c:v>996.32999999999947</c:v>
                </c:pt>
                <c:pt idx="332">
                  <c:v>999.32999999999947</c:v>
                </c:pt>
                <c:pt idx="333">
                  <c:v>1002.33</c:v>
                </c:pt>
                <c:pt idx="334">
                  <c:v>1005.33</c:v>
                </c:pt>
                <c:pt idx="335">
                  <c:v>1008.33</c:v>
                </c:pt>
                <c:pt idx="336">
                  <c:v>1011.33</c:v>
                </c:pt>
                <c:pt idx="337">
                  <c:v>1014.33</c:v>
                </c:pt>
                <c:pt idx="338">
                  <c:v>1017.33</c:v>
                </c:pt>
                <c:pt idx="339">
                  <c:v>1020.33</c:v>
                </c:pt>
                <c:pt idx="340">
                  <c:v>1023.33</c:v>
                </c:pt>
                <c:pt idx="341">
                  <c:v>1026.33</c:v>
                </c:pt>
                <c:pt idx="342">
                  <c:v>1029.33</c:v>
                </c:pt>
                <c:pt idx="343">
                  <c:v>1032.33</c:v>
                </c:pt>
                <c:pt idx="344">
                  <c:v>1035.33</c:v>
                </c:pt>
                <c:pt idx="345">
                  <c:v>1038.33</c:v>
                </c:pt>
                <c:pt idx="346">
                  <c:v>1041.33</c:v>
                </c:pt>
                <c:pt idx="347">
                  <c:v>1044.33</c:v>
                </c:pt>
                <c:pt idx="348">
                  <c:v>1047.33</c:v>
                </c:pt>
                <c:pt idx="349">
                  <c:v>1050.33</c:v>
                </c:pt>
                <c:pt idx="350">
                  <c:v>1053.33</c:v>
                </c:pt>
                <c:pt idx="351">
                  <c:v>1056.33</c:v>
                </c:pt>
                <c:pt idx="352">
                  <c:v>1059.33</c:v>
                </c:pt>
                <c:pt idx="353">
                  <c:v>1062.33</c:v>
                </c:pt>
                <c:pt idx="354">
                  <c:v>1065.33</c:v>
                </c:pt>
                <c:pt idx="355">
                  <c:v>1068.33</c:v>
                </c:pt>
                <c:pt idx="356">
                  <c:v>1071.33</c:v>
                </c:pt>
                <c:pt idx="357">
                  <c:v>1074.33</c:v>
                </c:pt>
                <c:pt idx="358">
                  <c:v>1077.33</c:v>
                </c:pt>
                <c:pt idx="359">
                  <c:v>1080.33</c:v>
                </c:pt>
                <c:pt idx="360">
                  <c:v>1083.33</c:v>
                </c:pt>
                <c:pt idx="361">
                  <c:v>1086.33</c:v>
                </c:pt>
                <c:pt idx="362">
                  <c:v>1089.33</c:v>
                </c:pt>
                <c:pt idx="363">
                  <c:v>1092.33</c:v>
                </c:pt>
                <c:pt idx="364">
                  <c:v>1095.33</c:v>
                </c:pt>
                <c:pt idx="365">
                  <c:v>1098.33</c:v>
                </c:pt>
                <c:pt idx="366">
                  <c:v>1101.33</c:v>
                </c:pt>
                <c:pt idx="367">
                  <c:v>1104.33</c:v>
                </c:pt>
                <c:pt idx="368">
                  <c:v>1107.33</c:v>
                </c:pt>
                <c:pt idx="369">
                  <c:v>1110.33</c:v>
                </c:pt>
                <c:pt idx="370">
                  <c:v>1113.33</c:v>
                </c:pt>
                <c:pt idx="371">
                  <c:v>1116.33</c:v>
                </c:pt>
                <c:pt idx="372">
                  <c:v>1119.33</c:v>
                </c:pt>
                <c:pt idx="373">
                  <c:v>1122.33</c:v>
                </c:pt>
                <c:pt idx="374">
                  <c:v>1125.33</c:v>
                </c:pt>
                <c:pt idx="375">
                  <c:v>1128.33</c:v>
                </c:pt>
                <c:pt idx="376">
                  <c:v>1131.33</c:v>
                </c:pt>
                <c:pt idx="377">
                  <c:v>1134.33</c:v>
                </c:pt>
                <c:pt idx="378">
                  <c:v>1137.33</c:v>
                </c:pt>
                <c:pt idx="379">
                  <c:v>1140.33</c:v>
                </c:pt>
                <c:pt idx="380">
                  <c:v>1143.33</c:v>
                </c:pt>
                <c:pt idx="381">
                  <c:v>1146.33</c:v>
                </c:pt>
                <c:pt idx="382">
                  <c:v>1149.33</c:v>
                </c:pt>
                <c:pt idx="383">
                  <c:v>1152.33</c:v>
                </c:pt>
                <c:pt idx="384">
                  <c:v>1155.33</c:v>
                </c:pt>
                <c:pt idx="385">
                  <c:v>1158.33</c:v>
                </c:pt>
                <c:pt idx="386">
                  <c:v>1161.33</c:v>
                </c:pt>
                <c:pt idx="387">
                  <c:v>1164.33</c:v>
                </c:pt>
                <c:pt idx="388">
                  <c:v>1167.33</c:v>
                </c:pt>
                <c:pt idx="389">
                  <c:v>1170.33</c:v>
                </c:pt>
                <c:pt idx="390">
                  <c:v>1173.33</c:v>
                </c:pt>
                <c:pt idx="391">
                  <c:v>1176.33</c:v>
                </c:pt>
                <c:pt idx="392">
                  <c:v>1179.33</c:v>
                </c:pt>
                <c:pt idx="393">
                  <c:v>1182.33</c:v>
                </c:pt>
                <c:pt idx="394">
                  <c:v>1185.33</c:v>
                </c:pt>
                <c:pt idx="395">
                  <c:v>1188.33</c:v>
                </c:pt>
                <c:pt idx="396">
                  <c:v>1191.33</c:v>
                </c:pt>
                <c:pt idx="397">
                  <c:v>1194.33</c:v>
                </c:pt>
                <c:pt idx="398">
                  <c:v>1197.33</c:v>
                </c:pt>
                <c:pt idx="399">
                  <c:v>1200.33</c:v>
                </c:pt>
                <c:pt idx="400">
                  <c:v>1203.33</c:v>
                </c:pt>
                <c:pt idx="401">
                  <c:v>1206.33</c:v>
                </c:pt>
                <c:pt idx="402">
                  <c:v>1209.33</c:v>
                </c:pt>
                <c:pt idx="403">
                  <c:v>1212.33</c:v>
                </c:pt>
                <c:pt idx="404">
                  <c:v>1215.33</c:v>
                </c:pt>
                <c:pt idx="405">
                  <c:v>1218.33</c:v>
                </c:pt>
                <c:pt idx="406">
                  <c:v>1221.33</c:v>
                </c:pt>
                <c:pt idx="407">
                  <c:v>1224.33</c:v>
                </c:pt>
                <c:pt idx="408">
                  <c:v>1227.33</c:v>
                </c:pt>
                <c:pt idx="409">
                  <c:v>1230.33</c:v>
                </c:pt>
                <c:pt idx="410">
                  <c:v>1233.33</c:v>
                </c:pt>
                <c:pt idx="411">
                  <c:v>1236.33</c:v>
                </c:pt>
                <c:pt idx="412">
                  <c:v>1239.33</c:v>
                </c:pt>
                <c:pt idx="413">
                  <c:v>1242.33</c:v>
                </c:pt>
                <c:pt idx="414">
                  <c:v>1245.33</c:v>
                </c:pt>
                <c:pt idx="415">
                  <c:v>1248.33</c:v>
                </c:pt>
                <c:pt idx="416">
                  <c:v>1251.33</c:v>
                </c:pt>
                <c:pt idx="417">
                  <c:v>1254.33</c:v>
                </c:pt>
                <c:pt idx="418">
                  <c:v>1257.33</c:v>
                </c:pt>
                <c:pt idx="419">
                  <c:v>1260.33</c:v>
                </c:pt>
                <c:pt idx="420">
                  <c:v>1263.33</c:v>
                </c:pt>
                <c:pt idx="421">
                  <c:v>1266.33</c:v>
                </c:pt>
                <c:pt idx="422">
                  <c:v>1269.33</c:v>
                </c:pt>
                <c:pt idx="423">
                  <c:v>1272.33</c:v>
                </c:pt>
                <c:pt idx="424">
                  <c:v>1275.33</c:v>
                </c:pt>
                <c:pt idx="425">
                  <c:v>1278.33</c:v>
                </c:pt>
                <c:pt idx="426">
                  <c:v>1281.33</c:v>
                </c:pt>
                <c:pt idx="427">
                  <c:v>1284.33</c:v>
                </c:pt>
                <c:pt idx="428">
                  <c:v>1287.33</c:v>
                </c:pt>
                <c:pt idx="429">
                  <c:v>1290.33</c:v>
                </c:pt>
                <c:pt idx="430">
                  <c:v>1293.33</c:v>
                </c:pt>
                <c:pt idx="431">
                  <c:v>1296.33</c:v>
                </c:pt>
                <c:pt idx="432">
                  <c:v>1299.33</c:v>
                </c:pt>
                <c:pt idx="433">
                  <c:v>1302.33</c:v>
                </c:pt>
                <c:pt idx="434">
                  <c:v>1305.33</c:v>
                </c:pt>
                <c:pt idx="435">
                  <c:v>1308.33</c:v>
                </c:pt>
                <c:pt idx="436">
                  <c:v>1311.33</c:v>
                </c:pt>
                <c:pt idx="437">
                  <c:v>1314.33</c:v>
                </c:pt>
                <c:pt idx="438">
                  <c:v>1317.33</c:v>
                </c:pt>
                <c:pt idx="439">
                  <c:v>1320.33</c:v>
                </c:pt>
                <c:pt idx="440">
                  <c:v>1323.33</c:v>
                </c:pt>
                <c:pt idx="441">
                  <c:v>1326.33</c:v>
                </c:pt>
                <c:pt idx="442">
                  <c:v>1329.33</c:v>
                </c:pt>
                <c:pt idx="443">
                  <c:v>1332.33</c:v>
                </c:pt>
                <c:pt idx="444">
                  <c:v>1335.33</c:v>
                </c:pt>
                <c:pt idx="445">
                  <c:v>1338.33</c:v>
                </c:pt>
                <c:pt idx="446">
                  <c:v>1341.33</c:v>
                </c:pt>
                <c:pt idx="447">
                  <c:v>1344.33</c:v>
                </c:pt>
                <c:pt idx="448">
                  <c:v>1347.33</c:v>
                </c:pt>
                <c:pt idx="449">
                  <c:v>1350.33</c:v>
                </c:pt>
                <c:pt idx="450">
                  <c:v>1353.33</c:v>
                </c:pt>
                <c:pt idx="451">
                  <c:v>1356.33</c:v>
                </c:pt>
                <c:pt idx="452">
                  <c:v>1359.33</c:v>
                </c:pt>
                <c:pt idx="453">
                  <c:v>1362.33</c:v>
                </c:pt>
                <c:pt idx="454">
                  <c:v>1365.33</c:v>
                </c:pt>
                <c:pt idx="455">
                  <c:v>1368.33</c:v>
                </c:pt>
                <c:pt idx="456">
                  <c:v>1371.33</c:v>
                </c:pt>
                <c:pt idx="457">
                  <c:v>1374.33</c:v>
                </c:pt>
                <c:pt idx="458">
                  <c:v>1377.33</c:v>
                </c:pt>
                <c:pt idx="459">
                  <c:v>1380.33</c:v>
                </c:pt>
                <c:pt idx="460">
                  <c:v>1383.33</c:v>
                </c:pt>
                <c:pt idx="461">
                  <c:v>1386.33</c:v>
                </c:pt>
                <c:pt idx="462">
                  <c:v>1389.33</c:v>
                </c:pt>
                <c:pt idx="463">
                  <c:v>1392.33</c:v>
                </c:pt>
                <c:pt idx="464">
                  <c:v>1395.33</c:v>
                </c:pt>
                <c:pt idx="465">
                  <c:v>1398.33</c:v>
                </c:pt>
                <c:pt idx="466">
                  <c:v>1401.33</c:v>
                </c:pt>
                <c:pt idx="467">
                  <c:v>1404.33</c:v>
                </c:pt>
                <c:pt idx="468">
                  <c:v>1407.33</c:v>
                </c:pt>
                <c:pt idx="469">
                  <c:v>1410.33</c:v>
                </c:pt>
                <c:pt idx="470">
                  <c:v>1413.33</c:v>
                </c:pt>
                <c:pt idx="471">
                  <c:v>1416.33</c:v>
                </c:pt>
                <c:pt idx="472">
                  <c:v>1419.33</c:v>
                </c:pt>
                <c:pt idx="473">
                  <c:v>1422.33</c:v>
                </c:pt>
                <c:pt idx="474">
                  <c:v>1425.33</c:v>
                </c:pt>
                <c:pt idx="475">
                  <c:v>1428.33</c:v>
                </c:pt>
                <c:pt idx="476">
                  <c:v>1431.33</c:v>
                </c:pt>
                <c:pt idx="477">
                  <c:v>1434.33</c:v>
                </c:pt>
                <c:pt idx="478">
                  <c:v>1437.33</c:v>
                </c:pt>
                <c:pt idx="479">
                  <c:v>1440.33</c:v>
                </c:pt>
                <c:pt idx="480">
                  <c:v>1443.33</c:v>
                </c:pt>
                <c:pt idx="481">
                  <c:v>1446.33</c:v>
                </c:pt>
                <c:pt idx="482">
                  <c:v>1449.33</c:v>
                </c:pt>
                <c:pt idx="483">
                  <c:v>1452.33</c:v>
                </c:pt>
                <c:pt idx="484">
                  <c:v>1455.33</c:v>
                </c:pt>
                <c:pt idx="485">
                  <c:v>1458.33</c:v>
                </c:pt>
                <c:pt idx="486">
                  <c:v>1461.33</c:v>
                </c:pt>
                <c:pt idx="487">
                  <c:v>1464.33</c:v>
                </c:pt>
                <c:pt idx="488">
                  <c:v>1467.33</c:v>
                </c:pt>
                <c:pt idx="489">
                  <c:v>1470.33</c:v>
                </c:pt>
                <c:pt idx="490">
                  <c:v>1473.33</c:v>
                </c:pt>
                <c:pt idx="491">
                  <c:v>1476.33</c:v>
                </c:pt>
                <c:pt idx="492">
                  <c:v>1479.33</c:v>
                </c:pt>
                <c:pt idx="493">
                  <c:v>1482.33</c:v>
                </c:pt>
                <c:pt idx="494">
                  <c:v>1485.33</c:v>
                </c:pt>
                <c:pt idx="495">
                  <c:v>1488.33</c:v>
                </c:pt>
                <c:pt idx="496">
                  <c:v>1491.33</c:v>
                </c:pt>
                <c:pt idx="497">
                  <c:v>1494.33</c:v>
                </c:pt>
                <c:pt idx="498">
                  <c:v>1497.33</c:v>
                </c:pt>
                <c:pt idx="499">
                  <c:v>1500.33</c:v>
                </c:pt>
                <c:pt idx="500">
                  <c:v>1503.33</c:v>
                </c:pt>
                <c:pt idx="501">
                  <c:v>1506.33</c:v>
                </c:pt>
                <c:pt idx="502">
                  <c:v>1509.33</c:v>
                </c:pt>
                <c:pt idx="503">
                  <c:v>1512.33</c:v>
                </c:pt>
                <c:pt idx="504">
                  <c:v>1515.33</c:v>
                </c:pt>
                <c:pt idx="505">
                  <c:v>1518.33</c:v>
                </c:pt>
                <c:pt idx="506">
                  <c:v>1521.33</c:v>
                </c:pt>
                <c:pt idx="507">
                  <c:v>1524.33</c:v>
                </c:pt>
                <c:pt idx="508">
                  <c:v>1527.33</c:v>
                </c:pt>
                <c:pt idx="509">
                  <c:v>1530.33</c:v>
                </c:pt>
                <c:pt idx="510">
                  <c:v>1533.33</c:v>
                </c:pt>
                <c:pt idx="511">
                  <c:v>1536.33</c:v>
                </c:pt>
                <c:pt idx="512">
                  <c:v>1539.33</c:v>
                </c:pt>
                <c:pt idx="513">
                  <c:v>1542.33</c:v>
                </c:pt>
                <c:pt idx="514">
                  <c:v>1545.33</c:v>
                </c:pt>
                <c:pt idx="515">
                  <c:v>1548.33</c:v>
                </c:pt>
                <c:pt idx="516">
                  <c:v>1551.33</c:v>
                </c:pt>
                <c:pt idx="517">
                  <c:v>1554.33</c:v>
                </c:pt>
                <c:pt idx="518">
                  <c:v>1557.33</c:v>
                </c:pt>
                <c:pt idx="519">
                  <c:v>1560.33</c:v>
                </c:pt>
                <c:pt idx="520">
                  <c:v>1563.33</c:v>
                </c:pt>
                <c:pt idx="521">
                  <c:v>1566.33</c:v>
                </c:pt>
                <c:pt idx="522">
                  <c:v>1569.33</c:v>
                </c:pt>
                <c:pt idx="523">
                  <c:v>1572.33</c:v>
                </c:pt>
                <c:pt idx="524">
                  <c:v>1575.33</c:v>
                </c:pt>
                <c:pt idx="525">
                  <c:v>1578.33</c:v>
                </c:pt>
                <c:pt idx="526">
                  <c:v>1581.33</c:v>
                </c:pt>
                <c:pt idx="527">
                  <c:v>1584.33</c:v>
                </c:pt>
                <c:pt idx="528">
                  <c:v>1587.33</c:v>
                </c:pt>
                <c:pt idx="529">
                  <c:v>1590.33</c:v>
                </c:pt>
                <c:pt idx="530">
                  <c:v>1593.33</c:v>
                </c:pt>
                <c:pt idx="531">
                  <c:v>1596.33</c:v>
                </c:pt>
                <c:pt idx="532">
                  <c:v>1599.33</c:v>
                </c:pt>
                <c:pt idx="533">
                  <c:v>1602.33</c:v>
                </c:pt>
                <c:pt idx="534">
                  <c:v>1605.33</c:v>
                </c:pt>
                <c:pt idx="535">
                  <c:v>1608.33</c:v>
                </c:pt>
                <c:pt idx="536">
                  <c:v>1611.33</c:v>
                </c:pt>
                <c:pt idx="537">
                  <c:v>1614.33</c:v>
                </c:pt>
                <c:pt idx="538">
                  <c:v>1617.33</c:v>
                </c:pt>
                <c:pt idx="539">
                  <c:v>1620.33</c:v>
                </c:pt>
                <c:pt idx="540">
                  <c:v>1623.33</c:v>
                </c:pt>
                <c:pt idx="541">
                  <c:v>1626.33</c:v>
                </c:pt>
                <c:pt idx="542">
                  <c:v>1629.33</c:v>
                </c:pt>
                <c:pt idx="543">
                  <c:v>1632.33</c:v>
                </c:pt>
                <c:pt idx="544">
                  <c:v>1635.33</c:v>
                </c:pt>
                <c:pt idx="545">
                  <c:v>1638.33</c:v>
                </c:pt>
                <c:pt idx="546">
                  <c:v>1641.33</c:v>
                </c:pt>
                <c:pt idx="547">
                  <c:v>1644.33</c:v>
                </c:pt>
                <c:pt idx="548">
                  <c:v>1647.33</c:v>
                </c:pt>
                <c:pt idx="549">
                  <c:v>1650.33</c:v>
                </c:pt>
                <c:pt idx="550">
                  <c:v>1653.33</c:v>
                </c:pt>
                <c:pt idx="551">
                  <c:v>1656.33</c:v>
                </c:pt>
                <c:pt idx="552">
                  <c:v>1659.33</c:v>
                </c:pt>
                <c:pt idx="553">
                  <c:v>1662.33</c:v>
                </c:pt>
                <c:pt idx="554">
                  <c:v>1665.33</c:v>
                </c:pt>
                <c:pt idx="555">
                  <c:v>1668.33</c:v>
                </c:pt>
                <c:pt idx="556">
                  <c:v>1671.33</c:v>
                </c:pt>
                <c:pt idx="557">
                  <c:v>1674.33</c:v>
                </c:pt>
                <c:pt idx="558">
                  <c:v>1677.33</c:v>
                </c:pt>
                <c:pt idx="559">
                  <c:v>1680.33</c:v>
                </c:pt>
                <c:pt idx="560">
                  <c:v>1683.33</c:v>
                </c:pt>
                <c:pt idx="561">
                  <c:v>1686.33</c:v>
                </c:pt>
                <c:pt idx="562">
                  <c:v>1689.33</c:v>
                </c:pt>
                <c:pt idx="563">
                  <c:v>1692.33</c:v>
                </c:pt>
                <c:pt idx="564">
                  <c:v>1695.33</c:v>
                </c:pt>
                <c:pt idx="565">
                  <c:v>1698.33</c:v>
                </c:pt>
                <c:pt idx="566">
                  <c:v>1701.33</c:v>
                </c:pt>
                <c:pt idx="567">
                  <c:v>1704.33</c:v>
                </c:pt>
                <c:pt idx="568">
                  <c:v>1707.33</c:v>
                </c:pt>
                <c:pt idx="569">
                  <c:v>1710.33</c:v>
                </c:pt>
                <c:pt idx="570">
                  <c:v>1713.33</c:v>
                </c:pt>
                <c:pt idx="571">
                  <c:v>1716.33</c:v>
                </c:pt>
                <c:pt idx="572">
                  <c:v>1719.67</c:v>
                </c:pt>
                <c:pt idx="573">
                  <c:v>1722.67</c:v>
                </c:pt>
                <c:pt idx="574">
                  <c:v>1725.67</c:v>
                </c:pt>
                <c:pt idx="575">
                  <c:v>1728.67</c:v>
                </c:pt>
                <c:pt idx="576">
                  <c:v>1731.67</c:v>
                </c:pt>
                <c:pt idx="577">
                  <c:v>1734.67</c:v>
                </c:pt>
                <c:pt idx="578">
                  <c:v>1737.67</c:v>
                </c:pt>
                <c:pt idx="579">
                  <c:v>1740.67</c:v>
                </c:pt>
                <c:pt idx="580">
                  <c:v>1743.67</c:v>
                </c:pt>
                <c:pt idx="581">
                  <c:v>1746.67</c:v>
                </c:pt>
                <c:pt idx="582">
                  <c:v>1749.67</c:v>
                </c:pt>
                <c:pt idx="583">
                  <c:v>1752.67</c:v>
                </c:pt>
                <c:pt idx="584">
                  <c:v>1755.67</c:v>
                </c:pt>
                <c:pt idx="585">
                  <c:v>1758.67</c:v>
                </c:pt>
                <c:pt idx="586">
                  <c:v>1761.67</c:v>
                </c:pt>
                <c:pt idx="587">
                  <c:v>1764.67</c:v>
                </c:pt>
                <c:pt idx="588">
                  <c:v>1767.67</c:v>
                </c:pt>
                <c:pt idx="589">
                  <c:v>1770.67</c:v>
                </c:pt>
                <c:pt idx="590">
                  <c:v>1773.67</c:v>
                </c:pt>
                <c:pt idx="591">
                  <c:v>1776.67</c:v>
                </c:pt>
                <c:pt idx="592">
                  <c:v>1779.67</c:v>
                </c:pt>
                <c:pt idx="593">
                  <c:v>1782.67</c:v>
                </c:pt>
                <c:pt idx="594">
                  <c:v>1785.67</c:v>
                </c:pt>
                <c:pt idx="595">
                  <c:v>1788.67</c:v>
                </c:pt>
                <c:pt idx="596">
                  <c:v>1791.67</c:v>
                </c:pt>
                <c:pt idx="597">
                  <c:v>1794.67</c:v>
                </c:pt>
                <c:pt idx="598">
                  <c:v>1797.67</c:v>
                </c:pt>
                <c:pt idx="599">
                  <c:v>1800.67</c:v>
                </c:pt>
                <c:pt idx="600">
                  <c:v>1803.67</c:v>
                </c:pt>
                <c:pt idx="601">
                  <c:v>1806.67</c:v>
                </c:pt>
                <c:pt idx="602">
                  <c:v>1809.67</c:v>
                </c:pt>
                <c:pt idx="603">
                  <c:v>1812.67</c:v>
                </c:pt>
                <c:pt idx="604">
                  <c:v>1815.67</c:v>
                </c:pt>
                <c:pt idx="605">
                  <c:v>1818.67</c:v>
                </c:pt>
                <c:pt idx="606">
                  <c:v>1821.67</c:v>
                </c:pt>
                <c:pt idx="607">
                  <c:v>1824.67</c:v>
                </c:pt>
                <c:pt idx="608">
                  <c:v>1827.67</c:v>
                </c:pt>
                <c:pt idx="609">
                  <c:v>1830.67</c:v>
                </c:pt>
                <c:pt idx="610">
                  <c:v>1833.67</c:v>
                </c:pt>
                <c:pt idx="611">
                  <c:v>1836.67</c:v>
                </c:pt>
                <c:pt idx="612">
                  <c:v>1839.67</c:v>
                </c:pt>
                <c:pt idx="613">
                  <c:v>1842.67</c:v>
                </c:pt>
                <c:pt idx="614">
                  <c:v>1845.67</c:v>
                </c:pt>
                <c:pt idx="615">
                  <c:v>1848.67</c:v>
                </c:pt>
                <c:pt idx="616">
                  <c:v>1851.67</c:v>
                </c:pt>
                <c:pt idx="617">
                  <c:v>1854.67</c:v>
                </c:pt>
                <c:pt idx="618">
                  <c:v>1857.67</c:v>
                </c:pt>
                <c:pt idx="619">
                  <c:v>1860.67</c:v>
                </c:pt>
                <c:pt idx="620">
                  <c:v>1863.67</c:v>
                </c:pt>
                <c:pt idx="621">
                  <c:v>1866.67</c:v>
                </c:pt>
                <c:pt idx="622">
                  <c:v>1869.67</c:v>
                </c:pt>
                <c:pt idx="623">
                  <c:v>1872.67</c:v>
                </c:pt>
                <c:pt idx="624">
                  <c:v>1875.67</c:v>
                </c:pt>
                <c:pt idx="625">
                  <c:v>1878.67</c:v>
                </c:pt>
                <c:pt idx="626">
                  <c:v>1881.67</c:v>
                </c:pt>
                <c:pt idx="627">
                  <c:v>1884.67</c:v>
                </c:pt>
                <c:pt idx="628">
                  <c:v>1887.67</c:v>
                </c:pt>
                <c:pt idx="629">
                  <c:v>1890.67</c:v>
                </c:pt>
                <c:pt idx="630">
                  <c:v>1893.67</c:v>
                </c:pt>
                <c:pt idx="631">
                  <c:v>1896.67</c:v>
                </c:pt>
                <c:pt idx="632">
                  <c:v>1899.67</c:v>
                </c:pt>
                <c:pt idx="633">
                  <c:v>1902.67</c:v>
                </c:pt>
                <c:pt idx="634">
                  <c:v>1905.67</c:v>
                </c:pt>
                <c:pt idx="635">
                  <c:v>1908.67</c:v>
                </c:pt>
                <c:pt idx="636">
                  <c:v>1911.67</c:v>
                </c:pt>
                <c:pt idx="637">
                  <c:v>1914.67</c:v>
                </c:pt>
                <c:pt idx="638">
                  <c:v>1917.67</c:v>
                </c:pt>
                <c:pt idx="639">
                  <c:v>1920.67</c:v>
                </c:pt>
                <c:pt idx="640">
                  <c:v>1923.67</c:v>
                </c:pt>
                <c:pt idx="641">
                  <c:v>1926.67</c:v>
                </c:pt>
                <c:pt idx="642">
                  <c:v>1929.67</c:v>
                </c:pt>
                <c:pt idx="643">
                  <c:v>1932.67</c:v>
                </c:pt>
                <c:pt idx="644">
                  <c:v>1935.67</c:v>
                </c:pt>
                <c:pt idx="645">
                  <c:v>1938.67</c:v>
                </c:pt>
                <c:pt idx="646">
                  <c:v>1941.67</c:v>
                </c:pt>
                <c:pt idx="647">
                  <c:v>1944.67</c:v>
                </c:pt>
                <c:pt idx="648">
                  <c:v>1947.67</c:v>
                </c:pt>
                <c:pt idx="649">
                  <c:v>1950.67</c:v>
                </c:pt>
                <c:pt idx="650">
                  <c:v>1953.67</c:v>
                </c:pt>
                <c:pt idx="651">
                  <c:v>1956.67</c:v>
                </c:pt>
                <c:pt idx="652">
                  <c:v>1959.67</c:v>
                </c:pt>
                <c:pt idx="653">
                  <c:v>1962.67</c:v>
                </c:pt>
                <c:pt idx="654">
                  <c:v>1965.67</c:v>
                </c:pt>
                <c:pt idx="655">
                  <c:v>1968.67</c:v>
                </c:pt>
                <c:pt idx="656">
                  <c:v>1971.67</c:v>
                </c:pt>
                <c:pt idx="657">
                  <c:v>1974.67</c:v>
                </c:pt>
                <c:pt idx="658">
                  <c:v>1977.67</c:v>
                </c:pt>
                <c:pt idx="659">
                  <c:v>1980.67</c:v>
                </c:pt>
                <c:pt idx="660">
                  <c:v>1983.67</c:v>
                </c:pt>
                <c:pt idx="661">
                  <c:v>1986.67</c:v>
                </c:pt>
                <c:pt idx="662">
                  <c:v>1989.67</c:v>
                </c:pt>
                <c:pt idx="663">
                  <c:v>1992.67</c:v>
                </c:pt>
                <c:pt idx="664">
                  <c:v>1995.67</c:v>
                </c:pt>
                <c:pt idx="665">
                  <c:v>1998.67</c:v>
                </c:pt>
                <c:pt idx="666">
                  <c:v>2001.67</c:v>
                </c:pt>
                <c:pt idx="667">
                  <c:v>2004.67</c:v>
                </c:pt>
                <c:pt idx="668">
                  <c:v>2007.67</c:v>
                </c:pt>
                <c:pt idx="669">
                  <c:v>2010.67</c:v>
                </c:pt>
                <c:pt idx="670">
                  <c:v>2013.67</c:v>
                </c:pt>
                <c:pt idx="671">
                  <c:v>2016.67</c:v>
                </c:pt>
                <c:pt idx="672">
                  <c:v>2019.67</c:v>
                </c:pt>
                <c:pt idx="673">
                  <c:v>2022.67</c:v>
                </c:pt>
                <c:pt idx="674">
                  <c:v>2025.67</c:v>
                </c:pt>
                <c:pt idx="675">
                  <c:v>2028.67</c:v>
                </c:pt>
                <c:pt idx="676">
                  <c:v>2031.67</c:v>
                </c:pt>
                <c:pt idx="677">
                  <c:v>2034.67</c:v>
                </c:pt>
                <c:pt idx="678">
                  <c:v>2037.67</c:v>
                </c:pt>
                <c:pt idx="679">
                  <c:v>2040.67</c:v>
                </c:pt>
                <c:pt idx="680">
                  <c:v>2043.67</c:v>
                </c:pt>
                <c:pt idx="681">
                  <c:v>2046.67</c:v>
                </c:pt>
                <c:pt idx="682">
                  <c:v>2049.67</c:v>
                </c:pt>
                <c:pt idx="683">
                  <c:v>2052.67</c:v>
                </c:pt>
                <c:pt idx="684">
                  <c:v>2055.67</c:v>
                </c:pt>
                <c:pt idx="685">
                  <c:v>2058.67</c:v>
                </c:pt>
                <c:pt idx="686">
                  <c:v>2061.67</c:v>
                </c:pt>
                <c:pt idx="687">
                  <c:v>2064.67</c:v>
                </c:pt>
                <c:pt idx="688">
                  <c:v>2067.67</c:v>
                </c:pt>
                <c:pt idx="689">
                  <c:v>2070.67</c:v>
                </c:pt>
                <c:pt idx="690">
                  <c:v>2073.67</c:v>
                </c:pt>
                <c:pt idx="691">
                  <c:v>2076.67</c:v>
                </c:pt>
                <c:pt idx="692">
                  <c:v>2079.67</c:v>
                </c:pt>
                <c:pt idx="693">
                  <c:v>2082.67</c:v>
                </c:pt>
                <c:pt idx="694">
                  <c:v>2085.67</c:v>
                </c:pt>
                <c:pt idx="695">
                  <c:v>2088.67</c:v>
                </c:pt>
                <c:pt idx="696">
                  <c:v>2091.67</c:v>
                </c:pt>
                <c:pt idx="697">
                  <c:v>2094.67</c:v>
                </c:pt>
                <c:pt idx="698">
                  <c:v>2097.67</c:v>
                </c:pt>
                <c:pt idx="699">
                  <c:v>2100.67</c:v>
                </c:pt>
                <c:pt idx="700">
                  <c:v>2103.67</c:v>
                </c:pt>
                <c:pt idx="701">
                  <c:v>2106.67</c:v>
                </c:pt>
                <c:pt idx="702">
                  <c:v>2109.67</c:v>
                </c:pt>
                <c:pt idx="703">
                  <c:v>2112.67</c:v>
                </c:pt>
                <c:pt idx="704">
                  <c:v>2115.67</c:v>
                </c:pt>
                <c:pt idx="705">
                  <c:v>2118.67</c:v>
                </c:pt>
                <c:pt idx="706">
                  <c:v>2121.67</c:v>
                </c:pt>
                <c:pt idx="707">
                  <c:v>2124.67</c:v>
                </c:pt>
                <c:pt idx="708">
                  <c:v>2127.67</c:v>
                </c:pt>
                <c:pt idx="709">
                  <c:v>2130.67</c:v>
                </c:pt>
                <c:pt idx="710">
                  <c:v>2133.67</c:v>
                </c:pt>
                <c:pt idx="711">
                  <c:v>2136.67</c:v>
                </c:pt>
                <c:pt idx="712">
                  <c:v>2139.67</c:v>
                </c:pt>
                <c:pt idx="713">
                  <c:v>2142.67</c:v>
                </c:pt>
                <c:pt idx="714">
                  <c:v>2145.67</c:v>
                </c:pt>
                <c:pt idx="715">
                  <c:v>2148.67</c:v>
                </c:pt>
                <c:pt idx="716">
                  <c:v>2151.67</c:v>
                </c:pt>
                <c:pt idx="717">
                  <c:v>2154.67</c:v>
                </c:pt>
                <c:pt idx="718">
                  <c:v>2157.67</c:v>
                </c:pt>
                <c:pt idx="719">
                  <c:v>2160.67</c:v>
                </c:pt>
                <c:pt idx="720">
                  <c:v>2163.67</c:v>
                </c:pt>
                <c:pt idx="721">
                  <c:v>2166.67</c:v>
                </c:pt>
                <c:pt idx="722">
                  <c:v>2169.67</c:v>
                </c:pt>
                <c:pt idx="723">
                  <c:v>2172.67</c:v>
                </c:pt>
                <c:pt idx="724">
                  <c:v>2175.67</c:v>
                </c:pt>
                <c:pt idx="725">
                  <c:v>2178.67</c:v>
                </c:pt>
                <c:pt idx="726">
                  <c:v>2181.67</c:v>
                </c:pt>
                <c:pt idx="727">
                  <c:v>2184.67</c:v>
                </c:pt>
                <c:pt idx="728">
                  <c:v>2187.67</c:v>
                </c:pt>
                <c:pt idx="729">
                  <c:v>2190.67</c:v>
                </c:pt>
                <c:pt idx="730">
                  <c:v>2193.67</c:v>
                </c:pt>
                <c:pt idx="731">
                  <c:v>2196.67</c:v>
                </c:pt>
                <c:pt idx="732">
                  <c:v>2199.67</c:v>
                </c:pt>
                <c:pt idx="733">
                  <c:v>2202.67</c:v>
                </c:pt>
                <c:pt idx="734">
                  <c:v>2205.67</c:v>
                </c:pt>
                <c:pt idx="735">
                  <c:v>2208.67</c:v>
                </c:pt>
                <c:pt idx="736">
                  <c:v>2211.67</c:v>
                </c:pt>
                <c:pt idx="737">
                  <c:v>2214.67</c:v>
                </c:pt>
                <c:pt idx="738">
                  <c:v>2217.67</c:v>
                </c:pt>
                <c:pt idx="739">
                  <c:v>2220.67</c:v>
                </c:pt>
                <c:pt idx="740">
                  <c:v>2223.67</c:v>
                </c:pt>
                <c:pt idx="741">
                  <c:v>2226.67</c:v>
                </c:pt>
                <c:pt idx="742">
                  <c:v>2229.67</c:v>
                </c:pt>
                <c:pt idx="743">
                  <c:v>2232.67</c:v>
                </c:pt>
                <c:pt idx="744">
                  <c:v>2235.67</c:v>
                </c:pt>
                <c:pt idx="745">
                  <c:v>2238.67</c:v>
                </c:pt>
                <c:pt idx="746">
                  <c:v>2241.67</c:v>
                </c:pt>
                <c:pt idx="747">
                  <c:v>2244.67</c:v>
                </c:pt>
                <c:pt idx="748">
                  <c:v>2247.67</c:v>
                </c:pt>
                <c:pt idx="749">
                  <c:v>2250.67</c:v>
                </c:pt>
                <c:pt idx="750">
                  <c:v>2253.67</c:v>
                </c:pt>
                <c:pt idx="751">
                  <c:v>2256.67</c:v>
                </c:pt>
                <c:pt idx="752">
                  <c:v>2259.67</c:v>
                </c:pt>
                <c:pt idx="753">
                  <c:v>2262.67</c:v>
                </c:pt>
                <c:pt idx="754">
                  <c:v>2265.67</c:v>
                </c:pt>
                <c:pt idx="755">
                  <c:v>2268.67</c:v>
                </c:pt>
                <c:pt idx="756">
                  <c:v>2271.67</c:v>
                </c:pt>
                <c:pt idx="757">
                  <c:v>2274.67</c:v>
                </c:pt>
                <c:pt idx="758">
                  <c:v>2277.67</c:v>
                </c:pt>
                <c:pt idx="759">
                  <c:v>2280.67</c:v>
                </c:pt>
                <c:pt idx="760">
                  <c:v>2283.67</c:v>
                </c:pt>
                <c:pt idx="761">
                  <c:v>2286.67</c:v>
                </c:pt>
                <c:pt idx="762">
                  <c:v>2289.67</c:v>
                </c:pt>
                <c:pt idx="763">
                  <c:v>2292.67</c:v>
                </c:pt>
                <c:pt idx="764">
                  <c:v>2295.67</c:v>
                </c:pt>
                <c:pt idx="765">
                  <c:v>2298.67</c:v>
                </c:pt>
                <c:pt idx="766">
                  <c:v>2301.67</c:v>
                </c:pt>
                <c:pt idx="767">
                  <c:v>2304.67</c:v>
                </c:pt>
                <c:pt idx="768">
                  <c:v>2307.67</c:v>
                </c:pt>
                <c:pt idx="769">
                  <c:v>2310.67</c:v>
                </c:pt>
                <c:pt idx="770">
                  <c:v>2313.67</c:v>
                </c:pt>
                <c:pt idx="771">
                  <c:v>2316.67</c:v>
                </c:pt>
                <c:pt idx="772">
                  <c:v>2319.67</c:v>
                </c:pt>
                <c:pt idx="773">
                  <c:v>2322.67</c:v>
                </c:pt>
                <c:pt idx="774">
                  <c:v>2325.67</c:v>
                </c:pt>
                <c:pt idx="775">
                  <c:v>2328.67</c:v>
                </c:pt>
                <c:pt idx="776">
                  <c:v>2331.67</c:v>
                </c:pt>
                <c:pt idx="777">
                  <c:v>2334.67</c:v>
                </c:pt>
                <c:pt idx="778">
                  <c:v>2337.67</c:v>
                </c:pt>
                <c:pt idx="779">
                  <c:v>2340.67</c:v>
                </c:pt>
                <c:pt idx="780">
                  <c:v>2343.67</c:v>
                </c:pt>
                <c:pt idx="781">
                  <c:v>2346.67</c:v>
                </c:pt>
                <c:pt idx="782">
                  <c:v>2349.67</c:v>
                </c:pt>
                <c:pt idx="783">
                  <c:v>2352.67</c:v>
                </c:pt>
                <c:pt idx="784">
                  <c:v>2355.67</c:v>
                </c:pt>
                <c:pt idx="785">
                  <c:v>2358.67</c:v>
                </c:pt>
                <c:pt idx="786">
                  <c:v>2361.67</c:v>
                </c:pt>
                <c:pt idx="787">
                  <c:v>2364.67</c:v>
                </c:pt>
                <c:pt idx="788">
                  <c:v>2367.67</c:v>
                </c:pt>
                <c:pt idx="789">
                  <c:v>2370.67</c:v>
                </c:pt>
                <c:pt idx="790">
                  <c:v>2373.67</c:v>
                </c:pt>
                <c:pt idx="791">
                  <c:v>2376.67</c:v>
                </c:pt>
                <c:pt idx="792">
                  <c:v>2379.67</c:v>
                </c:pt>
                <c:pt idx="793">
                  <c:v>2382.67</c:v>
                </c:pt>
                <c:pt idx="794">
                  <c:v>2385.67</c:v>
                </c:pt>
                <c:pt idx="795">
                  <c:v>2388.67</c:v>
                </c:pt>
                <c:pt idx="796">
                  <c:v>2391.67</c:v>
                </c:pt>
                <c:pt idx="797">
                  <c:v>2394.67</c:v>
                </c:pt>
                <c:pt idx="798">
                  <c:v>2397.67</c:v>
                </c:pt>
                <c:pt idx="799">
                  <c:v>2400.67</c:v>
                </c:pt>
                <c:pt idx="800">
                  <c:v>2403.67</c:v>
                </c:pt>
                <c:pt idx="801">
                  <c:v>2406.67</c:v>
                </c:pt>
                <c:pt idx="802">
                  <c:v>2409.67</c:v>
                </c:pt>
                <c:pt idx="803">
                  <c:v>2412.67</c:v>
                </c:pt>
                <c:pt idx="804">
                  <c:v>2415.67</c:v>
                </c:pt>
                <c:pt idx="805">
                  <c:v>2418.67</c:v>
                </c:pt>
                <c:pt idx="806">
                  <c:v>2421.67</c:v>
                </c:pt>
                <c:pt idx="807">
                  <c:v>2424.67</c:v>
                </c:pt>
                <c:pt idx="808">
                  <c:v>2427.67</c:v>
                </c:pt>
                <c:pt idx="809">
                  <c:v>2430.67</c:v>
                </c:pt>
                <c:pt idx="810">
                  <c:v>2433.67</c:v>
                </c:pt>
                <c:pt idx="811">
                  <c:v>2436.67</c:v>
                </c:pt>
                <c:pt idx="812">
                  <c:v>2439.67</c:v>
                </c:pt>
                <c:pt idx="813">
                  <c:v>2442.67</c:v>
                </c:pt>
                <c:pt idx="814">
                  <c:v>2445.67</c:v>
                </c:pt>
                <c:pt idx="815">
                  <c:v>2448.67</c:v>
                </c:pt>
                <c:pt idx="816">
                  <c:v>2451.67</c:v>
                </c:pt>
                <c:pt idx="817">
                  <c:v>2454.67</c:v>
                </c:pt>
                <c:pt idx="818">
                  <c:v>2457.67</c:v>
                </c:pt>
                <c:pt idx="819">
                  <c:v>2460.67</c:v>
                </c:pt>
                <c:pt idx="820">
                  <c:v>2463.67</c:v>
                </c:pt>
                <c:pt idx="821">
                  <c:v>2466.67</c:v>
                </c:pt>
                <c:pt idx="822">
                  <c:v>2469.67</c:v>
                </c:pt>
                <c:pt idx="823">
                  <c:v>2472.67</c:v>
                </c:pt>
                <c:pt idx="824">
                  <c:v>2475.67</c:v>
                </c:pt>
                <c:pt idx="825">
                  <c:v>2478.67</c:v>
                </c:pt>
                <c:pt idx="826">
                  <c:v>2481.67</c:v>
                </c:pt>
                <c:pt idx="827">
                  <c:v>2484.67</c:v>
                </c:pt>
                <c:pt idx="828">
                  <c:v>2487.67</c:v>
                </c:pt>
                <c:pt idx="829">
                  <c:v>2490.67</c:v>
                </c:pt>
                <c:pt idx="830">
                  <c:v>2493.67</c:v>
                </c:pt>
                <c:pt idx="831">
                  <c:v>2496.67</c:v>
                </c:pt>
                <c:pt idx="832">
                  <c:v>2499.67</c:v>
                </c:pt>
                <c:pt idx="833">
                  <c:v>2502.67</c:v>
                </c:pt>
                <c:pt idx="834">
                  <c:v>2505.67</c:v>
                </c:pt>
                <c:pt idx="835">
                  <c:v>2508.67</c:v>
                </c:pt>
                <c:pt idx="836">
                  <c:v>2511.67</c:v>
                </c:pt>
                <c:pt idx="837">
                  <c:v>2514.67</c:v>
                </c:pt>
                <c:pt idx="838">
                  <c:v>2517.67</c:v>
                </c:pt>
                <c:pt idx="839">
                  <c:v>2520.67</c:v>
                </c:pt>
                <c:pt idx="840">
                  <c:v>2523.67</c:v>
                </c:pt>
                <c:pt idx="841">
                  <c:v>2526.67</c:v>
                </c:pt>
                <c:pt idx="842">
                  <c:v>2529.67</c:v>
                </c:pt>
                <c:pt idx="843">
                  <c:v>2532.67</c:v>
                </c:pt>
                <c:pt idx="844">
                  <c:v>2535.67</c:v>
                </c:pt>
                <c:pt idx="845">
                  <c:v>2538.67</c:v>
                </c:pt>
                <c:pt idx="846">
                  <c:v>2541.67</c:v>
                </c:pt>
                <c:pt idx="847">
                  <c:v>2544.67</c:v>
                </c:pt>
                <c:pt idx="848">
                  <c:v>2547.67</c:v>
                </c:pt>
                <c:pt idx="849">
                  <c:v>2550.67</c:v>
                </c:pt>
                <c:pt idx="850">
                  <c:v>2553.67</c:v>
                </c:pt>
                <c:pt idx="851">
                  <c:v>2556.67</c:v>
                </c:pt>
                <c:pt idx="852">
                  <c:v>2559.67</c:v>
                </c:pt>
                <c:pt idx="853">
                  <c:v>2562.67</c:v>
                </c:pt>
                <c:pt idx="854">
                  <c:v>2565.67</c:v>
                </c:pt>
                <c:pt idx="855">
                  <c:v>2568.67</c:v>
                </c:pt>
                <c:pt idx="856">
                  <c:v>2571.67</c:v>
                </c:pt>
                <c:pt idx="857">
                  <c:v>2574.67</c:v>
                </c:pt>
                <c:pt idx="858">
                  <c:v>2577.67</c:v>
                </c:pt>
                <c:pt idx="859">
                  <c:v>2580.67</c:v>
                </c:pt>
                <c:pt idx="860">
                  <c:v>2583.67</c:v>
                </c:pt>
                <c:pt idx="861">
                  <c:v>2586.67</c:v>
                </c:pt>
                <c:pt idx="862">
                  <c:v>2589.67</c:v>
                </c:pt>
                <c:pt idx="863">
                  <c:v>2592.67</c:v>
                </c:pt>
                <c:pt idx="864">
                  <c:v>2595.67</c:v>
                </c:pt>
                <c:pt idx="865">
                  <c:v>2598.67</c:v>
                </c:pt>
                <c:pt idx="866">
                  <c:v>2601.67</c:v>
                </c:pt>
                <c:pt idx="867">
                  <c:v>2604.67</c:v>
                </c:pt>
                <c:pt idx="868">
                  <c:v>2607.67</c:v>
                </c:pt>
                <c:pt idx="869">
                  <c:v>2610.67</c:v>
                </c:pt>
                <c:pt idx="870">
                  <c:v>2613.67</c:v>
                </c:pt>
                <c:pt idx="871">
                  <c:v>2616.67</c:v>
                </c:pt>
                <c:pt idx="872">
                  <c:v>2619.67</c:v>
                </c:pt>
                <c:pt idx="873">
                  <c:v>2622.67</c:v>
                </c:pt>
                <c:pt idx="874">
                  <c:v>2625.67</c:v>
                </c:pt>
                <c:pt idx="875">
                  <c:v>2628.67</c:v>
                </c:pt>
                <c:pt idx="876">
                  <c:v>2631.67</c:v>
                </c:pt>
                <c:pt idx="877">
                  <c:v>2634.67</c:v>
                </c:pt>
                <c:pt idx="878">
                  <c:v>2637.67</c:v>
                </c:pt>
                <c:pt idx="879">
                  <c:v>2640.67</c:v>
                </c:pt>
                <c:pt idx="880">
                  <c:v>2643.67</c:v>
                </c:pt>
                <c:pt idx="881">
                  <c:v>2646.67</c:v>
                </c:pt>
                <c:pt idx="882">
                  <c:v>2649.67</c:v>
                </c:pt>
                <c:pt idx="883">
                  <c:v>2652.67</c:v>
                </c:pt>
                <c:pt idx="884">
                  <c:v>2655.67</c:v>
                </c:pt>
                <c:pt idx="885">
                  <c:v>2658.67</c:v>
                </c:pt>
                <c:pt idx="886">
                  <c:v>2661.67</c:v>
                </c:pt>
                <c:pt idx="887">
                  <c:v>2664.67</c:v>
                </c:pt>
                <c:pt idx="888">
                  <c:v>2667.67</c:v>
                </c:pt>
                <c:pt idx="889">
                  <c:v>2670.67</c:v>
                </c:pt>
                <c:pt idx="890">
                  <c:v>2673.67</c:v>
                </c:pt>
                <c:pt idx="891">
                  <c:v>2676.67</c:v>
                </c:pt>
                <c:pt idx="892">
                  <c:v>2679.67</c:v>
                </c:pt>
                <c:pt idx="893">
                  <c:v>2682.67</c:v>
                </c:pt>
                <c:pt idx="894">
                  <c:v>2685.67</c:v>
                </c:pt>
                <c:pt idx="895">
                  <c:v>2688.67</c:v>
                </c:pt>
                <c:pt idx="896">
                  <c:v>2691.67</c:v>
                </c:pt>
                <c:pt idx="897">
                  <c:v>2694.67</c:v>
                </c:pt>
                <c:pt idx="898">
                  <c:v>2697.67</c:v>
                </c:pt>
                <c:pt idx="899">
                  <c:v>2700.67</c:v>
                </c:pt>
                <c:pt idx="900">
                  <c:v>2703.67</c:v>
                </c:pt>
                <c:pt idx="901">
                  <c:v>2706.67</c:v>
                </c:pt>
                <c:pt idx="902">
                  <c:v>2709.67</c:v>
                </c:pt>
                <c:pt idx="903">
                  <c:v>2712.67</c:v>
                </c:pt>
                <c:pt idx="904">
                  <c:v>2715.67</c:v>
                </c:pt>
                <c:pt idx="905">
                  <c:v>2718.67</c:v>
                </c:pt>
                <c:pt idx="906">
                  <c:v>2721.67</c:v>
                </c:pt>
                <c:pt idx="907">
                  <c:v>2724.67</c:v>
                </c:pt>
                <c:pt idx="908">
                  <c:v>2727.67</c:v>
                </c:pt>
                <c:pt idx="909">
                  <c:v>2730.67</c:v>
                </c:pt>
                <c:pt idx="910">
                  <c:v>2733.67</c:v>
                </c:pt>
                <c:pt idx="911">
                  <c:v>2736.67</c:v>
                </c:pt>
                <c:pt idx="912">
                  <c:v>2739.67</c:v>
                </c:pt>
                <c:pt idx="913">
                  <c:v>2742.67</c:v>
                </c:pt>
                <c:pt idx="914">
                  <c:v>2745.67</c:v>
                </c:pt>
                <c:pt idx="915">
                  <c:v>2748.67</c:v>
                </c:pt>
                <c:pt idx="916">
                  <c:v>2751.67</c:v>
                </c:pt>
                <c:pt idx="917">
                  <c:v>2754.67</c:v>
                </c:pt>
                <c:pt idx="918">
                  <c:v>2757.67</c:v>
                </c:pt>
                <c:pt idx="919">
                  <c:v>2760.67</c:v>
                </c:pt>
                <c:pt idx="920">
                  <c:v>2763.67</c:v>
                </c:pt>
                <c:pt idx="921">
                  <c:v>2766.67</c:v>
                </c:pt>
                <c:pt idx="922">
                  <c:v>2769.67</c:v>
                </c:pt>
                <c:pt idx="923">
                  <c:v>2772.67</c:v>
                </c:pt>
                <c:pt idx="924">
                  <c:v>2775.67</c:v>
                </c:pt>
                <c:pt idx="925">
                  <c:v>2778.67</c:v>
                </c:pt>
                <c:pt idx="926">
                  <c:v>2781.67</c:v>
                </c:pt>
                <c:pt idx="927">
                  <c:v>2784.67</c:v>
                </c:pt>
                <c:pt idx="928">
                  <c:v>2787.67</c:v>
                </c:pt>
                <c:pt idx="929">
                  <c:v>2790.67</c:v>
                </c:pt>
                <c:pt idx="930">
                  <c:v>2793.67</c:v>
                </c:pt>
                <c:pt idx="931">
                  <c:v>2796.67</c:v>
                </c:pt>
                <c:pt idx="932">
                  <c:v>2799.67</c:v>
                </c:pt>
                <c:pt idx="933">
                  <c:v>2802.67</c:v>
                </c:pt>
                <c:pt idx="934">
                  <c:v>2805.67</c:v>
                </c:pt>
                <c:pt idx="935">
                  <c:v>2808.67</c:v>
                </c:pt>
                <c:pt idx="936">
                  <c:v>2811.67</c:v>
                </c:pt>
                <c:pt idx="937">
                  <c:v>2814.67</c:v>
                </c:pt>
                <c:pt idx="938">
                  <c:v>2817.67</c:v>
                </c:pt>
                <c:pt idx="939">
                  <c:v>2820.67</c:v>
                </c:pt>
                <c:pt idx="940">
                  <c:v>2823.67</c:v>
                </c:pt>
                <c:pt idx="941">
                  <c:v>2826.67</c:v>
                </c:pt>
                <c:pt idx="942">
                  <c:v>2829.67</c:v>
                </c:pt>
                <c:pt idx="943">
                  <c:v>2832.67</c:v>
                </c:pt>
                <c:pt idx="944">
                  <c:v>2835.67</c:v>
                </c:pt>
                <c:pt idx="945">
                  <c:v>2838.67</c:v>
                </c:pt>
                <c:pt idx="946">
                  <c:v>2841.67</c:v>
                </c:pt>
                <c:pt idx="947">
                  <c:v>2844.67</c:v>
                </c:pt>
                <c:pt idx="948">
                  <c:v>2847.67</c:v>
                </c:pt>
                <c:pt idx="949">
                  <c:v>2850.67</c:v>
                </c:pt>
                <c:pt idx="950">
                  <c:v>2853.67</c:v>
                </c:pt>
                <c:pt idx="951">
                  <c:v>2856.67</c:v>
                </c:pt>
                <c:pt idx="952">
                  <c:v>2859.67</c:v>
                </c:pt>
                <c:pt idx="953">
                  <c:v>2862.67</c:v>
                </c:pt>
                <c:pt idx="954">
                  <c:v>2865.67</c:v>
                </c:pt>
                <c:pt idx="955">
                  <c:v>2868.67</c:v>
                </c:pt>
                <c:pt idx="956">
                  <c:v>2871.67</c:v>
                </c:pt>
                <c:pt idx="957">
                  <c:v>2874.67</c:v>
                </c:pt>
                <c:pt idx="958">
                  <c:v>2877.67</c:v>
                </c:pt>
                <c:pt idx="959">
                  <c:v>2880.67</c:v>
                </c:pt>
                <c:pt idx="960">
                  <c:v>2883.67</c:v>
                </c:pt>
                <c:pt idx="961">
                  <c:v>2886.67</c:v>
                </c:pt>
                <c:pt idx="962">
                  <c:v>2889.67</c:v>
                </c:pt>
                <c:pt idx="963">
                  <c:v>2892.67</c:v>
                </c:pt>
                <c:pt idx="964">
                  <c:v>2895.67</c:v>
                </c:pt>
                <c:pt idx="965">
                  <c:v>2898.67</c:v>
                </c:pt>
                <c:pt idx="966">
                  <c:v>2901.67</c:v>
                </c:pt>
                <c:pt idx="967">
                  <c:v>2904.67</c:v>
                </c:pt>
                <c:pt idx="968">
                  <c:v>2907.67</c:v>
                </c:pt>
                <c:pt idx="969">
                  <c:v>2910.67</c:v>
                </c:pt>
                <c:pt idx="970">
                  <c:v>2913.67</c:v>
                </c:pt>
                <c:pt idx="971">
                  <c:v>2916.67</c:v>
                </c:pt>
                <c:pt idx="972">
                  <c:v>2919.67</c:v>
                </c:pt>
                <c:pt idx="973">
                  <c:v>2922.67</c:v>
                </c:pt>
                <c:pt idx="974">
                  <c:v>2925.67</c:v>
                </c:pt>
                <c:pt idx="975">
                  <c:v>2928.67</c:v>
                </c:pt>
                <c:pt idx="976">
                  <c:v>2931.67</c:v>
                </c:pt>
                <c:pt idx="977">
                  <c:v>2934.67</c:v>
                </c:pt>
                <c:pt idx="978">
                  <c:v>2937.67</c:v>
                </c:pt>
                <c:pt idx="979">
                  <c:v>2940.67</c:v>
                </c:pt>
                <c:pt idx="980">
                  <c:v>2943.67</c:v>
                </c:pt>
                <c:pt idx="981">
                  <c:v>2946.67</c:v>
                </c:pt>
                <c:pt idx="982">
                  <c:v>2949.67</c:v>
                </c:pt>
                <c:pt idx="983">
                  <c:v>2952.67</c:v>
                </c:pt>
                <c:pt idx="984">
                  <c:v>2955.67</c:v>
                </c:pt>
              </c:numCache>
            </c:numRef>
          </c:xVal>
          <c:yVal>
            <c:numRef>
              <c:f>'TY0002'!$G$2:$G$986</c:f>
              <c:numCache>
                <c:formatCode>General</c:formatCode>
                <c:ptCount val="985"/>
                <c:pt idx="0">
                  <c:v>1.4792000000000001</c:v>
                </c:pt>
                <c:pt idx="1">
                  <c:v>1.4765999999999999</c:v>
                </c:pt>
                <c:pt idx="2">
                  <c:v>1.4798</c:v>
                </c:pt>
                <c:pt idx="3">
                  <c:v>1.4802999999999999</c:v>
                </c:pt>
                <c:pt idx="4">
                  <c:v>1.4799</c:v>
                </c:pt>
                <c:pt idx="5">
                  <c:v>1.4798</c:v>
                </c:pt>
                <c:pt idx="6">
                  <c:v>1.4813000000000001</c:v>
                </c:pt>
                <c:pt idx="7">
                  <c:v>1.4798</c:v>
                </c:pt>
                <c:pt idx="8">
                  <c:v>1.4799</c:v>
                </c:pt>
                <c:pt idx="9">
                  <c:v>1.4801</c:v>
                </c:pt>
                <c:pt idx="10">
                  <c:v>1.4815</c:v>
                </c:pt>
                <c:pt idx="11">
                  <c:v>1.4804999999999999</c:v>
                </c:pt>
                <c:pt idx="12">
                  <c:v>1.4815</c:v>
                </c:pt>
                <c:pt idx="13">
                  <c:v>1.4815</c:v>
                </c:pt>
                <c:pt idx="14">
                  <c:v>1.4814000000000001</c:v>
                </c:pt>
                <c:pt idx="15">
                  <c:v>1.4802999999999999</c:v>
                </c:pt>
                <c:pt idx="16">
                  <c:v>1.4804999999999999</c:v>
                </c:pt>
                <c:pt idx="17">
                  <c:v>1.4809000000000001</c:v>
                </c:pt>
                <c:pt idx="18">
                  <c:v>1.48</c:v>
                </c:pt>
                <c:pt idx="19">
                  <c:v>1.4804999999999999</c:v>
                </c:pt>
                <c:pt idx="20">
                  <c:v>1.4806999999999999</c:v>
                </c:pt>
                <c:pt idx="21">
                  <c:v>1.4819</c:v>
                </c:pt>
                <c:pt idx="22">
                  <c:v>1.4807999999999999</c:v>
                </c:pt>
                <c:pt idx="23">
                  <c:v>1.4799</c:v>
                </c:pt>
                <c:pt idx="24">
                  <c:v>1.4816</c:v>
                </c:pt>
                <c:pt idx="25">
                  <c:v>1.4812000000000001</c:v>
                </c:pt>
                <c:pt idx="26">
                  <c:v>1.4795</c:v>
                </c:pt>
                <c:pt idx="27">
                  <c:v>1.4810000000000001</c:v>
                </c:pt>
                <c:pt idx="28">
                  <c:v>1.4799</c:v>
                </c:pt>
                <c:pt idx="29">
                  <c:v>1.4816</c:v>
                </c:pt>
                <c:pt idx="30">
                  <c:v>1.4803999999999999</c:v>
                </c:pt>
                <c:pt idx="31">
                  <c:v>1.4790000000000001</c:v>
                </c:pt>
                <c:pt idx="32">
                  <c:v>1.4810000000000001</c:v>
                </c:pt>
                <c:pt idx="33">
                  <c:v>1.4809000000000001</c:v>
                </c:pt>
                <c:pt idx="34">
                  <c:v>1.4797</c:v>
                </c:pt>
                <c:pt idx="35">
                  <c:v>1.4802</c:v>
                </c:pt>
                <c:pt idx="36">
                  <c:v>1.4805999999999999</c:v>
                </c:pt>
                <c:pt idx="37">
                  <c:v>1.4816</c:v>
                </c:pt>
                <c:pt idx="38">
                  <c:v>1.4803999999999999</c:v>
                </c:pt>
                <c:pt idx="39">
                  <c:v>1.4794</c:v>
                </c:pt>
                <c:pt idx="40">
                  <c:v>1.48</c:v>
                </c:pt>
                <c:pt idx="41">
                  <c:v>1.4816</c:v>
                </c:pt>
                <c:pt idx="42">
                  <c:v>1.4797</c:v>
                </c:pt>
                <c:pt idx="43">
                  <c:v>1.4801</c:v>
                </c:pt>
                <c:pt idx="44">
                  <c:v>1.4802</c:v>
                </c:pt>
                <c:pt idx="45">
                  <c:v>1.4796</c:v>
                </c:pt>
                <c:pt idx="46">
                  <c:v>1.4799</c:v>
                </c:pt>
                <c:pt idx="47">
                  <c:v>1.4801</c:v>
                </c:pt>
                <c:pt idx="48">
                  <c:v>1.4793000000000001</c:v>
                </c:pt>
                <c:pt idx="49">
                  <c:v>1.4798</c:v>
                </c:pt>
                <c:pt idx="50">
                  <c:v>1.4792000000000001</c:v>
                </c:pt>
                <c:pt idx="51">
                  <c:v>1.4793000000000001</c:v>
                </c:pt>
                <c:pt idx="52">
                  <c:v>1.4805999999999999</c:v>
                </c:pt>
                <c:pt idx="53">
                  <c:v>1.4804999999999999</c:v>
                </c:pt>
                <c:pt idx="54">
                  <c:v>1.4790000000000001</c:v>
                </c:pt>
                <c:pt idx="55">
                  <c:v>1.4802</c:v>
                </c:pt>
                <c:pt idx="56">
                  <c:v>1.4799</c:v>
                </c:pt>
                <c:pt idx="57">
                  <c:v>1.4803999999999999</c:v>
                </c:pt>
                <c:pt idx="58">
                  <c:v>1.4801</c:v>
                </c:pt>
                <c:pt idx="59">
                  <c:v>1.4785999999999999</c:v>
                </c:pt>
                <c:pt idx="60">
                  <c:v>1.4795</c:v>
                </c:pt>
                <c:pt idx="61">
                  <c:v>1.4815</c:v>
                </c:pt>
                <c:pt idx="62">
                  <c:v>1.4798</c:v>
                </c:pt>
                <c:pt idx="63">
                  <c:v>1.4793000000000001</c:v>
                </c:pt>
                <c:pt idx="64">
                  <c:v>1.4807999999999999</c:v>
                </c:pt>
                <c:pt idx="65">
                  <c:v>1.4802</c:v>
                </c:pt>
                <c:pt idx="66">
                  <c:v>1.4803999999999999</c:v>
                </c:pt>
                <c:pt idx="67">
                  <c:v>1.4791000000000001</c:v>
                </c:pt>
                <c:pt idx="68">
                  <c:v>1.4799</c:v>
                </c:pt>
                <c:pt idx="69">
                  <c:v>1.4809000000000001</c:v>
                </c:pt>
                <c:pt idx="70">
                  <c:v>1.4794</c:v>
                </c:pt>
                <c:pt idx="71">
                  <c:v>1.4796</c:v>
                </c:pt>
                <c:pt idx="72">
                  <c:v>1.4801</c:v>
                </c:pt>
                <c:pt idx="73">
                  <c:v>1.48</c:v>
                </c:pt>
                <c:pt idx="74">
                  <c:v>1.4802999999999999</c:v>
                </c:pt>
                <c:pt idx="75">
                  <c:v>1.4785999999999999</c:v>
                </c:pt>
                <c:pt idx="76">
                  <c:v>1.4791000000000001</c:v>
                </c:pt>
                <c:pt idx="77">
                  <c:v>1.4810000000000001</c:v>
                </c:pt>
                <c:pt idx="78">
                  <c:v>1.4798</c:v>
                </c:pt>
                <c:pt idx="79">
                  <c:v>1.4791000000000001</c:v>
                </c:pt>
                <c:pt idx="80">
                  <c:v>1.4803999999999999</c:v>
                </c:pt>
                <c:pt idx="81">
                  <c:v>1.4799</c:v>
                </c:pt>
                <c:pt idx="82">
                  <c:v>1.4796</c:v>
                </c:pt>
                <c:pt idx="83">
                  <c:v>1.4796</c:v>
                </c:pt>
                <c:pt idx="84">
                  <c:v>1.4785999999999999</c:v>
                </c:pt>
                <c:pt idx="85">
                  <c:v>1.4806999999999999</c:v>
                </c:pt>
                <c:pt idx="86">
                  <c:v>1.4802</c:v>
                </c:pt>
                <c:pt idx="87">
                  <c:v>1.4782</c:v>
                </c:pt>
                <c:pt idx="88">
                  <c:v>1.4801</c:v>
                </c:pt>
                <c:pt idx="89">
                  <c:v>1.4801</c:v>
                </c:pt>
                <c:pt idx="90">
                  <c:v>1.4782</c:v>
                </c:pt>
                <c:pt idx="91">
                  <c:v>1.4794</c:v>
                </c:pt>
                <c:pt idx="92">
                  <c:v>1.4793000000000001</c:v>
                </c:pt>
                <c:pt idx="93">
                  <c:v>1.4807999999999999</c:v>
                </c:pt>
                <c:pt idx="94">
                  <c:v>1.4798</c:v>
                </c:pt>
                <c:pt idx="95">
                  <c:v>1.4785999999999999</c:v>
                </c:pt>
                <c:pt idx="96">
                  <c:v>1.4807999999999999</c:v>
                </c:pt>
                <c:pt idx="97">
                  <c:v>1.4807999999999999</c:v>
                </c:pt>
                <c:pt idx="98">
                  <c:v>1.4790000000000001</c:v>
                </c:pt>
                <c:pt idx="99">
                  <c:v>1.4794</c:v>
                </c:pt>
                <c:pt idx="100">
                  <c:v>1.4802999999999999</c:v>
                </c:pt>
                <c:pt idx="101">
                  <c:v>1.4805999999999999</c:v>
                </c:pt>
                <c:pt idx="102">
                  <c:v>1.4791000000000001</c:v>
                </c:pt>
                <c:pt idx="103">
                  <c:v>1.4778</c:v>
                </c:pt>
                <c:pt idx="104">
                  <c:v>1.4809000000000001</c:v>
                </c:pt>
                <c:pt idx="105">
                  <c:v>1.4807999999999999</c:v>
                </c:pt>
                <c:pt idx="106">
                  <c:v>1.4779</c:v>
                </c:pt>
                <c:pt idx="107">
                  <c:v>1.4798</c:v>
                </c:pt>
                <c:pt idx="108">
                  <c:v>1.4802999999999999</c:v>
                </c:pt>
                <c:pt idx="109">
                  <c:v>1.4790000000000001</c:v>
                </c:pt>
                <c:pt idx="110">
                  <c:v>1.4799</c:v>
                </c:pt>
                <c:pt idx="111">
                  <c:v>1.4809000000000001</c:v>
                </c:pt>
                <c:pt idx="112">
                  <c:v>1.4795</c:v>
                </c:pt>
                <c:pt idx="113">
                  <c:v>1.4795</c:v>
                </c:pt>
                <c:pt idx="114">
                  <c:v>1.4790000000000001</c:v>
                </c:pt>
                <c:pt idx="115">
                  <c:v>1.4805999999999999</c:v>
                </c:pt>
                <c:pt idx="116">
                  <c:v>1.4811000000000001</c:v>
                </c:pt>
                <c:pt idx="117">
                  <c:v>1.4786999999999999</c:v>
                </c:pt>
                <c:pt idx="118">
                  <c:v>1.4790000000000001</c:v>
                </c:pt>
                <c:pt idx="119">
                  <c:v>1.4804999999999999</c:v>
                </c:pt>
                <c:pt idx="120">
                  <c:v>1.4795</c:v>
                </c:pt>
                <c:pt idx="121">
                  <c:v>1.48</c:v>
                </c:pt>
                <c:pt idx="122">
                  <c:v>1.4790000000000001</c:v>
                </c:pt>
                <c:pt idx="123">
                  <c:v>1.4802999999999999</c:v>
                </c:pt>
                <c:pt idx="124">
                  <c:v>1.4790000000000001</c:v>
                </c:pt>
                <c:pt idx="125">
                  <c:v>1.4783999999999999</c:v>
                </c:pt>
                <c:pt idx="126">
                  <c:v>1.4798</c:v>
                </c:pt>
                <c:pt idx="127">
                  <c:v>1.4802999999999999</c:v>
                </c:pt>
                <c:pt idx="128">
                  <c:v>1.4791000000000001</c:v>
                </c:pt>
                <c:pt idx="129">
                  <c:v>1.4786999999999999</c:v>
                </c:pt>
                <c:pt idx="130">
                  <c:v>1.4782999999999999</c:v>
                </c:pt>
                <c:pt idx="131">
                  <c:v>1.4805999999999999</c:v>
                </c:pt>
                <c:pt idx="132">
                  <c:v>1.4805999999999999</c:v>
                </c:pt>
                <c:pt idx="133">
                  <c:v>1.4792000000000001</c:v>
                </c:pt>
                <c:pt idx="134">
                  <c:v>1.4792000000000001</c:v>
                </c:pt>
                <c:pt idx="135">
                  <c:v>1.4803999999999999</c:v>
                </c:pt>
                <c:pt idx="136">
                  <c:v>1.4796</c:v>
                </c:pt>
                <c:pt idx="137">
                  <c:v>1.4794</c:v>
                </c:pt>
                <c:pt idx="138">
                  <c:v>1.4790000000000001</c:v>
                </c:pt>
                <c:pt idx="139">
                  <c:v>1.4803999999999999</c:v>
                </c:pt>
                <c:pt idx="140">
                  <c:v>1.4791000000000001</c:v>
                </c:pt>
                <c:pt idx="141">
                  <c:v>1.4805999999999999</c:v>
                </c:pt>
                <c:pt idx="142">
                  <c:v>1.4796</c:v>
                </c:pt>
                <c:pt idx="143">
                  <c:v>1.4789000000000001</c:v>
                </c:pt>
                <c:pt idx="144">
                  <c:v>1.4787999999999999</c:v>
                </c:pt>
                <c:pt idx="145">
                  <c:v>1.4794</c:v>
                </c:pt>
                <c:pt idx="146">
                  <c:v>1.4806999999999999</c:v>
                </c:pt>
                <c:pt idx="147">
                  <c:v>1.4802</c:v>
                </c:pt>
                <c:pt idx="148">
                  <c:v>1.4790000000000001</c:v>
                </c:pt>
                <c:pt idx="149">
                  <c:v>1.4802</c:v>
                </c:pt>
                <c:pt idx="150">
                  <c:v>1.4802999999999999</c:v>
                </c:pt>
                <c:pt idx="151">
                  <c:v>1.4801</c:v>
                </c:pt>
                <c:pt idx="152">
                  <c:v>1.4787999999999999</c:v>
                </c:pt>
                <c:pt idx="153">
                  <c:v>1.4803999999999999</c:v>
                </c:pt>
                <c:pt idx="154">
                  <c:v>1.4815</c:v>
                </c:pt>
                <c:pt idx="155">
                  <c:v>1.4803999999999999</c:v>
                </c:pt>
                <c:pt idx="156">
                  <c:v>1.4786999999999999</c:v>
                </c:pt>
                <c:pt idx="157">
                  <c:v>1.4804999999999999</c:v>
                </c:pt>
                <c:pt idx="158">
                  <c:v>1.4810000000000001</c:v>
                </c:pt>
                <c:pt idx="159">
                  <c:v>1.4798</c:v>
                </c:pt>
                <c:pt idx="160">
                  <c:v>1.4790000000000001</c:v>
                </c:pt>
                <c:pt idx="161">
                  <c:v>1.4803999999999999</c:v>
                </c:pt>
                <c:pt idx="162">
                  <c:v>1.4809000000000001</c:v>
                </c:pt>
                <c:pt idx="163">
                  <c:v>1.4784999999999999</c:v>
                </c:pt>
                <c:pt idx="164">
                  <c:v>1.4799</c:v>
                </c:pt>
                <c:pt idx="165">
                  <c:v>1.4804999999999999</c:v>
                </c:pt>
                <c:pt idx="166">
                  <c:v>1.4802</c:v>
                </c:pt>
                <c:pt idx="167">
                  <c:v>1.4811000000000001</c:v>
                </c:pt>
                <c:pt idx="168">
                  <c:v>1.4782999999999999</c:v>
                </c:pt>
                <c:pt idx="169">
                  <c:v>1.4798</c:v>
                </c:pt>
                <c:pt idx="170">
                  <c:v>1.4810000000000001</c:v>
                </c:pt>
                <c:pt idx="171">
                  <c:v>1.4794</c:v>
                </c:pt>
                <c:pt idx="172">
                  <c:v>1.4797</c:v>
                </c:pt>
                <c:pt idx="173">
                  <c:v>1.4797</c:v>
                </c:pt>
                <c:pt idx="174">
                  <c:v>1.4802</c:v>
                </c:pt>
                <c:pt idx="175">
                  <c:v>1.4806999999999999</c:v>
                </c:pt>
                <c:pt idx="176">
                  <c:v>1.4799</c:v>
                </c:pt>
                <c:pt idx="177">
                  <c:v>1.4801</c:v>
                </c:pt>
                <c:pt idx="178">
                  <c:v>1.48</c:v>
                </c:pt>
                <c:pt idx="179">
                  <c:v>1.4791000000000001</c:v>
                </c:pt>
                <c:pt idx="180">
                  <c:v>1.4794</c:v>
                </c:pt>
                <c:pt idx="181">
                  <c:v>1.4802</c:v>
                </c:pt>
                <c:pt idx="182">
                  <c:v>1.4791000000000001</c:v>
                </c:pt>
                <c:pt idx="183">
                  <c:v>1.4798</c:v>
                </c:pt>
                <c:pt idx="184">
                  <c:v>1.4793000000000001</c:v>
                </c:pt>
                <c:pt idx="185">
                  <c:v>1.4798</c:v>
                </c:pt>
                <c:pt idx="186">
                  <c:v>1.4806999999999999</c:v>
                </c:pt>
                <c:pt idx="187">
                  <c:v>1.4790000000000001</c:v>
                </c:pt>
                <c:pt idx="188">
                  <c:v>1.4782</c:v>
                </c:pt>
                <c:pt idx="189">
                  <c:v>1.4802999999999999</c:v>
                </c:pt>
                <c:pt idx="190">
                  <c:v>1.4805999999999999</c:v>
                </c:pt>
                <c:pt idx="191">
                  <c:v>1.4803999999999999</c:v>
                </c:pt>
                <c:pt idx="192">
                  <c:v>1.4786999999999999</c:v>
                </c:pt>
                <c:pt idx="193">
                  <c:v>1.4802999999999999</c:v>
                </c:pt>
                <c:pt idx="194">
                  <c:v>1.4821</c:v>
                </c:pt>
                <c:pt idx="195">
                  <c:v>1.4793000000000001</c:v>
                </c:pt>
                <c:pt idx="196">
                  <c:v>1.4786999999999999</c:v>
                </c:pt>
                <c:pt idx="197">
                  <c:v>1.4803999999999999</c:v>
                </c:pt>
                <c:pt idx="198">
                  <c:v>1.4803999999999999</c:v>
                </c:pt>
                <c:pt idx="199">
                  <c:v>1.4782</c:v>
                </c:pt>
                <c:pt idx="200">
                  <c:v>1.4797</c:v>
                </c:pt>
                <c:pt idx="201">
                  <c:v>1.4801</c:v>
                </c:pt>
                <c:pt idx="202">
                  <c:v>1.4789000000000001</c:v>
                </c:pt>
                <c:pt idx="203">
                  <c:v>1.4794</c:v>
                </c:pt>
                <c:pt idx="204">
                  <c:v>1.4804999999999999</c:v>
                </c:pt>
                <c:pt idx="205">
                  <c:v>1.4792000000000001</c:v>
                </c:pt>
                <c:pt idx="206">
                  <c:v>1.4793000000000001</c:v>
                </c:pt>
                <c:pt idx="207">
                  <c:v>1.4802</c:v>
                </c:pt>
                <c:pt idx="208">
                  <c:v>1.4804999999999999</c:v>
                </c:pt>
                <c:pt idx="209">
                  <c:v>1.4799</c:v>
                </c:pt>
                <c:pt idx="210">
                  <c:v>1.4790000000000001</c:v>
                </c:pt>
                <c:pt idx="211">
                  <c:v>1.4796</c:v>
                </c:pt>
                <c:pt idx="212">
                  <c:v>1.4814000000000001</c:v>
                </c:pt>
                <c:pt idx="213">
                  <c:v>1.4790000000000001</c:v>
                </c:pt>
                <c:pt idx="214">
                  <c:v>1.4791000000000001</c:v>
                </c:pt>
                <c:pt idx="215">
                  <c:v>1.4801</c:v>
                </c:pt>
                <c:pt idx="216">
                  <c:v>1.4809000000000001</c:v>
                </c:pt>
                <c:pt idx="217">
                  <c:v>1.4797</c:v>
                </c:pt>
                <c:pt idx="218">
                  <c:v>1.4795</c:v>
                </c:pt>
                <c:pt idx="219">
                  <c:v>1.4790000000000001</c:v>
                </c:pt>
                <c:pt idx="220">
                  <c:v>1.4803999999999999</c:v>
                </c:pt>
                <c:pt idx="221">
                  <c:v>1.4782999999999999</c:v>
                </c:pt>
                <c:pt idx="222">
                  <c:v>1.4787999999999999</c:v>
                </c:pt>
                <c:pt idx="223">
                  <c:v>1.4805999999999999</c:v>
                </c:pt>
                <c:pt idx="224">
                  <c:v>1.4796</c:v>
                </c:pt>
                <c:pt idx="225">
                  <c:v>1.4805999999999999</c:v>
                </c:pt>
                <c:pt idx="226">
                  <c:v>1.4786999999999999</c:v>
                </c:pt>
                <c:pt idx="227">
                  <c:v>1.4789000000000001</c:v>
                </c:pt>
                <c:pt idx="228">
                  <c:v>1.4795</c:v>
                </c:pt>
                <c:pt idx="229">
                  <c:v>1.4786999999999999</c:v>
                </c:pt>
                <c:pt idx="230">
                  <c:v>1.4786999999999999</c:v>
                </c:pt>
                <c:pt idx="231">
                  <c:v>1.4804999999999999</c:v>
                </c:pt>
                <c:pt idx="232">
                  <c:v>1.4801</c:v>
                </c:pt>
                <c:pt idx="233">
                  <c:v>1.4794</c:v>
                </c:pt>
                <c:pt idx="234">
                  <c:v>1.4790000000000001</c:v>
                </c:pt>
                <c:pt idx="235">
                  <c:v>1.4806999999999999</c:v>
                </c:pt>
                <c:pt idx="236">
                  <c:v>1.4803999999999999</c:v>
                </c:pt>
                <c:pt idx="237">
                  <c:v>1.4789000000000001</c:v>
                </c:pt>
                <c:pt idx="238">
                  <c:v>1.4786999999999999</c:v>
                </c:pt>
                <c:pt idx="239">
                  <c:v>1.4802999999999999</c:v>
                </c:pt>
                <c:pt idx="240">
                  <c:v>1.4811000000000001</c:v>
                </c:pt>
                <c:pt idx="241">
                  <c:v>1.4798</c:v>
                </c:pt>
                <c:pt idx="242">
                  <c:v>1.4785999999999999</c:v>
                </c:pt>
                <c:pt idx="243">
                  <c:v>1.4797</c:v>
                </c:pt>
                <c:pt idx="244">
                  <c:v>1.4815</c:v>
                </c:pt>
                <c:pt idx="245">
                  <c:v>1.4804999999999999</c:v>
                </c:pt>
                <c:pt idx="246">
                  <c:v>1.4774</c:v>
                </c:pt>
                <c:pt idx="247">
                  <c:v>1.4795</c:v>
                </c:pt>
                <c:pt idx="248">
                  <c:v>1.4804999999999999</c:v>
                </c:pt>
                <c:pt idx="249">
                  <c:v>1.4799</c:v>
                </c:pt>
                <c:pt idx="250">
                  <c:v>1.4789000000000001</c:v>
                </c:pt>
                <c:pt idx="251">
                  <c:v>1.4794</c:v>
                </c:pt>
                <c:pt idx="252">
                  <c:v>1.4813000000000001</c:v>
                </c:pt>
                <c:pt idx="253">
                  <c:v>1.4802999999999999</c:v>
                </c:pt>
                <c:pt idx="254">
                  <c:v>1.4785999999999999</c:v>
                </c:pt>
                <c:pt idx="255">
                  <c:v>1.4801</c:v>
                </c:pt>
                <c:pt idx="256">
                  <c:v>1.4806999999999999</c:v>
                </c:pt>
                <c:pt idx="257">
                  <c:v>1.4786999999999999</c:v>
                </c:pt>
                <c:pt idx="258">
                  <c:v>1.4778</c:v>
                </c:pt>
                <c:pt idx="259">
                  <c:v>1.4789000000000001</c:v>
                </c:pt>
                <c:pt idx="260">
                  <c:v>1.4797</c:v>
                </c:pt>
                <c:pt idx="261">
                  <c:v>1.4795</c:v>
                </c:pt>
                <c:pt idx="262">
                  <c:v>1.478</c:v>
                </c:pt>
                <c:pt idx="263">
                  <c:v>1.4796</c:v>
                </c:pt>
                <c:pt idx="264">
                  <c:v>1.4801</c:v>
                </c:pt>
                <c:pt idx="265">
                  <c:v>1.4785999999999999</c:v>
                </c:pt>
                <c:pt idx="266">
                  <c:v>1.4783999999999999</c:v>
                </c:pt>
                <c:pt idx="267">
                  <c:v>1.4798</c:v>
                </c:pt>
                <c:pt idx="268">
                  <c:v>1.4794</c:v>
                </c:pt>
                <c:pt idx="269">
                  <c:v>1.4791000000000001</c:v>
                </c:pt>
                <c:pt idx="270">
                  <c:v>1.4804999999999999</c:v>
                </c:pt>
                <c:pt idx="271">
                  <c:v>1.4797</c:v>
                </c:pt>
                <c:pt idx="272">
                  <c:v>1.4796</c:v>
                </c:pt>
                <c:pt idx="273">
                  <c:v>1.4806999999999999</c:v>
                </c:pt>
                <c:pt idx="274">
                  <c:v>1.4774</c:v>
                </c:pt>
                <c:pt idx="275">
                  <c:v>1.4791000000000001</c:v>
                </c:pt>
                <c:pt idx="276">
                  <c:v>1.4803999999999999</c:v>
                </c:pt>
                <c:pt idx="277">
                  <c:v>1.4798</c:v>
                </c:pt>
                <c:pt idx="278">
                  <c:v>1.4790000000000001</c:v>
                </c:pt>
                <c:pt idx="279">
                  <c:v>1.4784999999999999</c:v>
                </c:pt>
                <c:pt idx="280">
                  <c:v>1.4787999999999999</c:v>
                </c:pt>
                <c:pt idx="281">
                  <c:v>1.4801</c:v>
                </c:pt>
                <c:pt idx="282">
                  <c:v>1.4789000000000001</c:v>
                </c:pt>
                <c:pt idx="283">
                  <c:v>1.4786999999999999</c:v>
                </c:pt>
                <c:pt idx="284">
                  <c:v>1.4802999999999999</c:v>
                </c:pt>
                <c:pt idx="285">
                  <c:v>1.4783999999999999</c:v>
                </c:pt>
                <c:pt idx="286">
                  <c:v>1.4793000000000001</c:v>
                </c:pt>
                <c:pt idx="287">
                  <c:v>1.4802</c:v>
                </c:pt>
                <c:pt idx="288">
                  <c:v>1.4802</c:v>
                </c:pt>
                <c:pt idx="289">
                  <c:v>1.4789000000000001</c:v>
                </c:pt>
                <c:pt idx="290">
                  <c:v>1.4799</c:v>
                </c:pt>
                <c:pt idx="291">
                  <c:v>1.4795</c:v>
                </c:pt>
                <c:pt idx="292">
                  <c:v>1.4796</c:v>
                </c:pt>
                <c:pt idx="293">
                  <c:v>1.4791000000000001</c:v>
                </c:pt>
                <c:pt idx="294">
                  <c:v>1.4791000000000001</c:v>
                </c:pt>
                <c:pt idx="295">
                  <c:v>1.4792000000000001</c:v>
                </c:pt>
                <c:pt idx="296">
                  <c:v>1.4801</c:v>
                </c:pt>
                <c:pt idx="297">
                  <c:v>1.4792000000000001</c:v>
                </c:pt>
                <c:pt idx="298">
                  <c:v>1.4779</c:v>
                </c:pt>
                <c:pt idx="299">
                  <c:v>1.4797</c:v>
                </c:pt>
                <c:pt idx="300">
                  <c:v>1.4787999999999999</c:v>
                </c:pt>
                <c:pt idx="301">
                  <c:v>1.4791000000000001</c:v>
                </c:pt>
                <c:pt idx="302">
                  <c:v>1.4785999999999999</c:v>
                </c:pt>
                <c:pt idx="303">
                  <c:v>1.4785999999999999</c:v>
                </c:pt>
                <c:pt idx="304">
                  <c:v>1.4807999999999999</c:v>
                </c:pt>
                <c:pt idx="305">
                  <c:v>1.4803999999999999</c:v>
                </c:pt>
                <c:pt idx="306">
                  <c:v>1.4786999999999999</c:v>
                </c:pt>
                <c:pt idx="307">
                  <c:v>1.4805999999999999</c:v>
                </c:pt>
                <c:pt idx="308">
                  <c:v>1.48</c:v>
                </c:pt>
                <c:pt idx="309">
                  <c:v>1.4797</c:v>
                </c:pt>
                <c:pt idx="310">
                  <c:v>1.4781</c:v>
                </c:pt>
                <c:pt idx="311">
                  <c:v>1.4797</c:v>
                </c:pt>
                <c:pt idx="312">
                  <c:v>1.4806999999999999</c:v>
                </c:pt>
                <c:pt idx="313">
                  <c:v>1.4778</c:v>
                </c:pt>
                <c:pt idx="314">
                  <c:v>1.4783999999999999</c:v>
                </c:pt>
                <c:pt idx="315">
                  <c:v>1.4796</c:v>
                </c:pt>
                <c:pt idx="316">
                  <c:v>1.4794</c:v>
                </c:pt>
                <c:pt idx="317">
                  <c:v>1.4794</c:v>
                </c:pt>
                <c:pt idx="318">
                  <c:v>1.4799</c:v>
                </c:pt>
                <c:pt idx="319">
                  <c:v>1.4793000000000001</c:v>
                </c:pt>
                <c:pt idx="320">
                  <c:v>1.4809000000000001</c:v>
                </c:pt>
                <c:pt idx="321">
                  <c:v>1.4792000000000001</c:v>
                </c:pt>
                <c:pt idx="322">
                  <c:v>1.4777</c:v>
                </c:pt>
                <c:pt idx="323">
                  <c:v>1.4804999999999999</c:v>
                </c:pt>
                <c:pt idx="324">
                  <c:v>1.4816</c:v>
                </c:pt>
                <c:pt idx="325">
                  <c:v>1.4789000000000001</c:v>
                </c:pt>
                <c:pt idx="326">
                  <c:v>1.4792000000000001</c:v>
                </c:pt>
                <c:pt idx="327">
                  <c:v>1.4806999999999999</c:v>
                </c:pt>
                <c:pt idx="328">
                  <c:v>1.4793000000000001</c:v>
                </c:pt>
                <c:pt idx="329">
                  <c:v>1.4786999999999999</c:v>
                </c:pt>
                <c:pt idx="330">
                  <c:v>1.4798</c:v>
                </c:pt>
                <c:pt idx="331">
                  <c:v>1.4783999999999999</c:v>
                </c:pt>
                <c:pt idx="332">
                  <c:v>1.4807999999999999</c:v>
                </c:pt>
                <c:pt idx="333">
                  <c:v>1.4792000000000001</c:v>
                </c:pt>
                <c:pt idx="334">
                  <c:v>1.4769000000000001</c:v>
                </c:pt>
                <c:pt idx="335">
                  <c:v>1.4794</c:v>
                </c:pt>
                <c:pt idx="336">
                  <c:v>1.4787999999999999</c:v>
                </c:pt>
                <c:pt idx="337">
                  <c:v>1.4776</c:v>
                </c:pt>
                <c:pt idx="338">
                  <c:v>1.4782999999999999</c:v>
                </c:pt>
                <c:pt idx="339">
                  <c:v>1.4802999999999999</c:v>
                </c:pt>
                <c:pt idx="340">
                  <c:v>1.4809000000000001</c:v>
                </c:pt>
                <c:pt idx="341">
                  <c:v>1.4783999999999999</c:v>
                </c:pt>
                <c:pt idx="342">
                  <c:v>1.4791000000000001</c:v>
                </c:pt>
                <c:pt idx="343">
                  <c:v>1.4787999999999999</c:v>
                </c:pt>
                <c:pt idx="344">
                  <c:v>1.4797</c:v>
                </c:pt>
                <c:pt idx="345">
                  <c:v>1.4789000000000001</c:v>
                </c:pt>
                <c:pt idx="346">
                  <c:v>1.4784999999999999</c:v>
                </c:pt>
                <c:pt idx="347">
                  <c:v>1.4791000000000001</c:v>
                </c:pt>
                <c:pt idx="348">
                  <c:v>1.4792000000000001</c:v>
                </c:pt>
                <c:pt idx="349">
                  <c:v>1.478</c:v>
                </c:pt>
                <c:pt idx="350">
                  <c:v>1.4785999999999999</c:v>
                </c:pt>
                <c:pt idx="351">
                  <c:v>1.4782999999999999</c:v>
                </c:pt>
                <c:pt idx="352">
                  <c:v>1.4787999999999999</c:v>
                </c:pt>
                <c:pt idx="353">
                  <c:v>1.4784999999999999</c:v>
                </c:pt>
                <c:pt idx="354">
                  <c:v>1.48</c:v>
                </c:pt>
                <c:pt idx="355">
                  <c:v>1.4802999999999999</c:v>
                </c:pt>
                <c:pt idx="356">
                  <c:v>1.4781</c:v>
                </c:pt>
                <c:pt idx="357">
                  <c:v>1.4774</c:v>
                </c:pt>
                <c:pt idx="358">
                  <c:v>1.4784999999999999</c:v>
                </c:pt>
                <c:pt idx="359">
                  <c:v>1.4802</c:v>
                </c:pt>
                <c:pt idx="360">
                  <c:v>1.4786999999999999</c:v>
                </c:pt>
                <c:pt idx="361">
                  <c:v>1.4781</c:v>
                </c:pt>
                <c:pt idx="362">
                  <c:v>1.478</c:v>
                </c:pt>
                <c:pt idx="363">
                  <c:v>1.4802</c:v>
                </c:pt>
                <c:pt idx="364">
                  <c:v>1.4789000000000001</c:v>
                </c:pt>
                <c:pt idx="365">
                  <c:v>1.4779</c:v>
                </c:pt>
                <c:pt idx="366">
                  <c:v>1.4793000000000001</c:v>
                </c:pt>
                <c:pt idx="367">
                  <c:v>1.4809000000000001</c:v>
                </c:pt>
                <c:pt idx="368">
                  <c:v>1.4789000000000001</c:v>
                </c:pt>
                <c:pt idx="369">
                  <c:v>1.4778</c:v>
                </c:pt>
                <c:pt idx="370">
                  <c:v>1.4795</c:v>
                </c:pt>
                <c:pt idx="371">
                  <c:v>1.4796</c:v>
                </c:pt>
                <c:pt idx="372">
                  <c:v>1.4792000000000001</c:v>
                </c:pt>
                <c:pt idx="373">
                  <c:v>1.4790000000000001</c:v>
                </c:pt>
                <c:pt idx="374">
                  <c:v>1.48</c:v>
                </c:pt>
                <c:pt idx="375">
                  <c:v>1.4795</c:v>
                </c:pt>
                <c:pt idx="376">
                  <c:v>1.4784999999999999</c:v>
                </c:pt>
                <c:pt idx="377">
                  <c:v>1.4795</c:v>
                </c:pt>
                <c:pt idx="378">
                  <c:v>1.4784999999999999</c:v>
                </c:pt>
                <c:pt idx="379">
                  <c:v>1.4795</c:v>
                </c:pt>
                <c:pt idx="380">
                  <c:v>1.4803999999999999</c:v>
                </c:pt>
                <c:pt idx="381">
                  <c:v>1.4783999999999999</c:v>
                </c:pt>
                <c:pt idx="382">
                  <c:v>1.4794</c:v>
                </c:pt>
                <c:pt idx="383">
                  <c:v>1.4804999999999999</c:v>
                </c:pt>
                <c:pt idx="384">
                  <c:v>1.4789000000000001</c:v>
                </c:pt>
                <c:pt idx="385">
                  <c:v>1.4790000000000001</c:v>
                </c:pt>
                <c:pt idx="386">
                  <c:v>1.4795</c:v>
                </c:pt>
                <c:pt idx="387">
                  <c:v>1.4792000000000001</c:v>
                </c:pt>
                <c:pt idx="388">
                  <c:v>1.4787999999999999</c:v>
                </c:pt>
                <c:pt idx="389">
                  <c:v>1.4801</c:v>
                </c:pt>
                <c:pt idx="390">
                  <c:v>1.4787999999999999</c:v>
                </c:pt>
                <c:pt idx="391">
                  <c:v>1.4792000000000001</c:v>
                </c:pt>
                <c:pt idx="392">
                  <c:v>1.4799</c:v>
                </c:pt>
                <c:pt idx="393">
                  <c:v>1.4781</c:v>
                </c:pt>
                <c:pt idx="394">
                  <c:v>1.4797</c:v>
                </c:pt>
                <c:pt idx="395">
                  <c:v>1.4796</c:v>
                </c:pt>
                <c:pt idx="396">
                  <c:v>1.4791000000000001</c:v>
                </c:pt>
                <c:pt idx="397">
                  <c:v>1.4787999999999999</c:v>
                </c:pt>
                <c:pt idx="398">
                  <c:v>1.4794</c:v>
                </c:pt>
                <c:pt idx="399">
                  <c:v>1.4801</c:v>
                </c:pt>
                <c:pt idx="400">
                  <c:v>1.4791000000000001</c:v>
                </c:pt>
                <c:pt idx="401">
                  <c:v>1.4781</c:v>
                </c:pt>
                <c:pt idx="402">
                  <c:v>1.4782999999999999</c:v>
                </c:pt>
                <c:pt idx="403">
                  <c:v>1.4804999999999999</c:v>
                </c:pt>
                <c:pt idx="404">
                  <c:v>1.4801</c:v>
                </c:pt>
                <c:pt idx="405">
                  <c:v>1.4781</c:v>
                </c:pt>
                <c:pt idx="406">
                  <c:v>1.4783999999999999</c:v>
                </c:pt>
                <c:pt idx="407">
                  <c:v>1.4804999999999999</c:v>
                </c:pt>
                <c:pt idx="408">
                  <c:v>1.4784999999999999</c:v>
                </c:pt>
                <c:pt idx="409">
                  <c:v>1.4783999999999999</c:v>
                </c:pt>
                <c:pt idx="410">
                  <c:v>1.4801</c:v>
                </c:pt>
                <c:pt idx="411">
                  <c:v>1.4798</c:v>
                </c:pt>
                <c:pt idx="412">
                  <c:v>1.4794</c:v>
                </c:pt>
                <c:pt idx="413">
                  <c:v>1.4778</c:v>
                </c:pt>
                <c:pt idx="414">
                  <c:v>1.4786999999999999</c:v>
                </c:pt>
                <c:pt idx="415">
                  <c:v>1.4802999999999999</c:v>
                </c:pt>
                <c:pt idx="416">
                  <c:v>1.4798</c:v>
                </c:pt>
                <c:pt idx="417">
                  <c:v>1.478</c:v>
                </c:pt>
                <c:pt idx="418">
                  <c:v>1.4790000000000001</c:v>
                </c:pt>
                <c:pt idx="419">
                  <c:v>1.4807999999999999</c:v>
                </c:pt>
                <c:pt idx="420">
                  <c:v>1.4783999999999999</c:v>
                </c:pt>
                <c:pt idx="421">
                  <c:v>1.4773000000000001</c:v>
                </c:pt>
                <c:pt idx="422">
                  <c:v>1.4787999999999999</c:v>
                </c:pt>
                <c:pt idx="423">
                  <c:v>1.4783999999999999</c:v>
                </c:pt>
                <c:pt idx="424">
                  <c:v>1.4791000000000001</c:v>
                </c:pt>
                <c:pt idx="425">
                  <c:v>1.4778</c:v>
                </c:pt>
                <c:pt idx="426">
                  <c:v>1.4784999999999999</c:v>
                </c:pt>
                <c:pt idx="427">
                  <c:v>1.4795</c:v>
                </c:pt>
                <c:pt idx="428">
                  <c:v>1.4798</c:v>
                </c:pt>
                <c:pt idx="429">
                  <c:v>1.4782</c:v>
                </c:pt>
                <c:pt idx="430">
                  <c:v>1.4795</c:v>
                </c:pt>
                <c:pt idx="431">
                  <c:v>1.4794</c:v>
                </c:pt>
                <c:pt idx="432">
                  <c:v>1.4782</c:v>
                </c:pt>
                <c:pt idx="433">
                  <c:v>1.4779</c:v>
                </c:pt>
                <c:pt idx="434">
                  <c:v>1.4801</c:v>
                </c:pt>
                <c:pt idx="435">
                  <c:v>1.4796</c:v>
                </c:pt>
                <c:pt idx="436">
                  <c:v>1.4796</c:v>
                </c:pt>
                <c:pt idx="437">
                  <c:v>1.4790000000000001</c:v>
                </c:pt>
                <c:pt idx="438">
                  <c:v>1.4785999999999999</c:v>
                </c:pt>
                <c:pt idx="439">
                  <c:v>1.4802999999999999</c:v>
                </c:pt>
                <c:pt idx="440">
                  <c:v>1.4798</c:v>
                </c:pt>
                <c:pt idx="441">
                  <c:v>1.4795</c:v>
                </c:pt>
                <c:pt idx="442">
                  <c:v>1.4803999999999999</c:v>
                </c:pt>
                <c:pt idx="443">
                  <c:v>1.4784999999999999</c:v>
                </c:pt>
                <c:pt idx="444">
                  <c:v>1.4782999999999999</c:v>
                </c:pt>
                <c:pt idx="445">
                  <c:v>1.4791000000000001</c:v>
                </c:pt>
                <c:pt idx="446">
                  <c:v>1.4795</c:v>
                </c:pt>
                <c:pt idx="447">
                  <c:v>1.4784999999999999</c:v>
                </c:pt>
                <c:pt idx="448">
                  <c:v>1.478</c:v>
                </c:pt>
                <c:pt idx="449">
                  <c:v>1.4776</c:v>
                </c:pt>
                <c:pt idx="450">
                  <c:v>1.4796</c:v>
                </c:pt>
                <c:pt idx="451">
                  <c:v>1.4785999999999999</c:v>
                </c:pt>
                <c:pt idx="452">
                  <c:v>1.4775</c:v>
                </c:pt>
                <c:pt idx="453">
                  <c:v>1.4796</c:v>
                </c:pt>
                <c:pt idx="454">
                  <c:v>1.4798</c:v>
                </c:pt>
                <c:pt idx="455">
                  <c:v>1.4790000000000001</c:v>
                </c:pt>
                <c:pt idx="456">
                  <c:v>1.4787999999999999</c:v>
                </c:pt>
                <c:pt idx="457">
                  <c:v>1.4783999999999999</c:v>
                </c:pt>
                <c:pt idx="458">
                  <c:v>1.4801</c:v>
                </c:pt>
                <c:pt idx="459">
                  <c:v>1.4791000000000001</c:v>
                </c:pt>
                <c:pt idx="460">
                  <c:v>1.4781</c:v>
                </c:pt>
                <c:pt idx="461">
                  <c:v>1.4790000000000001</c:v>
                </c:pt>
                <c:pt idx="462">
                  <c:v>1.4802999999999999</c:v>
                </c:pt>
                <c:pt idx="463">
                  <c:v>1.4791000000000001</c:v>
                </c:pt>
                <c:pt idx="464">
                  <c:v>1.4784999999999999</c:v>
                </c:pt>
                <c:pt idx="465">
                  <c:v>1.4802999999999999</c:v>
                </c:pt>
                <c:pt idx="466">
                  <c:v>1.4805999999999999</c:v>
                </c:pt>
                <c:pt idx="467">
                  <c:v>1.4796</c:v>
                </c:pt>
                <c:pt idx="468">
                  <c:v>1.4786999999999999</c:v>
                </c:pt>
                <c:pt idx="469">
                  <c:v>1.4781</c:v>
                </c:pt>
                <c:pt idx="470">
                  <c:v>1.4787999999999999</c:v>
                </c:pt>
                <c:pt idx="471">
                  <c:v>1.4796</c:v>
                </c:pt>
                <c:pt idx="472">
                  <c:v>1.4782</c:v>
                </c:pt>
                <c:pt idx="473">
                  <c:v>1.4777</c:v>
                </c:pt>
                <c:pt idx="474">
                  <c:v>1.4786999999999999</c:v>
                </c:pt>
                <c:pt idx="475">
                  <c:v>1.4791000000000001</c:v>
                </c:pt>
                <c:pt idx="476">
                  <c:v>1.4793000000000001</c:v>
                </c:pt>
                <c:pt idx="477">
                  <c:v>1.4790000000000001</c:v>
                </c:pt>
                <c:pt idx="478">
                  <c:v>1.4786999999999999</c:v>
                </c:pt>
                <c:pt idx="479">
                  <c:v>1.4797</c:v>
                </c:pt>
                <c:pt idx="480">
                  <c:v>1.4779</c:v>
                </c:pt>
                <c:pt idx="481">
                  <c:v>1.4775</c:v>
                </c:pt>
                <c:pt idx="482">
                  <c:v>1.4799</c:v>
                </c:pt>
                <c:pt idx="483">
                  <c:v>1.48</c:v>
                </c:pt>
                <c:pt idx="484">
                  <c:v>1.4791000000000001</c:v>
                </c:pt>
                <c:pt idx="485">
                  <c:v>1.4802</c:v>
                </c:pt>
                <c:pt idx="486">
                  <c:v>1.4784999999999999</c:v>
                </c:pt>
                <c:pt idx="487">
                  <c:v>1.4796</c:v>
                </c:pt>
                <c:pt idx="488">
                  <c:v>1.478</c:v>
                </c:pt>
                <c:pt idx="489">
                  <c:v>1.4786999999999999</c:v>
                </c:pt>
                <c:pt idx="490">
                  <c:v>1.4794</c:v>
                </c:pt>
                <c:pt idx="491">
                  <c:v>1.4786999999999999</c:v>
                </c:pt>
                <c:pt idx="492">
                  <c:v>1.478</c:v>
                </c:pt>
                <c:pt idx="493">
                  <c:v>1.4789000000000001</c:v>
                </c:pt>
                <c:pt idx="494">
                  <c:v>1.4797</c:v>
                </c:pt>
                <c:pt idx="495">
                  <c:v>1.4802999999999999</c:v>
                </c:pt>
                <c:pt idx="496">
                  <c:v>1.4797</c:v>
                </c:pt>
                <c:pt idx="497">
                  <c:v>1.4778</c:v>
                </c:pt>
                <c:pt idx="498">
                  <c:v>1.4793000000000001</c:v>
                </c:pt>
                <c:pt idx="499">
                  <c:v>1.48</c:v>
                </c:pt>
                <c:pt idx="500">
                  <c:v>1.4782</c:v>
                </c:pt>
                <c:pt idx="501">
                  <c:v>1.4782</c:v>
                </c:pt>
                <c:pt idx="502">
                  <c:v>1.4785999999999999</c:v>
                </c:pt>
                <c:pt idx="503">
                  <c:v>1.4802999999999999</c:v>
                </c:pt>
                <c:pt idx="504">
                  <c:v>1.4798</c:v>
                </c:pt>
                <c:pt idx="505">
                  <c:v>1.4782999999999999</c:v>
                </c:pt>
                <c:pt idx="506">
                  <c:v>1.478</c:v>
                </c:pt>
                <c:pt idx="507">
                  <c:v>1.4802999999999999</c:v>
                </c:pt>
                <c:pt idx="508">
                  <c:v>1.4789000000000001</c:v>
                </c:pt>
                <c:pt idx="509">
                  <c:v>1.478</c:v>
                </c:pt>
                <c:pt idx="510">
                  <c:v>1.4787999999999999</c:v>
                </c:pt>
                <c:pt idx="511">
                  <c:v>1.4796</c:v>
                </c:pt>
                <c:pt idx="512">
                  <c:v>1.4786999999999999</c:v>
                </c:pt>
                <c:pt idx="513">
                  <c:v>1.4784999999999999</c:v>
                </c:pt>
                <c:pt idx="514">
                  <c:v>1.4771000000000001</c:v>
                </c:pt>
                <c:pt idx="515">
                  <c:v>1.48</c:v>
                </c:pt>
                <c:pt idx="516">
                  <c:v>1.4793000000000001</c:v>
                </c:pt>
                <c:pt idx="517">
                  <c:v>1.4781</c:v>
                </c:pt>
                <c:pt idx="518">
                  <c:v>1.4785999999999999</c:v>
                </c:pt>
                <c:pt idx="519">
                  <c:v>1.4799</c:v>
                </c:pt>
                <c:pt idx="520">
                  <c:v>1.4798</c:v>
                </c:pt>
                <c:pt idx="521">
                  <c:v>1.4787999999999999</c:v>
                </c:pt>
                <c:pt idx="522">
                  <c:v>1.4791000000000001</c:v>
                </c:pt>
                <c:pt idx="523">
                  <c:v>1.4784999999999999</c:v>
                </c:pt>
                <c:pt idx="524">
                  <c:v>1.4797</c:v>
                </c:pt>
                <c:pt idx="525">
                  <c:v>1.4794</c:v>
                </c:pt>
                <c:pt idx="526">
                  <c:v>1.4778</c:v>
                </c:pt>
                <c:pt idx="527">
                  <c:v>1.4782999999999999</c:v>
                </c:pt>
                <c:pt idx="528">
                  <c:v>1.4801</c:v>
                </c:pt>
                <c:pt idx="529">
                  <c:v>1.4782</c:v>
                </c:pt>
                <c:pt idx="530">
                  <c:v>1.478</c:v>
                </c:pt>
                <c:pt idx="531">
                  <c:v>1.4789000000000001</c:v>
                </c:pt>
                <c:pt idx="532">
                  <c:v>1.4787999999999999</c:v>
                </c:pt>
                <c:pt idx="533">
                  <c:v>1.4777</c:v>
                </c:pt>
                <c:pt idx="534">
                  <c:v>1.4777</c:v>
                </c:pt>
                <c:pt idx="535">
                  <c:v>1.4796</c:v>
                </c:pt>
                <c:pt idx="536">
                  <c:v>1.4797</c:v>
                </c:pt>
                <c:pt idx="537">
                  <c:v>1.4782</c:v>
                </c:pt>
                <c:pt idx="538">
                  <c:v>1.4795</c:v>
                </c:pt>
                <c:pt idx="539">
                  <c:v>1.4801</c:v>
                </c:pt>
                <c:pt idx="540">
                  <c:v>1.4794</c:v>
                </c:pt>
                <c:pt idx="541">
                  <c:v>1.4792000000000001</c:v>
                </c:pt>
                <c:pt idx="542">
                  <c:v>1.4786999999999999</c:v>
                </c:pt>
                <c:pt idx="543">
                  <c:v>1.4793000000000001</c:v>
                </c:pt>
                <c:pt idx="544">
                  <c:v>1.4787999999999999</c:v>
                </c:pt>
                <c:pt idx="545">
                  <c:v>1.4781</c:v>
                </c:pt>
                <c:pt idx="546">
                  <c:v>1.4786999999999999</c:v>
                </c:pt>
                <c:pt idx="547">
                  <c:v>1.4785999999999999</c:v>
                </c:pt>
                <c:pt idx="548">
                  <c:v>1.4783999999999999</c:v>
                </c:pt>
                <c:pt idx="549">
                  <c:v>1.4779</c:v>
                </c:pt>
                <c:pt idx="550">
                  <c:v>1.4774</c:v>
                </c:pt>
                <c:pt idx="551">
                  <c:v>1.4794</c:v>
                </c:pt>
                <c:pt idx="552">
                  <c:v>1.4802999999999999</c:v>
                </c:pt>
                <c:pt idx="553">
                  <c:v>1.4773000000000001</c:v>
                </c:pt>
                <c:pt idx="554">
                  <c:v>1.4796</c:v>
                </c:pt>
                <c:pt idx="555">
                  <c:v>1.4803999999999999</c:v>
                </c:pt>
                <c:pt idx="556">
                  <c:v>1.4789000000000001</c:v>
                </c:pt>
                <c:pt idx="557">
                  <c:v>1.4782</c:v>
                </c:pt>
                <c:pt idx="558">
                  <c:v>1.4782</c:v>
                </c:pt>
                <c:pt idx="559">
                  <c:v>1.4792000000000001</c:v>
                </c:pt>
                <c:pt idx="560">
                  <c:v>1.4796</c:v>
                </c:pt>
                <c:pt idx="561">
                  <c:v>1.4795</c:v>
                </c:pt>
                <c:pt idx="562">
                  <c:v>1.4792000000000001</c:v>
                </c:pt>
                <c:pt idx="563">
                  <c:v>1.4793000000000001</c:v>
                </c:pt>
                <c:pt idx="564">
                  <c:v>1.4789000000000001</c:v>
                </c:pt>
                <c:pt idx="565">
                  <c:v>1.4775</c:v>
                </c:pt>
                <c:pt idx="566">
                  <c:v>1.4801</c:v>
                </c:pt>
                <c:pt idx="567">
                  <c:v>1.4811000000000001</c:v>
                </c:pt>
                <c:pt idx="568">
                  <c:v>1.4811000000000001</c:v>
                </c:pt>
                <c:pt idx="569">
                  <c:v>1.4804999999999999</c:v>
                </c:pt>
                <c:pt idx="570">
                  <c:v>1.4794</c:v>
                </c:pt>
                <c:pt idx="571">
                  <c:v>1.482</c:v>
                </c:pt>
                <c:pt idx="572">
                  <c:v>1.4803999999999999</c:v>
                </c:pt>
                <c:pt idx="573">
                  <c:v>1.4821</c:v>
                </c:pt>
                <c:pt idx="574">
                  <c:v>1.4809000000000001</c:v>
                </c:pt>
                <c:pt idx="575">
                  <c:v>1.4799</c:v>
                </c:pt>
                <c:pt idx="576">
                  <c:v>1.4796</c:v>
                </c:pt>
                <c:pt idx="577">
                  <c:v>1.4796</c:v>
                </c:pt>
                <c:pt idx="578">
                  <c:v>1.4809000000000001</c:v>
                </c:pt>
                <c:pt idx="579">
                  <c:v>1.4792000000000001</c:v>
                </c:pt>
                <c:pt idx="580">
                  <c:v>1.4786999999999999</c:v>
                </c:pt>
                <c:pt idx="581">
                  <c:v>1.4804999999999999</c:v>
                </c:pt>
                <c:pt idx="582">
                  <c:v>1.4816</c:v>
                </c:pt>
                <c:pt idx="583">
                  <c:v>1.4797</c:v>
                </c:pt>
                <c:pt idx="584">
                  <c:v>1.4785999999999999</c:v>
                </c:pt>
                <c:pt idx="585">
                  <c:v>1.4795</c:v>
                </c:pt>
                <c:pt idx="586">
                  <c:v>1.4807999999999999</c:v>
                </c:pt>
                <c:pt idx="587">
                  <c:v>1.4801</c:v>
                </c:pt>
                <c:pt idx="588">
                  <c:v>1.4801</c:v>
                </c:pt>
                <c:pt idx="589">
                  <c:v>1.4798</c:v>
                </c:pt>
                <c:pt idx="590">
                  <c:v>1.4794</c:v>
                </c:pt>
                <c:pt idx="591">
                  <c:v>1.48</c:v>
                </c:pt>
                <c:pt idx="592">
                  <c:v>1.4813000000000001</c:v>
                </c:pt>
                <c:pt idx="593">
                  <c:v>1.4797</c:v>
                </c:pt>
                <c:pt idx="594">
                  <c:v>1.4792000000000001</c:v>
                </c:pt>
                <c:pt idx="595">
                  <c:v>1.4792000000000001</c:v>
                </c:pt>
                <c:pt idx="596">
                  <c:v>1.4799</c:v>
                </c:pt>
                <c:pt idx="597">
                  <c:v>1.4798</c:v>
                </c:pt>
                <c:pt idx="598">
                  <c:v>1.4793000000000001</c:v>
                </c:pt>
                <c:pt idx="599">
                  <c:v>1.4809000000000001</c:v>
                </c:pt>
                <c:pt idx="600">
                  <c:v>1.4807999999999999</c:v>
                </c:pt>
                <c:pt idx="601">
                  <c:v>1.4802</c:v>
                </c:pt>
                <c:pt idx="602">
                  <c:v>1.4792000000000001</c:v>
                </c:pt>
                <c:pt idx="603">
                  <c:v>1.4787999999999999</c:v>
                </c:pt>
                <c:pt idx="604">
                  <c:v>1.4803999999999999</c:v>
                </c:pt>
                <c:pt idx="605">
                  <c:v>1.4797</c:v>
                </c:pt>
                <c:pt idx="606">
                  <c:v>1.4790000000000001</c:v>
                </c:pt>
                <c:pt idx="607">
                  <c:v>1.4791000000000001</c:v>
                </c:pt>
                <c:pt idx="608">
                  <c:v>1.4810000000000001</c:v>
                </c:pt>
                <c:pt idx="609">
                  <c:v>1.4787999999999999</c:v>
                </c:pt>
                <c:pt idx="610">
                  <c:v>1.4795</c:v>
                </c:pt>
                <c:pt idx="611">
                  <c:v>1.4791000000000001</c:v>
                </c:pt>
                <c:pt idx="612">
                  <c:v>1.4798</c:v>
                </c:pt>
                <c:pt idx="613">
                  <c:v>1.4807999999999999</c:v>
                </c:pt>
                <c:pt idx="614">
                  <c:v>1.4795</c:v>
                </c:pt>
                <c:pt idx="615">
                  <c:v>1.4794</c:v>
                </c:pt>
                <c:pt idx="616">
                  <c:v>1.4795</c:v>
                </c:pt>
                <c:pt idx="617">
                  <c:v>1.4804999999999999</c:v>
                </c:pt>
                <c:pt idx="618">
                  <c:v>1.4791000000000001</c:v>
                </c:pt>
                <c:pt idx="619">
                  <c:v>1.4797</c:v>
                </c:pt>
                <c:pt idx="620">
                  <c:v>1.4792000000000001</c:v>
                </c:pt>
                <c:pt idx="621">
                  <c:v>1.4784999999999999</c:v>
                </c:pt>
                <c:pt idx="622">
                  <c:v>1.4791000000000001</c:v>
                </c:pt>
                <c:pt idx="623">
                  <c:v>1.4783999999999999</c:v>
                </c:pt>
                <c:pt idx="624">
                  <c:v>1.4802</c:v>
                </c:pt>
                <c:pt idx="625">
                  <c:v>1.4798</c:v>
                </c:pt>
                <c:pt idx="626">
                  <c:v>1.4782</c:v>
                </c:pt>
                <c:pt idx="627">
                  <c:v>1.4792000000000001</c:v>
                </c:pt>
                <c:pt idx="628">
                  <c:v>1.4799</c:v>
                </c:pt>
                <c:pt idx="629">
                  <c:v>1.4801</c:v>
                </c:pt>
                <c:pt idx="630">
                  <c:v>1.4766999999999999</c:v>
                </c:pt>
                <c:pt idx="631">
                  <c:v>1.4783999999999999</c:v>
                </c:pt>
                <c:pt idx="632">
                  <c:v>1.4793000000000001</c:v>
                </c:pt>
                <c:pt idx="633">
                  <c:v>1.4796</c:v>
                </c:pt>
                <c:pt idx="634">
                  <c:v>1.478</c:v>
                </c:pt>
                <c:pt idx="635">
                  <c:v>1.4782</c:v>
                </c:pt>
                <c:pt idx="636">
                  <c:v>1.4810000000000001</c:v>
                </c:pt>
                <c:pt idx="637">
                  <c:v>1.4809000000000001</c:v>
                </c:pt>
                <c:pt idx="638">
                  <c:v>1.4784999999999999</c:v>
                </c:pt>
                <c:pt idx="639">
                  <c:v>1.4784999999999999</c:v>
                </c:pt>
                <c:pt idx="640">
                  <c:v>1.4796</c:v>
                </c:pt>
                <c:pt idx="641">
                  <c:v>1.4794</c:v>
                </c:pt>
                <c:pt idx="642">
                  <c:v>1.4785999999999999</c:v>
                </c:pt>
                <c:pt idx="643">
                  <c:v>1.4787999999999999</c:v>
                </c:pt>
                <c:pt idx="644">
                  <c:v>1.4794</c:v>
                </c:pt>
                <c:pt idx="645">
                  <c:v>1.4778</c:v>
                </c:pt>
                <c:pt idx="646">
                  <c:v>1.4782999999999999</c:v>
                </c:pt>
                <c:pt idx="647">
                  <c:v>1.4795</c:v>
                </c:pt>
                <c:pt idx="648">
                  <c:v>1.4797</c:v>
                </c:pt>
                <c:pt idx="649">
                  <c:v>1.4792000000000001</c:v>
                </c:pt>
                <c:pt idx="650">
                  <c:v>1.478</c:v>
                </c:pt>
                <c:pt idx="651">
                  <c:v>1.4795</c:v>
                </c:pt>
                <c:pt idx="652">
                  <c:v>1.4795</c:v>
                </c:pt>
                <c:pt idx="653">
                  <c:v>1.4790000000000001</c:v>
                </c:pt>
                <c:pt idx="654">
                  <c:v>1.4787999999999999</c:v>
                </c:pt>
                <c:pt idx="655">
                  <c:v>1.4790000000000001</c:v>
                </c:pt>
                <c:pt idx="656">
                  <c:v>1.4790000000000001</c:v>
                </c:pt>
                <c:pt idx="657">
                  <c:v>1.4792000000000001</c:v>
                </c:pt>
                <c:pt idx="658">
                  <c:v>1.4789000000000001</c:v>
                </c:pt>
                <c:pt idx="659">
                  <c:v>1.4786999999999999</c:v>
                </c:pt>
                <c:pt idx="660">
                  <c:v>1.4809000000000001</c:v>
                </c:pt>
                <c:pt idx="661">
                  <c:v>1.4785999999999999</c:v>
                </c:pt>
                <c:pt idx="662">
                  <c:v>1.4774</c:v>
                </c:pt>
                <c:pt idx="663">
                  <c:v>1.4790000000000001</c:v>
                </c:pt>
                <c:pt idx="664">
                  <c:v>1.4801</c:v>
                </c:pt>
                <c:pt idx="665">
                  <c:v>1.4789000000000001</c:v>
                </c:pt>
                <c:pt idx="666">
                  <c:v>1.4774</c:v>
                </c:pt>
                <c:pt idx="667">
                  <c:v>1.4781</c:v>
                </c:pt>
                <c:pt idx="668">
                  <c:v>1.4799</c:v>
                </c:pt>
                <c:pt idx="669">
                  <c:v>1.48</c:v>
                </c:pt>
                <c:pt idx="670">
                  <c:v>1.4785999999999999</c:v>
                </c:pt>
                <c:pt idx="671">
                  <c:v>1.4781</c:v>
                </c:pt>
                <c:pt idx="672">
                  <c:v>1.4793000000000001</c:v>
                </c:pt>
                <c:pt idx="673">
                  <c:v>1.4782999999999999</c:v>
                </c:pt>
                <c:pt idx="674">
                  <c:v>1.4795</c:v>
                </c:pt>
                <c:pt idx="675">
                  <c:v>1.4782999999999999</c:v>
                </c:pt>
                <c:pt idx="676">
                  <c:v>1.4798</c:v>
                </c:pt>
                <c:pt idx="677">
                  <c:v>1.4802</c:v>
                </c:pt>
                <c:pt idx="678">
                  <c:v>1.4786999999999999</c:v>
                </c:pt>
                <c:pt idx="679">
                  <c:v>1.4779</c:v>
                </c:pt>
                <c:pt idx="680">
                  <c:v>1.4793000000000001</c:v>
                </c:pt>
                <c:pt idx="681">
                  <c:v>1.4798</c:v>
                </c:pt>
                <c:pt idx="682">
                  <c:v>1.478</c:v>
                </c:pt>
                <c:pt idx="683">
                  <c:v>1.4774</c:v>
                </c:pt>
                <c:pt idx="684">
                  <c:v>1.4793000000000001</c:v>
                </c:pt>
                <c:pt idx="685">
                  <c:v>1.4786999999999999</c:v>
                </c:pt>
                <c:pt idx="686">
                  <c:v>1.4786999999999999</c:v>
                </c:pt>
                <c:pt idx="687">
                  <c:v>1.4783999999999999</c:v>
                </c:pt>
                <c:pt idx="688">
                  <c:v>1.4794</c:v>
                </c:pt>
                <c:pt idx="689">
                  <c:v>1.4792000000000001</c:v>
                </c:pt>
                <c:pt idx="690">
                  <c:v>1.4791000000000001</c:v>
                </c:pt>
                <c:pt idx="691">
                  <c:v>1.4782</c:v>
                </c:pt>
                <c:pt idx="692">
                  <c:v>1.4795</c:v>
                </c:pt>
                <c:pt idx="693">
                  <c:v>1.4786999999999999</c:v>
                </c:pt>
                <c:pt idx="694">
                  <c:v>1.4796</c:v>
                </c:pt>
                <c:pt idx="695">
                  <c:v>1.4792000000000001</c:v>
                </c:pt>
                <c:pt idx="696">
                  <c:v>1.4797</c:v>
                </c:pt>
                <c:pt idx="697">
                  <c:v>1.4799</c:v>
                </c:pt>
                <c:pt idx="698">
                  <c:v>1.478</c:v>
                </c:pt>
                <c:pt idx="699">
                  <c:v>1.4802999999999999</c:v>
                </c:pt>
                <c:pt idx="700">
                  <c:v>1.4787999999999999</c:v>
                </c:pt>
                <c:pt idx="701">
                  <c:v>1.4789000000000001</c:v>
                </c:pt>
                <c:pt idx="702">
                  <c:v>1.4782999999999999</c:v>
                </c:pt>
                <c:pt idx="703">
                  <c:v>1.4782999999999999</c:v>
                </c:pt>
                <c:pt idx="704">
                  <c:v>1.4795</c:v>
                </c:pt>
                <c:pt idx="705">
                  <c:v>1.4794</c:v>
                </c:pt>
                <c:pt idx="706">
                  <c:v>1.4777</c:v>
                </c:pt>
                <c:pt idx="707">
                  <c:v>1.4789000000000001</c:v>
                </c:pt>
                <c:pt idx="708">
                  <c:v>1.4793000000000001</c:v>
                </c:pt>
                <c:pt idx="709">
                  <c:v>1.4776</c:v>
                </c:pt>
                <c:pt idx="710">
                  <c:v>1.4778</c:v>
                </c:pt>
                <c:pt idx="711">
                  <c:v>1.4781</c:v>
                </c:pt>
                <c:pt idx="712">
                  <c:v>1.4793000000000001</c:v>
                </c:pt>
                <c:pt idx="713">
                  <c:v>1.4783999999999999</c:v>
                </c:pt>
                <c:pt idx="714">
                  <c:v>1.4776</c:v>
                </c:pt>
                <c:pt idx="715">
                  <c:v>1.4783999999999999</c:v>
                </c:pt>
                <c:pt idx="716">
                  <c:v>1.4786999999999999</c:v>
                </c:pt>
                <c:pt idx="717">
                  <c:v>1.4787999999999999</c:v>
                </c:pt>
                <c:pt idx="718">
                  <c:v>1.4772000000000001</c:v>
                </c:pt>
                <c:pt idx="719">
                  <c:v>1.4790000000000001</c:v>
                </c:pt>
                <c:pt idx="720">
                  <c:v>1.4798</c:v>
                </c:pt>
                <c:pt idx="721">
                  <c:v>1.4786999999999999</c:v>
                </c:pt>
                <c:pt idx="722">
                  <c:v>1.4779</c:v>
                </c:pt>
                <c:pt idx="723">
                  <c:v>1.4790000000000001</c:v>
                </c:pt>
                <c:pt idx="724">
                  <c:v>1.4782999999999999</c:v>
                </c:pt>
                <c:pt idx="725">
                  <c:v>1.4787999999999999</c:v>
                </c:pt>
                <c:pt idx="726">
                  <c:v>1.4791000000000001</c:v>
                </c:pt>
                <c:pt idx="727">
                  <c:v>1.4772000000000001</c:v>
                </c:pt>
                <c:pt idx="728">
                  <c:v>1.4806999999999999</c:v>
                </c:pt>
                <c:pt idx="729">
                  <c:v>1.4794</c:v>
                </c:pt>
                <c:pt idx="730">
                  <c:v>1.4771000000000001</c:v>
                </c:pt>
                <c:pt idx="731">
                  <c:v>1.4774</c:v>
                </c:pt>
                <c:pt idx="732">
                  <c:v>1.4792000000000001</c:v>
                </c:pt>
                <c:pt idx="733">
                  <c:v>1.4781</c:v>
                </c:pt>
                <c:pt idx="734">
                  <c:v>1.4784999999999999</c:v>
                </c:pt>
                <c:pt idx="735">
                  <c:v>1.4777</c:v>
                </c:pt>
                <c:pt idx="736">
                  <c:v>1.4785999999999999</c:v>
                </c:pt>
                <c:pt idx="737">
                  <c:v>1.4782</c:v>
                </c:pt>
                <c:pt idx="738">
                  <c:v>1.4783999999999999</c:v>
                </c:pt>
                <c:pt idx="739">
                  <c:v>1.4797</c:v>
                </c:pt>
                <c:pt idx="740">
                  <c:v>1.4791000000000001</c:v>
                </c:pt>
                <c:pt idx="741">
                  <c:v>1.4777</c:v>
                </c:pt>
                <c:pt idx="742">
                  <c:v>1.4782999999999999</c:v>
                </c:pt>
                <c:pt idx="743">
                  <c:v>1.4796</c:v>
                </c:pt>
                <c:pt idx="744">
                  <c:v>1.4782999999999999</c:v>
                </c:pt>
                <c:pt idx="745">
                  <c:v>1.4777</c:v>
                </c:pt>
                <c:pt idx="746">
                  <c:v>1.4769000000000001</c:v>
                </c:pt>
                <c:pt idx="747">
                  <c:v>1.4792000000000001</c:v>
                </c:pt>
                <c:pt idx="748">
                  <c:v>1.4805999999999999</c:v>
                </c:pt>
                <c:pt idx="749">
                  <c:v>1.4781</c:v>
                </c:pt>
                <c:pt idx="750">
                  <c:v>1.4784999999999999</c:v>
                </c:pt>
                <c:pt idx="751">
                  <c:v>1.4795</c:v>
                </c:pt>
                <c:pt idx="752">
                  <c:v>1.478</c:v>
                </c:pt>
                <c:pt idx="753">
                  <c:v>1.4791000000000001</c:v>
                </c:pt>
                <c:pt idx="754">
                  <c:v>1.4793000000000001</c:v>
                </c:pt>
                <c:pt idx="755">
                  <c:v>1.4796</c:v>
                </c:pt>
                <c:pt idx="756">
                  <c:v>1.4792000000000001</c:v>
                </c:pt>
                <c:pt idx="757">
                  <c:v>1.4775</c:v>
                </c:pt>
                <c:pt idx="758">
                  <c:v>1.4775</c:v>
                </c:pt>
                <c:pt idx="759">
                  <c:v>1.4795</c:v>
                </c:pt>
                <c:pt idx="760">
                  <c:v>1.4794</c:v>
                </c:pt>
                <c:pt idx="761">
                  <c:v>1.4785999999999999</c:v>
                </c:pt>
                <c:pt idx="762">
                  <c:v>1.4776</c:v>
                </c:pt>
                <c:pt idx="763">
                  <c:v>1.4792000000000001</c:v>
                </c:pt>
                <c:pt idx="764">
                  <c:v>1.4804999999999999</c:v>
                </c:pt>
                <c:pt idx="765">
                  <c:v>1.4777</c:v>
                </c:pt>
                <c:pt idx="766">
                  <c:v>1.4777</c:v>
                </c:pt>
                <c:pt idx="767">
                  <c:v>1.4794</c:v>
                </c:pt>
                <c:pt idx="768">
                  <c:v>1.4796</c:v>
                </c:pt>
                <c:pt idx="769">
                  <c:v>1.4776</c:v>
                </c:pt>
                <c:pt idx="770">
                  <c:v>1.4783999999999999</c:v>
                </c:pt>
                <c:pt idx="771">
                  <c:v>1.4785999999999999</c:v>
                </c:pt>
                <c:pt idx="772">
                  <c:v>1.4802999999999999</c:v>
                </c:pt>
                <c:pt idx="773">
                  <c:v>1.4795</c:v>
                </c:pt>
                <c:pt idx="774">
                  <c:v>1.4775</c:v>
                </c:pt>
                <c:pt idx="775">
                  <c:v>1.4782</c:v>
                </c:pt>
                <c:pt idx="776">
                  <c:v>1.4803999999999999</c:v>
                </c:pt>
                <c:pt idx="777">
                  <c:v>1.4784999999999999</c:v>
                </c:pt>
                <c:pt idx="778">
                  <c:v>1.478</c:v>
                </c:pt>
                <c:pt idx="779">
                  <c:v>1.4791000000000001</c:v>
                </c:pt>
                <c:pt idx="780">
                  <c:v>1.4796</c:v>
                </c:pt>
                <c:pt idx="781">
                  <c:v>1.4784999999999999</c:v>
                </c:pt>
                <c:pt idx="782">
                  <c:v>1.4785999999999999</c:v>
                </c:pt>
                <c:pt idx="783">
                  <c:v>1.4792000000000001</c:v>
                </c:pt>
                <c:pt idx="784">
                  <c:v>1.4789000000000001</c:v>
                </c:pt>
                <c:pt idx="785">
                  <c:v>1.4798</c:v>
                </c:pt>
                <c:pt idx="786">
                  <c:v>1.4778</c:v>
                </c:pt>
                <c:pt idx="787">
                  <c:v>1.4784999999999999</c:v>
                </c:pt>
                <c:pt idx="788">
                  <c:v>1.4803999999999999</c:v>
                </c:pt>
                <c:pt idx="789">
                  <c:v>1.4785999999999999</c:v>
                </c:pt>
                <c:pt idx="790">
                  <c:v>1.4769000000000001</c:v>
                </c:pt>
                <c:pt idx="791">
                  <c:v>1.4770000000000001</c:v>
                </c:pt>
                <c:pt idx="792">
                  <c:v>1.4797</c:v>
                </c:pt>
                <c:pt idx="793">
                  <c:v>1.4790000000000001</c:v>
                </c:pt>
                <c:pt idx="794">
                  <c:v>1.4767999999999999</c:v>
                </c:pt>
                <c:pt idx="795">
                  <c:v>1.4782999999999999</c:v>
                </c:pt>
                <c:pt idx="796">
                  <c:v>1.4806999999999999</c:v>
                </c:pt>
                <c:pt idx="797">
                  <c:v>1.4786999999999999</c:v>
                </c:pt>
                <c:pt idx="798">
                  <c:v>1.4773000000000001</c:v>
                </c:pt>
                <c:pt idx="799">
                  <c:v>1.4771000000000001</c:v>
                </c:pt>
                <c:pt idx="800">
                  <c:v>1.478</c:v>
                </c:pt>
                <c:pt idx="801">
                  <c:v>1.4785999999999999</c:v>
                </c:pt>
                <c:pt idx="802">
                  <c:v>1.4781</c:v>
                </c:pt>
                <c:pt idx="803">
                  <c:v>1.4781</c:v>
                </c:pt>
                <c:pt idx="804">
                  <c:v>1.4793000000000001</c:v>
                </c:pt>
                <c:pt idx="805">
                  <c:v>1.4791000000000001</c:v>
                </c:pt>
                <c:pt idx="806">
                  <c:v>1.4775</c:v>
                </c:pt>
                <c:pt idx="807">
                  <c:v>1.4782</c:v>
                </c:pt>
                <c:pt idx="808">
                  <c:v>1.4796</c:v>
                </c:pt>
                <c:pt idx="809">
                  <c:v>1.4790000000000001</c:v>
                </c:pt>
                <c:pt idx="810">
                  <c:v>1.4779</c:v>
                </c:pt>
                <c:pt idx="811">
                  <c:v>1.4762</c:v>
                </c:pt>
                <c:pt idx="812">
                  <c:v>1.4777</c:v>
                </c:pt>
                <c:pt idx="813">
                  <c:v>1.4799</c:v>
                </c:pt>
                <c:pt idx="814">
                  <c:v>1.4785999999999999</c:v>
                </c:pt>
                <c:pt idx="815">
                  <c:v>1.4777</c:v>
                </c:pt>
                <c:pt idx="816">
                  <c:v>1.4795</c:v>
                </c:pt>
                <c:pt idx="817">
                  <c:v>1.4787999999999999</c:v>
                </c:pt>
                <c:pt idx="818">
                  <c:v>1.4790000000000001</c:v>
                </c:pt>
                <c:pt idx="819">
                  <c:v>1.4777</c:v>
                </c:pt>
                <c:pt idx="820">
                  <c:v>1.4814000000000001</c:v>
                </c:pt>
                <c:pt idx="821">
                  <c:v>1.4789000000000001</c:v>
                </c:pt>
                <c:pt idx="822">
                  <c:v>1.4792000000000001</c:v>
                </c:pt>
                <c:pt idx="823">
                  <c:v>1.4785999999999999</c:v>
                </c:pt>
                <c:pt idx="824">
                  <c:v>1.4784999999999999</c:v>
                </c:pt>
                <c:pt idx="825">
                  <c:v>1.4790000000000001</c:v>
                </c:pt>
                <c:pt idx="826">
                  <c:v>1.4777</c:v>
                </c:pt>
                <c:pt idx="827">
                  <c:v>1.4793000000000001</c:v>
                </c:pt>
                <c:pt idx="828">
                  <c:v>1.4798</c:v>
                </c:pt>
                <c:pt idx="829">
                  <c:v>1.4797</c:v>
                </c:pt>
                <c:pt idx="830">
                  <c:v>1.4789000000000001</c:v>
                </c:pt>
                <c:pt idx="831">
                  <c:v>1.4779</c:v>
                </c:pt>
                <c:pt idx="832">
                  <c:v>1.4781</c:v>
                </c:pt>
                <c:pt idx="833">
                  <c:v>1.4787999999999999</c:v>
                </c:pt>
                <c:pt idx="834">
                  <c:v>1.4782</c:v>
                </c:pt>
                <c:pt idx="835">
                  <c:v>1.4799</c:v>
                </c:pt>
                <c:pt idx="836">
                  <c:v>1.48</c:v>
                </c:pt>
                <c:pt idx="837">
                  <c:v>1.4766999999999999</c:v>
                </c:pt>
                <c:pt idx="838">
                  <c:v>1.4767999999999999</c:v>
                </c:pt>
                <c:pt idx="839">
                  <c:v>1.4796</c:v>
                </c:pt>
                <c:pt idx="840">
                  <c:v>1.4782999999999999</c:v>
                </c:pt>
                <c:pt idx="841">
                  <c:v>1.4772000000000001</c:v>
                </c:pt>
                <c:pt idx="842">
                  <c:v>1.4791000000000001</c:v>
                </c:pt>
                <c:pt idx="843">
                  <c:v>1.4794</c:v>
                </c:pt>
                <c:pt idx="844">
                  <c:v>1.4769000000000001</c:v>
                </c:pt>
                <c:pt idx="845">
                  <c:v>1.4785999999999999</c:v>
                </c:pt>
                <c:pt idx="846">
                  <c:v>1.4782999999999999</c:v>
                </c:pt>
                <c:pt idx="847">
                  <c:v>1.4790000000000001</c:v>
                </c:pt>
                <c:pt idx="848">
                  <c:v>1.4797</c:v>
                </c:pt>
                <c:pt idx="849">
                  <c:v>1.4774</c:v>
                </c:pt>
                <c:pt idx="850">
                  <c:v>1.4776</c:v>
                </c:pt>
                <c:pt idx="851">
                  <c:v>1.48</c:v>
                </c:pt>
                <c:pt idx="852">
                  <c:v>1.4778</c:v>
                </c:pt>
                <c:pt idx="853">
                  <c:v>1.4767999999999999</c:v>
                </c:pt>
                <c:pt idx="854">
                  <c:v>1.4778</c:v>
                </c:pt>
                <c:pt idx="855">
                  <c:v>1.4784999999999999</c:v>
                </c:pt>
                <c:pt idx="856">
                  <c:v>1.4794</c:v>
                </c:pt>
                <c:pt idx="857">
                  <c:v>1.478</c:v>
                </c:pt>
                <c:pt idx="858">
                  <c:v>1.4781</c:v>
                </c:pt>
                <c:pt idx="859">
                  <c:v>1.4782</c:v>
                </c:pt>
                <c:pt idx="860">
                  <c:v>1.4781</c:v>
                </c:pt>
                <c:pt idx="861">
                  <c:v>1.4776</c:v>
                </c:pt>
                <c:pt idx="862">
                  <c:v>1.4781</c:v>
                </c:pt>
                <c:pt idx="863">
                  <c:v>1.4803999999999999</c:v>
                </c:pt>
                <c:pt idx="864">
                  <c:v>1.4781</c:v>
                </c:pt>
                <c:pt idx="865">
                  <c:v>1.4782999999999999</c:v>
                </c:pt>
                <c:pt idx="866">
                  <c:v>1.4791000000000001</c:v>
                </c:pt>
                <c:pt idx="867">
                  <c:v>1.4794</c:v>
                </c:pt>
                <c:pt idx="868">
                  <c:v>1.4794</c:v>
                </c:pt>
                <c:pt idx="869">
                  <c:v>1.4779</c:v>
                </c:pt>
                <c:pt idx="870">
                  <c:v>1.4773000000000001</c:v>
                </c:pt>
                <c:pt idx="871">
                  <c:v>1.478</c:v>
                </c:pt>
                <c:pt idx="872">
                  <c:v>1.4789000000000001</c:v>
                </c:pt>
                <c:pt idx="873">
                  <c:v>1.4771000000000001</c:v>
                </c:pt>
                <c:pt idx="874">
                  <c:v>1.4779</c:v>
                </c:pt>
                <c:pt idx="875">
                  <c:v>1.4785999999999999</c:v>
                </c:pt>
                <c:pt idx="876">
                  <c:v>1.4784999999999999</c:v>
                </c:pt>
                <c:pt idx="877">
                  <c:v>1.4778</c:v>
                </c:pt>
                <c:pt idx="878">
                  <c:v>1.4766999999999999</c:v>
                </c:pt>
                <c:pt idx="879">
                  <c:v>1.4782999999999999</c:v>
                </c:pt>
                <c:pt idx="880">
                  <c:v>1.4791000000000001</c:v>
                </c:pt>
                <c:pt idx="881">
                  <c:v>1.4781</c:v>
                </c:pt>
                <c:pt idx="882">
                  <c:v>1.4781</c:v>
                </c:pt>
                <c:pt idx="883">
                  <c:v>1.4798</c:v>
                </c:pt>
                <c:pt idx="884">
                  <c:v>1.4790000000000001</c:v>
                </c:pt>
                <c:pt idx="885">
                  <c:v>1.4789000000000001</c:v>
                </c:pt>
                <c:pt idx="886">
                  <c:v>1.4783999999999999</c:v>
                </c:pt>
                <c:pt idx="887">
                  <c:v>1.4785999999999999</c:v>
                </c:pt>
                <c:pt idx="888">
                  <c:v>1.4792000000000001</c:v>
                </c:pt>
                <c:pt idx="889">
                  <c:v>1.4784999999999999</c:v>
                </c:pt>
                <c:pt idx="890">
                  <c:v>1.4782999999999999</c:v>
                </c:pt>
                <c:pt idx="891">
                  <c:v>1.4789000000000001</c:v>
                </c:pt>
                <c:pt idx="892">
                  <c:v>1.4793000000000001</c:v>
                </c:pt>
                <c:pt idx="893">
                  <c:v>1.4773000000000001</c:v>
                </c:pt>
                <c:pt idx="894">
                  <c:v>1.4773000000000001</c:v>
                </c:pt>
                <c:pt idx="895">
                  <c:v>1.4778</c:v>
                </c:pt>
                <c:pt idx="896">
                  <c:v>1.4781</c:v>
                </c:pt>
                <c:pt idx="897">
                  <c:v>1.4785999999999999</c:v>
                </c:pt>
                <c:pt idx="898">
                  <c:v>1.4772000000000001</c:v>
                </c:pt>
                <c:pt idx="899">
                  <c:v>1.4784999999999999</c:v>
                </c:pt>
                <c:pt idx="900">
                  <c:v>1.4802</c:v>
                </c:pt>
                <c:pt idx="901">
                  <c:v>1.4781</c:v>
                </c:pt>
                <c:pt idx="902">
                  <c:v>1.4774</c:v>
                </c:pt>
                <c:pt idx="903">
                  <c:v>1.4791000000000001</c:v>
                </c:pt>
                <c:pt idx="904">
                  <c:v>1.4789000000000001</c:v>
                </c:pt>
                <c:pt idx="905">
                  <c:v>1.4782999999999999</c:v>
                </c:pt>
                <c:pt idx="906">
                  <c:v>1.4765999999999999</c:v>
                </c:pt>
                <c:pt idx="907">
                  <c:v>1.4786999999999999</c:v>
                </c:pt>
                <c:pt idx="908">
                  <c:v>1.4794</c:v>
                </c:pt>
                <c:pt idx="909">
                  <c:v>1.4784999999999999</c:v>
                </c:pt>
                <c:pt idx="910">
                  <c:v>1.4765999999999999</c:v>
                </c:pt>
                <c:pt idx="911">
                  <c:v>1.4782</c:v>
                </c:pt>
                <c:pt idx="912">
                  <c:v>1.4783999999999999</c:v>
                </c:pt>
                <c:pt idx="913">
                  <c:v>1.4778</c:v>
                </c:pt>
                <c:pt idx="914">
                  <c:v>1.4769000000000001</c:v>
                </c:pt>
                <c:pt idx="915">
                  <c:v>1.4770000000000001</c:v>
                </c:pt>
                <c:pt idx="916">
                  <c:v>1.4791000000000001</c:v>
                </c:pt>
                <c:pt idx="917">
                  <c:v>1.4781</c:v>
                </c:pt>
                <c:pt idx="918">
                  <c:v>1.4779</c:v>
                </c:pt>
                <c:pt idx="919">
                  <c:v>1.4782</c:v>
                </c:pt>
                <c:pt idx="920">
                  <c:v>1.4785999999999999</c:v>
                </c:pt>
                <c:pt idx="921">
                  <c:v>1.4785999999999999</c:v>
                </c:pt>
                <c:pt idx="922">
                  <c:v>1.4801</c:v>
                </c:pt>
                <c:pt idx="923">
                  <c:v>1.4782999999999999</c:v>
                </c:pt>
                <c:pt idx="924">
                  <c:v>1.4774</c:v>
                </c:pt>
                <c:pt idx="925">
                  <c:v>1.4784999999999999</c:v>
                </c:pt>
                <c:pt idx="926">
                  <c:v>1.4802999999999999</c:v>
                </c:pt>
                <c:pt idx="927">
                  <c:v>1.4782999999999999</c:v>
                </c:pt>
                <c:pt idx="928">
                  <c:v>1.4792000000000001</c:v>
                </c:pt>
                <c:pt idx="929">
                  <c:v>1.4791000000000001</c:v>
                </c:pt>
                <c:pt idx="930">
                  <c:v>1.4785999999999999</c:v>
                </c:pt>
                <c:pt idx="931">
                  <c:v>1.4787999999999999</c:v>
                </c:pt>
                <c:pt idx="932">
                  <c:v>1.4773000000000001</c:v>
                </c:pt>
                <c:pt idx="933">
                  <c:v>1.4789000000000001</c:v>
                </c:pt>
                <c:pt idx="934">
                  <c:v>1.4796</c:v>
                </c:pt>
                <c:pt idx="935">
                  <c:v>1.4779</c:v>
                </c:pt>
                <c:pt idx="936">
                  <c:v>1.4778</c:v>
                </c:pt>
                <c:pt idx="937">
                  <c:v>1.4786999999999999</c:v>
                </c:pt>
                <c:pt idx="938">
                  <c:v>1.4786999999999999</c:v>
                </c:pt>
                <c:pt idx="939">
                  <c:v>1.4769000000000001</c:v>
                </c:pt>
                <c:pt idx="940">
                  <c:v>1.4786999999999999</c:v>
                </c:pt>
                <c:pt idx="941">
                  <c:v>1.4789000000000001</c:v>
                </c:pt>
                <c:pt idx="942">
                  <c:v>1.4792000000000001</c:v>
                </c:pt>
                <c:pt idx="943">
                  <c:v>1.4786999999999999</c:v>
                </c:pt>
                <c:pt idx="944">
                  <c:v>1.4777</c:v>
                </c:pt>
                <c:pt idx="945">
                  <c:v>1.4778</c:v>
                </c:pt>
                <c:pt idx="946">
                  <c:v>1.4782</c:v>
                </c:pt>
                <c:pt idx="947">
                  <c:v>1.4785999999999999</c:v>
                </c:pt>
                <c:pt idx="948">
                  <c:v>1.478</c:v>
                </c:pt>
                <c:pt idx="949">
                  <c:v>1.4786999999999999</c:v>
                </c:pt>
                <c:pt idx="950">
                  <c:v>1.4787999999999999</c:v>
                </c:pt>
                <c:pt idx="951">
                  <c:v>1.4779</c:v>
                </c:pt>
                <c:pt idx="952">
                  <c:v>1.4792000000000001</c:v>
                </c:pt>
                <c:pt idx="953">
                  <c:v>1.4778</c:v>
                </c:pt>
                <c:pt idx="954">
                  <c:v>1.4782999999999999</c:v>
                </c:pt>
                <c:pt idx="955">
                  <c:v>1.4795</c:v>
                </c:pt>
                <c:pt idx="956">
                  <c:v>1.4784999999999999</c:v>
                </c:pt>
                <c:pt idx="957">
                  <c:v>1.4791000000000001</c:v>
                </c:pt>
                <c:pt idx="958">
                  <c:v>1.4787999999999999</c:v>
                </c:pt>
                <c:pt idx="959">
                  <c:v>1.4790000000000001</c:v>
                </c:pt>
                <c:pt idx="960">
                  <c:v>1.4776</c:v>
                </c:pt>
                <c:pt idx="961">
                  <c:v>1.4787999999999999</c:v>
                </c:pt>
                <c:pt idx="962">
                  <c:v>1.4785999999999999</c:v>
                </c:pt>
                <c:pt idx="963">
                  <c:v>1.4769000000000001</c:v>
                </c:pt>
                <c:pt idx="964">
                  <c:v>1.4776</c:v>
                </c:pt>
                <c:pt idx="965">
                  <c:v>1.4782</c:v>
                </c:pt>
                <c:pt idx="966">
                  <c:v>1.4791000000000001</c:v>
                </c:pt>
                <c:pt idx="967">
                  <c:v>1.4774</c:v>
                </c:pt>
                <c:pt idx="968">
                  <c:v>1.4777</c:v>
                </c:pt>
                <c:pt idx="969">
                  <c:v>1.4785999999999999</c:v>
                </c:pt>
                <c:pt idx="970">
                  <c:v>1.4799</c:v>
                </c:pt>
                <c:pt idx="971">
                  <c:v>1.4784999999999999</c:v>
                </c:pt>
                <c:pt idx="972">
                  <c:v>1.4772000000000001</c:v>
                </c:pt>
                <c:pt idx="973">
                  <c:v>1.4787999999999999</c:v>
                </c:pt>
                <c:pt idx="974">
                  <c:v>1.4792000000000001</c:v>
                </c:pt>
                <c:pt idx="975">
                  <c:v>1.4790000000000001</c:v>
                </c:pt>
                <c:pt idx="976">
                  <c:v>1.4773000000000001</c:v>
                </c:pt>
                <c:pt idx="977">
                  <c:v>1.4770000000000001</c:v>
                </c:pt>
                <c:pt idx="978">
                  <c:v>1.4793000000000001</c:v>
                </c:pt>
                <c:pt idx="979">
                  <c:v>1.4798</c:v>
                </c:pt>
                <c:pt idx="980">
                  <c:v>1.4769000000000001</c:v>
                </c:pt>
                <c:pt idx="981">
                  <c:v>1.4776</c:v>
                </c:pt>
                <c:pt idx="982">
                  <c:v>1.4773000000000001</c:v>
                </c:pt>
                <c:pt idx="983">
                  <c:v>1.4784999999999999</c:v>
                </c:pt>
                <c:pt idx="984">
                  <c:v>1.4775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F0F-4542-9AB8-7B499F78E0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23814864"/>
        <c:axId val="523521056"/>
      </c:scatterChart>
      <c:valAx>
        <c:axId val="52381486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523521056"/>
        <c:crosses val="autoZero"/>
        <c:crossBetween val="midCat"/>
      </c:valAx>
      <c:valAx>
        <c:axId val="523521056"/>
        <c:scaling>
          <c:orientation val="minMax"/>
          <c:max val="1.4850000000000001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en-US" altLang="ja-JP" dirty="0"/>
                  <a:t>Mid-thickness (mm)</a:t>
                </a:r>
              </a:p>
            </c:rich>
          </c:tx>
          <c:layout>
            <c:manualLayout>
              <c:xMode val="edge"/>
              <c:yMode val="edge"/>
              <c:x val="0"/>
              <c:y val="8.0621399571136496E-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52381486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r>
              <a:rPr lang="fi-FI" altLang="ja-JP"/>
              <a:t>TY0002</a:t>
            </a:r>
          </a:p>
        </c:rich>
      </c:tx>
      <c:layout>
        <c:manualLayout>
          <c:xMode val="edge"/>
          <c:yMode val="edge"/>
          <c:x val="0.478473239447049"/>
          <c:y val="2.54553759633049E-2"/>
        </c:manualLayout>
      </c:layout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49956110461859"/>
          <c:y val="0.167278184901718"/>
          <c:w val="0.79403129422456198"/>
          <c:h val="0.62911143452167795"/>
        </c:manualLayout>
      </c:layout>
      <c:scatterChart>
        <c:scatterStyle val="lineMarker"/>
        <c:varyColors val="0"/>
        <c:ser>
          <c:idx val="0"/>
          <c:order val="0"/>
          <c:tx>
            <c:strRef>
              <c:f>'TY0002'!$D$1</c:f>
              <c:strCache>
                <c:ptCount val="1"/>
                <c:pt idx="0">
                  <c:v>Angle</c:v>
                </c:pt>
              </c:strCache>
            </c:strRef>
          </c:tx>
          <c:spPr>
            <a:ln w="25400">
              <a:solidFill>
                <a:srgbClr val="63AAFE"/>
              </a:solidFill>
              <a:prstDash val="solid"/>
            </a:ln>
          </c:spPr>
          <c:marker>
            <c:symbol val="diamond"/>
            <c:size val="5"/>
            <c:spPr>
              <a:solidFill>
                <a:srgbClr val="63AAFE"/>
              </a:solidFill>
              <a:ln>
                <a:solidFill>
                  <a:srgbClr val="63AAFE"/>
                </a:solidFill>
                <a:prstDash val="solid"/>
              </a:ln>
              <a:effectLst>
                <a:outerShdw dist="35921" dir="2700000" algn="br">
                  <a:srgbClr val="000000"/>
                </a:outerShdw>
              </a:effectLst>
            </c:spPr>
          </c:marker>
          <c:xVal>
            <c:numRef>
              <c:f>'TY0002'!$B$2:$B$986</c:f>
              <c:numCache>
                <c:formatCode>General</c:formatCode>
                <c:ptCount val="985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18</c:v>
                </c:pt>
                <c:pt idx="6">
                  <c:v>21</c:v>
                </c:pt>
                <c:pt idx="7">
                  <c:v>24</c:v>
                </c:pt>
                <c:pt idx="8">
                  <c:v>27</c:v>
                </c:pt>
                <c:pt idx="9">
                  <c:v>30</c:v>
                </c:pt>
                <c:pt idx="10">
                  <c:v>33</c:v>
                </c:pt>
                <c:pt idx="11">
                  <c:v>36</c:v>
                </c:pt>
                <c:pt idx="12">
                  <c:v>39</c:v>
                </c:pt>
                <c:pt idx="13">
                  <c:v>42</c:v>
                </c:pt>
                <c:pt idx="14">
                  <c:v>45</c:v>
                </c:pt>
                <c:pt idx="15">
                  <c:v>48</c:v>
                </c:pt>
                <c:pt idx="16">
                  <c:v>51</c:v>
                </c:pt>
                <c:pt idx="17">
                  <c:v>54</c:v>
                </c:pt>
                <c:pt idx="18">
                  <c:v>57</c:v>
                </c:pt>
                <c:pt idx="19">
                  <c:v>60</c:v>
                </c:pt>
                <c:pt idx="20">
                  <c:v>63</c:v>
                </c:pt>
                <c:pt idx="21">
                  <c:v>66</c:v>
                </c:pt>
                <c:pt idx="22">
                  <c:v>69</c:v>
                </c:pt>
                <c:pt idx="23">
                  <c:v>72</c:v>
                </c:pt>
                <c:pt idx="24">
                  <c:v>75</c:v>
                </c:pt>
                <c:pt idx="25">
                  <c:v>78</c:v>
                </c:pt>
                <c:pt idx="26">
                  <c:v>81</c:v>
                </c:pt>
                <c:pt idx="27">
                  <c:v>84</c:v>
                </c:pt>
                <c:pt idx="28">
                  <c:v>87</c:v>
                </c:pt>
                <c:pt idx="29">
                  <c:v>90</c:v>
                </c:pt>
                <c:pt idx="30">
                  <c:v>93</c:v>
                </c:pt>
                <c:pt idx="31">
                  <c:v>96</c:v>
                </c:pt>
                <c:pt idx="32">
                  <c:v>99</c:v>
                </c:pt>
                <c:pt idx="33">
                  <c:v>102</c:v>
                </c:pt>
                <c:pt idx="34">
                  <c:v>105</c:v>
                </c:pt>
                <c:pt idx="35">
                  <c:v>108</c:v>
                </c:pt>
                <c:pt idx="36">
                  <c:v>111</c:v>
                </c:pt>
                <c:pt idx="37">
                  <c:v>114</c:v>
                </c:pt>
                <c:pt idx="38">
                  <c:v>117</c:v>
                </c:pt>
                <c:pt idx="39">
                  <c:v>120</c:v>
                </c:pt>
                <c:pt idx="40">
                  <c:v>123</c:v>
                </c:pt>
                <c:pt idx="41">
                  <c:v>126</c:v>
                </c:pt>
                <c:pt idx="42">
                  <c:v>129</c:v>
                </c:pt>
                <c:pt idx="43">
                  <c:v>132</c:v>
                </c:pt>
                <c:pt idx="44">
                  <c:v>135</c:v>
                </c:pt>
                <c:pt idx="45">
                  <c:v>138</c:v>
                </c:pt>
                <c:pt idx="46">
                  <c:v>141</c:v>
                </c:pt>
                <c:pt idx="47">
                  <c:v>144</c:v>
                </c:pt>
                <c:pt idx="48">
                  <c:v>147</c:v>
                </c:pt>
                <c:pt idx="49">
                  <c:v>150</c:v>
                </c:pt>
                <c:pt idx="50">
                  <c:v>153</c:v>
                </c:pt>
                <c:pt idx="51">
                  <c:v>156</c:v>
                </c:pt>
                <c:pt idx="52">
                  <c:v>159</c:v>
                </c:pt>
                <c:pt idx="53">
                  <c:v>162</c:v>
                </c:pt>
                <c:pt idx="54">
                  <c:v>165</c:v>
                </c:pt>
                <c:pt idx="55">
                  <c:v>168</c:v>
                </c:pt>
                <c:pt idx="56">
                  <c:v>171</c:v>
                </c:pt>
                <c:pt idx="57">
                  <c:v>174</c:v>
                </c:pt>
                <c:pt idx="58">
                  <c:v>177</c:v>
                </c:pt>
                <c:pt idx="59">
                  <c:v>180</c:v>
                </c:pt>
                <c:pt idx="60">
                  <c:v>183</c:v>
                </c:pt>
                <c:pt idx="61">
                  <c:v>186</c:v>
                </c:pt>
                <c:pt idx="62">
                  <c:v>189</c:v>
                </c:pt>
                <c:pt idx="63">
                  <c:v>192</c:v>
                </c:pt>
                <c:pt idx="64">
                  <c:v>195</c:v>
                </c:pt>
                <c:pt idx="65">
                  <c:v>198</c:v>
                </c:pt>
                <c:pt idx="66">
                  <c:v>201</c:v>
                </c:pt>
                <c:pt idx="67">
                  <c:v>204</c:v>
                </c:pt>
                <c:pt idx="68">
                  <c:v>207</c:v>
                </c:pt>
                <c:pt idx="69">
                  <c:v>210</c:v>
                </c:pt>
                <c:pt idx="70">
                  <c:v>213</c:v>
                </c:pt>
                <c:pt idx="71">
                  <c:v>216</c:v>
                </c:pt>
                <c:pt idx="72">
                  <c:v>219</c:v>
                </c:pt>
                <c:pt idx="73">
                  <c:v>222</c:v>
                </c:pt>
                <c:pt idx="74">
                  <c:v>225</c:v>
                </c:pt>
                <c:pt idx="75">
                  <c:v>228</c:v>
                </c:pt>
                <c:pt idx="76">
                  <c:v>231</c:v>
                </c:pt>
                <c:pt idx="77">
                  <c:v>234</c:v>
                </c:pt>
                <c:pt idx="78">
                  <c:v>237</c:v>
                </c:pt>
                <c:pt idx="79">
                  <c:v>240</c:v>
                </c:pt>
                <c:pt idx="80">
                  <c:v>243</c:v>
                </c:pt>
                <c:pt idx="81">
                  <c:v>246</c:v>
                </c:pt>
                <c:pt idx="82">
                  <c:v>249</c:v>
                </c:pt>
                <c:pt idx="83">
                  <c:v>252</c:v>
                </c:pt>
                <c:pt idx="84">
                  <c:v>255</c:v>
                </c:pt>
                <c:pt idx="85">
                  <c:v>258</c:v>
                </c:pt>
                <c:pt idx="86">
                  <c:v>261</c:v>
                </c:pt>
                <c:pt idx="87">
                  <c:v>264</c:v>
                </c:pt>
                <c:pt idx="88">
                  <c:v>267</c:v>
                </c:pt>
                <c:pt idx="89">
                  <c:v>270</c:v>
                </c:pt>
                <c:pt idx="90">
                  <c:v>273</c:v>
                </c:pt>
                <c:pt idx="91">
                  <c:v>276</c:v>
                </c:pt>
                <c:pt idx="92">
                  <c:v>279</c:v>
                </c:pt>
                <c:pt idx="93">
                  <c:v>282</c:v>
                </c:pt>
                <c:pt idx="94">
                  <c:v>285</c:v>
                </c:pt>
                <c:pt idx="95">
                  <c:v>288</c:v>
                </c:pt>
                <c:pt idx="96">
                  <c:v>291</c:v>
                </c:pt>
                <c:pt idx="97">
                  <c:v>294</c:v>
                </c:pt>
                <c:pt idx="98">
                  <c:v>297</c:v>
                </c:pt>
                <c:pt idx="99">
                  <c:v>300</c:v>
                </c:pt>
                <c:pt idx="100">
                  <c:v>303</c:v>
                </c:pt>
                <c:pt idx="101">
                  <c:v>306</c:v>
                </c:pt>
                <c:pt idx="102">
                  <c:v>309</c:v>
                </c:pt>
                <c:pt idx="103">
                  <c:v>312</c:v>
                </c:pt>
                <c:pt idx="104">
                  <c:v>315</c:v>
                </c:pt>
                <c:pt idx="105">
                  <c:v>318</c:v>
                </c:pt>
                <c:pt idx="106">
                  <c:v>321</c:v>
                </c:pt>
                <c:pt idx="107">
                  <c:v>324</c:v>
                </c:pt>
                <c:pt idx="108">
                  <c:v>327</c:v>
                </c:pt>
                <c:pt idx="109">
                  <c:v>330</c:v>
                </c:pt>
                <c:pt idx="110">
                  <c:v>333</c:v>
                </c:pt>
                <c:pt idx="111">
                  <c:v>336</c:v>
                </c:pt>
                <c:pt idx="112">
                  <c:v>339</c:v>
                </c:pt>
                <c:pt idx="113">
                  <c:v>342</c:v>
                </c:pt>
                <c:pt idx="114">
                  <c:v>345</c:v>
                </c:pt>
                <c:pt idx="115">
                  <c:v>348</c:v>
                </c:pt>
                <c:pt idx="116">
                  <c:v>351</c:v>
                </c:pt>
                <c:pt idx="117">
                  <c:v>354</c:v>
                </c:pt>
                <c:pt idx="118">
                  <c:v>357</c:v>
                </c:pt>
                <c:pt idx="119">
                  <c:v>360</c:v>
                </c:pt>
                <c:pt idx="120">
                  <c:v>363</c:v>
                </c:pt>
                <c:pt idx="121">
                  <c:v>366</c:v>
                </c:pt>
                <c:pt idx="122">
                  <c:v>369</c:v>
                </c:pt>
                <c:pt idx="123">
                  <c:v>372</c:v>
                </c:pt>
                <c:pt idx="124">
                  <c:v>375</c:v>
                </c:pt>
                <c:pt idx="125">
                  <c:v>378</c:v>
                </c:pt>
                <c:pt idx="126">
                  <c:v>381</c:v>
                </c:pt>
                <c:pt idx="127">
                  <c:v>384</c:v>
                </c:pt>
                <c:pt idx="128">
                  <c:v>387</c:v>
                </c:pt>
                <c:pt idx="129">
                  <c:v>390</c:v>
                </c:pt>
                <c:pt idx="130">
                  <c:v>393</c:v>
                </c:pt>
                <c:pt idx="131">
                  <c:v>396</c:v>
                </c:pt>
                <c:pt idx="132">
                  <c:v>399</c:v>
                </c:pt>
                <c:pt idx="133">
                  <c:v>402</c:v>
                </c:pt>
                <c:pt idx="134">
                  <c:v>405</c:v>
                </c:pt>
                <c:pt idx="135">
                  <c:v>408</c:v>
                </c:pt>
                <c:pt idx="136">
                  <c:v>411</c:v>
                </c:pt>
                <c:pt idx="137">
                  <c:v>414</c:v>
                </c:pt>
                <c:pt idx="138">
                  <c:v>417</c:v>
                </c:pt>
                <c:pt idx="139">
                  <c:v>420</c:v>
                </c:pt>
                <c:pt idx="140">
                  <c:v>423</c:v>
                </c:pt>
                <c:pt idx="141">
                  <c:v>426</c:v>
                </c:pt>
                <c:pt idx="142">
                  <c:v>429</c:v>
                </c:pt>
                <c:pt idx="143">
                  <c:v>432</c:v>
                </c:pt>
                <c:pt idx="144">
                  <c:v>435</c:v>
                </c:pt>
                <c:pt idx="145">
                  <c:v>438</c:v>
                </c:pt>
                <c:pt idx="146">
                  <c:v>441</c:v>
                </c:pt>
                <c:pt idx="147">
                  <c:v>444</c:v>
                </c:pt>
                <c:pt idx="148">
                  <c:v>447</c:v>
                </c:pt>
                <c:pt idx="149">
                  <c:v>450</c:v>
                </c:pt>
                <c:pt idx="150">
                  <c:v>453</c:v>
                </c:pt>
                <c:pt idx="151">
                  <c:v>456</c:v>
                </c:pt>
                <c:pt idx="152">
                  <c:v>459</c:v>
                </c:pt>
                <c:pt idx="153">
                  <c:v>462</c:v>
                </c:pt>
                <c:pt idx="154">
                  <c:v>465</c:v>
                </c:pt>
                <c:pt idx="155">
                  <c:v>468</c:v>
                </c:pt>
                <c:pt idx="156">
                  <c:v>471</c:v>
                </c:pt>
                <c:pt idx="157">
                  <c:v>474</c:v>
                </c:pt>
                <c:pt idx="158">
                  <c:v>477</c:v>
                </c:pt>
                <c:pt idx="159">
                  <c:v>480</c:v>
                </c:pt>
                <c:pt idx="160">
                  <c:v>483</c:v>
                </c:pt>
                <c:pt idx="161">
                  <c:v>486</c:v>
                </c:pt>
                <c:pt idx="162">
                  <c:v>489</c:v>
                </c:pt>
                <c:pt idx="163">
                  <c:v>492</c:v>
                </c:pt>
                <c:pt idx="164">
                  <c:v>495</c:v>
                </c:pt>
                <c:pt idx="165">
                  <c:v>498</c:v>
                </c:pt>
                <c:pt idx="166">
                  <c:v>501</c:v>
                </c:pt>
                <c:pt idx="167">
                  <c:v>504</c:v>
                </c:pt>
                <c:pt idx="168">
                  <c:v>507</c:v>
                </c:pt>
                <c:pt idx="169">
                  <c:v>510</c:v>
                </c:pt>
                <c:pt idx="170">
                  <c:v>513</c:v>
                </c:pt>
                <c:pt idx="171">
                  <c:v>516</c:v>
                </c:pt>
                <c:pt idx="172">
                  <c:v>519</c:v>
                </c:pt>
                <c:pt idx="173">
                  <c:v>522</c:v>
                </c:pt>
                <c:pt idx="174">
                  <c:v>525</c:v>
                </c:pt>
                <c:pt idx="175">
                  <c:v>528</c:v>
                </c:pt>
                <c:pt idx="176">
                  <c:v>531</c:v>
                </c:pt>
                <c:pt idx="177">
                  <c:v>534</c:v>
                </c:pt>
                <c:pt idx="178">
                  <c:v>537</c:v>
                </c:pt>
                <c:pt idx="179">
                  <c:v>540</c:v>
                </c:pt>
                <c:pt idx="180">
                  <c:v>543</c:v>
                </c:pt>
                <c:pt idx="181">
                  <c:v>546</c:v>
                </c:pt>
                <c:pt idx="182">
                  <c:v>549</c:v>
                </c:pt>
                <c:pt idx="183">
                  <c:v>552</c:v>
                </c:pt>
                <c:pt idx="184">
                  <c:v>555</c:v>
                </c:pt>
                <c:pt idx="185">
                  <c:v>558</c:v>
                </c:pt>
                <c:pt idx="186">
                  <c:v>561</c:v>
                </c:pt>
                <c:pt idx="187">
                  <c:v>564</c:v>
                </c:pt>
                <c:pt idx="188">
                  <c:v>567</c:v>
                </c:pt>
                <c:pt idx="189">
                  <c:v>570</c:v>
                </c:pt>
                <c:pt idx="190">
                  <c:v>573</c:v>
                </c:pt>
                <c:pt idx="191">
                  <c:v>576</c:v>
                </c:pt>
                <c:pt idx="192">
                  <c:v>579</c:v>
                </c:pt>
                <c:pt idx="193">
                  <c:v>582</c:v>
                </c:pt>
                <c:pt idx="194">
                  <c:v>585</c:v>
                </c:pt>
                <c:pt idx="195">
                  <c:v>588.32999999999947</c:v>
                </c:pt>
                <c:pt idx="196">
                  <c:v>591.32999999999947</c:v>
                </c:pt>
                <c:pt idx="197">
                  <c:v>594.32999999999947</c:v>
                </c:pt>
                <c:pt idx="198">
                  <c:v>597.32999999999947</c:v>
                </c:pt>
                <c:pt idx="199">
                  <c:v>600.32999999999947</c:v>
                </c:pt>
                <c:pt idx="200">
                  <c:v>603.32999999999947</c:v>
                </c:pt>
                <c:pt idx="201">
                  <c:v>606.32999999999947</c:v>
                </c:pt>
                <c:pt idx="202">
                  <c:v>609.32999999999947</c:v>
                </c:pt>
                <c:pt idx="203">
                  <c:v>612.32999999999947</c:v>
                </c:pt>
                <c:pt idx="204">
                  <c:v>615.32999999999947</c:v>
                </c:pt>
                <c:pt idx="205">
                  <c:v>618.32999999999947</c:v>
                </c:pt>
                <c:pt idx="206">
                  <c:v>621.32999999999947</c:v>
                </c:pt>
                <c:pt idx="207">
                  <c:v>624.32999999999947</c:v>
                </c:pt>
                <c:pt idx="208">
                  <c:v>627.32999999999947</c:v>
                </c:pt>
                <c:pt idx="209">
                  <c:v>630.32999999999947</c:v>
                </c:pt>
                <c:pt idx="210">
                  <c:v>633.32999999999947</c:v>
                </c:pt>
                <c:pt idx="211">
                  <c:v>636.32999999999947</c:v>
                </c:pt>
                <c:pt idx="212">
                  <c:v>639.32999999999947</c:v>
                </c:pt>
                <c:pt idx="213">
                  <c:v>642.32999999999947</c:v>
                </c:pt>
                <c:pt idx="214">
                  <c:v>645.32999999999947</c:v>
                </c:pt>
                <c:pt idx="215">
                  <c:v>648.32999999999947</c:v>
                </c:pt>
                <c:pt idx="216">
                  <c:v>651.32999999999947</c:v>
                </c:pt>
                <c:pt idx="217">
                  <c:v>654.32999999999947</c:v>
                </c:pt>
                <c:pt idx="218">
                  <c:v>657.32999999999947</c:v>
                </c:pt>
                <c:pt idx="219">
                  <c:v>660.32999999999947</c:v>
                </c:pt>
                <c:pt idx="220">
                  <c:v>663.32999999999947</c:v>
                </c:pt>
                <c:pt idx="221">
                  <c:v>666.32999999999947</c:v>
                </c:pt>
                <c:pt idx="222">
                  <c:v>669.32999999999947</c:v>
                </c:pt>
                <c:pt idx="223">
                  <c:v>672.32999999999947</c:v>
                </c:pt>
                <c:pt idx="224">
                  <c:v>675.32999999999947</c:v>
                </c:pt>
                <c:pt idx="225">
                  <c:v>678.32999999999947</c:v>
                </c:pt>
                <c:pt idx="226">
                  <c:v>681.32999999999947</c:v>
                </c:pt>
                <c:pt idx="227">
                  <c:v>684.32999999999947</c:v>
                </c:pt>
                <c:pt idx="228">
                  <c:v>687.32999999999947</c:v>
                </c:pt>
                <c:pt idx="229">
                  <c:v>690.32999999999947</c:v>
                </c:pt>
                <c:pt idx="230">
                  <c:v>693.32999999999947</c:v>
                </c:pt>
                <c:pt idx="231">
                  <c:v>696.32999999999947</c:v>
                </c:pt>
                <c:pt idx="232">
                  <c:v>699.32999999999947</c:v>
                </c:pt>
                <c:pt idx="233">
                  <c:v>702.32999999999947</c:v>
                </c:pt>
                <c:pt idx="234">
                  <c:v>705.32999999999947</c:v>
                </c:pt>
                <c:pt idx="235">
                  <c:v>708.32999999999947</c:v>
                </c:pt>
                <c:pt idx="236">
                  <c:v>711.32999999999947</c:v>
                </c:pt>
                <c:pt idx="237">
                  <c:v>714.32999999999947</c:v>
                </c:pt>
                <c:pt idx="238">
                  <c:v>717.32999999999947</c:v>
                </c:pt>
                <c:pt idx="239">
                  <c:v>720.32999999999947</c:v>
                </c:pt>
                <c:pt idx="240">
                  <c:v>723.32999999999947</c:v>
                </c:pt>
                <c:pt idx="241">
                  <c:v>726.32999999999947</c:v>
                </c:pt>
                <c:pt idx="242">
                  <c:v>729.32999999999947</c:v>
                </c:pt>
                <c:pt idx="243">
                  <c:v>732.32999999999947</c:v>
                </c:pt>
                <c:pt idx="244">
                  <c:v>735.32999999999947</c:v>
                </c:pt>
                <c:pt idx="245">
                  <c:v>738.32999999999947</c:v>
                </c:pt>
                <c:pt idx="246">
                  <c:v>741.32999999999947</c:v>
                </c:pt>
                <c:pt idx="247">
                  <c:v>744.32999999999947</c:v>
                </c:pt>
                <c:pt idx="248">
                  <c:v>747.32999999999947</c:v>
                </c:pt>
                <c:pt idx="249">
                  <c:v>750.32999999999947</c:v>
                </c:pt>
                <c:pt idx="250">
                  <c:v>753.32999999999947</c:v>
                </c:pt>
                <c:pt idx="251">
                  <c:v>756.32999999999947</c:v>
                </c:pt>
                <c:pt idx="252">
                  <c:v>759.32999999999947</c:v>
                </c:pt>
                <c:pt idx="253">
                  <c:v>762.32999999999947</c:v>
                </c:pt>
                <c:pt idx="254">
                  <c:v>765.32999999999947</c:v>
                </c:pt>
                <c:pt idx="255">
                  <c:v>768.32999999999947</c:v>
                </c:pt>
                <c:pt idx="256">
                  <c:v>771.32999999999947</c:v>
                </c:pt>
                <c:pt idx="257">
                  <c:v>774.32999999999947</c:v>
                </c:pt>
                <c:pt idx="258">
                  <c:v>777.32999999999947</c:v>
                </c:pt>
                <c:pt idx="259">
                  <c:v>780.32999999999947</c:v>
                </c:pt>
                <c:pt idx="260">
                  <c:v>783.32999999999947</c:v>
                </c:pt>
                <c:pt idx="261">
                  <c:v>786.32999999999947</c:v>
                </c:pt>
                <c:pt idx="262">
                  <c:v>789.32999999999947</c:v>
                </c:pt>
                <c:pt idx="263">
                  <c:v>792.32999999999947</c:v>
                </c:pt>
                <c:pt idx="264">
                  <c:v>795.32999999999947</c:v>
                </c:pt>
                <c:pt idx="265">
                  <c:v>798.32999999999947</c:v>
                </c:pt>
                <c:pt idx="266">
                  <c:v>801.32999999999947</c:v>
                </c:pt>
                <c:pt idx="267">
                  <c:v>804.32999999999947</c:v>
                </c:pt>
                <c:pt idx="268">
                  <c:v>807.32999999999947</c:v>
                </c:pt>
                <c:pt idx="269">
                  <c:v>810.32999999999947</c:v>
                </c:pt>
                <c:pt idx="270">
                  <c:v>813.32999999999947</c:v>
                </c:pt>
                <c:pt idx="271">
                  <c:v>816.32999999999947</c:v>
                </c:pt>
                <c:pt idx="272">
                  <c:v>819.32999999999947</c:v>
                </c:pt>
                <c:pt idx="273">
                  <c:v>822.32999999999947</c:v>
                </c:pt>
                <c:pt idx="274">
                  <c:v>825.32999999999947</c:v>
                </c:pt>
                <c:pt idx="275">
                  <c:v>828.32999999999947</c:v>
                </c:pt>
                <c:pt idx="276">
                  <c:v>831.32999999999947</c:v>
                </c:pt>
                <c:pt idx="277">
                  <c:v>834.32999999999947</c:v>
                </c:pt>
                <c:pt idx="278">
                  <c:v>837.32999999999947</c:v>
                </c:pt>
                <c:pt idx="279">
                  <c:v>840.32999999999947</c:v>
                </c:pt>
                <c:pt idx="280">
                  <c:v>843.32999999999947</c:v>
                </c:pt>
                <c:pt idx="281">
                  <c:v>846.32999999999947</c:v>
                </c:pt>
                <c:pt idx="282">
                  <c:v>849.32999999999947</c:v>
                </c:pt>
                <c:pt idx="283">
                  <c:v>852.32999999999947</c:v>
                </c:pt>
                <c:pt idx="284">
                  <c:v>855.32999999999947</c:v>
                </c:pt>
                <c:pt idx="285">
                  <c:v>858.32999999999947</c:v>
                </c:pt>
                <c:pt idx="286">
                  <c:v>861.32999999999947</c:v>
                </c:pt>
                <c:pt idx="287">
                  <c:v>864.32999999999947</c:v>
                </c:pt>
                <c:pt idx="288">
                  <c:v>867.32999999999947</c:v>
                </c:pt>
                <c:pt idx="289">
                  <c:v>870.32999999999947</c:v>
                </c:pt>
                <c:pt idx="290">
                  <c:v>873.32999999999947</c:v>
                </c:pt>
                <c:pt idx="291">
                  <c:v>876.32999999999947</c:v>
                </c:pt>
                <c:pt idx="292">
                  <c:v>879.32999999999947</c:v>
                </c:pt>
                <c:pt idx="293">
                  <c:v>882.32999999999947</c:v>
                </c:pt>
                <c:pt idx="294">
                  <c:v>885.32999999999947</c:v>
                </c:pt>
                <c:pt idx="295">
                  <c:v>888.32999999999947</c:v>
                </c:pt>
                <c:pt idx="296">
                  <c:v>891.32999999999947</c:v>
                </c:pt>
                <c:pt idx="297">
                  <c:v>894.32999999999947</c:v>
                </c:pt>
                <c:pt idx="298">
                  <c:v>897.32999999999947</c:v>
                </c:pt>
                <c:pt idx="299">
                  <c:v>900.32999999999947</c:v>
                </c:pt>
                <c:pt idx="300">
                  <c:v>903.32999999999947</c:v>
                </c:pt>
                <c:pt idx="301">
                  <c:v>906.32999999999947</c:v>
                </c:pt>
                <c:pt idx="302">
                  <c:v>909.32999999999947</c:v>
                </c:pt>
                <c:pt idx="303">
                  <c:v>912.32999999999947</c:v>
                </c:pt>
                <c:pt idx="304">
                  <c:v>915.32999999999947</c:v>
                </c:pt>
                <c:pt idx="305">
                  <c:v>918.32999999999947</c:v>
                </c:pt>
                <c:pt idx="306">
                  <c:v>921.32999999999947</c:v>
                </c:pt>
                <c:pt idx="307">
                  <c:v>924.32999999999947</c:v>
                </c:pt>
                <c:pt idx="308">
                  <c:v>927.32999999999947</c:v>
                </c:pt>
                <c:pt idx="309">
                  <c:v>930.32999999999947</c:v>
                </c:pt>
                <c:pt idx="310">
                  <c:v>933.32999999999947</c:v>
                </c:pt>
                <c:pt idx="311">
                  <c:v>936.32999999999947</c:v>
                </c:pt>
                <c:pt idx="312">
                  <c:v>939.32999999999947</c:v>
                </c:pt>
                <c:pt idx="313">
                  <c:v>942.32999999999947</c:v>
                </c:pt>
                <c:pt idx="314">
                  <c:v>945.32999999999947</c:v>
                </c:pt>
                <c:pt idx="315">
                  <c:v>948.32999999999947</c:v>
                </c:pt>
                <c:pt idx="316">
                  <c:v>951.32999999999947</c:v>
                </c:pt>
                <c:pt idx="317">
                  <c:v>954.32999999999947</c:v>
                </c:pt>
                <c:pt idx="318">
                  <c:v>957.32999999999947</c:v>
                </c:pt>
                <c:pt idx="319">
                  <c:v>960.32999999999947</c:v>
                </c:pt>
                <c:pt idx="320">
                  <c:v>963.32999999999947</c:v>
                </c:pt>
                <c:pt idx="321">
                  <c:v>966.32999999999947</c:v>
                </c:pt>
                <c:pt idx="322">
                  <c:v>969.32999999999947</c:v>
                </c:pt>
                <c:pt idx="323">
                  <c:v>972.32999999999947</c:v>
                </c:pt>
                <c:pt idx="324">
                  <c:v>975.32999999999947</c:v>
                </c:pt>
                <c:pt idx="325">
                  <c:v>978.32999999999947</c:v>
                </c:pt>
                <c:pt idx="326">
                  <c:v>981.32999999999947</c:v>
                </c:pt>
                <c:pt idx="327">
                  <c:v>984.32999999999947</c:v>
                </c:pt>
                <c:pt idx="328">
                  <c:v>987.32999999999947</c:v>
                </c:pt>
                <c:pt idx="329">
                  <c:v>990.32999999999947</c:v>
                </c:pt>
                <c:pt idx="330">
                  <c:v>993.32999999999947</c:v>
                </c:pt>
                <c:pt idx="331">
                  <c:v>996.32999999999947</c:v>
                </c:pt>
                <c:pt idx="332">
                  <c:v>999.32999999999947</c:v>
                </c:pt>
                <c:pt idx="333">
                  <c:v>1002.33</c:v>
                </c:pt>
                <c:pt idx="334">
                  <c:v>1005.33</c:v>
                </c:pt>
                <c:pt idx="335">
                  <c:v>1008.33</c:v>
                </c:pt>
                <c:pt idx="336">
                  <c:v>1011.33</c:v>
                </c:pt>
                <c:pt idx="337">
                  <c:v>1014.33</c:v>
                </c:pt>
                <c:pt idx="338">
                  <c:v>1017.33</c:v>
                </c:pt>
                <c:pt idx="339">
                  <c:v>1020.33</c:v>
                </c:pt>
                <c:pt idx="340">
                  <c:v>1023.33</c:v>
                </c:pt>
                <c:pt idx="341">
                  <c:v>1026.33</c:v>
                </c:pt>
                <c:pt idx="342">
                  <c:v>1029.33</c:v>
                </c:pt>
                <c:pt idx="343">
                  <c:v>1032.33</c:v>
                </c:pt>
                <c:pt idx="344">
                  <c:v>1035.33</c:v>
                </c:pt>
                <c:pt idx="345">
                  <c:v>1038.33</c:v>
                </c:pt>
                <c:pt idx="346">
                  <c:v>1041.33</c:v>
                </c:pt>
                <c:pt idx="347">
                  <c:v>1044.33</c:v>
                </c:pt>
                <c:pt idx="348">
                  <c:v>1047.33</c:v>
                </c:pt>
                <c:pt idx="349">
                  <c:v>1050.33</c:v>
                </c:pt>
                <c:pt idx="350">
                  <c:v>1053.33</c:v>
                </c:pt>
                <c:pt idx="351">
                  <c:v>1056.33</c:v>
                </c:pt>
                <c:pt idx="352">
                  <c:v>1059.33</c:v>
                </c:pt>
                <c:pt idx="353">
                  <c:v>1062.33</c:v>
                </c:pt>
                <c:pt idx="354">
                  <c:v>1065.33</c:v>
                </c:pt>
                <c:pt idx="355">
                  <c:v>1068.33</c:v>
                </c:pt>
                <c:pt idx="356">
                  <c:v>1071.33</c:v>
                </c:pt>
                <c:pt idx="357">
                  <c:v>1074.33</c:v>
                </c:pt>
                <c:pt idx="358">
                  <c:v>1077.33</c:v>
                </c:pt>
                <c:pt idx="359">
                  <c:v>1080.33</c:v>
                </c:pt>
                <c:pt idx="360">
                  <c:v>1083.33</c:v>
                </c:pt>
                <c:pt idx="361">
                  <c:v>1086.33</c:v>
                </c:pt>
                <c:pt idx="362">
                  <c:v>1089.33</c:v>
                </c:pt>
                <c:pt idx="363">
                  <c:v>1092.33</c:v>
                </c:pt>
                <c:pt idx="364">
                  <c:v>1095.33</c:v>
                </c:pt>
                <c:pt idx="365">
                  <c:v>1098.33</c:v>
                </c:pt>
                <c:pt idx="366">
                  <c:v>1101.33</c:v>
                </c:pt>
                <c:pt idx="367">
                  <c:v>1104.33</c:v>
                </c:pt>
                <c:pt idx="368">
                  <c:v>1107.33</c:v>
                </c:pt>
                <c:pt idx="369">
                  <c:v>1110.33</c:v>
                </c:pt>
                <c:pt idx="370">
                  <c:v>1113.33</c:v>
                </c:pt>
                <c:pt idx="371">
                  <c:v>1116.33</c:v>
                </c:pt>
                <c:pt idx="372">
                  <c:v>1119.33</c:v>
                </c:pt>
                <c:pt idx="373">
                  <c:v>1122.33</c:v>
                </c:pt>
                <c:pt idx="374">
                  <c:v>1125.33</c:v>
                </c:pt>
                <c:pt idx="375">
                  <c:v>1128.33</c:v>
                </c:pt>
                <c:pt idx="376">
                  <c:v>1131.33</c:v>
                </c:pt>
                <c:pt idx="377">
                  <c:v>1134.33</c:v>
                </c:pt>
                <c:pt idx="378">
                  <c:v>1137.33</c:v>
                </c:pt>
                <c:pt idx="379">
                  <c:v>1140.33</c:v>
                </c:pt>
                <c:pt idx="380">
                  <c:v>1143.33</c:v>
                </c:pt>
                <c:pt idx="381">
                  <c:v>1146.33</c:v>
                </c:pt>
                <c:pt idx="382">
                  <c:v>1149.33</c:v>
                </c:pt>
                <c:pt idx="383">
                  <c:v>1152.33</c:v>
                </c:pt>
                <c:pt idx="384">
                  <c:v>1155.33</c:v>
                </c:pt>
                <c:pt idx="385">
                  <c:v>1158.33</c:v>
                </c:pt>
                <c:pt idx="386">
                  <c:v>1161.33</c:v>
                </c:pt>
                <c:pt idx="387">
                  <c:v>1164.33</c:v>
                </c:pt>
                <c:pt idx="388">
                  <c:v>1167.33</c:v>
                </c:pt>
                <c:pt idx="389">
                  <c:v>1170.33</c:v>
                </c:pt>
                <c:pt idx="390">
                  <c:v>1173.33</c:v>
                </c:pt>
                <c:pt idx="391">
                  <c:v>1176.33</c:v>
                </c:pt>
                <c:pt idx="392">
                  <c:v>1179.33</c:v>
                </c:pt>
                <c:pt idx="393">
                  <c:v>1182.33</c:v>
                </c:pt>
                <c:pt idx="394">
                  <c:v>1185.33</c:v>
                </c:pt>
                <c:pt idx="395">
                  <c:v>1188.33</c:v>
                </c:pt>
                <c:pt idx="396">
                  <c:v>1191.33</c:v>
                </c:pt>
                <c:pt idx="397">
                  <c:v>1194.33</c:v>
                </c:pt>
                <c:pt idx="398">
                  <c:v>1197.33</c:v>
                </c:pt>
                <c:pt idx="399">
                  <c:v>1200.33</c:v>
                </c:pt>
                <c:pt idx="400">
                  <c:v>1203.33</c:v>
                </c:pt>
                <c:pt idx="401">
                  <c:v>1206.33</c:v>
                </c:pt>
                <c:pt idx="402">
                  <c:v>1209.33</c:v>
                </c:pt>
                <c:pt idx="403">
                  <c:v>1212.33</c:v>
                </c:pt>
                <c:pt idx="404">
                  <c:v>1215.33</c:v>
                </c:pt>
                <c:pt idx="405">
                  <c:v>1218.33</c:v>
                </c:pt>
                <c:pt idx="406">
                  <c:v>1221.33</c:v>
                </c:pt>
                <c:pt idx="407">
                  <c:v>1224.33</c:v>
                </c:pt>
                <c:pt idx="408">
                  <c:v>1227.33</c:v>
                </c:pt>
                <c:pt idx="409">
                  <c:v>1230.33</c:v>
                </c:pt>
                <c:pt idx="410">
                  <c:v>1233.33</c:v>
                </c:pt>
                <c:pt idx="411">
                  <c:v>1236.33</c:v>
                </c:pt>
                <c:pt idx="412">
                  <c:v>1239.33</c:v>
                </c:pt>
                <c:pt idx="413">
                  <c:v>1242.33</c:v>
                </c:pt>
                <c:pt idx="414">
                  <c:v>1245.33</c:v>
                </c:pt>
                <c:pt idx="415">
                  <c:v>1248.33</c:v>
                </c:pt>
                <c:pt idx="416">
                  <c:v>1251.33</c:v>
                </c:pt>
                <c:pt idx="417">
                  <c:v>1254.33</c:v>
                </c:pt>
                <c:pt idx="418">
                  <c:v>1257.33</c:v>
                </c:pt>
                <c:pt idx="419">
                  <c:v>1260.33</c:v>
                </c:pt>
                <c:pt idx="420">
                  <c:v>1263.33</c:v>
                </c:pt>
                <c:pt idx="421">
                  <c:v>1266.33</c:v>
                </c:pt>
                <c:pt idx="422">
                  <c:v>1269.33</c:v>
                </c:pt>
                <c:pt idx="423">
                  <c:v>1272.33</c:v>
                </c:pt>
                <c:pt idx="424">
                  <c:v>1275.33</c:v>
                </c:pt>
                <c:pt idx="425">
                  <c:v>1278.33</c:v>
                </c:pt>
                <c:pt idx="426">
                  <c:v>1281.33</c:v>
                </c:pt>
                <c:pt idx="427">
                  <c:v>1284.33</c:v>
                </c:pt>
                <c:pt idx="428">
                  <c:v>1287.33</c:v>
                </c:pt>
                <c:pt idx="429">
                  <c:v>1290.33</c:v>
                </c:pt>
                <c:pt idx="430">
                  <c:v>1293.33</c:v>
                </c:pt>
                <c:pt idx="431">
                  <c:v>1296.33</c:v>
                </c:pt>
                <c:pt idx="432">
                  <c:v>1299.33</c:v>
                </c:pt>
                <c:pt idx="433">
                  <c:v>1302.33</c:v>
                </c:pt>
                <c:pt idx="434">
                  <c:v>1305.33</c:v>
                </c:pt>
                <c:pt idx="435">
                  <c:v>1308.33</c:v>
                </c:pt>
                <c:pt idx="436">
                  <c:v>1311.33</c:v>
                </c:pt>
                <c:pt idx="437">
                  <c:v>1314.33</c:v>
                </c:pt>
                <c:pt idx="438">
                  <c:v>1317.33</c:v>
                </c:pt>
                <c:pt idx="439">
                  <c:v>1320.33</c:v>
                </c:pt>
                <c:pt idx="440">
                  <c:v>1323.33</c:v>
                </c:pt>
                <c:pt idx="441">
                  <c:v>1326.33</c:v>
                </c:pt>
                <c:pt idx="442">
                  <c:v>1329.33</c:v>
                </c:pt>
                <c:pt idx="443">
                  <c:v>1332.33</c:v>
                </c:pt>
                <c:pt idx="444">
                  <c:v>1335.33</c:v>
                </c:pt>
                <c:pt idx="445">
                  <c:v>1338.33</c:v>
                </c:pt>
                <c:pt idx="446">
                  <c:v>1341.33</c:v>
                </c:pt>
                <c:pt idx="447">
                  <c:v>1344.33</c:v>
                </c:pt>
                <c:pt idx="448">
                  <c:v>1347.33</c:v>
                </c:pt>
                <c:pt idx="449">
                  <c:v>1350.33</c:v>
                </c:pt>
                <c:pt idx="450">
                  <c:v>1353.33</c:v>
                </c:pt>
                <c:pt idx="451">
                  <c:v>1356.33</c:v>
                </c:pt>
                <c:pt idx="452">
                  <c:v>1359.33</c:v>
                </c:pt>
                <c:pt idx="453">
                  <c:v>1362.33</c:v>
                </c:pt>
                <c:pt idx="454">
                  <c:v>1365.33</c:v>
                </c:pt>
                <c:pt idx="455">
                  <c:v>1368.33</c:v>
                </c:pt>
                <c:pt idx="456">
                  <c:v>1371.33</c:v>
                </c:pt>
                <c:pt idx="457">
                  <c:v>1374.33</c:v>
                </c:pt>
                <c:pt idx="458">
                  <c:v>1377.33</c:v>
                </c:pt>
                <c:pt idx="459">
                  <c:v>1380.33</c:v>
                </c:pt>
                <c:pt idx="460">
                  <c:v>1383.33</c:v>
                </c:pt>
                <c:pt idx="461">
                  <c:v>1386.33</c:v>
                </c:pt>
                <c:pt idx="462">
                  <c:v>1389.33</c:v>
                </c:pt>
                <c:pt idx="463">
                  <c:v>1392.33</c:v>
                </c:pt>
                <c:pt idx="464">
                  <c:v>1395.33</c:v>
                </c:pt>
                <c:pt idx="465">
                  <c:v>1398.33</c:v>
                </c:pt>
                <c:pt idx="466">
                  <c:v>1401.33</c:v>
                </c:pt>
                <c:pt idx="467">
                  <c:v>1404.33</c:v>
                </c:pt>
                <c:pt idx="468">
                  <c:v>1407.33</c:v>
                </c:pt>
                <c:pt idx="469">
                  <c:v>1410.33</c:v>
                </c:pt>
                <c:pt idx="470">
                  <c:v>1413.33</c:v>
                </c:pt>
                <c:pt idx="471">
                  <c:v>1416.33</c:v>
                </c:pt>
                <c:pt idx="472">
                  <c:v>1419.33</c:v>
                </c:pt>
                <c:pt idx="473">
                  <c:v>1422.33</c:v>
                </c:pt>
                <c:pt idx="474">
                  <c:v>1425.33</c:v>
                </c:pt>
                <c:pt idx="475">
                  <c:v>1428.33</c:v>
                </c:pt>
                <c:pt idx="476">
                  <c:v>1431.33</c:v>
                </c:pt>
                <c:pt idx="477">
                  <c:v>1434.33</c:v>
                </c:pt>
                <c:pt idx="478">
                  <c:v>1437.33</c:v>
                </c:pt>
                <c:pt idx="479">
                  <c:v>1440.33</c:v>
                </c:pt>
                <c:pt idx="480">
                  <c:v>1443.33</c:v>
                </c:pt>
                <c:pt idx="481">
                  <c:v>1446.33</c:v>
                </c:pt>
                <c:pt idx="482">
                  <c:v>1449.33</c:v>
                </c:pt>
                <c:pt idx="483">
                  <c:v>1452.33</c:v>
                </c:pt>
                <c:pt idx="484">
                  <c:v>1455.33</c:v>
                </c:pt>
                <c:pt idx="485">
                  <c:v>1458.33</c:v>
                </c:pt>
                <c:pt idx="486">
                  <c:v>1461.33</c:v>
                </c:pt>
                <c:pt idx="487">
                  <c:v>1464.33</c:v>
                </c:pt>
                <c:pt idx="488">
                  <c:v>1467.33</c:v>
                </c:pt>
                <c:pt idx="489">
                  <c:v>1470.33</c:v>
                </c:pt>
                <c:pt idx="490">
                  <c:v>1473.33</c:v>
                </c:pt>
                <c:pt idx="491">
                  <c:v>1476.33</c:v>
                </c:pt>
                <c:pt idx="492">
                  <c:v>1479.33</c:v>
                </c:pt>
                <c:pt idx="493">
                  <c:v>1482.33</c:v>
                </c:pt>
                <c:pt idx="494">
                  <c:v>1485.33</c:v>
                </c:pt>
                <c:pt idx="495">
                  <c:v>1488.33</c:v>
                </c:pt>
                <c:pt idx="496">
                  <c:v>1491.33</c:v>
                </c:pt>
                <c:pt idx="497">
                  <c:v>1494.33</c:v>
                </c:pt>
                <c:pt idx="498">
                  <c:v>1497.33</c:v>
                </c:pt>
                <c:pt idx="499">
                  <c:v>1500.33</c:v>
                </c:pt>
                <c:pt idx="500">
                  <c:v>1503.33</c:v>
                </c:pt>
                <c:pt idx="501">
                  <c:v>1506.33</c:v>
                </c:pt>
                <c:pt idx="502">
                  <c:v>1509.33</c:v>
                </c:pt>
                <c:pt idx="503">
                  <c:v>1512.33</c:v>
                </c:pt>
                <c:pt idx="504">
                  <c:v>1515.33</c:v>
                </c:pt>
                <c:pt idx="505">
                  <c:v>1518.33</c:v>
                </c:pt>
                <c:pt idx="506">
                  <c:v>1521.33</c:v>
                </c:pt>
                <c:pt idx="507">
                  <c:v>1524.33</c:v>
                </c:pt>
                <c:pt idx="508">
                  <c:v>1527.33</c:v>
                </c:pt>
                <c:pt idx="509">
                  <c:v>1530.33</c:v>
                </c:pt>
                <c:pt idx="510">
                  <c:v>1533.33</c:v>
                </c:pt>
                <c:pt idx="511">
                  <c:v>1536.33</c:v>
                </c:pt>
                <c:pt idx="512">
                  <c:v>1539.33</c:v>
                </c:pt>
                <c:pt idx="513">
                  <c:v>1542.33</c:v>
                </c:pt>
                <c:pt idx="514">
                  <c:v>1545.33</c:v>
                </c:pt>
                <c:pt idx="515">
                  <c:v>1548.33</c:v>
                </c:pt>
                <c:pt idx="516">
                  <c:v>1551.33</c:v>
                </c:pt>
                <c:pt idx="517">
                  <c:v>1554.33</c:v>
                </c:pt>
                <c:pt idx="518">
                  <c:v>1557.33</c:v>
                </c:pt>
                <c:pt idx="519">
                  <c:v>1560.33</c:v>
                </c:pt>
                <c:pt idx="520">
                  <c:v>1563.33</c:v>
                </c:pt>
                <c:pt idx="521">
                  <c:v>1566.33</c:v>
                </c:pt>
                <c:pt idx="522">
                  <c:v>1569.33</c:v>
                </c:pt>
                <c:pt idx="523">
                  <c:v>1572.33</c:v>
                </c:pt>
                <c:pt idx="524">
                  <c:v>1575.33</c:v>
                </c:pt>
                <c:pt idx="525">
                  <c:v>1578.33</c:v>
                </c:pt>
                <c:pt idx="526">
                  <c:v>1581.33</c:v>
                </c:pt>
                <c:pt idx="527">
                  <c:v>1584.33</c:v>
                </c:pt>
                <c:pt idx="528">
                  <c:v>1587.33</c:v>
                </c:pt>
                <c:pt idx="529">
                  <c:v>1590.33</c:v>
                </c:pt>
                <c:pt idx="530">
                  <c:v>1593.33</c:v>
                </c:pt>
                <c:pt idx="531">
                  <c:v>1596.33</c:v>
                </c:pt>
                <c:pt idx="532">
                  <c:v>1599.33</c:v>
                </c:pt>
                <c:pt idx="533">
                  <c:v>1602.33</c:v>
                </c:pt>
                <c:pt idx="534">
                  <c:v>1605.33</c:v>
                </c:pt>
                <c:pt idx="535">
                  <c:v>1608.33</c:v>
                </c:pt>
                <c:pt idx="536">
                  <c:v>1611.33</c:v>
                </c:pt>
                <c:pt idx="537">
                  <c:v>1614.33</c:v>
                </c:pt>
                <c:pt idx="538">
                  <c:v>1617.33</c:v>
                </c:pt>
                <c:pt idx="539">
                  <c:v>1620.33</c:v>
                </c:pt>
                <c:pt idx="540">
                  <c:v>1623.33</c:v>
                </c:pt>
                <c:pt idx="541">
                  <c:v>1626.33</c:v>
                </c:pt>
                <c:pt idx="542">
                  <c:v>1629.33</c:v>
                </c:pt>
                <c:pt idx="543">
                  <c:v>1632.33</c:v>
                </c:pt>
                <c:pt idx="544">
                  <c:v>1635.33</c:v>
                </c:pt>
                <c:pt idx="545">
                  <c:v>1638.33</c:v>
                </c:pt>
                <c:pt idx="546">
                  <c:v>1641.33</c:v>
                </c:pt>
                <c:pt idx="547">
                  <c:v>1644.33</c:v>
                </c:pt>
                <c:pt idx="548">
                  <c:v>1647.33</c:v>
                </c:pt>
                <c:pt idx="549">
                  <c:v>1650.33</c:v>
                </c:pt>
                <c:pt idx="550">
                  <c:v>1653.33</c:v>
                </c:pt>
                <c:pt idx="551">
                  <c:v>1656.33</c:v>
                </c:pt>
                <c:pt idx="552">
                  <c:v>1659.33</c:v>
                </c:pt>
                <c:pt idx="553">
                  <c:v>1662.33</c:v>
                </c:pt>
                <c:pt idx="554">
                  <c:v>1665.33</c:v>
                </c:pt>
                <c:pt idx="555">
                  <c:v>1668.33</c:v>
                </c:pt>
                <c:pt idx="556">
                  <c:v>1671.33</c:v>
                </c:pt>
                <c:pt idx="557">
                  <c:v>1674.33</c:v>
                </c:pt>
                <c:pt idx="558">
                  <c:v>1677.33</c:v>
                </c:pt>
                <c:pt idx="559">
                  <c:v>1680.33</c:v>
                </c:pt>
                <c:pt idx="560">
                  <c:v>1683.33</c:v>
                </c:pt>
                <c:pt idx="561">
                  <c:v>1686.33</c:v>
                </c:pt>
                <c:pt idx="562">
                  <c:v>1689.33</c:v>
                </c:pt>
                <c:pt idx="563">
                  <c:v>1692.33</c:v>
                </c:pt>
                <c:pt idx="564">
                  <c:v>1695.33</c:v>
                </c:pt>
                <c:pt idx="565">
                  <c:v>1698.33</c:v>
                </c:pt>
                <c:pt idx="566">
                  <c:v>1701.33</c:v>
                </c:pt>
                <c:pt idx="567">
                  <c:v>1704.33</c:v>
                </c:pt>
                <c:pt idx="568">
                  <c:v>1707.33</c:v>
                </c:pt>
                <c:pt idx="569">
                  <c:v>1710.33</c:v>
                </c:pt>
                <c:pt idx="570">
                  <c:v>1713.33</c:v>
                </c:pt>
                <c:pt idx="571">
                  <c:v>1716.33</c:v>
                </c:pt>
                <c:pt idx="572">
                  <c:v>1719.67</c:v>
                </c:pt>
                <c:pt idx="573">
                  <c:v>1722.67</c:v>
                </c:pt>
                <c:pt idx="574">
                  <c:v>1725.67</c:v>
                </c:pt>
                <c:pt idx="575">
                  <c:v>1728.67</c:v>
                </c:pt>
                <c:pt idx="576">
                  <c:v>1731.67</c:v>
                </c:pt>
                <c:pt idx="577">
                  <c:v>1734.67</c:v>
                </c:pt>
                <c:pt idx="578">
                  <c:v>1737.67</c:v>
                </c:pt>
                <c:pt idx="579">
                  <c:v>1740.67</c:v>
                </c:pt>
                <c:pt idx="580">
                  <c:v>1743.67</c:v>
                </c:pt>
                <c:pt idx="581">
                  <c:v>1746.67</c:v>
                </c:pt>
                <c:pt idx="582">
                  <c:v>1749.67</c:v>
                </c:pt>
                <c:pt idx="583">
                  <c:v>1752.67</c:v>
                </c:pt>
                <c:pt idx="584">
                  <c:v>1755.67</c:v>
                </c:pt>
                <c:pt idx="585">
                  <c:v>1758.67</c:v>
                </c:pt>
                <c:pt idx="586">
                  <c:v>1761.67</c:v>
                </c:pt>
                <c:pt idx="587">
                  <c:v>1764.67</c:v>
                </c:pt>
                <c:pt idx="588">
                  <c:v>1767.67</c:v>
                </c:pt>
                <c:pt idx="589">
                  <c:v>1770.67</c:v>
                </c:pt>
                <c:pt idx="590">
                  <c:v>1773.67</c:v>
                </c:pt>
                <c:pt idx="591">
                  <c:v>1776.67</c:v>
                </c:pt>
                <c:pt idx="592">
                  <c:v>1779.67</c:v>
                </c:pt>
                <c:pt idx="593">
                  <c:v>1782.67</c:v>
                </c:pt>
                <c:pt idx="594">
                  <c:v>1785.67</c:v>
                </c:pt>
                <c:pt idx="595">
                  <c:v>1788.67</c:v>
                </c:pt>
                <c:pt idx="596">
                  <c:v>1791.67</c:v>
                </c:pt>
                <c:pt idx="597">
                  <c:v>1794.67</c:v>
                </c:pt>
                <c:pt idx="598">
                  <c:v>1797.67</c:v>
                </c:pt>
                <c:pt idx="599">
                  <c:v>1800.67</c:v>
                </c:pt>
                <c:pt idx="600">
                  <c:v>1803.67</c:v>
                </c:pt>
                <c:pt idx="601">
                  <c:v>1806.67</c:v>
                </c:pt>
                <c:pt idx="602">
                  <c:v>1809.67</c:v>
                </c:pt>
                <c:pt idx="603">
                  <c:v>1812.67</c:v>
                </c:pt>
                <c:pt idx="604">
                  <c:v>1815.67</c:v>
                </c:pt>
                <c:pt idx="605">
                  <c:v>1818.67</c:v>
                </c:pt>
                <c:pt idx="606">
                  <c:v>1821.67</c:v>
                </c:pt>
                <c:pt idx="607">
                  <c:v>1824.67</c:v>
                </c:pt>
                <c:pt idx="608">
                  <c:v>1827.67</c:v>
                </c:pt>
                <c:pt idx="609">
                  <c:v>1830.67</c:v>
                </c:pt>
                <c:pt idx="610">
                  <c:v>1833.67</c:v>
                </c:pt>
                <c:pt idx="611">
                  <c:v>1836.67</c:v>
                </c:pt>
                <c:pt idx="612">
                  <c:v>1839.67</c:v>
                </c:pt>
                <c:pt idx="613">
                  <c:v>1842.67</c:v>
                </c:pt>
                <c:pt idx="614">
                  <c:v>1845.67</c:v>
                </c:pt>
                <c:pt idx="615">
                  <c:v>1848.67</c:v>
                </c:pt>
                <c:pt idx="616">
                  <c:v>1851.67</c:v>
                </c:pt>
                <c:pt idx="617">
                  <c:v>1854.67</c:v>
                </c:pt>
                <c:pt idx="618">
                  <c:v>1857.67</c:v>
                </c:pt>
                <c:pt idx="619">
                  <c:v>1860.67</c:v>
                </c:pt>
                <c:pt idx="620">
                  <c:v>1863.67</c:v>
                </c:pt>
                <c:pt idx="621">
                  <c:v>1866.67</c:v>
                </c:pt>
                <c:pt idx="622">
                  <c:v>1869.67</c:v>
                </c:pt>
                <c:pt idx="623">
                  <c:v>1872.67</c:v>
                </c:pt>
                <c:pt idx="624">
                  <c:v>1875.67</c:v>
                </c:pt>
                <c:pt idx="625">
                  <c:v>1878.67</c:v>
                </c:pt>
                <c:pt idx="626">
                  <c:v>1881.67</c:v>
                </c:pt>
                <c:pt idx="627">
                  <c:v>1884.67</c:v>
                </c:pt>
                <c:pt idx="628">
                  <c:v>1887.67</c:v>
                </c:pt>
                <c:pt idx="629">
                  <c:v>1890.67</c:v>
                </c:pt>
                <c:pt idx="630">
                  <c:v>1893.67</c:v>
                </c:pt>
                <c:pt idx="631">
                  <c:v>1896.67</c:v>
                </c:pt>
                <c:pt idx="632">
                  <c:v>1899.67</c:v>
                </c:pt>
                <c:pt idx="633">
                  <c:v>1902.67</c:v>
                </c:pt>
                <c:pt idx="634">
                  <c:v>1905.67</c:v>
                </c:pt>
                <c:pt idx="635">
                  <c:v>1908.67</c:v>
                </c:pt>
                <c:pt idx="636">
                  <c:v>1911.67</c:v>
                </c:pt>
                <c:pt idx="637">
                  <c:v>1914.67</c:v>
                </c:pt>
                <c:pt idx="638">
                  <c:v>1917.67</c:v>
                </c:pt>
                <c:pt idx="639">
                  <c:v>1920.67</c:v>
                </c:pt>
                <c:pt idx="640">
                  <c:v>1923.67</c:v>
                </c:pt>
                <c:pt idx="641">
                  <c:v>1926.67</c:v>
                </c:pt>
                <c:pt idx="642">
                  <c:v>1929.67</c:v>
                </c:pt>
                <c:pt idx="643">
                  <c:v>1932.67</c:v>
                </c:pt>
                <c:pt idx="644">
                  <c:v>1935.67</c:v>
                </c:pt>
                <c:pt idx="645">
                  <c:v>1938.67</c:v>
                </c:pt>
                <c:pt idx="646">
                  <c:v>1941.67</c:v>
                </c:pt>
                <c:pt idx="647">
                  <c:v>1944.67</c:v>
                </c:pt>
                <c:pt idx="648">
                  <c:v>1947.67</c:v>
                </c:pt>
                <c:pt idx="649">
                  <c:v>1950.67</c:v>
                </c:pt>
                <c:pt idx="650">
                  <c:v>1953.67</c:v>
                </c:pt>
                <c:pt idx="651">
                  <c:v>1956.67</c:v>
                </c:pt>
                <c:pt idx="652">
                  <c:v>1959.67</c:v>
                </c:pt>
                <c:pt idx="653">
                  <c:v>1962.67</c:v>
                </c:pt>
                <c:pt idx="654">
                  <c:v>1965.67</c:v>
                </c:pt>
                <c:pt idx="655">
                  <c:v>1968.67</c:v>
                </c:pt>
                <c:pt idx="656">
                  <c:v>1971.67</c:v>
                </c:pt>
                <c:pt idx="657">
                  <c:v>1974.67</c:v>
                </c:pt>
                <c:pt idx="658">
                  <c:v>1977.67</c:v>
                </c:pt>
                <c:pt idx="659">
                  <c:v>1980.67</c:v>
                </c:pt>
                <c:pt idx="660">
                  <c:v>1983.67</c:v>
                </c:pt>
                <c:pt idx="661">
                  <c:v>1986.67</c:v>
                </c:pt>
                <c:pt idx="662">
                  <c:v>1989.67</c:v>
                </c:pt>
                <c:pt idx="663">
                  <c:v>1992.67</c:v>
                </c:pt>
                <c:pt idx="664">
                  <c:v>1995.67</c:v>
                </c:pt>
                <c:pt idx="665">
                  <c:v>1998.67</c:v>
                </c:pt>
                <c:pt idx="666">
                  <c:v>2001.67</c:v>
                </c:pt>
                <c:pt idx="667">
                  <c:v>2004.67</c:v>
                </c:pt>
                <c:pt idx="668">
                  <c:v>2007.67</c:v>
                </c:pt>
                <c:pt idx="669">
                  <c:v>2010.67</c:v>
                </c:pt>
                <c:pt idx="670">
                  <c:v>2013.67</c:v>
                </c:pt>
                <c:pt idx="671">
                  <c:v>2016.67</c:v>
                </c:pt>
                <c:pt idx="672">
                  <c:v>2019.67</c:v>
                </c:pt>
                <c:pt idx="673">
                  <c:v>2022.67</c:v>
                </c:pt>
                <c:pt idx="674">
                  <c:v>2025.67</c:v>
                </c:pt>
                <c:pt idx="675">
                  <c:v>2028.67</c:v>
                </c:pt>
                <c:pt idx="676">
                  <c:v>2031.67</c:v>
                </c:pt>
                <c:pt idx="677">
                  <c:v>2034.67</c:v>
                </c:pt>
                <c:pt idx="678">
                  <c:v>2037.67</c:v>
                </c:pt>
                <c:pt idx="679">
                  <c:v>2040.67</c:v>
                </c:pt>
                <c:pt idx="680">
                  <c:v>2043.67</c:v>
                </c:pt>
                <c:pt idx="681">
                  <c:v>2046.67</c:v>
                </c:pt>
                <c:pt idx="682">
                  <c:v>2049.67</c:v>
                </c:pt>
                <c:pt idx="683">
                  <c:v>2052.67</c:v>
                </c:pt>
                <c:pt idx="684">
                  <c:v>2055.67</c:v>
                </c:pt>
                <c:pt idx="685">
                  <c:v>2058.67</c:v>
                </c:pt>
                <c:pt idx="686">
                  <c:v>2061.67</c:v>
                </c:pt>
                <c:pt idx="687">
                  <c:v>2064.67</c:v>
                </c:pt>
                <c:pt idx="688">
                  <c:v>2067.67</c:v>
                </c:pt>
                <c:pt idx="689">
                  <c:v>2070.67</c:v>
                </c:pt>
                <c:pt idx="690">
                  <c:v>2073.67</c:v>
                </c:pt>
                <c:pt idx="691">
                  <c:v>2076.67</c:v>
                </c:pt>
                <c:pt idx="692">
                  <c:v>2079.67</c:v>
                </c:pt>
                <c:pt idx="693">
                  <c:v>2082.67</c:v>
                </c:pt>
                <c:pt idx="694">
                  <c:v>2085.67</c:v>
                </c:pt>
                <c:pt idx="695">
                  <c:v>2088.67</c:v>
                </c:pt>
                <c:pt idx="696">
                  <c:v>2091.67</c:v>
                </c:pt>
                <c:pt idx="697">
                  <c:v>2094.67</c:v>
                </c:pt>
                <c:pt idx="698">
                  <c:v>2097.67</c:v>
                </c:pt>
                <c:pt idx="699">
                  <c:v>2100.67</c:v>
                </c:pt>
                <c:pt idx="700">
                  <c:v>2103.67</c:v>
                </c:pt>
                <c:pt idx="701">
                  <c:v>2106.67</c:v>
                </c:pt>
                <c:pt idx="702">
                  <c:v>2109.67</c:v>
                </c:pt>
                <c:pt idx="703">
                  <c:v>2112.67</c:v>
                </c:pt>
                <c:pt idx="704">
                  <c:v>2115.67</c:v>
                </c:pt>
                <c:pt idx="705">
                  <c:v>2118.67</c:v>
                </c:pt>
                <c:pt idx="706">
                  <c:v>2121.67</c:v>
                </c:pt>
                <c:pt idx="707">
                  <c:v>2124.67</c:v>
                </c:pt>
                <c:pt idx="708">
                  <c:v>2127.67</c:v>
                </c:pt>
                <c:pt idx="709">
                  <c:v>2130.67</c:v>
                </c:pt>
                <c:pt idx="710">
                  <c:v>2133.67</c:v>
                </c:pt>
                <c:pt idx="711">
                  <c:v>2136.67</c:v>
                </c:pt>
                <c:pt idx="712">
                  <c:v>2139.67</c:v>
                </c:pt>
                <c:pt idx="713">
                  <c:v>2142.67</c:v>
                </c:pt>
                <c:pt idx="714">
                  <c:v>2145.67</c:v>
                </c:pt>
                <c:pt idx="715">
                  <c:v>2148.67</c:v>
                </c:pt>
                <c:pt idx="716">
                  <c:v>2151.67</c:v>
                </c:pt>
                <c:pt idx="717">
                  <c:v>2154.67</c:v>
                </c:pt>
                <c:pt idx="718">
                  <c:v>2157.67</c:v>
                </c:pt>
                <c:pt idx="719">
                  <c:v>2160.67</c:v>
                </c:pt>
                <c:pt idx="720">
                  <c:v>2163.67</c:v>
                </c:pt>
                <c:pt idx="721">
                  <c:v>2166.67</c:v>
                </c:pt>
                <c:pt idx="722">
                  <c:v>2169.67</c:v>
                </c:pt>
                <c:pt idx="723">
                  <c:v>2172.67</c:v>
                </c:pt>
                <c:pt idx="724">
                  <c:v>2175.67</c:v>
                </c:pt>
                <c:pt idx="725">
                  <c:v>2178.67</c:v>
                </c:pt>
                <c:pt idx="726">
                  <c:v>2181.67</c:v>
                </c:pt>
                <c:pt idx="727">
                  <c:v>2184.67</c:v>
                </c:pt>
                <c:pt idx="728">
                  <c:v>2187.67</c:v>
                </c:pt>
                <c:pt idx="729">
                  <c:v>2190.67</c:v>
                </c:pt>
                <c:pt idx="730">
                  <c:v>2193.67</c:v>
                </c:pt>
                <c:pt idx="731">
                  <c:v>2196.67</c:v>
                </c:pt>
                <c:pt idx="732">
                  <c:v>2199.67</c:v>
                </c:pt>
                <c:pt idx="733">
                  <c:v>2202.67</c:v>
                </c:pt>
                <c:pt idx="734">
                  <c:v>2205.67</c:v>
                </c:pt>
                <c:pt idx="735">
                  <c:v>2208.67</c:v>
                </c:pt>
                <c:pt idx="736">
                  <c:v>2211.67</c:v>
                </c:pt>
                <c:pt idx="737">
                  <c:v>2214.67</c:v>
                </c:pt>
                <c:pt idx="738">
                  <c:v>2217.67</c:v>
                </c:pt>
                <c:pt idx="739">
                  <c:v>2220.67</c:v>
                </c:pt>
                <c:pt idx="740">
                  <c:v>2223.67</c:v>
                </c:pt>
                <c:pt idx="741">
                  <c:v>2226.67</c:v>
                </c:pt>
                <c:pt idx="742">
                  <c:v>2229.67</c:v>
                </c:pt>
                <c:pt idx="743">
                  <c:v>2232.67</c:v>
                </c:pt>
                <c:pt idx="744">
                  <c:v>2235.67</c:v>
                </c:pt>
                <c:pt idx="745">
                  <c:v>2238.67</c:v>
                </c:pt>
                <c:pt idx="746">
                  <c:v>2241.67</c:v>
                </c:pt>
                <c:pt idx="747">
                  <c:v>2244.67</c:v>
                </c:pt>
                <c:pt idx="748">
                  <c:v>2247.67</c:v>
                </c:pt>
                <c:pt idx="749">
                  <c:v>2250.67</c:v>
                </c:pt>
                <c:pt idx="750">
                  <c:v>2253.67</c:v>
                </c:pt>
                <c:pt idx="751">
                  <c:v>2256.67</c:v>
                </c:pt>
                <c:pt idx="752">
                  <c:v>2259.67</c:v>
                </c:pt>
                <c:pt idx="753">
                  <c:v>2262.67</c:v>
                </c:pt>
                <c:pt idx="754">
                  <c:v>2265.67</c:v>
                </c:pt>
                <c:pt idx="755">
                  <c:v>2268.67</c:v>
                </c:pt>
                <c:pt idx="756">
                  <c:v>2271.67</c:v>
                </c:pt>
                <c:pt idx="757">
                  <c:v>2274.67</c:v>
                </c:pt>
                <c:pt idx="758">
                  <c:v>2277.67</c:v>
                </c:pt>
                <c:pt idx="759">
                  <c:v>2280.67</c:v>
                </c:pt>
                <c:pt idx="760">
                  <c:v>2283.67</c:v>
                </c:pt>
                <c:pt idx="761">
                  <c:v>2286.67</c:v>
                </c:pt>
                <c:pt idx="762">
                  <c:v>2289.67</c:v>
                </c:pt>
                <c:pt idx="763">
                  <c:v>2292.67</c:v>
                </c:pt>
                <c:pt idx="764">
                  <c:v>2295.67</c:v>
                </c:pt>
                <c:pt idx="765">
                  <c:v>2298.67</c:v>
                </c:pt>
                <c:pt idx="766">
                  <c:v>2301.67</c:v>
                </c:pt>
                <c:pt idx="767">
                  <c:v>2304.67</c:v>
                </c:pt>
                <c:pt idx="768">
                  <c:v>2307.67</c:v>
                </c:pt>
                <c:pt idx="769">
                  <c:v>2310.67</c:v>
                </c:pt>
                <c:pt idx="770">
                  <c:v>2313.67</c:v>
                </c:pt>
                <c:pt idx="771">
                  <c:v>2316.67</c:v>
                </c:pt>
                <c:pt idx="772">
                  <c:v>2319.67</c:v>
                </c:pt>
                <c:pt idx="773">
                  <c:v>2322.67</c:v>
                </c:pt>
                <c:pt idx="774">
                  <c:v>2325.67</c:v>
                </c:pt>
                <c:pt idx="775">
                  <c:v>2328.67</c:v>
                </c:pt>
                <c:pt idx="776">
                  <c:v>2331.67</c:v>
                </c:pt>
                <c:pt idx="777">
                  <c:v>2334.67</c:v>
                </c:pt>
                <c:pt idx="778">
                  <c:v>2337.67</c:v>
                </c:pt>
                <c:pt idx="779">
                  <c:v>2340.67</c:v>
                </c:pt>
                <c:pt idx="780">
                  <c:v>2343.67</c:v>
                </c:pt>
                <c:pt idx="781">
                  <c:v>2346.67</c:v>
                </c:pt>
                <c:pt idx="782">
                  <c:v>2349.67</c:v>
                </c:pt>
                <c:pt idx="783">
                  <c:v>2352.67</c:v>
                </c:pt>
                <c:pt idx="784">
                  <c:v>2355.67</c:v>
                </c:pt>
                <c:pt idx="785">
                  <c:v>2358.67</c:v>
                </c:pt>
                <c:pt idx="786">
                  <c:v>2361.67</c:v>
                </c:pt>
                <c:pt idx="787">
                  <c:v>2364.67</c:v>
                </c:pt>
                <c:pt idx="788">
                  <c:v>2367.67</c:v>
                </c:pt>
                <c:pt idx="789">
                  <c:v>2370.67</c:v>
                </c:pt>
                <c:pt idx="790">
                  <c:v>2373.67</c:v>
                </c:pt>
                <c:pt idx="791">
                  <c:v>2376.67</c:v>
                </c:pt>
                <c:pt idx="792">
                  <c:v>2379.67</c:v>
                </c:pt>
                <c:pt idx="793">
                  <c:v>2382.67</c:v>
                </c:pt>
                <c:pt idx="794">
                  <c:v>2385.67</c:v>
                </c:pt>
                <c:pt idx="795">
                  <c:v>2388.67</c:v>
                </c:pt>
                <c:pt idx="796">
                  <c:v>2391.67</c:v>
                </c:pt>
                <c:pt idx="797">
                  <c:v>2394.67</c:v>
                </c:pt>
                <c:pt idx="798">
                  <c:v>2397.67</c:v>
                </c:pt>
                <c:pt idx="799">
                  <c:v>2400.67</c:v>
                </c:pt>
                <c:pt idx="800">
                  <c:v>2403.67</c:v>
                </c:pt>
                <c:pt idx="801">
                  <c:v>2406.67</c:v>
                </c:pt>
                <c:pt idx="802">
                  <c:v>2409.67</c:v>
                </c:pt>
                <c:pt idx="803">
                  <c:v>2412.67</c:v>
                </c:pt>
                <c:pt idx="804">
                  <c:v>2415.67</c:v>
                </c:pt>
                <c:pt idx="805">
                  <c:v>2418.67</c:v>
                </c:pt>
                <c:pt idx="806">
                  <c:v>2421.67</c:v>
                </c:pt>
                <c:pt idx="807">
                  <c:v>2424.67</c:v>
                </c:pt>
                <c:pt idx="808">
                  <c:v>2427.67</c:v>
                </c:pt>
                <c:pt idx="809">
                  <c:v>2430.67</c:v>
                </c:pt>
                <c:pt idx="810">
                  <c:v>2433.67</c:v>
                </c:pt>
                <c:pt idx="811">
                  <c:v>2436.67</c:v>
                </c:pt>
                <c:pt idx="812">
                  <c:v>2439.67</c:v>
                </c:pt>
                <c:pt idx="813">
                  <c:v>2442.67</c:v>
                </c:pt>
                <c:pt idx="814">
                  <c:v>2445.67</c:v>
                </c:pt>
                <c:pt idx="815">
                  <c:v>2448.67</c:v>
                </c:pt>
                <c:pt idx="816">
                  <c:v>2451.67</c:v>
                </c:pt>
                <c:pt idx="817">
                  <c:v>2454.67</c:v>
                </c:pt>
                <c:pt idx="818">
                  <c:v>2457.67</c:v>
                </c:pt>
                <c:pt idx="819">
                  <c:v>2460.67</c:v>
                </c:pt>
                <c:pt idx="820">
                  <c:v>2463.67</c:v>
                </c:pt>
                <c:pt idx="821">
                  <c:v>2466.67</c:v>
                </c:pt>
                <c:pt idx="822">
                  <c:v>2469.67</c:v>
                </c:pt>
                <c:pt idx="823">
                  <c:v>2472.67</c:v>
                </c:pt>
                <c:pt idx="824">
                  <c:v>2475.67</c:v>
                </c:pt>
                <c:pt idx="825">
                  <c:v>2478.67</c:v>
                </c:pt>
                <c:pt idx="826">
                  <c:v>2481.67</c:v>
                </c:pt>
                <c:pt idx="827">
                  <c:v>2484.67</c:v>
                </c:pt>
                <c:pt idx="828">
                  <c:v>2487.67</c:v>
                </c:pt>
                <c:pt idx="829">
                  <c:v>2490.67</c:v>
                </c:pt>
                <c:pt idx="830">
                  <c:v>2493.67</c:v>
                </c:pt>
                <c:pt idx="831">
                  <c:v>2496.67</c:v>
                </c:pt>
                <c:pt idx="832">
                  <c:v>2499.67</c:v>
                </c:pt>
                <c:pt idx="833">
                  <c:v>2502.67</c:v>
                </c:pt>
                <c:pt idx="834">
                  <c:v>2505.67</c:v>
                </c:pt>
                <c:pt idx="835">
                  <c:v>2508.67</c:v>
                </c:pt>
                <c:pt idx="836">
                  <c:v>2511.67</c:v>
                </c:pt>
                <c:pt idx="837">
                  <c:v>2514.67</c:v>
                </c:pt>
                <c:pt idx="838">
                  <c:v>2517.67</c:v>
                </c:pt>
                <c:pt idx="839">
                  <c:v>2520.67</c:v>
                </c:pt>
                <c:pt idx="840">
                  <c:v>2523.67</c:v>
                </c:pt>
                <c:pt idx="841">
                  <c:v>2526.67</c:v>
                </c:pt>
                <c:pt idx="842">
                  <c:v>2529.67</c:v>
                </c:pt>
                <c:pt idx="843">
                  <c:v>2532.67</c:v>
                </c:pt>
                <c:pt idx="844">
                  <c:v>2535.67</c:v>
                </c:pt>
                <c:pt idx="845">
                  <c:v>2538.67</c:v>
                </c:pt>
                <c:pt idx="846">
                  <c:v>2541.67</c:v>
                </c:pt>
                <c:pt idx="847">
                  <c:v>2544.67</c:v>
                </c:pt>
                <c:pt idx="848">
                  <c:v>2547.67</c:v>
                </c:pt>
                <c:pt idx="849">
                  <c:v>2550.67</c:v>
                </c:pt>
                <c:pt idx="850">
                  <c:v>2553.67</c:v>
                </c:pt>
                <c:pt idx="851">
                  <c:v>2556.67</c:v>
                </c:pt>
                <c:pt idx="852">
                  <c:v>2559.67</c:v>
                </c:pt>
                <c:pt idx="853">
                  <c:v>2562.67</c:v>
                </c:pt>
                <c:pt idx="854">
                  <c:v>2565.67</c:v>
                </c:pt>
                <c:pt idx="855">
                  <c:v>2568.67</c:v>
                </c:pt>
                <c:pt idx="856">
                  <c:v>2571.67</c:v>
                </c:pt>
                <c:pt idx="857">
                  <c:v>2574.67</c:v>
                </c:pt>
                <c:pt idx="858">
                  <c:v>2577.67</c:v>
                </c:pt>
                <c:pt idx="859">
                  <c:v>2580.67</c:v>
                </c:pt>
                <c:pt idx="860">
                  <c:v>2583.67</c:v>
                </c:pt>
                <c:pt idx="861">
                  <c:v>2586.67</c:v>
                </c:pt>
                <c:pt idx="862">
                  <c:v>2589.67</c:v>
                </c:pt>
                <c:pt idx="863">
                  <c:v>2592.67</c:v>
                </c:pt>
                <c:pt idx="864">
                  <c:v>2595.67</c:v>
                </c:pt>
                <c:pt idx="865">
                  <c:v>2598.67</c:v>
                </c:pt>
                <c:pt idx="866">
                  <c:v>2601.67</c:v>
                </c:pt>
                <c:pt idx="867">
                  <c:v>2604.67</c:v>
                </c:pt>
                <c:pt idx="868">
                  <c:v>2607.67</c:v>
                </c:pt>
                <c:pt idx="869">
                  <c:v>2610.67</c:v>
                </c:pt>
                <c:pt idx="870">
                  <c:v>2613.67</c:v>
                </c:pt>
                <c:pt idx="871">
                  <c:v>2616.67</c:v>
                </c:pt>
                <c:pt idx="872">
                  <c:v>2619.67</c:v>
                </c:pt>
                <c:pt idx="873">
                  <c:v>2622.67</c:v>
                </c:pt>
                <c:pt idx="874">
                  <c:v>2625.67</c:v>
                </c:pt>
                <c:pt idx="875">
                  <c:v>2628.67</c:v>
                </c:pt>
                <c:pt idx="876">
                  <c:v>2631.67</c:v>
                </c:pt>
                <c:pt idx="877">
                  <c:v>2634.67</c:v>
                </c:pt>
                <c:pt idx="878">
                  <c:v>2637.67</c:v>
                </c:pt>
                <c:pt idx="879">
                  <c:v>2640.67</c:v>
                </c:pt>
                <c:pt idx="880">
                  <c:v>2643.67</c:v>
                </c:pt>
                <c:pt idx="881">
                  <c:v>2646.67</c:v>
                </c:pt>
                <c:pt idx="882">
                  <c:v>2649.67</c:v>
                </c:pt>
                <c:pt idx="883">
                  <c:v>2652.67</c:v>
                </c:pt>
                <c:pt idx="884">
                  <c:v>2655.67</c:v>
                </c:pt>
                <c:pt idx="885">
                  <c:v>2658.67</c:v>
                </c:pt>
                <c:pt idx="886">
                  <c:v>2661.67</c:v>
                </c:pt>
                <c:pt idx="887">
                  <c:v>2664.67</c:v>
                </c:pt>
                <c:pt idx="888">
                  <c:v>2667.67</c:v>
                </c:pt>
                <c:pt idx="889">
                  <c:v>2670.67</c:v>
                </c:pt>
                <c:pt idx="890">
                  <c:v>2673.67</c:v>
                </c:pt>
                <c:pt idx="891">
                  <c:v>2676.67</c:v>
                </c:pt>
                <c:pt idx="892">
                  <c:v>2679.67</c:v>
                </c:pt>
                <c:pt idx="893">
                  <c:v>2682.67</c:v>
                </c:pt>
                <c:pt idx="894">
                  <c:v>2685.67</c:v>
                </c:pt>
                <c:pt idx="895">
                  <c:v>2688.67</c:v>
                </c:pt>
                <c:pt idx="896">
                  <c:v>2691.67</c:v>
                </c:pt>
                <c:pt idx="897">
                  <c:v>2694.67</c:v>
                </c:pt>
                <c:pt idx="898">
                  <c:v>2697.67</c:v>
                </c:pt>
                <c:pt idx="899">
                  <c:v>2700.67</c:v>
                </c:pt>
                <c:pt idx="900">
                  <c:v>2703.67</c:v>
                </c:pt>
                <c:pt idx="901">
                  <c:v>2706.67</c:v>
                </c:pt>
                <c:pt idx="902">
                  <c:v>2709.67</c:v>
                </c:pt>
                <c:pt idx="903">
                  <c:v>2712.67</c:v>
                </c:pt>
                <c:pt idx="904">
                  <c:v>2715.67</c:v>
                </c:pt>
                <c:pt idx="905">
                  <c:v>2718.67</c:v>
                </c:pt>
                <c:pt idx="906">
                  <c:v>2721.67</c:v>
                </c:pt>
                <c:pt idx="907">
                  <c:v>2724.67</c:v>
                </c:pt>
                <c:pt idx="908">
                  <c:v>2727.67</c:v>
                </c:pt>
                <c:pt idx="909">
                  <c:v>2730.67</c:v>
                </c:pt>
                <c:pt idx="910">
                  <c:v>2733.67</c:v>
                </c:pt>
                <c:pt idx="911">
                  <c:v>2736.67</c:v>
                </c:pt>
                <c:pt idx="912">
                  <c:v>2739.67</c:v>
                </c:pt>
                <c:pt idx="913">
                  <c:v>2742.67</c:v>
                </c:pt>
                <c:pt idx="914">
                  <c:v>2745.67</c:v>
                </c:pt>
                <c:pt idx="915">
                  <c:v>2748.67</c:v>
                </c:pt>
                <c:pt idx="916">
                  <c:v>2751.67</c:v>
                </c:pt>
                <c:pt idx="917">
                  <c:v>2754.67</c:v>
                </c:pt>
                <c:pt idx="918">
                  <c:v>2757.67</c:v>
                </c:pt>
                <c:pt idx="919">
                  <c:v>2760.67</c:v>
                </c:pt>
                <c:pt idx="920">
                  <c:v>2763.67</c:v>
                </c:pt>
                <c:pt idx="921">
                  <c:v>2766.67</c:v>
                </c:pt>
                <c:pt idx="922">
                  <c:v>2769.67</c:v>
                </c:pt>
                <c:pt idx="923">
                  <c:v>2772.67</c:v>
                </c:pt>
                <c:pt idx="924">
                  <c:v>2775.67</c:v>
                </c:pt>
                <c:pt idx="925">
                  <c:v>2778.67</c:v>
                </c:pt>
                <c:pt idx="926">
                  <c:v>2781.67</c:v>
                </c:pt>
                <c:pt idx="927">
                  <c:v>2784.67</c:v>
                </c:pt>
                <c:pt idx="928">
                  <c:v>2787.67</c:v>
                </c:pt>
                <c:pt idx="929">
                  <c:v>2790.67</c:v>
                </c:pt>
                <c:pt idx="930">
                  <c:v>2793.67</c:v>
                </c:pt>
                <c:pt idx="931">
                  <c:v>2796.67</c:v>
                </c:pt>
                <c:pt idx="932">
                  <c:v>2799.67</c:v>
                </c:pt>
                <c:pt idx="933">
                  <c:v>2802.67</c:v>
                </c:pt>
                <c:pt idx="934">
                  <c:v>2805.67</c:v>
                </c:pt>
                <c:pt idx="935">
                  <c:v>2808.67</c:v>
                </c:pt>
                <c:pt idx="936">
                  <c:v>2811.67</c:v>
                </c:pt>
                <c:pt idx="937">
                  <c:v>2814.67</c:v>
                </c:pt>
                <c:pt idx="938">
                  <c:v>2817.67</c:v>
                </c:pt>
                <c:pt idx="939">
                  <c:v>2820.67</c:v>
                </c:pt>
                <c:pt idx="940">
                  <c:v>2823.67</c:v>
                </c:pt>
                <c:pt idx="941">
                  <c:v>2826.67</c:v>
                </c:pt>
                <c:pt idx="942">
                  <c:v>2829.67</c:v>
                </c:pt>
                <c:pt idx="943">
                  <c:v>2832.67</c:v>
                </c:pt>
                <c:pt idx="944">
                  <c:v>2835.67</c:v>
                </c:pt>
                <c:pt idx="945">
                  <c:v>2838.67</c:v>
                </c:pt>
                <c:pt idx="946">
                  <c:v>2841.67</c:v>
                </c:pt>
                <c:pt idx="947">
                  <c:v>2844.67</c:v>
                </c:pt>
                <c:pt idx="948">
                  <c:v>2847.67</c:v>
                </c:pt>
                <c:pt idx="949">
                  <c:v>2850.67</c:v>
                </c:pt>
                <c:pt idx="950">
                  <c:v>2853.67</c:v>
                </c:pt>
                <c:pt idx="951">
                  <c:v>2856.67</c:v>
                </c:pt>
                <c:pt idx="952">
                  <c:v>2859.67</c:v>
                </c:pt>
                <c:pt idx="953">
                  <c:v>2862.67</c:v>
                </c:pt>
                <c:pt idx="954">
                  <c:v>2865.67</c:v>
                </c:pt>
                <c:pt idx="955">
                  <c:v>2868.67</c:v>
                </c:pt>
                <c:pt idx="956">
                  <c:v>2871.67</c:v>
                </c:pt>
                <c:pt idx="957">
                  <c:v>2874.67</c:v>
                </c:pt>
                <c:pt idx="958">
                  <c:v>2877.67</c:v>
                </c:pt>
                <c:pt idx="959">
                  <c:v>2880.67</c:v>
                </c:pt>
                <c:pt idx="960">
                  <c:v>2883.67</c:v>
                </c:pt>
                <c:pt idx="961">
                  <c:v>2886.67</c:v>
                </c:pt>
                <c:pt idx="962">
                  <c:v>2889.67</c:v>
                </c:pt>
                <c:pt idx="963">
                  <c:v>2892.67</c:v>
                </c:pt>
                <c:pt idx="964">
                  <c:v>2895.67</c:v>
                </c:pt>
                <c:pt idx="965">
                  <c:v>2898.67</c:v>
                </c:pt>
                <c:pt idx="966">
                  <c:v>2901.67</c:v>
                </c:pt>
                <c:pt idx="967">
                  <c:v>2904.67</c:v>
                </c:pt>
                <c:pt idx="968">
                  <c:v>2907.67</c:v>
                </c:pt>
                <c:pt idx="969">
                  <c:v>2910.67</c:v>
                </c:pt>
                <c:pt idx="970">
                  <c:v>2913.67</c:v>
                </c:pt>
                <c:pt idx="971">
                  <c:v>2916.67</c:v>
                </c:pt>
                <c:pt idx="972">
                  <c:v>2919.67</c:v>
                </c:pt>
                <c:pt idx="973">
                  <c:v>2922.67</c:v>
                </c:pt>
                <c:pt idx="974">
                  <c:v>2925.67</c:v>
                </c:pt>
                <c:pt idx="975">
                  <c:v>2928.67</c:v>
                </c:pt>
                <c:pt idx="976">
                  <c:v>2931.67</c:v>
                </c:pt>
                <c:pt idx="977">
                  <c:v>2934.67</c:v>
                </c:pt>
                <c:pt idx="978">
                  <c:v>2937.67</c:v>
                </c:pt>
                <c:pt idx="979">
                  <c:v>2940.67</c:v>
                </c:pt>
                <c:pt idx="980">
                  <c:v>2943.67</c:v>
                </c:pt>
                <c:pt idx="981">
                  <c:v>2946.67</c:v>
                </c:pt>
                <c:pt idx="982">
                  <c:v>2949.67</c:v>
                </c:pt>
                <c:pt idx="983">
                  <c:v>2952.67</c:v>
                </c:pt>
                <c:pt idx="984">
                  <c:v>2955.67</c:v>
                </c:pt>
              </c:numCache>
            </c:numRef>
          </c:xVal>
          <c:yVal>
            <c:numRef>
              <c:f>'TY0002'!$D$2:$D$986</c:f>
              <c:numCache>
                <c:formatCode>General</c:formatCode>
                <c:ptCount val="985"/>
                <c:pt idx="0">
                  <c:v>0.85499999999999998</c:v>
                </c:pt>
                <c:pt idx="1">
                  <c:v>0.873</c:v>
                </c:pt>
                <c:pt idx="2">
                  <c:v>0.871</c:v>
                </c:pt>
                <c:pt idx="3">
                  <c:v>0.87</c:v>
                </c:pt>
                <c:pt idx="4">
                  <c:v>0.87</c:v>
                </c:pt>
                <c:pt idx="5">
                  <c:v>0.877</c:v>
                </c:pt>
                <c:pt idx="6">
                  <c:v>0.87</c:v>
                </c:pt>
                <c:pt idx="7">
                  <c:v>0.875</c:v>
                </c:pt>
                <c:pt idx="8">
                  <c:v>0.88600000000000001</c:v>
                </c:pt>
                <c:pt idx="9">
                  <c:v>0.89100000000000001</c:v>
                </c:pt>
                <c:pt idx="10">
                  <c:v>0.88300000000000001</c:v>
                </c:pt>
                <c:pt idx="11">
                  <c:v>0.88200000000000001</c:v>
                </c:pt>
                <c:pt idx="12">
                  <c:v>0.88</c:v>
                </c:pt>
                <c:pt idx="13">
                  <c:v>0.878</c:v>
                </c:pt>
                <c:pt idx="14">
                  <c:v>0.876</c:v>
                </c:pt>
                <c:pt idx="15">
                  <c:v>0.88300000000000001</c:v>
                </c:pt>
                <c:pt idx="16">
                  <c:v>0.878</c:v>
                </c:pt>
                <c:pt idx="17">
                  <c:v>0.88200000000000001</c:v>
                </c:pt>
                <c:pt idx="18">
                  <c:v>0.86399999999999999</c:v>
                </c:pt>
                <c:pt idx="19">
                  <c:v>0.876</c:v>
                </c:pt>
                <c:pt idx="20">
                  <c:v>0.878</c:v>
                </c:pt>
                <c:pt idx="21">
                  <c:v>0.88</c:v>
                </c:pt>
                <c:pt idx="22">
                  <c:v>0.88200000000000001</c:v>
                </c:pt>
                <c:pt idx="23">
                  <c:v>0.88500000000000001</c:v>
                </c:pt>
                <c:pt idx="24">
                  <c:v>0.89200000000000002</c:v>
                </c:pt>
                <c:pt idx="25">
                  <c:v>0.88700000000000001</c:v>
                </c:pt>
                <c:pt idx="26">
                  <c:v>0.88600000000000001</c:v>
                </c:pt>
                <c:pt idx="27">
                  <c:v>0.876</c:v>
                </c:pt>
                <c:pt idx="28">
                  <c:v>0.88300000000000001</c:v>
                </c:pt>
                <c:pt idx="29">
                  <c:v>0.878</c:v>
                </c:pt>
                <c:pt idx="30">
                  <c:v>0.874</c:v>
                </c:pt>
                <c:pt idx="31">
                  <c:v>0.876</c:v>
                </c:pt>
                <c:pt idx="32">
                  <c:v>0.872</c:v>
                </c:pt>
                <c:pt idx="33">
                  <c:v>0.87</c:v>
                </c:pt>
                <c:pt idx="34">
                  <c:v>0.873</c:v>
                </c:pt>
                <c:pt idx="35">
                  <c:v>0.873</c:v>
                </c:pt>
                <c:pt idx="36">
                  <c:v>0.86599999999999999</c:v>
                </c:pt>
                <c:pt idx="37">
                  <c:v>0.86299999999999999</c:v>
                </c:pt>
                <c:pt idx="38">
                  <c:v>0.871</c:v>
                </c:pt>
                <c:pt idx="39">
                  <c:v>0.875</c:v>
                </c:pt>
                <c:pt idx="40">
                  <c:v>0.88600000000000001</c:v>
                </c:pt>
                <c:pt idx="41">
                  <c:v>0.878</c:v>
                </c:pt>
                <c:pt idx="42">
                  <c:v>0.877</c:v>
                </c:pt>
                <c:pt idx="43">
                  <c:v>0.88300000000000001</c:v>
                </c:pt>
                <c:pt idx="44">
                  <c:v>0.88700000000000001</c:v>
                </c:pt>
                <c:pt idx="45">
                  <c:v>0.88200000000000001</c:v>
                </c:pt>
                <c:pt idx="46">
                  <c:v>0.88500000000000001</c:v>
                </c:pt>
                <c:pt idx="47">
                  <c:v>0.88100000000000001</c:v>
                </c:pt>
                <c:pt idx="48">
                  <c:v>0.88500000000000001</c:v>
                </c:pt>
                <c:pt idx="49">
                  <c:v>0.88900000000000001</c:v>
                </c:pt>
                <c:pt idx="50">
                  <c:v>0.875</c:v>
                </c:pt>
                <c:pt idx="51">
                  <c:v>0.88</c:v>
                </c:pt>
                <c:pt idx="52">
                  <c:v>0.876</c:v>
                </c:pt>
                <c:pt idx="53">
                  <c:v>0.87</c:v>
                </c:pt>
                <c:pt idx="54">
                  <c:v>0.86099999999999999</c:v>
                </c:pt>
                <c:pt idx="55">
                  <c:v>0.86699999999999999</c:v>
                </c:pt>
                <c:pt idx="56">
                  <c:v>0.86599999999999999</c:v>
                </c:pt>
                <c:pt idx="57">
                  <c:v>0.86499999999999999</c:v>
                </c:pt>
                <c:pt idx="58">
                  <c:v>0.872</c:v>
                </c:pt>
                <c:pt idx="59">
                  <c:v>0.874</c:v>
                </c:pt>
                <c:pt idx="60">
                  <c:v>0.88</c:v>
                </c:pt>
                <c:pt idx="61">
                  <c:v>0.88200000000000001</c:v>
                </c:pt>
                <c:pt idx="62">
                  <c:v>0.875</c:v>
                </c:pt>
                <c:pt idx="63">
                  <c:v>0.88</c:v>
                </c:pt>
                <c:pt idx="64">
                  <c:v>0.88300000000000001</c:v>
                </c:pt>
                <c:pt idx="65">
                  <c:v>0.88</c:v>
                </c:pt>
                <c:pt idx="66">
                  <c:v>0.88800000000000001</c:v>
                </c:pt>
                <c:pt idx="67">
                  <c:v>0.88600000000000001</c:v>
                </c:pt>
                <c:pt idx="68">
                  <c:v>0.89100000000000001</c:v>
                </c:pt>
                <c:pt idx="69">
                  <c:v>0.88200000000000001</c:v>
                </c:pt>
                <c:pt idx="70">
                  <c:v>0.87</c:v>
                </c:pt>
                <c:pt idx="71">
                  <c:v>0.875</c:v>
                </c:pt>
                <c:pt idx="72">
                  <c:v>0.875</c:v>
                </c:pt>
                <c:pt idx="73">
                  <c:v>0.86499999999999999</c:v>
                </c:pt>
                <c:pt idx="74">
                  <c:v>0.85799999999999998</c:v>
                </c:pt>
                <c:pt idx="75">
                  <c:v>0.87</c:v>
                </c:pt>
                <c:pt idx="76">
                  <c:v>0.876</c:v>
                </c:pt>
                <c:pt idx="77">
                  <c:v>0.86899999999999999</c:v>
                </c:pt>
                <c:pt idx="78">
                  <c:v>0.87</c:v>
                </c:pt>
                <c:pt idx="79">
                  <c:v>0.87</c:v>
                </c:pt>
                <c:pt idx="80">
                  <c:v>0.877</c:v>
                </c:pt>
                <c:pt idx="81">
                  <c:v>0.873</c:v>
                </c:pt>
                <c:pt idx="82">
                  <c:v>0.875</c:v>
                </c:pt>
                <c:pt idx="83">
                  <c:v>0.88400000000000001</c:v>
                </c:pt>
                <c:pt idx="84">
                  <c:v>0.88900000000000001</c:v>
                </c:pt>
                <c:pt idx="85">
                  <c:v>0.88800000000000001</c:v>
                </c:pt>
                <c:pt idx="86">
                  <c:v>0.88600000000000001</c:v>
                </c:pt>
                <c:pt idx="87">
                  <c:v>0.89200000000000002</c:v>
                </c:pt>
                <c:pt idx="88">
                  <c:v>0.88500000000000001</c:v>
                </c:pt>
                <c:pt idx="89">
                  <c:v>0.877</c:v>
                </c:pt>
                <c:pt idx="90">
                  <c:v>0.875</c:v>
                </c:pt>
                <c:pt idx="91">
                  <c:v>0.88100000000000001</c:v>
                </c:pt>
                <c:pt idx="92">
                  <c:v>0.873</c:v>
                </c:pt>
                <c:pt idx="93">
                  <c:v>0.86899999999999999</c:v>
                </c:pt>
                <c:pt idx="94">
                  <c:v>0.86899999999999999</c:v>
                </c:pt>
                <c:pt idx="95">
                  <c:v>0.873</c:v>
                </c:pt>
                <c:pt idx="96">
                  <c:v>0.876</c:v>
                </c:pt>
                <c:pt idx="97">
                  <c:v>0.86199999999999999</c:v>
                </c:pt>
                <c:pt idx="98">
                  <c:v>0.86299999999999999</c:v>
                </c:pt>
                <c:pt idx="99">
                  <c:v>0.87</c:v>
                </c:pt>
                <c:pt idx="100">
                  <c:v>0.87</c:v>
                </c:pt>
                <c:pt idx="101">
                  <c:v>0.86799999999999999</c:v>
                </c:pt>
                <c:pt idx="102">
                  <c:v>0.877</c:v>
                </c:pt>
                <c:pt idx="103">
                  <c:v>0.88600000000000001</c:v>
                </c:pt>
                <c:pt idx="104">
                  <c:v>0.89</c:v>
                </c:pt>
                <c:pt idx="105">
                  <c:v>0.88600000000000001</c:v>
                </c:pt>
                <c:pt idx="106">
                  <c:v>0.871</c:v>
                </c:pt>
                <c:pt idx="107">
                  <c:v>0.872</c:v>
                </c:pt>
                <c:pt idx="108">
                  <c:v>0.871</c:v>
                </c:pt>
                <c:pt idx="109">
                  <c:v>0.86599999999999999</c:v>
                </c:pt>
                <c:pt idx="110">
                  <c:v>0.86799999999999999</c:v>
                </c:pt>
                <c:pt idx="111">
                  <c:v>0.875</c:v>
                </c:pt>
                <c:pt idx="112">
                  <c:v>0.873</c:v>
                </c:pt>
                <c:pt idx="113">
                  <c:v>0.86799999999999999</c:v>
                </c:pt>
                <c:pt idx="114">
                  <c:v>0.86699999999999999</c:v>
                </c:pt>
                <c:pt idx="115">
                  <c:v>0.873</c:v>
                </c:pt>
                <c:pt idx="116">
                  <c:v>0.876</c:v>
                </c:pt>
                <c:pt idx="117">
                  <c:v>0.873</c:v>
                </c:pt>
                <c:pt idx="118">
                  <c:v>0.88500000000000001</c:v>
                </c:pt>
                <c:pt idx="119">
                  <c:v>0.89100000000000001</c:v>
                </c:pt>
                <c:pt idx="120">
                  <c:v>0.89300000000000002</c:v>
                </c:pt>
                <c:pt idx="121">
                  <c:v>0.88500000000000001</c:v>
                </c:pt>
                <c:pt idx="122">
                  <c:v>0.876</c:v>
                </c:pt>
                <c:pt idx="123">
                  <c:v>0.878</c:v>
                </c:pt>
                <c:pt idx="124">
                  <c:v>0.873</c:v>
                </c:pt>
                <c:pt idx="125">
                  <c:v>0.873</c:v>
                </c:pt>
                <c:pt idx="126">
                  <c:v>0.878</c:v>
                </c:pt>
                <c:pt idx="127">
                  <c:v>0.877</c:v>
                </c:pt>
                <c:pt idx="128">
                  <c:v>0.88100000000000001</c:v>
                </c:pt>
                <c:pt idx="129">
                  <c:v>0.879</c:v>
                </c:pt>
                <c:pt idx="130">
                  <c:v>0.876</c:v>
                </c:pt>
                <c:pt idx="131">
                  <c:v>0.871</c:v>
                </c:pt>
                <c:pt idx="132">
                  <c:v>0.86</c:v>
                </c:pt>
                <c:pt idx="133">
                  <c:v>0.85899999999999999</c:v>
                </c:pt>
                <c:pt idx="134">
                  <c:v>0.87</c:v>
                </c:pt>
                <c:pt idx="135">
                  <c:v>0.86699999999999999</c:v>
                </c:pt>
                <c:pt idx="136">
                  <c:v>0.874</c:v>
                </c:pt>
                <c:pt idx="137">
                  <c:v>0.88300000000000001</c:v>
                </c:pt>
                <c:pt idx="138">
                  <c:v>0.88900000000000001</c:v>
                </c:pt>
                <c:pt idx="139">
                  <c:v>0.89</c:v>
                </c:pt>
                <c:pt idx="140">
                  <c:v>0.877</c:v>
                </c:pt>
                <c:pt idx="141">
                  <c:v>0.86799999999999999</c:v>
                </c:pt>
                <c:pt idx="142">
                  <c:v>0.874</c:v>
                </c:pt>
                <c:pt idx="143">
                  <c:v>0.88</c:v>
                </c:pt>
                <c:pt idx="144">
                  <c:v>0.872</c:v>
                </c:pt>
                <c:pt idx="145">
                  <c:v>0.877</c:v>
                </c:pt>
                <c:pt idx="146">
                  <c:v>0.877</c:v>
                </c:pt>
                <c:pt idx="147">
                  <c:v>0.86399999999999999</c:v>
                </c:pt>
                <c:pt idx="148">
                  <c:v>0.86099999999999999</c:v>
                </c:pt>
                <c:pt idx="149">
                  <c:v>0.86699999999999999</c:v>
                </c:pt>
                <c:pt idx="150">
                  <c:v>0.87</c:v>
                </c:pt>
                <c:pt idx="151">
                  <c:v>0.873</c:v>
                </c:pt>
                <c:pt idx="152">
                  <c:v>0.878</c:v>
                </c:pt>
                <c:pt idx="153">
                  <c:v>0.88900000000000001</c:v>
                </c:pt>
                <c:pt idx="154">
                  <c:v>0.89400000000000002</c:v>
                </c:pt>
                <c:pt idx="155">
                  <c:v>0.88</c:v>
                </c:pt>
                <c:pt idx="156">
                  <c:v>0.88</c:v>
                </c:pt>
                <c:pt idx="157">
                  <c:v>0.875</c:v>
                </c:pt>
                <c:pt idx="158">
                  <c:v>0.88</c:v>
                </c:pt>
                <c:pt idx="159">
                  <c:v>0.879</c:v>
                </c:pt>
                <c:pt idx="160">
                  <c:v>0.878</c:v>
                </c:pt>
                <c:pt idx="161">
                  <c:v>0.88</c:v>
                </c:pt>
                <c:pt idx="162">
                  <c:v>0.88600000000000001</c:v>
                </c:pt>
                <c:pt idx="163">
                  <c:v>0.88200000000000001</c:v>
                </c:pt>
                <c:pt idx="164">
                  <c:v>0.876</c:v>
                </c:pt>
                <c:pt idx="165">
                  <c:v>0.87</c:v>
                </c:pt>
                <c:pt idx="166">
                  <c:v>0.86299999999999999</c:v>
                </c:pt>
                <c:pt idx="167">
                  <c:v>0.85</c:v>
                </c:pt>
                <c:pt idx="168">
                  <c:v>0.86499999999999999</c:v>
                </c:pt>
                <c:pt idx="169">
                  <c:v>0.87</c:v>
                </c:pt>
                <c:pt idx="170">
                  <c:v>0.879</c:v>
                </c:pt>
                <c:pt idx="171">
                  <c:v>0.88100000000000001</c:v>
                </c:pt>
                <c:pt idx="172">
                  <c:v>0.88400000000000001</c:v>
                </c:pt>
                <c:pt idx="173">
                  <c:v>0.88700000000000001</c:v>
                </c:pt>
                <c:pt idx="174">
                  <c:v>0.88300000000000001</c:v>
                </c:pt>
                <c:pt idx="175">
                  <c:v>0.876</c:v>
                </c:pt>
                <c:pt idx="176">
                  <c:v>0.86499999999999999</c:v>
                </c:pt>
                <c:pt idx="177">
                  <c:v>0.877</c:v>
                </c:pt>
                <c:pt idx="178">
                  <c:v>0.88900000000000001</c:v>
                </c:pt>
                <c:pt idx="179">
                  <c:v>0.88</c:v>
                </c:pt>
                <c:pt idx="180">
                  <c:v>0.88800000000000001</c:v>
                </c:pt>
                <c:pt idx="181">
                  <c:v>0.89100000000000001</c:v>
                </c:pt>
                <c:pt idx="182">
                  <c:v>0.89</c:v>
                </c:pt>
                <c:pt idx="183">
                  <c:v>0.88200000000000001</c:v>
                </c:pt>
                <c:pt idx="184">
                  <c:v>0.86199999999999999</c:v>
                </c:pt>
                <c:pt idx="185">
                  <c:v>0.86399999999999999</c:v>
                </c:pt>
                <c:pt idx="186">
                  <c:v>0.85699999999999998</c:v>
                </c:pt>
                <c:pt idx="187">
                  <c:v>0.86399999999999999</c:v>
                </c:pt>
                <c:pt idx="188">
                  <c:v>0.874</c:v>
                </c:pt>
                <c:pt idx="189">
                  <c:v>0.878</c:v>
                </c:pt>
                <c:pt idx="190">
                  <c:v>0.878</c:v>
                </c:pt>
                <c:pt idx="191">
                  <c:v>0.88200000000000001</c:v>
                </c:pt>
                <c:pt idx="192">
                  <c:v>0.88100000000000001</c:v>
                </c:pt>
                <c:pt idx="193">
                  <c:v>0.876</c:v>
                </c:pt>
                <c:pt idx="194">
                  <c:v>0.86599999999999999</c:v>
                </c:pt>
                <c:pt idx="195">
                  <c:v>0.88800000000000001</c:v>
                </c:pt>
                <c:pt idx="196">
                  <c:v>0.88700000000000001</c:v>
                </c:pt>
                <c:pt idx="197">
                  <c:v>0.88700000000000001</c:v>
                </c:pt>
                <c:pt idx="198">
                  <c:v>0.872</c:v>
                </c:pt>
                <c:pt idx="199">
                  <c:v>0.873</c:v>
                </c:pt>
                <c:pt idx="200">
                  <c:v>0.86</c:v>
                </c:pt>
                <c:pt idx="201">
                  <c:v>0.85299999999999998</c:v>
                </c:pt>
                <c:pt idx="202">
                  <c:v>0.88500000000000001</c:v>
                </c:pt>
                <c:pt idx="203">
                  <c:v>0.88600000000000001</c:v>
                </c:pt>
                <c:pt idx="204">
                  <c:v>0.89200000000000002</c:v>
                </c:pt>
                <c:pt idx="205">
                  <c:v>0.875</c:v>
                </c:pt>
                <c:pt idx="206">
                  <c:v>0.86899999999999999</c:v>
                </c:pt>
                <c:pt idx="207">
                  <c:v>0.871</c:v>
                </c:pt>
                <c:pt idx="208">
                  <c:v>0.87</c:v>
                </c:pt>
                <c:pt idx="209">
                  <c:v>0.874</c:v>
                </c:pt>
                <c:pt idx="210">
                  <c:v>0.876</c:v>
                </c:pt>
                <c:pt idx="211">
                  <c:v>0.88100000000000001</c:v>
                </c:pt>
                <c:pt idx="212">
                  <c:v>0.88600000000000001</c:v>
                </c:pt>
                <c:pt idx="213">
                  <c:v>0.879</c:v>
                </c:pt>
                <c:pt idx="214">
                  <c:v>0.872</c:v>
                </c:pt>
                <c:pt idx="215">
                  <c:v>0.86599999999999999</c:v>
                </c:pt>
                <c:pt idx="216">
                  <c:v>0.86699999999999999</c:v>
                </c:pt>
                <c:pt idx="217">
                  <c:v>0.86499999999999999</c:v>
                </c:pt>
                <c:pt idx="218">
                  <c:v>0.86799999999999999</c:v>
                </c:pt>
                <c:pt idx="219">
                  <c:v>0.874</c:v>
                </c:pt>
                <c:pt idx="220">
                  <c:v>0.88100000000000001</c:v>
                </c:pt>
                <c:pt idx="221">
                  <c:v>0.88200000000000001</c:v>
                </c:pt>
                <c:pt idx="222">
                  <c:v>0.88300000000000001</c:v>
                </c:pt>
                <c:pt idx="223">
                  <c:v>0.88</c:v>
                </c:pt>
                <c:pt idx="224">
                  <c:v>0.874</c:v>
                </c:pt>
                <c:pt idx="225">
                  <c:v>0.86699999999999999</c:v>
                </c:pt>
                <c:pt idx="226">
                  <c:v>0.87</c:v>
                </c:pt>
                <c:pt idx="227">
                  <c:v>0.879</c:v>
                </c:pt>
                <c:pt idx="228">
                  <c:v>0.88700000000000001</c:v>
                </c:pt>
                <c:pt idx="229">
                  <c:v>0.88700000000000001</c:v>
                </c:pt>
                <c:pt idx="230">
                  <c:v>0.88700000000000001</c:v>
                </c:pt>
                <c:pt idx="231">
                  <c:v>0.88200000000000001</c:v>
                </c:pt>
                <c:pt idx="232">
                  <c:v>0.873</c:v>
                </c:pt>
                <c:pt idx="233">
                  <c:v>0.873</c:v>
                </c:pt>
                <c:pt idx="234">
                  <c:v>0.86399999999999999</c:v>
                </c:pt>
                <c:pt idx="235">
                  <c:v>0.85799999999999998</c:v>
                </c:pt>
                <c:pt idx="236">
                  <c:v>0.86899999999999999</c:v>
                </c:pt>
                <c:pt idx="237">
                  <c:v>0.874</c:v>
                </c:pt>
                <c:pt idx="238">
                  <c:v>0.879</c:v>
                </c:pt>
                <c:pt idx="239">
                  <c:v>0.88600000000000001</c:v>
                </c:pt>
                <c:pt idx="240">
                  <c:v>0.879</c:v>
                </c:pt>
                <c:pt idx="241">
                  <c:v>0.876</c:v>
                </c:pt>
                <c:pt idx="242">
                  <c:v>0.877</c:v>
                </c:pt>
                <c:pt idx="243">
                  <c:v>0.872</c:v>
                </c:pt>
                <c:pt idx="244">
                  <c:v>0.86699999999999999</c:v>
                </c:pt>
                <c:pt idx="245">
                  <c:v>0.86</c:v>
                </c:pt>
                <c:pt idx="246">
                  <c:v>0.879</c:v>
                </c:pt>
                <c:pt idx="247">
                  <c:v>0.88600000000000001</c:v>
                </c:pt>
                <c:pt idx="248">
                  <c:v>0.88400000000000001</c:v>
                </c:pt>
                <c:pt idx="249">
                  <c:v>0.88400000000000001</c:v>
                </c:pt>
                <c:pt idx="250">
                  <c:v>0.88</c:v>
                </c:pt>
                <c:pt idx="251">
                  <c:v>0.871</c:v>
                </c:pt>
                <c:pt idx="252">
                  <c:v>0.871</c:v>
                </c:pt>
                <c:pt idx="253">
                  <c:v>0.86499999999999999</c:v>
                </c:pt>
                <c:pt idx="254">
                  <c:v>0.86199999999999999</c:v>
                </c:pt>
                <c:pt idx="255">
                  <c:v>0.874</c:v>
                </c:pt>
                <c:pt idx="256">
                  <c:v>0.878</c:v>
                </c:pt>
                <c:pt idx="257">
                  <c:v>0.88</c:v>
                </c:pt>
                <c:pt idx="258">
                  <c:v>0.88700000000000001</c:v>
                </c:pt>
                <c:pt idx="259">
                  <c:v>0.876</c:v>
                </c:pt>
                <c:pt idx="260">
                  <c:v>0.88</c:v>
                </c:pt>
                <c:pt idx="261">
                  <c:v>0.872</c:v>
                </c:pt>
                <c:pt idx="262">
                  <c:v>0.86799999999999999</c:v>
                </c:pt>
                <c:pt idx="263">
                  <c:v>0.87</c:v>
                </c:pt>
                <c:pt idx="264">
                  <c:v>0.878</c:v>
                </c:pt>
                <c:pt idx="265">
                  <c:v>0.878</c:v>
                </c:pt>
                <c:pt idx="266">
                  <c:v>0.88</c:v>
                </c:pt>
                <c:pt idx="267">
                  <c:v>0.88100000000000001</c:v>
                </c:pt>
                <c:pt idx="268">
                  <c:v>0.878</c:v>
                </c:pt>
                <c:pt idx="269">
                  <c:v>0.874</c:v>
                </c:pt>
                <c:pt idx="270">
                  <c:v>0.86299999999999999</c:v>
                </c:pt>
                <c:pt idx="271">
                  <c:v>0.86399999999999999</c:v>
                </c:pt>
                <c:pt idx="272">
                  <c:v>0.873</c:v>
                </c:pt>
                <c:pt idx="273">
                  <c:v>0.86599999999999999</c:v>
                </c:pt>
                <c:pt idx="274">
                  <c:v>0.874</c:v>
                </c:pt>
                <c:pt idx="275">
                  <c:v>0.88100000000000001</c:v>
                </c:pt>
                <c:pt idx="276">
                  <c:v>0.88800000000000001</c:v>
                </c:pt>
                <c:pt idx="277">
                  <c:v>0.88200000000000001</c:v>
                </c:pt>
                <c:pt idx="278">
                  <c:v>0.876</c:v>
                </c:pt>
                <c:pt idx="279">
                  <c:v>0.877</c:v>
                </c:pt>
                <c:pt idx="280">
                  <c:v>0.88100000000000001</c:v>
                </c:pt>
                <c:pt idx="281">
                  <c:v>0.86799999999999999</c:v>
                </c:pt>
                <c:pt idx="282">
                  <c:v>0.874</c:v>
                </c:pt>
                <c:pt idx="283">
                  <c:v>0.88400000000000001</c:v>
                </c:pt>
                <c:pt idx="284">
                  <c:v>0.88800000000000001</c:v>
                </c:pt>
                <c:pt idx="285">
                  <c:v>0.88300000000000001</c:v>
                </c:pt>
                <c:pt idx="286">
                  <c:v>0.86099999999999999</c:v>
                </c:pt>
                <c:pt idx="287">
                  <c:v>0.86799999999999999</c:v>
                </c:pt>
                <c:pt idx="288">
                  <c:v>0.872</c:v>
                </c:pt>
                <c:pt idx="289">
                  <c:v>0.88200000000000001</c:v>
                </c:pt>
                <c:pt idx="290">
                  <c:v>0.88700000000000001</c:v>
                </c:pt>
                <c:pt idx="291">
                  <c:v>0.89400000000000002</c:v>
                </c:pt>
                <c:pt idx="292">
                  <c:v>0.88300000000000001</c:v>
                </c:pt>
                <c:pt idx="293">
                  <c:v>0.88</c:v>
                </c:pt>
                <c:pt idx="294">
                  <c:v>0.876</c:v>
                </c:pt>
                <c:pt idx="295">
                  <c:v>0.871</c:v>
                </c:pt>
                <c:pt idx="296">
                  <c:v>0.872</c:v>
                </c:pt>
                <c:pt idx="297">
                  <c:v>0.872</c:v>
                </c:pt>
                <c:pt idx="298">
                  <c:v>0.878</c:v>
                </c:pt>
                <c:pt idx="299">
                  <c:v>0.88700000000000001</c:v>
                </c:pt>
                <c:pt idx="300">
                  <c:v>0.88300000000000001</c:v>
                </c:pt>
                <c:pt idx="301">
                  <c:v>0.871</c:v>
                </c:pt>
                <c:pt idx="302">
                  <c:v>0.871</c:v>
                </c:pt>
                <c:pt idx="303">
                  <c:v>0.873</c:v>
                </c:pt>
                <c:pt idx="304">
                  <c:v>0.86699999999999999</c:v>
                </c:pt>
                <c:pt idx="305">
                  <c:v>0.86199999999999999</c:v>
                </c:pt>
                <c:pt idx="306">
                  <c:v>0.86599999999999999</c:v>
                </c:pt>
                <c:pt idx="307">
                  <c:v>0.88</c:v>
                </c:pt>
                <c:pt idx="308">
                  <c:v>0.88100000000000001</c:v>
                </c:pt>
                <c:pt idx="309">
                  <c:v>0.878</c:v>
                </c:pt>
                <c:pt idx="310">
                  <c:v>0.875</c:v>
                </c:pt>
                <c:pt idx="311">
                  <c:v>0.873</c:v>
                </c:pt>
                <c:pt idx="312">
                  <c:v>0.86699999999999999</c:v>
                </c:pt>
                <c:pt idx="313">
                  <c:v>0.88</c:v>
                </c:pt>
                <c:pt idx="314">
                  <c:v>0.88200000000000001</c:v>
                </c:pt>
                <c:pt idx="315">
                  <c:v>0.878</c:v>
                </c:pt>
                <c:pt idx="316">
                  <c:v>0.86499999999999999</c:v>
                </c:pt>
                <c:pt idx="317">
                  <c:v>0.86799999999999999</c:v>
                </c:pt>
                <c:pt idx="318">
                  <c:v>0.86599999999999999</c:v>
                </c:pt>
                <c:pt idx="319">
                  <c:v>0.86299999999999999</c:v>
                </c:pt>
                <c:pt idx="320">
                  <c:v>0.86699999999999999</c:v>
                </c:pt>
                <c:pt idx="321">
                  <c:v>0.879</c:v>
                </c:pt>
                <c:pt idx="322">
                  <c:v>0.88200000000000001</c:v>
                </c:pt>
                <c:pt idx="323">
                  <c:v>0.88700000000000001</c:v>
                </c:pt>
                <c:pt idx="324">
                  <c:v>0.88500000000000001</c:v>
                </c:pt>
                <c:pt idx="325">
                  <c:v>0.88500000000000001</c:v>
                </c:pt>
                <c:pt idx="326">
                  <c:v>0.88200000000000001</c:v>
                </c:pt>
                <c:pt idx="327">
                  <c:v>0.88600000000000001</c:v>
                </c:pt>
                <c:pt idx="328">
                  <c:v>0.88</c:v>
                </c:pt>
                <c:pt idx="329">
                  <c:v>0.878</c:v>
                </c:pt>
                <c:pt idx="330">
                  <c:v>0.875</c:v>
                </c:pt>
                <c:pt idx="331">
                  <c:v>0.88</c:v>
                </c:pt>
                <c:pt idx="332">
                  <c:v>0.876</c:v>
                </c:pt>
                <c:pt idx="333">
                  <c:v>0.874</c:v>
                </c:pt>
                <c:pt idx="334">
                  <c:v>0.872</c:v>
                </c:pt>
                <c:pt idx="335">
                  <c:v>0.87</c:v>
                </c:pt>
                <c:pt idx="336">
                  <c:v>0.88100000000000001</c:v>
                </c:pt>
                <c:pt idx="337">
                  <c:v>0.88700000000000001</c:v>
                </c:pt>
                <c:pt idx="338">
                  <c:v>0.88900000000000001</c:v>
                </c:pt>
                <c:pt idx="339">
                  <c:v>0.88500000000000001</c:v>
                </c:pt>
                <c:pt idx="340">
                  <c:v>0.876</c:v>
                </c:pt>
                <c:pt idx="341">
                  <c:v>0.88300000000000001</c:v>
                </c:pt>
                <c:pt idx="342">
                  <c:v>0.88100000000000001</c:v>
                </c:pt>
                <c:pt idx="343">
                  <c:v>0.88100000000000001</c:v>
                </c:pt>
                <c:pt idx="344">
                  <c:v>0.86799999999999999</c:v>
                </c:pt>
                <c:pt idx="345">
                  <c:v>0.871</c:v>
                </c:pt>
                <c:pt idx="346">
                  <c:v>0.878</c:v>
                </c:pt>
                <c:pt idx="347">
                  <c:v>0.875</c:v>
                </c:pt>
                <c:pt idx="348">
                  <c:v>0.86899999999999999</c:v>
                </c:pt>
                <c:pt idx="349">
                  <c:v>0.86199999999999999</c:v>
                </c:pt>
                <c:pt idx="350">
                  <c:v>0.85599999999999998</c:v>
                </c:pt>
                <c:pt idx="351">
                  <c:v>0.88500000000000001</c:v>
                </c:pt>
                <c:pt idx="352">
                  <c:v>0.88800000000000001</c:v>
                </c:pt>
                <c:pt idx="353">
                  <c:v>0.88700000000000001</c:v>
                </c:pt>
                <c:pt idx="354">
                  <c:v>0.88200000000000001</c:v>
                </c:pt>
                <c:pt idx="355">
                  <c:v>0.875</c:v>
                </c:pt>
                <c:pt idx="356">
                  <c:v>0.873</c:v>
                </c:pt>
                <c:pt idx="357">
                  <c:v>0.88100000000000001</c:v>
                </c:pt>
                <c:pt idx="358">
                  <c:v>0.877</c:v>
                </c:pt>
                <c:pt idx="359">
                  <c:v>0.873</c:v>
                </c:pt>
                <c:pt idx="360">
                  <c:v>0.86899999999999999</c:v>
                </c:pt>
                <c:pt idx="361">
                  <c:v>0.876</c:v>
                </c:pt>
                <c:pt idx="362">
                  <c:v>0.86699999999999999</c:v>
                </c:pt>
                <c:pt idx="363">
                  <c:v>0.86399999999999999</c:v>
                </c:pt>
                <c:pt idx="364">
                  <c:v>0.86099999999999999</c:v>
                </c:pt>
                <c:pt idx="365">
                  <c:v>0.86699999999999999</c:v>
                </c:pt>
                <c:pt idx="366">
                  <c:v>0.877</c:v>
                </c:pt>
                <c:pt idx="367">
                  <c:v>0.878</c:v>
                </c:pt>
                <c:pt idx="368">
                  <c:v>0.878</c:v>
                </c:pt>
                <c:pt idx="369">
                  <c:v>0.88100000000000001</c:v>
                </c:pt>
                <c:pt idx="370">
                  <c:v>0.873</c:v>
                </c:pt>
                <c:pt idx="371">
                  <c:v>0.872</c:v>
                </c:pt>
                <c:pt idx="372">
                  <c:v>0.86599999999999999</c:v>
                </c:pt>
                <c:pt idx="373">
                  <c:v>0.86199999999999999</c:v>
                </c:pt>
                <c:pt idx="374">
                  <c:v>0.86899999999999999</c:v>
                </c:pt>
                <c:pt idx="375">
                  <c:v>0.86599999999999999</c:v>
                </c:pt>
                <c:pt idx="376">
                  <c:v>0.86399999999999999</c:v>
                </c:pt>
                <c:pt idx="377">
                  <c:v>0.872</c:v>
                </c:pt>
                <c:pt idx="378">
                  <c:v>0.87</c:v>
                </c:pt>
                <c:pt idx="379">
                  <c:v>0.873</c:v>
                </c:pt>
                <c:pt idx="380">
                  <c:v>0.86899999999999999</c:v>
                </c:pt>
                <c:pt idx="381">
                  <c:v>0.879</c:v>
                </c:pt>
                <c:pt idx="382">
                  <c:v>0.89100000000000001</c:v>
                </c:pt>
                <c:pt idx="383">
                  <c:v>0.89100000000000001</c:v>
                </c:pt>
                <c:pt idx="384">
                  <c:v>0.88900000000000001</c:v>
                </c:pt>
                <c:pt idx="385">
                  <c:v>0.88200000000000001</c:v>
                </c:pt>
                <c:pt idx="386">
                  <c:v>0.88900000000000001</c:v>
                </c:pt>
                <c:pt idx="387">
                  <c:v>0.879</c:v>
                </c:pt>
                <c:pt idx="388">
                  <c:v>0.879</c:v>
                </c:pt>
                <c:pt idx="389">
                  <c:v>0.86899999999999999</c:v>
                </c:pt>
                <c:pt idx="390">
                  <c:v>0.876</c:v>
                </c:pt>
                <c:pt idx="391">
                  <c:v>0.879</c:v>
                </c:pt>
                <c:pt idx="392">
                  <c:v>0.872</c:v>
                </c:pt>
                <c:pt idx="393">
                  <c:v>0.86499999999999999</c:v>
                </c:pt>
                <c:pt idx="394">
                  <c:v>0.86799999999999999</c:v>
                </c:pt>
                <c:pt idx="395">
                  <c:v>0.87</c:v>
                </c:pt>
                <c:pt idx="396">
                  <c:v>0.85799999999999998</c:v>
                </c:pt>
                <c:pt idx="397">
                  <c:v>0.86699999999999999</c:v>
                </c:pt>
                <c:pt idx="398">
                  <c:v>0.86899999999999999</c:v>
                </c:pt>
                <c:pt idx="399">
                  <c:v>0.875</c:v>
                </c:pt>
                <c:pt idx="400">
                  <c:v>0.88300000000000001</c:v>
                </c:pt>
                <c:pt idx="401">
                  <c:v>0.88400000000000001</c:v>
                </c:pt>
                <c:pt idx="402">
                  <c:v>0.88900000000000001</c:v>
                </c:pt>
                <c:pt idx="403">
                  <c:v>0.88900000000000001</c:v>
                </c:pt>
                <c:pt idx="404">
                  <c:v>0.88500000000000001</c:v>
                </c:pt>
                <c:pt idx="405">
                  <c:v>0.86699999999999999</c:v>
                </c:pt>
                <c:pt idx="406">
                  <c:v>0.875</c:v>
                </c:pt>
                <c:pt idx="407">
                  <c:v>0.873</c:v>
                </c:pt>
                <c:pt idx="408">
                  <c:v>0.86699999999999999</c:v>
                </c:pt>
                <c:pt idx="409">
                  <c:v>0.86399999999999999</c:v>
                </c:pt>
                <c:pt idx="410">
                  <c:v>0.873</c:v>
                </c:pt>
                <c:pt idx="411">
                  <c:v>0.878</c:v>
                </c:pt>
                <c:pt idx="412">
                  <c:v>0.86499999999999999</c:v>
                </c:pt>
                <c:pt idx="413">
                  <c:v>0.879</c:v>
                </c:pt>
                <c:pt idx="414">
                  <c:v>0.88</c:v>
                </c:pt>
                <c:pt idx="415">
                  <c:v>0.88600000000000001</c:v>
                </c:pt>
                <c:pt idx="416">
                  <c:v>0.88700000000000001</c:v>
                </c:pt>
                <c:pt idx="417">
                  <c:v>0.88400000000000001</c:v>
                </c:pt>
                <c:pt idx="418">
                  <c:v>0.88500000000000001</c:v>
                </c:pt>
                <c:pt idx="419">
                  <c:v>0.879</c:v>
                </c:pt>
                <c:pt idx="420">
                  <c:v>0.872</c:v>
                </c:pt>
                <c:pt idx="421">
                  <c:v>0.875</c:v>
                </c:pt>
                <c:pt idx="422">
                  <c:v>0.88400000000000001</c:v>
                </c:pt>
                <c:pt idx="423">
                  <c:v>0.878</c:v>
                </c:pt>
                <c:pt idx="424">
                  <c:v>0.877</c:v>
                </c:pt>
                <c:pt idx="425">
                  <c:v>0.874</c:v>
                </c:pt>
                <c:pt idx="426">
                  <c:v>0.88</c:v>
                </c:pt>
                <c:pt idx="427">
                  <c:v>0.86899999999999999</c:v>
                </c:pt>
                <c:pt idx="428">
                  <c:v>0.86399999999999999</c:v>
                </c:pt>
                <c:pt idx="429">
                  <c:v>0.86</c:v>
                </c:pt>
                <c:pt idx="430">
                  <c:v>0.86599999999999999</c:v>
                </c:pt>
                <c:pt idx="431">
                  <c:v>0.874</c:v>
                </c:pt>
                <c:pt idx="432">
                  <c:v>0.879</c:v>
                </c:pt>
                <c:pt idx="433">
                  <c:v>0.88300000000000001</c:v>
                </c:pt>
                <c:pt idx="434">
                  <c:v>0.89</c:v>
                </c:pt>
                <c:pt idx="435">
                  <c:v>0.89</c:v>
                </c:pt>
                <c:pt idx="436">
                  <c:v>0.879</c:v>
                </c:pt>
                <c:pt idx="437">
                  <c:v>0.878</c:v>
                </c:pt>
                <c:pt idx="438">
                  <c:v>0.88300000000000001</c:v>
                </c:pt>
                <c:pt idx="439">
                  <c:v>0.875</c:v>
                </c:pt>
                <c:pt idx="440">
                  <c:v>0.873</c:v>
                </c:pt>
                <c:pt idx="441">
                  <c:v>0.873</c:v>
                </c:pt>
                <c:pt idx="442">
                  <c:v>0.874</c:v>
                </c:pt>
                <c:pt idx="443">
                  <c:v>0.88300000000000001</c:v>
                </c:pt>
                <c:pt idx="444">
                  <c:v>0.88900000000000001</c:v>
                </c:pt>
                <c:pt idx="445">
                  <c:v>0.88500000000000001</c:v>
                </c:pt>
                <c:pt idx="446">
                  <c:v>0.89200000000000002</c:v>
                </c:pt>
                <c:pt idx="447">
                  <c:v>0.89</c:v>
                </c:pt>
                <c:pt idx="448">
                  <c:v>0.878</c:v>
                </c:pt>
                <c:pt idx="449">
                  <c:v>0.877</c:v>
                </c:pt>
                <c:pt idx="450">
                  <c:v>0.86599999999999999</c:v>
                </c:pt>
                <c:pt idx="451">
                  <c:v>0.86099999999999999</c:v>
                </c:pt>
                <c:pt idx="452">
                  <c:v>0.86699999999999999</c:v>
                </c:pt>
                <c:pt idx="453">
                  <c:v>0.86799999999999999</c:v>
                </c:pt>
                <c:pt idx="454">
                  <c:v>0.875</c:v>
                </c:pt>
                <c:pt idx="455">
                  <c:v>0.874</c:v>
                </c:pt>
                <c:pt idx="456">
                  <c:v>0.875</c:v>
                </c:pt>
                <c:pt idx="457">
                  <c:v>0.86899999999999999</c:v>
                </c:pt>
                <c:pt idx="458">
                  <c:v>0.86899999999999999</c:v>
                </c:pt>
                <c:pt idx="459">
                  <c:v>0.86899999999999999</c:v>
                </c:pt>
                <c:pt idx="460">
                  <c:v>0.871</c:v>
                </c:pt>
                <c:pt idx="461">
                  <c:v>0.875</c:v>
                </c:pt>
                <c:pt idx="462">
                  <c:v>0.88600000000000001</c:v>
                </c:pt>
                <c:pt idx="463">
                  <c:v>0.88800000000000001</c:v>
                </c:pt>
                <c:pt idx="464">
                  <c:v>0.89100000000000001</c:v>
                </c:pt>
                <c:pt idx="465">
                  <c:v>0.88900000000000001</c:v>
                </c:pt>
                <c:pt idx="466">
                  <c:v>0.88200000000000001</c:v>
                </c:pt>
                <c:pt idx="467">
                  <c:v>0.873</c:v>
                </c:pt>
                <c:pt idx="468">
                  <c:v>0.87</c:v>
                </c:pt>
                <c:pt idx="469">
                  <c:v>0.873</c:v>
                </c:pt>
                <c:pt idx="470">
                  <c:v>0.873</c:v>
                </c:pt>
                <c:pt idx="471">
                  <c:v>0.86799999999999999</c:v>
                </c:pt>
                <c:pt idx="472">
                  <c:v>0.878</c:v>
                </c:pt>
                <c:pt idx="473">
                  <c:v>0.878</c:v>
                </c:pt>
                <c:pt idx="474">
                  <c:v>0.88300000000000001</c:v>
                </c:pt>
                <c:pt idx="475">
                  <c:v>0.86899999999999999</c:v>
                </c:pt>
                <c:pt idx="476">
                  <c:v>0.86699999999999999</c:v>
                </c:pt>
                <c:pt idx="477">
                  <c:v>0.86499999999999999</c:v>
                </c:pt>
                <c:pt idx="478">
                  <c:v>0.873</c:v>
                </c:pt>
                <c:pt idx="479">
                  <c:v>0.874</c:v>
                </c:pt>
                <c:pt idx="480">
                  <c:v>0.877</c:v>
                </c:pt>
                <c:pt idx="481">
                  <c:v>0.88500000000000001</c:v>
                </c:pt>
                <c:pt idx="482">
                  <c:v>0.88900000000000001</c:v>
                </c:pt>
                <c:pt idx="483">
                  <c:v>0.88600000000000001</c:v>
                </c:pt>
                <c:pt idx="484">
                  <c:v>0.879</c:v>
                </c:pt>
                <c:pt idx="485">
                  <c:v>0.86499999999999999</c:v>
                </c:pt>
                <c:pt idx="486">
                  <c:v>0.86899999999999999</c:v>
                </c:pt>
                <c:pt idx="487">
                  <c:v>0.873</c:v>
                </c:pt>
                <c:pt idx="488">
                  <c:v>0.876</c:v>
                </c:pt>
                <c:pt idx="489">
                  <c:v>0.88100000000000001</c:v>
                </c:pt>
                <c:pt idx="490">
                  <c:v>0.88200000000000001</c:v>
                </c:pt>
                <c:pt idx="491">
                  <c:v>0.89</c:v>
                </c:pt>
                <c:pt idx="492">
                  <c:v>0.88100000000000001</c:v>
                </c:pt>
                <c:pt idx="493">
                  <c:v>0.86899999999999999</c:v>
                </c:pt>
                <c:pt idx="494">
                  <c:v>0.86399999999999999</c:v>
                </c:pt>
                <c:pt idx="495">
                  <c:v>0.86899999999999999</c:v>
                </c:pt>
                <c:pt idx="496">
                  <c:v>0.872</c:v>
                </c:pt>
                <c:pt idx="497">
                  <c:v>0.875</c:v>
                </c:pt>
                <c:pt idx="498">
                  <c:v>0.879</c:v>
                </c:pt>
                <c:pt idx="499">
                  <c:v>0.88600000000000001</c:v>
                </c:pt>
                <c:pt idx="500">
                  <c:v>0.88300000000000001</c:v>
                </c:pt>
                <c:pt idx="501">
                  <c:v>0.88300000000000001</c:v>
                </c:pt>
                <c:pt idx="502">
                  <c:v>0.877</c:v>
                </c:pt>
                <c:pt idx="503">
                  <c:v>0.86499999999999999</c:v>
                </c:pt>
                <c:pt idx="504">
                  <c:v>0.86599999999999999</c:v>
                </c:pt>
                <c:pt idx="505">
                  <c:v>0.872</c:v>
                </c:pt>
                <c:pt idx="506">
                  <c:v>0.877</c:v>
                </c:pt>
                <c:pt idx="507">
                  <c:v>0.88100000000000001</c:v>
                </c:pt>
                <c:pt idx="508">
                  <c:v>0.88300000000000001</c:v>
                </c:pt>
                <c:pt idx="509">
                  <c:v>0.879</c:v>
                </c:pt>
                <c:pt idx="510">
                  <c:v>0.88500000000000001</c:v>
                </c:pt>
                <c:pt idx="511">
                  <c:v>0.875</c:v>
                </c:pt>
                <c:pt idx="512">
                  <c:v>0.86499999999999999</c:v>
                </c:pt>
                <c:pt idx="513">
                  <c:v>0.86499999999999999</c:v>
                </c:pt>
                <c:pt idx="514">
                  <c:v>0.873</c:v>
                </c:pt>
                <c:pt idx="515">
                  <c:v>0.88500000000000001</c:v>
                </c:pt>
                <c:pt idx="516">
                  <c:v>0.879</c:v>
                </c:pt>
                <c:pt idx="517">
                  <c:v>0.877</c:v>
                </c:pt>
                <c:pt idx="518">
                  <c:v>0.88300000000000001</c:v>
                </c:pt>
                <c:pt idx="519">
                  <c:v>0.88500000000000001</c:v>
                </c:pt>
                <c:pt idx="520">
                  <c:v>0.86799999999999999</c:v>
                </c:pt>
                <c:pt idx="521">
                  <c:v>0.86399999999999999</c:v>
                </c:pt>
                <c:pt idx="522">
                  <c:v>0.86799999999999999</c:v>
                </c:pt>
                <c:pt idx="523">
                  <c:v>0.86899999999999999</c:v>
                </c:pt>
                <c:pt idx="524">
                  <c:v>0.873</c:v>
                </c:pt>
                <c:pt idx="525">
                  <c:v>0.88100000000000001</c:v>
                </c:pt>
                <c:pt idx="526">
                  <c:v>0.88600000000000001</c:v>
                </c:pt>
                <c:pt idx="527">
                  <c:v>0.88900000000000001</c:v>
                </c:pt>
                <c:pt idx="528">
                  <c:v>0.871</c:v>
                </c:pt>
                <c:pt idx="529">
                  <c:v>0.87</c:v>
                </c:pt>
                <c:pt idx="530">
                  <c:v>0.86699999999999999</c:v>
                </c:pt>
                <c:pt idx="531">
                  <c:v>0.86899999999999999</c:v>
                </c:pt>
                <c:pt idx="532">
                  <c:v>0.872</c:v>
                </c:pt>
                <c:pt idx="533">
                  <c:v>0.879</c:v>
                </c:pt>
                <c:pt idx="534">
                  <c:v>0.88400000000000001</c:v>
                </c:pt>
                <c:pt idx="535">
                  <c:v>0.88900000000000001</c:v>
                </c:pt>
                <c:pt idx="536">
                  <c:v>0.88300000000000001</c:v>
                </c:pt>
                <c:pt idx="537">
                  <c:v>0.88100000000000001</c:v>
                </c:pt>
                <c:pt idx="538">
                  <c:v>0.86799999999999999</c:v>
                </c:pt>
                <c:pt idx="539">
                  <c:v>0.86399999999999999</c:v>
                </c:pt>
                <c:pt idx="540">
                  <c:v>0.85799999999999998</c:v>
                </c:pt>
                <c:pt idx="541">
                  <c:v>0.86499999999999999</c:v>
                </c:pt>
                <c:pt idx="542">
                  <c:v>0.88800000000000001</c:v>
                </c:pt>
                <c:pt idx="543">
                  <c:v>0.88100000000000001</c:v>
                </c:pt>
                <c:pt idx="544">
                  <c:v>0.86599999999999999</c:v>
                </c:pt>
                <c:pt idx="545">
                  <c:v>0.86899999999999999</c:v>
                </c:pt>
                <c:pt idx="546">
                  <c:v>0.874</c:v>
                </c:pt>
                <c:pt idx="547">
                  <c:v>0.872</c:v>
                </c:pt>
                <c:pt idx="548">
                  <c:v>0.879</c:v>
                </c:pt>
                <c:pt idx="549">
                  <c:v>0.88500000000000001</c:v>
                </c:pt>
                <c:pt idx="550">
                  <c:v>0.89100000000000001</c:v>
                </c:pt>
                <c:pt idx="551">
                  <c:v>0.89</c:v>
                </c:pt>
                <c:pt idx="552">
                  <c:v>0.875</c:v>
                </c:pt>
                <c:pt idx="553">
                  <c:v>0.87</c:v>
                </c:pt>
                <c:pt idx="554">
                  <c:v>0.86399999999999999</c:v>
                </c:pt>
                <c:pt idx="555">
                  <c:v>0.86599999999999999</c:v>
                </c:pt>
                <c:pt idx="556">
                  <c:v>0.87</c:v>
                </c:pt>
                <c:pt idx="557">
                  <c:v>0.873</c:v>
                </c:pt>
                <c:pt idx="558">
                  <c:v>0.88</c:v>
                </c:pt>
                <c:pt idx="559">
                  <c:v>0.879</c:v>
                </c:pt>
                <c:pt idx="560">
                  <c:v>0.879</c:v>
                </c:pt>
                <c:pt idx="561">
                  <c:v>0.872</c:v>
                </c:pt>
                <c:pt idx="562">
                  <c:v>0.86799999999999999</c:v>
                </c:pt>
                <c:pt idx="563">
                  <c:v>0.86899999999999999</c:v>
                </c:pt>
                <c:pt idx="564">
                  <c:v>0.85899999999999999</c:v>
                </c:pt>
                <c:pt idx="565">
                  <c:v>0.873</c:v>
                </c:pt>
                <c:pt idx="566">
                  <c:v>0.88400000000000001</c:v>
                </c:pt>
                <c:pt idx="567">
                  <c:v>0.88300000000000001</c:v>
                </c:pt>
                <c:pt idx="568">
                  <c:v>0.88700000000000001</c:v>
                </c:pt>
                <c:pt idx="569">
                  <c:v>0.88500000000000001</c:v>
                </c:pt>
                <c:pt idx="570">
                  <c:v>0.88200000000000001</c:v>
                </c:pt>
                <c:pt idx="571">
                  <c:v>0.871</c:v>
                </c:pt>
                <c:pt idx="572">
                  <c:v>0.88400000000000001</c:v>
                </c:pt>
                <c:pt idx="573">
                  <c:v>0.86299999999999999</c:v>
                </c:pt>
                <c:pt idx="574">
                  <c:v>0.86399999999999999</c:v>
                </c:pt>
                <c:pt idx="575">
                  <c:v>0.86899999999999999</c:v>
                </c:pt>
                <c:pt idx="576">
                  <c:v>0.877</c:v>
                </c:pt>
                <c:pt idx="577">
                  <c:v>0.88100000000000001</c:v>
                </c:pt>
                <c:pt idx="578">
                  <c:v>0.876</c:v>
                </c:pt>
                <c:pt idx="579">
                  <c:v>0.876</c:v>
                </c:pt>
                <c:pt idx="580">
                  <c:v>0.86199999999999999</c:v>
                </c:pt>
                <c:pt idx="581">
                  <c:v>0.86499999999999999</c:v>
                </c:pt>
                <c:pt idx="582">
                  <c:v>0.86099999999999999</c:v>
                </c:pt>
                <c:pt idx="583">
                  <c:v>0.86399999999999999</c:v>
                </c:pt>
                <c:pt idx="584">
                  <c:v>0.879</c:v>
                </c:pt>
                <c:pt idx="585">
                  <c:v>0.88600000000000001</c:v>
                </c:pt>
                <c:pt idx="586">
                  <c:v>0.89200000000000002</c:v>
                </c:pt>
                <c:pt idx="587">
                  <c:v>0.88900000000000001</c:v>
                </c:pt>
                <c:pt idx="588">
                  <c:v>0.85799999999999998</c:v>
                </c:pt>
                <c:pt idx="589">
                  <c:v>0.86099999999999999</c:v>
                </c:pt>
                <c:pt idx="590">
                  <c:v>0.87</c:v>
                </c:pt>
                <c:pt idx="591">
                  <c:v>0.88300000000000001</c:v>
                </c:pt>
                <c:pt idx="592">
                  <c:v>0.88</c:v>
                </c:pt>
                <c:pt idx="593">
                  <c:v>0.876</c:v>
                </c:pt>
                <c:pt idx="594">
                  <c:v>0.872</c:v>
                </c:pt>
                <c:pt idx="595">
                  <c:v>0.873</c:v>
                </c:pt>
                <c:pt idx="596">
                  <c:v>0.875</c:v>
                </c:pt>
                <c:pt idx="597">
                  <c:v>0.86899999999999999</c:v>
                </c:pt>
                <c:pt idx="598">
                  <c:v>0.86599999999999999</c:v>
                </c:pt>
                <c:pt idx="599">
                  <c:v>0.86399999999999999</c:v>
                </c:pt>
                <c:pt idx="600">
                  <c:v>0.85399999999999998</c:v>
                </c:pt>
                <c:pt idx="601">
                  <c:v>0.85799999999999998</c:v>
                </c:pt>
                <c:pt idx="602">
                  <c:v>0.86799999999999999</c:v>
                </c:pt>
                <c:pt idx="603">
                  <c:v>0.88100000000000001</c:v>
                </c:pt>
                <c:pt idx="604">
                  <c:v>0.88400000000000001</c:v>
                </c:pt>
                <c:pt idx="605">
                  <c:v>0.88600000000000001</c:v>
                </c:pt>
                <c:pt idx="606">
                  <c:v>0.877</c:v>
                </c:pt>
                <c:pt idx="607">
                  <c:v>0.88</c:v>
                </c:pt>
                <c:pt idx="608">
                  <c:v>0.878</c:v>
                </c:pt>
                <c:pt idx="609">
                  <c:v>0.873</c:v>
                </c:pt>
                <c:pt idx="610">
                  <c:v>0.86799999999999999</c:v>
                </c:pt>
                <c:pt idx="611">
                  <c:v>0.86899999999999999</c:v>
                </c:pt>
                <c:pt idx="612">
                  <c:v>0.88100000000000001</c:v>
                </c:pt>
                <c:pt idx="613">
                  <c:v>0.88400000000000001</c:v>
                </c:pt>
                <c:pt idx="614">
                  <c:v>0.874</c:v>
                </c:pt>
                <c:pt idx="615">
                  <c:v>0.86499999999999999</c:v>
                </c:pt>
                <c:pt idx="616">
                  <c:v>0.874</c:v>
                </c:pt>
                <c:pt idx="617">
                  <c:v>0.86499999999999999</c:v>
                </c:pt>
                <c:pt idx="618">
                  <c:v>0.85599999999999998</c:v>
                </c:pt>
                <c:pt idx="619">
                  <c:v>0.85799999999999998</c:v>
                </c:pt>
                <c:pt idx="620">
                  <c:v>0.86899999999999999</c:v>
                </c:pt>
                <c:pt idx="621">
                  <c:v>0.876</c:v>
                </c:pt>
                <c:pt idx="622">
                  <c:v>0.88200000000000001</c:v>
                </c:pt>
                <c:pt idx="623">
                  <c:v>0.879</c:v>
                </c:pt>
                <c:pt idx="624">
                  <c:v>0.88400000000000001</c:v>
                </c:pt>
                <c:pt idx="625">
                  <c:v>0.878</c:v>
                </c:pt>
                <c:pt idx="626">
                  <c:v>0.88</c:v>
                </c:pt>
                <c:pt idx="627">
                  <c:v>0.877</c:v>
                </c:pt>
                <c:pt idx="628">
                  <c:v>0.88400000000000001</c:v>
                </c:pt>
                <c:pt idx="629">
                  <c:v>0.873</c:v>
                </c:pt>
                <c:pt idx="630">
                  <c:v>0.88700000000000001</c:v>
                </c:pt>
                <c:pt idx="631">
                  <c:v>0.88100000000000001</c:v>
                </c:pt>
                <c:pt idx="632">
                  <c:v>0.88100000000000001</c:v>
                </c:pt>
                <c:pt idx="633">
                  <c:v>0.877</c:v>
                </c:pt>
                <c:pt idx="634">
                  <c:v>0.86199999999999999</c:v>
                </c:pt>
                <c:pt idx="635">
                  <c:v>0.86</c:v>
                </c:pt>
                <c:pt idx="636">
                  <c:v>0.86699999999999999</c:v>
                </c:pt>
                <c:pt idx="637">
                  <c:v>0.85599999999999998</c:v>
                </c:pt>
                <c:pt idx="638">
                  <c:v>0.86199999999999999</c:v>
                </c:pt>
                <c:pt idx="639">
                  <c:v>0.873</c:v>
                </c:pt>
                <c:pt idx="640">
                  <c:v>0.88</c:v>
                </c:pt>
                <c:pt idx="641">
                  <c:v>0.874</c:v>
                </c:pt>
                <c:pt idx="642">
                  <c:v>0.879</c:v>
                </c:pt>
                <c:pt idx="643">
                  <c:v>0.874</c:v>
                </c:pt>
                <c:pt idx="644">
                  <c:v>0.878</c:v>
                </c:pt>
                <c:pt idx="645">
                  <c:v>0.877</c:v>
                </c:pt>
                <c:pt idx="646">
                  <c:v>0.88100000000000001</c:v>
                </c:pt>
                <c:pt idx="647">
                  <c:v>0.873</c:v>
                </c:pt>
                <c:pt idx="648">
                  <c:v>0.86599999999999999</c:v>
                </c:pt>
                <c:pt idx="649">
                  <c:v>0.86399999999999999</c:v>
                </c:pt>
                <c:pt idx="650">
                  <c:v>0.86099999999999999</c:v>
                </c:pt>
                <c:pt idx="651">
                  <c:v>0.86</c:v>
                </c:pt>
                <c:pt idx="652">
                  <c:v>0.85699999999999998</c:v>
                </c:pt>
                <c:pt idx="653">
                  <c:v>0.86099999999999999</c:v>
                </c:pt>
                <c:pt idx="654">
                  <c:v>0.877</c:v>
                </c:pt>
                <c:pt idx="655">
                  <c:v>0.88400000000000001</c:v>
                </c:pt>
                <c:pt idx="656">
                  <c:v>0.88200000000000001</c:v>
                </c:pt>
                <c:pt idx="657">
                  <c:v>0.879</c:v>
                </c:pt>
                <c:pt idx="658">
                  <c:v>0.88200000000000001</c:v>
                </c:pt>
                <c:pt idx="659">
                  <c:v>0.88200000000000001</c:v>
                </c:pt>
                <c:pt idx="660">
                  <c:v>0.88200000000000001</c:v>
                </c:pt>
                <c:pt idx="661">
                  <c:v>0.88200000000000001</c:v>
                </c:pt>
                <c:pt idx="662">
                  <c:v>0.88300000000000001</c:v>
                </c:pt>
                <c:pt idx="663">
                  <c:v>0.88800000000000001</c:v>
                </c:pt>
                <c:pt idx="664">
                  <c:v>0.89</c:v>
                </c:pt>
                <c:pt idx="665">
                  <c:v>0.876</c:v>
                </c:pt>
                <c:pt idx="666">
                  <c:v>0.872</c:v>
                </c:pt>
                <c:pt idx="667">
                  <c:v>0.87</c:v>
                </c:pt>
                <c:pt idx="668">
                  <c:v>0.86599999999999999</c:v>
                </c:pt>
                <c:pt idx="669">
                  <c:v>0.85699999999999998</c:v>
                </c:pt>
                <c:pt idx="670">
                  <c:v>0.85799999999999998</c:v>
                </c:pt>
                <c:pt idx="671">
                  <c:v>0.86399999999999999</c:v>
                </c:pt>
                <c:pt idx="672">
                  <c:v>0.874</c:v>
                </c:pt>
                <c:pt idx="673">
                  <c:v>0.875</c:v>
                </c:pt>
                <c:pt idx="674">
                  <c:v>0.871</c:v>
                </c:pt>
                <c:pt idx="675">
                  <c:v>0.877</c:v>
                </c:pt>
                <c:pt idx="676">
                  <c:v>0.877</c:v>
                </c:pt>
                <c:pt idx="677">
                  <c:v>0.88100000000000001</c:v>
                </c:pt>
                <c:pt idx="678">
                  <c:v>0.879</c:v>
                </c:pt>
                <c:pt idx="679">
                  <c:v>0.88500000000000001</c:v>
                </c:pt>
                <c:pt idx="680">
                  <c:v>0.88500000000000001</c:v>
                </c:pt>
                <c:pt idx="681">
                  <c:v>0.88600000000000001</c:v>
                </c:pt>
                <c:pt idx="682">
                  <c:v>0.88</c:v>
                </c:pt>
                <c:pt idx="683">
                  <c:v>0.88900000000000001</c:v>
                </c:pt>
                <c:pt idx="684">
                  <c:v>0.88500000000000001</c:v>
                </c:pt>
                <c:pt idx="685">
                  <c:v>0.876</c:v>
                </c:pt>
                <c:pt idx="686">
                  <c:v>0.871</c:v>
                </c:pt>
                <c:pt idx="687">
                  <c:v>0.86299999999999999</c:v>
                </c:pt>
                <c:pt idx="688">
                  <c:v>0.86499999999999999</c:v>
                </c:pt>
                <c:pt idx="689">
                  <c:v>0.87</c:v>
                </c:pt>
                <c:pt idx="690">
                  <c:v>0.86799999999999999</c:v>
                </c:pt>
                <c:pt idx="691">
                  <c:v>0.871</c:v>
                </c:pt>
                <c:pt idx="692">
                  <c:v>0.875</c:v>
                </c:pt>
                <c:pt idx="693">
                  <c:v>0.873</c:v>
                </c:pt>
                <c:pt idx="694">
                  <c:v>0.86899999999999999</c:v>
                </c:pt>
                <c:pt idx="695">
                  <c:v>0.873</c:v>
                </c:pt>
                <c:pt idx="696">
                  <c:v>0.88</c:v>
                </c:pt>
                <c:pt idx="697">
                  <c:v>0.88600000000000001</c:v>
                </c:pt>
                <c:pt idx="698">
                  <c:v>0.874</c:v>
                </c:pt>
                <c:pt idx="699">
                  <c:v>0.87</c:v>
                </c:pt>
                <c:pt idx="700">
                  <c:v>0.86899999999999999</c:v>
                </c:pt>
                <c:pt idx="701">
                  <c:v>0.86899999999999999</c:v>
                </c:pt>
                <c:pt idx="702">
                  <c:v>0.87</c:v>
                </c:pt>
                <c:pt idx="703">
                  <c:v>0.86899999999999999</c:v>
                </c:pt>
                <c:pt idx="704">
                  <c:v>0.86799999999999999</c:v>
                </c:pt>
                <c:pt idx="705">
                  <c:v>0.874</c:v>
                </c:pt>
                <c:pt idx="706">
                  <c:v>0.873</c:v>
                </c:pt>
                <c:pt idx="707">
                  <c:v>0.88400000000000001</c:v>
                </c:pt>
                <c:pt idx="708">
                  <c:v>0.88800000000000001</c:v>
                </c:pt>
                <c:pt idx="709">
                  <c:v>0.88</c:v>
                </c:pt>
                <c:pt idx="710">
                  <c:v>0.88</c:v>
                </c:pt>
                <c:pt idx="711">
                  <c:v>0.88300000000000001</c:v>
                </c:pt>
                <c:pt idx="712">
                  <c:v>0.872</c:v>
                </c:pt>
                <c:pt idx="713">
                  <c:v>0.86699999999999999</c:v>
                </c:pt>
                <c:pt idx="714">
                  <c:v>0.86399999999999999</c:v>
                </c:pt>
                <c:pt idx="715">
                  <c:v>0.85799999999999998</c:v>
                </c:pt>
                <c:pt idx="716">
                  <c:v>0.87</c:v>
                </c:pt>
                <c:pt idx="717">
                  <c:v>0.87</c:v>
                </c:pt>
                <c:pt idx="718">
                  <c:v>0.86699999999999999</c:v>
                </c:pt>
                <c:pt idx="719">
                  <c:v>0.87</c:v>
                </c:pt>
                <c:pt idx="720">
                  <c:v>0.88400000000000001</c:v>
                </c:pt>
                <c:pt idx="721">
                  <c:v>0.877</c:v>
                </c:pt>
                <c:pt idx="722">
                  <c:v>0.872</c:v>
                </c:pt>
                <c:pt idx="723">
                  <c:v>0.872</c:v>
                </c:pt>
                <c:pt idx="724">
                  <c:v>0.88200000000000001</c:v>
                </c:pt>
                <c:pt idx="725">
                  <c:v>0.88400000000000001</c:v>
                </c:pt>
                <c:pt idx="726">
                  <c:v>0.88600000000000001</c:v>
                </c:pt>
                <c:pt idx="727">
                  <c:v>0.88700000000000001</c:v>
                </c:pt>
                <c:pt idx="728">
                  <c:v>0.88400000000000001</c:v>
                </c:pt>
                <c:pt idx="729">
                  <c:v>0.88300000000000001</c:v>
                </c:pt>
                <c:pt idx="730">
                  <c:v>0.874</c:v>
                </c:pt>
                <c:pt idx="731">
                  <c:v>0.873</c:v>
                </c:pt>
                <c:pt idx="732">
                  <c:v>0.86899999999999999</c:v>
                </c:pt>
                <c:pt idx="733">
                  <c:v>0.87</c:v>
                </c:pt>
                <c:pt idx="734">
                  <c:v>0.87</c:v>
                </c:pt>
                <c:pt idx="735">
                  <c:v>0.872</c:v>
                </c:pt>
                <c:pt idx="736">
                  <c:v>0.879</c:v>
                </c:pt>
                <c:pt idx="737">
                  <c:v>0.872</c:v>
                </c:pt>
                <c:pt idx="738">
                  <c:v>0.878</c:v>
                </c:pt>
                <c:pt idx="739">
                  <c:v>0.88100000000000001</c:v>
                </c:pt>
                <c:pt idx="740">
                  <c:v>0.873</c:v>
                </c:pt>
                <c:pt idx="741">
                  <c:v>0.874</c:v>
                </c:pt>
                <c:pt idx="742">
                  <c:v>0.872</c:v>
                </c:pt>
                <c:pt idx="743">
                  <c:v>0.86599999999999999</c:v>
                </c:pt>
                <c:pt idx="744">
                  <c:v>0.86399999999999999</c:v>
                </c:pt>
                <c:pt idx="745">
                  <c:v>0.872</c:v>
                </c:pt>
                <c:pt idx="746">
                  <c:v>0.875</c:v>
                </c:pt>
                <c:pt idx="747">
                  <c:v>0.88300000000000001</c:v>
                </c:pt>
                <c:pt idx="748">
                  <c:v>0.879</c:v>
                </c:pt>
                <c:pt idx="749">
                  <c:v>0.877</c:v>
                </c:pt>
                <c:pt idx="750">
                  <c:v>0.876</c:v>
                </c:pt>
                <c:pt idx="751">
                  <c:v>0.878</c:v>
                </c:pt>
                <c:pt idx="752">
                  <c:v>0.86799999999999999</c:v>
                </c:pt>
                <c:pt idx="753">
                  <c:v>0.873</c:v>
                </c:pt>
                <c:pt idx="754">
                  <c:v>0.875</c:v>
                </c:pt>
                <c:pt idx="755">
                  <c:v>0.88100000000000001</c:v>
                </c:pt>
                <c:pt idx="756">
                  <c:v>0.878</c:v>
                </c:pt>
                <c:pt idx="757">
                  <c:v>0.88500000000000001</c:v>
                </c:pt>
                <c:pt idx="758">
                  <c:v>0.88</c:v>
                </c:pt>
                <c:pt idx="759">
                  <c:v>0.871</c:v>
                </c:pt>
                <c:pt idx="760">
                  <c:v>0.86599999999999999</c:v>
                </c:pt>
                <c:pt idx="761">
                  <c:v>0.86099999999999999</c:v>
                </c:pt>
                <c:pt idx="762">
                  <c:v>0.86699999999999999</c:v>
                </c:pt>
                <c:pt idx="763">
                  <c:v>0.87</c:v>
                </c:pt>
                <c:pt idx="764">
                  <c:v>0.86899999999999999</c:v>
                </c:pt>
                <c:pt idx="765">
                  <c:v>0.876</c:v>
                </c:pt>
                <c:pt idx="766">
                  <c:v>0.88</c:v>
                </c:pt>
                <c:pt idx="767">
                  <c:v>0.88700000000000001</c:v>
                </c:pt>
                <c:pt idx="768">
                  <c:v>0.876</c:v>
                </c:pt>
                <c:pt idx="769">
                  <c:v>0.87</c:v>
                </c:pt>
                <c:pt idx="770">
                  <c:v>0.87</c:v>
                </c:pt>
                <c:pt idx="771">
                  <c:v>0.877</c:v>
                </c:pt>
                <c:pt idx="772">
                  <c:v>0.86899999999999999</c:v>
                </c:pt>
                <c:pt idx="773">
                  <c:v>0.878</c:v>
                </c:pt>
                <c:pt idx="774">
                  <c:v>0.875</c:v>
                </c:pt>
                <c:pt idx="775">
                  <c:v>0.88700000000000001</c:v>
                </c:pt>
                <c:pt idx="776">
                  <c:v>0.88100000000000001</c:v>
                </c:pt>
                <c:pt idx="777">
                  <c:v>0.87</c:v>
                </c:pt>
                <c:pt idx="778">
                  <c:v>0.86699999999999999</c:v>
                </c:pt>
                <c:pt idx="779">
                  <c:v>0.872</c:v>
                </c:pt>
                <c:pt idx="780">
                  <c:v>0.86599999999999999</c:v>
                </c:pt>
                <c:pt idx="781">
                  <c:v>0.86799999999999999</c:v>
                </c:pt>
                <c:pt idx="782">
                  <c:v>0.877</c:v>
                </c:pt>
                <c:pt idx="783">
                  <c:v>0.88500000000000001</c:v>
                </c:pt>
                <c:pt idx="784">
                  <c:v>0.88200000000000001</c:v>
                </c:pt>
                <c:pt idx="785">
                  <c:v>0.876</c:v>
                </c:pt>
                <c:pt idx="786">
                  <c:v>0.86699999999999999</c:v>
                </c:pt>
                <c:pt idx="787">
                  <c:v>0.86799999999999999</c:v>
                </c:pt>
                <c:pt idx="788">
                  <c:v>0.86699999999999999</c:v>
                </c:pt>
                <c:pt idx="789">
                  <c:v>0.86</c:v>
                </c:pt>
                <c:pt idx="790">
                  <c:v>0.876</c:v>
                </c:pt>
                <c:pt idx="791">
                  <c:v>0.88100000000000001</c:v>
                </c:pt>
                <c:pt idx="792">
                  <c:v>0.88600000000000001</c:v>
                </c:pt>
                <c:pt idx="793">
                  <c:v>0.877</c:v>
                </c:pt>
                <c:pt idx="794">
                  <c:v>0.877</c:v>
                </c:pt>
                <c:pt idx="795">
                  <c:v>0.87</c:v>
                </c:pt>
                <c:pt idx="796">
                  <c:v>0.86499999999999999</c:v>
                </c:pt>
                <c:pt idx="797">
                  <c:v>0.86399999999999999</c:v>
                </c:pt>
                <c:pt idx="798">
                  <c:v>0.86899999999999999</c:v>
                </c:pt>
                <c:pt idx="799">
                  <c:v>0.878</c:v>
                </c:pt>
                <c:pt idx="800">
                  <c:v>0.88</c:v>
                </c:pt>
                <c:pt idx="801">
                  <c:v>0.88200000000000001</c:v>
                </c:pt>
                <c:pt idx="802">
                  <c:v>0.88200000000000001</c:v>
                </c:pt>
                <c:pt idx="803">
                  <c:v>0.88</c:v>
                </c:pt>
                <c:pt idx="804">
                  <c:v>0.86899999999999999</c:v>
                </c:pt>
                <c:pt idx="805">
                  <c:v>0.874</c:v>
                </c:pt>
                <c:pt idx="806">
                  <c:v>0.86499999999999999</c:v>
                </c:pt>
                <c:pt idx="807">
                  <c:v>0.87</c:v>
                </c:pt>
                <c:pt idx="808">
                  <c:v>0.875</c:v>
                </c:pt>
                <c:pt idx="809">
                  <c:v>0.88300000000000001</c:v>
                </c:pt>
                <c:pt idx="810">
                  <c:v>0.89</c:v>
                </c:pt>
                <c:pt idx="811">
                  <c:v>0.88200000000000001</c:v>
                </c:pt>
                <c:pt idx="812">
                  <c:v>0.88200000000000001</c:v>
                </c:pt>
                <c:pt idx="813">
                  <c:v>0.872</c:v>
                </c:pt>
                <c:pt idx="814">
                  <c:v>0.86499999999999999</c:v>
                </c:pt>
                <c:pt idx="815">
                  <c:v>0.86399999999999999</c:v>
                </c:pt>
                <c:pt idx="816">
                  <c:v>0.86399999999999999</c:v>
                </c:pt>
                <c:pt idx="817">
                  <c:v>0.86899999999999999</c:v>
                </c:pt>
                <c:pt idx="818">
                  <c:v>0.876</c:v>
                </c:pt>
                <c:pt idx="819">
                  <c:v>0.88200000000000001</c:v>
                </c:pt>
                <c:pt idx="820">
                  <c:v>0.86299999999999999</c:v>
                </c:pt>
                <c:pt idx="821">
                  <c:v>0.86399999999999999</c:v>
                </c:pt>
                <c:pt idx="822">
                  <c:v>0.86399999999999999</c:v>
                </c:pt>
                <c:pt idx="823">
                  <c:v>0.879</c:v>
                </c:pt>
                <c:pt idx="824">
                  <c:v>0.876</c:v>
                </c:pt>
                <c:pt idx="825">
                  <c:v>0.88500000000000001</c:v>
                </c:pt>
                <c:pt idx="826">
                  <c:v>0.875</c:v>
                </c:pt>
                <c:pt idx="827">
                  <c:v>0.877</c:v>
                </c:pt>
                <c:pt idx="828">
                  <c:v>0.86899999999999999</c:v>
                </c:pt>
                <c:pt idx="829">
                  <c:v>0.85899999999999999</c:v>
                </c:pt>
                <c:pt idx="830">
                  <c:v>0.86199999999999999</c:v>
                </c:pt>
                <c:pt idx="831">
                  <c:v>0.872</c:v>
                </c:pt>
                <c:pt idx="832">
                  <c:v>0.86</c:v>
                </c:pt>
                <c:pt idx="833">
                  <c:v>0.86</c:v>
                </c:pt>
                <c:pt idx="834">
                  <c:v>0.86899999999999999</c:v>
                </c:pt>
                <c:pt idx="835">
                  <c:v>0.874</c:v>
                </c:pt>
                <c:pt idx="836">
                  <c:v>0.875</c:v>
                </c:pt>
                <c:pt idx="837">
                  <c:v>0.875</c:v>
                </c:pt>
                <c:pt idx="838">
                  <c:v>0.88700000000000001</c:v>
                </c:pt>
                <c:pt idx="839">
                  <c:v>0.88300000000000001</c:v>
                </c:pt>
                <c:pt idx="840">
                  <c:v>0.876</c:v>
                </c:pt>
                <c:pt idx="841">
                  <c:v>0.877</c:v>
                </c:pt>
                <c:pt idx="842">
                  <c:v>0.88200000000000001</c:v>
                </c:pt>
                <c:pt idx="843">
                  <c:v>0.88100000000000001</c:v>
                </c:pt>
                <c:pt idx="844">
                  <c:v>0.879</c:v>
                </c:pt>
                <c:pt idx="845">
                  <c:v>0.88400000000000001</c:v>
                </c:pt>
                <c:pt idx="846">
                  <c:v>0.876</c:v>
                </c:pt>
                <c:pt idx="847">
                  <c:v>0.85699999999999998</c:v>
                </c:pt>
                <c:pt idx="848">
                  <c:v>0.85299999999999998</c:v>
                </c:pt>
                <c:pt idx="849">
                  <c:v>0.86899999999999999</c:v>
                </c:pt>
                <c:pt idx="850">
                  <c:v>0.876</c:v>
                </c:pt>
                <c:pt idx="851">
                  <c:v>0.874</c:v>
                </c:pt>
                <c:pt idx="852">
                  <c:v>0.88600000000000001</c:v>
                </c:pt>
                <c:pt idx="853">
                  <c:v>0.88400000000000001</c:v>
                </c:pt>
                <c:pt idx="854">
                  <c:v>0.89100000000000001</c:v>
                </c:pt>
                <c:pt idx="855">
                  <c:v>0.876</c:v>
                </c:pt>
                <c:pt idx="856">
                  <c:v>0.86799999999999999</c:v>
                </c:pt>
                <c:pt idx="857">
                  <c:v>0.86699999999999999</c:v>
                </c:pt>
                <c:pt idx="858">
                  <c:v>0.873</c:v>
                </c:pt>
                <c:pt idx="859">
                  <c:v>0.88100000000000001</c:v>
                </c:pt>
                <c:pt idx="860">
                  <c:v>0.88</c:v>
                </c:pt>
                <c:pt idx="861">
                  <c:v>0.877</c:v>
                </c:pt>
                <c:pt idx="862">
                  <c:v>0.88500000000000001</c:v>
                </c:pt>
                <c:pt idx="863">
                  <c:v>0.875</c:v>
                </c:pt>
                <c:pt idx="864">
                  <c:v>0.86399999999999999</c:v>
                </c:pt>
                <c:pt idx="865">
                  <c:v>0.85799999999999998</c:v>
                </c:pt>
                <c:pt idx="866">
                  <c:v>0.86699999999999999</c:v>
                </c:pt>
                <c:pt idx="867">
                  <c:v>0.86399999999999999</c:v>
                </c:pt>
                <c:pt idx="868">
                  <c:v>0.86599999999999999</c:v>
                </c:pt>
                <c:pt idx="869">
                  <c:v>0.878</c:v>
                </c:pt>
                <c:pt idx="870">
                  <c:v>0.88400000000000001</c:v>
                </c:pt>
                <c:pt idx="871">
                  <c:v>0.88400000000000001</c:v>
                </c:pt>
                <c:pt idx="872">
                  <c:v>0.88300000000000001</c:v>
                </c:pt>
                <c:pt idx="873">
                  <c:v>0.874</c:v>
                </c:pt>
                <c:pt idx="874">
                  <c:v>0.875</c:v>
                </c:pt>
                <c:pt idx="875">
                  <c:v>0.878</c:v>
                </c:pt>
                <c:pt idx="876">
                  <c:v>0.872</c:v>
                </c:pt>
                <c:pt idx="877">
                  <c:v>0.878</c:v>
                </c:pt>
                <c:pt idx="878">
                  <c:v>0.88600000000000001</c:v>
                </c:pt>
                <c:pt idx="879">
                  <c:v>0.88700000000000001</c:v>
                </c:pt>
                <c:pt idx="880">
                  <c:v>0.88100000000000001</c:v>
                </c:pt>
                <c:pt idx="881">
                  <c:v>0.86699999999999999</c:v>
                </c:pt>
                <c:pt idx="882">
                  <c:v>0.86599999999999999</c:v>
                </c:pt>
                <c:pt idx="883">
                  <c:v>0.85899999999999999</c:v>
                </c:pt>
                <c:pt idx="884">
                  <c:v>0.85199999999999998</c:v>
                </c:pt>
                <c:pt idx="885">
                  <c:v>0.86199999999999999</c:v>
                </c:pt>
                <c:pt idx="886">
                  <c:v>0.873</c:v>
                </c:pt>
                <c:pt idx="887">
                  <c:v>0.874</c:v>
                </c:pt>
                <c:pt idx="888">
                  <c:v>0.88100000000000001</c:v>
                </c:pt>
                <c:pt idx="889">
                  <c:v>0.88</c:v>
                </c:pt>
                <c:pt idx="890">
                  <c:v>0.88200000000000001</c:v>
                </c:pt>
                <c:pt idx="891">
                  <c:v>0.88200000000000001</c:v>
                </c:pt>
                <c:pt idx="892">
                  <c:v>0.87</c:v>
                </c:pt>
                <c:pt idx="893">
                  <c:v>0.872</c:v>
                </c:pt>
                <c:pt idx="894">
                  <c:v>0.879</c:v>
                </c:pt>
                <c:pt idx="895">
                  <c:v>0.88800000000000001</c:v>
                </c:pt>
                <c:pt idx="896">
                  <c:v>0.89200000000000002</c:v>
                </c:pt>
                <c:pt idx="897">
                  <c:v>0.88800000000000001</c:v>
                </c:pt>
                <c:pt idx="898">
                  <c:v>0.88100000000000001</c:v>
                </c:pt>
                <c:pt idx="899">
                  <c:v>0.876</c:v>
                </c:pt>
                <c:pt idx="900">
                  <c:v>0.86699999999999999</c:v>
                </c:pt>
                <c:pt idx="901">
                  <c:v>0.85199999999999998</c:v>
                </c:pt>
                <c:pt idx="902">
                  <c:v>0.85299999999999998</c:v>
                </c:pt>
                <c:pt idx="903">
                  <c:v>0.86</c:v>
                </c:pt>
                <c:pt idx="904">
                  <c:v>0.86899999999999999</c:v>
                </c:pt>
                <c:pt idx="905">
                  <c:v>0.86899999999999999</c:v>
                </c:pt>
                <c:pt idx="906">
                  <c:v>0.872</c:v>
                </c:pt>
                <c:pt idx="907">
                  <c:v>0.874</c:v>
                </c:pt>
                <c:pt idx="908">
                  <c:v>0.87</c:v>
                </c:pt>
                <c:pt idx="909">
                  <c:v>0.86599999999999999</c:v>
                </c:pt>
                <c:pt idx="910">
                  <c:v>0.86899999999999999</c:v>
                </c:pt>
                <c:pt idx="911">
                  <c:v>0.871</c:v>
                </c:pt>
                <c:pt idx="912">
                  <c:v>0.878</c:v>
                </c:pt>
                <c:pt idx="913">
                  <c:v>0.88700000000000001</c:v>
                </c:pt>
                <c:pt idx="914">
                  <c:v>0.89100000000000001</c:v>
                </c:pt>
                <c:pt idx="915">
                  <c:v>0.89300000000000002</c:v>
                </c:pt>
                <c:pt idx="916">
                  <c:v>0.85099999999999998</c:v>
                </c:pt>
                <c:pt idx="917">
                  <c:v>0.85299999999999998</c:v>
                </c:pt>
                <c:pt idx="918">
                  <c:v>0.86199999999999999</c:v>
                </c:pt>
                <c:pt idx="919">
                  <c:v>0.88800000000000001</c:v>
                </c:pt>
                <c:pt idx="920">
                  <c:v>0.88300000000000001</c:v>
                </c:pt>
                <c:pt idx="921">
                  <c:v>0.879</c:v>
                </c:pt>
                <c:pt idx="922">
                  <c:v>0.878</c:v>
                </c:pt>
                <c:pt idx="923">
                  <c:v>0.86499999999999999</c:v>
                </c:pt>
                <c:pt idx="924">
                  <c:v>0.86899999999999999</c:v>
                </c:pt>
                <c:pt idx="925">
                  <c:v>0.86899999999999999</c:v>
                </c:pt>
                <c:pt idx="926">
                  <c:v>0.86</c:v>
                </c:pt>
                <c:pt idx="927">
                  <c:v>0.86399999999999999</c:v>
                </c:pt>
                <c:pt idx="928">
                  <c:v>0.86599999999999999</c:v>
                </c:pt>
                <c:pt idx="929">
                  <c:v>0.86499999999999999</c:v>
                </c:pt>
                <c:pt idx="930">
                  <c:v>0.873</c:v>
                </c:pt>
                <c:pt idx="931">
                  <c:v>0.88600000000000001</c:v>
                </c:pt>
                <c:pt idx="932">
                  <c:v>0.88400000000000001</c:v>
                </c:pt>
                <c:pt idx="933">
                  <c:v>0.89200000000000002</c:v>
                </c:pt>
                <c:pt idx="934">
                  <c:v>0.89500000000000002</c:v>
                </c:pt>
                <c:pt idx="935">
                  <c:v>0.88800000000000001</c:v>
                </c:pt>
                <c:pt idx="936">
                  <c:v>0.88</c:v>
                </c:pt>
                <c:pt idx="937">
                  <c:v>0.879</c:v>
                </c:pt>
                <c:pt idx="938">
                  <c:v>0.86199999999999999</c:v>
                </c:pt>
                <c:pt idx="939">
                  <c:v>0.86799999999999999</c:v>
                </c:pt>
                <c:pt idx="940">
                  <c:v>0.87</c:v>
                </c:pt>
                <c:pt idx="941">
                  <c:v>0.88100000000000001</c:v>
                </c:pt>
                <c:pt idx="942">
                  <c:v>0.871</c:v>
                </c:pt>
                <c:pt idx="943">
                  <c:v>0.87</c:v>
                </c:pt>
                <c:pt idx="944">
                  <c:v>0.87</c:v>
                </c:pt>
                <c:pt idx="945">
                  <c:v>0.876</c:v>
                </c:pt>
                <c:pt idx="946">
                  <c:v>0.88600000000000001</c:v>
                </c:pt>
                <c:pt idx="947">
                  <c:v>0.89</c:v>
                </c:pt>
                <c:pt idx="948">
                  <c:v>0.88900000000000001</c:v>
                </c:pt>
                <c:pt idx="949">
                  <c:v>0.89200000000000002</c:v>
                </c:pt>
                <c:pt idx="950">
                  <c:v>0.874</c:v>
                </c:pt>
                <c:pt idx="951">
                  <c:v>0.873</c:v>
                </c:pt>
                <c:pt idx="952">
                  <c:v>0.87</c:v>
                </c:pt>
                <c:pt idx="953">
                  <c:v>0.86299999999999999</c:v>
                </c:pt>
                <c:pt idx="954">
                  <c:v>0.87</c:v>
                </c:pt>
                <c:pt idx="955">
                  <c:v>0.874</c:v>
                </c:pt>
                <c:pt idx="956">
                  <c:v>0.88100000000000001</c:v>
                </c:pt>
                <c:pt idx="957">
                  <c:v>0.875</c:v>
                </c:pt>
                <c:pt idx="958">
                  <c:v>0.876</c:v>
                </c:pt>
                <c:pt idx="959">
                  <c:v>0.873</c:v>
                </c:pt>
                <c:pt idx="960">
                  <c:v>0.876</c:v>
                </c:pt>
                <c:pt idx="961">
                  <c:v>0.88600000000000001</c:v>
                </c:pt>
                <c:pt idx="962">
                  <c:v>0.89100000000000001</c:v>
                </c:pt>
                <c:pt idx="963">
                  <c:v>0.88500000000000001</c:v>
                </c:pt>
                <c:pt idx="964">
                  <c:v>0.88</c:v>
                </c:pt>
                <c:pt idx="965">
                  <c:v>0.878</c:v>
                </c:pt>
                <c:pt idx="966">
                  <c:v>0.874</c:v>
                </c:pt>
                <c:pt idx="967">
                  <c:v>0.86399999999999999</c:v>
                </c:pt>
                <c:pt idx="968">
                  <c:v>0.85199999999999998</c:v>
                </c:pt>
                <c:pt idx="969">
                  <c:v>0.85799999999999998</c:v>
                </c:pt>
                <c:pt idx="970">
                  <c:v>0.86899999999999999</c:v>
                </c:pt>
                <c:pt idx="971">
                  <c:v>0.86499999999999999</c:v>
                </c:pt>
                <c:pt idx="972">
                  <c:v>0.871</c:v>
                </c:pt>
                <c:pt idx="973">
                  <c:v>0.879</c:v>
                </c:pt>
                <c:pt idx="974">
                  <c:v>0.875</c:v>
                </c:pt>
                <c:pt idx="975">
                  <c:v>0.871</c:v>
                </c:pt>
                <c:pt idx="976">
                  <c:v>0.874</c:v>
                </c:pt>
                <c:pt idx="977">
                  <c:v>0.878</c:v>
                </c:pt>
                <c:pt idx="978">
                  <c:v>0.879</c:v>
                </c:pt>
                <c:pt idx="979">
                  <c:v>0.88300000000000001</c:v>
                </c:pt>
                <c:pt idx="980">
                  <c:v>0.88500000000000001</c:v>
                </c:pt>
                <c:pt idx="981">
                  <c:v>0.88900000000000001</c:v>
                </c:pt>
                <c:pt idx="982">
                  <c:v>0.88800000000000001</c:v>
                </c:pt>
                <c:pt idx="983">
                  <c:v>0.877</c:v>
                </c:pt>
                <c:pt idx="984">
                  <c:v>0.86199999999999999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B2F-AC48-8FA1-42CE7782AC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8214624"/>
        <c:axId val="299106016"/>
      </c:scatterChart>
      <c:valAx>
        <c:axId val="468214624"/>
        <c:scaling>
          <c:orientation val="minMax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299106016"/>
        <c:crosses val="autoZero"/>
        <c:crossBetween val="midCat"/>
      </c:valAx>
      <c:valAx>
        <c:axId val="299106016"/>
        <c:scaling>
          <c:orientation val="minMax"/>
          <c:max val="0.95"/>
          <c:min val="0.8"/>
        </c:scaling>
        <c:delete val="0"/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150" b="0" i="0" u="none" strike="noStrike" baseline="0">
                    <a:solidFill>
                      <a:srgbClr val="000000"/>
                    </a:solidFill>
                    <a:latin typeface="ＭＳ Ｐゴシック"/>
                    <a:ea typeface="ＭＳ Ｐゴシック"/>
                    <a:cs typeface="ＭＳ Ｐゴシック"/>
                  </a:defRPr>
                </a:pPr>
                <a:r>
                  <a:rPr lang="en-US" altLang="ja-JP"/>
                  <a:t>Angle (degree)</a:t>
                </a:r>
              </a:p>
            </c:rich>
          </c:tx>
          <c:layout>
            <c:manualLayout>
              <c:xMode val="edge"/>
              <c:yMode val="edge"/>
              <c:x val="1.9955547282524001E-2"/>
              <c:y val="0.2167944803396230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150" b="0" i="0" u="none" strike="noStrike" baseline="0">
                <a:solidFill>
                  <a:srgbClr val="000000"/>
                </a:solidFill>
                <a:latin typeface="ＭＳ Ｐゴシック"/>
                <a:ea typeface="ＭＳ Ｐゴシック"/>
                <a:cs typeface="ＭＳ Ｐゴシック"/>
              </a:defRPr>
            </a:pPr>
            <a:endParaRPr lang="ja-JP"/>
          </a:p>
        </c:txPr>
        <c:crossAx val="468214624"/>
        <c:crosses val="autoZero"/>
        <c:crossBetween val="midCat"/>
      </c:valAx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150" b="0" i="0" u="none" strike="noStrike" baseline="0">
          <a:solidFill>
            <a:srgbClr val="000000"/>
          </a:solidFill>
          <a:latin typeface="ＭＳ Ｐゴシック"/>
          <a:ea typeface="ＭＳ Ｐゴシック"/>
          <a:cs typeface="ＭＳ Ｐゴシック"/>
        </a:defRPr>
      </a:pPr>
      <a:endParaRPr lang="ja-JP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109FA-B7D8-7443-9F9F-1AC3D5D4E313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96CFC-7CE1-2C4B-BCAB-09EC66FBED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9536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5DB16D1-F177-B143-9EE7-415837529049}" type="slidenum">
              <a:rPr lang="en-US" altLang="ja-JP" sz="1200">
                <a:latin typeface="Times" charset="0"/>
                <a:ea typeface="Osaka" charset="0"/>
                <a:cs typeface="Osaka" charset="0"/>
              </a:rPr>
              <a:pPr/>
              <a:t>6</a:t>
            </a:fld>
            <a:endParaRPr lang="en-US" altLang="ja-JP" sz="1200">
              <a:latin typeface="Times" charset="0"/>
              <a:ea typeface="Osaka" charset="0"/>
              <a:cs typeface="Osaka" charset="0"/>
            </a:endParaRPr>
          </a:p>
        </p:txBody>
      </p:sp>
      <p:sp>
        <p:nvSpPr>
          <p:cNvPr id="51203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54513"/>
            <a:ext cx="5029200" cy="44196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ja-JP" altLang="en-US">
              <a:latin typeface="Times" charset="0"/>
              <a:ea typeface="Osaka" charset="0"/>
              <a:cs typeface="Osak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1277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B141A-D04E-DD49-88DC-EFA90428BA41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948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B141A-D04E-DD49-88DC-EFA90428BA41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77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B141A-D04E-DD49-88DC-EFA90428BA41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1231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624B141A-D04E-DD49-88DC-EFA90428BA41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9245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solidFill>
                <a:srgbClr val="0033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CCF1F-912F-48EF-8F10-6392419E215B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099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solidFill>
                <a:srgbClr val="003300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DCCF1F-912F-48EF-8F10-6392419E215B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6111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131936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スライド イメージ プレースホルダー 1">
            <a:extLst>
              <a:ext uri="{FF2B5EF4-FFF2-40B4-BE49-F238E27FC236}">
                <a16:creationId xmlns:a16="http://schemas.microsoft.com/office/drawing/2014/main" id="{3AE7D871-8243-8343-BA66-D7C657B8A2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ノート プレースホルダー 2">
            <a:extLst>
              <a:ext uri="{FF2B5EF4-FFF2-40B4-BE49-F238E27FC236}">
                <a16:creationId xmlns:a16="http://schemas.microsoft.com/office/drawing/2014/main" id="{61A99D04-8306-1C40-BBF0-F357EF150D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ja-JP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555" name="スライド番号プレースホルダー 3">
            <a:extLst>
              <a:ext uri="{FF2B5EF4-FFF2-40B4-BE49-F238E27FC236}">
                <a16:creationId xmlns:a16="http://schemas.microsoft.com/office/drawing/2014/main" id="{C00503F3-8176-E649-BC88-2255DE7540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4DD01A5-A293-234D-8BB2-EB2F01C7A7CF}" type="slidenum">
              <a:rPr lang="ja-JP" altLang="en-US" sz="1200" smtClean="0"/>
              <a:pPr/>
              <a:t>81</a:t>
            </a:fld>
            <a:endParaRPr lang="ja-JP" altLang="en-US" sz="1200"/>
          </a:p>
        </p:txBody>
      </p:sp>
    </p:spTree>
    <p:extLst>
      <p:ext uri="{BB962C8B-B14F-4D97-AF65-F5344CB8AC3E}">
        <p14:creationId xmlns:p14="http://schemas.microsoft.com/office/powerpoint/2010/main" val="1135374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349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348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708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503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418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0044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60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07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0847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1569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
第 </a:t>
            </a:r>
            <a:r>
              <a:rPr lang="en-US" altLang="ja-JP"/>
              <a:t>2 </a:t>
            </a:r>
            <a:r>
              <a:rPr lang="ja-JP" altLang="en-US"/>
              <a:t>レベル
第 </a:t>
            </a:r>
            <a:r>
              <a:rPr lang="en-US" altLang="ja-JP"/>
              <a:t>3 </a:t>
            </a:r>
            <a:r>
              <a:rPr lang="ja-JP" altLang="en-US"/>
              <a:t>レベル
第 </a:t>
            </a:r>
            <a:r>
              <a:rPr lang="en-US" altLang="ja-JP"/>
              <a:t>4 </a:t>
            </a:r>
            <a:r>
              <a:rPr lang="ja-JP" altLang="en-US"/>
              <a:t>レベル
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435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848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B5A58-F81B-E042-B2E7-E19121C5A1F9}" type="datetimeFigureOut">
              <a:rPr kumimoji="1" lang="ja-JP" altLang="en-US" smtClean="0"/>
              <a:t>2025/3/21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E32C2DC2-9ED0-2145-921D-F3302FFA4C93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041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kumimoji="1"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120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tiff"/><Relationship Id="rId2" Type="http://schemas.openxmlformats.org/officeDocument/2006/relationships/image" Target="../media/image28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4.tif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tiff"/><Relationship Id="rId2" Type="http://schemas.openxmlformats.org/officeDocument/2006/relationships/image" Target="../media/image285.tiff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tiff"/><Relationship Id="rId2" Type="http://schemas.openxmlformats.org/officeDocument/2006/relationships/image" Target="../media/image287.tif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8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134.png"/><Relationship Id="rId4" Type="http://schemas.openxmlformats.org/officeDocument/2006/relationships/image" Target="../media/image1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6.emf"/><Relationship Id="rId7" Type="http://schemas.openxmlformats.org/officeDocument/2006/relationships/image" Target="../media/image2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34.png"/><Relationship Id="rId4" Type="http://schemas.openxmlformats.org/officeDocument/2006/relationships/image" Target="../media/image1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image" Target="../media/image36.tiff"/><Relationship Id="rId7" Type="http://schemas.openxmlformats.org/officeDocument/2006/relationships/hyperlink" Target="http://www.iconarchive.com/show/flag-icons-by-gosquared/Japan-icon.html" TargetMode="External"/><Relationship Id="rId12" Type="http://schemas.openxmlformats.org/officeDocument/2006/relationships/image" Target="../media/image4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png"/><Relationship Id="rId11" Type="http://schemas.openxmlformats.org/officeDocument/2006/relationships/hyperlink" Target="http://www.iconarchive.com/show/flag-icons-by-gosquared/Spain-icon.html" TargetMode="External"/><Relationship Id="rId5" Type="http://schemas.openxmlformats.org/officeDocument/2006/relationships/hyperlink" Target="http://www.iconarchive.com/show/flag-icons-by-gosquared/United-States-icon.html" TargetMode="External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hyperlink" Target="http://www.iconarchive.com/show/flag-icons-by-gosquared/Italy-icon.html" TargetMode="External"/><Relationship Id="rId1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7.tiff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tiff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tiff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5.jp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95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tiff"/><Relationship Id="rId5" Type="http://schemas.openxmlformats.org/officeDocument/2006/relationships/image" Target="../media/image97.tiff"/><Relationship Id="rId4" Type="http://schemas.openxmlformats.org/officeDocument/2006/relationships/image" Target="../media/image96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7" Type="http://schemas.openxmlformats.org/officeDocument/2006/relationships/image" Target="../media/image104.emf"/><Relationship Id="rId2" Type="http://schemas.openxmlformats.org/officeDocument/2006/relationships/image" Target="../media/image9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tif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emf"/><Relationship Id="rId5" Type="http://schemas.openxmlformats.org/officeDocument/2006/relationships/image" Target="../media/image108.emf"/><Relationship Id="rId4" Type="http://schemas.openxmlformats.org/officeDocument/2006/relationships/image" Target="../media/image10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emf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3" Type="http://schemas.openxmlformats.org/officeDocument/2006/relationships/image" Target="../media/image115.jpeg"/><Relationship Id="rId7" Type="http://schemas.openxmlformats.org/officeDocument/2006/relationships/oleObject" Target="../embeddings/oleObject1.bin"/><Relationship Id="rId12" Type="http://schemas.openxmlformats.org/officeDocument/2006/relationships/image" Target="../media/image12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jpeg"/><Relationship Id="rId11" Type="http://schemas.openxmlformats.org/officeDocument/2006/relationships/image" Target="../media/image122.emf"/><Relationship Id="rId5" Type="http://schemas.openxmlformats.org/officeDocument/2006/relationships/image" Target="../media/image117.jpeg"/><Relationship Id="rId10" Type="http://schemas.openxmlformats.org/officeDocument/2006/relationships/image" Target="../media/image121.jpeg"/><Relationship Id="rId4" Type="http://schemas.openxmlformats.org/officeDocument/2006/relationships/image" Target="../media/image116.png"/><Relationship Id="rId9" Type="http://schemas.openxmlformats.org/officeDocument/2006/relationships/image" Target="../media/image12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27.png"/><Relationship Id="rId7" Type="http://schemas.openxmlformats.org/officeDocument/2006/relationships/image" Target="../media/image129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28.png"/><Relationship Id="rId10" Type="http://schemas.openxmlformats.org/officeDocument/2006/relationships/image" Target="../media/image13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1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5.emf"/><Relationship Id="rId4" Type="http://schemas.openxmlformats.org/officeDocument/2006/relationships/oleObject" Target="../embeddings/oleObject7.bin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3" Type="http://schemas.openxmlformats.org/officeDocument/2006/relationships/image" Target="../media/image147.jpeg"/><Relationship Id="rId7" Type="http://schemas.openxmlformats.org/officeDocument/2006/relationships/image" Target="../media/image151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tiff"/><Relationship Id="rId7" Type="http://schemas.openxmlformats.org/officeDocument/2006/relationships/image" Target="../media/image157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tiff"/><Relationship Id="rId5" Type="http://schemas.openxmlformats.org/officeDocument/2006/relationships/image" Target="../media/image155.tiff"/><Relationship Id="rId4" Type="http://schemas.openxmlformats.org/officeDocument/2006/relationships/image" Target="../media/image15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7" Type="http://schemas.openxmlformats.org/officeDocument/2006/relationships/image" Target="../media/image167.emf"/><Relationship Id="rId2" Type="http://schemas.openxmlformats.org/officeDocument/2006/relationships/image" Target="../media/image16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6.emf"/><Relationship Id="rId5" Type="http://schemas.openxmlformats.org/officeDocument/2006/relationships/image" Target="../media/image165.emf"/><Relationship Id="rId4" Type="http://schemas.openxmlformats.org/officeDocument/2006/relationships/image" Target="../media/image164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emf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7" Type="http://schemas.openxmlformats.org/officeDocument/2006/relationships/image" Target="../media/image175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png"/><Relationship Id="rId5" Type="http://schemas.openxmlformats.org/officeDocument/2006/relationships/image" Target="../media/image182.png"/><Relationship Id="rId4" Type="http://schemas.openxmlformats.org/officeDocument/2006/relationships/image" Target="../media/image1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tiff"/><Relationship Id="rId2" Type="http://schemas.openxmlformats.org/officeDocument/2006/relationships/image" Target="../media/image187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13" Type="http://schemas.openxmlformats.org/officeDocument/2006/relationships/hyperlink" Target="http://www.iconarchive.com/show/flag-icons-by-gosquared/France-icon.html" TargetMode="External"/><Relationship Id="rId3" Type="http://schemas.openxmlformats.org/officeDocument/2006/relationships/image" Target="../media/image190.emf"/><Relationship Id="rId7" Type="http://schemas.openxmlformats.org/officeDocument/2006/relationships/hyperlink" Target="http://www.iconarchive.com/show/flag-icons-by-gosquared/Spain-icon.html" TargetMode="External"/><Relationship Id="rId12" Type="http://schemas.openxmlformats.org/officeDocument/2006/relationships/image" Target="../media/image195.png"/><Relationship Id="rId2" Type="http://schemas.openxmlformats.org/officeDocument/2006/relationships/image" Target="../media/image18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2.png"/><Relationship Id="rId11" Type="http://schemas.openxmlformats.org/officeDocument/2006/relationships/hyperlink" Target="http://www.iconarchive.com/show/flag-icons-by-gosquared/Japan-icon.html" TargetMode="External"/><Relationship Id="rId5" Type="http://schemas.openxmlformats.org/officeDocument/2006/relationships/hyperlink" Target="http://www.iconarchive.com/show/flag-icons-by-gosquared/United-States-icon.html" TargetMode="External"/><Relationship Id="rId10" Type="http://schemas.openxmlformats.org/officeDocument/2006/relationships/image" Target="../media/image194.png"/><Relationship Id="rId4" Type="http://schemas.openxmlformats.org/officeDocument/2006/relationships/image" Target="../media/image191.png"/><Relationship Id="rId9" Type="http://schemas.openxmlformats.org/officeDocument/2006/relationships/hyperlink" Target="http://www.iconarchive.com/show/flag-icons-by-gosquared/Italy-icon.html" TargetMode="External"/><Relationship Id="rId14" Type="http://schemas.openxmlformats.org/officeDocument/2006/relationships/image" Target="../media/image19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jpeg"/><Relationship Id="rId5" Type="http://schemas.openxmlformats.org/officeDocument/2006/relationships/image" Target="../media/image201.jpeg"/><Relationship Id="rId4" Type="http://schemas.openxmlformats.org/officeDocument/2006/relationships/image" Target="../media/image20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gi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0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emf"/><Relationship Id="rId2" Type="http://schemas.openxmlformats.org/officeDocument/2006/relationships/image" Target="../media/image2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3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emf"/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9.gif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8.gif"/><Relationship Id="rId10" Type="http://schemas.openxmlformats.org/officeDocument/2006/relationships/image" Target="../media/image21.png"/><Relationship Id="rId4" Type="http://schemas.openxmlformats.org/officeDocument/2006/relationships/image" Target="../media/image10.gif"/><Relationship Id="rId9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tiff"/><Relationship Id="rId4" Type="http://schemas.openxmlformats.org/officeDocument/2006/relationships/image" Target="../media/image218.tif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tif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22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tif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emf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3.emf"/><Relationship Id="rId4" Type="http://schemas.openxmlformats.org/officeDocument/2006/relationships/image" Target="../media/image23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5.jpeg"/><Relationship Id="rId7" Type="http://schemas.openxmlformats.org/officeDocument/2006/relationships/image" Target="../media/image239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jpeg"/><Relationship Id="rId9" Type="http://schemas.openxmlformats.org/officeDocument/2006/relationships/image" Target="../media/image24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7" Type="http://schemas.openxmlformats.org/officeDocument/2006/relationships/image" Target="../media/image2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tiff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9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tiff"/><Relationship Id="rId2" Type="http://schemas.openxmlformats.org/officeDocument/2006/relationships/image" Target="../media/image250.emf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tiff"/><Relationship Id="rId2" Type="http://schemas.openxmlformats.org/officeDocument/2006/relationships/image" Target="../media/image255.tiff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4.jpeg"/><Relationship Id="rId4" Type="http://schemas.openxmlformats.org/officeDocument/2006/relationships/image" Target="../media/image263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tiff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tiff"/><Relationship Id="rId2" Type="http://schemas.openxmlformats.org/officeDocument/2006/relationships/image" Target="../media/image268.tiff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tiff"/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2.tif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tiff"/><Relationship Id="rId2" Type="http://schemas.openxmlformats.org/officeDocument/2006/relationships/image" Target="../media/image27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7.tiff"/><Relationship Id="rId5" Type="http://schemas.openxmlformats.org/officeDocument/2006/relationships/image" Target="../media/image276.tiff"/><Relationship Id="rId4" Type="http://schemas.openxmlformats.org/officeDocument/2006/relationships/image" Target="../media/image275.tif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1.tiff"/><Relationship Id="rId4" Type="http://schemas.openxmlformats.org/officeDocument/2006/relationships/image" Target="../media/image28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951183" cy="2541431"/>
          </a:xfrm>
        </p:spPr>
        <p:txBody>
          <a:bodyPr anchor="t">
            <a:normAutofit fontScale="90000"/>
          </a:bodyPr>
          <a:lstStyle/>
          <a:p>
            <a:r>
              <a:rPr kumimoji="1" lang="en-US" altLang="ja-JP" dirty="0"/>
              <a:t>Superconducting Magnets for Accelerator </a:t>
            </a:r>
            <a:br>
              <a:rPr kumimoji="1" lang="en-US" altLang="ja-JP" dirty="0"/>
            </a:br>
            <a:r>
              <a:rPr kumimoji="1" lang="en-US" altLang="ja-JP" dirty="0"/>
              <a:t>Science</a:t>
            </a:r>
            <a:endParaRPr kumimoji="1" lang="ja-JP" altLang="en-US" dirty="0"/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25617CA6-F303-F24A-BBA5-3F12A0E32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</a:t>
            </a:fld>
            <a:endParaRPr lang="ja-JP" altLang="en-US"/>
          </a:p>
        </p:txBody>
      </p:sp>
      <p:sp>
        <p:nvSpPr>
          <p:cNvPr id="6" name="テキスト ボックス 19">
            <a:extLst>
              <a:ext uri="{FF2B5EF4-FFF2-40B4-BE49-F238E27FC236}">
                <a16:creationId xmlns:a16="http://schemas.microsoft.com/office/drawing/2014/main" id="{299315EF-1BAD-C642-AF72-E292164A1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45494" y="6430481"/>
            <a:ext cx="129231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>
                <a:latin typeface="Gill Sans MT" charset="0"/>
                <a:ea typeface="ＭＳ ゴシック" charset="0"/>
                <a:cs typeface="ＭＳ ゴシック" charset="0"/>
              </a:rPr>
              <a:t>CERN LHC</a:t>
            </a:r>
            <a:endParaRPr lang="ja-JP" altLang="en-US" sz="1800" dirty="0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pic>
        <p:nvPicPr>
          <p:cNvPr id="7" name="図 7">
            <a:extLst>
              <a:ext uri="{FF2B5EF4-FFF2-40B4-BE49-F238E27FC236}">
                <a16:creationId xmlns:a16="http://schemas.microsoft.com/office/drawing/2014/main" id="{AB9B4BB9-3AEF-714B-A9DD-99B7A69BF58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43001" y="2136251"/>
            <a:ext cx="3194812" cy="425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9300" y="3490113"/>
            <a:ext cx="6654800" cy="2324337"/>
          </a:xfrm>
          <a:prstGeom prst="rect">
            <a:avLst/>
          </a:prstGeom>
        </p:spPr>
      </p:pic>
      <p:sp>
        <p:nvSpPr>
          <p:cNvPr id="9" name="字幕 8">
            <a:extLst>
              <a:ext uri="{FF2B5EF4-FFF2-40B4-BE49-F238E27FC236}">
                <a16:creationId xmlns:a16="http://schemas.microsoft.com/office/drawing/2014/main" id="{AD4E3D24-D2F5-1F46-ADF9-DE4AB15C5A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6024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Create Uniform Field</a:t>
            </a:r>
            <a:endParaRPr kumimoji="1" lang="ja-JP" altLang="en-US" dirty="0"/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F4D9CF41-FD70-AA42-A541-478B5129C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10</a:t>
            </a:fld>
            <a:endParaRPr lang="ja-JP" altLang="en-US"/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D4A949B-4868-9541-80B8-6DD37F0356CD}"/>
              </a:ext>
            </a:extLst>
          </p:cNvPr>
          <p:cNvGrpSpPr/>
          <p:nvPr/>
        </p:nvGrpSpPr>
        <p:grpSpPr>
          <a:xfrm flipH="1">
            <a:off x="-490654" y="804519"/>
            <a:ext cx="12169972" cy="5863911"/>
            <a:chOff x="312234" y="804519"/>
            <a:chExt cx="12169972" cy="5863911"/>
          </a:xfrm>
        </p:grpSpPr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AC0769D8-8D55-554D-8C48-C4E2E5CAB75C}"/>
                </a:ext>
              </a:extLst>
            </p:cNvPr>
            <p:cNvSpPr/>
            <p:nvPr/>
          </p:nvSpPr>
          <p:spPr>
            <a:xfrm>
              <a:off x="4928841" y="2569679"/>
              <a:ext cx="2899317" cy="2896666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0CF02163-D2D6-3C4A-867E-7414A8F20078}"/>
                </a:ext>
              </a:extLst>
            </p:cNvPr>
            <p:cNvCxnSpPr/>
            <p:nvPr/>
          </p:nvCxnSpPr>
          <p:spPr>
            <a:xfrm>
              <a:off x="2051826" y="3994384"/>
              <a:ext cx="88692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A8096C6A-2403-AF46-B2B9-5C6AC0264401}"/>
                </a:ext>
              </a:extLst>
            </p:cNvPr>
            <p:cNvCxnSpPr/>
            <p:nvPr/>
          </p:nvCxnSpPr>
          <p:spPr>
            <a:xfrm flipV="1">
              <a:off x="6356195" y="804519"/>
              <a:ext cx="0" cy="550707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9912968-6AFB-A241-9D56-E7265543F96E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D84A076E-A179-7449-A290-675DC6FC1BA2}"/>
                </a:ext>
              </a:extLst>
            </p:cNvPr>
            <p:cNvSpPr/>
            <p:nvPr/>
          </p:nvSpPr>
          <p:spPr>
            <a:xfrm flipH="1">
              <a:off x="7828153" y="4170556"/>
              <a:ext cx="4654053" cy="2497874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C5467B2F-AF6D-9D40-8AC6-B0BDF72F1965}"/>
                </a:ext>
              </a:extLst>
            </p:cNvPr>
            <p:cNvSpPr/>
            <p:nvPr/>
          </p:nvSpPr>
          <p:spPr>
            <a:xfrm flipV="1">
              <a:off x="312234" y="1367594"/>
              <a:ext cx="4616607" cy="2464812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E85613C-99FA-6440-B0D6-FB5A6E89E658}"/>
              </a:ext>
            </a:extLst>
          </p:cNvPr>
          <p:cNvCxnSpPr/>
          <p:nvPr/>
        </p:nvCxnSpPr>
        <p:spPr>
          <a:xfrm flipV="1">
            <a:off x="6002756" y="791548"/>
            <a:ext cx="0" cy="550707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/>
          <p:cNvCxnSpPr/>
          <p:nvPr/>
        </p:nvCxnSpPr>
        <p:spPr>
          <a:xfrm>
            <a:off x="5635357" y="5560494"/>
            <a:ext cx="3604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1048" y="2054518"/>
                <a:ext cx="4162614" cy="15558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charset="0"/>
                  </a:rPr>
                  <a:t>Left conductor</a:t>
                </a:r>
                <a:r>
                  <a:rPr kumimoji="1" lang="ja-JP" altLang="en-US">
                    <a:latin typeface="Cambria Math" charset="0"/>
                  </a:rPr>
                  <a:t>（</a:t>
                </a:r>
                <a:r>
                  <a:rPr kumimoji="1" lang="en-US" altLang="ja-JP" dirty="0">
                    <a:latin typeface="Cambria Math" charset="0"/>
                  </a:rPr>
                  <a:t>Current Density=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ja-JP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ja-JP" i="1" dirty="0">
                    <a:latin typeface="Cambria Math" charset="0"/>
                  </a:rPr>
                  <a:t>j </a:t>
                </a:r>
                <a:r>
                  <a:rPr kumimoji="1"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48" y="2054518"/>
                <a:ext cx="4162614" cy="1555875"/>
              </a:xfrm>
              <a:prstGeom prst="rect">
                <a:avLst/>
              </a:prstGeom>
              <a:blipFill>
                <a:blip r:embed="rId5"/>
                <a:stretch>
                  <a:fillRect l="-912" t="-1626" b="-325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図形グループ 34"/>
          <p:cNvGrpSpPr/>
          <p:nvPr/>
        </p:nvGrpSpPr>
        <p:grpSpPr>
          <a:xfrm rot="13500000">
            <a:off x="4393206" y="2760158"/>
            <a:ext cx="2478049" cy="2478048"/>
            <a:chOff x="5137795" y="2747095"/>
            <a:chExt cx="2478049" cy="2478048"/>
          </a:xfrm>
        </p:grpSpPr>
        <p:sp>
          <p:nvSpPr>
            <p:cNvPr id="36" name="円弧 3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弧 3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弧 45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 rot="2700000">
            <a:off x="4401913" y="2755802"/>
            <a:ext cx="2478049" cy="2478048"/>
            <a:chOff x="5137795" y="2747095"/>
            <a:chExt cx="2478049" cy="2478048"/>
          </a:xfrm>
        </p:grpSpPr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510844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Detector magnet</a:t>
            </a:r>
            <a:br>
              <a:rPr kumimoji="1" lang="en-US" altLang="ja-JP" dirty="0"/>
            </a:br>
            <a:r>
              <a:rPr lang="en-US" altLang="ja-JP" dirty="0"/>
              <a:t>Thin solenoid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485" y="2041071"/>
            <a:ext cx="11571515" cy="3425274"/>
          </a:xfrm>
        </p:spPr>
        <p:txBody>
          <a:bodyPr/>
          <a:lstStyle/>
          <a:p>
            <a:r>
              <a:rPr kumimoji="1" lang="en-US" altLang="ja-JP" dirty="0"/>
              <a:t>Japanese solenoids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2916" y="2721763"/>
            <a:ext cx="4087042" cy="274458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85" y="2727729"/>
            <a:ext cx="4081252" cy="271588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4079" y="2449404"/>
            <a:ext cx="2463800" cy="3289300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226680" y="5554038"/>
            <a:ext cx="2062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TOPAZ: TRISTAN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20023" y="5554038"/>
            <a:ext cx="209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VENUS: TRISTAN</a:t>
            </a:r>
            <a:endParaRPr kumimoji="1" lang="ja-JP" altLang="en-US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9341157" y="5777705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BELLE: KEKB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2059921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Detector magnets</a:t>
            </a:r>
            <a:br>
              <a:rPr kumimoji="1" lang="en-US" altLang="ja-JP" dirty="0"/>
            </a:br>
            <a:r>
              <a:rPr lang="en-US" altLang="ja-JP" dirty="0"/>
              <a:t>Thin solenoid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485" y="2041071"/>
            <a:ext cx="11571515" cy="3425274"/>
          </a:xfrm>
        </p:spPr>
        <p:txBody>
          <a:bodyPr/>
          <a:lstStyle/>
          <a:p>
            <a:r>
              <a:rPr kumimoji="1" lang="en-US" altLang="ja-JP" dirty="0"/>
              <a:t>LHC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534696" y="6165689"/>
            <a:ext cx="1860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ATLAS solenoid</a:t>
            </a:r>
            <a:endParaRPr kumimoji="1" lang="ja-JP" altLang="en-US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574552" y="6488668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CMS solenoid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666" y="2553098"/>
            <a:ext cx="4445000" cy="356870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333" y="2210155"/>
            <a:ext cx="6350000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87163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Detector magnets</a:t>
            </a:r>
            <a:br>
              <a:rPr kumimoji="1" lang="en-US" altLang="ja-JP" dirty="0"/>
            </a:br>
            <a:r>
              <a:rPr lang="en-US" altLang="ja-JP" dirty="0"/>
              <a:t>Toroid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3499" y="2015732"/>
            <a:ext cx="6763657" cy="421671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2" y="2001376"/>
            <a:ext cx="4724399" cy="3487890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846790" y="5503622"/>
            <a:ext cx="1616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dirty="0"/>
              <a:t>J-PARC TREC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400785" y="6307719"/>
            <a:ext cx="2448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LHC ATLAS TOROID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6205097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Summary</a:t>
            </a:r>
            <a:endParaRPr kumimoji="1" lang="en-US" altLang="ja-JP" b="1" dirty="0">
              <a:solidFill>
                <a:srgbClr val="FF0000"/>
              </a:solidFill>
            </a:endParaRPr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103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1148540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3837404" cy="1049235"/>
          </a:xfrm>
        </p:spPr>
        <p:txBody>
          <a:bodyPr/>
          <a:lstStyle/>
          <a:p>
            <a:r>
              <a:rPr kumimoji="1" lang="en-US" altLang="ja-JP" dirty="0"/>
              <a:t>Summary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1656505"/>
            <a:ext cx="9520158" cy="4741504"/>
          </a:xfrm>
        </p:spPr>
        <p:txBody>
          <a:bodyPr>
            <a:normAutofit lnSpcReduction="10000"/>
          </a:bodyPr>
          <a:lstStyle/>
          <a:p>
            <a:r>
              <a:rPr kumimoji="1" lang="en-US" altLang="ja-JP" dirty="0"/>
              <a:t>SC Magnet and Accelerator</a:t>
            </a:r>
          </a:p>
          <a:p>
            <a:r>
              <a:rPr lang="en-US" altLang="ja-JP" dirty="0"/>
              <a:t>Developed supplementary</a:t>
            </a:r>
          </a:p>
          <a:p>
            <a:r>
              <a:rPr kumimoji="1" lang="en-US" altLang="ja-JP" dirty="0"/>
              <a:t>Reached to </a:t>
            </a:r>
            <a:r>
              <a:rPr kumimoji="1" lang="en-US" altLang="ja-JP" dirty="0" err="1"/>
              <a:t>NbTi</a:t>
            </a:r>
            <a:r>
              <a:rPr kumimoji="1" lang="en-US" altLang="ja-JP" dirty="0"/>
              <a:t> limit</a:t>
            </a:r>
          </a:p>
          <a:p>
            <a:r>
              <a:rPr lang="en-US" altLang="ja-JP" dirty="0"/>
              <a:t>Higher Field by Nb</a:t>
            </a:r>
            <a:r>
              <a:rPr lang="en-US" altLang="ja-JP" baseline="-25000" dirty="0"/>
              <a:t>3</a:t>
            </a:r>
            <a:r>
              <a:rPr lang="en-US" altLang="ja-JP" dirty="0"/>
              <a:t>Sn (or IBS?)</a:t>
            </a:r>
          </a:p>
          <a:p>
            <a:pPr lvl="1"/>
            <a:r>
              <a:rPr lang="en-US" altLang="ja-JP" dirty="0"/>
              <a:t>FCC world wide development</a:t>
            </a:r>
          </a:p>
          <a:p>
            <a:r>
              <a:rPr kumimoji="1" lang="en-US" altLang="ja-JP" dirty="0"/>
              <a:t>HTS (High Temperature Superconductor)</a:t>
            </a:r>
            <a:endParaRPr lang="en-US" altLang="ja-JP" dirty="0"/>
          </a:p>
          <a:p>
            <a:pPr lvl="1"/>
            <a:r>
              <a:rPr kumimoji="1" lang="en-US" altLang="ja-JP" dirty="0"/>
              <a:t>Still very expensive</a:t>
            </a:r>
          </a:p>
          <a:p>
            <a:pPr lvl="1"/>
            <a:r>
              <a:rPr kumimoji="1" lang="en-US" altLang="ja-JP" dirty="0"/>
              <a:t>Needs special usage</a:t>
            </a:r>
          </a:p>
          <a:p>
            <a:pPr lvl="2"/>
            <a:r>
              <a:rPr kumimoji="1" lang="en-US" altLang="ja-JP" dirty="0"/>
              <a:t>High Radiation</a:t>
            </a:r>
          </a:p>
          <a:p>
            <a:pPr lvl="2"/>
            <a:r>
              <a:rPr lang="en-US" altLang="ja-JP" dirty="0"/>
              <a:t>High Filed above 20 T</a:t>
            </a:r>
          </a:p>
          <a:p>
            <a:r>
              <a:rPr kumimoji="1" lang="en-US" altLang="ja-JP" b="1" dirty="0"/>
              <a:t>Game Change = New Chance!</a:t>
            </a:r>
            <a:endParaRPr kumimoji="1" lang="ja-JP" altLang="en-US" b="1" dirty="0"/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38081C80-A6C9-8546-9326-196DA6D98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104</a:t>
            </a:fld>
            <a:endParaRPr lang="ja-JP" altLang="en-US"/>
          </a:p>
        </p:txBody>
      </p:sp>
      <p:pic>
        <p:nvPicPr>
          <p:cNvPr id="5" name="図 4" descr="P1000834.jpe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46200" y="2854132"/>
            <a:ext cx="4665693" cy="3494890"/>
          </a:xfrm>
          <a:prstGeom prst="rect">
            <a:avLst/>
          </a:prstGeom>
          <a:noFill/>
          <a:ln w="9525">
            <a:solidFill>
              <a:srgbClr val="3366FF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図 4">
            <a:extLst>
              <a:ext uri="{FF2B5EF4-FFF2-40B4-BE49-F238E27FC236}">
                <a16:creationId xmlns:a16="http://schemas.microsoft.com/office/drawing/2014/main" id="{783BFC74-17F0-5546-9775-33D15A3EE4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665" y="140656"/>
            <a:ext cx="1406307" cy="187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F558B42-7694-3841-A94F-0640D8327C08}"/>
              </a:ext>
            </a:extLst>
          </p:cNvPr>
          <p:cNvSpPr txBox="1"/>
          <p:nvPr/>
        </p:nvSpPr>
        <p:spPr>
          <a:xfrm>
            <a:off x="5775146" y="2045823"/>
            <a:ext cx="20742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Gill Sans MT" charset="0"/>
                <a:ea typeface="ＭＳ ゴシック" charset="0"/>
                <a:cs typeface="ＭＳ ゴシック" charset="0"/>
              </a:rPr>
              <a:t>Kamerlingh </a:t>
            </a:r>
            <a:r>
              <a:rPr lang="en-US" altLang="ja-JP" sz="1600" dirty="0" err="1">
                <a:latin typeface="Gill Sans MT" charset="0"/>
                <a:ea typeface="ＭＳ ゴシック" charset="0"/>
                <a:cs typeface="ＭＳ ゴシック" charset="0"/>
              </a:rPr>
              <a:t>Onnes</a:t>
            </a:r>
            <a:endParaRPr lang="en-US" altLang="ja-JP" sz="1600" dirty="0">
              <a:latin typeface="Gill Sans MT" charset="0"/>
              <a:ea typeface="ＭＳ ゴシック" charset="0"/>
              <a:cs typeface="ＭＳ ゴシック" charset="0"/>
            </a:endParaRPr>
          </a:p>
          <a:p>
            <a:pPr algn="ctr"/>
            <a:r>
              <a:rPr kumimoji="1" lang="en-US" altLang="ja-JP" sz="1600" dirty="0">
                <a:latin typeface="Gill Sans MT" charset="0"/>
                <a:ea typeface="ＭＳ ゴシック" charset="0"/>
              </a:rPr>
              <a:t>Find Superconductivity</a:t>
            </a:r>
            <a:endParaRPr kumimoji="1" lang="ja-JP" altLang="en-US" sz="160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C5DB12DE-C1A7-8442-860F-B2E72E0E6FD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932" y="174132"/>
            <a:ext cx="1841600" cy="1841600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EC9DDDA-B9FD-EF4B-8151-B572FDE5D454}"/>
              </a:ext>
            </a:extLst>
          </p:cNvPr>
          <p:cNvSpPr txBox="1"/>
          <p:nvPr/>
        </p:nvSpPr>
        <p:spPr>
          <a:xfrm>
            <a:off x="8078060" y="2085119"/>
            <a:ext cx="1723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600" dirty="0">
                <a:latin typeface="Gill Sans MT" charset="0"/>
                <a:ea typeface="ＭＳ ゴシック" charset="0"/>
                <a:cs typeface="ＭＳ ゴシック" charset="0"/>
              </a:rPr>
              <a:t>Alvin </a:t>
            </a:r>
            <a:r>
              <a:rPr lang="en-US" altLang="ja-JP" sz="1600" dirty="0" err="1">
                <a:latin typeface="Gill Sans MT" charset="0"/>
                <a:ea typeface="ＭＳ ゴシック" charset="0"/>
                <a:cs typeface="ＭＳ ゴシック" charset="0"/>
              </a:rPr>
              <a:t>Tollestrup</a:t>
            </a:r>
            <a:endParaRPr lang="en-US" altLang="ja-JP" sz="1600" dirty="0">
              <a:latin typeface="Gill Sans MT" charset="0"/>
              <a:ea typeface="ＭＳ ゴシック" charset="0"/>
              <a:cs typeface="ＭＳ ゴシック" charset="0"/>
            </a:endParaRPr>
          </a:p>
          <a:p>
            <a:pPr algn="ctr"/>
            <a:r>
              <a:rPr lang="en-US" altLang="ja-JP" sz="1600" dirty="0">
                <a:latin typeface="MS Gothic" panose="020B0609070205080204" pitchFamily="49" charset="-128"/>
                <a:ea typeface="MS Gothic" panose="020B0609070205080204" pitchFamily="49" charset="-128"/>
              </a:rPr>
              <a:t>TEVATRON Magnet</a:t>
            </a:r>
            <a:endParaRPr kumimoji="1" lang="ja-JP" altLang="en-US" sz="1600">
              <a:latin typeface="MS Gothic" panose="020B0609070205080204" pitchFamily="49" charset="-128"/>
              <a:ea typeface="MS Gothic" panose="020B0609070205080204" pitchFamily="49" charset="-128"/>
            </a:endParaRPr>
          </a:p>
        </p:txBody>
      </p:sp>
      <p:sp>
        <p:nvSpPr>
          <p:cNvPr id="10" name="テキスト ボックス 6">
            <a:extLst>
              <a:ext uri="{FF2B5EF4-FFF2-40B4-BE49-F238E27FC236}">
                <a16:creationId xmlns:a16="http://schemas.microsoft.com/office/drawing/2014/main" id="{6A118B5D-EBA5-8040-A429-1D1EF4B286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4754" y="215421"/>
            <a:ext cx="1681432" cy="175431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endParaRPr lang="en-US" altLang="ja-JP" sz="1800"/>
          </a:p>
          <a:p>
            <a:pPr algn="ctr"/>
            <a:endParaRPr lang="en-US" altLang="ja-JP" sz="1800"/>
          </a:p>
          <a:p>
            <a:pPr algn="ctr"/>
            <a:r>
              <a:rPr lang="en-US" altLang="ja-JP" sz="1800"/>
              <a:t>Who's next</a:t>
            </a:r>
          </a:p>
          <a:p>
            <a:pPr algn="ctr"/>
            <a:r>
              <a:rPr lang="en-US" altLang="ja-JP" sz="1800"/>
              <a:t>YOU?</a:t>
            </a:r>
          </a:p>
          <a:p>
            <a:pPr algn="ctr"/>
            <a:endParaRPr lang="en-US" altLang="ja-JP" sz="1800"/>
          </a:p>
          <a:p>
            <a:pPr algn="ctr"/>
            <a:endParaRPr lang="en-US" altLang="ja-JP" sz="1800"/>
          </a:p>
        </p:txBody>
      </p:sp>
    </p:spTree>
    <p:extLst>
      <p:ext uri="{BB962C8B-B14F-4D97-AF65-F5344CB8AC3E}">
        <p14:creationId xmlns:p14="http://schemas.microsoft.com/office/powerpoint/2010/main" val="189256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56" y="2569679"/>
            <a:ext cx="1841500" cy="29083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204" y="2555021"/>
            <a:ext cx="1841500" cy="2908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Create Uniform Field</a:t>
            </a:r>
            <a:endParaRPr kumimoji="1" lang="ja-JP" altLang="en-US" dirty="0"/>
          </a:p>
        </p:txBody>
      </p:sp>
      <p:sp>
        <p:nvSpPr>
          <p:cNvPr id="45" name="スライド番号プレースホルダー 1">
            <a:extLst>
              <a:ext uri="{FF2B5EF4-FFF2-40B4-BE49-F238E27FC236}">
                <a16:creationId xmlns:a16="http://schemas.microsoft.com/office/drawing/2014/main" id="{D1AF0D88-0680-324B-80DD-8F67CA3B6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11</a:t>
            </a:fld>
            <a:endParaRPr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02A2D17-530B-0942-81CD-448D0D3ECAE8}"/>
              </a:ext>
            </a:extLst>
          </p:cNvPr>
          <p:cNvGrpSpPr/>
          <p:nvPr/>
        </p:nvGrpSpPr>
        <p:grpSpPr>
          <a:xfrm>
            <a:off x="312234" y="804519"/>
            <a:ext cx="12169972" cy="5863911"/>
            <a:chOff x="312234" y="804519"/>
            <a:chExt cx="12169972" cy="5863911"/>
          </a:xfrm>
        </p:grpSpPr>
        <p:sp>
          <p:nvSpPr>
            <p:cNvPr id="4" name="円/楕円 3">
              <a:extLst>
                <a:ext uri="{FF2B5EF4-FFF2-40B4-BE49-F238E27FC236}">
                  <a16:creationId xmlns:a16="http://schemas.microsoft.com/office/drawing/2014/main" id="{584D9C40-28AF-ED4F-B3BD-60005F4CBD47}"/>
                </a:ext>
              </a:extLst>
            </p:cNvPr>
            <p:cNvSpPr/>
            <p:nvPr/>
          </p:nvSpPr>
          <p:spPr>
            <a:xfrm>
              <a:off x="4928841" y="2569679"/>
              <a:ext cx="2899317" cy="2896666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FA272265-EB0D-014D-94FE-8672CC628DC1}"/>
                </a:ext>
              </a:extLst>
            </p:cNvPr>
            <p:cNvCxnSpPr/>
            <p:nvPr/>
          </p:nvCxnSpPr>
          <p:spPr>
            <a:xfrm>
              <a:off x="2051826" y="3994384"/>
              <a:ext cx="88692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DE85613C-99FA-6440-B0D6-FB5A6E89E658}"/>
                </a:ext>
              </a:extLst>
            </p:cNvPr>
            <p:cNvCxnSpPr/>
            <p:nvPr/>
          </p:nvCxnSpPr>
          <p:spPr>
            <a:xfrm flipV="1">
              <a:off x="6356195" y="804519"/>
              <a:ext cx="0" cy="550707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302373C-2952-BE4A-9F08-CF7D55915D18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弧 12">
              <a:extLst>
                <a:ext uri="{FF2B5EF4-FFF2-40B4-BE49-F238E27FC236}">
                  <a16:creationId xmlns:a16="http://schemas.microsoft.com/office/drawing/2014/main" id="{74853E9E-5410-D549-B6CA-F106B27F472C}"/>
                </a:ext>
              </a:extLst>
            </p:cNvPr>
            <p:cNvSpPr/>
            <p:nvPr/>
          </p:nvSpPr>
          <p:spPr>
            <a:xfrm flipH="1">
              <a:off x="7828153" y="4170556"/>
              <a:ext cx="4654053" cy="2497874"/>
            </a:xfrm>
            <a:prstGeom prst="arc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C226046F-C187-A14E-B2A1-296F7264452F}"/>
                </a:ext>
              </a:extLst>
            </p:cNvPr>
            <p:cNvSpPr/>
            <p:nvPr/>
          </p:nvSpPr>
          <p:spPr>
            <a:xfrm flipV="1">
              <a:off x="312234" y="1367594"/>
              <a:ext cx="4616607" cy="2464812"/>
            </a:xfrm>
            <a:prstGeom prst="arc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D4A949B-4868-9541-80B8-6DD37F0356CD}"/>
              </a:ext>
            </a:extLst>
          </p:cNvPr>
          <p:cNvGrpSpPr/>
          <p:nvPr/>
        </p:nvGrpSpPr>
        <p:grpSpPr>
          <a:xfrm flipH="1">
            <a:off x="-490654" y="804519"/>
            <a:ext cx="12169972" cy="5863911"/>
            <a:chOff x="312234" y="804519"/>
            <a:chExt cx="12169972" cy="5863911"/>
          </a:xfrm>
        </p:grpSpPr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AC0769D8-8D55-554D-8C48-C4E2E5CAB75C}"/>
                </a:ext>
              </a:extLst>
            </p:cNvPr>
            <p:cNvSpPr/>
            <p:nvPr/>
          </p:nvSpPr>
          <p:spPr>
            <a:xfrm>
              <a:off x="4928841" y="2569679"/>
              <a:ext cx="2899317" cy="28966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0CF02163-D2D6-3C4A-867E-7414A8F20078}"/>
                </a:ext>
              </a:extLst>
            </p:cNvPr>
            <p:cNvCxnSpPr/>
            <p:nvPr/>
          </p:nvCxnSpPr>
          <p:spPr>
            <a:xfrm>
              <a:off x="2051826" y="3994384"/>
              <a:ext cx="88692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A8096C6A-2403-AF46-B2B9-5C6AC0264401}"/>
                </a:ext>
              </a:extLst>
            </p:cNvPr>
            <p:cNvCxnSpPr/>
            <p:nvPr/>
          </p:nvCxnSpPr>
          <p:spPr>
            <a:xfrm flipV="1">
              <a:off x="6356195" y="804519"/>
              <a:ext cx="0" cy="550707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9912968-6AFB-A241-9D56-E7265543F96E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D84A076E-A179-7449-A290-675DC6FC1BA2}"/>
                </a:ext>
              </a:extLst>
            </p:cNvPr>
            <p:cNvSpPr/>
            <p:nvPr/>
          </p:nvSpPr>
          <p:spPr>
            <a:xfrm flipH="1">
              <a:off x="7828153" y="4170556"/>
              <a:ext cx="4654053" cy="2497874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C5467B2F-AF6D-9D40-8AC6-B0BDF72F1965}"/>
                </a:ext>
              </a:extLst>
            </p:cNvPr>
            <p:cNvSpPr/>
            <p:nvPr/>
          </p:nvSpPr>
          <p:spPr>
            <a:xfrm flipV="1">
              <a:off x="312234" y="1367594"/>
              <a:ext cx="4616607" cy="2464812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E85613C-99FA-6440-B0D6-FB5A6E89E658}"/>
              </a:ext>
            </a:extLst>
          </p:cNvPr>
          <p:cNvCxnSpPr/>
          <p:nvPr/>
        </p:nvCxnSpPr>
        <p:spPr>
          <a:xfrm flipV="1">
            <a:off x="6002756" y="791548"/>
            <a:ext cx="0" cy="550707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6073958" y="5560494"/>
                <a:ext cx="19806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958" y="5560494"/>
                <a:ext cx="198068" cy="5241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/>
          <p:cNvCxnSpPr/>
          <p:nvPr/>
        </p:nvCxnSpPr>
        <p:spPr>
          <a:xfrm>
            <a:off x="5635357" y="5560494"/>
            <a:ext cx="3604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5992039" y="5566980"/>
            <a:ext cx="3604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テキスト ボックス 42"/>
              <p:cNvSpPr txBox="1"/>
              <p:nvPr/>
            </p:nvSpPr>
            <p:spPr>
              <a:xfrm>
                <a:off x="7744418" y="1882015"/>
                <a:ext cx="4459426" cy="155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Cambria Math" charset="0"/>
                  </a:rPr>
                  <a:t>Right Conductor</a:t>
                </a:r>
                <a:r>
                  <a:rPr lang="ja-JP" altLang="en-US">
                    <a:latin typeface="Cambria Math" charset="0"/>
                  </a:rPr>
                  <a:t>（</a:t>
                </a:r>
                <a:r>
                  <a:rPr lang="en-US" altLang="ja-JP" dirty="0">
                    <a:latin typeface="Cambria Math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urrent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Density</m:t>
                    </m:r>
                    <m:r>
                      <a:rPr lang="en-US" altLang="ja-JP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− </m:t>
                    </m:r>
                  </m:oMath>
                </a14:m>
                <a:r>
                  <a:rPr lang="en-US" altLang="ja-JP" i="1" dirty="0">
                    <a:latin typeface="Cambria Math" charset="0"/>
                  </a:rPr>
                  <a:t>j </a:t>
                </a:r>
                <a:r>
                  <a:rPr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mr-IN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3" name="テキスト ボックス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418" y="1882015"/>
                <a:ext cx="4459426" cy="1555875"/>
              </a:xfrm>
              <a:prstGeom prst="rect">
                <a:avLst/>
              </a:prstGeom>
              <a:blipFill>
                <a:blip r:embed="rId6"/>
                <a:stretch>
                  <a:fillRect l="-1136" t="-1613" b="-322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テキスト ボックス 43"/>
              <p:cNvSpPr txBox="1"/>
              <p:nvPr/>
            </p:nvSpPr>
            <p:spPr>
              <a:xfrm>
                <a:off x="12883" y="1989208"/>
                <a:ext cx="4191468" cy="15558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charset="0"/>
                  </a:rPr>
                  <a:t>Left Conductor</a:t>
                </a:r>
                <a:r>
                  <a:rPr kumimoji="1" lang="ja-JP" altLang="en-US">
                    <a:latin typeface="Cambria Math" charset="0"/>
                  </a:rPr>
                  <a:t>（</a:t>
                </a:r>
                <a:r>
                  <a:rPr lang="en-US" altLang="ja-JP" dirty="0">
                    <a:latin typeface="Cambria Math" charset="0"/>
                  </a:rPr>
                  <a:t>Current Density</a:t>
                </a:r>
                <a:r>
                  <a:rPr kumimoji="1" lang="en-US" altLang="ja-JP" dirty="0">
                    <a:latin typeface="Cambria Math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ja-JP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ja-JP" i="1" dirty="0">
                    <a:latin typeface="Cambria Math" charset="0"/>
                  </a:rPr>
                  <a:t>j </a:t>
                </a:r>
                <a:r>
                  <a:rPr kumimoji="1"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4" name="テキスト ボックス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3" y="1989208"/>
                <a:ext cx="4191468" cy="1555875"/>
              </a:xfrm>
              <a:prstGeom prst="rect">
                <a:avLst/>
              </a:prstGeom>
              <a:blipFill>
                <a:blip r:embed="rId7"/>
                <a:stretch>
                  <a:fillRect l="-604" t="-1626" b="-325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図形グループ 34"/>
          <p:cNvGrpSpPr/>
          <p:nvPr/>
        </p:nvGrpSpPr>
        <p:grpSpPr>
          <a:xfrm rot="13500000">
            <a:off x="4393206" y="2760158"/>
            <a:ext cx="2478049" cy="2478048"/>
            <a:chOff x="5137795" y="2747095"/>
            <a:chExt cx="2478049" cy="2478048"/>
          </a:xfrm>
        </p:grpSpPr>
        <p:sp>
          <p:nvSpPr>
            <p:cNvPr id="36" name="円弧 3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弧 3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弧 45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 rot="2700000">
            <a:off x="5146503" y="2755802"/>
            <a:ext cx="2478049" cy="2478048"/>
            <a:chOff x="5137795" y="2747095"/>
            <a:chExt cx="2478049" cy="2478048"/>
          </a:xfrm>
        </p:grpSpPr>
        <p:sp>
          <p:nvSpPr>
            <p:cNvPr id="48" name="円弧 47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弧 48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弧 49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 rot="13500000">
            <a:off x="5133436" y="2768865"/>
            <a:ext cx="2478049" cy="2478048"/>
            <a:chOff x="5137795" y="2747095"/>
            <a:chExt cx="2478049" cy="2478048"/>
          </a:xfrm>
        </p:grpSpPr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 rot="2700000">
            <a:off x="4401913" y="2755802"/>
            <a:ext cx="2478049" cy="2478048"/>
            <a:chOff x="5137795" y="2747095"/>
            <a:chExt cx="2478049" cy="2478048"/>
          </a:xfrm>
        </p:grpSpPr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2999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2756" y="2569679"/>
            <a:ext cx="1841500" cy="29083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204" y="2555021"/>
            <a:ext cx="1841500" cy="2908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Create Uniform Field</a:t>
            </a:r>
            <a:endParaRPr kumimoji="1" lang="ja-JP" altLang="en-US" dirty="0"/>
          </a:p>
        </p:txBody>
      </p:sp>
      <p:sp>
        <p:nvSpPr>
          <p:cNvPr id="68" name="スライド番号プレースホルダー 1">
            <a:extLst>
              <a:ext uri="{FF2B5EF4-FFF2-40B4-BE49-F238E27FC236}">
                <a16:creationId xmlns:a16="http://schemas.microsoft.com/office/drawing/2014/main" id="{4EFC78A8-1C41-0A46-8A91-CCDC701A8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12</a:t>
            </a:fld>
            <a:endParaRPr lang="ja-JP" altLang="en-US"/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502A2D17-530B-0942-81CD-448D0D3ECAE8}"/>
              </a:ext>
            </a:extLst>
          </p:cNvPr>
          <p:cNvGrpSpPr/>
          <p:nvPr/>
        </p:nvGrpSpPr>
        <p:grpSpPr>
          <a:xfrm>
            <a:off x="312234" y="804519"/>
            <a:ext cx="12169972" cy="5863911"/>
            <a:chOff x="312234" y="804519"/>
            <a:chExt cx="12169972" cy="5863911"/>
          </a:xfrm>
        </p:grpSpPr>
        <p:sp>
          <p:nvSpPr>
            <p:cNvPr id="4" name="円/楕円 3">
              <a:extLst>
                <a:ext uri="{FF2B5EF4-FFF2-40B4-BE49-F238E27FC236}">
                  <a16:creationId xmlns:a16="http://schemas.microsoft.com/office/drawing/2014/main" id="{584D9C40-28AF-ED4F-B3BD-60005F4CBD47}"/>
                </a:ext>
              </a:extLst>
            </p:cNvPr>
            <p:cNvSpPr/>
            <p:nvPr/>
          </p:nvSpPr>
          <p:spPr>
            <a:xfrm>
              <a:off x="4928841" y="2569679"/>
              <a:ext cx="2899317" cy="2896666"/>
            </a:xfrm>
            <a:prstGeom prst="ellipse">
              <a:avLst/>
            </a:prstGeom>
            <a:noFill/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FA272265-EB0D-014D-94FE-8672CC628DC1}"/>
                </a:ext>
              </a:extLst>
            </p:cNvPr>
            <p:cNvCxnSpPr/>
            <p:nvPr/>
          </p:nvCxnSpPr>
          <p:spPr>
            <a:xfrm>
              <a:off x="2051826" y="3994384"/>
              <a:ext cx="88692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線矢印コネクタ 7">
              <a:extLst>
                <a:ext uri="{FF2B5EF4-FFF2-40B4-BE49-F238E27FC236}">
                  <a16:creationId xmlns:a16="http://schemas.microsoft.com/office/drawing/2014/main" id="{DE85613C-99FA-6440-B0D6-FB5A6E89E658}"/>
                </a:ext>
              </a:extLst>
            </p:cNvPr>
            <p:cNvCxnSpPr/>
            <p:nvPr/>
          </p:nvCxnSpPr>
          <p:spPr>
            <a:xfrm flipV="1">
              <a:off x="6356195" y="804519"/>
              <a:ext cx="0" cy="550707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302373C-2952-BE4A-9F08-CF7D55915D18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弧 12">
              <a:extLst>
                <a:ext uri="{FF2B5EF4-FFF2-40B4-BE49-F238E27FC236}">
                  <a16:creationId xmlns:a16="http://schemas.microsoft.com/office/drawing/2014/main" id="{74853E9E-5410-D549-B6CA-F106B27F472C}"/>
                </a:ext>
              </a:extLst>
            </p:cNvPr>
            <p:cNvSpPr/>
            <p:nvPr/>
          </p:nvSpPr>
          <p:spPr>
            <a:xfrm flipH="1">
              <a:off x="7828153" y="4170556"/>
              <a:ext cx="4654053" cy="2497874"/>
            </a:xfrm>
            <a:prstGeom prst="arc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C226046F-C187-A14E-B2A1-296F7264452F}"/>
                </a:ext>
              </a:extLst>
            </p:cNvPr>
            <p:cNvSpPr/>
            <p:nvPr/>
          </p:nvSpPr>
          <p:spPr>
            <a:xfrm flipV="1">
              <a:off x="312234" y="1367594"/>
              <a:ext cx="4616607" cy="2464812"/>
            </a:xfrm>
            <a:prstGeom prst="arc">
              <a:avLst/>
            </a:prstGeom>
            <a:ln w="190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2D4A949B-4868-9541-80B8-6DD37F0356CD}"/>
              </a:ext>
            </a:extLst>
          </p:cNvPr>
          <p:cNvGrpSpPr/>
          <p:nvPr/>
        </p:nvGrpSpPr>
        <p:grpSpPr>
          <a:xfrm flipH="1">
            <a:off x="-490654" y="804519"/>
            <a:ext cx="12169972" cy="5863911"/>
            <a:chOff x="312234" y="804519"/>
            <a:chExt cx="12169972" cy="5863911"/>
          </a:xfrm>
        </p:grpSpPr>
        <p:sp>
          <p:nvSpPr>
            <p:cNvPr id="24" name="円/楕円 23">
              <a:extLst>
                <a:ext uri="{FF2B5EF4-FFF2-40B4-BE49-F238E27FC236}">
                  <a16:creationId xmlns:a16="http://schemas.microsoft.com/office/drawing/2014/main" id="{AC0769D8-8D55-554D-8C48-C4E2E5CAB75C}"/>
                </a:ext>
              </a:extLst>
            </p:cNvPr>
            <p:cNvSpPr/>
            <p:nvPr/>
          </p:nvSpPr>
          <p:spPr>
            <a:xfrm>
              <a:off x="4928841" y="2569679"/>
              <a:ext cx="2899317" cy="289666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5" name="直線矢印コネクタ 24">
              <a:extLst>
                <a:ext uri="{FF2B5EF4-FFF2-40B4-BE49-F238E27FC236}">
                  <a16:creationId xmlns:a16="http://schemas.microsoft.com/office/drawing/2014/main" id="{0CF02163-D2D6-3C4A-867E-7414A8F20078}"/>
                </a:ext>
              </a:extLst>
            </p:cNvPr>
            <p:cNvCxnSpPr/>
            <p:nvPr/>
          </p:nvCxnSpPr>
          <p:spPr>
            <a:xfrm>
              <a:off x="2051826" y="3994384"/>
              <a:ext cx="886921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A8096C6A-2403-AF46-B2B9-5C6AC0264401}"/>
                </a:ext>
              </a:extLst>
            </p:cNvPr>
            <p:cNvCxnSpPr/>
            <p:nvPr/>
          </p:nvCxnSpPr>
          <p:spPr>
            <a:xfrm flipV="1">
              <a:off x="6356195" y="804519"/>
              <a:ext cx="0" cy="5507071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39912968-6AFB-A241-9D56-E7265543F96E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円弧 27">
              <a:extLst>
                <a:ext uri="{FF2B5EF4-FFF2-40B4-BE49-F238E27FC236}">
                  <a16:creationId xmlns:a16="http://schemas.microsoft.com/office/drawing/2014/main" id="{D84A076E-A179-7449-A290-675DC6FC1BA2}"/>
                </a:ext>
              </a:extLst>
            </p:cNvPr>
            <p:cNvSpPr/>
            <p:nvPr/>
          </p:nvSpPr>
          <p:spPr>
            <a:xfrm flipH="1">
              <a:off x="7828153" y="4170556"/>
              <a:ext cx="4654053" cy="2497874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円弧 28">
              <a:extLst>
                <a:ext uri="{FF2B5EF4-FFF2-40B4-BE49-F238E27FC236}">
                  <a16:creationId xmlns:a16="http://schemas.microsoft.com/office/drawing/2014/main" id="{C5467B2F-AF6D-9D40-8AC6-B0BDF72F1965}"/>
                </a:ext>
              </a:extLst>
            </p:cNvPr>
            <p:cNvSpPr/>
            <p:nvPr/>
          </p:nvSpPr>
          <p:spPr>
            <a:xfrm flipV="1">
              <a:off x="312234" y="1367594"/>
              <a:ext cx="4616607" cy="2464812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A4E273F-B50F-3A44-874A-72FB06343C25}"/>
              </a:ext>
            </a:extLst>
          </p:cNvPr>
          <p:cNvCxnSpPr/>
          <p:nvPr/>
        </p:nvCxnSpPr>
        <p:spPr>
          <a:xfrm>
            <a:off x="4928841" y="3274763"/>
            <a:ext cx="213387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FEA7038C-41E7-D644-A7BE-0DDE3C5DFAAE}"/>
              </a:ext>
            </a:extLst>
          </p:cNvPr>
          <p:cNvGrpSpPr/>
          <p:nvPr/>
        </p:nvGrpSpPr>
        <p:grpSpPr>
          <a:xfrm>
            <a:off x="7059864" y="1663430"/>
            <a:ext cx="5441797" cy="4046705"/>
            <a:chOff x="7040408" y="2838530"/>
            <a:chExt cx="5441797" cy="1994833"/>
          </a:xfrm>
        </p:grpSpPr>
        <p:sp>
          <p:nvSpPr>
            <p:cNvPr id="32" name="円弧 31">
              <a:extLst>
                <a:ext uri="{FF2B5EF4-FFF2-40B4-BE49-F238E27FC236}">
                  <a16:creationId xmlns:a16="http://schemas.microsoft.com/office/drawing/2014/main" id="{0637B1E8-E9CF-E945-BA2F-D11A19502E00}"/>
                </a:ext>
              </a:extLst>
            </p:cNvPr>
            <p:cNvSpPr/>
            <p:nvPr/>
          </p:nvSpPr>
          <p:spPr>
            <a:xfrm flipH="1" flipV="1">
              <a:off x="7040408" y="2838530"/>
              <a:ext cx="1519931" cy="1593551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1EFA35CC-A119-3A4C-836D-F7410B762E55}"/>
                </a:ext>
              </a:extLst>
            </p:cNvPr>
            <p:cNvSpPr/>
            <p:nvPr/>
          </p:nvSpPr>
          <p:spPr>
            <a:xfrm flipH="1">
              <a:off x="7783547" y="4008577"/>
              <a:ext cx="4698658" cy="824786"/>
            </a:xfrm>
            <a:prstGeom prst="arc">
              <a:avLst>
                <a:gd name="adj1" fmla="val 16200000"/>
                <a:gd name="adj2" fmla="val 2847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33">
            <a:extLst>
              <a:ext uri="{FF2B5EF4-FFF2-40B4-BE49-F238E27FC236}">
                <a16:creationId xmlns:a16="http://schemas.microsoft.com/office/drawing/2014/main" id="{FEA7038C-41E7-D644-A7BE-0DDE3C5DFAAE}"/>
              </a:ext>
            </a:extLst>
          </p:cNvPr>
          <p:cNvGrpSpPr/>
          <p:nvPr/>
        </p:nvGrpSpPr>
        <p:grpSpPr>
          <a:xfrm flipH="1">
            <a:off x="-504480" y="1663430"/>
            <a:ext cx="5441797" cy="4046705"/>
            <a:chOff x="7040408" y="2838530"/>
            <a:chExt cx="5441797" cy="1994833"/>
          </a:xfrm>
        </p:grpSpPr>
        <p:sp>
          <p:nvSpPr>
            <p:cNvPr id="38" name="円弧 37">
              <a:extLst>
                <a:ext uri="{FF2B5EF4-FFF2-40B4-BE49-F238E27FC236}">
                  <a16:creationId xmlns:a16="http://schemas.microsoft.com/office/drawing/2014/main" id="{0637B1E8-E9CF-E945-BA2F-D11A19502E00}"/>
                </a:ext>
              </a:extLst>
            </p:cNvPr>
            <p:cNvSpPr/>
            <p:nvPr/>
          </p:nvSpPr>
          <p:spPr>
            <a:xfrm flipH="1" flipV="1">
              <a:off x="7040408" y="2838530"/>
              <a:ext cx="1519931" cy="1593551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弧 38">
              <a:extLst>
                <a:ext uri="{FF2B5EF4-FFF2-40B4-BE49-F238E27FC236}">
                  <a16:creationId xmlns:a16="http://schemas.microsoft.com/office/drawing/2014/main" id="{1EFA35CC-A119-3A4C-836D-F7410B762E55}"/>
                </a:ext>
              </a:extLst>
            </p:cNvPr>
            <p:cNvSpPr/>
            <p:nvPr/>
          </p:nvSpPr>
          <p:spPr>
            <a:xfrm flipH="1">
              <a:off x="7783547" y="4008577"/>
              <a:ext cx="4698658" cy="824786"/>
            </a:xfrm>
            <a:prstGeom prst="arc">
              <a:avLst>
                <a:gd name="adj1" fmla="val 16200000"/>
                <a:gd name="adj2" fmla="val 2847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E85613C-99FA-6440-B0D6-FB5A6E89E658}"/>
              </a:ext>
            </a:extLst>
          </p:cNvPr>
          <p:cNvCxnSpPr/>
          <p:nvPr/>
        </p:nvCxnSpPr>
        <p:spPr>
          <a:xfrm flipV="1">
            <a:off x="6002756" y="791548"/>
            <a:ext cx="0" cy="550707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7003" y="5573462"/>
                <a:ext cx="198068" cy="524118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テキスト ボックス 40"/>
              <p:cNvSpPr txBox="1"/>
              <p:nvPr/>
            </p:nvSpPr>
            <p:spPr>
              <a:xfrm>
                <a:off x="6073958" y="5560494"/>
                <a:ext cx="198068" cy="5241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mr-IN" altLang="ja-JP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1" name="テキスト ボックス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958" y="5560494"/>
                <a:ext cx="198068" cy="524118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線矢印コネクタ 6"/>
          <p:cNvCxnSpPr/>
          <p:nvPr/>
        </p:nvCxnSpPr>
        <p:spPr>
          <a:xfrm>
            <a:off x="5635357" y="5560494"/>
            <a:ext cx="3604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矢印コネクタ 41"/>
          <p:cNvCxnSpPr/>
          <p:nvPr/>
        </p:nvCxnSpPr>
        <p:spPr>
          <a:xfrm>
            <a:off x="5992039" y="5566980"/>
            <a:ext cx="360419" cy="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4396990" y="1219140"/>
                <a:ext cx="3170355" cy="117044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5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charset="0"/>
                  </a:rPr>
                  <a:t>Center</a:t>
                </a:r>
                <a:r>
                  <a:rPr kumimoji="1" lang="ja-JP" altLang="en-US">
                    <a:latin typeface="Cambria Math" charset="0"/>
                  </a:rPr>
                  <a:t>（</a:t>
                </a:r>
                <a:r>
                  <a:rPr kumimoji="1" lang="en-US" altLang="ja-JP" dirty="0">
                    <a:latin typeface="Cambria Math" charset="0"/>
                  </a:rPr>
                  <a:t>Current Density=0</a:t>
                </a:r>
                <a:r>
                  <a:rPr kumimoji="1"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90" y="1219140"/>
                <a:ext cx="3170355" cy="1170449"/>
              </a:xfrm>
              <a:prstGeom prst="rect">
                <a:avLst/>
              </a:prstGeom>
              <a:blipFill>
                <a:blip r:embed="rId6"/>
                <a:stretch>
                  <a:fillRect l="-1190" t="-2151" b="-1075"/>
                </a:stretch>
              </a:blipFill>
              <a:ln>
                <a:solidFill>
                  <a:schemeClr val="accent5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図形グループ 34"/>
          <p:cNvGrpSpPr/>
          <p:nvPr/>
        </p:nvGrpSpPr>
        <p:grpSpPr>
          <a:xfrm rot="13500000">
            <a:off x="4393206" y="2760158"/>
            <a:ext cx="2478049" cy="2478048"/>
            <a:chOff x="5137795" y="2747095"/>
            <a:chExt cx="2478049" cy="2478048"/>
          </a:xfrm>
        </p:grpSpPr>
        <p:sp>
          <p:nvSpPr>
            <p:cNvPr id="36" name="円弧 3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円弧 3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6" name="円弧 45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47" name="図形グループ 46"/>
          <p:cNvGrpSpPr/>
          <p:nvPr/>
        </p:nvGrpSpPr>
        <p:grpSpPr>
          <a:xfrm rot="2700000">
            <a:off x="5146503" y="2755802"/>
            <a:ext cx="2478049" cy="2478048"/>
            <a:chOff x="5137795" y="2747095"/>
            <a:chExt cx="2478049" cy="2478048"/>
          </a:xfrm>
        </p:grpSpPr>
        <p:sp>
          <p:nvSpPr>
            <p:cNvPr id="48" name="円弧 47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9" name="円弧 48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0" name="円弧 49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1" name="図形グループ 50"/>
          <p:cNvGrpSpPr/>
          <p:nvPr/>
        </p:nvGrpSpPr>
        <p:grpSpPr>
          <a:xfrm rot="13500000">
            <a:off x="5133436" y="2768865"/>
            <a:ext cx="2478049" cy="2478048"/>
            <a:chOff x="5137795" y="2747095"/>
            <a:chExt cx="2478049" cy="2478048"/>
          </a:xfrm>
        </p:grpSpPr>
        <p:sp>
          <p:nvSpPr>
            <p:cNvPr id="52" name="円弧 51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円弧 52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円弧 53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solidFill>
                <a:schemeClr val="accent4">
                  <a:lumMod val="40000"/>
                  <a:lumOff val="60000"/>
                </a:schemeClr>
              </a:solidFill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55" name="図形グループ 54"/>
          <p:cNvGrpSpPr/>
          <p:nvPr/>
        </p:nvGrpSpPr>
        <p:grpSpPr>
          <a:xfrm rot="2700000">
            <a:off x="4401913" y="2755802"/>
            <a:ext cx="2478049" cy="2478048"/>
            <a:chOff x="5137795" y="2747095"/>
            <a:chExt cx="2478049" cy="2478048"/>
          </a:xfrm>
        </p:grpSpPr>
        <p:sp>
          <p:nvSpPr>
            <p:cNvPr id="56" name="円弧 55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7" name="円弧 56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8" name="円弧 57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9" name="直線矢印コネクタ 8"/>
          <p:cNvCxnSpPr>
            <a:endCxn id="12" idx="1"/>
          </p:cNvCxnSpPr>
          <p:nvPr/>
        </p:nvCxnSpPr>
        <p:spPr>
          <a:xfrm>
            <a:off x="6002756" y="3274763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6455604" y="3257344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6856201" y="3266051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5549912" y="3252988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5153671" y="3248632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6011463" y="4001930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6464311" y="3984511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>
            <a:off x="6864908" y="3980155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>
            <a:off x="5558619" y="3980155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>
            <a:off x="5162378" y="3975799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EB77237F-D871-F740-9E16-22E8D439E15E}"/>
                  </a:ext>
                </a:extLst>
              </p:cNvPr>
              <p:cNvSpPr txBox="1"/>
              <p:nvPr/>
            </p:nvSpPr>
            <p:spPr>
              <a:xfrm>
                <a:off x="7744418" y="1882015"/>
                <a:ext cx="4459426" cy="1555875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ja-JP" dirty="0">
                    <a:latin typeface="Cambria Math" charset="0"/>
                  </a:rPr>
                  <a:t>Right Conductor</a:t>
                </a:r>
                <a:r>
                  <a:rPr lang="ja-JP" altLang="en-US">
                    <a:latin typeface="Cambria Math" charset="0"/>
                  </a:rPr>
                  <a:t>（</a:t>
                </a:r>
                <a:r>
                  <a:rPr lang="en-US" altLang="ja-JP" dirty="0">
                    <a:latin typeface="Cambria Math" charset="0"/>
                  </a:rPr>
                  <a:t>C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urrent</m:t>
                    </m:r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Density</m:t>
                    </m:r>
                    <m:r>
                      <a:rPr lang="en-US" altLang="ja-JP" b="0" i="0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− </m:t>
                    </m:r>
                  </m:oMath>
                </a14:m>
                <a:r>
                  <a:rPr lang="en-US" altLang="ja-JP" i="1" dirty="0">
                    <a:latin typeface="Cambria Math" charset="0"/>
                  </a:rPr>
                  <a:t>j </a:t>
                </a:r>
                <a:r>
                  <a:rPr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mr-IN" altLang="ja-JP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−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69" name="テキスト ボックス 68">
                <a:extLst>
                  <a:ext uri="{FF2B5EF4-FFF2-40B4-BE49-F238E27FC236}">
                    <a16:creationId xmlns:a16="http://schemas.microsoft.com/office/drawing/2014/main" id="{EB77237F-D871-F740-9E16-22E8D439E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4418" y="1882015"/>
                <a:ext cx="4459426" cy="1555875"/>
              </a:xfrm>
              <a:prstGeom prst="rect">
                <a:avLst/>
              </a:prstGeom>
              <a:blipFill>
                <a:blip r:embed="rId7"/>
                <a:stretch>
                  <a:fillRect l="-1136" t="-1613" b="-32258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4F6B83B6-665E-B740-926E-7ECBF7AA87E4}"/>
                  </a:ext>
                </a:extLst>
              </p:cNvPr>
              <p:cNvSpPr txBox="1"/>
              <p:nvPr/>
            </p:nvSpPr>
            <p:spPr>
              <a:xfrm>
                <a:off x="12883" y="1989208"/>
                <a:ext cx="4191468" cy="1555875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>
                    <a:latin typeface="Cambria Math" charset="0"/>
                  </a:rPr>
                  <a:t>Left Conductor</a:t>
                </a:r>
                <a:r>
                  <a:rPr kumimoji="1" lang="ja-JP" altLang="en-US">
                    <a:latin typeface="Cambria Math" charset="0"/>
                  </a:rPr>
                  <a:t>（</a:t>
                </a:r>
                <a:r>
                  <a:rPr lang="en-US" altLang="ja-JP" dirty="0">
                    <a:latin typeface="Cambria Math" charset="0"/>
                  </a:rPr>
                  <a:t>Current Density</a:t>
                </a:r>
                <a:r>
                  <a:rPr kumimoji="1" lang="en-US" altLang="ja-JP" dirty="0">
                    <a:latin typeface="Cambria Math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ja-JP" i="1">
                        <a:solidFill>
                          <a:prstClr val="black"/>
                        </a:solidFill>
                        <a:latin typeface="Cambria Math" charset="0"/>
                      </a:rPr>
                      <m:t>+</m:t>
                    </m:r>
                    <m:r>
                      <a:rPr lang="en-US" altLang="ja-JP" b="0" i="1" smtClean="0">
                        <a:solidFill>
                          <a:prstClr val="black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kumimoji="1" lang="en-US" altLang="ja-JP" i="1" dirty="0">
                    <a:latin typeface="Cambria Math" charset="0"/>
                  </a:rPr>
                  <a:t>j </a:t>
                </a:r>
                <a:r>
                  <a:rPr kumimoji="1" lang="ja-JP" altLang="en-US" dirty="0">
                    <a:latin typeface="Cambria Math" charset="0"/>
                  </a:rPr>
                  <a:t>）</a:t>
                </a:r>
                <a:endParaRPr kumimoji="1" lang="en-US" altLang="ja-JP" dirty="0">
                  <a:latin typeface="Cambria Math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=−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𝑦</m:t>
                          </m:r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mr-IN" altLang="ja-JP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ja-JP" b="0" i="1" smtClean="0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𝑥</m:t>
                              </m:r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+</m:t>
                              </m:r>
                              <m:f>
                                <m:fPr>
                                  <m:type m:val="skw"/>
                                  <m:ctrlP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altLang="ja-JP" b="0" i="1" smtClean="0">
                                      <a:solidFill>
                                        <a:prstClr val="black"/>
                                      </a:solidFill>
                                      <a:latin typeface="Cambria Math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70" name="テキスト ボックス 69">
                <a:extLst>
                  <a:ext uri="{FF2B5EF4-FFF2-40B4-BE49-F238E27FC236}">
                    <a16:creationId xmlns:a16="http://schemas.microsoft.com/office/drawing/2014/main" id="{4F6B83B6-665E-B740-926E-7ECBF7AA8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83" y="1989208"/>
                <a:ext cx="4191468" cy="1555875"/>
              </a:xfrm>
              <a:prstGeom prst="rect">
                <a:avLst/>
              </a:prstGeom>
              <a:blipFill>
                <a:blip r:embed="rId8"/>
                <a:stretch>
                  <a:fillRect l="-604" t="-1626" b="-325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65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82.png">
            <a:extLst>
              <a:ext uri="{FF2B5EF4-FFF2-40B4-BE49-F238E27FC236}">
                <a16:creationId xmlns:a16="http://schemas.microsoft.com/office/drawing/2014/main" id="{FA4C4D2D-0B43-EA42-974F-329E53F8AEA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999" y="2154492"/>
            <a:ext cx="2540001" cy="368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776" y="2569679"/>
            <a:ext cx="1841500" cy="2908300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7224" y="2555021"/>
            <a:ext cx="1841500" cy="2908300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3598" y="786903"/>
            <a:ext cx="9520158" cy="1049235"/>
          </a:xfrm>
        </p:spPr>
        <p:txBody>
          <a:bodyPr anchor="t"/>
          <a:lstStyle/>
          <a:p>
            <a:r>
              <a:rPr kumimoji="1" lang="en-US" altLang="ja-JP" dirty="0" err="1"/>
              <a:t>Cosθ</a:t>
            </a:r>
            <a:r>
              <a:rPr kumimoji="1" lang="en-US" altLang="ja-JP" dirty="0"/>
              <a:t> coil</a:t>
            </a:r>
            <a:endParaRPr kumimoji="1" lang="ja-JP" altLang="en-US" dirty="0"/>
          </a:p>
        </p:txBody>
      </p:sp>
      <p:sp>
        <p:nvSpPr>
          <p:cNvPr id="37" name="スライド番号プレースホルダー 1">
            <a:extLst>
              <a:ext uri="{FF2B5EF4-FFF2-40B4-BE49-F238E27FC236}">
                <a16:creationId xmlns:a16="http://schemas.microsoft.com/office/drawing/2014/main" id="{79D0B83A-E4DB-ED49-ADBE-974455231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13</a:t>
            </a:fld>
            <a:endParaRPr lang="ja-JP" altLang="en-US"/>
          </a:p>
        </p:txBody>
      </p:sp>
      <p:cxnSp>
        <p:nvCxnSpPr>
          <p:cNvPr id="31" name="直線コネクタ 30">
            <a:extLst>
              <a:ext uri="{FF2B5EF4-FFF2-40B4-BE49-F238E27FC236}">
                <a16:creationId xmlns:a16="http://schemas.microsoft.com/office/drawing/2014/main" id="{1A4E273F-B50F-3A44-874A-72FB06343C25}"/>
              </a:ext>
            </a:extLst>
          </p:cNvPr>
          <p:cNvCxnSpPr/>
          <p:nvPr/>
        </p:nvCxnSpPr>
        <p:spPr>
          <a:xfrm>
            <a:off x="2178861" y="3274763"/>
            <a:ext cx="213387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FEA7038C-41E7-D644-A7BE-0DDE3C5DFAAE}"/>
              </a:ext>
            </a:extLst>
          </p:cNvPr>
          <p:cNvGrpSpPr/>
          <p:nvPr/>
        </p:nvGrpSpPr>
        <p:grpSpPr>
          <a:xfrm>
            <a:off x="4309884" y="1663430"/>
            <a:ext cx="5441797" cy="4046705"/>
            <a:chOff x="7040408" y="2838530"/>
            <a:chExt cx="5441797" cy="1994833"/>
          </a:xfrm>
        </p:grpSpPr>
        <p:sp>
          <p:nvSpPr>
            <p:cNvPr id="32" name="円弧 31">
              <a:extLst>
                <a:ext uri="{FF2B5EF4-FFF2-40B4-BE49-F238E27FC236}">
                  <a16:creationId xmlns:a16="http://schemas.microsoft.com/office/drawing/2014/main" id="{0637B1E8-E9CF-E945-BA2F-D11A19502E00}"/>
                </a:ext>
              </a:extLst>
            </p:cNvPr>
            <p:cNvSpPr/>
            <p:nvPr/>
          </p:nvSpPr>
          <p:spPr>
            <a:xfrm flipH="1" flipV="1">
              <a:off x="7040408" y="2838530"/>
              <a:ext cx="1519931" cy="1593551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1EFA35CC-A119-3A4C-836D-F7410B762E55}"/>
                </a:ext>
              </a:extLst>
            </p:cNvPr>
            <p:cNvSpPr/>
            <p:nvPr/>
          </p:nvSpPr>
          <p:spPr>
            <a:xfrm flipH="1">
              <a:off x="7783547" y="4008577"/>
              <a:ext cx="4698658" cy="824786"/>
            </a:xfrm>
            <a:prstGeom prst="arc">
              <a:avLst>
                <a:gd name="adj1" fmla="val 16200000"/>
                <a:gd name="adj2" fmla="val 2847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0" name="グループ化 33">
            <a:extLst>
              <a:ext uri="{FF2B5EF4-FFF2-40B4-BE49-F238E27FC236}">
                <a16:creationId xmlns:a16="http://schemas.microsoft.com/office/drawing/2014/main" id="{FEA7038C-41E7-D644-A7BE-0DDE3C5DFAAE}"/>
              </a:ext>
            </a:extLst>
          </p:cNvPr>
          <p:cNvGrpSpPr/>
          <p:nvPr/>
        </p:nvGrpSpPr>
        <p:grpSpPr>
          <a:xfrm flipH="1">
            <a:off x="-3254462" y="1663430"/>
            <a:ext cx="5441797" cy="4046705"/>
            <a:chOff x="7040408" y="2838530"/>
            <a:chExt cx="5441797" cy="1994833"/>
          </a:xfrm>
        </p:grpSpPr>
        <p:sp>
          <p:nvSpPr>
            <p:cNvPr id="38" name="円弧 37">
              <a:extLst>
                <a:ext uri="{FF2B5EF4-FFF2-40B4-BE49-F238E27FC236}">
                  <a16:creationId xmlns:a16="http://schemas.microsoft.com/office/drawing/2014/main" id="{0637B1E8-E9CF-E945-BA2F-D11A19502E00}"/>
                </a:ext>
              </a:extLst>
            </p:cNvPr>
            <p:cNvSpPr/>
            <p:nvPr/>
          </p:nvSpPr>
          <p:spPr>
            <a:xfrm flipH="1" flipV="1">
              <a:off x="7040408" y="2838530"/>
              <a:ext cx="1519931" cy="1593551"/>
            </a:xfrm>
            <a:prstGeom prst="arc">
              <a:avLst/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9" name="円弧 38">
              <a:extLst>
                <a:ext uri="{FF2B5EF4-FFF2-40B4-BE49-F238E27FC236}">
                  <a16:creationId xmlns:a16="http://schemas.microsoft.com/office/drawing/2014/main" id="{1EFA35CC-A119-3A4C-836D-F7410B762E55}"/>
                </a:ext>
              </a:extLst>
            </p:cNvPr>
            <p:cNvSpPr/>
            <p:nvPr/>
          </p:nvSpPr>
          <p:spPr>
            <a:xfrm flipH="1">
              <a:off x="7783547" y="4008577"/>
              <a:ext cx="4698658" cy="824786"/>
            </a:xfrm>
            <a:prstGeom prst="arc">
              <a:avLst>
                <a:gd name="adj1" fmla="val 16200000"/>
                <a:gd name="adj2" fmla="val 28470"/>
              </a:avLst>
            </a:prstGeom>
            <a:ln w="190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40" name="直線矢印コネクタ 39">
            <a:extLst>
              <a:ext uri="{FF2B5EF4-FFF2-40B4-BE49-F238E27FC236}">
                <a16:creationId xmlns:a16="http://schemas.microsoft.com/office/drawing/2014/main" id="{DE85613C-99FA-6440-B0D6-FB5A6E89E658}"/>
              </a:ext>
            </a:extLst>
          </p:cNvPr>
          <p:cNvCxnSpPr/>
          <p:nvPr/>
        </p:nvCxnSpPr>
        <p:spPr>
          <a:xfrm flipV="1">
            <a:off x="3252776" y="791548"/>
            <a:ext cx="0" cy="5507071"/>
          </a:xfrm>
          <a:prstGeom prst="straightConnector1">
            <a:avLst/>
          </a:prstGeom>
          <a:ln w="19050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テキスト ボックス 40"/>
          <p:cNvSpPr txBox="1"/>
          <p:nvPr/>
        </p:nvSpPr>
        <p:spPr>
          <a:xfrm>
            <a:off x="3323978" y="5560494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テキスト ボックス 44"/>
              <p:cNvSpPr txBox="1"/>
              <p:nvPr/>
            </p:nvSpPr>
            <p:spPr>
              <a:xfrm>
                <a:off x="2371074" y="1499537"/>
                <a:ext cx="1795300" cy="8934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b="0" i="1" smtClean="0">
                              <a:latin typeface="Cambria Math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kumimoji="1" lang="ja-JP" alt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𝑥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,</m:t>
                          </m:r>
                          <m:r>
                            <a:rPr kumimoji="1" lang="en-US" altLang="ja-JP" b="0" i="1" dirty="0" smtClean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r>
                        <a:rPr lang="en-US" altLang="ja-JP" i="1" smtClean="0">
                          <a:solidFill>
                            <a:prstClr val="black"/>
                          </a:solidFill>
                          <a:latin typeface="Cambria Math" charset="0"/>
                        </a:rPr>
                        <m:t>0</m:t>
                      </m:r>
                    </m:oMath>
                  </m:oMathPara>
                </a14:m>
                <a:endParaRPr kumimoji="1"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</m:t>
                          </m:r>
                          <m:r>
                            <a:rPr lang="en-US" altLang="ja-JP" b="0" i="1" smtClean="0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𝑑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45" name="テキスト ボックス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1074" y="1499537"/>
                <a:ext cx="1795300" cy="893450"/>
              </a:xfrm>
              <a:prstGeom prst="rect">
                <a:avLst/>
              </a:prstGeom>
              <a:blipFill>
                <a:blip r:embed="rId5"/>
                <a:stretch>
                  <a:fillRect b="-1389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線矢印コネクタ 8"/>
          <p:cNvCxnSpPr>
            <a:endCxn id="12" idx="1"/>
          </p:cNvCxnSpPr>
          <p:nvPr/>
        </p:nvCxnSpPr>
        <p:spPr>
          <a:xfrm>
            <a:off x="3252776" y="3274763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>
            <a:off x="3705624" y="3257344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4106221" y="3266051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2799932" y="3252988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矢印コネクタ 61"/>
          <p:cNvCxnSpPr/>
          <p:nvPr/>
        </p:nvCxnSpPr>
        <p:spPr>
          <a:xfrm>
            <a:off x="2403691" y="3248632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矢印コネクタ 62"/>
          <p:cNvCxnSpPr/>
          <p:nvPr/>
        </p:nvCxnSpPr>
        <p:spPr>
          <a:xfrm>
            <a:off x="3261483" y="4001930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矢印コネクタ 63"/>
          <p:cNvCxnSpPr/>
          <p:nvPr/>
        </p:nvCxnSpPr>
        <p:spPr>
          <a:xfrm>
            <a:off x="3714331" y="3984511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矢印コネクタ 64"/>
          <p:cNvCxnSpPr/>
          <p:nvPr/>
        </p:nvCxnSpPr>
        <p:spPr>
          <a:xfrm>
            <a:off x="4114928" y="3980155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矢印コネクタ 65"/>
          <p:cNvCxnSpPr/>
          <p:nvPr/>
        </p:nvCxnSpPr>
        <p:spPr>
          <a:xfrm>
            <a:off x="2808639" y="3980155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矢印コネクタ 66"/>
          <p:cNvCxnSpPr/>
          <p:nvPr/>
        </p:nvCxnSpPr>
        <p:spPr>
          <a:xfrm>
            <a:off x="2412398" y="3975799"/>
            <a:ext cx="0" cy="749066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/>
              <p:cNvSpPr txBox="1"/>
              <p:nvPr/>
            </p:nvSpPr>
            <p:spPr>
              <a:xfrm>
                <a:off x="5077304" y="3006027"/>
                <a:ext cx="5261697" cy="203132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i="1" dirty="0"/>
                  <a:t>d</a:t>
                </a:r>
                <a:r>
                  <a:rPr kumimoji="1" lang="ja-JP" altLang="en-US"/>
                  <a:t>→</a:t>
                </a:r>
                <a:r>
                  <a:rPr kumimoji="1" lang="en-US" altLang="ja-JP" dirty="0"/>
                  <a:t>0</a:t>
                </a:r>
              </a:p>
              <a:p>
                <a:r>
                  <a:rPr lang="en-US" altLang="ja-JP" i="1" dirty="0"/>
                  <a:t>t</a:t>
                </a:r>
                <a:r>
                  <a:rPr lang="en-US" altLang="ja-JP" dirty="0"/>
                  <a:t> = </a:t>
                </a:r>
                <a:r>
                  <a:rPr lang="en-US" altLang="ja-JP" i="1" dirty="0"/>
                  <a:t>d</a:t>
                </a:r>
                <a:r>
                  <a:rPr lang="ja-JP" altLang="en-US" i="1" dirty="0"/>
                  <a:t>・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 i="0" smtClean="0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altLang="ja-JP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endParaRPr lang="en-US" altLang="ja-JP" dirty="0"/>
              </a:p>
              <a:p>
                <a:r>
                  <a:rPr lang="en-US" altLang="ja-JP" dirty="0"/>
                  <a:t>BM (Normal Dipole)</a:t>
                </a:r>
                <a:r>
                  <a:rPr lang="ja-JP" altLang="en-US"/>
                  <a:t>：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  <m: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ja-JP" b="0" i="0" smtClean="0">
                        <a:latin typeface="Cambria Math" panose="02040503050406030204" pitchFamily="18" charset="0"/>
                        <a:ea typeface="Cambria Math" charset="0"/>
                        <a:cs typeface="Cambria Math" charset="0"/>
                      </a:rPr>
                      <m:t>distribution</m:t>
                    </m:r>
                  </m:oMath>
                </a14:m>
                <a:endParaRPr lang="en-US" altLang="ja-JP" dirty="0"/>
              </a:p>
              <a:p>
                <a:endParaRPr kumimoji="1" lang="en-US" altLang="ja-JP" dirty="0"/>
              </a:p>
              <a:p>
                <a:endParaRPr lang="en-US" altLang="ja-JP" dirty="0"/>
              </a:p>
              <a:p>
                <a:endParaRPr kumimoji="1" lang="en-US" altLang="ja-JP" dirty="0"/>
              </a:p>
              <a:p>
                <a:r>
                  <a:rPr lang="en-US" altLang="ja-JP" dirty="0"/>
                  <a:t>FM</a:t>
                </a:r>
                <a:r>
                  <a:rPr lang="ja-JP" altLang="en-US"/>
                  <a:t>（</a:t>
                </a:r>
                <a:r>
                  <a:rPr lang="en-US" altLang="ja-JP" dirty="0"/>
                  <a:t>Normal Quadrupole</a:t>
                </a:r>
                <a:r>
                  <a:rPr lang="ja-JP" altLang="en-US"/>
                  <a:t>）</a:t>
                </a:r>
                <a:r>
                  <a:rPr lang="ja-JP" altLang="en-US" dirty="0"/>
                  <a:t>：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>
                            <a:latin typeface="Cambria Math" charset="0"/>
                          </a:rPr>
                          <m:t>cos</m:t>
                        </m:r>
                        <m:r>
                          <a:rPr lang="en-US" altLang="ja-JP" b="0" i="1" smtClean="0">
                            <a:latin typeface="Cambria Math" charset="0"/>
                          </a:rPr>
                          <m:t>2</m:t>
                        </m:r>
                      </m:fName>
                      <m:e>
                        <m:r>
                          <a:rPr lang="en-US" altLang="ja-JP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en-US" altLang="ja-JP" dirty="0"/>
                  <a:t> Distribution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4" name="テキスト ボックス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304" y="3006027"/>
                <a:ext cx="5261697" cy="2031325"/>
              </a:xfrm>
              <a:prstGeom prst="rect">
                <a:avLst/>
              </a:prstGeom>
              <a:blipFill>
                <a:blip r:embed="rId6"/>
                <a:stretch>
                  <a:fillRect l="-964" t="-1242" b="-3106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FA272265-EB0D-014D-94FE-8672CC628DC1}"/>
              </a:ext>
            </a:extLst>
          </p:cNvPr>
          <p:cNvCxnSpPr/>
          <p:nvPr/>
        </p:nvCxnSpPr>
        <p:spPr>
          <a:xfrm>
            <a:off x="-698154" y="3994384"/>
            <a:ext cx="886921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線矢印コネクタ 5"/>
          <p:cNvCxnSpPr>
            <a:stCxn id="11" idx="3"/>
          </p:cNvCxnSpPr>
          <p:nvPr/>
        </p:nvCxnSpPr>
        <p:spPr>
          <a:xfrm flipV="1">
            <a:off x="3268724" y="2941983"/>
            <a:ext cx="1321896" cy="10671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矢印コネクタ 9"/>
          <p:cNvCxnSpPr/>
          <p:nvPr/>
        </p:nvCxnSpPr>
        <p:spPr>
          <a:xfrm flipH="1">
            <a:off x="4114928" y="2941983"/>
            <a:ext cx="480386" cy="3917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テキスト ボックス 14"/>
          <p:cNvSpPr txBox="1"/>
          <p:nvPr/>
        </p:nvSpPr>
        <p:spPr>
          <a:xfrm>
            <a:off x="3440608" y="3710844"/>
            <a:ext cx="328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θ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テキスト ボックス 15"/>
              <p:cNvSpPr txBox="1"/>
              <p:nvPr/>
            </p:nvSpPr>
            <p:spPr>
              <a:xfrm>
                <a:off x="4661334" y="2744187"/>
                <a:ext cx="129727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b="0" i="1" smtClean="0">
                          <a:latin typeface="Cambria Math" charset="0"/>
                        </a:rPr>
                        <m:t>𝑡</m:t>
                      </m:r>
                      <m:r>
                        <a:rPr kumimoji="1" lang="en-US" altLang="ja-JP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≈</m:t>
                      </m:r>
                      <m:r>
                        <a:rPr kumimoji="1" lang="en-US" altLang="ja-JP" b="0" i="1" smtClean="0">
                          <a:latin typeface="Cambria Math" charset="0"/>
                        </a:rPr>
                        <m:t>𝑑</m:t>
                      </m:r>
                      <m:r>
                        <a:rPr kumimoji="1" lang="en-US" altLang="ja-JP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×</m:t>
                      </m:r>
                      <m:func>
                        <m:funcPr>
                          <m:ctrlPr>
                            <a:rPr kumimoji="1" lang="en-US" altLang="ja-JP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ja-JP" b="0" i="0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cos</m:t>
                          </m:r>
                        </m:fName>
                        <m:e>
                          <m:r>
                            <a:rPr kumimoji="1" lang="en-US" altLang="ja-JP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16" name="テキスト ボックス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1334" y="2744187"/>
                <a:ext cx="1297278" cy="276999"/>
              </a:xfrm>
              <a:prstGeom prst="rect">
                <a:avLst/>
              </a:prstGeom>
              <a:blipFill>
                <a:blip r:embed="rId7"/>
                <a:stretch>
                  <a:fillRect l="-1942" r="-1942" b="-9091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682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Create Uniform Field</a:t>
            </a:r>
            <a:r>
              <a:rPr kumimoji="1" lang="ja-JP" altLang="en-US"/>
              <a:t>：</a:t>
            </a:r>
            <a:r>
              <a:rPr kumimoji="1" lang="en-US" altLang="ja-JP" dirty="0"/>
              <a:t>LHC</a:t>
            </a:r>
            <a:r>
              <a:rPr lang="en-US" altLang="ja-JP" dirty="0"/>
              <a:t> Dipole</a:t>
            </a:r>
            <a:endParaRPr kumimoji="1"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/>
              <p:cNvSpPr>
                <a:spLocks noGrp="1"/>
              </p:cNvSpPr>
              <p:nvPr>
                <p:ph idx="1"/>
              </p:nvPr>
            </p:nvSpPr>
            <p:spPr>
              <a:xfrm>
                <a:off x="1072310" y="1946715"/>
                <a:ext cx="2397224" cy="2352154"/>
              </a:xfr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i="1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d>
                        <m:dPr>
                          <m:ctrlPr>
                            <a:rPr lang="ja-JP" alt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ja-JP" i="1" dirty="0">
                              <a:latin typeface="Cambria Math" charset="0"/>
                            </a:rPr>
                            <m:t>𝑥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,</m:t>
                          </m:r>
                          <m:r>
                            <a:rPr lang="en-US" altLang="ja-JP" i="1" dirty="0">
                              <a:latin typeface="Cambria Math" charset="0"/>
                            </a:rPr>
                            <m:t>𝑦</m:t>
                          </m:r>
                        </m:e>
                      </m:d>
                      <m:r>
                        <a:rPr lang="mr-IN" altLang="ja-JP" i="1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f>
                        <m:fPr>
                          <m:ctrlPr>
                            <a:rPr lang="mr-IN" altLang="ja-JP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ja-JP" i="1">
                                  <a:solidFill>
                                    <a:prstClr val="black"/>
                                  </a:solidFill>
                                  <a:latin typeface="Cambria Math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𝑗𝑑</m:t>
                          </m:r>
                        </m:num>
                        <m:den>
                          <m:r>
                            <a:rPr lang="en-US" altLang="ja-JP" i="1">
                              <a:solidFill>
                                <a:prstClr val="black"/>
                              </a:solidFill>
                              <a:latin typeface="Cambria Math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1" lang="en-US" altLang="ja-JP" dirty="0"/>
              </a:p>
              <a:p>
                <a:pPr marL="0" indent="0">
                  <a:buNone/>
                </a:pPr>
                <a:r>
                  <a:rPr lang="en-US" altLang="ja-JP" dirty="0"/>
                  <a:t>    </a:t>
                </a:r>
                <a:r>
                  <a:rPr lang="en-US" altLang="ja-JP" i="1" dirty="0"/>
                  <a:t>j</a:t>
                </a:r>
                <a:r>
                  <a:rPr lang="en-US" altLang="ja-JP" dirty="0"/>
                  <a:t> = 400 A/mm</a:t>
                </a:r>
                <a:r>
                  <a:rPr lang="en-US" altLang="ja-JP" baseline="30000" dirty="0"/>
                  <a:t>2</a:t>
                </a:r>
              </a:p>
              <a:p>
                <a:pPr marL="0" indent="0">
                  <a:buNone/>
                </a:pPr>
                <a:r>
                  <a:rPr lang="en-US" altLang="ja-JP" i="1" dirty="0"/>
                  <a:t>   d</a:t>
                </a:r>
                <a:r>
                  <a:rPr kumimoji="1" lang="en-US" altLang="ja-JP" dirty="0"/>
                  <a:t> = 3 cm</a:t>
                </a:r>
              </a:p>
              <a:p>
                <a:pPr marL="0" indent="0">
                  <a:buNone/>
                </a:pPr>
                <a:r>
                  <a:rPr lang="en-US" altLang="ja-JP" dirty="0"/>
                  <a:t>   </a:t>
                </a:r>
                <a:r>
                  <a:rPr lang="en-US" altLang="ja-JP" i="1" dirty="0"/>
                  <a:t>B</a:t>
                </a:r>
                <a:r>
                  <a:rPr lang="en-US" altLang="ja-JP" i="1" baseline="-25000" dirty="0"/>
                  <a:t>y</a:t>
                </a:r>
                <a:r>
                  <a:rPr lang="en-US" altLang="ja-JP" dirty="0"/>
                  <a:t> = 8.3 T</a:t>
                </a:r>
                <a:endParaRPr kumimoji="1" lang="ja-JP" altLang="en-US" dirty="0"/>
              </a:p>
            </p:txBody>
          </p:sp>
        </mc:Choice>
        <mc:Fallback xmlns="">
          <p:sp>
            <p:nvSpPr>
              <p:cNvPr id="3" name="コンテンツ プレースホルダー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2310" y="1946715"/>
                <a:ext cx="2397224" cy="2352154"/>
              </a:xfrm>
              <a:blipFill>
                <a:blip r:embed="rId2"/>
                <a:stretch>
                  <a:fillRect/>
                </a:stretch>
              </a:blipFill>
              <a:ln>
                <a:solidFill>
                  <a:schemeClr val="accent5">
                    <a:lumMod val="75000"/>
                  </a:schemeClr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BFD8200A-C0F5-9643-8643-AA171D899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14</a:t>
            </a:fld>
            <a:endParaRPr lang="ja-JP" altLang="en-US"/>
          </a:p>
        </p:txBody>
      </p:sp>
      <p:pic>
        <p:nvPicPr>
          <p:cNvPr id="4" name="図 4">
            <a:extLst>
              <a:ext uri="{FF2B5EF4-FFF2-40B4-BE49-F238E27FC236}">
                <a16:creationId xmlns:a16="http://schemas.microsoft.com/office/drawing/2014/main" id="{D0D9DA2E-87C8-AA49-A7C8-5DE36E109E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11305" y="1524861"/>
            <a:ext cx="4284268" cy="512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AC0769D8-8D55-554D-8C48-C4E2E5CAB75C}"/>
              </a:ext>
            </a:extLst>
          </p:cNvPr>
          <p:cNvSpPr>
            <a:spLocks noChangeAspect="1"/>
          </p:cNvSpPr>
          <p:nvPr/>
        </p:nvSpPr>
        <p:spPr>
          <a:xfrm flipH="1">
            <a:off x="3818470" y="2338249"/>
            <a:ext cx="3522854" cy="3519633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 w="412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>
            <a:extLst>
              <a:ext uri="{FF2B5EF4-FFF2-40B4-BE49-F238E27FC236}">
                <a16:creationId xmlns:a16="http://schemas.microsoft.com/office/drawing/2014/main" id="{AC0769D8-8D55-554D-8C48-C4E2E5CAB75C}"/>
              </a:ext>
            </a:extLst>
          </p:cNvPr>
          <p:cNvSpPr>
            <a:spLocks noChangeAspect="1"/>
          </p:cNvSpPr>
          <p:nvPr/>
        </p:nvSpPr>
        <p:spPr>
          <a:xfrm flipH="1">
            <a:off x="5159593" y="2360019"/>
            <a:ext cx="3522854" cy="3519633"/>
          </a:xfrm>
          <a:prstGeom prst="ellipse">
            <a:avLst/>
          </a:prstGeom>
          <a:solidFill>
            <a:schemeClr val="accent4">
              <a:lumMod val="20000"/>
              <a:lumOff val="80000"/>
              <a:alpha val="50000"/>
            </a:schemeClr>
          </a:solidFill>
          <a:ln w="412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037344" y="2104222"/>
            <a:ext cx="3204403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Actual Coil</a:t>
            </a:r>
          </a:p>
          <a:p>
            <a:endParaRPr lang="en-US" altLang="ja-JP" dirty="0"/>
          </a:p>
          <a:p>
            <a:r>
              <a:rPr lang="en-US" altLang="ja-JP" dirty="0"/>
              <a:t>Inner Cable</a:t>
            </a:r>
          </a:p>
          <a:p>
            <a:r>
              <a:rPr lang="en-US" altLang="ja-JP" dirty="0"/>
              <a:t>Width</a:t>
            </a:r>
            <a:r>
              <a:rPr lang="ja-JP" altLang="en-US"/>
              <a:t>：</a:t>
            </a:r>
            <a:r>
              <a:rPr lang="en-US" altLang="ja-JP" dirty="0"/>
              <a:t>15.1 mm</a:t>
            </a:r>
          </a:p>
          <a:p>
            <a:r>
              <a:rPr lang="en-US" altLang="ja-JP" dirty="0"/>
              <a:t>Thickness</a:t>
            </a:r>
            <a:r>
              <a:rPr lang="ja-JP" altLang="en-US"/>
              <a:t>：</a:t>
            </a:r>
            <a:r>
              <a:rPr lang="en-US" altLang="ja-JP" dirty="0"/>
              <a:t>1.9 mm</a:t>
            </a:r>
          </a:p>
          <a:p>
            <a:r>
              <a:rPr lang="en-US" altLang="ja-JP" dirty="0"/>
              <a:t>Turn Number</a:t>
            </a:r>
            <a:r>
              <a:rPr lang="ja-JP" altLang="en-US"/>
              <a:t>：</a:t>
            </a:r>
            <a:r>
              <a:rPr lang="en-US" altLang="ja-JP" dirty="0"/>
              <a:t>15*2</a:t>
            </a:r>
          </a:p>
          <a:p>
            <a:r>
              <a:rPr lang="en-US" altLang="ja-JP" dirty="0"/>
              <a:t>Current Density</a:t>
            </a:r>
            <a:r>
              <a:rPr kumimoji="1" lang="ja-JP" altLang="en-US"/>
              <a:t>：</a:t>
            </a:r>
            <a:r>
              <a:rPr kumimoji="1" lang="en-US" altLang="ja-JP" dirty="0"/>
              <a:t>400 A/mm</a:t>
            </a:r>
            <a:r>
              <a:rPr kumimoji="1" lang="en-US" altLang="ja-JP" baseline="30000" dirty="0"/>
              <a:t>2</a:t>
            </a:r>
          </a:p>
          <a:p>
            <a:endParaRPr lang="en-US" altLang="ja-JP" dirty="0"/>
          </a:p>
          <a:p>
            <a:r>
              <a:rPr lang="en-US" altLang="ja-JP" dirty="0"/>
              <a:t>Outer Cable</a:t>
            </a:r>
          </a:p>
          <a:p>
            <a:r>
              <a:rPr lang="en-US" altLang="ja-JP" dirty="0"/>
              <a:t>Width</a:t>
            </a:r>
            <a:r>
              <a:rPr kumimoji="1" lang="ja-JP" altLang="en-US"/>
              <a:t>：</a:t>
            </a:r>
            <a:r>
              <a:rPr kumimoji="1" lang="en-US" altLang="ja-JP" dirty="0"/>
              <a:t>15.1 mm</a:t>
            </a:r>
          </a:p>
          <a:p>
            <a:r>
              <a:rPr lang="en-US" altLang="ja-JP" dirty="0"/>
              <a:t>Thickness</a:t>
            </a:r>
            <a:r>
              <a:rPr lang="ja-JP" altLang="en-US"/>
              <a:t>：</a:t>
            </a:r>
            <a:r>
              <a:rPr lang="en-US" altLang="ja-JP" dirty="0"/>
              <a:t>1.48 mm</a:t>
            </a:r>
          </a:p>
          <a:p>
            <a:r>
              <a:rPr lang="en-US" altLang="ja-JP" dirty="0"/>
              <a:t>Turn Number</a:t>
            </a:r>
            <a:r>
              <a:rPr lang="ja-JP" altLang="en-US"/>
              <a:t>：</a:t>
            </a:r>
            <a:r>
              <a:rPr lang="en-US" altLang="ja-JP" dirty="0"/>
              <a:t>26*2</a:t>
            </a:r>
          </a:p>
          <a:p>
            <a:r>
              <a:rPr lang="en-US" altLang="ja-JP" dirty="0"/>
              <a:t>Current Density</a:t>
            </a:r>
            <a:r>
              <a:rPr kumimoji="1" lang="ja-JP" altLang="en-US"/>
              <a:t>：</a:t>
            </a:r>
            <a:r>
              <a:rPr kumimoji="1" lang="en-US" altLang="ja-JP" dirty="0"/>
              <a:t>520 A/mm</a:t>
            </a:r>
            <a:r>
              <a:rPr kumimoji="1" lang="en-US" altLang="ja-JP" baseline="30000" dirty="0"/>
              <a:t>2</a:t>
            </a:r>
            <a:endParaRPr kumimoji="1" lang="ja-JP" altLang="en-US" baseline="30000" dirty="0"/>
          </a:p>
        </p:txBody>
      </p:sp>
      <p:pic>
        <p:nvPicPr>
          <p:cNvPr id="11" name="図 10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6" y="4467497"/>
            <a:ext cx="2946640" cy="1941648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3975100" y="6409145"/>
            <a:ext cx="5730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Power consumption</a:t>
            </a:r>
            <a:r>
              <a:rPr kumimoji="1" lang="ja-JP" altLang="en-US"/>
              <a:t>：</a:t>
            </a:r>
            <a:r>
              <a:rPr kumimoji="1" lang="en-US" altLang="ja-JP" dirty="0"/>
              <a:t>total LHC</a:t>
            </a:r>
            <a:r>
              <a:rPr lang="en-US" altLang="ja-JP" dirty="0"/>
              <a:t>: </a:t>
            </a:r>
            <a:r>
              <a:rPr kumimoji="1" lang="en-US" altLang="ja-JP" dirty="0"/>
              <a:t>120MW 〜 600W/Tm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550349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Normal Conducting Magnet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1558532"/>
            <a:ext cx="9520158" cy="3450613"/>
          </a:xfrm>
        </p:spPr>
        <p:txBody>
          <a:bodyPr/>
          <a:lstStyle/>
          <a:p>
            <a:r>
              <a:rPr kumimoji="1" lang="en-US" altLang="ja-JP" dirty="0"/>
              <a:t>Ohmic Heating</a:t>
            </a:r>
            <a:r>
              <a:rPr lang="ja-JP" altLang="en-US"/>
              <a:t>：</a:t>
            </a:r>
            <a:r>
              <a:rPr lang="en-US" altLang="ja-JP" b="1" i="1" dirty="0">
                <a:solidFill>
                  <a:srgbClr val="FF0000"/>
                </a:solidFill>
              </a:rPr>
              <a:t>W = VI = RI</a:t>
            </a:r>
            <a:r>
              <a:rPr lang="en-US" altLang="ja-JP" b="1" baseline="30000" dirty="0">
                <a:solidFill>
                  <a:srgbClr val="FF0000"/>
                </a:solidFill>
              </a:rPr>
              <a:t>2</a:t>
            </a:r>
            <a:r>
              <a:rPr lang="en-US" altLang="ja-JP" b="1" dirty="0">
                <a:solidFill>
                  <a:srgbClr val="FF0000"/>
                </a:solidFill>
              </a:rPr>
              <a:t> </a:t>
            </a:r>
            <a:r>
              <a:rPr lang="ja-JP" altLang="en-US" b="1">
                <a:solidFill>
                  <a:srgbClr val="FF0000"/>
                </a:solidFill>
              </a:rPr>
              <a:t> </a:t>
            </a:r>
            <a:r>
              <a:rPr lang="ja-JP" altLang="en-US" b="1"/>
              <a:t>→</a:t>
            </a:r>
            <a:r>
              <a:rPr lang="ja-JP" altLang="en-US"/>
              <a:t> </a:t>
            </a:r>
            <a:r>
              <a:rPr lang="en-US" altLang="ja-JP" dirty="0"/>
              <a:t>Cooling limitation</a:t>
            </a:r>
            <a:r>
              <a:rPr lang="ja-JP" altLang="en-US"/>
              <a:t>：</a:t>
            </a:r>
            <a:r>
              <a:rPr lang="en-US" altLang="ja-JP" dirty="0"/>
              <a:t>10 A/mm</a:t>
            </a:r>
            <a:r>
              <a:rPr lang="en-US" altLang="ja-JP" baseline="30000" dirty="0"/>
              <a:t>2</a:t>
            </a:r>
            <a:endParaRPr kumimoji="1" lang="en-US" altLang="ja-JP" baseline="30000" dirty="0"/>
          </a:p>
          <a:p>
            <a:r>
              <a:rPr kumimoji="1" lang="en-US" altLang="ja-JP" dirty="0"/>
              <a:t>1/40</a:t>
            </a:r>
            <a:r>
              <a:rPr lang="en-US" altLang="ja-JP" dirty="0"/>
              <a:t> of Superconductor</a:t>
            </a:r>
            <a:r>
              <a:rPr kumimoji="1" lang="ja-JP" altLang="en-US"/>
              <a:t>：</a:t>
            </a:r>
            <a:r>
              <a:rPr kumimoji="1" lang="en-US" altLang="ja-JP" dirty="0"/>
              <a:t>40 times large coil?</a:t>
            </a:r>
            <a:r>
              <a:rPr kumimoji="1" lang="ja-JP" altLang="en-US"/>
              <a:t>：</a:t>
            </a:r>
            <a:r>
              <a:rPr kumimoji="1" lang="en-US" altLang="ja-JP" dirty="0"/>
              <a:t>Not real</a:t>
            </a:r>
          </a:p>
          <a:p>
            <a:r>
              <a:rPr lang="en-US" altLang="ja-JP" dirty="0"/>
              <a:t>Real normal magnet</a:t>
            </a:r>
            <a:r>
              <a:rPr lang="ja-JP" altLang="en-US"/>
              <a:t>：</a:t>
            </a:r>
            <a:r>
              <a:rPr lang="en-US" altLang="ja-JP" dirty="0"/>
              <a:t>Magnetic circuit with Iron Yoke</a:t>
            </a:r>
          </a:p>
          <a:p>
            <a:r>
              <a:rPr lang="en-US" altLang="ja-JP" dirty="0"/>
              <a:t>Iron Saturation</a:t>
            </a:r>
            <a:r>
              <a:rPr lang="ja-JP" altLang="en-US"/>
              <a:t>：</a:t>
            </a:r>
            <a:r>
              <a:rPr lang="en-US" altLang="ja-JP" dirty="0"/>
              <a:t>2 T limit</a:t>
            </a:r>
            <a:endParaRPr kumimoji="1" lang="ja-JP" altLang="en-US" dirty="0"/>
          </a:p>
        </p:txBody>
      </p:sp>
      <p:sp>
        <p:nvSpPr>
          <p:cNvPr id="14" name="スライド番号プレースホルダー 1">
            <a:extLst>
              <a:ext uri="{FF2B5EF4-FFF2-40B4-BE49-F238E27FC236}">
                <a16:creationId xmlns:a16="http://schemas.microsoft.com/office/drawing/2014/main" id="{5E367EC9-A6B6-554E-B786-91F45FACF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15</a:t>
            </a:fld>
            <a:endParaRPr lang="ja-JP" altLang="en-US"/>
          </a:p>
        </p:txBody>
      </p:sp>
      <p:pic>
        <p:nvPicPr>
          <p:cNvPr id="4" name="図 36">
            <a:extLst>
              <a:ext uri="{FF2B5EF4-FFF2-40B4-BE49-F238E27FC236}">
                <a16:creationId xmlns:a16="http://schemas.microsoft.com/office/drawing/2014/main" id="{0BAEB3CA-7440-8B44-95D9-B7FA8C94235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30376" y="3658261"/>
            <a:ext cx="3862094" cy="270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B01252-6305-F948-AC2A-8BA28A3CDCCF}"/>
              </a:ext>
            </a:extLst>
          </p:cNvPr>
          <p:cNvSpPr txBox="1"/>
          <p:nvPr/>
        </p:nvSpPr>
        <p:spPr>
          <a:xfrm>
            <a:off x="4772324" y="4736461"/>
            <a:ext cx="322319" cy="366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g</a:t>
            </a:r>
            <a:endParaRPr kumimoji="1" lang="ja-JP" altLang="en-US" dirty="0"/>
          </a:p>
        </p:txBody>
      </p:sp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63970C60-9D64-3445-821D-C3CDAF9DA7D6}"/>
              </a:ext>
            </a:extLst>
          </p:cNvPr>
          <p:cNvCxnSpPr>
            <a:cxnSpLocks/>
          </p:cNvCxnSpPr>
          <p:nvPr/>
        </p:nvCxnSpPr>
        <p:spPr>
          <a:xfrm>
            <a:off x="4785024" y="4711061"/>
            <a:ext cx="0" cy="518517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1AC0CD1-80AF-3742-9BA1-B2F22343DFC4}"/>
              </a:ext>
            </a:extLst>
          </p:cNvPr>
          <p:cNvSpPr txBox="1"/>
          <p:nvPr/>
        </p:nvSpPr>
        <p:spPr>
          <a:xfrm>
            <a:off x="6438190" y="4760105"/>
            <a:ext cx="2449710" cy="2000548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H=NI</a:t>
            </a:r>
          </a:p>
          <a:p>
            <a:r>
              <a:rPr lang="en-US" altLang="ja-JP" i="1" dirty="0"/>
              <a:t>B</a:t>
            </a:r>
            <a:r>
              <a:rPr lang="en-US" altLang="ja-JP" dirty="0"/>
              <a:t>~μ</a:t>
            </a:r>
            <a:r>
              <a:rPr lang="en-US" altLang="ja-JP" baseline="-25000" dirty="0"/>
              <a:t>0</a:t>
            </a:r>
            <a:r>
              <a:rPr lang="en-US" altLang="ja-JP" i="1" dirty="0"/>
              <a:t>NI</a:t>
            </a:r>
            <a:r>
              <a:rPr lang="en-US" altLang="ja-JP" dirty="0"/>
              <a:t>/</a:t>
            </a:r>
            <a:r>
              <a:rPr lang="en-US" altLang="ja-JP" i="1" dirty="0"/>
              <a:t>g</a:t>
            </a:r>
          </a:p>
          <a:p>
            <a:r>
              <a:rPr lang="en-US" altLang="ja-JP" sz="1600" i="1" dirty="0"/>
              <a:t>P </a:t>
            </a:r>
            <a:r>
              <a:rPr lang="en-US" altLang="ja-JP" sz="1600" dirty="0"/>
              <a:t>= </a:t>
            </a:r>
            <a:r>
              <a:rPr lang="en-US" altLang="ja-JP" sz="1600" dirty="0" err="1"/>
              <a:t>ρ</a:t>
            </a:r>
            <a:r>
              <a:rPr lang="en-US" altLang="ja-JP" sz="1600" i="1" dirty="0" err="1"/>
              <a:t>i</a:t>
            </a:r>
            <a:r>
              <a:rPr lang="en-US" altLang="ja-JP" sz="1600" i="1" dirty="0"/>
              <a:t>(NI)L</a:t>
            </a:r>
            <a:r>
              <a:rPr lang="en-US" altLang="ja-JP" sz="1600" dirty="0"/>
              <a:t> </a:t>
            </a:r>
          </a:p>
          <a:p>
            <a:r>
              <a:rPr lang="en-US" altLang="ja-JP" sz="1600" dirty="0"/>
              <a:t>    ~ </a:t>
            </a:r>
            <a:r>
              <a:rPr lang="en-US" altLang="ja-JP" sz="1600" dirty="0" err="1"/>
              <a:t>ρ</a:t>
            </a:r>
            <a:r>
              <a:rPr lang="en-US" altLang="ja-JP" sz="1600" i="1" dirty="0" err="1"/>
              <a:t>jBLg</a:t>
            </a:r>
            <a:r>
              <a:rPr lang="en-US" altLang="ja-JP" sz="1600" i="1" dirty="0"/>
              <a:t>/</a:t>
            </a:r>
            <a:r>
              <a:rPr lang="en-US" altLang="ja-JP" sz="1600" dirty="0"/>
              <a:t>μ</a:t>
            </a:r>
            <a:r>
              <a:rPr lang="en-US" altLang="ja-JP" sz="1600" baseline="-25000" dirty="0"/>
              <a:t>0</a:t>
            </a:r>
            <a:r>
              <a:rPr lang="en-US" altLang="ja-JP" sz="1600" dirty="0"/>
              <a:t> </a:t>
            </a:r>
            <a:r>
              <a:rPr lang="en-US" altLang="ja-JP" sz="1400" i="1" dirty="0"/>
              <a:t> </a:t>
            </a:r>
          </a:p>
          <a:p>
            <a:r>
              <a:rPr lang="en-US" altLang="ja-JP" sz="1400" i="1" dirty="0"/>
              <a:t>(P</a:t>
            </a:r>
            <a:r>
              <a:rPr lang="en-US" altLang="ja-JP" sz="1400" dirty="0"/>
              <a:t>: Power consumption</a:t>
            </a:r>
            <a:r>
              <a:rPr lang="ja-JP" altLang="en-US" sz="1400"/>
              <a:t>、</a:t>
            </a:r>
            <a:endParaRPr lang="en-US" altLang="ja-JP" sz="1400" dirty="0"/>
          </a:p>
          <a:p>
            <a:r>
              <a:rPr lang="en-US" altLang="ja-JP" sz="1400" dirty="0" err="1"/>
              <a:t>ρ</a:t>
            </a:r>
            <a:r>
              <a:rPr lang="en-US" altLang="ja-JP" sz="1400" dirty="0"/>
              <a:t>: Resistivity</a:t>
            </a:r>
          </a:p>
          <a:p>
            <a:r>
              <a:rPr lang="en-US" altLang="ja-JP" sz="1400" i="1" dirty="0"/>
              <a:t>j</a:t>
            </a:r>
            <a:r>
              <a:rPr lang="en-US" altLang="ja-JP" sz="1400" dirty="0"/>
              <a:t>: Current Density, </a:t>
            </a:r>
          </a:p>
          <a:p>
            <a:r>
              <a:rPr lang="en-US" altLang="ja-JP" sz="1400" i="1" dirty="0"/>
              <a:t>L</a:t>
            </a:r>
            <a:r>
              <a:rPr lang="en-US" altLang="ja-JP" sz="1400" dirty="0"/>
              <a:t>: Conductor length / turn</a:t>
            </a:r>
            <a:r>
              <a:rPr lang="ja-JP" altLang="en-US" sz="1400"/>
              <a:t>）</a:t>
            </a:r>
            <a:endParaRPr kumimoji="1" lang="ja-JP" altLang="en-US" i="1" dirty="0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4634F31B-E4BA-F44B-A832-D547341583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5306" y="3171585"/>
            <a:ext cx="4251152" cy="256069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343" y="4176220"/>
            <a:ext cx="3160074" cy="210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/>
          <p:cNvSpPr/>
          <p:nvPr/>
        </p:nvSpPr>
        <p:spPr>
          <a:xfrm>
            <a:off x="198775" y="645541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1400" dirty="0"/>
              <a:t>0.05(gap)*0.1(width)*1(length)m &amp; 2T ~ 15kW (@ 10A/mm</a:t>
            </a:r>
            <a:r>
              <a:rPr lang="en-US" altLang="ja-JP" sz="1400" baseline="30000" dirty="0"/>
              <a:t>2</a:t>
            </a:r>
            <a:r>
              <a:rPr lang="en-US" altLang="ja-JP" sz="1400" dirty="0"/>
              <a:t>) 〜 7kW/Tm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202589" y="5837323"/>
            <a:ext cx="294337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LHC with Normal Magnet</a:t>
            </a:r>
          </a:p>
          <a:p>
            <a:r>
              <a:rPr lang="en-US" altLang="ja-JP" dirty="0"/>
              <a:t>4 times large accelerator</a:t>
            </a:r>
          </a:p>
          <a:p>
            <a:r>
              <a:rPr kumimoji="1" lang="en-US" altLang="ja-JP" dirty="0"/>
              <a:t>10</a:t>
            </a:r>
            <a:r>
              <a:rPr lang="en-US" altLang="ja-JP" dirty="0"/>
              <a:t> times large Power Cons.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463517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17454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8787" y="798973"/>
            <a:ext cx="7497762" cy="595011"/>
          </a:xfrm>
        </p:spPr>
        <p:txBody>
          <a:bodyPr>
            <a:normAutofit/>
          </a:bodyPr>
          <a:lstStyle/>
          <a:p>
            <a:r>
              <a:rPr lang="en-US" altLang="ja-JP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Superconducting Accelerator Magnet</a:t>
            </a:r>
            <a:endParaRPr lang="ja-JP" altLang="en-US" dirty="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17</a:t>
            </a:fld>
            <a:endParaRPr lang="ja-JP" altLang="en-US" dirty="0"/>
          </a:p>
        </p:txBody>
      </p:sp>
      <p:pic>
        <p:nvPicPr>
          <p:cNvPr id="6" name="Picture 8" descr="keyin-ys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198" y="3708460"/>
            <a:ext cx="3616255" cy="296295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3985" y="3693309"/>
            <a:ext cx="3136386" cy="3021694"/>
          </a:xfrm>
          <a:prstGeom prst="rect">
            <a:avLst/>
          </a:prstGeom>
        </p:spPr>
      </p:pic>
      <p:grpSp>
        <p:nvGrpSpPr>
          <p:cNvPr id="8" name="図形グループ 7"/>
          <p:cNvGrpSpPr/>
          <p:nvPr/>
        </p:nvGrpSpPr>
        <p:grpSpPr>
          <a:xfrm>
            <a:off x="4733985" y="1754720"/>
            <a:ext cx="7269468" cy="1778449"/>
            <a:chOff x="86829" y="522962"/>
            <a:chExt cx="8980227" cy="2707168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29" y="608641"/>
              <a:ext cx="8980227" cy="262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テキスト ボックス 9"/>
            <p:cNvSpPr txBox="1"/>
            <p:nvPr/>
          </p:nvSpPr>
          <p:spPr>
            <a:xfrm>
              <a:off x="3428257" y="649961"/>
              <a:ext cx="1323709" cy="4685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srgbClr val="FFFF00"/>
                  </a:solidFill>
                </a:rPr>
                <a:t>HL-LHC</a:t>
              </a:r>
              <a:endParaRPr kumimoji="1" lang="ja-JP" altLang="en-US" sz="1400" dirty="0">
                <a:solidFill>
                  <a:srgbClr val="FFFF00"/>
                </a:solidFill>
              </a:endParaRPr>
            </a:p>
          </p:txBody>
        </p:sp>
        <p:sp>
          <p:nvSpPr>
            <p:cNvPr id="11" name="テキスト ボックス 10"/>
            <p:cNvSpPr txBox="1"/>
            <p:nvPr/>
          </p:nvSpPr>
          <p:spPr>
            <a:xfrm>
              <a:off x="4622056" y="2567662"/>
              <a:ext cx="2113574" cy="468500"/>
            </a:xfrm>
            <a:prstGeom prst="rect">
              <a:avLst/>
            </a:prstGeom>
            <a:no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400" dirty="0">
                  <a:solidFill>
                    <a:schemeClr val="bg1"/>
                  </a:solidFill>
                </a:rPr>
                <a:t>Nominal LHC</a:t>
              </a:r>
              <a:endParaRPr kumimoji="1" lang="ja-JP" alt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2094756" y="2707361"/>
              <a:ext cx="752890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NC D1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4799856" y="522962"/>
              <a:ext cx="1640040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IT Quads.</a:t>
              </a:r>
              <a:r>
                <a:rPr lang="en-US" altLang="ja-JP" sz="1100" dirty="0">
                  <a:solidFill>
                    <a:srgbClr val="FFFF00"/>
                  </a:solidFill>
                </a:rPr>
                <a:t> w/ Nb</a:t>
              </a:r>
              <a:r>
                <a:rPr lang="en-US" altLang="ja-JP" sz="1100" baseline="-25000" dirty="0">
                  <a:solidFill>
                    <a:srgbClr val="FFFF00"/>
                  </a:solidFill>
                </a:rPr>
                <a:t>3</a:t>
              </a:r>
              <a:r>
                <a:rPr lang="en-US" altLang="ja-JP" sz="1100" dirty="0">
                  <a:solidFill>
                    <a:srgbClr val="FFFF00"/>
                  </a:solidFill>
                </a:rPr>
                <a:t>Sn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直線矢印コネクタ 13"/>
            <p:cNvCxnSpPr/>
            <p:nvPr/>
          </p:nvCxnSpPr>
          <p:spPr>
            <a:xfrm flipV="1">
              <a:off x="7403356" y="1881862"/>
              <a:ext cx="850900" cy="10160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テキスト ボックス 14"/>
            <p:cNvSpPr txBox="1"/>
            <p:nvPr/>
          </p:nvSpPr>
          <p:spPr>
            <a:xfrm>
              <a:off x="1104156" y="1361162"/>
              <a:ext cx="695463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SC D1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151656" y="637261"/>
              <a:ext cx="1297457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chemeClr val="bg1"/>
                  </a:solidFill>
                </a:rPr>
                <a:t>IT Quads.&amp; D1</a:t>
              </a:r>
              <a:endParaRPr kumimoji="1" lang="ja-JP" alt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2107456" y="802362"/>
              <a:ext cx="1018243" cy="6558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Corrector </a:t>
              </a:r>
            </a:p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Package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pic>
          <p:nvPicPr>
            <p:cNvPr id="18" name="Picture 54" descr="United States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4261" y="1314226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46" descr="Japan icon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465" y="1600052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4" descr="Italy ic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92380" y="1398654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62" descr="Spain icon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0060" y="1406381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8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2879" y="1155277"/>
              <a:ext cx="433794" cy="43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8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19879" y="1028277"/>
              <a:ext cx="433794" cy="433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54" descr="United States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97161" y="869726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7860556" y="586462"/>
              <a:ext cx="457832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Q1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6361956" y="776962"/>
              <a:ext cx="533082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Q2a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4926856" y="840462"/>
              <a:ext cx="544963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Q2b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3656856" y="1094463"/>
              <a:ext cx="457832" cy="3982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100" dirty="0">
                  <a:solidFill>
                    <a:srgbClr val="FFFF00"/>
                  </a:solidFill>
                </a:rPr>
                <a:t>Q3</a:t>
              </a:r>
              <a:endParaRPr kumimoji="1" lang="ja-JP" altLang="en-US" sz="1100" dirty="0">
                <a:solidFill>
                  <a:srgbClr val="FFFF00"/>
                </a:solidFill>
              </a:endParaRPr>
            </a:p>
          </p:txBody>
        </p:sp>
        <p:pic>
          <p:nvPicPr>
            <p:cNvPr id="29" name="Picture 62" descr="Spain icon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5872" y="1665354"/>
              <a:ext cx="487680" cy="487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図 130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4787" y="2339062"/>
              <a:ext cx="931047" cy="7902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" name="テキスト ボックス 30"/>
            <p:cNvSpPr txBox="1"/>
            <p:nvPr/>
          </p:nvSpPr>
          <p:spPr>
            <a:xfrm>
              <a:off x="8254256" y="1626109"/>
              <a:ext cx="372683" cy="421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200">
                  <a:solidFill>
                    <a:schemeClr val="bg1"/>
                  </a:solidFill>
                </a:rPr>
                <a:t>IP</a:t>
              </a:r>
              <a:endParaRPr kumimoji="1" lang="ja-JP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32" name="円/楕円 31"/>
            <p:cNvSpPr/>
            <p:nvPr/>
          </p:nvSpPr>
          <p:spPr>
            <a:xfrm>
              <a:off x="715086" y="1161782"/>
              <a:ext cx="1480042" cy="1480042"/>
            </a:xfrm>
            <a:prstGeom prst="ellipse">
              <a:avLst/>
            </a:prstGeom>
            <a:ln w="19050">
              <a:solidFill>
                <a:srgbClr val="FF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100"/>
            </a:p>
          </p:txBody>
        </p:sp>
      </p:grpSp>
    </p:spTree>
    <p:extLst>
      <p:ext uri="{BB962C8B-B14F-4D97-AF65-F5344CB8AC3E}">
        <p14:creationId xmlns:p14="http://schemas.microsoft.com/office/powerpoint/2010/main" val="747510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20268" y="750178"/>
            <a:ext cx="9520158" cy="1104724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HL-LHC D1 magnet</a:t>
            </a:r>
            <a:br>
              <a:rPr kumimoji="1" lang="en-US" altLang="ja-JP" dirty="0"/>
            </a:br>
            <a:r>
              <a:rPr lang="en-US" altLang="ja-JP" dirty="0"/>
              <a:t>Lorentz</a:t>
            </a:r>
            <a:r>
              <a:rPr lang="ja-JP" altLang="en-US"/>
              <a:t> </a:t>
            </a:r>
            <a:r>
              <a:rPr lang="en-US" altLang="ja-JP" dirty="0"/>
              <a:t>force</a:t>
            </a:r>
            <a:endParaRPr kumimoji="1" lang="ja-JP" altLang="en-US" dirty="0"/>
          </a:p>
        </p:txBody>
      </p:sp>
      <p:grpSp>
        <p:nvGrpSpPr>
          <p:cNvPr id="5" name="図形グループ 4"/>
          <p:cNvGrpSpPr/>
          <p:nvPr/>
        </p:nvGrpSpPr>
        <p:grpSpPr>
          <a:xfrm>
            <a:off x="-43764" y="2036193"/>
            <a:ext cx="7140411" cy="4482483"/>
            <a:chOff x="-207586" y="754800"/>
            <a:chExt cx="9894942" cy="6211671"/>
          </a:xfrm>
        </p:grpSpPr>
        <p:pic>
          <p:nvPicPr>
            <p:cNvPr id="6" name="図 5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306" y="1196668"/>
              <a:ext cx="4761539" cy="4829770"/>
            </a:xfrm>
            <a:prstGeom prst="rect">
              <a:avLst/>
            </a:prstGeom>
          </p:spPr>
        </p:pic>
        <p:cxnSp>
          <p:nvCxnSpPr>
            <p:cNvPr id="7" name="直線矢印コネクタ 6"/>
            <p:cNvCxnSpPr/>
            <p:nvPr/>
          </p:nvCxnSpPr>
          <p:spPr>
            <a:xfrm flipH="1">
              <a:off x="6155348" y="2027181"/>
              <a:ext cx="838200" cy="444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テキスト ボックス 7"/>
            <p:cNvSpPr txBox="1"/>
            <p:nvPr/>
          </p:nvSpPr>
          <p:spPr>
            <a:xfrm>
              <a:off x="6948461" y="1787802"/>
              <a:ext cx="2637231" cy="51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Shell 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SUS304L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9" name="直線矢印コネクタ 8"/>
            <p:cNvCxnSpPr/>
            <p:nvPr/>
          </p:nvCxnSpPr>
          <p:spPr>
            <a:xfrm flipH="1" flipV="1">
              <a:off x="5529903" y="5012944"/>
              <a:ext cx="722562" cy="5314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テキスト ボックス 9"/>
            <p:cNvSpPr txBox="1"/>
            <p:nvPr/>
          </p:nvSpPr>
          <p:spPr>
            <a:xfrm>
              <a:off x="6184803" y="5415271"/>
              <a:ext cx="3145761" cy="895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Iron yoke</a:t>
              </a:r>
            </a:p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EFE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 by JFE steel ) 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1" name="直線矢印コネクタ 10"/>
            <p:cNvCxnSpPr/>
            <p:nvPr/>
          </p:nvCxnSpPr>
          <p:spPr>
            <a:xfrm flipH="1" flipV="1">
              <a:off x="6053515" y="4350344"/>
              <a:ext cx="731330" cy="17488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テキスト ボックス 11"/>
            <p:cNvSpPr txBox="1"/>
            <p:nvPr/>
          </p:nvSpPr>
          <p:spPr>
            <a:xfrm>
              <a:off x="6739484" y="4294937"/>
              <a:ext cx="1678094" cy="89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key 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S45C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</a:p>
          </p:txBody>
        </p:sp>
        <p:cxnSp>
          <p:nvCxnSpPr>
            <p:cNvPr id="13" name="直線矢印コネクタ 12"/>
            <p:cNvCxnSpPr/>
            <p:nvPr/>
          </p:nvCxnSpPr>
          <p:spPr>
            <a:xfrm>
              <a:off x="1940276" y="2795531"/>
              <a:ext cx="1676400" cy="444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テキスト ボックス 13"/>
            <p:cNvSpPr txBox="1"/>
            <p:nvPr/>
          </p:nvSpPr>
          <p:spPr>
            <a:xfrm>
              <a:off x="-39931" y="2206676"/>
              <a:ext cx="2188059" cy="16633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rial"/>
                  <a:cs typeface="Arial"/>
                </a:rPr>
                <a:t>4-way split stainless steel collars</a:t>
              </a:r>
            </a:p>
            <a:p>
              <a:r>
                <a:rPr lang="en-US" altLang="ja-JP" dirty="0">
                  <a:latin typeface="Arial"/>
                  <a:cs typeface="Arial"/>
                </a:rPr>
                <a:t>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NSSC130S</a:t>
              </a:r>
              <a:r>
                <a:rPr lang="en-US" altLang="ja-JP" dirty="0">
                  <a:latin typeface="Arial"/>
                  <a:cs typeface="Arial"/>
                </a:rPr>
                <a:t>)</a:t>
              </a:r>
            </a:p>
          </p:txBody>
        </p:sp>
        <p:cxnSp>
          <p:nvCxnSpPr>
            <p:cNvPr id="15" name="直線矢印コネクタ 14"/>
            <p:cNvCxnSpPr/>
            <p:nvPr/>
          </p:nvCxnSpPr>
          <p:spPr>
            <a:xfrm flipV="1">
              <a:off x="1940276" y="4525229"/>
              <a:ext cx="958515" cy="23179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-207586" y="4570690"/>
              <a:ext cx="3322856" cy="127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rial"/>
                  <a:cs typeface="Arial"/>
                </a:rPr>
                <a:t>Cu/</a:t>
              </a:r>
              <a:r>
                <a:rPr lang="en-US" altLang="ja-JP" dirty="0" err="1">
                  <a:latin typeface="Arial"/>
                  <a:cs typeface="Arial"/>
                </a:rPr>
                <a:t>NbTi</a:t>
              </a:r>
              <a:r>
                <a:rPr lang="en-US" altLang="ja-JP" dirty="0">
                  <a:latin typeface="Arial"/>
                  <a:cs typeface="Arial"/>
                </a:rPr>
                <a:t> cable</a:t>
              </a:r>
            </a:p>
            <a:p>
              <a:r>
                <a:rPr lang="en-US" altLang="ja-JP" dirty="0">
                  <a:latin typeface="Arial"/>
                  <a:cs typeface="Arial"/>
                </a:rPr>
                <a:t> (LHC MB outer) +</a:t>
              </a:r>
            </a:p>
            <a:p>
              <a:r>
                <a:rPr lang="en-US" altLang="ja-JP" dirty="0">
                  <a:latin typeface="Arial"/>
                  <a:cs typeface="Arial"/>
                </a:rPr>
                <a:t> Apical insulation</a:t>
              </a:r>
              <a:endParaRPr lang="ja-JP" altLang="en-US" dirty="0">
                <a:latin typeface="Arial"/>
                <a:cs typeface="Arial"/>
              </a:endParaRPr>
            </a:p>
          </p:txBody>
        </p:sp>
        <p:cxnSp>
          <p:nvCxnSpPr>
            <p:cNvPr id="17" name="直線矢印コネクタ 16"/>
            <p:cNvCxnSpPr/>
            <p:nvPr/>
          </p:nvCxnSpPr>
          <p:spPr>
            <a:xfrm flipV="1">
              <a:off x="2810299" y="4800095"/>
              <a:ext cx="370479" cy="85682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テキスト ボックス 17"/>
            <p:cNvSpPr txBox="1"/>
            <p:nvPr/>
          </p:nvSpPr>
          <p:spPr>
            <a:xfrm>
              <a:off x="1349028" y="5686952"/>
              <a:ext cx="3745288" cy="12795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Radiation resistant</a:t>
              </a:r>
            </a:p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GFRP wedge</a:t>
              </a:r>
            </a:p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S2 glass + BT resin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9" name="直線矢印コネクタ 18"/>
            <p:cNvCxnSpPr/>
            <p:nvPr/>
          </p:nvCxnSpPr>
          <p:spPr>
            <a:xfrm flipH="1">
              <a:off x="4089040" y="3305071"/>
              <a:ext cx="2829636" cy="2052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テキスト ボックス 19"/>
            <p:cNvSpPr txBox="1"/>
            <p:nvPr/>
          </p:nvSpPr>
          <p:spPr>
            <a:xfrm>
              <a:off x="6869642" y="3089260"/>
              <a:ext cx="2231091" cy="51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Brass shoe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1" name="直線矢印コネクタ 20"/>
            <p:cNvCxnSpPr/>
            <p:nvPr/>
          </p:nvCxnSpPr>
          <p:spPr>
            <a:xfrm flipH="1">
              <a:off x="4145484" y="3715481"/>
              <a:ext cx="272416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6832565" y="3509292"/>
              <a:ext cx="2854791" cy="51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QPH + Insulations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直線矢印コネクタ 22"/>
            <p:cNvCxnSpPr>
              <a:stCxn id="13" idx="0"/>
            </p:cNvCxnSpPr>
            <p:nvPr/>
          </p:nvCxnSpPr>
          <p:spPr>
            <a:xfrm flipH="1">
              <a:off x="4089042" y="1196668"/>
              <a:ext cx="315033" cy="114425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テキスト ボックス 23"/>
            <p:cNvSpPr txBox="1"/>
            <p:nvPr/>
          </p:nvSpPr>
          <p:spPr>
            <a:xfrm>
              <a:off x="1267701" y="1196668"/>
              <a:ext cx="2098736" cy="89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Field tuning hole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直線矢印コネクタ 24"/>
            <p:cNvCxnSpPr/>
            <p:nvPr/>
          </p:nvCxnSpPr>
          <p:spPr>
            <a:xfrm>
              <a:off x="2412920" y="1582937"/>
              <a:ext cx="485872" cy="121259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テキスト ボックス 25"/>
            <p:cNvSpPr txBox="1"/>
            <p:nvPr/>
          </p:nvSpPr>
          <p:spPr>
            <a:xfrm>
              <a:off x="3691301" y="754800"/>
              <a:ext cx="2628042" cy="5118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Symbol" charset="2"/>
                  <a:cs typeface="Symbol" charset="2"/>
                </a:rPr>
                <a:t>f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60 mm HX hole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27" name="直線矢印コネクタ 26"/>
            <p:cNvCxnSpPr/>
            <p:nvPr/>
          </p:nvCxnSpPr>
          <p:spPr>
            <a:xfrm flipH="1">
              <a:off x="5387386" y="2747265"/>
              <a:ext cx="1352099" cy="4724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テキスト ボックス 27"/>
            <p:cNvSpPr txBox="1"/>
            <p:nvPr/>
          </p:nvSpPr>
          <p:spPr>
            <a:xfrm>
              <a:off x="6680422" y="2505447"/>
              <a:ext cx="2868255" cy="5118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Stack tube (</a:t>
              </a:r>
              <a:r>
                <a:rPr lang="en-US" altLang="ja-JP" dirty="0">
                  <a:solidFill>
                    <a:srgbClr val="008000"/>
                  </a:solidFill>
                  <a:latin typeface="Arial"/>
                  <a:cs typeface="Arial"/>
                </a:rPr>
                <a:t>S45C</a:t>
              </a:r>
              <a:r>
                <a:rPr lang="en-US" altLang="ja-JP" dirty="0">
                  <a:solidFill>
                    <a:srgbClr val="000000"/>
                  </a:solidFill>
                  <a:latin typeface="Arial"/>
                  <a:cs typeface="Arial"/>
                </a:rPr>
                <a:t>)</a:t>
              </a:r>
              <a:endParaRPr lang="ja-JP" altLang="en-US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30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18</a:t>
            </a:fld>
            <a:endParaRPr lang="ja-JP" altLang="en-US" dirty="0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2074" y="2037530"/>
            <a:ext cx="5092572" cy="474977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5" name="AutoShape 6"/>
          <p:cNvSpPr>
            <a:spLocks noChangeArrowheads="1"/>
          </p:cNvSpPr>
          <p:nvPr/>
        </p:nvSpPr>
        <p:spPr bwMode="auto">
          <a:xfrm flipH="1">
            <a:off x="8685660" y="4279262"/>
            <a:ext cx="258057" cy="231975"/>
          </a:xfrm>
          <a:prstGeom prst="rightArrow">
            <a:avLst>
              <a:gd name="adj1" fmla="val 50000"/>
              <a:gd name="adj2" fmla="val 27451"/>
            </a:avLst>
          </a:prstGeom>
          <a:solidFill>
            <a:srgbClr val="0000FF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auto">
          <a:xfrm>
            <a:off x="9937007" y="4279262"/>
            <a:ext cx="258057" cy="231975"/>
          </a:xfrm>
          <a:prstGeom prst="rightArrow">
            <a:avLst>
              <a:gd name="adj1" fmla="val 50000"/>
              <a:gd name="adj2" fmla="val 27451"/>
            </a:avLst>
          </a:prstGeom>
          <a:solidFill>
            <a:srgbClr val="0000FF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AutoShape 9"/>
          <p:cNvSpPr>
            <a:spLocks noChangeArrowheads="1"/>
          </p:cNvSpPr>
          <p:nvPr/>
        </p:nvSpPr>
        <p:spPr bwMode="auto">
          <a:xfrm rot="7535197">
            <a:off x="8963581" y="4151187"/>
            <a:ext cx="218329" cy="1105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AutoShape 10"/>
          <p:cNvSpPr>
            <a:spLocks noChangeArrowheads="1"/>
          </p:cNvSpPr>
          <p:nvPr/>
        </p:nvSpPr>
        <p:spPr bwMode="auto">
          <a:xfrm rot="3570799">
            <a:off x="9697278" y="4151187"/>
            <a:ext cx="218329" cy="1105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AutoShape 11"/>
          <p:cNvSpPr>
            <a:spLocks noChangeArrowheads="1"/>
          </p:cNvSpPr>
          <p:nvPr/>
        </p:nvSpPr>
        <p:spPr bwMode="auto">
          <a:xfrm rot="18302314">
            <a:off x="9697278" y="4533263"/>
            <a:ext cx="218329" cy="1105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AutoShape 12"/>
          <p:cNvSpPr>
            <a:spLocks noChangeArrowheads="1"/>
          </p:cNvSpPr>
          <p:nvPr/>
        </p:nvSpPr>
        <p:spPr bwMode="auto">
          <a:xfrm rot="14714116">
            <a:off x="8963581" y="4515069"/>
            <a:ext cx="218329" cy="110596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>
              <a:alpha val="49001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9575" y="0"/>
            <a:ext cx="1952425" cy="2082998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98492" y="181108"/>
            <a:ext cx="532649" cy="1928792"/>
          </a:xfrm>
          <a:prstGeom prst="rect">
            <a:avLst/>
          </a:prstGeom>
        </p:spPr>
      </p:pic>
      <p:sp>
        <p:nvSpPr>
          <p:cNvPr id="44" name="テキスト ボックス 43"/>
          <p:cNvSpPr txBox="1"/>
          <p:nvPr/>
        </p:nvSpPr>
        <p:spPr>
          <a:xfrm>
            <a:off x="7962496" y="5558420"/>
            <a:ext cx="579722" cy="1763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Arial"/>
                <a:cs typeface="Arial"/>
              </a:rPr>
              <a:t>Mid-plane</a:t>
            </a:r>
            <a:endParaRPr lang="ja-JP" altLang="en-US" dirty="0">
              <a:latin typeface="Arial"/>
              <a:cs typeface="Arial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6323357" y="875633"/>
            <a:ext cx="29835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High Current in High Field</a:t>
            </a:r>
          </a:p>
          <a:p>
            <a:r>
              <a:rPr lang="en-US" altLang="ja-JP" b="1" dirty="0"/>
              <a:t>=Strong Lorentz force</a:t>
            </a:r>
          </a:p>
          <a:p>
            <a:r>
              <a:rPr kumimoji="1" lang="en-US" altLang="ja-JP" b="1" dirty="0"/>
              <a:t>=Strong Structure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1650126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427882" y="772625"/>
            <a:ext cx="9520158" cy="1049235"/>
          </a:xfrm>
        </p:spPr>
        <p:txBody>
          <a:bodyPr/>
          <a:lstStyle/>
          <a:p>
            <a:r>
              <a:rPr lang="en-US" altLang="ja-JP" dirty="0"/>
              <a:t>Prestress to support coil</a:t>
            </a:r>
            <a:endParaRPr lang="ja-JP" altLang="en-US" dirty="0"/>
          </a:p>
        </p:txBody>
      </p:sp>
      <p:sp>
        <p:nvSpPr>
          <p:cNvPr id="93191" name="AutoShape 7"/>
          <p:cNvSpPr>
            <a:spLocks noChangeArrowheads="1"/>
          </p:cNvSpPr>
          <p:nvPr/>
        </p:nvSpPr>
        <p:spPr bwMode="auto">
          <a:xfrm>
            <a:off x="8133402" y="5754982"/>
            <a:ext cx="1214438" cy="609600"/>
          </a:xfrm>
          <a:prstGeom prst="leftRightArrowCallout">
            <a:avLst>
              <a:gd name="adj1" fmla="val 25000"/>
              <a:gd name="adj2" fmla="val 25000"/>
              <a:gd name="adj3" fmla="val 24902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i="1"/>
              <a:t>δx</a:t>
            </a:r>
            <a:r>
              <a:rPr lang="en-US" altLang="ja-JP" sz="2000" i="1" baseline="-25000"/>
              <a:t>i</a:t>
            </a:r>
            <a:endParaRPr lang="en-US" altLang="ja-JP" sz="2000" i="1"/>
          </a:p>
          <a:p>
            <a:pPr algn="ctr"/>
            <a:r>
              <a:rPr lang="en-US" altLang="ja-JP" sz="2000" i="1"/>
              <a:t>k</a:t>
            </a:r>
            <a:r>
              <a:rPr lang="en-US" altLang="ja-JP" sz="2000" i="1" baseline="-25000"/>
              <a:t>i</a:t>
            </a:r>
          </a:p>
        </p:txBody>
      </p:sp>
      <p:sp>
        <p:nvSpPr>
          <p:cNvPr id="93193" name="AutoShape 9"/>
          <p:cNvSpPr>
            <a:spLocks noChangeArrowheads="1"/>
          </p:cNvSpPr>
          <p:nvPr/>
        </p:nvSpPr>
        <p:spPr bwMode="auto">
          <a:xfrm>
            <a:off x="9428802" y="5373983"/>
            <a:ext cx="304800" cy="485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196" name="AutoShape 12"/>
          <p:cNvSpPr>
            <a:spLocks noChangeArrowheads="1"/>
          </p:cNvSpPr>
          <p:nvPr/>
        </p:nvSpPr>
        <p:spPr bwMode="auto">
          <a:xfrm>
            <a:off x="9662166" y="5754982"/>
            <a:ext cx="1214437" cy="609600"/>
          </a:xfrm>
          <a:prstGeom prst="leftRightArrowCallout">
            <a:avLst>
              <a:gd name="adj1" fmla="val 25000"/>
              <a:gd name="adj2" fmla="val 25000"/>
              <a:gd name="adj3" fmla="val 24902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ja-JP" sz="2000" i="1"/>
              <a:t>δx</a:t>
            </a:r>
            <a:r>
              <a:rPr lang="en-US" altLang="ja-JP" sz="2000" i="1" baseline="-25000"/>
              <a:t>i+1</a:t>
            </a:r>
            <a:endParaRPr lang="en-US" altLang="ja-JP" sz="2000" i="1"/>
          </a:p>
          <a:p>
            <a:pPr algn="ctr"/>
            <a:r>
              <a:rPr lang="en-US" altLang="ja-JP" sz="2000" i="1"/>
              <a:t>k</a:t>
            </a:r>
            <a:r>
              <a:rPr lang="en-US" altLang="ja-JP" sz="2000" i="1" baseline="-25000"/>
              <a:t>i+1</a:t>
            </a:r>
          </a:p>
        </p:txBody>
      </p:sp>
      <p:sp>
        <p:nvSpPr>
          <p:cNvPr id="93197" name="Text Box 13"/>
          <p:cNvSpPr txBox="1">
            <a:spLocks noChangeArrowheads="1"/>
          </p:cNvSpPr>
          <p:nvPr/>
        </p:nvSpPr>
        <p:spPr bwMode="auto">
          <a:xfrm>
            <a:off x="9712965" y="5343820"/>
            <a:ext cx="3032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1"/>
              <a:t>f</a:t>
            </a:r>
            <a:r>
              <a:rPr lang="en-US" altLang="ja-JP" sz="2000" i="1" baseline="-25000"/>
              <a:t>i</a:t>
            </a:r>
            <a:endParaRPr lang="en-US" altLang="ja-JP" sz="2000"/>
          </a:p>
        </p:txBody>
      </p:sp>
      <p:sp>
        <p:nvSpPr>
          <p:cNvPr id="93198" name="Oval 14"/>
          <p:cNvSpPr>
            <a:spLocks noChangeArrowheads="1"/>
          </p:cNvSpPr>
          <p:nvPr/>
        </p:nvSpPr>
        <p:spPr bwMode="auto">
          <a:xfrm>
            <a:off x="9352602" y="5907382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03" name="AutoShape 19"/>
          <p:cNvSpPr>
            <a:spLocks noChangeArrowheads="1"/>
          </p:cNvSpPr>
          <p:nvPr/>
        </p:nvSpPr>
        <p:spPr bwMode="auto">
          <a:xfrm>
            <a:off x="10948040" y="5373983"/>
            <a:ext cx="304800" cy="485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05" name="Oval 21"/>
          <p:cNvSpPr>
            <a:spLocks noChangeArrowheads="1"/>
          </p:cNvSpPr>
          <p:nvPr/>
        </p:nvSpPr>
        <p:spPr bwMode="auto">
          <a:xfrm>
            <a:off x="10871840" y="5907382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1227440" y="5343820"/>
            <a:ext cx="4732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1"/>
              <a:t>f</a:t>
            </a:r>
            <a:r>
              <a:rPr lang="en-US" altLang="ja-JP" sz="2000" i="1" baseline="-25000"/>
              <a:t>i+1</a:t>
            </a:r>
            <a:endParaRPr lang="en-US" altLang="ja-JP" sz="2000"/>
          </a:p>
        </p:txBody>
      </p:sp>
      <p:sp>
        <p:nvSpPr>
          <p:cNvPr id="93207" name="AutoShape 23"/>
          <p:cNvSpPr>
            <a:spLocks noChangeArrowheads="1"/>
          </p:cNvSpPr>
          <p:nvPr/>
        </p:nvSpPr>
        <p:spPr bwMode="auto">
          <a:xfrm>
            <a:off x="7904802" y="5373983"/>
            <a:ext cx="304800" cy="48577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08" name="Text Box 24"/>
          <p:cNvSpPr txBox="1">
            <a:spLocks noChangeArrowheads="1"/>
          </p:cNvSpPr>
          <p:nvPr/>
        </p:nvSpPr>
        <p:spPr bwMode="auto">
          <a:xfrm>
            <a:off x="8188965" y="5343820"/>
            <a:ext cx="44595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2000" i="1"/>
              <a:t>f</a:t>
            </a:r>
            <a:r>
              <a:rPr lang="en-US" altLang="ja-JP" sz="2000" i="1" baseline="-25000"/>
              <a:t>i-1</a:t>
            </a:r>
            <a:endParaRPr lang="en-US" altLang="ja-JP" sz="2000"/>
          </a:p>
        </p:txBody>
      </p:sp>
      <p:sp>
        <p:nvSpPr>
          <p:cNvPr id="93209" name="Oval 25"/>
          <p:cNvSpPr>
            <a:spLocks noChangeArrowheads="1"/>
          </p:cNvSpPr>
          <p:nvPr/>
        </p:nvSpPr>
        <p:spPr bwMode="auto">
          <a:xfrm>
            <a:off x="7828602" y="5907382"/>
            <a:ext cx="304800" cy="304800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21" name="AutoShape 37"/>
          <p:cNvSpPr>
            <a:spLocks noChangeArrowheads="1"/>
          </p:cNvSpPr>
          <p:nvPr/>
        </p:nvSpPr>
        <p:spPr bwMode="auto">
          <a:xfrm flipV="1">
            <a:off x="103432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22" name="AutoShape 38"/>
          <p:cNvSpPr>
            <a:spLocks noChangeArrowheads="1"/>
          </p:cNvSpPr>
          <p:nvPr/>
        </p:nvSpPr>
        <p:spPr bwMode="auto">
          <a:xfrm>
            <a:off x="102670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23" name="Text Box 39"/>
          <p:cNvSpPr txBox="1">
            <a:spLocks noChangeArrowheads="1"/>
          </p:cNvSpPr>
          <p:nvPr/>
        </p:nvSpPr>
        <p:spPr bwMode="auto">
          <a:xfrm flipV="1">
            <a:off x="9976757" y="564001"/>
            <a:ext cx="184150" cy="40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>
            <a:spAutoFit/>
          </a:bodyPr>
          <a:lstStyle/>
          <a:p>
            <a:endParaRPr lang="x-none" altLang="x-none" sz="2000"/>
          </a:p>
        </p:txBody>
      </p:sp>
      <p:sp>
        <p:nvSpPr>
          <p:cNvPr id="93224" name="Oval 40"/>
          <p:cNvSpPr>
            <a:spLocks noChangeArrowheads="1"/>
          </p:cNvSpPr>
          <p:nvPr/>
        </p:nvSpPr>
        <p:spPr bwMode="auto">
          <a:xfrm flipV="1">
            <a:off x="101908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25" name="AutoShape 41"/>
          <p:cNvSpPr>
            <a:spLocks noChangeArrowheads="1"/>
          </p:cNvSpPr>
          <p:nvPr/>
        </p:nvSpPr>
        <p:spPr bwMode="auto">
          <a:xfrm flipV="1">
            <a:off x="108004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26" name="AutoShape 42"/>
          <p:cNvSpPr>
            <a:spLocks noChangeArrowheads="1"/>
          </p:cNvSpPr>
          <p:nvPr/>
        </p:nvSpPr>
        <p:spPr bwMode="auto">
          <a:xfrm>
            <a:off x="107242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27" name="Oval 43"/>
          <p:cNvSpPr>
            <a:spLocks noChangeArrowheads="1"/>
          </p:cNvSpPr>
          <p:nvPr/>
        </p:nvSpPr>
        <p:spPr bwMode="auto">
          <a:xfrm flipV="1">
            <a:off x="106480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28" name="AutoShape 44"/>
          <p:cNvSpPr>
            <a:spLocks noChangeArrowheads="1"/>
          </p:cNvSpPr>
          <p:nvPr/>
        </p:nvSpPr>
        <p:spPr bwMode="auto">
          <a:xfrm flipV="1">
            <a:off x="89716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29" name="AutoShape 45"/>
          <p:cNvSpPr>
            <a:spLocks noChangeArrowheads="1"/>
          </p:cNvSpPr>
          <p:nvPr/>
        </p:nvSpPr>
        <p:spPr bwMode="auto">
          <a:xfrm>
            <a:off x="88954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0" name="Oval 46"/>
          <p:cNvSpPr>
            <a:spLocks noChangeArrowheads="1"/>
          </p:cNvSpPr>
          <p:nvPr/>
        </p:nvSpPr>
        <p:spPr bwMode="auto">
          <a:xfrm flipV="1">
            <a:off x="88192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1" name="AutoShape 47"/>
          <p:cNvSpPr>
            <a:spLocks noChangeArrowheads="1"/>
          </p:cNvSpPr>
          <p:nvPr/>
        </p:nvSpPr>
        <p:spPr bwMode="auto">
          <a:xfrm flipV="1">
            <a:off x="98860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32" name="AutoShape 48"/>
          <p:cNvSpPr>
            <a:spLocks noChangeArrowheads="1"/>
          </p:cNvSpPr>
          <p:nvPr/>
        </p:nvSpPr>
        <p:spPr bwMode="auto">
          <a:xfrm>
            <a:off x="93526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3" name="Oval 49"/>
          <p:cNvSpPr>
            <a:spLocks noChangeArrowheads="1"/>
          </p:cNvSpPr>
          <p:nvPr/>
        </p:nvSpPr>
        <p:spPr bwMode="auto">
          <a:xfrm flipV="1">
            <a:off x="92764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4" name="AutoShape 50"/>
          <p:cNvSpPr>
            <a:spLocks noChangeArrowheads="1"/>
          </p:cNvSpPr>
          <p:nvPr/>
        </p:nvSpPr>
        <p:spPr bwMode="auto">
          <a:xfrm flipV="1">
            <a:off x="75238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35" name="AutoShape 51"/>
          <p:cNvSpPr>
            <a:spLocks noChangeArrowheads="1"/>
          </p:cNvSpPr>
          <p:nvPr/>
        </p:nvSpPr>
        <p:spPr bwMode="auto">
          <a:xfrm>
            <a:off x="74476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6" name="Oval 52"/>
          <p:cNvSpPr>
            <a:spLocks noChangeArrowheads="1"/>
          </p:cNvSpPr>
          <p:nvPr/>
        </p:nvSpPr>
        <p:spPr bwMode="auto">
          <a:xfrm flipV="1">
            <a:off x="73714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7" name="AutoShape 53"/>
          <p:cNvSpPr>
            <a:spLocks noChangeArrowheads="1"/>
          </p:cNvSpPr>
          <p:nvPr/>
        </p:nvSpPr>
        <p:spPr bwMode="auto">
          <a:xfrm flipV="1">
            <a:off x="85144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38" name="AutoShape 54"/>
          <p:cNvSpPr>
            <a:spLocks noChangeArrowheads="1"/>
          </p:cNvSpPr>
          <p:nvPr/>
        </p:nvSpPr>
        <p:spPr bwMode="auto">
          <a:xfrm>
            <a:off x="84382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39" name="Oval 55"/>
          <p:cNvSpPr>
            <a:spLocks noChangeArrowheads="1"/>
          </p:cNvSpPr>
          <p:nvPr/>
        </p:nvSpPr>
        <p:spPr bwMode="auto">
          <a:xfrm flipV="1">
            <a:off x="83620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40" name="AutoShape 56"/>
          <p:cNvSpPr>
            <a:spLocks noChangeArrowheads="1"/>
          </p:cNvSpPr>
          <p:nvPr/>
        </p:nvSpPr>
        <p:spPr bwMode="auto">
          <a:xfrm flipV="1">
            <a:off x="66094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43" name="AutoShape 59"/>
          <p:cNvSpPr>
            <a:spLocks noChangeArrowheads="1"/>
          </p:cNvSpPr>
          <p:nvPr/>
        </p:nvSpPr>
        <p:spPr bwMode="auto">
          <a:xfrm flipV="1">
            <a:off x="7066602" y="4764382"/>
            <a:ext cx="304800" cy="152400"/>
          </a:xfrm>
          <a:prstGeom prst="leftRightArrowCallout">
            <a:avLst>
              <a:gd name="adj1" fmla="val 25000"/>
              <a:gd name="adj2" fmla="val 25000"/>
              <a:gd name="adj3" fmla="val 25000"/>
              <a:gd name="adj4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ot="10800000" wrap="none" anchor="ctr"/>
          <a:lstStyle/>
          <a:p>
            <a:pPr algn="ctr"/>
            <a:endParaRPr lang="x-none" altLang="x-none" sz="2000" i="1" baseline="-25000"/>
          </a:p>
        </p:txBody>
      </p:sp>
      <p:sp>
        <p:nvSpPr>
          <p:cNvPr id="93244" name="AutoShape 60"/>
          <p:cNvSpPr>
            <a:spLocks noChangeArrowheads="1"/>
          </p:cNvSpPr>
          <p:nvPr/>
        </p:nvSpPr>
        <p:spPr bwMode="auto">
          <a:xfrm>
            <a:off x="6990402" y="4459582"/>
            <a:ext cx="152400" cy="230188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45" name="Oval 61"/>
          <p:cNvSpPr>
            <a:spLocks noChangeArrowheads="1"/>
          </p:cNvSpPr>
          <p:nvPr/>
        </p:nvSpPr>
        <p:spPr bwMode="auto">
          <a:xfrm flipV="1">
            <a:off x="6914202" y="4765970"/>
            <a:ext cx="152400" cy="150812"/>
          </a:xfrm>
          <a:prstGeom prst="ellipse">
            <a:avLst/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47" name="AutoShape 63"/>
          <p:cNvSpPr>
            <a:spLocks noChangeArrowheads="1"/>
          </p:cNvSpPr>
          <p:nvPr/>
        </p:nvSpPr>
        <p:spPr bwMode="auto">
          <a:xfrm flipV="1">
            <a:off x="8666803" y="5069182"/>
            <a:ext cx="485775" cy="319088"/>
          </a:xfrm>
          <a:prstGeom prst="upArrow">
            <a:avLst>
              <a:gd name="adj1" fmla="val 50000"/>
              <a:gd name="adj2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48" name="Text Box 64"/>
          <p:cNvSpPr txBox="1">
            <a:spLocks noChangeArrowheads="1"/>
          </p:cNvSpPr>
          <p:nvPr/>
        </p:nvSpPr>
        <p:spPr bwMode="auto">
          <a:xfrm>
            <a:off x="7828603" y="4535782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….</a:t>
            </a:r>
          </a:p>
        </p:txBody>
      </p:sp>
      <p:sp>
        <p:nvSpPr>
          <p:cNvPr id="93249" name="Text Box 65"/>
          <p:cNvSpPr txBox="1">
            <a:spLocks noChangeArrowheads="1"/>
          </p:cNvSpPr>
          <p:nvPr/>
        </p:nvSpPr>
        <p:spPr bwMode="auto">
          <a:xfrm>
            <a:off x="9374828" y="4535782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….</a:t>
            </a:r>
          </a:p>
        </p:txBody>
      </p:sp>
      <p:sp>
        <p:nvSpPr>
          <p:cNvPr id="93250" name="Line 66"/>
          <p:cNvSpPr>
            <a:spLocks noChangeShapeType="1"/>
          </p:cNvSpPr>
          <p:nvPr/>
        </p:nvSpPr>
        <p:spPr bwMode="auto">
          <a:xfrm flipV="1">
            <a:off x="6609402" y="430718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51" name="Line 67"/>
          <p:cNvSpPr>
            <a:spLocks noChangeShapeType="1"/>
          </p:cNvSpPr>
          <p:nvPr/>
        </p:nvSpPr>
        <p:spPr bwMode="auto">
          <a:xfrm flipV="1">
            <a:off x="11105202" y="4307182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52" name="Line 68"/>
          <p:cNvSpPr>
            <a:spLocks noChangeShapeType="1"/>
          </p:cNvSpPr>
          <p:nvPr/>
        </p:nvSpPr>
        <p:spPr bwMode="auto">
          <a:xfrm flipV="1">
            <a:off x="6609402" y="4383382"/>
            <a:ext cx="4495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3253" name="Text Box 69"/>
          <p:cNvSpPr txBox="1">
            <a:spLocks noChangeArrowheads="1"/>
          </p:cNvSpPr>
          <p:nvPr/>
        </p:nvSpPr>
        <p:spPr bwMode="auto">
          <a:xfrm>
            <a:off x="8209603" y="4002382"/>
            <a:ext cx="11128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/>
              <a:t>X=X</a:t>
            </a:r>
            <a:r>
              <a:rPr lang="en-US" altLang="ja-JP" baseline="-25000"/>
              <a:t>0</a:t>
            </a:r>
            <a:r>
              <a:rPr lang="en-US" altLang="ja-JP"/>
              <a:t>+ΔX</a:t>
            </a:r>
          </a:p>
        </p:txBody>
      </p:sp>
      <p:sp>
        <p:nvSpPr>
          <p:cNvPr id="93254" name="Text Box 70"/>
          <p:cNvSpPr txBox="1">
            <a:spLocks noChangeArrowheads="1"/>
          </p:cNvSpPr>
          <p:nvPr/>
        </p:nvSpPr>
        <p:spPr bwMode="auto">
          <a:xfrm>
            <a:off x="7295203" y="5754982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….</a:t>
            </a:r>
          </a:p>
        </p:txBody>
      </p:sp>
      <p:sp>
        <p:nvSpPr>
          <p:cNvPr id="93255" name="Text Box 71"/>
          <p:cNvSpPr txBox="1">
            <a:spLocks noChangeArrowheads="1"/>
          </p:cNvSpPr>
          <p:nvPr/>
        </p:nvSpPr>
        <p:spPr bwMode="auto">
          <a:xfrm>
            <a:off x="11127428" y="5754982"/>
            <a:ext cx="6635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ja-JP"/>
              <a:t>….</a:t>
            </a:r>
          </a:p>
        </p:txBody>
      </p:sp>
      <p:sp>
        <p:nvSpPr>
          <p:cNvPr id="93256" name="Text Box 72"/>
          <p:cNvSpPr txBox="1">
            <a:spLocks noChangeArrowheads="1"/>
          </p:cNvSpPr>
          <p:nvPr/>
        </p:nvSpPr>
        <p:spPr bwMode="auto">
          <a:xfrm>
            <a:off x="6609402" y="4885032"/>
            <a:ext cx="3444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1"/>
              <a:t>k</a:t>
            </a:r>
            <a:r>
              <a:rPr lang="en-US" altLang="ja-JP" sz="1600" i="1" baseline="-25000"/>
              <a:t>1</a:t>
            </a:r>
            <a:endParaRPr lang="en-US" altLang="ja-JP" sz="1600"/>
          </a:p>
        </p:txBody>
      </p:sp>
      <p:sp>
        <p:nvSpPr>
          <p:cNvPr id="93258" name="Text Box 74"/>
          <p:cNvSpPr txBox="1">
            <a:spLocks noChangeArrowheads="1"/>
          </p:cNvSpPr>
          <p:nvPr/>
        </p:nvSpPr>
        <p:spPr bwMode="auto">
          <a:xfrm>
            <a:off x="7066602" y="4375446"/>
            <a:ext cx="29367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1"/>
              <a:t>f</a:t>
            </a:r>
            <a:r>
              <a:rPr lang="en-US" altLang="ja-JP" sz="1400" i="1" baseline="-25000"/>
              <a:t>1</a:t>
            </a:r>
            <a:endParaRPr lang="en-US" altLang="ja-JP" sz="1400"/>
          </a:p>
        </p:txBody>
      </p:sp>
      <p:sp>
        <p:nvSpPr>
          <p:cNvPr id="93259" name="Text Box 75"/>
          <p:cNvSpPr txBox="1">
            <a:spLocks noChangeArrowheads="1"/>
          </p:cNvSpPr>
          <p:nvPr/>
        </p:nvSpPr>
        <p:spPr bwMode="auto">
          <a:xfrm>
            <a:off x="10800402" y="4383383"/>
            <a:ext cx="40107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400" i="1"/>
              <a:t>f</a:t>
            </a:r>
            <a:r>
              <a:rPr lang="en-US" altLang="ja-JP" sz="1400" i="1" baseline="-25000"/>
              <a:t>n-1</a:t>
            </a:r>
            <a:endParaRPr lang="en-US" altLang="ja-JP" sz="1400"/>
          </a:p>
        </p:txBody>
      </p:sp>
      <p:sp>
        <p:nvSpPr>
          <p:cNvPr id="93260" name="Text Box 76"/>
          <p:cNvSpPr txBox="1">
            <a:spLocks noChangeArrowheads="1"/>
          </p:cNvSpPr>
          <p:nvPr/>
        </p:nvSpPr>
        <p:spPr bwMode="auto">
          <a:xfrm>
            <a:off x="10836915" y="4885032"/>
            <a:ext cx="35137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ja-JP" sz="1600" i="1"/>
              <a:t>k</a:t>
            </a:r>
            <a:r>
              <a:rPr lang="en-US" altLang="ja-JP" sz="1600" i="1" baseline="-25000"/>
              <a:t>n</a:t>
            </a:r>
            <a:endParaRPr lang="en-US" altLang="ja-JP" sz="1600"/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7231" y="89407"/>
            <a:ext cx="3307142" cy="3852650"/>
          </a:xfrm>
          <a:prstGeom prst="rect">
            <a:avLst/>
          </a:prstGeom>
        </p:spPr>
      </p:pic>
      <p:cxnSp>
        <p:nvCxnSpPr>
          <p:cNvPr id="4" name="直線矢印コネクタ 3"/>
          <p:cNvCxnSpPr>
            <a:endCxn id="93252" idx="0"/>
          </p:cNvCxnSpPr>
          <p:nvPr/>
        </p:nvCxnSpPr>
        <p:spPr>
          <a:xfrm flipH="1">
            <a:off x="6609402" y="787080"/>
            <a:ext cx="2017714" cy="3596303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56" name="直線矢印コネクタ 55"/>
          <p:cNvCxnSpPr>
            <a:endCxn id="93252" idx="1"/>
          </p:cNvCxnSpPr>
          <p:nvPr/>
        </p:nvCxnSpPr>
        <p:spPr>
          <a:xfrm>
            <a:off x="11075308" y="3904445"/>
            <a:ext cx="29895" cy="478937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19</a:t>
            </a:fld>
            <a:endParaRPr lang="ja-JP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コンテンツ プレースホルダー 1"/>
              <p:cNvSpPr>
                <a:spLocks noGrp="1"/>
              </p:cNvSpPr>
              <p:nvPr>
                <p:ph idx="1"/>
              </p:nvPr>
            </p:nvSpPr>
            <p:spPr>
              <a:xfrm>
                <a:off x="2065799" y="6194973"/>
                <a:ext cx="3195747" cy="609600"/>
              </a:xfr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kumimoji="1" lang="en-US" altLang="ja-JP" sz="2800" b="1" dirty="0">
                    <a:solidFill>
                      <a:schemeClr val="bg1"/>
                    </a:solidFill>
                  </a:rPr>
                  <a:t>Prestress</a:t>
                </a:r>
                <a:r>
                  <a:rPr lang="en-US" altLang="ja-JP" sz="2800" b="1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𝒓</m:t>
                    </m:r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altLang="ja-JP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𝑱</m:t>
                    </m:r>
                  </m:oMath>
                </a14:m>
                <a:endParaRPr kumimoji="1" lang="en-US" altLang="ja-JP" sz="28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コンテンツ プレースホルダー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065799" y="6194973"/>
                <a:ext cx="3195747" cy="609600"/>
              </a:xfrm>
              <a:blipFill>
                <a:blip r:embed="rId3"/>
                <a:stretch>
                  <a:fillRect l="-3953" t="-2000" b="-16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8" name="図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247" y="2089407"/>
            <a:ext cx="4328868" cy="2581580"/>
          </a:xfrm>
          <a:prstGeom prst="rect">
            <a:avLst/>
          </a:prstGeom>
        </p:spPr>
      </p:pic>
      <p:pic>
        <p:nvPicPr>
          <p:cNvPr id="59" name="図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992" y="4740323"/>
            <a:ext cx="3432369" cy="1295894"/>
          </a:xfrm>
          <a:prstGeom prst="rect">
            <a:avLst/>
          </a:prstGeom>
        </p:spPr>
      </p:pic>
      <p:sp>
        <p:nvSpPr>
          <p:cNvPr id="3" name="角丸四角形 2"/>
          <p:cNvSpPr/>
          <p:nvPr/>
        </p:nvSpPr>
        <p:spPr>
          <a:xfrm>
            <a:off x="3902529" y="5388270"/>
            <a:ext cx="1141161" cy="671512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5022332" y="543181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1">
                    <a:lumMod val="75000"/>
                  </a:schemeClr>
                </a:solidFill>
              </a:rPr>
              <a:t>~const.</a:t>
            </a:r>
            <a:endParaRPr kumimoji="1" lang="ja-JP" alt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1" name="角丸四角形 60"/>
          <p:cNvSpPr/>
          <p:nvPr/>
        </p:nvSpPr>
        <p:spPr>
          <a:xfrm>
            <a:off x="3417036" y="5448145"/>
            <a:ext cx="452835" cy="475566"/>
          </a:xfrm>
          <a:prstGeom prst="round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951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8470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34696" y="804520"/>
            <a:ext cx="9520158" cy="629730"/>
          </a:xfrm>
        </p:spPr>
        <p:txBody>
          <a:bodyPr/>
          <a:lstStyle/>
          <a:p>
            <a:r>
              <a:rPr lang="en-US" altLang="ja-JP" dirty="0"/>
              <a:t>Error Field</a:t>
            </a:r>
            <a:endParaRPr kumimoji="1" lang="ja-JP" altLang="en-US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534696" y="1827701"/>
            <a:ext cx="561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Error Field</a:t>
            </a:r>
            <a:r>
              <a:rPr kumimoji="1" lang="ja-JP" altLang="en-US"/>
              <a:t>＝</a:t>
            </a:r>
            <a:r>
              <a:rPr kumimoji="1" lang="en-US" altLang="ja-JP" dirty="0"/>
              <a:t>Orbit distortion: small as possible 〜10</a:t>
            </a:r>
            <a:r>
              <a:rPr kumimoji="1" lang="en-US" altLang="ja-JP" baseline="30000" dirty="0"/>
              <a:t>-4</a:t>
            </a:r>
          </a:p>
        </p:txBody>
      </p:sp>
      <p:pic>
        <p:nvPicPr>
          <p:cNvPr id="4" name="hp_scanDS_37171556518                                          00075D49Macintosh HD                   B7472E7A:" descr="hp_scanDS_37171556518                                          00075D49Macintosh HD                   B7472E7A: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328" y="2728639"/>
            <a:ext cx="2634343" cy="39158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5" name="図形グループ 24"/>
          <p:cNvGrpSpPr/>
          <p:nvPr/>
        </p:nvGrpSpPr>
        <p:grpSpPr>
          <a:xfrm>
            <a:off x="582386" y="2776704"/>
            <a:ext cx="2258786" cy="4013927"/>
            <a:chOff x="5562600" y="1685819"/>
            <a:chExt cx="2847654" cy="4793722"/>
          </a:xfrm>
        </p:grpSpPr>
        <p:pic>
          <p:nvPicPr>
            <p:cNvPr id="5" name="hp_scanDS_371714334626.jpg                                     00075D49Macintosh HD                   B7472E7A:" descr="hp_scanDS_371714334626.jpg                                     00075D49Macintosh HD                   B7472E7A: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1685819"/>
              <a:ext cx="2730500" cy="187801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hp_scanDS_371714334626.jpg                                     00075D49Macintosh HD                   B7472E7A:" descr="hp_scanDS_371714334626.jpg                                     00075D49Macintosh HD                   B7472E7A: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62600" y="4370387"/>
              <a:ext cx="2730500" cy="187801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線"/>
            <p:cNvSpPr/>
            <p:nvPr/>
          </p:nvSpPr>
          <p:spPr>
            <a:xfrm>
              <a:off x="5867400" y="2828819"/>
              <a:ext cx="609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8" name="線"/>
            <p:cNvSpPr/>
            <p:nvPr/>
          </p:nvSpPr>
          <p:spPr>
            <a:xfrm>
              <a:off x="7391400" y="2828819"/>
              <a:ext cx="6096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9" name="線"/>
            <p:cNvSpPr/>
            <p:nvPr/>
          </p:nvSpPr>
          <p:spPr>
            <a:xfrm>
              <a:off x="5867400" y="5284787"/>
              <a:ext cx="609600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0" name="線"/>
            <p:cNvSpPr/>
            <p:nvPr/>
          </p:nvSpPr>
          <p:spPr>
            <a:xfrm>
              <a:off x="7391400" y="5513387"/>
              <a:ext cx="609600" cy="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1" name="線"/>
            <p:cNvSpPr/>
            <p:nvPr/>
          </p:nvSpPr>
          <p:spPr>
            <a:xfrm>
              <a:off x="5867400" y="2524019"/>
              <a:ext cx="0" cy="304800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2" name="線"/>
            <p:cNvSpPr/>
            <p:nvPr/>
          </p:nvSpPr>
          <p:spPr>
            <a:xfrm>
              <a:off x="7924800" y="2524019"/>
              <a:ext cx="0" cy="304800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3" name="線"/>
            <p:cNvSpPr/>
            <p:nvPr/>
          </p:nvSpPr>
          <p:spPr>
            <a:xfrm>
              <a:off x="7924800" y="5208587"/>
              <a:ext cx="0" cy="304801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4" name="線"/>
            <p:cNvSpPr/>
            <p:nvPr/>
          </p:nvSpPr>
          <p:spPr>
            <a:xfrm flipH="1" flipV="1">
              <a:off x="5941695" y="5284807"/>
              <a:ext cx="6349" cy="304735"/>
            </a:xfrm>
            <a:prstGeom prst="line">
              <a:avLst/>
            </a:prstGeom>
            <a:ln w="38100">
              <a:solidFill>
                <a:srgbClr val="0000FF"/>
              </a:solidFill>
              <a:tailEnd type="triangle"/>
            </a:ln>
          </p:spPr>
          <p:txBody>
            <a:bodyPr lIns="45719" rIns="45719"/>
            <a:lstStyle/>
            <a:p>
              <a:pPr defTabSz="914400">
                <a:defRPr sz="2400">
                  <a:latin typeface="Times"/>
                  <a:ea typeface="Times"/>
                  <a:cs typeface="Times"/>
                  <a:sym typeface="Times"/>
                </a:defRPr>
              </a:pPr>
              <a:endParaRPr/>
            </a:p>
          </p:txBody>
        </p:sp>
        <p:sp>
          <p:nvSpPr>
            <p:cNvPr id="15" name="A2, A4, A6, …"/>
            <p:cNvSpPr txBox="1"/>
            <p:nvPr/>
          </p:nvSpPr>
          <p:spPr>
            <a:xfrm>
              <a:off x="6080124" y="3270144"/>
              <a:ext cx="1631213" cy="36933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defTabSz="457200">
                <a:defRPr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rPr dirty="0"/>
                <a:t>A2, A</a:t>
              </a:r>
              <a:r>
                <a:rPr lang="en-US" dirty="0"/>
                <a:t>6</a:t>
              </a:r>
              <a:r>
                <a:rPr dirty="0"/>
                <a:t>, A</a:t>
              </a:r>
              <a:r>
                <a:rPr lang="en-US" dirty="0"/>
                <a:t>10</a:t>
              </a:r>
              <a:r>
                <a:rPr dirty="0"/>
                <a:t>, …</a:t>
              </a:r>
            </a:p>
          </p:txBody>
        </p:sp>
        <p:sp>
          <p:nvSpPr>
            <p:cNvPr id="16" name="A1, A3, A5, …"/>
            <p:cNvSpPr txBox="1"/>
            <p:nvPr/>
          </p:nvSpPr>
          <p:spPr>
            <a:xfrm>
              <a:off x="6019797" y="6096000"/>
              <a:ext cx="1488800" cy="3835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45719" rIns="45719">
              <a:spAutoFit/>
            </a:bodyPr>
            <a:lstStyle>
              <a:lvl1pPr defTabSz="457200">
                <a:defRPr>
                  <a:latin typeface="Times"/>
                  <a:ea typeface="Times"/>
                  <a:cs typeface="Times"/>
                  <a:sym typeface="Times"/>
                </a:defRPr>
              </a:lvl1pPr>
            </a:lstStyle>
            <a:p>
              <a:r>
                <a:t>A1, A3, A5, …</a:t>
              </a:r>
            </a:p>
          </p:txBody>
        </p:sp>
        <p:sp>
          <p:nvSpPr>
            <p:cNvPr id="17" name="円/楕円 16"/>
            <p:cNvSpPr/>
            <p:nvPr/>
          </p:nvSpPr>
          <p:spPr>
            <a:xfrm>
              <a:off x="5581828" y="1729725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ill Sans MT"/>
                  <a:ea typeface="Gill Sans MT"/>
                  <a:cs typeface="Gill Sans MT"/>
                  <a:sym typeface="Gill Sans MT"/>
                </a:rPr>
                <a:t>+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18" name="円/楕円 17"/>
            <p:cNvSpPr/>
            <p:nvPr/>
          </p:nvSpPr>
          <p:spPr>
            <a:xfrm>
              <a:off x="5581828" y="3232468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/>
                <a:t>–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19" name="円/楕円 18"/>
            <p:cNvSpPr/>
            <p:nvPr/>
          </p:nvSpPr>
          <p:spPr>
            <a:xfrm>
              <a:off x="7924800" y="1723908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/>
                <a:t>–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0" name="円/楕円 19"/>
            <p:cNvSpPr/>
            <p:nvPr/>
          </p:nvSpPr>
          <p:spPr>
            <a:xfrm>
              <a:off x="7924800" y="3232468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ill Sans MT"/>
                  <a:ea typeface="Gill Sans MT"/>
                  <a:cs typeface="Gill Sans MT"/>
                  <a:sym typeface="Gill Sans MT"/>
                </a:rPr>
                <a:t>+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1" name="円/楕円 20"/>
            <p:cNvSpPr/>
            <p:nvPr/>
          </p:nvSpPr>
          <p:spPr>
            <a:xfrm>
              <a:off x="7924800" y="4327766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/>
                <a:t>–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2" name="円/楕円 21"/>
            <p:cNvSpPr/>
            <p:nvPr/>
          </p:nvSpPr>
          <p:spPr>
            <a:xfrm>
              <a:off x="7924800" y="5836326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ill Sans MT"/>
                  <a:ea typeface="Gill Sans MT"/>
                  <a:cs typeface="Gill Sans MT"/>
                  <a:sym typeface="Gill Sans MT"/>
                </a:rPr>
                <a:t>+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3" name="円/楕円 22"/>
            <p:cNvSpPr/>
            <p:nvPr/>
          </p:nvSpPr>
          <p:spPr>
            <a:xfrm>
              <a:off x="5580972" y="4331190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FFC000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ja-JP"/>
                <a:t>–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  <p:sp>
          <p:nvSpPr>
            <p:cNvPr id="24" name="円/楕円 23"/>
            <p:cNvSpPr/>
            <p:nvPr/>
          </p:nvSpPr>
          <p:spPr>
            <a:xfrm>
              <a:off x="5580972" y="5839750"/>
              <a:ext cx="485454" cy="519348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ctr" defTabSz="457145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ja-JP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Gill Sans MT"/>
                  <a:ea typeface="Gill Sans MT"/>
                  <a:cs typeface="Gill Sans MT"/>
                  <a:sym typeface="Gill Sans MT"/>
                </a:rPr>
                <a:t>+</a:t>
              </a:r>
              <a:endParaRPr kumimoji="0" lang="ja-JP" alt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Gill Sans MT"/>
                <a:ea typeface="Gill Sans MT"/>
                <a:cs typeface="Gill Sans MT"/>
                <a:sym typeface="Gill Sans MT"/>
              </a:endParaRPr>
            </a:p>
          </p:txBody>
        </p:sp>
      </p:grpSp>
      <p:sp>
        <p:nvSpPr>
          <p:cNvPr id="26" name="テキスト ボックス 25"/>
          <p:cNvSpPr txBox="1"/>
          <p:nvPr/>
        </p:nvSpPr>
        <p:spPr>
          <a:xfrm>
            <a:off x="1125335" y="2382905"/>
            <a:ext cx="2874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Error due to coil size error</a:t>
            </a:r>
            <a:endParaRPr kumimoji="1" lang="ja-JP" altLang="en-US" dirty="0"/>
          </a:p>
        </p:txBody>
      </p:sp>
      <p:pic>
        <p:nvPicPr>
          <p:cNvPr id="27" name="image104.tif" descr="image104.t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376" y="3064880"/>
            <a:ext cx="3095048" cy="2877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image103.tif" descr="image103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1424" y="3064879"/>
            <a:ext cx="3480576" cy="2883491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テキスト ボックス 29"/>
          <p:cNvSpPr txBox="1"/>
          <p:nvPr/>
        </p:nvSpPr>
        <p:spPr>
          <a:xfrm>
            <a:off x="6852175" y="2543680"/>
            <a:ext cx="35878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Error due to magnet deformation</a:t>
            </a:r>
            <a:endParaRPr kumimoji="1" lang="ja-JP" altLang="en-US" dirty="0"/>
          </a:p>
        </p:txBody>
      </p:sp>
      <p:sp>
        <p:nvSpPr>
          <p:cNvPr id="31" name="テキスト ボックス 30"/>
          <p:cNvSpPr txBox="1"/>
          <p:nvPr/>
        </p:nvSpPr>
        <p:spPr>
          <a:xfrm>
            <a:off x="7200900" y="6275188"/>
            <a:ext cx="324960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High Precision Structure</a:t>
            </a:r>
            <a:r>
              <a:rPr kumimoji="1" lang="ja-JP" altLang="en-US" b="1"/>
              <a:t>技術</a:t>
            </a:r>
            <a:endParaRPr kumimoji="1" lang="ja-JP" altLang="en-US" b="1" dirty="0"/>
          </a:p>
        </p:txBody>
      </p:sp>
    </p:spTree>
    <p:extLst>
      <p:ext uri="{BB962C8B-B14F-4D97-AF65-F5344CB8AC3E}">
        <p14:creationId xmlns:p14="http://schemas.microsoft.com/office/powerpoint/2010/main" val="536420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16510" y="530863"/>
            <a:ext cx="6060105" cy="1143001"/>
          </a:xfrm>
        </p:spPr>
        <p:txBody>
          <a:bodyPr>
            <a:normAutofit/>
          </a:bodyPr>
          <a:lstStyle/>
          <a:p>
            <a:r>
              <a:rPr kumimoji="1" lang="en-US" altLang="ja-JP" dirty="0">
                <a:solidFill>
                  <a:schemeClr val="tx1"/>
                </a:solidFill>
              </a:rPr>
              <a:t>Magnet Assembly</a:t>
            </a:r>
            <a:br>
              <a:rPr kumimoji="1" lang="en-US" altLang="ja-JP" dirty="0">
                <a:solidFill>
                  <a:schemeClr val="tx1"/>
                </a:solidFill>
              </a:rPr>
            </a:br>
            <a:r>
              <a:rPr kumimoji="1" lang="en-US" altLang="ja-JP" dirty="0">
                <a:solidFill>
                  <a:schemeClr val="tx1"/>
                </a:solidFill>
              </a:rPr>
              <a:t>Size Control of Coil Parts</a:t>
            </a:r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605938" y="1307109"/>
            <a:ext cx="5819148" cy="2725650"/>
          </a:xfrm>
        </p:spPr>
        <p:txBody>
          <a:bodyPr/>
          <a:lstStyle/>
          <a:p>
            <a:r>
              <a:rPr kumimoji="1" lang="en-US" altLang="ja-JP" dirty="0"/>
              <a:t>Pole shim and </a:t>
            </a:r>
            <a:r>
              <a:rPr kumimoji="1" lang="en-US" altLang="ja-JP"/>
              <a:t>wedges  tolerance: ±20 </a:t>
            </a:r>
            <a:r>
              <a:rPr kumimoji="1" lang="en-US" altLang="ja-JP" dirty="0" err="1"/>
              <a:t>μm</a:t>
            </a:r>
            <a:endParaRPr kumimoji="1" lang="ja-JP" altLang="en-US" dirty="0"/>
          </a:p>
        </p:txBody>
      </p:sp>
      <p:grpSp>
        <p:nvGrpSpPr>
          <p:cNvPr id="4" name="図形グループ 3"/>
          <p:cNvGrpSpPr/>
          <p:nvPr/>
        </p:nvGrpSpPr>
        <p:grpSpPr>
          <a:xfrm>
            <a:off x="7121646" y="1819553"/>
            <a:ext cx="4787733" cy="2590870"/>
            <a:chOff x="-1129238" y="1875605"/>
            <a:chExt cx="4828541" cy="2612952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129238" y="1875605"/>
              <a:ext cx="4828541" cy="2612952"/>
            </a:xfrm>
            <a:prstGeom prst="rect">
              <a:avLst/>
            </a:prstGeom>
          </p:spPr>
        </p:pic>
        <p:sp>
          <p:nvSpPr>
            <p:cNvPr id="6" name="テキスト ボックス 5"/>
            <p:cNvSpPr txBox="1"/>
            <p:nvPr/>
          </p:nvSpPr>
          <p:spPr>
            <a:xfrm>
              <a:off x="31621" y="1875605"/>
              <a:ext cx="25071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latin typeface="Arial"/>
                  <a:cs typeface="Arial"/>
                </a:rPr>
                <a:t>Pole shim and wedges</a:t>
              </a:r>
              <a:endParaRPr lang="ja-JP" altLang="en-US" dirty="0">
                <a:latin typeface="Arial"/>
                <a:cs typeface="Arial"/>
              </a:endParaRPr>
            </a:p>
          </p:txBody>
        </p:sp>
      </p:grpSp>
      <p:pic>
        <p:nvPicPr>
          <p:cNvPr id="7" name="図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3946" y="4579261"/>
            <a:ext cx="6051504" cy="1929269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109684" y="4695755"/>
            <a:ext cx="2023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  <a:latin typeface="Arial"/>
                <a:cs typeface="Arial"/>
              </a:rPr>
              <a:t>End spacers</a:t>
            </a:r>
            <a:endParaRPr lang="ja-JP" alt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2" name="図形グループ 11"/>
          <p:cNvGrpSpPr/>
          <p:nvPr/>
        </p:nvGrpSpPr>
        <p:grpSpPr>
          <a:xfrm>
            <a:off x="1541854" y="1700675"/>
            <a:ext cx="4357625" cy="4965599"/>
            <a:chOff x="3371164" y="478170"/>
            <a:chExt cx="7199636" cy="6329621"/>
          </a:xfrm>
        </p:grpSpPr>
        <p:graphicFrame>
          <p:nvGraphicFramePr>
            <p:cNvPr id="9" name="Chart 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34136604"/>
                </p:ext>
              </p:extLst>
            </p:nvPr>
          </p:nvGraphicFramePr>
          <p:xfrm>
            <a:off x="3371164" y="2451033"/>
            <a:ext cx="7199636" cy="216122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0" name="Chart 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98842295"/>
                </p:ext>
              </p:extLst>
            </p:nvPr>
          </p:nvGraphicFramePr>
          <p:xfrm>
            <a:off x="3371164" y="4680604"/>
            <a:ext cx="7199636" cy="212718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1" name="Chart 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594601664"/>
                </p:ext>
              </p:extLst>
            </p:nvPr>
          </p:nvGraphicFramePr>
          <p:xfrm>
            <a:off x="3371164" y="478170"/>
            <a:ext cx="7199636" cy="1904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pic>
        <p:nvPicPr>
          <p:cNvPr id="13" name="図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259878" y="3989886"/>
            <a:ext cx="4084254" cy="1268521"/>
          </a:xfrm>
          <a:prstGeom prst="rect">
            <a:avLst/>
          </a:prstGeom>
        </p:spPr>
      </p:pic>
      <p:sp>
        <p:nvSpPr>
          <p:cNvPr id="14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92168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569029" y="0"/>
            <a:ext cx="8100559" cy="1140216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ja-JP" altLang="en-US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74473" y="740786"/>
            <a:ext cx="8100560" cy="10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Magnet</a:t>
            </a:r>
            <a:r>
              <a:rPr lang="ja-JP" altLang="en-US" sz="360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Assembly</a:t>
            </a:r>
          </a:p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Coil winding and Curing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 dirty="0"/>
          </a:p>
        </p:txBody>
      </p:sp>
      <p:grpSp>
        <p:nvGrpSpPr>
          <p:cNvPr id="16" name="図形グループ 15"/>
          <p:cNvGrpSpPr/>
          <p:nvPr/>
        </p:nvGrpSpPr>
        <p:grpSpPr>
          <a:xfrm>
            <a:off x="92635" y="2055172"/>
            <a:ext cx="4725042" cy="4212696"/>
            <a:chOff x="2571456" y="2517542"/>
            <a:chExt cx="4414128" cy="4298504"/>
          </a:xfrm>
        </p:grpSpPr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1456" y="2517542"/>
              <a:ext cx="4414128" cy="4298504"/>
            </a:xfrm>
            <a:prstGeom prst="rect">
              <a:avLst/>
            </a:prstGeom>
          </p:spPr>
        </p:pic>
        <p:sp>
          <p:nvSpPr>
            <p:cNvPr id="18" name="テキスト ボックス 17"/>
            <p:cNvSpPr txBox="1"/>
            <p:nvPr/>
          </p:nvSpPr>
          <p:spPr>
            <a:xfrm>
              <a:off x="4902257" y="2526423"/>
              <a:ext cx="11855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/>
                  <a:cs typeface="Arial"/>
                </a:rPr>
                <a:t>Tensioner</a:t>
              </a:r>
              <a:endParaRPr lang="ja-JP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3491619" y="2781574"/>
              <a:ext cx="9160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/>
                  <a:cs typeface="Arial"/>
                </a:rPr>
                <a:t>Feeder</a:t>
              </a:r>
              <a:endParaRPr lang="ja-JP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20" name="直線矢印コネクタ 19"/>
            <p:cNvCxnSpPr/>
            <p:nvPr/>
          </p:nvCxnSpPr>
          <p:spPr>
            <a:xfrm flipH="1">
              <a:off x="4742402" y="2726327"/>
              <a:ext cx="266427" cy="160547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矢印コネクタ 20"/>
            <p:cNvCxnSpPr/>
            <p:nvPr/>
          </p:nvCxnSpPr>
          <p:spPr>
            <a:xfrm>
              <a:off x="4307238" y="3001624"/>
              <a:ext cx="168738" cy="18706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テキスト ボックス 21"/>
            <p:cNvSpPr txBox="1"/>
            <p:nvPr/>
          </p:nvSpPr>
          <p:spPr>
            <a:xfrm>
              <a:off x="4016417" y="6081588"/>
              <a:ext cx="12154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/>
                  <a:cs typeface="Arial"/>
                </a:rPr>
                <a:t>Turn table</a:t>
              </a:r>
              <a:endParaRPr lang="ja-JP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24" name="直線矢印コネクタ 23"/>
            <p:cNvCxnSpPr/>
            <p:nvPr/>
          </p:nvCxnSpPr>
          <p:spPr>
            <a:xfrm>
              <a:off x="3322881" y="4867962"/>
              <a:ext cx="168738" cy="320276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/>
            <p:cNvSpPr txBox="1"/>
            <p:nvPr/>
          </p:nvSpPr>
          <p:spPr>
            <a:xfrm>
              <a:off x="2571456" y="4498630"/>
              <a:ext cx="1916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ja-JP" dirty="0">
                  <a:solidFill>
                    <a:schemeClr val="bg1"/>
                  </a:solidFill>
                  <a:latin typeface="Arial"/>
                  <a:cs typeface="Arial"/>
                </a:rPr>
                <a:t>Winding mandrel</a:t>
              </a:r>
              <a:endParaRPr lang="ja-JP" altLang="en-US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35" name="図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168" y="2076845"/>
            <a:ext cx="2708393" cy="2700993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14687" y="2205232"/>
            <a:ext cx="1798439" cy="7181540"/>
          </a:xfrm>
          <a:prstGeom prst="rect">
            <a:avLst/>
          </a:prstGeom>
        </p:spPr>
      </p:pic>
      <p:grpSp>
        <p:nvGrpSpPr>
          <p:cNvPr id="2" name="図形グループ 1"/>
          <p:cNvGrpSpPr/>
          <p:nvPr/>
        </p:nvGrpSpPr>
        <p:grpSpPr>
          <a:xfrm>
            <a:off x="7767052" y="2093174"/>
            <a:ext cx="4286675" cy="2220610"/>
            <a:chOff x="7951099" y="1943176"/>
            <a:chExt cx="4102628" cy="2072348"/>
          </a:xfrm>
        </p:grpSpPr>
        <p:grpSp>
          <p:nvGrpSpPr>
            <p:cNvPr id="36" name="図形グループ 35"/>
            <p:cNvGrpSpPr/>
            <p:nvPr/>
          </p:nvGrpSpPr>
          <p:grpSpPr>
            <a:xfrm>
              <a:off x="7951099" y="1943176"/>
              <a:ext cx="4102628" cy="2072348"/>
              <a:chOff x="221721" y="3428923"/>
              <a:chExt cx="6716136" cy="3392502"/>
            </a:xfrm>
          </p:grpSpPr>
          <p:pic>
            <p:nvPicPr>
              <p:cNvPr id="37" name="図 36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221721" y="3428923"/>
                <a:ext cx="6716136" cy="3392502"/>
              </a:xfrm>
              <a:prstGeom prst="rect">
                <a:avLst/>
              </a:prstGeom>
            </p:spPr>
          </p:pic>
          <p:sp>
            <p:nvSpPr>
              <p:cNvPr id="38" name="下矢印 37"/>
              <p:cNvSpPr/>
              <p:nvPr/>
            </p:nvSpPr>
            <p:spPr>
              <a:xfrm>
                <a:off x="2638777" y="3612264"/>
                <a:ext cx="677334" cy="338667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sp>
            <p:nvSpPr>
              <p:cNvPr id="39" name="下矢印 38"/>
              <p:cNvSpPr/>
              <p:nvPr/>
            </p:nvSpPr>
            <p:spPr>
              <a:xfrm flipV="1">
                <a:off x="2638777" y="5835463"/>
                <a:ext cx="677334" cy="338667"/>
              </a:xfrm>
              <a:prstGeom prst="downArrow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 dirty="0"/>
              </a:p>
            </p:txBody>
          </p:sp>
          <p:cxnSp>
            <p:nvCxnSpPr>
              <p:cNvPr id="40" name="直線矢印コネクタ 39"/>
              <p:cNvCxnSpPr/>
              <p:nvPr/>
            </p:nvCxnSpPr>
            <p:spPr>
              <a:xfrm flipV="1">
                <a:off x="1955289" y="5998774"/>
                <a:ext cx="241891" cy="276136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テキスト ボックス 40"/>
              <p:cNvSpPr txBox="1"/>
              <p:nvPr/>
            </p:nvSpPr>
            <p:spPr>
              <a:xfrm>
                <a:off x="1030345" y="6194847"/>
                <a:ext cx="2821506" cy="6046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>
                    <a:solidFill>
                      <a:srgbClr val="FFFFFF"/>
                    </a:solidFill>
                    <a:latin typeface="Arial"/>
                    <a:cs typeface="Arial"/>
                  </a:rPr>
                  <a:t>Hydraulic rams</a:t>
                </a:r>
                <a:endParaRPr lang="ja-JP" altLang="en-US" dirty="0">
                  <a:solidFill>
                    <a:srgbClr val="FFFFFF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43" name="下矢印 42"/>
            <p:cNvSpPr/>
            <p:nvPr/>
          </p:nvSpPr>
          <p:spPr>
            <a:xfrm rot="5400000">
              <a:off x="10963845" y="2970392"/>
              <a:ext cx="413757" cy="157806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  <p:sp>
          <p:nvSpPr>
            <p:cNvPr id="44" name="下矢印 43"/>
            <p:cNvSpPr/>
            <p:nvPr/>
          </p:nvSpPr>
          <p:spPr>
            <a:xfrm rot="16200000" flipH="1">
              <a:off x="8219917" y="2850519"/>
              <a:ext cx="413757" cy="206879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8636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86312" y="913639"/>
            <a:ext cx="8130704" cy="7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Magnet </a:t>
            </a:r>
            <a:r>
              <a:rPr lang="en-US" altLang="ja-JP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Assebly</a:t>
            </a:r>
            <a:endParaRPr lang="en-US" altLang="ja-JP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Coil size measurement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1524961" y="2167966"/>
            <a:ext cx="6459709" cy="925023"/>
          </a:xfrm>
        </p:spPr>
        <p:txBody>
          <a:bodyPr/>
          <a:lstStyle/>
          <a:p>
            <a:r>
              <a:rPr kumimoji="1" lang="ja-JP" altLang="en-US" dirty="0"/>
              <a:t>コイルサイズを確認して予備応力を制御する</a:t>
            </a:r>
            <a:endParaRPr kumimoji="1" lang="en-US" altLang="ja-JP" dirty="0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 dirty="0"/>
          </a:p>
        </p:txBody>
      </p:sp>
      <p:pic>
        <p:nvPicPr>
          <p:cNvPr id="37" name="図 3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5157" y="1050762"/>
            <a:ext cx="3539381" cy="5401891"/>
          </a:xfrm>
          <a:prstGeom prst="rect">
            <a:avLst/>
          </a:prstGeom>
        </p:spPr>
      </p:pic>
      <p:pic>
        <p:nvPicPr>
          <p:cNvPr id="7" name="コンテンツ プレースホルダー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279" t="28911" r="12942" b="24689"/>
          <a:stretch/>
        </p:blipFill>
        <p:spPr>
          <a:xfrm>
            <a:off x="138598" y="3092989"/>
            <a:ext cx="3928552" cy="335966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590" y="3092989"/>
            <a:ext cx="4044334" cy="3359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2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429470" y="696814"/>
            <a:ext cx="8182895" cy="123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Magnet </a:t>
            </a:r>
            <a:r>
              <a:rPr lang="en-US" altLang="ja-JP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Assebly</a:t>
            </a:r>
            <a:endParaRPr lang="en-US" altLang="ja-JP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Collaring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9432531" y="696814"/>
            <a:ext cx="2678919" cy="5535879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Collar plates were fabricated by fine-blanking.</a:t>
            </a:r>
          </a:p>
          <a:p>
            <a:r>
              <a:rPr lang="en-US" altLang="ja-JP" sz="1800" dirty="0"/>
              <a:t>Good size accuracy in the critical parts:±10 </a:t>
            </a:r>
            <a:r>
              <a:rPr lang="en-US" altLang="ja-JP" sz="1800" dirty="0">
                <a:latin typeface="Symbol" charset="2"/>
                <a:ea typeface="Symbol" charset="2"/>
                <a:cs typeface="Symbol" charset="2"/>
              </a:rPr>
              <a:t>m</a:t>
            </a:r>
            <a:r>
              <a:rPr lang="en-US" altLang="ja-JP" sz="1800" dirty="0"/>
              <a:t>m</a:t>
            </a:r>
          </a:p>
          <a:p>
            <a:r>
              <a:rPr lang="en-US" altLang="ja-JP" sz="1800" dirty="0"/>
              <a:t>Four-way split collar even for a dipole</a:t>
            </a:r>
          </a:p>
          <a:p>
            <a:r>
              <a:rPr lang="en-US" altLang="ja-JP" sz="1800" dirty="0"/>
              <a:t>Alternate lamination of Fixing- and Spacer-collar</a:t>
            </a:r>
          </a:p>
          <a:p>
            <a:pPr marL="0" indent="0">
              <a:buNone/>
            </a:pPr>
            <a:r>
              <a:rPr lang="en-US" altLang="ja-JP" sz="1800" dirty="0"/>
              <a:t>     (t2.3 mm, t2.6 mm)</a:t>
            </a:r>
          </a:p>
          <a:p>
            <a:r>
              <a:rPr lang="en-US" altLang="ja-JP" sz="1800" dirty="0"/>
              <a:t>Embossing to control PF to be 96%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53" y="2839924"/>
            <a:ext cx="2620080" cy="3285706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95" y="2867934"/>
            <a:ext cx="2070587" cy="1486918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2795" y="4414067"/>
            <a:ext cx="2131275" cy="1787271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53296" y="2840217"/>
            <a:ext cx="94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Arial"/>
                <a:cs typeface="Arial"/>
              </a:rPr>
              <a:t>Vertical</a:t>
            </a:r>
          </a:p>
          <a:p>
            <a:r>
              <a:rPr lang="en-US" altLang="ja-JP" dirty="0">
                <a:solidFill>
                  <a:srgbClr val="0000FF"/>
                </a:solidFill>
                <a:latin typeface="Arial"/>
                <a:cs typeface="Arial"/>
              </a:rPr>
              <a:t>collar</a:t>
            </a:r>
            <a:endParaRPr lang="ja-JP" alt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353296" y="4698843"/>
            <a:ext cx="1223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Arial"/>
                <a:cs typeface="Arial"/>
              </a:rPr>
              <a:t>Horizontal</a:t>
            </a:r>
          </a:p>
          <a:p>
            <a:r>
              <a:rPr lang="en-US" altLang="ja-JP" dirty="0">
                <a:solidFill>
                  <a:srgbClr val="0000FF"/>
                </a:solidFill>
                <a:latin typeface="Arial"/>
                <a:cs typeface="Arial"/>
              </a:rPr>
              <a:t>collar</a:t>
            </a:r>
            <a:endParaRPr lang="ja-JP" altLang="en-US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4" name="下矢印 23"/>
          <p:cNvSpPr/>
          <p:nvPr/>
        </p:nvSpPr>
        <p:spPr>
          <a:xfrm rot="16200000">
            <a:off x="2994677" y="3753022"/>
            <a:ext cx="149271" cy="33376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sp>
        <p:nvSpPr>
          <p:cNvPr id="25" name="下矢印 24"/>
          <p:cNvSpPr/>
          <p:nvPr/>
        </p:nvSpPr>
        <p:spPr>
          <a:xfrm rot="16200000">
            <a:off x="3021783" y="5336077"/>
            <a:ext cx="149271" cy="333760"/>
          </a:xfrm>
          <a:prstGeom prst="downArrow">
            <a:avLst/>
          </a:prstGeom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dirty="0"/>
          </a:p>
        </p:txBody>
      </p:sp>
      <p:grpSp>
        <p:nvGrpSpPr>
          <p:cNvPr id="27" name="図形グループ 26"/>
          <p:cNvGrpSpPr/>
          <p:nvPr/>
        </p:nvGrpSpPr>
        <p:grpSpPr>
          <a:xfrm>
            <a:off x="5349175" y="3996055"/>
            <a:ext cx="4056250" cy="2732008"/>
            <a:chOff x="3815275" y="893144"/>
            <a:chExt cx="4775936" cy="3216739"/>
          </a:xfrm>
        </p:grpSpPr>
        <p:pic>
          <p:nvPicPr>
            <p:cNvPr id="28" name="図 2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5275" y="893144"/>
              <a:ext cx="4775936" cy="3216739"/>
            </a:xfrm>
            <a:prstGeom prst="rect">
              <a:avLst/>
            </a:prstGeom>
          </p:spPr>
        </p:pic>
        <p:cxnSp>
          <p:nvCxnSpPr>
            <p:cNvPr id="29" name="直線矢印コネクタ 28"/>
            <p:cNvCxnSpPr/>
            <p:nvPr/>
          </p:nvCxnSpPr>
          <p:spPr>
            <a:xfrm>
              <a:off x="6469627" y="2123766"/>
              <a:ext cx="0" cy="245807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 flipV="1">
              <a:off x="6469627" y="3049055"/>
              <a:ext cx="0" cy="245807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/>
            <p:cNvCxnSpPr/>
            <p:nvPr/>
          </p:nvCxnSpPr>
          <p:spPr>
            <a:xfrm rot="5400000" flipV="1">
              <a:off x="6120583" y="2626926"/>
              <a:ext cx="0" cy="245807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テキスト ボックス 31"/>
          <p:cNvSpPr txBox="1"/>
          <p:nvPr/>
        </p:nvSpPr>
        <p:spPr>
          <a:xfrm>
            <a:off x="6689288" y="6635627"/>
            <a:ext cx="1741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Collaring press</a:t>
            </a:r>
            <a:endParaRPr lang="ja-JP" altLang="en-US" dirty="0"/>
          </a:p>
        </p:txBody>
      </p:sp>
      <p:sp>
        <p:nvSpPr>
          <p:cNvPr id="33" name="テキスト ボックス 32"/>
          <p:cNvSpPr txBox="1"/>
          <p:nvPr/>
        </p:nvSpPr>
        <p:spPr>
          <a:xfrm>
            <a:off x="3485036" y="2822876"/>
            <a:ext cx="1210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Sub-stack</a:t>
            </a:r>
            <a:endParaRPr lang="ja-JP" altLang="en-US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729211" y="2782443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Fixing-collar</a:t>
            </a:r>
            <a:endParaRPr lang="ja-JP" altLang="en-US" dirty="0"/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1583678" y="4207968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Spacer-collar</a:t>
            </a:r>
            <a:endParaRPr lang="ja-JP" altLang="en-US" dirty="0"/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1601873" y="4732926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Fixing-collar</a:t>
            </a:r>
            <a:endParaRPr lang="ja-JP" altLang="en-US" dirty="0"/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523617" y="550035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/>
              <a:t>Spacer-collar</a:t>
            </a:r>
            <a:endParaRPr lang="ja-JP" altLang="en-US" dirty="0"/>
          </a:p>
        </p:txBody>
      </p:sp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615121" y="1106928"/>
            <a:ext cx="2887476" cy="2582241"/>
          </a:xfrm>
          <a:prstGeom prst="rect">
            <a:avLst/>
          </a:prstGeom>
        </p:spPr>
      </p:pic>
      <p:sp>
        <p:nvSpPr>
          <p:cNvPr id="42" name="テキスト ボックス 41"/>
          <p:cNvSpPr txBox="1"/>
          <p:nvPr/>
        </p:nvSpPr>
        <p:spPr>
          <a:xfrm>
            <a:off x="6881251" y="3467244"/>
            <a:ext cx="23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Four-way split collar</a:t>
            </a:r>
            <a:endParaRPr lang="ja-JP" altLang="en-US" dirty="0"/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295750" y="6161129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Collar plates fabricated by</a:t>
            </a:r>
          </a:p>
          <a:p>
            <a:r>
              <a:rPr lang="en-US" altLang="ja-JP" dirty="0"/>
              <a:t>fine-blanking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086630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図形グループ 71"/>
          <p:cNvGrpSpPr/>
          <p:nvPr/>
        </p:nvGrpSpPr>
        <p:grpSpPr>
          <a:xfrm>
            <a:off x="5644890" y="1684858"/>
            <a:ext cx="4720285" cy="2893066"/>
            <a:chOff x="1274610" y="1017575"/>
            <a:chExt cx="6976607" cy="4580787"/>
          </a:xfrm>
        </p:grpSpPr>
        <p:pic>
          <p:nvPicPr>
            <p:cNvPr id="73" name="図 7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4610" y="1017575"/>
              <a:ext cx="6976607" cy="4580787"/>
            </a:xfrm>
            <a:prstGeom prst="rect">
              <a:avLst/>
            </a:prstGeom>
          </p:spPr>
        </p:pic>
        <p:grpSp>
          <p:nvGrpSpPr>
            <p:cNvPr id="74" name="図形グループ 73"/>
            <p:cNvGrpSpPr/>
            <p:nvPr/>
          </p:nvGrpSpPr>
          <p:grpSpPr>
            <a:xfrm>
              <a:off x="2364079" y="1297742"/>
              <a:ext cx="5387219" cy="3535684"/>
              <a:chOff x="8577310" y="-2500535"/>
              <a:chExt cx="5387219" cy="3535684"/>
            </a:xfrm>
          </p:grpSpPr>
          <p:sp>
            <p:nvSpPr>
              <p:cNvPr id="75" name="テキスト ボックス 74"/>
              <p:cNvSpPr txBox="1"/>
              <p:nvPr/>
            </p:nvSpPr>
            <p:spPr>
              <a:xfrm>
                <a:off x="11554901" y="-2361876"/>
                <a:ext cx="2409628" cy="661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Upper yoke</a:t>
                </a:r>
                <a:endParaRPr lang="ja-JP" altLang="en-US" sz="16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6" name="テキスト ボックス 75"/>
              <p:cNvSpPr txBox="1"/>
              <p:nvPr/>
            </p:nvSpPr>
            <p:spPr>
              <a:xfrm>
                <a:off x="11509367" y="373536"/>
                <a:ext cx="2409628" cy="661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 dirty="0">
                    <a:solidFill>
                      <a:srgbClr val="FF0000"/>
                    </a:solidFill>
                    <a:latin typeface="Arial" charset="0"/>
                    <a:ea typeface="Arial" charset="0"/>
                    <a:cs typeface="Arial" charset="0"/>
                  </a:rPr>
                  <a:t>Lower yoke</a:t>
                </a:r>
                <a:endParaRPr lang="ja-JP" altLang="en-US" sz="1600" dirty="0">
                  <a:solidFill>
                    <a:srgbClr val="FF0000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77" name="直線矢印コネクタ 76"/>
              <p:cNvCxnSpPr/>
              <p:nvPr/>
            </p:nvCxnSpPr>
            <p:spPr>
              <a:xfrm flipH="1" flipV="1">
                <a:off x="11496733" y="-1327453"/>
                <a:ext cx="674409" cy="65788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テキスト ボックス 77"/>
              <p:cNvSpPr txBox="1"/>
              <p:nvPr/>
            </p:nvSpPr>
            <p:spPr>
              <a:xfrm>
                <a:off x="11852409" y="-713901"/>
                <a:ext cx="1961661" cy="6616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ja-JP"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SS </a:t>
                </a:r>
                <a:r>
                  <a:rPr lang="en-US" altLang="ja-JP" sz="1600" dirty="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collar</a:t>
                </a:r>
                <a:endParaRPr lang="ja-JP" alt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9" name="テキスト ボックス 78"/>
              <p:cNvSpPr txBox="1"/>
              <p:nvPr/>
            </p:nvSpPr>
            <p:spPr>
              <a:xfrm>
                <a:off x="8882526" y="-1309926"/>
                <a:ext cx="2626841" cy="781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altLang="ja-JP" sz="1600">
                    <a:latin typeface="Arial" charset="0"/>
                    <a:ea typeface="Arial" charset="0"/>
                    <a:cs typeface="Arial" charset="0"/>
                  </a:rPr>
                  <a:t>GFRP collar</a:t>
                </a:r>
                <a:endParaRPr lang="ja-JP" altLang="en-US" sz="16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80" name="直線矢印コネクタ 79"/>
              <p:cNvCxnSpPr/>
              <p:nvPr/>
            </p:nvCxnSpPr>
            <p:spPr>
              <a:xfrm>
                <a:off x="9818561" y="-1871976"/>
                <a:ext cx="293344" cy="544523"/>
              </a:xfrm>
              <a:prstGeom prst="straightConnector1">
                <a:avLst/>
              </a:prstGeom>
              <a:ln w="28575">
                <a:solidFill>
                  <a:schemeClr val="bg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" name="テキスト ボックス 80"/>
              <p:cNvSpPr txBox="1"/>
              <p:nvPr/>
            </p:nvSpPr>
            <p:spPr>
              <a:xfrm>
                <a:off x="8577310" y="-2500535"/>
                <a:ext cx="2182695" cy="781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ts val="2400"/>
                  </a:lnSpc>
                </a:pPr>
                <a:r>
                  <a:rPr lang="en-US" altLang="ja-JP" sz="1600">
                    <a:solidFill>
                      <a:schemeClr val="bg1"/>
                    </a:solidFill>
                    <a:latin typeface="Arial" charset="0"/>
                    <a:ea typeface="Arial" charset="0"/>
                    <a:cs typeface="Arial" charset="0"/>
                  </a:rPr>
                  <a:t>Ramp box</a:t>
                </a:r>
                <a:endParaRPr lang="ja-JP" altLang="en-US" sz="1600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82" name="直線矢印コネクタ 81"/>
              <p:cNvCxnSpPr/>
              <p:nvPr/>
            </p:nvCxnSpPr>
            <p:spPr>
              <a:xfrm flipH="1" flipV="1">
                <a:off x="10938339" y="34927"/>
                <a:ext cx="576866" cy="52571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97552" y="757251"/>
            <a:ext cx="8094238" cy="1136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Magnet </a:t>
            </a:r>
            <a:r>
              <a:rPr lang="en-US" altLang="ja-JP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Assebly</a:t>
            </a:r>
            <a:endParaRPr lang="en-US" altLang="ja-JP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Yoking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4893208" y="133790"/>
            <a:ext cx="7901482" cy="1370647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Yoke plates were fabricated by fine-blanking.</a:t>
            </a:r>
          </a:p>
          <a:p>
            <a:r>
              <a:rPr lang="en-US" altLang="ja-JP" sz="1800" dirty="0"/>
              <a:t>Alternate lamination of Fixing- and Spacer-yoke (t5.6 mm, t6 mm)</a:t>
            </a:r>
          </a:p>
          <a:p>
            <a:r>
              <a:rPr lang="en-US" altLang="ja-JP" sz="1800" dirty="0"/>
              <a:t>Spacer sheets were periodically inserted to control PF to be 98%</a:t>
            </a: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730" y="2221235"/>
            <a:ext cx="2158996" cy="170542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3184" y="4428547"/>
            <a:ext cx="3030024" cy="2272518"/>
          </a:xfrm>
          <a:prstGeom prst="rect">
            <a:avLst/>
          </a:prstGeom>
        </p:spPr>
      </p:pic>
      <p:sp>
        <p:nvSpPr>
          <p:cNvPr id="46" name="テキスト ボックス 45"/>
          <p:cNvSpPr txBox="1"/>
          <p:nvPr/>
        </p:nvSpPr>
        <p:spPr>
          <a:xfrm>
            <a:off x="8666604" y="2377487"/>
            <a:ext cx="1728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Yoke assembly</a:t>
            </a:r>
            <a:endParaRPr lang="ja-JP" altLang="en-US" dirty="0">
              <a:solidFill>
                <a:schemeClr val="bg1"/>
              </a:solidFill>
            </a:endParaRPr>
          </a:p>
        </p:txBody>
      </p:sp>
      <p:pic>
        <p:nvPicPr>
          <p:cNvPr id="48" name="図 4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5775" y="4193946"/>
            <a:ext cx="3385949" cy="2461200"/>
          </a:xfrm>
          <a:prstGeom prst="rect">
            <a:avLst/>
          </a:prstGeom>
        </p:spPr>
      </p:pic>
      <p:sp>
        <p:nvSpPr>
          <p:cNvPr id="51" name="右矢印 50"/>
          <p:cNvSpPr/>
          <p:nvPr/>
        </p:nvSpPr>
        <p:spPr>
          <a:xfrm rot="10800000">
            <a:off x="5643871" y="5242940"/>
            <a:ext cx="2715842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52" name="テキスト ボックス 51"/>
          <p:cNvSpPr txBox="1"/>
          <p:nvPr/>
        </p:nvSpPr>
        <p:spPr>
          <a:xfrm>
            <a:off x="8129792" y="6184730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Loading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53" name="直線矢印コネクタ 52"/>
          <p:cNvCxnSpPr/>
          <p:nvPr/>
        </p:nvCxnSpPr>
        <p:spPr>
          <a:xfrm>
            <a:off x="10800760" y="4601547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/>
          <p:nvPr/>
        </p:nvCxnSpPr>
        <p:spPr>
          <a:xfrm>
            <a:off x="11590935" y="4413810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/>
          <p:cNvCxnSpPr/>
          <p:nvPr/>
        </p:nvCxnSpPr>
        <p:spPr>
          <a:xfrm>
            <a:off x="11236191" y="4497054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直線矢印コネクタ 55"/>
          <p:cNvCxnSpPr/>
          <p:nvPr/>
        </p:nvCxnSpPr>
        <p:spPr>
          <a:xfrm>
            <a:off x="8784920" y="4597162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直線矢印コネクタ 56"/>
          <p:cNvCxnSpPr/>
          <p:nvPr/>
        </p:nvCxnSpPr>
        <p:spPr>
          <a:xfrm flipV="1">
            <a:off x="8800288" y="6002294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直線矢印コネクタ 57"/>
          <p:cNvCxnSpPr/>
          <p:nvPr/>
        </p:nvCxnSpPr>
        <p:spPr>
          <a:xfrm flipV="1">
            <a:off x="10720016" y="6039233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線矢印コネクタ 58"/>
          <p:cNvCxnSpPr/>
          <p:nvPr/>
        </p:nvCxnSpPr>
        <p:spPr>
          <a:xfrm flipV="1">
            <a:off x="11302722" y="5703444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 flipV="1">
            <a:off x="11654907" y="5524162"/>
            <a:ext cx="0" cy="26043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図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252732" y="2044359"/>
            <a:ext cx="2081665" cy="2217508"/>
          </a:xfrm>
          <a:prstGeom prst="rect">
            <a:avLst/>
          </a:prstGeom>
        </p:spPr>
      </p:pic>
      <p:sp>
        <p:nvSpPr>
          <p:cNvPr id="66" name="右矢印 65"/>
          <p:cNvSpPr/>
          <p:nvPr/>
        </p:nvSpPr>
        <p:spPr>
          <a:xfrm>
            <a:off x="2365246" y="2892298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66104" y="2346881"/>
            <a:ext cx="1395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Fixing-yoke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571542" y="3560636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0432FF"/>
                </a:solidFill>
              </a:rPr>
              <a:t>Spacer-yoke</a:t>
            </a:r>
            <a:endParaRPr lang="ja-JP" altLang="en-US" dirty="0">
              <a:solidFill>
                <a:srgbClr val="0432FF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047622" y="3829806"/>
            <a:ext cx="1740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Yoke sub-stack</a:t>
            </a:r>
            <a:endParaRPr lang="ja-JP" altLang="en-US" dirty="0"/>
          </a:p>
        </p:txBody>
      </p:sp>
      <p:sp>
        <p:nvSpPr>
          <p:cNvPr id="49" name="右矢印 48"/>
          <p:cNvSpPr/>
          <p:nvPr/>
        </p:nvSpPr>
        <p:spPr>
          <a:xfrm>
            <a:off x="5079908" y="2797565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4916649" y="51405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Keys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cxnSp>
        <p:nvCxnSpPr>
          <p:cNvPr id="68" name="直線矢印コネクタ 67"/>
          <p:cNvCxnSpPr/>
          <p:nvPr/>
        </p:nvCxnSpPr>
        <p:spPr>
          <a:xfrm flipH="1" flipV="1">
            <a:off x="3939482" y="4925817"/>
            <a:ext cx="1050422" cy="39046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直線矢印コネクタ 68"/>
          <p:cNvCxnSpPr/>
          <p:nvPr/>
        </p:nvCxnSpPr>
        <p:spPr>
          <a:xfrm flipH="1" flipV="1">
            <a:off x="3916042" y="5305713"/>
            <a:ext cx="1073862" cy="19532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直線矢印コネクタ 69"/>
          <p:cNvCxnSpPr/>
          <p:nvPr/>
        </p:nvCxnSpPr>
        <p:spPr>
          <a:xfrm flipH="1">
            <a:off x="3965360" y="5325245"/>
            <a:ext cx="1024544" cy="282596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円/楕円 13"/>
          <p:cNvSpPr/>
          <p:nvPr/>
        </p:nvSpPr>
        <p:spPr>
          <a:xfrm>
            <a:off x="2051434" y="2862802"/>
            <a:ext cx="313812" cy="479121"/>
          </a:xfrm>
          <a:prstGeom prst="ellips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71" name="円/楕円 70"/>
          <p:cNvSpPr/>
          <p:nvPr/>
        </p:nvSpPr>
        <p:spPr>
          <a:xfrm>
            <a:off x="183307" y="2793982"/>
            <a:ext cx="313812" cy="479121"/>
          </a:xfrm>
          <a:prstGeom prst="ellipse">
            <a:avLst/>
          </a:prstGeom>
          <a:ln w="19050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1620933" y="2565493"/>
            <a:ext cx="11208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Key slots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47" name="右矢印 46"/>
          <p:cNvSpPr/>
          <p:nvPr/>
        </p:nvSpPr>
        <p:spPr>
          <a:xfrm rot="5400000">
            <a:off x="10859425" y="3620804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4567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コンテンツ プレースホルダー 1"/>
          <p:cNvSpPr>
            <a:spLocks noGrp="1"/>
          </p:cNvSpPr>
          <p:nvPr>
            <p:ph idx="1"/>
          </p:nvPr>
        </p:nvSpPr>
        <p:spPr>
          <a:xfrm>
            <a:off x="8128610" y="1299566"/>
            <a:ext cx="4063390" cy="966680"/>
          </a:xfrm>
        </p:spPr>
        <p:txBody>
          <a:bodyPr>
            <a:noAutofit/>
          </a:bodyPr>
          <a:lstStyle/>
          <a:p>
            <a:r>
              <a:rPr lang="en-US" altLang="ja-JP" sz="1800" dirty="0"/>
              <a:t>2 m long half shells were longitudinally welded.</a:t>
            </a:r>
          </a:p>
          <a:p>
            <a:r>
              <a:rPr lang="en-US" altLang="ja-JP" sz="1800" dirty="0"/>
              <a:t>Magnet assembly was completed after end ring welding and splice work.</a:t>
            </a:r>
            <a:endParaRPr lang="ja-JP" altLang="en-US" sz="1800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38" name="Text Box 3"/>
          <p:cNvSpPr txBox="1">
            <a:spLocks noChangeArrowheads="1"/>
          </p:cNvSpPr>
          <p:nvPr/>
        </p:nvSpPr>
        <p:spPr bwMode="auto">
          <a:xfrm>
            <a:off x="1496333" y="464555"/>
            <a:ext cx="8120656" cy="122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Magnet </a:t>
            </a:r>
            <a:r>
              <a:rPr lang="en-US" altLang="ja-JP" sz="3600" dirty="0" err="1">
                <a:effectLst>
                  <a:outerShdw blurRad="38100" dist="38100" dir="2700000" algn="tl">
                    <a:srgbClr val="DDDDDD"/>
                  </a:outerShdw>
                </a:effectLst>
              </a:rPr>
              <a:t>Assebly</a:t>
            </a:r>
            <a:endParaRPr lang="en-US" altLang="ja-JP" sz="36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  <a:p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Final Assembly</a:t>
            </a:r>
          </a:p>
        </p:txBody>
      </p:sp>
      <p:pic>
        <p:nvPicPr>
          <p:cNvPr id="49" name="図 4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207" y="1696154"/>
            <a:ext cx="3941035" cy="2955776"/>
          </a:xfrm>
          <a:prstGeom prst="rect">
            <a:avLst/>
          </a:prstGeom>
        </p:spPr>
      </p:pic>
      <p:pic>
        <p:nvPicPr>
          <p:cNvPr id="51" name="図 5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6857" y="1701702"/>
            <a:ext cx="2918942" cy="2438618"/>
          </a:xfrm>
          <a:prstGeom prst="rect">
            <a:avLst/>
          </a:prstGeom>
        </p:spPr>
      </p:pic>
      <p:pic>
        <p:nvPicPr>
          <p:cNvPr id="52" name="図 5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2037" y="4317035"/>
            <a:ext cx="3252645" cy="2439484"/>
          </a:xfrm>
          <a:prstGeom prst="rect">
            <a:avLst/>
          </a:prstGeom>
        </p:spPr>
      </p:pic>
      <p:pic>
        <p:nvPicPr>
          <p:cNvPr id="58" name="図 5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7963" y="3228502"/>
            <a:ext cx="3793654" cy="3528017"/>
          </a:xfrm>
          <a:prstGeom prst="rect">
            <a:avLst/>
          </a:prstGeom>
        </p:spPr>
      </p:pic>
      <p:sp>
        <p:nvSpPr>
          <p:cNvPr id="59" name="右矢印 58"/>
          <p:cNvSpPr/>
          <p:nvPr/>
        </p:nvSpPr>
        <p:spPr>
          <a:xfrm>
            <a:off x="4305348" y="2773473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64" name="右矢印 63"/>
          <p:cNvSpPr/>
          <p:nvPr/>
        </p:nvSpPr>
        <p:spPr>
          <a:xfrm>
            <a:off x="3849552" y="5324610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0" name="右矢印 69"/>
          <p:cNvSpPr/>
          <p:nvPr/>
        </p:nvSpPr>
        <p:spPr>
          <a:xfrm>
            <a:off x="7633390" y="5324610"/>
            <a:ext cx="462484" cy="47912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73" name="テキスト ボックス 72"/>
          <p:cNvSpPr txBox="1"/>
          <p:nvPr/>
        </p:nvSpPr>
        <p:spPr>
          <a:xfrm>
            <a:off x="491714" y="1696154"/>
            <a:ext cx="1581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Shell welding</a:t>
            </a:r>
            <a:endParaRPr lang="ja-JP" altLang="en-US" dirty="0">
              <a:solidFill>
                <a:schemeClr val="bg1"/>
              </a:solidFill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4933652" y="3674680"/>
            <a:ext cx="1976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End </a:t>
            </a:r>
            <a:r>
              <a:rPr lang="en-US" altLang="ja-JP">
                <a:solidFill>
                  <a:schemeClr val="bg1"/>
                </a:solidFill>
              </a:rPr>
              <a:t>ring welding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77" name="テキスト ボックス 76"/>
          <p:cNvSpPr txBox="1"/>
          <p:nvPr/>
        </p:nvSpPr>
        <p:spPr>
          <a:xfrm>
            <a:off x="4465875" y="6387187"/>
            <a:ext cx="1386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Splice work</a:t>
            </a:r>
          </a:p>
        </p:txBody>
      </p:sp>
      <p:sp>
        <p:nvSpPr>
          <p:cNvPr id="78" name="テキスト ボックス 77"/>
          <p:cNvSpPr txBox="1"/>
          <p:nvPr/>
        </p:nvSpPr>
        <p:spPr>
          <a:xfrm>
            <a:off x="8206988" y="3228502"/>
            <a:ext cx="2820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chemeClr val="bg1"/>
                </a:solidFill>
              </a:rPr>
              <a:t>Completion of fabrication</a:t>
            </a:r>
          </a:p>
        </p:txBody>
      </p:sp>
    </p:spTree>
    <p:extLst>
      <p:ext uri="{BB962C8B-B14F-4D97-AF65-F5344CB8AC3E}">
        <p14:creationId xmlns:p14="http://schemas.microsoft.com/office/powerpoint/2010/main" val="736914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27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277814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Discovery of Superconductivity and</a:t>
            </a:r>
            <a:br>
              <a:rPr kumimoji="1" lang="en-US" altLang="ja-JP" dirty="0"/>
            </a:br>
            <a:r>
              <a:rPr kumimoji="1" lang="en-US" altLang="ja-JP" dirty="0"/>
              <a:t>Meissner Effect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095245"/>
            <a:ext cx="5260551" cy="3450613"/>
          </a:xfrm>
        </p:spPr>
        <p:txBody>
          <a:bodyPr/>
          <a:lstStyle/>
          <a:p>
            <a:r>
              <a:rPr lang="en-US" altLang="ja-JP" dirty="0"/>
              <a:t>Heike Kamerlingh </a:t>
            </a:r>
            <a:r>
              <a:rPr lang="en-US" altLang="ja-JP" dirty="0" err="1"/>
              <a:t>Onnes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1908</a:t>
            </a:r>
            <a:r>
              <a:rPr kumimoji="1" lang="ja-JP" altLang="en-US"/>
              <a:t> </a:t>
            </a:r>
            <a:r>
              <a:rPr lang="en-US" altLang="ja-JP" dirty="0"/>
              <a:t>Helium liquified</a:t>
            </a:r>
            <a:endParaRPr kumimoji="1" lang="en-US" altLang="ja-JP" dirty="0"/>
          </a:p>
          <a:p>
            <a:pPr lvl="1"/>
            <a:r>
              <a:rPr lang="en-US" altLang="ja-JP" dirty="0"/>
              <a:t>1911 April 8th Discovery of Hg </a:t>
            </a:r>
            <a:r>
              <a:rPr lang="en-US" altLang="ja-JP" dirty="0" err="1"/>
              <a:t>Supercon</a:t>
            </a:r>
            <a:r>
              <a:rPr lang="en-US" altLang="ja-JP" dirty="0"/>
              <a:t>.</a:t>
            </a:r>
            <a:endParaRPr kumimoji="1" lang="ja-JP" altLang="en-US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639531CA-7FB4-9940-AFFF-2996FAAAD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28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83F4707-B558-2847-9D21-82F0A1096EF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47" y="3532095"/>
            <a:ext cx="4044910" cy="269660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78872AC-132D-B04B-BE59-2E29E74BCE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72836" y="3358820"/>
            <a:ext cx="2121421" cy="30431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コンテンツ プレースホルダー 2">
            <a:extLst>
              <a:ext uri="{FF2B5EF4-FFF2-40B4-BE49-F238E27FC236}">
                <a16:creationId xmlns:a16="http://schemas.microsoft.com/office/drawing/2014/main" id="{7F2C07E8-8C53-7C46-896C-206C0EB0709A}"/>
              </a:ext>
            </a:extLst>
          </p:cNvPr>
          <p:cNvSpPr txBox="1">
            <a:spLocks/>
          </p:cNvSpPr>
          <p:nvPr/>
        </p:nvSpPr>
        <p:spPr>
          <a:xfrm>
            <a:off x="7270149" y="2212954"/>
            <a:ext cx="5260551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1933 Meissner Effect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291B90B-BC6F-114D-9438-398E1BEC3A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1152" y="2832847"/>
            <a:ext cx="3990262" cy="2992696"/>
          </a:xfrm>
          <a:prstGeom prst="rect">
            <a:avLst/>
          </a:prstGeom>
        </p:spPr>
      </p:pic>
      <p:pic>
        <p:nvPicPr>
          <p:cNvPr id="9" name="image31.png" descr="image31.png">
            <a:extLst>
              <a:ext uri="{FF2B5EF4-FFF2-40B4-BE49-F238E27FC236}">
                <a16:creationId xmlns:a16="http://schemas.microsoft.com/office/drawing/2014/main" id="{3A005932-02A4-9F4E-88C3-14AAFE30D2D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0678" y="350709"/>
            <a:ext cx="1785634" cy="23201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29.jpeg" descr="image29.jpeg">
            <a:extLst>
              <a:ext uri="{FF2B5EF4-FFF2-40B4-BE49-F238E27FC236}">
                <a16:creationId xmlns:a16="http://schemas.microsoft.com/office/drawing/2014/main" id="{49EBEA19-6921-5C4F-88F0-61BD0F773C0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5679" y="2413247"/>
            <a:ext cx="1192238" cy="16989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24011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BCS Theory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BCS Theory</a:t>
            </a:r>
            <a:r>
              <a:rPr kumimoji="1" lang="ja-JP" altLang="en-US"/>
              <a:t>（１９５７）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Cooper </a:t>
            </a:r>
            <a:r>
              <a:rPr lang="en-US" altLang="ja-JP" dirty="0"/>
              <a:t>P</a:t>
            </a:r>
            <a:r>
              <a:rPr kumimoji="1" lang="en-US" altLang="ja-JP" dirty="0"/>
              <a:t>air</a:t>
            </a:r>
          </a:p>
          <a:p>
            <a:pPr lvl="1"/>
            <a:endParaRPr lang="en-US" altLang="ja-JP" dirty="0"/>
          </a:p>
        </p:txBody>
      </p:sp>
      <p:sp>
        <p:nvSpPr>
          <p:cNvPr id="31" name="スライド番号プレースホルダー 1">
            <a:extLst>
              <a:ext uri="{FF2B5EF4-FFF2-40B4-BE49-F238E27FC236}">
                <a16:creationId xmlns:a16="http://schemas.microsoft.com/office/drawing/2014/main" id="{DF4469AA-5D8F-D84E-AA7B-4A92DA00B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29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1FF2D1E-5E95-2B4B-B4AE-882060DEAC1F}"/>
              </a:ext>
            </a:extLst>
          </p:cNvPr>
          <p:cNvSpPr/>
          <p:nvPr/>
        </p:nvSpPr>
        <p:spPr>
          <a:xfrm>
            <a:off x="7823610" y="169532"/>
            <a:ext cx="2993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Bardeen, Cooper, Schrieffer</a:t>
            </a:r>
            <a:endParaRPr lang="ja-JP" altLang="en-US"/>
          </a:p>
        </p:txBody>
      </p:sp>
      <p:grpSp>
        <p:nvGrpSpPr>
          <p:cNvPr id="9" name="グループ">
            <a:extLst>
              <a:ext uri="{FF2B5EF4-FFF2-40B4-BE49-F238E27FC236}">
                <a16:creationId xmlns:a16="http://schemas.microsoft.com/office/drawing/2014/main" id="{A426AF3E-1823-6F41-B4BC-8D7683E6BDBE}"/>
              </a:ext>
            </a:extLst>
          </p:cNvPr>
          <p:cNvGrpSpPr/>
          <p:nvPr/>
        </p:nvGrpSpPr>
        <p:grpSpPr>
          <a:xfrm>
            <a:off x="3488287" y="2965475"/>
            <a:ext cx="4575058" cy="3677478"/>
            <a:chOff x="0" y="0"/>
            <a:chExt cx="3588302" cy="2756548"/>
          </a:xfrm>
        </p:grpSpPr>
        <p:sp>
          <p:nvSpPr>
            <p:cNvPr id="10" name="線">
              <a:extLst>
                <a:ext uri="{FF2B5EF4-FFF2-40B4-BE49-F238E27FC236}">
                  <a16:creationId xmlns:a16="http://schemas.microsoft.com/office/drawing/2014/main" id="{2D5361FE-4D63-7548-AA7C-C3FF946F7C46}"/>
                </a:ext>
              </a:extLst>
            </p:cNvPr>
            <p:cNvSpPr/>
            <p:nvPr/>
          </p:nvSpPr>
          <p:spPr>
            <a:xfrm>
              <a:off x="822319" y="551309"/>
              <a:ext cx="822319" cy="179175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1" name="線">
              <a:extLst>
                <a:ext uri="{FF2B5EF4-FFF2-40B4-BE49-F238E27FC236}">
                  <a16:creationId xmlns:a16="http://schemas.microsoft.com/office/drawing/2014/main" id="{67AEC6E8-4E23-C14B-888A-18E3BFAA4D06}"/>
                </a:ext>
              </a:extLst>
            </p:cNvPr>
            <p:cNvSpPr/>
            <p:nvPr/>
          </p:nvSpPr>
          <p:spPr>
            <a:xfrm flipV="1">
              <a:off x="1196100" y="1653929"/>
              <a:ext cx="2018420" cy="344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12" name="楕円">
              <a:extLst>
                <a:ext uri="{FF2B5EF4-FFF2-40B4-BE49-F238E27FC236}">
                  <a16:creationId xmlns:a16="http://schemas.microsoft.com/office/drawing/2014/main" id="{9494D888-FFC8-8A4A-8150-858431A4BF6A}"/>
                </a:ext>
              </a:extLst>
            </p:cNvPr>
            <p:cNvSpPr/>
            <p:nvPr/>
          </p:nvSpPr>
          <p:spPr>
            <a:xfrm>
              <a:off x="224268" y="413482"/>
              <a:ext cx="2167933" cy="199849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" name="楕円">
              <a:extLst>
                <a:ext uri="{FF2B5EF4-FFF2-40B4-BE49-F238E27FC236}">
                  <a16:creationId xmlns:a16="http://schemas.microsoft.com/office/drawing/2014/main" id="{C594C554-526A-1543-86C3-D05D5E149CDB}"/>
                </a:ext>
              </a:extLst>
            </p:cNvPr>
            <p:cNvSpPr/>
            <p:nvPr/>
          </p:nvSpPr>
          <p:spPr>
            <a:xfrm>
              <a:off x="1121344" y="826964"/>
              <a:ext cx="2167932" cy="192958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4" name="楕円">
              <a:extLst>
                <a:ext uri="{FF2B5EF4-FFF2-40B4-BE49-F238E27FC236}">
                  <a16:creationId xmlns:a16="http://schemas.microsoft.com/office/drawing/2014/main" id="{354886E6-A1CD-3541-884F-64450A5BB5DA}"/>
                </a:ext>
              </a:extLst>
            </p:cNvPr>
            <p:cNvSpPr/>
            <p:nvPr/>
          </p:nvSpPr>
          <p:spPr>
            <a:xfrm>
              <a:off x="747562" y="482395"/>
              <a:ext cx="149516" cy="13782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楕円">
              <a:extLst>
                <a:ext uri="{FF2B5EF4-FFF2-40B4-BE49-F238E27FC236}">
                  <a16:creationId xmlns:a16="http://schemas.microsoft.com/office/drawing/2014/main" id="{70B90B88-0C32-B547-B13C-DE34C460BCF4}"/>
                </a:ext>
              </a:extLst>
            </p:cNvPr>
            <p:cNvSpPr/>
            <p:nvPr/>
          </p:nvSpPr>
          <p:spPr>
            <a:xfrm>
              <a:off x="3214520" y="1585014"/>
              <a:ext cx="149515" cy="137829"/>
            </a:xfrm>
            <a:prstGeom prst="ellipse">
              <a:avLst/>
            </a:prstGeom>
            <a:solidFill>
              <a:srgbClr val="8DC76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楕円">
              <a:extLst>
                <a:ext uri="{FF2B5EF4-FFF2-40B4-BE49-F238E27FC236}">
                  <a16:creationId xmlns:a16="http://schemas.microsoft.com/office/drawing/2014/main" id="{DE136988-2311-9D41-84C7-B665BD6600F6}"/>
                </a:ext>
              </a:extLst>
            </p:cNvPr>
            <p:cNvSpPr/>
            <p:nvPr/>
          </p:nvSpPr>
          <p:spPr>
            <a:xfrm>
              <a:off x="1046588" y="1929583"/>
              <a:ext cx="149515" cy="137828"/>
            </a:xfrm>
            <a:prstGeom prst="ellipse">
              <a:avLst/>
            </a:prstGeom>
            <a:solidFill>
              <a:srgbClr val="8DC76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7" name="楕円">
              <a:extLst>
                <a:ext uri="{FF2B5EF4-FFF2-40B4-BE49-F238E27FC236}">
                  <a16:creationId xmlns:a16="http://schemas.microsoft.com/office/drawing/2014/main" id="{760EF621-B49F-B44C-85FF-CA678859369B}"/>
                </a:ext>
              </a:extLst>
            </p:cNvPr>
            <p:cNvSpPr/>
            <p:nvPr/>
          </p:nvSpPr>
          <p:spPr>
            <a:xfrm>
              <a:off x="1569882" y="2274151"/>
              <a:ext cx="149515" cy="13782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楕円">
              <a:extLst>
                <a:ext uri="{FF2B5EF4-FFF2-40B4-BE49-F238E27FC236}">
                  <a16:creationId xmlns:a16="http://schemas.microsoft.com/office/drawing/2014/main" id="{727BD70C-D7FC-3D48-B039-C25CEE6404A5}"/>
                </a:ext>
              </a:extLst>
            </p:cNvPr>
            <p:cNvSpPr/>
            <p:nvPr/>
          </p:nvSpPr>
          <p:spPr>
            <a:xfrm>
              <a:off x="-1" y="0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9" name="楕円">
              <a:extLst>
                <a:ext uri="{FF2B5EF4-FFF2-40B4-BE49-F238E27FC236}">
                  <a16:creationId xmlns:a16="http://schemas.microsoft.com/office/drawing/2014/main" id="{257B3E8A-8603-E045-AB20-43FB93A5DFE9}"/>
                </a:ext>
              </a:extLst>
            </p:cNvPr>
            <p:cNvSpPr/>
            <p:nvPr/>
          </p:nvSpPr>
          <p:spPr>
            <a:xfrm>
              <a:off x="1046588" y="0"/>
              <a:ext cx="224270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0" name="楕円">
              <a:extLst>
                <a:ext uri="{FF2B5EF4-FFF2-40B4-BE49-F238E27FC236}">
                  <a16:creationId xmlns:a16="http://schemas.microsoft.com/office/drawing/2014/main" id="{DE202ED0-FEEA-FE4D-8AA0-03F36DAB1C97}"/>
                </a:ext>
              </a:extLst>
            </p:cNvPr>
            <p:cNvSpPr/>
            <p:nvPr/>
          </p:nvSpPr>
          <p:spPr>
            <a:xfrm>
              <a:off x="-1" y="1033705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楕円">
              <a:extLst>
                <a:ext uri="{FF2B5EF4-FFF2-40B4-BE49-F238E27FC236}">
                  <a16:creationId xmlns:a16="http://schemas.microsoft.com/office/drawing/2014/main" id="{93A2DBD4-85DE-EB43-ABDD-09089423D659}"/>
                </a:ext>
              </a:extLst>
            </p:cNvPr>
            <p:cNvSpPr/>
            <p:nvPr/>
          </p:nvSpPr>
          <p:spPr>
            <a:xfrm>
              <a:off x="971831" y="1033705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楕円">
              <a:extLst>
                <a:ext uri="{FF2B5EF4-FFF2-40B4-BE49-F238E27FC236}">
                  <a16:creationId xmlns:a16="http://schemas.microsoft.com/office/drawing/2014/main" id="{BF5BC38C-FC97-D644-BEB9-ADB0B4FBA59B}"/>
                </a:ext>
              </a:extLst>
            </p:cNvPr>
            <p:cNvSpPr/>
            <p:nvPr/>
          </p:nvSpPr>
          <p:spPr>
            <a:xfrm>
              <a:off x="2317444" y="0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3" name="楕円">
              <a:extLst>
                <a:ext uri="{FF2B5EF4-FFF2-40B4-BE49-F238E27FC236}">
                  <a16:creationId xmlns:a16="http://schemas.microsoft.com/office/drawing/2014/main" id="{177FB1C8-8DE5-D443-8D93-627950F6BBB6}"/>
                </a:ext>
              </a:extLst>
            </p:cNvPr>
            <p:cNvSpPr/>
            <p:nvPr/>
          </p:nvSpPr>
          <p:spPr>
            <a:xfrm>
              <a:off x="2317444" y="1102619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4" name="楕円">
              <a:extLst>
                <a:ext uri="{FF2B5EF4-FFF2-40B4-BE49-F238E27FC236}">
                  <a16:creationId xmlns:a16="http://schemas.microsoft.com/office/drawing/2014/main" id="{9F7235DB-69B4-A541-A78C-65029F7C170B}"/>
                </a:ext>
              </a:extLst>
            </p:cNvPr>
            <p:cNvSpPr/>
            <p:nvPr/>
          </p:nvSpPr>
          <p:spPr>
            <a:xfrm>
              <a:off x="-1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楕円">
              <a:extLst>
                <a:ext uri="{FF2B5EF4-FFF2-40B4-BE49-F238E27FC236}">
                  <a16:creationId xmlns:a16="http://schemas.microsoft.com/office/drawing/2014/main" id="{EA7EB834-6CED-A949-9334-E824A28B741E}"/>
                </a:ext>
              </a:extLst>
            </p:cNvPr>
            <p:cNvSpPr/>
            <p:nvPr/>
          </p:nvSpPr>
          <p:spPr>
            <a:xfrm>
              <a:off x="1046588" y="2136324"/>
              <a:ext cx="224270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楕円">
              <a:extLst>
                <a:ext uri="{FF2B5EF4-FFF2-40B4-BE49-F238E27FC236}">
                  <a16:creationId xmlns:a16="http://schemas.microsoft.com/office/drawing/2014/main" id="{ECA63293-409F-9C46-97E9-572DA3535CE3}"/>
                </a:ext>
              </a:extLst>
            </p:cNvPr>
            <p:cNvSpPr/>
            <p:nvPr/>
          </p:nvSpPr>
          <p:spPr>
            <a:xfrm>
              <a:off x="2317444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楕円">
              <a:extLst>
                <a:ext uri="{FF2B5EF4-FFF2-40B4-BE49-F238E27FC236}">
                  <a16:creationId xmlns:a16="http://schemas.microsoft.com/office/drawing/2014/main" id="{984AB93C-95C1-0745-BCA7-7195BA1B4D41}"/>
                </a:ext>
              </a:extLst>
            </p:cNvPr>
            <p:cNvSpPr/>
            <p:nvPr/>
          </p:nvSpPr>
          <p:spPr>
            <a:xfrm>
              <a:off x="3364032" y="0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楕円">
              <a:extLst>
                <a:ext uri="{FF2B5EF4-FFF2-40B4-BE49-F238E27FC236}">
                  <a16:creationId xmlns:a16="http://schemas.microsoft.com/office/drawing/2014/main" id="{BAF898F6-66B5-F645-A036-FE2930885864}"/>
                </a:ext>
              </a:extLst>
            </p:cNvPr>
            <p:cNvSpPr/>
            <p:nvPr/>
          </p:nvSpPr>
          <p:spPr>
            <a:xfrm>
              <a:off x="3289276" y="1102619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楕円">
              <a:extLst>
                <a:ext uri="{FF2B5EF4-FFF2-40B4-BE49-F238E27FC236}">
                  <a16:creationId xmlns:a16="http://schemas.microsoft.com/office/drawing/2014/main" id="{51E25B34-697C-D742-B01B-13FEF6D65D9D}"/>
                </a:ext>
              </a:extLst>
            </p:cNvPr>
            <p:cNvSpPr/>
            <p:nvPr/>
          </p:nvSpPr>
          <p:spPr>
            <a:xfrm>
              <a:off x="3289276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30" name="図 29">
            <a:extLst>
              <a:ext uri="{FF2B5EF4-FFF2-40B4-BE49-F238E27FC236}">
                <a16:creationId xmlns:a16="http://schemas.microsoft.com/office/drawing/2014/main" id="{EA837E7A-BE5E-9E4C-BEF4-89D2573879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004" y="455973"/>
            <a:ext cx="5676509" cy="1930013"/>
          </a:xfrm>
          <a:prstGeom prst="rect">
            <a:avLst/>
          </a:prstGeom>
        </p:spPr>
      </p:pic>
      <p:sp>
        <p:nvSpPr>
          <p:cNvPr id="6" name="円/楕円 5">
            <a:extLst>
              <a:ext uri="{FF2B5EF4-FFF2-40B4-BE49-F238E27FC236}">
                <a16:creationId xmlns:a16="http://schemas.microsoft.com/office/drawing/2014/main" id="{D5F990E8-0CBE-1F4D-9D17-1EC9F0287242}"/>
              </a:ext>
            </a:extLst>
          </p:cNvPr>
          <p:cNvSpPr/>
          <p:nvPr/>
        </p:nvSpPr>
        <p:spPr>
          <a:xfrm>
            <a:off x="6439786" y="4422612"/>
            <a:ext cx="289166" cy="3061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>
            <a:extLst>
              <a:ext uri="{FF2B5EF4-FFF2-40B4-BE49-F238E27FC236}">
                <a16:creationId xmlns:a16="http://schemas.microsoft.com/office/drawing/2014/main" id="{EB276A3B-B618-8F4B-9542-5807EA8CD152}"/>
              </a:ext>
            </a:extLst>
          </p:cNvPr>
          <p:cNvSpPr/>
          <p:nvPr/>
        </p:nvSpPr>
        <p:spPr>
          <a:xfrm>
            <a:off x="7669607" y="4422612"/>
            <a:ext cx="289166" cy="3061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7" name="円/楕円 56">
            <a:extLst>
              <a:ext uri="{FF2B5EF4-FFF2-40B4-BE49-F238E27FC236}">
                <a16:creationId xmlns:a16="http://schemas.microsoft.com/office/drawing/2014/main" id="{667E2467-5B60-6743-BBE1-0C99BD06FE91}"/>
              </a:ext>
            </a:extLst>
          </p:cNvPr>
          <p:cNvSpPr/>
          <p:nvPr/>
        </p:nvSpPr>
        <p:spPr>
          <a:xfrm>
            <a:off x="7669607" y="5800334"/>
            <a:ext cx="289166" cy="3061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8" name="円/楕円 57">
            <a:extLst>
              <a:ext uri="{FF2B5EF4-FFF2-40B4-BE49-F238E27FC236}">
                <a16:creationId xmlns:a16="http://schemas.microsoft.com/office/drawing/2014/main" id="{CD4D4307-27B1-3C41-AE7B-F69C637B9046}"/>
              </a:ext>
            </a:extLst>
          </p:cNvPr>
          <p:cNvSpPr/>
          <p:nvPr/>
        </p:nvSpPr>
        <p:spPr>
          <a:xfrm>
            <a:off x="6455441" y="5800334"/>
            <a:ext cx="289166" cy="3061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">
            <a:extLst>
              <a:ext uri="{FF2B5EF4-FFF2-40B4-BE49-F238E27FC236}">
                <a16:creationId xmlns:a16="http://schemas.microsoft.com/office/drawing/2014/main" id="{DA6772DA-3B07-DC4A-B461-F6919CE20B50}"/>
              </a:ext>
            </a:extLst>
          </p:cNvPr>
          <p:cNvGrpSpPr/>
          <p:nvPr/>
        </p:nvGrpSpPr>
        <p:grpSpPr>
          <a:xfrm rot="10800000" flipH="1">
            <a:off x="6445140" y="2422850"/>
            <a:ext cx="4575061" cy="3682548"/>
            <a:chOff x="-1" y="-3799"/>
            <a:chExt cx="3588304" cy="2760348"/>
          </a:xfrm>
        </p:grpSpPr>
        <p:sp>
          <p:nvSpPr>
            <p:cNvPr id="33" name="線">
              <a:extLst>
                <a:ext uri="{FF2B5EF4-FFF2-40B4-BE49-F238E27FC236}">
                  <a16:creationId xmlns:a16="http://schemas.microsoft.com/office/drawing/2014/main" id="{8C12F337-256E-A944-83E4-843CDAE9B51C}"/>
                </a:ext>
              </a:extLst>
            </p:cNvPr>
            <p:cNvSpPr/>
            <p:nvPr/>
          </p:nvSpPr>
          <p:spPr>
            <a:xfrm>
              <a:off x="822319" y="551309"/>
              <a:ext cx="822319" cy="1791756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4" name="線">
              <a:extLst>
                <a:ext uri="{FF2B5EF4-FFF2-40B4-BE49-F238E27FC236}">
                  <a16:creationId xmlns:a16="http://schemas.microsoft.com/office/drawing/2014/main" id="{8EE756DC-495A-214E-B8DA-AC7DC67C37DB}"/>
                </a:ext>
              </a:extLst>
            </p:cNvPr>
            <p:cNvSpPr/>
            <p:nvPr/>
          </p:nvSpPr>
          <p:spPr>
            <a:xfrm flipV="1">
              <a:off x="1196100" y="1653929"/>
              <a:ext cx="2018420" cy="344569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5" name="楕円">
              <a:extLst>
                <a:ext uri="{FF2B5EF4-FFF2-40B4-BE49-F238E27FC236}">
                  <a16:creationId xmlns:a16="http://schemas.microsoft.com/office/drawing/2014/main" id="{9D83414B-2950-874B-89C9-092AA271C1F9}"/>
                </a:ext>
              </a:extLst>
            </p:cNvPr>
            <p:cNvSpPr/>
            <p:nvPr/>
          </p:nvSpPr>
          <p:spPr>
            <a:xfrm>
              <a:off x="224268" y="413482"/>
              <a:ext cx="2167933" cy="199849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楕円">
              <a:extLst>
                <a:ext uri="{FF2B5EF4-FFF2-40B4-BE49-F238E27FC236}">
                  <a16:creationId xmlns:a16="http://schemas.microsoft.com/office/drawing/2014/main" id="{2F50AC46-1C3A-5645-A4A7-329FA50C18FB}"/>
                </a:ext>
              </a:extLst>
            </p:cNvPr>
            <p:cNvSpPr/>
            <p:nvPr/>
          </p:nvSpPr>
          <p:spPr>
            <a:xfrm>
              <a:off x="1121344" y="826964"/>
              <a:ext cx="2167932" cy="1929585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ysDot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楕円">
              <a:extLst>
                <a:ext uri="{FF2B5EF4-FFF2-40B4-BE49-F238E27FC236}">
                  <a16:creationId xmlns:a16="http://schemas.microsoft.com/office/drawing/2014/main" id="{05023478-9254-6F4C-B122-EF8B9F606E95}"/>
                </a:ext>
              </a:extLst>
            </p:cNvPr>
            <p:cNvSpPr/>
            <p:nvPr/>
          </p:nvSpPr>
          <p:spPr>
            <a:xfrm>
              <a:off x="747562" y="482395"/>
              <a:ext cx="149516" cy="137829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楕円">
              <a:extLst>
                <a:ext uri="{FF2B5EF4-FFF2-40B4-BE49-F238E27FC236}">
                  <a16:creationId xmlns:a16="http://schemas.microsoft.com/office/drawing/2014/main" id="{4C5E892E-420C-5E44-B56E-87153452499D}"/>
                </a:ext>
              </a:extLst>
            </p:cNvPr>
            <p:cNvSpPr/>
            <p:nvPr/>
          </p:nvSpPr>
          <p:spPr>
            <a:xfrm>
              <a:off x="3214520" y="1585014"/>
              <a:ext cx="149515" cy="137829"/>
            </a:xfrm>
            <a:prstGeom prst="ellipse">
              <a:avLst/>
            </a:prstGeom>
            <a:solidFill>
              <a:srgbClr val="8DC76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楕円">
              <a:extLst>
                <a:ext uri="{FF2B5EF4-FFF2-40B4-BE49-F238E27FC236}">
                  <a16:creationId xmlns:a16="http://schemas.microsoft.com/office/drawing/2014/main" id="{FC02E04F-A270-AE4E-894C-F894F3FCC2D6}"/>
                </a:ext>
              </a:extLst>
            </p:cNvPr>
            <p:cNvSpPr/>
            <p:nvPr/>
          </p:nvSpPr>
          <p:spPr>
            <a:xfrm>
              <a:off x="1046588" y="1929583"/>
              <a:ext cx="149515" cy="137828"/>
            </a:xfrm>
            <a:prstGeom prst="ellipse">
              <a:avLst/>
            </a:prstGeom>
            <a:solidFill>
              <a:srgbClr val="8DC765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楕円">
              <a:extLst>
                <a:ext uri="{FF2B5EF4-FFF2-40B4-BE49-F238E27FC236}">
                  <a16:creationId xmlns:a16="http://schemas.microsoft.com/office/drawing/2014/main" id="{1DA02DFB-DE82-3040-A756-21EDC3A2B78B}"/>
                </a:ext>
              </a:extLst>
            </p:cNvPr>
            <p:cNvSpPr/>
            <p:nvPr/>
          </p:nvSpPr>
          <p:spPr>
            <a:xfrm>
              <a:off x="1569882" y="2274151"/>
              <a:ext cx="149515" cy="137828"/>
            </a:xfrm>
            <a:prstGeom prst="ellipse">
              <a:avLst/>
            </a:prstGeom>
            <a:solidFill>
              <a:schemeClr val="accent1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楕円">
              <a:extLst>
                <a:ext uri="{FF2B5EF4-FFF2-40B4-BE49-F238E27FC236}">
                  <a16:creationId xmlns:a16="http://schemas.microsoft.com/office/drawing/2014/main" id="{4315827E-1CDA-194E-84B6-47D26306F302}"/>
                </a:ext>
              </a:extLst>
            </p:cNvPr>
            <p:cNvSpPr/>
            <p:nvPr/>
          </p:nvSpPr>
          <p:spPr>
            <a:xfrm>
              <a:off x="-1" y="0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楕円">
              <a:extLst>
                <a:ext uri="{FF2B5EF4-FFF2-40B4-BE49-F238E27FC236}">
                  <a16:creationId xmlns:a16="http://schemas.microsoft.com/office/drawing/2014/main" id="{FDA4B8D6-CBA3-B44F-94E6-7A17E80397FF}"/>
                </a:ext>
              </a:extLst>
            </p:cNvPr>
            <p:cNvSpPr/>
            <p:nvPr/>
          </p:nvSpPr>
          <p:spPr>
            <a:xfrm>
              <a:off x="1046588" y="0"/>
              <a:ext cx="224270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楕円">
              <a:extLst>
                <a:ext uri="{FF2B5EF4-FFF2-40B4-BE49-F238E27FC236}">
                  <a16:creationId xmlns:a16="http://schemas.microsoft.com/office/drawing/2014/main" id="{B7258DE8-937B-A04F-8D1C-FE81E5E59211}"/>
                </a:ext>
              </a:extLst>
            </p:cNvPr>
            <p:cNvSpPr/>
            <p:nvPr/>
          </p:nvSpPr>
          <p:spPr>
            <a:xfrm>
              <a:off x="-1" y="1033705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楕円">
              <a:extLst>
                <a:ext uri="{FF2B5EF4-FFF2-40B4-BE49-F238E27FC236}">
                  <a16:creationId xmlns:a16="http://schemas.microsoft.com/office/drawing/2014/main" id="{C0EFA0E9-EFC7-004E-85B1-E9108564321B}"/>
                </a:ext>
              </a:extLst>
            </p:cNvPr>
            <p:cNvSpPr/>
            <p:nvPr/>
          </p:nvSpPr>
          <p:spPr>
            <a:xfrm>
              <a:off x="971831" y="1033705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楕円">
              <a:extLst>
                <a:ext uri="{FF2B5EF4-FFF2-40B4-BE49-F238E27FC236}">
                  <a16:creationId xmlns:a16="http://schemas.microsoft.com/office/drawing/2014/main" id="{A500DD0D-BC09-4A44-80C8-0B4831DA42B1}"/>
                </a:ext>
              </a:extLst>
            </p:cNvPr>
            <p:cNvSpPr/>
            <p:nvPr/>
          </p:nvSpPr>
          <p:spPr>
            <a:xfrm rot="16200000">
              <a:off x="2322411" y="-4792"/>
              <a:ext cx="214337" cy="216324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楕円">
              <a:extLst>
                <a:ext uri="{FF2B5EF4-FFF2-40B4-BE49-F238E27FC236}">
                  <a16:creationId xmlns:a16="http://schemas.microsoft.com/office/drawing/2014/main" id="{5155535D-B24E-F745-8B2A-E05AE28CC674}"/>
                </a:ext>
              </a:extLst>
            </p:cNvPr>
            <p:cNvSpPr/>
            <p:nvPr/>
          </p:nvSpPr>
          <p:spPr>
            <a:xfrm>
              <a:off x="2317444" y="1102619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楕円">
              <a:extLst>
                <a:ext uri="{FF2B5EF4-FFF2-40B4-BE49-F238E27FC236}">
                  <a16:creationId xmlns:a16="http://schemas.microsoft.com/office/drawing/2014/main" id="{32B8C177-40B5-2E43-93AD-350E6EAE23D3}"/>
                </a:ext>
              </a:extLst>
            </p:cNvPr>
            <p:cNvSpPr/>
            <p:nvPr/>
          </p:nvSpPr>
          <p:spPr>
            <a:xfrm>
              <a:off x="-1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楕円">
              <a:extLst>
                <a:ext uri="{FF2B5EF4-FFF2-40B4-BE49-F238E27FC236}">
                  <a16:creationId xmlns:a16="http://schemas.microsoft.com/office/drawing/2014/main" id="{D6F431B5-6F66-904B-94FA-616ECCF200D6}"/>
                </a:ext>
              </a:extLst>
            </p:cNvPr>
            <p:cNvSpPr/>
            <p:nvPr/>
          </p:nvSpPr>
          <p:spPr>
            <a:xfrm>
              <a:off x="1046588" y="2136324"/>
              <a:ext cx="224270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楕円">
              <a:extLst>
                <a:ext uri="{FF2B5EF4-FFF2-40B4-BE49-F238E27FC236}">
                  <a16:creationId xmlns:a16="http://schemas.microsoft.com/office/drawing/2014/main" id="{3B1C0C85-C035-E243-9BD0-C0CAD8C21F25}"/>
                </a:ext>
              </a:extLst>
            </p:cNvPr>
            <p:cNvSpPr/>
            <p:nvPr/>
          </p:nvSpPr>
          <p:spPr>
            <a:xfrm>
              <a:off x="2317444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楕円">
              <a:extLst>
                <a:ext uri="{FF2B5EF4-FFF2-40B4-BE49-F238E27FC236}">
                  <a16:creationId xmlns:a16="http://schemas.microsoft.com/office/drawing/2014/main" id="{151482CA-DFED-4E42-93BD-F102816F4DDF}"/>
                </a:ext>
              </a:extLst>
            </p:cNvPr>
            <p:cNvSpPr/>
            <p:nvPr/>
          </p:nvSpPr>
          <p:spPr>
            <a:xfrm>
              <a:off x="3364032" y="0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" name="楕円">
              <a:extLst>
                <a:ext uri="{FF2B5EF4-FFF2-40B4-BE49-F238E27FC236}">
                  <a16:creationId xmlns:a16="http://schemas.microsoft.com/office/drawing/2014/main" id="{B199D515-AAD3-A049-8FBE-BB0CF7F1ED7F}"/>
                </a:ext>
              </a:extLst>
            </p:cNvPr>
            <p:cNvSpPr/>
            <p:nvPr/>
          </p:nvSpPr>
          <p:spPr>
            <a:xfrm>
              <a:off x="3289276" y="1102619"/>
              <a:ext cx="224271" cy="206741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楕円">
              <a:extLst>
                <a:ext uri="{FF2B5EF4-FFF2-40B4-BE49-F238E27FC236}">
                  <a16:creationId xmlns:a16="http://schemas.microsoft.com/office/drawing/2014/main" id="{6800D8A4-6EBB-D342-950C-5862D96DA8F1}"/>
                </a:ext>
              </a:extLst>
            </p:cNvPr>
            <p:cNvSpPr/>
            <p:nvPr/>
          </p:nvSpPr>
          <p:spPr>
            <a:xfrm>
              <a:off x="3289276" y="2136324"/>
              <a:ext cx="224271" cy="206742"/>
            </a:xfrm>
            <a:prstGeom prst="ellipse">
              <a:avLst/>
            </a:prstGeom>
            <a:solidFill>
              <a:srgbClr val="4F271C"/>
            </a:solidFill>
            <a:ln w="12700" cap="flat">
              <a:solidFill>
                <a:srgbClr val="000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556333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b="1" dirty="0">
                <a:solidFill>
                  <a:srgbClr val="FF0000"/>
                </a:solidFill>
              </a:rPr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1599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グループ化 35"/>
          <p:cNvGrpSpPr/>
          <p:nvPr/>
        </p:nvGrpSpPr>
        <p:grpSpPr>
          <a:xfrm>
            <a:off x="2274303" y="1790699"/>
            <a:ext cx="9155697" cy="4816171"/>
            <a:chOff x="-1" y="2974307"/>
            <a:chExt cx="9155697" cy="3518723"/>
          </a:xfrm>
        </p:grpSpPr>
        <p:sp>
          <p:nvSpPr>
            <p:cNvPr id="37" name="正方形/長方形 36"/>
            <p:cNvSpPr/>
            <p:nvPr/>
          </p:nvSpPr>
          <p:spPr>
            <a:xfrm>
              <a:off x="-1" y="2974307"/>
              <a:ext cx="9155697" cy="3518707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38" name="直線コネクタ 37"/>
            <p:cNvCxnSpPr/>
            <p:nvPr/>
          </p:nvCxnSpPr>
          <p:spPr>
            <a:xfrm>
              <a:off x="0" y="2974307"/>
              <a:ext cx="9144000" cy="0"/>
            </a:xfrm>
            <a:prstGeom prst="line">
              <a:avLst/>
            </a:prstGeom>
            <a:ln w="38100" cap="rnd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コネクタ 38"/>
            <p:cNvCxnSpPr/>
            <p:nvPr/>
          </p:nvCxnSpPr>
          <p:spPr>
            <a:xfrm>
              <a:off x="0" y="6493030"/>
              <a:ext cx="9144000" cy="0"/>
            </a:xfrm>
            <a:prstGeom prst="line">
              <a:avLst/>
            </a:prstGeom>
            <a:ln w="38100" cap="rnd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太陽 47"/>
          <p:cNvSpPr/>
          <p:nvPr/>
        </p:nvSpPr>
        <p:spPr>
          <a:xfrm>
            <a:off x="8734286" y="4803656"/>
            <a:ext cx="1617552" cy="1679127"/>
          </a:xfrm>
          <a:prstGeom prst="sun">
            <a:avLst/>
          </a:prstGeom>
          <a:solidFill>
            <a:srgbClr val="FF0000"/>
          </a:solidFill>
          <a:effectLst>
            <a:reflection endPos="0" dir="5400000" sy="-100000" algn="bl" rotWithShape="0"/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太陽 46"/>
          <p:cNvSpPr/>
          <p:nvPr/>
        </p:nvSpPr>
        <p:spPr>
          <a:xfrm>
            <a:off x="6539330" y="4817511"/>
            <a:ext cx="1617552" cy="1679127"/>
          </a:xfrm>
          <a:prstGeom prst="sun">
            <a:avLst/>
          </a:prstGeom>
          <a:solidFill>
            <a:srgbClr val="FF0000"/>
          </a:solidFill>
          <a:effectLst>
            <a:reflection endPos="0" dir="5400000" sy="-100000" algn="bl" rotWithShape="0"/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6" name="太陽 45"/>
          <p:cNvSpPr/>
          <p:nvPr/>
        </p:nvSpPr>
        <p:spPr>
          <a:xfrm>
            <a:off x="6545159" y="1935014"/>
            <a:ext cx="1617552" cy="1679127"/>
          </a:xfrm>
          <a:prstGeom prst="sun">
            <a:avLst/>
          </a:prstGeom>
          <a:solidFill>
            <a:srgbClr val="FF0000"/>
          </a:solidFill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太陽 4"/>
          <p:cNvSpPr/>
          <p:nvPr/>
        </p:nvSpPr>
        <p:spPr>
          <a:xfrm>
            <a:off x="8708447" y="1960744"/>
            <a:ext cx="1617552" cy="1679127"/>
          </a:xfrm>
          <a:prstGeom prst="sun">
            <a:avLst/>
          </a:prstGeom>
          <a:solidFill>
            <a:srgbClr val="FF0000"/>
          </a:solidFill>
          <a:effectLst>
            <a:reflection endPos="0" dir="5400000" sy="-100000" algn="bl" rotWithShape="0"/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1491344" y="879867"/>
            <a:ext cx="9144000" cy="702011"/>
          </a:xfrm>
        </p:spPr>
        <p:txBody>
          <a:bodyPr>
            <a:normAutofit fontScale="90000"/>
          </a:bodyPr>
          <a:lstStyle/>
          <a:p>
            <a:r>
              <a:rPr lang="en-US" altLang="ja-JP" sz="5400" dirty="0">
                <a:latin typeface="あんずもじ等幅" panose="02000609000000000000" pitchFamily="1" charset="-128"/>
                <a:ea typeface="あんずもじ等幅" panose="02000609000000000000" pitchFamily="1" charset="-128"/>
              </a:rPr>
              <a:t>Normal Conductor</a:t>
            </a:r>
            <a:endParaRPr lang="ja-JP" altLang="en-US" sz="5400" dirty="0">
              <a:latin typeface="あんずもじ等幅" panose="02000609000000000000" pitchFamily="1" charset="-128"/>
              <a:ea typeface="あんずもじ等幅" panose="02000609000000000000" pitchFamily="1" charset="-128"/>
            </a:endParaRPr>
          </a:p>
        </p:txBody>
      </p:sp>
      <p:sp>
        <p:nvSpPr>
          <p:cNvPr id="49" name="スライド番号プレースホルダー 1">
            <a:extLst>
              <a:ext uri="{FF2B5EF4-FFF2-40B4-BE49-F238E27FC236}">
                <a16:creationId xmlns:a16="http://schemas.microsoft.com/office/drawing/2014/main" id="{148A008A-67E4-CA4F-95F2-E2578FC36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30</a:t>
            </a:fld>
            <a:endParaRPr lang="ja-JP" altLang="en-US"/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293" y="1911376"/>
            <a:ext cx="1092948" cy="132194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048" y="4777156"/>
            <a:ext cx="1092949" cy="1321944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642" y="1911536"/>
            <a:ext cx="1092948" cy="1321944"/>
          </a:xfrm>
          <a:prstGeom prst="rect">
            <a:avLst/>
          </a:prstGeom>
          <a:effectLst>
            <a:reflection endPos="0" dir="5400000" sy="-100000" algn="bl" rotWithShape="0"/>
            <a:softEdge rad="0"/>
          </a:effectLst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97" y="4777316"/>
            <a:ext cx="1092949" cy="1321944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5048" y="1911376"/>
            <a:ext cx="1092948" cy="1321944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396" y="1911376"/>
            <a:ext cx="1092948" cy="1321944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4293" y="4776996"/>
            <a:ext cx="1092948" cy="1321944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642" y="4777156"/>
            <a:ext cx="1092948" cy="1321944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890" y="2445764"/>
            <a:ext cx="1187463" cy="1321944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041" y="2445604"/>
            <a:ext cx="1187463" cy="1321944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8890" y="4101948"/>
            <a:ext cx="1187463" cy="1321944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8041" y="4101788"/>
            <a:ext cx="1187463" cy="1321944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5638" y="3479054"/>
            <a:ext cx="902454" cy="1091536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402" y="2445764"/>
            <a:ext cx="1187463" cy="1321944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5553" y="2445604"/>
            <a:ext cx="1187463" cy="1321944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6402" y="4101948"/>
            <a:ext cx="1187463" cy="1321944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8424" y="4101788"/>
            <a:ext cx="1187463" cy="13219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0614" y="3480241"/>
            <a:ext cx="1023985" cy="109060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257C5D6-1C34-A049-810D-A0A5AD210444}"/>
              </a:ext>
            </a:extLst>
          </p:cNvPr>
          <p:cNvSpPr txBox="1"/>
          <p:nvPr/>
        </p:nvSpPr>
        <p:spPr>
          <a:xfrm>
            <a:off x="421355" y="2863988"/>
            <a:ext cx="1138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i="1" dirty="0"/>
              <a:t>V = RI</a:t>
            </a:r>
            <a:endParaRPr kumimoji="1" lang="ja-JP" altLang="en-US" sz="2800" i="1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1430FE3-6555-7C43-B96C-4F5281474994}"/>
              </a:ext>
            </a:extLst>
          </p:cNvPr>
          <p:cNvSpPr txBox="1"/>
          <p:nvPr/>
        </p:nvSpPr>
        <p:spPr>
          <a:xfrm>
            <a:off x="6788490" y="1252388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i="1" dirty="0">
                <a:solidFill>
                  <a:srgbClr val="FF0000"/>
                </a:solidFill>
              </a:rPr>
              <a:t>W = VI = RI</a:t>
            </a:r>
            <a:r>
              <a:rPr kumimoji="1" lang="en-US" altLang="ja-JP" sz="2800" b="1" baseline="30000" dirty="0">
                <a:solidFill>
                  <a:srgbClr val="FF0000"/>
                </a:solidFill>
              </a:rPr>
              <a:t>2</a:t>
            </a:r>
            <a:endParaRPr kumimoji="1" lang="ja-JP" altLang="en-US" b="1" baseline="30000" dirty="0">
              <a:solidFill>
                <a:srgbClr val="FF0000"/>
              </a:solidFill>
            </a:endParaRPr>
          </a:p>
        </p:txBody>
      </p: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5F781C9B-E0F9-B24C-B099-4E5F23EB6BDC}"/>
              </a:ext>
            </a:extLst>
          </p:cNvPr>
          <p:cNvCxnSpPr/>
          <p:nvPr/>
        </p:nvCxnSpPr>
        <p:spPr>
          <a:xfrm flipV="1">
            <a:off x="1355428" y="3840828"/>
            <a:ext cx="503354" cy="190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4571BEBD-680C-194F-A7C3-95253C6591BA}"/>
              </a:ext>
            </a:extLst>
          </p:cNvPr>
          <p:cNvCxnSpPr>
            <a:cxnSpLocks/>
          </p:cNvCxnSpPr>
          <p:nvPr/>
        </p:nvCxnSpPr>
        <p:spPr>
          <a:xfrm>
            <a:off x="1355428" y="4324038"/>
            <a:ext cx="462774" cy="1744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8790F23-B02C-8443-BB98-83FCE24F35AE}"/>
              </a:ext>
            </a:extLst>
          </p:cNvPr>
          <p:cNvCxnSpPr>
            <a:cxnSpLocks/>
          </p:cNvCxnSpPr>
          <p:nvPr/>
        </p:nvCxnSpPr>
        <p:spPr>
          <a:xfrm flipV="1">
            <a:off x="1355428" y="4044864"/>
            <a:ext cx="503354" cy="950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5F3E91E7-6795-1649-A7FA-C3AA62EC654D}"/>
              </a:ext>
            </a:extLst>
          </p:cNvPr>
          <p:cNvCxnSpPr>
            <a:cxnSpLocks/>
          </p:cNvCxnSpPr>
          <p:nvPr/>
        </p:nvCxnSpPr>
        <p:spPr>
          <a:xfrm>
            <a:off x="1370796" y="4223154"/>
            <a:ext cx="479520" cy="91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8">
            <a:extLst>
              <a:ext uri="{FF2B5EF4-FFF2-40B4-BE49-F238E27FC236}">
                <a16:creationId xmlns:a16="http://schemas.microsoft.com/office/drawing/2014/main" id="{D1642C33-E77D-5F48-AD90-9D16B5B77E31}"/>
              </a:ext>
            </a:extLst>
          </p:cNvPr>
          <p:cNvGrpSpPr/>
          <p:nvPr/>
        </p:nvGrpSpPr>
        <p:grpSpPr>
          <a:xfrm>
            <a:off x="303871" y="3516690"/>
            <a:ext cx="1168400" cy="1170196"/>
            <a:chOff x="303871" y="3516690"/>
            <a:chExt cx="1168400" cy="1170196"/>
          </a:xfrm>
        </p:grpSpPr>
        <p:sp>
          <p:nvSpPr>
            <p:cNvPr id="8" name="パイ 7">
              <a:extLst>
                <a:ext uri="{FF2B5EF4-FFF2-40B4-BE49-F238E27FC236}">
                  <a16:creationId xmlns:a16="http://schemas.microsoft.com/office/drawing/2014/main" id="{62E04B63-3605-3A45-B8AC-6C6B15590A0D}"/>
                </a:ext>
              </a:extLst>
            </p:cNvPr>
            <p:cNvSpPr/>
            <p:nvPr/>
          </p:nvSpPr>
          <p:spPr>
            <a:xfrm>
              <a:off x="303871" y="3516690"/>
              <a:ext cx="1168400" cy="1170196"/>
            </a:xfrm>
            <a:prstGeom prst="pie">
              <a:avLst>
                <a:gd name="adj1" fmla="val 2103997"/>
                <a:gd name="adj2" fmla="val 20082089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18" name="円/楕円 17">
              <a:extLst>
                <a:ext uri="{FF2B5EF4-FFF2-40B4-BE49-F238E27FC236}">
                  <a16:creationId xmlns:a16="http://schemas.microsoft.com/office/drawing/2014/main" id="{562CE12A-B3A4-5E42-A9BC-73B8B2CE5A0F}"/>
                </a:ext>
              </a:extLst>
            </p:cNvPr>
            <p:cNvSpPr/>
            <p:nvPr/>
          </p:nvSpPr>
          <p:spPr>
            <a:xfrm>
              <a:off x="876300" y="3716748"/>
              <a:ext cx="88900" cy="16945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924742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08333E-7 4.44444E-6 L -0.36159 0.0009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86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7" grpId="0" animBg="1"/>
      <p:bldP spid="46" grpId="0" animBg="1"/>
      <p:bldP spid="5" grpId="0" animBg="1"/>
      <p:bldP spid="13" grpId="0"/>
      <p:bldP spid="7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グループ化 21"/>
          <p:cNvGrpSpPr/>
          <p:nvPr/>
        </p:nvGrpSpPr>
        <p:grpSpPr>
          <a:xfrm>
            <a:off x="1956803" y="1701799"/>
            <a:ext cx="9155697" cy="4957057"/>
            <a:chOff x="-1" y="2974307"/>
            <a:chExt cx="9155697" cy="3518723"/>
          </a:xfrm>
        </p:grpSpPr>
        <p:sp>
          <p:nvSpPr>
            <p:cNvPr id="25" name="正方形/長方形 24"/>
            <p:cNvSpPr/>
            <p:nvPr/>
          </p:nvSpPr>
          <p:spPr>
            <a:xfrm>
              <a:off x="-1" y="2974307"/>
              <a:ext cx="9155697" cy="3518707"/>
            </a:xfrm>
            <a:prstGeom prst="rect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26" name="直線コネクタ 25"/>
            <p:cNvCxnSpPr/>
            <p:nvPr/>
          </p:nvCxnSpPr>
          <p:spPr>
            <a:xfrm>
              <a:off x="0" y="2974307"/>
              <a:ext cx="9144000" cy="0"/>
            </a:xfrm>
            <a:prstGeom prst="line">
              <a:avLst/>
            </a:prstGeom>
            <a:ln w="38100" cap="rnd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0" y="6493030"/>
              <a:ext cx="9144000" cy="0"/>
            </a:xfrm>
            <a:prstGeom prst="line">
              <a:avLst/>
            </a:prstGeom>
            <a:ln w="38100" cap="rnd">
              <a:solidFill>
                <a:schemeClr val="bg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図 2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93" y="1860004"/>
            <a:ext cx="1092948" cy="1360615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548" y="4725784"/>
            <a:ext cx="1092949" cy="1360615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548" y="1860004"/>
            <a:ext cx="1092948" cy="1360615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6793" y="4725624"/>
            <a:ext cx="1092948" cy="1360615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902" y="2394392"/>
            <a:ext cx="1187463" cy="1360615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053" y="2394232"/>
            <a:ext cx="1187463" cy="136061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902" y="4050576"/>
            <a:ext cx="1187463" cy="1360615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8053" y="4050416"/>
            <a:ext cx="1187463" cy="136061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0141" y="3352580"/>
            <a:ext cx="1023985" cy="1122507"/>
          </a:xfrm>
          <a:prstGeom prst="rect">
            <a:avLst/>
          </a:prstGeom>
        </p:spPr>
      </p:pic>
      <p:sp>
        <p:nvSpPr>
          <p:cNvPr id="13" name="タイトル 12"/>
          <p:cNvSpPr>
            <a:spLocks noGrp="1"/>
          </p:cNvSpPr>
          <p:nvPr>
            <p:ph type="title"/>
          </p:nvPr>
        </p:nvSpPr>
        <p:spPr>
          <a:xfrm>
            <a:off x="1512303" y="841888"/>
            <a:ext cx="9144000" cy="722547"/>
          </a:xfrm>
        </p:spPr>
        <p:txBody>
          <a:bodyPr>
            <a:normAutofit fontScale="90000"/>
          </a:bodyPr>
          <a:lstStyle/>
          <a:p>
            <a:r>
              <a:rPr lang="en-US" altLang="ja-JP" sz="5400" dirty="0"/>
              <a:t>Superconductor</a:t>
            </a:r>
            <a:endParaRPr lang="ja-JP" altLang="en-US" sz="5400" dirty="0">
              <a:latin typeface="あんずもじ等幅" panose="02000609000000000000" pitchFamily="1" charset="-128"/>
              <a:ea typeface="あんずもじ等幅" panose="02000609000000000000" pitchFamily="1" charset="-128"/>
            </a:endParaRPr>
          </a:p>
        </p:txBody>
      </p:sp>
      <p:sp>
        <p:nvSpPr>
          <p:cNvPr id="39" name="スライド番号プレースホルダー 1">
            <a:extLst>
              <a:ext uri="{FF2B5EF4-FFF2-40B4-BE49-F238E27FC236}">
                <a16:creationId xmlns:a16="http://schemas.microsoft.com/office/drawing/2014/main" id="{FB773275-F442-6A40-B392-E294EB81C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31</a:t>
            </a:fld>
            <a:endParaRPr lang="ja-JP" altLang="en-US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142" y="1860164"/>
            <a:ext cx="1092948" cy="1360615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897" y="4725944"/>
            <a:ext cx="1092949" cy="1360615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896" y="1860004"/>
            <a:ext cx="1092948" cy="1360615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0142" y="4725784"/>
            <a:ext cx="1092948" cy="1360615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390" y="2394392"/>
            <a:ext cx="1187463" cy="136061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541" y="2394232"/>
            <a:ext cx="1187463" cy="1360615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1390" y="4050576"/>
            <a:ext cx="1187463" cy="1360615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0541" y="4050416"/>
            <a:ext cx="1187463" cy="1360615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36071" y="3037793"/>
            <a:ext cx="902454" cy="1123466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114" y="3435637"/>
            <a:ext cx="1023985" cy="1122507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46558" y="3778886"/>
            <a:ext cx="902454" cy="1123466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9356" y="3787723"/>
            <a:ext cx="979657" cy="112250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4284" y="3425032"/>
            <a:ext cx="979657" cy="112250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8" name="図 4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5518" y="3352580"/>
            <a:ext cx="979657" cy="112250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5B792F8-B7D7-F244-8610-AD74FDFFC44C}"/>
              </a:ext>
            </a:extLst>
          </p:cNvPr>
          <p:cNvSpPr txBox="1"/>
          <p:nvPr/>
        </p:nvSpPr>
        <p:spPr>
          <a:xfrm>
            <a:off x="3812133" y="6270771"/>
            <a:ext cx="4826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Pair interchange kinetic momentum: no loss</a:t>
            </a:r>
            <a:endParaRPr kumimoji="1" lang="ja-JP" altLang="en-US" b="1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B55BADB4-3A62-AF48-B24B-D70523C4028C}"/>
              </a:ext>
            </a:extLst>
          </p:cNvPr>
          <p:cNvGrpSpPr/>
          <p:nvPr/>
        </p:nvGrpSpPr>
        <p:grpSpPr>
          <a:xfrm>
            <a:off x="63828" y="3435637"/>
            <a:ext cx="1554911" cy="1170196"/>
            <a:chOff x="303871" y="3516690"/>
            <a:chExt cx="1554911" cy="1170196"/>
          </a:xfrm>
        </p:grpSpPr>
        <p:cxnSp>
          <p:nvCxnSpPr>
            <p:cNvPr id="54" name="直線コネクタ 53">
              <a:extLst>
                <a:ext uri="{FF2B5EF4-FFF2-40B4-BE49-F238E27FC236}">
                  <a16:creationId xmlns:a16="http://schemas.microsoft.com/office/drawing/2014/main" id="{9B6BB762-E93A-8A4C-A52A-75B26952CDF6}"/>
                </a:ext>
              </a:extLst>
            </p:cNvPr>
            <p:cNvCxnSpPr/>
            <p:nvPr/>
          </p:nvCxnSpPr>
          <p:spPr>
            <a:xfrm flipV="1">
              <a:off x="1355428" y="3840828"/>
              <a:ext cx="503354" cy="1901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線コネクタ 54">
              <a:extLst>
                <a:ext uri="{FF2B5EF4-FFF2-40B4-BE49-F238E27FC236}">
                  <a16:creationId xmlns:a16="http://schemas.microsoft.com/office/drawing/2014/main" id="{0ADFEEE1-3E6C-E740-BADF-1EABCF4BE3F3}"/>
                </a:ext>
              </a:extLst>
            </p:cNvPr>
            <p:cNvCxnSpPr>
              <a:cxnSpLocks/>
            </p:cNvCxnSpPr>
            <p:nvPr/>
          </p:nvCxnSpPr>
          <p:spPr>
            <a:xfrm>
              <a:off x="1355428" y="4324038"/>
              <a:ext cx="462774" cy="1744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線コネクタ 55">
              <a:extLst>
                <a:ext uri="{FF2B5EF4-FFF2-40B4-BE49-F238E27FC236}">
                  <a16:creationId xmlns:a16="http://schemas.microsoft.com/office/drawing/2014/main" id="{FEC2C94F-713C-4440-A474-6D8FD1D7B3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55428" y="4044864"/>
              <a:ext cx="503354" cy="9509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>
              <a:extLst>
                <a:ext uri="{FF2B5EF4-FFF2-40B4-BE49-F238E27FC236}">
                  <a16:creationId xmlns:a16="http://schemas.microsoft.com/office/drawing/2014/main" id="{9DB1BB79-D223-7346-88D6-74270FCA29B6}"/>
                </a:ext>
              </a:extLst>
            </p:cNvPr>
            <p:cNvCxnSpPr>
              <a:cxnSpLocks/>
            </p:cNvCxnSpPr>
            <p:nvPr/>
          </p:nvCxnSpPr>
          <p:spPr>
            <a:xfrm>
              <a:off x="1370796" y="4223154"/>
              <a:ext cx="479520" cy="912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A8BDCFE1-5775-1C45-9120-88662635BE98}"/>
                </a:ext>
              </a:extLst>
            </p:cNvPr>
            <p:cNvGrpSpPr/>
            <p:nvPr/>
          </p:nvGrpSpPr>
          <p:grpSpPr>
            <a:xfrm>
              <a:off x="303871" y="3516690"/>
              <a:ext cx="1168400" cy="1170196"/>
              <a:chOff x="303871" y="3516690"/>
              <a:chExt cx="1168400" cy="1170196"/>
            </a:xfrm>
          </p:grpSpPr>
          <p:sp>
            <p:nvSpPr>
              <p:cNvPr id="59" name="パイ 58">
                <a:extLst>
                  <a:ext uri="{FF2B5EF4-FFF2-40B4-BE49-F238E27FC236}">
                    <a16:creationId xmlns:a16="http://schemas.microsoft.com/office/drawing/2014/main" id="{DBBC52B8-F519-A248-88FE-55F9EEE3EF10}"/>
                  </a:ext>
                </a:extLst>
              </p:cNvPr>
              <p:cNvSpPr/>
              <p:nvPr/>
            </p:nvSpPr>
            <p:spPr>
              <a:xfrm>
                <a:off x="303871" y="3516690"/>
                <a:ext cx="1168400" cy="1170196"/>
              </a:xfrm>
              <a:prstGeom prst="pie">
                <a:avLst>
                  <a:gd name="adj1" fmla="val 2103997"/>
                  <a:gd name="adj2" fmla="val 200820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円/楕円 59">
                <a:extLst>
                  <a:ext uri="{FF2B5EF4-FFF2-40B4-BE49-F238E27FC236}">
                    <a16:creationId xmlns:a16="http://schemas.microsoft.com/office/drawing/2014/main" id="{97416F80-1430-884D-98DA-765D36BB037D}"/>
                  </a:ext>
                </a:extLst>
              </p:cNvPr>
              <p:cNvSpPr/>
              <p:nvPr/>
            </p:nvSpPr>
            <p:spPr>
              <a:xfrm>
                <a:off x="876300" y="3716748"/>
                <a:ext cx="88900" cy="169452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1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48148E-6 L -0.19791 0.0564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84 0.00671 L -0.06745 -0.03704 L -0.09818 -0.07454 L -0.15443 -0.07292 L -0.42982 -0.06551 L -0.56302 -0.06343 " pathEditMode="relative" rAng="0" ptsTypes="AAAAAA">
                                      <p:cBhvr>
                                        <p:cTn id="8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1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500"/>
                            </p:stCondLst>
                            <p:childTnLst>
                              <p:par>
                                <p:cTn id="9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 L -0.63073 0.0442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36" y="2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2000"/>
                            </p:stCondLst>
                            <p:childTnLst>
                              <p:par>
                                <p:cTn id="14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6 -1.85185E-6 L -0.23542 -0.02315 " pathEditMode="relative" rAng="0" ptsTypes="AA">
                                      <p:cBhvr>
                                        <p:cTn id="154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71" y="-1157"/>
                                    </p:animMotion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800"/>
                            </p:stCondLst>
                            <p:childTnLst>
                              <p:par>
                                <p:cTn id="17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BCS Theory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20592" y="1643421"/>
            <a:ext cx="10372518" cy="3450613"/>
          </a:xfrm>
        </p:spPr>
        <p:txBody>
          <a:bodyPr>
            <a:normAutofit/>
          </a:bodyPr>
          <a:lstStyle/>
          <a:p>
            <a:r>
              <a:rPr kumimoji="1" lang="en-US" altLang="ja-JP" sz="2200" dirty="0"/>
              <a:t>Based on Cooper pair</a:t>
            </a:r>
          </a:p>
          <a:p>
            <a:r>
              <a:rPr kumimoji="1" lang="en-US" altLang="ja-JP" sz="2200" dirty="0"/>
              <a:t>Bose–Einstein condensation</a:t>
            </a:r>
          </a:p>
          <a:p>
            <a:pPr lvl="1"/>
            <a:r>
              <a:rPr lang="en-US" altLang="ja-JP" sz="2000" dirty="0"/>
              <a:t>All Cooper pairs have the same momentum</a:t>
            </a:r>
          </a:p>
          <a:p>
            <a:pPr lvl="1"/>
            <a:r>
              <a:rPr lang="en-US" altLang="ja-JP" sz="2000" dirty="0"/>
              <a:t>Energy Gap</a:t>
            </a: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36E83A2D-0199-7E41-BA6A-B8D95785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32</a:t>
            </a:fld>
            <a:endParaRPr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1FF2D1E-5E95-2B4B-B4AE-882060DEAC1F}"/>
              </a:ext>
            </a:extLst>
          </p:cNvPr>
          <p:cNvSpPr/>
          <p:nvPr/>
        </p:nvSpPr>
        <p:spPr>
          <a:xfrm>
            <a:off x="7823610" y="169532"/>
            <a:ext cx="29937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Bardeen, Cooper, Schrieffer</a:t>
            </a:r>
            <a:endParaRPr lang="ja-JP" altLang="en-US"/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F67C66FE-0C9B-6047-A6E1-881B1982DA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857" r="26977"/>
          <a:stretch/>
        </p:blipFill>
        <p:spPr>
          <a:xfrm>
            <a:off x="122269" y="3831220"/>
            <a:ext cx="2503793" cy="265760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59D987D-0143-C94B-AC7C-6C111F8E2ED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7004" y="455973"/>
            <a:ext cx="5676509" cy="193001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8B2B75F-B020-FB4D-9E18-E948EF8333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7177" y="3831220"/>
            <a:ext cx="3135083" cy="266959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5C42AEC-8DCD-6140-84B4-79A54A4782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3375" y="3819236"/>
            <a:ext cx="3106684" cy="2693557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8450D75F-7C82-3840-8C5B-AD3703941B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51173" y="3807254"/>
            <a:ext cx="2978270" cy="2693557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E15EDDB-6EC0-EC41-92B1-65C975E6B045}"/>
              </a:ext>
            </a:extLst>
          </p:cNvPr>
          <p:cNvSpPr txBox="1"/>
          <p:nvPr/>
        </p:nvSpPr>
        <p:spPr>
          <a:xfrm>
            <a:off x="1851491" y="5962070"/>
            <a:ext cx="774571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latin typeface="+mj-ea"/>
                <a:ea typeface="+mj-ea"/>
              </a:rPr>
              <a:t>Fermi</a:t>
            </a:r>
          </a:p>
          <a:p>
            <a:r>
              <a:rPr lang="en-US" altLang="ja-JP" sz="1400" b="1" dirty="0">
                <a:latin typeface="+mj-ea"/>
                <a:ea typeface="+mj-ea"/>
              </a:rPr>
              <a:t>Surface</a:t>
            </a:r>
            <a:endParaRPr kumimoji="1" lang="ja-JP" altLang="en-US" sz="1400" b="1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04763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 err="1"/>
              <a:t>Superconuductors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34715" y="1303392"/>
            <a:ext cx="5141626" cy="5352241"/>
          </a:xfr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txBody>
          <a:bodyPr/>
          <a:lstStyle/>
          <a:p>
            <a:r>
              <a:rPr lang="en-US" altLang="ja-JP" dirty="0"/>
              <a:t>Type I Superconductor</a:t>
            </a:r>
          </a:p>
          <a:p>
            <a:pPr lvl="1"/>
            <a:r>
              <a:rPr kumimoji="1" lang="en-US" altLang="ja-JP" dirty="0"/>
              <a:t>Meissner Effect</a:t>
            </a:r>
            <a:endParaRPr lang="en-US" altLang="ja-JP" dirty="0"/>
          </a:p>
          <a:p>
            <a:pPr lvl="2"/>
            <a:r>
              <a:rPr lang="en-US" altLang="ja-JP" dirty="0"/>
              <a:t>Penetration Depth </a:t>
            </a:r>
            <a:r>
              <a:rPr lang="en-US" altLang="ja-JP" dirty="0" err="1"/>
              <a:t>λ</a:t>
            </a:r>
            <a:r>
              <a:rPr lang="ja-JP" altLang="en-US"/>
              <a:t>＜</a:t>
            </a:r>
            <a:r>
              <a:rPr lang="en-US" altLang="ja-JP" dirty="0" err="1"/>
              <a:t>ξ</a:t>
            </a:r>
            <a:r>
              <a:rPr lang="ja-JP" altLang="en-US"/>
              <a:t> </a:t>
            </a:r>
            <a:r>
              <a:rPr lang="en-US" altLang="ja-JP" dirty="0"/>
              <a:t>Coherent Length</a:t>
            </a:r>
          </a:p>
          <a:p>
            <a:pPr lvl="2"/>
            <a:r>
              <a:rPr lang="ja-JP" altLang="en-US"/>
              <a:t>　　　　　　</a:t>
            </a:r>
            <a:r>
              <a:rPr lang="en-US" altLang="ja-JP" dirty="0"/>
              <a:t>  </a:t>
            </a:r>
            <a:r>
              <a:rPr lang="en-US" altLang="ja-JP" sz="1400" i="1" dirty="0"/>
              <a:t>l</a:t>
            </a:r>
            <a:r>
              <a:rPr lang="en-US" altLang="ja-JP" sz="1400" dirty="0"/>
              <a:t>: </a:t>
            </a:r>
            <a:r>
              <a:rPr lang="en-US" altLang="ja-JP" sz="1050" dirty="0"/>
              <a:t>Electron Mean Free Path</a:t>
            </a:r>
            <a:r>
              <a:rPr lang="en-US" altLang="ja-JP" dirty="0"/>
              <a:t> </a:t>
            </a:r>
            <a:r>
              <a:rPr lang="en-US" altLang="ja-JP" sz="1200" dirty="0"/>
              <a:t>Pure Metal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Current Flow only on Thin Surface</a:t>
            </a:r>
          </a:p>
          <a:p>
            <a:pPr marL="457200" lvl="1" indent="0">
              <a:buNone/>
            </a:pPr>
            <a:endParaRPr kumimoji="1" lang="en-US" altLang="ja-JP" dirty="0"/>
          </a:p>
          <a:p>
            <a:pPr lvl="1"/>
            <a:endParaRPr kumimoji="1" lang="en-US" altLang="ja-JP" dirty="0"/>
          </a:p>
        </p:txBody>
      </p:sp>
      <p:sp>
        <p:nvSpPr>
          <p:cNvPr id="21" name="スライド番号プレースホルダー 1">
            <a:extLst>
              <a:ext uri="{FF2B5EF4-FFF2-40B4-BE49-F238E27FC236}">
                <a16:creationId xmlns:a16="http://schemas.microsoft.com/office/drawing/2014/main" id="{C4D7BCE1-419B-4A4B-9A95-0F200DC26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33</a:t>
            </a:fld>
            <a:endParaRPr lang="ja-JP" altLang="en-US"/>
          </a:p>
        </p:txBody>
      </p:sp>
      <p:sp>
        <p:nvSpPr>
          <p:cNvPr id="4" name="コンテンツ プレースホルダー 2">
            <a:extLst>
              <a:ext uri="{FF2B5EF4-FFF2-40B4-BE49-F238E27FC236}">
                <a16:creationId xmlns:a16="http://schemas.microsoft.com/office/drawing/2014/main" id="{DC58B5AE-B802-F549-B3CE-A144743A62FF}"/>
              </a:ext>
            </a:extLst>
          </p:cNvPr>
          <p:cNvSpPr txBox="1">
            <a:spLocks/>
          </p:cNvSpPr>
          <p:nvPr/>
        </p:nvSpPr>
        <p:spPr>
          <a:xfrm>
            <a:off x="6026862" y="269823"/>
            <a:ext cx="5947808" cy="638581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Type II Superconductor</a:t>
            </a:r>
          </a:p>
          <a:p>
            <a:pPr lvl="1"/>
            <a:r>
              <a:rPr lang="en-US" altLang="ja-JP" dirty="0"/>
              <a:t>Mixed State (1957 </a:t>
            </a:r>
            <a:r>
              <a:rPr lang="en-US" altLang="ja-JP" dirty="0" err="1"/>
              <a:t>Abrikosov</a:t>
            </a:r>
            <a:r>
              <a:rPr lang="en-US" altLang="ja-JP" dirty="0"/>
              <a:t>)</a:t>
            </a:r>
          </a:p>
          <a:p>
            <a:pPr lvl="2"/>
            <a:r>
              <a:rPr lang="en-US" altLang="ja-JP" dirty="0"/>
              <a:t>Penetration Depth </a:t>
            </a:r>
            <a:r>
              <a:rPr lang="en-US" altLang="ja-JP" dirty="0" err="1"/>
              <a:t>λ</a:t>
            </a:r>
            <a:r>
              <a:rPr lang="ja-JP" altLang="en-US"/>
              <a:t>＞</a:t>
            </a:r>
            <a:r>
              <a:rPr lang="en-US" altLang="ja-JP" dirty="0" err="1"/>
              <a:t>ξ</a:t>
            </a:r>
            <a:r>
              <a:rPr lang="en-US" altLang="ja-JP" dirty="0"/>
              <a:t> Coherent Length</a:t>
            </a:r>
          </a:p>
          <a:p>
            <a:pPr lvl="2"/>
            <a:r>
              <a:rPr lang="en-US" altLang="ja-JP" dirty="0"/>
              <a:t>Alloy, Compound</a:t>
            </a:r>
          </a:p>
          <a:p>
            <a:pPr lvl="1"/>
            <a:r>
              <a:rPr lang="en-US" altLang="ja-JP" dirty="0"/>
              <a:t>Flux penetration in Superconductor</a:t>
            </a:r>
          </a:p>
          <a:p>
            <a:pPr lvl="1"/>
            <a:r>
              <a:rPr lang="en-US" altLang="ja-JP" dirty="0"/>
              <a:t>Current Flow inside Superconductor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62235561-D820-1B49-952D-73D29C54ED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2324" y="2692497"/>
            <a:ext cx="5121428" cy="201063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4368B6C-16A0-3F4A-86D5-BF2F287AF3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201" y="3288796"/>
            <a:ext cx="4422460" cy="173622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9D78531-6D1D-A645-B583-F6B5CFA377B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7736"/>
          <a:stretch/>
        </p:blipFill>
        <p:spPr>
          <a:xfrm>
            <a:off x="2461525" y="5046665"/>
            <a:ext cx="2739715" cy="1608968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2B5F331-BBDB-9141-A754-DD9F89921F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310"/>
          <a:stretch/>
        </p:blipFill>
        <p:spPr>
          <a:xfrm>
            <a:off x="9195001" y="4786868"/>
            <a:ext cx="2553790" cy="1753931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36EC9A09-54EF-9540-8F55-F8AD47D4C2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784" y="2455970"/>
            <a:ext cx="1473744" cy="473054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DCF8123C-8B68-ED4D-8822-8B79F56DDE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812" y="4977493"/>
            <a:ext cx="1417791" cy="157829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62C75D8C-D366-314D-8143-0C06568802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3571" y="4702015"/>
            <a:ext cx="2696398" cy="1853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854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Critical Current and Pinning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95247" y="2015732"/>
            <a:ext cx="4577346" cy="3809274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Flux Flow</a:t>
            </a:r>
          </a:p>
          <a:p>
            <a:pPr lvl="1"/>
            <a:r>
              <a:rPr lang="en-US" altLang="ja-JP" dirty="0"/>
              <a:t>Flux Move</a:t>
            </a:r>
            <a:endParaRPr kumimoji="1" lang="en-US" altLang="ja-JP" dirty="0"/>
          </a:p>
          <a:p>
            <a:pPr lvl="1"/>
            <a:r>
              <a:rPr lang="en-US" altLang="ja-JP" dirty="0"/>
              <a:t>Induced Voltage</a:t>
            </a:r>
          </a:p>
          <a:p>
            <a:pPr lvl="1"/>
            <a:r>
              <a:rPr kumimoji="1" lang="en-US" altLang="ja-JP" dirty="0"/>
              <a:t>Need to stop Flux</a:t>
            </a:r>
          </a:p>
          <a:p>
            <a:r>
              <a:rPr kumimoji="1" lang="en-US" altLang="ja-JP" dirty="0"/>
              <a:t>Pinning Force</a:t>
            </a:r>
          </a:p>
          <a:p>
            <a:pPr lvl="1"/>
            <a:r>
              <a:rPr lang="en-US" altLang="ja-JP" dirty="0"/>
              <a:t>Week superconducting state</a:t>
            </a:r>
          </a:p>
          <a:p>
            <a:pPr lvl="2"/>
            <a:r>
              <a:rPr lang="en-US" altLang="ja-JP" dirty="0"/>
              <a:t>Easier to turn to normal</a:t>
            </a:r>
          </a:p>
          <a:p>
            <a:pPr lvl="1"/>
            <a:r>
              <a:rPr kumimoji="1" lang="en-US" altLang="ja-JP" dirty="0"/>
              <a:t>Normal Site = Flux Pinned</a:t>
            </a:r>
          </a:p>
          <a:p>
            <a:pPr lvl="1"/>
            <a:r>
              <a:rPr lang="en-US" altLang="ja-JP" dirty="0"/>
              <a:t>Pinning Force = Critical Current</a:t>
            </a:r>
            <a:endParaRPr kumimoji="1" lang="en-US" altLang="ja-JP" dirty="0"/>
          </a:p>
          <a:p>
            <a:pPr lvl="1"/>
            <a:endParaRPr kumimoji="1" lang="ja-JP" altLang="en-US" dirty="0"/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B14C2E0E-E470-9C41-A23F-0A13A972F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34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0416996-D529-0B49-83AD-0E44F8A76F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852" r="9863"/>
          <a:stretch/>
        </p:blipFill>
        <p:spPr>
          <a:xfrm>
            <a:off x="5366480" y="1657069"/>
            <a:ext cx="3882452" cy="4167937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5" name="イメージ" descr="イメージ">
            <a:extLst>
              <a:ext uri="{FF2B5EF4-FFF2-40B4-BE49-F238E27FC236}">
                <a16:creationId xmlns:a16="http://schemas.microsoft.com/office/drawing/2014/main" id="{EA792F28-8E21-994A-AA05-5EBDB4D2D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6480" y="5428565"/>
            <a:ext cx="1807767" cy="39644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E60A804-A8E1-874E-B14F-CAFF94CEF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3044" y="670485"/>
            <a:ext cx="1977844" cy="90651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E90F6D96-547D-5C47-9374-5496693B27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878"/>
          <a:stretch/>
        </p:blipFill>
        <p:spPr>
          <a:xfrm>
            <a:off x="6957366" y="561904"/>
            <a:ext cx="2796480" cy="1922259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20C20BF-C671-0848-A834-54AEF2842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395" y="1657068"/>
            <a:ext cx="2587399" cy="4167937"/>
          </a:xfrm>
          <a:prstGeom prst="rect">
            <a:avLst/>
          </a:prstGeom>
          <a:ln>
            <a:solidFill>
              <a:schemeClr val="bg2">
                <a:lumMod val="25000"/>
              </a:schemeClr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8E31B47-FAD7-3440-A358-F982FDFF6EE3}"/>
              </a:ext>
            </a:extLst>
          </p:cNvPr>
          <p:cNvSpPr txBox="1"/>
          <p:nvPr/>
        </p:nvSpPr>
        <p:spPr>
          <a:xfrm>
            <a:off x="7375209" y="20991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Pinning potential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68400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テキスト ボックス 58"/>
          <p:cNvSpPr txBox="1"/>
          <p:nvPr/>
        </p:nvSpPr>
        <p:spPr>
          <a:xfrm>
            <a:off x="3671447" y="1794510"/>
            <a:ext cx="7566779" cy="1634490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Stick by Pinning Effect</a:t>
            </a:r>
            <a:endParaRPr lang="en-US" altLang="ja-JP" sz="3200" b="1" dirty="0">
              <a:ln w="9525">
                <a:solidFill>
                  <a:schemeClr val="tx1"/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altLang="ja-JP" sz="1000" b="1" dirty="0">
              <a:solidFill>
                <a:srgbClr val="3070B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altLang="ja-JP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3070BE"/>
                </a:solidFill>
              </a:rPr>
              <a:t>Enforce flux pinning by pushing </a:t>
            </a:r>
          </a:p>
          <a:p>
            <a:pPr algn="ctr"/>
            <a:r>
              <a:rPr lang="en-US" altLang="ja-JP" sz="2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rgbClr val="3070BE"/>
                </a:solidFill>
              </a:rPr>
              <a:t>superconductor to magnet rail</a:t>
            </a:r>
            <a:endParaRPr lang="en-US" altLang="ja-JP" sz="1000" b="1" dirty="0">
              <a:ln w="6350">
                <a:solidFill>
                  <a:schemeClr val="tx1"/>
                </a:solidFill>
                <a:prstDash val="solid"/>
              </a:ln>
              <a:solidFill>
                <a:srgbClr val="3070BE"/>
              </a:solidFill>
            </a:endParaRP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35</a:t>
            </a:fld>
            <a:endParaRPr lang="ja-JP" altLang="en-US"/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1335921" y="689782"/>
            <a:ext cx="9520158" cy="1049235"/>
          </a:xfrm>
        </p:spPr>
        <p:txBody>
          <a:bodyPr/>
          <a:lstStyle/>
          <a:p>
            <a:r>
              <a:rPr lang="ja-JP" altLang="en-US"/>
              <a:t> </a:t>
            </a:r>
            <a:r>
              <a:rPr lang="en-US" altLang="ja-JP" dirty="0"/>
              <a:t>Meissner Effect and Pinning Effect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16" name="正方形/長方形 15"/>
          <p:cNvSpPr/>
          <p:nvPr/>
        </p:nvSpPr>
        <p:spPr>
          <a:xfrm>
            <a:off x="5165117" y="3550880"/>
            <a:ext cx="4248472" cy="85427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4400" b="1" dirty="0">
                <a:ln w="63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Superconductor</a:t>
            </a:r>
            <a:endParaRPr lang="ja-JP" altLang="en-US" sz="4800" b="1" dirty="0">
              <a:ln w="63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4653653" y="4710187"/>
            <a:ext cx="5212559" cy="1735185"/>
            <a:chOff x="2086298" y="4878214"/>
            <a:chExt cx="5212559" cy="1735185"/>
          </a:xfrm>
        </p:grpSpPr>
        <p:grpSp>
          <p:nvGrpSpPr>
            <p:cNvPr id="75" name="グループ化 74"/>
            <p:cNvGrpSpPr/>
            <p:nvPr/>
          </p:nvGrpSpPr>
          <p:grpSpPr>
            <a:xfrm>
              <a:off x="2086298" y="4878214"/>
              <a:ext cx="5212559" cy="1080120"/>
              <a:chOff x="2587489" y="5049180"/>
              <a:chExt cx="5212559" cy="1080120"/>
            </a:xfrm>
          </p:grpSpPr>
          <p:grpSp>
            <p:nvGrpSpPr>
              <p:cNvPr id="21" name="グループ化 20"/>
              <p:cNvGrpSpPr/>
              <p:nvPr/>
            </p:nvGrpSpPr>
            <p:grpSpPr>
              <a:xfrm>
                <a:off x="2587489" y="5589240"/>
                <a:ext cx="4166794" cy="504056"/>
                <a:chOff x="2587489" y="5589240"/>
                <a:chExt cx="4166794" cy="504056"/>
              </a:xfrm>
            </p:grpSpPr>
            <p:sp>
              <p:nvSpPr>
                <p:cNvPr id="17" name="角丸四角形 16"/>
                <p:cNvSpPr/>
                <p:nvPr/>
              </p:nvSpPr>
              <p:spPr>
                <a:xfrm>
                  <a:off x="2587489" y="5589240"/>
                  <a:ext cx="1022216" cy="50405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Ｓ</a:t>
                  </a:r>
                </a:p>
              </p:txBody>
            </p:sp>
            <p:sp>
              <p:nvSpPr>
                <p:cNvPr id="18" name="角丸四角形 17"/>
                <p:cNvSpPr/>
                <p:nvPr/>
              </p:nvSpPr>
              <p:spPr>
                <a:xfrm>
                  <a:off x="3635896" y="5589240"/>
                  <a:ext cx="1022216" cy="50405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Ｎ</a:t>
                  </a:r>
                </a:p>
              </p:txBody>
            </p:sp>
            <p:sp>
              <p:nvSpPr>
                <p:cNvPr id="19" name="角丸四角形 18"/>
                <p:cNvSpPr/>
                <p:nvPr/>
              </p:nvSpPr>
              <p:spPr>
                <a:xfrm>
                  <a:off x="4683660" y="5589240"/>
                  <a:ext cx="1022216" cy="504056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Ｓ</a:t>
                  </a:r>
                </a:p>
              </p:txBody>
            </p:sp>
            <p:sp>
              <p:nvSpPr>
                <p:cNvPr id="20" name="角丸四角形 19"/>
                <p:cNvSpPr/>
                <p:nvPr/>
              </p:nvSpPr>
              <p:spPr>
                <a:xfrm>
                  <a:off x="5732067" y="5589240"/>
                  <a:ext cx="1022216" cy="504056"/>
                </a:xfrm>
                <a:prstGeom prst="roundRect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ja-JP" altLang="en-US" sz="3600" b="1" dirty="0"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Ｎ</a:t>
                  </a:r>
                </a:p>
              </p:txBody>
            </p:sp>
          </p:grpSp>
          <p:grpSp>
            <p:nvGrpSpPr>
              <p:cNvPr id="46" name="グループ化 45"/>
              <p:cNvGrpSpPr/>
              <p:nvPr/>
            </p:nvGrpSpPr>
            <p:grpSpPr>
              <a:xfrm>
                <a:off x="3120238" y="5049180"/>
                <a:ext cx="2052000" cy="1080120"/>
                <a:chOff x="2987944" y="5733256"/>
                <a:chExt cx="2232008" cy="1080120"/>
              </a:xfrm>
            </p:grpSpPr>
            <p:grpSp>
              <p:nvGrpSpPr>
                <p:cNvPr id="38" name="グループ化 37"/>
                <p:cNvGrpSpPr/>
                <p:nvPr/>
              </p:nvGrpSpPr>
              <p:grpSpPr>
                <a:xfrm>
                  <a:off x="2987944" y="5733256"/>
                  <a:ext cx="1080000" cy="1080000"/>
                  <a:chOff x="3083003" y="5034605"/>
                  <a:chExt cx="1080000" cy="1080000"/>
                </a:xfrm>
              </p:grpSpPr>
              <p:sp>
                <p:nvSpPr>
                  <p:cNvPr id="22" name="円弧 21"/>
                  <p:cNvSpPr/>
                  <p:nvPr/>
                </p:nvSpPr>
                <p:spPr>
                  <a:xfrm flipH="1">
                    <a:off x="3353991" y="5308475"/>
                    <a:ext cx="540000" cy="54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3" name="円弧 22"/>
                  <p:cNvSpPr/>
                  <p:nvPr/>
                </p:nvSpPr>
                <p:spPr>
                  <a:xfrm flipH="1">
                    <a:off x="3263003" y="5219676"/>
                    <a:ext cx="720000" cy="72008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4" name="円弧 23"/>
                  <p:cNvSpPr/>
                  <p:nvPr/>
                </p:nvSpPr>
                <p:spPr>
                  <a:xfrm flipH="1">
                    <a:off x="3443003" y="5398475"/>
                    <a:ext cx="360000" cy="36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25" name="円弧 24"/>
                  <p:cNvSpPr/>
                  <p:nvPr/>
                </p:nvSpPr>
                <p:spPr>
                  <a:xfrm flipH="1">
                    <a:off x="3173003" y="5127625"/>
                    <a:ext cx="900000" cy="90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37" name="円弧 36"/>
                  <p:cNvSpPr/>
                  <p:nvPr/>
                </p:nvSpPr>
                <p:spPr>
                  <a:xfrm flipH="1">
                    <a:off x="3083003" y="5034605"/>
                    <a:ext cx="1080000" cy="108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40" name="グループ化 39"/>
                <p:cNvGrpSpPr/>
                <p:nvPr/>
              </p:nvGrpSpPr>
              <p:grpSpPr>
                <a:xfrm flipH="1">
                  <a:off x="4139952" y="5733376"/>
                  <a:ext cx="1080000" cy="1080000"/>
                  <a:chOff x="3083003" y="5034605"/>
                  <a:chExt cx="1080000" cy="1080000"/>
                </a:xfrm>
              </p:grpSpPr>
              <p:sp>
                <p:nvSpPr>
                  <p:cNvPr id="41" name="円弧 40"/>
                  <p:cNvSpPr/>
                  <p:nvPr/>
                </p:nvSpPr>
                <p:spPr>
                  <a:xfrm flipH="1">
                    <a:off x="3353991" y="5308475"/>
                    <a:ext cx="540000" cy="54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42" name="円弧 41"/>
                  <p:cNvSpPr/>
                  <p:nvPr/>
                </p:nvSpPr>
                <p:spPr>
                  <a:xfrm flipH="1">
                    <a:off x="3263004" y="5219676"/>
                    <a:ext cx="720000" cy="72008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43" name="円弧 42"/>
                  <p:cNvSpPr/>
                  <p:nvPr/>
                </p:nvSpPr>
                <p:spPr>
                  <a:xfrm flipH="1">
                    <a:off x="3443002" y="5398475"/>
                    <a:ext cx="360000" cy="36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44" name="円弧 43"/>
                  <p:cNvSpPr/>
                  <p:nvPr/>
                </p:nvSpPr>
                <p:spPr>
                  <a:xfrm flipH="1">
                    <a:off x="3173002" y="5127625"/>
                    <a:ext cx="900000" cy="90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45" name="円弧 44"/>
                  <p:cNvSpPr/>
                  <p:nvPr/>
                </p:nvSpPr>
                <p:spPr>
                  <a:xfrm flipH="1">
                    <a:off x="3083003" y="5034605"/>
                    <a:ext cx="1080000" cy="108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  <p:sp>
            <p:nvSpPr>
              <p:cNvPr id="73" name="角丸四角形 72"/>
              <p:cNvSpPr/>
              <p:nvPr/>
            </p:nvSpPr>
            <p:spPr>
              <a:xfrm>
                <a:off x="6777832" y="5584725"/>
                <a:ext cx="1022216" cy="50405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ja-JP" altLang="en-US" sz="36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Ｓ</a:t>
                </a:r>
              </a:p>
            </p:txBody>
          </p:sp>
          <p:grpSp>
            <p:nvGrpSpPr>
              <p:cNvPr id="60" name="グループ化 59"/>
              <p:cNvGrpSpPr/>
              <p:nvPr/>
            </p:nvGrpSpPr>
            <p:grpSpPr>
              <a:xfrm>
                <a:off x="5223190" y="5049180"/>
                <a:ext cx="2052000" cy="1080120"/>
                <a:chOff x="2987944" y="5733256"/>
                <a:chExt cx="2232008" cy="1080120"/>
              </a:xfrm>
            </p:grpSpPr>
            <p:grpSp>
              <p:nvGrpSpPr>
                <p:cNvPr id="61" name="グループ化 60"/>
                <p:cNvGrpSpPr/>
                <p:nvPr/>
              </p:nvGrpSpPr>
              <p:grpSpPr>
                <a:xfrm>
                  <a:off x="2987944" y="5733256"/>
                  <a:ext cx="1080000" cy="1080000"/>
                  <a:chOff x="3083003" y="5034605"/>
                  <a:chExt cx="1080000" cy="1080000"/>
                </a:xfrm>
              </p:grpSpPr>
              <p:sp>
                <p:nvSpPr>
                  <p:cNvPr id="68" name="円弧 67"/>
                  <p:cNvSpPr/>
                  <p:nvPr/>
                </p:nvSpPr>
                <p:spPr>
                  <a:xfrm flipH="1">
                    <a:off x="3353991" y="5308475"/>
                    <a:ext cx="540000" cy="54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9" name="円弧 68"/>
                  <p:cNvSpPr/>
                  <p:nvPr/>
                </p:nvSpPr>
                <p:spPr>
                  <a:xfrm flipH="1">
                    <a:off x="3263003" y="5219676"/>
                    <a:ext cx="720000" cy="72008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70" name="円弧 69"/>
                  <p:cNvSpPr/>
                  <p:nvPr/>
                </p:nvSpPr>
                <p:spPr>
                  <a:xfrm flipH="1">
                    <a:off x="3443003" y="5398475"/>
                    <a:ext cx="360000" cy="36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71" name="円弧 70"/>
                  <p:cNvSpPr/>
                  <p:nvPr/>
                </p:nvSpPr>
                <p:spPr>
                  <a:xfrm flipH="1">
                    <a:off x="3173003" y="5127625"/>
                    <a:ext cx="900000" cy="90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72" name="円弧 71"/>
                  <p:cNvSpPr/>
                  <p:nvPr/>
                </p:nvSpPr>
                <p:spPr>
                  <a:xfrm flipH="1">
                    <a:off x="3083003" y="5034605"/>
                    <a:ext cx="1080000" cy="108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  <p:grpSp>
              <p:nvGrpSpPr>
                <p:cNvPr id="62" name="グループ化 61"/>
                <p:cNvGrpSpPr/>
                <p:nvPr/>
              </p:nvGrpSpPr>
              <p:grpSpPr>
                <a:xfrm flipH="1">
                  <a:off x="4139952" y="5733376"/>
                  <a:ext cx="1080000" cy="1080000"/>
                  <a:chOff x="3083003" y="5034605"/>
                  <a:chExt cx="1080000" cy="1080000"/>
                </a:xfrm>
              </p:grpSpPr>
              <p:sp>
                <p:nvSpPr>
                  <p:cNvPr id="63" name="円弧 62"/>
                  <p:cNvSpPr/>
                  <p:nvPr/>
                </p:nvSpPr>
                <p:spPr>
                  <a:xfrm flipH="1">
                    <a:off x="3353991" y="5308475"/>
                    <a:ext cx="540000" cy="54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4" name="円弧 63"/>
                  <p:cNvSpPr/>
                  <p:nvPr/>
                </p:nvSpPr>
                <p:spPr>
                  <a:xfrm flipH="1">
                    <a:off x="3263004" y="5219676"/>
                    <a:ext cx="720000" cy="72008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5" name="円弧 64"/>
                  <p:cNvSpPr/>
                  <p:nvPr/>
                </p:nvSpPr>
                <p:spPr>
                  <a:xfrm flipH="1">
                    <a:off x="3443002" y="5398475"/>
                    <a:ext cx="360000" cy="36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6" name="円弧 65"/>
                  <p:cNvSpPr/>
                  <p:nvPr/>
                </p:nvSpPr>
                <p:spPr>
                  <a:xfrm flipH="1">
                    <a:off x="3173002" y="5127625"/>
                    <a:ext cx="900000" cy="90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  <p:sp>
                <p:nvSpPr>
                  <p:cNvPr id="67" name="円弧 66"/>
                  <p:cNvSpPr/>
                  <p:nvPr/>
                </p:nvSpPr>
                <p:spPr>
                  <a:xfrm flipH="1">
                    <a:off x="3083003" y="5034605"/>
                    <a:ext cx="1080000" cy="1080000"/>
                  </a:xfrm>
                  <a:prstGeom prst="arc">
                    <a:avLst>
                      <a:gd name="adj1" fmla="val 10744173"/>
                      <a:gd name="adj2" fmla="val 0"/>
                    </a:avLst>
                  </a:prstGeom>
                  <a:ln w="19050" cap="rnd">
                    <a:solidFill>
                      <a:schemeClr val="tx1"/>
                    </a:solidFill>
                    <a:headEnd type="none"/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ja-JP" altLang="en-US"/>
                  </a:p>
                </p:txBody>
              </p:sp>
            </p:grpSp>
          </p:grpSp>
        </p:grpSp>
        <p:sp>
          <p:nvSpPr>
            <p:cNvPr id="82" name="テキスト ボックス 81"/>
            <p:cNvSpPr txBox="1"/>
            <p:nvPr/>
          </p:nvSpPr>
          <p:spPr>
            <a:xfrm>
              <a:off x="3256293" y="5905513"/>
              <a:ext cx="34552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4000" b="1" dirty="0">
                  <a:solidFill>
                    <a:srgbClr val="3070B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Cross Section</a:t>
              </a:r>
              <a:endParaRPr lang="ja-JP" altLang="en-US" sz="4000" b="1" dirty="0">
                <a:solidFill>
                  <a:srgbClr val="3070B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5311565" y="4789319"/>
            <a:ext cx="3899324" cy="195852"/>
            <a:chOff x="2744211" y="4957346"/>
            <a:chExt cx="3899324" cy="195852"/>
          </a:xfrm>
        </p:grpSpPr>
        <p:sp>
          <p:nvSpPr>
            <p:cNvPr id="94" name="テキスト ボックス 93"/>
            <p:cNvSpPr txBox="1"/>
            <p:nvPr/>
          </p:nvSpPr>
          <p:spPr>
            <a:xfrm>
              <a:off x="2744211" y="4964314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Ｎ</a:t>
              </a:r>
            </a:p>
          </p:txBody>
        </p:sp>
        <p:sp>
          <p:nvSpPr>
            <p:cNvPr id="95" name="テキスト ボックス 94"/>
            <p:cNvSpPr txBox="1"/>
            <p:nvPr/>
          </p:nvSpPr>
          <p:spPr>
            <a:xfrm>
              <a:off x="4861770" y="4967856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Ｎ</a:t>
              </a:r>
            </a:p>
          </p:txBody>
        </p:sp>
        <p:sp>
          <p:nvSpPr>
            <p:cNvPr id="96" name="テキスト ボックス 95"/>
            <p:cNvSpPr txBox="1"/>
            <p:nvPr/>
          </p:nvSpPr>
          <p:spPr>
            <a:xfrm>
              <a:off x="6463535" y="4973198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Ｎ</a:t>
              </a:r>
            </a:p>
          </p:txBody>
        </p:sp>
        <p:sp>
          <p:nvSpPr>
            <p:cNvPr id="98" name="テキスト ボックス 97"/>
            <p:cNvSpPr txBox="1"/>
            <p:nvPr/>
          </p:nvSpPr>
          <p:spPr>
            <a:xfrm>
              <a:off x="3317140" y="4957346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Ｓ</a:t>
              </a:r>
            </a:p>
          </p:txBody>
        </p:sp>
        <p:sp>
          <p:nvSpPr>
            <p:cNvPr id="99" name="テキスト ボックス 98"/>
            <p:cNvSpPr txBox="1"/>
            <p:nvPr/>
          </p:nvSpPr>
          <p:spPr>
            <a:xfrm>
              <a:off x="3826399" y="4965158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Ｓ</a:t>
              </a:r>
            </a:p>
          </p:txBody>
        </p:sp>
        <p:sp>
          <p:nvSpPr>
            <p:cNvPr id="100" name="テキスト ボックス 99"/>
            <p:cNvSpPr txBox="1"/>
            <p:nvPr/>
          </p:nvSpPr>
          <p:spPr>
            <a:xfrm>
              <a:off x="5404137" y="4969899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Ｓ</a:t>
              </a:r>
            </a:p>
          </p:txBody>
        </p:sp>
        <p:sp>
          <p:nvSpPr>
            <p:cNvPr id="101" name="テキスト ボックス 100"/>
            <p:cNvSpPr txBox="1"/>
            <p:nvPr/>
          </p:nvSpPr>
          <p:spPr>
            <a:xfrm>
              <a:off x="5920093" y="4970665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Ｓ</a:t>
              </a:r>
            </a:p>
          </p:txBody>
        </p:sp>
        <p:sp>
          <p:nvSpPr>
            <p:cNvPr id="102" name="テキスト ボックス 101"/>
            <p:cNvSpPr txBox="1"/>
            <p:nvPr/>
          </p:nvSpPr>
          <p:spPr>
            <a:xfrm>
              <a:off x="4368096" y="4967124"/>
              <a:ext cx="180000" cy="180000"/>
            </a:xfrm>
            <a:prstGeom prst="ellipse">
              <a:avLst/>
            </a:prstGeom>
            <a:ln/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lang="ja-JP" altLang="en-US" sz="1200" b="1" dirty="0">
                  <a:ln w="3175">
                    <a:noFill/>
                    <a:prstDash val="solid"/>
                  </a:ln>
                  <a:solidFill>
                    <a:schemeClr val="bg1"/>
                  </a:solidFill>
                </a:rPr>
                <a:t>Ｎ</a:t>
              </a:r>
            </a:p>
          </p:txBody>
        </p:sp>
      </p:grpSp>
      <p:sp>
        <p:nvSpPr>
          <p:cNvPr id="6" name="角丸四角形 5"/>
          <p:cNvSpPr/>
          <p:nvPr/>
        </p:nvSpPr>
        <p:spPr>
          <a:xfrm>
            <a:off x="10229654" y="4251398"/>
            <a:ext cx="1748233" cy="1199899"/>
          </a:xfrm>
          <a:prstGeom prst="roundRect">
            <a:avLst/>
          </a:prstGeom>
          <a:solidFill>
            <a:schemeClr val="bg1"/>
          </a:solidFill>
          <a:effectLst>
            <a:reflection blurRad="38100" stA="78000" endPos="63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Float by </a:t>
            </a:r>
          </a:p>
          <a:p>
            <a:pPr algn="ctr"/>
            <a:r>
              <a:rPr kumimoji="1" lang="en-US" altLang="ja-JP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Meissner Effect</a:t>
            </a:r>
            <a:endParaRPr kumimoji="1" lang="ja-JP" altLang="en-US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00DB7202-AB86-3B49-8AD1-C30ACE57A315}"/>
              </a:ext>
            </a:extLst>
          </p:cNvPr>
          <p:cNvGrpSpPr/>
          <p:nvPr/>
        </p:nvGrpSpPr>
        <p:grpSpPr>
          <a:xfrm>
            <a:off x="4231996" y="3920754"/>
            <a:ext cx="5761089" cy="1864408"/>
            <a:chOff x="4601715" y="6714943"/>
            <a:chExt cx="5761089" cy="1864408"/>
          </a:xfrm>
        </p:grpSpPr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7D39CF9A-A820-FB4D-BB62-BA8E49608214}"/>
                </a:ext>
              </a:extLst>
            </p:cNvPr>
            <p:cNvSpPr/>
            <p:nvPr/>
          </p:nvSpPr>
          <p:spPr>
            <a:xfrm>
              <a:off x="4601715" y="6714943"/>
              <a:ext cx="5761089" cy="186440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67CEAE40-C518-A545-886B-35A7EBDCDA3F}"/>
                </a:ext>
              </a:extLst>
            </p:cNvPr>
            <p:cNvGrpSpPr/>
            <p:nvPr/>
          </p:nvGrpSpPr>
          <p:grpSpPr>
            <a:xfrm rot="10800000">
              <a:off x="4765816" y="6768851"/>
              <a:ext cx="5212559" cy="1676136"/>
              <a:chOff x="6807309" y="5989230"/>
              <a:chExt cx="5212559" cy="1676136"/>
            </a:xfrm>
          </p:grpSpPr>
          <p:sp>
            <p:nvSpPr>
              <p:cNvPr id="235" name="正方形/長方形 234">
                <a:extLst>
                  <a:ext uri="{FF2B5EF4-FFF2-40B4-BE49-F238E27FC236}">
                    <a16:creationId xmlns:a16="http://schemas.microsoft.com/office/drawing/2014/main" id="{680E7961-227A-8D4C-8666-E78CAB6CE36B}"/>
                  </a:ext>
                </a:extLst>
              </p:cNvPr>
              <p:cNvSpPr/>
              <p:nvPr/>
            </p:nvSpPr>
            <p:spPr>
              <a:xfrm>
                <a:off x="7188288" y="5989230"/>
                <a:ext cx="4248472" cy="85427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2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sz="4400" b="1" dirty="0">
                    <a:ln w="6350">
                      <a:solidFill>
                        <a:schemeClr val="tx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Superconductor</a:t>
                </a:r>
                <a:endParaRPr lang="ja-JP" altLang="en-US" sz="4800" b="1" dirty="0">
                  <a:ln w="635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BB7C2DC2-DC28-3B4B-9686-55ED043BA9B7}"/>
                  </a:ext>
                </a:extLst>
              </p:cNvPr>
              <p:cNvGrpSpPr/>
              <p:nvPr/>
            </p:nvGrpSpPr>
            <p:grpSpPr>
              <a:xfrm>
                <a:off x="6807309" y="6585246"/>
                <a:ext cx="5212559" cy="1080120"/>
                <a:chOff x="4806053" y="4862587"/>
                <a:chExt cx="5212559" cy="1080120"/>
              </a:xfrm>
            </p:grpSpPr>
            <p:grpSp>
              <p:nvGrpSpPr>
                <p:cNvPr id="192" name="グループ化 191">
                  <a:extLst>
                    <a:ext uri="{FF2B5EF4-FFF2-40B4-BE49-F238E27FC236}">
                      <a16:creationId xmlns:a16="http://schemas.microsoft.com/office/drawing/2014/main" id="{32A19CFF-4597-514A-869E-23D9E80F1400}"/>
                    </a:ext>
                  </a:extLst>
                </p:cNvPr>
                <p:cNvGrpSpPr/>
                <p:nvPr/>
              </p:nvGrpSpPr>
              <p:grpSpPr>
                <a:xfrm>
                  <a:off x="4806053" y="4862587"/>
                  <a:ext cx="5212559" cy="1080120"/>
                  <a:chOff x="2587489" y="5049180"/>
                  <a:chExt cx="5212559" cy="1080120"/>
                </a:xfrm>
              </p:grpSpPr>
              <p:grpSp>
                <p:nvGrpSpPr>
                  <p:cNvPr id="194" name="グループ化 193">
                    <a:extLst>
                      <a:ext uri="{FF2B5EF4-FFF2-40B4-BE49-F238E27FC236}">
                        <a16:creationId xmlns:a16="http://schemas.microsoft.com/office/drawing/2014/main" id="{7AEB526F-A442-0046-8D71-FF7A1AE59D83}"/>
                      </a:ext>
                    </a:extLst>
                  </p:cNvPr>
                  <p:cNvGrpSpPr/>
                  <p:nvPr/>
                </p:nvGrpSpPr>
                <p:grpSpPr>
                  <a:xfrm>
                    <a:off x="2587489" y="5589240"/>
                    <a:ext cx="4166794" cy="504056"/>
                    <a:chOff x="2587489" y="5589240"/>
                    <a:chExt cx="4166794" cy="504056"/>
                  </a:xfrm>
                </p:grpSpPr>
                <p:sp>
                  <p:nvSpPr>
                    <p:cNvPr id="222" name="角丸四角形 221">
                      <a:extLst>
                        <a:ext uri="{FF2B5EF4-FFF2-40B4-BE49-F238E27FC236}">
                          <a16:creationId xmlns:a16="http://schemas.microsoft.com/office/drawing/2014/main" id="{571B4B1E-C227-B54A-A18A-3E4A2E81F7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587489" y="5589240"/>
                      <a:ext cx="1022216" cy="504056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ja-JP" alt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Ｓ</a:t>
                      </a:r>
                    </a:p>
                  </p:txBody>
                </p:sp>
                <p:sp>
                  <p:nvSpPr>
                    <p:cNvPr id="223" name="角丸四角形 222">
                      <a:extLst>
                        <a:ext uri="{FF2B5EF4-FFF2-40B4-BE49-F238E27FC236}">
                          <a16:creationId xmlns:a16="http://schemas.microsoft.com/office/drawing/2014/main" id="{7FC2661E-7779-8F4A-B382-184D45D8EB8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635896" y="5589240"/>
                      <a:ext cx="1022216" cy="504056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ja-JP" alt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Ｎ</a:t>
                      </a:r>
                    </a:p>
                  </p:txBody>
                </p:sp>
                <p:sp>
                  <p:nvSpPr>
                    <p:cNvPr id="224" name="角丸四角形 223">
                      <a:extLst>
                        <a:ext uri="{FF2B5EF4-FFF2-40B4-BE49-F238E27FC236}">
                          <a16:creationId xmlns:a16="http://schemas.microsoft.com/office/drawing/2014/main" id="{EBD551C6-22F0-534E-9F9A-CF34BF9EA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83660" y="5589240"/>
                      <a:ext cx="1022216" cy="504056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ja-JP" alt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Ｓ</a:t>
                      </a:r>
                    </a:p>
                  </p:txBody>
                </p:sp>
                <p:sp>
                  <p:nvSpPr>
                    <p:cNvPr id="225" name="角丸四角形 224">
                      <a:extLst>
                        <a:ext uri="{FF2B5EF4-FFF2-40B4-BE49-F238E27FC236}">
                          <a16:creationId xmlns:a16="http://schemas.microsoft.com/office/drawing/2014/main" id="{3F0ACEC6-8DBA-BE4B-AAE4-1384DB13B29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732067" y="5589240"/>
                      <a:ext cx="1022216" cy="504056"/>
                    </a:xfrm>
                    <a:prstGeom prst="roundRect">
                      <a:avLst/>
                    </a:prstGeom>
                  </p:spPr>
                  <p:style>
                    <a:lnRef idx="2">
                      <a:schemeClr val="accent2">
                        <a:shade val="50000"/>
                      </a:schemeClr>
                    </a:lnRef>
                    <a:fillRef idx="1">
                      <a:schemeClr val="accent2"/>
                    </a:fillRef>
                    <a:effectRef idx="0">
                      <a:schemeClr val="accent2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ja-JP" altLang="en-US" sz="36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Ｎ</a:t>
                      </a:r>
                    </a:p>
                  </p:txBody>
                </p:sp>
              </p:grpSp>
              <p:grpSp>
                <p:nvGrpSpPr>
                  <p:cNvPr id="195" name="グループ化 194">
                    <a:extLst>
                      <a:ext uri="{FF2B5EF4-FFF2-40B4-BE49-F238E27FC236}">
                        <a16:creationId xmlns:a16="http://schemas.microsoft.com/office/drawing/2014/main" id="{B149B5D7-72D9-7B4F-8AF7-FECB1C2AE5B5}"/>
                      </a:ext>
                    </a:extLst>
                  </p:cNvPr>
                  <p:cNvGrpSpPr/>
                  <p:nvPr/>
                </p:nvGrpSpPr>
                <p:grpSpPr>
                  <a:xfrm>
                    <a:off x="3120238" y="5049180"/>
                    <a:ext cx="2052000" cy="1080120"/>
                    <a:chOff x="2987944" y="5733256"/>
                    <a:chExt cx="2232008" cy="1080120"/>
                  </a:xfrm>
                </p:grpSpPr>
                <p:grpSp>
                  <p:nvGrpSpPr>
                    <p:cNvPr id="210" name="グループ化 209">
                      <a:extLst>
                        <a:ext uri="{FF2B5EF4-FFF2-40B4-BE49-F238E27FC236}">
                          <a16:creationId xmlns:a16="http://schemas.microsoft.com/office/drawing/2014/main" id="{79C68BE9-B8F4-704F-8190-662BFE98C3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7944" y="5733256"/>
                      <a:ext cx="1080000" cy="1080000"/>
                      <a:chOff x="3083003" y="5034605"/>
                      <a:chExt cx="1080000" cy="1080000"/>
                    </a:xfrm>
                  </p:grpSpPr>
                  <p:sp>
                    <p:nvSpPr>
                      <p:cNvPr id="217" name="円弧 216">
                        <a:extLst>
                          <a:ext uri="{FF2B5EF4-FFF2-40B4-BE49-F238E27FC236}">
                            <a16:creationId xmlns:a16="http://schemas.microsoft.com/office/drawing/2014/main" id="{0F36976A-A61F-8242-A185-CFAF65D36D8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53991" y="5308475"/>
                        <a:ext cx="540000" cy="54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8" name="円弧 217">
                        <a:extLst>
                          <a:ext uri="{FF2B5EF4-FFF2-40B4-BE49-F238E27FC236}">
                            <a16:creationId xmlns:a16="http://schemas.microsoft.com/office/drawing/2014/main" id="{F6B3BAC3-9995-3B4A-9BC4-10DE9CFE9C96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63003" y="5219676"/>
                        <a:ext cx="720000" cy="72008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9" name="円弧 218">
                        <a:extLst>
                          <a:ext uri="{FF2B5EF4-FFF2-40B4-BE49-F238E27FC236}">
                            <a16:creationId xmlns:a16="http://schemas.microsoft.com/office/drawing/2014/main" id="{B6725220-DADA-A64A-BBD7-2558632C8C9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43003" y="5398475"/>
                        <a:ext cx="360000" cy="36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20" name="円弧 219">
                        <a:extLst>
                          <a:ext uri="{FF2B5EF4-FFF2-40B4-BE49-F238E27FC236}">
                            <a16:creationId xmlns:a16="http://schemas.microsoft.com/office/drawing/2014/main" id="{34A38819-EBB8-F345-8E49-3657FA2BE40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73003" y="5127625"/>
                        <a:ext cx="900000" cy="90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21" name="円弧 220">
                        <a:extLst>
                          <a:ext uri="{FF2B5EF4-FFF2-40B4-BE49-F238E27FC236}">
                            <a16:creationId xmlns:a16="http://schemas.microsoft.com/office/drawing/2014/main" id="{A92A91C4-141E-3740-898E-2313262674F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083003" y="5034605"/>
                        <a:ext cx="1080000" cy="108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</p:grpSp>
                <p:grpSp>
                  <p:nvGrpSpPr>
                    <p:cNvPr id="211" name="グループ化 210">
                      <a:extLst>
                        <a:ext uri="{FF2B5EF4-FFF2-40B4-BE49-F238E27FC236}">
                          <a16:creationId xmlns:a16="http://schemas.microsoft.com/office/drawing/2014/main" id="{82F17E55-B2EA-1E43-93F3-61A89E774215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4139952" y="5733376"/>
                      <a:ext cx="1080000" cy="1080000"/>
                      <a:chOff x="3083003" y="5034605"/>
                      <a:chExt cx="1080000" cy="1080000"/>
                    </a:xfrm>
                  </p:grpSpPr>
                  <p:sp>
                    <p:nvSpPr>
                      <p:cNvPr id="212" name="円弧 211">
                        <a:extLst>
                          <a:ext uri="{FF2B5EF4-FFF2-40B4-BE49-F238E27FC236}">
                            <a16:creationId xmlns:a16="http://schemas.microsoft.com/office/drawing/2014/main" id="{6F214404-5BDD-284C-8FB8-04E72E75D0B7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53991" y="5308475"/>
                        <a:ext cx="540000" cy="54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3" name="円弧 212">
                        <a:extLst>
                          <a:ext uri="{FF2B5EF4-FFF2-40B4-BE49-F238E27FC236}">
                            <a16:creationId xmlns:a16="http://schemas.microsoft.com/office/drawing/2014/main" id="{CF852C4B-8D1A-E74D-ACAD-C6CBEA8F654B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63004" y="5219676"/>
                        <a:ext cx="720000" cy="72008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4" name="円弧 213">
                        <a:extLst>
                          <a:ext uri="{FF2B5EF4-FFF2-40B4-BE49-F238E27FC236}">
                            <a16:creationId xmlns:a16="http://schemas.microsoft.com/office/drawing/2014/main" id="{710D059A-A255-9E4A-8AE1-6D2D5B32243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43002" y="5398475"/>
                        <a:ext cx="360000" cy="36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5" name="円弧 214">
                        <a:extLst>
                          <a:ext uri="{FF2B5EF4-FFF2-40B4-BE49-F238E27FC236}">
                            <a16:creationId xmlns:a16="http://schemas.microsoft.com/office/drawing/2014/main" id="{0B3E09AB-00CB-024B-9419-9AE785CDA3F0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73002" y="5127625"/>
                        <a:ext cx="900000" cy="90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16" name="円弧 215">
                        <a:extLst>
                          <a:ext uri="{FF2B5EF4-FFF2-40B4-BE49-F238E27FC236}">
                            <a16:creationId xmlns:a16="http://schemas.microsoft.com/office/drawing/2014/main" id="{76782436-32BA-8E4A-B7C0-CD7F5F56FA4A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083003" y="5034605"/>
                        <a:ext cx="1080000" cy="108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</p:grpSp>
              </p:grpSp>
              <p:sp>
                <p:nvSpPr>
                  <p:cNvPr id="196" name="角丸四角形 195">
                    <a:extLst>
                      <a:ext uri="{FF2B5EF4-FFF2-40B4-BE49-F238E27FC236}">
                        <a16:creationId xmlns:a16="http://schemas.microsoft.com/office/drawing/2014/main" id="{BFAC9B8F-FC30-D943-AF25-29FFE6F2D728}"/>
                      </a:ext>
                    </a:extLst>
                  </p:cNvPr>
                  <p:cNvSpPr/>
                  <p:nvPr/>
                </p:nvSpPr>
                <p:spPr>
                  <a:xfrm>
                    <a:off x="6777832" y="5584725"/>
                    <a:ext cx="1022216" cy="504056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ja-JP" altLang="en-US" sz="36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t>Ｓ</a:t>
                    </a:r>
                  </a:p>
                </p:txBody>
              </p:sp>
              <p:grpSp>
                <p:nvGrpSpPr>
                  <p:cNvPr id="197" name="グループ化 196">
                    <a:extLst>
                      <a:ext uri="{FF2B5EF4-FFF2-40B4-BE49-F238E27FC236}">
                        <a16:creationId xmlns:a16="http://schemas.microsoft.com/office/drawing/2014/main" id="{9F8C23A1-4824-6B4B-9220-5E7DAE567111}"/>
                      </a:ext>
                    </a:extLst>
                  </p:cNvPr>
                  <p:cNvGrpSpPr/>
                  <p:nvPr/>
                </p:nvGrpSpPr>
                <p:grpSpPr>
                  <a:xfrm>
                    <a:off x="5223190" y="5049180"/>
                    <a:ext cx="2052000" cy="1080120"/>
                    <a:chOff x="2987944" y="5733256"/>
                    <a:chExt cx="2232008" cy="1080120"/>
                  </a:xfrm>
                </p:grpSpPr>
                <p:grpSp>
                  <p:nvGrpSpPr>
                    <p:cNvPr id="198" name="グループ化 197">
                      <a:extLst>
                        <a:ext uri="{FF2B5EF4-FFF2-40B4-BE49-F238E27FC236}">
                          <a16:creationId xmlns:a16="http://schemas.microsoft.com/office/drawing/2014/main" id="{DA241467-06D5-C147-B7BF-C5C123703AC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987944" y="5733256"/>
                      <a:ext cx="1080000" cy="1080000"/>
                      <a:chOff x="3083003" y="5034605"/>
                      <a:chExt cx="1080000" cy="1080000"/>
                    </a:xfrm>
                  </p:grpSpPr>
                  <p:sp>
                    <p:nvSpPr>
                      <p:cNvPr id="205" name="円弧 204">
                        <a:extLst>
                          <a:ext uri="{FF2B5EF4-FFF2-40B4-BE49-F238E27FC236}">
                            <a16:creationId xmlns:a16="http://schemas.microsoft.com/office/drawing/2014/main" id="{257F60D7-CA10-5444-9188-E29633C0A369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53991" y="5308475"/>
                        <a:ext cx="540000" cy="54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6" name="円弧 205">
                        <a:extLst>
                          <a:ext uri="{FF2B5EF4-FFF2-40B4-BE49-F238E27FC236}">
                            <a16:creationId xmlns:a16="http://schemas.microsoft.com/office/drawing/2014/main" id="{81177537-21A5-0A4B-98E5-5CC313D0BBE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63003" y="5219676"/>
                        <a:ext cx="720000" cy="72008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7" name="円弧 206">
                        <a:extLst>
                          <a:ext uri="{FF2B5EF4-FFF2-40B4-BE49-F238E27FC236}">
                            <a16:creationId xmlns:a16="http://schemas.microsoft.com/office/drawing/2014/main" id="{DE9FA58A-D50A-3C4D-8DEA-45A1FCDD7B15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43003" y="5398475"/>
                        <a:ext cx="360000" cy="36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8" name="円弧 207">
                        <a:extLst>
                          <a:ext uri="{FF2B5EF4-FFF2-40B4-BE49-F238E27FC236}">
                            <a16:creationId xmlns:a16="http://schemas.microsoft.com/office/drawing/2014/main" id="{7A404D09-ADD0-854D-A995-CF3C0A6A1F0D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73003" y="5127625"/>
                        <a:ext cx="900000" cy="90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9" name="円弧 208">
                        <a:extLst>
                          <a:ext uri="{FF2B5EF4-FFF2-40B4-BE49-F238E27FC236}">
                            <a16:creationId xmlns:a16="http://schemas.microsoft.com/office/drawing/2014/main" id="{3017A33E-9925-0D44-BC1D-554DC3FB6E21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083003" y="5034605"/>
                        <a:ext cx="1080000" cy="108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</p:grpSp>
                <p:grpSp>
                  <p:nvGrpSpPr>
                    <p:cNvPr id="199" name="グループ化 198">
                      <a:extLst>
                        <a:ext uri="{FF2B5EF4-FFF2-40B4-BE49-F238E27FC236}">
                          <a16:creationId xmlns:a16="http://schemas.microsoft.com/office/drawing/2014/main" id="{DE2987AF-8F97-BD4C-8843-7457AA4981CD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4139952" y="5733376"/>
                      <a:ext cx="1080000" cy="1080000"/>
                      <a:chOff x="3083003" y="5034605"/>
                      <a:chExt cx="1080000" cy="1080000"/>
                    </a:xfrm>
                  </p:grpSpPr>
                  <p:sp>
                    <p:nvSpPr>
                      <p:cNvPr id="200" name="円弧 199">
                        <a:extLst>
                          <a:ext uri="{FF2B5EF4-FFF2-40B4-BE49-F238E27FC236}">
                            <a16:creationId xmlns:a16="http://schemas.microsoft.com/office/drawing/2014/main" id="{A535706E-9E85-6B43-99C3-0F4753ED7F6F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353991" y="5308475"/>
                        <a:ext cx="540000" cy="54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1" name="円弧 200">
                        <a:extLst>
                          <a:ext uri="{FF2B5EF4-FFF2-40B4-BE49-F238E27FC236}">
                            <a16:creationId xmlns:a16="http://schemas.microsoft.com/office/drawing/2014/main" id="{4372E5EA-6284-6E4B-95CF-825824E524CE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263004" y="5219676"/>
                        <a:ext cx="720000" cy="72008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2" name="円弧 201">
                        <a:extLst>
                          <a:ext uri="{FF2B5EF4-FFF2-40B4-BE49-F238E27FC236}">
                            <a16:creationId xmlns:a16="http://schemas.microsoft.com/office/drawing/2014/main" id="{BF1D1F0E-C716-D646-9E24-8B11DD54ED82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443002" y="5398475"/>
                        <a:ext cx="360000" cy="36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3" name="円弧 202">
                        <a:extLst>
                          <a:ext uri="{FF2B5EF4-FFF2-40B4-BE49-F238E27FC236}">
                            <a16:creationId xmlns:a16="http://schemas.microsoft.com/office/drawing/2014/main" id="{3F6282DB-C5AC-3545-9C5B-F2A8C33F0433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173002" y="5127625"/>
                        <a:ext cx="900000" cy="90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  <p:sp>
                    <p:nvSpPr>
                      <p:cNvPr id="204" name="円弧 203">
                        <a:extLst>
                          <a:ext uri="{FF2B5EF4-FFF2-40B4-BE49-F238E27FC236}">
                            <a16:creationId xmlns:a16="http://schemas.microsoft.com/office/drawing/2014/main" id="{9F6C9DCD-4798-FB45-87CD-3C1FC0BC6074}"/>
                          </a:ext>
                        </a:extLst>
                      </p:cNvPr>
                      <p:cNvSpPr/>
                      <p:nvPr/>
                    </p:nvSpPr>
                    <p:spPr>
                      <a:xfrm flipH="1">
                        <a:off x="3083003" y="5034605"/>
                        <a:ext cx="1080000" cy="1080000"/>
                      </a:xfrm>
                      <a:prstGeom prst="arc">
                        <a:avLst>
                          <a:gd name="adj1" fmla="val 10744173"/>
                          <a:gd name="adj2" fmla="val 0"/>
                        </a:avLst>
                      </a:prstGeom>
                      <a:ln w="19050" cap="rnd">
                        <a:solidFill>
                          <a:schemeClr val="tx1"/>
                        </a:solidFill>
                        <a:headEnd type="none"/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ja-JP" altLang="en-US"/>
                      </a:p>
                    </p:txBody>
                  </p:sp>
                </p:grpSp>
              </p:grpSp>
            </p:grpSp>
            <p:grpSp>
              <p:nvGrpSpPr>
                <p:cNvPr id="226" name="グループ化 225">
                  <a:extLst>
                    <a:ext uri="{FF2B5EF4-FFF2-40B4-BE49-F238E27FC236}">
                      <a16:creationId xmlns:a16="http://schemas.microsoft.com/office/drawing/2014/main" id="{1AD74BEB-571D-9343-903A-7C70BF610E72}"/>
                    </a:ext>
                  </a:extLst>
                </p:cNvPr>
                <p:cNvGrpSpPr/>
                <p:nvPr/>
              </p:nvGrpSpPr>
              <p:grpSpPr>
                <a:xfrm>
                  <a:off x="5463965" y="4941719"/>
                  <a:ext cx="3899324" cy="195852"/>
                  <a:chOff x="2744211" y="4957346"/>
                  <a:chExt cx="3899324" cy="195852"/>
                </a:xfrm>
              </p:grpSpPr>
              <p:sp>
                <p:nvSpPr>
                  <p:cNvPr id="227" name="テキスト ボックス 226">
                    <a:extLst>
                      <a:ext uri="{FF2B5EF4-FFF2-40B4-BE49-F238E27FC236}">
                        <a16:creationId xmlns:a16="http://schemas.microsoft.com/office/drawing/2014/main" id="{5FADDBA7-64A1-9A43-AAF6-B57E466C47F3}"/>
                      </a:ext>
                    </a:extLst>
                  </p:cNvPr>
                  <p:cNvSpPr txBox="1"/>
                  <p:nvPr/>
                </p:nvSpPr>
                <p:spPr>
                  <a:xfrm>
                    <a:off x="2744211" y="4964314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Ｎ</a:t>
                    </a:r>
                  </a:p>
                </p:txBody>
              </p:sp>
              <p:sp>
                <p:nvSpPr>
                  <p:cNvPr id="228" name="テキスト ボックス 227">
                    <a:extLst>
                      <a:ext uri="{FF2B5EF4-FFF2-40B4-BE49-F238E27FC236}">
                        <a16:creationId xmlns:a16="http://schemas.microsoft.com/office/drawing/2014/main" id="{5C5E4FC9-EAF4-C34C-9AEB-DD9D8FE6F67D}"/>
                      </a:ext>
                    </a:extLst>
                  </p:cNvPr>
                  <p:cNvSpPr txBox="1"/>
                  <p:nvPr/>
                </p:nvSpPr>
                <p:spPr>
                  <a:xfrm>
                    <a:off x="4861770" y="4967856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Ｎ</a:t>
                    </a:r>
                  </a:p>
                </p:txBody>
              </p:sp>
              <p:sp>
                <p:nvSpPr>
                  <p:cNvPr id="229" name="テキスト ボックス 228">
                    <a:extLst>
                      <a:ext uri="{FF2B5EF4-FFF2-40B4-BE49-F238E27FC236}">
                        <a16:creationId xmlns:a16="http://schemas.microsoft.com/office/drawing/2014/main" id="{43BE903C-DF4C-EC44-88E1-1E0F1799E9C5}"/>
                      </a:ext>
                    </a:extLst>
                  </p:cNvPr>
                  <p:cNvSpPr txBox="1"/>
                  <p:nvPr/>
                </p:nvSpPr>
                <p:spPr>
                  <a:xfrm>
                    <a:off x="6463535" y="4973198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Ｎ</a:t>
                    </a:r>
                  </a:p>
                </p:txBody>
              </p:sp>
              <p:sp>
                <p:nvSpPr>
                  <p:cNvPr id="230" name="テキスト ボックス 229">
                    <a:extLst>
                      <a:ext uri="{FF2B5EF4-FFF2-40B4-BE49-F238E27FC236}">
                        <a16:creationId xmlns:a16="http://schemas.microsoft.com/office/drawing/2014/main" id="{B6A61ABA-3B7F-6442-95C1-C1A84A56AE22}"/>
                      </a:ext>
                    </a:extLst>
                  </p:cNvPr>
                  <p:cNvSpPr txBox="1"/>
                  <p:nvPr/>
                </p:nvSpPr>
                <p:spPr>
                  <a:xfrm>
                    <a:off x="3317140" y="4957346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Ｓ</a:t>
                    </a:r>
                  </a:p>
                </p:txBody>
              </p:sp>
              <p:sp>
                <p:nvSpPr>
                  <p:cNvPr id="231" name="テキスト ボックス 230">
                    <a:extLst>
                      <a:ext uri="{FF2B5EF4-FFF2-40B4-BE49-F238E27FC236}">
                        <a16:creationId xmlns:a16="http://schemas.microsoft.com/office/drawing/2014/main" id="{50BCE9B5-A600-284A-B367-4A68447CBDCC}"/>
                      </a:ext>
                    </a:extLst>
                  </p:cNvPr>
                  <p:cNvSpPr txBox="1"/>
                  <p:nvPr/>
                </p:nvSpPr>
                <p:spPr>
                  <a:xfrm>
                    <a:off x="3826399" y="4965158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Ｓ</a:t>
                    </a:r>
                  </a:p>
                </p:txBody>
              </p:sp>
              <p:sp>
                <p:nvSpPr>
                  <p:cNvPr id="232" name="テキスト ボックス 231">
                    <a:extLst>
                      <a:ext uri="{FF2B5EF4-FFF2-40B4-BE49-F238E27FC236}">
                        <a16:creationId xmlns:a16="http://schemas.microsoft.com/office/drawing/2014/main" id="{4183A930-BC8D-744A-8E28-B92654874B95}"/>
                      </a:ext>
                    </a:extLst>
                  </p:cNvPr>
                  <p:cNvSpPr txBox="1"/>
                  <p:nvPr/>
                </p:nvSpPr>
                <p:spPr>
                  <a:xfrm>
                    <a:off x="5404137" y="4969899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Ｓ</a:t>
                    </a:r>
                  </a:p>
                </p:txBody>
              </p:sp>
              <p:sp>
                <p:nvSpPr>
                  <p:cNvPr id="233" name="テキスト ボックス 232">
                    <a:extLst>
                      <a:ext uri="{FF2B5EF4-FFF2-40B4-BE49-F238E27FC236}">
                        <a16:creationId xmlns:a16="http://schemas.microsoft.com/office/drawing/2014/main" id="{291009D5-6977-0B4B-B250-6A35D6319723}"/>
                      </a:ext>
                    </a:extLst>
                  </p:cNvPr>
                  <p:cNvSpPr txBox="1"/>
                  <p:nvPr/>
                </p:nvSpPr>
                <p:spPr>
                  <a:xfrm>
                    <a:off x="5920093" y="4970665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Ｓ</a:t>
                    </a:r>
                  </a:p>
                </p:txBody>
              </p:sp>
              <p:sp>
                <p:nvSpPr>
                  <p:cNvPr id="234" name="テキスト ボックス 233">
                    <a:extLst>
                      <a:ext uri="{FF2B5EF4-FFF2-40B4-BE49-F238E27FC236}">
                        <a16:creationId xmlns:a16="http://schemas.microsoft.com/office/drawing/2014/main" id="{CC9ECEF9-6DBD-3A4F-A9D8-1C64BAF9D064}"/>
                      </a:ext>
                    </a:extLst>
                  </p:cNvPr>
                  <p:cNvSpPr txBox="1"/>
                  <p:nvPr/>
                </p:nvSpPr>
                <p:spPr>
                  <a:xfrm>
                    <a:off x="4368096" y="4967124"/>
                    <a:ext cx="180000" cy="180000"/>
                  </a:xfrm>
                  <a:prstGeom prst="ellipse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r>
                      <a:rPr lang="ja-JP" altLang="en-US" sz="1200" b="1" dirty="0">
                        <a:ln w="3175">
                          <a:noFill/>
                          <a:prstDash val="solid"/>
                        </a:ln>
                        <a:solidFill>
                          <a:schemeClr val="bg1"/>
                        </a:solidFill>
                      </a:rPr>
                      <a:t>Ｎ</a:t>
                    </a:r>
                  </a:p>
                </p:txBody>
              </p:sp>
            </p:grpSp>
          </p:grpSp>
        </p:grpSp>
      </p:grpSp>
      <p:pic>
        <p:nvPicPr>
          <p:cNvPr id="12" name="超伝導コースター2_c6Y7Ge.mp4" descr="超伝導コースター2_c6Y7Ge.mp4">
            <a:hlinkClick r:id="" action="ppaction://media"/>
            <a:extLst>
              <a:ext uri="{FF2B5EF4-FFF2-40B4-BE49-F238E27FC236}">
                <a16:creationId xmlns:a16="http://schemas.microsoft.com/office/drawing/2014/main" id="{28210D5A-976D-D045-ACB8-10B8F98AAC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490" y="1382167"/>
            <a:ext cx="3014409" cy="53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5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13"/>
                            </p:stCondLst>
                            <p:childTnLst>
                              <p:par>
                                <p:cTn id="8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3.7037E-7 L 5.55556E-7 0.0738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13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8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59" grpId="0" animBg="1"/>
      <p:bldP spid="3" grpId="0"/>
      <p:bldP spid="16" grpId="0" animBg="1"/>
      <p:bldP spid="16" grpId="1" animBg="1"/>
      <p:bldP spid="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3431864-0119-A649-B0D1-A0240650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Critical Surface</a:t>
            </a:r>
            <a:br>
              <a:rPr kumimoji="1" lang="en-US" altLang="ja-JP" dirty="0"/>
            </a:b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2019E1D-E2CA-8046-96F2-265778B99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5130799" cy="4373036"/>
          </a:xfrm>
        </p:spPr>
        <p:txBody>
          <a:bodyPr/>
          <a:lstStyle/>
          <a:p>
            <a:r>
              <a:rPr kumimoji="1" lang="en-US" altLang="ja-JP" dirty="0"/>
              <a:t>Critical Current Density is function of</a:t>
            </a:r>
          </a:p>
          <a:p>
            <a:pPr lvl="1"/>
            <a:r>
              <a:rPr lang="en-US" altLang="ja-JP" dirty="0"/>
              <a:t>Temperature</a:t>
            </a:r>
            <a:endParaRPr kumimoji="1" lang="en-US" altLang="ja-JP" dirty="0"/>
          </a:p>
          <a:p>
            <a:pPr lvl="1"/>
            <a:r>
              <a:rPr lang="en-US" altLang="ja-JP" dirty="0"/>
              <a:t>Magnetic Field</a:t>
            </a:r>
          </a:p>
          <a:p>
            <a:r>
              <a:rPr lang="en-US" altLang="ja-JP" dirty="0" err="1"/>
              <a:t>NbTi</a:t>
            </a:r>
            <a:r>
              <a:rPr lang="en-US" altLang="ja-JP" dirty="0"/>
              <a:t>: 3000A/mm</a:t>
            </a:r>
            <a:r>
              <a:rPr lang="en-US" altLang="ja-JP" baseline="30000" dirty="0"/>
              <a:t>2</a:t>
            </a:r>
            <a:r>
              <a:rPr lang="en-US" altLang="ja-JP" dirty="0"/>
              <a:t> @ 4.2K, 5 T</a:t>
            </a:r>
            <a:endParaRPr lang="en-US" altLang="ja-JP" baseline="30000" dirty="0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EF5B8301-A255-DA4E-B1A4-698EA4874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36</a:t>
            </a:fld>
            <a:endParaRPr lang="ja-JP" altLang="en-US"/>
          </a:p>
        </p:txBody>
      </p:sp>
      <p:pic>
        <p:nvPicPr>
          <p:cNvPr id="4" name="図 3" descr="../Library/Mobile%20Documents/com~apple~CloudDocs/サマチャレ２０１８/CriticalSurface.jpg">
            <a:extLst>
              <a:ext uri="{FF2B5EF4-FFF2-40B4-BE49-F238E27FC236}">
                <a16:creationId xmlns:a16="http://schemas.microsoft.com/office/drawing/2014/main" id="{14089416-7445-894F-8F30-CB3430AA73B8}"/>
              </a:ext>
            </a:extLst>
          </p:cNvPr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4247" y="1329136"/>
            <a:ext cx="4311215" cy="505963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円/楕円 4">
            <a:extLst>
              <a:ext uri="{FF2B5EF4-FFF2-40B4-BE49-F238E27FC236}">
                <a16:creationId xmlns:a16="http://schemas.microsoft.com/office/drawing/2014/main" id="{7A6C4160-C303-2247-9AA8-B2D035E3C3BF}"/>
              </a:ext>
            </a:extLst>
          </p:cNvPr>
          <p:cNvSpPr/>
          <p:nvPr/>
        </p:nvSpPr>
        <p:spPr>
          <a:xfrm>
            <a:off x="8864600" y="3505200"/>
            <a:ext cx="304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7" name="直線コネクタ 6">
            <a:extLst>
              <a:ext uri="{FF2B5EF4-FFF2-40B4-BE49-F238E27FC236}">
                <a16:creationId xmlns:a16="http://schemas.microsoft.com/office/drawing/2014/main" id="{E494899E-6BF1-064B-8CF5-F66DEE586FA3}"/>
              </a:ext>
            </a:extLst>
          </p:cNvPr>
          <p:cNvCxnSpPr/>
          <p:nvPr/>
        </p:nvCxnSpPr>
        <p:spPr>
          <a:xfrm>
            <a:off x="1841051" y="3657600"/>
            <a:ext cx="33528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図 7">
            <a:extLst>
              <a:ext uri="{FF2B5EF4-FFF2-40B4-BE49-F238E27FC236}">
                <a16:creationId xmlns:a16="http://schemas.microsoft.com/office/drawing/2014/main" id="{C898C91B-F6B0-C04F-A161-8FE70519EA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31" y="3862994"/>
            <a:ext cx="6544840" cy="8254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A4F03CF-43CC-4945-A21F-300A92374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3892" y="4893862"/>
            <a:ext cx="3860680" cy="660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4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AutoShape 5"/>
          <p:cNvSpPr>
            <a:spLocks noChangeArrowheads="1"/>
          </p:cNvSpPr>
          <p:nvPr/>
        </p:nvSpPr>
        <p:spPr bwMode="auto">
          <a:xfrm>
            <a:off x="2529239" y="4849416"/>
            <a:ext cx="1727200" cy="408611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ja-JP" altLang="en-US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63" name="AutoShape 4"/>
          <p:cNvSpPr>
            <a:spLocks noChangeArrowheads="1"/>
          </p:cNvSpPr>
          <p:nvPr/>
        </p:nvSpPr>
        <p:spPr bwMode="auto">
          <a:xfrm>
            <a:off x="9778011" y="5229201"/>
            <a:ext cx="1651000" cy="408611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ja-JP" altLang="en-US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64" name="AutoShape 5"/>
          <p:cNvSpPr>
            <a:spLocks noChangeArrowheads="1"/>
          </p:cNvSpPr>
          <p:nvPr/>
        </p:nvSpPr>
        <p:spPr bwMode="auto">
          <a:xfrm>
            <a:off x="2559350" y="5865017"/>
            <a:ext cx="1727200" cy="408611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91429" tIns="45715" rIns="91429" bIns="45715" anchor="ctr">
            <a:spAutoFit/>
          </a:bodyPr>
          <a:lstStyle/>
          <a:p>
            <a:endParaRPr lang="ja-JP" altLang="en-US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grpSp>
        <p:nvGrpSpPr>
          <p:cNvPr id="40965" name="Group 6"/>
          <p:cNvGrpSpPr>
            <a:grpSpLocks noChangeAspect="1"/>
          </p:cNvGrpSpPr>
          <p:nvPr/>
        </p:nvGrpSpPr>
        <p:grpSpPr bwMode="auto">
          <a:xfrm>
            <a:off x="7794627" y="1656158"/>
            <a:ext cx="968375" cy="312738"/>
            <a:chOff x="1248" y="1584"/>
            <a:chExt cx="1509" cy="576"/>
          </a:xfrm>
        </p:grpSpPr>
        <p:sp>
          <p:nvSpPr>
            <p:cNvPr id="41286" name="AutoShape 7"/>
            <p:cNvSpPr>
              <a:spLocks noChangeAspect="1" noChangeArrowheads="1"/>
            </p:cNvSpPr>
            <p:nvPr/>
          </p:nvSpPr>
          <p:spPr bwMode="auto">
            <a:xfrm rot="5400000">
              <a:off x="1656" y="1176"/>
              <a:ext cx="576" cy="1392"/>
            </a:xfrm>
            <a:prstGeom prst="can">
              <a:avLst>
                <a:gd name="adj" fmla="val 6041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87" name="Oval 8"/>
            <p:cNvSpPr>
              <a:spLocks noChangeAspect="1" noChangeArrowheads="1"/>
            </p:cNvSpPr>
            <p:nvPr/>
          </p:nvSpPr>
          <p:spPr bwMode="auto">
            <a:xfrm>
              <a:off x="2352" y="1632"/>
              <a:ext cx="288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grpSp>
          <p:nvGrpSpPr>
            <p:cNvPr id="41288" name="Group 9"/>
            <p:cNvGrpSpPr>
              <a:grpSpLocks noChangeAspect="1"/>
            </p:cNvGrpSpPr>
            <p:nvPr/>
          </p:nvGrpSpPr>
          <p:grpSpPr bwMode="auto">
            <a:xfrm>
              <a:off x="2475" y="1635"/>
              <a:ext cx="163" cy="47"/>
              <a:chOff x="2421" y="2763"/>
              <a:chExt cx="163" cy="47"/>
            </a:xfrm>
          </p:grpSpPr>
          <p:sp>
            <p:nvSpPr>
              <p:cNvPr id="41454" name="AutoShape 10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55" name="Oval 11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89" name="Group 12"/>
            <p:cNvGrpSpPr>
              <a:grpSpLocks noChangeAspect="1"/>
            </p:cNvGrpSpPr>
            <p:nvPr/>
          </p:nvGrpSpPr>
          <p:grpSpPr bwMode="auto">
            <a:xfrm>
              <a:off x="2422" y="1658"/>
              <a:ext cx="163" cy="47"/>
              <a:chOff x="2421" y="2763"/>
              <a:chExt cx="163" cy="47"/>
            </a:xfrm>
          </p:grpSpPr>
          <p:sp>
            <p:nvSpPr>
              <p:cNvPr id="41452" name="AutoShape 13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53" name="Oval 14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0" name="Group 15"/>
            <p:cNvGrpSpPr>
              <a:grpSpLocks noChangeAspect="1"/>
            </p:cNvGrpSpPr>
            <p:nvPr/>
          </p:nvGrpSpPr>
          <p:grpSpPr bwMode="auto">
            <a:xfrm>
              <a:off x="2384" y="1702"/>
              <a:ext cx="163" cy="47"/>
              <a:chOff x="2421" y="2763"/>
              <a:chExt cx="163" cy="47"/>
            </a:xfrm>
          </p:grpSpPr>
          <p:sp>
            <p:nvSpPr>
              <p:cNvPr id="41450" name="AutoShape 16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51" name="Oval 17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1" name="Group 18"/>
            <p:cNvGrpSpPr>
              <a:grpSpLocks noChangeAspect="1"/>
            </p:cNvGrpSpPr>
            <p:nvPr/>
          </p:nvGrpSpPr>
          <p:grpSpPr bwMode="auto">
            <a:xfrm>
              <a:off x="2364" y="1744"/>
              <a:ext cx="163" cy="47"/>
              <a:chOff x="2421" y="2763"/>
              <a:chExt cx="163" cy="47"/>
            </a:xfrm>
          </p:grpSpPr>
          <p:sp>
            <p:nvSpPr>
              <p:cNvPr id="41448" name="AutoShape 19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49" name="Oval 20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2" name="Group 21"/>
            <p:cNvGrpSpPr>
              <a:grpSpLocks noChangeAspect="1"/>
            </p:cNvGrpSpPr>
            <p:nvPr/>
          </p:nvGrpSpPr>
          <p:grpSpPr bwMode="auto">
            <a:xfrm>
              <a:off x="2358" y="1794"/>
              <a:ext cx="163" cy="47"/>
              <a:chOff x="2421" y="2763"/>
              <a:chExt cx="163" cy="47"/>
            </a:xfrm>
          </p:grpSpPr>
          <p:sp>
            <p:nvSpPr>
              <p:cNvPr id="41446" name="AutoShape 22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47" name="Oval 23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3" name="Group 24"/>
            <p:cNvGrpSpPr>
              <a:grpSpLocks noChangeAspect="1"/>
            </p:cNvGrpSpPr>
            <p:nvPr/>
          </p:nvGrpSpPr>
          <p:grpSpPr bwMode="auto">
            <a:xfrm>
              <a:off x="2354" y="1840"/>
              <a:ext cx="163" cy="47"/>
              <a:chOff x="2421" y="2763"/>
              <a:chExt cx="163" cy="47"/>
            </a:xfrm>
          </p:grpSpPr>
          <p:sp>
            <p:nvSpPr>
              <p:cNvPr id="41444" name="AutoShape 25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45" name="Oval 26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4" name="Group 27"/>
            <p:cNvGrpSpPr>
              <a:grpSpLocks noChangeAspect="1"/>
            </p:cNvGrpSpPr>
            <p:nvPr/>
          </p:nvGrpSpPr>
          <p:grpSpPr bwMode="auto">
            <a:xfrm>
              <a:off x="2360" y="1888"/>
              <a:ext cx="163" cy="47"/>
              <a:chOff x="2421" y="2763"/>
              <a:chExt cx="163" cy="47"/>
            </a:xfrm>
          </p:grpSpPr>
          <p:sp>
            <p:nvSpPr>
              <p:cNvPr id="41442" name="AutoShape 28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43" name="Oval 29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5" name="Group 30"/>
            <p:cNvGrpSpPr>
              <a:grpSpLocks noChangeAspect="1"/>
            </p:cNvGrpSpPr>
            <p:nvPr/>
          </p:nvGrpSpPr>
          <p:grpSpPr bwMode="auto">
            <a:xfrm>
              <a:off x="2366" y="1936"/>
              <a:ext cx="163" cy="47"/>
              <a:chOff x="2421" y="2763"/>
              <a:chExt cx="163" cy="47"/>
            </a:xfrm>
          </p:grpSpPr>
          <p:sp>
            <p:nvSpPr>
              <p:cNvPr id="41440" name="AutoShape 31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41" name="Oval 32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6" name="Group 33"/>
            <p:cNvGrpSpPr>
              <a:grpSpLocks noChangeAspect="1"/>
            </p:cNvGrpSpPr>
            <p:nvPr/>
          </p:nvGrpSpPr>
          <p:grpSpPr bwMode="auto">
            <a:xfrm>
              <a:off x="2382" y="1982"/>
              <a:ext cx="163" cy="47"/>
              <a:chOff x="2421" y="2763"/>
              <a:chExt cx="163" cy="47"/>
            </a:xfrm>
          </p:grpSpPr>
          <p:sp>
            <p:nvSpPr>
              <p:cNvPr id="41438" name="AutoShape 34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39" name="Oval 35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7" name="Group 36"/>
            <p:cNvGrpSpPr>
              <a:grpSpLocks noChangeAspect="1"/>
            </p:cNvGrpSpPr>
            <p:nvPr/>
          </p:nvGrpSpPr>
          <p:grpSpPr bwMode="auto">
            <a:xfrm>
              <a:off x="2408" y="2028"/>
              <a:ext cx="163" cy="47"/>
              <a:chOff x="2421" y="2763"/>
              <a:chExt cx="163" cy="47"/>
            </a:xfrm>
          </p:grpSpPr>
          <p:sp>
            <p:nvSpPr>
              <p:cNvPr id="41436" name="AutoShape 37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37" name="Oval 38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8" name="Group 39"/>
            <p:cNvGrpSpPr>
              <a:grpSpLocks noChangeAspect="1"/>
            </p:cNvGrpSpPr>
            <p:nvPr/>
          </p:nvGrpSpPr>
          <p:grpSpPr bwMode="auto">
            <a:xfrm>
              <a:off x="2448" y="2072"/>
              <a:ext cx="163" cy="47"/>
              <a:chOff x="2421" y="2763"/>
              <a:chExt cx="163" cy="47"/>
            </a:xfrm>
          </p:grpSpPr>
          <p:sp>
            <p:nvSpPr>
              <p:cNvPr id="41434" name="AutoShape 40"/>
              <p:cNvSpPr>
                <a:spLocks noChangeAspect="1" noChangeArrowheads="1"/>
              </p:cNvSpPr>
              <p:nvPr/>
            </p:nvSpPr>
            <p:spPr bwMode="auto">
              <a:xfrm rot="5400000">
                <a:off x="2479" y="2705"/>
                <a:ext cx="47" cy="163"/>
              </a:xfrm>
              <a:prstGeom prst="can">
                <a:avLst>
                  <a:gd name="adj" fmla="val 8670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35" name="Oval 41"/>
              <p:cNvSpPr>
                <a:spLocks noChangeAspect="1" noChangeArrowheads="1"/>
              </p:cNvSpPr>
              <p:nvPr/>
            </p:nvSpPr>
            <p:spPr bwMode="auto">
              <a:xfrm flipV="1">
                <a:off x="2550" y="2776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299" name="Group 42"/>
            <p:cNvGrpSpPr>
              <a:grpSpLocks noChangeAspect="1"/>
            </p:cNvGrpSpPr>
            <p:nvPr/>
          </p:nvGrpSpPr>
          <p:grpSpPr bwMode="auto">
            <a:xfrm>
              <a:off x="2642" y="1658"/>
              <a:ext cx="41" cy="41"/>
              <a:chOff x="2880" y="2208"/>
              <a:chExt cx="41" cy="41"/>
            </a:xfrm>
          </p:grpSpPr>
          <p:sp>
            <p:nvSpPr>
              <p:cNvPr id="41432" name="Oval 43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33" name="Oval 44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0" name="Group 45"/>
            <p:cNvGrpSpPr>
              <a:grpSpLocks noChangeAspect="1"/>
            </p:cNvGrpSpPr>
            <p:nvPr/>
          </p:nvGrpSpPr>
          <p:grpSpPr bwMode="auto">
            <a:xfrm>
              <a:off x="2670" y="1702"/>
              <a:ext cx="41" cy="41"/>
              <a:chOff x="2880" y="2208"/>
              <a:chExt cx="41" cy="41"/>
            </a:xfrm>
          </p:grpSpPr>
          <p:sp>
            <p:nvSpPr>
              <p:cNvPr id="41430" name="Oval 46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31" name="Oval 47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1" name="Group 48"/>
            <p:cNvGrpSpPr>
              <a:grpSpLocks noChangeAspect="1"/>
            </p:cNvGrpSpPr>
            <p:nvPr/>
          </p:nvGrpSpPr>
          <p:grpSpPr bwMode="auto">
            <a:xfrm>
              <a:off x="2692" y="1748"/>
              <a:ext cx="41" cy="41"/>
              <a:chOff x="2880" y="2208"/>
              <a:chExt cx="41" cy="41"/>
            </a:xfrm>
          </p:grpSpPr>
          <p:sp>
            <p:nvSpPr>
              <p:cNvPr id="41428" name="Oval 49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29" name="Oval 50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2" name="Group 51"/>
            <p:cNvGrpSpPr>
              <a:grpSpLocks noChangeAspect="1"/>
            </p:cNvGrpSpPr>
            <p:nvPr/>
          </p:nvGrpSpPr>
          <p:grpSpPr bwMode="auto">
            <a:xfrm>
              <a:off x="2668" y="2010"/>
              <a:ext cx="41" cy="41"/>
              <a:chOff x="2880" y="2208"/>
              <a:chExt cx="41" cy="41"/>
            </a:xfrm>
          </p:grpSpPr>
          <p:sp>
            <p:nvSpPr>
              <p:cNvPr id="41426" name="Oval 52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27" name="Oval 53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3" name="Group 54"/>
            <p:cNvGrpSpPr>
              <a:grpSpLocks noChangeAspect="1"/>
            </p:cNvGrpSpPr>
            <p:nvPr/>
          </p:nvGrpSpPr>
          <p:grpSpPr bwMode="auto">
            <a:xfrm>
              <a:off x="2688" y="1972"/>
              <a:ext cx="41" cy="41"/>
              <a:chOff x="2880" y="2208"/>
              <a:chExt cx="41" cy="41"/>
            </a:xfrm>
          </p:grpSpPr>
          <p:sp>
            <p:nvSpPr>
              <p:cNvPr id="41424" name="Oval 55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25" name="Oval 56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4" name="Group 57"/>
            <p:cNvGrpSpPr>
              <a:grpSpLocks noChangeAspect="1"/>
            </p:cNvGrpSpPr>
            <p:nvPr/>
          </p:nvGrpSpPr>
          <p:grpSpPr bwMode="auto">
            <a:xfrm>
              <a:off x="2714" y="1838"/>
              <a:ext cx="41" cy="41"/>
              <a:chOff x="2880" y="2208"/>
              <a:chExt cx="41" cy="41"/>
            </a:xfrm>
          </p:grpSpPr>
          <p:sp>
            <p:nvSpPr>
              <p:cNvPr id="41422" name="Oval 58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23" name="Oval 59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5" name="Group 60"/>
            <p:cNvGrpSpPr>
              <a:grpSpLocks noChangeAspect="1"/>
            </p:cNvGrpSpPr>
            <p:nvPr/>
          </p:nvGrpSpPr>
          <p:grpSpPr bwMode="auto">
            <a:xfrm>
              <a:off x="2716" y="1884"/>
              <a:ext cx="41" cy="41"/>
              <a:chOff x="2880" y="2208"/>
              <a:chExt cx="41" cy="41"/>
            </a:xfrm>
          </p:grpSpPr>
          <p:sp>
            <p:nvSpPr>
              <p:cNvPr id="41420" name="Oval 61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21" name="Oval 62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6" name="Group 63"/>
            <p:cNvGrpSpPr>
              <a:grpSpLocks noChangeAspect="1"/>
            </p:cNvGrpSpPr>
            <p:nvPr/>
          </p:nvGrpSpPr>
          <p:grpSpPr bwMode="auto">
            <a:xfrm>
              <a:off x="2704" y="1930"/>
              <a:ext cx="41" cy="41"/>
              <a:chOff x="2880" y="2208"/>
              <a:chExt cx="41" cy="41"/>
            </a:xfrm>
          </p:grpSpPr>
          <p:sp>
            <p:nvSpPr>
              <p:cNvPr id="41418" name="Oval 64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19" name="Oval 65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7" name="Group 66"/>
            <p:cNvGrpSpPr>
              <a:grpSpLocks noChangeAspect="1"/>
            </p:cNvGrpSpPr>
            <p:nvPr/>
          </p:nvGrpSpPr>
          <p:grpSpPr bwMode="auto">
            <a:xfrm>
              <a:off x="2704" y="1792"/>
              <a:ext cx="41" cy="41"/>
              <a:chOff x="2880" y="2208"/>
              <a:chExt cx="41" cy="41"/>
            </a:xfrm>
          </p:grpSpPr>
          <p:sp>
            <p:nvSpPr>
              <p:cNvPr id="41416" name="Oval 67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17" name="Oval 68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8" name="Group 69"/>
            <p:cNvGrpSpPr>
              <a:grpSpLocks noChangeAspect="1"/>
            </p:cNvGrpSpPr>
            <p:nvPr/>
          </p:nvGrpSpPr>
          <p:grpSpPr bwMode="auto">
            <a:xfrm>
              <a:off x="2648" y="2048"/>
              <a:ext cx="41" cy="41"/>
              <a:chOff x="2880" y="2208"/>
              <a:chExt cx="41" cy="41"/>
            </a:xfrm>
          </p:grpSpPr>
          <p:sp>
            <p:nvSpPr>
              <p:cNvPr id="41414" name="Oval 70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15" name="Oval 71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09" name="Group 72"/>
            <p:cNvGrpSpPr>
              <a:grpSpLocks noChangeAspect="1"/>
            </p:cNvGrpSpPr>
            <p:nvPr/>
          </p:nvGrpSpPr>
          <p:grpSpPr bwMode="auto">
            <a:xfrm>
              <a:off x="2616" y="2072"/>
              <a:ext cx="41" cy="41"/>
              <a:chOff x="2880" y="2208"/>
              <a:chExt cx="41" cy="41"/>
            </a:xfrm>
          </p:grpSpPr>
          <p:sp>
            <p:nvSpPr>
              <p:cNvPr id="41412" name="Oval 73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13" name="Oval 74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0" name="Group 75"/>
            <p:cNvGrpSpPr>
              <a:grpSpLocks noChangeAspect="1"/>
            </p:cNvGrpSpPr>
            <p:nvPr/>
          </p:nvGrpSpPr>
          <p:grpSpPr bwMode="auto">
            <a:xfrm>
              <a:off x="2576" y="1688"/>
              <a:ext cx="41" cy="41"/>
              <a:chOff x="2880" y="2208"/>
              <a:chExt cx="41" cy="41"/>
            </a:xfrm>
          </p:grpSpPr>
          <p:sp>
            <p:nvSpPr>
              <p:cNvPr id="41410" name="Oval 76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11" name="Oval 77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1" name="Group 78"/>
            <p:cNvGrpSpPr>
              <a:grpSpLocks noChangeAspect="1"/>
            </p:cNvGrpSpPr>
            <p:nvPr/>
          </p:nvGrpSpPr>
          <p:grpSpPr bwMode="auto">
            <a:xfrm>
              <a:off x="2622" y="1692"/>
              <a:ext cx="41" cy="41"/>
              <a:chOff x="2880" y="2208"/>
              <a:chExt cx="41" cy="41"/>
            </a:xfrm>
          </p:grpSpPr>
          <p:sp>
            <p:nvSpPr>
              <p:cNvPr id="41408" name="Oval 79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09" name="Oval 80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2" name="Group 81"/>
            <p:cNvGrpSpPr>
              <a:grpSpLocks noChangeAspect="1"/>
            </p:cNvGrpSpPr>
            <p:nvPr/>
          </p:nvGrpSpPr>
          <p:grpSpPr bwMode="auto">
            <a:xfrm>
              <a:off x="2542" y="1714"/>
              <a:ext cx="41" cy="41"/>
              <a:chOff x="2880" y="2208"/>
              <a:chExt cx="41" cy="41"/>
            </a:xfrm>
          </p:grpSpPr>
          <p:sp>
            <p:nvSpPr>
              <p:cNvPr id="41406" name="Oval 82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07" name="Oval 83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3" name="Group 84"/>
            <p:cNvGrpSpPr>
              <a:grpSpLocks noChangeAspect="1"/>
            </p:cNvGrpSpPr>
            <p:nvPr/>
          </p:nvGrpSpPr>
          <p:grpSpPr bwMode="auto">
            <a:xfrm>
              <a:off x="2524" y="1744"/>
              <a:ext cx="41" cy="41"/>
              <a:chOff x="2880" y="2208"/>
              <a:chExt cx="41" cy="41"/>
            </a:xfrm>
          </p:grpSpPr>
          <p:sp>
            <p:nvSpPr>
              <p:cNvPr id="41404" name="Oval 85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05" name="Oval 86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4" name="Group 87"/>
            <p:cNvGrpSpPr>
              <a:grpSpLocks noChangeAspect="1"/>
            </p:cNvGrpSpPr>
            <p:nvPr/>
          </p:nvGrpSpPr>
          <p:grpSpPr bwMode="auto">
            <a:xfrm>
              <a:off x="2590" y="1726"/>
              <a:ext cx="41" cy="41"/>
              <a:chOff x="2880" y="2208"/>
              <a:chExt cx="41" cy="41"/>
            </a:xfrm>
          </p:grpSpPr>
          <p:sp>
            <p:nvSpPr>
              <p:cNvPr id="41402" name="Oval 88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03" name="Oval 89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5" name="Group 90"/>
            <p:cNvGrpSpPr>
              <a:grpSpLocks noChangeAspect="1"/>
            </p:cNvGrpSpPr>
            <p:nvPr/>
          </p:nvGrpSpPr>
          <p:grpSpPr bwMode="auto">
            <a:xfrm>
              <a:off x="2568" y="1754"/>
              <a:ext cx="41" cy="41"/>
              <a:chOff x="2880" y="2208"/>
              <a:chExt cx="41" cy="41"/>
            </a:xfrm>
          </p:grpSpPr>
          <p:sp>
            <p:nvSpPr>
              <p:cNvPr id="41400" name="Oval 91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401" name="Oval 92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6" name="Group 93"/>
            <p:cNvGrpSpPr>
              <a:grpSpLocks noChangeAspect="1"/>
            </p:cNvGrpSpPr>
            <p:nvPr/>
          </p:nvGrpSpPr>
          <p:grpSpPr bwMode="auto">
            <a:xfrm>
              <a:off x="2514" y="1782"/>
              <a:ext cx="41" cy="41"/>
              <a:chOff x="2880" y="2208"/>
              <a:chExt cx="41" cy="41"/>
            </a:xfrm>
          </p:grpSpPr>
          <p:sp>
            <p:nvSpPr>
              <p:cNvPr id="41398" name="Oval 94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99" name="Oval 95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7" name="Group 96"/>
            <p:cNvGrpSpPr>
              <a:grpSpLocks noChangeAspect="1"/>
            </p:cNvGrpSpPr>
            <p:nvPr/>
          </p:nvGrpSpPr>
          <p:grpSpPr bwMode="auto">
            <a:xfrm>
              <a:off x="2552" y="1784"/>
              <a:ext cx="41" cy="41"/>
              <a:chOff x="2880" y="2208"/>
              <a:chExt cx="41" cy="41"/>
            </a:xfrm>
          </p:grpSpPr>
          <p:sp>
            <p:nvSpPr>
              <p:cNvPr id="41396" name="Oval 97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97" name="Oval 98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8" name="Group 99"/>
            <p:cNvGrpSpPr>
              <a:grpSpLocks noChangeAspect="1"/>
            </p:cNvGrpSpPr>
            <p:nvPr/>
          </p:nvGrpSpPr>
          <p:grpSpPr bwMode="auto">
            <a:xfrm>
              <a:off x="2680" y="1830"/>
              <a:ext cx="41" cy="41"/>
              <a:chOff x="2880" y="2208"/>
              <a:chExt cx="41" cy="41"/>
            </a:xfrm>
          </p:grpSpPr>
          <p:sp>
            <p:nvSpPr>
              <p:cNvPr id="41394" name="Oval 100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95" name="Oval 101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19" name="Group 102"/>
            <p:cNvGrpSpPr>
              <a:grpSpLocks noChangeAspect="1"/>
            </p:cNvGrpSpPr>
            <p:nvPr/>
          </p:nvGrpSpPr>
          <p:grpSpPr bwMode="auto">
            <a:xfrm>
              <a:off x="2600" y="1848"/>
              <a:ext cx="41" cy="41"/>
              <a:chOff x="2880" y="2208"/>
              <a:chExt cx="41" cy="41"/>
            </a:xfrm>
          </p:grpSpPr>
          <p:sp>
            <p:nvSpPr>
              <p:cNvPr id="41392" name="Oval 103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93" name="Oval 104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0" name="Group 105"/>
            <p:cNvGrpSpPr>
              <a:grpSpLocks noChangeAspect="1"/>
            </p:cNvGrpSpPr>
            <p:nvPr/>
          </p:nvGrpSpPr>
          <p:grpSpPr bwMode="auto">
            <a:xfrm>
              <a:off x="2632" y="1734"/>
              <a:ext cx="41" cy="41"/>
              <a:chOff x="2880" y="2208"/>
              <a:chExt cx="41" cy="41"/>
            </a:xfrm>
          </p:grpSpPr>
          <p:sp>
            <p:nvSpPr>
              <p:cNvPr id="41390" name="Oval 106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91" name="Oval 107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1" name="Group 108"/>
            <p:cNvGrpSpPr>
              <a:grpSpLocks noChangeAspect="1"/>
            </p:cNvGrpSpPr>
            <p:nvPr/>
          </p:nvGrpSpPr>
          <p:grpSpPr bwMode="auto">
            <a:xfrm>
              <a:off x="2610" y="1760"/>
              <a:ext cx="41" cy="41"/>
              <a:chOff x="2880" y="2208"/>
              <a:chExt cx="41" cy="41"/>
            </a:xfrm>
          </p:grpSpPr>
          <p:sp>
            <p:nvSpPr>
              <p:cNvPr id="41388" name="Oval 109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89" name="Oval 110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2" name="Group 111"/>
            <p:cNvGrpSpPr>
              <a:grpSpLocks noChangeAspect="1"/>
            </p:cNvGrpSpPr>
            <p:nvPr/>
          </p:nvGrpSpPr>
          <p:grpSpPr bwMode="auto">
            <a:xfrm>
              <a:off x="2658" y="1770"/>
              <a:ext cx="41" cy="41"/>
              <a:chOff x="2880" y="2208"/>
              <a:chExt cx="41" cy="41"/>
            </a:xfrm>
          </p:grpSpPr>
          <p:sp>
            <p:nvSpPr>
              <p:cNvPr id="41386" name="Oval 112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87" name="Oval 113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3" name="Group 114"/>
            <p:cNvGrpSpPr>
              <a:grpSpLocks noChangeAspect="1"/>
            </p:cNvGrpSpPr>
            <p:nvPr/>
          </p:nvGrpSpPr>
          <p:grpSpPr bwMode="auto">
            <a:xfrm>
              <a:off x="2514" y="1824"/>
              <a:ext cx="41" cy="41"/>
              <a:chOff x="2880" y="2208"/>
              <a:chExt cx="41" cy="41"/>
            </a:xfrm>
          </p:grpSpPr>
          <p:sp>
            <p:nvSpPr>
              <p:cNvPr id="41384" name="Oval 115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85" name="Oval 116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4" name="Group 117"/>
            <p:cNvGrpSpPr>
              <a:grpSpLocks noChangeAspect="1"/>
            </p:cNvGrpSpPr>
            <p:nvPr/>
          </p:nvGrpSpPr>
          <p:grpSpPr bwMode="auto">
            <a:xfrm>
              <a:off x="2558" y="1826"/>
              <a:ext cx="41" cy="41"/>
              <a:chOff x="2880" y="2208"/>
              <a:chExt cx="41" cy="41"/>
            </a:xfrm>
          </p:grpSpPr>
          <p:sp>
            <p:nvSpPr>
              <p:cNvPr id="41382" name="Oval 118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83" name="Oval 119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5" name="Group 120"/>
            <p:cNvGrpSpPr>
              <a:grpSpLocks noChangeAspect="1"/>
            </p:cNvGrpSpPr>
            <p:nvPr/>
          </p:nvGrpSpPr>
          <p:grpSpPr bwMode="auto">
            <a:xfrm>
              <a:off x="2680" y="1876"/>
              <a:ext cx="41" cy="41"/>
              <a:chOff x="2880" y="2208"/>
              <a:chExt cx="41" cy="41"/>
            </a:xfrm>
          </p:grpSpPr>
          <p:sp>
            <p:nvSpPr>
              <p:cNvPr id="41380" name="Oval 121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81" name="Oval 122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6" name="Group 123"/>
            <p:cNvGrpSpPr>
              <a:grpSpLocks noChangeAspect="1"/>
            </p:cNvGrpSpPr>
            <p:nvPr/>
          </p:nvGrpSpPr>
          <p:grpSpPr bwMode="auto">
            <a:xfrm>
              <a:off x="2516" y="1896"/>
              <a:ext cx="41" cy="41"/>
              <a:chOff x="2880" y="2208"/>
              <a:chExt cx="41" cy="41"/>
            </a:xfrm>
          </p:grpSpPr>
          <p:sp>
            <p:nvSpPr>
              <p:cNvPr id="41378" name="Oval 124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79" name="Oval 125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7" name="Group 126"/>
            <p:cNvGrpSpPr>
              <a:grpSpLocks noChangeAspect="1"/>
            </p:cNvGrpSpPr>
            <p:nvPr/>
          </p:nvGrpSpPr>
          <p:grpSpPr bwMode="auto">
            <a:xfrm>
              <a:off x="2554" y="1906"/>
              <a:ext cx="41" cy="41"/>
              <a:chOff x="2880" y="2208"/>
              <a:chExt cx="41" cy="41"/>
            </a:xfrm>
          </p:grpSpPr>
          <p:sp>
            <p:nvSpPr>
              <p:cNvPr id="41376" name="Oval 127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77" name="Oval 128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8" name="Group 129"/>
            <p:cNvGrpSpPr>
              <a:grpSpLocks noChangeAspect="1"/>
            </p:cNvGrpSpPr>
            <p:nvPr/>
          </p:nvGrpSpPr>
          <p:grpSpPr bwMode="auto">
            <a:xfrm>
              <a:off x="2594" y="1802"/>
              <a:ext cx="41" cy="41"/>
              <a:chOff x="2880" y="2208"/>
              <a:chExt cx="41" cy="41"/>
            </a:xfrm>
          </p:grpSpPr>
          <p:sp>
            <p:nvSpPr>
              <p:cNvPr id="41374" name="Oval 130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75" name="Oval 131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29" name="Group 132"/>
            <p:cNvGrpSpPr>
              <a:grpSpLocks noChangeAspect="1"/>
            </p:cNvGrpSpPr>
            <p:nvPr/>
          </p:nvGrpSpPr>
          <p:grpSpPr bwMode="auto">
            <a:xfrm>
              <a:off x="2638" y="1812"/>
              <a:ext cx="41" cy="41"/>
              <a:chOff x="2880" y="2208"/>
              <a:chExt cx="41" cy="41"/>
            </a:xfrm>
          </p:grpSpPr>
          <p:sp>
            <p:nvSpPr>
              <p:cNvPr id="41372" name="Oval 133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73" name="Oval 134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0" name="Group 135"/>
            <p:cNvGrpSpPr>
              <a:grpSpLocks noChangeAspect="1"/>
            </p:cNvGrpSpPr>
            <p:nvPr/>
          </p:nvGrpSpPr>
          <p:grpSpPr bwMode="auto">
            <a:xfrm>
              <a:off x="2642" y="1854"/>
              <a:ext cx="41" cy="41"/>
              <a:chOff x="2880" y="2208"/>
              <a:chExt cx="41" cy="41"/>
            </a:xfrm>
          </p:grpSpPr>
          <p:sp>
            <p:nvSpPr>
              <p:cNvPr id="41370" name="Oval 136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71" name="Oval 137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1" name="Group 138"/>
            <p:cNvGrpSpPr>
              <a:grpSpLocks noChangeAspect="1"/>
            </p:cNvGrpSpPr>
            <p:nvPr/>
          </p:nvGrpSpPr>
          <p:grpSpPr bwMode="auto">
            <a:xfrm>
              <a:off x="2562" y="1866"/>
              <a:ext cx="41" cy="41"/>
              <a:chOff x="2880" y="2208"/>
              <a:chExt cx="41" cy="41"/>
            </a:xfrm>
          </p:grpSpPr>
          <p:sp>
            <p:nvSpPr>
              <p:cNvPr id="41368" name="Oval 139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69" name="Oval 140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2" name="Group 141"/>
            <p:cNvGrpSpPr>
              <a:grpSpLocks noChangeAspect="1"/>
            </p:cNvGrpSpPr>
            <p:nvPr/>
          </p:nvGrpSpPr>
          <p:grpSpPr bwMode="auto">
            <a:xfrm>
              <a:off x="2570" y="1950"/>
              <a:ext cx="41" cy="41"/>
              <a:chOff x="2880" y="2208"/>
              <a:chExt cx="41" cy="41"/>
            </a:xfrm>
          </p:grpSpPr>
          <p:sp>
            <p:nvSpPr>
              <p:cNvPr id="41366" name="Oval 142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67" name="Oval 143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3" name="Group 144"/>
            <p:cNvGrpSpPr>
              <a:grpSpLocks noChangeAspect="1"/>
            </p:cNvGrpSpPr>
            <p:nvPr/>
          </p:nvGrpSpPr>
          <p:grpSpPr bwMode="auto">
            <a:xfrm>
              <a:off x="2552" y="1984"/>
              <a:ext cx="41" cy="41"/>
              <a:chOff x="2880" y="2208"/>
              <a:chExt cx="41" cy="41"/>
            </a:xfrm>
          </p:grpSpPr>
          <p:sp>
            <p:nvSpPr>
              <p:cNvPr id="41364" name="Oval 145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65" name="Oval 146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4" name="Group 147"/>
            <p:cNvGrpSpPr>
              <a:grpSpLocks noChangeAspect="1"/>
            </p:cNvGrpSpPr>
            <p:nvPr/>
          </p:nvGrpSpPr>
          <p:grpSpPr bwMode="auto">
            <a:xfrm>
              <a:off x="2604" y="1984"/>
              <a:ext cx="41" cy="41"/>
              <a:chOff x="2880" y="2208"/>
              <a:chExt cx="41" cy="41"/>
            </a:xfrm>
          </p:grpSpPr>
          <p:sp>
            <p:nvSpPr>
              <p:cNvPr id="41362" name="Oval 148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63" name="Oval 149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5" name="Group 150"/>
            <p:cNvGrpSpPr>
              <a:grpSpLocks noChangeAspect="1"/>
            </p:cNvGrpSpPr>
            <p:nvPr/>
          </p:nvGrpSpPr>
          <p:grpSpPr bwMode="auto">
            <a:xfrm>
              <a:off x="2648" y="1986"/>
              <a:ext cx="41" cy="41"/>
              <a:chOff x="2880" y="2208"/>
              <a:chExt cx="41" cy="41"/>
            </a:xfrm>
          </p:grpSpPr>
          <p:sp>
            <p:nvSpPr>
              <p:cNvPr id="41360" name="Oval 151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61" name="Oval 152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6" name="Group 153"/>
            <p:cNvGrpSpPr>
              <a:grpSpLocks noChangeAspect="1"/>
            </p:cNvGrpSpPr>
            <p:nvPr/>
          </p:nvGrpSpPr>
          <p:grpSpPr bwMode="auto">
            <a:xfrm>
              <a:off x="2518" y="1858"/>
              <a:ext cx="41" cy="41"/>
              <a:chOff x="2880" y="2208"/>
              <a:chExt cx="41" cy="41"/>
            </a:xfrm>
          </p:grpSpPr>
          <p:sp>
            <p:nvSpPr>
              <p:cNvPr id="41358" name="Oval 154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59" name="Oval 155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7" name="Group 156"/>
            <p:cNvGrpSpPr>
              <a:grpSpLocks noChangeAspect="1"/>
            </p:cNvGrpSpPr>
            <p:nvPr/>
          </p:nvGrpSpPr>
          <p:grpSpPr bwMode="auto">
            <a:xfrm>
              <a:off x="2614" y="1886"/>
              <a:ext cx="41" cy="41"/>
              <a:chOff x="2880" y="2208"/>
              <a:chExt cx="41" cy="41"/>
            </a:xfrm>
          </p:grpSpPr>
          <p:sp>
            <p:nvSpPr>
              <p:cNvPr id="41356" name="Oval 157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57" name="Oval 158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8" name="Group 159"/>
            <p:cNvGrpSpPr>
              <a:grpSpLocks noChangeAspect="1"/>
            </p:cNvGrpSpPr>
            <p:nvPr/>
          </p:nvGrpSpPr>
          <p:grpSpPr bwMode="auto">
            <a:xfrm>
              <a:off x="2598" y="1922"/>
              <a:ext cx="41" cy="41"/>
              <a:chOff x="2880" y="2208"/>
              <a:chExt cx="41" cy="41"/>
            </a:xfrm>
          </p:grpSpPr>
          <p:sp>
            <p:nvSpPr>
              <p:cNvPr id="41354" name="Oval 160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55" name="Oval 161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39" name="Group 162"/>
            <p:cNvGrpSpPr>
              <a:grpSpLocks noChangeAspect="1"/>
            </p:cNvGrpSpPr>
            <p:nvPr/>
          </p:nvGrpSpPr>
          <p:grpSpPr bwMode="auto">
            <a:xfrm>
              <a:off x="2638" y="1948"/>
              <a:ext cx="41" cy="41"/>
              <a:chOff x="2880" y="2208"/>
              <a:chExt cx="41" cy="41"/>
            </a:xfrm>
          </p:grpSpPr>
          <p:sp>
            <p:nvSpPr>
              <p:cNvPr id="41352" name="Oval 163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53" name="Oval 164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40" name="Group 165"/>
            <p:cNvGrpSpPr>
              <a:grpSpLocks noChangeAspect="1"/>
            </p:cNvGrpSpPr>
            <p:nvPr/>
          </p:nvGrpSpPr>
          <p:grpSpPr bwMode="auto">
            <a:xfrm>
              <a:off x="2658" y="1912"/>
              <a:ext cx="41" cy="41"/>
              <a:chOff x="2880" y="2208"/>
              <a:chExt cx="41" cy="41"/>
            </a:xfrm>
          </p:grpSpPr>
          <p:sp>
            <p:nvSpPr>
              <p:cNvPr id="41350" name="Oval 166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51" name="Oval 167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41" name="Group 168"/>
            <p:cNvGrpSpPr>
              <a:grpSpLocks noChangeAspect="1"/>
            </p:cNvGrpSpPr>
            <p:nvPr/>
          </p:nvGrpSpPr>
          <p:grpSpPr bwMode="auto">
            <a:xfrm>
              <a:off x="2570" y="2022"/>
              <a:ext cx="41" cy="41"/>
              <a:chOff x="2880" y="2208"/>
              <a:chExt cx="41" cy="41"/>
            </a:xfrm>
          </p:grpSpPr>
          <p:sp>
            <p:nvSpPr>
              <p:cNvPr id="41348" name="Oval 169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49" name="Oval 170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42" name="Group 171"/>
            <p:cNvGrpSpPr>
              <a:grpSpLocks noChangeAspect="1"/>
            </p:cNvGrpSpPr>
            <p:nvPr/>
          </p:nvGrpSpPr>
          <p:grpSpPr bwMode="auto">
            <a:xfrm>
              <a:off x="2526" y="1942"/>
              <a:ext cx="41" cy="41"/>
              <a:chOff x="2880" y="2208"/>
              <a:chExt cx="41" cy="41"/>
            </a:xfrm>
          </p:grpSpPr>
          <p:sp>
            <p:nvSpPr>
              <p:cNvPr id="41346" name="Oval 172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47" name="Oval 173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343" name="Group 174"/>
            <p:cNvGrpSpPr>
              <a:grpSpLocks noChangeAspect="1"/>
            </p:cNvGrpSpPr>
            <p:nvPr/>
          </p:nvGrpSpPr>
          <p:grpSpPr bwMode="auto">
            <a:xfrm>
              <a:off x="2616" y="2024"/>
              <a:ext cx="41" cy="41"/>
              <a:chOff x="2880" y="2208"/>
              <a:chExt cx="41" cy="41"/>
            </a:xfrm>
          </p:grpSpPr>
          <p:sp>
            <p:nvSpPr>
              <p:cNvPr id="41344" name="Oval 175"/>
              <p:cNvSpPr>
                <a:spLocks noChangeAspect="1" noChangeArrowheads="1"/>
              </p:cNvSpPr>
              <p:nvPr/>
            </p:nvSpPr>
            <p:spPr bwMode="auto">
              <a:xfrm>
                <a:off x="2880" y="2208"/>
                <a:ext cx="41" cy="41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345" name="Oval 176"/>
              <p:cNvSpPr>
                <a:spLocks noChangeAspect="1" noChangeArrowheads="1"/>
              </p:cNvSpPr>
              <p:nvPr/>
            </p:nvSpPr>
            <p:spPr bwMode="auto">
              <a:xfrm flipV="1">
                <a:off x="2887" y="2217"/>
                <a:ext cx="25" cy="25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</p:grpSp>
      <p:grpSp>
        <p:nvGrpSpPr>
          <p:cNvPr id="40966" name="Group 177"/>
          <p:cNvGrpSpPr>
            <a:grpSpLocks noChangeAspect="1"/>
          </p:cNvGrpSpPr>
          <p:nvPr/>
        </p:nvGrpSpPr>
        <p:grpSpPr bwMode="auto">
          <a:xfrm flipH="1" flipV="1">
            <a:off x="4439816" y="1966665"/>
            <a:ext cx="1227138" cy="411162"/>
            <a:chOff x="1248" y="4464"/>
            <a:chExt cx="1866" cy="624"/>
          </a:xfrm>
        </p:grpSpPr>
        <p:sp>
          <p:nvSpPr>
            <p:cNvPr id="41273" name="Rectangle 178"/>
            <p:cNvSpPr>
              <a:spLocks noChangeAspect="1" noChangeArrowheads="1"/>
            </p:cNvSpPr>
            <p:nvPr/>
          </p:nvSpPr>
          <p:spPr bwMode="auto">
            <a:xfrm>
              <a:off x="1316" y="4464"/>
              <a:ext cx="207" cy="62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4" name="Rectangle 179"/>
            <p:cNvSpPr>
              <a:spLocks noChangeAspect="1" noChangeArrowheads="1"/>
            </p:cNvSpPr>
            <p:nvPr/>
          </p:nvSpPr>
          <p:spPr bwMode="auto">
            <a:xfrm>
              <a:off x="1523" y="4464"/>
              <a:ext cx="1089" cy="62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5" name="Rectangle 180" descr="10%"/>
            <p:cNvSpPr>
              <a:spLocks noChangeAspect="1" noChangeArrowheads="1"/>
            </p:cNvSpPr>
            <p:nvPr/>
          </p:nvSpPr>
          <p:spPr bwMode="auto">
            <a:xfrm>
              <a:off x="1523" y="4620"/>
              <a:ext cx="1089" cy="312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6" name="Rectangle 181"/>
            <p:cNvSpPr>
              <a:spLocks noChangeAspect="1" noChangeArrowheads="1"/>
            </p:cNvSpPr>
            <p:nvPr/>
          </p:nvSpPr>
          <p:spPr bwMode="auto">
            <a:xfrm>
              <a:off x="1316" y="4745"/>
              <a:ext cx="207" cy="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7" name="Freeform 182"/>
            <p:cNvSpPr>
              <a:spLocks noChangeAspect="1"/>
            </p:cNvSpPr>
            <p:nvPr/>
          </p:nvSpPr>
          <p:spPr bwMode="auto">
            <a:xfrm>
              <a:off x="1524" y="4620"/>
              <a:ext cx="162" cy="132"/>
            </a:xfrm>
            <a:custGeom>
              <a:avLst/>
              <a:gdLst>
                <a:gd name="T0" fmla="*/ 0 w 162"/>
                <a:gd name="T1" fmla="*/ 132 h 132"/>
                <a:gd name="T2" fmla="*/ 56 w 162"/>
                <a:gd name="T3" fmla="*/ 132 h 132"/>
                <a:gd name="T4" fmla="*/ 162 w 162"/>
                <a:gd name="T5" fmla="*/ 0 h 132"/>
                <a:gd name="T6" fmla="*/ 0 w 162"/>
                <a:gd name="T7" fmla="*/ 0 h 132"/>
                <a:gd name="T8" fmla="*/ 0 w 16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132"/>
                <a:gd name="T17" fmla="*/ 162 w 16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132">
                  <a:moveTo>
                    <a:pt x="0" y="132"/>
                  </a:moveTo>
                  <a:lnTo>
                    <a:pt x="56" y="132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8" name="Freeform 183"/>
            <p:cNvSpPr>
              <a:spLocks noChangeAspect="1"/>
            </p:cNvSpPr>
            <p:nvPr/>
          </p:nvSpPr>
          <p:spPr bwMode="auto">
            <a:xfrm flipV="1">
              <a:off x="1524" y="4798"/>
              <a:ext cx="162" cy="132"/>
            </a:xfrm>
            <a:custGeom>
              <a:avLst/>
              <a:gdLst>
                <a:gd name="T0" fmla="*/ 0 w 162"/>
                <a:gd name="T1" fmla="*/ 132 h 132"/>
                <a:gd name="T2" fmla="*/ 56 w 162"/>
                <a:gd name="T3" fmla="*/ 132 h 132"/>
                <a:gd name="T4" fmla="*/ 162 w 162"/>
                <a:gd name="T5" fmla="*/ 0 h 132"/>
                <a:gd name="T6" fmla="*/ 0 w 162"/>
                <a:gd name="T7" fmla="*/ 0 h 132"/>
                <a:gd name="T8" fmla="*/ 0 w 16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132"/>
                <a:gd name="T17" fmla="*/ 162 w 16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132">
                  <a:moveTo>
                    <a:pt x="0" y="132"/>
                  </a:moveTo>
                  <a:lnTo>
                    <a:pt x="56" y="132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9" name="Freeform 184"/>
            <p:cNvSpPr>
              <a:spLocks noChangeAspect="1"/>
            </p:cNvSpPr>
            <p:nvPr/>
          </p:nvSpPr>
          <p:spPr bwMode="auto">
            <a:xfrm>
              <a:off x="1248" y="4654"/>
              <a:ext cx="1011" cy="240"/>
            </a:xfrm>
            <a:custGeom>
              <a:avLst/>
              <a:gdLst>
                <a:gd name="T0" fmla="*/ 0 w 1011"/>
                <a:gd name="T1" fmla="*/ 96 h 240"/>
                <a:gd name="T2" fmla="*/ 0 w 1011"/>
                <a:gd name="T3" fmla="*/ 144 h 240"/>
                <a:gd name="T4" fmla="*/ 336 w 1011"/>
                <a:gd name="T5" fmla="*/ 144 h 240"/>
                <a:gd name="T6" fmla="*/ 410 w 1011"/>
                <a:gd name="T7" fmla="*/ 240 h 240"/>
                <a:gd name="T8" fmla="*/ 1011 w 1011"/>
                <a:gd name="T9" fmla="*/ 239 h 240"/>
                <a:gd name="T10" fmla="*/ 1011 w 1011"/>
                <a:gd name="T11" fmla="*/ 2 h 240"/>
                <a:gd name="T12" fmla="*/ 410 w 1011"/>
                <a:gd name="T13" fmla="*/ 0 h 240"/>
                <a:gd name="T14" fmla="*/ 336 w 1011"/>
                <a:gd name="T15" fmla="*/ 96 h 240"/>
                <a:gd name="T16" fmla="*/ 0 w 1011"/>
                <a:gd name="T17" fmla="*/ 96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1"/>
                <a:gd name="T28" fmla="*/ 0 h 240"/>
                <a:gd name="T29" fmla="*/ 1011 w 1011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1" h="240">
                  <a:moveTo>
                    <a:pt x="0" y="96"/>
                  </a:moveTo>
                  <a:lnTo>
                    <a:pt x="0" y="144"/>
                  </a:lnTo>
                  <a:lnTo>
                    <a:pt x="336" y="144"/>
                  </a:lnTo>
                  <a:lnTo>
                    <a:pt x="410" y="240"/>
                  </a:lnTo>
                  <a:lnTo>
                    <a:pt x="1011" y="239"/>
                  </a:lnTo>
                  <a:lnTo>
                    <a:pt x="1011" y="2"/>
                  </a:lnTo>
                  <a:lnTo>
                    <a:pt x="410" y="0"/>
                  </a:lnTo>
                  <a:lnTo>
                    <a:pt x="33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80" name="Rectangle 185"/>
            <p:cNvSpPr>
              <a:spLocks noChangeAspect="1" noChangeArrowheads="1"/>
            </p:cNvSpPr>
            <p:nvPr/>
          </p:nvSpPr>
          <p:spPr bwMode="auto">
            <a:xfrm>
              <a:off x="2352" y="4620"/>
              <a:ext cx="621" cy="31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81" name="Line 186"/>
            <p:cNvSpPr>
              <a:spLocks noChangeAspect="1" noChangeShapeType="1"/>
            </p:cNvSpPr>
            <p:nvPr/>
          </p:nvSpPr>
          <p:spPr bwMode="auto">
            <a:xfrm flipH="1">
              <a:off x="2967" y="472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82" name="Line 187"/>
            <p:cNvSpPr>
              <a:spLocks noChangeAspect="1" noChangeShapeType="1"/>
            </p:cNvSpPr>
            <p:nvPr/>
          </p:nvSpPr>
          <p:spPr bwMode="auto">
            <a:xfrm flipH="1">
              <a:off x="2964" y="46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83" name="Line 188"/>
            <p:cNvSpPr>
              <a:spLocks noChangeAspect="1" noChangeShapeType="1"/>
            </p:cNvSpPr>
            <p:nvPr/>
          </p:nvSpPr>
          <p:spPr bwMode="auto">
            <a:xfrm flipH="1">
              <a:off x="2970" y="484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84" name="Line 189"/>
            <p:cNvSpPr>
              <a:spLocks noChangeAspect="1" noChangeShapeType="1"/>
            </p:cNvSpPr>
            <p:nvPr/>
          </p:nvSpPr>
          <p:spPr bwMode="auto">
            <a:xfrm flipH="1">
              <a:off x="2967" y="478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85" name="Line 190"/>
            <p:cNvSpPr>
              <a:spLocks noChangeAspect="1" noChangeShapeType="1"/>
            </p:cNvSpPr>
            <p:nvPr/>
          </p:nvSpPr>
          <p:spPr bwMode="auto">
            <a:xfrm flipH="1">
              <a:off x="2970" y="4905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0967" name="Group 191"/>
          <p:cNvGrpSpPr>
            <a:grpSpLocks noChangeAspect="1"/>
          </p:cNvGrpSpPr>
          <p:nvPr/>
        </p:nvGrpSpPr>
        <p:grpSpPr bwMode="auto">
          <a:xfrm>
            <a:off x="3322690" y="2078255"/>
            <a:ext cx="687387" cy="327023"/>
            <a:chOff x="3648" y="1536"/>
            <a:chExt cx="1151" cy="384"/>
          </a:xfrm>
        </p:grpSpPr>
        <p:sp>
          <p:nvSpPr>
            <p:cNvPr id="41271" name="AutoShape 192"/>
            <p:cNvSpPr>
              <a:spLocks noChangeAspect="1" noChangeArrowheads="1"/>
            </p:cNvSpPr>
            <p:nvPr/>
          </p:nvSpPr>
          <p:spPr bwMode="auto">
            <a:xfrm rot="5400000">
              <a:off x="4032" y="1152"/>
              <a:ext cx="384" cy="1151"/>
            </a:xfrm>
            <a:prstGeom prst="can">
              <a:avLst>
                <a:gd name="adj" fmla="val 7493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72" name="Oval 193"/>
            <p:cNvSpPr>
              <a:spLocks noChangeArrowheads="1"/>
            </p:cNvSpPr>
            <p:nvPr/>
          </p:nvSpPr>
          <p:spPr bwMode="auto">
            <a:xfrm>
              <a:off x="4451" y="1583"/>
              <a:ext cx="310" cy="282"/>
            </a:xfrm>
            <a:prstGeom prst="ellipse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grpSp>
        <p:nvGrpSpPr>
          <p:cNvPr id="40968" name="Group 194"/>
          <p:cNvGrpSpPr>
            <a:grpSpLocks noChangeAspect="1"/>
          </p:cNvGrpSpPr>
          <p:nvPr/>
        </p:nvGrpSpPr>
        <p:grpSpPr bwMode="auto">
          <a:xfrm>
            <a:off x="3332215" y="2551342"/>
            <a:ext cx="687387" cy="327026"/>
            <a:chOff x="3696" y="2544"/>
            <a:chExt cx="1151" cy="384"/>
          </a:xfrm>
        </p:grpSpPr>
        <p:sp>
          <p:nvSpPr>
            <p:cNvPr id="41262" name="AutoShape 195"/>
            <p:cNvSpPr>
              <a:spLocks noChangeAspect="1" noChangeArrowheads="1"/>
            </p:cNvSpPr>
            <p:nvPr/>
          </p:nvSpPr>
          <p:spPr bwMode="auto">
            <a:xfrm rot="5400000">
              <a:off x="4080" y="2160"/>
              <a:ext cx="384" cy="1151"/>
            </a:xfrm>
            <a:prstGeom prst="can">
              <a:avLst>
                <a:gd name="adj" fmla="val 7493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69" name="Oval 202"/>
            <p:cNvSpPr>
              <a:spLocks noChangeArrowheads="1"/>
            </p:cNvSpPr>
            <p:nvPr/>
          </p:nvSpPr>
          <p:spPr bwMode="auto">
            <a:xfrm>
              <a:off x="4500" y="2595"/>
              <a:ext cx="295" cy="284"/>
            </a:xfrm>
            <a:prstGeom prst="ellipse">
              <a:avLst/>
            </a:prstGeom>
            <a:solidFill>
              <a:srgbClr val="969696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grpSp>
        <p:nvGrpSpPr>
          <p:cNvPr id="40969" name="Group 204"/>
          <p:cNvGrpSpPr>
            <a:grpSpLocks noChangeAspect="1"/>
          </p:cNvGrpSpPr>
          <p:nvPr/>
        </p:nvGrpSpPr>
        <p:grpSpPr bwMode="auto">
          <a:xfrm>
            <a:off x="3332215" y="3010123"/>
            <a:ext cx="687387" cy="327024"/>
            <a:chOff x="2744" y="1026"/>
            <a:chExt cx="1151" cy="384"/>
          </a:xfrm>
        </p:grpSpPr>
        <p:sp>
          <p:nvSpPr>
            <p:cNvPr id="41258" name="AutoShape 205"/>
            <p:cNvSpPr>
              <a:spLocks noChangeAspect="1" noChangeArrowheads="1"/>
            </p:cNvSpPr>
            <p:nvPr/>
          </p:nvSpPr>
          <p:spPr bwMode="auto">
            <a:xfrm rot="5400000">
              <a:off x="3128" y="642"/>
              <a:ext cx="384" cy="1151"/>
            </a:xfrm>
            <a:prstGeom prst="can">
              <a:avLst>
                <a:gd name="adj" fmla="val 74935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grpSp>
          <p:nvGrpSpPr>
            <p:cNvPr id="41259" name="Group 206"/>
            <p:cNvGrpSpPr>
              <a:grpSpLocks noChangeAspect="1"/>
            </p:cNvGrpSpPr>
            <p:nvPr/>
          </p:nvGrpSpPr>
          <p:grpSpPr bwMode="auto">
            <a:xfrm>
              <a:off x="3531" y="1052"/>
              <a:ext cx="349" cy="329"/>
              <a:chOff x="4876" y="2623"/>
              <a:chExt cx="349" cy="329"/>
            </a:xfrm>
          </p:grpSpPr>
          <p:sp>
            <p:nvSpPr>
              <p:cNvPr id="41260" name="Oval 207"/>
              <p:cNvSpPr>
                <a:spLocks noChangeArrowheads="1"/>
              </p:cNvSpPr>
              <p:nvPr/>
            </p:nvSpPr>
            <p:spPr bwMode="auto">
              <a:xfrm>
                <a:off x="4876" y="2623"/>
                <a:ext cx="349" cy="329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pic>
            <p:nvPicPr>
              <p:cNvPr id="41261" name="Picture 208" descr="BD21295_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61" y="2650"/>
                <a:ext cx="188" cy="2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970" name="Text Box 209"/>
          <p:cNvSpPr txBox="1">
            <a:spLocks noChangeArrowheads="1"/>
          </p:cNvSpPr>
          <p:nvPr/>
        </p:nvSpPr>
        <p:spPr bwMode="auto">
          <a:xfrm>
            <a:off x="2876600" y="3446687"/>
            <a:ext cx="1550988" cy="21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Billet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1" name="Text Box 210"/>
          <p:cNvSpPr txBox="1">
            <a:spLocks noChangeArrowheads="1"/>
          </p:cNvSpPr>
          <p:nvPr/>
        </p:nvSpPr>
        <p:spPr bwMode="auto">
          <a:xfrm>
            <a:off x="4744618" y="2420690"/>
            <a:ext cx="91281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Hydrostatic Extrusion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2" name="Text Box 211"/>
          <p:cNvSpPr txBox="1">
            <a:spLocks noChangeArrowheads="1"/>
          </p:cNvSpPr>
          <p:nvPr/>
        </p:nvSpPr>
        <p:spPr bwMode="auto">
          <a:xfrm>
            <a:off x="6589715" y="2257006"/>
            <a:ext cx="7064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Drawing</a:t>
            </a:r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3" name="Text Box 212"/>
          <p:cNvSpPr txBox="1">
            <a:spLocks noChangeArrowheads="1"/>
          </p:cNvSpPr>
          <p:nvPr/>
        </p:nvSpPr>
        <p:spPr bwMode="auto">
          <a:xfrm>
            <a:off x="7764465" y="2038748"/>
            <a:ext cx="1150937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Multi Billet</a:t>
            </a:r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4" name="Text Box 214"/>
          <p:cNvSpPr txBox="1">
            <a:spLocks noChangeArrowheads="1"/>
          </p:cNvSpPr>
          <p:nvPr/>
        </p:nvSpPr>
        <p:spPr bwMode="auto">
          <a:xfrm>
            <a:off x="9761028" y="3724522"/>
            <a:ext cx="7080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Drawing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5" name="Text Box 215"/>
          <p:cNvSpPr txBox="1">
            <a:spLocks noChangeArrowheads="1"/>
          </p:cNvSpPr>
          <p:nvPr/>
        </p:nvSpPr>
        <p:spPr bwMode="auto">
          <a:xfrm>
            <a:off x="8097859" y="3405477"/>
            <a:ext cx="1122362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Heat Treatment</a:t>
            </a:r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6" name="Text Box 216"/>
          <p:cNvSpPr txBox="1">
            <a:spLocks noChangeArrowheads="1"/>
          </p:cNvSpPr>
          <p:nvPr/>
        </p:nvSpPr>
        <p:spPr bwMode="auto">
          <a:xfrm>
            <a:off x="6488510" y="3688870"/>
            <a:ext cx="6477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Twist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7" name="Text Box 217"/>
          <p:cNvSpPr txBox="1">
            <a:spLocks noChangeArrowheads="1"/>
          </p:cNvSpPr>
          <p:nvPr/>
        </p:nvSpPr>
        <p:spPr bwMode="auto">
          <a:xfrm>
            <a:off x="5007783" y="4198988"/>
            <a:ext cx="70485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Insulation</a:t>
            </a:r>
          </a:p>
        </p:txBody>
      </p:sp>
      <p:sp>
        <p:nvSpPr>
          <p:cNvPr id="40978" name="Text Box 218"/>
          <p:cNvSpPr txBox="1">
            <a:spLocks noChangeArrowheads="1"/>
          </p:cNvSpPr>
          <p:nvPr/>
        </p:nvSpPr>
        <p:spPr bwMode="auto">
          <a:xfrm>
            <a:off x="11238513" y="4597402"/>
            <a:ext cx="7921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79" name="Text Box 219"/>
          <p:cNvSpPr txBox="1">
            <a:spLocks noChangeArrowheads="1"/>
          </p:cNvSpPr>
          <p:nvPr/>
        </p:nvSpPr>
        <p:spPr bwMode="auto">
          <a:xfrm>
            <a:off x="6776051" y="5395915"/>
            <a:ext cx="663575" cy="18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Cabling</a:t>
            </a:r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0" name="Text Box 220"/>
          <p:cNvSpPr txBox="1">
            <a:spLocks noChangeArrowheads="1"/>
          </p:cNvSpPr>
          <p:nvPr/>
        </p:nvSpPr>
        <p:spPr bwMode="auto">
          <a:xfrm>
            <a:off x="9927238" y="4951388"/>
            <a:ext cx="158591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Al stabilized Cable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1" name="Text Box 221"/>
          <p:cNvSpPr txBox="1">
            <a:spLocks noChangeArrowheads="1"/>
          </p:cNvSpPr>
          <p:nvPr/>
        </p:nvSpPr>
        <p:spPr bwMode="auto">
          <a:xfrm>
            <a:off x="9906599" y="4499720"/>
            <a:ext cx="1427162" cy="22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Rutherford Cable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2" name="Text Box 222"/>
          <p:cNvSpPr txBox="1">
            <a:spLocks noChangeArrowheads="1"/>
          </p:cNvSpPr>
          <p:nvPr/>
        </p:nvSpPr>
        <p:spPr bwMode="auto">
          <a:xfrm>
            <a:off x="10252676" y="5901210"/>
            <a:ext cx="871537" cy="19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CICC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3" name="Text Box 223"/>
          <p:cNvSpPr txBox="1">
            <a:spLocks noChangeArrowheads="1"/>
          </p:cNvSpPr>
          <p:nvPr/>
        </p:nvSpPr>
        <p:spPr bwMode="auto">
          <a:xfrm>
            <a:off x="9927236" y="6630441"/>
            <a:ext cx="119538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Soldered Cable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38937" name="Rectangle 224"/>
          <p:cNvSpPr>
            <a:spLocks noChangeArrowheads="1"/>
          </p:cNvSpPr>
          <p:nvPr/>
        </p:nvSpPr>
        <p:spPr bwMode="auto">
          <a:xfrm>
            <a:off x="1439403" y="169507"/>
            <a:ext cx="4717364" cy="93481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lIns="92064" tIns="46032" rIns="92064" bIns="46032" anchor="ctr"/>
          <a:lstStyle/>
          <a:p>
            <a:r>
              <a:rPr lang="en-US" altLang="ja-JP" sz="2800" dirty="0">
                <a:latin typeface="Gothic720" charset="0"/>
                <a:ea typeface="ＭＳ ゴシック" charset="0"/>
                <a:cs typeface="ＭＳ ゴシック" charset="0"/>
              </a:rPr>
              <a:t>Real Superconductor</a:t>
            </a:r>
            <a:r>
              <a:rPr lang="ja-JP" altLang="en-US" sz="2800">
                <a:latin typeface="Gothic720" charset="0"/>
                <a:ea typeface="ＭＳ ゴシック" charset="0"/>
                <a:cs typeface="ＭＳ ゴシック" charset="0"/>
              </a:rPr>
              <a:t>：</a:t>
            </a:r>
            <a:endParaRPr lang="en-US" altLang="ja-JP" sz="2800" dirty="0">
              <a:latin typeface="Gothic720" charset="0"/>
              <a:ea typeface="ＭＳ ゴシック" charset="0"/>
              <a:cs typeface="ＭＳ ゴシック" charset="0"/>
            </a:endParaRPr>
          </a:p>
          <a:p>
            <a:r>
              <a:rPr lang="en-US" altLang="ja-JP" sz="2800" dirty="0">
                <a:latin typeface="Gothic720" charset="0"/>
                <a:ea typeface="ＭＳ ゴシック" charset="0"/>
                <a:cs typeface="ＭＳ ゴシック" charset="0"/>
              </a:rPr>
              <a:t>Multi-filament superconductor</a:t>
            </a:r>
            <a:endParaRPr lang="ja-JP" altLang="en-US" sz="2800" dirty="0">
              <a:latin typeface="Gothic720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5" name="Text Box 226"/>
          <p:cNvSpPr txBox="1">
            <a:spLocks noChangeArrowheads="1"/>
          </p:cNvSpPr>
          <p:nvPr/>
        </p:nvSpPr>
        <p:spPr bwMode="auto">
          <a:xfrm>
            <a:off x="2644827" y="2151286"/>
            <a:ext cx="6889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NbTi/Cu</a:t>
            </a:r>
          </a:p>
        </p:txBody>
      </p:sp>
      <p:sp>
        <p:nvSpPr>
          <p:cNvPr id="40986" name="Text Box 227"/>
          <p:cNvSpPr txBox="1">
            <a:spLocks noChangeArrowheads="1"/>
          </p:cNvSpPr>
          <p:nvPr/>
        </p:nvSpPr>
        <p:spPr bwMode="auto">
          <a:xfrm>
            <a:off x="2495600" y="2625950"/>
            <a:ext cx="8382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Nb/Bronds</a:t>
            </a:r>
            <a:endParaRPr lang="ja-JP" altLang="en-US" sz="14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87" name="Text Box 228"/>
          <p:cNvSpPr txBox="1">
            <a:spLocks noChangeArrowheads="1"/>
          </p:cNvSpPr>
          <p:nvPr/>
        </p:nvSpPr>
        <p:spPr bwMode="auto">
          <a:xfrm>
            <a:off x="2579741" y="3081563"/>
            <a:ext cx="97483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Nb/Al/Cu</a:t>
            </a:r>
          </a:p>
        </p:txBody>
      </p:sp>
      <p:grpSp>
        <p:nvGrpSpPr>
          <p:cNvPr id="40988" name="Group 229"/>
          <p:cNvGrpSpPr>
            <a:grpSpLocks noChangeAspect="1"/>
          </p:cNvGrpSpPr>
          <p:nvPr/>
        </p:nvGrpSpPr>
        <p:grpSpPr bwMode="auto">
          <a:xfrm flipH="1">
            <a:off x="6273802" y="1772816"/>
            <a:ext cx="925513" cy="369888"/>
            <a:chOff x="1488" y="2448"/>
            <a:chExt cx="1731" cy="816"/>
          </a:xfrm>
        </p:grpSpPr>
        <p:sp>
          <p:nvSpPr>
            <p:cNvPr id="41254" name="Freeform 230"/>
            <p:cNvSpPr>
              <a:spLocks noChangeAspect="1"/>
            </p:cNvSpPr>
            <p:nvPr/>
          </p:nvSpPr>
          <p:spPr bwMode="auto">
            <a:xfrm>
              <a:off x="1872" y="2448"/>
              <a:ext cx="576" cy="336"/>
            </a:xfrm>
            <a:custGeom>
              <a:avLst/>
              <a:gdLst>
                <a:gd name="T0" fmla="*/ 0 w 576"/>
                <a:gd name="T1" fmla="*/ 288 h 336"/>
                <a:gd name="T2" fmla="*/ 96 w 576"/>
                <a:gd name="T3" fmla="*/ 336 h 336"/>
                <a:gd name="T4" fmla="*/ 240 w 576"/>
                <a:gd name="T5" fmla="*/ 336 h 336"/>
                <a:gd name="T6" fmla="*/ 576 w 576"/>
                <a:gd name="T7" fmla="*/ 240 h 336"/>
                <a:gd name="T8" fmla="*/ 576 w 576"/>
                <a:gd name="T9" fmla="*/ 0 h 336"/>
                <a:gd name="T10" fmla="*/ 0 w 576"/>
                <a:gd name="T11" fmla="*/ 0 h 336"/>
                <a:gd name="T12" fmla="*/ 0 w 576"/>
                <a:gd name="T13" fmla="*/ 288 h 3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336"/>
                <a:gd name="T23" fmla="*/ 576 w 576"/>
                <a:gd name="T24" fmla="*/ 336 h 3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336">
                  <a:moveTo>
                    <a:pt x="0" y="288"/>
                  </a:moveTo>
                  <a:lnTo>
                    <a:pt x="96" y="336"/>
                  </a:lnTo>
                  <a:lnTo>
                    <a:pt x="240" y="336"/>
                  </a:lnTo>
                  <a:lnTo>
                    <a:pt x="576" y="240"/>
                  </a:lnTo>
                  <a:lnTo>
                    <a:pt x="576" y="0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55" name="Freeform 231"/>
            <p:cNvSpPr>
              <a:spLocks noChangeAspect="1"/>
            </p:cNvSpPr>
            <p:nvPr/>
          </p:nvSpPr>
          <p:spPr bwMode="auto">
            <a:xfrm flipV="1">
              <a:off x="1872" y="2928"/>
              <a:ext cx="576" cy="336"/>
            </a:xfrm>
            <a:custGeom>
              <a:avLst/>
              <a:gdLst>
                <a:gd name="T0" fmla="*/ 0 w 576"/>
                <a:gd name="T1" fmla="*/ 288 h 336"/>
                <a:gd name="T2" fmla="*/ 96 w 576"/>
                <a:gd name="T3" fmla="*/ 336 h 336"/>
                <a:gd name="T4" fmla="*/ 240 w 576"/>
                <a:gd name="T5" fmla="*/ 336 h 336"/>
                <a:gd name="T6" fmla="*/ 576 w 576"/>
                <a:gd name="T7" fmla="*/ 240 h 336"/>
                <a:gd name="T8" fmla="*/ 576 w 576"/>
                <a:gd name="T9" fmla="*/ 0 h 336"/>
                <a:gd name="T10" fmla="*/ 0 w 576"/>
                <a:gd name="T11" fmla="*/ 0 h 336"/>
                <a:gd name="T12" fmla="*/ 0 w 576"/>
                <a:gd name="T13" fmla="*/ 288 h 3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336"/>
                <a:gd name="T23" fmla="*/ 576 w 576"/>
                <a:gd name="T24" fmla="*/ 336 h 3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336">
                  <a:moveTo>
                    <a:pt x="0" y="288"/>
                  </a:moveTo>
                  <a:lnTo>
                    <a:pt x="96" y="336"/>
                  </a:lnTo>
                  <a:lnTo>
                    <a:pt x="240" y="336"/>
                  </a:lnTo>
                  <a:lnTo>
                    <a:pt x="576" y="240"/>
                  </a:lnTo>
                  <a:lnTo>
                    <a:pt x="576" y="0"/>
                  </a:lnTo>
                  <a:lnTo>
                    <a:pt x="0" y="0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56" name="Rectangle 232"/>
            <p:cNvSpPr>
              <a:spLocks noChangeAspect="1" noChangeArrowheads="1"/>
            </p:cNvSpPr>
            <p:nvPr/>
          </p:nvSpPr>
          <p:spPr bwMode="auto">
            <a:xfrm>
              <a:off x="1488" y="2784"/>
              <a:ext cx="624" cy="144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57" name="Freeform 233"/>
            <p:cNvSpPr>
              <a:spLocks noChangeAspect="1"/>
            </p:cNvSpPr>
            <p:nvPr/>
          </p:nvSpPr>
          <p:spPr bwMode="auto">
            <a:xfrm>
              <a:off x="1488" y="2736"/>
              <a:ext cx="1731" cy="240"/>
            </a:xfrm>
            <a:custGeom>
              <a:avLst/>
              <a:gdLst>
                <a:gd name="T0" fmla="*/ 0 w 1731"/>
                <a:gd name="T1" fmla="*/ 48 h 240"/>
                <a:gd name="T2" fmla="*/ 0 w 1731"/>
                <a:gd name="T3" fmla="*/ 192 h 240"/>
                <a:gd name="T4" fmla="*/ 624 w 1731"/>
                <a:gd name="T5" fmla="*/ 192 h 240"/>
                <a:gd name="T6" fmla="*/ 816 w 1731"/>
                <a:gd name="T7" fmla="*/ 240 h 240"/>
                <a:gd name="T8" fmla="*/ 1728 w 1731"/>
                <a:gd name="T9" fmla="*/ 240 h 240"/>
                <a:gd name="T10" fmla="*/ 1731 w 1731"/>
                <a:gd name="T11" fmla="*/ 3 h 240"/>
                <a:gd name="T12" fmla="*/ 816 w 1731"/>
                <a:gd name="T13" fmla="*/ 0 h 240"/>
                <a:gd name="T14" fmla="*/ 624 w 1731"/>
                <a:gd name="T15" fmla="*/ 48 h 240"/>
                <a:gd name="T16" fmla="*/ 0 w 1731"/>
                <a:gd name="T17" fmla="*/ 48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31"/>
                <a:gd name="T28" fmla="*/ 0 h 240"/>
                <a:gd name="T29" fmla="*/ 1731 w 1731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31" h="240">
                  <a:moveTo>
                    <a:pt x="0" y="48"/>
                  </a:moveTo>
                  <a:lnTo>
                    <a:pt x="0" y="192"/>
                  </a:lnTo>
                  <a:lnTo>
                    <a:pt x="624" y="192"/>
                  </a:lnTo>
                  <a:lnTo>
                    <a:pt x="816" y="240"/>
                  </a:lnTo>
                  <a:lnTo>
                    <a:pt x="1728" y="240"/>
                  </a:lnTo>
                  <a:lnTo>
                    <a:pt x="1731" y="3"/>
                  </a:lnTo>
                  <a:lnTo>
                    <a:pt x="816" y="0"/>
                  </a:lnTo>
                  <a:lnTo>
                    <a:pt x="624" y="48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grpSp>
        <p:nvGrpSpPr>
          <p:cNvPr id="40990" name="Group 250"/>
          <p:cNvGrpSpPr>
            <a:grpSpLocks noChangeAspect="1"/>
          </p:cNvGrpSpPr>
          <p:nvPr/>
        </p:nvGrpSpPr>
        <p:grpSpPr bwMode="auto">
          <a:xfrm>
            <a:off x="9551720" y="2966763"/>
            <a:ext cx="841375" cy="641350"/>
            <a:chOff x="1126" y="2704"/>
            <a:chExt cx="1256" cy="1080"/>
          </a:xfrm>
        </p:grpSpPr>
        <p:sp>
          <p:nvSpPr>
            <p:cNvPr id="41226" name="AutoShape 251"/>
            <p:cNvSpPr>
              <a:spLocks noChangeAspect="1" noChangeArrowheads="1"/>
            </p:cNvSpPr>
            <p:nvPr/>
          </p:nvSpPr>
          <p:spPr bwMode="auto">
            <a:xfrm>
              <a:off x="1801" y="2992"/>
              <a:ext cx="576" cy="765"/>
            </a:xfrm>
            <a:prstGeom prst="can">
              <a:avLst>
                <a:gd name="adj" fmla="val 33203"/>
              </a:avLst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27" name="AutoShape 252"/>
            <p:cNvSpPr>
              <a:spLocks noChangeAspect="1" noChangeArrowheads="1"/>
            </p:cNvSpPr>
            <p:nvPr/>
          </p:nvSpPr>
          <p:spPr bwMode="auto">
            <a:xfrm flipH="1">
              <a:off x="2089" y="3280"/>
              <a:ext cx="96" cy="96"/>
            </a:xfrm>
            <a:prstGeom prst="cube">
              <a:avLst>
                <a:gd name="adj" fmla="val 25000"/>
              </a:avLst>
            </a:prstGeom>
            <a:solidFill>
              <a:srgbClr val="3333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28" name="Freeform 253"/>
            <p:cNvSpPr>
              <a:spLocks noChangeAspect="1"/>
            </p:cNvSpPr>
            <p:nvPr/>
          </p:nvSpPr>
          <p:spPr bwMode="auto">
            <a:xfrm>
              <a:off x="1786" y="3265"/>
              <a:ext cx="306" cy="76"/>
            </a:xfrm>
            <a:custGeom>
              <a:avLst/>
              <a:gdLst>
                <a:gd name="T0" fmla="*/ 306 w 306"/>
                <a:gd name="T1" fmla="*/ 69 h 76"/>
                <a:gd name="T2" fmla="*/ 177 w 306"/>
                <a:gd name="T3" fmla="*/ 60 h 76"/>
                <a:gd name="T4" fmla="*/ 102 w 306"/>
                <a:gd name="T5" fmla="*/ 42 h 76"/>
                <a:gd name="T6" fmla="*/ 60 w 306"/>
                <a:gd name="T7" fmla="*/ 27 h 76"/>
                <a:gd name="T8" fmla="*/ 18 w 306"/>
                <a:gd name="T9" fmla="*/ 6 h 76"/>
                <a:gd name="T10" fmla="*/ 0 w 306"/>
                <a:gd name="T11" fmla="*/ 0 h 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6"/>
                <a:gd name="T19" fmla="*/ 0 h 76"/>
                <a:gd name="T20" fmla="*/ 306 w 306"/>
                <a:gd name="T21" fmla="*/ 76 h 7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6" h="76">
                  <a:moveTo>
                    <a:pt x="306" y="69"/>
                  </a:moveTo>
                  <a:cubicBezTo>
                    <a:pt x="285" y="76"/>
                    <a:pt x="205" y="62"/>
                    <a:pt x="177" y="60"/>
                  </a:cubicBezTo>
                  <a:cubicBezTo>
                    <a:pt x="152" y="56"/>
                    <a:pt x="126" y="50"/>
                    <a:pt x="102" y="42"/>
                  </a:cubicBezTo>
                  <a:cubicBezTo>
                    <a:pt x="84" y="36"/>
                    <a:pt x="81" y="30"/>
                    <a:pt x="60" y="27"/>
                  </a:cubicBezTo>
                  <a:cubicBezTo>
                    <a:pt x="47" y="18"/>
                    <a:pt x="32" y="12"/>
                    <a:pt x="18" y="6"/>
                  </a:cubicBezTo>
                  <a:cubicBezTo>
                    <a:pt x="12" y="3"/>
                    <a:pt x="0" y="0"/>
                    <a:pt x="0" y="0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29" name="Freeform 254"/>
            <p:cNvSpPr>
              <a:spLocks noChangeAspect="1"/>
            </p:cNvSpPr>
            <p:nvPr/>
          </p:nvSpPr>
          <p:spPr bwMode="auto">
            <a:xfrm>
              <a:off x="1795" y="3337"/>
              <a:ext cx="576" cy="81"/>
            </a:xfrm>
            <a:custGeom>
              <a:avLst/>
              <a:gdLst>
                <a:gd name="T0" fmla="*/ 576 w 576"/>
                <a:gd name="T1" fmla="*/ 0 h 81"/>
                <a:gd name="T2" fmla="*/ 549 w 576"/>
                <a:gd name="T3" fmla="*/ 24 h 81"/>
                <a:gd name="T4" fmla="*/ 471 w 576"/>
                <a:gd name="T5" fmla="*/ 57 h 81"/>
                <a:gd name="T6" fmla="*/ 360 w 576"/>
                <a:gd name="T7" fmla="*/ 81 h 81"/>
                <a:gd name="T8" fmla="*/ 90 w 576"/>
                <a:gd name="T9" fmla="*/ 57 h 81"/>
                <a:gd name="T10" fmla="*/ 18 w 576"/>
                <a:gd name="T11" fmla="*/ 27 h 81"/>
                <a:gd name="T12" fmla="*/ 0 w 576"/>
                <a:gd name="T13" fmla="*/ 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81"/>
                <a:gd name="T23" fmla="*/ 576 w 576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81">
                  <a:moveTo>
                    <a:pt x="576" y="0"/>
                  </a:moveTo>
                  <a:cubicBezTo>
                    <a:pt x="573" y="10"/>
                    <a:pt x="560" y="20"/>
                    <a:pt x="549" y="24"/>
                  </a:cubicBezTo>
                  <a:cubicBezTo>
                    <a:pt x="527" y="46"/>
                    <a:pt x="510" y="45"/>
                    <a:pt x="471" y="57"/>
                  </a:cubicBezTo>
                  <a:cubicBezTo>
                    <a:pt x="441" y="66"/>
                    <a:pt x="402" y="75"/>
                    <a:pt x="360" y="81"/>
                  </a:cubicBezTo>
                  <a:cubicBezTo>
                    <a:pt x="239" y="79"/>
                    <a:pt x="186" y="71"/>
                    <a:pt x="90" y="57"/>
                  </a:cubicBezTo>
                  <a:cubicBezTo>
                    <a:pt x="65" y="49"/>
                    <a:pt x="42" y="35"/>
                    <a:pt x="18" y="27"/>
                  </a:cubicBezTo>
                  <a:cubicBezTo>
                    <a:pt x="12" y="18"/>
                    <a:pt x="4" y="15"/>
                    <a:pt x="0" y="6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30" name="Freeform 255"/>
            <p:cNvSpPr>
              <a:spLocks noChangeAspect="1"/>
            </p:cNvSpPr>
            <p:nvPr/>
          </p:nvSpPr>
          <p:spPr bwMode="auto">
            <a:xfrm>
              <a:off x="1801" y="3376"/>
              <a:ext cx="576" cy="81"/>
            </a:xfrm>
            <a:custGeom>
              <a:avLst/>
              <a:gdLst>
                <a:gd name="T0" fmla="*/ 576 w 576"/>
                <a:gd name="T1" fmla="*/ 0 h 81"/>
                <a:gd name="T2" fmla="*/ 549 w 576"/>
                <a:gd name="T3" fmla="*/ 24 h 81"/>
                <a:gd name="T4" fmla="*/ 471 w 576"/>
                <a:gd name="T5" fmla="*/ 57 h 81"/>
                <a:gd name="T6" fmla="*/ 360 w 576"/>
                <a:gd name="T7" fmla="*/ 81 h 81"/>
                <a:gd name="T8" fmla="*/ 90 w 576"/>
                <a:gd name="T9" fmla="*/ 57 h 81"/>
                <a:gd name="T10" fmla="*/ 18 w 576"/>
                <a:gd name="T11" fmla="*/ 27 h 81"/>
                <a:gd name="T12" fmla="*/ 0 w 576"/>
                <a:gd name="T13" fmla="*/ 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81"/>
                <a:gd name="T23" fmla="*/ 576 w 576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81">
                  <a:moveTo>
                    <a:pt x="576" y="0"/>
                  </a:moveTo>
                  <a:cubicBezTo>
                    <a:pt x="573" y="10"/>
                    <a:pt x="560" y="20"/>
                    <a:pt x="549" y="24"/>
                  </a:cubicBezTo>
                  <a:cubicBezTo>
                    <a:pt x="527" y="46"/>
                    <a:pt x="510" y="45"/>
                    <a:pt x="471" y="57"/>
                  </a:cubicBezTo>
                  <a:cubicBezTo>
                    <a:pt x="441" y="66"/>
                    <a:pt x="402" y="75"/>
                    <a:pt x="360" y="81"/>
                  </a:cubicBezTo>
                  <a:cubicBezTo>
                    <a:pt x="239" y="79"/>
                    <a:pt x="186" y="71"/>
                    <a:pt x="90" y="57"/>
                  </a:cubicBezTo>
                  <a:cubicBezTo>
                    <a:pt x="65" y="49"/>
                    <a:pt x="42" y="35"/>
                    <a:pt x="18" y="27"/>
                  </a:cubicBezTo>
                  <a:cubicBezTo>
                    <a:pt x="12" y="18"/>
                    <a:pt x="4" y="15"/>
                    <a:pt x="0" y="6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31" name="Freeform 256"/>
            <p:cNvSpPr>
              <a:spLocks noChangeAspect="1"/>
            </p:cNvSpPr>
            <p:nvPr/>
          </p:nvSpPr>
          <p:spPr bwMode="auto">
            <a:xfrm>
              <a:off x="1801" y="3424"/>
              <a:ext cx="576" cy="81"/>
            </a:xfrm>
            <a:custGeom>
              <a:avLst/>
              <a:gdLst>
                <a:gd name="T0" fmla="*/ 576 w 576"/>
                <a:gd name="T1" fmla="*/ 0 h 81"/>
                <a:gd name="T2" fmla="*/ 549 w 576"/>
                <a:gd name="T3" fmla="*/ 24 h 81"/>
                <a:gd name="T4" fmla="*/ 471 w 576"/>
                <a:gd name="T5" fmla="*/ 57 h 81"/>
                <a:gd name="T6" fmla="*/ 360 w 576"/>
                <a:gd name="T7" fmla="*/ 81 h 81"/>
                <a:gd name="T8" fmla="*/ 90 w 576"/>
                <a:gd name="T9" fmla="*/ 57 h 81"/>
                <a:gd name="T10" fmla="*/ 18 w 576"/>
                <a:gd name="T11" fmla="*/ 27 h 81"/>
                <a:gd name="T12" fmla="*/ 0 w 576"/>
                <a:gd name="T13" fmla="*/ 6 h 8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76"/>
                <a:gd name="T22" fmla="*/ 0 h 81"/>
                <a:gd name="T23" fmla="*/ 576 w 576"/>
                <a:gd name="T24" fmla="*/ 81 h 8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76" h="81">
                  <a:moveTo>
                    <a:pt x="576" y="0"/>
                  </a:moveTo>
                  <a:cubicBezTo>
                    <a:pt x="573" y="10"/>
                    <a:pt x="560" y="20"/>
                    <a:pt x="549" y="24"/>
                  </a:cubicBezTo>
                  <a:cubicBezTo>
                    <a:pt x="527" y="46"/>
                    <a:pt x="510" y="45"/>
                    <a:pt x="471" y="57"/>
                  </a:cubicBezTo>
                  <a:cubicBezTo>
                    <a:pt x="441" y="66"/>
                    <a:pt x="402" y="75"/>
                    <a:pt x="360" y="81"/>
                  </a:cubicBezTo>
                  <a:cubicBezTo>
                    <a:pt x="239" y="79"/>
                    <a:pt x="186" y="71"/>
                    <a:pt x="90" y="57"/>
                  </a:cubicBezTo>
                  <a:cubicBezTo>
                    <a:pt x="65" y="49"/>
                    <a:pt x="42" y="35"/>
                    <a:pt x="18" y="27"/>
                  </a:cubicBezTo>
                  <a:cubicBezTo>
                    <a:pt x="12" y="18"/>
                    <a:pt x="4" y="15"/>
                    <a:pt x="0" y="6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32" name="Freeform 257"/>
            <p:cNvSpPr>
              <a:spLocks noChangeAspect="1"/>
            </p:cNvSpPr>
            <p:nvPr/>
          </p:nvSpPr>
          <p:spPr bwMode="auto">
            <a:xfrm>
              <a:off x="2131" y="3479"/>
              <a:ext cx="251" cy="89"/>
            </a:xfrm>
            <a:custGeom>
              <a:avLst/>
              <a:gdLst>
                <a:gd name="T0" fmla="*/ 246 w 251"/>
                <a:gd name="T1" fmla="*/ 5 h 89"/>
                <a:gd name="T2" fmla="*/ 231 w 251"/>
                <a:gd name="T3" fmla="*/ 20 h 89"/>
                <a:gd name="T4" fmla="*/ 183 w 251"/>
                <a:gd name="T5" fmla="*/ 44 h 89"/>
                <a:gd name="T6" fmla="*/ 132 w 251"/>
                <a:gd name="T7" fmla="*/ 59 h 89"/>
                <a:gd name="T8" fmla="*/ 60 w 251"/>
                <a:gd name="T9" fmla="*/ 77 h 89"/>
                <a:gd name="T10" fmla="*/ 0 w 251"/>
                <a:gd name="T11" fmla="*/ 89 h 8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51"/>
                <a:gd name="T19" fmla="*/ 0 h 89"/>
                <a:gd name="T20" fmla="*/ 251 w 251"/>
                <a:gd name="T21" fmla="*/ 89 h 8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51" h="89">
                  <a:moveTo>
                    <a:pt x="246" y="5"/>
                  </a:moveTo>
                  <a:cubicBezTo>
                    <a:pt x="222" y="21"/>
                    <a:pt x="251" y="0"/>
                    <a:pt x="231" y="20"/>
                  </a:cubicBezTo>
                  <a:cubicBezTo>
                    <a:pt x="219" y="32"/>
                    <a:pt x="198" y="36"/>
                    <a:pt x="183" y="44"/>
                  </a:cubicBezTo>
                  <a:cubicBezTo>
                    <a:pt x="169" y="51"/>
                    <a:pt x="147" y="56"/>
                    <a:pt x="132" y="59"/>
                  </a:cubicBezTo>
                  <a:cubicBezTo>
                    <a:pt x="108" y="63"/>
                    <a:pt x="83" y="71"/>
                    <a:pt x="60" y="77"/>
                  </a:cubicBezTo>
                  <a:cubicBezTo>
                    <a:pt x="30" y="83"/>
                    <a:pt x="27" y="89"/>
                    <a:pt x="0" y="89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33" name="Line 258"/>
            <p:cNvSpPr>
              <a:spLocks noChangeAspect="1" noChangeShapeType="1"/>
            </p:cNvSpPr>
            <p:nvPr/>
          </p:nvSpPr>
          <p:spPr bwMode="auto">
            <a:xfrm flipH="1">
              <a:off x="1129" y="3568"/>
              <a:ext cx="1008" cy="14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1234" name="Group 259"/>
            <p:cNvGrpSpPr>
              <a:grpSpLocks noChangeAspect="1"/>
            </p:cNvGrpSpPr>
            <p:nvPr/>
          </p:nvGrpSpPr>
          <p:grpSpPr bwMode="auto">
            <a:xfrm>
              <a:off x="1327" y="3532"/>
              <a:ext cx="261" cy="252"/>
              <a:chOff x="2070" y="3837"/>
              <a:chExt cx="261" cy="252"/>
            </a:xfrm>
          </p:grpSpPr>
          <p:sp>
            <p:nvSpPr>
              <p:cNvPr id="41237" name="Freeform 260"/>
              <p:cNvSpPr>
                <a:spLocks noChangeAspect="1"/>
              </p:cNvSpPr>
              <p:nvPr/>
            </p:nvSpPr>
            <p:spPr bwMode="auto">
              <a:xfrm>
                <a:off x="2070" y="3873"/>
                <a:ext cx="261" cy="216"/>
              </a:xfrm>
              <a:custGeom>
                <a:avLst/>
                <a:gdLst>
                  <a:gd name="T0" fmla="*/ 0 w 261"/>
                  <a:gd name="T1" fmla="*/ 0 h 216"/>
                  <a:gd name="T2" fmla="*/ 0 w 261"/>
                  <a:gd name="T3" fmla="*/ 171 h 216"/>
                  <a:gd name="T4" fmla="*/ 81 w 261"/>
                  <a:gd name="T5" fmla="*/ 216 h 216"/>
                  <a:gd name="T6" fmla="*/ 261 w 261"/>
                  <a:gd name="T7" fmla="*/ 195 h 216"/>
                  <a:gd name="T8" fmla="*/ 261 w 261"/>
                  <a:gd name="T9" fmla="*/ 39 h 216"/>
                  <a:gd name="T10" fmla="*/ 99 w 261"/>
                  <a:gd name="T11" fmla="*/ 69 h 216"/>
                  <a:gd name="T12" fmla="*/ 0 w 261"/>
                  <a:gd name="T13" fmla="*/ 0 h 2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61"/>
                  <a:gd name="T22" fmla="*/ 0 h 216"/>
                  <a:gd name="T23" fmla="*/ 261 w 261"/>
                  <a:gd name="T24" fmla="*/ 216 h 21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61" h="216">
                    <a:moveTo>
                      <a:pt x="0" y="0"/>
                    </a:moveTo>
                    <a:lnTo>
                      <a:pt x="0" y="171"/>
                    </a:lnTo>
                    <a:lnTo>
                      <a:pt x="81" y="216"/>
                    </a:lnTo>
                    <a:lnTo>
                      <a:pt x="261" y="195"/>
                    </a:lnTo>
                    <a:lnTo>
                      <a:pt x="261" y="39"/>
                    </a:lnTo>
                    <a:lnTo>
                      <a:pt x="99" y="6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38" name="Line 261"/>
              <p:cNvSpPr>
                <a:spLocks noChangeAspect="1" noChangeShapeType="1"/>
              </p:cNvSpPr>
              <p:nvPr/>
            </p:nvSpPr>
            <p:spPr bwMode="auto">
              <a:xfrm>
                <a:off x="2169" y="3945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239" name="Freeform 262"/>
              <p:cNvSpPr>
                <a:spLocks noChangeAspect="1"/>
              </p:cNvSpPr>
              <p:nvPr/>
            </p:nvSpPr>
            <p:spPr bwMode="auto">
              <a:xfrm>
                <a:off x="2070" y="3837"/>
                <a:ext cx="258" cy="102"/>
              </a:xfrm>
              <a:custGeom>
                <a:avLst/>
                <a:gdLst>
                  <a:gd name="T0" fmla="*/ 0 w 258"/>
                  <a:gd name="T1" fmla="*/ 36 h 102"/>
                  <a:gd name="T2" fmla="*/ 180 w 258"/>
                  <a:gd name="T3" fmla="*/ 0 h 102"/>
                  <a:gd name="T4" fmla="*/ 258 w 258"/>
                  <a:gd name="T5" fmla="*/ 72 h 102"/>
                  <a:gd name="T6" fmla="*/ 96 w 258"/>
                  <a:gd name="T7" fmla="*/ 102 h 102"/>
                  <a:gd name="T8" fmla="*/ 0 w 258"/>
                  <a:gd name="T9" fmla="*/ 36 h 10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8"/>
                  <a:gd name="T16" fmla="*/ 0 h 102"/>
                  <a:gd name="T17" fmla="*/ 258 w 258"/>
                  <a:gd name="T18" fmla="*/ 102 h 10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8" h="102">
                    <a:moveTo>
                      <a:pt x="0" y="36"/>
                    </a:moveTo>
                    <a:lnTo>
                      <a:pt x="180" y="0"/>
                    </a:lnTo>
                    <a:lnTo>
                      <a:pt x="258" y="72"/>
                    </a:lnTo>
                    <a:lnTo>
                      <a:pt x="96" y="102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40" name="Oval 263"/>
              <p:cNvSpPr>
                <a:spLocks noChangeAspect="1" noChangeArrowheads="1"/>
              </p:cNvSpPr>
              <p:nvPr/>
            </p:nvSpPr>
            <p:spPr bwMode="auto">
              <a:xfrm>
                <a:off x="2097" y="3942"/>
                <a:ext cx="47" cy="93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235" name="Line 264"/>
            <p:cNvSpPr>
              <a:spLocks noChangeAspect="1" noChangeShapeType="1"/>
            </p:cNvSpPr>
            <p:nvPr/>
          </p:nvSpPr>
          <p:spPr bwMode="auto">
            <a:xfrm flipH="1">
              <a:off x="1126" y="3679"/>
              <a:ext cx="243" cy="36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36" name="AutoShape 265"/>
            <p:cNvSpPr>
              <a:spLocks noChangeAspect="1" noChangeArrowheads="1"/>
            </p:cNvSpPr>
            <p:nvPr/>
          </p:nvSpPr>
          <p:spPr bwMode="auto">
            <a:xfrm>
              <a:off x="1753" y="2704"/>
              <a:ext cx="384" cy="240"/>
            </a:xfrm>
            <a:prstGeom prst="curvedRightArrow">
              <a:avLst>
                <a:gd name="adj1" fmla="val 20000"/>
                <a:gd name="adj2" fmla="val 40000"/>
                <a:gd name="adj3" fmla="val 5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sp>
        <p:nvSpPr>
          <p:cNvPr id="40991" name="Rectangle 266"/>
          <p:cNvSpPr>
            <a:spLocks noChangeAspect="1" noChangeArrowheads="1"/>
          </p:cNvSpPr>
          <p:nvPr/>
        </p:nvSpPr>
        <p:spPr bwMode="auto">
          <a:xfrm>
            <a:off x="8391548" y="3075277"/>
            <a:ext cx="581025" cy="3333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lIns="91429" tIns="45715" rIns="91429" bIns="45715" anchor="ctr"/>
          <a:lstStyle/>
          <a:p>
            <a:endParaRPr lang="ja-JP" altLang="en-US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92" name="Rectangle 267"/>
          <p:cNvSpPr>
            <a:spLocks noChangeAspect="1" noChangeArrowheads="1"/>
          </p:cNvSpPr>
          <p:nvPr/>
        </p:nvSpPr>
        <p:spPr bwMode="auto">
          <a:xfrm>
            <a:off x="8396309" y="3280065"/>
            <a:ext cx="571500" cy="128587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429" tIns="45715" rIns="91429" bIns="45715" anchor="ctr"/>
          <a:lstStyle/>
          <a:p>
            <a:endParaRPr lang="ja-JP" altLang="en-US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0993" name="Line 268"/>
          <p:cNvSpPr>
            <a:spLocks noChangeAspect="1" noChangeShapeType="1"/>
          </p:cNvSpPr>
          <p:nvPr/>
        </p:nvSpPr>
        <p:spPr bwMode="auto">
          <a:xfrm>
            <a:off x="8493146" y="3267363"/>
            <a:ext cx="374650" cy="47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sp>
        <p:nvSpPr>
          <p:cNvPr id="40994" name="Line 269"/>
          <p:cNvSpPr>
            <a:spLocks noChangeAspect="1" noChangeShapeType="1"/>
          </p:cNvSpPr>
          <p:nvPr/>
        </p:nvSpPr>
        <p:spPr bwMode="auto">
          <a:xfrm>
            <a:off x="8493146" y="3235615"/>
            <a:ext cx="374650" cy="3175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sp>
        <p:nvSpPr>
          <p:cNvPr id="40995" name="Line 270"/>
          <p:cNvSpPr>
            <a:spLocks noChangeAspect="1" noChangeShapeType="1"/>
          </p:cNvSpPr>
          <p:nvPr/>
        </p:nvSpPr>
        <p:spPr bwMode="auto">
          <a:xfrm>
            <a:off x="8493146" y="3140969"/>
            <a:ext cx="374650" cy="476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sp>
        <p:nvSpPr>
          <p:cNvPr id="40996" name="Line 271"/>
          <p:cNvSpPr>
            <a:spLocks noChangeAspect="1" noChangeShapeType="1"/>
          </p:cNvSpPr>
          <p:nvPr/>
        </p:nvSpPr>
        <p:spPr bwMode="auto">
          <a:xfrm>
            <a:off x="8493146" y="3183830"/>
            <a:ext cx="374650" cy="4762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sp>
        <p:nvSpPr>
          <p:cNvPr id="40997" name="Line 272"/>
          <p:cNvSpPr>
            <a:spLocks noChangeAspect="1" noChangeShapeType="1"/>
          </p:cNvSpPr>
          <p:nvPr/>
        </p:nvSpPr>
        <p:spPr bwMode="auto">
          <a:xfrm>
            <a:off x="8493146" y="3199102"/>
            <a:ext cx="374650" cy="4763"/>
          </a:xfrm>
          <a:prstGeom prst="line">
            <a:avLst/>
          </a:prstGeom>
          <a:noFill/>
          <a:ln w="25400">
            <a:solidFill>
              <a:srgbClr val="FF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/>
          <a:lstStyle/>
          <a:p>
            <a:endParaRPr lang="ja-JP" altLang="en-US"/>
          </a:p>
        </p:txBody>
      </p:sp>
      <p:grpSp>
        <p:nvGrpSpPr>
          <p:cNvPr id="40998" name="Group 273"/>
          <p:cNvGrpSpPr>
            <a:grpSpLocks noChangeAspect="1"/>
          </p:cNvGrpSpPr>
          <p:nvPr/>
        </p:nvGrpSpPr>
        <p:grpSpPr bwMode="auto">
          <a:xfrm>
            <a:off x="8197871" y="3041938"/>
            <a:ext cx="160338" cy="366712"/>
            <a:chOff x="1200" y="1872"/>
            <a:chExt cx="240" cy="1056"/>
          </a:xfrm>
        </p:grpSpPr>
        <p:sp>
          <p:nvSpPr>
            <p:cNvPr id="41223" name="Rectangle 274"/>
            <p:cNvSpPr>
              <a:spLocks noChangeAspect="1" noChangeArrowheads="1"/>
            </p:cNvSpPr>
            <p:nvPr/>
          </p:nvSpPr>
          <p:spPr bwMode="auto">
            <a:xfrm>
              <a:off x="1200" y="1872"/>
              <a:ext cx="240" cy="105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24" name="Line 275"/>
            <p:cNvSpPr>
              <a:spLocks noChangeAspect="1" noChangeShapeType="1"/>
            </p:cNvSpPr>
            <p:nvPr/>
          </p:nvSpPr>
          <p:spPr bwMode="auto">
            <a:xfrm>
              <a:off x="1200" y="1872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25" name="Line 276"/>
            <p:cNvSpPr>
              <a:spLocks noChangeAspect="1" noChangeShapeType="1"/>
            </p:cNvSpPr>
            <p:nvPr/>
          </p:nvSpPr>
          <p:spPr bwMode="auto">
            <a:xfrm flipH="1">
              <a:off x="1200" y="1872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0999" name="Group 277"/>
          <p:cNvGrpSpPr>
            <a:grpSpLocks noChangeAspect="1"/>
          </p:cNvGrpSpPr>
          <p:nvPr/>
        </p:nvGrpSpPr>
        <p:grpSpPr bwMode="auto">
          <a:xfrm>
            <a:off x="9005911" y="3041938"/>
            <a:ext cx="160337" cy="366712"/>
            <a:chOff x="1200" y="1872"/>
            <a:chExt cx="240" cy="1056"/>
          </a:xfrm>
        </p:grpSpPr>
        <p:sp>
          <p:nvSpPr>
            <p:cNvPr id="41220" name="Rectangle 278"/>
            <p:cNvSpPr>
              <a:spLocks noChangeAspect="1" noChangeArrowheads="1"/>
            </p:cNvSpPr>
            <p:nvPr/>
          </p:nvSpPr>
          <p:spPr bwMode="auto">
            <a:xfrm>
              <a:off x="1200" y="1872"/>
              <a:ext cx="240" cy="105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21" name="Line 279"/>
            <p:cNvSpPr>
              <a:spLocks noChangeAspect="1" noChangeShapeType="1"/>
            </p:cNvSpPr>
            <p:nvPr/>
          </p:nvSpPr>
          <p:spPr bwMode="auto">
            <a:xfrm>
              <a:off x="1200" y="1872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22" name="Line 280"/>
            <p:cNvSpPr>
              <a:spLocks noChangeAspect="1" noChangeShapeType="1"/>
            </p:cNvSpPr>
            <p:nvPr/>
          </p:nvSpPr>
          <p:spPr bwMode="auto">
            <a:xfrm flipH="1">
              <a:off x="1200" y="1872"/>
              <a:ext cx="240" cy="10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1000" name="Group 281"/>
          <p:cNvGrpSpPr>
            <a:grpSpLocks noChangeAspect="1"/>
          </p:cNvGrpSpPr>
          <p:nvPr/>
        </p:nvGrpSpPr>
        <p:grpSpPr bwMode="auto">
          <a:xfrm>
            <a:off x="6257572" y="2988827"/>
            <a:ext cx="1195388" cy="754062"/>
            <a:chOff x="270" y="2679"/>
            <a:chExt cx="2333" cy="1474"/>
          </a:xfrm>
        </p:grpSpPr>
        <p:sp>
          <p:nvSpPr>
            <p:cNvPr id="41197" name="Line 282"/>
            <p:cNvSpPr>
              <a:spLocks noChangeAspect="1" noChangeShapeType="1"/>
            </p:cNvSpPr>
            <p:nvPr/>
          </p:nvSpPr>
          <p:spPr bwMode="auto">
            <a:xfrm flipH="1">
              <a:off x="507" y="3447"/>
              <a:ext cx="51" cy="39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98" name="Line 283"/>
            <p:cNvSpPr>
              <a:spLocks noChangeAspect="1" noChangeShapeType="1"/>
            </p:cNvSpPr>
            <p:nvPr/>
          </p:nvSpPr>
          <p:spPr bwMode="auto">
            <a:xfrm flipH="1" flipV="1">
              <a:off x="336" y="3312"/>
              <a:ext cx="0" cy="12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99" name="Oval 284"/>
            <p:cNvSpPr>
              <a:spLocks noChangeAspect="1" noChangeArrowheads="1"/>
            </p:cNvSpPr>
            <p:nvPr/>
          </p:nvSpPr>
          <p:spPr bwMode="auto">
            <a:xfrm>
              <a:off x="336" y="3312"/>
              <a:ext cx="204" cy="204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grpSp>
          <p:nvGrpSpPr>
            <p:cNvPr id="41200" name="Group 285"/>
            <p:cNvGrpSpPr>
              <a:grpSpLocks noChangeAspect="1"/>
            </p:cNvGrpSpPr>
            <p:nvPr/>
          </p:nvGrpSpPr>
          <p:grpSpPr bwMode="auto">
            <a:xfrm>
              <a:off x="554" y="2962"/>
              <a:ext cx="907" cy="907"/>
              <a:chOff x="3264" y="1488"/>
              <a:chExt cx="624" cy="624"/>
            </a:xfrm>
          </p:grpSpPr>
          <p:sp>
            <p:nvSpPr>
              <p:cNvPr id="41211" name="Oval 286"/>
              <p:cNvSpPr>
                <a:spLocks noChangeAspect="1" noChangeArrowheads="1"/>
              </p:cNvSpPr>
              <p:nvPr/>
            </p:nvSpPr>
            <p:spPr bwMode="auto">
              <a:xfrm>
                <a:off x="3264" y="1488"/>
                <a:ext cx="624" cy="62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2" name="Oval 287"/>
              <p:cNvSpPr>
                <a:spLocks noChangeAspect="1" noChangeArrowheads="1"/>
              </p:cNvSpPr>
              <p:nvPr/>
            </p:nvSpPr>
            <p:spPr bwMode="auto">
              <a:xfrm>
                <a:off x="3504" y="1728"/>
                <a:ext cx="144" cy="14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3" name="Oval 288"/>
              <p:cNvSpPr>
                <a:spLocks noChangeAspect="1" noChangeArrowheads="1"/>
              </p:cNvSpPr>
              <p:nvPr/>
            </p:nvSpPr>
            <p:spPr bwMode="auto">
              <a:xfrm>
                <a:off x="3639" y="1680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4" name="Oval 289"/>
              <p:cNvSpPr>
                <a:spLocks noChangeAspect="1" noChangeArrowheads="1"/>
              </p:cNvSpPr>
              <p:nvPr/>
            </p:nvSpPr>
            <p:spPr bwMode="auto">
              <a:xfrm>
                <a:off x="3537" y="1632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5" name="Oval 290"/>
              <p:cNvSpPr>
                <a:spLocks noChangeAspect="1" noChangeArrowheads="1"/>
              </p:cNvSpPr>
              <p:nvPr/>
            </p:nvSpPr>
            <p:spPr bwMode="auto">
              <a:xfrm>
                <a:off x="3660" y="1800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6" name="Oval 291"/>
              <p:cNvSpPr>
                <a:spLocks noChangeAspect="1" noChangeArrowheads="1"/>
              </p:cNvSpPr>
              <p:nvPr/>
            </p:nvSpPr>
            <p:spPr bwMode="auto">
              <a:xfrm>
                <a:off x="3591" y="1884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7" name="Oval 292"/>
              <p:cNvSpPr>
                <a:spLocks noChangeAspect="1" noChangeArrowheads="1"/>
              </p:cNvSpPr>
              <p:nvPr/>
            </p:nvSpPr>
            <p:spPr bwMode="auto">
              <a:xfrm>
                <a:off x="3480" y="1872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8" name="Oval 293"/>
              <p:cNvSpPr>
                <a:spLocks noChangeAspect="1" noChangeArrowheads="1"/>
              </p:cNvSpPr>
              <p:nvPr/>
            </p:nvSpPr>
            <p:spPr bwMode="auto">
              <a:xfrm>
                <a:off x="3414" y="1791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219" name="Oval 294"/>
              <p:cNvSpPr>
                <a:spLocks noChangeAspect="1" noChangeArrowheads="1"/>
              </p:cNvSpPr>
              <p:nvPr/>
            </p:nvSpPr>
            <p:spPr bwMode="auto">
              <a:xfrm>
                <a:off x="3429" y="1677"/>
                <a:ext cx="72" cy="69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201" name="AutoShape 295"/>
            <p:cNvSpPr>
              <a:spLocks noChangeAspect="1" noChangeArrowheads="1"/>
            </p:cNvSpPr>
            <p:nvPr/>
          </p:nvSpPr>
          <p:spPr bwMode="auto">
            <a:xfrm>
              <a:off x="270" y="2679"/>
              <a:ext cx="1474" cy="147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47 w 21600"/>
                <a:gd name="T13" fmla="*/ 0 h 21600"/>
                <a:gd name="T14" fmla="*/ 21453 w 21600"/>
                <a:gd name="T15" fmla="*/ 1241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46" y="9733"/>
                  </a:moveTo>
                  <a:cubicBezTo>
                    <a:pt x="1789" y="4867"/>
                    <a:pt x="5903" y="1186"/>
                    <a:pt x="10800" y="1186"/>
                  </a:cubicBezTo>
                  <a:cubicBezTo>
                    <a:pt x="15696" y="1186"/>
                    <a:pt x="19810" y="4867"/>
                    <a:pt x="20353" y="9733"/>
                  </a:cubicBezTo>
                  <a:lnTo>
                    <a:pt x="21533" y="9601"/>
                  </a:lnTo>
                  <a:cubicBezTo>
                    <a:pt x="20922" y="4134"/>
                    <a:pt x="16300" y="0"/>
                    <a:pt x="10799" y="0"/>
                  </a:cubicBezTo>
                  <a:cubicBezTo>
                    <a:pt x="5299" y="0"/>
                    <a:pt x="677" y="4134"/>
                    <a:pt x="66" y="9601"/>
                  </a:cubicBezTo>
                  <a:close/>
                </a:path>
              </a:pathLst>
            </a:cu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2" name="AutoShape 296"/>
            <p:cNvSpPr>
              <a:spLocks noChangeAspect="1" noChangeArrowheads="1"/>
            </p:cNvSpPr>
            <p:nvPr/>
          </p:nvSpPr>
          <p:spPr bwMode="auto">
            <a:xfrm>
              <a:off x="1854" y="2871"/>
              <a:ext cx="336" cy="432"/>
            </a:xfrm>
            <a:prstGeom prst="curvedDownArrow">
              <a:avLst>
                <a:gd name="adj1" fmla="val 20000"/>
                <a:gd name="adj2" fmla="val 40000"/>
                <a:gd name="adj3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3" name="Rectangle 297"/>
            <p:cNvSpPr>
              <a:spLocks noChangeAspect="1" noChangeArrowheads="1"/>
            </p:cNvSpPr>
            <p:nvPr/>
          </p:nvSpPr>
          <p:spPr bwMode="auto">
            <a:xfrm>
              <a:off x="1659" y="3333"/>
              <a:ext cx="528" cy="174"/>
            </a:xfrm>
            <a:prstGeom prst="rect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4" name="Oval 298"/>
            <p:cNvSpPr>
              <a:spLocks noChangeAspect="1" noChangeArrowheads="1"/>
            </p:cNvSpPr>
            <p:nvPr/>
          </p:nvSpPr>
          <p:spPr bwMode="auto">
            <a:xfrm>
              <a:off x="870" y="3279"/>
              <a:ext cx="272" cy="273"/>
            </a:xfrm>
            <a:prstGeom prst="ellipse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5" name="Rectangle 299"/>
            <p:cNvSpPr>
              <a:spLocks noChangeAspect="1" noChangeArrowheads="1"/>
            </p:cNvSpPr>
            <p:nvPr/>
          </p:nvSpPr>
          <p:spPr bwMode="auto">
            <a:xfrm>
              <a:off x="1131" y="3384"/>
              <a:ext cx="528" cy="81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6" name="Oval 300"/>
            <p:cNvSpPr>
              <a:spLocks noChangeAspect="1" noChangeArrowheads="1"/>
            </p:cNvSpPr>
            <p:nvPr/>
          </p:nvSpPr>
          <p:spPr bwMode="auto">
            <a:xfrm>
              <a:off x="936" y="3345"/>
              <a:ext cx="144" cy="144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07" name="Line 301"/>
            <p:cNvSpPr>
              <a:spLocks noChangeAspect="1" noChangeShapeType="1"/>
            </p:cNvSpPr>
            <p:nvPr/>
          </p:nvSpPr>
          <p:spPr bwMode="auto">
            <a:xfrm>
              <a:off x="2381" y="3423"/>
              <a:ext cx="222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08" name="Line 302"/>
            <p:cNvSpPr>
              <a:spLocks noChangeAspect="1" noChangeShapeType="1"/>
            </p:cNvSpPr>
            <p:nvPr/>
          </p:nvSpPr>
          <p:spPr bwMode="auto">
            <a:xfrm>
              <a:off x="2190" y="3423"/>
              <a:ext cx="222" cy="0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209" name="Rectangle 303"/>
            <p:cNvSpPr>
              <a:spLocks noChangeAspect="1" noChangeArrowheads="1"/>
            </p:cNvSpPr>
            <p:nvPr/>
          </p:nvSpPr>
          <p:spPr bwMode="auto">
            <a:xfrm>
              <a:off x="408" y="3384"/>
              <a:ext cx="496" cy="6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rgbClr val="C0C0C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210" name="Oval 304"/>
            <p:cNvSpPr>
              <a:spLocks noChangeAspect="1" noChangeArrowheads="1"/>
            </p:cNvSpPr>
            <p:nvPr/>
          </p:nvSpPr>
          <p:spPr bwMode="auto">
            <a:xfrm>
              <a:off x="404" y="3384"/>
              <a:ext cx="68" cy="68"/>
            </a:xfrm>
            <a:prstGeom prst="ellipse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grpSp>
        <p:nvGrpSpPr>
          <p:cNvPr id="41001" name="Group 305"/>
          <p:cNvGrpSpPr>
            <a:grpSpLocks noChangeAspect="1"/>
          </p:cNvGrpSpPr>
          <p:nvPr/>
        </p:nvGrpSpPr>
        <p:grpSpPr bwMode="auto">
          <a:xfrm>
            <a:off x="6572851" y="4724402"/>
            <a:ext cx="1076325" cy="588963"/>
            <a:chOff x="340" y="1162"/>
            <a:chExt cx="3738" cy="2046"/>
          </a:xfrm>
        </p:grpSpPr>
        <p:grpSp>
          <p:nvGrpSpPr>
            <p:cNvPr id="41090" name="Group 306"/>
            <p:cNvGrpSpPr>
              <a:grpSpLocks noChangeAspect="1"/>
            </p:cNvGrpSpPr>
            <p:nvPr/>
          </p:nvGrpSpPr>
          <p:grpSpPr bwMode="auto">
            <a:xfrm>
              <a:off x="2668" y="2368"/>
              <a:ext cx="288" cy="54"/>
              <a:chOff x="2094" y="2316"/>
              <a:chExt cx="402" cy="180"/>
            </a:xfrm>
          </p:grpSpPr>
          <p:sp>
            <p:nvSpPr>
              <p:cNvPr id="41194" name="Freeform 307"/>
              <p:cNvSpPr>
                <a:spLocks noChangeAspect="1"/>
              </p:cNvSpPr>
              <p:nvPr/>
            </p:nvSpPr>
            <p:spPr bwMode="auto">
              <a:xfrm>
                <a:off x="2400" y="2400"/>
                <a:ext cx="96" cy="96"/>
              </a:xfrm>
              <a:custGeom>
                <a:avLst/>
                <a:gdLst>
                  <a:gd name="T0" fmla="*/ 0 w 96"/>
                  <a:gd name="T1" fmla="*/ 48 h 96"/>
                  <a:gd name="T2" fmla="*/ 0 w 96"/>
                  <a:gd name="T3" fmla="*/ 96 h 96"/>
                  <a:gd name="T4" fmla="*/ 96 w 96"/>
                  <a:gd name="T5" fmla="*/ 48 h 96"/>
                  <a:gd name="T6" fmla="*/ 96 w 96"/>
                  <a:gd name="T7" fmla="*/ 0 h 96"/>
                  <a:gd name="T8" fmla="*/ 0 w 96"/>
                  <a:gd name="T9" fmla="*/ 48 h 9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6"/>
                  <a:gd name="T16" fmla="*/ 0 h 96"/>
                  <a:gd name="T17" fmla="*/ 96 w 96"/>
                  <a:gd name="T18" fmla="*/ 96 h 9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6" h="96">
                    <a:moveTo>
                      <a:pt x="0" y="48"/>
                    </a:moveTo>
                    <a:lnTo>
                      <a:pt x="0" y="96"/>
                    </a:lnTo>
                    <a:lnTo>
                      <a:pt x="96" y="48"/>
                    </a:lnTo>
                    <a:lnTo>
                      <a:pt x="96" y="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95" name="Freeform 308"/>
              <p:cNvSpPr>
                <a:spLocks noChangeAspect="1"/>
              </p:cNvSpPr>
              <p:nvPr/>
            </p:nvSpPr>
            <p:spPr bwMode="auto">
              <a:xfrm>
                <a:off x="2094" y="2316"/>
                <a:ext cx="384" cy="132"/>
              </a:xfrm>
              <a:custGeom>
                <a:avLst/>
                <a:gdLst>
                  <a:gd name="T0" fmla="*/ 306 w 384"/>
                  <a:gd name="T1" fmla="*/ 132 h 132"/>
                  <a:gd name="T2" fmla="*/ 0 w 384"/>
                  <a:gd name="T3" fmla="*/ 90 h 132"/>
                  <a:gd name="T4" fmla="*/ 156 w 384"/>
                  <a:gd name="T5" fmla="*/ 0 h 132"/>
                  <a:gd name="T6" fmla="*/ 384 w 384"/>
                  <a:gd name="T7" fmla="*/ 96 h 13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384"/>
                  <a:gd name="T13" fmla="*/ 0 h 132"/>
                  <a:gd name="T14" fmla="*/ 384 w 384"/>
                  <a:gd name="T15" fmla="*/ 132 h 13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384" h="132">
                    <a:moveTo>
                      <a:pt x="306" y="132"/>
                    </a:moveTo>
                    <a:lnTo>
                      <a:pt x="0" y="90"/>
                    </a:lnTo>
                    <a:lnTo>
                      <a:pt x="156" y="0"/>
                    </a:lnTo>
                    <a:lnTo>
                      <a:pt x="384" y="96"/>
                    </a:lnTo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96" name="Freeform 309"/>
              <p:cNvSpPr>
                <a:spLocks noChangeAspect="1"/>
              </p:cNvSpPr>
              <p:nvPr/>
            </p:nvSpPr>
            <p:spPr bwMode="auto">
              <a:xfrm>
                <a:off x="2112" y="2400"/>
                <a:ext cx="288" cy="96"/>
              </a:xfrm>
              <a:custGeom>
                <a:avLst/>
                <a:gdLst>
                  <a:gd name="T0" fmla="*/ 0 w 288"/>
                  <a:gd name="T1" fmla="*/ 0 h 96"/>
                  <a:gd name="T2" fmla="*/ 0 w 288"/>
                  <a:gd name="T3" fmla="*/ 96 h 96"/>
                  <a:gd name="T4" fmla="*/ 288 w 288"/>
                  <a:gd name="T5" fmla="*/ 96 h 96"/>
                  <a:gd name="T6" fmla="*/ 0 60000 65536"/>
                  <a:gd name="T7" fmla="*/ 0 60000 65536"/>
                  <a:gd name="T8" fmla="*/ 0 60000 65536"/>
                  <a:gd name="T9" fmla="*/ 0 w 288"/>
                  <a:gd name="T10" fmla="*/ 0 h 96"/>
                  <a:gd name="T11" fmla="*/ 288 w 288"/>
                  <a:gd name="T12" fmla="*/ 96 h 9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8" h="96">
                    <a:moveTo>
                      <a:pt x="0" y="0"/>
                    </a:moveTo>
                    <a:lnTo>
                      <a:pt x="0" y="96"/>
                    </a:lnTo>
                    <a:lnTo>
                      <a:pt x="288" y="96"/>
                    </a:lnTo>
                  </a:path>
                </a:pathLst>
              </a:cu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091" name="Oval 310"/>
            <p:cNvSpPr>
              <a:spLocks noChangeAspect="1" noChangeArrowheads="1"/>
            </p:cNvSpPr>
            <p:nvPr/>
          </p:nvSpPr>
          <p:spPr bwMode="auto">
            <a:xfrm>
              <a:off x="616" y="1522"/>
              <a:ext cx="960" cy="1632"/>
            </a:xfrm>
            <a:prstGeom prst="ellips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grpSp>
          <p:nvGrpSpPr>
            <p:cNvPr id="41092" name="Group 311"/>
            <p:cNvGrpSpPr>
              <a:grpSpLocks noChangeAspect="1"/>
            </p:cNvGrpSpPr>
            <p:nvPr/>
          </p:nvGrpSpPr>
          <p:grpSpPr bwMode="auto">
            <a:xfrm>
              <a:off x="376" y="2290"/>
              <a:ext cx="336" cy="288"/>
              <a:chOff x="672" y="1056"/>
              <a:chExt cx="336" cy="288"/>
            </a:xfrm>
          </p:grpSpPr>
          <p:sp>
            <p:nvSpPr>
              <p:cNvPr id="41185" name="Oval 312"/>
              <p:cNvSpPr>
                <a:spLocks noChangeAspect="1" noChangeArrowheads="1"/>
              </p:cNvSpPr>
              <p:nvPr/>
            </p:nvSpPr>
            <p:spPr bwMode="auto">
              <a:xfrm>
                <a:off x="768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86" name="Group 313"/>
              <p:cNvGrpSpPr>
                <a:grpSpLocks noChangeAspect="1"/>
              </p:cNvGrpSpPr>
              <p:nvPr/>
            </p:nvGrpSpPr>
            <p:grpSpPr bwMode="auto">
              <a:xfrm flipH="1">
                <a:off x="768" y="1104"/>
                <a:ext cx="188" cy="184"/>
                <a:chOff x="1620" y="1684"/>
                <a:chExt cx="188" cy="184"/>
              </a:xfrm>
            </p:grpSpPr>
            <p:sp>
              <p:nvSpPr>
                <p:cNvPr id="41189" name="Oval 31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90" name="Oval 31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91" name="Oval 31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92" name="Oval 31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93" name="Oval 31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87" name="Oval 319"/>
              <p:cNvSpPr>
                <a:spLocks noChangeAspect="1" noChangeArrowheads="1"/>
              </p:cNvSpPr>
              <p:nvPr/>
            </p:nvSpPr>
            <p:spPr bwMode="auto">
              <a:xfrm>
                <a:off x="672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88" name="Oval 320"/>
              <p:cNvSpPr>
                <a:spLocks noChangeAspect="1" noChangeArrowheads="1"/>
              </p:cNvSpPr>
              <p:nvPr/>
            </p:nvSpPr>
            <p:spPr bwMode="auto">
              <a:xfrm>
                <a:off x="760" y="1160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3" name="Group 321"/>
            <p:cNvGrpSpPr>
              <a:grpSpLocks noChangeAspect="1"/>
            </p:cNvGrpSpPr>
            <p:nvPr/>
          </p:nvGrpSpPr>
          <p:grpSpPr bwMode="auto">
            <a:xfrm rot="-1665748">
              <a:off x="568" y="2818"/>
              <a:ext cx="336" cy="288"/>
              <a:chOff x="672" y="1056"/>
              <a:chExt cx="336" cy="288"/>
            </a:xfrm>
          </p:grpSpPr>
          <p:sp>
            <p:nvSpPr>
              <p:cNvPr id="41176" name="Oval 322"/>
              <p:cNvSpPr>
                <a:spLocks noChangeAspect="1" noChangeArrowheads="1"/>
              </p:cNvSpPr>
              <p:nvPr/>
            </p:nvSpPr>
            <p:spPr bwMode="auto">
              <a:xfrm>
                <a:off x="768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77" name="Group 323"/>
              <p:cNvGrpSpPr>
                <a:grpSpLocks noChangeAspect="1"/>
              </p:cNvGrpSpPr>
              <p:nvPr/>
            </p:nvGrpSpPr>
            <p:grpSpPr bwMode="auto">
              <a:xfrm flipH="1">
                <a:off x="768" y="1104"/>
                <a:ext cx="188" cy="184"/>
                <a:chOff x="1620" y="1684"/>
                <a:chExt cx="188" cy="184"/>
              </a:xfrm>
            </p:grpSpPr>
            <p:sp>
              <p:nvSpPr>
                <p:cNvPr id="41180" name="Oval 32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81" name="Oval 32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82" name="Oval 32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83" name="Oval 32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84" name="Oval 32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78" name="Oval 329"/>
              <p:cNvSpPr>
                <a:spLocks noChangeAspect="1" noChangeArrowheads="1"/>
              </p:cNvSpPr>
              <p:nvPr/>
            </p:nvSpPr>
            <p:spPr bwMode="auto">
              <a:xfrm>
                <a:off x="672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79" name="Oval 330"/>
              <p:cNvSpPr>
                <a:spLocks noChangeAspect="1" noChangeArrowheads="1"/>
              </p:cNvSpPr>
              <p:nvPr/>
            </p:nvSpPr>
            <p:spPr bwMode="auto">
              <a:xfrm>
                <a:off x="760" y="1160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4" name="Group 331"/>
            <p:cNvGrpSpPr>
              <a:grpSpLocks noChangeAspect="1"/>
            </p:cNvGrpSpPr>
            <p:nvPr/>
          </p:nvGrpSpPr>
          <p:grpSpPr bwMode="auto">
            <a:xfrm>
              <a:off x="1432" y="2098"/>
              <a:ext cx="336" cy="288"/>
              <a:chOff x="672" y="1056"/>
              <a:chExt cx="336" cy="288"/>
            </a:xfrm>
          </p:grpSpPr>
          <p:sp>
            <p:nvSpPr>
              <p:cNvPr id="41167" name="Oval 332"/>
              <p:cNvSpPr>
                <a:spLocks noChangeAspect="1" noChangeArrowheads="1"/>
              </p:cNvSpPr>
              <p:nvPr/>
            </p:nvSpPr>
            <p:spPr bwMode="auto">
              <a:xfrm>
                <a:off x="768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68" name="Group 333"/>
              <p:cNvGrpSpPr>
                <a:grpSpLocks noChangeAspect="1"/>
              </p:cNvGrpSpPr>
              <p:nvPr/>
            </p:nvGrpSpPr>
            <p:grpSpPr bwMode="auto">
              <a:xfrm flipH="1">
                <a:off x="768" y="1104"/>
                <a:ext cx="188" cy="184"/>
                <a:chOff x="1620" y="1684"/>
                <a:chExt cx="188" cy="184"/>
              </a:xfrm>
            </p:grpSpPr>
            <p:sp>
              <p:nvSpPr>
                <p:cNvPr id="41171" name="Oval 33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72" name="Oval 33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73" name="Oval 33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74" name="Oval 33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75" name="Oval 33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69" name="Oval 339"/>
              <p:cNvSpPr>
                <a:spLocks noChangeAspect="1" noChangeArrowheads="1"/>
              </p:cNvSpPr>
              <p:nvPr/>
            </p:nvSpPr>
            <p:spPr bwMode="auto">
              <a:xfrm>
                <a:off x="672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70" name="Oval 340"/>
              <p:cNvSpPr>
                <a:spLocks noChangeAspect="1" noChangeArrowheads="1"/>
              </p:cNvSpPr>
              <p:nvPr/>
            </p:nvSpPr>
            <p:spPr bwMode="auto">
              <a:xfrm>
                <a:off x="760" y="1160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5" name="Group 341"/>
            <p:cNvGrpSpPr>
              <a:grpSpLocks noChangeAspect="1"/>
            </p:cNvGrpSpPr>
            <p:nvPr/>
          </p:nvGrpSpPr>
          <p:grpSpPr bwMode="auto">
            <a:xfrm rot="1620288">
              <a:off x="520" y="1762"/>
              <a:ext cx="336" cy="288"/>
              <a:chOff x="672" y="1056"/>
              <a:chExt cx="336" cy="288"/>
            </a:xfrm>
          </p:grpSpPr>
          <p:sp>
            <p:nvSpPr>
              <p:cNvPr id="41158" name="Oval 342"/>
              <p:cNvSpPr>
                <a:spLocks noChangeAspect="1" noChangeArrowheads="1"/>
              </p:cNvSpPr>
              <p:nvPr/>
            </p:nvSpPr>
            <p:spPr bwMode="auto">
              <a:xfrm>
                <a:off x="768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59" name="Group 343"/>
              <p:cNvGrpSpPr>
                <a:grpSpLocks noChangeAspect="1"/>
              </p:cNvGrpSpPr>
              <p:nvPr/>
            </p:nvGrpSpPr>
            <p:grpSpPr bwMode="auto">
              <a:xfrm flipH="1">
                <a:off x="768" y="1104"/>
                <a:ext cx="188" cy="184"/>
                <a:chOff x="1620" y="1684"/>
                <a:chExt cx="188" cy="184"/>
              </a:xfrm>
            </p:grpSpPr>
            <p:sp>
              <p:nvSpPr>
                <p:cNvPr id="41162" name="Oval 34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63" name="Oval 34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64" name="Oval 34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65" name="Oval 34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66" name="Oval 34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60" name="Oval 349"/>
              <p:cNvSpPr>
                <a:spLocks noChangeAspect="1" noChangeArrowheads="1"/>
              </p:cNvSpPr>
              <p:nvPr/>
            </p:nvSpPr>
            <p:spPr bwMode="auto">
              <a:xfrm>
                <a:off x="672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61" name="Oval 350"/>
              <p:cNvSpPr>
                <a:spLocks noChangeAspect="1" noChangeArrowheads="1"/>
              </p:cNvSpPr>
              <p:nvPr/>
            </p:nvSpPr>
            <p:spPr bwMode="auto">
              <a:xfrm>
                <a:off x="760" y="1160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6" name="Group 351"/>
            <p:cNvGrpSpPr>
              <a:grpSpLocks noChangeAspect="1"/>
            </p:cNvGrpSpPr>
            <p:nvPr/>
          </p:nvGrpSpPr>
          <p:grpSpPr bwMode="auto">
            <a:xfrm rot="605795">
              <a:off x="1384" y="2578"/>
              <a:ext cx="336" cy="288"/>
              <a:chOff x="672" y="1056"/>
              <a:chExt cx="336" cy="288"/>
            </a:xfrm>
          </p:grpSpPr>
          <p:sp>
            <p:nvSpPr>
              <p:cNvPr id="41149" name="Oval 352"/>
              <p:cNvSpPr>
                <a:spLocks noChangeAspect="1" noChangeArrowheads="1"/>
              </p:cNvSpPr>
              <p:nvPr/>
            </p:nvSpPr>
            <p:spPr bwMode="auto">
              <a:xfrm>
                <a:off x="768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50" name="Group 353"/>
              <p:cNvGrpSpPr>
                <a:grpSpLocks noChangeAspect="1"/>
              </p:cNvGrpSpPr>
              <p:nvPr/>
            </p:nvGrpSpPr>
            <p:grpSpPr bwMode="auto">
              <a:xfrm flipH="1">
                <a:off x="768" y="1104"/>
                <a:ext cx="188" cy="184"/>
                <a:chOff x="1620" y="1684"/>
                <a:chExt cx="188" cy="184"/>
              </a:xfrm>
            </p:grpSpPr>
            <p:sp>
              <p:nvSpPr>
                <p:cNvPr id="41153" name="Oval 35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54" name="Oval 35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55" name="Oval 35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56" name="Oval 35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57" name="Oval 35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51" name="Oval 359"/>
              <p:cNvSpPr>
                <a:spLocks noChangeAspect="1" noChangeArrowheads="1"/>
              </p:cNvSpPr>
              <p:nvPr/>
            </p:nvSpPr>
            <p:spPr bwMode="auto">
              <a:xfrm>
                <a:off x="672" y="1056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52" name="Oval 360"/>
              <p:cNvSpPr>
                <a:spLocks noChangeAspect="1" noChangeArrowheads="1"/>
              </p:cNvSpPr>
              <p:nvPr/>
            </p:nvSpPr>
            <p:spPr bwMode="auto">
              <a:xfrm>
                <a:off x="760" y="1160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7" name="Group 361"/>
            <p:cNvGrpSpPr>
              <a:grpSpLocks noChangeAspect="1"/>
            </p:cNvGrpSpPr>
            <p:nvPr/>
          </p:nvGrpSpPr>
          <p:grpSpPr bwMode="auto">
            <a:xfrm>
              <a:off x="1288" y="1666"/>
              <a:ext cx="325" cy="333"/>
              <a:chOff x="2843" y="1728"/>
              <a:chExt cx="325" cy="333"/>
            </a:xfrm>
          </p:grpSpPr>
          <p:sp>
            <p:nvSpPr>
              <p:cNvPr id="41140" name="Oval 362"/>
              <p:cNvSpPr>
                <a:spLocks noChangeAspect="1" noChangeArrowheads="1"/>
              </p:cNvSpPr>
              <p:nvPr/>
            </p:nvSpPr>
            <p:spPr bwMode="auto">
              <a:xfrm rot="-1665748">
                <a:off x="2928" y="1728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41" name="Group 363"/>
              <p:cNvGrpSpPr>
                <a:grpSpLocks noChangeAspect="1"/>
              </p:cNvGrpSpPr>
              <p:nvPr/>
            </p:nvGrpSpPr>
            <p:grpSpPr bwMode="auto">
              <a:xfrm rot="19934252" flipH="1">
                <a:off x="2929" y="1789"/>
                <a:ext cx="188" cy="184"/>
                <a:chOff x="1620" y="1684"/>
                <a:chExt cx="188" cy="184"/>
              </a:xfrm>
            </p:grpSpPr>
            <p:sp>
              <p:nvSpPr>
                <p:cNvPr id="41144" name="Oval 364"/>
                <p:cNvSpPr>
                  <a:spLocks noChangeAspect="1" noChangeArrowheads="1"/>
                </p:cNvSpPr>
                <p:nvPr/>
              </p:nvSpPr>
              <p:spPr bwMode="auto">
                <a:xfrm>
                  <a:off x="168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45" name="Oval 365"/>
                <p:cNvSpPr>
                  <a:spLocks noChangeAspect="1" noChangeArrowheads="1"/>
                </p:cNvSpPr>
                <p:nvPr/>
              </p:nvSpPr>
              <p:spPr bwMode="auto">
                <a:xfrm>
                  <a:off x="166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46" name="Oval 366"/>
                <p:cNvSpPr>
                  <a:spLocks noChangeAspect="1" noChangeArrowheads="1"/>
                </p:cNvSpPr>
                <p:nvPr/>
              </p:nvSpPr>
              <p:spPr bwMode="auto">
                <a:xfrm>
                  <a:off x="165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47" name="Oval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1635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48" name="Oval 368"/>
                <p:cNvSpPr>
                  <a:spLocks noChangeAspect="1" noChangeArrowheads="1"/>
                </p:cNvSpPr>
                <p:nvPr/>
              </p:nvSpPr>
              <p:spPr bwMode="auto">
                <a:xfrm>
                  <a:off x="1620" y="1684"/>
                  <a:ext cx="128" cy="184"/>
                </a:xfrm>
                <a:prstGeom prst="ellipse">
                  <a:avLst/>
                </a:prstGeom>
                <a:noFill/>
                <a:ln w="19050">
                  <a:solidFill>
                    <a:srgbClr val="FF66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</p:grpSp>
          <p:sp>
            <p:nvSpPr>
              <p:cNvPr id="41142" name="Oval 369"/>
              <p:cNvSpPr>
                <a:spLocks noChangeAspect="1" noChangeArrowheads="1"/>
              </p:cNvSpPr>
              <p:nvPr/>
            </p:nvSpPr>
            <p:spPr bwMode="auto">
              <a:xfrm rot="-1665748">
                <a:off x="2843" y="1773"/>
                <a:ext cx="240" cy="28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43" name="Oval 370"/>
              <p:cNvSpPr>
                <a:spLocks noChangeAspect="1" noChangeArrowheads="1"/>
              </p:cNvSpPr>
              <p:nvPr/>
            </p:nvSpPr>
            <p:spPr bwMode="auto">
              <a:xfrm rot="-1665748">
                <a:off x="2932" y="1877"/>
                <a:ext cx="64" cy="84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8" name="Group 371"/>
            <p:cNvGrpSpPr>
              <a:grpSpLocks noChangeAspect="1"/>
            </p:cNvGrpSpPr>
            <p:nvPr/>
          </p:nvGrpSpPr>
          <p:grpSpPr bwMode="auto">
            <a:xfrm>
              <a:off x="904" y="1426"/>
              <a:ext cx="340" cy="150"/>
              <a:chOff x="2064" y="1248"/>
              <a:chExt cx="340" cy="150"/>
            </a:xfrm>
          </p:grpSpPr>
          <p:sp>
            <p:nvSpPr>
              <p:cNvPr id="41134" name="Oval 372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17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5" name="Oval 373"/>
              <p:cNvSpPr>
                <a:spLocks noChangeAspect="1" noChangeArrowheads="1"/>
              </p:cNvSpPr>
              <p:nvPr/>
            </p:nvSpPr>
            <p:spPr bwMode="auto">
              <a:xfrm>
                <a:off x="2064" y="1248"/>
                <a:ext cx="33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6" name="Oval 374"/>
              <p:cNvSpPr>
                <a:spLocks noChangeAspect="1" noChangeArrowheads="1"/>
              </p:cNvSpPr>
              <p:nvPr/>
            </p:nvSpPr>
            <p:spPr bwMode="auto">
              <a:xfrm>
                <a:off x="2068" y="1350"/>
                <a:ext cx="33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7" name="Oval 375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34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8" name="Oval 376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51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9" name="Oval 377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67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99" name="Group 378"/>
            <p:cNvGrpSpPr>
              <a:grpSpLocks noChangeAspect="1"/>
            </p:cNvGrpSpPr>
            <p:nvPr/>
          </p:nvGrpSpPr>
          <p:grpSpPr bwMode="auto">
            <a:xfrm>
              <a:off x="952" y="3058"/>
              <a:ext cx="340" cy="150"/>
              <a:chOff x="2064" y="1248"/>
              <a:chExt cx="340" cy="150"/>
            </a:xfrm>
          </p:grpSpPr>
          <p:sp>
            <p:nvSpPr>
              <p:cNvPr id="41128" name="Oval 379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17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29" name="Oval 380"/>
              <p:cNvSpPr>
                <a:spLocks noChangeAspect="1" noChangeArrowheads="1"/>
              </p:cNvSpPr>
              <p:nvPr/>
            </p:nvSpPr>
            <p:spPr bwMode="auto">
              <a:xfrm>
                <a:off x="2064" y="1248"/>
                <a:ext cx="33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0" name="Oval 381"/>
              <p:cNvSpPr>
                <a:spLocks noChangeAspect="1" noChangeArrowheads="1"/>
              </p:cNvSpPr>
              <p:nvPr/>
            </p:nvSpPr>
            <p:spPr bwMode="auto">
              <a:xfrm>
                <a:off x="2068" y="1350"/>
                <a:ext cx="336" cy="48"/>
              </a:xfrm>
              <a:prstGeom prst="ellipse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1" name="Oval 382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34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2" name="Oval 383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51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33" name="Oval 384"/>
              <p:cNvSpPr>
                <a:spLocks noChangeAspect="1" noChangeArrowheads="1"/>
              </p:cNvSpPr>
              <p:nvPr/>
            </p:nvSpPr>
            <p:spPr bwMode="auto">
              <a:xfrm rot="-5332145" flipH="1" flipV="1">
                <a:off x="2218" y="1267"/>
                <a:ext cx="23" cy="183"/>
              </a:xfrm>
              <a:prstGeom prst="ellips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100" name="Line 385"/>
            <p:cNvSpPr>
              <a:spLocks noChangeAspect="1" noChangeShapeType="1"/>
            </p:cNvSpPr>
            <p:nvPr/>
          </p:nvSpPr>
          <p:spPr bwMode="auto">
            <a:xfrm>
              <a:off x="1144" y="1522"/>
              <a:ext cx="1860" cy="88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1" name="Line 386"/>
            <p:cNvSpPr>
              <a:spLocks noChangeAspect="1" noChangeShapeType="1"/>
            </p:cNvSpPr>
            <p:nvPr/>
          </p:nvSpPr>
          <p:spPr bwMode="auto">
            <a:xfrm>
              <a:off x="790" y="1840"/>
              <a:ext cx="2202" cy="55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2" name="Line 387"/>
            <p:cNvSpPr>
              <a:spLocks noChangeAspect="1" noChangeShapeType="1"/>
            </p:cNvSpPr>
            <p:nvPr/>
          </p:nvSpPr>
          <p:spPr bwMode="auto">
            <a:xfrm>
              <a:off x="640" y="2344"/>
              <a:ext cx="2340" cy="66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3" name="Line 388"/>
            <p:cNvSpPr>
              <a:spLocks noChangeAspect="1" noChangeShapeType="1"/>
            </p:cNvSpPr>
            <p:nvPr/>
          </p:nvSpPr>
          <p:spPr bwMode="auto">
            <a:xfrm flipV="1">
              <a:off x="790" y="2410"/>
              <a:ext cx="2202" cy="438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4" name="Line 389"/>
            <p:cNvSpPr>
              <a:spLocks noChangeAspect="1" noChangeShapeType="1"/>
            </p:cNvSpPr>
            <p:nvPr/>
          </p:nvSpPr>
          <p:spPr bwMode="auto">
            <a:xfrm flipV="1">
              <a:off x="1192" y="2410"/>
              <a:ext cx="1782" cy="74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5" name="Line 390"/>
            <p:cNvSpPr>
              <a:spLocks noChangeAspect="1" noChangeShapeType="1"/>
            </p:cNvSpPr>
            <p:nvPr/>
          </p:nvSpPr>
          <p:spPr bwMode="auto">
            <a:xfrm flipV="1">
              <a:off x="1624" y="2404"/>
              <a:ext cx="1362" cy="414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6" name="Line 391"/>
            <p:cNvSpPr>
              <a:spLocks noChangeAspect="1" noChangeShapeType="1"/>
            </p:cNvSpPr>
            <p:nvPr/>
          </p:nvSpPr>
          <p:spPr bwMode="auto">
            <a:xfrm>
              <a:off x="1660" y="2338"/>
              <a:ext cx="1314" cy="7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107" name="Line 392"/>
            <p:cNvSpPr>
              <a:spLocks noChangeAspect="1" noChangeShapeType="1"/>
            </p:cNvSpPr>
            <p:nvPr/>
          </p:nvSpPr>
          <p:spPr bwMode="auto">
            <a:xfrm>
              <a:off x="1534" y="1906"/>
              <a:ext cx="1458" cy="492"/>
            </a:xfrm>
            <a:prstGeom prst="line">
              <a:avLst/>
            </a:prstGeom>
            <a:noFill/>
            <a:ln w="254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grpSp>
          <p:nvGrpSpPr>
            <p:cNvPr id="41108" name="Group 393"/>
            <p:cNvGrpSpPr>
              <a:grpSpLocks noChangeAspect="1"/>
            </p:cNvGrpSpPr>
            <p:nvPr/>
          </p:nvGrpSpPr>
          <p:grpSpPr bwMode="auto">
            <a:xfrm>
              <a:off x="3064" y="1906"/>
              <a:ext cx="672" cy="984"/>
              <a:chOff x="3216" y="1784"/>
              <a:chExt cx="672" cy="984"/>
            </a:xfrm>
          </p:grpSpPr>
          <p:sp>
            <p:nvSpPr>
              <p:cNvPr id="41113" name="AutoShape 394"/>
              <p:cNvSpPr>
                <a:spLocks noChangeAspect="1" noChangeArrowheads="1"/>
              </p:cNvSpPr>
              <p:nvPr/>
            </p:nvSpPr>
            <p:spPr bwMode="auto">
              <a:xfrm>
                <a:off x="3216" y="2064"/>
                <a:ext cx="384" cy="240"/>
              </a:xfrm>
              <a:prstGeom prst="can">
                <a:avLst>
                  <a:gd name="adj" fmla="val 50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grpSp>
            <p:nvGrpSpPr>
              <p:cNvPr id="41114" name="Group 395"/>
              <p:cNvGrpSpPr>
                <a:grpSpLocks noChangeAspect="1"/>
              </p:cNvGrpSpPr>
              <p:nvPr/>
            </p:nvGrpSpPr>
            <p:grpSpPr bwMode="auto">
              <a:xfrm>
                <a:off x="3332" y="1784"/>
                <a:ext cx="384" cy="480"/>
                <a:chOff x="2496" y="2592"/>
                <a:chExt cx="384" cy="480"/>
              </a:xfrm>
            </p:grpSpPr>
            <p:sp>
              <p:nvSpPr>
                <p:cNvPr id="41124" name="Oval 396"/>
                <p:cNvSpPr>
                  <a:spLocks noChangeAspect="1" noChangeArrowheads="1"/>
                </p:cNvSpPr>
                <p:nvPr/>
              </p:nvSpPr>
              <p:spPr bwMode="auto">
                <a:xfrm>
                  <a:off x="2496" y="2592"/>
                  <a:ext cx="336" cy="48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25" name="Oval 397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" y="2624"/>
                  <a:ext cx="288" cy="432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26" name="Line 398"/>
                <p:cNvSpPr>
                  <a:spLocks noChangeAspect="1" noChangeShapeType="1"/>
                </p:cNvSpPr>
                <p:nvPr/>
              </p:nvSpPr>
              <p:spPr bwMode="auto">
                <a:xfrm>
                  <a:off x="2688" y="2592"/>
                  <a:ext cx="68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27" name="Line 39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3056"/>
                  <a:ext cx="104" cy="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grpSp>
            <p:nvGrpSpPr>
              <p:cNvPr id="41115" name="Group 400"/>
              <p:cNvGrpSpPr>
                <a:grpSpLocks noChangeAspect="1"/>
              </p:cNvGrpSpPr>
              <p:nvPr/>
            </p:nvGrpSpPr>
            <p:grpSpPr bwMode="auto">
              <a:xfrm>
                <a:off x="3324" y="2288"/>
                <a:ext cx="384" cy="480"/>
                <a:chOff x="2496" y="2592"/>
                <a:chExt cx="384" cy="480"/>
              </a:xfrm>
            </p:grpSpPr>
            <p:sp>
              <p:nvSpPr>
                <p:cNvPr id="41120" name="Oval 401"/>
                <p:cNvSpPr>
                  <a:spLocks noChangeAspect="1" noChangeArrowheads="1"/>
                </p:cNvSpPr>
                <p:nvPr/>
              </p:nvSpPr>
              <p:spPr bwMode="auto">
                <a:xfrm>
                  <a:off x="2496" y="2592"/>
                  <a:ext cx="336" cy="480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21" name="Oval 402"/>
                <p:cNvSpPr>
                  <a:spLocks noChangeAspect="1" noChangeArrowheads="1"/>
                </p:cNvSpPr>
                <p:nvPr/>
              </p:nvSpPr>
              <p:spPr bwMode="auto">
                <a:xfrm>
                  <a:off x="2592" y="2624"/>
                  <a:ext cx="288" cy="432"/>
                </a:xfrm>
                <a:prstGeom prst="ellipse">
                  <a:avLst/>
                </a:prstGeom>
                <a:solidFill>
                  <a:srgbClr val="80808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ja-JP" altLang="en-US">
                    <a:latin typeface="Gill Sans MT" charset="0"/>
                    <a:ea typeface="ＭＳ ゴシック" charset="0"/>
                    <a:cs typeface="ＭＳ ゴシック" charset="0"/>
                  </a:endParaRPr>
                </a:p>
              </p:txBody>
            </p:sp>
            <p:sp>
              <p:nvSpPr>
                <p:cNvPr id="41122" name="Line 403"/>
                <p:cNvSpPr>
                  <a:spLocks noChangeAspect="1" noChangeShapeType="1"/>
                </p:cNvSpPr>
                <p:nvPr/>
              </p:nvSpPr>
              <p:spPr bwMode="auto">
                <a:xfrm>
                  <a:off x="2688" y="2592"/>
                  <a:ext cx="68" cy="2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  <p:sp>
              <p:nvSpPr>
                <p:cNvPr id="41123" name="Line 404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2640" y="3056"/>
                  <a:ext cx="104" cy="1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 xmlns="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ja-JP" altLang="en-US"/>
                </a:p>
              </p:txBody>
            </p:sp>
          </p:grpSp>
          <p:sp>
            <p:nvSpPr>
              <p:cNvPr id="41116" name="AutoShape 405"/>
              <p:cNvSpPr>
                <a:spLocks noChangeAspect="1" noChangeArrowheads="1"/>
              </p:cNvSpPr>
              <p:nvPr/>
            </p:nvSpPr>
            <p:spPr bwMode="auto">
              <a:xfrm>
                <a:off x="3504" y="2208"/>
                <a:ext cx="384" cy="240"/>
              </a:xfrm>
              <a:prstGeom prst="can">
                <a:avLst>
                  <a:gd name="adj" fmla="val 50000"/>
                </a:avLst>
              </a:prstGeom>
              <a:solidFill>
                <a:srgbClr val="80808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17" name="Oval 406"/>
              <p:cNvSpPr>
                <a:spLocks noChangeAspect="1" noChangeArrowheads="1"/>
              </p:cNvSpPr>
              <p:nvPr/>
            </p:nvSpPr>
            <p:spPr bwMode="auto">
              <a:xfrm>
                <a:off x="3520" y="2468"/>
                <a:ext cx="96" cy="1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18" name="Oval 407"/>
              <p:cNvSpPr>
                <a:spLocks noChangeAspect="1" noChangeArrowheads="1"/>
              </p:cNvSpPr>
              <p:nvPr/>
            </p:nvSpPr>
            <p:spPr bwMode="auto">
              <a:xfrm>
                <a:off x="3528" y="1964"/>
                <a:ext cx="96" cy="144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119" name="Oval 408"/>
              <p:cNvSpPr>
                <a:spLocks noChangeAspect="1" noChangeArrowheads="1"/>
              </p:cNvSpPr>
              <p:nvPr/>
            </p:nvSpPr>
            <p:spPr bwMode="auto">
              <a:xfrm>
                <a:off x="3648" y="2236"/>
                <a:ext cx="96" cy="48"/>
              </a:xfrm>
              <a:prstGeom prst="ellipse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109" name="AutoShape 409" descr="右下がり対角線"/>
            <p:cNvSpPr>
              <a:spLocks noChangeAspect="1" noChangeArrowheads="1"/>
            </p:cNvSpPr>
            <p:nvPr/>
          </p:nvSpPr>
          <p:spPr bwMode="auto">
            <a:xfrm rot="4678865">
              <a:off x="3082" y="2254"/>
              <a:ext cx="144" cy="336"/>
            </a:xfrm>
            <a:prstGeom prst="parallelogram">
              <a:avLst>
                <a:gd name="adj" fmla="val 50000"/>
              </a:avLst>
            </a:prstGeom>
            <a:pattFill prst="ltDnDiag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110" name="AutoShape 410"/>
            <p:cNvSpPr>
              <a:spLocks noChangeAspect="1" noChangeArrowheads="1"/>
            </p:cNvSpPr>
            <p:nvPr/>
          </p:nvSpPr>
          <p:spPr bwMode="auto">
            <a:xfrm flipH="1">
              <a:off x="340" y="1162"/>
              <a:ext cx="1248" cy="456"/>
            </a:xfrm>
            <a:prstGeom prst="curvedDownArrow">
              <a:avLst>
                <a:gd name="adj1" fmla="val 26101"/>
                <a:gd name="adj2" fmla="val 109474"/>
                <a:gd name="adj3" fmla="val 3482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111" name="AutoShape 411"/>
            <p:cNvSpPr>
              <a:spLocks noChangeAspect="1" noChangeArrowheads="1"/>
            </p:cNvSpPr>
            <p:nvPr/>
          </p:nvSpPr>
          <p:spPr bwMode="auto">
            <a:xfrm>
              <a:off x="3696" y="2115"/>
              <a:ext cx="363" cy="102"/>
            </a:xfrm>
            <a:prstGeom prst="rightArrow">
              <a:avLst>
                <a:gd name="adj1" fmla="val 50000"/>
                <a:gd name="adj2" fmla="val 8897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112" name="AutoShape 412" descr="右下がり対角線"/>
            <p:cNvSpPr>
              <a:spLocks noChangeAspect="1" noChangeArrowheads="1"/>
            </p:cNvSpPr>
            <p:nvPr/>
          </p:nvSpPr>
          <p:spPr bwMode="auto">
            <a:xfrm rot="4678865">
              <a:off x="3838" y="2257"/>
              <a:ext cx="144" cy="336"/>
            </a:xfrm>
            <a:prstGeom prst="parallelogram">
              <a:avLst>
                <a:gd name="adj" fmla="val 50000"/>
              </a:avLst>
            </a:prstGeom>
            <a:pattFill prst="ltDnDiag">
              <a:fgClr>
                <a:srgbClr val="FF6600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</p:grpSp>
      <p:grpSp>
        <p:nvGrpSpPr>
          <p:cNvPr id="41002" name="Group 413"/>
          <p:cNvGrpSpPr>
            <a:grpSpLocks noChangeAspect="1"/>
          </p:cNvGrpSpPr>
          <p:nvPr/>
        </p:nvGrpSpPr>
        <p:grpSpPr bwMode="auto">
          <a:xfrm>
            <a:off x="5015881" y="3014844"/>
            <a:ext cx="507205" cy="1123441"/>
            <a:chOff x="3200" y="1752"/>
            <a:chExt cx="355" cy="787"/>
          </a:xfrm>
        </p:grpSpPr>
        <p:sp>
          <p:nvSpPr>
            <p:cNvPr id="41079" name="Line 414"/>
            <p:cNvSpPr>
              <a:spLocks noChangeAspect="1" noChangeShapeType="1"/>
            </p:cNvSpPr>
            <p:nvPr/>
          </p:nvSpPr>
          <p:spPr bwMode="auto">
            <a:xfrm>
              <a:off x="3411" y="1752"/>
              <a:ext cx="0" cy="223"/>
            </a:xfrm>
            <a:prstGeom prst="line">
              <a:avLst/>
            </a:prstGeom>
            <a:noFill/>
            <a:ln w="38100">
              <a:solidFill>
                <a:srgbClr val="99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41080" name="Group 415"/>
            <p:cNvGrpSpPr>
              <a:grpSpLocks noChangeAspect="1"/>
            </p:cNvGrpSpPr>
            <p:nvPr/>
          </p:nvGrpSpPr>
          <p:grpSpPr bwMode="auto">
            <a:xfrm>
              <a:off x="3351" y="1974"/>
              <a:ext cx="119" cy="286"/>
              <a:chOff x="1200" y="1872"/>
              <a:chExt cx="240" cy="1056"/>
            </a:xfrm>
          </p:grpSpPr>
          <p:sp>
            <p:nvSpPr>
              <p:cNvPr id="41087" name="Rectangle 416"/>
              <p:cNvSpPr>
                <a:spLocks noChangeAspect="1" noChangeArrowheads="1"/>
              </p:cNvSpPr>
              <p:nvPr/>
            </p:nvSpPr>
            <p:spPr bwMode="auto">
              <a:xfrm>
                <a:off x="1200" y="1872"/>
                <a:ext cx="240" cy="1056"/>
              </a:xfrm>
              <a:prstGeom prst="rect">
                <a:avLst/>
              </a:prstGeom>
              <a:solidFill>
                <a:srgbClr val="C0C0C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88" name="Line 417"/>
              <p:cNvSpPr>
                <a:spLocks noChangeAspect="1" noChangeShapeType="1"/>
              </p:cNvSpPr>
              <p:nvPr/>
            </p:nvSpPr>
            <p:spPr bwMode="auto">
              <a:xfrm>
                <a:off x="1200" y="1872"/>
                <a:ext cx="240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  <p:sp>
            <p:nvSpPr>
              <p:cNvPr id="41089" name="Line 418"/>
              <p:cNvSpPr>
                <a:spLocks noChangeAspect="1" noChangeShapeType="1"/>
              </p:cNvSpPr>
              <p:nvPr/>
            </p:nvSpPr>
            <p:spPr bwMode="auto">
              <a:xfrm flipH="1">
                <a:off x="1200" y="1872"/>
                <a:ext cx="240" cy="105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ja-JP" altLang="en-US"/>
              </a:p>
            </p:txBody>
          </p:sp>
        </p:grpSp>
        <p:sp>
          <p:nvSpPr>
            <p:cNvPr id="41081" name="Rectangle 419"/>
            <p:cNvSpPr>
              <a:spLocks noChangeAspect="1" noChangeArrowheads="1"/>
            </p:cNvSpPr>
            <p:nvPr/>
          </p:nvSpPr>
          <p:spPr bwMode="auto">
            <a:xfrm>
              <a:off x="3381" y="2162"/>
              <a:ext cx="60" cy="259"/>
            </a:xfrm>
            <a:prstGeom prst="rect">
              <a:avLst/>
            </a:prstGeom>
            <a:solidFill>
              <a:srgbClr val="C0C0C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082" name="Line 420"/>
            <p:cNvSpPr>
              <a:spLocks noChangeAspect="1" noChangeShapeType="1"/>
            </p:cNvSpPr>
            <p:nvPr/>
          </p:nvSpPr>
          <p:spPr bwMode="auto">
            <a:xfrm flipH="1">
              <a:off x="3200" y="2387"/>
              <a:ext cx="211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  <p:grpSp>
          <p:nvGrpSpPr>
            <p:cNvPr id="41083" name="Group 421"/>
            <p:cNvGrpSpPr>
              <a:grpSpLocks noChangeAspect="1"/>
            </p:cNvGrpSpPr>
            <p:nvPr/>
          </p:nvGrpSpPr>
          <p:grpSpPr bwMode="auto">
            <a:xfrm>
              <a:off x="3358" y="2175"/>
              <a:ext cx="197" cy="364"/>
              <a:chOff x="2018" y="3308"/>
              <a:chExt cx="299" cy="517"/>
            </a:xfrm>
          </p:grpSpPr>
          <p:sp>
            <p:nvSpPr>
              <p:cNvPr id="41085" name="Oval 422"/>
              <p:cNvSpPr>
                <a:spLocks noChangeAspect="1" noChangeArrowheads="1"/>
              </p:cNvSpPr>
              <p:nvPr/>
            </p:nvSpPr>
            <p:spPr bwMode="auto">
              <a:xfrm>
                <a:off x="2018" y="3308"/>
                <a:ext cx="276" cy="517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86" name="Oval 423"/>
              <p:cNvSpPr>
                <a:spLocks noChangeAspect="1" noChangeArrowheads="1"/>
              </p:cNvSpPr>
              <p:nvPr/>
            </p:nvSpPr>
            <p:spPr bwMode="auto">
              <a:xfrm>
                <a:off x="2041" y="3308"/>
                <a:ext cx="276" cy="517"/>
              </a:xfrm>
              <a:prstGeom prst="ellipse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084" name="Line 424"/>
            <p:cNvSpPr>
              <a:spLocks noChangeAspect="1" noChangeShapeType="1"/>
            </p:cNvSpPr>
            <p:nvPr/>
          </p:nvSpPr>
          <p:spPr bwMode="auto">
            <a:xfrm flipH="1">
              <a:off x="3415" y="2323"/>
              <a:ext cx="0" cy="64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ja-JP" altLang="en-US"/>
            </a:p>
          </p:txBody>
        </p:sp>
      </p:grpSp>
      <p:pic>
        <p:nvPicPr>
          <p:cNvPr id="41003" name="Picture 42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3684" y="4608514"/>
            <a:ext cx="887208" cy="820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4" name="Group 426"/>
          <p:cNvGrpSpPr>
            <a:grpSpLocks/>
          </p:cNvGrpSpPr>
          <p:nvPr/>
        </p:nvGrpSpPr>
        <p:grpSpPr bwMode="auto">
          <a:xfrm>
            <a:off x="8444511" y="4883450"/>
            <a:ext cx="712788" cy="490537"/>
            <a:chOff x="2621" y="2962"/>
            <a:chExt cx="449" cy="309"/>
          </a:xfrm>
        </p:grpSpPr>
        <p:grpSp>
          <p:nvGrpSpPr>
            <p:cNvPr id="41053" name="Group 427"/>
            <p:cNvGrpSpPr>
              <a:grpSpLocks/>
            </p:cNvGrpSpPr>
            <p:nvPr/>
          </p:nvGrpSpPr>
          <p:grpSpPr bwMode="auto">
            <a:xfrm>
              <a:off x="2662" y="3010"/>
              <a:ext cx="241" cy="261"/>
              <a:chOff x="2526" y="2874"/>
              <a:chExt cx="241" cy="261"/>
            </a:xfrm>
          </p:grpSpPr>
          <p:sp>
            <p:nvSpPr>
              <p:cNvPr id="41077" name="Oval 428"/>
              <p:cNvSpPr>
                <a:spLocks noChangeArrowheads="1"/>
              </p:cNvSpPr>
              <p:nvPr/>
            </p:nvSpPr>
            <p:spPr bwMode="auto">
              <a:xfrm>
                <a:off x="2526" y="2874"/>
                <a:ext cx="241" cy="261"/>
              </a:xfrm>
              <a:prstGeom prst="ellipse">
                <a:avLst/>
              </a:prstGeom>
              <a:solidFill>
                <a:srgbClr val="C0C0C0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78" name="Oval 429"/>
              <p:cNvSpPr>
                <a:spLocks noChangeArrowheads="1"/>
              </p:cNvSpPr>
              <p:nvPr/>
            </p:nvSpPr>
            <p:spPr bwMode="auto">
              <a:xfrm>
                <a:off x="2526" y="2874"/>
                <a:ext cx="241" cy="261"/>
              </a:xfrm>
              <a:prstGeom prst="ellipse">
                <a:avLst/>
              </a:prstGeom>
              <a:solidFill>
                <a:srgbClr val="C0C0C0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54" name="Group 430"/>
            <p:cNvGrpSpPr>
              <a:grpSpLocks/>
            </p:cNvGrpSpPr>
            <p:nvPr/>
          </p:nvGrpSpPr>
          <p:grpSpPr bwMode="auto">
            <a:xfrm>
              <a:off x="2784" y="2962"/>
              <a:ext cx="210" cy="284"/>
              <a:chOff x="2648" y="2826"/>
              <a:chExt cx="210" cy="284"/>
            </a:xfrm>
          </p:grpSpPr>
          <p:sp>
            <p:nvSpPr>
              <p:cNvPr id="41075" name="Freeform 431"/>
              <p:cNvSpPr>
                <a:spLocks/>
              </p:cNvSpPr>
              <p:nvPr/>
            </p:nvSpPr>
            <p:spPr bwMode="auto">
              <a:xfrm>
                <a:off x="2648" y="2826"/>
                <a:ext cx="210" cy="284"/>
              </a:xfrm>
              <a:custGeom>
                <a:avLst/>
                <a:gdLst>
                  <a:gd name="T0" fmla="*/ 0 w 210"/>
                  <a:gd name="T1" fmla="*/ 0 h 284"/>
                  <a:gd name="T2" fmla="*/ 208 w 210"/>
                  <a:gd name="T3" fmla="*/ 0 h 284"/>
                  <a:gd name="T4" fmla="*/ 208 w 210"/>
                  <a:gd name="T5" fmla="*/ 155 h 284"/>
                  <a:gd name="T6" fmla="*/ 136 w 210"/>
                  <a:gd name="T7" fmla="*/ 155 h 284"/>
                  <a:gd name="T8" fmla="*/ 136 w 210"/>
                  <a:gd name="T9" fmla="*/ 216 h 284"/>
                  <a:gd name="T10" fmla="*/ 210 w 210"/>
                  <a:gd name="T11" fmla="*/ 216 h 284"/>
                  <a:gd name="T12" fmla="*/ 210 w 210"/>
                  <a:gd name="T13" fmla="*/ 284 h 284"/>
                  <a:gd name="T14" fmla="*/ 84 w 210"/>
                  <a:gd name="T15" fmla="*/ 284 h 284"/>
                  <a:gd name="T16" fmla="*/ 84 w 210"/>
                  <a:gd name="T17" fmla="*/ 179 h 284"/>
                  <a:gd name="T18" fmla="*/ 7 w 210"/>
                  <a:gd name="T19" fmla="*/ 179 h 284"/>
                  <a:gd name="T20" fmla="*/ 0 w 210"/>
                  <a:gd name="T21" fmla="*/ 45 h 284"/>
                  <a:gd name="T22" fmla="*/ 0 w 210"/>
                  <a:gd name="T23" fmla="*/ 0 h 2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0"/>
                  <a:gd name="T37" fmla="*/ 0 h 284"/>
                  <a:gd name="T38" fmla="*/ 210 w 210"/>
                  <a:gd name="T39" fmla="*/ 284 h 2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0" h="284">
                    <a:moveTo>
                      <a:pt x="0" y="0"/>
                    </a:moveTo>
                    <a:lnTo>
                      <a:pt x="208" y="0"/>
                    </a:lnTo>
                    <a:lnTo>
                      <a:pt x="208" y="155"/>
                    </a:lnTo>
                    <a:lnTo>
                      <a:pt x="136" y="155"/>
                    </a:lnTo>
                    <a:lnTo>
                      <a:pt x="136" y="216"/>
                    </a:lnTo>
                    <a:lnTo>
                      <a:pt x="210" y="216"/>
                    </a:lnTo>
                    <a:lnTo>
                      <a:pt x="210" y="284"/>
                    </a:lnTo>
                    <a:lnTo>
                      <a:pt x="84" y="284"/>
                    </a:lnTo>
                    <a:lnTo>
                      <a:pt x="84" y="179"/>
                    </a:lnTo>
                    <a:lnTo>
                      <a:pt x="7" y="179"/>
                    </a:lnTo>
                    <a:lnTo>
                      <a:pt x="0" y="4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76" name="Freeform 432"/>
              <p:cNvSpPr>
                <a:spLocks/>
              </p:cNvSpPr>
              <p:nvPr/>
            </p:nvSpPr>
            <p:spPr bwMode="auto">
              <a:xfrm>
                <a:off x="2648" y="2826"/>
                <a:ext cx="210" cy="284"/>
              </a:xfrm>
              <a:custGeom>
                <a:avLst/>
                <a:gdLst>
                  <a:gd name="T0" fmla="*/ 0 w 210"/>
                  <a:gd name="T1" fmla="*/ 0 h 284"/>
                  <a:gd name="T2" fmla="*/ 208 w 210"/>
                  <a:gd name="T3" fmla="*/ 0 h 284"/>
                  <a:gd name="T4" fmla="*/ 208 w 210"/>
                  <a:gd name="T5" fmla="*/ 155 h 284"/>
                  <a:gd name="T6" fmla="*/ 136 w 210"/>
                  <a:gd name="T7" fmla="*/ 155 h 284"/>
                  <a:gd name="T8" fmla="*/ 136 w 210"/>
                  <a:gd name="T9" fmla="*/ 216 h 284"/>
                  <a:gd name="T10" fmla="*/ 210 w 210"/>
                  <a:gd name="T11" fmla="*/ 216 h 284"/>
                  <a:gd name="T12" fmla="*/ 210 w 210"/>
                  <a:gd name="T13" fmla="*/ 284 h 284"/>
                  <a:gd name="T14" fmla="*/ 84 w 210"/>
                  <a:gd name="T15" fmla="*/ 284 h 284"/>
                  <a:gd name="T16" fmla="*/ 84 w 210"/>
                  <a:gd name="T17" fmla="*/ 179 h 284"/>
                  <a:gd name="T18" fmla="*/ 7 w 210"/>
                  <a:gd name="T19" fmla="*/ 179 h 284"/>
                  <a:gd name="T20" fmla="*/ 0 w 210"/>
                  <a:gd name="T21" fmla="*/ 45 h 284"/>
                  <a:gd name="T22" fmla="*/ 0 w 210"/>
                  <a:gd name="T23" fmla="*/ 0 h 28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0"/>
                  <a:gd name="T37" fmla="*/ 0 h 284"/>
                  <a:gd name="T38" fmla="*/ 210 w 210"/>
                  <a:gd name="T39" fmla="*/ 284 h 28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0" h="284">
                    <a:moveTo>
                      <a:pt x="0" y="0"/>
                    </a:moveTo>
                    <a:lnTo>
                      <a:pt x="208" y="0"/>
                    </a:lnTo>
                    <a:lnTo>
                      <a:pt x="208" y="155"/>
                    </a:lnTo>
                    <a:lnTo>
                      <a:pt x="136" y="155"/>
                    </a:lnTo>
                    <a:lnTo>
                      <a:pt x="136" y="216"/>
                    </a:lnTo>
                    <a:lnTo>
                      <a:pt x="210" y="216"/>
                    </a:lnTo>
                    <a:lnTo>
                      <a:pt x="210" y="284"/>
                    </a:lnTo>
                    <a:lnTo>
                      <a:pt x="84" y="284"/>
                    </a:lnTo>
                    <a:lnTo>
                      <a:pt x="84" y="179"/>
                    </a:lnTo>
                    <a:lnTo>
                      <a:pt x="7" y="179"/>
                    </a:lnTo>
                    <a:lnTo>
                      <a:pt x="0" y="45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2"/>
              </a:solidFill>
              <a:ln w="12700" cap="rnd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55" name="Group 433"/>
            <p:cNvGrpSpPr>
              <a:grpSpLocks/>
            </p:cNvGrpSpPr>
            <p:nvPr/>
          </p:nvGrpSpPr>
          <p:grpSpPr bwMode="auto">
            <a:xfrm>
              <a:off x="2621" y="3010"/>
              <a:ext cx="158" cy="38"/>
              <a:chOff x="2485" y="2874"/>
              <a:chExt cx="158" cy="38"/>
            </a:xfrm>
          </p:grpSpPr>
          <p:sp>
            <p:nvSpPr>
              <p:cNvPr id="41073" name="Rectangle 434"/>
              <p:cNvSpPr>
                <a:spLocks noChangeArrowheads="1"/>
              </p:cNvSpPr>
              <p:nvPr/>
            </p:nvSpPr>
            <p:spPr bwMode="auto">
              <a:xfrm>
                <a:off x="2485" y="2874"/>
                <a:ext cx="158" cy="38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74" name="Rectangle 435"/>
              <p:cNvSpPr>
                <a:spLocks noChangeArrowheads="1"/>
              </p:cNvSpPr>
              <p:nvPr/>
            </p:nvSpPr>
            <p:spPr bwMode="auto">
              <a:xfrm>
                <a:off x="2485" y="2874"/>
                <a:ext cx="158" cy="38"/>
              </a:xfrm>
              <a:prstGeom prst="rect">
                <a:avLst/>
              </a:prstGeom>
              <a:noFill/>
              <a:ln w="12700" cap="rnd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56" name="Group 436"/>
            <p:cNvGrpSpPr>
              <a:grpSpLocks/>
            </p:cNvGrpSpPr>
            <p:nvPr/>
          </p:nvGrpSpPr>
          <p:grpSpPr bwMode="auto">
            <a:xfrm>
              <a:off x="2627" y="3016"/>
              <a:ext cx="158" cy="25"/>
              <a:chOff x="2491" y="2880"/>
              <a:chExt cx="158" cy="25"/>
            </a:xfrm>
          </p:grpSpPr>
          <p:sp>
            <p:nvSpPr>
              <p:cNvPr id="41071" name="Rectangle 437"/>
              <p:cNvSpPr>
                <a:spLocks noChangeArrowheads="1"/>
              </p:cNvSpPr>
              <p:nvPr/>
            </p:nvSpPr>
            <p:spPr bwMode="auto">
              <a:xfrm>
                <a:off x="2491" y="2880"/>
                <a:ext cx="158" cy="25"/>
              </a:xfrm>
              <a:prstGeom prst="rect">
                <a:avLst/>
              </a:prstGeom>
              <a:solidFill>
                <a:srgbClr val="FF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72" name="Rectangle 438"/>
              <p:cNvSpPr>
                <a:spLocks noChangeArrowheads="1"/>
              </p:cNvSpPr>
              <p:nvPr/>
            </p:nvSpPr>
            <p:spPr bwMode="auto">
              <a:xfrm>
                <a:off x="2491" y="2880"/>
                <a:ext cx="158" cy="25"/>
              </a:xfrm>
              <a:prstGeom prst="rect">
                <a:avLst/>
              </a:prstGeom>
              <a:noFill/>
              <a:ln w="12700" cap="rnd">
                <a:solidFill>
                  <a:srgbClr val="FF9933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57" name="Group 439"/>
            <p:cNvGrpSpPr>
              <a:grpSpLocks/>
            </p:cNvGrpSpPr>
            <p:nvPr/>
          </p:nvGrpSpPr>
          <p:grpSpPr bwMode="auto">
            <a:xfrm>
              <a:off x="2787" y="3008"/>
              <a:ext cx="118" cy="163"/>
              <a:chOff x="2651" y="2872"/>
              <a:chExt cx="118" cy="163"/>
            </a:xfrm>
          </p:grpSpPr>
          <p:sp>
            <p:nvSpPr>
              <p:cNvPr id="41069" name="Freeform 440"/>
              <p:cNvSpPr>
                <a:spLocks/>
              </p:cNvSpPr>
              <p:nvPr/>
            </p:nvSpPr>
            <p:spPr bwMode="auto">
              <a:xfrm>
                <a:off x="2651" y="2872"/>
                <a:ext cx="118" cy="163"/>
              </a:xfrm>
              <a:custGeom>
                <a:avLst/>
                <a:gdLst>
                  <a:gd name="T0" fmla="*/ 0 w 983"/>
                  <a:gd name="T1" fmla="*/ 0 h 1358"/>
                  <a:gd name="T2" fmla="*/ 0 w 983"/>
                  <a:gd name="T3" fmla="*/ 0 h 1358"/>
                  <a:gd name="T4" fmla="*/ 0 w 983"/>
                  <a:gd name="T5" fmla="*/ 0 h 1358"/>
                  <a:gd name="T6" fmla="*/ 0 w 983"/>
                  <a:gd name="T7" fmla="*/ 0 h 1358"/>
                  <a:gd name="T8" fmla="*/ 0 w 983"/>
                  <a:gd name="T9" fmla="*/ 0 h 1358"/>
                  <a:gd name="T10" fmla="*/ 0 w 983"/>
                  <a:gd name="T11" fmla="*/ 0 h 135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83"/>
                  <a:gd name="T19" fmla="*/ 0 h 1358"/>
                  <a:gd name="T20" fmla="*/ 983 w 983"/>
                  <a:gd name="T21" fmla="*/ 1358 h 135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83" h="1358">
                    <a:moveTo>
                      <a:pt x="0" y="0"/>
                    </a:moveTo>
                    <a:cubicBezTo>
                      <a:pt x="3" y="0"/>
                      <a:pt x="5" y="0"/>
                      <a:pt x="8" y="0"/>
                    </a:cubicBezTo>
                    <a:cubicBezTo>
                      <a:pt x="547" y="0"/>
                      <a:pt x="983" y="476"/>
                      <a:pt x="983" y="1063"/>
                    </a:cubicBezTo>
                    <a:cubicBezTo>
                      <a:pt x="983" y="1163"/>
                      <a:pt x="971" y="1262"/>
                      <a:pt x="945" y="1358"/>
                    </a:cubicBezTo>
                    <a:lnTo>
                      <a:pt x="8" y="106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9933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70" name="Freeform 441"/>
              <p:cNvSpPr>
                <a:spLocks/>
              </p:cNvSpPr>
              <p:nvPr/>
            </p:nvSpPr>
            <p:spPr bwMode="auto">
              <a:xfrm>
                <a:off x="2651" y="2872"/>
                <a:ext cx="118" cy="163"/>
              </a:xfrm>
              <a:custGeom>
                <a:avLst/>
                <a:gdLst>
                  <a:gd name="T0" fmla="*/ 0 w 118"/>
                  <a:gd name="T1" fmla="*/ 0 h 163"/>
                  <a:gd name="T2" fmla="*/ 1 w 118"/>
                  <a:gd name="T3" fmla="*/ 0 h 163"/>
                  <a:gd name="T4" fmla="*/ 118 w 118"/>
                  <a:gd name="T5" fmla="*/ 127 h 163"/>
                  <a:gd name="T6" fmla="*/ 114 w 118"/>
                  <a:gd name="T7" fmla="*/ 163 h 16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8"/>
                  <a:gd name="T13" fmla="*/ 0 h 163"/>
                  <a:gd name="T14" fmla="*/ 118 w 118"/>
                  <a:gd name="T15" fmla="*/ 163 h 16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8" h="163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66" y="0"/>
                      <a:pt x="118" y="57"/>
                      <a:pt x="118" y="127"/>
                    </a:cubicBezTo>
                    <a:cubicBezTo>
                      <a:pt x="118" y="139"/>
                      <a:pt x="117" y="151"/>
                      <a:pt x="114" y="163"/>
                    </a:cubicBezTo>
                  </a:path>
                </a:pathLst>
              </a:cu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grpSp>
          <p:nvGrpSpPr>
            <p:cNvPr id="41058" name="Group 442"/>
            <p:cNvGrpSpPr>
              <a:grpSpLocks/>
            </p:cNvGrpSpPr>
            <p:nvPr/>
          </p:nvGrpSpPr>
          <p:grpSpPr bwMode="auto">
            <a:xfrm>
              <a:off x="2878" y="3141"/>
              <a:ext cx="171" cy="9"/>
              <a:chOff x="2742" y="3005"/>
              <a:chExt cx="171" cy="9"/>
            </a:xfrm>
          </p:grpSpPr>
          <p:sp>
            <p:nvSpPr>
              <p:cNvPr id="41067" name="Rectangle 443"/>
              <p:cNvSpPr>
                <a:spLocks noChangeArrowheads="1"/>
              </p:cNvSpPr>
              <p:nvPr/>
            </p:nvSpPr>
            <p:spPr bwMode="auto">
              <a:xfrm>
                <a:off x="2742" y="3005"/>
                <a:ext cx="171" cy="9"/>
              </a:xfrm>
              <a:prstGeom prst="rect">
                <a:avLst/>
              </a:pr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68" name="Rectangle 444"/>
              <p:cNvSpPr>
                <a:spLocks noChangeArrowheads="1"/>
              </p:cNvSpPr>
              <p:nvPr/>
            </p:nvSpPr>
            <p:spPr bwMode="auto">
              <a:xfrm>
                <a:off x="2742" y="3005"/>
                <a:ext cx="171" cy="9"/>
              </a:xfrm>
              <a:prstGeom prst="rect">
                <a:avLst/>
              </a:prstGeom>
              <a:noFill/>
              <a:ln w="12700" cap="rnd">
                <a:solidFill>
                  <a:srgbClr val="FFFF99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059" name="Rectangle 445"/>
            <p:cNvSpPr>
              <a:spLocks noChangeArrowheads="1"/>
            </p:cNvSpPr>
            <p:nvPr/>
          </p:nvSpPr>
          <p:spPr bwMode="auto">
            <a:xfrm>
              <a:off x="2829" y="3140"/>
              <a:ext cx="64" cy="29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grpSp>
          <p:nvGrpSpPr>
            <p:cNvPr id="41060" name="Group 446"/>
            <p:cNvGrpSpPr>
              <a:grpSpLocks/>
            </p:cNvGrpSpPr>
            <p:nvPr/>
          </p:nvGrpSpPr>
          <p:grpSpPr bwMode="auto">
            <a:xfrm>
              <a:off x="2698" y="3049"/>
              <a:ext cx="170" cy="184"/>
              <a:chOff x="2562" y="2913"/>
              <a:chExt cx="170" cy="184"/>
            </a:xfrm>
          </p:grpSpPr>
          <p:sp>
            <p:nvSpPr>
              <p:cNvPr id="41065" name="Oval 447"/>
              <p:cNvSpPr>
                <a:spLocks noChangeArrowheads="1"/>
              </p:cNvSpPr>
              <p:nvPr/>
            </p:nvSpPr>
            <p:spPr bwMode="auto">
              <a:xfrm>
                <a:off x="2562" y="2913"/>
                <a:ext cx="170" cy="184"/>
              </a:xfrm>
              <a:prstGeom prst="ellipse">
                <a:avLst/>
              </a:prstGeom>
              <a:solidFill>
                <a:srgbClr val="FFFFFF"/>
              </a:solidFill>
              <a:ln w="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66" name="Oval 448"/>
              <p:cNvSpPr>
                <a:spLocks noChangeArrowheads="1"/>
              </p:cNvSpPr>
              <p:nvPr/>
            </p:nvSpPr>
            <p:spPr bwMode="auto">
              <a:xfrm>
                <a:off x="2562" y="2913"/>
                <a:ext cx="170" cy="184"/>
              </a:xfrm>
              <a:prstGeom prst="ellipse">
                <a:avLst/>
              </a:prstGeom>
              <a:noFill/>
              <a:ln w="12700" cap="rnd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061" name="Line 449"/>
            <p:cNvSpPr>
              <a:spLocks noChangeShapeType="1"/>
            </p:cNvSpPr>
            <p:nvPr/>
          </p:nvSpPr>
          <p:spPr bwMode="auto">
            <a:xfrm>
              <a:off x="2865" y="3169"/>
              <a:ext cx="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62" name="Line 450"/>
            <p:cNvSpPr>
              <a:spLocks noChangeShapeType="1"/>
            </p:cNvSpPr>
            <p:nvPr/>
          </p:nvSpPr>
          <p:spPr bwMode="auto">
            <a:xfrm flipV="1">
              <a:off x="2911" y="3137"/>
              <a:ext cx="143" cy="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63" name="Line 451"/>
            <p:cNvSpPr>
              <a:spLocks noChangeShapeType="1"/>
            </p:cNvSpPr>
            <p:nvPr/>
          </p:nvSpPr>
          <p:spPr bwMode="auto">
            <a:xfrm flipV="1">
              <a:off x="2911" y="3157"/>
              <a:ext cx="159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41064" name="Line 452"/>
            <p:cNvSpPr>
              <a:spLocks noChangeShapeType="1"/>
            </p:cNvSpPr>
            <p:nvPr/>
          </p:nvSpPr>
          <p:spPr bwMode="auto">
            <a:xfrm flipV="1">
              <a:off x="3053" y="3135"/>
              <a:ext cx="1" cy="1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41005" name="Picture 45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9351" y="5629096"/>
            <a:ext cx="959337" cy="88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7" name="Picture 455" descr="はんだ導体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111" y="6165304"/>
            <a:ext cx="647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8" name="Picture 456" descr="東芝SMES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97111" y="5286661"/>
            <a:ext cx="6477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62" name="Object 2"/>
          <p:cNvGraphicFramePr>
            <a:graphicFrameLocks noChangeAspect="1"/>
          </p:cNvGraphicFramePr>
          <p:nvPr/>
        </p:nvGraphicFramePr>
        <p:xfrm>
          <a:off x="10009788" y="4765650"/>
          <a:ext cx="1008063" cy="196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12758207" imgH="2477939" progId="">
                  <p:embed/>
                </p:oleObj>
              </mc:Choice>
              <mc:Fallback>
                <p:oleObj name="Image" r:id="rId7" imgW="12758207" imgH="247793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20000" contrast="20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9788" y="4765650"/>
                        <a:ext cx="1008063" cy="196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9" name="Text Box 458"/>
          <p:cNvSpPr txBox="1">
            <a:spLocks noChangeArrowheads="1"/>
          </p:cNvSpPr>
          <p:nvPr/>
        </p:nvSpPr>
        <p:spPr bwMode="auto">
          <a:xfrm>
            <a:off x="3718379" y="4937835"/>
            <a:ext cx="7921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>
                <a:latin typeface="Times New Roman" charset="0"/>
                <a:ea typeface="ＭＳ ゴシック" charset="0"/>
                <a:cs typeface="ＭＳ ゴシック" charset="0"/>
              </a:rPr>
              <a:t>NbTi</a:t>
            </a:r>
          </a:p>
        </p:txBody>
      </p:sp>
      <p:sp>
        <p:nvSpPr>
          <p:cNvPr id="41010" name="Text Box 459"/>
          <p:cNvSpPr txBox="1">
            <a:spLocks noChangeArrowheads="1"/>
          </p:cNvSpPr>
          <p:nvPr/>
        </p:nvSpPr>
        <p:spPr bwMode="auto">
          <a:xfrm>
            <a:off x="3719615" y="5950259"/>
            <a:ext cx="7921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Nb</a:t>
            </a:r>
            <a:r>
              <a:rPr lang="en-US" altLang="ja-JP" sz="1400" baseline="-25000" dirty="0">
                <a:latin typeface="Times New Roman" charset="0"/>
                <a:ea typeface="ＭＳ ゴシック" charset="0"/>
                <a:cs typeface="ＭＳ ゴシック" charset="0"/>
              </a:rPr>
              <a:t>3</a:t>
            </a:r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Sn</a:t>
            </a:r>
          </a:p>
        </p:txBody>
      </p:sp>
      <p:pic>
        <p:nvPicPr>
          <p:cNvPr id="41012" name="Picture 461" descr="ｲﾒｰｼﾞ 1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53774" y="5665790"/>
            <a:ext cx="1498600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3" name="Line 463"/>
          <p:cNvSpPr>
            <a:spLocks noChangeShapeType="1"/>
          </p:cNvSpPr>
          <p:nvPr/>
        </p:nvSpPr>
        <p:spPr bwMode="auto">
          <a:xfrm>
            <a:off x="4095800" y="2276872"/>
            <a:ext cx="304800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14" name="Line 464"/>
          <p:cNvSpPr>
            <a:spLocks noChangeShapeType="1"/>
          </p:cNvSpPr>
          <p:nvPr/>
        </p:nvSpPr>
        <p:spPr bwMode="auto">
          <a:xfrm flipV="1">
            <a:off x="4062714" y="2422745"/>
            <a:ext cx="337886" cy="24388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15" name="Line 465"/>
          <p:cNvSpPr>
            <a:spLocks noChangeShapeType="1"/>
          </p:cNvSpPr>
          <p:nvPr/>
        </p:nvSpPr>
        <p:spPr bwMode="auto">
          <a:xfrm flipV="1">
            <a:off x="4095800" y="2625950"/>
            <a:ext cx="347962" cy="533399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16" name="Line 466"/>
          <p:cNvSpPr>
            <a:spLocks noChangeShapeType="1"/>
          </p:cNvSpPr>
          <p:nvPr/>
        </p:nvSpPr>
        <p:spPr bwMode="auto">
          <a:xfrm flipV="1">
            <a:off x="5773000" y="1988840"/>
            <a:ext cx="395009" cy="16891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17" name="Line 467"/>
          <p:cNvSpPr>
            <a:spLocks noChangeShapeType="1"/>
          </p:cNvSpPr>
          <p:nvPr/>
        </p:nvSpPr>
        <p:spPr bwMode="auto">
          <a:xfrm flipV="1">
            <a:off x="7296152" y="1844824"/>
            <a:ext cx="400049" cy="98011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19" name="Line 469"/>
          <p:cNvSpPr>
            <a:spLocks noChangeShapeType="1"/>
          </p:cNvSpPr>
          <p:nvPr/>
        </p:nvSpPr>
        <p:spPr bwMode="auto">
          <a:xfrm>
            <a:off x="6291389" y="3668039"/>
            <a:ext cx="422148" cy="929364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0" name="Line 471"/>
          <p:cNvSpPr>
            <a:spLocks noChangeShapeType="1"/>
          </p:cNvSpPr>
          <p:nvPr/>
        </p:nvSpPr>
        <p:spPr bwMode="auto">
          <a:xfrm flipV="1">
            <a:off x="8832851" y="1768596"/>
            <a:ext cx="387370" cy="4221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1" name="Line 472"/>
          <p:cNvSpPr>
            <a:spLocks noChangeShapeType="1"/>
          </p:cNvSpPr>
          <p:nvPr/>
        </p:nvSpPr>
        <p:spPr bwMode="auto">
          <a:xfrm flipH="1">
            <a:off x="3494387" y="3617740"/>
            <a:ext cx="1446542" cy="657465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2" name="Line 473"/>
          <p:cNvSpPr>
            <a:spLocks noChangeShapeType="1"/>
          </p:cNvSpPr>
          <p:nvPr/>
        </p:nvSpPr>
        <p:spPr bwMode="auto">
          <a:xfrm flipH="1">
            <a:off x="5607491" y="3428064"/>
            <a:ext cx="549276" cy="2453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3" name="Line 474"/>
          <p:cNvSpPr>
            <a:spLocks noChangeShapeType="1"/>
          </p:cNvSpPr>
          <p:nvPr/>
        </p:nvSpPr>
        <p:spPr bwMode="auto">
          <a:xfrm flipH="1">
            <a:off x="7641292" y="3379148"/>
            <a:ext cx="398924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5" name="Line 476"/>
          <p:cNvSpPr>
            <a:spLocks noChangeShapeType="1"/>
          </p:cNvSpPr>
          <p:nvPr/>
        </p:nvSpPr>
        <p:spPr bwMode="auto">
          <a:xfrm flipH="1">
            <a:off x="10126438" y="2628011"/>
            <a:ext cx="0" cy="29912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26" name="AutoShape 478"/>
          <p:cNvSpPr>
            <a:spLocks noChangeArrowheads="1"/>
          </p:cNvSpPr>
          <p:nvPr/>
        </p:nvSpPr>
        <p:spPr bwMode="auto">
          <a:xfrm>
            <a:off x="2775252" y="4166670"/>
            <a:ext cx="549089" cy="349437"/>
          </a:xfrm>
          <a:prstGeom prst="foldedCorner">
            <a:avLst>
              <a:gd name="adj" fmla="val 12500"/>
            </a:avLst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algn="ctr"/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Wire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1027" name="AutoShape 479"/>
          <p:cNvSpPr>
            <a:spLocks noChangeArrowheads="1"/>
          </p:cNvSpPr>
          <p:nvPr/>
        </p:nvSpPr>
        <p:spPr bwMode="auto">
          <a:xfrm>
            <a:off x="11142338" y="5810864"/>
            <a:ext cx="615186" cy="354441"/>
          </a:xfrm>
          <a:prstGeom prst="foldedCorner">
            <a:avLst>
              <a:gd name="adj" fmla="val 12500"/>
            </a:avLst>
          </a:prstGeom>
          <a:solidFill>
            <a:srgbClr val="99CC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lIns="91429" tIns="45715" rIns="91429" bIns="45715" anchor="ctr">
            <a:spAutoFit/>
          </a:bodyPr>
          <a:lstStyle/>
          <a:p>
            <a:pPr algn="ctr"/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Cable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pic>
        <p:nvPicPr>
          <p:cNvPr id="41028" name="Picture 480" descr="東芝SSC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57399" y="4264768"/>
            <a:ext cx="1079500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9" name="Text Box 486"/>
          <p:cNvSpPr txBox="1">
            <a:spLocks noChangeArrowheads="1"/>
          </p:cNvSpPr>
          <p:nvPr/>
        </p:nvSpPr>
        <p:spPr bwMode="auto">
          <a:xfrm>
            <a:off x="6896100" y="1102411"/>
            <a:ext cx="647700" cy="18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200">
                <a:latin typeface="Times New Roman" charset="0"/>
                <a:ea typeface="ＭＳ ゴシック" charset="0"/>
                <a:cs typeface="ＭＳ ゴシック" charset="0"/>
              </a:rPr>
              <a:t>dice</a:t>
            </a:r>
            <a:endParaRPr lang="ja-JP" altLang="en-US" sz="120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1030" name="Line 487"/>
          <p:cNvSpPr>
            <a:spLocks noChangeShapeType="1"/>
          </p:cNvSpPr>
          <p:nvPr/>
        </p:nvSpPr>
        <p:spPr bwMode="auto">
          <a:xfrm flipH="1">
            <a:off x="6713538" y="1223061"/>
            <a:ext cx="144462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lIns="91429" tIns="45715" rIns="91429" bIns="45715" anchor="ctr">
            <a:spAutoFit/>
          </a:bodyPr>
          <a:lstStyle/>
          <a:p>
            <a:endParaRPr lang="ja-JP" altLang="en-US"/>
          </a:p>
        </p:txBody>
      </p:sp>
      <p:grpSp>
        <p:nvGrpSpPr>
          <p:cNvPr id="41031" name="Group 488"/>
          <p:cNvGrpSpPr>
            <a:grpSpLocks/>
          </p:cNvGrpSpPr>
          <p:nvPr/>
        </p:nvGrpSpPr>
        <p:grpSpPr bwMode="auto">
          <a:xfrm>
            <a:off x="8444511" y="5642322"/>
            <a:ext cx="863600" cy="234950"/>
            <a:chOff x="2895" y="3373"/>
            <a:chExt cx="679" cy="150"/>
          </a:xfrm>
        </p:grpSpPr>
        <p:sp>
          <p:nvSpPr>
            <p:cNvPr id="41051" name="PubChord"/>
            <p:cNvSpPr>
              <a:spLocks noChangeAspect="1" noEditPoints="1" noChangeArrowheads="1"/>
            </p:cNvSpPr>
            <p:nvPr/>
          </p:nvSpPr>
          <p:spPr bwMode="auto">
            <a:xfrm rot="-2665964">
              <a:off x="3427" y="3376"/>
              <a:ext cx="147" cy="14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3233 w 21600"/>
                <a:gd name="T10" fmla="*/ 3233 h 21600"/>
                <a:gd name="T11" fmla="*/ 18367 w 21600"/>
                <a:gd name="T12" fmla="*/ 18367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>
                  <a:moveTo>
                    <a:pt x="3163" y="3163"/>
                  </a:moveTo>
                  <a:cubicBezTo>
                    <a:pt x="1137" y="5188"/>
                    <a:pt x="-1" y="7935"/>
                    <a:pt x="-1" y="10799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3664" y="21600"/>
                    <a:pt x="16411" y="20462"/>
                    <a:pt x="18436" y="18436"/>
                  </a:cubicBezTo>
                  <a:close/>
                </a:path>
              </a:pathLst>
            </a:custGeom>
            <a:solidFill>
              <a:srgbClr val="0000FF"/>
            </a:solidFill>
            <a:ln w="9525">
              <a:miter lim="800000"/>
              <a:headEnd/>
              <a:tailEnd/>
            </a:ln>
            <a:scene3d>
              <a:camera prst="legacyObliqueBottomRight">
                <a:rot lat="1799995" lon="17699992" rev="0"/>
              </a:camera>
              <a:lightRig rig="legacyFlat4" dir="t"/>
            </a:scene3d>
            <a:sp3d extrusionH="887400" prstMaterial="legacyMetal">
              <a:bevelT w="13500" h="13500" prst="angle"/>
              <a:bevelB w="13500" h="13500" prst="angle"/>
              <a:extrusionClr>
                <a:srgbClr val="0066FF"/>
              </a:extrusionClr>
            </a:sp3d>
          </p:spPr>
          <p:txBody>
            <a:bodyPr>
              <a:flatTx/>
            </a:bodyPr>
            <a:lstStyle/>
            <a:p>
              <a:pPr algn="ctr"/>
              <a:endParaRPr lang="ja-JP" altLang="en-US" sz="2400">
                <a:latin typeface="Times New Roman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41052" name="Line 490"/>
            <p:cNvSpPr>
              <a:spLocks noChangeShapeType="1"/>
            </p:cNvSpPr>
            <p:nvPr/>
          </p:nvSpPr>
          <p:spPr bwMode="auto">
            <a:xfrm>
              <a:off x="2895" y="3373"/>
              <a:ext cx="596" cy="61"/>
            </a:xfrm>
            <a:prstGeom prst="line">
              <a:avLst/>
            </a:prstGeom>
            <a:noFill/>
            <a:ln w="635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grpSp>
        <p:nvGrpSpPr>
          <p:cNvPr id="41032" name="Group 491"/>
          <p:cNvGrpSpPr>
            <a:grpSpLocks/>
          </p:cNvGrpSpPr>
          <p:nvPr/>
        </p:nvGrpSpPr>
        <p:grpSpPr bwMode="auto">
          <a:xfrm>
            <a:off x="8444513" y="6071052"/>
            <a:ext cx="936625" cy="483017"/>
            <a:chOff x="3061" y="3614"/>
            <a:chExt cx="726" cy="407"/>
          </a:xfrm>
        </p:grpSpPr>
        <p:grpSp>
          <p:nvGrpSpPr>
            <p:cNvPr id="41044" name="Group 492"/>
            <p:cNvGrpSpPr>
              <a:grpSpLocks noChangeAspect="1"/>
            </p:cNvGrpSpPr>
            <p:nvPr/>
          </p:nvGrpSpPr>
          <p:grpSpPr bwMode="auto">
            <a:xfrm>
              <a:off x="3199" y="3614"/>
              <a:ext cx="564" cy="407"/>
              <a:chOff x="3198" y="3574"/>
              <a:chExt cx="789" cy="572"/>
            </a:xfrm>
          </p:grpSpPr>
          <p:sp>
            <p:nvSpPr>
              <p:cNvPr id="41047" name="Rectangle 493"/>
              <p:cNvSpPr>
                <a:spLocks noChangeAspect="1" noChangeArrowheads="1"/>
              </p:cNvSpPr>
              <p:nvPr/>
            </p:nvSpPr>
            <p:spPr bwMode="auto">
              <a:xfrm>
                <a:off x="3243" y="3574"/>
                <a:ext cx="544" cy="43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48" name="Rectangle 494"/>
              <p:cNvSpPr>
                <a:spLocks noChangeAspect="1" noChangeArrowheads="1"/>
              </p:cNvSpPr>
              <p:nvPr/>
            </p:nvSpPr>
            <p:spPr bwMode="auto">
              <a:xfrm>
                <a:off x="3243" y="3709"/>
                <a:ext cx="544" cy="43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49" name="Rectangle 495"/>
              <p:cNvSpPr>
                <a:spLocks noChangeAspect="1" noChangeArrowheads="1"/>
              </p:cNvSpPr>
              <p:nvPr/>
            </p:nvSpPr>
            <p:spPr bwMode="auto">
              <a:xfrm>
                <a:off x="3198" y="3654"/>
                <a:ext cx="200" cy="43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  <p:sp>
            <p:nvSpPr>
              <p:cNvPr id="41050" name="Rectangle 496"/>
              <p:cNvSpPr>
                <a:spLocks noChangeAspect="1" noChangeArrowheads="1"/>
              </p:cNvSpPr>
              <p:nvPr/>
            </p:nvSpPr>
            <p:spPr bwMode="auto">
              <a:xfrm>
                <a:off x="3787" y="3654"/>
                <a:ext cx="200" cy="437"/>
              </a:xfrm>
              <a:prstGeom prst="rect">
                <a:avLst/>
              </a:prstGeom>
              <a:solidFill>
                <a:srgbClr val="C0C0C0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ja-JP" altLang="en-US">
                  <a:latin typeface="Gill Sans MT" charset="0"/>
                  <a:ea typeface="ＭＳ ゴシック" charset="0"/>
                  <a:cs typeface="ＭＳ ゴシック" charset="0"/>
                </a:endParaRPr>
              </a:p>
            </p:txBody>
          </p:sp>
        </p:grpSp>
        <p:sp>
          <p:nvSpPr>
            <p:cNvPr id="41045" name="Line 497"/>
            <p:cNvSpPr>
              <a:spLocks noChangeShapeType="1"/>
            </p:cNvSpPr>
            <p:nvPr/>
          </p:nvSpPr>
          <p:spPr bwMode="auto">
            <a:xfrm>
              <a:off x="3061" y="3772"/>
              <a:ext cx="57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41046" name="Line 498"/>
            <p:cNvSpPr>
              <a:spLocks noChangeShapeType="1"/>
            </p:cNvSpPr>
            <p:nvPr/>
          </p:nvSpPr>
          <p:spPr bwMode="auto">
            <a:xfrm>
              <a:off x="3639" y="3775"/>
              <a:ext cx="148" cy="0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41033" name="Line 499"/>
          <p:cNvSpPr>
            <a:spLocks noChangeShapeType="1"/>
          </p:cNvSpPr>
          <p:nvPr/>
        </p:nvSpPr>
        <p:spPr bwMode="auto">
          <a:xfrm>
            <a:off x="7796813" y="5083176"/>
            <a:ext cx="606425" cy="46533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4" name="Line 500"/>
          <p:cNvSpPr>
            <a:spLocks noChangeShapeType="1"/>
          </p:cNvSpPr>
          <p:nvPr/>
        </p:nvSpPr>
        <p:spPr bwMode="auto">
          <a:xfrm flipV="1">
            <a:off x="7793636" y="4487018"/>
            <a:ext cx="2081922" cy="46598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5" name="Line 501"/>
          <p:cNvSpPr>
            <a:spLocks noChangeShapeType="1"/>
          </p:cNvSpPr>
          <p:nvPr/>
        </p:nvSpPr>
        <p:spPr bwMode="auto">
          <a:xfrm>
            <a:off x="7796813" y="5181600"/>
            <a:ext cx="530225" cy="38100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6" name="Line 502"/>
          <p:cNvSpPr>
            <a:spLocks noChangeShapeType="1"/>
          </p:cNvSpPr>
          <p:nvPr/>
        </p:nvSpPr>
        <p:spPr bwMode="auto">
          <a:xfrm>
            <a:off x="7796813" y="5321300"/>
            <a:ext cx="606425" cy="85090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7" name="Line 503"/>
          <p:cNvSpPr>
            <a:spLocks noChangeShapeType="1"/>
          </p:cNvSpPr>
          <p:nvPr/>
        </p:nvSpPr>
        <p:spPr bwMode="auto">
          <a:xfrm flipV="1">
            <a:off x="9165236" y="4869160"/>
            <a:ext cx="762000" cy="217488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8" name="Line 504"/>
          <p:cNvSpPr>
            <a:spLocks noChangeShapeType="1"/>
          </p:cNvSpPr>
          <p:nvPr/>
        </p:nvSpPr>
        <p:spPr bwMode="auto">
          <a:xfrm flipV="1">
            <a:off x="9381136" y="5558184"/>
            <a:ext cx="698500" cy="24765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39" name="Line 505"/>
          <p:cNvSpPr>
            <a:spLocks noChangeShapeType="1"/>
          </p:cNvSpPr>
          <p:nvPr/>
        </p:nvSpPr>
        <p:spPr bwMode="auto">
          <a:xfrm flipV="1">
            <a:off x="9381136" y="6383338"/>
            <a:ext cx="759324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40" name="Text Box 210"/>
          <p:cNvSpPr txBox="1">
            <a:spLocks noChangeArrowheads="1"/>
          </p:cNvSpPr>
          <p:nvPr/>
        </p:nvSpPr>
        <p:spPr bwMode="auto">
          <a:xfrm>
            <a:off x="9515903" y="2060650"/>
            <a:ext cx="9128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 dirty="0">
                <a:latin typeface="Times New Roman" charset="0"/>
                <a:ea typeface="ＭＳ ゴシック" charset="0"/>
                <a:cs typeface="ＭＳ ゴシック" charset="0"/>
              </a:rPr>
              <a:t>Hydrostatic Extrusion</a:t>
            </a:r>
            <a:endParaRPr lang="ja-JP" altLang="en-US" sz="1400" dirty="0">
              <a:latin typeface="Times New Roman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502" name="下カーブ矢印 501"/>
          <p:cNvSpPr/>
          <p:nvPr/>
        </p:nvSpPr>
        <p:spPr>
          <a:xfrm>
            <a:off x="6812360" y="2484888"/>
            <a:ext cx="3184348" cy="388727"/>
          </a:xfrm>
          <a:prstGeom prst="curvedDownArrow">
            <a:avLst>
              <a:gd name="adj1" fmla="val 10889"/>
              <a:gd name="adj2" fmla="val 33533"/>
              <a:gd name="adj3" fmla="val 2500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sp>
        <p:nvSpPr>
          <p:cNvPr id="41042" name="Line 472"/>
          <p:cNvSpPr>
            <a:spLocks noChangeShapeType="1"/>
          </p:cNvSpPr>
          <p:nvPr/>
        </p:nvSpPr>
        <p:spPr bwMode="auto">
          <a:xfrm flipH="1" flipV="1">
            <a:off x="7896200" y="2636912"/>
            <a:ext cx="0" cy="636974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1043" name="Line 472"/>
          <p:cNvSpPr>
            <a:spLocks noChangeShapeType="1"/>
          </p:cNvSpPr>
          <p:nvPr/>
        </p:nvSpPr>
        <p:spPr bwMode="auto">
          <a:xfrm flipV="1">
            <a:off x="9543781" y="2780928"/>
            <a:ext cx="9949" cy="486435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sp>
        <p:nvSpPr>
          <p:cNvPr id="496" name="下カーブ矢印 495"/>
          <p:cNvSpPr/>
          <p:nvPr/>
        </p:nvSpPr>
        <p:spPr>
          <a:xfrm flipH="1">
            <a:off x="5102671" y="836712"/>
            <a:ext cx="4958018" cy="1055629"/>
          </a:xfrm>
          <a:prstGeom prst="curvedDownArrow">
            <a:avLst>
              <a:gd name="adj1" fmla="val 10889"/>
              <a:gd name="adj2" fmla="val 33533"/>
              <a:gd name="adj3" fmla="val 25000"/>
            </a:avLst>
          </a:prstGeom>
          <a:solidFill>
            <a:srgbClr val="008000"/>
          </a:solidFill>
          <a:ln>
            <a:solidFill>
              <a:srgbClr val="008000"/>
            </a:solidFill>
          </a:ln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29" tIns="45715" rIns="91429" bIns="45715" anchor="ctr"/>
          <a:lstStyle/>
          <a:p>
            <a:pPr algn="ctr">
              <a:defRPr/>
            </a:pPr>
            <a:endParaRPr lang="ja-JP" altLang="en-US">
              <a:solidFill>
                <a:schemeClr val="tx1"/>
              </a:solidFill>
            </a:endParaRPr>
          </a:p>
        </p:txBody>
      </p:sp>
      <p:pic>
        <p:nvPicPr>
          <p:cNvPr id="497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75" y="1942835"/>
            <a:ext cx="1680012" cy="166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98" name="Line 474"/>
          <p:cNvSpPr>
            <a:spLocks noChangeShapeType="1"/>
          </p:cNvSpPr>
          <p:nvPr/>
        </p:nvSpPr>
        <p:spPr bwMode="auto">
          <a:xfrm flipH="1">
            <a:off x="9281860" y="3336750"/>
            <a:ext cx="432638" cy="2975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square" lIns="91429" tIns="45715" rIns="91429" bIns="45715" anchor="ctr">
            <a:spAutoFit/>
          </a:bodyPr>
          <a:lstStyle/>
          <a:p>
            <a:endParaRPr lang="ja-JP" altLang="en-US"/>
          </a:p>
        </p:txBody>
      </p:sp>
      <p:grpSp>
        <p:nvGrpSpPr>
          <p:cNvPr id="499" name="Group 234"/>
          <p:cNvGrpSpPr>
            <a:grpSpLocks noChangeAspect="1"/>
          </p:cNvGrpSpPr>
          <p:nvPr/>
        </p:nvGrpSpPr>
        <p:grpSpPr bwMode="auto">
          <a:xfrm flipH="1" flipV="1">
            <a:off x="9277915" y="1536913"/>
            <a:ext cx="1227138" cy="411162"/>
            <a:chOff x="1248" y="4464"/>
            <a:chExt cx="1866" cy="624"/>
          </a:xfrm>
        </p:grpSpPr>
        <p:sp>
          <p:nvSpPr>
            <p:cNvPr id="500" name="Rectangle 235"/>
            <p:cNvSpPr>
              <a:spLocks noChangeAspect="1" noChangeArrowheads="1"/>
            </p:cNvSpPr>
            <p:nvPr/>
          </p:nvSpPr>
          <p:spPr bwMode="auto">
            <a:xfrm>
              <a:off x="1316" y="4464"/>
              <a:ext cx="207" cy="62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1" name="Rectangle 236"/>
            <p:cNvSpPr>
              <a:spLocks noChangeAspect="1" noChangeArrowheads="1"/>
            </p:cNvSpPr>
            <p:nvPr/>
          </p:nvSpPr>
          <p:spPr bwMode="auto">
            <a:xfrm>
              <a:off x="1523" y="4464"/>
              <a:ext cx="1089" cy="624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3" name="Rectangle 237" descr="10%"/>
            <p:cNvSpPr>
              <a:spLocks noChangeAspect="1" noChangeArrowheads="1"/>
            </p:cNvSpPr>
            <p:nvPr/>
          </p:nvSpPr>
          <p:spPr bwMode="auto">
            <a:xfrm>
              <a:off x="1523" y="4620"/>
              <a:ext cx="1089" cy="312"/>
            </a:xfrm>
            <a:prstGeom prst="rect">
              <a:avLst/>
            </a:prstGeom>
            <a:pattFill prst="pct10">
              <a:fgClr>
                <a:schemeClr val="tx1"/>
              </a:fgClr>
              <a:bgClr>
                <a:srgbClr val="FFFFFF"/>
              </a:bgClr>
            </a:patt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4" name="Rectangle 238"/>
            <p:cNvSpPr>
              <a:spLocks noChangeAspect="1" noChangeArrowheads="1"/>
            </p:cNvSpPr>
            <p:nvPr/>
          </p:nvSpPr>
          <p:spPr bwMode="auto">
            <a:xfrm>
              <a:off x="1316" y="4745"/>
              <a:ext cx="207" cy="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5" name="Freeform 239"/>
            <p:cNvSpPr>
              <a:spLocks noChangeAspect="1"/>
            </p:cNvSpPr>
            <p:nvPr/>
          </p:nvSpPr>
          <p:spPr bwMode="auto">
            <a:xfrm>
              <a:off x="1524" y="4620"/>
              <a:ext cx="162" cy="132"/>
            </a:xfrm>
            <a:custGeom>
              <a:avLst/>
              <a:gdLst>
                <a:gd name="T0" fmla="*/ 0 w 162"/>
                <a:gd name="T1" fmla="*/ 132 h 132"/>
                <a:gd name="T2" fmla="*/ 56 w 162"/>
                <a:gd name="T3" fmla="*/ 132 h 132"/>
                <a:gd name="T4" fmla="*/ 162 w 162"/>
                <a:gd name="T5" fmla="*/ 0 h 132"/>
                <a:gd name="T6" fmla="*/ 0 w 162"/>
                <a:gd name="T7" fmla="*/ 0 h 132"/>
                <a:gd name="T8" fmla="*/ 0 w 16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132"/>
                <a:gd name="T17" fmla="*/ 162 w 16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132">
                  <a:moveTo>
                    <a:pt x="0" y="132"/>
                  </a:moveTo>
                  <a:lnTo>
                    <a:pt x="56" y="132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6" name="Freeform 240"/>
            <p:cNvSpPr>
              <a:spLocks noChangeAspect="1"/>
            </p:cNvSpPr>
            <p:nvPr/>
          </p:nvSpPr>
          <p:spPr bwMode="auto">
            <a:xfrm flipV="1">
              <a:off x="1524" y="4798"/>
              <a:ext cx="162" cy="132"/>
            </a:xfrm>
            <a:custGeom>
              <a:avLst/>
              <a:gdLst>
                <a:gd name="T0" fmla="*/ 0 w 162"/>
                <a:gd name="T1" fmla="*/ 132 h 132"/>
                <a:gd name="T2" fmla="*/ 56 w 162"/>
                <a:gd name="T3" fmla="*/ 132 h 132"/>
                <a:gd name="T4" fmla="*/ 162 w 162"/>
                <a:gd name="T5" fmla="*/ 0 h 132"/>
                <a:gd name="T6" fmla="*/ 0 w 162"/>
                <a:gd name="T7" fmla="*/ 0 h 132"/>
                <a:gd name="T8" fmla="*/ 0 w 16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2"/>
                <a:gd name="T16" fmla="*/ 0 h 132"/>
                <a:gd name="T17" fmla="*/ 162 w 162"/>
                <a:gd name="T18" fmla="*/ 132 h 13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2" h="132">
                  <a:moveTo>
                    <a:pt x="0" y="132"/>
                  </a:moveTo>
                  <a:lnTo>
                    <a:pt x="56" y="132"/>
                  </a:lnTo>
                  <a:lnTo>
                    <a:pt x="162" y="0"/>
                  </a:lnTo>
                  <a:lnTo>
                    <a:pt x="0" y="0"/>
                  </a:lnTo>
                  <a:lnTo>
                    <a:pt x="0" y="132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7" name="Freeform 241"/>
            <p:cNvSpPr>
              <a:spLocks noChangeAspect="1"/>
            </p:cNvSpPr>
            <p:nvPr/>
          </p:nvSpPr>
          <p:spPr bwMode="auto">
            <a:xfrm>
              <a:off x="1248" y="4654"/>
              <a:ext cx="1011" cy="240"/>
            </a:xfrm>
            <a:custGeom>
              <a:avLst/>
              <a:gdLst>
                <a:gd name="T0" fmla="*/ 0 w 1011"/>
                <a:gd name="T1" fmla="*/ 96 h 240"/>
                <a:gd name="T2" fmla="*/ 0 w 1011"/>
                <a:gd name="T3" fmla="*/ 144 h 240"/>
                <a:gd name="T4" fmla="*/ 336 w 1011"/>
                <a:gd name="T5" fmla="*/ 144 h 240"/>
                <a:gd name="T6" fmla="*/ 410 w 1011"/>
                <a:gd name="T7" fmla="*/ 240 h 240"/>
                <a:gd name="T8" fmla="*/ 1011 w 1011"/>
                <a:gd name="T9" fmla="*/ 239 h 240"/>
                <a:gd name="T10" fmla="*/ 1011 w 1011"/>
                <a:gd name="T11" fmla="*/ 2 h 240"/>
                <a:gd name="T12" fmla="*/ 410 w 1011"/>
                <a:gd name="T13" fmla="*/ 0 h 240"/>
                <a:gd name="T14" fmla="*/ 336 w 1011"/>
                <a:gd name="T15" fmla="*/ 96 h 240"/>
                <a:gd name="T16" fmla="*/ 0 w 1011"/>
                <a:gd name="T17" fmla="*/ 96 h 2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11"/>
                <a:gd name="T28" fmla="*/ 0 h 240"/>
                <a:gd name="T29" fmla="*/ 1011 w 1011"/>
                <a:gd name="T30" fmla="*/ 240 h 24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11" h="240">
                  <a:moveTo>
                    <a:pt x="0" y="96"/>
                  </a:moveTo>
                  <a:lnTo>
                    <a:pt x="0" y="144"/>
                  </a:lnTo>
                  <a:lnTo>
                    <a:pt x="336" y="144"/>
                  </a:lnTo>
                  <a:lnTo>
                    <a:pt x="410" y="240"/>
                  </a:lnTo>
                  <a:lnTo>
                    <a:pt x="1011" y="239"/>
                  </a:lnTo>
                  <a:lnTo>
                    <a:pt x="1011" y="2"/>
                  </a:lnTo>
                  <a:lnTo>
                    <a:pt x="410" y="0"/>
                  </a:lnTo>
                  <a:lnTo>
                    <a:pt x="336" y="96"/>
                  </a:lnTo>
                  <a:lnTo>
                    <a:pt x="0" y="96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8" name="Rectangle 242"/>
            <p:cNvSpPr>
              <a:spLocks noChangeAspect="1" noChangeArrowheads="1"/>
            </p:cNvSpPr>
            <p:nvPr/>
          </p:nvSpPr>
          <p:spPr bwMode="auto">
            <a:xfrm>
              <a:off x="2352" y="4620"/>
              <a:ext cx="621" cy="31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Gill Sans MT" charset="0"/>
                <a:ea typeface="ＭＳ ゴシック" charset="0"/>
                <a:cs typeface="ＭＳ ゴシック" charset="0"/>
              </a:endParaRPr>
            </a:p>
          </p:txBody>
        </p:sp>
        <p:sp>
          <p:nvSpPr>
            <p:cNvPr id="509" name="Line 243"/>
            <p:cNvSpPr>
              <a:spLocks noChangeAspect="1" noChangeShapeType="1"/>
            </p:cNvSpPr>
            <p:nvPr/>
          </p:nvSpPr>
          <p:spPr bwMode="auto">
            <a:xfrm flipH="1">
              <a:off x="2967" y="472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0" name="Line 244"/>
            <p:cNvSpPr>
              <a:spLocks noChangeAspect="1" noChangeShapeType="1"/>
            </p:cNvSpPr>
            <p:nvPr/>
          </p:nvSpPr>
          <p:spPr bwMode="auto">
            <a:xfrm flipH="1">
              <a:off x="2964" y="4659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1" name="Line 245"/>
            <p:cNvSpPr>
              <a:spLocks noChangeAspect="1" noChangeShapeType="1"/>
            </p:cNvSpPr>
            <p:nvPr/>
          </p:nvSpPr>
          <p:spPr bwMode="auto">
            <a:xfrm flipH="1">
              <a:off x="2970" y="484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2" name="Line 246"/>
            <p:cNvSpPr>
              <a:spLocks noChangeAspect="1" noChangeShapeType="1"/>
            </p:cNvSpPr>
            <p:nvPr/>
          </p:nvSpPr>
          <p:spPr bwMode="auto">
            <a:xfrm flipH="1">
              <a:off x="2967" y="4788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13" name="Line 247"/>
            <p:cNvSpPr>
              <a:spLocks noChangeAspect="1" noChangeShapeType="1"/>
            </p:cNvSpPr>
            <p:nvPr/>
          </p:nvSpPr>
          <p:spPr bwMode="auto">
            <a:xfrm flipH="1">
              <a:off x="2970" y="4905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492" name="image95.png" descr="image95.png">
            <a:extLst>
              <a:ext uri="{FF2B5EF4-FFF2-40B4-BE49-F238E27FC236}">
                <a16:creationId xmlns:a16="http://schemas.microsoft.com/office/drawing/2014/main" id="{1152F39F-28AC-8747-BC4E-BD27B8AFC73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111486" y="2281319"/>
            <a:ext cx="2780343" cy="990360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Picture 4">
            <a:extLst>
              <a:ext uri="{FF2B5EF4-FFF2-40B4-BE49-F238E27FC236}">
                <a16:creationId xmlns:a16="http://schemas.microsoft.com/office/drawing/2014/main" id="{78B1EE5C-280B-314C-A55E-3173CD0DD2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1973" y="3915385"/>
            <a:ext cx="2114524" cy="207200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  <a:ext uri="{53640926-AAD7-44d8-BBD7-CCE9431645EC}">
              <a14:shadowObscured xmlns:lc="http://schemas.openxmlformats.org/drawingml/2006/lockedCanvas" xmlns="" xmlns:o="urn:schemas-microsoft-com:office:office" xmlns:v="urn:schemas-microsoft-com:vml" xmlns:w10="urn:schemas-microsoft-com:office:word" xmlns:w="http://schemas.openxmlformats.org/wordprocessingml/2006/main" xmlns:a14="http://schemas.microsoft.com/office/drawing/2010/main" xmlns:pic="http://schemas.openxmlformats.org/drawingml/2006/picture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p="http://schemas.openxmlformats.org/drawingml/2006/wordprocessingDrawing" xmlns:wp14="http://schemas.microsoft.com/office/word/2010/wordprocessingDrawing" xmlns:m="http://schemas.openxmlformats.org/officeDocument/2006/math" xmlns:mv="urn:schemas-microsoft-com:mac:vml" xmlns:mc="http://schemas.openxmlformats.org/markup-compatibility/2006" xmlns:mo="http://schemas.microsoft.com/office/mac/office/2008/main" xmlns:wpc="http://schemas.microsoft.com/office/word/2010/wordprocessingCanvas"/>
            </a:ext>
          </a:extLst>
        </p:spPr>
      </p:pic>
      <p:sp>
        <p:nvSpPr>
          <p:cNvPr id="495" name="スライド番号プレースホルダー 1">
            <a:extLst>
              <a:ext uri="{FF2B5EF4-FFF2-40B4-BE49-F238E27FC236}">
                <a16:creationId xmlns:a16="http://schemas.microsoft.com/office/drawing/2014/main" id="{E105057D-2F7A-8A49-858E-569458400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10297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>
            <a:extLst>
              <a:ext uri="{FF2B5EF4-FFF2-40B4-BE49-F238E27FC236}">
                <a16:creationId xmlns:a16="http://schemas.microsoft.com/office/drawing/2014/main" id="{5EC4C1D7-AB02-B741-B90F-ADC368D3C89D}"/>
              </a:ext>
            </a:extLst>
          </p:cNvPr>
          <p:cNvSpPr/>
          <p:nvPr/>
        </p:nvSpPr>
        <p:spPr>
          <a:xfrm>
            <a:off x="178494" y="1739543"/>
            <a:ext cx="7279227" cy="48031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93168" y="451671"/>
            <a:ext cx="7499350" cy="1143000"/>
          </a:xfrm>
        </p:spPr>
        <p:txBody>
          <a:bodyPr/>
          <a:lstStyle/>
          <a:p>
            <a:r>
              <a:rPr kumimoji="1" lang="en-US" altLang="ja-JP" b="1" dirty="0"/>
              <a:t>Multi-filament Superconductor</a:t>
            </a:r>
            <a:br>
              <a:rPr lang="en-US" altLang="ja-JP" b="1" dirty="0"/>
            </a:br>
            <a:r>
              <a:rPr lang="en-US" altLang="ja-JP" b="1" dirty="0"/>
              <a:t>Magnetization</a:t>
            </a:r>
            <a:endParaRPr kumimoji="1" lang="en-US" altLang="ja-JP" b="1" dirty="0"/>
          </a:p>
        </p:txBody>
      </p:sp>
      <p:sp>
        <p:nvSpPr>
          <p:cNvPr id="92" name="スライド番号プレースホルダー 1">
            <a:extLst>
              <a:ext uri="{FF2B5EF4-FFF2-40B4-BE49-F238E27FC236}">
                <a16:creationId xmlns:a16="http://schemas.microsoft.com/office/drawing/2014/main" id="{54273807-0AA3-9B40-ADC9-1A07FB5B6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8635" y="1270658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38</a:t>
            </a:fld>
            <a:endParaRPr lang="ja-JP" altLang="en-US"/>
          </a:p>
        </p:txBody>
      </p:sp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3C322E9F-CD55-FF4D-A4F0-BAE4BB12FABB}"/>
              </a:ext>
            </a:extLst>
          </p:cNvPr>
          <p:cNvCxnSpPr>
            <a:cxnSpLocks/>
          </p:cNvCxnSpPr>
          <p:nvPr/>
        </p:nvCxnSpPr>
        <p:spPr>
          <a:xfrm flipV="1">
            <a:off x="583039" y="2227986"/>
            <a:ext cx="0" cy="4209785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3D1CC26D-534C-FC4A-8E24-6D7549BBA79E}"/>
              </a:ext>
            </a:extLst>
          </p:cNvPr>
          <p:cNvCxnSpPr>
            <a:cxnSpLocks/>
          </p:cNvCxnSpPr>
          <p:nvPr/>
        </p:nvCxnSpPr>
        <p:spPr>
          <a:xfrm>
            <a:off x="178495" y="4743893"/>
            <a:ext cx="6850505" cy="0"/>
          </a:xfrm>
          <a:prstGeom prst="straightConnector1">
            <a:avLst/>
          </a:prstGeom>
          <a:ln>
            <a:solidFill>
              <a:schemeClr val="bg2">
                <a:lumMod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>
            <a:extLst>
              <a:ext uri="{FF2B5EF4-FFF2-40B4-BE49-F238E27FC236}">
                <a16:creationId xmlns:a16="http://schemas.microsoft.com/office/drawing/2014/main" id="{63A1D8EF-0D66-1E44-AE78-D60115F7CD45}"/>
              </a:ext>
            </a:extLst>
          </p:cNvPr>
          <p:cNvCxnSpPr>
            <a:cxnSpLocks/>
          </p:cNvCxnSpPr>
          <p:nvPr/>
        </p:nvCxnSpPr>
        <p:spPr>
          <a:xfrm flipV="1">
            <a:off x="583039" y="2227986"/>
            <a:ext cx="1873961" cy="251590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3608E0F4-E224-FB43-853E-5F60E5B37F9D}"/>
              </a:ext>
            </a:extLst>
          </p:cNvPr>
          <p:cNvCxnSpPr>
            <a:cxnSpLocks/>
          </p:cNvCxnSpPr>
          <p:nvPr/>
        </p:nvCxnSpPr>
        <p:spPr>
          <a:xfrm flipV="1">
            <a:off x="569546" y="3545995"/>
            <a:ext cx="898008" cy="1212889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円弧 18">
            <a:extLst>
              <a:ext uri="{FF2B5EF4-FFF2-40B4-BE49-F238E27FC236}">
                <a16:creationId xmlns:a16="http://schemas.microsoft.com/office/drawing/2014/main" id="{668B32EE-886D-8A42-A6F1-9B13A6E27022}"/>
              </a:ext>
            </a:extLst>
          </p:cNvPr>
          <p:cNvSpPr/>
          <p:nvPr/>
        </p:nvSpPr>
        <p:spPr>
          <a:xfrm flipH="1" flipV="1">
            <a:off x="972590" y="3985228"/>
            <a:ext cx="11887563" cy="758665"/>
          </a:xfrm>
          <a:prstGeom prst="arc">
            <a:avLst>
              <a:gd name="adj1" fmla="val 16203919"/>
              <a:gd name="adj2" fmla="val 0"/>
            </a:avLst>
          </a:prstGeom>
          <a:ln w="25400">
            <a:solidFill>
              <a:srgbClr val="0070C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弧 21">
            <a:extLst>
              <a:ext uri="{FF2B5EF4-FFF2-40B4-BE49-F238E27FC236}">
                <a16:creationId xmlns:a16="http://schemas.microsoft.com/office/drawing/2014/main" id="{2B853758-6815-244B-8B05-7FC0CAFF151A}"/>
              </a:ext>
            </a:extLst>
          </p:cNvPr>
          <p:cNvSpPr/>
          <p:nvPr/>
        </p:nvSpPr>
        <p:spPr>
          <a:xfrm rot="16200000">
            <a:off x="718731" y="3529929"/>
            <a:ext cx="3025700" cy="2190384"/>
          </a:xfrm>
          <a:prstGeom prst="arc">
            <a:avLst>
              <a:gd name="adj1" fmla="val 19225336"/>
              <a:gd name="adj2" fmla="val 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30" name="直線コネクタ 29">
            <a:extLst>
              <a:ext uri="{FF2B5EF4-FFF2-40B4-BE49-F238E27FC236}">
                <a16:creationId xmlns:a16="http://schemas.microsoft.com/office/drawing/2014/main" id="{98822DB6-47E8-0B4B-BE5C-C1CEFD5AE3D9}"/>
              </a:ext>
            </a:extLst>
          </p:cNvPr>
          <p:cNvCxnSpPr>
            <a:cxnSpLocks/>
          </p:cNvCxnSpPr>
          <p:nvPr/>
        </p:nvCxnSpPr>
        <p:spPr>
          <a:xfrm flipV="1">
            <a:off x="1202069" y="3957638"/>
            <a:ext cx="0" cy="819344"/>
          </a:xfrm>
          <a:prstGeom prst="line">
            <a:avLst/>
          </a:prstGeom>
          <a:ln w="25400">
            <a:solidFill>
              <a:srgbClr val="92D050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グループ化 35">
            <a:extLst>
              <a:ext uri="{FF2B5EF4-FFF2-40B4-BE49-F238E27FC236}">
                <a16:creationId xmlns:a16="http://schemas.microsoft.com/office/drawing/2014/main" id="{B23F03FB-D069-7944-9DAD-3B3C2ADC7D72}"/>
              </a:ext>
            </a:extLst>
          </p:cNvPr>
          <p:cNvGrpSpPr/>
          <p:nvPr/>
        </p:nvGrpSpPr>
        <p:grpSpPr>
          <a:xfrm>
            <a:off x="1136389" y="306799"/>
            <a:ext cx="10539563" cy="5833483"/>
            <a:chOff x="1062844" y="344774"/>
            <a:chExt cx="10539563" cy="5833483"/>
          </a:xfrm>
        </p:grpSpPr>
        <p:sp>
          <p:nvSpPr>
            <p:cNvPr id="33" name="円弧 32">
              <a:extLst>
                <a:ext uri="{FF2B5EF4-FFF2-40B4-BE49-F238E27FC236}">
                  <a16:creationId xmlns:a16="http://schemas.microsoft.com/office/drawing/2014/main" id="{3ED8296A-E9FC-1944-8B22-E223617D9563}"/>
                </a:ext>
              </a:extLst>
            </p:cNvPr>
            <p:cNvSpPr/>
            <p:nvPr/>
          </p:nvSpPr>
          <p:spPr>
            <a:xfrm rot="5400000" flipH="1">
              <a:off x="645186" y="3570215"/>
              <a:ext cx="3025700" cy="2190384"/>
            </a:xfrm>
            <a:prstGeom prst="arc">
              <a:avLst>
                <a:gd name="adj1" fmla="val 19900200"/>
                <a:gd name="adj2" fmla="val 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円弧 33">
              <a:extLst>
                <a:ext uri="{FF2B5EF4-FFF2-40B4-BE49-F238E27FC236}">
                  <a16:creationId xmlns:a16="http://schemas.microsoft.com/office/drawing/2014/main" id="{8C847F16-6E3C-3944-B269-AFD8605F520E}"/>
                </a:ext>
              </a:extLst>
            </p:cNvPr>
            <p:cNvSpPr/>
            <p:nvPr/>
          </p:nvSpPr>
          <p:spPr>
            <a:xfrm rot="5400000" flipH="1">
              <a:off x="4818242" y="-2164964"/>
              <a:ext cx="4274427" cy="9293903"/>
            </a:xfrm>
            <a:prstGeom prst="arc">
              <a:avLst>
                <a:gd name="adj1" fmla="val 6175027"/>
                <a:gd name="adj2" fmla="val 10394293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35" name="直線コネクタ 34">
            <a:extLst>
              <a:ext uri="{FF2B5EF4-FFF2-40B4-BE49-F238E27FC236}">
                <a16:creationId xmlns:a16="http://schemas.microsoft.com/office/drawing/2014/main" id="{E2FB8D53-8BE6-9B4E-B3F7-868D63249725}"/>
              </a:ext>
            </a:extLst>
          </p:cNvPr>
          <p:cNvCxnSpPr>
            <a:cxnSpLocks/>
            <a:stCxn id="39" idx="2"/>
            <a:endCxn id="34" idx="2"/>
          </p:cNvCxnSpPr>
          <p:nvPr/>
        </p:nvCxnSpPr>
        <p:spPr>
          <a:xfrm flipV="1">
            <a:off x="6480419" y="4578055"/>
            <a:ext cx="295556" cy="448258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円弧 38">
            <a:extLst>
              <a:ext uri="{FF2B5EF4-FFF2-40B4-BE49-F238E27FC236}">
                <a16:creationId xmlns:a16="http://schemas.microsoft.com/office/drawing/2014/main" id="{38A05C81-B96F-004C-B101-3D97A7820FD0}"/>
              </a:ext>
            </a:extLst>
          </p:cNvPr>
          <p:cNvSpPr/>
          <p:nvPr/>
        </p:nvSpPr>
        <p:spPr>
          <a:xfrm rot="16200000" flipH="1" flipV="1">
            <a:off x="1753604" y="3960565"/>
            <a:ext cx="9581385" cy="11712311"/>
          </a:xfrm>
          <a:prstGeom prst="arc">
            <a:avLst>
              <a:gd name="adj1" fmla="val 7631056"/>
              <a:gd name="adj2" fmla="val 10754162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5C772EAC-F5A1-2341-BC55-C8A4F3ACC352}"/>
              </a:ext>
            </a:extLst>
          </p:cNvPr>
          <p:cNvSpPr txBox="1"/>
          <p:nvPr/>
        </p:nvSpPr>
        <p:spPr>
          <a:xfrm>
            <a:off x="3702660" y="2224112"/>
            <a:ext cx="2809936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00B050"/>
                </a:solidFill>
              </a:rPr>
              <a:t>Type-I</a:t>
            </a:r>
          </a:p>
          <a:p>
            <a:r>
              <a:rPr kumimoji="1" lang="en-US" altLang="ja-JP" dirty="0">
                <a:solidFill>
                  <a:srgbClr val="0070C0"/>
                </a:solidFill>
              </a:rPr>
              <a:t>Type-II (without Pinning)</a:t>
            </a:r>
          </a:p>
          <a:p>
            <a:r>
              <a:rPr lang="en-US" altLang="ja-JP" dirty="0">
                <a:solidFill>
                  <a:srgbClr val="FF0000"/>
                </a:solidFill>
              </a:rPr>
              <a:t>Type-II (with Pinning)</a:t>
            </a:r>
            <a:endParaRPr kumimoji="1" lang="ja-JP" altLang="en-US">
              <a:solidFill>
                <a:srgbClr val="FF0000"/>
              </a:solidFill>
            </a:endParaRPr>
          </a:p>
        </p:txBody>
      </p:sp>
      <p:cxnSp>
        <p:nvCxnSpPr>
          <p:cNvPr id="49" name="直線矢印コネクタ 48">
            <a:extLst>
              <a:ext uri="{FF2B5EF4-FFF2-40B4-BE49-F238E27FC236}">
                <a16:creationId xmlns:a16="http://schemas.microsoft.com/office/drawing/2014/main" id="{E90C7468-4EC5-754F-BDE7-61048A42E21A}"/>
              </a:ext>
            </a:extLst>
          </p:cNvPr>
          <p:cNvCxnSpPr>
            <a:cxnSpLocks/>
          </p:cNvCxnSpPr>
          <p:nvPr/>
        </p:nvCxnSpPr>
        <p:spPr>
          <a:xfrm>
            <a:off x="3011618" y="3536759"/>
            <a:ext cx="0" cy="244207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テキスト ボックス 60">
            <a:extLst>
              <a:ext uri="{FF2B5EF4-FFF2-40B4-BE49-F238E27FC236}">
                <a16:creationId xmlns:a16="http://schemas.microsoft.com/office/drawing/2014/main" id="{DF5E65DD-BB7E-9C41-9BC0-4A19EBF601B0}"/>
              </a:ext>
            </a:extLst>
          </p:cNvPr>
          <p:cNvSpPr txBox="1"/>
          <p:nvPr/>
        </p:nvSpPr>
        <p:spPr>
          <a:xfrm>
            <a:off x="652268" y="4840908"/>
            <a:ext cx="1879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Magnetization</a:t>
            </a:r>
            <a:endParaRPr lang="en-US" altLang="ja-JP" sz="1600" dirty="0"/>
          </a:p>
          <a:p>
            <a:r>
              <a:rPr lang="ja-JP" altLang="en-US" sz="1600"/>
              <a:t>＝</a:t>
            </a:r>
            <a:r>
              <a:rPr lang="en-US" altLang="ja-JP" sz="1600" dirty="0"/>
              <a:t> Proportional to </a:t>
            </a:r>
          </a:p>
          <a:p>
            <a:r>
              <a:rPr lang="en-US" altLang="ja-JP" sz="1600" dirty="0"/>
              <a:t>     Filament Size</a:t>
            </a:r>
            <a:endParaRPr kumimoji="1" lang="en-US" altLang="ja-JP" sz="1600" dirty="0"/>
          </a:p>
        </p:txBody>
      </p:sp>
      <p:sp>
        <p:nvSpPr>
          <p:cNvPr id="62" name="テキスト ボックス 61">
            <a:extLst>
              <a:ext uri="{FF2B5EF4-FFF2-40B4-BE49-F238E27FC236}">
                <a16:creationId xmlns:a16="http://schemas.microsoft.com/office/drawing/2014/main" id="{1BA6B492-AF47-9644-9F5B-40804AE64AA7}"/>
              </a:ext>
            </a:extLst>
          </p:cNvPr>
          <p:cNvSpPr txBox="1"/>
          <p:nvPr/>
        </p:nvSpPr>
        <p:spPr>
          <a:xfrm>
            <a:off x="618298" y="2268601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–M</a:t>
            </a:r>
            <a:endParaRPr kumimoji="1" lang="ja-JP" altLang="en-US"/>
          </a:p>
        </p:txBody>
      </p:sp>
      <p:sp>
        <p:nvSpPr>
          <p:cNvPr id="63" name="テキスト ボックス 62">
            <a:extLst>
              <a:ext uri="{FF2B5EF4-FFF2-40B4-BE49-F238E27FC236}">
                <a16:creationId xmlns:a16="http://schemas.microsoft.com/office/drawing/2014/main" id="{4DC0661E-57A7-BC4C-8712-625F2112060F}"/>
              </a:ext>
            </a:extLst>
          </p:cNvPr>
          <p:cNvSpPr txBox="1"/>
          <p:nvPr/>
        </p:nvSpPr>
        <p:spPr>
          <a:xfrm>
            <a:off x="6849031" y="4385154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H</a:t>
            </a:r>
            <a:endParaRPr kumimoji="1" lang="ja-JP" altLang="en-US"/>
          </a:p>
        </p:txBody>
      </p:sp>
      <p:grpSp>
        <p:nvGrpSpPr>
          <p:cNvPr id="71" name="グループ化 70">
            <a:extLst>
              <a:ext uri="{FF2B5EF4-FFF2-40B4-BE49-F238E27FC236}">
                <a16:creationId xmlns:a16="http://schemas.microsoft.com/office/drawing/2014/main" id="{EB318D46-AB2A-2348-8BC8-F1A754E7D1EF}"/>
              </a:ext>
            </a:extLst>
          </p:cNvPr>
          <p:cNvGrpSpPr>
            <a:grpSpLocks noChangeAspect="1"/>
          </p:cNvGrpSpPr>
          <p:nvPr/>
        </p:nvGrpSpPr>
        <p:grpSpPr>
          <a:xfrm>
            <a:off x="712473" y="2915615"/>
            <a:ext cx="680890" cy="682644"/>
            <a:chOff x="3962400" y="5724919"/>
            <a:chExt cx="1079500" cy="1082281"/>
          </a:xfrm>
        </p:grpSpPr>
        <p:sp>
          <p:nvSpPr>
            <p:cNvPr id="68" name="円/楕円 67">
              <a:extLst>
                <a:ext uri="{FF2B5EF4-FFF2-40B4-BE49-F238E27FC236}">
                  <a16:creationId xmlns:a16="http://schemas.microsoft.com/office/drawing/2014/main" id="{31E8FAA2-0D03-0347-9986-F576783A0B29}"/>
                </a:ext>
              </a:extLst>
            </p:cNvPr>
            <p:cNvSpPr/>
            <p:nvPr/>
          </p:nvSpPr>
          <p:spPr>
            <a:xfrm>
              <a:off x="3962400" y="5727700"/>
              <a:ext cx="1079500" cy="107950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9" name="月 68">
              <a:extLst>
                <a:ext uri="{FF2B5EF4-FFF2-40B4-BE49-F238E27FC236}">
                  <a16:creationId xmlns:a16="http://schemas.microsoft.com/office/drawing/2014/main" id="{634BF68E-0838-134C-BDC0-8741AC521B94}"/>
                </a:ext>
              </a:extLst>
            </p:cNvPr>
            <p:cNvSpPr/>
            <p:nvPr/>
          </p:nvSpPr>
          <p:spPr>
            <a:xfrm>
              <a:off x="3962400" y="5727700"/>
              <a:ext cx="539750" cy="1079500"/>
            </a:xfrm>
            <a:prstGeom prst="moon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月 69">
              <a:extLst>
                <a:ext uri="{FF2B5EF4-FFF2-40B4-BE49-F238E27FC236}">
                  <a16:creationId xmlns:a16="http://schemas.microsoft.com/office/drawing/2014/main" id="{D555D5D6-AE79-0249-96FD-860F66F1E9A4}"/>
                </a:ext>
              </a:extLst>
            </p:cNvPr>
            <p:cNvSpPr/>
            <p:nvPr/>
          </p:nvSpPr>
          <p:spPr>
            <a:xfrm flipH="1">
              <a:off x="4502150" y="5724919"/>
              <a:ext cx="539750" cy="1079500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78" name="グループ化 77">
            <a:extLst>
              <a:ext uri="{FF2B5EF4-FFF2-40B4-BE49-F238E27FC236}">
                <a16:creationId xmlns:a16="http://schemas.microsoft.com/office/drawing/2014/main" id="{1592D6AF-9F9E-BE4E-90E9-2CD728FBB9AC}"/>
              </a:ext>
            </a:extLst>
          </p:cNvPr>
          <p:cNvGrpSpPr>
            <a:grpSpLocks noChangeAspect="1"/>
          </p:cNvGrpSpPr>
          <p:nvPr/>
        </p:nvGrpSpPr>
        <p:grpSpPr>
          <a:xfrm>
            <a:off x="4717763" y="3479267"/>
            <a:ext cx="709917" cy="705690"/>
            <a:chOff x="4203413" y="2958260"/>
            <a:chExt cx="1092294" cy="1085790"/>
          </a:xfrm>
        </p:grpSpPr>
        <p:sp>
          <p:nvSpPr>
            <p:cNvPr id="73" name="円/楕円 72">
              <a:extLst>
                <a:ext uri="{FF2B5EF4-FFF2-40B4-BE49-F238E27FC236}">
                  <a16:creationId xmlns:a16="http://schemas.microsoft.com/office/drawing/2014/main" id="{9BD79A6B-A39D-8748-9F3C-B74558F1C805}"/>
                </a:ext>
              </a:extLst>
            </p:cNvPr>
            <p:cNvSpPr/>
            <p:nvPr/>
          </p:nvSpPr>
          <p:spPr>
            <a:xfrm>
              <a:off x="4203413" y="295826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6" name="パイ 75">
              <a:extLst>
                <a:ext uri="{FF2B5EF4-FFF2-40B4-BE49-F238E27FC236}">
                  <a16:creationId xmlns:a16="http://schemas.microsoft.com/office/drawing/2014/main" id="{F45E0154-B4F5-C04B-8044-F0C0D9795083}"/>
                </a:ext>
              </a:extLst>
            </p:cNvPr>
            <p:cNvSpPr/>
            <p:nvPr/>
          </p:nvSpPr>
          <p:spPr>
            <a:xfrm>
              <a:off x="4212693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77" name="パイ 76">
              <a:extLst>
                <a:ext uri="{FF2B5EF4-FFF2-40B4-BE49-F238E27FC236}">
                  <a16:creationId xmlns:a16="http://schemas.microsoft.com/office/drawing/2014/main" id="{37896CB8-A592-DF48-93B5-10E61CC68642}"/>
                </a:ext>
              </a:extLst>
            </p:cNvPr>
            <p:cNvSpPr/>
            <p:nvPr/>
          </p:nvSpPr>
          <p:spPr>
            <a:xfrm flipH="1">
              <a:off x="4215707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082F10C6-AE63-1842-B3B7-ABDAD4E63C89}"/>
              </a:ext>
            </a:extLst>
          </p:cNvPr>
          <p:cNvGrpSpPr>
            <a:grpSpLocks noChangeAspect="1"/>
          </p:cNvGrpSpPr>
          <p:nvPr/>
        </p:nvGrpSpPr>
        <p:grpSpPr>
          <a:xfrm>
            <a:off x="6686701" y="4994173"/>
            <a:ext cx="709917" cy="705690"/>
            <a:chOff x="4203413" y="2958260"/>
            <a:chExt cx="1092294" cy="1085790"/>
          </a:xfrm>
        </p:grpSpPr>
        <p:sp>
          <p:nvSpPr>
            <p:cNvPr id="80" name="円/楕円 79">
              <a:extLst>
                <a:ext uri="{FF2B5EF4-FFF2-40B4-BE49-F238E27FC236}">
                  <a16:creationId xmlns:a16="http://schemas.microsoft.com/office/drawing/2014/main" id="{4F6EF245-2F77-7849-826B-0428F89584B8}"/>
                </a:ext>
              </a:extLst>
            </p:cNvPr>
            <p:cNvSpPr/>
            <p:nvPr/>
          </p:nvSpPr>
          <p:spPr>
            <a:xfrm>
              <a:off x="4203413" y="295826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1" name="パイ 80">
              <a:extLst>
                <a:ext uri="{FF2B5EF4-FFF2-40B4-BE49-F238E27FC236}">
                  <a16:creationId xmlns:a16="http://schemas.microsoft.com/office/drawing/2014/main" id="{F413C55D-E246-1945-85EC-279F66ADF90B}"/>
                </a:ext>
              </a:extLst>
            </p:cNvPr>
            <p:cNvSpPr/>
            <p:nvPr/>
          </p:nvSpPr>
          <p:spPr>
            <a:xfrm>
              <a:off x="4212693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82" name="パイ 81">
              <a:extLst>
                <a:ext uri="{FF2B5EF4-FFF2-40B4-BE49-F238E27FC236}">
                  <a16:creationId xmlns:a16="http://schemas.microsoft.com/office/drawing/2014/main" id="{FBDBCA27-CB8C-1545-931E-7E3DF3521773}"/>
                </a:ext>
              </a:extLst>
            </p:cNvPr>
            <p:cNvSpPr/>
            <p:nvPr/>
          </p:nvSpPr>
          <p:spPr>
            <a:xfrm flipH="1">
              <a:off x="4215707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BC42D3F0-7702-944E-AB67-F9AA5770256B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6683884" y="4989103"/>
            <a:ext cx="718150" cy="720000"/>
            <a:chOff x="3962400" y="5724919"/>
            <a:chExt cx="1079500" cy="1082281"/>
          </a:xfrm>
        </p:grpSpPr>
        <p:sp>
          <p:nvSpPr>
            <p:cNvPr id="84" name="円/楕円 83">
              <a:extLst>
                <a:ext uri="{FF2B5EF4-FFF2-40B4-BE49-F238E27FC236}">
                  <a16:creationId xmlns:a16="http://schemas.microsoft.com/office/drawing/2014/main" id="{5C7480F8-9712-F943-9BFC-25358F0DDE59}"/>
                </a:ext>
              </a:extLst>
            </p:cNvPr>
            <p:cNvSpPr/>
            <p:nvPr/>
          </p:nvSpPr>
          <p:spPr>
            <a:xfrm>
              <a:off x="3962400" y="5727700"/>
              <a:ext cx="1079500" cy="107950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5" name="月 84">
              <a:extLst>
                <a:ext uri="{FF2B5EF4-FFF2-40B4-BE49-F238E27FC236}">
                  <a16:creationId xmlns:a16="http://schemas.microsoft.com/office/drawing/2014/main" id="{DE9B3040-7BED-164E-AA3D-0728F97296BE}"/>
                </a:ext>
              </a:extLst>
            </p:cNvPr>
            <p:cNvSpPr/>
            <p:nvPr/>
          </p:nvSpPr>
          <p:spPr>
            <a:xfrm>
              <a:off x="3962400" y="5727700"/>
              <a:ext cx="539750" cy="1079500"/>
            </a:xfrm>
            <a:prstGeom prst="moon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6" name="月 85">
              <a:extLst>
                <a:ext uri="{FF2B5EF4-FFF2-40B4-BE49-F238E27FC236}">
                  <a16:creationId xmlns:a16="http://schemas.microsoft.com/office/drawing/2014/main" id="{D740135D-9EBD-924D-999F-8434BF167A65}"/>
                </a:ext>
              </a:extLst>
            </p:cNvPr>
            <p:cNvSpPr/>
            <p:nvPr/>
          </p:nvSpPr>
          <p:spPr>
            <a:xfrm flipH="1">
              <a:off x="4502150" y="5724919"/>
              <a:ext cx="539750" cy="1079500"/>
            </a:xfrm>
            <a:prstGeom prst="moon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7" name="グループ化 86">
            <a:extLst>
              <a:ext uri="{FF2B5EF4-FFF2-40B4-BE49-F238E27FC236}">
                <a16:creationId xmlns:a16="http://schemas.microsoft.com/office/drawing/2014/main" id="{D0DED35C-D476-FE4F-985B-23ABF8F78A6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4220794" y="5588947"/>
            <a:ext cx="709917" cy="705690"/>
            <a:chOff x="4203413" y="2958260"/>
            <a:chExt cx="1092294" cy="1085790"/>
          </a:xfrm>
        </p:grpSpPr>
        <p:sp>
          <p:nvSpPr>
            <p:cNvPr id="88" name="円/楕円 87">
              <a:extLst>
                <a:ext uri="{FF2B5EF4-FFF2-40B4-BE49-F238E27FC236}">
                  <a16:creationId xmlns:a16="http://schemas.microsoft.com/office/drawing/2014/main" id="{14AE04D5-6329-D94C-9A7C-B9BF11222815}"/>
                </a:ext>
              </a:extLst>
            </p:cNvPr>
            <p:cNvSpPr/>
            <p:nvPr/>
          </p:nvSpPr>
          <p:spPr>
            <a:xfrm>
              <a:off x="4203413" y="2958260"/>
              <a:ext cx="1080000" cy="108000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9" name="パイ 88">
              <a:extLst>
                <a:ext uri="{FF2B5EF4-FFF2-40B4-BE49-F238E27FC236}">
                  <a16:creationId xmlns:a16="http://schemas.microsoft.com/office/drawing/2014/main" id="{E545EC50-EDBC-BF40-9BD4-D496C020380E}"/>
                </a:ext>
              </a:extLst>
            </p:cNvPr>
            <p:cNvSpPr/>
            <p:nvPr/>
          </p:nvSpPr>
          <p:spPr>
            <a:xfrm>
              <a:off x="4212693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  <p:sp>
          <p:nvSpPr>
            <p:cNvPr id="90" name="パイ 89">
              <a:extLst>
                <a:ext uri="{FF2B5EF4-FFF2-40B4-BE49-F238E27FC236}">
                  <a16:creationId xmlns:a16="http://schemas.microsoft.com/office/drawing/2014/main" id="{B8A0D60A-091A-A64E-B8A8-241D4E32E650}"/>
                </a:ext>
              </a:extLst>
            </p:cNvPr>
            <p:cNvSpPr/>
            <p:nvPr/>
          </p:nvSpPr>
          <p:spPr>
            <a:xfrm flipH="1">
              <a:off x="4215707" y="2964050"/>
              <a:ext cx="1080000" cy="1080000"/>
            </a:xfrm>
            <a:prstGeom prst="pie">
              <a:avLst>
                <a:gd name="adj1" fmla="val 5387487"/>
                <a:gd name="adj2" fmla="val 16200000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solidFill>
                  <a:schemeClr val="tx1"/>
                </a:solidFill>
              </a:endParaRPr>
            </a:p>
          </p:txBody>
        </p:sp>
      </p:grpSp>
      <p:pic>
        <p:nvPicPr>
          <p:cNvPr id="97" name="Picture 12" descr="FilamentCouple1.psd                                            000642B2Macintosh HD                   B7472E7A:">
            <a:extLst>
              <a:ext uri="{FF2B5EF4-FFF2-40B4-BE49-F238E27FC236}">
                <a16:creationId xmlns:a16="http://schemas.microsoft.com/office/drawing/2014/main" id="{EC180B00-E1C3-EE4A-9E2E-1FF60090A5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5187" y="4295797"/>
            <a:ext cx="3219893" cy="23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テキスト ボックス 97">
            <a:extLst>
              <a:ext uri="{FF2B5EF4-FFF2-40B4-BE49-F238E27FC236}">
                <a16:creationId xmlns:a16="http://schemas.microsoft.com/office/drawing/2014/main" id="{79261C39-414A-3D4D-99AC-7CE658FD3709}"/>
              </a:ext>
            </a:extLst>
          </p:cNvPr>
          <p:cNvSpPr txBox="1"/>
          <p:nvPr/>
        </p:nvSpPr>
        <p:spPr>
          <a:xfrm>
            <a:off x="1144562" y="1785404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Shielding Current with </a:t>
            </a:r>
            <a:r>
              <a:rPr lang="en-US" altLang="ja-JP" dirty="0" err="1"/>
              <a:t>Jc</a:t>
            </a:r>
            <a:endParaRPr kumimoji="1" lang="ja-JP" altLang="en-US"/>
          </a:p>
        </p:txBody>
      </p:sp>
      <p:cxnSp>
        <p:nvCxnSpPr>
          <p:cNvPr id="100" name="直線矢印コネクタ 99">
            <a:extLst>
              <a:ext uri="{FF2B5EF4-FFF2-40B4-BE49-F238E27FC236}">
                <a16:creationId xmlns:a16="http://schemas.microsoft.com/office/drawing/2014/main" id="{95CFF777-D4F2-DB4C-8D85-50547CB470B5}"/>
              </a:ext>
            </a:extLst>
          </p:cNvPr>
          <p:cNvCxnSpPr/>
          <p:nvPr/>
        </p:nvCxnSpPr>
        <p:spPr>
          <a:xfrm flipH="1">
            <a:off x="1223140" y="2126821"/>
            <a:ext cx="805764" cy="8645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テキスト ボックス 100">
            <a:extLst>
              <a:ext uri="{FF2B5EF4-FFF2-40B4-BE49-F238E27FC236}">
                <a16:creationId xmlns:a16="http://schemas.microsoft.com/office/drawing/2014/main" id="{DB04EC6C-1741-8349-B8ED-6508837BC2EC}"/>
              </a:ext>
            </a:extLst>
          </p:cNvPr>
          <p:cNvSpPr txBox="1"/>
          <p:nvPr/>
        </p:nvSpPr>
        <p:spPr>
          <a:xfrm>
            <a:off x="1263778" y="2792569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+</a:t>
            </a:r>
            <a:r>
              <a:rPr kumimoji="1" lang="en-US" altLang="ja-JP" b="1" i="1" dirty="0" err="1">
                <a:solidFill>
                  <a:srgbClr val="FF0000"/>
                </a:solidFill>
              </a:rPr>
              <a:t>J</a:t>
            </a:r>
            <a:r>
              <a:rPr kumimoji="1" lang="en-US" altLang="ja-JP" b="1" i="1" baseline="-25000" dirty="0" err="1">
                <a:solidFill>
                  <a:srgbClr val="FF0000"/>
                </a:solidFill>
              </a:rPr>
              <a:t>c</a:t>
            </a:r>
            <a:endParaRPr kumimoji="1" lang="ja-JP" altLang="en-US" b="1" i="1" baseline="-25000">
              <a:solidFill>
                <a:srgbClr val="FF0000"/>
              </a:solidFill>
            </a:endParaRPr>
          </a:p>
        </p:txBody>
      </p:sp>
      <p:sp>
        <p:nvSpPr>
          <p:cNvPr id="102" name="テキスト ボックス 101">
            <a:extLst>
              <a:ext uri="{FF2B5EF4-FFF2-40B4-BE49-F238E27FC236}">
                <a16:creationId xmlns:a16="http://schemas.microsoft.com/office/drawing/2014/main" id="{B513F2F3-ADEE-3847-8FFD-9AFF7BF79593}"/>
              </a:ext>
            </a:extLst>
          </p:cNvPr>
          <p:cNvSpPr txBox="1"/>
          <p:nvPr/>
        </p:nvSpPr>
        <p:spPr>
          <a:xfrm>
            <a:off x="513811" y="2669787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+</a:t>
            </a:r>
            <a:r>
              <a:rPr kumimoji="1" lang="en-US" altLang="ja-JP" b="1" i="1" dirty="0" err="1">
                <a:solidFill>
                  <a:srgbClr val="00B050"/>
                </a:solidFill>
              </a:rPr>
              <a:t>J</a:t>
            </a:r>
            <a:r>
              <a:rPr kumimoji="1" lang="en-US" altLang="ja-JP" b="1" i="1" baseline="-25000" dirty="0" err="1">
                <a:solidFill>
                  <a:srgbClr val="00B050"/>
                </a:solidFill>
              </a:rPr>
              <a:t>c</a:t>
            </a:r>
            <a:endParaRPr kumimoji="1" lang="ja-JP" altLang="en-US" b="1" i="1" baseline="-25000">
              <a:solidFill>
                <a:srgbClr val="00B050"/>
              </a:solidFill>
            </a:endParaRPr>
          </a:p>
        </p:txBody>
      </p:sp>
      <p:pic>
        <p:nvPicPr>
          <p:cNvPr id="94" name="Picture 6" descr="FilamentCoupling.psd                                           000642B2Macintosh HD                   B7472E7A:">
            <a:extLst>
              <a:ext uri="{FF2B5EF4-FFF2-40B4-BE49-F238E27FC236}">
                <a16:creationId xmlns:a16="http://schemas.microsoft.com/office/drawing/2014/main" id="{86DB67F7-7916-9542-BDD7-F9027A14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7862" y="984424"/>
            <a:ext cx="2509566" cy="38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" name="テキスト ボックス 103">
            <a:extLst>
              <a:ext uri="{FF2B5EF4-FFF2-40B4-BE49-F238E27FC236}">
                <a16:creationId xmlns:a16="http://schemas.microsoft.com/office/drawing/2014/main" id="{9C30F171-352D-AD49-95F3-76AA96C8B342}"/>
              </a:ext>
            </a:extLst>
          </p:cNvPr>
          <p:cNvSpPr txBox="1"/>
          <p:nvPr/>
        </p:nvSpPr>
        <p:spPr>
          <a:xfrm>
            <a:off x="7548054" y="546778"/>
            <a:ext cx="31254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Coupling between Filaments</a:t>
            </a:r>
            <a:endParaRPr kumimoji="1" lang="ja-JP" altLang="en-US"/>
          </a:p>
        </p:txBody>
      </p:sp>
      <p:sp>
        <p:nvSpPr>
          <p:cNvPr id="105" name="テキスト ボックス 104">
            <a:extLst>
              <a:ext uri="{FF2B5EF4-FFF2-40B4-BE49-F238E27FC236}">
                <a16:creationId xmlns:a16="http://schemas.microsoft.com/office/drawing/2014/main" id="{F2DD0D56-FF7F-824D-AAFA-8BA54C2F4652}"/>
              </a:ext>
            </a:extLst>
          </p:cNvPr>
          <p:cNvSpPr txBox="1"/>
          <p:nvPr/>
        </p:nvSpPr>
        <p:spPr>
          <a:xfrm>
            <a:off x="9837877" y="3977330"/>
            <a:ext cx="20757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Twist to de-couple</a:t>
            </a:r>
          </a:p>
        </p:txBody>
      </p:sp>
    </p:spTree>
    <p:extLst>
      <p:ext uri="{BB962C8B-B14F-4D97-AF65-F5344CB8AC3E}">
        <p14:creationId xmlns:p14="http://schemas.microsoft.com/office/powerpoint/2010/main" val="8151991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Quench and Protection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750596" y="1864419"/>
            <a:ext cx="9520158" cy="4677168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Quench = Abrupt phase transition to normal</a:t>
            </a:r>
          </a:p>
          <a:p>
            <a:r>
              <a:rPr lang="en-US" altLang="ja-JP" dirty="0"/>
              <a:t>Current flow in Copper </a:t>
            </a:r>
            <a:r>
              <a:rPr lang="ja-JP" altLang="en-US"/>
              <a:t>→</a:t>
            </a:r>
            <a:r>
              <a:rPr lang="en-US" altLang="ja-JP" dirty="0"/>
              <a:t> Still fast temperature rise</a:t>
            </a:r>
          </a:p>
          <a:p>
            <a:r>
              <a:rPr kumimoji="1" lang="en-US" altLang="ja-JP" dirty="0"/>
              <a:t>Temperature rise depends: MIITs</a:t>
            </a:r>
          </a:p>
          <a:p>
            <a:endParaRPr lang="en-US" altLang="ja-JP" dirty="0"/>
          </a:p>
          <a:p>
            <a:endParaRPr kumimoji="1" lang="en-US" altLang="ja-JP" dirty="0"/>
          </a:p>
          <a:p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MIITs/I</a:t>
            </a:r>
            <a:r>
              <a:rPr lang="en-US" altLang="ja-JP" baseline="30000" dirty="0"/>
              <a:t>2</a:t>
            </a:r>
            <a:r>
              <a:rPr lang="en-US" altLang="ja-JP" dirty="0"/>
              <a:t>: time to reach a temperature</a:t>
            </a:r>
          </a:p>
          <a:p>
            <a:pPr marL="457200" lvl="1" indent="0">
              <a:buNone/>
            </a:pPr>
            <a:r>
              <a:rPr lang="en-US" altLang="ja-JP" dirty="0"/>
              <a:t>			            Cu/</a:t>
            </a:r>
            <a:r>
              <a:rPr lang="en-US" altLang="ja-JP" dirty="0" err="1"/>
              <a:t>NbTi</a:t>
            </a:r>
            <a:r>
              <a:rPr lang="en-US" altLang="ja-JP" dirty="0"/>
              <a:t>=1, 400 A/mm</a:t>
            </a:r>
            <a:r>
              <a:rPr lang="en-US" altLang="ja-JP" baseline="30000" dirty="0"/>
              <a:t>2</a:t>
            </a:r>
            <a:r>
              <a:rPr lang="en-US" altLang="ja-JP" dirty="0"/>
              <a:t> </a:t>
            </a:r>
            <a:r>
              <a:rPr lang="ja-JP" altLang="en-US" dirty="0"/>
              <a:t>→</a:t>
            </a:r>
            <a:endParaRPr kumimoji="1" lang="en-US" altLang="ja-JP" dirty="0"/>
          </a:p>
        </p:txBody>
      </p:sp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136DA43E-929F-FC45-96E6-8DA25D367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39</a:t>
            </a:fld>
            <a:endParaRPr lang="ja-JP" altLang="en-US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0592747"/>
              </p:ext>
            </p:extLst>
          </p:nvPr>
        </p:nvGraphicFramePr>
        <p:xfrm>
          <a:off x="2182396" y="3326703"/>
          <a:ext cx="3976688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2" imgW="1790700" imgH="787400" progId="Equation.3">
                  <p:embed/>
                </p:oleObj>
              </mc:Choice>
              <mc:Fallback>
                <p:oleObj name="数式" r:id="rId2" imgW="17907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82396" y="3326703"/>
                        <a:ext cx="3976688" cy="1752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966200" y="715173"/>
            <a:ext cx="13716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800"/>
              <a:t>Copper</a:t>
            </a: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8128000" y="124857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8966200" y="1248573"/>
            <a:ext cx="13716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n-US" altLang="ja-JP" sz="1800"/>
              <a:t>NbTi</a:t>
            </a: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7899400" y="802486"/>
            <a:ext cx="9588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 dirty="0"/>
              <a:t>Current</a:t>
            </a:r>
          </a:p>
        </p:txBody>
      </p:sp>
      <p:sp>
        <p:nvSpPr>
          <p:cNvPr id="9" name="Line 12"/>
          <p:cNvSpPr>
            <a:spLocks noChangeShapeType="1"/>
          </p:cNvSpPr>
          <p:nvPr/>
        </p:nvSpPr>
        <p:spPr bwMode="auto">
          <a:xfrm>
            <a:off x="10337800" y="1248573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290026"/>
              </p:ext>
            </p:extLst>
          </p:nvPr>
        </p:nvGraphicFramePr>
        <p:xfrm>
          <a:off x="7987764" y="2283518"/>
          <a:ext cx="3810000" cy="188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4" imgW="1879600" imgH="927100" progId="Equation.3">
                  <p:embed/>
                </p:oleObj>
              </mc:Choice>
              <mc:Fallback>
                <p:oleObj name="数式" r:id="rId4" imgW="1879600" imgH="927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87764" y="2283518"/>
                        <a:ext cx="3810000" cy="188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0687407"/>
              </p:ext>
            </p:extLst>
          </p:nvPr>
        </p:nvGraphicFramePr>
        <p:xfrm>
          <a:off x="10414000" y="867573"/>
          <a:ext cx="3810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6" imgW="228600" imgH="177800" progId="Equation.3">
                  <p:embed/>
                </p:oleObj>
              </mc:Choice>
              <mc:Fallback>
                <p:oleObj name="数式" r:id="rId6" imgW="2286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0" y="867573"/>
                        <a:ext cx="381000" cy="296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1314414"/>
              </p:ext>
            </p:extLst>
          </p:nvPr>
        </p:nvGraphicFramePr>
        <p:xfrm>
          <a:off x="10414000" y="1400973"/>
          <a:ext cx="381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数式" r:id="rId8" imgW="254000" imgH="177800" progId="Equation.3">
                  <p:embed/>
                </p:oleObj>
              </mc:Choice>
              <mc:Fallback>
                <p:oleObj name="数式" r:id="rId8" imgW="254000" imgH="177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0" y="1400973"/>
                        <a:ext cx="381000" cy="266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図 15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7764" y="4427540"/>
            <a:ext cx="38925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500504" y="6356921"/>
            <a:ext cx="690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Rapid detection of quench and shutting down current is needed</a:t>
            </a:r>
            <a:endParaRPr kumimoji="1" lang="ja-JP" altLang="en-US" b="1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9A30EA0-C2B4-7949-B4A9-493BC041263B}"/>
              </a:ext>
            </a:extLst>
          </p:cNvPr>
          <p:cNvSpPr txBox="1"/>
          <p:nvPr/>
        </p:nvSpPr>
        <p:spPr>
          <a:xfrm>
            <a:off x="9009837" y="361077"/>
            <a:ext cx="1284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〜10</a:t>
            </a:r>
            <a:r>
              <a:rPr kumimoji="1" lang="en-US" altLang="ja-JP" baseline="30000" dirty="0"/>
              <a:t>-10</a:t>
            </a:r>
            <a:r>
              <a:rPr kumimoji="1" lang="ja-JP" altLang="en-US" baseline="30000"/>
              <a:t> </a:t>
            </a:r>
            <a:r>
              <a:rPr kumimoji="1" lang="en-US" altLang="ja-JP" dirty="0" err="1"/>
              <a:t>Ωm</a:t>
            </a:r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EA818402-B51A-B64E-9EAB-AA079998C522}"/>
              </a:ext>
            </a:extLst>
          </p:cNvPr>
          <p:cNvSpPr txBox="1"/>
          <p:nvPr/>
        </p:nvSpPr>
        <p:spPr>
          <a:xfrm>
            <a:off x="9053474" y="1793563"/>
            <a:ext cx="1207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〜10</a:t>
            </a:r>
            <a:r>
              <a:rPr kumimoji="1" lang="en-US" altLang="ja-JP" baseline="30000" dirty="0"/>
              <a:t>-7</a:t>
            </a:r>
            <a:r>
              <a:rPr kumimoji="1" lang="ja-JP" altLang="en-US" baseline="30000"/>
              <a:t> </a:t>
            </a:r>
            <a:r>
              <a:rPr kumimoji="1" lang="en-US" altLang="ja-JP" dirty="0" err="1"/>
              <a:t>Ωm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21583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Accelerator</a:t>
            </a:r>
            <a:r>
              <a:rPr kumimoji="1" lang="ja-JP" altLang="en-US"/>
              <a:t>？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Accelerate Charged Particle</a:t>
            </a:r>
          </a:p>
          <a:p>
            <a:endParaRPr kumimoji="1" lang="ja-JP" altLang="en-US" dirty="0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32FE30AC-DF55-0B49-B663-FF066FAF2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7D1D6BC-FC86-D246-874A-730D6ACB24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6124" y="300903"/>
            <a:ext cx="5238750" cy="39338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正方形/長方形 5"/>
              <p:cNvSpPr/>
              <p:nvPr/>
            </p:nvSpPr>
            <p:spPr>
              <a:xfrm>
                <a:off x="1913469" y="2799148"/>
                <a:ext cx="5632568" cy="23083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ja-JP" sz="360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altLang="ja-JP" sz="36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360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3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sz="3600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charset="0"/>
                          <a:ea typeface="Cambria Math" panose="02040503050406030204" pitchFamily="18" charset="0"/>
                        </a:rPr>
                        <m:t>𝐸</m:t>
                      </m:r>
                    </m:oMath>
                  </m:oMathPara>
                </a14:m>
                <a:endParaRPr lang="en-US" altLang="ja-JP" sz="3600" b="0" dirty="0">
                  <a:solidFill>
                    <a:schemeClr val="accent2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3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US" altLang="ja-JP" sz="36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:</a:t>
                </a:r>
                <a:r>
                  <a:rPr lang="ja-JP" altLang="en-US" sz="3600" b="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力</a:t>
                </a:r>
                <a:endParaRPr lang="en-US" altLang="ja-JP" sz="3600" b="0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r>
                  <a:rPr lang="en-US" altLang="ja-JP" sz="3600" i="1" dirty="0">
                    <a:ea typeface="Cambria Math" panose="02040503050406030204" pitchFamily="18" charset="0"/>
                  </a:rPr>
                  <a:t>q</a:t>
                </a:r>
                <a:r>
                  <a:rPr lang="en-US" altLang="ja-JP" sz="3600" b="0" dirty="0">
                    <a:ea typeface="Cambria Math" panose="02040503050406030204" pitchFamily="18" charset="0"/>
                  </a:rPr>
                  <a:t>:</a:t>
                </a:r>
                <a:r>
                  <a:rPr lang="en-US" altLang="ja-JP" sz="3600" dirty="0">
                    <a:ea typeface="Cambria Math" panose="02040503050406030204" pitchFamily="18" charset="0"/>
                  </a:rPr>
                  <a:t> Charge</a:t>
                </a:r>
                <a:endParaRPr lang="en-US" altLang="ja-JP" sz="36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altLang="ja-JP" sz="3600" i="1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altLang="ja-JP" sz="3600" b="0" i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charset="0"/>
                        <a:ea typeface="Cambria Math" panose="02040503050406030204" pitchFamily="18" charset="0"/>
                      </a:rPr>
                      <m:t>:</m:t>
                    </m:r>
                    <m:r>
                      <a:rPr lang="en-US" altLang="ja-JP" sz="3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𝐸𝑙𝑒𝑐𝑡𝑟𝑖𝑐</m:t>
                    </m:r>
                    <m:r>
                      <a:rPr lang="en-US" altLang="ja-JP" sz="3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ja-JP" sz="3600" b="0" i="1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𝐹𝑖𝑒𝑙𝑑</m:t>
                    </m:r>
                  </m:oMath>
                </a14:m>
                <a:r>
                  <a:rPr lang="ja-JP" altLang="en-US" sz="3600" dirty="0">
                    <a:solidFill>
                      <a:schemeClr val="accent2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（</a:t>
                </a:r>
                <a:r>
                  <a:rPr lang="en-US" altLang="ja-JP" sz="3600" i="1" dirty="0">
                    <a:solidFill>
                      <a:schemeClr val="accent2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E=V/d</a:t>
                </a:r>
                <a:r>
                  <a:rPr lang="ja-JP" altLang="en-US" sz="3600" dirty="0">
                    <a:solidFill>
                      <a:schemeClr val="accent2">
                        <a:lumMod val="50000"/>
                      </a:schemeClr>
                    </a:solidFill>
                    <a:ea typeface="Cambria Math" panose="02040503050406030204" pitchFamily="18" charset="0"/>
                  </a:rPr>
                  <a:t>）</a:t>
                </a:r>
                <a:endParaRPr lang="en-US" altLang="ja-JP" sz="3600" dirty="0">
                  <a:solidFill>
                    <a:schemeClr val="accent2">
                      <a:lumMod val="50000"/>
                    </a:schemeClr>
                  </a:solidFill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正方形/長方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69" y="2799148"/>
                <a:ext cx="5632568" cy="2308324"/>
              </a:xfrm>
              <a:prstGeom prst="rect">
                <a:avLst/>
              </a:prstGeom>
              <a:blipFill>
                <a:blip r:embed="rId3"/>
                <a:stretch>
                  <a:fillRect l="-3153" r="-2252" b="-92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テキスト ボックス 6"/>
          <p:cNvSpPr txBox="1"/>
          <p:nvPr/>
        </p:nvSpPr>
        <p:spPr>
          <a:xfrm>
            <a:off x="9398681" y="50783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　</a:t>
            </a:r>
            <a:r>
              <a:rPr lang="en-US" altLang="ja-JP" i="1" dirty="0"/>
              <a:t>V</a:t>
            </a:r>
            <a:endParaRPr kumimoji="1" lang="ja-JP" altLang="en-US" i="1" dirty="0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7605507" y="1891593"/>
            <a:ext cx="3146961" cy="2375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9028946" y="15011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d</a:t>
            </a:r>
            <a:endParaRPr kumimoji="1" lang="ja-JP" altLang="en-US" i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A43479C-6DAC-E042-9103-C53B6CD91F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7092" y="4738344"/>
            <a:ext cx="5024908" cy="200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231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Quench Protection</a:t>
            </a: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015732"/>
            <a:ext cx="5264071" cy="3450613"/>
          </a:xfrm>
        </p:spPr>
        <p:txBody>
          <a:bodyPr/>
          <a:lstStyle/>
          <a:p>
            <a:r>
              <a:rPr kumimoji="1" lang="en-US" altLang="ja-JP" dirty="0"/>
              <a:t>Fast Shutting Down of Current</a:t>
            </a:r>
          </a:p>
          <a:p>
            <a:pPr lvl="1"/>
            <a:r>
              <a:rPr lang="en-US" altLang="ja-JP" dirty="0"/>
              <a:t>External Dump Resistor</a:t>
            </a:r>
          </a:p>
          <a:p>
            <a:pPr lvl="2"/>
            <a:r>
              <a:rPr kumimoji="1" lang="en-US" altLang="ja-JP" dirty="0"/>
              <a:t>Extract energy to outside</a:t>
            </a:r>
          </a:p>
          <a:p>
            <a:pPr lvl="2"/>
            <a:r>
              <a:rPr kumimoji="1" lang="en-US" altLang="ja-JP" dirty="0"/>
              <a:t>High terminal voltage</a:t>
            </a:r>
          </a:p>
          <a:p>
            <a:pPr lvl="1"/>
            <a:r>
              <a:rPr lang="en-US" altLang="ja-JP" dirty="0"/>
              <a:t>Quench Protection Heater</a:t>
            </a:r>
          </a:p>
          <a:p>
            <a:pPr lvl="2"/>
            <a:r>
              <a:rPr kumimoji="1" lang="en-US" altLang="ja-JP" dirty="0"/>
              <a:t>Voltage is distributed in the magnet</a:t>
            </a:r>
          </a:p>
          <a:p>
            <a:pPr lvl="2"/>
            <a:r>
              <a:rPr lang="en-US" altLang="ja-JP" dirty="0"/>
              <a:t>The energy is dumped into the magnet</a:t>
            </a:r>
          </a:p>
          <a:p>
            <a:pPr lvl="1"/>
            <a:r>
              <a:rPr kumimoji="1" lang="en-US" altLang="ja-JP" dirty="0"/>
              <a:t>In principle combination of these two methods is used</a:t>
            </a:r>
            <a:endParaRPr kumimoji="1" lang="ja-JP" altLang="en-US" dirty="0"/>
          </a:p>
        </p:txBody>
      </p:sp>
      <p:sp>
        <p:nvSpPr>
          <p:cNvPr id="53" name="スライド番号プレースホルダー 1">
            <a:extLst>
              <a:ext uri="{FF2B5EF4-FFF2-40B4-BE49-F238E27FC236}">
                <a16:creationId xmlns:a16="http://schemas.microsoft.com/office/drawing/2014/main" id="{502FF191-282E-7445-9893-CFC98D792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40</a:t>
            </a:fld>
            <a:endParaRPr lang="ja-JP" altLang="en-US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7752854" y="973138"/>
            <a:ext cx="45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/>
          </a:p>
        </p:txBody>
      </p:sp>
      <p:sp>
        <p:nvSpPr>
          <p:cNvPr id="5" name="AutoShape 6"/>
          <p:cNvSpPr>
            <a:spLocks noChangeArrowheads="1"/>
          </p:cNvSpPr>
          <p:nvPr/>
        </p:nvSpPr>
        <p:spPr bwMode="auto">
          <a:xfrm>
            <a:off x="9581654" y="668338"/>
            <a:ext cx="457200" cy="381000"/>
          </a:xfrm>
          <a:prstGeom prst="triangle">
            <a:avLst>
              <a:gd name="adj" fmla="val 5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9581654" y="1277938"/>
            <a:ext cx="45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ja-JP" altLang="en-US" sz="1800"/>
          </a:p>
        </p:txBody>
      </p:sp>
      <p:sp>
        <p:nvSpPr>
          <p:cNvPr id="7" name="Line 8"/>
          <p:cNvSpPr>
            <a:spLocks noChangeShapeType="1"/>
          </p:cNvSpPr>
          <p:nvPr/>
        </p:nvSpPr>
        <p:spPr bwMode="auto">
          <a:xfrm>
            <a:off x="9581654" y="668338"/>
            <a:ext cx="457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V="1">
            <a:off x="7981454" y="21113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7981454" y="211138"/>
            <a:ext cx="3505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1258054" y="973138"/>
            <a:ext cx="45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ja-JP" altLang="en-US" sz="1800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1486654" y="21113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 flipV="1">
            <a:off x="9810254" y="21113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Line 14"/>
          <p:cNvSpPr>
            <a:spLocks noChangeShapeType="1"/>
          </p:cNvSpPr>
          <p:nvPr/>
        </p:nvSpPr>
        <p:spPr bwMode="auto">
          <a:xfrm flipV="1">
            <a:off x="7981454" y="219233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9276854" y="2954338"/>
            <a:ext cx="2209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Line 16"/>
          <p:cNvSpPr>
            <a:spLocks noChangeShapeType="1"/>
          </p:cNvSpPr>
          <p:nvPr/>
        </p:nvSpPr>
        <p:spPr bwMode="auto">
          <a:xfrm>
            <a:off x="11486654" y="2192338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9810254" y="2497138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8591054" y="2649538"/>
            <a:ext cx="6096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Line 19"/>
          <p:cNvSpPr>
            <a:spLocks noChangeShapeType="1"/>
          </p:cNvSpPr>
          <p:nvPr/>
        </p:nvSpPr>
        <p:spPr bwMode="auto">
          <a:xfrm>
            <a:off x="7981454" y="2954338"/>
            <a:ext cx="60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9810254" y="1049338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792542" y="1277938"/>
            <a:ext cx="461962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800"/>
              <a:t>PS</a:t>
            </a:r>
            <a:endParaRPr lang="ja-JP" altLang="en-US" sz="1800"/>
          </a:p>
        </p:txBody>
      </p:sp>
      <p:sp>
        <p:nvSpPr>
          <p:cNvPr id="21" name="Text Box 23"/>
          <p:cNvSpPr txBox="1">
            <a:spLocks noChangeArrowheads="1"/>
          </p:cNvSpPr>
          <p:nvPr/>
        </p:nvSpPr>
        <p:spPr bwMode="auto">
          <a:xfrm>
            <a:off x="11294567" y="1125538"/>
            <a:ext cx="461962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/>
              <a:t>Magnet</a:t>
            </a:r>
            <a:endParaRPr lang="ja-JP" altLang="en-US" sz="1800"/>
          </a:p>
        </p:txBody>
      </p:sp>
      <p:sp>
        <p:nvSpPr>
          <p:cNvPr id="22" name="Line 24"/>
          <p:cNvSpPr>
            <a:spLocks noChangeShapeType="1"/>
          </p:cNvSpPr>
          <p:nvPr/>
        </p:nvSpPr>
        <p:spPr bwMode="auto">
          <a:xfrm>
            <a:off x="8591054" y="211138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" name="Text Box 27"/>
          <p:cNvSpPr txBox="1">
            <a:spLocks noChangeArrowheads="1"/>
          </p:cNvSpPr>
          <p:nvPr/>
        </p:nvSpPr>
        <p:spPr bwMode="auto">
          <a:xfrm>
            <a:off x="9581654" y="1308100"/>
            <a:ext cx="430213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600"/>
              <a:t>Extraction R</a:t>
            </a:r>
            <a:endParaRPr lang="ja-JP" altLang="en-US" sz="1600"/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9588004" y="4025900"/>
            <a:ext cx="6096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ja-JP" altLang="en-US" sz="1800"/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10350004" y="4025900"/>
            <a:ext cx="4572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ja-JP" altLang="en-US" sz="1800"/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9703892" y="4330700"/>
            <a:ext cx="461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/>
              <a:t>Magnet</a:t>
            </a:r>
            <a:endParaRPr lang="ja-JP" altLang="en-US" sz="1800"/>
          </a:p>
        </p:txBody>
      </p:sp>
      <p:sp>
        <p:nvSpPr>
          <p:cNvPr id="27" name="Text Box 10"/>
          <p:cNvSpPr txBox="1">
            <a:spLocks noChangeArrowheads="1"/>
          </p:cNvSpPr>
          <p:nvPr/>
        </p:nvSpPr>
        <p:spPr bwMode="auto">
          <a:xfrm>
            <a:off x="10386517" y="4230688"/>
            <a:ext cx="4619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ja-JP" sz="1800"/>
              <a:t>Heater</a:t>
            </a:r>
            <a:endParaRPr lang="ja-JP" altLang="en-US" sz="1800"/>
          </a:p>
        </p:txBody>
      </p:sp>
      <p:sp>
        <p:nvSpPr>
          <p:cNvPr id="28" name="Line 11"/>
          <p:cNvSpPr>
            <a:spLocks noChangeShapeType="1"/>
          </p:cNvSpPr>
          <p:nvPr/>
        </p:nvSpPr>
        <p:spPr bwMode="auto">
          <a:xfrm flipV="1">
            <a:off x="10578604" y="35687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9" name="Line 12"/>
          <p:cNvSpPr>
            <a:spLocks noChangeShapeType="1"/>
          </p:cNvSpPr>
          <p:nvPr/>
        </p:nvSpPr>
        <p:spPr bwMode="auto">
          <a:xfrm>
            <a:off x="10578604" y="3568700"/>
            <a:ext cx="269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" name="Line 13"/>
          <p:cNvSpPr>
            <a:spLocks noChangeShapeType="1"/>
          </p:cNvSpPr>
          <p:nvPr/>
        </p:nvSpPr>
        <p:spPr bwMode="auto">
          <a:xfrm>
            <a:off x="10772279" y="3340100"/>
            <a:ext cx="415925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1" name="Line 14"/>
          <p:cNvSpPr>
            <a:spLocks noChangeShapeType="1"/>
          </p:cNvSpPr>
          <p:nvPr/>
        </p:nvSpPr>
        <p:spPr bwMode="auto">
          <a:xfrm>
            <a:off x="11223129" y="35687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Line 15"/>
          <p:cNvSpPr>
            <a:spLocks noChangeShapeType="1"/>
          </p:cNvSpPr>
          <p:nvPr/>
        </p:nvSpPr>
        <p:spPr bwMode="auto">
          <a:xfrm>
            <a:off x="11451729" y="35687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3" name="Line 16"/>
          <p:cNvSpPr>
            <a:spLocks noChangeShapeType="1"/>
          </p:cNvSpPr>
          <p:nvPr/>
        </p:nvSpPr>
        <p:spPr bwMode="auto">
          <a:xfrm>
            <a:off x="11223129" y="45593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4" name="Line 17"/>
          <p:cNvSpPr>
            <a:spLocks noChangeShapeType="1"/>
          </p:cNvSpPr>
          <p:nvPr/>
        </p:nvSpPr>
        <p:spPr bwMode="auto">
          <a:xfrm>
            <a:off x="11223129" y="47117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Line 18"/>
          <p:cNvSpPr>
            <a:spLocks noChangeShapeType="1"/>
          </p:cNvSpPr>
          <p:nvPr/>
        </p:nvSpPr>
        <p:spPr bwMode="auto">
          <a:xfrm>
            <a:off x="11451729" y="47117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Line 19"/>
          <p:cNvSpPr>
            <a:spLocks noChangeShapeType="1"/>
          </p:cNvSpPr>
          <p:nvPr/>
        </p:nvSpPr>
        <p:spPr bwMode="auto">
          <a:xfrm flipH="1">
            <a:off x="10578604" y="5854700"/>
            <a:ext cx="8731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7" name="Line 20"/>
          <p:cNvSpPr>
            <a:spLocks noChangeShapeType="1"/>
          </p:cNvSpPr>
          <p:nvPr/>
        </p:nvSpPr>
        <p:spPr bwMode="auto">
          <a:xfrm flipV="1">
            <a:off x="10578604" y="5321300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8" name="Line 21"/>
          <p:cNvSpPr>
            <a:spLocks noChangeShapeType="1"/>
          </p:cNvSpPr>
          <p:nvPr/>
        </p:nvSpPr>
        <p:spPr bwMode="auto">
          <a:xfrm flipV="1">
            <a:off x="9892804" y="3340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" name="Line 22"/>
          <p:cNvSpPr>
            <a:spLocks noChangeShapeType="1"/>
          </p:cNvSpPr>
          <p:nvPr/>
        </p:nvSpPr>
        <p:spPr bwMode="auto">
          <a:xfrm flipH="1">
            <a:off x="8022729" y="3340100"/>
            <a:ext cx="1870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Line 23"/>
          <p:cNvSpPr>
            <a:spLocks noChangeShapeType="1"/>
          </p:cNvSpPr>
          <p:nvPr/>
        </p:nvSpPr>
        <p:spPr bwMode="auto">
          <a:xfrm>
            <a:off x="9892804" y="53213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1" name="Line 24"/>
          <p:cNvSpPr>
            <a:spLocks noChangeShapeType="1"/>
          </p:cNvSpPr>
          <p:nvPr/>
        </p:nvSpPr>
        <p:spPr bwMode="auto">
          <a:xfrm flipH="1">
            <a:off x="8632329" y="6007100"/>
            <a:ext cx="12604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2" name="AutoShape 25"/>
          <p:cNvSpPr>
            <a:spLocks noChangeArrowheads="1"/>
          </p:cNvSpPr>
          <p:nvPr/>
        </p:nvSpPr>
        <p:spPr bwMode="auto">
          <a:xfrm>
            <a:off x="8597404" y="4406900"/>
            <a:ext cx="457200" cy="381000"/>
          </a:xfrm>
          <a:prstGeom prst="triangle">
            <a:avLst>
              <a:gd name="adj" fmla="val 5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/>
          </a:p>
        </p:txBody>
      </p:sp>
      <p:sp>
        <p:nvSpPr>
          <p:cNvPr id="43" name="Line 26"/>
          <p:cNvSpPr>
            <a:spLocks noChangeShapeType="1"/>
          </p:cNvSpPr>
          <p:nvPr/>
        </p:nvSpPr>
        <p:spPr bwMode="auto">
          <a:xfrm>
            <a:off x="8597404" y="4406900"/>
            <a:ext cx="457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Line 27"/>
          <p:cNvSpPr>
            <a:spLocks noChangeShapeType="1"/>
          </p:cNvSpPr>
          <p:nvPr/>
        </p:nvSpPr>
        <p:spPr bwMode="auto">
          <a:xfrm flipV="1">
            <a:off x="8826004" y="33401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5" name="Line 28"/>
          <p:cNvSpPr>
            <a:spLocks noChangeShapeType="1"/>
          </p:cNvSpPr>
          <p:nvPr/>
        </p:nvSpPr>
        <p:spPr bwMode="auto">
          <a:xfrm flipV="1">
            <a:off x="8826004" y="4787900"/>
            <a:ext cx="0" cy="1219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Line 29"/>
          <p:cNvSpPr>
            <a:spLocks noChangeShapeType="1"/>
          </p:cNvSpPr>
          <p:nvPr/>
        </p:nvSpPr>
        <p:spPr bwMode="auto">
          <a:xfrm>
            <a:off x="9130804" y="33401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7" name="Rectangle 5"/>
          <p:cNvSpPr>
            <a:spLocks noChangeArrowheads="1"/>
          </p:cNvSpPr>
          <p:nvPr/>
        </p:nvSpPr>
        <p:spPr bwMode="auto">
          <a:xfrm>
            <a:off x="7794129" y="4025900"/>
            <a:ext cx="457200" cy="1219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ja-JP" altLang="en-US" sz="1800"/>
          </a:p>
        </p:txBody>
      </p:sp>
      <p:sp>
        <p:nvSpPr>
          <p:cNvPr id="48" name="Line 9"/>
          <p:cNvSpPr>
            <a:spLocks noChangeShapeType="1"/>
          </p:cNvSpPr>
          <p:nvPr/>
        </p:nvSpPr>
        <p:spPr bwMode="auto">
          <a:xfrm flipV="1">
            <a:off x="8022729" y="33401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9" name="Line 14"/>
          <p:cNvSpPr>
            <a:spLocks noChangeShapeType="1"/>
          </p:cNvSpPr>
          <p:nvPr/>
        </p:nvSpPr>
        <p:spPr bwMode="auto">
          <a:xfrm flipV="1">
            <a:off x="8022729" y="5245100"/>
            <a:ext cx="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0" name="Line 18"/>
          <p:cNvSpPr>
            <a:spLocks noChangeShapeType="1"/>
          </p:cNvSpPr>
          <p:nvPr/>
        </p:nvSpPr>
        <p:spPr bwMode="auto">
          <a:xfrm flipV="1">
            <a:off x="8216404" y="5854700"/>
            <a:ext cx="415925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Line 19"/>
          <p:cNvSpPr>
            <a:spLocks noChangeShapeType="1"/>
          </p:cNvSpPr>
          <p:nvPr/>
        </p:nvSpPr>
        <p:spPr bwMode="auto">
          <a:xfrm>
            <a:off x="8022729" y="60071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2" name="Text Box 21"/>
          <p:cNvSpPr txBox="1">
            <a:spLocks noChangeArrowheads="1"/>
          </p:cNvSpPr>
          <p:nvPr/>
        </p:nvSpPr>
        <p:spPr bwMode="auto">
          <a:xfrm>
            <a:off x="7833817" y="4330700"/>
            <a:ext cx="46196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ja-JP" sz="1800"/>
              <a:t>PS</a:t>
            </a:r>
            <a:endParaRPr lang="ja-JP" altLang="en-US" sz="1800"/>
          </a:p>
        </p:txBody>
      </p:sp>
    </p:spTree>
    <p:extLst>
      <p:ext uri="{BB962C8B-B14F-4D97-AF65-F5344CB8AC3E}">
        <p14:creationId xmlns:p14="http://schemas.microsoft.com/office/powerpoint/2010/main" val="230481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4" name="image151.pdf" descr="image151.pd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7101" y="228599"/>
            <a:ext cx="8612189" cy="5181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7" name="グループ"/>
          <p:cNvGrpSpPr/>
          <p:nvPr/>
        </p:nvGrpSpPr>
        <p:grpSpPr>
          <a:xfrm>
            <a:off x="3390900" y="5638799"/>
            <a:ext cx="3200400" cy="1219201"/>
            <a:chOff x="0" y="0"/>
            <a:chExt cx="3200400" cy="1219200"/>
          </a:xfrm>
        </p:grpSpPr>
        <p:sp>
          <p:nvSpPr>
            <p:cNvPr id="1235" name="四角形"/>
            <p:cNvSpPr/>
            <p:nvPr/>
          </p:nvSpPr>
          <p:spPr>
            <a:xfrm>
              <a:off x="0" y="0"/>
              <a:ext cx="3200400" cy="1219200"/>
            </a:xfrm>
            <a:prstGeom prst="rect">
              <a:avLst/>
            </a:prstGeom>
            <a:solidFill>
              <a:srgbClr val="00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6" name="Dump Circuit…"/>
            <p:cNvSpPr txBox="1"/>
            <p:nvPr/>
          </p:nvSpPr>
          <p:spPr>
            <a:xfrm>
              <a:off x="0" y="0"/>
              <a:ext cx="3200400" cy="11827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858" indent="-342858">
                <a:lnSpc>
                  <a:spcPct val="90000"/>
                </a:lnSpc>
                <a:spcBef>
                  <a:spcPts val="400"/>
                </a:spcBef>
                <a:buSzPct val="100000"/>
                <a:buChar char="•"/>
                <a:defRPr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Dump Circuit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400"/>
                </a:spcBef>
                <a:buSzPct val="100000"/>
                <a:buChar char="–"/>
                <a:defRPr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Protect Cold Diodes and SC Bus Bars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400"/>
                </a:spcBef>
                <a:buSzPct val="100000"/>
                <a:buChar char="–"/>
                <a:defRPr>
                  <a:solidFill>
                    <a:schemeClr val="accent1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Time Constant: 20 sec</a:t>
              </a:r>
            </a:p>
          </p:txBody>
        </p:sp>
      </p:grpSp>
      <p:sp>
        <p:nvSpPr>
          <p:cNvPr id="1238" name="角丸四角形"/>
          <p:cNvSpPr/>
          <p:nvPr/>
        </p:nvSpPr>
        <p:spPr>
          <a:xfrm>
            <a:off x="4991100" y="457199"/>
            <a:ext cx="6172200" cy="838200"/>
          </a:xfrm>
          <a:prstGeom prst="roundRect">
            <a:avLst>
              <a:gd name="adj" fmla="val 16667"/>
            </a:avLst>
          </a:prstGeom>
          <a:ln w="38100">
            <a:solidFill>
              <a:srgbClr val="FFFF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39" name="線"/>
          <p:cNvSpPr/>
          <p:nvPr/>
        </p:nvSpPr>
        <p:spPr>
          <a:xfrm>
            <a:off x="8953500" y="1295399"/>
            <a:ext cx="381001" cy="228600"/>
          </a:xfrm>
          <a:prstGeom prst="line">
            <a:avLst/>
          </a:prstGeom>
          <a:ln w="38100">
            <a:solidFill>
              <a:srgbClr val="FFFF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0" name="角丸四角形"/>
          <p:cNvSpPr/>
          <p:nvPr/>
        </p:nvSpPr>
        <p:spPr>
          <a:xfrm>
            <a:off x="5295900" y="914399"/>
            <a:ext cx="6400800" cy="228600"/>
          </a:xfrm>
          <a:prstGeom prst="roundRect">
            <a:avLst>
              <a:gd name="adj" fmla="val 16667"/>
            </a:avLst>
          </a:prstGeom>
          <a:ln w="38100">
            <a:solidFill>
              <a:srgbClr val="FF0000"/>
            </a:solidFill>
          </a:ln>
        </p:spPr>
        <p:txBody>
          <a:bodyPr lIns="45719" rIns="45719" anchor="ctr"/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41" name="線"/>
          <p:cNvSpPr/>
          <p:nvPr/>
        </p:nvSpPr>
        <p:spPr>
          <a:xfrm flipH="1">
            <a:off x="5676901" y="1142998"/>
            <a:ext cx="304801" cy="609602"/>
          </a:xfrm>
          <a:prstGeom prst="line">
            <a:avLst/>
          </a:prstGeom>
          <a:ln w="38100">
            <a:solidFill>
              <a:srgbClr val="FF0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42" name="線"/>
          <p:cNvSpPr/>
          <p:nvPr/>
        </p:nvSpPr>
        <p:spPr>
          <a:xfrm flipH="1">
            <a:off x="3390901" y="4495798"/>
            <a:ext cx="609601" cy="1219202"/>
          </a:xfrm>
          <a:prstGeom prst="line">
            <a:avLst/>
          </a:prstGeom>
          <a:ln w="38100">
            <a:solidFill>
              <a:srgbClr val="00FFFF"/>
            </a:solidFill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243" name="image152.png" descr="image152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018713" y="1754188"/>
            <a:ext cx="1222376" cy="2590801"/>
          </a:xfrm>
          <a:prstGeom prst="rect">
            <a:avLst/>
          </a:prstGeom>
          <a:ln w="38100">
            <a:solidFill>
              <a:srgbClr val="FFFF00"/>
            </a:solidFill>
            <a:miter/>
          </a:ln>
        </p:spPr>
      </p:pic>
      <p:grpSp>
        <p:nvGrpSpPr>
          <p:cNvPr id="1246" name="グループ"/>
          <p:cNvGrpSpPr/>
          <p:nvPr/>
        </p:nvGrpSpPr>
        <p:grpSpPr>
          <a:xfrm>
            <a:off x="9105900" y="1523999"/>
            <a:ext cx="2819400" cy="914401"/>
            <a:chOff x="0" y="0"/>
            <a:chExt cx="2819400" cy="914400"/>
          </a:xfrm>
        </p:grpSpPr>
        <p:sp>
          <p:nvSpPr>
            <p:cNvPr id="1244" name="四角形"/>
            <p:cNvSpPr/>
            <p:nvPr/>
          </p:nvSpPr>
          <p:spPr>
            <a:xfrm>
              <a:off x="0" y="0"/>
              <a:ext cx="2819400" cy="914400"/>
            </a:xfrm>
            <a:prstGeom prst="rect">
              <a:avLst/>
            </a:prstGeom>
            <a:solidFill>
              <a:srgbClr val="FFFF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5" name="Cold Diode…"/>
            <p:cNvSpPr txBox="1"/>
            <p:nvPr/>
          </p:nvSpPr>
          <p:spPr>
            <a:xfrm>
              <a:off x="0" y="0"/>
              <a:ext cx="2819400" cy="83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858" indent="-342858">
                <a:lnSpc>
                  <a:spcPct val="90000"/>
                </a:lnSpc>
                <a:spcBef>
                  <a:spcPts val="300"/>
                </a:spcBef>
                <a:buSzPct val="100000"/>
                <a:buChar char="•"/>
                <a:defRPr sz="1600">
                  <a:solidFill>
                    <a:srgbClr val="00403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Cold Diode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300"/>
                </a:spcBef>
                <a:buSzPct val="100000"/>
                <a:buChar char="–"/>
                <a:defRPr sz="1600">
                  <a:solidFill>
                    <a:srgbClr val="00403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Turn On Voltage: 6V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300"/>
                </a:spcBef>
                <a:buSzPct val="100000"/>
                <a:buChar char="–"/>
                <a:defRPr sz="1600">
                  <a:solidFill>
                    <a:srgbClr val="00403E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Forward Voltage: 1V</a:t>
              </a:r>
            </a:p>
          </p:txBody>
        </p:sp>
      </p:grpSp>
      <p:grpSp>
        <p:nvGrpSpPr>
          <p:cNvPr id="1249" name="グループ"/>
          <p:cNvGrpSpPr/>
          <p:nvPr/>
        </p:nvGrpSpPr>
        <p:grpSpPr>
          <a:xfrm>
            <a:off x="5295900" y="1523999"/>
            <a:ext cx="3657600" cy="838201"/>
            <a:chOff x="0" y="0"/>
            <a:chExt cx="3657600" cy="838200"/>
          </a:xfrm>
        </p:grpSpPr>
        <p:sp>
          <p:nvSpPr>
            <p:cNvPr id="1247" name="四角形"/>
            <p:cNvSpPr/>
            <p:nvPr/>
          </p:nvSpPr>
          <p:spPr>
            <a:xfrm>
              <a:off x="0" y="0"/>
              <a:ext cx="3657600" cy="838200"/>
            </a:xfrm>
            <a:prstGeom prst="rect">
              <a:avLst/>
            </a:prstGeom>
            <a:solidFill>
              <a:srgbClr val="FF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8" name="Quench Protection Heater…"/>
            <p:cNvSpPr txBox="1"/>
            <p:nvPr/>
          </p:nvSpPr>
          <p:spPr>
            <a:xfrm>
              <a:off x="0" y="0"/>
              <a:ext cx="3657600" cy="8340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marL="342858" indent="-342858">
                <a:lnSpc>
                  <a:spcPct val="90000"/>
                </a:lnSpc>
                <a:spcBef>
                  <a:spcPts val="300"/>
                </a:spcBef>
                <a:buSzPct val="100000"/>
                <a:buChar char="•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Quench Protection Heater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300"/>
                </a:spcBef>
                <a:buSzPct val="100000"/>
                <a:buChar char="–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Powered by Capacitor Bank</a:t>
              </a:r>
            </a:p>
            <a:p>
              <a:pPr marL="742861" lvl="1" indent="-285715">
                <a:lnSpc>
                  <a:spcPct val="90000"/>
                </a:lnSpc>
                <a:spcBef>
                  <a:spcPts val="300"/>
                </a:spcBef>
                <a:buSzPct val="100000"/>
                <a:buChar char="–"/>
                <a:defRPr sz="1600">
                  <a:latin typeface="Arial"/>
                  <a:ea typeface="Arial"/>
                  <a:cs typeface="Arial"/>
                  <a:sym typeface="Arial"/>
                </a:defRPr>
              </a:pPr>
              <a:r>
                <a:rPr sz="1600"/>
                <a:t>Magnet Current τ≈1 sec</a:t>
              </a:r>
            </a:p>
          </p:txBody>
        </p:sp>
      </p:grpSp>
      <p:pic>
        <p:nvPicPr>
          <p:cNvPr id="1250" name="DSC01748.JPG                                                   0000344E&#10;PublicArchive                  BC7C7DB1:" descr="DSC01748.JPG                                                   0000344EPublicArchive                  BC7C7DB1: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91300" y="2362198"/>
            <a:ext cx="2362200" cy="1219202"/>
          </a:xfrm>
          <a:prstGeom prst="rect">
            <a:avLst/>
          </a:prstGeom>
          <a:ln w="28575">
            <a:solidFill>
              <a:srgbClr val="FF0000"/>
            </a:solidFill>
            <a:miter/>
          </a:ln>
        </p:spPr>
      </p:pic>
      <p:sp>
        <p:nvSpPr>
          <p:cNvPr id="1251" name="Protection Circuit for Accelerator String"/>
          <p:cNvSpPr txBox="1"/>
          <p:nvPr/>
        </p:nvSpPr>
        <p:spPr>
          <a:xfrm>
            <a:off x="6400800" y="6351026"/>
            <a:ext cx="5791200" cy="3452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70000"/>
              </a:lnSpc>
              <a:defRPr sz="2300">
                <a:solidFill>
                  <a:srgbClr val="4F271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Protection Circuit for Accelerator String</a:t>
            </a:r>
          </a:p>
        </p:txBody>
      </p:sp>
      <p:pic>
        <p:nvPicPr>
          <p:cNvPr id="1252" name="image154.png" descr="image154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7500" y="3938587"/>
            <a:ext cx="3276600" cy="215741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5" name="グループ"/>
          <p:cNvGrpSpPr/>
          <p:nvPr/>
        </p:nvGrpSpPr>
        <p:grpSpPr>
          <a:xfrm>
            <a:off x="7048500" y="3962399"/>
            <a:ext cx="2743200" cy="381001"/>
            <a:chOff x="0" y="0"/>
            <a:chExt cx="2743200" cy="381000"/>
          </a:xfrm>
        </p:grpSpPr>
        <p:sp>
          <p:nvSpPr>
            <p:cNvPr id="1253" name="四角形"/>
            <p:cNvSpPr/>
            <p:nvPr/>
          </p:nvSpPr>
          <p:spPr>
            <a:xfrm>
              <a:off x="0" y="0"/>
              <a:ext cx="2743200" cy="38100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lnSpc>
                  <a:spcPct val="90000"/>
                </a:lnSpc>
                <a:spcBef>
                  <a:spcPts val="400"/>
                </a:spcBef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4" name="Quench Detector"/>
            <p:cNvSpPr txBox="1"/>
            <p:nvPr/>
          </p:nvSpPr>
          <p:spPr>
            <a:xfrm>
              <a:off x="0" y="0"/>
              <a:ext cx="2743200" cy="3133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marL="342858" indent="-342858">
                <a:lnSpc>
                  <a:spcPct val="90000"/>
                </a:lnSpc>
                <a:spcBef>
                  <a:spcPts val="300"/>
                </a:spcBef>
                <a:buSzPct val="100000"/>
                <a:buChar char="•"/>
                <a:defRPr sz="1600">
                  <a:solidFill>
                    <a:srgbClr val="00403E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Quench Detector</a:t>
              </a:r>
            </a:p>
          </p:txBody>
        </p:sp>
      </p:grpSp>
      <p:pic>
        <p:nvPicPr>
          <p:cNvPr id="1256" name="image155.png" descr="image155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7589" y="3810000"/>
            <a:ext cx="1712913" cy="2282826"/>
          </a:xfrm>
          <a:prstGeom prst="rect">
            <a:avLst/>
          </a:prstGeom>
          <a:ln w="38100">
            <a:solidFill>
              <a:srgbClr val="000000"/>
            </a:solidFill>
            <a:miter/>
          </a:ln>
        </p:spPr>
      </p:pic>
      <p:grpSp>
        <p:nvGrpSpPr>
          <p:cNvPr id="1259" name="グループ"/>
          <p:cNvGrpSpPr/>
          <p:nvPr/>
        </p:nvGrpSpPr>
        <p:grpSpPr>
          <a:xfrm>
            <a:off x="5981700" y="3781425"/>
            <a:ext cx="841376" cy="485776"/>
            <a:chOff x="0" y="0"/>
            <a:chExt cx="841375" cy="485775"/>
          </a:xfrm>
        </p:grpSpPr>
        <p:sp>
          <p:nvSpPr>
            <p:cNvPr id="1257" name="矢印"/>
            <p:cNvSpPr/>
            <p:nvPr/>
          </p:nvSpPr>
          <p:spPr>
            <a:xfrm>
              <a:off x="0" y="0"/>
              <a:ext cx="841375" cy="48577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200"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258" name="trigger"/>
            <p:cNvSpPr txBox="1"/>
            <p:nvPr/>
          </p:nvSpPr>
          <p:spPr>
            <a:xfrm>
              <a:off x="121443" y="104390"/>
              <a:ext cx="719932" cy="2769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trigger</a:t>
              </a:r>
            </a:p>
          </p:txBody>
        </p:sp>
      </p:grpSp>
      <p:grpSp>
        <p:nvGrpSpPr>
          <p:cNvPr id="1262" name="グループ"/>
          <p:cNvGrpSpPr/>
          <p:nvPr/>
        </p:nvGrpSpPr>
        <p:grpSpPr>
          <a:xfrm>
            <a:off x="7029451" y="3536949"/>
            <a:ext cx="1503364" cy="399428"/>
            <a:chOff x="0" y="0"/>
            <a:chExt cx="1503362" cy="399427"/>
          </a:xfrm>
        </p:grpSpPr>
        <p:sp>
          <p:nvSpPr>
            <p:cNvPr id="1260" name="図形"/>
            <p:cNvSpPr/>
            <p:nvPr/>
          </p:nvSpPr>
          <p:spPr>
            <a:xfrm>
              <a:off x="0" y="0"/>
              <a:ext cx="1503363" cy="349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2764"/>
                  </a:moveTo>
                  <a:lnTo>
                    <a:pt x="10800" y="0"/>
                  </a:lnTo>
                  <a:lnTo>
                    <a:pt x="21600" y="12764"/>
                  </a:lnTo>
                  <a:lnTo>
                    <a:pt x="18245" y="12764"/>
                  </a:lnTo>
                  <a:lnTo>
                    <a:pt x="18245" y="21600"/>
                  </a:lnTo>
                  <a:lnTo>
                    <a:pt x="3355" y="21600"/>
                  </a:lnTo>
                  <a:lnTo>
                    <a:pt x="3355" y="12764"/>
                  </a:lnTo>
                  <a:close/>
                </a:path>
              </a:pathLst>
            </a:cu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400"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1261" name="trigger"/>
            <p:cNvSpPr txBox="1"/>
            <p:nvPr/>
          </p:nvSpPr>
          <p:spPr>
            <a:xfrm>
              <a:off x="233509" y="92087"/>
              <a:ext cx="1036345" cy="3073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trigger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32B47A5-7CB5-7B49-A813-86DAC335BBD0}"/>
              </a:ext>
            </a:extLst>
          </p:cNvPr>
          <p:cNvSpPr txBox="1"/>
          <p:nvPr/>
        </p:nvSpPr>
        <p:spPr>
          <a:xfrm>
            <a:off x="274321" y="713232"/>
            <a:ext cx="2657792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Quench Protection of Large Accelerator</a:t>
            </a:r>
          </a:p>
          <a:p>
            <a:r>
              <a:rPr lang="en-US" altLang="ja-JP" sz="3600" dirty="0"/>
              <a:t>Magnet System:</a:t>
            </a:r>
          </a:p>
          <a:p>
            <a:r>
              <a:rPr lang="en-US" altLang="ja-JP" sz="3600" dirty="0"/>
              <a:t>Neutrino Beam Line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LHCでの故障"/>
          <p:cNvSpPr txBox="1">
            <a:spLocks noGrp="1"/>
          </p:cNvSpPr>
          <p:nvPr>
            <p:ph type="title"/>
          </p:nvPr>
        </p:nvSpPr>
        <p:spPr>
          <a:xfrm>
            <a:off x="1427164" y="418670"/>
            <a:ext cx="8982076" cy="914400"/>
          </a:xfrm>
          <a:prstGeom prst="rect">
            <a:avLst/>
          </a:prstGeom>
        </p:spPr>
        <p:txBody>
          <a:bodyPr/>
          <a:lstStyle/>
          <a:p>
            <a:pPr>
              <a:defRPr sz="4000">
                <a:effectLst>
                  <a:outerShdw blurRad="38100" dist="38100" dir="2700000" rotWithShape="0">
                    <a:srgbClr val="DDDDDD"/>
                  </a:outerShdw>
                </a:effectLst>
              </a:defRPr>
            </a:pPr>
            <a:r>
              <a:rPr lang="en-US" dirty="0">
                <a:latin typeface="MS PGothic" charset="-128"/>
                <a:ea typeface="MS PGothic" charset="-128"/>
                <a:cs typeface="MS PGothic" charset="-128"/>
              </a:rPr>
              <a:t>LHC Incident in 2008</a:t>
            </a:r>
            <a:endParaRPr dirty="0">
              <a:latin typeface="MS PGothic" charset="-128"/>
              <a:ea typeface="MS PGothic" charset="-128"/>
              <a:cs typeface="MS PGothic" charset="-128"/>
              <a:sym typeface="ＭＳ Ｐゴシック"/>
            </a:endParaRPr>
          </a:p>
        </p:txBody>
      </p:sp>
      <p:sp>
        <p:nvSpPr>
          <p:cNvPr id="1265" name="原因…"/>
          <p:cNvSpPr txBox="1">
            <a:spLocks noGrp="1"/>
          </p:cNvSpPr>
          <p:nvPr>
            <p:ph type="body" idx="1"/>
          </p:nvPr>
        </p:nvSpPr>
        <p:spPr>
          <a:xfrm>
            <a:off x="1702298" y="1399745"/>
            <a:ext cx="9002216" cy="3302861"/>
          </a:xfrm>
          <a:prstGeom prst="rect">
            <a:avLst/>
          </a:prstGeom>
        </p:spPr>
        <p:txBody>
          <a:bodyPr/>
          <a:lstStyle/>
          <a:p>
            <a:pPr marL="332223" indent="-257112" defTabSz="832104">
              <a:spcBef>
                <a:spcPts val="500"/>
              </a:spcBef>
              <a:defRPr sz="2912"/>
            </a:pPr>
            <a:r>
              <a:rPr lang="en-US" dirty="0">
                <a:latin typeface="MS PGothic" charset="-128"/>
                <a:ea typeface="MS PGothic" charset="-128"/>
                <a:cs typeface="MS PGothic" charset="-128"/>
                <a:sym typeface="ＭＳ Ｐゴシック"/>
              </a:rPr>
              <a:t>Cause</a:t>
            </a:r>
            <a:endParaRPr dirty="0">
              <a:latin typeface="MS PGothic" charset="-128"/>
              <a:ea typeface="MS PGothic" charset="-128"/>
              <a:cs typeface="MS PGothic" charset="-128"/>
              <a:sym typeface="ＭＳ Ｐゴシック"/>
            </a:endParaRPr>
          </a:p>
          <a:p>
            <a:pPr marL="582114" lvl="1" indent="-215223" defTabSz="832104">
              <a:spcBef>
                <a:spcPts val="400"/>
              </a:spcBef>
              <a:buFont typeface="Verdana"/>
              <a:defRPr sz="2548"/>
            </a:pPr>
            <a:r>
              <a:rPr lang="en-US" dirty="0">
                <a:latin typeface="MS PGothic" charset="-128"/>
                <a:ea typeface="MS PGothic" charset="-128"/>
                <a:cs typeface="MS PGothic" charset="-128"/>
                <a:sym typeface="ＭＳ Ｐゴシック"/>
              </a:rPr>
              <a:t>Bad solder joints</a:t>
            </a:r>
            <a:endParaRPr dirty="0">
              <a:latin typeface="MS PGothic" charset="-128"/>
              <a:ea typeface="MS PGothic" charset="-128"/>
              <a:cs typeface="MS PGothic" charset="-128"/>
              <a:sym typeface="ＭＳ Ｐゴシック"/>
            </a:endParaRPr>
          </a:p>
          <a:p>
            <a:pPr marL="582114" lvl="1" indent="-215223" defTabSz="832104">
              <a:spcBef>
                <a:spcPts val="400"/>
              </a:spcBef>
              <a:buFont typeface="Verdana"/>
              <a:defRPr sz="2548"/>
            </a:pPr>
            <a:r>
              <a:rPr lang="en-US" dirty="0">
                <a:latin typeface="MS PGothic" charset="-128"/>
                <a:ea typeface="MS PGothic" charset="-128"/>
                <a:cs typeface="MS PGothic" charset="-128"/>
                <a:sym typeface="ＭＳ Ｐゴシック"/>
              </a:rPr>
              <a:t>Insufficient quench detection</a:t>
            </a:r>
            <a:endParaRPr dirty="0">
              <a:latin typeface="MS PGothic" charset="-128"/>
              <a:ea typeface="MS PGothic" charset="-128"/>
              <a:cs typeface="MS PGothic" charset="-128"/>
              <a:sym typeface="ＭＳ Ｐゴシック"/>
            </a:endParaRPr>
          </a:p>
          <a:p>
            <a:pPr marL="582114" lvl="1" indent="-215223" defTabSz="832104">
              <a:spcBef>
                <a:spcPts val="400"/>
              </a:spcBef>
              <a:buFont typeface="Verdana"/>
              <a:defRPr sz="2548"/>
            </a:pPr>
            <a:r>
              <a:rPr lang="en-US" dirty="0">
                <a:latin typeface="MS PGothic" charset="-128"/>
                <a:ea typeface="MS PGothic" charset="-128"/>
                <a:cs typeface="MS PGothic" charset="-128"/>
                <a:sym typeface="ＭＳ Ｐゴシック"/>
              </a:rPr>
              <a:t>Huge stored energy</a:t>
            </a:r>
            <a:endParaRPr dirty="0">
              <a:latin typeface="MS PGothic" charset="-128"/>
              <a:ea typeface="MS PGothic" charset="-128"/>
              <a:cs typeface="MS PGothic" charset="-128"/>
              <a:sym typeface="ＭＳ Ｐゴシック"/>
            </a:endParaRPr>
          </a:p>
        </p:txBody>
      </p:sp>
      <p:pic>
        <p:nvPicPr>
          <p:cNvPr id="1266" name="image146.png" descr="image146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13" y="2729661"/>
            <a:ext cx="5059680" cy="3373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7" name="image156.png" descr="image15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4513" y="1"/>
            <a:ext cx="3810001" cy="210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8" name="image157.png" descr="image157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4145" y="1329486"/>
            <a:ext cx="1600200" cy="1333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9" name="image158.pdf" descr="image158.pdf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2467" y="3492372"/>
            <a:ext cx="5551856" cy="255381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DEA811F-F02F-5E4B-B24E-A1994FBCC4BE}"/>
              </a:ext>
            </a:extLst>
          </p:cNvPr>
          <p:cNvSpPr txBox="1"/>
          <p:nvPr/>
        </p:nvSpPr>
        <p:spPr>
          <a:xfrm>
            <a:off x="812467" y="6169144"/>
            <a:ext cx="6050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Damage: 300MJ dissipated: ~15 magnet damaged</a:t>
            </a:r>
          </a:p>
          <a:p>
            <a:r>
              <a:rPr lang="en-US" altLang="ja-JP" dirty="0"/>
              <a:t>Recovery: 2 years: several thousand solder joints repaired</a:t>
            </a:r>
            <a:endParaRPr kumimoji="1" lang="ja-JP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223703"/>
          </a:xfrm>
        </p:spPr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Superconducting Magnets for Hadron Colliders</a:t>
            </a:r>
          </a:p>
          <a:p>
            <a:pPr lvl="1"/>
            <a:r>
              <a:rPr lang="en-US" altLang="ja-JP" b="1" dirty="0">
                <a:solidFill>
                  <a:srgbClr val="FF0000"/>
                </a:solidFill>
              </a:rPr>
              <a:t>History</a:t>
            </a:r>
          </a:p>
          <a:p>
            <a:pPr lvl="1"/>
            <a:r>
              <a:rPr kumimoji="1" lang="en-US" altLang="ja-JP" dirty="0"/>
              <a:t>On going</a:t>
            </a:r>
          </a:p>
          <a:p>
            <a:pPr lvl="1"/>
            <a:r>
              <a:rPr lang="en-US" altLang="ja-JP" dirty="0"/>
              <a:t>Future</a:t>
            </a:r>
            <a:endParaRPr kumimoji="1" lang="en-US" altLang="ja-JP" dirty="0"/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528862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History of Accelerator and Superconductivity</a:t>
            </a:r>
            <a:endParaRPr kumimoji="1" lang="ja-JP" altLang="en-US" dirty="0"/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42AA6112-9CCF-2B46-A319-2A2731F79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44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E295DAE-1CF6-2F4E-ADC9-5ED11DFB3F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3741" y="1427513"/>
            <a:ext cx="3724730" cy="47155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CBD517D-5802-774D-BD44-B2B614524BB9}"/>
              </a:ext>
            </a:extLst>
          </p:cNvPr>
          <p:cNvSpPr/>
          <p:nvPr/>
        </p:nvSpPr>
        <p:spPr>
          <a:xfrm>
            <a:off x="7656150" y="6143021"/>
            <a:ext cx="4285083" cy="461665"/>
          </a:xfrm>
          <a:prstGeom prst="rect">
            <a:avLst/>
          </a:prstGeom>
        </p:spPr>
        <p:txBody>
          <a:bodyPr wrap="square" lIns="91429" tIns="45715" rIns="91429" bIns="45715">
            <a:spAutoFit/>
          </a:bodyPr>
          <a:lstStyle/>
          <a:p>
            <a:r>
              <a:rPr lang="en-US" altLang="ja-JP" sz="1200" b="1" dirty="0"/>
              <a:t>PARTICLE ACCELERATORS by M. Stanley Livingston and John P. </a:t>
            </a:r>
            <a:r>
              <a:rPr lang="en-US" altLang="ja-JP" sz="1200" b="1" dirty="0" err="1"/>
              <a:t>Blewett</a:t>
            </a:r>
            <a:r>
              <a:rPr lang="en-US" altLang="ja-JP" sz="1200" b="1" dirty="0"/>
              <a:t>, 1962, p. 6.</a:t>
            </a:r>
            <a:endParaRPr lang="ja-JP" altLang="en-US" sz="1200" dirty="0"/>
          </a:p>
        </p:txBody>
      </p:sp>
      <p:sp>
        <p:nvSpPr>
          <p:cNvPr id="9" name="1908  Liquid Helium (K. Onnes)…">
            <a:extLst>
              <a:ext uri="{FF2B5EF4-FFF2-40B4-BE49-F238E27FC236}">
                <a16:creationId xmlns:a16="http://schemas.microsoft.com/office/drawing/2014/main" id="{83014697-CBF0-4E45-A57E-014C115111CF}"/>
              </a:ext>
            </a:extLst>
          </p:cNvPr>
          <p:cNvSpPr txBox="1">
            <a:spLocks/>
          </p:cNvSpPr>
          <p:nvPr/>
        </p:nvSpPr>
        <p:spPr>
          <a:xfrm>
            <a:off x="648317" y="1341696"/>
            <a:ext cx="11103972" cy="5410202"/>
          </a:xfrm>
          <a:prstGeom prst="rect">
            <a:avLst/>
          </a:prstGeom>
          <a:ln w="25400">
            <a:solidFill>
              <a:schemeClr val="accent2"/>
            </a:solidFill>
            <a:round/>
          </a:ln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1908		Liquid Helium </a:t>
            </a:r>
            <a:r>
              <a:rPr lang="en-US" sz="900">
                <a:solidFill>
                  <a:srgbClr val="FF6600"/>
                </a:solidFill>
              </a:rPr>
              <a:t>(K. Onnes)</a:t>
            </a:r>
            <a:r>
              <a:rPr lang="en-US" sz="1400">
                <a:solidFill>
                  <a:srgbClr val="FF6600"/>
                </a:solidFill>
              </a:rPr>
              <a:t>		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1911		Superconductivity </a:t>
            </a:r>
            <a:r>
              <a:rPr lang="en-US" sz="900">
                <a:solidFill>
                  <a:srgbClr val="FF6600"/>
                </a:solidFill>
              </a:rPr>
              <a:t>(Hg</a:t>
            </a:r>
            <a:r>
              <a:rPr lang="en-US" sz="900">
                <a:solidFill>
                  <a:srgbClr val="FF6600"/>
                </a:solidFill>
                <a:latin typeface="ＭＳ ゴシック"/>
                <a:ea typeface="ＭＳ ゴシック"/>
                <a:cs typeface="ＭＳ ゴシック"/>
                <a:sym typeface="ＭＳ ゴシック"/>
              </a:rPr>
              <a:t>：</a:t>
            </a:r>
            <a:r>
              <a:rPr lang="en-US" sz="900">
                <a:solidFill>
                  <a:srgbClr val="FF6600"/>
                </a:solidFill>
              </a:rPr>
              <a:t>K. Onnes)</a:t>
            </a:r>
            <a:r>
              <a:rPr lang="en-US" sz="1400">
                <a:solidFill>
                  <a:srgbClr val="FF6600"/>
                </a:solidFill>
              </a:rPr>
              <a:t> 		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1933		Meissner Effect </a:t>
            </a:r>
            <a:r>
              <a:rPr lang="en-US" sz="900">
                <a:solidFill>
                  <a:srgbClr val="FF6600"/>
                </a:solidFill>
              </a:rPr>
              <a:t>(W.Meissner)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1957		BCS Theory </a:t>
            </a:r>
            <a:r>
              <a:rPr lang="en-US" sz="900">
                <a:solidFill>
                  <a:srgbClr val="FF6600"/>
                </a:solidFill>
              </a:rPr>
              <a:t>(J.Bardeen L.Cooper J.Schrieffer)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chemeClr val="accent5"/>
                </a:solidFill>
              </a:defRPr>
            </a:pPr>
            <a:r>
              <a:rPr lang="en-US" sz="1400">
                <a:solidFill>
                  <a:schemeClr val="accent5"/>
                </a:solidFill>
              </a:rPr>
              <a:t>1965		</a:t>
            </a:r>
            <a:r>
              <a:rPr lang="en-US" sz="1100">
                <a:solidFill>
                  <a:schemeClr val="accent5"/>
                </a:solidFill>
              </a:rPr>
              <a:t>First International Symposium of Magnet Technology (SLAC)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/>
            </a:pPr>
            <a:r>
              <a:rPr lang="en-US" sz="1400"/>
              <a:t>1970		Industrialization of NbTi Composite Conductor</a:t>
            </a:r>
            <a:r>
              <a:rPr lang="en-US" sz="1400" b="1"/>
              <a:t>	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 b="1">
                <a:solidFill>
                  <a:srgbClr val="0000FF"/>
                </a:solidFill>
              </a:defRPr>
            </a:pPr>
            <a:r>
              <a:rPr lang="en-US" sz="1400" b="1">
                <a:solidFill>
                  <a:srgbClr val="0000FF"/>
                </a:solidFill>
              </a:rPr>
              <a:t>1977		FNAL/Tevatron prototype magnet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 b="1"/>
            </a:pPr>
            <a:r>
              <a:rPr lang="en-US" sz="1400" b="1"/>
              <a:t>1979		Industrialization of MRI Magnet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 b="1">
                <a:solidFill>
                  <a:srgbClr val="0000FF"/>
                </a:solidFill>
              </a:defRPr>
            </a:pPr>
            <a:r>
              <a:rPr lang="en-US" sz="1400" b="1">
                <a:solidFill>
                  <a:srgbClr val="0000FF"/>
                </a:solidFill>
              </a:rPr>
              <a:t>1983		FNAL/Tevatron: 6.3km (4.4T, 6.1m, 774)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1986		High Tc Superconductor </a:t>
            </a:r>
            <a:r>
              <a:rPr lang="en-US" sz="900">
                <a:solidFill>
                  <a:srgbClr val="FF6600"/>
                </a:solidFill>
              </a:rPr>
              <a:t>(K.Muller, J. Bednorz)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4BACC6"/>
                </a:solidFill>
              </a:defRPr>
            </a:pPr>
            <a:r>
              <a:rPr lang="en-US" sz="1400">
                <a:solidFill>
                  <a:srgbClr val="4BACC6"/>
                </a:solidFill>
              </a:rPr>
              <a:t>1988		SC Tokamak </a:t>
            </a:r>
            <a:r>
              <a:rPr lang="en-US" sz="1400">
                <a:solidFill>
                  <a:srgbClr val="4BACC6"/>
                </a:solidFill>
                <a:latin typeface="ＭＳ ゴシック"/>
                <a:ea typeface="ＭＳ ゴシック"/>
                <a:cs typeface="ＭＳ ゴシック"/>
                <a:sym typeface="ＭＳ ゴシック"/>
              </a:rPr>
              <a:t>（</a:t>
            </a:r>
            <a:r>
              <a:rPr lang="en-US" sz="1400">
                <a:solidFill>
                  <a:srgbClr val="4BACC6"/>
                </a:solidFill>
              </a:rPr>
              <a:t>TORE SUPRA</a:t>
            </a:r>
            <a:r>
              <a:rPr lang="en-US" sz="1400">
                <a:solidFill>
                  <a:srgbClr val="4BACC6"/>
                </a:solidFill>
                <a:latin typeface="ＭＳ ゴシック"/>
                <a:ea typeface="ＭＳ ゴシック"/>
                <a:cs typeface="ＭＳ ゴシック"/>
                <a:sym typeface="ＭＳ ゴシック"/>
              </a:rPr>
              <a:t>）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4BACC6"/>
                </a:solidFill>
              </a:defRPr>
            </a:pPr>
            <a:r>
              <a:rPr lang="en-US" sz="1400">
                <a:solidFill>
                  <a:srgbClr val="4BACC6"/>
                </a:solidFill>
              </a:rPr>
              <a:t>1989		SC Cavity (KEK/TRISTAN)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/>
            </a:pPr>
            <a:r>
              <a:rPr lang="en-US" sz="1400"/>
              <a:t>1990~		Industrialization of MCZ Magnet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0000FF"/>
                </a:solidFill>
              </a:defRPr>
            </a:pPr>
            <a:r>
              <a:rPr lang="en-US" sz="1400">
                <a:solidFill>
                  <a:srgbClr val="0000FF"/>
                </a:solidFill>
              </a:rPr>
              <a:t>1992		DESY/HERA: 6.3km (4.7T, 8.8m, 416)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0000FF"/>
                </a:solidFill>
              </a:defRPr>
            </a:pPr>
            <a:r>
              <a:rPr lang="en-US" sz="1400">
                <a:solidFill>
                  <a:srgbClr val="0000FF"/>
                </a:solidFill>
              </a:rPr>
              <a:t>1993		SSC Cancel: 87.1km (6.6T, 15.8/13.3m, 7956/504)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0000FF"/>
                </a:solidFill>
              </a:defRPr>
            </a:pPr>
            <a:r>
              <a:rPr lang="en-US" sz="1400">
                <a:solidFill>
                  <a:srgbClr val="0000FF"/>
                </a:solidFill>
              </a:rPr>
              <a:t>1998		BNL/RHIC: 3.8km (3.5T, 9.7m, 288)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FF6600"/>
                </a:solidFill>
              </a:defRPr>
            </a:pPr>
            <a:r>
              <a:rPr lang="en-US" sz="1400">
                <a:solidFill>
                  <a:srgbClr val="FF6600"/>
                </a:solidFill>
              </a:rPr>
              <a:t>2001		MgB</a:t>
            </a:r>
            <a:r>
              <a:rPr lang="en-US" sz="1400" baseline="-27714">
                <a:solidFill>
                  <a:srgbClr val="FF6600"/>
                </a:solidFill>
              </a:rPr>
              <a:t>2 </a:t>
            </a:r>
            <a:r>
              <a:rPr lang="en-US" sz="900">
                <a:solidFill>
                  <a:srgbClr val="FF6600"/>
                </a:solidFill>
              </a:rPr>
              <a:t>(J. Akimitsu)</a:t>
            </a:r>
          </a:p>
          <a:p>
            <a:pPr marL="711200" indent="-711200">
              <a:lnSpc>
                <a:spcPct val="90000"/>
              </a:lnSpc>
              <a:buSzTx/>
              <a:buFont typeface="Wingdings 2"/>
              <a:buNone/>
              <a:defRPr sz="1400">
                <a:solidFill>
                  <a:srgbClr val="0000FF"/>
                </a:solidFill>
              </a:defRPr>
            </a:pPr>
            <a:r>
              <a:rPr lang="en-US" sz="1400">
                <a:solidFill>
                  <a:srgbClr val="0000FF"/>
                </a:solidFill>
              </a:rPr>
              <a:t>2008		CERN/LHC: 26.7km (8.3T, 14.2m, 1232)</a:t>
            </a:r>
            <a:endParaRPr lang="en-US" sz="1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748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History of Superconducting Magnet</a:t>
            </a:r>
            <a:br>
              <a:rPr kumimoji="1" lang="en-US" altLang="ja-JP" dirty="0"/>
            </a:br>
            <a:r>
              <a:rPr kumimoji="1" lang="en-US" altLang="ja-JP" dirty="0"/>
              <a:t>Early Days</a:t>
            </a:r>
            <a:r>
              <a:rPr lang="ja-JP" altLang="en-US"/>
              <a:t>（</a:t>
            </a:r>
            <a:r>
              <a:rPr lang="en-US" altLang="ja-JP" dirty="0"/>
              <a:t>1960s</a:t>
            </a:r>
            <a:r>
              <a:rPr lang="ja-JP" altLang="en-US"/>
              <a:t>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85709" y="2986486"/>
            <a:ext cx="3406588" cy="2986574"/>
          </a:xfrm>
        </p:spPr>
        <p:txBody>
          <a:bodyPr>
            <a:normAutofit/>
          </a:bodyPr>
          <a:lstStyle/>
          <a:p>
            <a:r>
              <a:rPr kumimoji="1" lang="ja-JP" altLang="en-US" sz="2400" dirty="0"/>
              <a:t>初めての磁石</a:t>
            </a:r>
            <a:endParaRPr kumimoji="1" lang="en-US" altLang="ja-JP" sz="2400" dirty="0"/>
          </a:p>
          <a:p>
            <a:pPr lvl="1"/>
            <a:r>
              <a:rPr lang="en-US" altLang="ja-JP" sz="2000" dirty="0"/>
              <a:t>1954 G. </a:t>
            </a:r>
            <a:r>
              <a:rPr lang="en-US" altLang="ja-JP" sz="2000" dirty="0" err="1"/>
              <a:t>Yntema</a:t>
            </a:r>
            <a:r>
              <a:rPr lang="en-US" altLang="ja-JP" sz="2000" dirty="0"/>
              <a:t> 0.71 T</a:t>
            </a:r>
            <a:endParaRPr kumimoji="1" lang="ja-JP" altLang="en-US" sz="2000" dirty="0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297360B3-4FC6-B642-9456-36BE70071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45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288" y="3990251"/>
            <a:ext cx="3003429" cy="2200186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6486" y="1329136"/>
            <a:ext cx="3051026" cy="4861301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3198710" y="2034479"/>
            <a:ext cx="6424935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dirty="0"/>
              <a:t>1961 MIT Conference</a:t>
            </a:r>
          </a:p>
          <a:p>
            <a:pPr lvl="1"/>
            <a:r>
              <a:rPr lang="en-US" altLang="ja-JP" sz="2000" dirty="0" err="1"/>
              <a:t>J.E.Kunzler</a:t>
            </a:r>
            <a:r>
              <a:rPr lang="en-US" altLang="ja-JP" sz="2000" dirty="0"/>
              <a:t> (Bell Lab.): Nb</a:t>
            </a:r>
            <a:r>
              <a:rPr lang="en-US" altLang="ja-JP" sz="2000" baseline="-25000" dirty="0"/>
              <a:t>3</a:t>
            </a:r>
            <a:r>
              <a:rPr lang="en-US" altLang="ja-JP" sz="2000" dirty="0"/>
              <a:t>Sn 6.8T</a:t>
            </a:r>
            <a:r>
              <a:rPr lang="ja-JP" altLang="en-US" sz="2000"/>
              <a:t>　</a:t>
            </a:r>
            <a:r>
              <a:rPr lang="en-US" altLang="ja-JP" sz="2000" dirty="0"/>
              <a:t>Win!</a:t>
            </a:r>
          </a:p>
          <a:p>
            <a:pPr lvl="1"/>
            <a:r>
              <a:rPr lang="en-US" altLang="ja-JP" sz="2000" dirty="0" err="1"/>
              <a:t>J.Hulm</a:t>
            </a:r>
            <a:r>
              <a:rPr lang="en-US" altLang="ja-JP" sz="2000" dirty="0"/>
              <a:t> (Westinghouse): </a:t>
            </a:r>
            <a:r>
              <a:rPr lang="en-US" altLang="ja-JP" sz="2000" dirty="0" err="1"/>
              <a:t>NbZr</a:t>
            </a:r>
            <a:r>
              <a:rPr lang="en-US" altLang="ja-JP" sz="2000" dirty="0"/>
              <a:t> 6T</a:t>
            </a:r>
            <a:r>
              <a:rPr lang="ja-JP" altLang="en-US" sz="2000"/>
              <a:t>　！</a:t>
            </a:r>
            <a:endParaRPr lang="ja-JP" altLang="en-US" sz="2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61942B3-5815-D448-9E4C-AE24821C2783}"/>
              </a:ext>
            </a:extLst>
          </p:cNvPr>
          <p:cNvSpPr txBox="1"/>
          <p:nvPr/>
        </p:nvSpPr>
        <p:spPr>
          <a:xfrm>
            <a:off x="9213336" y="6222187"/>
            <a:ext cx="2737326" cy="369322"/>
          </a:xfrm>
          <a:prstGeom prst="rect">
            <a:avLst/>
          </a:prstGeom>
          <a:noFill/>
        </p:spPr>
        <p:txBody>
          <a:bodyPr wrap="none" lIns="91429" tIns="45715" rIns="91429" bIns="45715" rtlCol="0">
            <a:spAutoFit/>
          </a:bodyPr>
          <a:lstStyle/>
          <a:p>
            <a:r>
              <a:rPr kumimoji="1" lang="en-US" altLang="ja-JP" dirty="0" err="1"/>
              <a:t>Kunzler</a:t>
            </a:r>
            <a:r>
              <a:rPr lang="ja-JP" altLang="en-US" dirty="0"/>
              <a:t>による最初の特許</a:t>
            </a:r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0F9EA0-843A-7847-97AD-D69ACF72EA11}"/>
              </a:ext>
            </a:extLst>
          </p:cNvPr>
          <p:cNvSpPr txBox="1"/>
          <p:nvPr/>
        </p:nvSpPr>
        <p:spPr>
          <a:xfrm>
            <a:off x="4122648" y="3688847"/>
            <a:ext cx="4577060" cy="92332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lIns="91429" tIns="45715" rIns="91429" bIns="45715" rtlCol="0">
            <a:spAutoFit/>
          </a:bodyPr>
          <a:lstStyle/>
          <a:p>
            <a:r>
              <a:rPr kumimoji="1" lang="en-US" altLang="ja-JP" dirty="0"/>
              <a:t>Kunzler</a:t>
            </a:r>
            <a:r>
              <a:rPr lang="en-US" altLang="ja-JP" dirty="0"/>
              <a:t>:</a:t>
            </a:r>
            <a:r>
              <a:rPr kumimoji="1" lang="en-US" altLang="ja-JP" dirty="0"/>
              <a:t>10T 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 </a:t>
            </a:r>
            <a:r>
              <a:rPr lang="en-US" altLang="ja-JP" dirty="0"/>
              <a:t>Magnet</a:t>
            </a:r>
            <a:endParaRPr kumimoji="1" lang="en-US" altLang="ja-JP" dirty="0"/>
          </a:p>
          <a:p>
            <a:r>
              <a:rPr lang="en-US" altLang="ja-JP" dirty="0"/>
              <a:t>Win 2 case of </a:t>
            </a:r>
            <a:r>
              <a:rPr lang="en-US" altLang="ja-JP" dirty="0" err="1"/>
              <a:t>scotti</a:t>
            </a:r>
            <a:r>
              <a:rPr lang="ja-JP" altLang="en-US"/>
              <a:t>！</a:t>
            </a:r>
            <a:endParaRPr lang="en-US" altLang="ja-JP" dirty="0"/>
          </a:p>
          <a:p>
            <a:r>
              <a:rPr kumimoji="1" lang="en-US" altLang="ja-JP" dirty="0"/>
              <a:t>But Bell lab. stop SCM R&amp;D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A69426F-3090-284B-85C2-0D4E03D56A97}"/>
              </a:ext>
            </a:extLst>
          </p:cNvPr>
          <p:cNvSpPr txBox="1"/>
          <p:nvPr/>
        </p:nvSpPr>
        <p:spPr>
          <a:xfrm>
            <a:off x="4122648" y="5001024"/>
            <a:ext cx="3051582" cy="584765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txBody>
          <a:bodyPr wrap="none" lIns="91429" tIns="45715" rIns="91429" bIns="45715" rtlCol="0">
            <a:spAutoFit/>
          </a:bodyPr>
          <a:lstStyle/>
          <a:p>
            <a:r>
              <a:rPr lang="en-US" altLang="ja-JP" sz="3200" b="1" dirty="0"/>
              <a:t>J. </a:t>
            </a:r>
            <a:r>
              <a:rPr lang="en-US" altLang="ja-JP" sz="3200" b="1" dirty="0" err="1"/>
              <a:t>Hulm</a:t>
            </a:r>
            <a:r>
              <a:rPr lang="en-US" altLang="ja-JP" sz="3200" b="1" dirty="0"/>
              <a:t>: </a:t>
            </a:r>
            <a:r>
              <a:rPr lang="en-US" altLang="ja-JP" sz="3200" b="1" dirty="0" err="1"/>
              <a:t>NbTi</a:t>
            </a:r>
            <a:r>
              <a:rPr lang="en-US" altLang="ja-JP" sz="3200" b="1" dirty="0"/>
              <a:t> !</a:t>
            </a:r>
            <a:endParaRPr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443795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84266" y="203546"/>
            <a:ext cx="7499350" cy="1143000"/>
          </a:xfrm>
        </p:spPr>
        <p:txBody>
          <a:bodyPr>
            <a:normAutofit/>
          </a:bodyPr>
          <a:lstStyle/>
          <a:p>
            <a:r>
              <a:rPr lang="en-US" altLang="ja-JP" sz="3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NbTi</a:t>
            </a:r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 (Alloy) vs Nb</a:t>
            </a:r>
            <a:r>
              <a:rPr lang="en-US" altLang="ja-JP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3</a:t>
            </a:r>
            <a:r>
              <a:rPr lang="en-US" altLang="ja-JP" sz="36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Sn (Compound)</a:t>
            </a:r>
            <a:endParaRPr lang="ja-JP" altLang="en-US" sz="3600" dirty="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4037" name="コンテンツ プレースホルダ 2"/>
          <p:cNvSpPr>
            <a:spLocks noGrp="1"/>
          </p:cNvSpPr>
          <p:nvPr>
            <p:ph idx="1"/>
          </p:nvPr>
        </p:nvSpPr>
        <p:spPr>
          <a:xfrm>
            <a:off x="1026472" y="2109991"/>
            <a:ext cx="8214938" cy="3871709"/>
          </a:xfrm>
        </p:spPr>
        <p:txBody>
          <a:bodyPr>
            <a:normAutofit/>
          </a:bodyPr>
          <a:lstStyle/>
          <a:p>
            <a:r>
              <a:rPr lang="en-US" altLang="ja-JP" sz="2800" dirty="0" err="1">
                <a:latin typeface="Gill Sans MT" charset="0"/>
                <a:ea typeface="ＭＳ ゴシック" charset="0"/>
                <a:cs typeface="ＭＳ ゴシック" charset="0"/>
              </a:rPr>
              <a:t>Jc</a:t>
            </a:r>
            <a:r>
              <a:rPr lang="ja-JP" altLang="en-US" sz="2800">
                <a:latin typeface="Gill Sans MT" charset="0"/>
                <a:ea typeface="ＭＳ ゴシック" charset="0"/>
                <a:cs typeface="ＭＳ ゴシック" charset="0"/>
              </a:rPr>
              <a:t>：</a:t>
            </a:r>
            <a:r>
              <a:rPr lang="en-US" altLang="ja-JP" sz="2800" dirty="0">
                <a:latin typeface="Gill Sans MT" charset="0"/>
                <a:ea typeface="ＭＳ ゴシック" charset="0"/>
                <a:cs typeface="ＭＳ ゴシック" charset="0"/>
              </a:rPr>
              <a:t>Nb</a:t>
            </a:r>
            <a:r>
              <a:rPr lang="en-US" altLang="ja-JP" sz="2800" baseline="-25000" dirty="0">
                <a:latin typeface="Gill Sans MT" charset="0"/>
                <a:ea typeface="ＭＳ ゴシック" charset="0"/>
                <a:cs typeface="ＭＳ ゴシック" charset="0"/>
              </a:rPr>
              <a:t>3</a:t>
            </a:r>
            <a:r>
              <a:rPr lang="en-US" altLang="ja-JP" sz="2800" dirty="0">
                <a:latin typeface="Gill Sans MT" charset="0"/>
                <a:ea typeface="ＭＳ ゴシック" charset="0"/>
                <a:cs typeface="ＭＳ ゴシック" charset="0"/>
              </a:rPr>
              <a:t>Sn is better</a:t>
            </a:r>
          </a:p>
          <a:p>
            <a:r>
              <a:rPr lang="en-US" altLang="ja-JP" sz="2800" dirty="0">
                <a:latin typeface="Gill Sans MT" charset="0"/>
                <a:ea typeface="ＭＳ ゴシック" charset="0"/>
                <a:cs typeface="ＭＳ ゴシック" charset="0"/>
              </a:rPr>
              <a:t>Mechanical Property</a:t>
            </a:r>
          </a:p>
          <a:p>
            <a:pPr lvl="1"/>
            <a:r>
              <a:rPr lang="en-US" altLang="ja-JP" sz="2400" dirty="0" err="1">
                <a:latin typeface="Gill Sans MT" charset="0"/>
                <a:ea typeface="ＭＳ ゴシック" charset="0"/>
                <a:cs typeface="ＭＳ ゴシック" charset="0"/>
              </a:rPr>
              <a:t>NbTi</a:t>
            </a:r>
            <a:r>
              <a:rPr lang="en-US" altLang="ja-JP" sz="2400" dirty="0">
                <a:latin typeface="Gill Sans MT" charset="0"/>
                <a:ea typeface="ＭＳ ゴシック" charset="0"/>
                <a:cs typeface="ＭＳ ゴシック" charset="0"/>
              </a:rPr>
              <a:t>:  Alloy → Ductile </a:t>
            </a:r>
            <a:r>
              <a:rPr lang="ja-JP" altLang="en-US" sz="2400">
                <a:latin typeface="Gill Sans MT" charset="0"/>
                <a:ea typeface="ＭＳ ゴシック" charset="0"/>
                <a:cs typeface="ＭＳ ゴシック" charset="0"/>
              </a:rPr>
              <a:t>→</a:t>
            </a:r>
            <a:r>
              <a:rPr lang="en-US" altLang="ja-JP" sz="2400" dirty="0">
                <a:solidFill>
                  <a:srgbClr val="FF0000"/>
                </a:solidFill>
                <a:latin typeface="Gill Sans MT" charset="0"/>
                <a:ea typeface="ＭＳ ゴシック" charset="0"/>
                <a:cs typeface="ＭＳ ゴシック" charset="0"/>
              </a:rPr>
              <a:t> Easier to wind coil</a:t>
            </a:r>
          </a:p>
          <a:p>
            <a:pPr lvl="1"/>
            <a:r>
              <a:rPr lang="en-US" altLang="ja-JP" sz="2400" dirty="0">
                <a:latin typeface="Gill Sans MT" charset="0"/>
                <a:ea typeface="ＭＳ ゴシック" charset="0"/>
                <a:cs typeface="ＭＳ ゴシック" charset="0"/>
              </a:rPr>
              <a:t>Nb</a:t>
            </a:r>
            <a:r>
              <a:rPr lang="en-US" altLang="ja-JP" sz="2400" baseline="-25000" dirty="0">
                <a:latin typeface="Gill Sans MT" charset="0"/>
                <a:ea typeface="ＭＳ ゴシック" charset="0"/>
                <a:cs typeface="ＭＳ ゴシック" charset="0"/>
              </a:rPr>
              <a:t>3</a:t>
            </a:r>
            <a:r>
              <a:rPr lang="en-US" altLang="ja-JP" sz="2400" dirty="0">
                <a:latin typeface="Gill Sans MT" charset="0"/>
                <a:ea typeface="ＭＳ ゴシック" charset="0"/>
                <a:cs typeface="ＭＳ ゴシック" charset="0"/>
              </a:rPr>
              <a:t>Sn:  Brittle </a:t>
            </a:r>
            <a:r>
              <a:rPr lang="ja-JP" altLang="en-US" sz="2400">
                <a:latin typeface="Gill Sans MT" charset="0"/>
                <a:ea typeface="ＭＳ ゴシック" charset="0"/>
                <a:cs typeface="ＭＳ ゴシック" charset="0"/>
              </a:rPr>
              <a:t>→</a:t>
            </a:r>
            <a:r>
              <a:rPr lang="en-US" altLang="ja-JP" sz="2400" dirty="0">
                <a:latin typeface="Gill Sans MT" charset="0"/>
                <a:ea typeface="ＭＳ ゴシック" charset="0"/>
                <a:cs typeface="ＭＳ ゴシック" charset="0"/>
              </a:rPr>
              <a:t> </a:t>
            </a:r>
            <a:r>
              <a:rPr lang="en-US" altLang="ja-JP" sz="2400" dirty="0">
                <a:solidFill>
                  <a:srgbClr val="FF0000"/>
                </a:solidFill>
                <a:latin typeface="Gill Sans MT" charset="0"/>
                <a:ea typeface="ＭＳ ゴシック" charset="0"/>
                <a:cs typeface="ＭＳ ゴシック" charset="0"/>
              </a:rPr>
              <a:t>Difficult to wind coil</a:t>
            </a:r>
          </a:p>
          <a:p>
            <a:r>
              <a:rPr lang="en-US" altLang="ja-JP" sz="2800" dirty="0">
                <a:latin typeface="Gill Sans MT" charset="0"/>
                <a:ea typeface="ＭＳ ゴシック" charset="0"/>
                <a:cs typeface="ＭＳ ゴシック" charset="0"/>
              </a:rPr>
              <a:t>Below 8T </a:t>
            </a:r>
          </a:p>
          <a:p>
            <a:pPr lvl="1"/>
            <a:r>
              <a:rPr lang="en-US" altLang="ja-JP" sz="4400" b="1" dirty="0" err="1">
                <a:solidFill>
                  <a:srgbClr val="FF0000"/>
                </a:solidFill>
                <a:latin typeface="Gill Sans MT" charset="0"/>
                <a:ea typeface="ＭＳ ゴシック" charset="0"/>
                <a:cs typeface="ＭＳ ゴシック" charset="0"/>
              </a:rPr>
              <a:t>NbTi</a:t>
            </a:r>
            <a:endParaRPr lang="en-US" altLang="ja-JP" sz="2400" b="1" dirty="0">
              <a:solidFill>
                <a:srgbClr val="FF0000"/>
              </a:solidFill>
              <a:latin typeface="Gill Sans MT" charset="0"/>
              <a:ea typeface="ＭＳ ゴシック" charset="0"/>
              <a:cs typeface="ＭＳ ゴシック" charset="0"/>
            </a:endParaRPr>
          </a:p>
          <a:p>
            <a:endParaRPr lang="ja-JP" altLang="en-US" sz="2800" dirty="0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6" name="スライド番号プレースホルダー 1">
            <a:extLst>
              <a:ext uri="{FF2B5EF4-FFF2-40B4-BE49-F238E27FC236}">
                <a16:creationId xmlns:a16="http://schemas.microsoft.com/office/drawing/2014/main" id="{C517F7E8-EF68-A448-AB28-B47738EAC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46</a:t>
            </a:fld>
            <a:endParaRPr lang="ja-JP" altLang="en-US"/>
          </a:p>
        </p:txBody>
      </p:sp>
      <p:graphicFrame>
        <p:nvGraphicFramePr>
          <p:cNvPr id="440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9938064"/>
              </p:ext>
            </p:extLst>
          </p:nvPr>
        </p:nvGraphicFramePr>
        <p:xfrm>
          <a:off x="8215104" y="2969246"/>
          <a:ext cx="3708607" cy="2678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7741280" imgH="5589570" progId="">
                  <p:embed/>
                </p:oleObj>
              </mc:Choice>
              <mc:Fallback>
                <p:oleObj name="Image" r:id="rId2" imgW="7741280" imgH="5589570" progId="">
                  <p:embed/>
                  <p:pic>
                    <p:nvPicPr>
                      <p:cNvPr id="440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15104" y="2969246"/>
                        <a:ext cx="3708607" cy="26785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03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633827"/>
              </p:ext>
            </p:extLst>
          </p:nvPr>
        </p:nvGraphicFramePr>
        <p:xfrm>
          <a:off x="8239745" y="195796"/>
          <a:ext cx="3654425" cy="2497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文書" r:id="rId4" imgW="3240024" imgH="2212848" progId="Word.Document.8">
                  <p:embed/>
                </p:oleObj>
              </mc:Choice>
              <mc:Fallback>
                <p:oleObj name="文書" r:id="rId4" imgW="3240024" imgH="2212848" progId="Word.Document.8">
                  <p:embed/>
                  <p:pic>
                    <p:nvPicPr>
                      <p:cNvPr id="4403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745" y="195796"/>
                        <a:ext cx="3654425" cy="249713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66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1027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58912" y="750888"/>
            <a:ext cx="6986736" cy="1143000"/>
          </a:xfrm>
        </p:spPr>
        <p:txBody>
          <a:bodyPr>
            <a:normAutofit/>
          </a:bodyPr>
          <a:lstStyle/>
          <a:p>
            <a:r>
              <a:rPr lang="en-US" altLang="ja-JP" sz="48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TEVATRON</a:t>
            </a:r>
            <a:endParaRPr lang="ja-JP" altLang="en-US" sz="4800" dirty="0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58371" name="コンテンツ プレースホルダ 2"/>
          <p:cNvSpPr>
            <a:spLocks noGrp="1"/>
          </p:cNvSpPr>
          <p:nvPr>
            <p:ph idx="1"/>
          </p:nvPr>
        </p:nvSpPr>
        <p:spPr>
          <a:xfrm>
            <a:off x="1480087" y="1928019"/>
            <a:ext cx="4953000" cy="2408237"/>
          </a:xfrm>
        </p:spPr>
        <p:txBody>
          <a:bodyPr>
            <a:normAutofit/>
          </a:bodyPr>
          <a:lstStyle/>
          <a:p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Energy </a:t>
            </a:r>
            <a:r>
              <a:rPr lang="en-US" altLang="ja-JP" dirty="0" err="1">
                <a:latin typeface="Gill Sans MT" charset="0"/>
                <a:ea typeface="ＭＳ ゴシック" charset="0"/>
                <a:cs typeface="ＭＳ ゴシック" charset="0"/>
              </a:rPr>
              <a:t>Doubler</a:t>
            </a:r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 (1TeV)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Higher Field Magnet 4.3 T</a:t>
            </a:r>
          </a:p>
          <a:p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Energy Saver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~1/2 Overall Power Saving</a:t>
            </a:r>
          </a:p>
          <a:p>
            <a:pPr lvl="2"/>
            <a:endParaRPr lang="ja-JP" altLang="en-US" dirty="0"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pic>
        <p:nvPicPr>
          <p:cNvPr id="58372" name="図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59029" y="4884691"/>
            <a:ext cx="2909888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図 4" descr="80-0888CN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0492" y="1635340"/>
            <a:ext cx="4129088" cy="300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図 1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4692" y="4884691"/>
            <a:ext cx="2960688" cy="196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5" name="テキスト ボックス 6"/>
          <p:cNvSpPr txBox="1">
            <a:spLocks noChangeArrowheads="1"/>
          </p:cNvSpPr>
          <p:nvPr/>
        </p:nvSpPr>
        <p:spPr bwMode="auto">
          <a:xfrm>
            <a:off x="960564" y="3855563"/>
            <a:ext cx="4084384" cy="175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800" dirty="0"/>
              <a:t>Tunnel is given (main ring)</a:t>
            </a:r>
          </a:p>
          <a:p>
            <a:r>
              <a:rPr lang="en-US" altLang="ja-JP" sz="1800" dirty="0"/>
              <a:t>SCMs are installed in the same tunnel </a:t>
            </a:r>
          </a:p>
          <a:p>
            <a:r>
              <a:rPr lang="en-US" altLang="ja-JP" sz="1800" dirty="0"/>
              <a:t>main ring (normal conducting) is</a:t>
            </a:r>
          </a:p>
          <a:p>
            <a:r>
              <a:rPr lang="en-US" altLang="ja-JP" sz="1800" dirty="0"/>
              <a:t>used as injector, but reduce energy from 400 </a:t>
            </a:r>
            <a:r>
              <a:rPr lang="en-US" altLang="ja-JP" sz="1800" dirty="0" err="1"/>
              <a:t>GeV</a:t>
            </a:r>
            <a:r>
              <a:rPr lang="en-US" altLang="ja-JP" sz="1800" dirty="0"/>
              <a:t> to 150 </a:t>
            </a:r>
            <a:r>
              <a:rPr lang="en-US" altLang="ja-JP" sz="1800" dirty="0" err="1"/>
              <a:t>GeV</a:t>
            </a:r>
            <a:endParaRPr lang="en-US" altLang="ja-JP" sz="1800" dirty="0"/>
          </a:p>
          <a:p>
            <a:r>
              <a:rPr lang="en-US" altLang="ja-JP" sz="1800" dirty="0"/>
              <a:t>Overall energy saving ~ ½</a:t>
            </a:r>
          </a:p>
        </p:txBody>
      </p:sp>
      <p:pic>
        <p:nvPicPr>
          <p:cNvPr id="3" name="図 3">
            <a:extLst>
              <a:ext uri="{FF2B5EF4-FFF2-40B4-BE49-F238E27FC236}">
                <a16:creationId xmlns:a16="http://schemas.microsoft.com/office/drawing/2014/main" id="{37E11F5B-AD83-918D-BD98-EA96B74CC5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822045" y="-263891"/>
            <a:ext cx="1524791" cy="256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9481697-E311-D9C0-58E5-EFCC1A853CD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2479" y="2167150"/>
            <a:ext cx="2486438" cy="2387856"/>
          </a:xfrm>
          <a:prstGeom prst="rect">
            <a:avLst/>
          </a:prstGeom>
        </p:spPr>
      </p:pic>
      <p:pic>
        <p:nvPicPr>
          <p:cNvPr id="5" name="図 8">
            <a:extLst>
              <a:ext uri="{FF2B5EF4-FFF2-40B4-BE49-F238E27FC236}">
                <a16:creationId xmlns:a16="http://schemas.microsoft.com/office/drawing/2014/main" id="{15E9BBF9-349F-D836-AAE7-E066629FEC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0266" y="710580"/>
            <a:ext cx="793245" cy="793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B989AC3-B412-8012-5344-723D416D9A5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5750" y="258189"/>
            <a:ext cx="1551976" cy="1297062"/>
          </a:xfrm>
          <a:prstGeom prst="rect">
            <a:avLst/>
          </a:prstGeom>
        </p:spPr>
      </p:pic>
      <p:sp>
        <p:nvSpPr>
          <p:cNvPr id="12" name="右矢印 11">
            <a:extLst>
              <a:ext uri="{FF2B5EF4-FFF2-40B4-BE49-F238E27FC236}">
                <a16:creationId xmlns:a16="http://schemas.microsoft.com/office/drawing/2014/main" id="{B4FB3603-3575-38F9-8E02-E18BC7AAF471}"/>
              </a:ext>
            </a:extLst>
          </p:cNvPr>
          <p:cNvSpPr/>
          <p:nvPr/>
        </p:nvSpPr>
        <p:spPr>
          <a:xfrm>
            <a:off x="6583680" y="906720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矢印 12">
            <a:extLst>
              <a:ext uri="{FF2B5EF4-FFF2-40B4-BE49-F238E27FC236}">
                <a16:creationId xmlns:a16="http://schemas.microsoft.com/office/drawing/2014/main" id="{8D0B932D-377B-A36A-8974-013A37C12083}"/>
              </a:ext>
            </a:extLst>
          </p:cNvPr>
          <p:cNvSpPr/>
          <p:nvPr/>
        </p:nvSpPr>
        <p:spPr>
          <a:xfrm>
            <a:off x="8816972" y="836962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9BF08AE5-1D2D-AA41-1D2D-30EB6E22D74E}"/>
              </a:ext>
            </a:extLst>
          </p:cNvPr>
          <p:cNvSpPr/>
          <p:nvPr/>
        </p:nvSpPr>
        <p:spPr>
          <a:xfrm rot="5400000">
            <a:off x="10517196" y="1858501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右矢印 14">
            <a:extLst>
              <a:ext uri="{FF2B5EF4-FFF2-40B4-BE49-F238E27FC236}">
                <a16:creationId xmlns:a16="http://schemas.microsoft.com/office/drawing/2014/main" id="{DE01C236-5A07-FD7E-241B-DDBB54C7B004}"/>
              </a:ext>
            </a:extLst>
          </p:cNvPr>
          <p:cNvSpPr/>
          <p:nvPr/>
        </p:nvSpPr>
        <p:spPr>
          <a:xfrm rot="10800000">
            <a:off x="9058468" y="3160596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右矢印 15">
            <a:extLst>
              <a:ext uri="{FF2B5EF4-FFF2-40B4-BE49-F238E27FC236}">
                <a16:creationId xmlns:a16="http://schemas.microsoft.com/office/drawing/2014/main" id="{E999EDFB-F745-F923-24BE-6C40FBE14141}"/>
              </a:ext>
            </a:extLst>
          </p:cNvPr>
          <p:cNvSpPr/>
          <p:nvPr/>
        </p:nvSpPr>
        <p:spPr>
          <a:xfrm rot="5400000">
            <a:off x="6629743" y="4638146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右矢印 16">
            <a:extLst>
              <a:ext uri="{FF2B5EF4-FFF2-40B4-BE49-F238E27FC236}">
                <a16:creationId xmlns:a16="http://schemas.microsoft.com/office/drawing/2014/main" id="{AD1486D2-BA75-3E76-060B-0252D0239456}"/>
              </a:ext>
            </a:extLst>
          </p:cNvPr>
          <p:cNvSpPr/>
          <p:nvPr/>
        </p:nvSpPr>
        <p:spPr>
          <a:xfrm>
            <a:off x="8595900" y="5731394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03632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Dipole magnet…"/>
          <p:cNvSpPr txBox="1">
            <a:spLocks noGrp="1"/>
          </p:cNvSpPr>
          <p:nvPr>
            <p:ph type="body" sz="half" idx="1"/>
          </p:nvPr>
        </p:nvSpPr>
        <p:spPr>
          <a:xfrm>
            <a:off x="456924" y="1287949"/>
            <a:ext cx="7034200" cy="534048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/>
          <a:p>
            <a:pPr marL="313969" indent="-242985" defTabSz="786384">
              <a:spcBef>
                <a:spcPts val="500"/>
              </a:spcBef>
              <a:defRPr sz="2752"/>
            </a:pPr>
            <a:r>
              <a:rPr lang="en-US" sz="2400" dirty="0"/>
              <a:t>FNAL d</a:t>
            </a:r>
            <a:r>
              <a:rPr sz="2400" dirty="0"/>
              <a:t>ipole magnet</a:t>
            </a:r>
            <a:endParaRPr lang="en-US" sz="2400" dirty="0"/>
          </a:p>
          <a:p>
            <a:pPr marL="622360" lvl="1" indent="-242985" defTabSz="786384">
              <a:defRPr sz="2752"/>
            </a:pPr>
            <a:r>
              <a:rPr lang="en-US" sz="2400" dirty="0"/>
              <a:t>Coil support creep </a:t>
            </a:r>
            <a:r>
              <a:rPr lang="ja-JP" altLang="en-US" sz="2400" dirty="0"/>
              <a:t>→</a:t>
            </a:r>
            <a:r>
              <a:rPr lang="en-US" altLang="ja-JP" sz="2400" dirty="0"/>
              <a:t> Coil move by -</a:t>
            </a:r>
            <a:r>
              <a:rPr lang="en-US" altLang="ja-JP" sz="2400" dirty="0" err="1"/>
              <a:t>d</a:t>
            </a:r>
            <a:r>
              <a:rPr lang="en-US" altLang="ja-JP" sz="2400" baseline="-25000" dirty="0" err="1"/>
              <a:t>y</a:t>
            </a:r>
            <a:r>
              <a:rPr lang="en-US" altLang="ja-JP" sz="2400" dirty="0"/>
              <a:t> </a:t>
            </a:r>
            <a:endParaRPr sz="2400" dirty="0"/>
          </a:p>
          <a:p>
            <a:pPr marL="313969" indent="-242985" defTabSz="786384">
              <a:spcBef>
                <a:spcPts val="500"/>
              </a:spcBef>
              <a:defRPr sz="2752"/>
            </a:pPr>
            <a:r>
              <a:rPr sz="2400" dirty="0"/>
              <a:t>Iron location error：</a:t>
            </a:r>
            <a:r>
              <a:rPr lang="en-US" sz="2400" dirty="0"/>
              <a:t>+</a:t>
            </a:r>
            <a:r>
              <a:rPr sz="2400" dirty="0"/>
              <a:t>d</a:t>
            </a:r>
            <a:r>
              <a:rPr sz="2400" baseline="-5999" dirty="0"/>
              <a:t>y</a:t>
            </a:r>
            <a:endParaRPr sz="2400" baseline="-28093" dirty="0"/>
          </a:p>
          <a:p>
            <a:pPr marL="550129" lvl="1" indent="-203397" defTabSz="786384">
              <a:spcBef>
                <a:spcPts val="400"/>
              </a:spcBef>
              <a:buFont typeface="Verdana"/>
              <a:defRPr sz="2408"/>
            </a:pPr>
            <a:r>
              <a:rPr sz="2400" dirty="0"/>
              <a:t>Error in image current: (R</a:t>
            </a:r>
            <a:r>
              <a:rPr sz="2400" baseline="29674" dirty="0"/>
              <a:t>2</a:t>
            </a:r>
            <a:r>
              <a:rPr sz="2400" dirty="0"/>
              <a:t>/r)</a:t>
            </a:r>
          </a:p>
          <a:p>
            <a:pPr marL="761718" lvl="2" indent="-196572" defTabSz="786384">
              <a:spcBef>
                <a:spcPts val="400"/>
              </a:spcBef>
              <a:buClr>
                <a:schemeClr val="accent2"/>
              </a:buClr>
              <a:defRPr sz="2064"/>
            </a:pPr>
            <a:r>
              <a:rPr sz="2000" dirty="0"/>
              <a:t>Radial：-d</a:t>
            </a:r>
            <a:r>
              <a:rPr sz="2000" baseline="-28093" dirty="0"/>
              <a:t>y</a:t>
            </a:r>
            <a:r>
              <a:rPr sz="2000" dirty="0"/>
              <a:t>/r•sinθ</a:t>
            </a:r>
          </a:p>
          <a:p>
            <a:pPr marL="761718" lvl="2" indent="-196572" defTabSz="786384">
              <a:spcBef>
                <a:spcPts val="400"/>
              </a:spcBef>
              <a:buClr>
                <a:schemeClr val="accent2"/>
              </a:buClr>
              <a:defRPr sz="2064"/>
            </a:pPr>
            <a:r>
              <a:rPr sz="2000" dirty="0"/>
              <a:t>Azimuthal：d</a:t>
            </a:r>
            <a:r>
              <a:rPr sz="2000" baseline="-28093" dirty="0"/>
              <a:t>y</a:t>
            </a:r>
            <a:r>
              <a:rPr sz="2000" dirty="0"/>
              <a:t>/r•cosθ</a:t>
            </a:r>
          </a:p>
          <a:p>
            <a:pPr marL="550129" lvl="1" indent="-203397" defTabSz="786384">
              <a:spcBef>
                <a:spcPts val="400"/>
              </a:spcBef>
              <a:buFont typeface="Verdana"/>
              <a:defRPr sz="2408"/>
            </a:pPr>
            <a:r>
              <a:rPr sz="2400" dirty="0"/>
              <a:t>Skew quadrupole</a:t>
            </a:r>
            <a:endParaRPr lang="en-US" sz="2400" dirty="0"/>
          </a:p>
          <a:p>
            <a:pPr marL="550129" lvl="1" indent="-203397" defTabSz="786384">
              <a:spcBef>
                <a:spcPts val="400"/>
              </a:spcBef>
              <a:buFont typeface="Verdana"/>
              <a:defRPr sz="2408"/>
            </a:pPr>
            <a:endParaRPr lang="en-US" sz="2400" dirty="0"/>
          </a:p>
          <a:p>
            <a:pPr marL="346732" lvl="1" indent="0" defTabSz="786384">
              <a:spcBef>
                <a:spcPts val="400"/>
              </a:spcBef>
              <a:buNone/>
              <a:defRPr sz="2408"/>
            </a:pPr>
            <a:endParaRPr lang="en-US" sz="2400" dirty="0"/>
          </a:p>
          <a:p>
            <a:pPr marL="550129" lvl="1" indent="-203397" defTabSz="786384">
              <a:spcBef>
                <a:spcPts val="400"/>
              </a:spcBef>
              <a:buFont typeface="Verdana"/>
              <a:defRPr sz="2408"/>
            </a:pPr>
            <a:r>
              <a:rPr lang="en-US" sz="2400" dirty="0"/>
              <a:t>Beam X-Y coupling</a:t>
            </a:r>
          </a:p>
          <a:p>
            <a:pPr marL="550129" lvl="1" indent="-203397" defTabSz="786384">
              <a:spcBef>
                <a:spcPts val="400"/>
              </a:spcBef>
              <a:buFont typeface="Verdana"/>
              <a:defRPr sz="2408"/>
            </a:pPr>
            <a:r>
              <a:rPr lang="en-US" sz="2400" dirty="0"/>
              <a:t>Emittance growth at injection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71" y="2666068"/>
            <a:ext cx="5494482" cy="3962367"/>
          </a:xfrm>
          <a:prstGeom prst="rect">
            <a:avLst/>
          </a:prstGeom>
        </p:spPr>
      </p:pic>
      <p:sp>
        <p:nvSpPr>
          <p:cNvPr id="451" name="線"/>
          <p:cNvSpPr/>
          <p:nvPr/>
        </p:nvSpPr>
        <p:spPr>
          <a:xfrm flipV="1">
            <a:off x="5923531" y="4709026"/>
            <a:ext cx="6195317" cy="2054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74" name="Iron geometric error"/>
          <p:cNvSpPr txBox="1">
            <a:spLocks noGrp="1"/>
          </p:cNvSpPr>
          <p:nvPr>
            <p:ph type="title"/>
          </p:nvPr>
        </p:nvSpPr>
        <p:spPr>
          <a:xfrm>
            <a:off x="253486" y="139755"/>
            <a:ext cx="5149816" cy="1143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t">
            <a:normAutofit/>
          </a:bodyPr>
          <a:lstStyle/>
          <a:p>
            <a:r>
              <a:rPr dirty="0"/>
              <a:t>Iron geometric error</a:t>
            </a:r>
          </a:p>
        </p:txBody>
      </p:sp>
      <p:pic>
        <p:nvPicPr>
          <p:cNvPr id="475" name="image83.pdf" descr="image83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668" y="4655946"/>
            <a:ext cx="3372309" cy="885232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線"/>
          <p:cNvSpPr/>
          <p:nvPr/>
        </p:nvSpPr>
        <p:spPr>
          <a:xfrm flipH="1" flipV="1">
            <a:off x="9149617" y="2253502"/>
            <a:ext cx="20549" cy="4485626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4" name="円/楕円 3"/>
          <p:cNvSpPr/>
          <p:nvPr/>
        </p:nvSpPr>
        <p:spPr>
          <a:xfrm>
            <a:off x="7947538" y="4430354"/>
            <a:ext cx="2448000" cy="519348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defTabSz="457145" hangingPunct="0"/>
            <a:endParaRPr kumimoji="0" lang="ja-JP" altLang="en-US">
              <a:solidFill>
                <a:srgbClr val="000000"/>
              </a:solidFill>
              <a:latin typeface="Gill Sans MT"/>
              <a:ea typeface="Gill Sans MT"/>
              <a:cs typeface="Gill Sans MT"/>
              <a:sym typeface="Gill Sans MT"/>
            </a:endParaRPr>
          </a:p>
        </p:txBody>
      </p:sp>
      <p:sp>
        <p:nvSpPr>
          <p:cNvPr id="36" name="線"/>
          <p:cNvSpPr/>
          <p:nvPr/>
        </p:nvSpPr>
        <p:spPr>
          <a:xfrm flipV="1">
            <a:off x="5921821" y="4655946"/>
            <a:ext cx="6195317" cy="20548"/>
          </a:xfrm>
          <a:prstGeom prst="line">
            <a:avLst/>
          </a:prstGeom>
          <a:ln w="12700">
            <a:solidFill>
              <a:srgbClr val="000000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652345E-F65C-2292-ABB9-FC77D6660C9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326" y="115121"/>
            <a:ext cx="2356869" cy="94536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A75807D-702D-C392-920B-B874A510321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127" y="1354018"/>
            <a:ext cx="2356869" cy="94536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9FDBA88-FC7B-B45A-6D1F-92871D16AB4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8850" y="115121"/>
            <a:ext cx="2687762" cy="2153380"/>
          </a:xfrm>
          <a:prstGeom prst="rect">
            <a:avLst/>
          </a:prstGeom>
        </p:spPr>
      </p:pic>
      <p:sp>
        <p:nvSpPr>
          <p:cNvPr id="7" name="右矢印 6">
            <a:extLst>
              <a:ext uri="{FF2B5EF4-FFF2-40B4-BE49-F238E27FC236}">
                <a16:creationId xmlns:a16="http://schemas.microsoft.com/office/drawing/2014/main" id="{AD82E0C4-A95F-BBF8-7493-F4214F5EF1F5}"/>
              </a:ext>
            </a:extLst>
          </p:cNvPr>
          <p:cNvSpPr/>
          <p:nvPr/>
        </p:nvSpPr>
        <p:spPr>
          <a:xfrm rot="5400000">
            <a:off x="7616697" y="1091570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右矢印 7">
            <a:extLst>
              <a:ext uri="{FF2B5EF4-FFF2-40B4-BE49-F238E27FC236}">
                <a16:creationId xmlns:a16="http://schemas.microsoft.com/office/drawing/2014/main" id="{96D93A87-B05B-1DAF-E7FF-FC91075A326C}"/>
              </a:ext>
            </a:extLst>
          </p:cNvPr>
          <p:cNvSpPr/>
          <p:nvPr/>
        </p:nvSpPr>
        <p:spPr>
          <a:xfrm>
            <a:off x="8954108" y="1676286"/>
            <a:ext cx="292608" cy="2004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Accelerator Superconducting Magnet:</a:t>
            </a:r>
            <a:br>
              <a:rPr kumimoji="1" lang="en-US" altLang="ja-JP" dirty="0"/>
            </a:br>
            <a:r>
              <a:rPr lang="en-US" altLang="ja-JP" dirty="0"/>
              <a:t>HERA &amp; RHIC</a:t>
            </a:r>
            <a:endParaRPr kumimoji="1" lang="ja-JP" altLang="en-US" dirty="0"/>
          </a:p>
        </p:txBody>
      </p:sp>
      <p:pic>
        <p:nvPicPr>
          <p:cNvPr id="6" name="図 3">
            <a:extLst>
              <a:ext uri="{FF2B5EF4-FFF2-40B4-BE49-F238E27FC236}">
                <a16:creationId xmlns:a16="http://schemas.microsoft.com/office/drawing/2014/main" id="{9750B900-7E8D-3D41-9D82-CC315B03BA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03407" y="2878385"/>
            <a:ext cx="4651447" cy="344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E4B1DFA8-230E-B04A-84AB-58F3131177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49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8F49E0E-F0F6-5E49-80D9-A15B8F79A4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122" y="2427742"/>
            <a:ext cx="5370512" cy="407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6">
            <a:extLst>
              <a:ext uri="{FF2B5EF4-FFF2-40B4-BE49-F238E27FC236}">
                <a16:creationId xmlns:a16="http://schemas.microsoft.com/office/drawing/2014/main" id="{32389D7C-C28E-9146-B8C9-FAC6F1DF8D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117644" y="1808481"/>
            <a:ext cx="2049261" cy="213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4">
            <a:extLst>
              <a:ext uri="{FF2B5EF4-FFF2-40B4-BE49-F238E27FC236}">
                <a16:creationId xmlns:a16="http://schemas.microsoft.com/office/drawing/2014/main" id="{0B3761D9-F84B-384C-97B5-20F273374A0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2945" y="1017701"/>
            <a:ext cx="3039055" cy="269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3A95636-DA7B-F045-B226-32E77F8A4B93}"/>
              </a:ext>
            </a:extLst>
          </p:cNvPr>
          <p:cNvSpPr/>
          <p:nvPr/>
        </p:nvSpPr>
        <p:spPr>
          <a:xfrm>
            <a:off x="706762" y="6541252"/>
            <a:ext cx="5201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1992</a:t>
            </a:r>
            <a:r>
              <a:rPr lang="ja-JP" altLang="en-US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DESY/HERA: 6.3km (4.7T, 8.8m, 416 Magnets)</a:t>
            </a:r>
            <a:r>
              <a:rPr lang="en-US" altLang="ja-JP" dirty="0"/>
              <a:t> </a:t>
            </a:r>
            <a:endParaRPr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2BC48685-88E2-3A47-822E-460A7C2F3122}"/>
              </a:ext>
            </a:extLst>
          </p:cNvPr>
          <p:cNvSpPr/>
          <p:nvPr/>
        </p:nvSpPr>
        <p:spPr>
          <a:xfrm>
            <a:off x="6930891" y="6384286"/>
            <a:ext cx="498533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3232" indent="-713232" fontAlgn="base">
              <a:lnSpc>
                <a:spcPct val="90000"/>
              </a:lnSpc>
              <a:spcBef>
                <a:spcPts val="600"/>
              </a:spcBef>
            </a:pPr>
            <a:r>
              <a:rPr lang="en-US" altLang="ja-JP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1998</a:t>
            </a:r>
            <a:r>
              <a:rPr lang="ja-JP" altLang="en-US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：</a:t>
            </a:r>
            <a:r>
              <a:rPr lang="en-US" altLang="ja-JP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BNL/RHIC: 3.8km (3.5T, 9.7m, 288 Magnets)</a:t>
            </a:r>
            <a:endParaRPr lang="en-US" altLang="ja-JP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40349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9EBE793C-C913-9C43-9059-52434981D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3365" y="1944132"/>
            <a:ext cx="5400675" cy="4314825"/>
          </a:xfrm>
          <a:prstGeom prst="rect">
            <a:avLst/>
          </a:prstGeom>
        </p:spPr>
      </p:pic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268E083-3226-7449-B95A-931B1BFADB1D}"/>
              </a:ext>
            </a:extLst>
          </p:cNvPr>
          <p:cNvGrpSpPr/>
          <p:nvPr/>
        </p:nvGrpSpPr>
        <p:grpSpPr>
          <a:xfrm>
            <a:off x="6482288" y="2113767"/>
            <a:ext cx="7898054" cy="3950618"/>
            <a:chOff x="990405" y="936235"/>
            <a:chExt cx="7898054" cy="3950618"/>
          </a:xfrm>
        </p:grpSpPr>
        <p:grpSp>
          <p:nvGrpSpPr>
            <p:cNvPr id="17" name="グループ化 16">
              <a:extLst>
                <a:ext uri="{FF2B5EF4-FFF2-40B4-BE49-F238E27FC236}">
                  <a16:creationId xmlns:a16="http://schemas.microsoft.com/office/drawing/2014/main" id="{6B33CEEC-3679-224A-8EA0-6D5EEC6E07C6}"/>
                </a:ext>
              </a:extLst>
            </p:cNvPr>
            <p:cNvGrpSpPr/>
            <p:nvPr/>
          </p:nvGrpSpPr>
          <p:grpSpPr>
            <a:xfrm>
              <a:off x="990405" y="942741"/>
              <a:ext cx="3944112" cy="3944112"/>
              <a:chOff x="2610547" y="942741"/>
              <a:chExt cx="3944112" cy="3944112"/>
            </a:xfrm>
          </p:grpSpPr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3B78499F-90D0-644C-98FC-0606E22140A3}"/>
                  </a:ext>
                </a:extLst>
              </p:cNvPr>
              <p:cNvGrpSpPr/>
              <p:nvPr/>
            </p:nvGrpSpPr>
            <p:grpSpPr>
              <a:xfrm>
                <a:off x="3707904" y="942741"/>
                <a:ext cx="1728192" cy="3944112"/>
                <a:chOff x="3707904" y="942741"/>
                <a:chExt cx="1728192" cy="3944112"/>
              </a:xfrm>
            </p:grpSpPr>
            <p:grpSp>
              <p:nvGrpSpPr>
                <p:cNvPr id="56" name="グループ化 55">
                  <a:extLst>
                    <a:ext uri="{FF2B5EF4-FFF2-40B4-BE49-F238E27FC236}">
                      <a16:creationId xmlns:a16="http://schemas.microsoft.com/office/drawing/2014/main" id="{C682B4DF-D52A-7B40-AEB4-3117A83B5EF9}"/>
                    </a:ext>
                  </a:extLst>
                </p:cNvPr>
                <p:cNvGrpSpPr/>
                <p:nvPr/>
              </p:nvGrpSpPr>
              <p:grpSpPr>
                <a:xfrm>
                  <a:off x="3707904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72" name="グループ化 71">
                    <a:extLst>
                      <a:ext uri="{FF2B5EF4-FFF2-40B4-BE49-F238E27FC236}">
                        <a16:creationId xmlns:a16="http://schemas.microsoft.com/office/drawing/2014/main" id="{ED90218E-4D5D-B94E-B529-CF1FC72DEA6A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80" name="グループ化 79">
                      <a:extLst>
                        <a:ext uri="{FF2B5EF4-FFF2-40B4-BE49-F238E27FC236}">
                          <a16:creationId xmlns:a16="http://schemas.microsoft.com/office/drawing/2014/main" id="{916754D1-4075-264F-9A25-2780C4C22D3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84" name="正方形/長方形 83">
                        <a:extLst>
                          <a:ext uri="{FF2B5EF4-FFF2-40B4-BE49-F238E27FC236}">
                            <a16:creationId xmlns:a16="http://schemas.microsoft.com/office/drawing/2014/main" id="{7F53DF01-CE8D-7E40-BF15-C62EFCDC341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5" name="正方形/長方形 84">
                        <a:extLst>
                          <a:ext uri="{FF2B5EF4-FFF2-40B4-BE49-F238E27FC236}">
                            <a16:creationId xmlns:a16="http://schemas.microsoft.com/office/drawing/2014/main" id="{CBA9301E-D860-B045-AFCE-30135805D0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81" name="グループ化 80">
                      <a:extLst>
                        <a:ext uri="{FF2B5EF4-FFF2-40B4-BE49-F238E27FC236}">
                          <a16:creationId xmlns:a16="http://schemas.microsoft.com/office/drawing/2014/main" id="{7F6EB6DC-D988-CA4D-9622-9E2768AA07D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82" name="正方形/長方形 81">
                        <a:extLst>
                          <a:ext uri="{FF2B5EF4-FFF2-40B4-BE49-F238E27FC236}">
                            <a16:creationId xmlns:a16="http://schemas.microsoft.com/office/drawing/2014/main" id="{788C3E46-BE15-3246-BCB5-56FED3DA8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3" name="正方形/長方形 82">
                        <a:extLst>
                          <a:ext uri="{FF2B5EF4-FFF2-40B4-BE49-F238E27FC236}">
                            <a16:creationId xmlns:a16="http://schemas.microsoft.com/office/drawing/2014/main" id="{E123A56F-6EBB-4F43-97DB-6CA05FBCD8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73" name="グループ化 72">
                    <a:extLst>
                      <a:ext uri="{FF2B5EF4-FFF2-40B4-BE49-F238E27FC236}">
                        <a16:creationId xmlns:a16="http://schemas.microsoft.com/office/drawing/2014/main" id="{D457EDEA-18EB-7846-AC5E-3F12647910F0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74" name="グループ化 73">
                      <a:extLst>
                        <a:ext uri="{FF2B5EF4-FFF2-40B4-BE49-F238E27FC236}">
                          <a16:creationId xmlns:a16="http://schemas.microsoft.com/office/drawing/2014/main" id="{830B9B65-AF47-FD46-AC72-AA525D1865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78" name="正方形/長方形 77">
                        <a:extLst>
                          <a:ext uri="{FF2B5EF4-FFF2-40B4-BE49-F238E27FC236}">
                            <a16:creationId xmlns:a16="http://schemas.microsoft.com/office/drawing/2014/main" id="{42EE0C52-0A5C-DA4B-89E8-985F42F78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79" name="正方形/長方形 78">
                        <a:extLst>
                          <a:ext uri="{FF2B5EF4-FFF2-40B4-BE49-F238E27FC236}">
                            <a16:creationId xmlns:a16="http://schemas.microsoft.com/office/drawing/2014/main" id="{0C3931E3-A445-0B43-BBBA-96F08F534A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75" name="グループ化 74">
                      <a:extLst>
                        <a:ext uri="{FF2B5EF4-FFF2-40B4-BE49-F238E27FC236}">
                          <a16:creationId xmlns:a16="http://schemas.microsoft.com/office/drawing/2014/main" id="{18FF6603-767E-8640-8BFE-F8D95CF2FE7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76" name="正方形/長方形 75">
                        <a:extLst>
                          <a:ext uri="{FF2B5EF4-FFF2-40B4-BE49-F238E27FC236}">
                            <a16:creationId xmlns:a16="http://schemas.microsoft.com/office/drawing/2014/main" id="{B69BEC49-5840-4941-B19B-10FD407B8B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77" name="正方形/長方形 76">
                        <a:extLst>
                          <a:ext uri="{FF2B5EF4-FFF2-40B4-BE49-F238E27FC236}">
                            <a16:creationId xmlns:a16="http://schemas.microsoft.com/office/drawing/2014/main" id="{9C987654-1F3F-3E4C-B93C-FB14CAE52B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57" name="グループ化 56">
                  <a:extLst>
                    <a:ext uri="{FF2B5EF4-FFF2-40B4-BE49-F238E27FC236}">
                      <a16:creationId xmlns:a16="http://schemas.microsoft.com/office/drawing/2014/main" id="{BE171AF3-8F27-DB42-8245-9632FA043697}"/>
                    </a:ext>
                  </a:extLst>
                </p:cNvPr>
                <p:cNvGrpSpPr/>
                <p:nvPr/>
              </p:nvGrpSpPr>
              <p:grpSpPr>
                <a:xfrm>
                  <a:off x="5256811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58" name="グループ化 57">
                    <a:extLst>
                      <a:ext uri="{FF2B5EF4-FFF2-40B4-BE49-F238E27FC236}">
                        <a16:creationId xmlns:a16="http://schemas.microsoft.com/office/drawing/2014/main" id="{88723245-7E1F-6D4F-A271-75EA41C454D8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66" name="グループ化 65">
                      <a:extLst>
                        <a:ext uri="{FF2B5EF4-FFF2-40B4-BE49-F238E27FC236}">
                          <a16:creationId xmlns:a16="http://schemas.microsoft.com/office/drawing/2014/main" id="{2CD76F26-CA79-9E4C-A816-97DDF5047A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70" name="正方形/長方形 69">
                        <a:extLst>
                          <a:ext uri="{FF2B5EF4-FFF2-40B4-BE49-F238E27FC236}">
                            <a16:creationId xmlns:a16="http://schemas.microsoft.com/office/drawing/2014/main" id="{A317F1E7-1112-C14C-BB9F-0441CE6E0A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71" name="正方形/長方形 70">
                        <a:extLst>
                          <a:ext uri="{FF2B5EF4-FFF2-40B4-BE49-F238E27FC236}">
                            <a16:creationId xmlns:a16="http://schemas.microsoft.com/office/drawing/2014/main" id="{B97003F0-6E02-9E43-BCB1-63BD46BC0B6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67" name="グループ化 66">
                      <a:extLst>
                        <a:ext uri="{FF2B5EF4-FFF2-40B4-BE49-F238E27FC236}">
                          <a16:creationId xmlns:a16="http://schemas.microsoft.com/office/drawing/2014/main" id="{73E17AEC-C598-1145-BAA6-848D2F8790B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8" name="正方形/長方形 67">
                        <a:extLst>
                          <a:ext uri="{FF2B5EF4-FFF2-40B4-BE49-F238E27FC236}">
                            <a16:creationId xmlns:a16="http://schemas.microsoft.com/office/drawing/2014/main" id="{E2E474E3-7418-BF4B-9B8F-051AA61EB6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9" name="正方形/長方形 68">
                        <a:extLst>
                          <a:ext uri="{FF2B5EF4-FFF2-40B4-BE49-F238E27FC236}">
                            <a16:creationId xmlns:a16="http://schemas.microsoft.com/office/drawing/2014/main" id="{95223DA0-7D75-DC46-8EDD-4840F76CE8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59" name="グループ化 58">
                    <a:extLst>
                      <a:ext uri="{FF2B5EF4-FFF2-40B4-BE49-F238E27FC236}">
                        <a16:creationId xmlns:a16="http://schemas.microsoft.com/office/drawing/2014/main" id="{6AD50E27-6666-204A-86C0-C3D4EEB6986D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60" name="グループ化 59">
                      <a:extLst>
                        <a:ext uri="{FF2B5EF4-FFF2-40B4-BE49-F238E27FC236}">
                          <a16:creationId xmlns:a16="http://schemas.microsoft.com/office/drawing/2014/main" id="{17DBBA85-4982-8A47-B291-95C06686EB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4" name="正方形/長方形 63">
                        <a:extLst>
                          <a:ext uri="{FF2B5EF4-FFF2-40B4-BE49-F238E27FC236}">
                            <a16:creationId xmlns:a16="http://schemas.microsoft.com/office/drawing/2014/main" id="{60701B00-53EB-B94F-BC06-5A9219957C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5" name="正方形/長方形 64">
                        <a:extLst>
                          <a:ext uri="{FF2B5EF4-FFF2-40B4-BE49-F238E27FC236}">
                            <a16:creationId xmlns:a16="http://schemas.microsoft.com/office/drawing/2014/main" id="{9D5A55DE-18DA-8F40-A6E4-FECEDD1B8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61" name="グループ化 60">
                      <a:extLst>
                        <a:ext uri="{FF2B5EF4-FFF2-40B4-BE49-F238E27FC236}">
                          <a16:creationId xmlns:a16="http://schemas.microsoft.com/office/drawing/2014/main" id="{5EAD1B40-7D73-8343-8F06-90BAD3D6532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2" name="正方形/長方形 61">
                        <a:extLst>
                          <a:ext uri="{FF2B5EF4-FFF2-40B4-BE49-F238E27FC236}">
                            <a16:creationId xmlns:a16="http://schemas.microsoft.com/office/drawing/2014/main" id="{253EB7D7-96F9-A746-A3F0-B4CE735B77D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3" name="正方形/長方形 62">
                        <a:extLst>
                          <a:ext uri="{FF2B5EF4-FFF2-40B4-BE49-F238E27FC236}">
                            <a16:creationId xmlns:a16="http://schemas.microsoft.com/office/drawing/2014/main" id="{E3677C32-9E16-C54B-9F80-BD2169460B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  <p:grpSp>
            <p:nvGrpSpPr>
              <p:cNvPr id="25" name="グループ化 24">
                <a:extLst>
                  <a:ext uri="{FF2B5EF4-FFF2-40B4-BE49-F238E27FC236}">
                    <a16:creationId xmlns:a16="http://schemas.microsoft.com/office/drawing/2014/main" id="{8B62FE9D-61E0-6D4E-B9A6-7D4FA2C270D2}"/>
                  </a:ext>
                </a:extLst>
              </p:cNvPr>
              <p:cNvGrpSpPr/>
              <p:nvPr/>
            </p:nvGrpSpPr>
            <p:grpSpPr>
              <a:xfrm rot="5400000">
                <a:off x="3718507" y="940588"/>
                <a:ext cx="1728192" cy="3944112"/>
                <a:chOff x="3707904" y="942741"/>
                <a:chExt cx="1728192" cy="3944112"/>
              </a:xfrm>
            </p:grpSpPr>
            <p:grpSp>
              <p:nvGrpSpPr>
                <p:cNvPr id="26" name="グループ化 25">
                  <a:extLst>
                    <a:ext uri="{FF2B5EF4-FFF2-40B4-BE49-F238E27FC236}">
                      <a16:creationId xmlns:a16="http://schemas.microsoft.com/office/drawing/2014/main" id="{D53506A9-B5BF-614B-99AA-195A281A5053}"/>
                    </a:ext>
                  </a:extLst>
                </p:cNvPr>
                <p:cNvGrpSpPr/>
                <p:nvPr/>
              </p:nvGrpSpPr>
              <p:grpSpPr>
                <a:xfrm>
                  <a:off x="3707904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42" name="グループ化 41">
                    <a:extLst>
                      <a:ext uri="{FF2B5EF4-FFF2-40B4-BE49-F238E27FC236}">
                        <a16:creationId xmlns:a16="http://schemas.microsoft.com/office/drawing/2014/main" id="{50DCE563-1907-5948-B0D3-F250F4FE59AD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50" name="グループ化 49">
                      <a:extLst>
                        <a:ext uri="{FF2B5EF4-FFF2-40B4-BE49-F238E27FC236}">
                          <a16:creationId xmlns:a16="http://schemas.microsoft.com/office/drawing/2014/main" id="{706F0AA3-0EBF-CF40-B0AF-FF6711C94D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54" name="正方形/長方形 53">
                        <a:extLst>
                          <a:ext uri="{FF2B5EF4-FFF2-40B4-BE49-F238E27FC236}">
                            <a16:creationId xmlns:a16="http://schemas.microsoft.com/office/drawing/2014/main" id="{86ECC7FB-E307-A247-8668-6F7711EDB4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5" name="正方形/長方形 54">
                        <a:extLst>
                          <a:ext uri="{FF2B5EF4-FFF2-40B4-BE49-F238E27FC236}">
                            <a16:creationId xmlns:a16="http://schemas.microsoft.com/office/drawing/2014/main" id="{3FC39E13-9CD4-FB45-9BE6-7E57B92EF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51" name="グループ化 50">
                      <a:extLst>
                        <a:ext uri="{FF2B5EF4-FFF2-40B4-BE49-F238E27FC236}">
                          <a16:creationId xmlns:a16="http://schemas.microsoft.com/office/drawing/2014/main" id="{D32076F4-B97F-4841-8B00-1E7E645A9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52" name="正方形/長方形 51">
                        <a:extLst>
                          <a:ext uri="{FF2B5EF4-FFF2-40B4-BE49-F238E27FC236}">
                            <a16:creationId xmlns:a16="http://schemas.microsoft.com/office/drawing/2014/main" id="{8F6BBC00-7745-0B4E-9337-A52FD5EF24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3" name="正方形/長方形 52">
                        <a:extLst>
                          <a:ext uri="{FF2B5EF4-FFF2-40B4-BE49-F238E27FC236}">
                            <a16:creationId xmlns:a16="http://schemas.microsoft.com/office/drawing/2014/main" id="{97B99A81-BAF2-4D48-9762-6971FACE412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43" name="グループ化 42">
                    <a:extLst>
                      <a:ext uri="{FF2B5EF4-FFF2-40B4-BE49-F238E27FC236}">
                        <a16:creationId xmlns:a16="http://schemas.microsoft.com/office/drawing/2014/main" id="{344D7EBE-A41B-D946-B80C-76F846DD5E8B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44" name="グループ化 43">
                      <a:extLst>
                        <a:ext uri="{FF2B5EF4-FFF2-40B4-BE49-F238E27FC236}">
                          <a16:creationId xmlns:a16="http://schemas.microsoft.com/office/drawing/2014/main" id="{AD8D9888-D121-254B-8A65-1E31B32106A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48" name="正方形/長方形 47">
                        <a:extLst>
                          <a:ext uri="{FF2B5EF4-FFF2-40B4-BE49-F238E27FC236}">
                            <a16:creationId xmlns:a16="http://schemas.microsoft.com/office/drawing/2014/main" id="{394116F2-8F2A-C647-A683-362330AF02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9" name="正方形/長方形 48">
                        <a:extLst>
                          <a:ext uri="{FF2B5EF4-FFF2-40B4-BE49-F238E27FC236}">
                            <a16:creationId xmlns:a16="http://schemas.microsoft.com/office/drawing/2014/main" id="{AA1C0083-39DF-5A45-8DC1-67E53C1BAE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5" name="グループ化 44">
                      <a:extLst>
                        <a:ext uri="{FF2B5EF4-FFF2-40B4-BE49-F238E27FC236}">
                          <a16:creationId xmlns:a16="http://schemas.microsoft.com/office/drawing/2014/main" id="{4BA3CEBD-6C23-3145-B6E1-DECAE02A809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46" name="正方形/長方形 45">
                        <a:extLst>
                          <a:ext uri="{FF2B5EF4-FFF2-40B4-BE49-F238E27FC236}">
                            <a16:creationId xmlns:a16="http://schemas.microsoft.com/office/drawing/2014/main" id="{D152766F-4231-4945-8C49-EAD2FD162FC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" name="正方形/長方形 46">
                        <a:extLst>
                          <a:ext uri="{FF2B5EF4-FFF2-40B4-BE49-F238E27FC236}">
                            <a16:creationId xmlns:a16="http://schemas.microsoft.com/office/drawing/2014/main" id="{7DE321FA-2898-B447-A9C8-09195D5B1B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27" name="グループ化 26">
                  <a:extLst>
                    <a:ext uri="{FF2B5EF4-FFF2-40B4-BE49-F238E27FC236}">
                      <a16:creationId xmlns:a16="http://schemas.microsoft.com/office/drawing/2014/main" id="{56DD86FA-C634-834E-92D7-BEE53AC3EA8C}"/>
                    </a:ext>
                  </a:extLst>
                </p:cNvPr>
                <p:cNvGrpSpPr/>
                <p:nvPr/>
              </p:nvGrpSpPr>
              <p:grpSpPr>
                <a:xfrm>
                  <a:off x="5256811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28" name="グループ化 27">
                    <a:extLst>
                      <a:ext uri="{FF2B5EF4-FFF2-40B4-BE49-F238E27FC236}">
                        <a16:creationId xmlns:a16="http://schemas.microsoft.com/office/drawing/2014/main" id="{34A17F63-21DA-DC4E-85C3-16156301F1DF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36" name="グループ化 35">
                      <a:extLst>
                        <a:ext uri="{FF2B5EF4-FFF2-40B4-BE49-F238E27FC236}">
                          <a16:creationId xmlns:a16="http://schemas.microsoft.com/office/drawing/2014/main" id="{DFB90F39-9C8D-4442-A5C9-8FB63E9050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40" name="正方形/長方形 39">
                        <a:extLst>
                          <a:ext uri="{FF2B5EF4-FFF2-40B4-BE49-F238E27FC236}">
                            <a16:creationId xmlns:a16="http://schemas.microsoft.com/office/drawing/2014/main" id="{52BC3CE4-25D2-A044-B5EB-4D6E522768D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1" name="正方形/長方形 40">
                        <a:extLst>
                          <a:ext uri="{FF2B5EF4-FFF2-40B4-BE49-F238E27FC236}">
                            <a16:creationId xmlns:a16="http://schemas.microsoft.com/office/drawing/2014/main" id="{F203FE2B-0BB3-EE4A-8FC1-20B91EFD934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7" name="グループ化 36">
                      <a:extLst>
                        <a:ext uri="{FF2B5EF4-FFF2-40B4-BE49-F238E27FC236}">
                          <a16:creationId xmlns:a16="http://schemas.microsoft.com/office/drawing/2014/main" id="{75185557-39ED-1E46-9503-18DCFD79D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38" name="正方形/長方形 37">
                        <a:extLst>
                          <a:ext uri="{FF2B5EF4-FFF2-40B4-BE49-F238E27FC236}">
                            <a16:creationId xmlns:a16="http://schemas.microsoft.com/office/drawing/2014/main" id="{F06F2F09-EF4B-234B-900B-F3E77BF2097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9" name="正方形/長方形 38">
                        <a:extLst>
                          <a:ext uri="{FF2B5EF4-FFF2-40B4-BE49-F238E27FC236}">
                            <a16:creationId xmlns:a16="http://schemas.microsoft.com/office/drawing/2014/main" id="{52A0B3DC-756F-2341-9D06-94AE78E2B5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29" name="グループ化 28">
                    <a:extLst>
                      <a:ext uri="{FF2B5EF4-FFF2-40B4-BE49-F238E27FC236}">
                        <a16:creationId xmlns:a16="http://schemas.microsoft.com/office/drawing/2014/main" id="{A7EEA467-B18A-C745-BCD1-3B543C600F4A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30" name="グループ化 29">
                      <a:extLst>
                        <a:ext uri="{FF2B5EF4-FFF2-40B4-BE49-F238E27FC236}">
                          <a16:creationId xmlns:a16="http://schemas.microsoft.com/office/drawing/2014/main" id="{B206BFFA-7A38-5449-89DE-7D22D26246A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34" name="正方形/長方形 33">
                        <a:extLst>
                          <a:ext uri="{FF2B5EF4-FFF2-40B4-BE49-F238E27FC236}">
                            <a16:creationId xmlns:a16="http://schemas.microsoft.com/office/drawing/2014/main" id="{ECA788DA-47DD-2D49-B2C2-F50DD8C61E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5" name="正方形/長方形 34">
                        <a:extLst>
                          <a:ext uri="{FF2B5EF4-FFF2-40B4-BE49-F238E27FC236}">
                            <a16:creationId xmlns:a16="http://schemas.microsoft.com/office/drawing/2014/main" id="{F7877CB8-57BF-E94D-B586-BEA894E6420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31" name="グループ化 30">
                      <a:extLst>
                        <a:ext uri="{FF2B5EF4-FFF2-40B4-BE49-F238E27FC236}">
                          <a16:creationId xmlns:a16="http://schemas.microsoft.com/office/drawing/2014/main" id="{AC990008-AE40-9542-9868-794E8D805E0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32" name="正方形/長方形 31">
                        <a:extLst>
                          <a:ext uri="{FF2B5EF4-FFF2-40B4-BE49-F238E27FC236}">
                            <a16:creationId xmlns:a16="http://schemas.microsoft.com/office/drawing/2014/main" id="{EA3B9EEF-8F34-F14F-8B08-4A476FC1C9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33" name="正方形/長方形 32">
                        <a:extLst>
                          <a:ext uri="{FF2B5EF4-FFF2-40B4-BE49-F238E27FC236}">
                            <a16:creationId xmlns:a16="http://schemas.microsoft.com/office/drawing/2014/main" id="{BFBDA22F-9159-5D44-9322-24824742C1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</p:grp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4F97F690-802D-8145-AE33-8853F32D632E}"/>
                </a:ext>
              </a:extLst>
            </p:cNvPr>
            <p:cNvSpPr/>
            <p:nvPr/>
          </p:nvSpPr>
          <p:spPr>
            <a:xfrm>
              <a:off x="5259512" y="936235"/>
              <a:ext cx="35648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00CC99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</a:rPr>
                <a:t>Bending</a:t>
              </a:r>
            </a:p>
            <a:p>
              <a:r>
                <a:rPr lang="en-US" altLang="ja-JP" sz="2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00CC99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</a:rPr>
                <a:t>Magnet</a:t>
              </a:r>
              <a:endParaRPr lang="ja-JP" altLang="en-US" sz="2400" dirty="0">
                <a:solidFill>
                  <a:srgbClr val="00CC99"/>
                </a:solidFill>
              </a:endParaRPr>
            </a:p>
          </p:txBody>
        </p: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EEB52986-2183-2A44-89CB-0C08611A56D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4519" y="1351853"/>
              <a:ext cx="315114" cy="260038"/>
            </a:xfrm>
            <a:prstGeom prst="straightConnector1">
              <a:avLst/>
            </a:prstGeom>
            <a:ln w="50800" cap="rnd">
              <a:solidFill>
                <a:srgbClr val="00CC9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C8C6B0B4-5A64-694C-80CB-7386C22AF654}"/>
                </a:ext>
              </a:extLst>
            </p:cNvPr>
            <p:cNvSpPr/>
            <p:nvPr/>
          </p:nvSpPr>
          <p:spPr>
            <a:xfrm>
              <a:off x="5323630" y="1884596"/>
              <a:ext cx="356482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2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</a:rPr>
                <a:t>Focusing</a:t>
              </a:r>
            </a:p>
            <a:p>
              <a:r>
                <a:rPr lang="en-US" altLang="ja-JP" sz="2400" b="1" dirty="0">
                  <a:ln w="6600">
                    <a:solidFill>
                      <a:schemeClr val="tx1"/>
                    </a:solidFill>
                    <a:prstDash val="solid"/>
                  </a:ln>
                  <a:solidFill>
                    <a:srgbClr val="CC66FF"/>
                  </a:solidFill>
                  <a:effectLst>
                    <a:outerShdw dist="38100" dir="2700000" algn="tl" rotWithShape="0">
                      <a:schemeClr val="tx1"/>
                    </a:outerShdw>
                  </a:effectLst>
                </a:rPr>
                <a:t>Magnet</a:t>
              </a:r>
              <a:endParaRPr lang="ja-JP" altLang="en-US" sz="2400" dirty="0">
                <a:solidFill>
                  <a:srgbClr val="CC66FF"/>
                </a:solidFill>
              </a:endParaRPr>
            </a:p>
          </p:txBody>
        </p:sp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591596D8-73A6-6D4C-BF5B-2A697A2063A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70259" y="2120557"/>
              <a:ext cx="289253" cy="124669"/>
            </a:xfrm>
            <a:prstGeom prst="straightConnector1">
              <a:avLst/>
            </a:prstGeom>
            <a:ln w="50800" cap="rnd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F9C6AB9A-1783-A142-845B-6632A161CFA8}"/>
                </a:ext>
              </a:extLst>
            </p:cNvPr>
            <p:cNvSpPr/>
            <p:nvPr/>
          </p:nvSpPr>
          <p:spPr>
            <a:xfrm>
              <a:off x="1783983" y="2351758"/>
              <a:ext cx="237567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2400" dirty="0">
                  <a:solidFill>
                    <a:srgbClr val="FFC000"/>
                  </a:solidFill>
                </a:rPr>
                <a:t>Accelerating Cavity</a:t>
              </a:r>
              <a:endParaRPr lang="ja-JP" altLang="en-US" sz="2400" dirty="0">
                <a:solidFill>
                  <a:srgbClr val="FFC000"/>
                </a:solidFill>
              </a:endParaRPr>
            </a:p>
          </p:txBody>
        </p: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3A72F66F-52BC-EF45-B644-59B4DD630FAB}"/>
                </a:ext>
              </a:extLst>
            </p:cNvPr>
            <p:cNvCxnSpPr>
              <a:cxnSpLocks/>
            </p:cNvCxnSpPr>
            <p:nvPr/>
          </p:nvCxnSpPr>
          <p:spPr>
            <a:xfrm>
              <a:off x="2984245" y="3285024"/>
              <a:ext cx="0" cy="360000"/>
            </a:xfrm>
            <a:prstGeom prst="straightConnector1">
              <a:avLst/>
            </a:prstGeom>
            <a:ln w="50800" cap="rnd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Ring Accelerator</a:t>
            </a:r>
            <a:br>
              <a:rPr kumimoji="1" lang="en-US" altLang="ja-JP" dirty="0"/>
            </a:br>
            <a:r>
              <a:rPr kumimoji="1" lang="en-US" altLang="ja-JP" dirty="0"/>
              <a:t>Synchrotron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033250" y="2046759"/>
            <a:ext cx="9520158" cy="3450613"/>
          </a:xfrm>
        </p:spPr>
        <p:txBody>
          <a:bodyPr/>
          <a:lstStyle/>
          <a:p>
            <a:r>
              <a:rPr lang="en-US" altLang="ja-JP" dirty="0"/>
              <a:t>Ring Orbit by Magnetic Field</a:t>
            </a:r>
          </a:p>
          <a:p>
            <a:r>
              <a:rPr kumimoji="1" lang="en-US" altLang="ja-JP" dirty="0"/>
              <a:t>Reuse Accelerator Cavity</a:t>
            </a:r>
          </a:p>
          <a:p>
            <a:r>
              <a:rPr lang="en-US" altLang="ja-JP" dirty="0"/>
              <a:t>Stronger B Field for Higher Energy</a:t>
            </a:r>
            <a:endParaRPr kumimoji="1" lang="ja-JP" altLang="en-US" dirty="0"/>
          </a:p>
        </p:txBody>
      </p:sp>
      <p:sp>
        <p:nvSpPr>
          <p:cNvPr id="87" name="スライド番号プレースホルダー 1">
            <a:extLst>
              <a:ext uri="{FF2B5EF4-FFF2-40B4-BE49-F238E27FC236}">
                <a16:creationId xmlns:a16="http://schemas.microsoft.com/office/drawing/2014/main" id="{B0913C01-2283-6945-9EE7-BC45A3617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</a:t>
            </a:fld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0C76AB-A021-5749-92A2-53FEC5B39C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1578" y="327078"/>
            <a:ext cx="1759015" cy="168865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FD062DF-BEC6-C94F-8943-4E56C95950D6}"/>
              </a:ext>
            </a:extLst>
          </p:cNvPr>
          <p:cNvSpPr txBox="1"/>
          <p:nvPr/>
        </p:nvSpPr>
        <p:spPr>
          <a:xfrm>
            <a:off x="7721600" y="1574800"/>
            <a:ext cx="317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Bent Beam by Magnetic Field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4B9944-9A57-8347-8411-2AAAD36625EA}"/>
                  </a:ext>
                </a:extLst>
              </p:cNvPr>
              <p:cNvSpPr txBox="1"/>
              <p:nvPr/>
            </p:nvSpPr>
            <p:spPr>
              <a:xfrm>
                <a:off x="7447580" y="436385"/>
                <a:ext cx="3589032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kumimoji="1" lang="en-US" altLang="ja-JP" sz="440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kumimoji="1" lang="en-US" altLang="ja-JP" sz="4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kumimoji="1" lang="en-US" altLang="ja-JP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kumimoji="1" lang="ja-JP" altLang="en-US" sz="4400" dirty="0"/>
              </a:p>
            </p:txBody>
          </p:sp>
        </mc:Choice>
        <mc:Fallback xmlns="">
          <p:sp>
            <p:nvSpPr>
              <p:cNvPr id="9" name="テキスト ボックス 8">
                <a:extLst>
                  <a:ext uri="{FF2B5EF4-FFF2-40B4-BE49-F238E27FC236}">
                    <a16:creationId xmlns:a16="http://schemas.microsoft.com/office/drawing/2014/main" id="{AF4B9944-9A57-8347-8411-2AAAD36625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7580" y="436385"/>
                <a:ext cx="3589032" cy="677108"/>
              </a:xfrm>
              <a:prstGeom prst="rect">
                <a:avLst/>
              </a:prstGeom>
              <a:blipFill>
                <a:blip r:embed="rId4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974DDAC-02EC-2345-BE81-08ECFC5FCA89}"/>
                  </a:ext>
                </a:extLst>
              </p:cNvPr>
              <p:cNvSpPr txBox="1"/>
              <p:nvPr/>
            </p:nvSpPr>
            <p:spPr>
              <a:xfrm>
                <a:off x="1295355" y="3717472"/>
                <a:ext cx="4469920" cy="12107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ja-JP" sz="54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𝒓</m:t>
                    </m:r>
                    <m:r>
                      <a:rPr kumimoji="1" lang="en-US" altLang="ja-JP" sz="54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kumimoji="1" lang="en-US" altLang="ja-JP" sz="540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5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num>
                      <m:den>
                        <m:r>
                          <a:rPr kumimoji="1" lang="en-US" altLang="ja-JP" sz="5400" b="0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  <m:r>
                      <a:rPr kumimoji="1" lang="en-US" altLang="ja-JP" sz="5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f>
                      <m:fPr>
                        <m:ctrlPr>
                          <a:rPr kumimoji="1" lang="en-US" altLang="ja-JP" sz="5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1" lang="en-US" altLang="ja-JP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𝒗</m:t>
                        </m:r>
                      </m:num>
                      <m:den>
                        <m:r>
                          <a:rPr kumimoji="1" lang="en-US" altLang="ja-JP" sz="5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r>
                  <a:rPr lang="en-US" altLang="ja-JP" sz="5400" dirty="0"/>
                  <a:t> </a:t>
                </a:r>
                <a14:m>
                  <m:oMath xmlns:m="http://schemas.openxmlformats.org/officeDocument/2006/math">
                    <m:r>
                      <a:rPr lang="en-US" altLang="ja-JP" sz="5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5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5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ja-JP" sz="5400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  <m:r>
                          <a:rPr lang="en-US" altLang="ja-JP" sz="54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den>
                    </m:f>
                  </m:oMath>
                </a14:m>
                <a:endParaRPr kumimoji="1" lang="ja-JP" altLang="en-US" sz="5400" dirty="0"/>
              </a:p>
            </p:txBody>
          </p:sp>
        </mc:Choice>
        <mc:Fallback xmlns="">
          <p:sp>
            <p:nvSpPr>
              <p:cNvPr id="10" name="テキスト ボックス 9">
                <a:extLst>
                  <a:ext uri="{FF2B5EF4-FFF2-40B4-BE49-F238E27FC236}">
                    <a16:creationId xmlns:a16="http://schemas.microsoft.com/office/drawing/2014/main" id="{7974DDAC-02EC-2345-BE81-08ECFC5FCA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355" y="3717472"/>
                <a:ext cx="4469920" cy="1210716"/>
              </a:xfrm>
              <a:prstGeom prst="rect">
                <a:avLst/>
              </a:prstGeom>
              <a:blipFill>
                <a:blip r:embed="rId5"/>
                <a:stretch>
                  <a:fillRect l="-3683" r="-1133" b="-1354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6805E2D-431C-0643-9CA3-B527C33FF8C0}"/>
                  </a:ext>
                </a:extLst>
              </p:cNvPr>
              <p:cNvSpPr txBox="1"/>
              <p:nvPr/>
            </p:nvSpPr>
            <p:spPr>
              <a:xfrm>
                <a:off x="9966571" y="436385"/>
                <a:ext cx="2948731" cy="6541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kumimoji="1" lang="en-US" altLang="ja-JP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1" lang="en-US" altLang="ja-JP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kumimoji="1" lang="en-US" altLang="ja-JP" sz="2400" b="0" i="1" smtClean="0">
                              <a:solidFill>
                                <a:srgbClr val="0080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kumimoji="1" lang="ja-JP" altLang="en-US" sz="2400" dirty="0"/>
              </a:p>
            </p:txBody>
          </p:sp>
        </mc:Choice>
        <mc:Fallback xmlns="">
          <p:sp>
            <p:nvSpPr>
              <p:cNvPr id="11" name="テキスト ボックス 10">
                <a:extLst>
                  <a:ext uri="{FF2B5EF4-FFF2-40B4-BE49-F238E27FC236}">
                    <a16:creationId xmlns:a16="http://schemas.microsoft.com/office/drawing/2014/main" id="{36805E2D-431C-0643-9CA3-B527C33FF8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6571" y="436385"/>
                <a:ext cx="2948731" cy="654153"/>
              </a:xfrm>
              <a:prstGeom prst="rect">
                <a:avLst/>
              </a:prstGeom>
              <a:blipFill>
                <a:blip r:embed="rId6"/>
                <a:stretch>
                  <a:fillRect b="-9434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1A4A42-2C87-3148-BD9F-1CAFBEB4F48F}"/>
              </a:ext>
            </a:extLst>
          </p:cNvPr>
          <p:cNvSpPr txBox="1"/>
          <p:nvPr/>
        </p:nvSpPr>
        <p:spPr>
          <a:xfrm>
            <a:off x="11107914" y="114609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遠心力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0C568C3-EAA1-E044-B1BF-2E4451B2FDC6}"/>
              </a:ext>
            </a:extLst>
          </p:cNvPr>
          <p:cNvSpPr txBox="1"/>
          <p:nvPr/>
        </p:nvSpPr>
        <p:spPr>
          <a:xfrm>
            <a:off x="9411350" y="110424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EM Force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4171AA73-B23E-AD46-8E19-26BE3FDB0505}"/>
                  </a:ext>
                </a:extLst>
              </p:cNvPr>
              <p:cNvSpPr/>
              <p:nvPr/>
            </p:nvSpPr>
            <p:spPr>
              <a:xfrm>
                <a:off x="7112169" y="1654235"/>
                <a:ext cx="667812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altLang="ja-JP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en-US" altLang="ja-JP" sz="1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ja-JP" altLang="en-US" sz="1200"/>
              </a:p>
            </p:txBody>
          </p:sp>
        </mc:Choice>
        <mc:Fallback xmlns=""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4171AA73-B23E-AD46-8E19-26BE3FDB05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12169" y="1654235"/>
                <a:ext cx="667812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05F4F78D-BB22-C14C-81BB-878152027ABA}"/>
                  </a:ext>
                </a:extLst>
              </p:cNvPr>
              <p:cNvSpPr txBox="1"/>
              <p:nvPr/>
            </p:nvSpPr>
            <p:spPr>
              <a:xfrm>
                <a:off x="1275811" y="5436713"/>
                <a:ext cx="4469920" cy="62767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ja-JP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𝑩</m:t>
                    </m:r>
                    <m:r>
                      <a:rPr kumimoji="1" lang="en-US" altLang="ja-JP" sz="2800" b="1" i="1" smtClean="0">
                        <a:solidFill>
                          <a:srgbClr val="008000"/>
                        </a:solidFill>
                        <a:latin typeface="Cambria Math" panose="02040503050406030204" pitchFamily="18" charset="0"/>
                      </a:rPr>
                      <m:t>𝒓</m:t>
                    </m:r>
                  </m:oMath>
                </a14:m>
                <a:r>
                  <a:rPr lang="en-US" altLang="ja-JP" sz="2800" dirty="0"/>
                  <a:t> </a:t>
                </a:r>
                <a14:m>
                  <m:oMath xmlns:m="http://schemas.openxmlformats.org/officeDocument/2006/math">
                    <m:r>
                      <a:rPr lang="en-US" altLang="ja-JP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ja-JP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ja-JP" sz="28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𝒑</m:t>
                        </m:r>
                      </m:num>
                      <m:den>
                        <m:r>
                          <a:rPr lang="en-US" altLang="ja-JP" sz="2800" b="1" i="1" smtClean="0">
                            <a:solidFill>
                              <a:schemeClr val="tx1">
                                <a:lumMod val="50000"/>
                                <a:lumOff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𝒒</m:t>
                        </m:r>
                      </m:den>
                    </m:f>
                    <m:r>
                      <a:rPr lang="en-US" altLang="ja-JP" sz="2800" b="1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US" altLang="ja-JP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r>
                      <m:rPr>
                        <m:sty m:val="p"/>
                      </m:rPr>
                      <a:rPr lang="en-US" altLang="ja-JP" sz="28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rigidity</m:t>
                    </m:r>
                  </m:oMath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86" name="テキスト ボックス 85">
                <a:extLst>
                  <a:ext uri="{FF2B5EF4-FFF2-40B4-BE49-F238E27FC236}">
                    <a16:creationId xmlns:a16="http://schemas.microsoft.com/office/drawing/2014/main" id="{05F4F78D-BB22-C14C-81BB-878152027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5811" y="5436713"/>
                <a:ext cx="4469920" cy="627672"/>
              </a:xfrm>
              <a:prstGeom prst="rect">
                <a:avLst/>
              </a:prstGeom>
              <a:blipFill>
                <a:blip r:embed="rId8"/>
                <a:stretch>
                  <a:fillRect l="-2550" b="-1176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84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2F74669D-3D9E-EF08-3B01-179B65B42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123734" y="3851144"/>
            <a:ext cx="3587612" cy="245468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48984" y="190869"/>
            <a:ext cx="9520158" cy="1049235"/>
          </a:xfrm>
        </p:spPr>
        <p:txBody>
          <a:bodyPr>
            <a:normAutofit/>
          </a:bodyPr>
          <a:lstStyle/>
          <a:p>
            <a:r>
              <a:rPr lang="en-US" altLang="ja-JP" dirty="0"/>
              <a:t>Accelerator Superconducting Magnet:</a:t>
            </a:r>
            <a:br>
              <a:rPr kumimoji="1" lang="en-US" altLang="ja-JP" dirty="0"/>
            </a:br>
            <a:r>
              <a:rPr lang="en-US" altLang="ja-JP" dirty="0"/>
              <a:t>Superconducting Super Collider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35921" y="1636860"/>
            <a:ext cx="9520158" cy="3450613"/>
          </a:xfrm>
        </p:spPr>
        <p:txBody>
          <a:bodyPr/>
          <a:lstStyle/>
          <a:p>
            <a:pPr fontAlgn="base"/>
            <a:r>
              <a:rPr lang="en-US" altLang="ja-JP" b="1" dirty="0"/>
              <a:t>Start in 1988 &gt; Terminated in 1993</a:t>
            </a:r>
          </a:p>
          <a:p>
            <a:pPr fontAlgn="base"/>
            <a:r>
              <a:rPr lang="en-US" altLang="ja-JP" b="1" dirty="0"/>
              <a:t>Fail to control budget 4.4B$→12B$</a:t>
            </a:r>
            <a:endParaRPr lang="ja-JP" altLang="en-US"/>
          </a:p>
          <a:p>
            <a:pPr fontAlgn="base"/>
            <a:r>
              <a:rPr lang="en-US" altLang="ja-JP" b="1" dirty="0"/>
              <a:t>2B$ already used </a:t>
            </a:r>
            <a:endParaRPr lang="ja-JP" altLang="en-US"/>
          </a:p>
          <a:p>
            <a:endParaRPr kumimoji="1" lang="ja-JP" altLang="en-US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B2EDF90D-0E3F-DF4D-9BEC-A4AFCDD3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50</a:t>
            </a:fld>
            <a:endParaRPr lang="ja-JP" altLang="en-US"/>
          </a:p>
        </p:txBody>
      </p:sp>
      <p:pic>
        <p:nvPicPr>
          <p:cNvPr id="5" name="図 13" descr="Supercollider cross section 1.JPG">
            <a:extLst>
              <a:ext uri="{FF2B5EF4-FFF2-40B4-BE49-F238E27FC236}">
                <a16:creationId xmlns:a16="http://schemas.microsoft.com/office/drawing/2014/main" id="{373F6592-E7B7-1442-B894-D145B167F2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9364" y="3880957"/>
            <a:ext cx="2798523" cy="2454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8DA877F0-2FB8-D140-94DD-06AE5FAB6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243" y="1488886"/>
            <a:ext cx="2263224" cy="226322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B51C103-CF14-614D-9A39-E3B816D16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3879" y="1596460"/>
            <a:ext cx="3606800" cy="5054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E96DB8E-1B9D-130D-1B64-1542DAFF25D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370" b="24682"/>
          <a:stretch/>
        </p:blipFill>
        <p:spPr>
          <a:xfrm rot="10800000">
            <a:off x="8803879" y="191073"/>
            <a:ext cx="3378352" cy="1428428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7C6F5BC-A9FD-D2E3-E6ED-D68B0F08C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7672267" y="2264198"/>
            <a:ext cx="2263224" cy="1491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596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4" descr="ssclayout.jpg">
            <a:extLst>
              <a:ext uri="{FF2B5EF4-FFF2-40B4-BE49-F238E27FC236}">
                <a16:creationId xmlns:a16="http://schemas.microsoft.com/office/drawing/2014/main" id="{40B2EEBC-1CD2-74D6-5890-3EE99858B86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487" y="1874666"/>
            <a:ext cx="5188465" cy="3458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タイトル 1"/>
          <p:cNvSpPr>
            <a:spLocks noGrp="1"/>
          </p:cNvSpPr>
          <p:nvPr>
            <p:ph type="title"/>
          </p:nvPr>
        </p:nvSpPr>
        <p:spPr>
          <a:xfrm>
            <a:off x="1447800" y="207962"/>
            <a:ext cx="7772400" cy="1143000"/>
          </a:xfrm>
        </p:spPr>
        <p:txBody>
          <a:bodyPr/>
          <a:lstStyle/>
          <a:p>
            <a:r>
              <a:rPr lang="en-US" altLang="ja-JP" b="1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Synchrotron Operation</a:t>
            </a:r>
            <a:endParaRPr lang="ja-JP" altLang="en-US" b="1">
              <a:effectLst>
                <a:outerShdw blurRad="38100" dist="38100" dir="2700000" algn="tl">
                  <a:srgbClr val="DDDDDD"/>
                </a:outerShdw>
              </a:effectLst>
              <a:latin typeface="Gill Sans MT" charset="0"/>
              <a:ea typeface="ＭＳ ゴシック" charset="0"/>
              <a:cs typeface="ＭＳ ゴシック" charset="0"/>
            </a:endParaRPr>
          </a:p>
        </p:txBody>
      </p:sp>
      <p:sp>
        <p:nvSpPr>
          <p:cNvPr id="44035" name="コンテンツ プレースホルダ 2"/>
          <p:cNvSpPr>
            <a:spLocks noGrp="1"/>
          </p:cNvSpPr>
          <p:nvPr>
            <p:ph idx="1"/>
          </p:nvPr>
        </p:nvSpPr>
        <p:spPr>
          <a:xfrm>
            <a:off x="4736075" y="1795786"/>
            <a:ext cx="3789364" cy="369654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Storage Ring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Collider,  Photon Factory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Slow Operation Cycle</a:t>
            </a:r>
          </a:p>
          <a:p>
            <a:pPr lvl="1"/>
            <a:endParaRPr lang="en-US" altLang="ja-JP" dirty="0">
              <a:latin typeface="Gill Sans MT" charset="0"/>
              <a:ea typeface="ＭＳ ゴシック" charset="0"/>
              <a:cs typeface="ＭＳ ゴシック" charset="0"/>
            </a:endParaRPr>
          </a:p>
          <a:p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Extraction Machine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Injector, Fixed Target</a:t>
            </a:r>
          </a:p>
          <a:p>
            <a:pPr lvl="1"/>
            <a:r>
              <a:rPr lang="en-US" altLang="ja-JP" dirty="0">
                <a:latin typeface="Gill Sans MT" charset="0"/>
                <a:ea typeface="ＭＳ ゴシック" charset="0"/>
                <a:cs typeface="ＭＳ ゴシック" charset="0"/>
              </a:rPr>
              <a:t>Fast Operation Cycle</a:t>
            </a:r>
          </a:p>
        </p:txBody>
      </p:sp>
      <p:cxnSp>
        <p:nvCxnSpPr>
          <p:cNvPr id="5" name="直線矢印コネクタ 4"/>
          <p:cNvCxnSpPr/>
          <p:nvPr/>
        </p:nvCxnSpPr>
        <p:spPr>
          <a:xfrm rot="5400000" flipH="1" flipV="1">
            <a:off x="7451913" y="2251217"/>
            <a:ext cx="160020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/>
          <p:nvPr/>
        </p:nvCxnSpPr>
        <p:spPr>
          <a:xfrm>
            <a:off x="8252012" y="3051315"/>
            <a:ext cx="30480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線コネクタ 8"/>
          <p:cNvCxnSpPr/>
          <p:nvPr/>
        </p:nvCxnSpPr>
        <p:spPr>
          <a:xfrm rot="16200000" flipH="1">
            <a:off x="7794812" y="2136915"/>
            <a:ext cx="1066800" cy="6096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8861612" y="2898915"/>
            <a:ext cx="228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/>
          <p:cNvCxnSpPr/>
          <p:nvPr/>
        </p:nvCxnSpPr>
        <p:spPr>
          <a:xfrm rot="5400000" flipH="1" flipV="1">
            <a:off x="8899712" y="1946415"/>
            <a:ext cx="1143000" cy="7620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/>
          <p:nvPr/>
        </p:nvCxnSpPr>
        <p:spPr>
          <a:xfrm>
            <a:off x="9852212" y="1755915"/>
            <a:ext cx="13716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8633012" y="2975115"/>
            <a:ext cx="1524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 rot="5400000" flipH="1" flipV="1">
            <a:off x="8785412" y="2898915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44" name="テキスト ボックス 23"/>
          <p:cNvSpPr txBox="1">
            <a:spLocks noChangeArrowheads="1"/>
          </p:cNvSpPr>
          <p:nvPr/>
        </p:nvSpPr>
        <p:spPr bwMode="auto">
          <a:xfrm>
            <a:off x="9090214" y="2746515"/>
            <a:ext cx="949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Injection</a:t>
            </a:r>
            <a:endParaRPr lang="ja-JP" altLang="en-US" sz="1600"/>
          </a:p>
        </p:txBody>
      </p:sp>
      <p:sp>
        <p:nvSpPr>
          <p:cNvPr id="44045" name="テキスト ボックス 24"/>
          <p:cNvSpPr txBox="1">
            <a:spLocks noChangeArrowheads="1"/>
          </p:cNvSpPr>
          <p:nvPr/>
        </p:nvSpPr>
        <p:spPr bwMode="auto">
          <a:xfrm>
            <a:off x="9852214" y="1451115"/>
            <a:ext cx="1712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Storage (flat top)</a:t>
            </a:r>
            <a:endParaRPr lang="ja-JP" altLang="en-US" sz="1600"/>
          </a:p>
        </p:txBody>
      </p:sp>
      <p:cxnSp>
        <p:nvCxnSpPr>
          <p:cNvPr id="26" name="直線矢印コネクタ 25"/>
          <p:cNvCxnSpPr/>
          <p:nvPr/>
        </p:nvCxnSpPr>
        <p:spPr>
          <a:xfrm rot="5400000" flipH="1" flipV="1">
            <a:off x="7451913" y="4426092"/>
            <a:ext cx="1600200" cy="3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/>
          <p:cNvCxnSpPr/>
          <p:nvPr/>
        </p:nvCxnSpPr>
        <p:spPr>
          <a:xfrm>
            <a:off x="8252012" y="5227780"/>
            <a:ext cx="3048000" cy="158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コネクタ 27"/>
          <p:cNvCxnSpPr/>
          <p:nvPr/>
        </p:nvCxnSpPr>
        <p:spPr>
          <a:xfrm rot="16200000" flipH="1">
            <a:off x="7773382" y="4291947"/>
            <a:ext cx="1185863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8861612" y="5075380"/>
            <a:ext cx="2286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コネクタ 29"/>
          <p:cNvCxnSpPr/>
          <p:nvPr/>
        </p:nvCxnSpPr>
        <p:spPr>
          <a:xfrm rot="5400000" flipH="1" flipV="1">
            <a:off x="8840182" y="4139547"/>
            <a:ext cx="1185863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9776012" y="3889515"/>
            <a:ext cx="304800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線コネクタ 31"/>
          <p:cNvCxnSpPr/>
          <p:nvPr/>
        </p:nvCxnSpPr>
        <p:spPr>
          <a:xfrm>
            <a:off x="8633012" y="5151580"/>
            <a:ext cx="152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 rot="5400000" flipH="1" flipV="1">
            <a:off x="8785412" y="5075378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54" name="テキスト ボックス 33"/>
          <p:cNvSpPr txBox="1">
            <a:spLocks noChangeArrowheads="1"/>
          </p:cNvSpPr>
          <p:nvPr/>
        </p:nvSpPr>
        <p:spPr bwMode="auto">
          <a:xfrm>
            <a:off x="9090214" y="4922980"/>
            <a:ext cx="9493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Injection</a:t>
            </a:r>
            <a:endParaRPr lang="ja-JP" altLang="en-US" sz="1600"/>
          </a:p>
        </p:txBody>
      </p:sp>
      <p:sp>
        <p:nvSpPr>
          <p:cNvPr id="44055" name="テキスト ボックス 34"/>
          <p:cNvSpPr txBox="1">
            <a:spLocks noChangeArrowheads="1"/>
          </p:cNvSpPr>
          <p:nvPr/>
        </p:nvSpPr>
        <p:spPr bwMode="auto">
          <a:xfrm>
            <a:off x="9623614" y="3356115"/>
            <a:ext cx="109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Extraction</a:t>
            </a:r>
          </a:p>
          <a:p>
            <a:r>
              <a:rPr lang="en-US" altLang="ja-JP" sz="1600"/>
              <a:t>(flat top)</a:t>
            </a:r>
            <a:endParaRPr lang="ja-JP" altLang="en-US" sz="1600"/>
          </a:p>
        </p:txBody>
      </p:sp>
      <p:cxnSp>
        <p:nvCxnSpPr>
          <p:cNvPr id="42" name="直線コネクタ 41"/>
          <p:cNvCxnSpPr/>
          <p:nvPr/>
        </p:nvCxnSpPr>
        <p:spPr>
          <a:xfrm rot="16200000" flipH="1">
            <a:off x="9716482" y="4253847"/>
            <a:ext cx="1262063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>
            <a:off x="10842812" y="5075380"/>
            <a:ext cx="2286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/>
          <p:cNvCxnSpPr/>
          <p:nvPr/>
        </p:nvCxnSpPr>
        <p:spPr>
          <a:xfrm rot="5400000" flipH="1" flipV="1">
            <a:off x="10821382" y="4139547"/>
            <a:ext cx="1185863" cy="685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直線コネクタ 44"/>
          <p:cNvCxnSpPr/>
          <p:nvPr/>
        </p:nvCxnSpPr>
        <p:spPr>
          <a:xfrm>
            <a:off x="10614212" y="5151580"/>
            <a:ext cx="152400" cy="158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直線コネクタ 45"/>
          <p:cNvCxnSpPr/>
          <p:nvPr/>
        </p:nvCxnSpPr>
        <p:spPr>
          <a:xfrm rot="5400000" flipH="1" flipV="1">
            <a:off x="10766612" y="5075378"/>
            <a:ext cx="76200" cy="76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061" name="テキスト ボックス 47"/>
          <p:cNvSpPr txBox="1">
            <a:spLocks noChangeArrowheads="1"/>
          </p:cNvSpPr>
          <p:nvPr/>
        </p:nvSpPr>
        <p:spPr bwMode="auto">
          <a:xfrm>
            <a:off x="7718613" y="1527316"/>
            <a:ext cx="591946" cy="31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Imag</a:t>
            </a:r>
            <a:endParaRPr lang="ja-JP" altLang="en-US" sz="1400"/>
          </a:p>
        </p:txBody>
      </p:sp>
      <p:sp>
        <p:nvSpPr>
          <p:cNvPr id="44062" name="テキスト ボックス 48"/>
          <p:cNvSpPr txBox="1">
            <a:spLocks noChangeArrowheads="1"/>
          </p:cNvSpPr>
          <p:nvPr/>
        </p:nvSpPr>
        <p:spPr bwMode="auto">
          <a:xfrm>
            <a:off x="7718613" y="3657741"/>
            <a:ext cx="591946" cy="31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Imag</a:t>
            </a:r>
            <a:endParaRPr lang="ja-JP" altLang="en-US" sz="1400"/>
          </a:p>
        </p:txBody>
      </p:sp>
      <p:sp>
        <p:nvSpPr>
          <p:cNvPr id="44063" name="テキスト ボックス 49"/>
          <p:cNvSpPr txBox="1">
            <a:spLocks noChangeArrowheads="1"/>
          </p:cNvSpPr>
          <p:nvPr/>
        </p:nvSpPr>
        <p:spPr bwMode="auto">
          <a:xfrm>
            <a:off x="10614214" y="3051316"/>
            <a:ext cx="584969" cy="31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Time</a:t>
            </a:r>
            <a:endParaRPr lang="ja-JP" altLang="en-US" sz="1400"/>
          </a:p>
        </p:txBody>
      </p:sp>
      <p:sp>
        <p:nvSpPr>
          <p:cNvPr id="44064" name="テキスト ボックス 50"/>
          <p:cNvSpPr txBox="1">
            <a:spLocks noChangeArrowheads="1"/>
          </p:cNvSpPr>
          <p:nvPr/>
        </p:nvSpPr>
        <p:spPr bwMode="auto">
          <a:xfrm>
            <a:off x="10690414" y="5184916"/>
            <a:ext cx="584969" cy="31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400"/>
              <a:t>Time</a:t>
            </a:r>
            <a:endParaRPr lang="ja-JP" altLang="en-US" sz="1400"/>
          </a:p>
        </p:txBody>
      </p:sp>
      <p:sp>
        <p:nvSpPr>
          <p:cNvPr id="44065" name="テキスト ボックス 51"/>
          <p:cNvSpPr txBox="1">
            <a:spLocks noChangeArrowheads="1"/>
          </p:cNvSpPr>
          <p:nvPr/>
        </p:nvSpPr>
        <p:spPr bwMode="auto">
          <a:xfrm>
            <a:off x="9485500" y="2213115"/>
            <a:ext cx="12001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Accelration</a:t>
            </a:r>
            <a:endParaRPr lang="ja-JP" altLang="en-US" sz="1600"/>
          </a:p>
        </p:txBody>
      </p:sp>
      <p:sp>
        <p:nvSpPr>
          <p:cNvPr id="44066" name="テキスト ボックス 52"/>
          <p:cNvSpPr txBox="1">
            <a:spLocks noChangeArrowheads="1"/>
          </p:cNvSpPr>
          <p:nvPr/>
        </p:nvSpPr>
        <p:spPr bwMode="auto">
          <a:xfrm>
            <a:off x="9409300" y="4346715"/>
            <a:ext cx="13144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9" tIns="45715" rIns="91429" bIns="45715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1600"/>
              <a:t>Acceleration</a:t>
            </a:r>
            <a:endParaRPr lang="ja-JP" altLang="en-US" sz="160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E9B6EA54-ED0D-29B7-A6FF-96C6C85488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527" y="4742001"/>
            <a:ext cx="2636182" cy="1948094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E7749B5-CDF3-98DE-952D-5788E87F5A4A}"/>
              </a:ext>
            </a:extLst>
          </p:cNvPr>
          <p:cNvSpPr txBox="1"/>
          <p:nvPr/>
        </p:nvSpPr>
        <p:spPr>
          <a:xfrm>
            <a:off x="38067" y="5261117"/>
            <a:ext cx="3003042" cy="9443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HEB magnets: 15 times faster ramp rate to that of collider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8653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11">
            <a:extLst>
              <a:ext uri="{FF2B5EF4-FFF2-40B4-BE49-F238E27FC236}">
                <a16:creationId xmlns:a16="http://schemas.microsoft.com/office/drawing/2014/main" id="{1F9D76AA-85DE-E195-A2DF-4ED4BC6E24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81539" y="2289933"/>
            <a:ext cx="4001426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1" name="タイトル 1">
            <a:extLst>
              <a:ext uri="{FF2B5EF4-FFF2-40B4-BE49-F238E27FC236}">
                <a16:creationId xmlns:a16="http://schemas.microsoft.com/office/drawing/2014/main" id="{CFF18BF9-81AB-1E46-2C5C-22183048C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5336" y="516733"/>
            <a:ext cx="10648118" cy="1441450"/>
          </a:xfrm>
        </p:spPr>
        <p:txBody>
          <a:bodyPr>
            <a:normAutofit/>
          </a:bodyPr>
          <a:lstStyle/>
          <a:p>
            <a:r>
              <a:rPr lang="en-US" altLang="ja-JP" dirty="0"/>
              <a:t>SSC: </a:t>
            </a:r>
            <a:r>
              <a:rPr kumimoji="1" lang="en-US" altLang="ja-JP" dirty="0"/>
              <a:t>Influence of inter-strand coupling current on field quality</a:t>
            </a:r>
            <a:br>
              <a:rPr lang="en-US" altLang="ja-JP" dirty="0"/>
            </a:br>
            <a:endParaRPr lang="ja-JP" altLang="en-US"/>
          </a:p>
        </p:txBody>
      </p:sp>
      <p:pic>
        <p:nvPicPr>
          <p:cNvPr id="7" name="Picture 7" descr="RutherfordPict.psd                                             000642B2Macintosh HD                   B7472E7A:">
            <a:extLst>
              <a:ext uri="{FF2B5EF4-FFF2-40B4-BE49-F238E27FC236}">
                <a16:creationId xmlns:a16="http://schemas.microsoft.com/office/drawing/2014/main" id="{59BD69F6-C694-89AB-7434-CF0BE68D30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0419" y="1332809"/>
            <a:ext cx="4581459" cy="1230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10">
            <a:extLst>
              <a:ext uri="{FF2B5EF4-FFF2-40B4-BE49-F238E27FC236}">
                <a16:creationId xmlns:a16="http://schemas.microsoft.com/office/drawing/2014/main" id="{BF0074C3-0D1E-0E3F-C724-EDCD237FAEF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8546" y="1636355"/>
            <a:ext cx="3404274" cy="298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ableCoupleModel.psd                                           000642B2Macintosh HD                   B7472E7A:">
            <a:extLst>
              <a:ext uri="{FF2B5EF4-FFF2-40B4-BE49-F238E27FC236}">
                <a16:creationId xmlns:a16="http://schemas.microsoft.com/office/drawing/2014/main" id="{F3B3AF57-32E5-6F8B-EC47-597BF3784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685738" y="2684998"/>
            <a:ext cx="4495801" cy="1788953"/>
          </a:xfrm>
          <a:prstGeom prst="rect">
            <a:avLst/>
          </a:prstGeom>
        </p:spPr>
      </p:pic>
      <p:pic>
        <p:nvPicPr>
          <p:cNvPr id="11" name="Picture 5" descr="RampRateHarmonics.psd                                          000642B2Macintosh HD                   B7472E7A:">
            <a:extLst>
              <a:ext uri="{FF2B5EF4-FFF2-40B4-BE49-F238E27FC236}">
                <a16:creationId xmlns:a16="http://schemas.microsoft.com/office/drawing/2014/main" id="{3259CDCA-DA5C-15AF-B8D7-677A9032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7646" y="4595607"/>
            <a:ext cx="7225808" cy="21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曲折矢印 9">
            <a:extLst>
              <a:ext uri="{FF2B5EF4-FFF2-40B4-BE49-F238E27FC236}">
                <a16:creationId xmlns:a16="http://schemas.microsoft.com/office/drawing/2014/main" id="{593B6E24-6FE4-C550-674C-033A0B5306A7}"/>
              </a:ext>
            </a:extLst>
          </p:cNvPr>
          <p:cNvSpPr>
            <a:spLocks/>
          </p:cNvSpPr>
          <p:nvPr/>
        </p:nvSpPr>
        <p:spPr bwMode="auto">
          <a:xfrm rot="14667678" flipH="1" flipV="1">
            <a:off x="3647378" y="339499"/>
            <a:ext cx="584432" cy="3831035"/>
          </a:xfrm>
          <a:custGeom>
            <a:avLst/>
            <a:gdLst>
              <a:gd name="T0" fmla="*/ 0 w 990600"/>
              <a:gd name="T1" fmla="*/ 1371600 h 1371600"/>
              <a:gd name="T2" fmla="*/ 0 w 990600"/>
              <a:gd name="T3" fmla="*/ 549585 h 1371600"/>
              <a:gd name="T4" fmla="*/ 446087 w 990600"/>
              <a:gd name="T5" fmla="*/ 103498 h 1371600"/>
              <a:gd name="T6" fmla="*/ 812797 w 990600"/>
              <a:gd name="T7" fmla="*/ 103498 h 1371600"/>
              <a:gd name="T8" fmla="*/ 812797 w 990600"/>
              <a:gd name="T9" fmla="*/ 0 h 1371600"/>
              <a:gd name="T10" fmla="*/ 990600 w 990600"/>
              <a:gd name="T11" fmla="*/ 133979 h 1371600"/>
              <a:gd name="T12" fmla="*/ 812797 w 990600"/>
              <a:gd name="T13" fmla="*/ 267957 h 1371600"/>
              <a:gd name="T14" fmla="*/ 812797 w 990600"/>
              <a:gd name="T15" fmla="*/ 164459 h 1371600"/>
              <a:gd name="T16" fmla="*/ 446087 w 990600"/>
              <a:gd name="T17" fmla="*/ 164459 h 1371600"/>
              <a:gd name="T18" fmla="*/ 60962 w 990600"/>
              <a:gd name="T19" fmla="*/ 549584 h 1371600"/>
              <a:gd name="T20" fmla="*/ 60962 w 990600"/>
              <a:gd name="T21" fmla="*/ 1371600 h 1371600"/>
              <a:gd name="T22" fmla="*/ 0 w 990600"/>
              <a:gd name="T23" fmla="*/ 1371600 h 137160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990600" h="1371600">
                <a:moveTo>
                  <a:pt x="0" y="1371600"/>
                </a:moveTo>
                <a:lnTo>
                  <a:pt x="0" y="549585"/>
                </a:lnTo>
                <a:cubicBezTo>
                  <a:pt x="0" y="303218"/>
                  <a:pt x="199720" y="103498"/>
                  <a:pt x="446087" y="103498"/>
                </a:cubicBezTo>
                <a:lnTo>
                  <a:pt x="812797" y="103498"/>
                </a:lnTo>
                <a:lnTo>
                  <a:pt x="812797" y="0"/>
                </a:lnTo>
                <a:lnTo>
                  <a:pt x="990600" y="133979"/>
                </a:lnTo>
                <a:lnTo>
                  <a:pt x="812797" y="267957"/>
                </a:lnTo>
                <a:lnTo>
                  <a:pt x="812797" y="164459"/>
                </a:lnTo>
                <a:lnTo>
                  <a:pt x="446087" y="164459"/>
                </a:lnTo>
                <a:cubicBezTo>
                  <a:pt x="233388" y="164459"/>
                  <a:pt x="60962" y="336885"/>
                  <a:pt x="60962" y="549584"/>
                </a:cubicBezTo>
                <a:lnTo>
                  <a:pt x="60962" y="1371600"/>
                </a:lnTo>
                <a:lnTo>
                  <a:pt x="0" y="1371600"/>
                </a:lnTo>
                <a:close/>
              </a:path>
            </a:pathLst>
          </a:custGeom>
          <a:noFill/>
          <a:ln w="9525" cap="flat" cmpd="sng">
            <a:solidFill>
              <a:srgbClr val="FF0000"/>
            </a:solidFill>
            <a:prstDash val="solid"/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endParaRPr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FE3B84E-13E7-CA64-2F76-A2CF73E9A2C1}"/>
              </a:ext>
            </a:extLst>
          </p:cNvPr>
          <p:cNvSpPr txBox="1"/>
          <p:nvPr/>
        </p:nvSpPr>
        <p:spPr>
          <a:xfrm>
            <a:off x="268941" y="4789080"/>
            <a:ext cx="4159624" cy="175432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Inter-strand coupling current </a:t>
            </a:r>
            <a:r>
              <a:rPr lang="en-US" altLang="ja-JP" dirty="0"/>
              <a:t>dominated by cross over resistances that are extremely non-uniform across the magnet cross section = non-uniform coupling current = strange field behavior</a:t>
            </a:r>
            <a:endParaRPr kumimoji="1" lang="ja-JP" altLang="en-US"/>
          </a:p>
        </p:txBody>
      </p:sp>
      <p:pic>
        <p:nvPicPr>
          <p:cNvPr id="4" name="HD2-O-919R-Edge_A" descr="HD2-O-919R-Edge_A">
            <a:extLst>
              <a:ext uri="{FF2B5EF4-FFF2-40B4-BE49-F238E27FC236}">
                <a16:creationId xmlns:a16="http://schemas.microsoft.com/office/drawing/2014/main" id="{50E25A98-C519-2647-15A4-0F95CADB9DB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20471" y="1364342"/>
            <a:ext cx="2896168" cy="7988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Accelerator Superconducting Magnet:</a:t>
            </a:r>
            <a:br>
              <a:rPr kumimoji="1" lang="en-US" altLang="ja-JP" dirty="0"/>
            </a:br>
            <a:r>
              <a:rPr lang="en-US" altLang="ja-JP" dirty="0"/>
              <a:t>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1">
            <a:extLst>
              <a:ext uri="{FF2B5EF4-FFF2-40B4-BE49-F238E27FC236}">
                <a16:creationId xmlns:a16="http://schemas.microsoft.com/office/drawing/2014/main" id="{83393393-1FE1-0840-963F-3D02BFF89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53</a:t>
            </a:fld>
            <a:endParaRPr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9E4B2AB-DE02-8142-AD9C-4AB7DE5DB9F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14" y="2441072"/>
            <a:ext cx="4876800" cy="381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3">
            <a:extLst>
              <a:ext uri="{FF2B5EF4-FFF2-40B4-BE49-F238E27FC236}">
                <a16:creationId xmlns:a16="http://schemas.microsoft.com/office/drawing/2014/main" id="{B1C3A956-0974-764E-B816-3FE3F3E214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6218683" y="3894538"/>
            <a:ext cx="176371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4">
            <a:extLst>
              <a:ext uri="{FF2B5EF4-FFF2-40B4-BE49-F238E27FC236}">
                <a16:creationId xmlns:a16="http://schemas.microsoft.com/office/drawing/2014/main" id="{D0D9DA2E-87C8-AA49-A7C8-5DE36E109E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859113" y="1771257"/>
            <a:ext cx="24828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7">
            <a:extLst>
              <a:ext uri="{FF2B5EF4-FFF2-40B4-BE49-F238E27FC236}">
                <a16:creationId xmlns:a16="http://schemas.microsoft.com/office/drawing/2014/main" id="{96928B92-EB6C-8842-8A91-2C62095F24A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9462" y="2015732"/>
            <a:ext cx="3194812" cy="425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772B96C-5832-D74B-8A16-F0D75D2F2A64}"/>
              </a:ext>
            </a:extLst>
          </p:cNvPr>
          <p:cNvSpPr/>
          <p:nvPr/>
        </p:nvSpPr>
        <p:spPr>
          <a:xfrm>
            <a:off x="969621" y="6350425"/>
            <a:ext cx="8091767" cy="4247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13232" indent="-713232" fontAlgn="base">
              <a:lnSpc>
                <a:spcPct val="90000"/>
              </a:lnSpc>
              <a:spcBef>
                <a:spcPts val="600"/>
              </a:spcBef>
            </a:pPr>
            <a:r>
              <a:rPr lang="en-US" altLang="ja-JP" sz="2400" b="1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2008</a:t>
            </a:r>
            <a:r>
              <a:rPr lang="ja-JP" altLang="en-US" sz="2400" b="1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：</a:t>
            </a:r>
            <a:r>
              <a:rPr lang="en-US" altLang="ja-JP" sz="2400" b="1" dirty="0">
                <a:solidFill>
                  <a:srgbClr val="0000FF"/>
                </a:solidFill>
                <a:latin typeface="Gill Sans MT" panose="020B0502020104020203" pitchFamily="34" charset="0"/>
                <a:ea typeface="ＭＳ ゴシック" panose="020B0609070205080204" pitchFamily="49" charset="-128"/>
                <a:cs typeface="ＭＳ ゴシック" panose="020B0609070205080204" pitchFamily="49" charset="-128"/>
              </a:rPr>
              <a:t>CERN/LHC: 26.7km (8.3T, 14.2m, 1232 Magnets)</a:t>
            </a:r>
            <a:endParaRPr lang="en-US" altLang="ja-JP" sz="2400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566468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Magnetization…"/>
          <p:cNvSpPr txBox="1">
            <a:spLocks noGrp="1"/>
          </p:cNvSpPr>
          <p:nvPr>
            <p:ph type="body" sz="half" idx="1"/>
          </p:nvPr>
        </p:nvSpPr>
        <p:spPr>
          <a:xfrm>
            <a:off x="1378606" y="1486557"/>
            <a:ext cx="5528404" cy="5257800"/>
          </a:xfrm>
          <a:prstGeom prst="rect">
            <a:avLst/>
          </a:prstGeom>
        </p:spPr>
        <p:txBody>
          <a:bodyPr/>
          <a:lstStyle/>
          <a:p>
            <a:pPr>
              <a:defRPr sz="2400"/>
            </a:pPr>
            <a:r>
              <a:rPr dirty="0">
                <a:latin typeface="Times" pitchFamily="2" charset="0"/>
                <a:ea typeface="MS Gothic" panose="020B0609070205080204" pitchFamily="49" charset="-128"/>
                <a:cs typeface="ＭＳ ゴシック"/>
                <a:sym typeface="ＭＳ ゴシック"/>
              </a:rPr>
              <a:t>Measured </a:t>
            </a:r>
            <a:r>
              <a:rPr lang="en-US" dirty="0">
                <a:latin typeface="Times" pitchFamily="2" charset="0"/>
                <a:ea typeface="MS Gothic" panose="020B0609070205080204" pitchFamily="49" charset="-128"/>
                <a:cs typeface="ＭＳ ゴシック"/>
                <a:sym typeface="ＭＳ ゴシック"/>
              </a:rPr>
              <a:t>as</a:t>
            </a:r>
            <a:endParaRPr dirty="0">
              <a:latin typeface="Times" pitchFamily="2" charset="0"/>
              <a:ea typeface="MS Gothic" panose="020B0609070205080204" pitchFamily="49" charset="-128"/>
              <a:cs typeface="ＭＳ ゴシック"/>
              <a:sym typeface="ＭＳ ゴシック"/>
            </a:endParaRPr>
          </a:p>
          <a:p>
            <a:pPr marL="686987" lvl="1" indent="-283810">
              <a:buFont typeface="Verdana"/>
              <a:defRPr sz="2000"/>
            </a:pPr>
            <a:r>
              <a:rPr lang="en-US" sz="2400" dirty="0" err="1">
                <a:latin typeface="Times" pitchFamily="2" charset="0"/>
                <a:ea typeface="MS Gothic" panose="020B0609070205080204" pitchFamily="49" charset="-128"/>
              </a:rPr>
              <a:t>Sextupole</a:t>
            </a:r>
            <a:r>
              <a:rPr lang="en-US" sz="2400" dirty="0">
                <a:latin typeface="Times" pitchFamily="2" charset="0"/>
                <a:ea typeface="MS Gothic" panose="020B0609070205080204" pitchFamily="49" charset="-128"/>
              </a:rPr>
              <a:t> field</a:t>
            </a:r>
            <a:r>
              <a:rPr sz="2400" dirty="0">
                <a:latin typeface="Times" pitchFamily="2" charset="0"/>
                <a:ea typeface="MS Gothic" panose="020B0609070205080204" pitchFamily="49" charset="-128"/>
              </a:rPr>
              <a:t> </a:t>
            </a:r>
            <a:r>
              <a:rPr lang="en-US" sz="2400" dirty="0">
                <a:latin typeface="Times" pitchFamily="2" charset="0"/>
                <a:ea typeface="MS Gothic" panose="020B0609070205080204" pitchFamily="49" charset="-128"/>
              </a:rPr>
              <a:t>decay and snap back</a:t>
            </a:r>
            <a:r>
              <a:rPr sz="2400" dirty="0">
                <a:latin typeface="Times" pitchFamily="2" charset="0"/>
                <a:ea typeface="MS Gothic" panose="020B0609070205080204" pitchFamily="49" charset="-128"/>
              </a:rPr>
              <a:t> at </a:t>
            </a:r>
            <a:r>
              <a:rPr dirty="0">
                <a:latin typeface="Times" pitchFamily="2" charset="0"/>
                <a:ea typeface="MS Gothic" panose="020B0609070205080204" pitchFamily="49" charset="-128"/>
              </a:rPr>
              <a:t>TEVATRON</a:t>
            </a:r>
            <a:endParaRPr dirty="0">
              <a:latin typeface="Times" pitchFamily="2" charset="0"/>
              <a:ea typeface="MS Gothic" panose="020B0609070205080204" pitchFamily="49" charset="-128"/>
              <a:cs typeface="ＭＳ ゴシック"/>
              <a:sym typeface="ＭＳ ゴシック"/>
            </a:endParaRPr>
          </a:p>
          <a:p>
            <a:pPr marL="639686" lvl="1" indent="-236508">
              <a:buFont typeface="Verdana"/>
              <a:defRPr sz="2000"/>
            </a:pPr>
            <a:r>
              <a:rPr sz="2400" dirty="0">
                <a:latin typeface="Times" pitchFamily="2" charset="0"/>
                <a:ea typeface="MS Gothic" panose="020B0609070205080204" pitchFamily="49" charset="-128"/>
                <a:cs typeface="ＭＳ ゴシック"/>
                <a:sym typeface="ＭＳ ゴシック"/>
              </a:rPr>
              <a:t>Imbalance current </a:t>
            </a:r>
            <a:r>
              <a:rPr lang="en-US" sz="2400" dirty="0">
                <a:latin typeface="Times" pitchFamily="2" charset="0"/>
                <a:ea typeface="MS Gothic" panose="020B0609070205080204" pitchFamily="49" charset="-128"/>
                <a:cs typeface="ＭＳ ゴシック"/>
                <a:sym typeface="ＭＳ ゴシック"/>
              </a:rPr>
              <a:t>observed as periodic pattern </a:t>
            </a:r>
            <a:r>
              <a:rPr sz="2400" dirty="0">
                <a:latin typeface="Times" pitchFamily="2" charset="0"/>
                <a:ea typeface="MS Gothic" panose="020B0609070205080204" pitchFamily="49" charset="-128"/>
                <a:cs typeface="ＭＳ ゴシック"/>
                <a:sym typeface="ＭＳ ゴシック"/>
              </a:rPr>
              <a:t>at HERA</a:t>
            </a:r>
            <a:endParaRPr dirty="0">
              <a:latin typeface="Times" pitchFamily="2" charset="0"/>
              <a:ea typeface="MS Gothic" panose="020B0609070205080204" pitchFamily="49" charset="-128"/>
              <a:cs typeface="ＭＳ ゴシック"/>
              <a:sym typeface="ＭＳ ゴシック"/>
            </a:endParaRPr>
          </a:p>
          <a:p>
            <a:pPr marL="639686" lvl="1" indent="-236508">
              <a:buFont typeface="Verdana"/>
              <a:defRPr sz="2000"/>
            </a:pPr>
            <a:r>
              <a:rPr lang="en-US" sz="2400" dirty="0">
                <a:latin typeface="Times" pitchFamily="2" charset="0"/>
                <a:ea typeface="MS Gothic" panose="020B0609070205080204" pitchFamily="49" charset="-128"/>
              </a:rPr>
              <a:t>Model to </a:t>
            </a:r>
            <a:r>
              <a:rPr sz="2400" dirty="0">
                <a:latin typeface="Times" pitchFamily="2" charset="0"/>
                <a:ea typeface="MS Gothic" panose="020B0609070205080204" pitchFamily="49" charset="-128"/>
              </a:rPr>
              <a:t>simulate</a:t>
            </a:r>
            <a:r>
              <a:rPr lang="en-US" sz="2400" dirty="0">
                <a:latin typeface="Times" pitchFamily="2" charset="0"/>
                <a:ea typeface="MS Gothic" panose="020B0609070205080204" pitchFamily="49" charset="-128"/>
              </a:rPr>
              <a:t> effect established</a:t>
            </a:r>
            <a:r>
              <a:rPr sz="2400" dirty="0">
                <a:latin typeface="Times" pitchFamily="2" charset="0"/>
                <a:ea typeface="MS Gothic" panose="020B0609070205080204" pitchFamily="49" charset="-128"/>
              </a:rPr>
              <a:t> by CERN (LHC)</a:t>
            </a:r>
            <a:endParaRPr dirty="0">
              <a:latin typeface="Times" pitchFamily="2" charset="0"/>
              <a:ea typeface="MS Gothic" panose="020B0609070205080204" pitchFamily="49" charset="-128"/>
            </a:endParaRPr>
          </a:p>
        </p:txBody>
      </p:sp>
      <p:pic>
        <p:nvPicPr>
          <p:cNvPr id="558" name="hp_scanDS_37171711258                                          00075D49Macintosh HD                   B7472E7A:" descr="hp_scanDS_37171711258                                          00075D49Macintosh HD                   B7472E7A: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636" y="1216024"/>
            <a:ext cx="3810000" cy="3209927"/>
          </a:xfrm>
          <a:prstGeom prst="rect">
            <a:avLst/>
          </a:prstGeom>
          <a:ln w="12700">
            <a:miter lim="400000"/>
          </a:ln>
        </p:spPr>
      </p:pic>
      <p:sp>
        <p:nvSpPr>
          <p:cNvPr id="559" name="線"/>
          <p:cNvSpPr/>
          <p:nvPr/>
        </p:nvSpPr>
        <p:spPr>
          <a:xfrm>
            <a:off x="9853613" y="4495801"/>
            <a:ext cx="327026" cy="914401"/>
          </a:xfrm>
          <a:prstGeom prst="line">
            <a:avLst/>
          </a:prstGeom>
          <a:ln w="25400">
            <a:solidFill>
              <a:srgbClr val="FFFF00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60" name="Imbalance current with magnetization"/>
          <p:cNvSpPr txBox="1"/>
          <p:nvPr/>
        </p:nvSpPr>
        <p:spPr>
          <a:xfrm>
            <a:off x="1460705" y="521649"/>
            <a:ext cx="7025456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pPr defTabSz="914290">
              <a:defRPr sz="3200" b="1">
                <a:solidFill>
                  <a:srgbClr val="572314"/>
                </a:solidFill>
                <a:effectLst>
                  <a:outerShdw blurRad="38100" dist="38100" dir="2700000" rotWithShape="0">
                    <a:srgbClr val="DDDDDD"/>
                  </a:outerShdw>
                </a:effectLst>
              </a:defRPr>
            </a:pPr>
            <a:r>
              <a:rPr lang="en-US" sz="3200" dirty="0">
                <a:latin typeface="Times" pitchFamily="2" charset="0"/>
                <a:ea typeface="ＭＳ ゴシック"/>
                <a:cs typeface="ＭＳ ゴシック"/>
                <a:sym typeface="ＭＳ ゴシック"/>
              </a:rPr>
              <a:t>M</a:t>
            </a:r>
            <a:r>
              <a:rPr sz="3200" dirty="0">
                <a:latin typeface="Times" pitchFamily="2" charset="0"/>
                <a:ea typeface="ＭＳ ゴシック"/>
                <a:cs typeface="ＭＳ ゴシック"/>
                <a:sym typeface="ＭＳ ゴシック"/>
              </a:rPr>
              <a:t>agnetization</a:t>
            </a:r>
            <a:r>
              <a:rPr lang="en-US" sz="3200" dirty="0">
                <a:latin typeface="Times" pitchFamily="2" charset="0"/>
                <a:ea typeface="ＭＳ ゴシック"/>
                <a:cs typeface="ＭＳ ゴシック"/>
                <a:sym typeface="ＭＳ ゴシック"/>
              </a:rPr>
              <a:t> decay</a:t>
            </a:r>
            <a:endParaRPr sz="3200" dirty="0">
              <a:latin typeface="Times" pitchFamily="2" charset="0"/>
              <a:ea typeface="ＭＳ ゴシック"/>
              <a:cs typeface="ＭＳ ゴシック"/>
              <a:sym typeface="ＭＳ ゴシック"/>
            </a:endParaRPr>
          </a:p>
        </p:txBody>
      </p:sp>
      <p:sp>
        <p:nvSpPr>
          <p:cNvPr id="561" name="線"/>
          <p:cNvSpPr/>
          <p:nvPr/>
        </p:nvSpPr>
        <p:spPr>
          <a:xfrm flipH="1">
            <a:off x="7688825" y="2319335"/>
            <a:ext cx="1258888" cy="1035050"/>
          </a:xfrm>
          <a:prstGeom prst="line">
            <a:avLst/>
          </a:prstGeom>
          <a:ln w="25400">
            <a:solidFill>
              <a:srgbClr val="0D0D0D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62" name="Acceleration"/>
          <p:cNvSpPr txBox="1"/>
          <p:nvPr/>
        </p:nvSpPr>
        <p:spPr>
          <a:xfrm>
            <a:off x="8220637" y="2744785"/>
            <a:ext cx="1361909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Acceleration</a:t>
            </a:r>
          </a:p>
        </p:txBody>
      </p:sp>
      <p:sp>
        <p:nvSpPr>
          <p:cNvPr id="563" name="線"/>
          <p:cNvSpPr/>
          <p:nvPr/>
        </p:nvSpPr>
        <p:spPr>
          <a:xfrm flipV="1">
            <a:off x="10124048" y="2593974"/>
            <a:ext cx="3176" cy="381001"/>
          </a:xfrm>
          <a:prstGeom prst="line">
            <a:avLst/>
          </a:prstGeom>
          <a:ln w="25400">
            <a:solidFill>
              <a:srgbClr val="0D0D0D"/>
            </a:solidFill>
            <a:tailEnd type="triangle"/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</p:spPr>
        <p:txBody>
          <a:bodyPr lIns="45719" rIns="45719"/>
          <a:lstStyle/>
          <a:p>
            <a:endParaRPr/>
          </a:p>
        </p:txBody>
      </p:sp>
      <p:sp>
        <p:nvSpPr>
          <p:cNvPr id="564" name="Flat…"/>
          <p:cNvSpPr txBox="1"/>
          <p:nvPr/>
        </p:nvSpPr>
        <p:spPr>
          <a:xfrm>
            <a:off x="9860524" y="2936874"/>
            <a:ext cx="4770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Flat</a:t>
            </a:r>
            <a:endParaRPr sz="2400"/>
          </a:p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t>top</a:t>
            </a:r>
          </a:p>
        </p:txBody>
      </p:sp>
      <p:pic>
        <p:nvPicPr>
          <p:cNvPr id="565" name="image123.png" descr="image123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7712" y="77785"/>
            <a:ext cx="3051176" cy="2241550"/>
          </a:xfrm>
          <a:prstGeom prst="rect">
            <a:avLst/>
          </a:prstGeom>
          <a:ln>
            <a:solidFill>
              <a:srgbClr val="0D0D0D"/>
            </a:solidFill>
            <a:miter/>
          </a:ln>
        </p:spPr>
      </p:pic>
      <p:sp>
        <p:nvSpPr>
          <p:cNvPr id="566" name="Injection"/>
          <p:cNvSpPr txBox="1"/>
          <p:nvPr/>
        </p:nvSpPr>
        <p:spPr>
          <a:xfrm>
            <a:off x="8952476" y="1982785"/>
            <a:ext cx="95154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Injection</a:t>
            </a:r>
          </a:p>
        </p:txBody>
      </p:sp>
      <p:pic>
        <p:nvPicPr>
          <p:cNvPr id="567" name="image124.png" descr="image12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8245" y="4553744"/>
            <a:ext cx="5378451" cy="106997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125.png" descr="image125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12" t="9732" r="1047"/>
          <a:stretch>
            <a:fillRect/>
          </a:stretch>
        </p:blipFill>
        <p:spPr>
          <a:xfrm>
            <a:off x="6548245" y="5602943"/>
            <a:ext cx="5378450" cy="114141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9" name="image126.png" descr="image126.pn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99002" y="5067957"/>
            <a:ext cx="1778000" cy="16764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Fig1.tiff">
            <a:extLst>
              <a:ext uri="{FF2B5EF4-FFF2-40B4-BE49-F238E27FC236}">
                <a16:creationId xmlns:a16="http://schemas.microsoft.com/office/drawing/2014/main" id="{1AE831BE-16F4-B846-9661-02647868476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8877" y="337940"/>
            <a:ext cx="3077883" cy="384735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2AF5CD4C-4B2A-974F-9DDA-369140D8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761373"/>
            <a:ext cx="9520158" cy="1597459"/>
          </a:xfrm>
        </p:spPr>
        <p:txBody>
          <a:bodyPr anchor="t"/>
          <a:lstStyle/>
          <a:p>
            <a:r>
              <a:rPr kumimoji="1" lang="en-US" altLang="ja-JP" dirty="0"/>
              <a:t>Japanese Contribution to LHC</a:t>
            </a:r>
            <a:br>
              <a:rPr lang="en-US" altLang="ja-JP" dirty="0"/>
            </a:br>
            <a:r>
              <a:rPr lang="en-US" altLang="ja-JP" dirty="0"/>
              <a:t>MQXA: </a:t>
            </a:r>
            <a:r>
              <a:rPr lang="en-US" altLang="ja-JP"/>
              <a:t>Interaction Quadrupole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A93F1E-99B3-1A40-AA5B-68D95F3038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777983"/>
            <a:ext cx="9520158" cy="3450613"/>
          </a:xfrm>
        </p:spPr>
        <p:txBody>
          <a:bodyPr>
            <a:normAutofit/>
          </a:bodyPr>
          <a:lstStyle/>
          <a:p>
            <a:r>
              <a:rPr lang="en-US" altLang="ja-JP" sz="2400" dirty="0">
                <a:latin typeface="Gill Sans MT" charset="0"/>
                <a:ea typeface="ＭＳ ゴシック" charset="0"/>
                <a:cs typeface="ＭＳ ゴシック" charset="0"/>
              </a:rPr>
              <a:t>Focus Beam at Interaction Region (Increase Luminosity)</a:t>
            </a:r>
          </a:p>
          <a:p>
            <a:pPr lvl="1"/>
            <a:r>
              <a:rPr lang="en-US" altLang="ja-JP" sz="2000" dirty="0">
                <a:latin typeface="Gill Sans MT" charset="0"/>
                <a:ea typeface="ＭＳ ゴシック" charset="0"/>
                <a:cs typeface="ＭＳ ゴシック" charset="0"/>
              </a:rPr>
              <a:t>Field Gradient 280T/m, Maximum Field 8.7 T</a:t>
            </a:r>
            <a:endParaRPr lang="ja-JP" altLang="en-US" sz="2000" dirty="0">
              <a:latin typeface="Gill Sans MT" charset="0"/>
              <a:ea typeface="ＭＳ ゴシック" charset="0"/>
              <a:cs typeface="ＭＳ ゴシック" charset="0"/>
            </a:endParaRPr>
          </a:p>
          <a:p>
            <a:endParaRPr kumimoji="1" lang="ja-JP" altLang="en-US" sz="2400" dirty="0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3130D7F5-6ED9-7047-B69B-F5132F904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55</a:t>
            </a:fld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CE6E4D6-D0F4-C044-BC6E-4FB85135CB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728" y="2915661"/>
            <a:ext cx="3600400" cy="373470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D468857-26DD-5946-946E-EDE8ABF0884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573" y="3053985"/>
            <a:ext cx="5394568" cy="3596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6306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223703"/>
          </a:xfrm>
        </p:spPr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Superconducting Magnets for Hadron Colliders</a:t>
            </a:r>
          </a:p>
          <a:p>
            <a:pPr lvl="1"/>
            <a:r>
              <a:rPr lang="en-US" altLang="ja-JP" dirty="0"/>
              <a:t>History</a:t>
            </a:r>
          </a:p>
          <a:p>
            <a:pPr lvl="1"/>
            <a:r>
              <a:rPr kumimoji="1" lang="en-US" altLang="ja-JP" b="1" dirty="0">
                <a:solidFill>
                  <a:srgbClr val="FF0000"/>
                </a:solidFill>
              </a:rPr>
              <a:t>On going</a:t>
            </a:r>
          </a:p>
          <a:p>
            <a:pPr lvl="1"/>
            <a:r>
              <a:rPr lang="en-US" altLang="ja-JP" dirty="0"/>
              <a:t>Future</a:t>
            </a:r>
            <a:endParaRPr kumimoji="1" lang="en-US" altLang="ja-JP" dirty="0"/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541334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 going</a:t>
            </a:r>
            <a:br>
              <a:rPr kumimoji="1" lang="en-US" altLang="ja-JP" dirty="0"/>
            </a:br>
            <a:r>
              <a:rPr kumimoji="1" lang="en-US" altLang="ja-JP" dirty="0"/>
              <a:t>HL-LHC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48576" y="4394200"/>
            <a:ext cx="10606278" cy="1930400"/>
          </a:xfrm>
        </p:spPr>
        <p:txBody>
          <a:bodyPr/>
          <a:lstStyle/>
          <a:p>
            <a:r>
              <a:rPr kumimoji="1" lang="en-US" altLang="ja-JP" dirty="0"/>
              <a:t>High Luminosity LHC</a:t>
            </a:r>
          </a:p>
          <a:p>
            <a:r>
              <a:rPr lang="en-US" altLang="ja-JP" dirty="0"/>
              <a:t>Increase Collision Statistics</a:t>
            </a:r>
          </a:p>
          <a:p>
            <a:r>
              <a:rPr kumimoji="1" lang="en-US" altLang="ja-JP" dirty="0"/>
              <a:t>More detailed </a:t>
            </a:r>
            <a:r>
              <a:rPr lang="en-US" altLang="ja-JP" dirty="0"/>
              <a:t>physics</a:t>
            </a:r>
            <a:endParaRPr kumimoji="1" lang="ja-JP" altLang="en-US" dirty="0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E76D1EE5-8453-F743-AE24-15A1AABE7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57</a:t>
            </a:fld>
            <a:endParaRPr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282" y="431800"/>
            <a:ext cx="6986778" cy="6057900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76" y="2015732"/>
            <a:ext cx="40259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26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On going</a:t>
            </a:r>
            <a:br>
              <a:rPr kumimoji="1" lang="en-US" altLang="ja-JP" dirty="0"/>
            </a:br>
            <a:r>
              <a:rPr kumimoji="1" lang="en-US" altLang="ja-JP" dirty="0"/>
              <a:t>HL-LHC</a:t>
            </a:r>
            <a:endParaRPr kumimoji="1" lang="ja-JP" altLang="en-US" dirty="0"/>
          </a:p>
        </p:txBody>
      </p:sp>
      <p:sp>
        <p:nvSpPr>
          <p:cNvPr id="7" name="コンテンツ プレースホルダー 6"/>
          <p:cNvSpPr>
            <a:spLocks noGrp="1"/>
          </p:cNvSpPr>
          <p:nvPr>
            <p:ph idx="1"/>
          </p:nvPr>
        </p:nvSpPr>
        <p:spPr>
          <a:xfrm>
            <a:off x="7315403" y="3241014"/>
            <a:ext cx="8600993" cy="3450613"/>
          </a:xfrm>
        </p:spPr>
        <p:txBody>
          <a:bodyPr/>
          <a:lstStyle/>
          <a:p>
            <a:r>
              <a:rPr lang="en-US" altLang="ja-JP" dirty="0"/>
              <a:t>Interaction Region Upgrade</a:t>
            </a:r>
          </a:p>
          <a:p>
            <a:pPr lvl="1"/>
            <a:r>
              <a:rPr kumimoji="1" lang="en-US" altLang="ja-JP" dirty="0"/>
              <a:t>Smaller beam size at IR</a:t>
            </a:r>
          </a:p>
          <a:p>
            <a:pPr lvl="2"/>
            <a:r>
              <a:rPr lang="en-US" altLang="ja-JP" dirty="0"/>
              <a:t>Quadrupole upgrade by Nb</a:t>
            </a:r>
            <a:r>
              <a:rPr lang="en-US" altLang="ja-JP" baseline="-25000" dirty="0"/>
              <a:t>3</a:t>
            </a:r>
            <a:r>
              <a:rPr lang="en-US" altLang="ja-JP" dirty="0"/>
              <a:t>Sn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Crab cavity</a:t>
            </a:r>
          </a:p>
          <a:p>
            <a:pPr lvl="1"/>
            <a:r>
              <a:rPr lang="en-US" altLang="ja-JP" dirty="0"/>
              <a:t>Beam separation magnet upgrade</a:t>
            </a:r>
          </a:p>
          <a:p>
            <a:pPr lvl="2"/>
            <a:r>
              <a:rPr lang="en-US" altLang="ja-JP" dirty="0" err="1"/>
              <a:t>NbTi</a:t>
            </a:r>
            <a:r>
              <a:rPr lang="en-US" altLang="ja-JP" dirty="0"/>
              <a:t> superconducting magnet</a:t>
            </a:r>
            <a:endParaRPr kumimoji="1" lang="en-US" altLang="ja-JP" dirty="0"/>
          </a:p>
          <a:p>
            <a:pPr lvl="1"/>
            <a:r>
              <a:rPr lang="en-US" altLang="ja-JP" dirty="0"/>
              <a:t>Luminosity Upgrade</a:t>
            </a:r>
            <a:endParaRPr kumimoji="1" lang="ja-JP" altLang="en-US" dirty="0"/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A86EFA6D-E50F-9A48-8093-3B87E54B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58</a:t>
            </a:fld>
            <a:endParaRPr lang="ja-JP" altLang="en-US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629"/>
          <a:stretch/>
        </p:blipFill>
        <p:spPr>
          <a:xfrm>
            <a:off x="5981700" y="-46413"/>
            <a:ext cx="6210300" cy="2751097"/>
          </a:xfrm>
          <a:prstGeom prst="rect">
            <a:avLst/>
          </a:prstGeom>
        </p:spPr>
      </p:pic>
      <p:grpSp>
        <p:nvGrpSpPr>
          <p:cNvPr id="12" name="図形グループ 11"/>
          <p:cNvGrpSpPr>
            <a:grpSpLocks noChangeAspect="1"/>
          </p:cNvGrpSpPr>
          <p:nvPr/>
        </p:nvGrpSpPr>
        <p:grpSpPr>
          <a:xfrm>
            <a:off x="117195" y="2565400"/>
            <a:ext cx="7097446" cy="4126227"/>
            <a:chOff x="-104172" y="1222396"/>
            <a:chExt cx="9006818" cy="5236275"/>
          </a:xfrm>
          <a:solidFill>
            <a:schemeClr val="bg1"/>
          </a:solidFill>
        </p:grpSpPr>
        <p:pic>
          <p:nvPicPr>
            <p:cNvPr id="13" name="図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04172" y="1222396"/>
              <a:ext cx="9006818" cy="5236275"/>
            </a:xfrm>
            <a:prstGeom prst="rect">
              <a:avLst/>
            </a:prstGeom>
            <a:grpFill/>
          </p:spPr>
        </p:pic>
        <p:pic>
          <p:nvPicPr>
            <p:cNvPr id="14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9745" y="3395301"/>
              <a:ext cx="321414" cy="3214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4" descr="United States icon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9029" y="3381187"/>
              <a:ext cx="348738" cy="348738"/>
            </a:xfrm>
            <a:prstGeom prst="rect">
              <a:avLst/>
            </a:prstGeom>
            <a:grpFill/>
          </p:spPr>
        </p:pic>
        <p:pic>
          <p:nvPicPr>
            <p:cNvPr id="16" name="Picture 62" descr="Spain icon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614" y="5984261"/>
              <a:ext cx="386328" cy="386328"/>
            </a:xfrm>
            <a:prstGeom prst="rect">
              <a:avLst/>
            </a:prstGeom>
            <a:grpFill/>
          </p:spPr>
        </p:pic>
        <p:pic>
          <p:nvPicPr>
            <p:cNvPr id="17" name="Picture 44" descr="Italy ic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291" y="3330619"/>
              <a:ext cx="384262" cy="384262"/>
            </a:xfrm>
            <a:prstGeom prst="rect">
              <a:avLst/>
            </a:prstGeom>
            <a:noFill/>
          </p:spPr>
        </p:pic>
        <p:pic>
          <p:nvPicPr>
            <p:cNvPr id="18" name="Picture 46" descr="Japan icon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3589" y="3384909"/>
              <a:ext cx="380222" cy="380222"/>
            </a:xfrm>
            <a:prstGeom prst="rect">
              <a:avLst/>
            </a:prstGeom>
            <a:grpFill/>
          </p:spPr>
        </p:pic>
        <p:pic>
          <p:nvPicPr>
            <p:cNvPr id="19" name="Picture 60" descr="France icon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8681" y="3432960"/>
              <a:ext cx="363549" cy="363549"/>
            </a:xfrm>
            <a:prstGeom prst="rect">
              <a:avLst/>
            </a:prstGeom>
            <a:grpFill/>
          </p:spPr>
        </p:pic>
        <p:pic>
          <p:nvPicPr>
            <p:cNvPr id="20" name="Picture 44" descr="Italy icon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5659" y="5599999"/>
              <a:ext cx="384262" cy="384262"/>
            </a:xfrm>
            <a:prstGeom prst="rect">
              <a:avLst/>
            </a:prstGeom>
            <a:grpFill/>
          </p:spPr>
        </p:pic>
        <p:pic>
          <p:nvPicPr>
            <p:cNvPr id="21" name="Picture 2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9310" y="5754823"/>
              <a:ext cx="321414" cy="32141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02370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IR Quadrupole Upgrade</a:t>
            </a:r>
            <a:br>
              <a:rPr kumimoji="1" lang="en-US" altLang="ja-JP" dirty="0"/>
            </a:br>
            <a:r>
              <a:rPr kumimoji="1" lang="en-US" altLang="ja-JP" dirty="0"/>
              <a:t>Higher Field by 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Sn: maximum field </a:t>
            </a:r>
            <a:r>
              <a:rPr lang="en-US" altLang="ja-JP" dirty="0"/>
              <a:t>11.4T</a:t>
            </a:r>
          </a:p>
          <a:p>
            <a:r>
              <a:rPr kumimoji="1" lang="en-US" altLang="ja-JP" dirty="0"/>
              <a:t>Wind and React </a:t>
            </a:r>
            <a:r>
              <a:rPr lang="en-US" altLang="ja-JP" dirty="0"/>
              <a:t>to handle brittle superconductor</a:t>
            </a:r>
            <a:endParaRPr kumimoji="1" lang="ja-JP" altLang="en-US" dirty="0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B6ECB554-9924-AA49-B4DA-63AD41A72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59</a:t>
            </a:fld>
            <a:endParaRPr lang="ja-JP" altLang="en-US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4650" y="689657"/>
            <a:ext cx="3295650" cy="328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91929" y="4013200"/>
            <a:ext cx="3837737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/>
          <p:nvPr/>
        </p:nvGrpSpPr>
        <p:grpSpPr>
          <a:xfrm>
            <a:off x="6460581" y="689657"/>
            <a:ext cx="1298623" cy="1772649"/>
            <a:chOff x="322035" y="2882595"/>
            <a:chExt cx="2123173" cy="2898176"/>
          </a:xfrm>
        </p:grpSpPr>
        <p:pic>
          <p:nvPicPr>
            <p:cNvPr id="7" name="Picture 9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2035" y="3657599"/>
              <a:ext cx="2123173" cy="2123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16"/>
            <p:cNvSpPr txBox="1">
              <a:spLocks noChangeArrowheads="1"/>
            </p:cNvSpPr>
            <p:nvPr/>
          </p:nvSpPr>
          <p:spPr bwMode="auto">
            <a:xfrm>
              <a:off x="341815" y="2882595"/>
              <a:ext cx="2084472" cy="75479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squar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GB" altLang="en-US" sz="1200" b="1" dirty="0">
                  <a:solidFill>
                    <a:schemeClr val="tx2"/>
                  </a:solidFill>
                  <a:latin typeface="+mn-lt"/>
                </a:rPr>
                <a:t> OST RRP strand, 132/169</a:t>
              </a: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719" y="3246113"/>
            <a:ext cx="3290209" cy="2353816"/>
          </a:xfrm>
          <a:prstGeom prst="rect">
            <a:avLst/>
          </a:prstGeom>
        </p:spPr>
      </p:pic>
      <p:pic>
        <p:nvPicPr>
          <p:cNvPr id="10" name="Content Placeholder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3947" y="3246113"/>
            <a:ext cx="3173170" cy="238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0264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図 97">
            <a:extLst>
              <a:ext uri="{FF2B5EF4-FFF2-40B4-BE49-F238E27FC236}">
                <a16:creationId xmlns:a16="http://schemas.microsoft.com/office/drawing/2014/main" id="{D3861044-EF5D-5840-9AEC-DE0BC11A5C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6894" y="2119299"/>
            <a:ext cx="5400675" cy="4314825"/>
          </a:xfrm>
          <a:prstGeom prst="rect">
            <a:avLst/>
          </a:prstGeom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1454475" y="417227"/>
            <a:ext cx="4445496" cy="1447800"/>
          </a:xfrm>
        </p:spPr>
        <p:txBody>
          <a:bodyPr vert="horz" lIns="90476" tIns="44445" rIns="90476" bIns="44445" rtlCol="0" anchor="b">
            <a:normAutofit/>
          </a:bodyPr>
          <a:lstStyle/>
          <a:p>
            <a:r>
              <a:rPr lang="en-US" altLang="ja-JP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Gill Sans MT" charset="0"/>
                <a:ea typeface="ＭＳ ゴシック" charset="0"/>
                <a:cs typeface="ＭＳ ゴシック" charset="0"/>
              </a:rPr>
              <a:t>Magnets for Synchrotron</a:t>
            </a:r>
          </a:p>
        </p:txBody>
      </p:sp>
      <p:sp>
        <p:nvSpPr>
          <p:cNvPr id="9" name="コンテンツ プレースホルダー 8"/>
          <p:cNvSpPr>
            <a:spLocks noGrp="1"/>
          </p:cNvSpPr>
          <p:nvPr>
            <p:ph idx="1"/>
          </p:nvPr>
        </p:nvSpPr>
        <p:spPr>
          <a:xfrm>
            <a:off x="9109329" y="2327355"/>
            <a:ext cx="3008793" cy="1641716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altLang="ja-JP" dirty="0"/>
              <a:t>Bending Magnet</a:t>
            </a:r>
          </a:p>
          <a:p>
            <a:pPr lvl="1"/>
            <a:r>
              <a:rPr lang="en-US" altLang="ja-JP" dirty="0"/>
              <a:t>Normal Dipole</a:t>
            </a:r>
          </a:p>
          <a:p>
            <a:pPr lvl="1"/>
            <a:r>
              <a:rPr kumimoji="1" lang="en-US" altLang="ja-JP" dirty="0"/>
              <a:t>Bend Beam</a:t>
            </a:r>
          </a:p>
          <a:p>
            <a:pPr lvl="1"/>
            <a:r>
              <a:rPr lang="en-US" altLang="ja-JP" dirty="0"/>
              <a:t>Uniform Field</a:t>
            </a:r>
            <a:endParaRPr kumimoji="1" lang="en-US" altLang="ja-JP" dirty="0"/>
          </a:p>
        </p:txBody>
      </p:sp>
      <p:sp>
        <p:nvSpPr>
          <p:cNvPr id="178" name="スライド番号プレースホルダー 1">
            <a:extLst>
              <a:ext uri="{FF2B5EF4-FFF2-40B4-BE49-F238E27FC236}">
                <a16:creationId xmlns:a16="http://schemas.microsoft.com/office/drawing/2014/main" id="{8C45D98B-9820-BC43-B16A-2DC0DE109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</a:t>
            </a:fld>
            <a:endParaRPr lang="ja-JP" altLang="en-US"/>
          </a:p>
        </p:txBody>
      </p:sp>
      <p:grpSp>
        <p:nvGrpSpPr>
          <p:cNvPr id="50180" name="Group 25"/>
          <p:cNvGrpSpPr>
            <a:grpSpLocks/>
          </p:cNvGrpSpPr>
          <p:nvPr/>
        </p:nvGrpSpPr>
        <p:grpSpPr bwMode="auto">
          <a:xfrm>
            <a:off x="4918889" y="3359471"/>
            <a:ext cx="1066800" cy="609600"/>
            <a:chOff x="4032" y="1776"/>
            <a:chExt cx="1056" cy="528"/>
          </a:xfrm>
        </p:grpSpPr>
        <p:sp>
          <p:nvSpPr>
            <p:cNvPr id="50194" name="AutoShape 26"/>
            <p:cNvSpPr>
              <a:spLocks noChangeArrowheads="1"/>
            </p:cNvSpPr>
            <p:nvPr/>
          </p:nvSpPr>
          <p:spPr bwMode="auto">
            <a:xfrm>
              <a:off x="4464" y="1776"/>
              <a:ext cx="288" cy="528"/>
            </a:xfrm>
            <a:prstGeom prst="triangle">
              <a:avLst>
                <a:gd name="adj" fmla="val 50000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5" name="Line 27"/>
            <p:cNvSpPr>
              <a:spLocks noChangeShapeType="1"/>
            </p:cNvSpPr>
            <p:nvPr/>
          </p:nvSpPr>
          <p:spPr bwMode="auto">
            <a:xfrm flipV="1">
              <a:off x="4032" y="2064"/>
              <a:ext cx="57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6" name="Line 28"/>
            <p:cNvSpPr>
              <a:spLocks noChangeShapeType="1"/>
            </p:cNvSpPr>
            <p:nvPr/>
          </p:nvSpPr>
          <p:spPr bwMode="auto">
            <a:xfrm>
              <a:off x="4608" y="2064"/>
              <a:ext cx="480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0181" name="Group 29"/>
          <p:cNvGrpSpPr>
            <a:grpSpLocks/>
          </p:cNvGrpSpPr>
          <p:nvPr/>
        </p:nvGrpSpPr>
        <p:grpSpPr bwMode="auto">
          <a:xfrm>
            <a:off x="5034068" y="5486171"/>
            <a:ext cx="1219200" cy="687387"/>
            <a:chOff x="3984" y="3023"/>
            <a:chExt cx="1248" cy="721"/>
          </a:xfrm>
        </p:grpSpPr>
        <p:sp>
          <p:nvSpPr>
            <p:cNvPr id="50186" name="AutoShape 30"/>
            <p:cNvSpPr>
              <a:spLocks noChangeArrowheads="1"/>
            </p:cNvSpPr>
            <p:nvPr/>
          </p:nvSpPr>
          <p:spPr bwMode="auto">
            <a:xfrm>
              <a:off x="4464" y="3024"/>
              <a:ext cx="144" cy="720"/>
            </a:xfrm>
            <a:prstGeom prst="moon">
              <a:avLst>
                <a:gd name="adj" fmla="val 875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7" name="AutoShape 31"/>
            <p:cNvSpPr>
              <a:spLocks noChangeArrowheads="1"/>
            </p:cNvSpPr>
            <p:nvPr/>
          </p:nvSpPr>
          <p:spPr bwMode="auto">
            <a:xfrm rot="-10748698">
              <a:off x="4608" y="3023"/>
              <a:ext cx="144" cy="720"/>
            </a:xfrm>
            <a:prstGeom prst="moon">
              <a:avLst>
                <a:gd name="adj" fmla="val 87500"/>
              </a:avLst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8" name="Rectangle 32"/>
            <p:cNvSpPr>
              <a:spLocks noChangeArrowheads="1"/>
            </p:cNvSpPr>
            <p:nvPr/>
          </p:nvSpPr>
          <p:spPr bwMode="auto">
            <a:xfrm>
              <a:off x="4560" y="3120"/>
              <a:ext cx="96" cy="528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89" name="Line 33"/>
            <p:cNvSpPr>
              <a:spLocks noChangeShapeType="1"/>
            </p:cNvSpPr>
            <p:nvPr/>
          </p:nvSpPr>
          <p:spPr bwMode="auto">
            <a:xfrm>
              <a:off x="3984" y="3408"/>
              <a:ext cx="12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0" name="Line 34"/>
            <p:cNvSpPr>
              <a:spLocks noChangeShapeType="1"/>
            </p:cNvSpPr>
            <p:nvPr/>
          </p:nvSpPr>
          <p:spPr bwMode="auto">
            <a:xfrm flipV="1">
              <a:off x="4032" y="3264"/>
              <a:ext cx="576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1" name="Line 35"/>
            <p:cNvSpPr>
              <a:spLocks noChangeShapeType="1"/>
            </p:cNvSpPr>
            <p:nvPr/>
          </p:nvSpPr>
          <p:spPr bwMode="auto">
            <a:xfrm>
              <a:off x="4608" y="3264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2" name="Line 36"/>
            <p:cNvSpPr>
              <a:spLocks noChangeShapeType="1"/>
            </p:cNvSpPr>
            <p:nvPr/>
          </p:nvSpPr>
          <p:spPr bwMode="auto">
            <a:xfrm>
              <a:off x="4080" y="3408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0193" name="Line 37"/>
            <p:cNvSpPr>
              <a:spLocks noChangeShapeType="1"/>
            </p:cNvSpPr>
            <p:nvPr/>
          </p:nvSpPr>
          <p:spPr bwMode="auto">
            <a:xfrm flipV="1">
              <a:off x="4608" y="3408"/>
              <a:ext cx="528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2" name="コンテンツ プレースホルダー 8">
            <a:extLst>
              <a:ext uri="{FF2B5EF4-FFF2-40B4-BE49-F238E27FC236}">
                <a16:creationId xmlns:a16="http://schemas.microsoft.com/office/drawing/2014/main" id="{FFB720A3-3EC8-AF4A-AE83-8CD7C001E828}"/>
              </a:ext>
            </a:extLst>
          </p:cNvPr>
          <p:cNvSpPr txBox="1">
            <a:spLocks/>
          </p:cNvSpPr>
          <p:nvPr/>
        </p:nvSpPr>
        <p:spPr>
          <a:xfrm>
            <a:off x="9109330" y="4600842"/>
            <a:ext cx="3008793" cy="181787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kumimoji="1"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Focusing Magnet</a:t>
            </a:r>
          </a:p>
          <a:p>
            <a:pPr lvl="1"/>
            <a:r>
              <a:rPr lang="en-US" altLang="ja-JP" dirty="0"/>
              <a:t>Normal Quadrupole</a:t>
            </a:r>
          </a:p>
          <a:p>
            <a:pPr lvl="1"/>
            <a:r>
              <a:rPr lang="en-US" altLang="ja-JP" dirty="0"/>
              <a:t>Focus Beam</a:t>
            </a:r>
          </a:p>
          <a:p>
            <a:pPr lvl="1"/>
            <a:r>
              <a:rPr lang="en-US" altLang="ja-JP" dirty="0"/>
              <a:t>Gradient Field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F24242EF-8D34-594E-9A3C-9EDAD753F498}"/>
              </a:ext>
            </a:extLst>
          </p:cNvPr>
          <p:cNvGrpSpPr/>
          <p:nvPr/>
        </p:nvGrpSpPr>
        <p:grpSpPr>
          <a:xfrm>
            <a:off x="402652" y="2276075"/>
            <a:ext cx="4588767" cy="3944112"/>
            <a:chOff x="990405" y="942741"/>
            <a:chExt cx="4588767" cy="3944112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82AFDF74-532B-F74F-9AE4-1CAA1E1743CD}"/>
                </a:ext>
              </a:extLst>
            </p:cNvPr>
            <p:cNvGrpSpPr/>
            <p:nvPr/>
          </p:nvGrpSpPr>
          <p:grpSpPr>
            <a:xfrm>
              <a:off x="990405" y="942741"/>
              <a:ext cx="3944112" cy="3944112"/>
              <a:chOff x="2610547" y="942741"/>
              <a:chExt cx="3944112" cy="3944112"/>
            </a:xfrm>
          </p:grpSpPr>
          <p:grpSp>
            <p:nvGrpSpPr>
              <p:cNvPr id="36" name="グループ化 35">
                <a:extLst>
                  <a:ext uri="{FF2B5EF4-FFF2-40B4-BE49-F238E27FC236}">
                    <a16:creationId xmlns:a16="http://schemas.microsoft.com/office/drawing/2014/main" id="{EBBB8936-723A-B24F-9177-6E7B12B18208}"/>
                  </a:ext>
                </a:extLst>
              </p:cNvPr>
              <p:cNvGrpSpPr/>
              <p:nvPr/>
            </p:nvGrpSpPr>
            <p:grpSpPr>
              <a:xfrm>
                <a:off x="3707904" y="942741"/>
                <a:ext cx="1728192" cy="3944112"/>
                <a:chOff x="3707904" y="942741"/>
                <a:chExt cx="1728192" cy="3944112"/>
              </a:xfrm>
            </p:grpSpPr>
            <p:grpSp>
              <p:nvGrpSpPr>
                <p:cNvPr id="68" name="グループ化 67">
                  <a:extLst>
                    <a:ext uri="{FF2B5EF4-FFF2-40B4-BE49-F238E27FC236}">
                      <a16:creationId xmlns:a16="http://schemas.microsoft.com/office/drawing/2014/main" id="{1E31A523-C211-2B4D-A0E5-F5AC99FC9153}"/>
                    </a:ext>
                  </a:extLst>
                </p:cNvPr>
                <p:cNvGrpSpPr/>
                <p:nvPr/>
              </p:nvGrpSpPr>
              <p:grpSpPr>
                <a:xfrm>
                  <a:off x="3707904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84" name="グループ化 83">
                    <a:extLst>
                      <a:ext uri="{FF2B5EF4-FFF2-40B4-BE49-F238E27FC236}">
                        <a16:creationId xmlns:a16="http://schemas.microsoft.com/office/drawing/2014/main" id="{42058A50-3700-4049-A3B8-49CDBDC8E352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92" name="グループ化 91">
                      <a:extLst>
                        <a:ext uri="{FF2B5EF4-FFF2-40B4-BE49-F238E27FC236}">
                          <a16:creationId xmlns:a16="http://schemas.microsoft.com/office/drawing/2014/main" id="{E2CAF2D6-60C9-9A46-9051-D2956B21718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96" name="正方形/長方形 95">
                        <a:extLst>
                          <a:ext uri="{FF2B5EF4-FFF2-40B4-BE49-F238E27FC236}">
                            <a16:creationId xmlns:a16="http://schemas.microsoft.com/office/drawing/2014/main" id="{F5F329AA-D60A-D943-B965-7CF309C34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7" name="正方形/長方形 96">
                        <a:extLst>
                          <a:ext uri="{FF2B5EF4-FFF2-40B4-BE49-F238E27FC236}">
                            <a16:creationId xmlns:a16="http://schemas.microsoft.com/office/drawing/2014/main" id="{58D26BD0-4C6D-F945-9387-C0C455BA7A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3" name="グループ化 92">
                      <a:extLst>
                        <a:ext uri="{FF2B5EF4-FFF2-40B4-BE49-F238E27FC236}">
                          <a16:creationId xmlns:a16="http://schemas.microsoft.com/office/drawing/2014/main" id="{52E387E7-A82E-3447-8D25-D3EDD332CE8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94" name="正方形/長方形 93">
                        <a:extLst>
                          <a:ext uri="{FF2B5EF4-FFF2-40B4-BE49-F238E27FC236}">
                            <a16:creationId xmlns:a16="http://schemas.microsoft.com/office/drawing/2014/main" id="{8ACE817F-2331-CD43-B9CC-90E6045F446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5" name="正方形/長方形 94">
                        <a:extLst>
                          <a:ext uri="{FF2B5EF4-FFF2-40B4-BE49-F238E27FC236}">
                            <a16:creationId xmlns:a16="http://schemas.microsoft.com/office/drawing/2014/main" id="{0BED749A-E49B-774B-B26F-0F9BF6F33ED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85" name="グループ化 84">
                    <a:extLst>
                      <a:ext uri="{FF2B5EF4-FFF2-40B4-BE49-F238E27FC236}">
                        <a16:creationId xmlns:a16="http://schemas.microsoft.com/office/drawing/2014/main" id="{3E2B3509-BD6B-9D45-9D54-F0F9AFBD912A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86" name="グループ化 85">
                      <a:extLst>
                        <a:ext uri="{FF2B5EF4-FFF2-40B4-BE49-F238E27FC236}">
                          <a16:creationId xmlns:a16="http://schemas.microsoft.com/office/drawing/2014/main" id="{3CA269D8-60C1-6B45-AE38-B0EB61AE8D4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90" name="正方形/長方形 89">
                        <a:extLst>
                          <a:ext uri="{FF2B5EF4-FFF2-40B4-BE49-F238E27FC236}">
                            <a16:creationId xmlns:a16="http://schemas.microsoft.com/office/drawing/2014/main" id="{7C835F25-3079-8842-89F8-CB982F1236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1" name="正方形/長方形 90">
                        <a:extLst>
                          <a:ext uri="{FF2B5EF4-FFF2-40B4-BE49-F238E27FC236}">
                            <a16:creationId xmlns:a16="http://schemas.microsoft.com/office/drawing/2014/main" id="{B2FF2099-D67B-8043-AE6E-AC7B4C1D877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87" name="グループ化 86">
                      <a:extLst>
                        <a:ext uri="{FF2B5EF4-FFF2-40B4-BE49-F238E27FC236}">
                          <a16:creationId xmlns:a16="http://schemas.microsoft.com/office/drawing/2014/main" id="{81FD95F9-9BBC-F448-9188-C4E58350D3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88" name="正方形/長方形 87">
                        <a:extLst>
                          <a:ext uri="{FF2B5EF4-FFF2-40B4-BE49-F238E27FC236}">
                            <a16:creationId xmlns:a16="http://schemas.microsoft.com/office/drawing/2014/main" id="{DD1FD967-8307-9E47-8908-F70257E5490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9" name="正方形/長方形 88">
                        <a:extLst>
                          <a:ext uri="{FF2B5EF4-FFF2-40B4-BE49-F238E27FC236}">
                            <a16:creationId xmlns:a16="http://schemas.microsoft.com/office/drawing/2014/main" id="{CAFD15D5-2C05-6940-9606-DF5E493E05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69" name="グループ化 68">
                  <a:extLst>
                    <a:ext uri="{FF2B5EF4-FFF2-40B4-BE49-F238E27FC236}">
                      <a16:creationId xmlns:a16="http://schemas.microsoft.com/office/drawing/2014/main" id="{96308671-7666-F941-A89B-62104CEA6CD1}"/>
                    </a:ext>
                  </a:extLst>
                </p:cNvPr>
                <p:cNvGrpSpPr/>
                <p:nvPr/>
              </p:nvGrpSpPr>
              <p:grpSpPr>
                <a:xfrm>
                  <a:off x="5256811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70" name="グループ化 69">
                    <a:extLst>
                      <a:ext uri="{FF2B5EF4-FFF2-40B4-BE49-F238E27FC236}">
                        <a16:creationId xmlns:a16="http://schemas.microsoft.com/office/drawing/2014/main" id="{3201172E-C121-F445-8E97-614BFB39BEF7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78" name="グループ化 77">
                      <a:extLst>
                        <a:ext uri="{FF2B5EF4-FFF2-40B4-BE49-F238E27FC236}">
                          <a16:creationId xmlns:a16="http://schemas.microsoft.com/office/drawing/2014/main" id="{C5D334B1-D545-B645-AC96-AE3FF9E42F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82" name="正方形/長方形 81">
                        <a:extLst>
                          <a:ext uri="{FF2B5EF4-FFF2-40B4-BE49-F238E27FC236}">
                            <a16:creationId xmlns:a16="http://schemas.microsoft.com/office/drawing/2014/main" id="{A001CB3F-71AE-E54A-8F03-A6E5F6589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3" name="正方形/長方形 82">
                        <a:extLst>
                          <a:ext uri="{FF2B5EF4-FFF2-40B4-BE49-F238E27FC236}">
                            <a16:creationId xmlns:a16="http://schemas.microsoft.com/office/drawing/2014/main" id="{BC22F216-2740-904E-A56C-F6B874D882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79" name="グループ化 78">
                      <a:extLst>
                        <a:ext uri="{FF2B5EF4-FFF2-40B4-BE49-F238E27FC236}">
                          <a16:creationId xmlns:a16="http://schemas.microsoft.com/office/drawing/2014/main" id="{89E8FFE0-3037-254C-8A2E-CA29BF7404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80" name="正方形/長方形 79">
                        <a:extLst>
                          <a:ext uri="{FF2B5EF4-FFF2-40B4-BE49-F238E27FC236}">
                            <a16:creationId xmlns:a16="http://schemas.microsoft.com/office/drawing/2014/main" id="{458C4F34-3555-7E4B-A885-58466861B7F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1" name="正方形/長方形 80">
                        <a:extLst>
                          <a:ext uri="{FF2B5EF4-FFF2-40B4-BE49-F238E27FC236}">
                            <a16:creationId xmlns:a16="http://schemas.microsoft.com/office/drawing/2014/main" id="{585E1B20-9438-004A-94EA-BA460CEAF3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71" name="グループ化 70">
                    <a:extLst>
                      <a:ext uri="{FF2B5EF4-FFF2-40B4-BE49-F238E27FC236}">
                        <a16:creationId xmlns:a16="http://schemas.microsoft.com/office/drawing/2014/main" id="{182C29E5-0BBF-DC4C-B793-10DB6AC6CC90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72" name="グループ化 71">
                      <a:extLst>
                        <a:ext uri="{FF2B5EF4-FFF2-40B4-BE49-F238E27FC236}">
                          <a16:creationId xmlns:a16="http://schemas.microsoft.com/office/drawing/2014/main" id="{3DFF36EF-68F8-2146-911A-3CE7BF8914D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76" name="正方形/長方形 75">
                        <a:extLst>
                          <a:ext uri="{FF2B5EF4-FFF2-40B4-BE49-F238E27FC236}">
                            <a16:creationId xmlns:a16="http://schemas.microsoft.com/office/drawing/2014/main" id="{63E26D5F-5559-204B-92C0-7D6D2BCC72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77" name="正方形/長方形 76">
                        <a:extLst>
                          <a:ext uri="{FF2B5EF4-FFF2-40B4-BE49-F238E27FC236}">
                            <a16:creationId xmlns:a16="http://schemas.microsoft.com/office/drawing/2014/main" id="{E8F880A9-14E6-F647-9A03-CDEA6531972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73" name="グループ化 72">
                      <a:extLst>
                        <a:ext uri="{FF2B5EF4-FFF2-40B4-BE49-F238E27FC236}">
                          <a16:creationId xmlns:a16="http://schemas.microsoft.com/office/drawing/2014/main" id="{3C846D3E-D9E8-A844-B3DD-D8D85E5FAB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74" name="正方形/長方形 73">
                        <a:extLst>
                          <a:ext uri="{FF2B5EF4-FFF2-40B4-BE49-F238E27FC236}">
                            <a16:creationId xmlns:a16="http://schemas.microsoft.com/office/drawing/2014/main" id="{48C76094-3A96-304F-A51E-78961C4E6D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75" name="正方形/長方形 74">
                        <a:extLst>
                          <a:ext uri="{FF2B5EF4-FFF2-40B4-BE49-F238E27FC236}">
                            <a16:creationId xmlns:a16="http://schemas.microsoft.com/office/drawing/2014/main" id="{DC2BB7F5-680E-7F4A-B421-2B39A4ED27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  <p:grpSp>
            <p:nvGrpSpPr>
              <p:cNvPr id="37" name="グループ化 36">
                <a:extLst>
                  <a:ext uri="{FF2B5EF4-FFF2-40B4-BE49-F238E27FC236}">
                    <a16:creationId xmlns:a16="http://schemas.microsoft.com/office/drawing/2014/main" id="{E420966C-96F6-3F4A-A24F-169BBE908FE4}"/>
                  </a:ext>
                </a:extLst>
              </p:cNvPr>
              <p:cNvGrpSpPr/>
              <p:nvPr/>
            </p:nvGrpSpPr>
            <p:grpSpPr>
              <a:xfrm rot="5400000">
                <a:off x="3718507" y="940588"/>
                <a:ext cx="1728192" cy="3944112"/>
                <a:chOff x="3707904" y="942741"/>
                <a:chExt cx="1728192" cy="3944112"/>
              </a:xfrm>
            </p:grpSpPr>
            <p:grpSp>
              <p:nvGrpSpPr>
                <p:cNvPr id="38" name="グループ化 37">
                  <a:extLst>
                    <a:ext uri="{FF2B5EF4-FFF2-40B4-BE49-F238E27FC236}">
                      <a16:creationId xmlns:a16="http://schemas.microsoft.com/office/drawing/2014/main" id="{5CD4E2D8-609D-DE49-8C02-A5C9A718A11E}"/>
                    </a:ext>
                  </a:extLst>
                </p:cNvPr>
                <p:cNvGrpSpPr/>
                <p:nvPr/>
              </p:nvGrpSpPr>
              <p:grpSpPr>
                <a:xfrm>
                  <a:off x="3707904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54" name="グループ化 53">
                    <a:extLst>
                      <a:ext uri="{FF2B5EF4-FFF2-40B4-BE49-F238E27FC236}">
                        <a16:creationId xmlns:a16="http://schemas.microsoft.com/office/drawing/2014/main" id="{9169BAD7-47A4-6449-A0F2-79ACBAF9501A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62" name="グループ化 61">
                      <a:extLst>
                        <a:ext uri="{FF2B5EF4-FFF2-40B4-BE49-F238E27FC236}">
                          <a16:creationId xmlns:a16="http://schemas.microsoft.com/office/drawing/2014/main" id="{854A36B2-D978-1241-8838-BB8CBEADCE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6" name="正方形/長方形 65">
                        <a:extLst>
                          <a:ext uri="{FF2B5EF4-FFF2-40B4-BE49-F238E27FC236}">
                            <a16:creationId xmlns:a16="http://schemas.microsoft.com/office/drawing/2014/main" id="{E608884F-5F71-D64A-9A78-2627377180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7" name="正方形/長方形 66">
                        <a:extLst>
                          <a:ext uri="{FF2B5EF4-FFF2-40B4-BE49-F238E27FC236}">
                            <a16:creationId xmlns:a16="http://schemas.microsoft.com/office/drawing/2014/main" id="{C831C107-377D-AB41-8557-DE1057460DF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63" name="グループ化 62">
                      <a:extLst>
                        <a:ext uri="{FF2B5EF4-FFF2-40B4-BE49-F238E27FC236}">
                          <a16:creationId xmlns:a16="http://schemas.microsoft.com/office/drawing/2014/main" id="{5B15F682-7C12-634D-8F0A-F8CDDA6767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4" name="正方形/長方形 63">
                        <a:extLst>
                          <a:ext uri="{FF2B5EF4-FFF2-40B4-BE49-F238E27FC236}">
                            <a16:creationId xmlns:a16="http://schemas.microsoft.com/office/drawing/2014/main" id="{C07ABB93-7C67-4742-ADE7-487416AB97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5" name="正方形/長方形 64">
                        <a:extLst>
                          <a:ext uri="{FF2B5EF4-FFF2-40B4-BE49-F238E27FC236}">
                            <a16:creationId xmlns:a16="http://schemas.microsoft.com/office/drawing/2014/main" id="{2A7A2140-9DA0-F54B-BB2B-617F2425599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55" name="グループ化 54">
                    <a:extLst>
                      <a:ext uri="{FF2B5EF4-FFF2-40B4-BE49-F238E27FC236}">
                        <a16:creationId xmlns:a16="http://schemas.microsoft.com/office/drawing/2014/main" id="{7BB312FC-1C8D-6147-8DC1-0D2D90512975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56" name="グループ化 55">
                      <a:extLst>
                        <a:ext uri="{FF2B5EF4-FFF2-40B4-BE49-F238E27FC236}">
                          <a16:creationId xmlns:a16="http://schemas.microsoft.com/office/drawing/2014/main" id="{83606B69-826D-BA49-B4A6-EE7DB0E32F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60" name="正方形/長方形 59">
                        <a:extLst>
                          <a:ext uri="{FF2B5EF4-FFF2-40B4-BE49-F238E27FC236}">
                            <a16:creationId xmlns:a16="http://schemas.microsoft.com/office/drawing/2014/main" id="{6CAF542E-82DB-3342-8874-31ABD08640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1" name="正方形/長方形 60">
                        <a:extLst>
                          <a:ext uri="{FF2B5EF4-FFF2-40B4-BE49-F238E27FC236}">
                            <a16:creationId xmlns:a16="http://schemas.microsoft.com/office/drawing/2014/main" id="{5A16BFA7-9F0A-3142-AC1E-48768965EC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57" name="グループ化 56">
                      <a:extLst>
                        <a:ext uri="{FF2B5EF4-FFF2-40B4-BE49-F238E27FC236}">
                          <a16:creationId xmlns:a16="http://schemas.microsoft.com/office/drawing/2014/main" id="{56183D53-FD41-344B-B688-E268D4D5E86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58" name="正方形/長方形 57">
                        <a:extLst>
                          <a:ext uri="{FF2B5EF4-FFF2-40B4-BE49-F238E27FC236}">
                            <a16:creationId xmlns:a16="http://schemas.microsoft.com/office/drawing/2014/main" id="{92F4D868-D77F-6E47-8051-003D0901CBA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9" name="正方形/長方形 58">
                        <a:extLst>
                          <a:ext uri="{FF2B5EF4-FFF2-40B4-BE49-F238E27FC236}">
                            <a16:creationId xmlns:a16="http://schemas.microsoft.com/office/drawing/2014/main" id="{8ED329C5-857F-C44D-BAEB-5BC4741D3A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  <p:grpSp>
              <p:nvGrpSpPr>
                <p:cNvPr id="39" name="グループ化 38">
                  <a:extLst>
                    <a:ext uri="{FF2B5EF4-FFF2-40B4-BE49-F238E27FC236}">
                      <a16:creationId xmlns:a16="http://schemas.microsoft.com/office/drawing/2014/main" id="{E181418B-563E-7942-9F31-60FCFF11F667}"/>
                    </a:ext>
                  </a:extLst>
                </p:cNvPr>
                <p:cNvGrpSpPr/>
                <p:nvPr/>
              </p:nvGrpSpPr>
              <p:grpSpPr>
                <a:xfrm>
                  <a:off x="5256811" y="942741"/>
                  <a:ext cx="179285" cy="3944112"/>
                  <a:chOff x="3707904" y="942741"/>
                  <a:chExt cx="179285" cy="3944112"/>
                </a:xfrm>
              </p:grpSpPr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id="{59359854-94E8-7447-863F-F33105A20527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4166773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48" name="グループ化 47">
                      <a:extLst>
                        <a:ext uri="{FF2B5EF4-FFF2-40B4-BE49-F238E27FC236}">
                          <a16:creationId xmlns:a16="http://schemas.microsoft.com/office/drawing/2014/main" id="{F581C93B-EEE3-7A41-8116-E56DF38493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52" name="正方形/長方形 51">
                        <a:extLst>
                          <a:ext uri="{FF2B5EF4-FFF2-40B4-BE49-F238E27FC236}">
                            <a16:creationId xmlns:a16="http://schemas.microsoft.com/office/drawing/2014/main" id="{E531CDE7-CA8F-F848-A4FE-BEC91DB0D9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3" name="正方形/長方形 52">
                        <a:extLst>
                          <a:ext uri="{FF2B5EF4-FFF2-40B4-BE49-F238E27FC236}">
                            <a16:creationId xmlns:a16="http://schemas.microsoft.com/office/drawing/2014/main" id="{D8422350-CB02-964D-8684-5E734CE4B7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9" name="グループ化 48">
                      <a:extLst>
                        <a:ext uri="{FF2B5EF4-FFF2-40B4-BE49-F238E27FC236}">
                          <a16:creationId xmlns:a16="http://schemas.microsoft.com/office/drawing/2014/main" id="{076A17CE-58E3-A64E-BF58-9D9BC3576F6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50" name="正方形/長方形 49">
                        <a:extLst>
                          <a:ext uri="{FF2B5EF4-FFF2-40B4-BE49-F238E27FC236}">
                            <a16:creationId xmlns:a16="http://schemas.microsoft.com/office/drawing/2014/main" id="{9430998D-318E-434B-871F-CE2351CB2AB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51" name="正方形/長方形 50">
                        <a:extLst>
                          <a:ext uri="{FF2B5EF4-FFF2-40B4-BE49-F238E27FC236}">
                            <a16:creationId xmlns:a16="http://schemas.microsoft.com/office/drawing/2014/main" id="{373FE20D-923C-E147-A910-A1DE0FF32A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BD544330-B311-CB41-8E0B-97DDB3ADF679}"/>
                      </a:ext>
                    </a:extLst>
                  </p:cNvPr>
                  <p:cNvGrpSpPr/>
                  <p:nvPr/>
                </p:nvGrpSpPr>
                <p:grpSpPr>
                  <a:xfrm>
                    <a:off x="3707904" y="942741"/>
                    <a:ext cx="179285" cy="720080"/>
                    <a:chOff x="3707904" y="4166773"/>
                    <a:chExt cx="179285" cy="720080"/>
                  </a:xfrm>
                </p:grpSpPr>
                <p:grpSp>
                  <p:nvGrpSpPr>
                    <p:cNvPr id="42" name="グループ化 41">
                      <a:extLst>
                        <a:ext uri="{FF2B5EF4-FFF2-40B4-BE49-F238E27FC236}">
                          <a16:creationId xmlns:a16="http://schemas.microsoft.com/office/drawing/2014/main" id="{54E7984A-953A-3844-AEF6-CE4BFE924D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707904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46" name="正方形/長方形 45">
                        <a:extLst>
                          <a:ext uri="{FF2B5EF4-FFF2-40B4-BE49-F238E27FC236}">
                            <a16:creationId xmlns:a16="http://schemas.microsoft.com/office/drawing/2014/main" id="{7603FDD2-875F-9142-82B3-6F663A118D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7" name="正方形/長方形 46">
                        <a:extLst>
                          <a:ext uri="{FF2B5EF4-FFF2-40B4-BE49-F238E27FC236}">
                            <a16:creationId xmlns:a16="http://schemas.microsoft.com/office/drawing/2014/main" id="{AA7EE112-B303-F948-8414-174D1CB029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43" name="グループ化 42">
                      <a:extLst>
                        <a:ext uri="{FF2B5EF4-FFF2-40B4-BE49-F238E27FC236}">
                          <a16:creationId xmlns:a16="http://schemas.microsoft.com/office/drawing/2014/main" id="{B5C0EC0E-034F-EC48-B48F-8E48547E934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815181" y="4166773"/>
                      <a:ext cx="72008" cy="720080"/>
                      <a:chOff x="3707904" y="4149080"/>
                      <a:chExt cx="72008" cy="720080"/>
                    </a:xfrm>
                  </p:grpSpPr>
                  <p:sp>
                    <p:nvSpPr>
                      <p:cNvPr id="44" name="正方形/長方形 43">
                        <a:extLst>
                          <a:ext uri="{FF2B5EF4-FFF2-40B4-BE49-F238E27FC236}">
                            <a16:creationId xmlns:a16="http://schemas.microsoft.com/office/drawing/2014/main" id="{A437C8ED-666D-B946-9297-344941D86D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149080"/>
                        <a:ext cx="72008" cy="72008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20000"/>
                          <a:lumOff val="80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45" name="正方形/長方形 44">
                        <a:extLst>
                          <a:ext uri="{FF2B5EF4-FFF2-40B4-BE49-F238E27FC236}">
                            <a16:creationId xmlns:a16="http://schemas.microsoft.com/office/drawing/2014/main" id="{76BD8A19-68EB-6948-8C7C-1F40F01B78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707904" y="4329120"/>
                        <a:ext cx="72008" cy="360000"/>
                      </a:xfrm>
                      <a:prstGeom prst="rect">
                        <a:avLst/>
                      </a:prstGeom>
                      <a:solidFill>
                        <a:schemeClr val="accent4">
                          <a:lumMod val="75000"/>
                        </a:schemeClr>
                      </a:solidFill>
                      <a:ln w="1270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</p:grpSp>
            </p:grpSp>
          </p:grpSp>
        </p:grpSp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8F658908-F1D6-3A48-ADFC-60CC118D04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34519" y="1412776"/>
              <a:ext cx="644652" cy="199115"/>
            </a:xfrm>
            <a:prstGeom prst="straightConnector1">
              <a:avLst/>
            </a:prstGeom>
            <a:ln w="50800" cap="rnd">
              <a:solidFill>
                <a:srgbClr val="00CC99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CE132B9C-9C8C-3B4A-A148-7A4CDABB5C6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96978" y="3492201"/>
              <a:ext cx="582194" cy="177263"/>
            </a:xfrm>
            <a:prstGeom prst="straightConnector1">
              <a:avLst/>
            </a:prstGeom>
            <a:ln w="50800" cap="rnd">
              <a:solidFill>
                <a:srgbClr val="CC66FF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08C6C5FA-16EF-B147-935C-08F509F4F965}"/>
                </a:ext>
              </a:extLst>
            </p:cNvPr>
            <p:cNvCxnSpPr>
              <a:cxnSpLocks/>
            </p:cNvCxnSpPr>
            <p:nvPr/>
          </p:nvCxnSpPr>
          <p:spPr>
            <a:xfrm>
              <a:off x="2984245" y="3285024"/>
              <a:ext cx="0" cy="360000"/>
            </a:xfrm>
            <a:prstGeom prst="straightConnector1">
              <a:avLst/>
            </a:prstGeom>
            <a:ln w="50800" cap="rnd">
              <a:solidFill>
                <a:srgbClr val="FFC000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9" name="図 98">
            <a:extLst>
              <a:ext uri="{FF2B5EF4-FFF2-40B4-BE49-F238E27FC236}">
                <a16:creationId xmlns:a16="http://schemas.microsoft.com/office/drawing/2014/main" id="{623C3D9F-7B29-9241-84A4-C692E5EB3C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173" y="2108673"/>
            <a:ext cx="3471038" cy="1911268"/>
          </a:xfrm>
          <a:prstGeom prst="rect">
            <a:avLst/>
          </a:prstGeom>
        </p:spPr>
      </p:pic>
      <p:grpSp>
        <p:nvGrpSpPr>
          <p:cNvPr id="5" name="グループ化 4">
            <a:extLst>
              <a:ext uri="{FF2B5EF4-FFF2-40B4-BE49-F238E27FC236}">
                <a16:creationId xmlns:a16="http://schemas.microsoft.com/office/drawing/2014/main" id="{EF06C226-9F28-0944-B22D-57F2AECB4EA9}"/>
              </a:ext>
            </a:extLst>
          </p:cNvPr>
          <p:cNvGrpSpPr>
            <a:grpSpLocks noChangeAspect="1"/>
          </p:cNvGrpSpPr>
          <p:nvPr/>
        </p:nvGrpSpPr>
        <p:grpSpPr>
          <a:xfrm>
            <a:off x="5565580" y="3349129"/>
            <a:ext cx="4115973" cy="4115973"/>
            <a:chOff x="5551676" y="3349129"/>
            <a:chExt cx="4129878" cy="4129878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C2E059D1-9870-6D41-B9CE-C2F3ADDAB7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6279" y="5151555"/>
              <a:ext cx="2285877" cy="412333"/>
              <a:chOff x="3210820" y="4852149"/>
              <a:chExt cx="3062437" cy="552411"/>
            </a:xfrm>
          </p:grpSpPr>
          <p:sp>
            <p:nvSpPr>
              <p:cNvPr id="136" name="矢印: 下 101">
                <a:extLst>
                  <a:ext uri="{FF2B5EF4-FFF2-40B4-BE49-F238E27FC236}">
                    <a16:creationId xmlns:a16="http://schemas.microsoft.com/office/drawing/2014/main" id="{DE8CFD94-9B82-0645-9592-C355276C5C80}"/>
                  </a:ext>
                </a:extLst>
              </p:cNvPr>
              <p:cNvSpPr/>
              <p:nvPr/>
            </p:nvSpPr>
            <p:spPr>
              <a:xfrm rot="16200000">
                <a:off x="3541691" y="5080684"/>
                <a:ext cx="228443" cy="247999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pic>
            <p:nvPicPr>
              <p:cNvPr id="137" name="図 136">
                <a:extLst>
                  <a:ext uri="{FF2B5EF4-FFF2-40B4-BE49-F238E27FC236}">
                    <a16:creationId xmlns:a16="http://schemas.microsoft.com/office/drawing/2014/main" id="{5280B14E-E802-4147-9D2A-3A4F4336E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0820" y="4852149"/>
                <a:ext cx="360000" cy="530381"/>
              </a:xfrm>
              <a:prstGeom prst="rect">
                <a:avLst/>
              </a:prstGeom>
            </p:spPr>
          </p:pic>
          <p:sp>
            <p:nvSpPr>
              <p:cNvPr id="138" name="矢印: 下 104">
                <a:extLst>
                  <a:ext uri="{FF2B5EF4-FFF2-40B4-BE49-F238E27FC236}">
                    <a16:creationId xmlns:a16="http://schemas.microsoft.com/office/drawing/2014/main" id="{91EA07D5-8CB4-9341-A7CF-D94D0157C8EF}"/>
                  </a:ext>
                </a:extLst>
              </p:cNvPr>
              <p:cNvSpPr/>
              <p:nvPr/>
            </p:nvSpPr>
            <p:spPr>
              <a:xfrm rot="16200000">
                <a:off x="4413531" y="5157185"/>
                <a:ext cx="154675" cy="135043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pic>
            <p:nvPicPr>
              <p:cNvPr id="139" name="図 138">
                <a:extLst>
                  <a:ext uri="{FF2B5EF4-FFF2-40B4-BE49-F238E27FC236}">
                    <a16:creationId xmlns:a16="http://schemas.microsoft.com/office/drawing/2014/main" id="{23231196-0E25-894B-8FE6-FB0FBE4F96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796" y="4864940"/>
                <a:ext cx="360000" cy="530382"/>
              </a:xfrm>
              <a:prstGeom prst="rect">
                <a:avLst/>
              </a:prstGeom>
            </p:spPr>
          </p:pic>
          <p:sp>
            <p:nvSpPr>
              <p:cNvPr id="140" name="矢印: 下 105">
                <a:extLst>
                  <a:ext uri="{FF2B5EF4-FFF2-40B4-BE49-F238E27FC236}">
                    <a16:creationId xmlns:a16="http://schemas.microsoft.com/office/drawing/2014/main" id="{578F5F7D-CC98-0748-854B-D0C3AA62EBBD}"/>
                  </a:ext>
                </a:extLst>
              </p:cNvPr>
              <p:cNvSpPr/>
              <p:nvPr/>
            </p:nvSpPr>
            <p:spPr>
              <a:xfrm rot="5400000" flipH="1">
                <a:off x="5696487" y="5096047"/>
                <a:ext cx="228443" cy="247999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pic>
            <p:nvPicPr>
              <p:cNvPr id="141" name="図 140">
                <a:extLst>
                  <a:ext uri="{FF2B5EF4-FFF2-40B4-BE49-F238E27FC236}">
                    <a16:creationId xmlns:a16="http://schemas.microsoft.com/office/drawing/2014/main" id="{F5D72430-6746-234C-9930-67FDC8E21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3257" y="4872482"/>
                <a:ext cx="360000" cy="530381"/>
              </a:xfrm>
              <a:prstGeom prst="rect">
                <a:avLst/>
              </a:prstGeom>
            </p:spPr>
          </p:pic>
          <p:sp>
            <p:nvSpPr>
              <p:cNvPr id="142" name="矢印: 下 107">
                <a:extLst>
                  <a:ext uri="{FF2B5EF4-FFF2-40B4-BE49-F238E27FC236}">
                    <a16:creationId xmlns:a16="http://schemas.microsoft.com/office/drawing/2014/main" id="{6764FD64-11EF-AE45-8F15-29AD8BAE11BF}"/>
                  </a:ext>
                </a:extLst>
              </p:cNvPr>
              <p:cNvSpPr/>
              <p:nvPr/>
            </p:nvSpPr>
            <p:spPr>
              <a:xfrm rot="5400000" flipH="1">
                <a:off x="4906844" y="5157554"/>
                <a:ext cx="154675" cy="135043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050"/>
              </a:p>
            </p:txBody>
          </p:sp>
          <p:pic>
            <p:nvPicPr>
              <p:cNvPr id="143" name="図 142">
                <a:extLst>
                  <a:ext uri="{FF2B5EF4-FFF2-40B4-BE49-F238E27FC236}">
                    <a16:creationId xmlns:a16="http://schemas.microsoft.com/office/drawing/2014/main" id="{D0A3210B-A02D-C648-845E-128AF285FE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5091" y="4874178"/>
                <a:ext cx="360000" cy="530382"/>
              </a:xfrm>
              <a:prstGeom prst="rect">
                <a:avLst/>
              </a:prstGeom>
            </p:spPr>
          </p:pic>
        </p:grpSp>
        <p:grpSp>
          <p:nvGrpSpPr>
            <p:cNvPr id="144" name="グループ化 143">
              <a:extLst>
                <a:ext uri="{FF2B5EF4-FFF2-40B4-BE49-F238E27FC236}">
                  <a16:creationId xmlns:a16="http://schemas.microsoft.com/office/drawing/2014/main" id="{928919EC-4345-1F45-929A-B7C7CD91B79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51676" y="3349129"/>
              <a:ext cx="4129878" cy="4129878"/>
              <a:chOff x="604198" y="2060848"/>
              <a:chExt cx="5912018" cy="5912018"/>
            </a:xfrm>
          </p:grpSpPr>
          <p:grpSp>
            <p:nvGrpSpPr>
              <p:cNvPr id="145" name="グループ化 144">
                <a:extLst>
                  <a:ext uri="{FF2B5EF4-FFF2-40B4-BE49-F238E27FC236}">
                    <a16:creationId xmlns:a16="http://schemas.microsoft.com/office/drawing/2014/main" id="{473608BE-4D7F-8142-83EB-A670EEF1897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4198" y="2060848"/>
                <a:ext cx="5912018" cy="5912018"/>
                <a:chOff x="3275347" y="4292951"/>
                <a:chExt cx="3243342" cy="3240345"/>
              </a:xfrm>
            </p:grpSpPr>
            <p:sp>
              <p:nvSpPr>
                <p:cNvPr id="170" name="部分円 11">
                  <a:extLst>
                    <a:ext uri="{FF2B5EF4-FFF2-40B4-BE49-F238E27FC236}">
                      <a16:creationId xmlns:a16="http://schemas.microsoft.com/office/drawing/2014/main" id="{61A906D5-12CF-2440-A48A-0B89304DC7F3}"/>
                    </a:ext>
                  </a:extLst>
                </p:cNvPr>
                <p:cNvSpPr/>
                <p:nvPr/>
              </p:nvSpPr>
              <p:spPr>
                <a:xfrm>
                  <a:off x="5078689" y="609313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部分円 12">
                  <a:extLst>
                    <a:ext uri="{FF2B5EF4-FFF2-40B4-BE49-F238E27FC236}">
                      <a16:creationId xmlns:a16="http://schemas.microsoft.com/office/drawing/2014/main" id="{43CA2B58-1FDE-B649-A813-56E9EDD61D89}"/>
                    </a:ext>
                  </a:extLst>
                </p:cNvPr>
                <p:cNvSpPr/>
                <p:nvPr/>
              </p:nvSpPr>
              <p:spPr>
                <a:xfrm flipV="1">
                  <a:off x="5078689" y="4292951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2" name="部分円 13">
                  <a:extLst>
                    <a:ext uri="{FF2B5EF4-FFF2-40B4-BE49-F238E27FC236}">
                      <a16:creationId xmlns:a16="http://schemas.microsoft.com/office/drawing/2014/main" id="{1744B009-02C4-2D4A-B2CF-4CE50EA080A8}"/>
                    </a:ext>
                  </a:extLst>
                </p:cNvPr>
                <p:cNvSpPr/>
                <p:nvPr/>
              </p:nvSpPr>
              <p:spPr>
                <a:xfrm flipH="1">
                  <a:off x="3275347" y="609329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3" name="部分円 14">
                  <a:extLst>
                    <a:ext uri="{FF2B5EF4-FFF2-40B4-BE49-F238E27FC236}">
                      <a16:creationId xmlns:a16="http://schemas.microsoft.com/office/drawing/2014/main" id="{2968D7CC-BE9A-514C-B13B-61C3982A445D}"/>
                    </a:ext>
                  </a:extLst>
                </p:cNvPr>
                <p:cNvSpPr/>
                <p:nvPr/>
              </p:nvSpPr>
              <p:spPr>
                <a:xfrm flipH="1" flipV="1">
                  <a:off x="3277467" y="429325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4" name="テキスト ボックス 173">
                  <a:extLst>
                    <a:ext uri="{FF2B5EF4-FFF2-40B4-BE49-F238E27FC236}">
                      <a16:creationId xmlns:a16="http://schemas.microsoft.com/office/drawing/2014/main" id="{2A3D6D57-31ED-894D-BD08-0DF3FBF0C600}"/>
                    </a:ext>
                  </a:extLst>
                </p:cNvPr>
                <p:cNvSpPr txBox="1"/>
                <p:nvPr/>
              </p:nvSpPr>
              <p:spPr>
                <a:xfrm>
                  <a:off x="5077221" y="5177551"/>
                  <a:ext cx="740039" cy="34617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ja-JP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5" name="テキスト ボックス 174">
                  <a:extLst>
                    <a:ext uri="{FF2B5EF4-FFF2-40B4-BE49-F238E27FC236}">
                      <a16:creationId xmlns:a16="http://schemas.microsoft.com/office/drawing/2014/main" id="{32BA87B0-A7BA-9546-A311-B05C3785CBD9}"/>
                    </a:ext>
                  </a:extLst>
                </p:cNvPr>
                <p:cNvSpPr txBox="1"/>
                <p:nvPr/>
              </p:nvSpPr>
              <p:spPr>
                <a:xfrm>
                  <a:off x="3980839" y="6286483"/>
                  <a:ext cx="740039" cy="34617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ja-JP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6" name="テキスト ボックス 175">
                  <a:extLst>
                    <a:ext uri="{FF2B5EF4-FFF2-40B4-BE49-F238E27FC236}">
                      <a16:creationId xmlns:a16="http://schemas.microsoft.com/office/drawing/2014/main" id="{B83FC2EE-8952-0742-AE96-A1A217678263}"/>
                    </a:ext>
                  </a:extLst>
                </p:cNvPr>
                <p:cNvSpPr txBox="1"/>
                <p:nvPr/>
              </p:nvSpPr>
              <p:spPr>
                <a:xfrm>
                  <a:off x="3989240" y="5193859"/>
                  <a:ext cx="740039" cy="34617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ja-JP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</a:t>
                  </a:r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77" name="テキスト ボックス 176">
                  <a:extLst>
                    <a:ext uri="{FF2B5EF4-FFF2-40B4-BE49-F238E27FC236}">
                      <a16:creationId xmlns:a16="http://schemas.microsoft.com/office/drawing/2014/main" id="{3ED91742-50BE-3845-858E-E5DA3CD8DFB0}"/>
                    </a:ext>
                  </a:extLst>
                </p:cNvPr>
                <p:cNvSpPr txBox="1"/>
                <p:nvPr/>
              </p:nvSpPr>
              <p:spPr>
                <a:xfrm>
                  <a:off x="5076056" y="6303615"/>
                  <a:ext cx="740039" cy="346174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ja-JP" sz="2800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</a:t>
                  </a:r>
                  <a:endParaRPr kumimoji="1" lang="ja-JP" altLang="en-US" sz="28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46" name="グループ化 145">
                <a:extLst>
                  <a:ext uri="{FF2B5EF4-FFF2-40B4-BE49-F238E27FC236}">
                    <a16:creationId xmlns:a16="http://schemas.microsoft.com/office/drawing/2014/main" id="{DCC89792-3ECE-A343-ACF5-1A21AA1B634D}"/>
                  </a:ext>
                </a:extLst>
              </p:cNvPr>
              <p:cNvGrpSpPr/>
              <p:nvPr/>
            </p:nvGrpSpPr>
            <p:grpSpPr>
              <a:xfrm>
                <a:off x="3944153" y="4361329"/>
                <a:ext cx="1131903" cy="1310764"/>
                <a:chOff x="6010227" y="4542064"/>
                <a:chExt cx="937580" cy="1085850"/>
              </a:xfrm>
            </p:grpSpPr>
            <p:sp>
              <p:nvSpPr>
                <p:cNvPr id="165" name="フリーフォーム: 図形 35">
                  <a:extLst>
                    <a:ext uri="{FF2B5EF4-FFF2-40B4-BE49-F238E27FC236}">
                      <a16:creationId xmlns:a16="http://schemas.microsoft.com/office/drawing/2014/main" id="{639A0AEC-E0DF-284C-9795-81EB841E6C56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" name="フリーフォーム: 図形 37">
                  <a:extLst>
                    <a:ext uri="{FF2B5EF4-FFF2-40B4-BE49-F238E27FC236}">
                      <a16:creationId xmlns:a16="http://schemas.microsoft.com/office/drawing/2014/main" id="{72C8366A-5516-4843-84FA-ACE45E714C2C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" name="フリーフォーム: 図形 38">
                  <a:extLst>
                    <a:ext uri="{FF2B5EF4-FFF2-40B4-BE49-F238E27FC236}">
                      <a16:creationId xmlns:a16="http://schemas.microsoft.com/office/drawing/2014/main" id="{D217D930-9B3D-C748-AC6F-C1F52242FD91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" name="フリーフォーム: 図形 39">
                  <a:extLst>
                    <a:ext uri="{FF2B5EF4-FFF2-40B4-BE49-F238E27FC236}">
                      <a16:creationId xmlns:a16="http://schemas.microsoft.com/office/drawing/2014/main" id="{542398AD-2316-FA49-8D3E-51163FFFB360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" name="フリーフォーム: 図形 40">
                  <a:extLst>
                    <a:ext uri="{FF2B5EF4-FFF2-40B4-BE49-F238E27FC236}">
                      <a16:creationId xmlns:a16="http://schemas.microsoft.com/office/drawing/2014/main" id="{E08B91C6-4C46-7041-A061-AF408F7E0631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7" name="グループ化 146">
                <a:extLst>
                  <a:ext uri="{FF2B5EF4-FFF2-40B4-BE49-F238E27FC236}">
                    <a16:creationId xmlns:a16="http://schemas.microsoft.com/office/drawing/2014/main" id="{500FAB1A-4BEB-3644-B893-2FFA56FD084E}"/>
                  </a:ext>
                </a:extLst>
              </p:cNvPr>
              <p:cNvGrpSpPr/>
              <p:nvPr/>
            </p:nvGrpSpPr>
            <p:grpSpPr>
              <a:xfrm flipH="1" flipV="1">
                <a:off x="2051720" y="4369915"/>
                <a:ext cx="1131903" cy="1310764"/>
                <a:chOff x="6010227" y="4542064"/>
                <a:chExt cx="937580" cy="1085850"/>
              </a:xfrm>
            </p:grpSpPr>
            <p:sp>
              <p:nvSpPr>
                <p:cNvPr id="160" name="フリーフォーム: 図形 44">
                  <a:extLst>
                    <a:ext uri="{FF2B5EF4-FFF2-40B4-BE49-F238E27FC236}">
                      <a16:creationId xmlns:a16="http://schemas.microsoft.com/office/drawing/2014/main" id="{62858539-AB4D-6243-8463-96471929FCEA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" name="フリーフォーム: 図形 45">
                  <a:extLst>
                    <a:ext uri="{FF2B5EF4-FFF2-40B4-BE49-F238E27FC236}">
                      <a16:creationId xmlns:a16="http://schemas.microsoft.com/office/drawing/2014/main" id="{AC1E0E24-EB31-5343-A288-9DC18D8EB618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" name="フリーフォーム: 図形 46">
                  <a:extLst>
                    <a:ext uri="{FF2B5EF4-FFF2-40B4-BE49-F238E27FC236}">
                      <a16:creationId xmlns:a16="http://schemas.microsoft.com/office/drawing/2014/main" id="{95372DFC-31EC-1B4C-8E32-B796D3DCDD01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" name="フリーフォーム: 図形 47">
                  <a:extLst>
                    <a:ext uri="{FF2B5EF4-FFF2-40B4-BE49-F238E27FC236}">
                      <a16:creationId xmlns:a16="http://schemas.microsoft.com/office/drawing/2014/main" id="{A01DADB0-2C91-6246-92D1-8B3A9B97BF2D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" name="フリーフォーム: 図形 48">
                  <a:extLst>
                    <a:ext uri="{FF2B5EF4-FFF2-40B4-BE49-F238E27FC236}">
                      <a16:creationId xmlns:a16="http://schemas.microsoft.com/office/drawing/2014/main" id="{386D80AD-D8AE-5545-B640-8D417C6DCA28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8" name="グループ化 147">
                <a:extLst>
                  <a:ext uri="{FF2B5EF4-FFF2-40B4-BE49-F238E27FC236}">
                    <a16:creationId xmlns:a16="http://schemas.microsoft.com/office/drawing/2014/main" id="{E3CC41AF-647E-3C45-87F2-BA04178B46CA}"/>
                  </a:ext>
                </a:extLst>
              </p:cNvPr>
              <p:cNvGrpSpPr/>
              <p:nvPr/>
            </p:nvGrpSpPr>
            <p:grpSpPr>
              <a:xfrm rot="5400000" flipH="1">
                <a:off x="3012738" y="3411448"/>
                <a:ext cx="1131783" cy="1310904"/>
                <a:chOff x="6010227" y="4542064"/>
                <a:chExt cx="937580" cy="1085850"/>
              </a:xfrm>
            </p:grpSpPr>
            <p:sp>
              <p:nvSpPr>
                <p:cNvPr id="155" name="フリーフォーム: 図形 51">
                  <a:extLst>
                    <a:ext uri="{FF2B5EF4-FFF2-40B4-BE49-F238E27FC236}">
                      <a16:creationId xmlns:a16="http://schemas.microsoft.com/office/drawing/2014/main" id="{43469CCF-7CE7-FF44-B620-8096AE9A413F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" name="フリーフォーム: 図形 52">
                  <a:extLst>
                    <a:ext uri="{FF2B5EF4-FFF2-40B4-BE49-F238E27FC236}">
                      <a16:creationId xmlns:a16="http://schemas.microsoft.com/office/drawing/2014/main" id="{254C0386-46F4-7C4A-92EE-F6C5136620CA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" name="フリーフォーム: 図形 53">
                  <a:extLst>
                    <a:ext uri="{FF2B5EF4-FFF2-40B4-BE49-F238E27FC236}">
                      <a16:creationId xmlns:a16="http://schemas.microsoft.com/office/drawing/2014/main" id="{0BECE009-4C38-DB4B-81FB-AFDACD94B037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" name="フリーフォーム: 図形 54">
                  <a:extLst>
                    <a:ext uri="{FF2B5EF4-FFF2-40B4-BE49-F238E27FC236}">
                      <a16:creationId xmlns:a16="http://schemas.microsoft.com/office/drawing/2014/main" id="{8CF53050-BE47-754A-8460-06E2D94BD67F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" name="フリーフォーム: 図形 55">
                  <a:extLst>
                    <a:ext uri="{FF2B5EF4-FFF2-40B4-BE49-F238E27FC236}">
                      <a16:creationId xmlns:a16="http://schemas.microsoft.com/office/drawing/2014/main" id="{83AFFC79-1DE8-ED44-989F-7C9BC3BF3CCB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9" name="グループ化 148">
                <a:extLst>
                  <a:ext uri="{FF2B5EF4-FFF2-40B4-BE49-F238E27FC236}">
                    <a16:creationId xmlns:a16="http://schemas.microsoft.com/office/drawing/2014/main" id="{AFD7CDAF-C3A6-3448-B754-E73B19FB2852}"/>
                  </a:ext>
                </a:extLst>
              </p:cNvPr>
              <p:cNvGrpSpPr/>
              <p:nvPr/>
            </p:nvGrpSpPr>
            <p:grpSpPr>
              <a:xfrm rot="5400000" flipV="1">
                <a:off x="2998457" y="5304000"/>
                <a:ext cx="1131783" cy="1310904"/>
                <a:chOff x="6010227" y="4542064"/>
                <a:chExt cx="937580" cy="1085850"/>
              </a:xfrm>
            </p:grpSpPr>
            <p:sp>
              <p:nvSpPr>
                <p:cNvPr id="150" name="フリーフォーム: 図形 58">
                  <a:extLst>
                    <a:ext uri="{FF2B5EF4-FFF2-40B4-BE49-F238E27FC236}">
                      <a16:creationId xmlns:a16="http://schemas.microsoft.com/office/drawing/2014/main" id="{F552FF61-B5EF-6D49-ACA3-695EF1EEF79C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" name="フリーフォーム: 図形 59">
                  <a:extLst>
                    <a:ext uri="{FF2B5EF4-FFF2-40B4-BE49-F238E27FC236}">
                      <a16:creationId xmlns:a16="http://schemas.microsoft.com/office/drawing/2014/main" id="{0FCD4CAA-001E-AD4F-801E-DFEE362B96D0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" name="フリーフォーム: 図形 60">
                  <a:extLst>
                    <a:ext uri="{FF2B5EF4-FFF2-40B4-BE49-F238E27FC236}">
                      <a16:creationId xmlns:a16="http://schemas.microsoft.com/office/drawing/2014/main" id="{D94F7B88-78B2-C743-8A2B-A72270F63E42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" name="フリーフォーム: 図形 61">
                  <a:extLst>
                    <a:ext uri="{FF2B5EF4-FFF2-40B4-BE49-F238E27FC236}">
                      <a16:creationId xmlns:a16="http://schemas.microsoft.com/office/drawing/2014/main" id="{0D79AC7F-5D68-834F-9CA6-0DC482645574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" name="フリーフォーム: 図形 62">
                  <a:extLst>
                    <a:ext uri="{FF2B5EF4-FFF2-40B4-BE49-F238E27FC236}">
                      <a16:creationId xmlns:a16="http://schemas.microsoft.com/office/drawing/2014/main" id="{1CA0402B-05DB-9642-ABFC-C414E6AB5DCB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135" name="正方形/長方形 134">
            <a:extLst>
              <a:ext uri="{FF2B5EF4-FFF2-40B4-BE49-F238E27FC236}">
                <a16:creationId xmlns:a16="http://schemas.microsoft.com/office/drawing/2014/main" id="{4C475CE7-6446-7645-ACE9-E858F4A4A26E}"/>
              </a:ext>
            </a:extLst>
          </p:cNvPr>
          <p:cNvSpPr/>
          <p:nvPr/>
        </p:nvSpPr>
        <p:spPr>
          <a:xfrm>
            <a:off x="1233455" y="3715910"/>
            <a:ext cx="2375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400" dirty="0">
                <a:solidFill>
                  <a:srgbClr val="FFC000"/>
                </a:solidFill>
              </a:rPr>
              <a:t>Accelerating Cavity</a:t>
            </a:r>
            <a:endParaRPr lang="ja-JP" altLang="en-US" sz="2400" dirty="0">
              <a:solidFill>
                <a:srgbClr val="FFC000"/>
              </a:solidFill>
            </a:endParaRPr>
          </a:p>
        </p:txBody>
      </p:sp>
      <p:sp>
        <p:nvSpPr>
          <p:cNvPr id="179" name="正方形/長方形 178">
            <a:extLst>
              <a:ext uri="{FF2B5EF4-FFF2-40B4-BE49-F238E27FC236}">
                <a16:creationId xmlns:a16="http://schemas.microsoft.com/office/drawing/2014/main" id="{508B87BF-60D5-7349-947B-F9F1049E269B}"/>
              </a:ext>
            </a:extLst>
          </p:cNvPr>
          <p:cNvSpPr/>
          <p:nvPr/>
        </p:nvSpPr>
        <p:spPr>
          <a:xfrm>
            <a:off x="5042315" y="2299716"/>
            <a:ext cx="3564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00CC99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Bending</a:t>
            </a:r>
          </a:p>
          <a:p>
            <a:r>
              <a:rPr lang="en-US" altLang="ja-JP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00CC99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Magnet</a:t>
            </a:r>
            <a:endParaRPr lang="ja-JP" altLang="en-US" sz="2400" dirty="0">
              <a:solidFill>
                <a:srgbClr val="00CC99"/>
              </a:solidFill>
            </a:endParaRPr>
          </a:p>
        </p:txBody>
      </p:sp>
      <p:sp>
        <p:nvSpPr>
          <p:cNvPr id="180" name="正方形/長方形 179">
            <a:extLst>
              <a:ext uri="{FF2B5EF4-FFF2-40B4-BE49-F238E27FC236}">
                <a16:creationId xmlns:a16="http://schemas.microsoft.com/office/drawing/2014/main" id="{A918B3D7-D8B6-2149-85C3-8BB449C7E6F3}"/>
              </a:ext>
            </a:extLst>
          </p:cNvPr>
          <p:cNvSpPr/>
          <p:nvPr/>
        </p:nvSpPr>
        <p:spPr>
          <a:xfrm>
            <a:off x="5017361" y="4420455"/>
            <a:ext cx="35648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Focusing</a:t>
            </a:r>
          </a:p>
          <a:p>
            <a:r>
              <a:rPr lang="en-US" altLang="ja-JP" sz="2400" b="1" dirty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CC66FF"/>
                </a:solidFill>
                <a:effectLst>
                  <a:outerShdw dist="38100" dir="2700000" algn="tl" rotWithShape="0">
                    <a:schemeClr val="tx1"/>
                  </a:outerShdw>
                </a:effectLst>
              </a:rPr>
              <a:t>Magnet</a:t>
            </a:r>
            <a:endParaRPr lang="ja-JP" altLang="en-US" sz="2400" dirty="0">
              <a:solidFill>
                <a:srgbClr val="CC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853329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Shape 1242"/>
          <p:cNvSpPr>
            <a:spLocks noGrp="1"/>
          </p:cNvSpPr>
          <p:nvPr>
            <p:ph type="title"/>
          </p:nvPr>
        </p:nvSpPr>
        <p:spPr>
          <a:xfrm>
            <a:off x="1382993" y="370171"/>
            <a:ext cx="7499351" cy="1582681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06908">
              <a:defRPr sz="3916">
                <a:solidFill>
                  <a:srgbClr val="000000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pPr algn="l">
              <a:defRPr>
                <a:effectLst/>
              </a:defRPr>
            </a:pPr>
            <a:r>
              <a:rPr lang="en-US" altLang="ja-JP" dirty="0"/>
              <a:t>Superconducting</a:t>
            </a:r>
            <a:br>
              <a:rPr lang="en-US" altLang="ja-JP" dirty="0"/>
            </a:br>
            <a:r>
              <a:rPr lang="en-US" altLang="ja-JP" dirty="0"/>
              <a:t>Transmission Line</a:t>
            </a:r>
            <a:endParaRPr dirty="0"/>
          </a:p>
        </p:txBody>
      </p:sp>
      <p:sp>
        <p:nvSpPr>
          <p:cNvPr id="1243" name="Shape 1243"/>
          <p:cNvSpPr>
            <a:spLocks noGrp="1"/>
          </p:cNvSpPr>
          <p:nvPr>
            <p:ph type="body" orient="vert" idx="1"/>
          </p:nvPr>
        </p:nvSpPr>
        <p:spPr>
          <a:xfrm rot="16200000">
            <a:off x="2075044" y="280401"/>
            <a:ext cx="3772364" cy="7922452"/>
          </a:xfrm>
          <a:prstGeom prst="rect">
            <a:avLst/>
          </a:prstGeom>
        </p:spPr>
        <p:txBody>
          <a:bodyPr/>
          <a:lstStyle/>
          <a:p>
            <a:pPr marL="425440" indent="-342900">
              <a:defRPr sz="2800"/>
            </a:pPr>
            <a:r>
              <a:rPr dirty="0"/>
              <a:t>Transmission line system for HL-LHC.</a:t>
            </a:r>
          </a:p>
          <a:p>
            <a:pPr marL="425440" indent="-342900">
              <a:defRPr sz="2800"/>
            </a:pPr>
            <a:r>
              <a:rPr dirty="0"/>
              <a:t>Default MgB</a:t>
            </a:r>
            <a:r>
              <a:rPr baseline="-5999" dirty="0"/>
              <a:t>2</a:t>
            </a:r>
          </a:p>
          <a:p>
            <a:pPr marL="425440" indent="-342900">
              <a:defRPr sz="2800"/>
            </a:pPr>
            <a:r>
              <a:rPr dirty="0"/>
              <a:t>Option HTS</a:t>
            </a:r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C44AF941-7ADA-104F-98A0-A4C6A04B3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60</a:t>
            </a:fld>
            <a:endParaRPr lang="ja-JP" altLang="en-US"/>
          </a:p>
        </p:txBody>
      </p:sp>
      <p:pic>
        <p:nvPicPr>
          <p:cNvPr id="1244" name="image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667" y="2236700"/>
            <a:ext cx="4396142" cy="1174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5" name="image1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335" y="3432856"/>
            <a:ext cx="9442665" cy="3021653"/>
          </a:xfrm>
          <a:prstGeom prst="rect">
            <a:avLst/>
          </a:prstGeom>
          <a:ln w="12700">
            <a:miter lim="400000"/>
          </a:ln>
        </p:spPr>
      </p:pic>
      <p:sp>
        <p:nvSpPr>
          <p:cNvPr id="1246" name="Shape 1246"/>
          <p:cNvSpPr/>
          <p:nvPr/>
        </p:nvSpPr>
        <p:spPr>
          <a:xfrm>
            <a:off x="6308260" y="6411658"/>
            <a:ext cx="588374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R="331470" algn="just" defTabSz="457200">
              <a:defRPr sz="1200">
                <a:uFill>
                  <a:solidFill>
                    <a:srgbClr val="000000"/>
                  </a:solidFill>
                </a:uFill>
                <a:latin typeface="+mj-lt"/>
                <a:ea typeface="+mj-ea"/>
                <a:cs typeface="+mj-cs"/>
                <a:sym typeface="Helvetica"/>
              </a:defRPr>
            </a:pPr>
            <a:r>
              <a:rPr sz="1200" dirty="0"/>
              <a:t>“Development of superconducting links for the Large Hadron Collider machine,” A. Ballarino, </a:t>
            </a:r>
            <a:r>
              <a:rPr sz="1200" i="1" dirty="0" err="1"/>
              <a:t>Supercond</a:t>
            </a:r>
            <a:r>
              <a:rPr sz="1200" i="1" dirty="0"/>
              <a:t>. Sci. Technol.</a:t>
            </a:r>
            <a:r>
              <a:rPr sz="1200" dirty="0"/>
              <a:t> 27, 2014, 044024.</a:t>
            </a:r>
          </a:p>
        </p:txBody>
      </p:sp>
      <p:pic>
        <p:nvPicPr>
          <p:cNvPr id="1247" name="pasted-imag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231" y="99555"/>
            <a:ext cx="6413353" cy="202124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092637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Beam Separation Dipole Upgrade</a:t>
            </a:r>
            <a:br>
              <a:rPr kumimoji="1" lang="en-US" altLang="ja-JP" dirty="0"/>
            </a:br>
            <a:r>
              <a:rPr kumimoji="1" lang="en-US" altLang="ja-JP" dirty="0"/>
              <a:t>KEK C</a:t>
            </a:r>
            <a:r>
              <a:rPr lang="en-US" altLang="ja-JP" dirty="0"/>
              <a:t>ontribution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1980523"/>
            <a:ext cx="9520158" cy="571000"/>
          </a:xfrm>
        </p:spPr>
        <p:txBody>
          <a:bodyPr/>
          <a:lstStyle/>
          <a:p>
            <a:r>
              <a:rPr lang="en-US" altLang="ja-JP" dirty="0"/>
              <a:t>Large Aperture </a:t>
            </a:r>
            <a:r>
              <a:rPr kumimoji="1" lang="en-US" altLang="ja-JP" dirty="0"/>
              <a:t>150mm, 6T Dipole</a:t>
            </a:r>
            <a:endParaRPr kumimoji="1" lang="ja-JP" altLang="en-US" dirty="0"/>
          </a:p>
        </p:txBody>
      </p:sp>
      <p:sp>
        <p:nvSpPr>
          <p:cNvPr id="21" name="スライド番号プレースホルダー 1">
            <a:extLst>
              <a:ext uri="{FF2B5EF4-FFF2-40B4-BE49-F238E27FC236}">
                <a16:creationId xmlns:a16="http://schemas.microsoft.com/office/drawing/2014/main" id="{A3732115-878E-484A-BAB8-92168914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61</a:t>
            </a:fld>
            <a:endParaRPr lang="ja-JP" altLang="en-US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1079" y="2551523"/>
            <a:ext cx="3816214" cy="3870900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440" y="2586732"/>
            <a:ext cx="6015938" cy="3577382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7004390" y="6210117"/>
            <a:ext cx="450077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dirty="0">
                <a:solidFill>
                  <a:srgbClr val="333333"/>
                </a:solidFill>
                <a:latin typeface="メイリオ" charset="-128"/>
              </a:rPr>
              <a:t>Sigh of MOU between CERN and KEK</a:t>
            </a:r>
            <a:endParaRPr lang="ja-JP" altLang="en-US" sz="1600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220686" y="6502504"/>
            <a:ext cx="228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HL-LHC D1 Magnet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7834173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015732"/>
            <a:ext cx="9520158" cy="4223703"/>
          </a:xfrm>
        </p:spPr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b="1" dirty="0">
                <a:solidFill>
                  <a:srgbClr val="FF0000"/>
                </a:solidFill>
              </a:rPr>
              <a:t>Superconducting Magnets for Hadron Colliders</a:t>
            </a:r>
          </a:p>
          <a:p>
            <a:pPr lvl="1"/>
            <a:r>
              <a:rPr lang="en-US" altLang="ja-JP" dirty="0"/>
              <a:t>History</a:t>
            </a:r>
          </a:p>
          <a:p>
            <a:pPr lvl="1"/>
            <a:r>
              <a:rPr kumimoji="1" lang="en-US" altLang="ja-JP" dirty="0"/>
              <a:t>On going</a:t>
            </a:r>
          </a:p>
          <a:p>
            <a:pPr lvl="1"/>
            <a:r>
              <a:rPr lang="en-US" altLang="ja-JP" b="1" dirty="0">
                <a:solidFill>
                  <a:srgbClr val="FF0000"/>
                </a:solidFill>
              </a:rPr>
              <a:t>Future</a:t>
            </a:r>
            <a:endParaRPr kumimoji="1" lang="en-US" altLang="ja-JP" b="1" dirty="0">
              <a:solidFill>
                <a:srgbClr val="FF0000"/>
              </a:solidFill>
            </a:endParaRPr>
          </a:p>
          <a:p>
            <a:r>
              <a:rPr lang="en-US" altLang="ja-JP" dirty="0"/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6258485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1" name="Group 1251"/>
          <p:cNvGrpSpPr/>
          <p:nvPr/>
        </p:nvGrpSpPr>
        <p:grpSpPr>
          <a:xfrm>
            <a:off x="8927802" y="6267325"/>
            <a:ext cx="2895600" cy="476252"/>
            <a:chOff x="0" y="0"/>
            <a:chExt cx="2895600" cy="476251"/>
          </a:xfrm>
        </p:grpSpPr>
        <p:sp>
          <p:nvSpPr>
            <p:cNvPr id="1249" name="Shape 1249"/>
            <p:cNvSpPr/>
            <p:nvPr/>
          </p:nvSpPr>
          <p:spPr>
            <a:xfrm>
              <a:off x="0" y="0"/>
              <a:ext cx="2895600" cy="476250"/>
            </a:xfrm>
            <a:prstGeom prst="rect">
              <a:avLst/>
            </a:prstGeom>
            <a:solidFill>
              <a:srgbClr val="C0504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b">
              <a:noAutofit/>
            </a:bodyPr>
            <a:lstStyle/>
            <a:p>
              <a:pPr>
                <a:defRPr sz="1600">
                  <a:solidFill>
                    <a:srgbClr val="FFFFFF"/>
                  </a:solidFill>
                </a:defRPr>
              </a:pPr>
              <a:endParaRPr sz="1600"/>
            </a:p>
          </p:txBody>
        </p:sp>
        <p:sp>
          <p:nvSpPr>
            <p:cNvPr id="1250" name="Shape 1250"/>
            <p:cNvSpPr/>
            <p:nvPr/>
          </p:nvSpPr>
          <p:spPr>
            <a:xfrm>
              <a:off x="0" y="137700"/>
              <a:ext cx="2895600" cy="33855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/>
            <a:p>
              <a:pPr>
                <a:defRPr sz="1600" b="1">
                  <a:solidFill>
                    <a:srgbClr val="FFFFFF"/>
                  </a:solidFill>
                </a:defRPr>
              </a:pPr>
              <a:r>
                <a:rPr sz="1600"/>
                <a:t>L Rossi @ WAMHTS-2 Kyoto</a:t>
              </a:r>
            </a:p>
          </p:txBody>
        </p:sp>
      </p:grpSp>
      <p:pic>
        <p:nvPicPr>
          <p:cNvPr id="1252" name="image191.png" descr="Screen Shot 2013-07-02 at 11.52.02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5802" y="639049"/>
            <a:ext cx="6858000" cy="444665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58" name="Group 1258"/>
          <p:cNvGrpSpPr/>
          <p:nvPr/>
        </p:nvGrpSpPr>
        <p:grpSpPr>
          <a:xfrm>
            <a:off x="5664006" y="3066366"/>
            <a:ext cx="1936018" cy="1254873"/>
            <a:chOff x="0" y="0"/>
            <a:chExt cx="1936017" cy="1254872"/>
          </a:xfrm>
        </p:grpSpPr>
        <p:sp>
          <p:nvSpPr>
            <p:cNvPr id="1253" name="Shape 1253"/>
            <p:cNvSpPr/>
            <p:nvPr/>
          </p:nvSpPr>
          <p:spPr>
            <a:xfrm>
              <a:off x="-1" y="3445"/>
              <a:ext cx="1926588" cy="1251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75" y="10800"/>
                  </a:moveTo>
                  <a:cubicBezTo>
                    <a:pt x="375" y="16446"/>
                    <a:pt x="5043" y="21022"/>
                    <a:pt x="10800" y="21022"/>
                  </a:cubicBezTo>
                  <a:cubicBezTo>
                    <a:pt x="16557" y="21022"/>
                    <a:pt x="21225" y="16446"/>
                    <a:pt x="21225" y="10800"/>
                  </a:cubicBezTo>
                  <a:cubicBezTo>
                    <a:pt x="21225" y="5154"/>
                    <a:pt x="16557" y="578"/>
                    <a:pt x="10800" y="578"/>
                  </a:cubicBezTo>
                  <a:cubicBezTo>
                    <a:pt x="5043" y="578"/>
                    <a:pt x="375" y="5154"/>
                    <a:pt x="375" y="10800"/>
                  </a:cubicBezTo>
                  <a:close/>
                </a:path>
              </a:pathLst>
            </a:custGeom>
            <a:solidFill>
              <a:schemeClr val="accent2"/>
            </a:solidFill>
            <a:ln w="6350" cap="flat">
              <a:solidFill>
                <a:srgbClr val="242D47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54" name="Shape 1254"/>
            <p:cNvSpPr/>
            <p:nvPr/>
          </p:nvSpPr>
          <p:spPr>
            <a:xfrm>
              <a:off x="1614385" y="167919"/>
              <a:ext cx="61153" cy="73381"/>
            </a:xfrm>
            <a:prstGeom prst="ellipse">
              <a:avLst/>
            </a:prstGeom>
            <a:solidFill>
              <a:schemeClr val="accent2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5" name="Shape 1255"/>
            <p:cNvSpPr/>
            <p:nvPr/>
          </p:nvSpPr>
          <p:spPr>
            <a:xfrm>
              <a:off x="211032" y="984250"/>
              <a:ext cx="57151" cy="71387"/>
            </a:xfrm>
            <a:prstGeom prst="ellipse">
              <a:avLst/>
            </a:prstGeom>
            <a:solidFill>
              <a:schemeClr val="accent2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6" name="Shape 1256"/>
            <p:cNvSpPr/>
            <p:nvPr/>
          </p:nvSpPr>
          <p:spPr>
            <a:xfrm>
              <a:off x="1173325" y="-1"/>
              <a:ext cx="61645" cy="78041"/>
            </a:xfrm>
            <a:prstGeom prst="ellipse">
              <a:avLst/>
            </a:prstGeom>
            <a:solidFill>
              <a:schemeClr val="accent2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57" name="Shape 1257"/>
            <p:cNvSpPr/>
            <p:nvPr/>
          </p:nvSpPr>
          <p:spPr>
            <a:xfrm>
              <a:off x="1873144" y="491290"/>
              <a:ext cx="62873" cy="80211"/>
            </a:xfrm>
            <a:prstGeom prst="ellipse">
              <a:avLst/>
            </a:prstGeom>
            <a:solidFill>
              <a:schemeClr val="accent2"/>
            </a:solidFill>
            <a:ln w="9525" cap="flat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59" name="Shape 1259"/>
          <p:cNvSpPr>
            <a:spLocks noGrp="1"/>
          </p:cNvSpPr>
          <p:nvPr>
            <p:ph type="title"/>
          </p:nvPr>
        </p:nvSpPr>
        <p:spPr>
          <a:xfrm>
            <a:off x="4355802" y="-50798"/>
            <a:ext cx="7455198" cy="68984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The FCC-hh: a next energy frontier.</a:t>
            </a:r>
          </a:p>
        </p:txBody>
      </p:sp>
      <p:sp>
        <p:nvSpPr>
          <p:cNvPr id="52" name="スライド番号プレースホルダー 1">
            <a:extLst>
              <a:ext uri="{FF2B5EF4-FFF2-40B4-BE49-F238E27FC236}">
                <a16:creationId xmlns:a16="http://schemas.microsoft.com/office/drawing/2014/main" id="{207438CA-6DD9-0F41-B0BA-3D0141815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63</a:t>
            </a:fld>
            <a:endParaRPr lang="ja-JP" altLang="en-US"/>
          </a:p>
        </p:txBody>
      </p:sp>
      <p:sp>
        <p:nvSpPr>
          <p:cNvPr id="1260" name="Shape 1260"/>
          <p:cNvSpPr/>
          <p:nvPr/>
        </p:nvSpPr>
        <p:spPr>
          <a:xfrm>
            <a:off x="4110014" y="5070360"/>
            <a:ext cx="1833828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LHC</a:t>
            </a:r>
          </a:p>
          <a:p>
            <a:pPr algn="ctr">
              <a:defRPr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27 km, 8.33 T</a:t>
            </a:r>
          </a:p>
          <a:p>
            <a:pPr algn="ctr">
              <a:defRPr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14 TeV (c.o.m.)</a:t>
            </a:r>
          </a:p>
        </p:txBody>
      </p:sp>
      <p:sp>
        <p:nvSpPr>
          <p:cNvPr id="1261" name="Shape 1261"/>
          <p:cNvSpPr/>
          <p:nvPr/>
        </p:nvSpPr>
        <p:spPr>
          <a:xfrm>
            <a:off x="7583419" y="5044705"/>
            <a:ext cx="178119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FCC-hh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80 km, </a:t>
            </a:r>
            <a:r>
              <a:rPr b="1"/>
              <a:t>20 T</a:t>
            </a:r>
          </a:p>
          <a:p>
            <a:pPr algn="ctr">
              <a:defRPr>
                <a:latin typeface="Arial"/>
                <a:ea typeface="Arial"/>
                <a:cs typeface="Arial"/>
                <a:sym typeface="Arial"/>
              </a:defRPr>
            </a:pPr>
            <a:r>
              <a:t>100 TeV (c.o.m.)</a:t>
            </a:r>
          </a:p>
        </p:txBody>
      </p:sp>
      <p:grpSp>
        <p:nvGrpSpPr>
          <p:cNvPr id="1271" name="Group 1271"/>
          <p:cNvGrpSpPr/>
          <p:nvPr/>
        </p:nvGrpSpPr>
        <p:grpSpPr>
          <a:xfrm>
            <a:off x="6041954" y="1237222"/>
            <a:ext cx="4865242" cy="2885407"/>
            <a:chOff x="0" y="0"/>
            <a:chExt cx="4865240" cy="2885406"/>
          </a:xfrm>
        </p:grpSpPr>
        <p:sp>
          <p:nvSpPr>
            <p:cNvPr id="1262" name="Shape 1262"/>
            <p:cNvSpPr/>
            <p:nvPr/>
          </p:nvSpPr>
          <p:spPr>
            <a:xfrm>
              <a:off x="-1" y="-1"/>
              <a:ext cx="4865242" cy="288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3" y="10800"/>
                  </a:moveTo>
                  <a:cubicBezTo>
                    <a:pt x="183" y="16595"/>
                    <a:pt x="4936" y="21292"/>
                    <a:pt x="10800" y="21292"/>
                  </a:cubicBezTo>
                  <a:cubicBezTo>
                    <a:pt x="16664" y="21292"/>
                    <a:pt x="21417" y="16595"/>
                    <a:pt x="21417" y="10800"/>
                  </a:cubicBezTo>
                  <a:cubicBezTo>
                    <a:pt x="21417" y="5005"/>
                    <a:pt x="16664" y="308"/>
                    <a:pt x="10800" y="308"/>
                  </a:cubicBezTo>
                  <a:cubicBezTo>
                    <a:pt x="4936" y="308"/>
                    <a:pt x="183" y="5005"/>
                    <a:pt x="183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999999">
                    <a:alpha val="40000"/>
                  </a:srgbClr>
                </a:gs>
                <a:gs pos="46000">
                  <a:srgbClr val="000000">
                    <a:alpha val="45000"/>
                  </a:srgbClr>
                </a:gs>
                <a:gs pos="100000">
                  <a:srgbClr val="999999">
                    <a:alpha val="55000"/>
                  </a:srgbClr>
                </a:gs>
              </a:gsLst>
              <a:lin ang="5400000" scaled="0"/>
            </a:gra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63" name="Shape 1263"/>
            <p:cNvSpPr/>
            <p:nvPr/>
          </p:nvSpPr>
          <p:spPr>
            <a:xfrm>
              <a:off x="97089" y="1848592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4" name="Shape 1264"/>
            <p:cNvSpPr/>
            <p:nvPr/>
          </p:nvSpPr>
          <p:spPr>
            <a:xfrm>
              <a:off x="222513" y="735848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5" name="Shape 1265"/>
            <p:cNvSpPr/>
            <p:nvPr/>
          </p:nvSpPr>
          <p:spPr>
            <a:xfrm>
              <a:off x="1588936" y="70224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6" name="Shape 1266"/>
            <p:cNvSpPr/>
            <p:nvPr/>
          </p:nvSpPr>
          <p:spPr>
            <a:xfrm>
              <a:off x="3314817" y="106751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7" name="Shape 1267"/>
            <p:cNvSpPr/>
            <p:nvPr/>
          </p:nvSpPr>
          <p:spPr>
            <a:xfrm>
              <a:off x="4572698" y="807848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8" name="Shape 1268"/>
            <p:cNvSpPr/>
            <p:nvPr/>
          </p:nvSpPr>
          <p:spPr>
            <a:xfrm>
              <a:off x="3026763" y="2775876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69" name="Shape 1269"/>
            <p:cNvSpPr/>
            <p:nvPr/>
          </p:nvSpPr>
          <p:spPr>
            <a:xfrm>
              <a:off x="4356698" y="2195883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0" name="Shape 1270"/>
            <p:cNvSpPr/>
            <p:nvPr/>
          </p:nvSpPr>
          <p:spPr>
            <a:xfrm>
              <a:off x="1365135" y="2695930"/>
              <a:ext cx="108001" cy="72001"/>
            </a:xfrm>
            <a:prstGeom prst="ellipse">
              <a:avLst/>
            </a:prstGeom>
            <a:solidFill>
              <a:srgbClr val="00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72" name="Shape 1272"/>
          <p:cNvSpPr/>
          <p:nvPr/>
        </p:nvSpPr>
        <p:spPr>
          <a:xfrm>
            <a:off x="9408243" y="5044703"/>
            <a:ext cx="178119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FCC-hh</a:t>
            </a:r>
          </a:p>
          <a:p>
            <a:pPr algn="ctr">
              <a:defRPr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100 km, </a:t>
            </a:r>
            <a:r>
              <a:rPr b="1"/>
              <a:t>16 T</a:t>
            </a:r>
          </a:p>
          <a:p>
            <a:pPr algn="ctr">
              <a:defRPr>
                <a:solidFill>
                  <a:srgbClr val="008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100 TeV (c.o.m.)</a:t>
            </a:r>
          </a:p>
        </p:txBody>
      </p:sp>
      <p:grpSp>
        <p:nvGrpSpPr>
          <p:cNvPr id="1282" name="Group 1282"/>
          <p:cNvGrpSpPr/>
          <p:nvPr/>
        </p:nvGrpSpPr>
        <p:grpSpPr>
          <a:xfrm>
            <a:off x="5971830" y="993814"/>
            <a:ext cx="5184576" cy="3128814"/>
            <a:chOff x="0" y="0"/>
            <a:chExt cx="5184575" cy="3128812"/>
          </a:xfrm>
        </p:grpSpPr>
        <p:sp>
          <p:nvSpPr>
            <p:cNvPr id="1273" name="Shape 1273"/>
            <p:cNvSpPr/>
            <p:nvPr/>
          </p:nvSpPr>
          <p:spPr>
            <a:xfrm>
              <a:off x="0" y="-1"/>
              <a:ext cx="5184576" cy="3128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86" y="10800"/>
                  </a:moveTo>
                  <a:cubicBezTo>
                    <a:pt x="186" y="16595"/>
                    <a:pt x="4938" y="21292"/>
                    <a:pt x="10800" y="21292"/>
                  </a:cubicBezTo>
                  <a:cubicBezTo>
                    <a:pt x="16662" y="21292"/>
                    <a:pt x="21414" y="16595"/>
                    <a:pt x="21414" y="10800"/>
                  </a:cubicBezTo>
                  <a:cubicBezTo>
                    <a:pt x="21414" y="5005"/>
                    <a:pt x="16662" y="308"/>
                    <a:pt x="10800" y="308"/>
                  </a:cubicBezTo>
                  <a:cubicBezTo>
                    <a:pt x="4938" y="308"/>
                    <a:pt x="186" y="5005"/>
                    <a:pt x="186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CCFFCC">
                    <a:alpha val="40000"/>
                  </a:srgbClr>
                </a:gs>
                <a:gs pos="46000">
                  <a:srgbClr val="008000">
                    <a:alpha val="45000"/>
                  </a:srgbClr>
                </a:gs>
                <a:gs pos="100000">
                  <a:srgbClr val="CCFFCC">
                    <a:alpha val="55000"/>
                  </a:srgbClr>
                </a:gs>
              </a:gsLst>
              <a:lin ang="5400000" scaled="0"/>
            </a:gradFill>
            <a:ln w="9525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74" name="Shape 1274"/>
            <p:cNvSpPr/>
            <p:nvPr/>
          </p:nvSpPr>
          <p:spPr>
            <a:xfrm>
              <a:off x="173021" y="2099741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5" name="Shape 1275"/>
            <p:cNvSpPr/>
            <p:nvPr/>
          </p:nvSpPr>
          <p:spPr>
            <a:xfrm>
              <a:off x="196253" y="884020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6" name="Shape 1276"/>
            <p:cNvSpPr/>
            <p:nvPr/>
          </p:nvSpPr>
          <p:spPr>
            <a:xfrm>
              <a:off x="1556867" y="99404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7" name="Shape 1277"/>
            <p:cNvSpPr/>
            <p:nvPr/>
          </p:nvSpPr>
          <p:spPr>
            <a:xfrm>
              <a:off x="3535952" y="107148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8" name="Shape 1278"/>
            <p:cNvSpPr/>
            <p:nvPr/>
          </p:nvSpPr>
          <p:spPr>
            <a:xfrm>
              <a:off x="4849557" y="842996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79" name="Shape 1279"/>
            <p:cNvSpPr/>
            <p:nvPr/>
          </p:nvSpPr>
          <p:spPr>
            <a:xfrm>
              <a:off x="3168941" y="3022024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0" name="Shape 1280"/>
            <p:cNvSpPr/>
            <p:nvPr/>
          </p:nvSpPr>
          <p:spPr>
            <a:xfrm>
              <a:off x="4577829" y="2485751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1" name="Shape 1281"/>
            <p:cNvSpPr/>
            <p:nvPr/>
          </p:nvSpPr>
          <p:spPr>
            <a:xfrm>
              <a:off x="1441066" y="2947079"/>
              <a:ext cx="108001" cy="72001"/>
            </a:xfrm>
            <a:prstGeom prst="ellipse">
              <a:avLst/>
            </a:prstGeom>
            <a:solidFill>
              <a:srgbClr val="CCFFCC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83" name="Shape 1283"/>
          <p:cNvSpPr/>
          <p:nvPr/>
        </p:nvSpPr>
        <p:spPr>
          <a:xfrm>
            <a:off x="6765869" y="3125648"/>
            <a:ext cx="672033" cy="4320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046" y="10800"/>
                </a:moveTo>
                <a:cubicBezTo>
                  <a:pt x="1046" y="15866"/>
                  <a:pt x="5413" y="19972"/>
                  <a:pt x="10800" y="19972"/>
                </a:cubicBezTo>
                <a:cubicBezTo>
                  <a:pt x="16187" y="19972"/>
                  <a:pt x="20554" y="15866"/>
                  <a:pt x="20554" y="10800"/>
                </a:cubicBezTo>
                <a:cubicBezTo>
                  <a:pt x="20554" y="5734"/>
                  <a:pt x="16187" y="1628"/>
                  <a:pt x="10800" y="1628"/>
                </a:cubicBezTo>
                <a:cubicBezTo>
                  <a:pt x="5413" y="1628"/>
                  <a:pt x="1046" y="5734"/>
                  <a:pt x="1046" y="10800"/>
                </a:cubicBezTo>
                <a:close/>
              </a:path>
            </a:pathLst>
          </a:custGeom>
          <a:solidFill>
            <a:schemeClr val="accent2"/>
          </a:solidFill>
          <a:ln w="6350">
            <a:solidFill>
              <a:srgbClr val="242D47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284" name="Shape 1284"/>
          <p:cNvSpPr/>
          <p:nvPr/>
        </p:nvSpPr>
        <p:spPr>
          <a:xfrm>
            <a:off x="7282692" y="3066365"/>
            <a:ext cx="206079" cy="142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2122" y="10800"/>
                </a:moveTo>
                <a:cubicBezTo>
                  <a:pt x="2122" y="15067"/>
                  <a:pt x="6007" y="18526"/>
                  <a:pt x="10800" y="18526"/>
                </a:cubicBezTo>
                <a:cubicBezTo>
                  <a:pt x="15593" y="18526"/>
                  <a:pt x="19478" y="15067"/>
                  <a:pt x="19478" y="10800"/>
                </a:cubicBezTo>
                <a:cubicBezTo>
                  <a:pt x="19478" y="6533"/>
                  <a:pt x="15593" y="3074"/>
                  <a:pt x="10800" y="3074"/>
                </a:cubicBezTo>
                <a:cubicBezTo>
                  <a:pt x="6007" y="3074"/>
                  <a:pt x="2122" y="6533"/>
                  <a:pt x="2122" y="10800"/>
                </a:cubicBezTo>
                <a:close/>
              </a:path>
            </a:pathLst>
          </a:custGeom>
          <a:solidFill>
            <a:schemeClr val="accent2"/>
          </a:solidFill>
          <a:ln w="6350">
            <a:solidFill>
              <a:srgbClr val="242D47"/>
            </a:solidFill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290" name="Group 1290"/>
          <p:cNvGrpSpPr/>
          <p:nvPr/>
        </p:nvGrpSpPr>
        <p:grpSpPr>
          <a:xfrm>
            <a:off x="5664009" y="3066363"/>
            <a:ext cx="1952106" cy="1254874"/>
            <a:chOff x="0" y="0"/>
            <a:chExt cx="1952105" cy="1254873"/>
          </a:xfrm>
        </p:grpSpPr>
        <p:sp>
          <p:nvSpPr>
            <p:cNvPr id="1285" name="Shape 1285"/>
            <p:cNvSpPr/>
            <p:nvPr/>
          </p:nvSpPr>
          <p:spPr>
            <a:xfrm>
              <a:off x="0" y="3447"/>
              <a:ext cx="1926585" cy="1251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375" y="10800"/>
                  </a:moveTo>
                  <a:cubicBezTo>
                    <a:pt x="375" y="16446"/>
                    <a:pt x="5043" y="21022"/>
                    <a:pt x="10800" y="21022"/>
                  </a:cubicBezTo>
                  <a:cubicBezTo>
                    <a:pt x="16557" y="21022"/>
                    <a:pt x="21225" y="16446"/>
                    <a:pt x="21225" y="10800"/>
                  </a:cubicBezTo>
                  <a:cubicBezTo>
                    <a:pt x="21225" y="5154"/>
                    <a:pt x="16557" y="578"/>
                    <a:pt x="10800" y="578"/>
                  </a:cubicBezTo>
                  <a:cubicBezTo>
                    <a:pt x="5043" y="578"/>
                    <a:pt x="375" y="5154"/>
                    <a:pt x="375" y="10800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6600">
                    <a:alpha val="51000"/>
                  </a:srgbClr>
                </a:gs>
                <a:gs pos="48000">
                  <a:srgbClr val="FF0000">
                    <a:alpha val="51000"/>
                  </a:srgbClr>
                </a:gs>
                <a:gs pos="100000">
                  <a:srgbClr val="FF6600">
                    <a:alpha val="51000"/>
                  </a:srgbClr>
                </a:gs>
              </a:gsLst>
              <a:lin ang="5400000" scaled="0"/>
            </a:gra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endParaRPr/>
            </a:p>
          </p:txBody>
        </p:sp>
        <p:sp>
          <p:nvSpPr>
            <p:cNvPr id="1286" name="Shape 1286"/>
            <p:cNvSpPr/>
            <p:nvPr/>
          </p:nvSpPr>
          <p:spPr>
            <a:xfrm>
              <a:off x="1585344" y="167921"/>
              <a:ext cx="108001" cy="720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7" name="Shape 1287"/>
            <p:cNvSpPr/>
            <p:nvPr/>
          </p:nvSpPr>
          <p:spPr>
            <a:xfrm>
              <a:off x="181992" y="984250"/>
              <a:ext cx="108001" cy="720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8" name="Shape 1288"/>
            <p:cNvSpPr/>
            <p:nvPr/>
          </p:nvSpPr>
          <p:spPr>
            <a:xfrm>
              <a:off x="1144285" y="0"/>
              <a:ext cx="108001" cy="720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89" name="Shape 1289"/>
            <p:cNvSpPr/>
            <p:nvPr/>
          </p:nvSpPr>
          <p:spPr>
            <a:xfrm>
              <a:off x="1844105" y="491292"/>
              <a:ext cx="108001" cy="72001"/>
            </a:xfrm>
            <a:prstGeom prst="ellipse">
              <a:avLst/>
            </a:prstGeom>
            <a:solidFill>
              <a:srgbClr val="FF0000"/>
            </a:solidFill>
            <a:ln w="9525" cap="flat">
              <a:solidFill>
                <a:schemeClr val="accent1"/>
              </a:solidFill>
              <a:prstDash val="solid"/>
              <a:round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291" name="Shape 1291"/>
          <p:cNvSpPr/>
          <p:nvPr/>
        </p:nvSpPr>
        <p:spPr>
          <a:xfrm>
            <a:off x="5959752" y="5044703"/>
            <a:ext cx="165295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HE-LHC</a:t>
            </a:r>
          </a:p>
          <a:p>
            <a:pPr algn="ctr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27 km, </a:t>
            </a:r>
            <a:r>
              <a:rPr b="1"/>
              <a:t>20 T</a:t>
            </a:r>
          </a:p>
          <a:p>
            <a:pPr algn="ctr">
              <a:defRPr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33 TeV (c.o.m.)</a:t>
            </a:r>
          </a:p>
        </p:txBody>
      </p:sp>
      <p:sp>
        <p:nvSpPr>
          <p:cNvPr id="1292" name="Shape 1292"/>
          <p:cNvSpPr/>
          <p:nvPr/>
        </p:nvSpPr>
        <p:spPr>
          <a:xfrm>
            <a:off x="7008848" y="2045067"/>
            <a:ext cx="90024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Geneva</a:t>
            </a:r>
          </a:p>
        </p:txBody>
      </p:sp>
      <p:sp>
        <p:nvSpPr>
          <p:cNvPr id="1293" name="Shape 1293"/>
          <p:cNvSpPr/>
          <p:nvPr/>
        </p:nvSpPr>
        <p:spPr>
          <a:xfrm>
            <a:off x="7253339" y="2724224"/>
            <a:ext cx="40010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PS</a:t>
            </a:r>
          </a:p>
        </p:txBody>
      </p:sp>
      <p:sp>
        <p:nvSpPr>
          <p:cNvPr id="1294" name="Shape 1294"/>
          <p:cNvSpPr/>
          <p:nvPr/>
        </p:nvSpPr>
        <p:spPr>
          <a:xfrm>
            <a:off x="6867837" y="3182235"/>
            <a:ext cx="5539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SPS</a:t>
            </a:r>
          </a:p>
        </p:txBody>
      </p:sp>
      <p:sp>
        <p:nvSpPr>
          <p:cNvPr id="1295" name="Shape 1295"/>
          <p:cNvSpPr/>
          <p:nvPr/>
        </p:nvSpPr>
        <p:spPr>
          <a:xfrm>
            <a:off x="6273857" y="3576810"/>
            <a:ext cx="553996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LHC</a:t>
            </a:r>
          </a:p>
        </p:txBody>
      </p:sp>
      <p:sp>
        <p:nvSpPr>
          <p:cNvPr id="1297" name="Shape 1297"/>
          <p:cNvSpPr/>
          <p:nvPr/>
        </p:nvSpPr>
        <p:spPr>
          <a:xfrm>
            <a:off x="10657659" y="3798834"/>
            <a:ext cx="1492318" cy="659766"/>
          </a:xfrm>
          <a:prstGeom prst="rect">
            <a:avLst/>
          </a:prstGeom>
          <a:gradFill>
            <a:gsLst>
              <a:gs pos="0">
                <a:srgbClr val="515151"/>
              </a:gs>
              <a:gs pos="15000">
                <a:srgbClr val="515151"/>
              </a:gs>
              <a:gs pos="62000">
                <a:srgbClr val="353535"/>
              </a:gs>
              <a:gs pos="97000">
                <a:srgbClr val="232323"/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L. Bottura at WAMHTS-1</a:t>
            </a:r>
          </a:p>
        </p:txBody>
      </p:sp>
      <p:sp>
        <p:nvSpPr>
          <p:cNvPr id="51" name="タイトル 1"/>
          <p:cNvSpPr txBox="1">
            <a:spLocks/>
          </p:cNvSpPr>
          <p:nvPr/>
        </p:nvSpPr>
        <p:spPr>
          <a:xfrm>
            <a:off x="1534696" y="451875"/>
            <a:ext cx="9520158" cy="140187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dirty="0"/>
              <a:t>Future </a:t>
            </a:r>
          </a:p>
          <a:p>
            <a:r>
              <a:rPr lang="en-US" altLang="ja-JP" dirty="0"/>
              <a:t>Prospects</a:t>
            </a:r>
            <a:br>
              <a:rPr lang="en-US" altLang="ja-JP" dirty="0"/>
            </a:br>
            <a:r>
              <a:rPr lang="en-US" altLang="ja-JP" dirty="0"/>
              <a:t>FCC</a:t>
            </a: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774700" y="2260600"/>
            <a:ext cx="332494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Future Circular Collider</a:t>
            </a:r>
            <a:r>
              <a:rPr lang="en-US" altLang="ja-JP" dirty="0"/>
              <a:t> (FCC)</a:t>
            </a:r>
          </a:p>
          <a:p>
            <a:r>
              <a:rPr kumimoji="1" lang="en-US" altLang="ja-JP" dirty="0"/>
              <a:t>Future 100 </a:t>
            </a:r>
            <a:r>
              <a:rPr kumimoji="1" lang="en-US" altLang="ja-JP" dirty="0" err="1"/>
              <a:t>TeV</a:t>
            </a:r>
            <a:r>
              <a:rPr kumimoji="1" lang="en-US" altLang="ja-JP" dirty="0"/>
              <a:t> Collider</a:t>
            </a:r>
          </a:p>
          <a:p>
            <a:r>
              <a:rPr lang="en-US" altLang="ja-JP" dirty="0"/>
              <a:t>100 km circumference</a:t>
            </a:r>
            <a:endParaRPr kumimoji="1" lang="en-US" altLang="ja-JP" dirty="0"/>
          </a:p>
          <a:p>
            <a:endParaRPr lang="en-US" altLang="ja-JP" dirty="0"/>
          </a:p>
          <a:p>
            <a:r>
              <a:rPr lang="en-US" altLang="ja-JP" dirty="0"/>
              <a:t>Or </a:t>
            </a:r>
          </a:p>
          <a:p>
            <a:endParaRPr lang="en-US" altLang="ja-JP" dirty="0"/>
          </a:p>
          <a:p>
            <a:r>
              <a:rPr kumimoji="1" lang="en-US" altLang="ja-JP" dirty="0"/>
              <a:t>HE-LHC</a:t>
            </a:r>
          </a:p>
          <a:p>
            <a:r>
              <a:rPr lang="en-US" altLang="ja-JP" dirty="0"/>
              <a:t>(High Energy LHC)</a:t>
            </a:r>
          </a:p>
          <a:p>
            <a:endParaRPr lang="en-US" altLang="ja-JP" dirty="0"/>
          </a:p>
          <a:p>
            <a:r>
              <a:rPr lang="en-US" altLang="ja-JP" dirty="0"/>
              <a:t>Both needs</a:t>
            </a:r>
          </a:p>
          <a:p>
            <a:r>
              <a:rPr lang="en-US" altLang="ja-JP" dirty="0"/>
              <a:t>20T HTS magnets or</a:t>
            </a:r>
          </a:p>
          <a:p>
            <a:r>
              <a:rPr lang="en-US" altLang="ja-JP" dirty="0"/>
              <a:t>16T Nb</a:t>
            </a:r>
            <a:r>
              <a:rPr lang="en-US" altLang="ja-JP" baseline="-25000" dirty="0"/>
              <a:t>3</a:t>
            </a:r>
            <a:r>
              <a:rPr lang="en-US" altLang="ja-JP" dirty="0"/>
              <a:t>Sn magnets</a:t>
            </a:r>
          </a:p>
        </p:txBody>
      </p:sp>
    </p:spTree>
    <p:extLst>
      <p:ext uri="{BB962C8B-B14F-4D97-AF65-F5344CB8AC3E}">
        <p14:creationId xmlns:p14="http://schemas.microsoft.com/office/powerpoint/2010/main" val="10037420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Shape 1299"/>
          <p:cNvSpPr>
            <a:spLocks noGrp="1"/>
          </p:cNvSpPr>
          <p:nvPr>
            <p:ph type="title"/>
          </p:nvPr>
        </p:nvSpPr>
        <p:spPr>
          <a:xfrm>
            <a:off x="1506246" y="694966"/>
            <a:ext cx="4135941" cy="1112929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/>
              <a:t>FCC</a:t>
            </a:r>
            <a:br>
              <a:rPr lang="en-US"/>
            </a:br>
            <a:r>
              <a:t>Magnet Designs</a:t>
            </a:r>
          </a:p>
        </p:txBody>
      </p:sp>
      <p:sp>
        <p:nvSpPr>
          <p:cNvPr id="1304" name="Shape 1304"/>
          <p:cNvSpPr>
            <a:spLocks noGrp="1"/>
          </p:cNvSpPr>
          <p:nvPr>
            <p:ph idx="1"/>
          </p:nvPr>
        </p:nvSpPr>
        <p:spPr>
          <a:xfrm>
            <a:off x="2271331" y="2169010"/>
            <a:ext cx="3756401" cy="1113825"/>
          </a:xfrm>
          <a:prstGeom prst="rect">
            <a:avLst/>
          </a:prstGeom>
          <a:solidFill>
            <a:srgbClr val="FFFF00"/>
          </a:solidFill>
        </p:spPr>
        <p:txBody>
          <a:bodyPr>
            <a:normAutofit/>
          </a:bodyPr>
          <a:lstStyle/>
          <a:p>
            <a:pPr marL="0" indent="81714" defTabSz="905255">
              <a:spcBef>
                <a:spcPts val="500"/>
              </a:spcBef>
              <a:buSzTx/>
              <a:buNone/>
              <a:defRPr sz="2772" b="1"/>
            </a:pPr>
            <a:r>
              <a:rPr dirty="0"/>
              <a:t>4300 tons of Nb</a:t>
            </a:r>
            <a:r>
              <a:rPr baseline="-25191" dirty="0"/>
              <a:t>3</a:t>
            </a:r>
            <a:r>
              <a:rPr dirty="0"/>
              <a:t>Sn + 10200 tons of Nb-Ti</a:t>
            </a:r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16AFE01E-BD81-2C4E-86B6-53D2F4BE3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64</a:t>
            </a:fld>
            <a:endParaRPr lang="ja-JP" altLang="en-US"/>
          </a:p>
        </p:txBody>
      </p:sp>
      <p:pic>
        <p:nvPicPr>
          <p:cNvPr id="1300" name="image19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9532" y="3821034"/>
            <a:ext cx="6379025" cy="28734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1" name="image19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164" y="878996"/>
            <a:ext cx="5549493" cy="2580028"/>
          </a:xfrm>
          <a:prstGeom prst="rect">
            <a:avLst/>
          </a:prstGeom>
          <a:ln w="12700">
            <a:miter lim="400000"/>
          </a:ln>
        </p:spPr>
      </p:pic>
      <p:sp>
        <p:nvSpPr>
          <p:cNvPr id="1302" name="Shape 1302"/>
          <p:cNvSpPr/>
          <p:nvPr/>
        </p:nvSpPr>
        <p:spPr>
          <a:xfrm>
            <a:off x="7339044" y="3821034"/>
            <a:ext cx="3095295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457200">
              <a:spcBef>
                <a:spcPts val="700"/>
              </a:spcBef>
              <a:defRPr sz="3200"/>
            </a:lvl1pPr>
          </a:lstStyle>
          <a:p>
            <a:r>
              <a:t>20T version</a:t>
            </a:r>
          </a:p>
        </p:txBody>
      </p:sp>
      <p:sp>
        <p:nvSpPr>
          <p:cNvPr id="1303" name="Shape 1303"/>
          <p:cNvSpPr/>
          <p:nvPr/>
        </p:nvSpPr>
        <p:spPr>
          <a:xfrm>
            <a:off x="9133151" y="903740"/>
            <a:ext cx="2329062" cy="1056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defTabSz="457200">
              <a:spcBef>
                <a:spcPts val="700"/>
              </a:spcBef>
              <a:defRPr sz="3200"/>
            </a:lvl1pPr>
          </a:lstStyle>
          <a:p>
            <a:r>
              <a:t>16T version</a:t>
            </a:r>
          </a:p>
        </p:txBody>
      </p:sp>
      <p:sp>
        <p:nvSpPr>
          <p:cNvPr id="1305" name="Shape 1305"/>
          <p:cNvSpPr/>
          <p:nvPr/>
        </p:nvSpPr>
        <p:spPr>
          <a:xfrm>
            <a:off x="262939" y="3992364"/>
            <a:ext cx="3654233" cy="1384995"/>
          </a:xfrm>
          <a:prstGeom prst="rect">
            <a:avLst/>
          </a:prstGeom>
          <a:solidFill>
            <a:srgbClr val="FFFF00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800" b="1">
                <a:latin typeface="Arial"/>
                <a:ea typeface="Arial"/>
                <a:cs typeface="Arial"/>
                <a:sym typeface="Arial"/>
              </a:defRPr>
            </a:pPr>
            <a:r>
              <a:rPr sz="2800" dirty="0"/>
              <a:t>1400 tons of HTS + 6600 tons of Nb</a:t>
            </a:r>
            <a:r>
              <a:rPr sz="2800" baseline="-25000" dirty="0"/>
              <a:t>3</a:t>
            </a:r>
            <a:r>
              <a:rPr sz="2800" dirty="0"/>
              <a:t>Sn + 11300 tons of Nb-Ti</a:t>
            </a:r>
          </a:p>
        </p:txBody>
      </p:sp>
      <p:sp>
        <p:nvSpPr>
          <p:cNvPr id="1306" name="Shape 1306"/>
          <p:cNvSpPr/>
          <p:nvPr/>
        </p:nvSpPr>
        <p:spPr>
          <a:xfrm>
            <a:off x="10699682" y="35200"/>
            <a:ext cx="1492318" cy="659766"/>
          </a:xfrm>
          <a:prstGeom prst="rect">
            <a:avLst/>
          </a:prstGeom>
          <a:gradFill>
            <a:gsLst>
              <a:gs pos="0">
                <a:srgbClr val="515151"/>
              </a:gs>
              <a:gs pos="15000">
                <a:srgbClr val="515151"/>
              </a:gs>
              <a:gs pos="62000">
                <a:srgbClr val="353535"/>
              </a:gs>
              <a:gs pos="97000">
                <a:srgbClr val="232323"/>
              </a:gs>
              <a:gs pos="100000">
                <a:srgbClr val="000000"/>
              </a:gs>
            </a:gsLst>
            <a:path path="circle">
              <a:fillToRect l="37721" t="-19636" r="62278" b="119636"/>
            </a:path>
          </a:gradFill>
          <a:ln>
            <a:solidFill>
              <a:srgbClr val="000000"/>
            </a:solidFill>
          </a:ln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L. Bottura at WAMHTS-1</a:t>
            </a:r>
          </a:p>
        </p:txBody>
      </p:sp>
    </p:spTree>
    <p:extLst>
      <p:ext uri="{BB962C8B-B14F-4D97-AF65-F5344CB8AC3E}">
        <p14:creationId xmlns:p14="http://schemas.microsoft.com/office/powerpoint/2010/main" val="28317261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altLang="ja-JP" dirty="0"/>
              <a:t>Item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Accelerator &amp; Magnet</a:t>
            </a:r>
          </a:p>
          <a:p>
            <a:r>
              <a:rPr lang="en-US" altLang="ja-JP" dirty="0"/>
              <a:t>Superconducting Accelerator Magnet</a:t>
            </a:r>
          </a:p>
          <a:p>
            <a:r>
              <a:rPr lang="en-US" altLang="ja-JP" dirty="0"/>
              <a:t>Superconductivity</a:t>
            </a:r>
          </a:p>
          <a:p>
            <a:r>
              <a:rPr kumimoji="1" lang="en-US" altLang="ja-JP" dirty="0"/>
              <a:t>Superconducting Magnets for Hadron Colliders</a:t>
            </a:r>
          </a:p>
          <a:p>
            <a:r>
              <a:rPr lang="en-US" altLang="ja-JP" b="1" dirty="0">
                <a:solidFill>
                  <a:srgbClr val="FF0000"/>
                </a:solidFill>
              </a:rPr>
              <a:t>Superconducting magnet applications in various accelerators</a:t>
            </a:r>
          </a:p>
          <a:p>
            <a:r>
              <a:rPr lang="en-US" altLang="ja-JP" dirty="0"/>
              <a:t>Summary</a:t>
            </a:r>
            <a:endParaRPr kumimoji="1" lang="en-US" altLang="ja-JP" dirty="0"/>
          </a:p>
        </p:txBody>
      </p:sp>
      <p:sp>
        <p:nvSpPr>
          <p:cNvPr id="4" name="スライド番号プレースホルダー 1">
            <a:extLst>
              <a:ext uri="{FF2B5EF4-FFF2-40B4-BE49-F238E27FC236}">
                <a16:creationId xmlns:a16="http://schemas.microsoft.com/office/drawing/2014/main" id="{B4F76916-4D9F-C247-8768-73D0725ED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835583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261926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743792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E70FF48-40F4-D102-D963-9C4647625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264696"/>
            <a:ext cx="9520158" cy="1049235"/>
          </a:xfrm>
        </p:spPr>
        <p:txBody>
          <a:bodyPr/>
          <a:lstStyle/>
          <a:p>
            <a:r>
              <a:rPr kumimoji="1" lang="en-US" altLang="ja-JP" dirty="0"/>
              <a:t>LEP and LEP2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1CE7A6-417F-1F23-4898-81233EDF5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1366973"/>
            <a:ext cx="5020714" cy="3450613"/>
          </a:xfrm>
        </p:spPr>
        <p:txBody>
          <a:bodyPr/>
          <a:lstStyle/>
          <a:p>
            <a:r>
              <a:rPr lang="en-US" altLang="ja-JP" dirty="0"/>
              <a:t>LEP: electron positron collider at CERN</a:t>
            </a:r>
          </a:p>
          <a:p>
            <a:r>
              <a:rPr lang="en-US" altLang="ja-JP" dirty="0"/>
              <a:t>27 km circumference</a:t>
            </a:r>
          </a:p>
          <a:p>
            <a:r>
              <a:rPr lang="en-US" altLang="ja-JP" dirty="0"/>
              <a:t>Superconducting magnets for interaction region: focusing quadrupole magnets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09A0DEA-2BFD-79C1-F2CA-1E5D7ABA0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391"/>
          <a:stretch/>
        </p:blipFill>
        <p:spPr>
          <a:xfrm>
            <a:off x="6555410" y="3037710"/>
            <a:ext cx="5625301" cy="329137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F776667D-DB58-962D-522B-5C91C4176E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644" y="3037709"/>
            <a:ext cx="5380131" cy="329137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7267C8B-B41F-6BBC-AC88-44ED7EF3E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593" y="1824920"/>
            <a:ext cx="5298934" cy="111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0977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KEK Lepton colliders and SC Magnets</a:t>
            </a:r>
            <a:br>
              <a:rPr kumimoji="1" lang="en-US" altLang="ja-JP" dirty="0"/>
            </a:br>
            <a:r>
              <a:rPr lang="en-US" altLang="ja-JP" dirty="0"/>
              <a:t>TRISTAN, KEKB, S-KEKB</a:t>
            </a:r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E9F54F30-199E-3A41-AE93-D540439770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250" y="2167955"/>
            <a:ext cx="6610603" cy="4100695"/>
          </a:xfrm>
        </p:spPr>
      </p:pic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BD17EE58-89F1-6942-B091-FA2717498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69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7751F5-D5DD-A742-88C6-EE609D8A6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551"/>
          <a:stretch/>
        </p:blipFill>
        <p:spPr>
          <a:xfrm>
            <a:off x="8535784" y="1293278"/>
            <a:ext cx="3441060" cy="538854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8DDF0B-FE9B-EE4D-B64F-066AAFD67CD2}"/>
              </a:ext>
            </a:extLst>
          </p:cNvPr>
          <p:cNvSpPr txBox="1"/>
          <p:nvPr/>
        </p:nvSpPr>
        <p:spPr>
          <a:xfrm>
            <a:off x="1816963" y="6268650"/>
            <a:ext cx="5367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/>
              <a:t>SuperKEKB</a:t>
            </a:r>
            <a:r>
              <a:rPr kumimoji="1" lang="en-US" altLang="ja-JP" dirty="0"/>
              <a:t> Quadrupole magnet at Collision point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61786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Shape 457"/>
          <p:cNvSpPr>
            <a:spLocks noGrp="1"/>
          </p:cNvSpPr>
          <p:nvPr>
            <p:ph type="title"/>
          </p:nvPr>
        </p:nvSpPr>
        <p:spPr>
          <a:xfrm>
            <a:off x="1534215" y="634346"/>
            <a:ext cx="7499350" cy="1143000"/>
          </a:xfrm>
          <a:prstGeom prst="rect">
            <a:avLst/>
          </a:prstGeom>
        </p:spPr>
        <p:txBody>
          <a:bodyPr/>
          <a:lstStyle/>
          <a:p>
            <a:pPr defTabSz="758951">
              <a:defRPr sz="3320">
                <a:effectLst>
                  <a:outerShdw blurRad="31623" dist="31623" dir="2700000" rotWithShape="0">
                    <a:srgbClr val="DDDDDD"/>
                  </a:outerShdw>
                </a:effectLst>
              </a:defRPr>
            </a:pPr>
            <a:r>
              <a:rPr lang="en-US" dirty="0">
                <a:latin typeface="ＭＳ ゴシック"/>
                <a:ea typeface="ＭＳ ゴシック"/>
                <a:cs typeface="ＭＳ ゴシック"/>
                <a:sym typeface="ＭＳ ゴシック"/>
              </a:rPr>
              <a:t>Multipole Field</a:t>
            </a:r>
            <a:endParaRPr dirty="0"/>
          </a:p>
        </p:txBody>
      </p:sp>
      <p:sp>
        <p:nvSpPr>
          <p:cNvPr id="54" name="スライド番号プレースホルダー 1">
            <a:extLst>
              <a:ext uri="{FF2B5EF4-FFF2-40B4-BE49-F238E27FC236}">
                <a16:creationId xmlns:a16="http://schemas.microsoft.com/office/drawing/2014/main" id="{AAC98761-5D30-D746-921D-B1F244CA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</a:t>
            </a:fld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527081" y="3084469"/>
            <a:ext cx="2986715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Normal</a:t>
            </a:r>
            <a:r>
              <a:rPr kumimoji="1" lang="en-US" altLang="ja-JP" dirty="0"/>
              <a:t> Dipole</a:t>
            </a:r>
          </a:p>
          <a:p>
            <a:r>
              <a:rPr kumimoji="1" lang="en-US" altLang="ja-JP" i="1" dirty="0"/>
              <a:t>B</a:t>
            </a:r>
            <a:r>
              <a:rPr kumimoji="1" lang="en-US" altLang="ja-JP" i="1" baseline="-25000" dirty="0"/>
              <a:t>1</a:t>
            </a:r>
            <a:r>
              <a:rPr kumimoji="1" lang="en-US" altLang="ja-JP" i="1" dirty="0"/>
              <a:t>=</a:t>
            </a:r>
            <a:r>
              <a:rPr kumimoji="1" lang="en-US" altLang="ja-JP" dirty="0"/>
              <a:t>const.</a:t>
            </a:r>
            <a:r>
              <a:rPr lang="en-US" altLang="ja-JP" dirty="0"/>
              <a:t> (zero otherwise</a:t>
            </a:r>
            <a:r>
              <a:rPr lang="ja-JP" altLang="en-US"/>
              <a:t>）</a:t>
            </a:r>
            <a:endParaRPr kumimoji="1" lang="en-US" altLang="ja-JP" i="1" baseline="-25000" dirty="0"/>
          </a:p>
          <a:p>
            <a:r>
              <a:rPr kumimoji="1" lang="en-US" altLang="ja-JP" i="1" dirty="0"/>
              <a:t>B</a:t>
            </a:r>
            <a:r>
              <a:rPr kumimoji="1" lang="en-US" altLang="ja-JP" i="1" baseline="-25000" dirty="0"/>
              <a:t>y</a:t>
            </a:r>
            <a:r>
              <a:rPr kumimoji="1" lang="en-US" altLang="ja-JP" i="1" dirty="0"/>
              <a:t>=B</a:t>
            </a:r>
            <a:r>
              <a:rPr lang="en-US" altLang="ja-JP" i="1" baseline="-25000" dirty="0"/>
              <a:t>1</a:t>
            </a:r>
          </a:p>
          <a:p>
            <a:r>
              <a:rPr lang="en-US" altLang="ja-JP" i="1" dirty="0" err="1"/>
              <a:t>B</a:t>
            </a:r>
            <a:r>
              <a:rPr lang="en-US" altLang="ja-JP" i="1" baseline="-25000" dirty="0" err="1"/>
              <a:t>x</a:t>
            </a:r>
            <a:r>
              <a:rPr lang="en-US" altLang="ja-JP" i="1" dirty="0"/>
              <a:t>=0</a:t>
            </a:r>
            <a:endParaRPr kumimoji="1" lang="en-US" altLang="ja-JP" i="1" dirty="0"/>
          </a:p>
          <a:p>
            <a:r>
              <a:rPr kumimoji="1" lang="en-US" altLang="ja-JP" dirty="0"/>
              <a:t>Uniform Field</a:t>
            </a: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3527081" y="4857676"/>
            <a:ext cx="3345788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Normal Quadrupole</a:t>
            </a:r>
          </a:p>
          <a:p>
            <a:r>
              <a:rPr kumimoji="1" lang="en-US" altLang="ja-JP" i="1" dirty="0"/>
              <a:t>B</a:t>
            </a:r>
            <a:r>
              <a:rPr kumimoji="1" lang="en-US" altLang="ja-JP" i="1" baseline="-25000" dirty="0"/>
              <a:t>2</a:t>
            </a:r>
            <a:r>
              <a:rPr kumimoji="1" lang="en-US" altLang="ja-JP" i="1" dirty="0"/>
              <a:t>=G</a:t>
            </a:r>
            <a:r>
              <a:rPr kumimoji="1" lang="en-US" altLang="ja-JP" i="1" baseline="-25000" dirty="0"/>
              <a:t>0</a:t>
            </a:r>
            <a:r>
              <a:rPr kumimoji="1" lang="en-US" altLang="ja-JP" dirty="0"/>
              <a:t>=const.</a:t>
            </a:r>
            <a:r>
              <a:rPr lang="en-US" altLang="ja-JP" dirty="0"/>
              <a:t> (zero otherwise</a:t>
            </a:r>
            <a:r>
              <a:rPr lang="ja-JP" altLang="en-US"/>
              <a:t>）</a:t>
            </a:r>
            <a:endParaRPr lang="en-US" altLang="ja-JP" dirty="0"/>
          </a:p>
          <a:p>
            <a:r>
              <a:rPr kumimoji="1" lang="en-US" altLang="ja-JP" i="1" dirty="0" err="1"/>
              <a:t>B</a:t>
            </a:r>
            <a:r>
              <a:rPr kumimoji="1" lang="en-US" altLang="ja-JP" i="1" baseline="-25000" dirty="0" err="1"/>
              <a:t>y</a:t>
            </a:r>
            <a:r>
              <a:rPr kumimoji="1" lang="en-US" altLang="ja-JP" i="1" dirty="0" err="1"/>
              <a:t>+iB</a:t>
            </a:r>
            <a:r>
              <a:rPr kumimoji="1" lang="en-US" altLang="ja-JP" i="1" baseline="-25000" dirty="0" err="1"/>
              <a:t>x</a:t>
            </a:r>
            <a:r>
              <a:rPr kumimoji="1" lang="en-US" altLang="ja-JP" i="1" dirty="0"/>
              <a:t>=G</a:t>
            </a:r>
            <a:r>
              <a:rPr kumimoji="1" lang="en-US" altLang="ja-JP" i="1" baseline="-25000" dirty="0"/>
              <a:t>0</a:t>
            </a:r>
            <a:r>
              <a:rPr kumimoji="1" lang="en-US" altLang="ja-JP" i="1" dirty="0"/>
              <a:t>/r</a:t>
            </a:r>
            <a:r>
              <a:rPr kumimoji="1" lang="en-US" altLang="ja-JP" i="1" baseline="-25000" dirty="0"/>
              <a:t>0</a:t>
            </a:r>
            <a:r>
              <a:rPr kumimoji="1" lang="en-US" altLang="ja-JP" i="1" dirty="0"/>
              <a:t>(</a:t>
            </a:r>
            <a:r>
              <a:rPr kumimoji="1" lang="en-US" altLang="ja-JP" i="1" dirty="0" err="1"/>
              <a:t>x+iy</a:t>
            </a:r>
            <a:r>
              <a:rPr kumimoji="1" lang="en-US" altLang="ja-JP" i="1" dirty="0"/>
              <a:t>), G</a:t>
            </a:r>
            <a:r>
              <a:rPr kumimoji="1" lang="en-US" altLang="ja-JP" i="1" baseline="-25000" dirty="0"/>
              <a:t>0</a:t>
            </a:r>
            <a:r>
              <a:rPr kumimoji="1" lang="en-US" altLang="ja-JP" i="1" dirty="0"/>
              <a:t>/r</a:t>
            </a:r>
            <a:r>
              <a:rPr kumimoji="1" lang="en-US" altLang="ja-JP" i="1" baseline="-25000" dirty="0"/>
              <a:t>0</a:t>
            </a:r>
            <a:r>
              <a:rPr kumimoji="1" lang="en-US" altLang="ja-JP" i="1" dirty="0"/>
              <a:t>=g</a:t>
            </a:r>
            <a:r>
              <a:rPr kumimoji="1" lang="en-US" altLang="ja-JP" i="1" baseline="-25000" dirty="0"/>
              <a:t>0</a:t>
            </a:r>
            <a:endParaRPr kumimoji="1" lang="en-US" altLang="ja-JP" dirty="0"/>
          </a:p>
          <a:p>
            <a:r>
              <a:rPr kumimoji="1" lang="en-US" altLang="ja-JP" i="1" dirty="0"/>
              <a:t>B</a:t>
            </a:r>
            <a:r>
              <a:rPr kumimoji="1" lang="en-US" altLang="ja-JP" i="1" baseline="-25000" dirty="0"/>
              <a:t>y</a:t>
            </a:r>
            <a:r>
              <a:rPr kumimoji="1" lang="en-US" altLang="ja-JP" i="1" dirty="0"/>
              <a:t>=g</a:t>
            </a:r>
            <a:r>
              <a:rPr kumimoji="1" lang="en-US" altLang="ja-JP" i="1" baseline="-25000" dirty="0"/>
              <a:t>0</a:t>
            </a:r>
            <a:r>
              <a:rPr kumimoji="1" lang="en-US" altLang="ja-JP" i="1" dirty="0"/>
              <a:t>x</a:t>
            </a:r>
          </a:p>
          <a:p>
            <a:r>
              <a:rPr lang="en-US" altLang="ja-JP" i="1" dirty="0" err="1"/>
              <a:t>B</a:t>
            </a:r>
            <a:r>
              <a:rPr lang="en-US" altLang="ja-JP" i="1" baseline="-25000" dirty="0" err="1"/>
              <a:t>x</a:t>
            </a:r>
            <a:r>
              <a:rPr lang="en-US" altLang="ja-JP" i="1" dirty="0"/>
              <a:t>=g</a:t>
            </a:r>
            <a:r>
              <a:rPr lang="en-US" altLang="ja-JP" i="1" baseline="-25000" dirty="0"/>
              <a:t>0</a:t>
            </a:r>
            <a:r>
              <a:rPr lang="en-US" altLang="ja-JP" i="1" dirty="0"/>
              <a:t>y</a:t>
            </a:r>
            <a:endParaRPr kumimoji="1" lang="en-US" altLang="ja-JP" i="1" dirty="0"/>
          </a:p>
          <a:p>
            <a:r>
              <a:rPr lang="en-US" altLang="ja-JP" dirty="0"/>
              <a:t>Uniform Gradient Field</a:t>
            </a:r>
            <a:endParaRPr kumimoji="1" lang="en-US" altLang="ja-JP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テキスト ボックス 2"/>
              <p:cNvSpPr txBox="1"/>
              <p:nvPr/>
            </p:nvSpPr>
            <p:spPr>
              <a:xfrm>
                <a:off x="7898545" y="3368446"/>
                <a:ext cx="3348994" cy="2543389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kumimoji="1" lang="en-US" altLang="ja-JP" dirty="0"/>
                  <a:t>2n</a:t>
                </a:r>
                <a:r>
                  <a:rPr lang="en-US" altLang="ja-JP" dirty="0"/>
                  <a:t>-pole field</a:t>
                </a:r>
                <a:endParaRPr kumimoji="1" lang="en-US" altLang="ja-JP" dirty="0"/>
              </a:p>
              <a:p>
                <a:r>
                  <a:rPr lang="en-US" altLang="ja-JP" i="1" dirty="0"/>
                  <a:t>B</a:t>
                </a:r>
                <a:r>
                  <a:rPr lang="en-US" altLang="ja-JP" i="1" baseline="-25000" dirty="0"/>
                  <a:t>n</a:t>
                </a:r>
                <a:r>
                  <a:rPr lang="en-US" altLang="ja-JP" i="1" dirty="0"/>
                  <a:t>=</a:t>
                </a:r>
                <a:r>
                  <a:rPr lang="en-US" altLang="ja-JP" i="1" dirty="0" err="1"/>
                  <a:t>K</a:t>
                </a:r>
                <a:r>
                  <a:rPr lang="en-US" altLang="ja-JP" i="1" baseline="-25000" dirty="0" err="1"/>
                  <a:t>n</a:t>
                </a:r>
                <a:r>
                  <a:rPr lang="en-US" altLang="ja-JP" dirty="0"/>
                  <a:t>=const. (zero otherwise</a:t>
                </a:r>
                <a:r>
                  <a:rPr lang="ja-JP" altLang="en-US"/>
                  <a:t>）</a:t>
                </a:r>
                <a:endParaRPr lang="en-US" altLang="ja-JP" dirty="0"/>
              </a:p>
              <a:p>
                <a:r>
                  <a:rPr lang="en-US" altLang="ja-JP" i="1" dirty="0" err="1"/>
                  <a:t>B</a:t>
                </a:r>
                <a:r>
                  <a:rPr lang="en-US" altLang="ja-JP" i="1" baseline="-25000" dirty="0" err="1"/>
                  <a:t>y</a:t>
                </a:r>
                <a:r>
                  <a:rPr lang="en-US" altLang="ja-JP" i="1" dirty="0" err="1"/>
                  <a:t>+iB</a:t>
                </a:r>
                <a:r>
                  <a:rPr lang="en-US" altLang="ja-JP" i="1" baseline="-25000" dirty="0" err="1"/>
                  <a:t>x</a:t>
                </a:r>
                <a:r>
                  <a:rPr lang="en-US" altLang="ja-JP" i="1" dirty="0"/>
                  <a:t>=</a:t>
                </a:r>
                <a:r>
                  <a:rPr lang="en-US" altLang="ja-JP" i="1" dirty="0" err="1"/>
                  <a:t>K</a:t>
                </a:r>
                <a:r>
                  <a:rPr lang="en-US" altLang="ja-JP" i="1" baseline="-25000" dirty="0" err="1"/>
                  <a:t>n</a:t>
                </a:r>
                <a:r>
                  <a:rPr lang="en-US" altLang="ja-JP" i="1" dirty="0"/>
                  <a:t>/r</a:t>
                </a:r>
                <a:r>
                  <a:rPr lang="en-US" altLang="ja-JP" i="1" baseline="-25000" dirty="0"/>
                  <a:t>0</a:t>
                </a:r>
                <a:r>
                  <a:rPr lang="en-US" altLang="ja-JP" i="1" baseline="30000" dirty="0"/>
                  <a:t>n</a:t>
                </a:r>
                <a:r>
                  <a:rPr lang="en-US" altLang="ja-JP" i="1" dirty="0"/>
                  <a:t>(</a:t>
                </a:r>
                <a:r>
                  <a:rPr lang="en-US" altLang="ja-JP" i="1" dirty="0" err="1"/>
                  <a:t>x+iy</a:t>
                </a:r>
                <a:r>
                  <a:rPr lang="en-US" altLang="ja-JP" i="1" dirty="0"/>
                  <a:t>)</a:t>
                </a:r>
                <a:r>
                  <a:rPr lang="en-US" altLang="ja-JP" i="1" baseline="30000" dirty="0"/>
                  <a:t>n</a:t>
                </a:r>
              </a:p>
              <a:p>
                <a:r>
                  <a:rPr kumimoji="1" lang="en-US" altLang="ja-JP" dirty="0"/>
                  <a:t>On</a:t>
                </a:r>
                <a:r>
                  <a:rPr kumimoji="1" lang="en-US" altLang="ja-JP" i="1" dirty="0"/>
                  <a:t> x-axis</a:t>
                </a:r>
                <a:r>
                  <a:rPr kumimoji="1" lang="ja-JP" altLang="en-US"/>
                  <a:t>（</a:t>
                </a:r>
                <a:r>
                  <a:rPr kumimoji="1" lang="en-US" altLang="ja-JP" i="1" dirty="0"/>
                  <a:t>y</a:t>
                </a:r>
                <a:r>
                  <a:rPr kumimoji="1" lang="en-US" altLang="ja-JP" dirty="0"/>
                  <a:t>=0</a:t>
                </a:r>
                <a:r>
                  <a:rPr kumimoji="1" lang="ja-JP" altLang="en-US"/>
                  <a:t>）</a:t>
                </a:r>
                <a:endParaRPr kumimoji="1" lang="en-US" altLang="ja-JP" dirty="0"/>
              </a:p>
              <a:p>
                <a:r>
                  <a:rPr lang="en-US" altLang="ja-JP" i="1" dirty="0"/>
                  <a:t>B</a:t>
                </a:r>
                <a:r>
                  <a:rPr lang="en-US" altLang="ja-JP" i="1" baseline="-25000" dirty="0"/>
                  <a:t>y</a:t>
                </a:r>
                <a:r>
                  <a:rPr lang="en-US" altLang="ja-JP" i="1" dirty="0"/>
                  <a:t>=</a:t>
                </a:r>
                <a:r>
                  <a:rPr lang="en-US" altLang="ja-JP" i="1" dirty="0" err="1"/>
                  <a:t>K</a:t>
                </a:r>
                <a:r>
                  <a:rPr lang="en-US" altLang="ja-JP" i="1" baseline="-25000" dirty="0" err="1"/>
                  <a:t>n</a:t>
                </a:r>
                <a:r>
                  <a:rPr lang="en-US" altLang="ja-JP" i="1" dirty="0"/>
                  <a:t>(x/r</a:t>
                </a:r>
                <a:r>
                  <a:rPr lang="en-US" altLang="ja-JP" i="1" baseline="-25000" dirty="0"/>
                  <a:t>0</a:t>
                </a:r>
                <a:r>
                  <a:rPr lang="en-US" altLang="ja-JP" i="1" dirty="0"/>
                  <a:t>)</a:t>
                </a:r>
                <a:r>
                  <a:rPr lang="en-US" altLang="ja-JP" i="1" baseline="30000" dirty="0"/>
                  <a:t>n</a:t>
                </a:r>
              </a:p>
              <a:p>
                <a:endParaRPr lang="en-US" altLang="ja-JP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b="0" i="1" smtClean="0">
                              <a:latin typeface="Cambria Math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b="0" i="1" smtClean="0">
                              <a:latin typeface="Cambria Math" charset="0"/>
                            </a:rPr>
                            <m:t>𝑦</m:t>
                          </m:r>
                        </m:sub>
                      </m:sSub>
                      <m:r>
                        <a:rPr lang="mr-IN" altLang="ja-JP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mr-IN" altLang="ja-JP" b="0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altLang="ja-JP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𝑛</m:t>
                          </m:r>
                          <m:r>
                            <a:rPr lang="en-US" altLang="ja-JP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=1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altLang="ja-JP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altLang="ja-JP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altLang="ja-JP" b="0" i="1" smtClean="0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mr-IN" altLang="ja-JP" b="0" i="1" smtClean="0">
                                      <a:latin typeface="Cambria Math" panose="02040503050406030204" pitchFamily="18" charset="0"/>
                                      <a:ea typeface="Cambria Math" charset="0"/>
                                      <a:cs typeface="Cambria Math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skw"/>
                                      <m:ctrlPr>
                                        <a:rPr lang="mr-IN" altLang="ja-JP" b="0" i="1" smtClean="0">
                                          <a:latin typeface="Cambria Math" panose="02040503050406030204" pitchFamily="18" charset="0"/>
                                          <a:ea typeface="Cambria Math" charset="0"/>
                                          <a:cs typeface="Cambria Math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altLang="ja-JP" b="0" i="1" smtClean="0">
                                          <a:latin typeface="Cambria Math" charset="0"/>
                                          <a:ea typeface="Cambria Math" charset="0"/>
                                          <a:cs typeface="Cambria Math" charset="0"/>
                                        </a:rPr>
                                        <m:t>𝑥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altLang="ja-JP" b="0" i="1" smtClean="0">
                                              <a:latin typeface="Cambria Math" panose="02040503050406030204" pitchFamily="18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altLang="ja-JP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en-US" altLang="ja-JP" b="0" i="1" smtClean="0">
                                              <a:latin typeface="Cambria Math" charset="0"/>
                                              <a:ea typeface="Cambria Math" charset="0"/>
                                              <a:cs typeface="Cambria Math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en-US" altLang="ja-JP" b="0" i="1" smtClean="0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ja-JP" dirty="0"/>
              </a:p>
              <a:p>
                <a:endParaRPr kumimoji="1" lang="ja-JP" altLang="en-US" dirty="0"/>
              </a:p>
            </p:txBody>
          </p:sp>
        </mc:Choice>
        <mc:Fallback xmlns=""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545" y="3368446"/>
                <a:ext cx="3348994" cy="2543389"/>
              </a:xfrm>
              <a:prstGeom prst="rect">
                <a:avLst/>
              </a:prstGeom>
              <a:blipFill>
                <a:blip r:embed="rId2"/>
                <a:stretch>
                  <a:fillRect l="-1509" t="-498" r="-377" b="-4427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FA34D28-D572-4944-B71F-14465F5D7B7E}"/>
              </a:ext>
            </a:extLst>
          </p:cNvPr>
          <p:cNvGrpSpPr>
            <a:grpSpLocks noChangeAspect="1"/>
          </p:cNvGrpSpPr>
          <p:nvPr/>
        </p:nvGrpSpPr>
        <p:grpSpPr>
          <a:xfrm>
            <a:off x="393354" y="4151192"/>
            <a:ext cx="3145568" cy="3145568"/>
            <a:chOff x="5551676" y="3349129"/>
            <a:chExt cx="4129878" cy="4129878"/>
          </a:xfrm>
        </p:grpSpPr>
        <p:grpSp>
          <p:nvGrpSpPr>
            <p:cNvPr id="9" name="グループ化 8">
              <a:extLst>
                <a:ext uri="{FF2B5EF4-FFF2-40B4-BE49-F238E27FC236}">
                  <a16:creationId xmlns:a16="http://schemas.microsoft.com/office/drawing/2014/main" id="{216EB3F2-B850-1643-85A1-3C21CB9EFF7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06279" y="5151555"/>
              <a:ext cx="2285877" cy="412333"/>
              <a:chOff x="3210820" y="4852149"/>
              <a:chExt cx="3062437" cy="552411"/>
            </a:xfrm>
          </p:grpSpPr>
          <p:sp>
            <p:nvSpPr>
              <p:cNvPr id="45" name="矢印: 下 101">
                <a:extLst>
                  <a:ext uri="{FF2B5EF4-FFF2-40B4-BE49-F238E27FC236}">
                    <a16:creationId xmlns:a16="http://schemas.microsoft.com/office/drawing/2014/main" id="{C75C1417-932B-054A-B70F-07AF9E6FB4A2}"/>
                  </a:ext>
                </a:extLst>
              </p:cNvPr>
              <p:cNvSpPr/>
              <p:nvPr/>
            </p:nvSpPr>
            <p:spPr>
              <a:xfrm rot="16200000">
                <a:off x="3541691" y="5080684"/>
                <a:ext cx="228443" cy="247999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4B86A7FA-A9C3-8B4F-8EF1-EB27AF68A8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10820" y="4852149"/>
                <a:ext cx="360000" cy="530381"/>
              </a:xfrm>
              <a:prstGeom prst="rect">
                <a:avLst/>
              </a:prstGeom>
            </p:spPr>
          </p:pic>
          <p:sp>
            <p:nvSpPr>
              <p:cNvPr id="47" name="矢印: 下 104">
                <a:extLst>
                  <a:ext uri="{FF2B5EF4-FFF2-40B4-BE49-F238E27FC236}">
                    <a16:creationId xmlns:a16="http://schemas.microsoft.com/office/drawing/2014/main" id="{1AC7B65F-E093-8540-B4F6-742C85435550}"/>
                  </a:ext>
                </a:extLst>
              </p:cNvPr>
              <p:cNvSpPr/>
              <p:nvPr/>
            </p:nvSpPr>
            <p:spPr>
              <a:xfrm rot="16200000">
                <a:off x="4413531" y="5157185"/>
                <a:ext cx="154675" cy="135043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pic>
            <p:nvPicPr>
              <p:cNvPr id="48" name="図 47">
                <a:extLst>
                  <a:ext uri="{FF2B5EF4-FFF2-40B4-BE49-F238E27FC236}">
                    <a16:creationId xmlns:a16="http://schemas.microsoft.com/office/drawing/2014/main" id="{4B68B1CC-26F3-AF49-A755-A668DD4E3D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81796" y="4864940"/>
                <a:ext cx="360000" cy="530382"/>
              </a:xfrm>
              <a:prstGeom prst="rect">
                <a:avLst/>
              </a:prstGeom>
            </p:spPr>
          </p:pic>
          <p:sp>
            <p:nvSpPr>
              <p:cNvPr id="49" name="矢印: 下 105">
                <a:extLst>
                  <a:ext uri="{FF2B5EF4-FFF2-40B4-BE49-F238E27FC236}">
                    <a16:creationId xmlns:a16="http://schemas.microsoft.com/office/drawing/2014/main" id="{383D8ED2-58FB-194C-9740-8885E2FECDB5}"/>
                  </a:ext>
                </a:extLst>
              </p:cNvPr>
              <p:cNvSpPr/>
              <p:nvPr/>
            </p:nvSpPr>
            <p:spPr>
              <a:xfrm rot="5400000" flipH="1">
                <a:off x="5696487" y="5096047"/>
                <a:ext cx="228443" cy="247999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pic>
            <p:nvPicPr>
              <p:cNvPr id="50" name="図 49">
                <a:extLst>
                  <a:ext uri="{FF2B5EF4-FFF2-40B4-BE49-F238E27FC236}">
                    <a16:creationId xmlns:a16="http://schemas.microsoft.com/office/drawing/2014/main" id="{6F3A9723-6ED2-BD40-9D7E-ED1B35C4C5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13257" y="4872482"/>
                <a:ext cx="360000" cy="530381"/>
              </a:xfrm>
              <a:prstGeom prst="rect">
                <a:avLst/>
              </a:prstGeom>
            </p:spPr>
          </p:pic>
          <p:sp>
            <p:nvSpPr>
              <p:cNvPr id="51" name="矢印: 下 107">
                <a:extLst>
                  <a:ext uri="{FF2B5EF4-FFF2-40B4-BE49-F238E27FC236}">
                    <a16:creationId xmlns:a16="http://schemas.microsoft.com/office/drawing/2014/main" id="{9A5F121F-D0A4-474E-BF81-9BBCA2BDC354}"/>
                  </a:ext>
                </a:extLst>
              </p:cNvPr>
              <p:cNvSpPr/>
              <p:nvPr/>
            </p:nvSpPr>
            <p:spPr>
              <a:xfrm rot="5400000" flipH="1">
                <a:off x="4906844" y="5157554"/>
                <a:ext cx="154675" cy="135043"/>
              </a:xfrm>
              <a:prstGeom prst="downArrow">
                <a:avLst/>
              </a:prstGeom>
              <a:solidFill>
                <a:srgbClr val="FFFF00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800"/>
              </a:p>
            </p:txBody>
          </p:sp>
          <p:pic>
            <p:nvPicPr>
              <p:cNvPr id="52" name="図 51">
                <a:extLst>
                  <a:ext uri="{FF2B5EF4-FFF2-40B4-BE49-F238E27FC236}">
                    <a16:creationId xmlns:a16="http://schemas.microsoft.com/office/drawing/2014/main" id="{9D3BD0DE-1572-2546-9331-6E3710DEB3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35091" y="4874178"/>
                <a:ext cx="360000" cy="530382"/>
              </a:xfrm>
              <a:prstGeom prst="rect">
                <a:avLst/>
              </a:prstGeom>
            </p:spPr>
          </p:pic>
        </p:grpSp>
        <p:grpSp>
          <p:nvGrpSpPr>
            <p:cNvPr id="10" name="グループ化 9">
              <a:extLst>
                <a:ext uri="{FF2B5EF4-FFF2-40B4-BE49-F238E27FC236}">
                  <a16:creationId xmlns:a16="http://schemas.microsoft.com/office/drawing/2014/main" id="{B2DF426B-85D8-EB44-86F7-3BFB56348F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551676" y="3349129"/>
              <a:ext cx="4129878" cy="4129878"/>
              <a:chOff x="604198" y="2060848"/>
              <a:chExt cx="5912018" cy="5912018"/>
            </a:xfrm>
          </p:grpSpPr>
          <p:grpSp>
            <p:nvGrpSpPr>
              <p:cNvPr id="11" name="グループ化 10">
                <a:extLst>
                  <a:ext uri="{FF2B5EF4-FFF2-40B4-BE49-F238E27FC236}">
                    <a16:creationId xmlns:a16="http://schemas.microsoft.com/office/drawing/2014/main" id="{829E5968-1511-6B4B-80D8-A138D68A5A0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04198" y="2060848"/>
                <a:ext cx="5912018" cy="5912018"/>
                <a:chOff x="3275347" y="4292951"/>
                <a:chExt cx="3243342" cy="3240345"/>
              </a:xfrm>
            </p:grpSpPr>
            <p:sp>
              <p:nvSpPr>
                <p:cNvPr id="37" name="部分円 11">
                  <a:extLst>
                    <a:ext uri="{FF2B5EF4-FFF2-40B4-BE49-F238E27FC236}">
                      <a16:creationId xmlns:a16="http://schemas.microsoft.com/office/drawing/2014/main" id="{71D4B8EC-962C-EF4D-849E-7DA9113ACF18}"/>
                    </a:ext>
                  </a:extLst>
                </p:cNvPr>
                <p:cNvSpPr/>
                <p:nvPr/>
              </p:nvSpPr>
              <p:spPr>
                <a:xfrm>
                  <a:off x="5078689" y="609313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部分円 12">
                  <a:extLst>
                    <a:ext uri="{FF2B5EF4-FFF2-40B4-BE49-F238E27FC236}">
                      <a16:creationId xmlns:a16="http://schemas.microsoft.com/office/drawing/2014/main" id="{A64E17A7-7A48-CA47-8B74-DB93903E9D59}"/>
                    </a:ext>
                  </a:extLst>
                </p:cNvPr>
                <p:cNvSpPr/>
                <p:nvPr/>
              </p:nvSpPr>
              <p:spPr>
                <a:xfrm flipV="1">
                  <a:off x="5078689" y="4292951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39" name="部分円 13">
                  <a:extLst>
                    <a:ext uri="{FF2B5EF4-FFF2-40B4-BE49-F238E27FC236}">
                      <a16:creationId xmlns:a16="http://schemas.microsoft.com/office/drawing/2014/main" id="{6850C3B4-C4FE-444A-99AB-301A922C1A52}"/>
                    </a:ext>
                  </a:extLst>
                </p:cNvPr>
                <p:cNvSpPr/>
                <p:nvPr/>
              </p:nvSpPr>
              <p:spPr>
                <a:xfrm flipH="1">
                  <a:off x="3275347" y="609329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r"/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0" name="部分円 14">
                  <a:extLst>
                    <a:ext uri="{FF2B5EF4-FFF2-40B4-BE49-F238E27FC236}">
                      <a16:creationId xmlns:a16="http://schemas.microsoft.com/office/drawing/2014/main" id="{5D8B666C-2E20-0745-8111-5EEAEA56007C}"/>
                    </a:ext>
                  </a:extLst>
                </p:cNvPr>
                <p:cNvSpPr/>
                <p:nvPr/>
              </p:nvSpPr>
              <p:spPr>
                <a:xfrm flipH="1" flipV="1">
                  <a:off x="3277467" y="4293256"/>
                  <a:ext cx="1440000" cy="1440000"/>
                </a:xfrm>
                <a:prstGeom prst="pie">
                  <a:avLst>
                    <a:gd name="adj1" fmla="val 10800487"/>
                    <a:gd name="adj2" fmla="val 16200000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1" name="テキスト ボックス 40">
                  <a:extLst>
                    <a:ext uri="{FF2B5EF4-FFF2-40B4-BE49-F238E27FC236}">
                      <a16:creationId xmlns:a16="http://schemas.microsoft.com/office/drawing/2014/main" id="{940C7E77-79DD-8F48-880F-939E74F828B7}"/>
                    </a:ext>
                  </a:extLst>
                </p:cNvPr>
                <p:cNvSpPr txBox="1"/>
                <p:nvPr/>
              </p:nvSpPr>
              <p:spPr>
                <a:xfrm>
                  <a:off x="5077221" y="5160407"/>
                  <a:ext cx="740039" cy="3804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ja-JP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2" name="テキスト ボックス 41">
                  <a:extLst>
                    <a:ext uri="{FF2B5EF4-FFF2-40B4-BE49-F238E27FC236}">
                      <a16:creationId xmlns:a16="http://schemas.microsoft.com/office/drawing/2014/main" id="{E689727C-000D-B642-96E3-E0A8CA2A643D}"/>
                    </a:ext>
                  </a:extLst>
                </p:cNvPr>
                <p:cNvSpPr txBox="1"/>
                <p:nvPr/>
              </p:nvSpPr>
              <p:spPr>
                <a:xfrm>
                  <a:off x="3980839" y="6269339"/>
                  <a:ext cx="740039" cy="3804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kumimoji="1" lang="en-US" altLang="ja-JP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S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3" name="テキスト ボックス 42">
                  <a:extLst>
                    <a:ext uri="{FF2B5EF4-FFF2-40B4-BE49-F238E27FC236}">
                      <a16:creationId xmlns:a16="http://schemas.microsoft.com/office/drawing/2014/main" id="{12D8B6BC-7DA1-634A-A972-CCE687DCF4FC}"/>
                    </a:ext>
                  </a:extLst>
                </p:cNvPr>
                <p:cNvSpPr txBox="1"/>
                <p:nvPr/>
              </p:nvSpPr>
              <p:spPr>
                <a:xfrm>
                  <a:off x="3989240" y="5176715"/>
                  <a:ext cx="740039" cy="3804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ja-JP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4" name="テキスト ボックス 43">
                  <a:extLst>
                    <a:ext uri="{FF2B5EF4-FFF2-40B4-BE49-F238E27FC236}">
                      <a16:creationId xmlns:a16="http://schemas.microsoft.com/office/drawing/2014/main" id="{B203F22F-F4BD-4D41-B743-025F4010AE34}"/>
                    </a:ext>
                  </a:extLst>
                </p:cNvPr>
                <p:cNvSpPr txBox="1"/>
                <p:nvPr/>
              </p:nvSpPr>
              <p:spPr>
                <a:xfrm>
                  <a:off x="5076056" y="6286472"/>
                  <a:ext cx="740039" cy="380460"/>
                </a:xfrm>
                <a:prstGeom prst="rect">
                  <a:avLst/>
                </a:prstGeom>
                <a:noFill/>
              </p:spPr>
              <p:txBody>
                <a:bodyPr wrap="square" rtlCol="0" anchor="ctr">
                  <a:spAutoFit/>
                </a:bodyPr>
                <a:lstStyle/>
                <a:p>
                  <a:pPr algn="ctr"/>
                  <a:r>
                    <a:rPr lang="en-US" altLang="ja-JP" b="1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N</a:t>
                  </a:r>
                  <a:endParaRPr kumimoji="1" lang="ja-JP" altLang="en-US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12" name="グループ化 11">
                <a:extLst>
                  <a:ext uri="{FF2B5EF4-FFF2-40B4-BE49-F238E27FC236}">
                    <a16:creationId xmlns:a16="http://schemas.microsoft.com/office/drawing/2014/main" id="{8A450EAF-EC00-704C-8798-57C0D2531F81}"/>
                  </a:ext>
                </a:extLst>
              </p:cNvPr>
              <p:cNvGrpSpPr/>
              <p:nvPr/>
            </p:nvGrpSpPr>
            <p:grpSpPr>
              <a:xfrm>
                <a:off x="3944153" y="4361329"/>
                <a:ext cx="1131903" cy="1310764"/>
                <a:chOff x="6010227" y="4542064"/>
                <a:chExt cx="937580" cy="1085850"/>
              </a:xfrm>
            </p:grpSpPr>
            <p:sp>
              <p:nvSpPr>
                <p:cNvPr id="32" name="フリーフォーム: 図形 35">
                  <a:extLst>
                    <a:ext uri="{FF2B5EF4-FFF2-40B4-BE49-F238E27FC236}">
                      <a16:creationId xmlns:a16="http://schemas.microsoft.com/office/drawing/2014/main" id="{C7336431-DD14-B54E-9504-21AC9F81CC25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3" name="フリーフォーム: 図形 37">
                  <a:extLst>
                    <a:ext uri="{FF2B5EF4-FFF2-40B4-BE49-F238E27FC236}">
                      <a16:creationId xmlns:a16="http://schemas.microsoft.com/office/drawing/2014/main" id="{EB43D232-881C-0447-860B-F0C8FEB81B34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4" name="フリーフォーム: 図形 38">
                  <a:extLst>
                    <a:ext uri="{FF2B5EF4-FFF2-40B4-BE49-F238E27FC236}">
                      <a16:creationId xmlns:a16="http://schemas.microsoft.com/office/drawing/2014/main" id="{1017FBB2-1AA6-FE4C-AA0A-B83FED53B887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5" name="フリーフォーム: 図形 39">
                  <a:extLst>
                    <a:ext uri="{FF2B5EF4-FFF2-40B4-BE49-F238E27FC236}">
                      <a16:creationId xmlns:a16="http://schemas.microsoft.com/office/drawing/2014/main" id="{FB247A13-9E83-C94F-9245-2F0F4A0ACF39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6" name="フリーフォーム: 図形 40">
                  <a:extLst>
                    <a:ext uri="{FF2B5EF4-FFF2-40B4-BE49-F238E27FC236}">
                      <a16:creationId xmlns:a16="http://schemas.microsoft.com/office/drawing/2014/main" id="{17C95DFE-8314-2843-8960-9F5F5546BA98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grpSp>
            <p:nvGrpSpPr>
              <p:cNvPr id="13" name="グループ化 12">
                <a:extLst>
                  <a:ext uri="{FF2B5EF4-FFF2-40B4-BE49-F238E27FC236}">
                    <a16:creationId xmlns:a16="http://schemas.microsoft.com/office/drawing/2014/main" id="{49172F35-E0A1-4848-AE6F-6B057D3F0192}"/>
                  </a:ext>
                </a:extLst>
              </p:cNvPr>
              <p:cNvGrpSpPr/>
              <p:nvPr/>
            </p:nvGrpSpPr>
            <p:grpSpPr>
              <a:xfrm flipH="1" flipV="1">
                <a:off x="2051720" y="4369915"/>
                <a:ext cx="1131903" cy="1310764"/>
                <a:chOff x="6010227" y="4542064"/>
                <a:chExt cx="937580" cy="1085850"/>
              </a:xfrm>
            </p:grpSpPr>
            <p:sp>
              <p:nvSpPr>
                <p:cNvPr id="27" name="フリーフォーム: 図形 44">
                  <a:extLst>
                    <a:ext uri="{FF2B5EF4-FFF2-40B4-BE49-F238E27FC236}">
                      <a16:creationId xmlns:a16="http://schemas.microsoft.com/office/drawing/2014/main" id="{DC29648F-3922-C540-948D-3CE98EE466B4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8" name="フリーフォーム: 図形 45">
                  <a:extLst>
                    <a:ext uri="{FF2B5EF4-FFF2-40B4-BE49-F238E27FC236}">
                      <a16:creationId xmlns:a16="http://schemas.microsoft.com/office/drawing/2014/main" id="{6C4A9324-538A-F24F-874A-D8498A612A34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9" name="フリーフォーム: 図形 46">
                  <a:extLst>
                    <a:ext uri="{FF2B5EF4-FFF2-40B4-BE49-F238E27FC236}">
                      <a16:creationId xmlns:a16="http://schemas.microsoft.com/office/drawing/2014/main" id="{91FF72BA-33A5-E144-AA78-DFDB0FFBBD8A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0" name="フリーフォーム: 図形 47">
                  <a:extLst>
                    <a:ext uri="{FF2B5EF4-FFF2-40B4-BE49-F238E27FC236}">
                      <a16:creationId xmlns:a16="http://schemas.microsoft.com/office/drawing/2014/main" id="{928F617C-72FB-F540-9144-ED8E6CA6D893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31" name="フリーフォーム: 図形 48">
                  <a:extLst>
                    <a:ext uri="{FF2B5EF4-FFF2-40B4-BE49-F238E27FC236}">
                      <a16:creationId xmlns:a16="http://schemas.microsoft.com/office/drawing/2014/main" id="{0C90F909-73C5-E347-9841-E957557923F3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grpSp>
            <p:nvGrpSpPr>
              <p:cNvPr id="14" name="グループ化 13">
                <a:extLst>
                  <a:ext uri="{FF2B5EF4-FFF2-40B4-BE49-F238E27FC236}">
                    <a16:creationId xmlns:a16="http://schemas.microsoft.com/office/drawing/2014/main" id="{4AEE9A11-CA5A-7C4B-B5E4-E6EABB19E91B}"/>
                  </a:ext>
                </a:extLst>
              </p:cNvPr>
              <p:cNvGrpSpPr/>
              <p:nvPr/>
            </p:nvGrpSpPr>
            <p:grpSpPr>
              <a:xfrm rot="5400000" flipH="1">
                <a:off x="3012738" y="3411448"/>
                <a:ext cx="1131783" cy="1310904"/>
                <a:chOff x="6010227" y="4542064"/>
                <a:chExt cx="937580" cy="1085850"/>
              </a:xfrm>
            </p:grpSpPr>
            <p:sp>
              <p:nvSpPr>
                <p:cNvPr id="22" name="フリーフォーム: 図形 51">
                  <a:extLst>
                    <a:ext uri="{FF2B5EF4-FFF2-40B4-BE49-F238E27FC236}">
                      <a16:creationId xmlns:a16="http://schemas.microsoft.com/office/drawing/2014/main" id="{AEB60815-9EB3-F944-B0BF-9CAF040DC9CD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3" name="フリーフォーム: 図形 52">
                  <a:extLst>
                    <a:ext uri="{FF2B5EF4-FFF2-40B4-BE49-F238E27FC236}">
                      <a16:creationId xmlns:a16="http://schemas.microsoft.com/office/drawing/2014/main" id="{487925E8-8FFD-E54C-A305-D793A43B0320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4" name="フリーフォーム: 図形 53">
                  <a:extLst>
                    <a:ext uri="{FF2B5EF4-FFF2-40B4-BE49-F238E27FC236}">
                      <a16:creationId xmlns:a16="http://schemas.microsoft.com/office/drawing/2014/main" id="{566D04E6-2D33-BD4D-B325-B681220931C3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5" name="フリーフォーム: 図形 54">
                  <a:extLst>
                    <a:ext uri="{FF2B5EF4-FFF2-40B4-BE49-F238E27FC236}">
                      <a16:creationId xmlns:a16="http://schemas.microsoft.com/office/drawing/2014/main" id="{187FA09E-B6C0-434F-A381-B59F29412DF9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6" name="フリーフォーム: 図形 55">
                  <a:extLst>
                    <a:ext uri="{FF2B5EF4-FFF2-40B4-BE49-F238E27FC236}">
                      <a16:creationId xmlns:a16="http://schemas.microsoft.com/office/drawing/2014/main" id="{BE68903A-C783-D347-B20C-B1791B8348DF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  <p:grpSp>
            <p:nvGrpSpPr>
              <p:cNvPr id="15" name="グループ化 14">
                <a:extLst>
                  <a:ext uri="{FF2B5EF4-FFF2-40B4-BE49-F238E27FC236}">
                    <a16:creationId xmlns:a16="http://schemas.microsoft.com/office/drawing/2014/main" id="{5756A684-3634-F144-AC85-53C12798FC9D}"/>
                  </a:ext>
                </a:extLst>
              </p:cNvPr>
              <p:cNvGrpSpPr/>
              <p:nvPr/>
            </p:nvGrpSpPr>
            <p:grpSpPr>
              <a:xfrm rot="5400000" flipV="1">
                <a:off x="2998457" y="5304000"/>
                <a:ext cx="1131783" cy="1310904"/>
                <a:chOff x="6010227" y="4542064"/>
                <a:chExt cx="937580" cy="1085850"/>
              </a:xfrm>
            </p:grpSpPr>
            <p:sp>
              <p:nvSpPr>
                <p:cNvPr id="16" name="フリーフォーム: 図形 58">
                  <a:extLst>
                    <a:ext uri="{FF2B5EF4-FFF2-40B4-BE49-F238E27FC236}">
                      <a16:creationId xmlns:a16="http://schemas.microsoft.com/office/drawing/2014/main" id="{968BE5C6-57CC-284A-B237-C0DEE31E69E6}"/>
                    </a:ext>
                  </a:extLst>
                </p:cNvPr>
                <p:cNvSpPr/>
                <p:nvPr/>
              </p:nvSpPr>
              <p:spPr>
                <a:xfrm>
                  <a:off x="6904257" y="4808764"/>
                  <a:ext cx="43550" cy="544286"/>
                </a:xfrm>
                <a:custGeom>
                  <a:avLst/>
                  <a:gdLst>
                    <a:gd name="connsiteX0" fmla="*/ 43550 w 43550"/>
                    <a:gd name="connsiteY0" fmla="*/ 544286 h 544286"/>
                    <a:gd name="connsiteX1" fmla="*/ 7 w 43550"/>
                    <a:gd name="connsiteY1" fmla="*/ 288472 h 544286"/>
                    <a:gd name="connsiteX2" fmla="*/ 40829 w 43550"/>
                    <a:gd name="connsiteY2" fmla="*/ 0 h 544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3550" h="544286">
                      <a:moveTo>
                        <a:pt x="43550" y="544286"/>
                      </a:moveTo>
                      <a:cubicBezTo>
                        <a:pt x="22005" y="461736"/>
                        <a:pt x="460" y="379186"/>
                        <a:pt x="7" y="288472"/>
                      </a:cubicBezTo>
                      <a:cubicBezTo>
                        <a:pt x="-447" y="197758"/>
                        <a:pt x="20191" y="98879"/>
                        <a:pt x="4082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17" name="フリーフォーム: 図形 59">
                  <a:extLst>
                    <a:ext uri="{FF2B5EF4-FFF2-40B4-BE49-F238E27FC236}">
                      <a16:creationId xmlns:a16="http://schemas.microsoft.com/office/drawing/2014/main" id="{5A58BDED-0030-B643-B606-E4845F04B306}"/>
                    </a:ext>
                  </a:extLst>
                </p:cNvPr>
                <p:cNvSpPr/>
                <p:nvPr/>
              </p:nvSpPr>
              <p:spPr>
                <a:xfrm>
                  <a:off x="6719204" y="4773386"/>
                  <a:ext cx="87089" cy="615043"/>
                </a:xfrm>
                <a:custGeom>
                  <a:avLst/>
                  <a:gdLst>
                    <a:gd name="connsiteX0" fmla="*/ 87089 w 87089"/>
                    <a:gd name="connsiteY0" fmla="*/ 615043 h 615043"/>
                    <a:gd name="connsiteX1" fmla="*/ 3 w 87089"/>
                    <a:gd name="connsiteY1" fmla="*/ 302078 h 615043"/>
                    <a:gd name="connsiteX2" fmla="*/ 84367 w 87089"/>
                    <a:gd name="connsiteY2" fmla="*/ 0 h 615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7089" h="615043">
                      <a:moveTo>
                        <a:pt x="87089" y="615043"/>
                      </a:moveTo>
                      <a:cubicBezTo>
                        <a:pt x="43773" y="509814"/>
                        <a:pt x="457" y="404585"/>
                        <a:pt x="3" y="302078"/>
                      </a:cubicBezTo>
                      <a:cubicBezTo>
                        <a:pt x="-451" y="199571"/>
                        <a:pt x="41958" y="99785"/>
                        <a:pt x="84367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18" name="フリーフォーム: 図形 60">
                  <a:extLst>
                    <a:ext uri="{FF2B5EF4-FFF2-40B4-BE49-F238E27FC236}">
                      <a16:creationId xmlns:a16="http://schemas.microsoft.com/office/drawing/2014/main" id="{B2F4A9D0-BC0E-3B47-8115-945DC5AAACB5}"/>
                    </a:ext>
                  </a:extLst>
                </p:cNvPr>
                <p:cNvSpPr/>
                <p:nvPr/>
              </p:nvSpPr>
              <p:spPr>
                <a:xfrm>
                  <a:off x="6501492" y="4732564"/>
                  <a:ext cx="160565" cy="704850"/>
                </a:xfrm>
                <a:custGeom>
                  <a:avLst/>
                  <a:gdLst>
                    <a:gd name="connsiteX0" fmla="*/ 160565 w 160565"/>
                    <a:gd name="connsiteY0" fmla="*/ 704850 h 704850"/>
                    <a:gd name="connsiteX1" fmla="*/ 1 w 160565"/>
                    <a:gd name="connsiteY1" fmla="*/ 329293 h 704850"/>
                    <a:gd name="connsiteX2" fmla="*/ 157844 w 160565"/>
                    <a:gd name="connsiteY2" fmla="*/ 0 h 704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60565" h="704850">
                      <a:moveTo>
                        <a:pt x="160565" y="704850"/>
                      </a:moveTo>
                      <a:cubicBezTo>
                        <a:pt x="80509" y="575809"/>
                        <a:pt x="454" y="446768"/>
                        <a:pt x="1" y="329293"/>
                      </a:cubicBezTo>
                      <a:cubicBezTo>
                        <a:pt x="-452" y="211818"/>
                        <a:pt x="127455" y="53975"/>
                        <a:pt x="157844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19" name="フリーフォーム: 図形 61">
                  <a:extLst>
                    <a:ext uri="{FF2B5EF4-FFF2-40B4-BE49-F238E27FC236}">
                      <a16:creationId xmlns:a16="http://schemas.microsoft.com/office/drawing/2014/main" id="{546F49B5-404D-1245-A332-D0C52E63BEF6}"/>
                    </a:ext>
                  </a:extLst>
                </p:cNvPr>
                <p:cNvSpPr/>
                <p:nvPr/>
              </p:nvSpPr>
              <p:spPr>
                <a:xfrm>
                  <a:off x="6256693" y="4656364"/>
                  <a:ext cx="258408" cy="857250"/>
                </a:xfrm>
                <a:custGeom>
                  <a:avLst/>
                  <a:gdLst>
                    <a:gd name="connsiteX0" fmla="*/ 225879 w 225879"/>
                    <a:gd name="connsiteY0" fmla="*/ 857250 h 857250"/>
                    <a:gd name="connsiteX1" fmla="*/ 0 w 225879"/>
                    <a:gd name="connsiteY1" fmla="*/ 421822 h 857250"/>
                    <a:gd name="connsiteX2" fmla="*/ 225879 w 225879"/>
                    <a:gd name="connsiteY2" fmla="*/ 0 h 857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5879" h="857250">
                      <a:moveTo>
                        <a:pt x="225879" y="857250"/>
                      </a:moveTo>
                      <a:cubicBezTo>
                        <a:pt x="112939" y="710973"/>
                        <a:pt x="0" y="564697"/>
                        <a:pt x="0" y="421822"/>
                      </a:cubicBezTo>
                      <a:cubicBezTo>
                        <a:pt x="0" y="278947"/>
                        <a:pt x="112939" y="139473"/>
                        <a:pt x="225879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  <p:sp>
              <p:nvSpPr>
                <p:cNvPr id="20" name="フリーフォーム: 図形 62">
                  <a:extLst>
                    <a:ext uri="{FF2B5EF4-FFF2-40B4-BE49-F238E27FC236}">
                      <a16:creationId xmlns:a16="http://schemas.microsoft.com/office/drawing/2014/main" id="{C7C4162E-E57D-C54E-BF21-42A12E20B1C8}"/>
                    </a:ext>
                  </a:extLst>
                </p:cNvPr>
                <p:cNvSpPr/>
                <p:nvPr/>
              </p:nvSpPr>
              <p:spPr>
                <a:xfrm>
                  <a:off x="6010227" y="4542064"/>
                  <a:ext cx="363359" cy="1085850"/>
                </a:xfrm>
                <a:custGeom>
                  <a:avLst/>
                  <a:gdLst>
                    <a:gd name="connsiteX0" fmla="*/ 291197 w 296640"/>
                    <a:gd name="connsiteY0" fmla="*/ 1085850 h 1085850"/>
                    <a:gd name="connsiteX1" fmla="*/ 4 w 296640"/>
                    <a:gd name="connsiteY1" fmla="*/ 544286 h 1085850"/>
                    <a:gd name="connsiteX2" fmla="*/ 296640 w 296640"/>
                    <a:gd name="connsiteY2" fmla="*/ 0 h 10858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6640" h="1085850">
                      <a:moveTo>
                        <a:pt x="291197" y="1085850"/>
                      </a:moveTo>
                      <a:cubicBezTo>
                        <a:pt x="145147" y="905555"/>
                        <a:pt x="-903" y="725261"/>
                        <a:pt x="4" y="544286"/>
                      </a:cubicBezTo>
                      <a:cubicBezTo>
                        <a:pt x="911" y="363311"/>
                        <a:pt x="148775" y="181655"/>
                        <a:pt x="296640" y="0"/>
                      </a:cubicBezTo>
                    </a:path>
                  </a:pathLst>
                </a:custGeom>
                <a:noFill/>
                <a:ln w="12700" cap="rnd">
                  <a:solidFill>
                    <a:schemeClr val="tx1"/>
                  </a:solidFill>
                  <a:tailEnd type="arrow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200"/>
                </a:p>
              </p:txBody>
            </p:sp>
          </p:grpSp>
        </p:grp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D3534FF2-83D3-C348-8578-0965238EE66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789" y="2849524"/>
            <a:ext cx="3471038" cy="19112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CEEE7D7-31ED-0A4E-95BB-43F8E3B60B24}"/>
                  </a:ext>
                </a:extLst>
              </p:cNvPr>
              <p:cNvSpPr txBox="1"/>
              <p:nvPr/>
            </p:nvSpPr>
            <p:spPr>
              <a:xfrm>
                <a:off x="5285118" y="122864"/>
                <a:ext cx="6764641" cy="285366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𝑖𝐵</m:t>
                          </m:r>
                        </m:e>
                        <m:sub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kumimoji="1" lang="en-US" altLang="ja-JP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kumimoji="1" lang="en-US" altLang="ja-JP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d>
                            <m:d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𝑖𝐴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  <m:sSup>
                            <m:sSupPr>
                              <m:ctrlP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kumimoji="1" lang="en-US" altLang="ja-JP" sz="2400" b="0" i="1" smtClean="0">
                                          <a:latin typeface="Cambria Math" panose="02040503050406030204" pitchFamily="18" charset="0"/>
                                        </a:rPr>
                                        <m:t>𝑖𝑦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1" lang="en-US" altLang="ja-JP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1" lang="en-US" altLang="ja-JP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kumimoji="1" lang="en-US" altLang="ja-JP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kumimoji="1" lang="en-US" altLang="ja-JP" sz="2400" dirty="0"/>
              </a:p>
              <a:p>
                <a:endParaRPr kumimoji="1" lang="en-US" altLang="ja-JP" sz="24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kumimoji="1" lang="en-US" altLang="ja-JP" sz="2400" dirty="0"/>
                  <a:t>: Normal 2n-pole</a:t>
                </a:r>
                <a:r>
                  <a:rPr kumimoji="1" lang="ja-JP" altLang="en-US" sz="2400"/>
                  <a:t>、</a:t>
                </a:r>
                <a:r>
                  <a:rPr lang="en-US" altLang="ja-JP" sz="2400" dirty="0"/>
                  <a:t>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altLang="ja-JP" sz="24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altLang="ja-JP" sz="2400" dirty="0"/>
                  <a:t>: Skew 2n-pole</a:t>
                </a:r>
              </a:p>
              <a:p>
                <a:endParaRPr lang="en-US" altLang="ja-JP" sz="2400" dirty="0"/>
              </a:p>
              <a:p>
                <a:endParaRPr kumimoji="1" lang="ja-JP" altLang="en-US" sz="2400"/>
              </a:p>
            </p:txBody>
          </p:sp>
        </mc:Choice>
        <mc:Fallback xmlns="">
          <p:sp>
            <p:nvSpPr>
              <p:cNvPr id="4" name="テキスト ボックス 3">
                <a:extLst>
                  <a:ext uri="{FF2B5EF4-FFF2-40B4-BE49-F238E27FC236}">
                    <a16:creationId xmlns:a16="http://schemas.microsoft.com/office/drawing/2014/main" id="{ACEEE7D7-31ED-0A4E-95BB-43F8E3B60B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5118" y="122864"/>
                <a:ext cx="6764641" cy="2853666"/>
              </a:xfrm>
              <a:prstGeom prst="rect">
                <a:avLst/>
              </a:prstGeom>
              <a:blipFill>
                <a:blip r:embed="rId6"/>
                <a:stretch>
                  <a:fillRect l="-1308" t="-4247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1A714A69-500C-1B4A-A62A-536D4F19A4AF}"/>
              </a:ext>
            </a:extLst>
          </p:cNvPr>
          <p:cNvCxnSpPr>
            <a:cxnSpLocks/>
          </p:cNvCxnSpPr>
          <p:nvPr/>
        </p:nvCxnSpPr>
        <p:spPr>
          <a:xfrm flipV="1">
            <a:off x="10862305" y="376034"/>
            <a:ext cx="0" cy="24075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矢印コネクタ 54">
            <a:extLst>
              <a:ext uri="{FF2B5EF4-FFF2-40B4-BE49-F238E27FC236}">
                <a16:creationId xmlns:a16="http://schemas.microsoft.com/office/drawing/2014/main" id="{4D559BF9-3317-134B-8567-9F22BBF68C9D}"/>
              </a:ext>
            </a:extLst>
          </p:cNvPr>
          <p:cNvCxnSpPr>
            <a:cxnSpLocks/>
          </p:cNvCxnSpPr>
          <p:nvPr/>
        </p:nvCxnSpPr>
        <p:spPr>
          <a:xfrm>
            <a:off x="9785345" y="1647451"/>
            <a:ext cx="206785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円/楕円 59">
            <a:extLst>
              <a:ext uri="{FF2B5EF4-FFF2-40B4-BE49-F238E27FC236}">
                <a16:creationId xmlns:a16="http://schemas.microsoft.com/office/drawing/2014/main" id="{F10B289A-620E-EB45-B24D-A68EFCAAB947}"/>
              </a:ext>
            </a:extLst>
          </p:cNvPr>
          <p:cNvSpPr/>
          <p:nvPr/>
        </p:nvSpPr>
        <p:spPr>
          <a:xfrm>
            <a:off x="10502305" y="1283846"/>
            <a:ext cx="720000" cy="720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400F510A-A151-9747-8CFD-C05FC0F76B80}"/>
              </a:ext>
            </a:extLst>
          </p:cNvPr>
          <p:cNvSpPr/>
          <p:nvPr/>
        </p:nvSpPr>
        <p:spPr>
          <a:xfrm>
            <a:off x="10313665" y="606047"/>
            <a:ext cx="1097280" cy="2373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N</a:t>
            </a:r>
            <a:endParaRPr kumimoji="1" lang="ja-JP" altLang="en-US"/>
          </a:p>
        </p:txBody>
      </p:sp>
      <p:sp>
        <p:nvSpPr>
          <p:cNvPr id="67" name="正方形/長方形 66">
            <a:extLst>
              <a:ext uri="{FF2B5EF4-FFF2-40B4-BE49-F238E27FC236}">
                <a16:creationId xmlns:a16="http://schemas.microsoft.com/office/drawing/2014/main" id="{24A8ECF2-32A0-1945-8471-45B6B900BC66}"/>
              </a:ext>
            </a:extLst>
          </p:cNvPr>
          <p:cNvSpPr/>
          <p:nvPr/>
        </p:nvSpPr>
        <p:spPr>
          <a:xfrm>
            <a:off x="10313665" y="2447904"/>
            <a:ext cx="1097280" cy="237347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/>
              <a:t>S</a:t>
            </a:r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9" name="正方形/長方形 448">
                <a:extLst>
                  <a:ext uri="{FF2B5EF4-FFF2-40B4-BE49-F238E27FC236}">
                    <a16:creationId xmlns:a16="http://schemas.microsoft.com/office/drawing/2014/main" id="{733BBB64-8C1D-3444-AA9E-C44F2CAD29CF}"/>
                  </a:ext>
                </a:extLst>
              </p:cNvPr>
              <p:cNvSpPr/>
              <p:nvPr/>
            </p:nvSpPr>
            <p:spPr>
              <a:xfrm>
                <a:off x="11206713" y="1594931"/>
                <a:ext cx="1206703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altLang="ja-JP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altLang="ja-JP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en-US" altLang="ja-JP" b="0" dirty="0"/>
              </a:p>
              <a:p>
                <a:r>
                  <a:rPr lang="en-US" altLang="ja-JP" sz="1200" dirty="0"/>
                  <a:t>reference </a:t>
                </a:r>
              </a:p>
              <a:p>
                <a:r>
                  <a:rPr lang="en-US" altLang="ja-JP" sz="1200" dirty="0"/>
                  <a:t>radius</a:t>
                </a:r>
                <a:endParaRPr lang="ja-JP" altLang="en-US" sz="1200"/>
              </a:p>
            </p:txBody>
          </p:sp>
        </mc:Choice>
        <mc:Fallback xmlns="">
          <p:sp>
            <p:nvSpPr>
              <p:cNvPr id="449" name="正方形/長方形 448">
                <a:extLst>
                  <a:ext uri="{FF2B5EF4-FFF2-40B4-BE49-F238E27FC236}">
                    <a16:creationId xmlns:a16="http://schemas.microsoft.com/office/drawing/2014/main" id="{733BBB64-8C1D-3444-AA9E-C44F2CAD29C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6713" y="1594931"/>
                <a:ext cx="1206703" cy="738664"/>
              </a:xfrm>
              <a:prstGeom prst="rect">
                <a:avLst/>
              </a:prstGeom>
              <a:blipFill>
                <a:blip r:embed="rId7"/>
                <a:stretch>
                  <a:fillRect b="-339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1" name="正方形/長方形 450">
                <a:extLst>
                  <a:ext uri="{FF2B5EF4-FFF2-40B4-BE49-F238E27FC236}">
                    <a16:creationId xmlns:a16="http://schemas.microsoft.com/office/drawing/2014/main" id="{2A970506-7AE0-C747-8036-968696BEEF8E}"/>
                  </a:ext>
                </a:extLst>
              </p:cNvPr>
              <p:cNvSpPr/>
              <p:nvPr/>
            </p:nvSpPr>
            <p:spPr>
              <a:xfrm>
                <a:off x="11690754" y="1302326"/>
                <a:ext cx="3727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451" name="正方形/長方形 450">
                <a:extLst>
                  <a:ext uri="{FF2B5EF4-FFF2-40B4-BE49-F238E27FC236}">
                    <a16:creationId xmlns:a16="http://schemas.microsoft.com/office/drawing/2014/main" id="{2A970506-7AE0-C747-8036-968696BEE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0754" y="1302326"/>
                <a:ext cx="37279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2" name="正方形/長方形 451">
                <a:extLst>
                  <a:ext uri="{FF2B5EF4-FFF2-40B4-BE49-F238E27FC236}">
                    <a16:creationId xmlns:a16="http://schemas.microsoft.com/office/drawing/2014/main" id="{F142C44C-5E57-FE49-BD03-D57028C4EF1B}"/>
                  </a:ext>
                </a:extLst>
              </p:cNvPr>
              <p:cNvSpPr/>
              <p:nvPr/>
            </p:nvSpPr>
            <p:spPr>
              <a:xfrm>
                <a:off x="10846112" y="167410"/>
                <a:ext cx="3761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ja-JP" i="1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ja-JP" altLang="en-US"/>
              </a:p>
            </p:txBody>
          </p:sp>
        </mc:Choice>
        <mc:Fallback xmlns="">
          <p:sp>
            <p:nvSpPr>
              <p:cNvPr id="452" name="正方形/長方形 451">
                <a:extLst>
                  <a:ext uri="{FF2B5EF4-FFF2-40B4-BE49-F238E27FC236}">
                    <a16:creationId xmlns:a16="http://schemas.microsoft.com/office/drawing/2014/main" id="{F142C44C-5E57-FE49-BD03-D57028C4EF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6112" y="167410"/>
                <a:ext cx="376193" cy="369332"/>
              </a:xfrm>
              <a:prstGeom prst="rect">
                <a:avLst/>
              </a:prstGeom>
              <a:blipFill>
                <a:blip r:embed="rId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5" name="円弧 454">
            <a:extLst>
              <a:ext uri="{FF2B5EF4-FFF2-40B4-BE49-F238E27FC236}">
                <a16:creationId xmlns:a16="http://schemas.microsoft.com/office/drawing/2014/main" id="{D54BFC1D-CF58-5645-BF88-67B5CC316F6E}"/>
              </a:ext>
            </a:extLst>
          </p:cNvPr>
          <p:cNvSpPr/>
          <p:nvPr/>
        </p:nvSpPr>
        <p:spPr>
          <a:xfrm flipH="1">
            <a:off x="10171425" y="294754"/>
            <a:ext cx="1529866" cy="2697473"/>
          </a:xfrm>
          <a:prstGeom prst="arc">
            <a:avLst>
              <a:gd name="adj1" fmla="val 18481693"/>
              <a:gd name="adj2" fmla="val 3139581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6" name="円弧 75">
            <a:extLst>
              <a:ext uri="{FF2B5EF4-FFF2-40B4-BE49-F238E27FC236}">
                <a16:creationId xmlns:a16="http://schemas.microsoft.com/office/drawing/2014/main" id="{440BC630-CDE6-A44F-8C0E-0FE4E744FBE0}"/>
              </a:ext>
            </a:extLst>
          </p:cNvPr>
          <p:cNvSpPr/>
          <p:nvPr/>
        </p:nvSpPr>
        <p:spPr>
          <a:xfrm flipH="1">
            <a:off x="10349898" y="325234"/>
            <a:ext cx="988623" cy="2697473"/>
          </a:xfrm>
          <a:prstGeom prst="arc">
            <a:avLst>
              <a:gd name="adj1" fmla="val 17748356"/>
              <a:gd name="adj2" fmla="val 3754392"/>
            </a:avLst>
          </a:prstGeom>
          <a:ln>
            <a:solidFill>
              <a:schemeClr val="tx1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6" name="上矢印 455">
                <a:extLst>
                  <a:ext uri="{FF2B5EF4-FFF2-40B4-BE49-F238E27FC236}">
                    <a16:creationId xmlns:a16="http://schemas.microsoft.com/office/drawing/2014/main" id="{8473E70D-98B1-8E48-812D-13503D8480A9}"/>
                  </a:ext>
                </a:extLst>
              </p:cNvPr>
              <p:cNvSpPr/>
              <p:nvPr/>
            </p:nvSpPr>
            <p:spPr>
              <a:xfrm>
                <a:off x="11149540" y="895879"/>
                <a:ext cx="395542" cy="340708"/>
              </a:xfrm>
              <a:prstGeom prst="upArrow">
                <a:avLst>
                  <a:gd name="adj1" fmla="val 70205"/>
                  <a:gd name="adj2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</m:oMath>
                  </m:oMathPara>
                </a14:m>
                <a:endParaRPr kumimoji="1" lang="ja-JP" altLang="en-US" sz="1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6" name="上矢印 455">
                <a:extLst>
                  <a:ext uri="{FF2B5EF4-FFF2-40B4-BE49-F238E27FC236}">
                    <a16:creationId xmlns:a16="http://schemas.microsoft.com/office/drawing/2014/main" id="{8473E70D-98B1-8E48-812D-13503D8480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49540" y="895879"/>
                <a:ext cx="395542" cy="340708"/>
              </a:xfrm>
              <a:prstGeom prst="upArrow">
                <a:avLst>
                  <a:gd name="adj1" fmla="val 70205"/>
                  <a:gd name="adj2" fmla="val 50000"/>
                </a:avLst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9" name="右矢印 458">
                <a:extLst>
                  <a:ext uri="{FF2B5EF4-FFF2-40B4-BE49-F238E27FC236}">
                    <a16:creationId xmlns:a16="http://schemas.microsoft.com/office/drawing/2014/main" id="{D837B499-1404-754F-B575-03C4D49C528C}"/>
                  </a:ext>
                </a:extLst>
              </p:cNvPr>
              <p:cNvSpPr/>
              <p:nvPr/>
            </p:nvSpPr>
            <p:spPr>
              <a:xfrm>
                <a:off x="11360197" y="1236587"/>
                <a:ext cx="362075" cy="341338"/>
              </a:xfrm>
              <a:prstGeom prst="rightArrow">
                <a:avLst>
                  <a:gd name="adj1" fmla="val 76044"/>
                  <a:gd name="adj2" fmla="val 50000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ja-JP" sz="1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ja-JP" sz="1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ja-JP" sz="1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kumimoji="1" lang="ja-JP" altLang="en-US" sz="1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59" name="右矢印 458">
                <a:extLst>
                  <a:ext uri="{FF2B5EF4-FFF2-40B4-BE49-F238E27FC236}">
                    <a16:creationId xmlns:a16="http://schemas.microsoft.com/office/drawing/2014/main" id="{D837B499-1404-754F-B575-03C4D49C52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0197" y="1236587"/>
                <a:ext cx="362075" cy="341338"/>
              </a:xfrm>
              <a:prstGeom prst="rightArrow">
                <a:avLst>
                  <a:gd name="adj1" fmla="val 76044"/>
                  <a:gd name="adj2" fmla="val 50000"/>
                </a:avLst>
              </a:prstGeom>
              <a:blipFill>
                <a:blip r:embed="rId11"/>
                <a:stretch>
                  <a:fillRect l="-3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722146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BCCB4C1F-AA17-AF41-8452-B085AF04C9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058" y="-441676"/>
            <a:ext cx="9620942" cy="6858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1B1E36BA-7984-DD44-A1F4-BDC7249E9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2571058" cy="1049235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kumimoji="1" lang="en-US" altLang="ja-JP" dirty="0"/>
              <a:t>ILC</a:t>
            </a:r>
            <a:br>
              <a:rPr kumimoji="1" lang="en-US" altLang="ja-JP" dirty="0"/>
            </a:br>
            <a:r>
              <a:rPr kumimoji="1" lang="en-US" altLang="ja-JP" dirty="0"/>
              <a:t>Magnets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BE8CF797-6AFA-6E42-8551-19C48AAFF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54" y="1212299"/>
            <a:ext cx="3233058" cy="2504151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E71CA8A2-1F2B-AD48-99F2-C65ABA0CA5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8758" y="4720871"/>
            <a:ext cx="2782143" cy="1851389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EADAAB-CAD2-5343-BC6B-FAA02F1333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4227" y="108857"/>
            <a:ext cx="5266989" cy="2030185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54459D8-C542-D143-B9CB-258F22F128B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9385" y="4180114"/>
            <a:ext cx="3610644" cy="254808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CC69DCF-81DF-314E-97C0-17FEE8BB6581}"/>
              </a:ext>
            </a:extLst>
          </p:cNvPr>
          <p:cNvSpPr txBox="1"/>
          <p:nvPr/>
        </p:nvSpPr>
        <p:spPr>
          <a:xfrm>
            <a:off x="269867" y="3763616"/>
            <a:ext cx="1255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Undulator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43AAD70-FFA7-1B4D-81A1-A022E7A9481C}"/>
              </a:ext>
            </a:extLst>
          </p:cNvPr>
          <p:cNvSpPr txBox="1"/>
          <p:nvPr/>
        </p:nvSpPr>
        <p:spPr>
          <a:xfrm>
            <a:off x="6824227" y="6543531"/>
            <a:ext cx="3655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Acceleration Region Quadrupoles</a:t>
            </a:r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4DF180B-5F2A-FE4C-A06C-05A09FF4951D}"/>
              </a:ext>
            </a:extLst>
          </p:cNvPr>
          <p:cNvSpPr txBox="1"/>
          <p:nvPr/>
        </p:nvSpPr>
        <p:spPr>
          <a:xfrm>
            <a:off x="8549829" y="2220503"/>
            <a:ext cx="3483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Interaction Region Quadrupoles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237B430-EA74-424E-B4A0-D9EB43D1C9CA}"/>
              </a:ext>
            </a:extLst>
          </p:cNvPr>
          <p:cNvSpPr txBox="1"/>
          <p:nvPr/>
        </p:nvSpPr>
        <p:spPr>
          <a:xfrm>
            <a:off x="217872" y="4628538"/>
            <a:ext cx="203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ILC magnets</a:t>
            </a:r>
          </a:p>
          <a:p>
            <a:r>
              <a:rPr lang="en-US" altLang="ja-JP" dirty="0"/>
              <a:t>Low field</a:t>
            </a:r>
          </a:p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58094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53702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2C70FD-EDB4-C248-9174-A2E2943D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96" y="629155"/>
            <a:ext cx="6360275" cy="104923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Synchrotron radiation facilities</a:t>
            </a:r>
            <a:br>
              <a:rPr kumimoji="1" lang="en-US" altLang="ja-JP" dirty="0"/>
            </a:br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A9EB40CF-1D65-874D-9AD5-B74605325E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814" y="1243581"/>
            <a:ext cx="7358930" cy="5464006"/>
          </a:xfrm>
          <a:prstGeom prst="rect">
            <a:avLst/>
          </a:prstGeom>
        </p:spPr>
      </p:pic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D6ECF2A8-54A5-5843-8EEC-D70C63EB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72</a:t>
            </a:fld>
            <a:endParaRPr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A6F515E-0BF2-AE2A-53A2-CC6A7171633C}"/>
              </a:ext>
            </a:extLst>
          </p:cNvPr>
          <p:cNvSpPr txBox="1"/>
          <p:nvPr/>
        </p:nvSpPr>
        <p:spPr>
          <a:xfrm>
            <a:off x="2022814" y="5614415"/>
            <a:ext cx="1854242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/>
              <a:t>Various SR facilities</a:t>
            </a:r>
          </a:p>
        </p:txBody>
      </p:sp>
    </p:spTree>
    <p:extLst>
      <p:ext uri="{BB962C8B-B14F-4D97-AF65-F5344CB8AC3E}">
        <p14:creationId xmlns:p14="http://schemas.microsoft.com/office/powerpoint/2010/main" val="126948004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2C70FD-EDB4-C248-9174-A2E2943D3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781" y="804520"/>
            <a:ext cx="4093310" cy="104923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SR facilities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CE0301B-D527-0443-B0D0-BF5B5832D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239" y="2296864"/>
            <a:ext cx="3317642" cy="3450613"/>
          </a:xfrm>
        </p:spPr>
        <p:txBody>
          <a:bodyPr>
            <a:normAutofit/>
          </a:bodyPr>
          <a:lstStyle/>
          <a:p>
            <a:r>
              <a:rPr kumimoji="1" lang="en-US" altLang="ja-JP" sz="2400" dirty="0"/>
              <a:t>Super-Bend</a:t>
            </a:r>
          </a:p>
          <a:p>
            <a:r>
              <a:rPr lang="en-US" altLang="ja-JP" sz="2400" dirty="0"/>
              <a:t>Traditional usage</a:t>
            </a:r>
          </a:p>
          <a:p>
            <a:pPr marL="0" indent="0">
              <a:buNone/>
            </a:pPr>
            <a:endParaRPr kumimoji="1" lang="en-US" altLang="ja-JP" sz="2400" dirty="0"/>
          </a:p>
          <a:p>
            <a:endParaRPr kumimoji="1" lang="ja-JP" altLang="en-US" sz="240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0D543F7-893C-B049-9809-22558CEB9BA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8881" y="1685364"/>
            <a:ext cx="7387528" cy="4747919"/>
          </a:xfrm>
          <a:prstGeom prst="rect">
            <a:avLst/>
          </a:prstGeom>
        </p:spPr>
      </p:pic>
      <p:pic>
        <p:nvPicPr>
          <p:cNvPr id="11" name="図 10" descr="C:\Users\mitsuda\AppData\Local\Microsoft\Windows\INetCache\Content.Word\accelerator.jpg">
            <a:extLst>
              <a:ext uri="{FF2B5EF4-FFF2-40B4-BE49-F238E27FC236}">
                <a16:creationId xmlns:a16="http://schemas.microsoft.com/office/drawing/2014/main" id="{D901CC74-49D4-BF44-B504-F0A768D9129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317" y="4242360"/>
            <a:ext cx="3604359" cy="21909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スライド番号プレースホルダー 1">
            <a:extLst>
              <a:ext uri="{FF2B5EF4-FFF2-40B4-BE49-F238E27FC236}">
                <a16:creationId xmlns:a16="http://schemas.microsoft.com/office/drawing/2014/main" id="{4C4212DB-5124-8141-8447-75AD471C6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468772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39A899-18CD-D145-B95B-2FAB15106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SR facilities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9262DCF-F720-AA4C-BAE3-AD54DE62E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2368231" cy="3450613"/>
          </a:xfrm>
        </p:spPr>
        <p:txBody>
          <a:bodyPr/>
          <a:lstStyle/>
          <a:p>
            <a:r>
              <a:rPr kumimoji="1" lang="en-US" altLang="ja-JP" dirty="0"/>
              <a:t>Wiggler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85B4479-17C4-BF48-98C9-3E16AEF0C4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8662" y="325712"/>
            <a:ext cx="6440693" cy="6206576"/>
          </a:xfrm>
          <a:prstGeom prst="rect">
            <a:avLst/>
          </a:prstGeom>
        </p:spPr>
      </p:pic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594B5C00-AD9C-5143-8BDF-C2A0AF5AE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74</a:t>
            </a:fld>
            <a:endParaRPr lang="ja-JP" altLang="en-US"/>
          </a:p>
        </p:txBody>
      </p:sp>
      <p:pic>
        <p:nvPicPr>
          <p:cNvPr id="5" name="図 4" descr="D:\paper\2018_H30_電気学会_超伝導化に向かう円形加速器調査専門委員会\技術報告書\wiggler_org.bmp">
            <a:extLst>
              <a:ext uri="{FF2B5EF4-FFF2-40B4-BE49-F238E27FC236}">
                <a16:creationId xmlns:a16="http://schemas.microsoft.com/office/drawing/2014/main" id="{C869B221-965F-9B55-3582-126A9F0DDD76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2645" y="2838848"/>
            <a:ext cx="5131684" cy="261078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A19988E-6117-712D-C1A9-2DF10956CEBC}"/>
              </a:ext>
            </a:extLst>
          </p:cNvPr>
          <p:cNvSpPr/>
          <p:nvPr/>
        </p:nvSpPr>
        <p:spPr>
          <a:xfrm>
            <a:off x="4918346" y="5466344"/>
            <a:ext cx="4010501" cy="10492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2216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04A9153-D0A1-074D-AB77-603639DAC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SR facilities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EA69CA7-5A9C-4944-86C9-A6ACF1623B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933" y="2247621"/>
            <a:ext cx="3371841" cy="3450613"/>
          </a:xfrm>
        </p:spPr>
        <p:txBody>
          <a:bodyPr/>
          <a:lstStyle/>
          <a:p>
            <a:r>
              <a:rPr kumimoji="1" lang="en-US" altLang="ja-JP" dirty="0"/>
              <a:t>Superconducting undulator</a:t>
            </a:r>
          </a:p>
          <a:p>
            <a:pPr marL="457200" lvl="1" indent="0">
              <a:buNone/>
            </a:pP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5091988-8FF3-0942-B924-9C9CE57DDB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1150" y="1638401"/>
            <a:ext cx="7462583" cy="4205274"/>
          </a:xfrm>
          <a:prstGeom prst="rect">
            <a:avLst/>
          </a:prstGeom>
        </p:spPr>
      </p:pic>
      <p:sp>
        <p:nvSpPr>
          <p:cNvPr id="5" name="スライド番号プレースホルダー 1">
            <a:extLst>
              <a:ext uri="{FF2B5EF4-FFF2-40B4-BE49-F238E27FC236}">
                <a16:creationId xmlns:a16="http://schemas.microsoft.com/office/drawing/2014/main" id="{3DA43B3E-F9CD-C143-8C4F-931945B3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75</a:t>
            </a:fld>
            <a:endParaRPr lang="ja-JP" altLang="en-US"/>
          </a:p>
        </p:txBody>
      </p:sp>
      <p:pic>
        <p:nvPicPr>
          <p:cNvPr id="6" name="図 5" descr="D:\paper\2018_H30_電気学会_超伝導化に向かう円形加速器調査専門委員会\技術報告書\wiggler_org.bmp">
            <a:extLst>
              <a:ext uri="{FF2B5EF4-FFF2-40B4-BE49-F238E27FC236}">
                <a16:creationId xmlns:a16="http://schemas.microsoft.com/office/drawing/2014/main" id="{40D20A86-B2D8-1CCF-E9DF-DDC73BAA6091}"/>
              </a:ext>
            </a:extLst>
          </p:cNvPr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6272" y="4117397"/>
            <a:ext cx="3924810" cy="177369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B9D84A-E19F-6C7F-A9DB-90890B31D80A}"/>
              </a:ext>
            </a:extLst>
          </p:cNvPr>
          <p:cNvSpPr txBox="1"/>
          <p:nvPr/>
        </p:nvSpPr>
        <p:spPr>
          <a:xfrm>
            <a:off x="4571150" y="3443524"/>
            <a:ext cx="294753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Short period undulator.      </a:t>
            </a:r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CD40253-EA6F-5C68-123E-C0215CC937E4}"/>
              </a:ext>
            </a:extLst>
          </p:cNvPr>
          <p:cNvSpPr txBox="1"/>
          <p:nvPr/>
        </p:nvSpPr>
        <p:spPr>
          <a:xfrm>
            <a:off x="9390048" y="1638401"/>
            <a:ext cx="265810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HTS tape conductor coil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15CB412-609D-7A05-B348-FBB0932518B9}"/>
              </a:ext>
            </a:extLst>
          </p:cNvPr>
          <p:cNvSpPr txBox="1"/>
          <p:nvPr/>
        </p:nvSpPr>
        <p:spPr>
          <a:xfrm>
            <a:off x="7739744" y="3326597"/>
            <a:ext cx="222900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Nb</a:t>
            </a:r>
            <a:r>
              <a:rPr kumimoji="1" lang="en-US" altLang="ja-JP" baseline="-25000" dirty="0"/>
              <a:t>3</a:t>
            </a:r>
            <a:r>
              <a:rPr kumimoji="1" lang="en-US" altLang="ja-JP" dirty="0"/>
              <a:t>Sn high current density coil</a:t>
            </a:r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06BC88D-3E03-53B9-D555-470387499F04}"/>
              </a:ext>
            </a:extLst>
          </p:cNvPr>
          <p:cNvSpPr txBox="1"/>
          <p:nvPr/>
        </p:nvSpPr>
        <p:spPr>
          <a:xfrm>
            <a:off x="4571150" y="3535351"/>
            <a:ext cx="294753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Shorter period</a:t>
            </a:r>
          </a:p>
          <a:p>
            <a:endParaRPr kumimoji="1" lang="en-US" altLang="ja-JP" dirty="0"/>
          </a:p>
          <a:p>
            <a:r>
              <a:rPr kumimoji="1" lang="en-US" altLang="ja-JP" dirty="0"/>
              <a:t>Higher brightness</a:t>
            </a:r>
          </a:p>
          <a:p>
            <a:endParaRPr kumimoji="1" lang="en-US" altLang="ja-JP" dirty="0"/>
          </a:p>
          <a:p>
            <a:r>
              <a:rPr lang="en-US" altLang="ja-JP" dirty="0"/>
              <a:t>Higher energy</a:t>
            </a:r>
          </a:p>
          <a:p>
            <a:endParaRPr lang="en-US" altLang="ja-JP" dirty="0"/>
          </a:p>
          <a:p>
            <a:r>
              <a:rPr lang="en-US" altLang="ja-JP" dirty="0"/>
              <a:t>Large fixed aperture</a:t>
            </a:r>
          </a:p>
          <a:p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A4C09DC4-359B-243F-85F8-4B9B5D48C0A6}"/>
              </a:ext>
            </a:extLst>
          </p:cNvPr>
          <p:cNvSpPr/>
          <p:nvPr/>
        </p:nvSpPr>
        <p:spPr>
          <a:xfrm>
            <a:off x="7518688" y="5074024"/>
            <a:ext cx="2306630" cy="817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905142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040744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379B6F-3986-F24D-AC6B-9F7F9BF75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Proton extraction accelerators</a:t>
            </a:r>
            <a:br>
              <a:rPr kumimoji="1" lang="en-US" altLang="ja-JP" dirty="0"/>
            </a:br>
            <a:r>
              <a:rPr kumimoji="1" lang="en-US" altLang="ja-JP" dirty="0"/>
              <a:t>J-PARC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A293E3F-4F85-874F-9B2E-2C54A46934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7655" y="2015732"/>
            <a:ext cx="4189601" cy="3450613"/>
          </a:xfrm>
        </p:spPr>
        <p:txBody>
          <a:bodyPr>
            <a:normAutofit fontScale="92500" lnSpcReduction="20000"/>
          </a:bodyPr>
          <a:lstStyle/>
          <a:p>
            <a:r>
              <a:rPr kumimoji="1" lang="en-US" altLang="ja-JP" dirty="0"/>
              <a:t>J-PARC: extraction machine</a:t>
            </a:r>
          </a:p>
          <a:p>
            <a:pPr lvl="1"/>
            <a:r>
              <a:rPr lang="en-US" altLang="ja-JP" dirty="0"/>
              <a:t>Rapid cycle synchrotron</a:t>
            </a:r>
          </a:p>
          <a:p>
            <a:pPr lvl="1"/>
            <a:r>
              <a:rPr lang="en-US" altLang="ja-JP" dirty="0"/>
              <a:t>J</a:t>
            </a:r>
            <a:r>
              <a:rPr kumimoji="1" lang="en-US" altLang="ja-JP" dirty="0"/>
              <a:t>-PARC RCS (3GeV 1MW)</a:t>
            </a:r>
            <a:r>
              <a:rPr kumimoji="1" lang="ja-JP" altLang="en-US"/>
              <a:t>：</a:t>
            </a:r>
            <a:r>
              <a:rPr kumimoji="1" lang="en-US" altLang="ja-JP" dirty="0"/>
              <a:t>25 Hz</a:t>
            </a:r>
          </a:p>
          <a:p>
            <a:pPr lvl="1"/>
            <a:r>
              <a:rPr lang="en-US" altLang="ja-JP" dirty="0"/>
              <a:t>J-PARC MR (30GeV 1MW):  ~1 Hz</a:t>
            </a:r>
          </a:p>
          <a:p>
            <a:pPr lvl="1"/>
            <a:r>
              <a:rPr lang="en-US" altLang="ja-JP" dirty="0"/>
              <a:t>Not suitable for superconducting magnets</a:t>
            </a:r>
          </a:p>
          <a:p>
            <a:r>
              <a:rPr lang="en-US" altLang="ja-JP" dirty="0"/>
              <a:t>After extraction: constant beam energy = constant magnetic field: good for superconducting magnet</a:t>
            </a:r>
          </a:p>
          <a:p>
            <a:pPr lvl="1"/>
            <a:r>
              <a:rPr kumimoji="1" lang="en-US" altLang="ja-JP" dirty="0"/>
              <a:t>J-PARC neutrino beam line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794D2664-4E5C-0142-93F3-E1EB8ACA7A0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256" y="1630729"/>
            <a:ext cx="3096256" cy="4632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 descr="J-PARC-MR-magnets-photo">
            <a:extLst>
              <a:ext uri="{FF2B5EF4-FFF2-40B4-BE49-F238E27FC236}">
                <a16:creationId xmlns:a16="http://schemas.microsoft.com/office/drawing/2014/main" id="{B1531E3B-156C-E341-8CAD-4DEE15D8818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022" y="1622882"/>
            <a:ext cx="2736215" cy="46405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483EAD-A871-7341-8669-615F95CC5A8E}"/>
              </a:ext>
            </a:extLst>
          </p:cNvPr>
          <p:cNvSpPr txBox="1"/>
          <p:nvPr/>
        </p:nvSpPr>
        <p:spPr>
          <a:xfrm>
            <a:off x="5818229" y="6263462"/>
            <a:ext cx="2394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RCS Magnets</a:t>
            </a:r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B4A763FB-C94F-894F-8B07-102922C3C3EC}"/>
              </a:ext>
            </a:extLst>
          </p:cNvPr>
          <p:cNvSpPr txBox="1"/>
          <p:nvPr/>
        </p:nvSpPr>
        <p:spPr>
          <a:xfrm>
            <a:off x="9205974" y="6310790"/>
            <a:ext cx="2321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MR Magnets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034991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Japanese Accelerators and SC Magnets</a:t>
            </a:r>
            <a:br>
              <a:rPr kumimoji="1" lang="en-US" altLang="ja-JP" dirty="0"/>
            </a:br>
            <a:r>
              <a:rPr lang="en-US" altLang="ja-JP" dirty="0"/>
              <a:t>J-PARC Neutrino Facility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238442" y="2003392"/>
            <a:ext cx="9520158" cy="3450613"/>
          </a:xfrm>
        </p:spPr>
        <p:txBody>
          <a:bodyPr/>
          <a:lstStyle/>
          <a:p>
            <a:r>
              <a:rPr kumimoji="1" lang="en-US" altLang="ja-JP" dirty="0"/>
              <a:t>Neutrino Facility needed SC magnets due to space limitation</a:t>
            </a:r>
            <a:endParaRPr kumimoji="1" lang="ja-JP" altLang="en-US"/>
          </a:p>
        </p:txBody>
      </p:sp>
      <p:sp>
        <p:nvSpPr>
          <p:cNvPr id="11" name="スライド番号プレースホルダー 1">
            <a:extLst>
              <a:ext uri="{FF2B5EF4-FFF2-40B4-BE49-F238E27FC236}">
                <a16:creationId xmlns:a16="http://schemas.microsoft.com/office/drawing/2014/main" id="{0D0A7177-17A4-1349-AC27-123D229F7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78</a:t>
            </a:fld>
            <a:endParaRPr lang="ja-JP" altLang="en-US"/>
          </a:p>
        </p:txBody>
      </p:sp>
      <p:pic>
        <p:nvPicPr>
          <p:cNvPr id="4" name="Picture 2" descr="neutrino-intro.pdf                                             0007D948MacintoshHD                    C1720BD9:">
            <a:extLst>
              <a:ext uri="{FF2B5EF4-FFF2-40B4-BE49-F238E27FC236}">
                <a16:creationId xmlns:a16="http://schemas.microsoft.com/office/drawing/2014/main" id="{3A5138CE-9199-1049-93F4-9DB163C48A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52170" y="2535518"/>
            <a:ext cx="6172200" cy="385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図 8">
            <a:extLst>
              <a:ext uri="{FF2B5EF4-FFF2-40B4-BE49-F238E27FC236}">
                <a16:creationId xmlns:a16="http://schemas.microsoft.com/office/drawing/2014/main" id="{3D9B7518-0F8C-5A48-92DE-C9965965A1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71662" y="109370"/>
            <a:ext cx="3252708" cy="2439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27">
            <a:extLst>
              <a:ext uri="{FF2B5EF4-FFF2-40B4-BE49-F238E27FC236}">
                <a16:creationId xmlns:a16="http://schemas.microsoft.com/office/drawing/2014/main" id="{8C2E20D4-C8CA-834E-9DA7-209C9F1B9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842" y="2838581"/>
            <a:ext cx="3292573" cy="1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27">
            <a:extLst>
              <a:ext uri="{FF2B5EF4-FFF2-40B4-BE49-F238E27FC236}">
                <a16:creationId xmlns:a16="http://schemas.microsoft.com/office/drawing/2014/main" id="{529D3C90-D955-CF4F-96CC-867188C9B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498841" y="4465124"/>
            <a:ext cx="3292573" cy="1626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C14C8D33-4CBD-EB48-8B9E-596E8B11FDE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80000"/>
          </a:blip>
          <a:stretch>
            <a:fillRect/>
          </a:stretch>
        </p:blipFill>
        <p:spPr>
          <a:xfrm>
            <a:off x="273635" y="2548901"/>
            <a:ext cx="4989184" cy="3845829"/>
          </a:xfrm>
          <a:prstGeom prst="rect">
            <a:avLst/>
          </a:prstGeom>
          <a:noFill/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4B884E-3020-D549-B56D-52B64E7B8E66}"/>
              </a:ext>
            </a:extLst>
          </p:cNvPr>
          <p:cNvSpPr txBox="1"/>
          <p:nvPr/>
        </p:nvSpPr>
        <p:spPr>
          <a:xfrm>
            <a:off x="521143" y="6464005"/>
            <a:ext cx="10062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Combined Function Magnet Beam Line</a:t>
            </a:r>
            <a:r>
              <a:rPr kumimoji="1" lang="ja-JP" altLang="en-US"/>
              <a:t>（</a:t>
            </a:r>
            <a:r>
              <a:rPr kumimoji="1" lang="en-US" altLang="ja-JP" dirty="0"/>
              <a:t>2.6T+19T/m,</a:t>
            </a:r>
            <a:r>
              <a:rPr kumimoji="1" lang="ja-JP" altLang="en-US"/>
              <a:t> </a:t>
            </a:r>
            <a:r>
              <a:rPr lang="en-US" altLang="ja-JP" dirty="0"/>
              <a:t>28 Magnets</a:t>
            </a:r>
            <a:r>
              <a:rPr kumimoji="1" lang="ja-JP" altLang="en-US"/>
              <a:t>）</a:t>
            </a:r>
            <a:r>
              <a:rPr kumimoji="1" lang="en-US" altLang="ja-JP" dirty="0"/>
              <a:t>Optimize Cost and Schedule</a:t>
            </a:r>
            <a:endParaRPr kumimoji="1" lang="ja-JP" altLang="en-US"/>
          </a:p>
        </p:txBody>
      </p:sp>
      <p:sp>
        <p:nvSpPr>
          <p:cNvPr id="6" name="円形吹き出し 5">
            <a:extLst>
              <a:ext uri="{FF2B5EF4-FFF2-40B4-BE49-F238E27FC236}">
                <a16:creationId xmlns:a16="http://schemas.microsoft.com/office/drawing/2014/main" id="{C8B5304E-B43F-09A0-487D-BFB841FCF331}"/>
              </a:ext>
            </a:extLst>
          </p:cNvPr>
          <p:cNvSpPr/>
          <p:nvPr/>
        </p:nvSpPr>
        <p:spPr>
          <a:xfrm>
            <a:off x="9411216" y="3354888"/>
            <a:ext cx="1981200" cy="1447800"/>
          </a:xfrm>
          <a:prstGeom prst="wedgeEllipseCallout">
            <a:avLst>
              <a:gd name="adj1" fmla="val 30320"/>
              <a:gd name="adj2" fmla="val 6074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dirty="0"/>
              <a:t>We need SC Magnets</a:t>
            </a:r>
            <a:endParaRPr lang="ja-JP" altLang="en-US" dirty="0"/>
          </a:p>
        </p:txBody>
      </p:sp>
      <p:sp>
        <p:nvSpPr>
          <p:cNvPr id="12" name="雲形吹き出し 11">
            <a:extLst>
              <a:ext uri="{FF2B5EF4-FFF2-40B4-BE49-F238E27FC236}">
                <a16:creationId xmlns:a16="http://schemas.microsoft.com/office/drawing/2014/main" id="{28056FA4-E7F4-CA18-AAF7-4825CB652822}"/>
              </a:ext>
            </a:extLst>
          </p:cNvPr>
          <p:cNvSpPr/>
          <p:nvPr/>
        </p:nvSpPr>
        <p:spPr>
          <a:xfrm>
            <a:off x="10554216" y="2288088"/>
            <a:ext cx="1676400" cy="1524000"/>
          </a:xfrm>
          <a:prstGeom prst="cloudCallout">
            <a:avLst>
              <a:gd name="adj1" fmla="val -1785"/>
              <a:gd name="adj2" fmla="val 10397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ja-JP" sz="1600" dirty="0"/>
              <a:t>But it's too expensive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72384491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上矢印 31">
            <a:extLst>
              <a:ext uri="{FF2B5EF4-FFF2-40B4-BE49-F238E27FC236}">
                <a16:creationId xmlns:a16="http://schemas.microsoft.com/office/drawing/2014/main" id="{57EDA537-A8D4-1A0B-D011-087FA2B4935E}"/>
              </a:ext>
            </a:extLst>
          </p:cNvPr>
          <p:cNvSpPr/>
          <p:nvPr/>
        </p:nvSpPr>
        <p:spPr>
          <a:xfrm rot="10800000">
            <a:off x="1170764" y="4873443"/>
            <a:ext cx="236425" cy="368129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上矢印 22">
            <a:extLst>
              <a:ext uri="{FF2B5EF4-FFF2-40B4-BE49-F238E27FC236}">
                <a16:creationId xmlns:a16="http://schemas.microsoft.com/office/drawing/2014/main" id="{52C504F9-E7C4-B9D0-83C8-CAB9755D550D}"/>
              </a:ext>
            </a:extLst>
          </p:cNvPr>
          <p:cNvSpPr/>
          <p:nvPr/>
        </p:nvSpPr>
        <p:spPr>
          <a:xfrm rot="10800000">
            <a:off x="6974115" y="4869183"/>
            <a:ext cx="294784" cy="368129"/>
          </a:xfrm>
          <a:prstGeom prst="upArrow">
            <a:avLst>
              <a:gd name="adj1" fmla="val 38269"/>
              <a:gd name="adj2" fmla="val 50000"/>
            </a:avLst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上矢印 18">
            <a:extLst>
              <a:ext uri="{FF2B5EF4-FFF2-40B4-BE49-F238E27FC236}">
                <a16:creationId xmlns:a16="http://schemas.microsoft.com/office/drawing/2014/main" id="{FF15A8B5-DFCA-EFA8-57D6-C90E7247739E}"/>
              </a:ext>
            </a:extLst>
          </p:cNvPr>
          <p:cNvSpPr/>
          <p:nvPr/>
        </p:nvSpPr>
        <p:spPr>
          <a:xfrm rot="10800000">
            <a:off x="5046765" y="4869183"/>
            <a:ext cx="247154" cy="368129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上矢印 17">
            <a:extLst>
              <a:ext uri="{FF2B5EF4-FFF2-40B4-BE49-F238E27FC236}">
                <a16:creationId xmlns:a16="http://schemas.microsoft.com/office/drawing/2014/main" id="{0E7363E8-D400-2341-DA7A-AACFAFE916CF}"/>
              </a:ext>
            </a:extLst>
          </p:cNvPr>
          <p:cNvSpPr/>
          <p:nvPr/>
        </p:nvSpPr>
        <p:spPr>
          <a:xfrm rot="10800000">
            <a:off x="3109522" y="4871902"/>
            <a:ext cx="236425" cy="368129"/>
          </a:xfrm>
          <a:prstGeom prst="upArrow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1C31A97-8766-AA5F-C2E9-B0E07BE66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Muon Capture and </a:t>
            </a:r>
            <a:r>
              <a:rPr lang="en-US" altLang="ja-JP" dirty="0" err="1"/>
              <a:t>Trasportation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B84D16B-036F-5D1C-5117-428A70E9D4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Muon at J-PARC MLF: Low Energy (low momentum)</a:t>
            </a:r>
          </a:p>
          <a:p>
            <a:pPr lvl="1"/>
            <a:r>
              <a:rPr lang="en-US" altLang="ja-JP" dirty="0"/>
              <a:t>Trap Muon in helical orbit (cyclotron motion)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Use solenoid magnet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8D1685E-FA92-C699-B1EC-571CF11B1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AC562-5265-274F-882F-72A243415A38}" type="slidenum">
              <a:rPr lang="ja-JP" altLang="en-US" smtClean="0"/>
              <a:pPr/>
              <a:t>79</a:t>
            </a:fld>
            <a:endParaRPr lang="ja-JP" altLang="en-US"/>
          </a:p>
        </p:txBody>
      </p:sp>
      <p:sp>
        <p:nvSpPr>
          <p:cNvPr id="12" name="下カーブ矢印 11">
            <a:extLst>
              <a:ext uri="{FF2B5EF4-FFF2-40B4-BE49-F238E27FC236}">
                <a16:creationId xmlns:a16="http://schemas.microsoft.com/office/drawing/2014/main" id="{1294D753-72AC-13A0-44A3-529DDC4D5706}"/>
              </a:ext>
            </a:extLst>
          </p:cNvPr>
          <p:cNvSpPr/>
          <p:nvPr/>
        </p:nvSpPr>
        <p:spPr>
          <a:xfrm flipH="1">
            <a:off x="2201261" y="4244080"/>
            <a:ext cx="1081346" cy="627823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4" name="右矢印 13">
            <a:extLst>
              <a:ext uri="{FF2B5EF4-FFF2-40B4-BE49-F238E27FC236}">
                <a16:creationId xmlns:a16="http://schemas.microsoft.com/office/drawing/2014/main" id="{7D6B18C6-60A2-6017-BFA3-1BFF5238A896}"/>
              </a:ext>
            </a:extLst>
          </p:cNvPr>
          <p:cNvSpPr/>
          <p:nvPr/>
        </p:nvSpPr>
        <p:spPr>
          <a:xfrm>
            <a:off x="989350" y="4768099"/>
            <a:ext cx="7564099" cy="5430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下カーブ矢印 15">
            <a:extLst>
              <a:ext uri="{FF2B5EF4-FFF2-40B4-BE49-F238E27FC236}">
                <a16:creationId xmlns:a16="http://schemas.microsoft.com/office/drawing/2014/main" id="{634886FD-0A21-EA4D-A1FF-B14A188DE44F}"/>
              </a:ext>
            </a:extLst>
          </p:cNvPr>
          <p:cNvSpPr/>
          <p:nvPr/>
        </p:nvSpPr>
        <p:spPr>
          <a:xfrm rot="10800000" flipH="1">
            <a:off x="1243802" y="5240033"/>
            <a:ext cx="1081346" cy="587254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7" name="上矢印 16">
            <a:extLst>
              <a:ext uri="{FF2B5EF4-FFF2-40B4-BE49-F238E27FC236}">
                <a16:creationId xmlns:a16="http://schemas.microsoft.com/office/drawing/2014/main" id="{DA4E7B6C-7694-A710-F8F9-F8522BC93F0A}"/>
              </a:ext>
            </a:extLst>
          </p:cNvPr>
          <p:cNvSpPr/>
          <p:nvPr/>
        </p:nvSpPr>
        <p:spPr>
          <a:xfrm>
            <a:off x="2163911" y="4871904"/>
            <a:ext cx="212792" cy="36812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下カーブ矢印 19">
            <a:extLst>
              <a:ext uri="{FF2B5EF4-FFF2-40B4-BE49-F238E27FC236}">
                <a16:creationId xmlns:a16="http://schemas.microsoft.com/office/drawing/2014/main" id="{E2AE77A0-A9BC-A320-D126-9AA41B955BA5}"/>
              </a:ext>
            </a:extLst>
          </p:cNvPr>
          <p:cNvSpPr/>
          <p:nvPr/>
        </p:nvSpPr>
        <p:spPr>
          <a:xfrm flipH="1">
            <a:off x="4139161" y="4241361"/>
            <a:ext cx="1081346" cy="627823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1" name="下カーブ矢印 20">
            <a:extLst>
              <a:ext uri="{FF2B5EF4-FFF2-40B4-BE49-F238E27FC236}">
                <a16:creationId xmlns:a16="http://schemas.microsoft.com/office/drawing/2014/main" id="{003C3D52-57E4-05D1-B736-ECA0A24C480B}"/>
              </a:ext>
            </a:extLst>
          </p:cNvPr>
          <p:cNvSpPr/>
          <p:nvPr/>
        </p:nvSpPr>
        <p:spPr>
          <a:xfrm rot="10800000" flipH="1">
            <a:off x="3177844" y="5237314"/>
            <a:ext cx="1081346" cy="587254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2" name="上矢印 21">
            <a:extLst>
              <a:ext uri="{FF2B5EF4-FFF2-40B4-BE49-F238E27FC236}">
                <a16:creationId xmlns:a16="http://schemas.microsoft.com/office/drawing/2014/main" id="{917D8045-E7EC-8A85-620A-30F855AB47DD}"/>
              </a:ext>
            </a:extLst>
          </p:cNvPr>
          <p:cNvSpPr/>
          <p:nvPr/>
        </p:nvSpPr>
        <p:spPr>
          <a:xfrm>
            <a:off x="4087271" y="4869185"/>
            <a:ext cx="231189" cy="36812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下カーブ矢印 23">
            <a:extLst>
              <a:ext uri="{FF2B5EF4-FFF2-40B4-BE49-F238E27FC236}">
                <a16:creationId xmlns:a16="http://schemas.microsoft.com/office/drawing/2014/main" id="{1C879CA1-85AE-3CDE-3281-6AC5E8F1B2E3}"/>
              </a:ext>
            </a:extLst>
          </p:cNvPr>
          <p:cNvSpPr/>
          <p:nvPr/>
        </p:nvSpPr>
        <p:spPr>
          <a:xfrm flipH="1">
            <a:off x="6090764" y="4241361"/>
            <a:ext cx="1081346" cy="627823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5" name="下カーブ矢印 24">
            <a:extLst>
              <a:ext uri="{FF2B5EF4-FFF2-40B4-BE49-F238E27FC236}">
                <a16:creationId xmlns:a16="http://schemas.microsoft.com/office/drawing/2014/main" id="{DA2B68FC-7377-35BE-1E71-D8E49C629871}"/>
              </a:ext>
            </a:extLst>
          </p:cNvPr>
          <p:cNvSpPr/>
          <p:nvPr/>
        </p:nvSpPr>
        <p:spPr>
          <a:xfrm rot="10800000" flipH="1">
            <a:off x="5121729" y="5237314"/>
            <a:ext cx="1081346" cy="587254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6" name="上矢印 25">
            <a:extLst>
              <a:ext uri="{FF2B5EF4-FFF2-40B4-BE49-F238E27FC236}">
                <a16:creationId xmlns:a16="http://schemas.microsoft.com/office/drawing/2014/main" id="{47CD3052-0C22-9103-E7CD-2205567E9C4B}"/>
              </a:ext>
            </a:extLst>
          </p:cNvPr>
          <p:cNvSpPr/>
          <p:nvPr/>
        </p:nvSpPr>
        <p:spPr>
          <a:xfrm>
            <a:off x="6023517" y="4869185"/>
            <a:ext cx="247155" cy="368129"/>
          </a:xfrm>
          <a:prstGeom prst="upArrow">
            <a:avLst>
              <a:gd name="adj1" fmla="val 46090"/>
              <a:gd name="adj2" fmla="val 50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下カーブ矢印 26">
            <a:extLst>
              <a:ext uri="{FF2B5EF4-FFF2-40B4-BE49-F238E27FC236}">
                <a16:creationId xmlns:a16="http://schemas.microsoft.com/office/drawing/2014/main" id="{B5AC3714-520A-AA7D-E40A-510BCF2B8572}"/>
              </a:ext>
            </a:extLst>
          </p:cNvPr>
          <p:cNvSpPr/>
          <p:nvPr/>
        </p:nvSpPr>
        <p:spPr>
          <a:xfrm rot="10800000" flipH="1">
            <a:off x="7073026" y="5237314"/>
            <a:ext cx="1081346" cy="587254"/>
          </a:xfrm>
          <a:prstGeom prst="curvedDownArrow">
            <a:avLst>
              <a:gd name="adj1" fmla="val 19037"/>
              <a:gd name="adj2" fmla="val 16743"/>
              <a:gd name="adj3" fmla="val 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28" name="上矢印 27">
            <a:extLst>
              <a:ext uri="{FF2B5EF4-FFF2-40B4-BE49-F238E27FC236}">
                <a16:creationId xmlns:a16="http://schemas.microsoft.com/office/drawing/2014/main" id="{D97B35EE-4845-E46B-96F3-0FBA7147B8B7}"/>
              </a:ext>
            </a:extLst>
          </p:cNvPr>
          <p:cNvSpPr/>
          <p:nvPr/>
        </p:nvSpPr>
        <p:spPr>
          <a:xfrm>
            <a:off x="7995514" y="4869185"/>
            <a:ext cx="221437" cy="368129"/>
          </a:xfrm>
          <a:prstGeom prst="up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F762F35-1DAF-D26C-7491-6FB6E0F0224C}"/>
              </a:ext>
            </a:extLst>
          </p:cNvPr>
          <p:cNvSpPr txBox="1"/>
          <p:nvPr/>
        </p:nvSpPr>
        <p:spPr>
          <a:xfrm>
            <a:off x="8837655" y="4497724"/>
            <a:ext cx="6928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6000" b="1" dirty="0"/>
              <a:t>B</a:t>
            </a:r>
            <a:endParaRPr kumimoji="1" lang="ja-JP" altLang="en-US" sz="6000" b="1"/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F1CFCDC-5362-058A-EE92-E4296A0B4627}"/>
              </a:ext>
            </a:extLst>
          </p:cNvPr>
          <p:cNvSpPr/>
          <p:nvPr/>
        </p:nvSpPr>
        <p:spPr>
          <a:xfrm>
            <a:off x="1562100" y="3429000"/>
            <a:ext cx="6457237" cy="400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dirty="0">
                <a:solidFill>
                  <a:schemeClr val="tx1"/>
                </a:solidFill>
              </a:rPr>
              <a:t>Current +I</a:t>
            </a:r>
            <a:r>
              <a:rPr kumimoji="1" lang="ja-JP" altLang="en-US">
                <a:solidFill>
                  <a:schemeClr val="tx1"/>
                </a:solidFill>
              </a:rPr>
              <a:t>⦿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A6410C36-5C27-0F73-7CD2-C49C17917A31}"/>
                  </a:ext>
                </a:extLst>
              </p:cNvPr>
              <p:cNvSpPr/>
              <p:nvPr/>
            </p:nvSpPr>
            <p:spPr>
              <a:xfrm>
                <a:off x="1562100" y="6289193"/>
                <a:ext cx="6457237" cy="4000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ja-JP" dirty="0">
                    <a:solidFill>
                      <a:schemeClr val="tx1"/>
                    </a:solidFill>
                  </a:rPr>
                  <a:t>Current -I</a:t>
                </a:r>
                <a14:m>
                  <m:oMath xmlns:m="http://schemas.openxmlformats.org/officeDocument/2006/math">
                    <m:r>
                      <a:rPr kumimoji="1" lang="ja-JP" alt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endParaRPr kumimoji="1" lang="ja-JP" alt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正方形/長方形 30">
                <a:extLst>
                  <a:ext uri="{FF2B5EF4-FFF2-40B4-BE49-F238E27FC236}">
                    <a16:creationId xmlns:a16="http://schemas.microsoft.com/office/drawing/2014/main" id="{A6410C36-5C27-0F73-7CD2-C49C17917A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2100" y="6289193"/>
                <a:ext cx="6457237" cy="400050"/>
              </a:xfrm>
              <a:prstGeom prst="rect">
                <a:avLst/>
              </a:prstGeom>
              <a:blipFill>
                <a:blip r:embed="rId2"/>
                <a:stretch>
                  <a:fillRect b="-17647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67379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7FEAEB-F9C1-8E4D-A7DD-D7E5A3F95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LHC:</a:t>
            </a:r>
            <a:r>
              <a:rPr lang="en-US" altLang="ja-JP" dirty="0"/>
              <a:t> Large Hadron Collider</a:t>
            </a:r>
            <a:br>
              <a:rPr kumimoji="1" lang="en-US" altLang="ja-JP" dirty="0"/>
            </a:b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327C2CF-C43B-5341-A571-6552D958E1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627" y="1853754"/>
            <a:ext cx="4439252" cy="3866445"/>
          </a:xfrm>
        </p:spPr>
      </p:pic>
      <p:sp>
        <p:nvSpPr>
          <p:cNvPr id="15" name="スライド番号プレースホルダー 1">
            <a:extLst>
              <a:ext uri="{FF2B5EF4-FFF2-40B4-BE49-F238E27FC236}">
                <a16:creationId xmlns:a16="http://schemas.microsoft.com/office/drawing/2014/main" id="{E412DC60-60C9-4941-AB7B-42BD1C18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8</a:t>
            </a:fld>
            <a:endParaRPr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B31FFED-0C17-E149-ABE4-C18D0AB3C293}"/>
              </a:ext>
            </a:extLst>
          </p:cNvPr>
          <p:cNvSpPr txBox="1"/>
          <p:nvPr/>
        </p:nvSpPr>
        <p:spPr>
          <a:xfrm rot="20620164">
            <a:off x="4707877" y="2832094"/>
            <a:ext cx="148630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1 arc = 23 cell  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DA81E1F-683A-D944-9A79-C4E96670E94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8577" y="1785500"/>
            <a:ext cx="5499100" cy="1498600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AB1774C4-4DE8-0543-9F8A-3ECAF98D81B6}"/>
              </a:ext>
            </a:extLst>
          </p:cNvPr>
          <p:cNvCxnSpPr>
            <a:cxnSpLocks/>
            <a:stCxn id="5" idx="1"/>
          </p:cNvCxnSpPr>
          <p:nvPr/>
        </p:nvCxnSpPr>
        <p:spPr>
          <a:xfrm flipH="1">
            <a:off x="4042558" y="2534800"/>
            <a:ext cx="2396019" cy="720044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2BECB17-24D7-9C4D-B2FF-B39C4BE3E7C4}"/>
              </a:ext>
            </a:extLst>
          </p:cNvPr>
          <p:cNvSpPr txBox="1"/>
          <p:nvPr/>
        </p:nvSpPr>
        <p:spPr>
          <a:xfrm>
            <a:off x="240289" y="5781162"/>
            <a:ext cx="4440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8 x 2.45 km arc,  8 x 545 m straight section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F35ED031-F877-C14C-A2A7-4F975EEE0DD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133" y="3602310"/>
            <a:ext cx="3429372" cy="226075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BFEC7341-4B81-4D42-AE7F-063A1A51F3E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580" y="3595073"/>
            <a:ext cx="3423378" cy="2267988"/>
          </a:xfrm>
          <a:prstGeom prst="rect">
            <a:avLst/>
          </a:prstGeom>
        </p:spPr>
      </p:pic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496F951-A772-2E4A-82C6-8CAC04F5871D}"/>
              </a:ext>
            </a:extLst>
          </p:cNvPr>
          <p:cNvCxnSpPr>
            <a:cxnSpLocks/>
          </p:cNvCxnSpPr>
          <p:nvPr/>
        </p:nvCxnSpPr>
        <p:spPr>
          <a:xfrm>
            <a:off x="6604000" y="2692400"/>
            <a:ext cx="0" cy="90267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DC18303-F2C6-9249-B390-66458452A634}"/>
              </a:ext>
            </a:extLst>
          </p:cNvPr>
          <p:cNvCxnSpPr>
            <a:cxnSpLocks/>
          </p:cNvCxnSpPr>
          <p:nvPr/>
        </p:nvCxnSpPr>
        <p:spPr>
          <a:xfrm>
            <a:off x="10617200" y="2641600"/>
            <a:ext cx="0" cy="902673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D9C7BBC7-66A2-8041-894F-888D4B6E0E8C}"/>
              </a:ext>
            </a:extLst>
          </p:cNvPr>
          <p:cNvSpPr txBox="1"/>
          <p:nvPr/>
        </p:nvSpPr>
        <p:spPr>
          <a:xfrm>
            <a:off x="6570821" y="3298837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 or DF Magnet</a:t>
            </a:r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E653FFAD-4E7B-9D4B-916B-866309108675}"/>
              </a:ext>
            </a:extLst>
          </p:cNvPr>
          <p:cNvSpPr txBox="1"/>
          <p:nvPr/>
        </p:nvSpPr>
        <p:spPr>
          <a:xfrm>
            <a:off x="9433743" y="326347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B Magnet</a:t>
            </a:r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8890EF4-3824-FF4C-A434-67C1C23E8370}"/>
              </a:ext>
            </a:extLst>
          </p:cNvPr>
          <p:cNvSpPr txBox="1"/>
          <p:nvPr/>
        </p:nvSpPr>
        <p:spPr>
          <a:xfrm>
            <a:off x="6294775" y="1474527"/>
            <a:ext cx="337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/>
              <a:t>１</a:t>
            </a:r>
            <a:r>
              <a:rPr kumimoji="1" lang="en-US" altLang="ja-JP" dirty="0"/>
              <a:t>cell</a:t>
            </a:r>
            <a:r>
              <a:rPr kumimoji="1" lang="ja-JP" altLang="en-US"/>
              <a:t>：</a:t>
            </a:r>
            <a:r>
              <a:rPr lang="en-US" altLang="ja-JP" dirty="0"/>
              <a:t>BM</a:t>
            </a:r>
            <a:r>
              <a:rPr kumimoji="1" lang="ja-JP" altLang="en-US"/>
              <a:t>６＋</a:t>
            </a:r>
            <a:r>
              <a:rPr kumimoji="1" lang="en-US" altLang="ja-JP" dirty="0"/>
              <a:t>FM</a:t>
            </a:r>
            <a:r>
              <a:rPr kumimoji="1" lang="ja-JP" altLang="en-US"/>
              <a:t>１＋</a:t>
            </a:r>
            <a:r>
              <a:rPr kumimoji="1" lang="en-US" altLang="ja-JP" dirty="0"/>
              <a:t>DFM</a:t>
            </a:r>
            <a:r>
              <a:rPr kumimoji="1" lang="ja-JP" altLang="en-US"/>
              <a:t>１</a:t>
            </a:r>
          </a:p>
        </p:txBody>
      </p:sp>
    </p:spTree>
    <p:extLst>
      <p:ext uri="{BB962C8B-B14F-4D97-AF65-F5344CB8AC3E}">
        <p14:creationId xmlns:p14="http://schemas.microsoft.com/office/powerpoint/2010/main" val="241904557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2127" y="847383"/>
            <a:ext cx="5158138" cy="543251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44860" y="1424439"/>
            <a:ext cx="3632540" cy="23624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6362" y="3907742"/>
            <a:ext cx="3655830" cy="2306457"/>
          </a:xfrm>
          <a:prstGeom prst="rect">
            <a:avLst/>
          </a:prstGeom>
        </p:spPr>
      </p:pic>
      <p:cxnSp>
        <p:nvCxnSpPr>
          <p:cNvPr id="6" name="直線矢印コネクタ 5"/>
          <p:cNvCxnSpPr>
            <a:cxnSpLocks/>
          </p:cNvCxnSpPr>
          <p:nvPr/>
        </p:nvCxnSpPr>
        <p:spPr>
          <a:xfrm flipV="1">
            <a:off x="8077400" y="2711614"/>
            <a:ext cx="1915789" cy="29776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線矢印コネクタ 6"/>
          <p:cNvCxnSpPr>
            <a:cxnSpLocks/>
            <a:stCxn id="4" idx="3"/>
          </p:cNvCxnSpPr>
          <p:nvPr/>
        </p:nvCxnSpPr>
        <p:spPr>
          <a:xfrm flipV="1">
            <a:off x="7242192" y="4021333"/>
            <a:ext cx="1925294" cy="103963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4608711" y="3380239"/>
            <a:ext cx="3298700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0000FF"/>
                </a:solidFill>
              </a:rPr>
              <a:t>Superconducting Curved Solenoid</a:t>
            </a:r>
            <a:endParaRPr lang="ja-JP" altLang="en-US" sz="1600" dirty="0">
              <a:solidFill>
                <a:srgbClr val="0000FF"/>
              </a:solidFill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610146" y="5853197"/>
            <a:ext cx="3572412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>
                <a:solidFill>
                  <a:srgbClr val="FF0000"/>
                </a:solidFill>
              </a:rPr>
              <a:t>Superconducting Focusing Solenoids</a:t>
            </a:r>
            <a:endParaRPr lang="ja-JP" altLang="en-US" sz="1600" dirty="0">
              <a:solidFill>
                <a:srgbClr val="FF0000"/>
              </a:solidFill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823288" y="139497"/>
            <a:ext cx="10025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4000" dirty="0"/>
              <a:t>SC Solenoids in MLF Muon Science Facility</a:t>
            </a:r>
            <a:endParaRPr lang="ja-JP" altLang="en-US" sz="4000" dirty="0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77497" y="6346973"/>
            <a:ext cx="3632540" cy="44384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8184831" y="1844439"/>
            <a:ext cx="1915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Ultra-Slow </a:t>
            </a:r>
            <a:r>
              <a:rPr lang="en-US" altLang="ja-JP" dirty="0" err="1"/>
              <a:t>Muon</a:t>
            </a:r>
            <a:r>
              <a:rPr lang="en-US" altLang="ja-JP" dirty="0"/>
              <a:t> Beam Line</a:t>
            </a:r>
            <a:endParaRPr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11353256" y="1043441"/>
            <a:ext cx="88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Decay </a:t>
            </a:r>
            <a:r>
              <a:rPr lang="en-US" altLang="ja-JP" dirty="0" err="1"/>
              <a:t>Muon</a:t>
            </a:r>
            <a:r>
              <a:rPr lang="en-US" altLang="ja-JP" dirty="0"/>
              <a:t> Beam Line</a:t>
            </a:r>
            <a:endParaRPr lang="ja-JP" altLang="en-US" dirty="0"/>
          </a:p>
        </p:txBody>
      </p:sp>
      <p:pic>
        <p:nvPicPr>
          <p:cNvPr id="24" name="図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95040" y="4302101"/>
            <a:ext cx="2752148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テキスト ボックス 24"/>
          <p:cNvSpPr txBox="1"/>
          <p:nvPr/>
        </p:nvSpPr>
        <p:spPr>
          <a:xfrm>
            <a:off x="9295040" y="6310101"/>
            <a:ext cx="28797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dirty="0"/>
              <a:t>Superconducting Solenoid</a:t>
            </a:r>
            <a:endParaRPr lang="ja-JP" altLang="en-US" dirty="0"/>
          </a:p>
        </p:txBody>
      </p:sp>
      <p:cxnSp>
        <p:nvCxnSpPr>
          <p:cNvPr id="27" name="直線矢印コネクタ 26"/>
          <p:cNvCxnSpPr>
            <a:cxnSpLocks/>
          </p:cNvCxnSpPr>
          <p:nvPr/>
        </p:nvCxnSpPr>
        <p:spPr>
          <a:xfrm flipV="1">
            <a:off x="10734891" y="3028816"/>
            <a:ext cx="284430" cy="124308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図 3">
            <a:extLst>
              <a:ext uri="{FF2B5EF4-FFF2-40B4-BE49-F238E27FC236}">
                <a16:creationId xmlns:a16="http://schemas.microsoft.com/office/drawing/2014/main" id="{D7B198D0-CC61-A3B0-B1AC-EBF071D95F4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82" y="1056147"/>
            <a:ext cx="4427641" cy="28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図 5">
            <a:extLst>
              <a:ext uri="{FF2B5EF4-FFF2-40B4-BE49-F238E27FC236}">
                <a16:creationId xmlns:a16="http://schemas.microsoft.com/office/drawing/2014/main" id="{1AFBEF4C-41B4-5D4F-3431-E733A13F09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08" y="4418733"/>
            <a:ext cx="1543060" cy="1509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図 6">
            <a:extLst>
              <a:ext uri="{FF2B5EF4-FFF2-40B4-BE49-F238E27FC236}">
                <a16:creationId xmlns:a16="http://schemas.microsoft.com/office/drawing/2014/main" id="{3FB11F4E-2E1A-6F83-3DC4-A2821BDD97F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0935" y="4418733"/>
            <a:ext cx="1579406" cy="145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F54D4F77-DCC2-9426-CB5B-C40EAA89476B}"/>
              </a:ext>
            </a:extLst>
          </p:cNvPr>
          <p:cNvSpPr/>
          <p:nvPr/>
        </p:nvSpPr>
        <p:spPr>
          <a:xfrm>
            <a:off x="60657" y="6198935"/>
            <a:ext cx="59309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/>
              <a:t>http://</a:t>
            </a:r>
            <a:r>
              <a:rPr lang="en-US" altLang="ja-JP" sz="1200" dirty="0" err="1"/>
              <a:t>legacy.kek.jp</a:t>
            </a:r>
            <a:r>
              <a:rPr lang="en-US" altLang="ja-JP" sz="1200" dirty="0"/>
              <a:t>/</a:t>
            </a:r>
            <a:r>
              <a:rPr lang="en-US" altLang="ja-JP" sz="1200" dirty="0" err="1"/>
              <a:t>newskek</a:t>
            </a:r>
            <a:r>
              <a:rPr lang="en-US" altLang="ja-JP" sz="1200" dirty="0"/>
              <a:t>/2009/</a:t>
            </a:r>
            <a:r>
              <a:rPr lang="en-US" altLang="ja-JP" sz="1200" dirty="0" err="1"/>
              <a:t>julaug</a:t>
            </a:r>
            <a:r>
              <a:rPr lang="en-US" altLang="ja-JP" sz="1200" dirty="0"/>
              <a:t>/</a:t>
            </a:r>
            <a:r>
              <a:rPr lang="en-US" altLang="ja-JP" sz="1200" dirty="0" err="1"/>
              <a:t>CFCAF.html</a:t>
            </a:r>
            <a:endParaRPr lang="ja-JP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86459444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タイトル 1">
            <a:extLst>
              <a:ext uri="{FF2B5EF4-FFF2-40B4-BE49-F238E27FC236}">
                <a16:creationId xmlns:a16="http://schemas.microsoft.com/office/drawing/2014/main" id="{A635D48C-3A5C-6842-AEF9-C44EAC8A58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6438" y="816156"/>
            <a:ext cx="5053013" cy="5715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ja-JP" sz="3600" dirty="0"/>
              <a:t>J-PARC g-2/EDM</a:t>
            </a:r>
            <a:endParaRPr lang="ja-JP" altLang="en-US" sz="3600"/>
          </a:p>
        </p:txBody>
      </p:sp>
      <p:sp>
        <p:nvSpPr>
          <p:cNvPr id="22530" name="スライド番号プレースホルダー 3">
            <a:extLst>
              <a:ext uri="{FF2B5EF4-FFF2-40B4-BE49-F238E27FC236}">
                <a16:creationId xmlns:a16="http://schemas.microsoft.com/office/drawing/2014/main" id="{39D142F2-23DB-1240-A433-1612E713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219F4FF4-C72A-574A-AF2C-0BBDB63804F6}" type="slidenum">
              <a:rPr lang="en-US" altLang="ja-JP" sz="1400"/>
              <a:pPr>
                <a:spcBef>
                  <a:spcPct val="0"/>
                </a:spcBef>
                <a:buFontTx/>
                <a:buNone/>
              </a:pPr>
              <a:t>81</a:t>
            </a:fld>
            <a:endParaRPr lang="en-US" altLang="ja-JP" sz="1400"/>
          </a:p>
        </p:txBody>
      </p:sp>
      <p:pic>
        <p:nvPicPr>
          <p:cNvPr id="22532" name="図 5">
            <a:extLst>
              <a:ext uri="{FF2B5EF4-FFF2-40B4-BE49-F238E27FC236}">
                <a16:creationId xmlns:a16="http://schemas.microsoft.com/office/drawing/2014/main" id="{8538DCBA-DADE-8B4A-9400-55D3B790FE2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16" y="2369665"/>
            <a:ext cx="7016750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図 19">
            <a:extLst>
              <a:ext uri="{FF2B5EF4-FFF2-40B4-BE49-F238E27FC236}">
                <a16:creationId xmlns:a16="http://schemas.microsoft.com/office/drawing/2014/main" id="{C0F27B7F-11E7-394A-8DBF-E226F5CC6A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30340" y="4858657"/>
            <a:ext cx="2630488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図 13">
            <a:extLst>
              <a:ext uri="{FF2B5EF4-FFF2-40B4-BE49-F238E27FC236}">
                <a16:creationId xmlns:a16="http://schemas.microsoft.com/office/drawing/2014/main" id="{40D94A7E-0A84-154C-9174-29818925972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3783" y="6182006"/>
            <a:ext cx="2173288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図形グループ 15">
            <a:extLst>
              <a:ext uri="{FF2B5EF4-FFF2-40B4-BE49-F238E27FC236}">
                <a16:creationId xmlns:a16="http://schemas.microsoft.com/office/drawing/2014/main" id="{BEEFB8C1-DB7C-D34D-B4EB-51CE3C1B3A2A}"/>
              </a:ext>
            </a:extLst>
          </p:cNvPr>
          <p:cNvGrpSpPr/>
          <p:nvPr/>
        </p:nvGrpSpPr>
        <p:grpSpPr>
          <a:xfrm>
            <a:off x="5740400" y="221296"/>
            <a:ext cx="6545937" cy="4294187"/>
            <a:chOff x="6808754" y="539656"/>
            <a:chExt cx="6112227" cy="4212230"/>
          </a:xfrm>
        </p:grpSpPr>
        <p:pic>
          <p:nvPicPr>
            <p:cNvPr id="18" name="図 17" descr="MagnetOverview.tiff">
              <a:extLst>
                <a:ext uri="{FF2B5EF4-FFF2-40B4-BE49-F238E27FC236}">
                  <a16:creationId xmlns:a16="http://schemas.microsoft.com/office/drawing/2014/main" id="{2C992640-B071-AE42-A319-17818484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808754" y="977453"/>
              <a:ext cx="4545046" cy="3774433"/>
            </a:xfrm>
            <a:prstGeom prst="rect">
              <a:avLst/>
            </a:prstGeom>
          </p:spPr>
        </p:pic>
        <p:pic>
          <p:nvPicPr>
            <p:cNvPr id="19" name="図 18">
              <a:extLst>
                <a:ext uri="{FF2B5EF4-FFF2-40B4-BE49-F238E27FC236}">
                  <a16:creationId xmlns:a16="http://schemas.microsoft.com/office/drawing/2014/main" id="{6C418E9F-DFA9-7C42-A03A-3F20E06D0A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29930" y="539656"/>
              <a:ext cx="1305049" cy="1864083"/>
            </a:xfrm>
            <a:prstGeom prst="rect">
              <a:avLst/>
            </a:prstGeom>
          </p:spPr>
        </p:pic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FD1F5505-B8C3-AD4B-ABC5-574FCA6966FD}"/>
                </a:ext>
              </a:extLst>
            </p:cNvPr>
            <p:cNvCxnSpPr/>
            <p:nvPr/>
          </p:nvCxnSpPr>
          <p:spPr>
            <a:xfrm>
              <a:off x="7560604" y="1677789"/>
              <a:ext cx="1" cy="2551294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869A94B8-4390-9240-8CA1-1A0B37E055FB}"/>
                </a:ext>
              </a:extLst>
            </p:cNvPr>
            <p:cNvSpPr txBox="1"/>
            <p:nvPr/>
          </p:nvSpPr>
          <p:spPr>
            <a:xfrm rot="16200000">
              <a:off x="6499740" y="2069663"/>
              <a:ext cx="1637807" cy="3977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1400"/>
                <a:t>2900 mm</a:t>
              </a:r>
              <a:endParaRPr kumimoji="1" lang="ja-JP" altLang="en-US" sz="1400" dirty="0"/>
            </a:p>
          </p:txBody>
        </p:sp>
        <p:sp>
          <p:nvSpPr>
            <p:cNvPr id="22" name="円弧 21">
              <a:extLst>
                <a:ext uri="{FF2B5EF4-FFF2-40B4-BE49-F238E27FC236}">
                  <a16:creationId xmlns:a16="http://schemas.microsoft.com/office/drawing/2014/main" id="{CE018B4B-37FC-A140-944C-E5EBB5C6D726}"/>
                </a:ext>
              </a:extLst>
            </p:cNvPr>
            <p:cNvSpPr/>
            <p:nvPr/>
          </p:nvSpPr>
          <p:spPr>
            <a:xfrm rot="21352102">
              <a:off x="8864067" y="2574841"/>
              <a:ext cx="650034" cy="370135"/>
            </a:xfrm>
            <a:prstGeom prst="arc">
              <a:avLst>
                <a:gd name="adj1" fmla="val 20957187"/>
                <a:gd name="adj2" fmla="val 10821183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1400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B39E8F8D-3FB2-8546-9792-CE97E9D40AA9}"/>
                </a:ext>
              </a:extLst>
            </p:cNvPr>
            <p:cNvSpPr txBox="1"/>
            <p:nvPr/>
          </p:nvSpPr>
          <p:spPr>
            <a:xfrm>
              <a:off x="10643925" y="2373946"/>
              <a:ext cx="2277056" cy="6958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Muon storage orbit</a:t>
              </a:r>
            </a:p>
            <a:p>
              <a:r>
                <a:rPr lang="en-US" altLang="ja-JP" sz="1400" dirty="0"/>
                <a:t>Dia. : 666 mm</a:t>
              </a:r>
              <a:endParaRPr kumimoji="1" lang="ja-JP" altLang="en-US" sz="1400" dirty="0"/>
            </a:p>
          </p:txBody>
        </p:sp>
        <p:cxnSp>
          <p:nvCxnSpPr>
            <p:cNvPr id="24" name="直線矢印コネクタ 23">
              <a:extLst>
                <a:ext uri="{FF2B5EF4-FFF2-40B4-BE49-F238E27FC236}">
                  <a16:creationId xmlns:a16="http://schemas.microsoft.com/office/drawing/2014/main" id="{FBE76CD0-4BE3-6847-8E47-A8E42D15B855}"/>
                </a:ext>
              </a:extLst>
            </p:cNvPr>
            <p:cNvCxnSpPr>
              <a:stCxn id="23" idx="1"/>
            </p:cNvCxnSpPr>
            <p:nvPr/>
          </p:nvCxnSpPr>
          <p:spPr>
            <a:xfrm flipH="1">
              <a:off x="9610674" y="2721857"/>
              <a:ext cx="1033251" cy="1335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90DE50DC-089F-D64D-81E1-2CA2FB314DC2}"/>
                </a:ext>
              </a:extLst>
            </p:cNvPr>
            <p:cNvSpPr txBox="1"/>
            <p:nvPr/>
          </p:nvSpPr>
          <p:spPr>
            <a:xfrm>
              <a:off x="11226260" y="1471697"/>
              <a:ext cx="1166701" cy="4093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dirty="0"/>
                <a:t>Cold box</a:t>
              </a:r>
              <a:endParaRPr kumimoji="1" lang="ja-JP" altLang="en-US" sz="1400" dirty="0"/>
            </a:p>
          </p:txBody>
        </p:sp>
      </p:grpSp>
      <p:sp>
        <p:nvSpPr>
          <p:cNvPr id="11" name="円形吹き出し 10">
            <a:extLst>
              <a:ext uri="{FF2B5EF4-FFF2-40B4-BE49-F238E27FC236}">
                <a16:creationId xmlns:a16="http://schemas.microsoft.com/office/drawing/2014/main" id="{07EC144D-DF28-654E-910C-143FACFA55A0}"/>
              </a:ext>
            </a:extLst>
          </p:cNvPr>
          <p:cNvSpPr/>
          <p:nvPr/>
        </p:nvSpPr>
        <p:spPr>
          <a:xfrm rot="787784">
            <a:off x="4814721" y="4699807"/>
            <a:ext cx="1761353" cy="1203293"/>
          </a:xfrm>
          <a:prstGeom prst="wedgeEllipseCallout">
            <a:avLst>
              <a:gd name="adj1" fmla="val 66579"/>
              <a:gd name="adj2" fmla="val -96889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ja-JP" altLang="en-US"/>
          </a:p>
        </p:txBody>
      </p:sp>
      <p:sp>
        <p:nvSpPr>
          <p:cNvPr id="22540" name="テキスト ボックス 15">
            <a:extLst>
              <a:ext uri="{FF2B5EF4-FFF2-40B4-BE49-F238E27FC236}">
                <a16:creationId xmlns:a16="http://schemas.microsoft.com/office/drawing/2014/main" id="{54763C99-5F89-4745-A317-73FE717E02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3783" y="5783242"/>
            <a:ext cx="2430474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dirty="0"/>
              <a:t>NMR probe system R&amp;D</a:t>
            </a:r>
            <a:endParaRPr lang="ja-JP" altLang="en-US" sz="1600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9292" y="1945216"/>
            <a:ext cx="55411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Very high precision solenoid (sub-ppm) for Muon storage: measure muon g-2 and EDM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306623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/>
          <p:cNvSpPr txBox="1"/>
          <p:nvPr/>
        </p:nvSpPr>
        <p:spPr>
          <a:xfrm>
            <a:off x="7303535" y="111213"/>
            <a:ext cx="4839036" cy="664797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Support to J-PARC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Projects																		 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-147420" y="304800"/>
            <a:ext cx="7903176" cy="107205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COMET at J-PARC</a:t>
            </a:r>
            <a:endParaRPr kumimoji="1" lang="ja-JP" altLang="en-US" sz="4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5" name="AutoShape 2" descr="0190220_122114.jpg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53775" y="1891666"/>
            <a:ext cx="5496210" cy="404877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10252595" y="1785059"/>
            <a:ext cx="145424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1600" dirty="0"/>
              <a:t>Transfer Line</a:t>
            </a:r>
            <a:endParaRPr kumimoji="1" lang="ja-JP" altLang="en-US" sz="1600" dirty="0"/>
          </a:p>
        </p:txBody>
      </p:sp>
      <p:cxnSp>
        <p:nvCxnSpPr>
          <p:cNvPr id="17" name="直線矢印コネクタ 16"/>
          <p:cNvCxnSpPr>
            <a:stCxn id="15" idx="2"/>
          </p:cNvCxnSpPr>
          <p:nvPr/>
        </p:nvCxnSpPr>
        <p:spPr>
          <a:xfrm flipH="1">
            <a:off x="10458794" y="2123613"/>
            <a:ext cx="520923" cy="76757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0675917" y="3634679"/>
            <a:ext cx="1190221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Muon Transport Solenoid</a:t>
            </a:r>
            <a:endParaRPr kumimoji="1" lang="ja-JP" altLang="en-US" sz="1600" dirty="0"/>
          </a:p>
        </p:txBody>
      </p:sp>
      <p:cxnSp>
        <p:nvCxnSpPr>
          <p:cNvPr id="22" name="直線矢印コネクタ 21"/>
          <p:cNvCxnSpPr>
            <a:stCxn id="21" idx="2"/>
          </p:cNvCxnSpPr>
          <p:nvPr/>
        </p:nvCxnSpPr>
        <p:spPr>
          <a:xfrm flipH="1">
            <a:off x="10901974" y="4465676"/>
            <a:ext cx="369054" cy="678588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テキスト ボックス 23"/>
          <p:cNvSpPr txBox="1"/>
          <p:nvPr/>
        </p:nvSpPr>
        <p:spPr>
          <a:xfrm>
            <a:off x="8359075" y="3139646"/>
            <a:ext cx="136681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dirty="0"/>
              <a:t>Helium Refrigerator</a:t>
            </a:r>
            <a:endParaRPr kumimoji="1" lang="ja-JP" altLang="en-US" sz="1600" dirty="0"/>
          </a:p>
        </p:txBody>
      </p:sp>
      <p:cxnSp>
        <p:nvCxnSpPr>
          <p:cNvPr id="25" name="直線矢印コネクタ 24"/>
          <p:cNvCxnSpPr/>
          <p:nvPr/>
        </p:nvCxnSpPr>
        <p:spPr>
          <a:xfrm flipH="1" flipV="1">
            <a:off x="8989621" y="2731325"/>
            <a:ext cx="1" cy="408321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正方形/長方形 13"/>
          <p:cNvSpPr/>
          <p:nvPr/>
        </p:nvSpPr>
        <p:spPr>
          <a:xfrm>
            <a:off x="7315197" y="521613"/>
            <a:ext cx="497180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dirty="0">
                <a:latin typeface="Meiryo UI" panose="020B0604030504040204" pitchFamily="50" charset="-128"/>
                <a:ea typeface="Meiryo UI" panose="020B0604030504040204" pitchFamily="50" charset="-128"/>
              </a:rPr>
              <a:t>COMET SC Magnet System: Helium Transfer Line to Muon Transport Solenoid is under construction.</a:t>
            </a:r>
          </a:p>
        </p:txBody>
      </p:sp>
      <p:pic>
        <p:nvPicPr>
          <p:cNvPr id="26" name="Picture 2" descr="C:\Users\yoshida\Documents\Desktop\20170916\COMET全体キャプチャ.jpg">
            <a:extLst>
              <a:ext uri="{FF2B5EF4-FFF2-40B4-BE49-F238E27FC236}">
                <a16:creationId xmlns:a16="http://schemas.microsoft.com/office/drawing/2014/main" id="{14ABAEB4-894B-1D4D-AEC7-5CE1EF79C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018" y="3335367"/>
            <a:ext cx="5876500" cy="323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9A7C4345-2FE5-E94B-B2E8-E930C1794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8306" y="1709918"/>
            <a:ext cx="3750287" cy="275575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DE1AE377-18B2-5949-9BA8-8986A9A55A47}"/>
              </a:ext>
            </a:extLst>
          </p:cNvPr>
          <p:cNvSpPr txBox="1"/>
          <p:nvPr/>
        </p:nvSpPr>
        <p:spPr>
          <a:xfrm>
            <a:off x="707242" y="3462528"/>
            <a:ext cx="763351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ColdBox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AEFE1231-B4E0-A144-8BF0-BDF2A9EB9950}"/>
              </a:ext>
            </a:extLst>
          </p:cNvPr>
          <p:cNvSpPr txBox="1"/>
          <p:nvPr/>
        </p:nvSpPr>
        <p:spPr>
          <a:xfrm>
            <a:off x="1432961" y="3548298"/>
            <a:ext cx="130035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CurrentLeadBox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C84BFCB0-724D-2943-9758-16C984AF24B5}"/>
              </a:ext>
            </a:extLst>
          </p:cNvPr>
          <p:cNvSpPr txBox="1"/>
          <p:nvPr/>
        </p:nvSpPr>
        <p:spPr>
          <a:xfrm>
            <a:off x="3804168" y="5174767"/>
            <a:ext cx="77938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Pion</a:t>
            </a: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Capture</a:t>
            </a: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Solenoid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3602080-39F7-334A-B549-407D16EDA51D}"/>
              </a:ext>
            </a:extLst>
          </p:cNvPr>
          <p:cNvSpPr txBox="1"/>
          <p:nvPr/>
        </p:nvSpPr>
        <p:spPr>
          <a:xfrm>
            <a:off x="2443077" y="4804553"/>
            <a:ext cx="8361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Muon</a:t>
            </a: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Transport</a:t>
            </a: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Solenoid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7A681410-D9DA-114B-B3E0-E10063940571}"/>
              </a:ext>
            </a:extLst>
          </p:cNvPr>
          <p:cNvSpPr txBox="1"/>
          <p:nvPr/>
        </p:nvSpPr>
        <p:spPr>
          <a:xfrm>
            <a:off x="1485175" y="5721381"/>
            <a:ext cx="77938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Detector</a:t>
            </a: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Solenoid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9AF3D786-A87F-3748-A07D-E781C5268AE0}"/>
              </a:ext>
            </a:extLst>
          </p:cNvPr>
          <p:cNvSpPr txBox="1"/>
          <p:nvPr/>
        </p:nvSpPr>
        <p:spPr>
          <a:xfrm>
            <a:off x="2851537" y="3900377"/>
            <a:ext cx="10949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TransferTube</a:t>
            </a:r>
            <a:endParaRPr lang="en-US" altLang="ja-JP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to MTS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05FBB57-954A-8A46-BB96-FBCD8D570AF2}"/>
              </a:ext>
            </a:extLst>
          </p:cNvPr>
          <p:cNvSpPr txBox="1"/>
          <p:nvPr/>
        </p:nvSpPr>
        <p:spPr>
          <a:xfrm>
            <a:off x="4210913" y="3490944"/>
            <a:ext cx="109498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altLang="ja-JP" sz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TransferTube</a:t>
            </a:r>
            <a:endParaRPr lang="en-US" altLang="ja-JP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  <a:p>
            <a:pPr eaLnBrk="1" hangingPunct="1">
              <a:defRPr/>
            </a:pPr>
            <a:r>
              <a:rPr lang="en-US" altLang="ja-JP" sz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</a:rPr>
              <a:t> to PCS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533804" y="2123613"/>
            <a:ext cx="32666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Muon production</a:t>
            </a:r>
            <a:r>
              <a:rPr kumimoji="1" lang="en-US" altLang="ja-JP" dirty="0"/>
              <a:t> solenoid</a:t>
            </a:r>
          </a:p>
          <a:p>
            <a:r>
              <a:rPr lang="en-US" altLang="ja-JP" dirty="0"/>
              <a:t>Capture muon and pion with large solenoid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306260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436722" y="228838"/>
            <a:ext cx="9520158" cy="1624916"/>
          </a:xfrm>
        </p:spPr>
        <p:txBody>
          <a:bodyPr>
            <a:normAutofit/>
          </a:bodyPr>
          <a:lstStyle/>
          <a:p>
            <a:r>
              <a:rPr lang="en-US" altLang="ja-JP" dirty="0"/>
              <a:t>J-PARC </a:t>
            </a:r>
            <a:br>
              <a:rPr lang="en-US" altLang="ja-JP" dirty="0"/>
            </a:br>
            <a:r>
              <a:rPr lang="en-US" altLang="ja-JP" dirty="0"/>
              <a:t>MLF Second Target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29579" y="4666513"/>
            <a:ext cx="5867922" cy="1133037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altLang="ja-JP" sz="2400" dirty="0"/>
              <a:t>Utilize HTS to sustain high radiation environment</a:t>
            </a:r>
          </a:p>
          <a:p>
            <a:pPr lvl="1"/>
            <a:endParaRPr lang="en-US" altLang="ja-JP" sz="2000" dirty="0"/>
          </a:p>
          <a:p>
            <a:pPr lvl="1"/>
            <a:endParaRPr kumimoji="1" lang="en-US" altLang="ja-JP" sz="2000" dirty="0"/>
          </a:p>
        </p:txBody>
      </p:sp>
      <p:pic>
        <p:nvPicPr>
          <p:cNvPr id="63" name="図 62" descr="htsTrack.eps">
            <a:extLst>
              <a:ext uri="{FF2B5EF4-FFF2-40B4-BE49-F238E27FC236}">
                <a16:creationId xmlns:a16="http://schemas.microsoft.com/office/drawing/2014/main" id="{EF4143A3-0BF2-7F4B-B933-CD5ADAB3A4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1" y="2367015"/>
            <a:ext cx="5319466" cy="37213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53ED4EB-1849-C34C-BCA1-25521751D3A9}"/>
              </a:ext>
            </a:extLst>
          </p:cNvPr>
          <p:cNvSpPr txBox="1"/>
          <p:nvPr/>
        </p:nvSpPr>
        <p:spPr>
          <a:xfrm>
            <a:off x="1057275" y="6259830"/>
            <a:ext cx="392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Secondary Particle Capture Solenoid</a:t>
            </a:r>
            <a:endParaRPr kumimoji="1" lang="ja-JP" altLang="en-US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F58771D9-0A14-D94A-910F-03039771B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83</a:t>
            </a:fld>
            <a:endParaRPr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B48A19A2-5130-3545-A25C-447D627F38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9579" y="464890"/>
            <a:ext cx="6031658" cy="33547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D83812C-7693-F848-B189-5336133DAF43}"/>
              </a:ext>
            </a:extLst>
          </p:cNvPr>
          <p:cNvSpPr txBox="1"/>
          <p:nvPr/>
        </p:nvSpPr>
        <p:spPr>
          <a:xfrm>
            <a:off x="7936781" y="3858365"/>
            <a:ext cx="2597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MLF</a:t>
            </a:r>
            <a:r>
              <a:rPr lang="en-US" altLang="ja-JP" dirty="0">
                <a:latin typeface="Meiryo UI" panose="020B0604030504040204" pitchFamily="50" charset="-128"/>
                <a:ea typeface="Meiryo UI" panose="020B0604030504040204" pitchFamily="50" charset="-128"/>
              </a:rPr>
              <a:t> Second Target</a:t>
            </a:r>
            <a:endParaRPr kumimoji="1" lang="ja-JP" altLang="en-US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3419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EDFB55-68CA-4E41-946B-5C7FB3B2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Other Extraction Synchrotron</a:t>
            </a:r>
            <a:br>
              <a:rPr kumimoji="1" lang="en-US" altLang="ja-JP" dirty="0"/>
            </a:br>
            <a:r>
              <a:rPr kumimoji="1" lang="en-US" altLang="ja-JP" dirty="0"/>
              <a:t>TEVATRON, GSI SIS100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FC3A29A-CF2C-C840-A9EE-475198F36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5" y="2015732"/>
            <a:ext cx="4760079" cy="454118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TEVATRON (800GeV ~70kW)</a:t>
            </a:r>
            <a:r>
              <a:rPr lang="en-US" altLang="ja-JP" dirty="0"/>
              <a:t> Originally extraction machine</a:t>
            </a:r>
          </a:p>
          <a:p>
            <a:pPr lvl="1"/>
            <a:r>
              <a:rPr lang="en-US" altLang="ja-JP" dirty="0"/>
              <a:t>Various AC loss reduction method such as ZEBRA cable</a:t>
            </a:r>
          </a:p>
          <a:p>
            <a:pPr lvl="1"/>
            <a:r>
              <a:rPr lang="en-US" altLang="ja-JP" dirty="0"/>
              <a:t>Operation Cycle: ~ 1 min</a:t>
            </a:r>
          </a:p>
          <a:p>
            <a:r>
              <a:rPr lang="en-US" altLang="ja-JP" dirty="0"/>
              <a:t>GSI SIS100 (30GeV ~100kW)</a:t>
            </a:r>
          </a:p>
          <a:p>
            <a:pPr lvl="1"/>
            <a:r>
              <a:rPr lang="en-US" altLang="ja-JP" dirty="0" err="1"/>
              <a:t>Superferic</a:t>
            </a:r>
            <a:r>
              <a:rPr lang="en-US" altLang="ja-JP" dirty="0"/>
              <a:t>: 1.9T, 1Hz(4T/s)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C2447F88-C21C-D340-BE67-87F05C9FBF7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95497" y="2902988"/>
            <a:ext cx="5382092" cy="315049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725E333-AEA2-8044-8899-BBCBB425DD4C}"/>
              </a:ext>
            </a:extLst>
          </p:cNvPr>
          <p:cNvSpPr txBox="1"/>
          <p:nvPr/>
        </p:nvSpPr>
        <p:spPr>
          <a:xfrm>
            <a:off x="7587238" y="6187585"/>
            <a:ext cx="3467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GSI SIS100 Main Dipole Magnet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2325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04541050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4707256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4DEAACE-D680-E643-93CA-1E3C647E7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Medical Accelerator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02D80AE-3DE4-BD48-AD47-6E17EEF01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015732"/>
            <a:ext cx="10039900" cy="3450613"/>
          </a:xfrm>
        </p:spPr>
        <p:txBody>
          <a:bodyPr/>
          <a:lstStyle/>
          <a:p>
            <a:r>
              <a:rPr lang="en-US" altLang="ja-JP" dirty="0"/>
              <a:t>Synchrotron for heavy ion accelerator</a:t>
            </a:r>
            <a:endParaRPr kumimoji="1" lang="en-US" altLang="ja-JP" dirty="0"/>
          </a:p>
          <a:p>
            <a:pPr lvl="1"/>
            <a:r>
              <a:rPr lang="en-US" altLang="ja-JP" dirty="0"/>
              <a:t>Synchrotron: enables energy scan</a:t>
            </a:r>
          </a:p>
          <a:p>
            <a:pPr lvl="1"/>
            <a:r>
              <a:rPr lang="en-US" altLang="ja-JP" dirty="0"/>
              <a:t>Need rapid cycle: difficult for superconducting magnets</a:t>
            </a:r>
            <a:endParaRPr kumimoji="1" lang="ja-JP" altLang="en-US"/>
          </a:p>
        </p:txBody>
      </p:sp>
      <p:pic>
        <p:nvPicPr>
          <p:cNvPr id="4" name="図 3" descr="C:\Documents and Settings\AK\My Documents\My Pictures\bevalac02.jpg">
            <a:extLst>
              <a:ext uri="{FF2B5EF4-FFF2-40B4-BE49-F238E27FC236}">
                <a16:creationId xmlns:a16="http://schemas.microsoft.com/office/drawing/2014/main" id="{7C12586A-5B4C-704A-9C90-4F32B3535D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4183" y="3454045"/>
            <a:ext cx="4170463" cy="30330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図 5" descr="HIMAC鳥瞰図J-2018-5">
            <a:extLst>
              <a:ext uri="{FF2B5EF4-FFF2-40B4-BE49-F238E27FC236}">
                <a16:creationId xmlns:a16="http://schemas.microsoft.com/office/drawing/2014/main" id="{26A608DA-0A56-984C-B1F9-86EE1894BE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69234" y="3084713"/>
            <a:ext cx="3943558" cy="345061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D5B1BD2-74E2-5E47-87CF-BD61C04DFC0A}"/>
              </a:ext>
            </a:extLst>
          </p:cNvPr>
          <p:cNvSpPr txBox="1"/>
          <p:nvPr/>
        </p:nvSpPr>
        <p:spPr>
          <a:xfrm>
            <a:off x="3889699" y="6481978"/>
            <a:ext cx="1625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LBNL</a:t>
            </a:r>
            <a:r>
              <a:rPr lang="en-US" altLang="ja-JP" dirty="0"/>
              <a:t> </a:t>
            </a:r>
            <a:r>
              <a:rPr kumimoji="1" lang="en-US" altLang="ja-JP" dirty="0" err="1"/>
              <a:t>Bevalac</a:t>
            </a:r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2E4EBAD-6532-4C43-9336-BA7C4F339D81}"/>
              </a:ext>
            </a:extLst>
          </p:cNvPr>
          <p:cNvSpPr txBox="1"/>
          <p:nvPr/>
        </p:nvSpPr>
        <p:spPr>
          <a:xfrm>
            <a:off x="9114899" y="6528813"/>
            <a:ext cx="1518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QST </a:t>
            </a:r>
            <a:r>
              <a:rPr kumimoji="1" lang="en-US" altLang="ja-JP" dirty="0"/>
              <a:t>HIMAC</a:t>
            </a:r>
            <a:endParaRPr kumimoji="1" lang="ja-JP" altLang="en-US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59997ECE-A39A-7947-99B9-025B1DE72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87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12161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2DB08C7-63C5-B145-A53A-7A887BCA8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Medical Accelerator</a:t>
            </a:r>
            <a:br>
              <a:rPr lang="en-US" altLang="ja-JP" dirty="0"/>
            </a:br>
            <a:r>
              <a:rPr lang="en-US" altLang="ja-JP" dirty="0"/>
              <a:t>Superconducting Gantry</a:t>
            </a:r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50EA37C7-79D8-6F49-9856-B483E44C3C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253" y="2939142"/>
            <a:ext cx="11715396" cy="3641272"/>
          </a:xfr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C9EA601-0ECC-954B-A87B-78D570E651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8949" y="235979"/>
            <a:ext cx="4076700" cy="25072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B150227-EC7F-5F46-BD27-7351559AF690}"/>
              </a:ext>
            </a:extLst>
          </p:cNvPr>
          <p:cNvSpPr txBox="1"/>
          <p:nvPr/>
        </p:nvSpPr>
        <p:spPr>
          <a:xfrm>
            <a:off x="1534696" y="2049697"/>
            <a:ext cx="5994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Compact and light weight with superconducting magnet</a:t>
            </a:r>
            <a:endParaRPr kumimoji="1" lang="ja-JP" altLang="en-US"/>
          </a:p>
        </p:txBody>
      </p:sp>
      <p:sp>
        <p:nvSpPr>
          <p:cNvPr id="7" name="スライド番号プレースホルダー 1">
            <a:extLst>
              <a:ext uri="{FF2B5EF4-FFF2-40B4-BE49-F238E27FC236}">
                <a16:creationId xmlns:a16="http://schemas.microsoft.com/office/drawing/2014/main" id="{742B315E-5635-BF4C-9D8C-AA558817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88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7122465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331550-EE09-AB48-B927-9285247FC4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Medical synchrotron</a:t>
            </a:r>
            <a:br>
              <a:rPr lang="en-US" altLang="ja-JP" dirty="0"/>
            </a:br>
            <a:r>
              <a:rPr lang="en-US" altLang="ja-JP" dirty="0"/>
              <a:t>Future prospect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3D8FBE7-0B5A-1741-BA39-326EE608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7" y="2345600"/>
            <a:ext cx="4643358" cy="3450613"/>
          </a:xfrm>
        </p:spPr>
        <p:txBody>
          <a:bodyPr/>
          <a:lstStyle/>
          <a:p>
            <a:r>
              <a:rPr kumimoji="1" lang="en-US" altLang="ja-JP" dirty="0"/>
              <a:t>Superconducting synchrotron for more compact machine</a:t>
            </a:r>
          </a:p>
          <a:p>
            <a:r>
              <a:rPr lang="en-US" altLang="ja-JP" dirty="0"/>
              <a:t>Fast ramp rate magnet R&amp;D</a:t>
            </a:r>
            <a:endParaRPr kumimoji="1" lang="en-US" altLang="ja-JP" dirty="0"/>
          </a:p>
        </p:txBody>
      </p:sp>
      <p:pic>
        <p:nvPicPr>
          <p:cNvPr id="4" name="image5.jpeg">
            <a:extLst>
              <a:ext uri="{FF2B5EF4-FFF2-40B4-BE49-F238E27FC236}">
                <a16:creationId xmlns:a16="http://schemas.microsoft.com/office/drawing/2014/main" id="{B6C4F1C7-CB9B-DE4A-AC9F-0C05D5A5F96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1346" y="1583473"/>
            <a:ext cx="5880735" cy="4704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C:\Users\y_iwata\Desktop\ガントリーサイズ比較.jpg">
            <a:extLst>
              <a:ext uri="{FF2B5EF4-FFF2-40B4-BE49-F238E27FC236}">
                <a16:creationId xmlns:a16="http://schemas.microsoft.com/office/drawing/2014/main" id="{0D7950C6-AF41-0646-9ABA-9DCACC5A09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3445" y="3836020"/>
            <a:ext cx="4989368" cy="24520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5D506F7-99A1-A14C-9C49-6BF9DB8AAF65}"/>
              </a:ext>
            </a:extLst>
          </p:cNvPr>
          <p:cNvSpPr/>
          <p:nvPr/>
        </p:nvSpPr>
        <p:spPr>
          <a:xfrm>
            <a:off x="1106526" y="6288060"/>
            <a:ext cx="39032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High field gantry</a:t>
            </a:r>
            <a:endParaRPr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647656-ED7B-FC48-BB5B-7C69732EFCBD}"/>
              </a:ext>
            </a:extLst>
          </p:cNvPr>
          <p:cNvSpPr txBox="1"/>
          <p:nvPr/>
        </p:nvSpPr>
        <p:spPr>
          <a:xfrm>
            <a:off x="6178054" y="6329585"/>
            <a:ext cx="3036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/>
              <a:t>Future medical synchrotron</a:t>
            </a:r>
            <a:endParaRPr kumimoji="1" lang="ja-JP" altLang="en-US"/>
          </a:p>
        </p:txBody>
      </p:sp>
      <p:sp>
        <p:nvSpPr>
          <p:cNvPr id="10" name="スライド番号プレースホルダー 1">
            <a:extLst>
              <a:ext uri="{FF2B5EF4-FFF2-40B4-BE49-F238E27FC236}">
                <a16:creationId xmlns:a16="http://schemas.microsoft.com/office/drawing/2014/main" id="{8D8BA3D8-4924-334C-883F-0612D57EF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89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566436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kumimoji="1" lang="en-US" altLang="ja-JP" dirty="0"/>
              <a:t>Create Uniform Field</a:t>
            </a:r>
            <a:endParaRPr kumimoji="1" lang="ja-JP" altLang="en-US" dirty="0"/>
          </a:p>
        </p:txBody>
      </p:sp>
      <p:sp>
        <p:nvSpPr>
          <p:cNvPr id="22" name="スライド番号プレースホルダー 1">
            <a:extLst>
              <a:ext uri="{FF2B5EF4-FFF2-40B4-BE49-F238E27FC236}">
                <a16:creationId xmlns:a16="http://schemas.microsoft.com/office/drawing/2014/main" id="{F23FF624-12C4-584E-9D5F-A75BC5000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9</a:t>
            </a:fld>
            <a:endParaRPr lang="ja-JP" altLang="en-US"/>
          </a:p>
        </p:txBody>
      </p:sp>
      <p:sp>
        <p:nvSpPr>
          <p:cNvPr id="4" name="円/楕円 3">
            <a:extLst>
              <a:ext uri="{FF2B5EF4-FFF2-40B4-BE49-F238E27FC236}">
                <a16:creationId xmlns:a16="http://schemas.microsoft.com/office/drawing/2014/main" id="{584D9C40-28AF-ED4F-B3BD-60005F4CBD47}"/>
              </a:ext>
            </a:extLst>
          </p:cNvPr>
          <p:cNvSpPr/>
          <p:nvPr/>
        </p:nvSpPr>
        <p:spPr>
          <a:xfrm>
            <a:off x="4928841" y="2569679"/>
            <a:ext cx="2899317" cy="289666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A272265-EB0D-014D-94FE-8672CC628DC1}"/>
              </a:ext>
            </a:extLst>
          </p:cNvPr>
          <p:cNvCxnSpPr/>
          <p:nvPr/>
        </p:nvCxnSpPr>
        <p:spPr>
          <a:xfrm>
            <a:off x="2051826" y="3994384"/>
            <a:ext cx="8869215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E85613C-99FA-6440-B0D6-FB5A6E89E658}"/>
              </a:ext>
            </a:extLst>
          </p:cNvPr>
          <p:cNvCxnSpPr/>
          <p:nvPr/>
        </p:nvCxnSpPr>
        <p:spPr>
          <a:xfrm flipV="1">
            <a:off x="6356195" y="804519"/>
            <a:ext cx="0" cy="550707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図形グループ 15"/>
          <p:cNvGrpSpPr/>
          <p:nvPr/>
        </p:nvGrpSpPr>
        <p:grpSpPr>
          <a:xfrm flipH="1">
            <a:off x="235876" y="1184679"/>
            <a:ext cx="12207419" cy="5706371"/>
            <a:chOff x="274788" y="1184679"/>
            <a:chExt cx="12207419" cy="5706371"/>
          </a:xfrm>
        </p:grpSpPr>
        <p:cxnSp>
          <p:nvCxnSpPr>
            <p:cNvPr id="10" name="直線コネクタ 9">
              <a:extLst>
                <a:ext uri="{FF2B5EF4-FFF2-40B4-BE49-F238E27FC236}">
                  <a16:creationId xmlns:a16="http://schemas.microsoft.com/office/drawing/2014/main" id="{5302373C-2952-BE4A-9F08-CF7D55915D18}"/>
                </a:ext>
              </a:extLst>
            </p:cNvPr>
            <p:cNvCxnSpPr>
              <a:cxnSpLocks/>
            </p:cNvCxnSpPr>
            <p:nvPr/>
          </p:nvCxnSpPr>
          <p:spPr>
            <a:xfrm>
              <a:off x="4928841" y="2569679"/>
              <a:ext cx="2899317" cy="2896666"/>
            </a:xfrm>
            <a:prstGeom prst="line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円弧 12">
              <a:extLst>
                <a:ext uri="{FF2B5EF4-FFF2-40B4-BE49-F238E27FC236}">
                  <a16:creationId xmlns:a16="http://schemas.microsoft.com/office/drawing/2014/main" id="{74853E9E-5410-D549-B6CA-F106B27F472C}"/>
                </a:ext>
              </a:extLst>
            </p:cNvPr>
            <p:cNvSpPr/>
            <p:nvPr/>
          </p:nvSpPr>
          <p:spPr>
            <a:xfrm flipH="1">
              <a:off x="7828154" y="4170555"/>
              <a:ext cx="4654053" cy="2720495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" name="円弧 13">
              <a:extLst>
                <a:ext uri="{FF2B5EF4-FFF2-40B4-BE49-F238E27FC236}">
                  <a16:creationId xmlns:a16="http://schemas.microsoft.com/office/drawing/2014/main" id="{C226046F-C187-A14E-B2A1-296F7264452F}"/>
                </a:ext>
              </a:extLst>
            </p:cNvPr>
            <p:cNvSpPr/>
            <p:nvPr/>
          </p:nvSpPr>
          <p:spPr>
            <a:xfrm flipV="1">
              <a:off x="274788" y="1184679"/>
              <a:ext cx="4654053" cy="2720495"/>
            </a:xfrm>
            <a:prstGeom prst="arc">
              <a:avLst/>
            </a:prstGeom>
            <a:ln w="190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" name="円柱 6">
            <a:extLst>
              <a:ext uri="{FF2B5EF4-FFF2-40B4-BE49-F238E27FC236}">
                <a16:creationId xmlns:a16="http://schemas.microsoft.com/office/drawing/2014/main" id="{860E796A-2AC3-A246-88A4-E8E609706FE7}"/>
              </a:ext>
            </a:extLst>
          </p:cNvPr>
          <p:cNvSpPr/>
          <p:nvPr/>
        </p:nvSpPr>
        <p:spPr>
          <a:xfrm rot="15225778">
            <a:off x="9157880" y="-720164"/>
            <a:ext cx="1580827" cy="4213458"/>
          </a:xfrm>
          <a:prstGeom prst="can">
            <a:avLst>
              <a:gd name="adj" fmla="val 48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0874407" y="390517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/>
              <a:t>x</a:t>
            </a:r>
            <a:endParaRPr kumimoji="1" lang="ja-JP" altLang="en-US" i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356195" y="550128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/>
              <a:t>y</a:t>
            </a:r>
            <a:endParaRPr kumimoji="1" lang="ja-JP" altLang="en-US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テキスト ボックス 4"/>
              <p:cNvSpPr txBox="1"/>
              <p:nvPr/>
            </p:nvSpPr>
            <p:spPr>
              <a:xfrm>
                <a:off x="1879322" y="2230959"/>
                <a:ext cx="3284232" cy="1327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altLang="ja-JP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sub>
                    </m:sSub>
                    <m:d>
                      <m:dPr>
                        <m:ctrlPr>
                          <a:rPr lang="mr-IN" altLang="ja-JP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b="0" i="1" smtClean="0">
                            <a:latin typeface="Cambria Math" charset="0"/>
                          </a:rPr>
                          <m:t>𝑟</m:t>
                        </m:r>
                      </m:e>
                    </m:d>
                  </m:oMath>
                </a14:m>
                <a:r>
                  <a:rPr lang="mr-IN" altLang="ja-JP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mr-IN" altLang="ja-JP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b="0" i="1" smtClean="0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mr-IN" altLang="ja-JP" b="0" i="1" smtClean="0">
                            <a:latin typeface="Cambria Math" charset="0"/>
                          </a:rPr>
                          <m:t>𝜋</m:t>
                        </m:r>
                        <m:sSup>
                          <m:sSupPr>
                            <m:ctrlPr>
                              <a:rPr lang="mr-IN" altLang="ja-JP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mr-IN" altLang="ja-JP" b="0" i="1" smtClean="0">
                                <a:latin typeface="Cambria Math" charset="0"/>
                              </a:rPr>
                              <m:t>𝑟</m:t>
                            </m:r>
                          </m:e>
                          <m:sup>
                            <m:r>
                              <a:rPr lang="mr-IN" altLang="ja-JP" b="0" i="1" smtClean="0">
                                <a:latin typeface="Cambria Math" charset="0"/>
                              </a:rPr>
                              <m:t>2</m:t>
                            </m:r>
                          </m:sup>
                        </m:sSup>
                        <m:r>
                          <a:rPr lang="en-US" altLang="ja-JP" b="0" i="1" smtClean="0">
                            <a:latin typeface="Cambria Math" charset="0"/>
                          </a:rPr>
                          <m:t>𝑗</m:t>
                        </m:r>
                      </m:num>
                      <m:den>
                        <m:r>
                          <a:rPr lang="en-US" altLang="ja-JP" b="0" i="1" smtClean="0">
                            <a:latin typeface="Cambria Math" charset="0"/>
                          </a:rPr>
                          <m:t>2</m:t>
                        </m:r>
                        <m:r>
                          <a:rPr lang="en-US" altLang="ja-JP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𝜋</m:t>
                        </m:r>
                        <m:r>
                          <a:rPr lang="en-US" altLang="ja-JP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𝑟</m:t>
                        </m:r>
                      </m:den>
                    </m:f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latin typeface="Cambria Math" charset="0"/>
                          </a:rPr>
                          <m:t>𝑟</m:t>
                        </m:r>
                        <m:r>
                          <a:rPr lang="en-US" altLang="ja-JP" i="1">
                            <a:latin typeface="Cambria Math" charset="0"/>
                          </a:rPr>
                          <m:t>𝑗</m:t>
                        </m:r>
                      </m:num>
                      <m:den>
                        <m:r>
                          <a:rPr lang="en-US" altLang="ja-JP" i="1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ja-JP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ja-JP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ja-JP" b="0" i="1" smtClean="0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kumimoji="1" lang="en-US" altLang="ja-JP" b="0" i="1" smtClean="0">
                            <a:latin typeface="Cambria Math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kumimoji="1" lang="ja-JP" alt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ja-JP" b="0" i="1" dirty="0" smtClean="0">
                            <a:latin typeface="Cambria Math" charset="0"/>
                          </a:rPr>
                          <m:t>𝑥</m:t>
                        </m:r>
                        <m:r>
                          <a:rPr kumimoji="1" lang="en-US" altLang="ja-JP" b="0" i="1" dirty="0" smtClean="0">
                            <a:latin typeface="Cambria Math" charset="0"/>
                          </a:rPr>
                          <m:t>,</m:t>
                        </m:r>
                        <m:r>
                          <a:rPr kumimoji="1" lang="en-US" altLang="ja-JP" b="0" i="1" dirty="0" smtClean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kumimoji="1" lang="mr-IN" altLang="ja-JP" i="1" smtClean="0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mr-IN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𝑟𝑗</m:t>
                        </m:r>
                      </m:num>
                      <m:den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altLang="ja-JP" dirty="0"/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>
                            <a:latin typeface="Cambria Math" charset="0"/>
                          </a:rPr>
                          <m:t>sin</m:t>
                        </m:r>
                      </m:fName>
                      <m:e>
                        <m:r>
                          <a:rPr lang="en-US" altLang="ja-JP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mr-IN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𝑦</m:t>
                        </m:r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𝑗</m:t>
                        </m:r>
                      </m:num>
                      <m:den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en-US" altLang="ja-JP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ja-JP" i="1">
                            <a:latin typeface="Cambria Math" charset="0"/>
                          </a:rPr>
                          <m:t>𝐵</m:t>
                        </m:r>
                      </m:e>
                      <m:sub>
                        <m:r>
                          <a:rPr lang="en-US" altLang="ja-JP" b="0" i="1" smtClean="0">
                            <a:latin typeface="Cambria Math" charset="0"/>
                          </a:rPr>
                          <m:t>𝑦</m:t>
                        </m:r>
                      </m:sub>
                    </m:sSub>
                    <m:d>
                      <m:dPr>
                        <m:ctrlPr>
                          <a:rPr lang="ja-JP" alt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ja-JP" i="1" dirty="0">
                            <a:latin typeface="Cambria Math" charset="0"/>
                          </a:rPr>
                          <m:t>𝑥</m:t>
                        </m:r>
                        <m:r>
                          <a:rPr lang="en-US" altLang="ja-JP" i="1" dirty="0">
                            <a:latin typeface="Cambria Math" charset="0"/>
                          </a:rPr>
                          <m:t>,</m:t>
                        </m:r>
                        <m:r>
                          <a:rPr lang="en-US" altLang="ja-JP" i="1" dirty="0">
                            <a:latin typeface="Cambria Math" charset="0"/>
                          </a:rPr>
                          <m:t>𝑦</m:t>
                        </m:r>
                      </m:e>
                    </m:d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</m:t>
                    </m:r>
                    <m:f>
                      <m:fPr>
                        <m:ctrlPr>
                          <a:rPr lang="mr-IN" altLang="ja-JP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i="1">
                            <a:latin typeface="Cambria Math" charset="0"/>
                          </a:rPr>
                          <m:t>𝑟𝑗</m:t>
                        </m:r>
                      </m:num>
                      <m:den>
                        <m:r>
                          <a:rPr lang="en-US" altLang="ja-JP" i="1">
                            <a:latin typeface="Cambria Math" charset="0"/>
                          </a:rPr>
                          <m:t>2</m:t>
                        </m:r>
                      </m:den>
                    </m:f>
                    <m:func>
                      <m:funcPr>
                        <m:ctrlPr>
                          <a:rPr lang="en-US" altLang="ja-JP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ja-JP">
                            <a:latin typeface="Cambria Math" charset="0"/>
                          </a:rPr>
                          <m:t>cos</m:t>
                        </m:r>
                      </m:fName>
                      <m:e>
                        <m:r>
                          <a:rPr lang="en-US" altLang="ja-JP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𝜃</m:t>
                        </m:r>
                      </m:e>
                    </m:func>
                  </m:oMath>
                </a14:m>
                <a:r>
                  <a:rPr lang="mr-IN" altLang="ja-JP" dirty="0">
                    <a:ea typeface="Cambria Math" charset="0"/>
                    <a:cs typeface="Cambria Math" charset="0"/>
                  </a:rPr>
                  <a:t> </a:t>
                </a:r>
                <a14:m>
                  <m:oMath xmlns:m="http://schemas.openxmlformats.org/officeDocument/2006/math">
                    <m:r>
                      <a:rPr lang="mr-IN" altLang="ja-JP" i="1">
                        <a:latin typeface="Cambria Math" charset="0"/>
                        <a:ea typeface="Cambria Math" charset="0"/>
                        <a:cs typeface="Cambria Math" charset="0"/>
                      </a:rPr>
                      <m:t>=−</m:t>
                    </m:r>
                    <m:f>
                      <m:fPr>
                        <m:ctrlPr>
                          <a:rPr lang="mr-IN" altLang="ja-JP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altLang="ja-JP" i="1">
                                <a:solidFill>
                                  <a:prstClr val="black"/>
                                </a:solidFill>
                                <a:latin typeface="Cambria Math" charset="0"/>
                              </a:rPr>
                              <m:t>0</m:t>
                            </m:r>
                          </m:sub>
                        </m:sSub>
                        <m:r>
                          <a:rPr lang="en-US" altLang="ja-JP" b="0" i="1" smtClean="0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𝑥</m:t>
                        </m:r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𝑗</m:t>
                        </m:r>
                      </m:num>
                      <m:den>
                        <m:r>
                          <a:rPr lang="en-US" altLang="ja-JP" i="1">
                            <a:solidFill>
                              <a:prstClr val="black"/>
                            </a:solidFill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5" name="テキスト ボックス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9322" y="2230959"/>
                <a:ext cx="3284232" cy="1327095"/>
              </a:xfrm>
              <a:prstGeom prst="rect">
                <a:avLst/>
              </a:prstGeom>
              <a:blipFill>
                <a:blip r:embed="rId2"/>
                <a:stretch>
                  <a:fillRect b="-1905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左矢印 8"/>
              <p:cNvSpPr/>
              <p:nvPr/>
            </p:nvSpPr>
            <p:spPr>
              <a:xfrm rot="20534445">
                <a:off x="9332854" y="938633"/>
                <a:ext cx="1612507" cy="781003"/>
              </a:xfrm>
              <a:prstGeom prst="lef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a:rPr kumimoji="1" lang="en-US" altLang="ja-JP" b="0" i="1" smtClean="0">
                        <a:latin typeface="Cambria Math" charset="0"/>
                      </a:rPr>
                      <m:t>𝐼</m:t>
                    </m:r>
                    <m:r>
                      <a:rPr kumimoji="1" lang="en-US" altLang="ja-JP" b="0" i="1" smtClean="0">
                        <a:latin typeface="Cambria Math" charset="0"/>
                      </a:rPr>
                      <m:t>=</m:t>
                    </m:r>
                  </m:oMath>
                </a14:m>
                <a:r>
                  <a:rPr lang="mr-IN" altLang="ja-JP" dirty="0"/>
                  <a:t> </a:t>
                </a:r>
                <a14:m>
                  <m:oMath xmlns:m="http://schemas.openxmlformats.org/officeDocument/2006/math">
                    <m:r>
                      <a:rPr lang="mr-IN" altLang="ja-JP" i="1">
                        <a:latin typeface="Cambria Math" charset="0"/>
                      </a:rPr>
                      <m:t>𝜋</m:t>
                    </m:r>
                    <m:sSup>
                      <m:sSupPr>
                        <m:ctrlPr>
                          <a:rPr lang="mr-IN" altLang="ja-JP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mr-IN" altLang="ja-JP" i="1">
                            <a:latin typeface="Cambria Math" charset="0"/>
                          </a:rPr>
                          <m:t>𝑟</m:t>
                        </m:r>
                      </m:e>
                      <m:sup>
                        <m:r>
                          <a:rPr lang="mr-IN" altLang="ja-JP" i="1">
                            <a:latin typeface="Cambria Math" charset="0"/>
                          </a:rPr>
                          <m:t>2</m:t>
                        </m:r>
                      </m:sup>
                    </m:sSup>
                    <m:r>
                      <a:rPr lang="en-US" altLang="ja-JP" i="1">
                        <a:latin typeface="Cambria Math" charset="0"/>
                      </a:rPr>
                      <m:t>𝑗</m:t>
                    </m:r>
                  </m:oMath>
                </a14:m>
                <a:endParaRPr kumimoji="1" lang="ja-JP" altLang="en-US" dirty="0"/>
              </a:p>
            </p:txBody>
          </p:sp>
        </mc:Choice>
        <mc:Fallback xmlns="">
          <p:sp>
            <p:nvSpPr>
              <p:cNvPr id="9" name="左矢印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534445">
                <a:off x="9332854" y="938633"/>
                <a:ext cx="1612507" cy="781003"/>
              </a:xfrm>
              <a:prstGeom prst="leftArrow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上カーブ矢印 11"/>
          <p:cNvSpPr/>
          <p:nvPr/>
        </p:nvSpPr>
        <p:spPr>
          <a:xfrm rot="15177165">
            <a:off x="7774408" y="1685729"/>
            <a:ext cx="1320547" cy="293123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上カーブ矢印 14"/>
          <p:cNvSpPr/>
          <p:nvPr/>
        </p:nvSpPr>
        <p:spPr>
          <a:xfrm rot="4377165">
            <a:off x="7461342" y="1841974"/>
            <a:ext cx="1320547" cy="26098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grpSp>
        <p:nvGrpSpPr>
          <p:cNvPr id="21" name="図形グループ 20"/>
          <p:cNvGrpSpPr/>
          <p:nvPr/>
        </p:nvGrpSpPr>
        <p:grpSpPr>
          <a:xfrm rot="13500000">
            <a:off x="5137795" y="2747095"/>
            <a:ext cx="2478049" cy="2478048"/>
            <a:chOff x="5137795" y="2747095"/>
            <a:chExt cx="2478049" cy="2478048"/>
          </a:xfrm>
        </p:grpSpPr>
        <p:sp>
          <p:nvSpPr>
            <p:cNvPr id="17" name="円弧 16"/>
            <p:cNvSpPr>
              <a:spLocks noChangeAspect="1"/>
            </p:cNvSpPr>
            <p:nvPr/>
          </p:nvSpPr>
          <p:spPr>
            <a:xfrm rot="10800000">
              <a:off x="5918175" y="3556502"/>
              <a:ext cx="894522" cy="894521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円弧 18"/>
            <p:cNvSpPr>
              <a:spLocks noChangeAspect="1"/>
            </p:cNvSpPr>
            <p:nvPr/>
          </p:nvSpPr>
          <p:spPr>
            <a:xfrm rot="10800000">
              <a:off x="5515784" y="3145454"/>
              <a:ext cx="1700866" cy="1700865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円弧 19"/>
            <p:cNvSpPr>
              <a:spLocks noChangeAspect="1"/>
            </p:cNvSpPr>
            <p:nvPr/>
          </p:nvSpPr>
          <p:spPr>
            <a:xfrm rot="10800000">
              <a:off x="5137795" y="2747095"/>
              <a:ext cx="2478049" cy="2478048"/>
            </a:xfrm>
            <a:prstGeom prst="arc">
              <a:avLst/>
            </a:prstGeom>
            <a:ln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71020255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28114621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F9FF94-5A01-1823-A5A9-F2570C87A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RIKEN SRC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E924DD-73DD-F4BD-C3CA-F8145FD96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World largest superconducting ring cyclotron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BBDF6D7-113C-3685-BC20-3244CDD1E2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4696" y="2728214"/>
            <a:ext cx="5058665" cy="3670616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980CE7FC-9DBD-1C1F-936C-4E9D0FA8EC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940" y="2728214"/>
            <a:ext cx="4041914" cy="367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6904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C04DD85-2A34-B240-82C1-C4B86612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Small Cyclotrons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226741C-BD15-CC49-AE46-885FF853A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696" y="2231147"/>
            <a:ext cx="9520158" cy="3450613"/>
          </a:xfrm>
        </p:spPr>
        <p:txBody>
          <a:bodyPr/>
          <a:lstStyle/>
          <a:p>
            <a:r>
              <a:rPr lang="en-US" altLang="ja-JP" dirty="0"/>
              <a:t>DC operation: good for superconducting magnets</a:t>
            </a:r>
          </a:p>
          <a:p>
            <a:r>
              <a:rPr kumimoji="1" lang="en-US" altLang="ja-JP" dirty="0"/>
              <a:t>High field magnet for compact accelerator</a:t>
            </a:r>
          </a:p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BAA7A68-A652-A341-8DA9-551BE3DA9C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349" y="3494838"/>
            <a:ext cx="1602652" cy="254201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0193594-5D4A-C943-8E69-B87721CFB10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9007" y="3478210"/>
            <a:ext cx="1801695" cy="255864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EA26357-EF63-5A4C-AEE1-C7D8D5F2363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5245" y="3494839"/>
            <a:ext cx="4188032" cy="260436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62403487-1C3E-8D47-BB4B-6A5BFBB23055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615" y="3494839"/>
            <a:ext cx="3253863" cy="2558642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DD583E51-7C01-7F4E-85E1-50C667E20BB3}"/>
              </a:ext>
            </a:extLst>
          </p:cNvPr>
          <p:cNvSpPr/>
          <p:nvPr/>
        </p:nvSpPr>
        <p:spPr>
          <a:xfrm>
            <a:off x="239126" y="6059153"/>
            <a:ext cx="38407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Beta Installation at the University of Michigan</a:t>
            </a:r>
            <a:r>
              <a:rPr lang="ja-JP" altLang="ja-JP"/>
              <a:t> </a:t>
            </a:r>
            <a:endParaRPr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D36C688-8599-F44D-8A80-D88E77383F47}"/>
              </a:ext>
            </a:extLst>
          </p:cNvPr>
          <p:cNvSpPr/>
          <p:nvPr/>
        </p:nvSpPr>
        <p:spPr>
          <a:xfrm>
            <a:off x="4395350" y="6099205"/>
            <a:ext cx="3798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kern="100" dirty="0" err="1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Mevion</a:t>
            </a:r>
            <a:r>
              <a:rPr lang="en-US" altLang="ja-JP" b="1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 S250 Medical synchro-</a:t>
            </a:r>
            <a:r>
              <a:rPr lang="en-US" altLang="ja-JP" b="1" kern="100" dirty="0" err="1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cycrotron</a:t>
            </a:r>
            <a:r>
              <a:rPr lang="ja-JP" altLang="ja-JP" b="1"/>
              <a:t> </a:t>
            </a:r>
            <a:endParaRPr lang="ja-JP" altLang="en-US" b="1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626DC10-2EE7-6A4C-89D2-A43470AF03C9}"/>
              </a:ext>
            </a:extLst>
          </p:cNvPr>
          <p:cNvSpPr/>
          <p:nvPr/>
        </p:nvSpPr>
        <p:spPr>
          <a:xfrm>
            <a:off x="9189994" y="6099204"/>
            <a:ext cx="2762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b="1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IBA synchro-</a:t>
            </a:r>
            <a:r>
              <a:rPr lang="en-US" altLang="ja-JP" b="1" kern="100" dirty="0" err="1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cycrotron</a:t>
            </a:r>
            <a:r>
              <a:rPr lang="ja-JP" altLang="ja-JP" b="1"/>
              <a:t> </a:t>
            </a:r>
            <a:endParaRPr lang="ja-JP" altLang="en-US" b="1"/>
          </a:p>
        </p:txBody>
      </p:sp>
      <p:sp>
        <p:nvSpPr>
          <p:cNvPr id="12" name="スライド番号プレースホルダー 1">
            <a:extLst>
              <a:ext uri="{FF2B5EF4-FFF2-40B4-BE49-F238E27FC236}">
                <a16:creationId xmlns:a16="http://schemas.microsoft.com/office/drawing/2014/main" id="{1A69CC71-BEA1-DC48-88A4-3C0FFE92C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92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3303572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b="1" dirty="0">
                <a:solidFill>
                  <a:srgbClr val="FF0000"/>
                </a:solidFill>
              </a:rPr>
              <a:t>Ion source, klystron</a:t>
            </a:r>
          </a:p>
          <a:p>
            <a:r>
              <a:rPr kumimoji="1" lang="en-US" altLang="ja-JP" sz="2400" dirty="0"/>
              <a:t>Detecto</a:t>
            </a:r>
            <a:r>
              <a:rPr lang="en-US" altLang="ja-JP" sz="2400" dirty="0"/>
              <a:t>r magnets</a:t>
            </a:r>
            <a:endParaRPr kumimoji="1" lang="ja-JP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51309181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284F464-1FD0-7F41-906F-FB6609533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Small applications</a:t>
            </a:r>
            <a:br>
              <a:rPr lang="en-US" altLang="ja-JP" dirty="0"/>
            </a:br>
            <a:r>
              <a:rPr lang="en-US" altLang="ja-JP" dirty="0"/>
              <a:t>ECR Ion source </a:t>
            </a:r>
            <a:r>
              <a:rPr lang="ja-JP" altLang="en-US"/>
              <a:t>、</a:t>
            </a:r>
            <a:r>
              <a:rPr lang="en-US" altLang="ja-JP" dirty="0"/>
              <a:t>Klystron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CFE233F-436A-E944-B30B-039F6F371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569" y="2245080"/>
            <a:ext cx="5940022" cy="3450613"/>
          </a:xfrm>
        </p:spPr>
        <p:txBody>
          <a:bodyPr/>
          <a:lstStyle/>
          <a:p>
            <a:r>
              <a:rPr kumimoji="1" lang="en-US" altLang="ja-JP" dirty="0"/>
              <a:t>High intensity ion source</a:t>
            </a:r>
          </a:p>
          <a:p>
            <a:pPr lvl="1"/>
            <a:r>
              <a:rPr lang="en-US" altLang="ja-JP" dirty="0"/>
              <a:t>Focusing superconducting magnet with solenoid and </a:t>
            </a:r>
            <a:r>
              <a:rPr lang="en-US" altLang="ja-JP" dirty="0" err="1"/>
              <a:t>sexstupole</a:t>
            </a:r>
            <a:r>
              <a:rPr lang="en-US" altLang="ja-JP" dirty="0"/>
              <a:t> magnets</a:t>
            </a:r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3BCCC11A-6322-B047-BE16-90456FD08B1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742" y="3313833"/>
            <a:ext cx="4290556" cy="279810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977643C-2DA9-6A4E-AE1E-97F3ABCC5B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915" y="3355950"/>
            <a:ext cx="4136778" cy="279810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F76D7E3-BDEC-F04A-AA25-AF071FD2235E}"/>
              </a:ext>
            </a:extLst>
          </p:cNvPr>
          <p:cNvSpPr/>
          <p:nvPr/>
        </p:nvSpPr>
        <p:spPr>
          <a:xfrm>
            <a:off x="247359" y="6154052"/>
            <a:ext cx="42905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dirty="0" err="1">
                <a:latin typeface="TimesNewRoman"/>
                <a:ea typeface="ＭＳ 明朝" panose="02020609040205080304" pitchFamily="49" charset="-128"/>
                <a:cs typeface="TimesNewRoman"/>
              </a:rPr>
              <a:t>GyroSERSE</a:t>
            </a:r>
            <a:r>
              <a:rPr lang="en-US" altLang="ja-JP" dirty="0">
                <a:latin typeface="TimesNewRoman"/>
                <a:ea typeface="ＭＳ 明朝" panose="02020609040205080304" pitchFamily="49" charset="-128"/>
                <a:cs typeface="TimesNewRoman"/>
              </a:rPr>
              <a:t> OPERA-3D model</a:t>
            </a:r>
            <a:r>
              <a:rPr lang="ja-JP" altLang="ja-JP"/>
              <a:t> </a:t>
            </a:r>
            <a:endParaRPr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BD4228D-E6BA-004D-B6B4-C84DD1C86E7A}"/>
              </a:ext>
            </a:extLst>
          </p:cNvPr>
          <p:cNvSpPr/>
          <p:nvPr/>
        </p:nvSpPr>
        <p:spPr>
          <a:xfrm>
            <a:off x="4537915" y="6178022"/>
            <a:ext cx="41367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Berkeley VENUS Ion Source</a:t>
            </a:r>
            <a:endParaRPr lang="ja-JP" altLang="en-US"/>
          </a:p>
        </p:txBody>
      </p:sp>
      <p:sp>
        <p:nvSpPr>
          <p:cNvPr id="8" name="スライド番号プレースホルダー 1">
            <a:extLst>
              <a:ext uri="{FF2B5EF4-FFF2-40B4-BE49-F238E27FC236}">
                <a16:creationId xmlns:a16="http://schemas.microsoft.com/office/drawing/2014/main" id="{5DFA16CC-5001-124F-A284-7E337CAF8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</p:spPr>
        <p:txBody>
          <a:bodyPr/>
          <a:lstStyle/>
          <a:p>
            <a:pPr>
              <a:defRPr/>
            </a:pPr>
            <a:fld id="{DE8D47D9-658D-4304-B7B1-1F9F5A1DD7CE}" type="slidenum">
              <a:rPr lang="ja-JP" altLang="en-US" smtClean="0"/>
              <a:pPr>
                <a:defRPr/>
              </a:pPr>
              <a:t>94</a:t>
            </a:fld>
            <a:endParaRPr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1450E44-FED2-0141-9D58-272709FC81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3309" y="101600"/>
            <a:ext cx="3269949" cy="4194064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6B92908-A7F7-444E-816A-7DAC754CAF44}"/>
              </a:ext>
            </a:extLst>
          </p:cNvPr>
          <p:cNvSpPr/>
          <p:nvPr/>
        </p:nvSpPr>
        <p:spPr>
          <a:xfrm>
            <a:off x="8674693" y="4295664"/>
            <a:ext cx="3378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CERN CLIC Klystron </a:t>
            </a:r>
            <a:r>
              <a:rPr lang="en-US" altLang="ja-JP" kern="100" dirty="0" err="1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foucusing</a:t>
            </a:r>
            <a:r>
              <a:rPr lang="en-US" altLang="ja-JP" kern="100" dirty="0">
                <a:latin typeface="ＭＳ ゴシック" panose="020B0609070205080204" pitchFamily="49" charset="-128"/>
                <a:ea typeface="ＭＳ 明朝" panose="02020609040205080304" pitchFamily="49" charset="-128"/>
                <a:cs typeface="Arial" panose="020B0604020202020204" pitchFamily="34" charset="0"/>
              </a:rPr>
              <a:t>  solenoid</a:t>
            </a: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9701175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Superconducting magnet applications in various accelerators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534696" y="2198612"/>
            <a:ext cx="9520158" cy="3450613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sz="2400" dirty="0"/>
              <a:t>Lepton colliders</a:t>
            </a:r>
          </a:p>
          <a:p>
            <a:r>
              <a:rPr lang="en-US" altLang="ja-JP" sz="2400" dirty="0"/>
              <a:t>Synchrotron radiation facilities</a:t>
            </a:r>
          </a:p>
          <a:p>
            <a:r>
              <a:rPr lang="en-US" altLang="ja-JP" sz="2400" dirty="0"/>
              <a:t>Proton extraction synchrotron</a:t>
            </a:r>
          </a:p>
          <a:p>
            <a:r>
              <a:rPr lang="en-US" altLang="ja-JP" sz="2400" dirty="0"/>
              <a:t>Medical synchrotron</a:t>
            </a:r>
          </a:p>
          <a:p>
            <a:r>
              <a:rPr lang="en-US" altLang="ja-JP" sz="2400" dirty="0"/>
              <a:t>Cyclotron</a:t>
            </a:r>
          </a:p>
          <a:p>
            <a:r>
              <a:rPr lang="en-US" altLang="ja-JP" sz="2400" dirty="0"/>
              <a:t>Ion source, klystron</a:t>
            </a:r>
          </a:p>
          <a:p>
            <a:r>
              <a:rPr kumimoji="1" lang="en-US" altLang="ja-JP" sz="2400" b="1" dirty="0">
                <a:solidFill>
                  <a:srgbClr val="FF0000"/>
                </a:solidFill>
              </a:rPr>
              <a:t>Detecto</a:t>
            </a:r>
            <a:r>
              <a:rPr lang="en-US" altLang="ja-JP" sz="2400" b="1" dirty="0">
                <a:solidFill>
                  <a:srgbClr val="FF0000"/>
                </a:solidFill>
              </a:rPr>
              <a:t>r magnets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88211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Detector magnets</a:t>
            </a:r>
            <a:br>
              <a:rPr kumimoji="1" lang="en-US" altLang="ja-JP" dirty="0"/>
            </a:br>
            <a:r>
              <a:rPr lang="en-US" altLang="ja-JP" dirty="0"/>
              <a:t>Spectrometer, Thin solenoid, Toroid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ja-JP" dirty="0"/>
              <a:t>Identify particle momentum and charge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345" y="2656892"/>
            <a:ext cx="5519056" cy="3547965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486" y="2656892"/>
            <a:ext cx="4985649" cy="395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1705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Detector Magnets</a:t>
            </a:r>
            <a:br>
              <a:rPr kumimoji="1" lang="en-US" altLang="ja-JP" dirty="0"/>
            </a:br>
            <a:r>
              <a:rPr lang="en-US" altLang="ja-JP" dirty="0"/>
              <a:t>Spectrometer</a:t>
            </a:r>
            <a:endParaRPr kumimoji="1" lang="ja-JP" altLang="en-US" dirty="0"/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8221" y="178575"/>
            <a:ext cx="4071636" cy="3023788"/>
          </a:xfr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566" y="1881359"/>
            <a:ext cx="6764751" cy="450619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221" y="3649566"/>
            <a:ext cx="4071636" cy="2819985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2302550" y="6415161"/>
            <a:ext cx="2260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RIKEN</a:t>
            </a:r>
            <a:r>
              <a:rPr kumimoji="1" lang="ja-JP" altLang="en-US"/>
              <a:t>　</a:t>
            </a:r>
            <a:r>
              <a:rPr kumimoji="1" lang="en-US" altLang="ja-JP" dirty="0"/>
              <a:t>SAMURAI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046029" y="3202363"/>
            <a:ext cx="142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J-PARC SKS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092797" y="6469551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/>
              <a:t>KEK BENKEI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640445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ja-JP" dirty="0"/>
              <a:t>Detector magnet</a:t>
            </a:r>
            <a:br>
              <a:rPr kumimoji="1" lang="en-US" altLang="ja-JP" dirty="0"/>
            </a:br>
            <a:r>
              <a:rPr lang="en-US" altLang="ja-JP" dirty="0"/>
              <a:t>Thin solenoid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485" y="2041071"/>
            <a:ext cx="11571515" cy="3425274"/>
          </a:xfrm>
        </p:spPr>
        <p:txBody>
          <a:bodyPr/>
          <a:lstStyle/>
          <a:p>
            <a:r>
              <a:rPr kumimoji="1" lang="en-US" altLang="ja-JP" dirty="0"/>
              <a:t>Use aluminum stabilized conductor to realize particle transparency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85" y="2465615"/>
            <a:ext cx="3850272" cy="422910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37319" y="1489988"/>
            <a:ext cx="2457540" cy="4837064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709" y="4887576"/>
            <a:ext cx="4663621" cy="64594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8709" y="5551716"/>
            <a:ext cx="4663621" cy="114299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7656" y="3559629"/>
            <a:ext cx="2611002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402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/>
              <a:t>Detector magnet</a:t>
            </a:r>
            <a:br>
              <a:rPr kumimoji="1" lang="en-US" altLang="ja-JP" dirty="0"/>
            </a:br>
            <a:r>
              <a:rPr lang="en-US" altLang="ja-JP" dirty="0"/>
              <a:t>Thin solenoid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0485" y="2041071"/>
            <a:ext cx="11571515" cy="3425274"/>
          </a:xfrm>
        </p:spPr>
        <p:txBody>
          <a:bodyPr/>
          <a:lstStyle/>
          <a:p>
            <a:r>
              <a:rPr kumimoji="1" lang="en-US" altLang="ja-JP" dirty="0"/>
              <a:t>CDF solenoid:</a:t>
            </a:r>
          </a:p>
          <a:p>
            <a:pPr lvl="1"/>
            <a:r>
              <a:rPr lang="en-US" altLang="ja-JP" dirty="0"/>
              <a:t>FNAL TEVATRON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04405" y="2977292"/>
            <a:ext cx="5159166" cy="370658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5211" y="2536420"/>
            <a:ext cx="3322347" cy="4147457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67" y="4773434"/>
            <a:ext cx="2747399" cy="1910443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367" y="3248940"/>
            <a:ext cx="2701457" cy="123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08776"/>
      </p:ext>
    </p:extLst>
  </p:cSld>
  <p:clrMapOvr>
    <a:masterClrMapping/>
  </p:clrMapOvr>
</p:sld>
</file>

<file path=ppt/theme/theme1.xml><?xml version="1.0" encoding="utf-8"?>
<a:theme xmlns:a="http://schemas.openxmlformats.org/drawingml/2006/main" name="ギャラリー">
  <a:themeElements>
    <a:clrScheme name="ギャラリー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ギャラリー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ギャラリー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65705</TotalTime>
  <Words>3853</Words>
  <Application>Microsoft Macintosh PowerPoint</Application>
  <PresentationFormat>ワイド画面</PresentationFormat>
  <Paragraphs>1060</Paragraphs>
  <Slides>104</Slides>
  <Notes>9</Notes>
  <HiddenSlides>0</HiddenSlides>
  <MMClips>1</MMClips>
  <ScaleCrop>false</ScaleCrop>
  <HeadingPairs>
    <vt:vector size="8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3</vt:i4>
      </vt:variant>
      <vt:variant>
        <vt:lpstr>スライド タイトル</vt:lpstr>
      </vt:variant>
      <vt:variant>
        <vt:i4>104</vt:i4>
      </vt:variant>
    </vt:vector>
  </HeadingPairs>
  <TitlesOfParts>
    <vt:vector size="126" baseType="lpstr">
      <vt:lpstr>Gothic720</vt:lpstr>
      <vt:lpstr>Meiryo UI</vt:lpstr>
      <vt:lpstr>MS PGothic</vt:lpstr>
      <vt:lpstr>ＭＳ ゴシック</vt:lpstr>
      <vt:lpstr>ＭＳ ゴシック</vt:lpstr>
      <vt:lpstr>Times</vt:lpstr>
      <vt:lpstr>TimesNewRoman</vt:lpstr>
      <vt:lpstr>あんずもじ等幅</vt:lpstr>
      <vt:lpstr>メイリオ</vt:lpstr>
      <vt:lpstr>Yu Gothic</vt:lpstr>
      <vt:lpstr>Arial</vt:lpstr>
      <vt:lpstr>Cambria Math</vt:lpstr>
      <vt:lpstr>Gill Sans MT</vt:lpstr>
      <vt:lpstr>Palatino Linotype</vt:lpstr>
      <vt:lpstr>Symbol</vt:lpstr>
      <vt:lpstr>Times New Roman</vt:lpstr>
      <vt:lpstr>Verdana</vt:lpstr>
      <vt:lpstr>Wingdings 2</vt:lpstr>
      <vt:lpstr>ギャラリー</vt:lpstr>
      <vt:lpstr>Image</vt:lpstr>
      <vt:lpstr>数式</vt:lpstr>
      <vt:lpstr>文書</vt:lpstr>
      <vt:lpstr>Superconducting Magnets for Accelerator  Science</vt:lpstr>
      <vt:lpstr>Item</vt:lpstr>
      <vt:lpstr>Item</vt:lpstr>
      <vt:lpstr>Accelerator？</vt:lpstr>
      <vt:lpstr>Ring Accelerator Synchrotron</vt:lpstr>
      <vt:lpstr>Magnets for Synchrotron</vt:lpstr>
      <vt:lpstr>Multipole Field</vt:lpstr>
      <vt:lpstr>LHC: Large Hadron Collider </vt:lpstr>
      <vt:lpstr>Create Uniform Field</vt:lpstr>
      <vt:lpstr>Create Uniform Field</vt:lpstr>
      <vt:lpstr>Create Uniform Field</vt:lpstr>
      <vt:lpstr>Create Uniform Field</vt:lpstr>
      <vt:lpstr>Cosθ coil</vt:lpstr>
      <vt:lpstr>Create Uniform Field：LHC Dipole</vt:lpstr>
      <vt:lpstr>Normal Conducting Magnet</vt:lpstr>
      <vt:lpstr>Item</vt:lpstr>
      <vt:lpstr>Superconducting Accelerator Magnet</vt:lpstr>
      <vt:lpstr>HL-LHC D1 magnet Lorentz force</vt:lpstr>
      <vt:lpstr>Prestress to support coil</vt:lpstr>
      <vt:lpstr>Error Field</vt:lpstr>
      <vt:lpstr>Magnet Assembly Size Control of Coil Parts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Item</vt:lpstr>
      <vt:lpstr>Discovery of Superconductivity and Meissner Effect</vt:lpstr>
      <vt:lpstr>BCS Theory</vt:lpstr>
      <vt:lpstr>Normal Conductor</vt:lpstr>
      <vt:lpstr>Superconductor</vt:lpstr>
      <vt:lpstr>BCS Theory</vt:lpstr>
      <vt:lpstr>Superconuductors</vt:lpstr>
      <vt:lpstr>Critical Current and Pinning</vt:lpstr>
      <vt:lpstr> Meissner Effect and Pinning Effect </vt:lpstr>
      <vt:lpstr>Critical Surface </vt:lpstr>
      <vt:lpstr>PowerPoint プレゼンテーション</vt:lpstr>
      <vt:lpstr>Multi-filament Superconductor Magnetization</vt:lpstr>
      <vt:lpstr>Quench and Protection</vt:lpstr>
      <vt:lpstr>Quench Protection </vt:lpstr>
      <vt:lpstr>PowerPoint プレゼンテーション</vt:lpstr>
      <vt:lpstr>LHC Incident in 2008</vt:lpstr>
      <vt:lpstr>Item</vt:lpstr>
      <vt:lpstr>History of Accelerator and Superconductivity</vt:lpstr>
      <vt:lpstr>History of Superconducting Magnet Early Days（1960s）</vt:lpstr>
      <vt:lpstr>NbTi (Alloy) vs Nb3Sn (Compound)</vt:lpstr>
      <vt:lpstr>TEVATRON</vt:lpstr>
      <vt:lpstr>Iron geometric error</vt:lpstr>
      <vt:lpstr>Accelerator Superconducting Magnet: HERA &amp; RHIC</vt:lpstr>
      <vt:lpstr>Accelerator Superconducting Magnet: Superconducting Super Collider</vt:lpstr>
      <vt:lpstr>Synchrotron Operation</vt:lpstr>
      <vt:lpstr>SSC: Influence of inter-strand coupling current on field quality </vt:lpstr>
      <vt:lpstr>Accelerator Superconducting Magnet: LHC</vt:lpstr>
      <vt:lpstr>PowerPoint プレゼンテーション</vt:lpstr>
      <vt:lpstr>Japanese Contribution to LHC MQXA: Interaction Quadrupole</vt:lpstr>
      <vt:lpstr>Item</vt:lpstr>
      <vt:lpstr>On going HL-LHC</vt:lpstr>
      <vt:lpstr>On going HL-LHC</vt:lpstr>
      <vt:lpstr>IR Quadrupole Upgrade Higher Field by Nb3Sn</vt:lpstr>
      <vt:lpstr>Superconducting Transmission Line</vt:lpstr>
      <vt:lpstr>Beam Separation Dipole Upgrade KEK Contribution</vt:lpstr>
      <vt:lpstr>Item</vt:lpstr>
      <vt:lpstr>The FCC-hh: a next energy frontier.</vt:lpstr>
      <vt:lpstr>FCC Magnet Designs</vt:lpstr>
      <vt:lpstr>Item</vt:lpstr>
      <vt:lpstr>Superconducting magnet applications in various accelerators</vt:lpstr>
      <vt:lpstr>Superconducting magnet applications in various accelerators</vt:lpstr>
      <vt:lpstr>LEP and LEP2</vt:lpstr>
      <vt:lpstr>KEK Lepton colliders and SC Magnets TRISTAN, KEKB, S-KEKB</vt:lpstr>
      <vt:lpstr>ILC Magnets</vt:lpstr>
      <vt:lpstr>Superconducting magnet applications in various accelerators</vt:lpstr>
      <vt:lpstr>Synchrotron radiation facilities </vt:lpstr>
      <vt:lpstr>SR facilities</vt:lpstr>
      <vt:lpstr>SR facilities</vt:lpstr>
      <vt:lpstr>SR facilities</vt:lpstr>
      <vt:lpstr>Superconducting magnet applications in various accelerators</vt:lpstr>
      <vt:lpstr>Proton extraction accelerators J-PARC</vt:lpstr>
      <vt:lpstr>Japanese Accelerators and SC Magnets J-PARC Neutrino Facility</vt:lpstr>
      <vt:lpstr>Muon Capture and Trasportation</vt:lpstr>
      <vt:lpstr>PowerPoint プレゼンテーション</vt:lpstr>
      <vt:lpstr>J-PARC g-2/EDM</vt:lpstr>
      <vt:lpstr>COMET at J-PARC</vt:lpstr>
      <vt:lpstr>J-PARC  MLF Second Target</vt:lpstr>
      <vt:lpstr>Other Extraction Synchrotron TEVATRON, GSI SIS100</vt:lpstr>
      <vt:lpstr>Superconducting magnet applications in various accelerators</vt:lpstr>
      <vt:lpstr>Superconducting magnet applications in various accelerators</vt:lpstr>
      <vt:lpstr>Medical Accelerator</vt:lpstr>
      <vt:lpstr>Medical Accelerator Superconducting Gantry</vt:lpstr>
      <vt:lpstr>Medical synchrotron Future prospect</vt:lpstr>
      <vt:lpstr>Superconducting magnet applications in various accelerators</vt:lpstr>
      <vt:lpstr>RIKEN SRC</vt:lpstr>
      <vt:lpstr>Small Cyclotrons</vt:lpstr>
      <vt:lpstr>Superconducting magnet applications in various accelerators</vt:lpstr>
      <vt:lpstr>Small applications ECR Ion source 、Klystron</vt:lpstr>
      <vt:lpstr>Superconducting magnet applications in various accelerators</vt:lpstr>
      <vt:lpstr>Detector magnets Spectrometer, Thin solenoid, Toroid</vt:lpstr>
      <vt:lpstr>Detector Magnets Spectrometer</vt:lpstr>
      <vt:lpstr>Detector magnet Thin solenoid</vt:lpstr>
      <vt:lpstr>Detector magnet Thin solenoid</vt:lpstr>
      <vt:lpstr>Detector magnet Thin solenoid</vt:lpstr>
      <vt:lpstr>Detector magnets Thin solenoid</vt:lpstr>
      <vt:lpstr>Detector magnets Toroid</vt:lpstr>
      <vt:lpstr>Item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加速器と超伝導磁石</dc:title>
  <dc:creator>荻津透</dc:creator>
  <cp:lastModifiedBy>OGITSU Toru</cp:lastModifiedBy>
  <cp:revision>273</cp:revision>
  <cp:lastPrinted>2023-02-13T21:56:54Z</cp:lastPrinted>
  <dcterms:created xsi:type="dcterms:W3CDTF">2018-05-21T05:21:51Z</dcterms:created>
  <dcterms:modified xsi:type="dcterms:W3CDTF">2025-03-20T23:53:47Z</dcterms:modified>
</cp:coreProperties>
</file>