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98" r:id="rId2"/>
    <p:sldMasterId id="2147483702" r:id="rId3"/>
  </p:sldMasterIdLst>
  <p:notesMasterIdLst>
    <p:notesMasterId r:id="rId101"/>
  </p:notesMasterIdLst>
  <p:handoutMasterIdLst>
    <p:handoutMasterId r:id="rId102"/>
  </p:handoutMasterIdLst>
  <p:sldIdLst>
    <p:sldId id="1035" r:id="rId4"/>
    <p:sldId id="7397" r:id="rId5"/>
    <p:sldId id="9167" r:id="rId6"/>
    <p:sldId id="257" r:id="rId7"/>
    <p:sldId id="9149" r:id="rId8"/>
    <p:sldId id="9139" r:id="rId9"/>
    <p:sldId id="9169" r:id="rId10"/>
    <p:sldId id="9170" r:id="rId11"/>
    <p:sldId id="9172" r:id="rId12"/>
    <p:sldId id="9168" r:id="rId13"/>
    <p:sldId id="9174" r:id="rId14"/>
    <p:sldId id="9148" r:id="rId15"/>
    <p:sldId id="9173" r:id="rId16"/>
    <p:sldId id="9175" r:id="rId17"/>
    <p:sldId id="9176" r:id="rId18"/>
    <p:sldId id="9177" r:id="rId19"/>
    <p:sldId id="9178" r:id="rId20"/>
    <p:sldId id="9179" r:id="rId21"/>
    <p:sldId id="9180" r:id="rId22"/>
    <p:sldId id="9181" r:id="rId23"/>
    <p:sldId id="9182" r:id="rId24"/>
    <p:sldId id="9251" r:id="rId25"/>
    <p:sldId id="9184" r:id="rId26"/>
    <p:sldId id="9183" r:id="rId27"/>
    <p:sldId id="9185" r:id="rId28"/>
    <p:sldId id="9186" r:id="rId29"/>
    <p:sldId id="9187" r:id="rId30"/>
    <p:sldId id="9188" r:id="rId31"/>
    <p:sldId id="9191" r:id="rId32"/>
    <p:sldId id="9192" r:id="rId33"/>
    <p:sldId id="9196" r:id="rId34"/>
    <p:sldId id="9193" r:id="rId35"/>
    <p:sldId id="9197" r:id="rId36"/>
    <p:sldId id="9198" r:id="rId37"/>
    <p:sldId id="9155" r:id="rId38"/>
    <p:sldId id="9195" r:id="rId39"/>
    <p:sldId id="9202" r:id="rId40"/>
    <p:sldId id="9190" r:id="rId41"/>
    <p:sldId id="9205" r:id="rId42"/>
    <p:sldId id="9201" r:id="rId43"/>
    <p:sldId id="9204" r:id="rId44"/>
    <p:sldId id="9206" r:id="rId45"/>
    <p:sldId id="9207" r:id="rId46"/>
    <p:sldId id="9203" r:id="rId47"/>
    <p:sldId id="9208" r:id="rId48"/>
    <p:sldId id="9210" r:id="rId49"/>
    <p:sldId id="9209" r:id="rId50"/>
    <p:sldId id="9211" r:id="rId51"/>
    <p:sldId id="9212" r:id="rId52"/>
    <p:sldId id="9216" r:id="rId53"/>
    <p:sldId id="9218" r:id="rId54"/>
    <p:sldId id="9214" r:id="rId55"/>
    <p:sldId id="9213" r:id="rId56"/>
    <p:sldId id="9215" r:id="rId57"/>
    <p:sldId id="9194" r:id="rId58"/>
    <p:sldId id="9199" r:id="rId59"/>
    <p:sldId id="9189" r:id="rId60"/>
    <p:sldId id="9200" r:id="rId61"/>
    <p:sldId id="9219" r:id="rId62"/>
    <p:sldId id="9217" r:id="rId63"/>
    <p:sldId id="9220" r:id="rId64"/>
    <p:sldId id="9164" r:id="rId65"/>
    <p:sldId id="9222" r:id="rId66"/>
    <p:sldId id="9221" r:id="rId67"/>
    <p:sldId id="9223" r:id="rId68"/>
    <p:sldId id="9235" r:id="rId69"/>
    <p:sldId id="9224" r:id="rId70"/>
    <p:sldId id="9227" r:id="rId71"/>
    <p:sldId id="9225" r:id="rId72"/>
    <p:sldId id="9228" r:id="rId73"/>
    <p:sldId id="9226" r:id="rId74"/>
    <p:sldId id="9229" r:id="rId75"/>
    <p:sldId id="9237" r:id="rId76"/>
    <p:sldId id="9240" r:id="rId77"/>
    <p:sldId id="9241" r:id="rId78"/>
    <p:sldId id="9238" r:id="rId79"/>
    <p:sldId id="9243" r:id="rId80"/>
    <p:sldId id="9236" r:id="rId81"/>
    <p:sldId id="9242" r:id="rId82"/>
    <p:sldId id="9247" r:id="rId83"/>
    <p:sldId id="9230" r:id="rId84"/>
    <p:sldId id="9232" r:id="rId85"/>
    <p:sldId id="9231" r:id="rId86"/>
    <p:sldId id="9233" r:id="rId87"/>
    <p:sldId id="9234" r:id="rId88"/>
    <p:sldId id="9244" r:id="rId89"/>
    <p:sldId id="9245" r:id="rId90"/>
    <p:sldId id="9246" r:id="rId91"/>
    <p:sldId id="9248" r:id="rId92"/>
    <p:sldId id="9249" r:id="rId93"/>
    <p:sldId id="9250" r:id="rId94"/>
    <p:sldId id="398" r:id="rId95"/>
    <p:sldId id="392" r:id="rId96"/>
    <p:sldId id="382" r:id="rId97"/>
    <p:sldId id="383" r:id="rId98"/>
    <p:sldId id="384" r:id="rId99"/>
    <p:sldId id="276" r:id="rId100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8">
          <p15:clr>
            <a:srgbClr val="A4A3A4"/>
          </p15:clr>
        </p15:guide>
        <p15:guide id="2" pos="37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p li" initials="dl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176"/>
    <a:srgbClr val="325FAF"/>
    <a:srgbClr val="E9893A"/>
    <a:srgbClr val="AA5E5D"/>
    <a:srgbClr val="FF2424"/>
    <a:srgbClr val="0303FF"/>
    <a:srgbClr val="58B3FE"/>
    <a:srgbClr val="66FE8A"/>
    <a:srgbClr val="FF7575"/>
    <a:srgbClr val="8C50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89449" autoAdjust="0"/>
  </p:normalViewPr>
  <p:slideViewPr>
    <p:cSldViewPr snapToGrid="0">
      <p:cViewPr varScale="1">
        <p:scale>
          <a:sx n="144" d="100"/>
          <a:sy n="144" d="100"/>
        </p:scale>
        <p:origin x="872" y="68"/>
      </p:cViewPr>
      <p:guideLst>
        <p:guide orient="horz" pos="3148"/>
        <p:guide pos="37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560"/>
    </p:cViewPr>
  </p:sorterViewPr>
  <p:notesViewPr>
    <p:cSldViewPr snapToGrid="0">
      <p:cViewPr varScale="1">
        <p:scale>
          <a:sx n="80" d="100"/>
          <a:sy n="80" d="100"/>
        </p:scale>
        <p:origin x="2727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tableStyles" Target="tableStyle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A97BA-6FB5-470F-929E-2FCEC19DC697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1676A-121F-4A5B-9727-E6A168D19F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ABA02-E9ED-428A-8787-AA8830EDFB20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2FBB5-A632-4A83-9244-EDCD50DC2C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/>
            <a:fld id="{6B4A49C8-A212-4564-86BE-AD43CE7319C8}" type="slidenum">
              <a:rPr lang="en-US" altLang="zh-CN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fld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D2847-0080-4075-94D2-A77E8441AAE1}" type="slidenum">
              <a:rPr lang="en-US"/>
              <a:pPr/>
              <a:t>93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49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77839-57F2-40C5-9297-934A8D740A74}" type="slidenum">
              <a:rPr lang="en-CA" smtClean="0">
                <a:solidFill>
                  <a:prstClr val="black"/>
                </a:solidFill>
              </a:rPr>
              <a:pPr/>
              <a:t>95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9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78" y="1111582"/>
            <a:ext cx="11916681" cy="5114987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25432" y="1908004"/>
            <a:ext cx="9631417" cy="1476032"/>
          </a:xfrm>
        </p:spPr>
        <p:txBody>
          <a:bodyPr vert="horz" anchor="ctr" anchorCtr="0">
            <a:normAutofit/>
          </a:bodyPr>
          <a:lstStyle>
            <a:lvl1pPr algn="r">
              <a:defRPr sz="400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627572" y="5175638"/>
            <a:ext cx="7113129" cy="752195"/>
          </a:xfrm>
          <a:prstGeom prst="rect">
            <a:avLst/>
          </a:prstGeom>
        </p:spPr>
        <p:txBody>
          <a:bodyPr vert="horz" anchor="ctr" anchorCtr="0"/>
          <a:lstStyle>
            <a:lvl1pPr marL="0" indent="0" algn="r">
              <a:buNone/>
              <a:defRPr sz="24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22275" indent="0" algn="ctr">
              <a:buNone/>
            </a:lvl2pPr>
            <a:lvl3pPr marL="843915" indent="0" algn="ctr">
              <a:buNone/>
            </a:lvl3pPr>
            <a:lvl4pPr marL="1266190" indent="0" algn="ctr">
              <a:buNone/>
            </a:lvl4pPr>
            <a:lvl5pPr marL="1688465" indent="0" algn="ctr">
              <a:buNone/>
            </a:lvl5pPr>
            <a:lvl6pPr marL="2110105" indent="0" algn="ctr">
              <a:buNone/>
            </a:lvl6pPr>
            <a:lvl7pPr marL="2532380" indent="0" algn="ctr">
              <a:buNone/>
            </a:lvl7pPr>
            <a:lvl8pPr marL="2954020" indent="0" algn="ctr">
              <a:buNone/>
            </a:lvl8pPr>
            <a:lvl9pPr marL="3376295" indent="0" algn="ctr">
              <a:buNone/>
            </a:lvl9pPr>
          </a:lstStyle>
          <a:p>
            <a:r>
              <a:rPr kumimoji="0" lang="zh-CN" altLang="en-US" dirty="0"/>
              <a:t>单击此处编辑母版副标题样式</a:t>
            </a:r>
            <a:endParaRPr kumimoji="0" lang="en-US" dirty="0"/>
          </a:p>
        </p:txBody>
      </p:sp>
    </p:spTree>
  </p:cSld>
  <p:clrMapOvr>
    <a:masterClrMapping/>
  </p:clrMapOvr>
  <p:transition advTm="114609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子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 userDrawn="1"/>
        </p:nvSpPr>
        <p:spPr>
          <a:xfrm>
            <a:off x="1576114" y="1830"/>
            <a:ext cx="9252884" cy="83983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kumimoji="1" lang="zh-CN" altLang="en-US" sz="2955" kern="0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93667" y="18016"/>
            <a:ext cx="8516383" cy="710746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aseline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773755"/>
            <a:ext cx="12192000" cy="0"/>
          </a:xfrm>
          <a:prstGeom prst="line">
            <a:avLst/>
          </a:prstGeom>
          <a:ln w="76200" cmpd="thinThick">
            <a:solidFill>
              <a:srgbClr val="325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  <a:prstGeom prst="rect">
            <a:avLst/>
          </a:prstGeom>
          <a:ln w="3175" cmpd="sng">
            <a:noFill/>
            <a:prstDash val="solid"/>
          </a:ln>
        </p:spPr>
        <p:txBody>
          <a:bodyPr/>
          <a:lstStyle>
            <a:lvl1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子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 userDrawn="1"/>
        </p:nvSpPr>
        <p:spPr>
          <a:xfrm>
            <a:off x="1576114" y="1830"/>
            <a:ext cx="9252884" cy="83983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kumimoji="1" lang="zh-CN" altLang="en-US" sz="2955" kern="0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078030" y="116530"/>
            <a:ext cx="9811351" cy="573936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aseline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773755"/>
            <a:ext cx="12192000" cy="0"/>
          </a:xfrm>
          <a:prstGeom prst="line">
            <a:avLst/>
          </a:prstGeom>
          <a:ln w="76200" cmpd="thinThick">
            <a:solidFill>
              <a:srgbClr val="325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一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250" y="100077"/>
            <a:ext cx="9884965" cy="551329"/>
          </a:xfrm>
          <a:prstGeom prst="rect">
            <a:avLst/>
          </a:prstGeom>
        </p:spPr>
        <p:txBody>
          <a:bodyPr tIns="107950" anchor="ctr" anchorCtr="0">
            <a:noAutofit/>
          </a:bodyPr>
          <a:lstStyle>
            <a:lvl1pPr algn="l">
              <a:defRPr sz="30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571" y="860918"/>
            <a:ext cx="11084859" cy="5482024"/>
          </a:xfrm>
          <a:prstGeom prst="rect">
            <a:avLst/>
          </a:prstGeom>
          <a:noFill/>
          <a:ln w="635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>
              <a:buNone/>
              <a:defRPr sz="180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667" y="104889"/>
            <a:ext cx="9773629" cy="551329"/>
          </a:xfrm>
          <a:prstGeom prst="rect">
            <a:avLst/>
          </a:prstGeom>
        </p:spPr>
        <p:txBody>
          <a:bodyPr tIns="107950" anchor="ctr" anchorCtr="0">
            <a:noAutofit/>
          </a:bodyPr>
          <a:lstStyle>
            <a:lvl1pPr algn="ctr">
              <a:defRPr sz="30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BBBC7B9-DA0A-4E80-A588-415933C38563}" type="datetimeFigureOut">
              <a:rPr lang="zh-CN" alt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2025/3/30</a:t>
            </a:fld>
            <a:endParaRPr lang="zh-CN" alt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fld id="{32400008-8299-4D50-AFB9-905DB2D19AD5}" type="slidenum">
              <a:rPr lang="zh-CN" altLang="en-US" sz="1200" smtClean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‹#›</a:t>
            </a:fld>
            <a:endParaRPr lang="en-US" altLang="zh-CN" sz="1200">
              <a:solidFill>
                <a:srgbClr val="89898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8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子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 userDrawn="1"/>
        </p:nvSpPr>
        <p:spPr>
          <a:xfrm>
            <a:off x="1576114" y="1830"/>
            <a:ext cx="9252884" cy="83983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kumimoji="1" lang="zh-CN" altLang="en-US" sz="2955" kern="0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93667" y="18016"/>
            <a:ext cx="8516383" cy="710746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aseline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773755"/>
            <a:ext cx="12192000" cy="0"/>
          </a:xfrm>
          <a:prstGeom prst="line">
            <a:avLst/>
          </a:prstGeom>
          <a:ln w="76200" cmpd="thinThick">
            <a:solidFill>
              <a:srgbClr val="325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  <a:prstGeom prst="rect">
            <a:avLst/>
          </a:prstGeom>
          <a:ln w="3175" cmpd="sng">
            <a:noFill/>
            <a:prstDash val="solid"/>
          </a:ln>
        </p:spPr>
        <p:txBody>
          <a:bodyPr/>
          <a:lstStyle>
            <a:lvl1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1330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91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6430377"/>
            <a:ext cx="12192000" cy="510709"/>
          </a:xfrm>
          <a:prstGeom prst="rect">
            <a:avLst/>
          </a:prstGeom>
          <a:solidFill>
            <a:srgbClr val="325FA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0438637" y="-1"/>
            <a:ext cx="1063503" cy="662828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/>
          <a:p>
            <a:pPr>
              <a:lnSpc>
                <a:spcPct val="110000"/>
              </a:lnSpc>
              <a:spcAft>
                <a:spcPct val="35000"/>
              </a:spcAft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8481396" y="1376"/>
            <a:ext cx="856321" cy="6628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椭圆 9"/>
          <p:cNvSpPr/>
          <p:nvPr userDrawn="1"/>
        </p:nvSpPr>
        <p:spPr bwMode="auto">
          <a:xfrm>
            <a:off x="10201723" y="10384"/>
            <a:ext cx="1053933" cy="6628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6"/>
          <p:cNvSpPr txBox="1"/>
          <p:nvPr userDrawn="1"/>
        </p:nvSpPr>
        <p:spPr bwMode="auto">
          <a:xfrm>
            <a:off x="11587225" y="6493531"/>
            <a:ext cx="373820" cy="3193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rtlCol="0">
            <a:spAutoFit/>
          </a:bodyPr>
          <a:lstStyle/>
          <a:p>
            <a:fld id="{6666605D-F742-46A5-9526-2ACEDBC5B4A2}" type="slidenum">
              <a:rPr lang="zh-CN" altLang="en-US" sz="1475" b="1" i="1" smtClean="0">
                <a:solidFill>
                  <a:schemeClr val="bg1"/>
                </a:solidFill>
                <a:latin typeface="Arial Narrow" panose="020B0606020202030204" pitchFamily="34" charset="0"/>
                <a:ea typeface="楷体_GB2312" pitchFamily="49" charset="-122"/>
                <a:cs typeface="Times New Roman" panose="02020603050405020304" pitchFamily="18" charset="0"/>
              </a:rPr>
              <a:t>‹#›</a:t>
            </a:fld>
            <a:endParaRPr lang="zh-CN" altLang="en-US" sz="1475" b="1" i="1" dirty="0">
              <a:solidFill>
                <a:schemeClr val="bg1"/>
              </a:solidFill>
              <a:latin typeface="Arial Narrow" panose="020B0606020202030204" pitchFamily="34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0" y="773755"/>
            <a:ext cx="12192000" cy="0"/>
          </a:xfrm>
          <a:prstGeom prst="line">
            <a:avLst/>
          </a:prstGeom>
          <a:ln w="76200" cmpd="thinThick">
            <a:solidFill>
              <a:srgbClr val="325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56853D15-9905-41B8-9FF4-B9201B2CB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5"/>
          <a:stretch>
            <a:fillRect/>
          </a:stretch>
        </p:blipFill>
        <p:spPr>
          <a:xfrm>
            <a:off x="73492" y="18251"/>
            <a:ext cx="786308" cy="75209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B35B4C-F567-43F9-987F-862978C6B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9702"/>
          <a:stretch>
            <a:fillRect/>
          </a:stretch>
        </p:blipFill>
        <p:spPr>
          <a:xfrm>
            <a:off x="11269287" y="59830"/>
            <a:ext cx="922713" cy="66893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F24D208-9C40-673C-F3AD-7D2497167EF5}"/>
              </a:ext>
            </a:extLst>
          </p:cNvPr>
          <p:cNvSpPr txBox="1"/>
          <p:nvPr userDrawn="1"/>
        </p:nvSpPr>
        <p:spPr>
          <a:xfrm>
            <a:off x="6992341" y="6526330"/>
            <a:ext cx="4509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Lecture in ASSCA2025 at IHEP, 2025.3.27, Teng Tan (IMP, CAS, China) 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20204" pitchFamily="34" charset="0"/>
        </a:defRPr>
      </a:lvl5pPr>
      <a:lvl6pPr marL="422275"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20204" pitchFamily="34" charset="0"/>
        </a:defRPr>
      </a:lvl6pPr>
      <a:lvl7pPr marL="843915"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20204" pitchFamily="34" charset="0"/>
        </a:defRPr>
      </a:lvl7pPr>
      <a:lvl8pPr marL="1266190"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20204" pitchFamily="34" charset="0"/>
        </a:defRPr>
      </a:lvl8pPr>
      <a:lvl9pPr marL="1688465"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16230" indent="-31623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215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Arial" panose="020B0604020202020204" pitchFamily="34" charset="0"/>
        <a:buChar char="–"/>
        <a:defRPr sz="1940">
          <a:solidFill>
            <a:srgbClr val="00338F"/>
          </a:solidFill>
          <a:latin typeface="+mn-lt"/>
        </a:defRPr>
      </a:lvl2pPr>
      <a:lvl3pPr marL="1055370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755">
          <a:solidFill>
            <a:srgbClr val="00338F"/>
          </a:solidFill>
          <a:latin typeface="+mn-lt"/>
        </a:defRPr>
      </a:lvl3pPr>
      <a:lvl4pPr marL="1477010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1845" i="1">
          <a:solidFill>
            <a:srgbClr val="00338F"/>
          </a:solidFill>
          <a:latin typeface="+mn-lt"/>
        </a:defRPr>
      </a:lvl4pPr>
      <a:lvl5pPr marL="1899285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475">
          <a:solidFill>
            <a:srgbClr val="00338F"/>
          </a:solidFill>
          <a:latin typeface="+mn-lt"/>
        </a:defRPr>
      </a:lvl5pPr>
      <a:lvl6pPr marL="2320925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475">
          <a:solidFill>
            <a:srgbClr val="00338F"/>
          </a:solidFill>
          <a:latin typeface="+mn-lt"/>
        </a:defRPr>
      </a:lvl6pPr>
      <a:lvl7pPr marL="2743200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475">
          <a:solidFill>
            <a:srgbClr val="00338F"/>
          </a:solidFill>
          <a:latin typeface="+mn-lt"/>
        </a:defRPr>
      </a:lvl7pPr>
      <a:lvl8pPr marL="3165475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475">
          <a:solidFill>
            <a:srgbClr val="00338F"/>
          </a:solidFill>
          <a:latin typeface="+mn-lt"/>
        </a:defRPr>
      </a:lvl8pPr>
      <a:lvl9pPr marL="3587115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475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1pPr>
      <a:lvl2pPr marL="42227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2pPr>
      <a:lvl3pPr marL="84391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9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4pPr>
      <a:lvl5pPr marL="168846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5pPr>
      <a:lvl6pPr marL="211010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6pPr>
      <a:lvl7pPr marL="253238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7pPr>
      <a:lvl8pPr marL="295402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8pPr>
      <a:lvl9pPr marL="337629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80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90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3.jpeg"/><Relationship Id="rId7" Type="http://schemas.openxmlformats.org/officeDocument/2006/relationships/image" Target="../media/image4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3.jpeg"/><Relationship Id="rId5" Type="http://schemas.openxmlformats.org/officeDocument/2006/relationships/image" Target="../media/image45.png"/><Relationship Id="rId10" Type="http://schemas.openxmlformats.org/officeDocument/2006/relationships/image" Target="../media/image52.jpeg"/><Relationship Id="rId4" Type="http://schemas.openxmlformats.org/officeDocument/2006/relationships/image" Target="../media/image44.pn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63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image" Target="../media/image103.wmf"/><Relationship Id="rId7" Type="http://schemas.openxmlformats.org/officeDocument/2006/relationships/image" Target="../media/image107.w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wmf"/><Relationship Id="rId4" Type="http://schemas.openxmlformats.org/officeDocument/2006/relationships/image" Target="../media/image104.wmf"/><Relationship Id="rId9" Type="http://schemas.openxmlformats.org/officeDocument/2006/relationships/image" Target="../media/image109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42.png"/><Relationship Id="rId7" Type="http://schemas.openxmlformats.org/officeDocument/2006/relationships/image" Target="../media/image114.w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wmf"/><Relationship Id="rId5" Type="http://schemas.openxmlformats.org/officeDocument/2006/relationships/image" Target="../media/image112.wmf"/><Relationship Id="rId4" Type="http://schemas.openxmlformats.org/officeDocument/2006/relationships/image" Target="../media/image11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hyperlink" Target="http://www.lepp.cornell.edu/~liepe/webpage/researchsrimp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wmf"/><Relationship Id="rId4" Type="http://schemas.openxmlformats.org/officeDocument/2006/relationships/image" Target="../media/image13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wmf"/><Relationship Id="rId7" Type="http://schemas.openxmlformats.org/officeDocument/2006/relationships/image" Target="../media/image15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51.wmf"/><Relationship Id="rId4" Type="http://schemas.openxmlformats.org/officeDocument/2006/relationships/oleObject" Target="../embeddings/oleObject4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emf"/><Relationship Id="rId4" Type="http://schemas.openxmlformats.org/officeDocument/2006/relationships/image" Target="../media/image18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emf"/><Relationship Id="rId5" Type="http://schemas.openxmlformats.org/officeDocument/2006/relationships/image" Target="../media/image215.png"/><Relationship Id="rId4" Type="http://schemas.openxmlformats.org/officeDocument/2006/relationships/image" Target="../media/image214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png"/><Relationship Id="rId4" Type="http://schemas.openxmlformats.org/officeDocument/2006/relationships/image" Target="../media/image23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68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0.png"/><Relationship Id="rId2" Type="http://schemas.openxmlformats.org/officeDocument/2006/relationships/image" Target="../media/image22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3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0.png"/><Relationship Id="rId7" Type="http://schemas.openxmlformats.org/officeDocument/2006/relationships/image" Target="../media/image19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0.png"/><Relationship Id="rId5" Type="http://schemas.openxmlformats.org/officeDocument/2006/relationships/image" Target="../media/image2260.png"/><Relationship Id="rId4" Type="http://schemas.openxmlformats.org/officeDocument/2006/relationships/image" Target="../media/image225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0.png"/><Relationship Id="rId3" Type="http://schemas.openxmlformats.org/officeDocument/2006/relationships/image" Target="../media/image2280.png"/><Relationship Id="rId7" Type="http://schemas.openxmlformats.org/officeDocument/2006/relationships/image" Target="../media/image100.wmf"/><Relationship Id="rId2" Type="http://schemas.openxmlformats.org/officeDocument/2006/relationships/image" Target="../media/image2270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300.png"/><Relationship Id="rId4" Type="http://schemas.openxmlformats.org/officeDocument/2006/relationships/image" Target="../media/image229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IAF项目HFRS大型超导二极磁体研制成功">
            <a:extLst>
              <a:ext uri="{FF2B5EF4-FFF2-40B4-BE49-F238E27FC236}">
                <a16:creationId xmlns:a16="http://schemas.microsoft.com/office/drawing/2014/main" id="{F51F3DE7-F3BD-9857-3375-8EA3F325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1C93C42F-5DEA-8146-A1E2-3E18DCE2BAA9}"/>
              </a:ext>
            </a:extLst>
          </p:cNvPr>
          <p:cNvSpPr txBox="1"/>
          <p:nvPr/>
        </p:nvSpPr>
        <p:spPr>
          <a:xfrm>
            <a:off x="1806713" y="1600200"/>
            <a:ext cx="8582991" cy="300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3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of RF Superconductivity and Thin Film SRF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A7813863-DAF1-9740-C1CB-1EB0A637EBF3}"/>
              </a:ext>
            </a:extLst>
          </p:cNvPr>
          <p:cNvSpPr txBox="1"/>
          <p:nvPr/>
        </p:nvSpPr>
        <p:spPr>
          <a:xfrm>
            <a:off x="4199020" y="4995323"/>
            <a:ext cx="3801980" cy="563800"/>
          </a:xfrm>
          <a:prstGeom prst="snip1Rect">
            <a:avLst/>
          </a:prstGeom>
          <a:gradFill>
            <a:gsLst>
              <a:gs pos="0">
                <a:schemeClr val="accent2">
                  <a:alpha val="40000"/>
                </a:schemeClr>
              </a:gs>
              <a:gs pos="48300">
                <a:schemeClr val="accent2">
                  <a:alpha val="0"/>
                </a:schemeClr>
              </a:gs>
              <a:gs pos="100000">
                <a:schemeClr val="accent1">
                  <a:alpha val="46000"/>
                </a:schemeClr>
              </a:gs>
            </a:gsLst>
            <a:lin ang="2700000" scaled="0"/>
          </a:gradFill>
          <a:ln w="63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AF249B1A-8B0D-A7AC-6BD3-C406E12556EF}"/>
              </a:ext>
            </a:extLst>
          </p:cNvPr>
          <p:cNvSpPr txBox="1"/>
          <p:nvPr/>
        </p:nvSpPr>
        <p:spPr>
          <a:xfrm>
            <a:off x="4710131" y="5152479"/>
            <a:ext cx="854914" cy="276999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Teng Tan</a:t>
            </a:r>
            <a:endParaRPr kumimoji="1" lang="zh-CN" altLang="en-US" sz="1800" dirty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82BE20F4-43E8-A54D-6953-FB5C144FD6E2}"/>
              </a:ext>
            </a:extLst>
          </p:cNvPr>
          <p:cNvSpPr txBox="1"/>
          <p:nvPr/>
        </p:nvSpPr>
        <p:spPr>
          <a:xfrm>
            <a:off x="6631087" y="5169501"/>
            <a:ext cx="923330" cy="276999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2025.3.27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160A2BEF-2AFE-8D07-6C8D-CCE0B9E3E9F0}"/>
              </a:ext>
            </a:extLst>
          </p:cNvPr>
          <p:cNvSpPr txBox="1"/>
          <p:nvPr/>
        </p:nvSpPr>
        <p:spPr>
          <a:xfrm flipV="1">
            <a:off x="918269" y="1298877"/>
            <a:ext cx="1044578" cy="200025"/>
          </a:xfrm>
          <a:custGeom>
            <a:avLst/>
            <a:gdLst>
              <a:gd name="connsiteX0" fmla="*/ 823915 w 1044578"/>
              <a:gd name="connsiteY0" fmla="*/ 200025 h 200025"/>
              <a:gd name="connsiteX1" fmla="*/ 914368 w 1044578"/>
              <a:gd name="connsiteY1" fmla="*/ 200025 h 200025"/>
              <a:gd name="connsiteX2" fmla="*/ 1044578 w 1044578"/>
              <a:gd name="connsiteY2" fmla="*/ 0 h 200025"/>
              <a:gd name="connsiteX3" fmla="*/ 954125 w 1044578"/>
              <a:gd name="connsiteY3" fmla="*/ 0 h 200025"/>
              <a:gd name="connsiteX4" fmla="*/ 659132 w 1044578"/>
              <a:gd name="connsiteY4" fmla="*/ 200025 h 200025"/>
              <a:gd name="connsiteX5" fmla="*/ 749585 w 1044578"/>
              <a:gd name="connsiteY5" fmla="*/ 200025 h 200025"/>
              <a:gd name="connsiteX6" fmla="*/ 879795 w 1044578"/>
              <a:gd name="connsiteY6" fmla="*/ 0 h 200025"/>
              <a:gd name="connsiteX7" fmla="*/ 789342 w 1044578"/>
              <a:gd name="connsiteY7" fmla="*/ 0 h 200025"/>
              <a:gd name="connsiteX8" fmla="*/ 494349 w 1044578"/>
              <a:gd name="connsiteY8" fmla="*/ 200025 h 200025"/>
              <a:gd name="connsiteX9" fmla="*/ 584802 w 1044578"/>
              <a:gd name="connsiteY9" fmla="*/ 200025 h 200025"/>
              <a:gd name="connsiteX10" fmla="*/ 715012 w 1044578"/>
              <a:gd name="connsiteY10" fmla="*/ 0 h 200025"/>
              <a:gd name="connsiteX11" fmla="*/ 624559 w 1044578"/>
              <a:gd name="connsiteY11" fmla="*/ 0 h 200025"/>
              <a:gd name="connsiteX12" fmla="*/ 329566 w 1044578"/>
              <a:gd name="connsiteY12" fmla="*/ 200025 h 200025"/>
              <a:gd name="connsiteX13" fmla="*/ 420019 w 1044578"/>
              <a:gd name="connsiteY13" fmla="*/ 200025 h 200025"/>
              <a:gd name="connsiteX14" fmla="*/ 550229 w 1044578"/>
              <a:gd name="connsiteY14" fmla="*/ 0 h 200025"/>
              <a:gd name="connsiteX15" fmla="*/ 459776 w 1044578"/>
              <a:gd name="connsiteY15" fmla="*/ 0 h 200025"/>
              <a:gd name="connsiteX16" fmla="*/ 164783 w 1044578"/>
              <a:gd name="connsiteY16" fmla="*/ 200025 h 200025"/>
              <a:gd name="connsiteX17" fmla="*/ 255236 w 1044578"/>
              <a:gd name="connsiteY17" fmla="*/ 200025 h 200025"/>
              <a:gd name="connsiteX18" fmla="*/ 385446 w 1044578"/>
              <a:gd name="connsiteY18" fmla="*/ 0 h 200025"/>
              <a:gd name="connsiteX19" fmla="*/ 294993 w 1044578"/>
              <a:gd name="connsiteY19" fmla="*/ 0 h 200025"/>
              <a:gd name="connsiteX20" fmla="*/ 0 w 1044578"/>
              <a:gd name="connsiteY20" fmla="*/ 200025 h 200025"/>
              <a:gd name="connsiteX21" fmla="*/ 90453 w 1044578"/>
              <a:gd name="connsiteY21" fmla="*/ 200025 h 200025"/>
              <a:gd name="connsiteX22" fmla="*/ 220663 w 1044578"/>
              <a:gd name="connsiteY22" fmla="*/ 0 h 200025"/>
              <a:gd name="connsiteX23" fmla="*/ 130210 w 1044578"/>
              <a:gd name="connsiteY23" fmla="*/ 0 h 200025"/>
            </a:gdLst>
            <a:ahLst/>
            <a:cxnLst/>
            <a:rect l="l" t="t" r="r" b="b"/>
            <a:pathLst>
              <a:path w="1044578" h="200025">
                <a:moveTo>
                  <a:pt x="823915" y="200025"/>
                </a:moveTo>
                <a:lnTo>
                  <a:pt x="914368" y="200025"/>
                </a:lnTo>
                <a:lnTo>
                  <a:pt x="1044578" y="0"/>
                </a:lnTo>
                <a:lnTo>
                  <a:pt x="954125" y="0"/>
                </a:lnTo>
                <a:close/>
                <a:moveTo>
                  <a:pt x="659132" y="200025"/>
                </a:moveTo>
                <a:lnTo>
                  <a:pt x="749585" y="200025"/>
                </a:lnTo>
                <a:lnTo>
                  <a:pt x="879795" y="0"/>
                </a:lnTo>
                <a:lnTo>
                  <a:pt x="789342" y="0"/>
                </a:lnTo>
                <a:close/>
                <a:moveTo>
                  <a:pt x="494349" y="200025"/>
                </a:moveTo>
                <a:lnTo>
                  <a:pt x="584802" y="200025"/>
                </a:lnTo>
                <a:lnTo>
                  <a:pt x="715012" y="0"/>
                </a:lnTo>
                <a:lnTo>
                  <a:pt x="624559" y="0"/>
                </a:lnTo>
                <a:close/>
                <a:moveTo>
                  <a:pt x="329566" y="200025"/>
                </a:moveTo>
                <a:lnTo>
                  <a:pt x="420019" y="200025"/>
                </a:lnTo>
                <a:lnTo>
                  <a:pt x="550229" y="0"/>
                </a:lnTo>
                <a:lnTo>
                  <a:pt x="459776" y="0"/>
                </a:lnTo>
                <a:close/>
                <a:moveTo>
                  <a:pt x="164783" y="200025"/>
                </a:moveTo>
                <a:lnTo>
                  <a:pt x="255236" y="200025"/>
                </a:lnTo>
                <a:lnTo>
                  <a:pt x="385446" y="0"/>
                </a:lnTo>
                <a:lnTo>
                  <a:pt x="294993" y="0"/>
                </a:lnTo>
                <a:close/>
                <a:moveTo>
                  <a:pt x="0" y="200025"/>
                </a:moveTo>
                <a:lnTo>
                  <a:pt x="90453" y="200025"/>
                </a:lnTo>
                <a:lnTo>
                  <a:pt x="220663" y="0"/>
                </a:lnTo>
                <a:lnTo>
                  <a:pt x="130210" y="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5EF2A7AD-B7D1-731B-B56B-F526B093FDB0}"/>
              </a:ext>
            </a:extLst>
          </p:cNvPr>
          <p:cNvSpPr txBox="1"/>
          <p:nvPr/>
        </p:nvSpPr>
        <p:spPr>
          <a:xfrm flipH="1" flipV="1">
            <a:off x="10296521" y="4409607"/>
            <a:ext cx="1044578" cy="200025"/>
          </a:xfrm>
          <a:custGeom>
            <a:avLst/>
            <a:gdLst>
              <a:gd name="connsiteX0" fmla="*/ 90453 w 1044578"/>
              <a:gd name="connsiteY0" fmla="*/ 200025 h 200025"/>
              <a:gd name="connsiteX1" fmla="*/ 0 w 1044578"/>
              <a:gd name="connsiteY1" fmla="*/ 200025 h 200025"/>
              <a:gd name="connsiteX2" fmla="*/ 130210 w 1044578"/>
              <a:gd name="connsiteY2" fmla="*/ 0 h 200025"/>
              <a:gd name="connsiteX3" fmla="*/ 220663 w 1044578"/>
              <a:gd name="connsiteY3" fmla="*/ 0 h 200025"/>
              <a:gd name="connsiteX4" fmla="*/ 255236 w 1044578"/>
              <a:gd name="connsiteY4" fmla="*/ 200025 h 200025"/>
              <a:gd name="connsiteX5" fmla="*/ 164783 w 1044578"/>
              <a:gd name="connsiteY5" fmla="*/ 200025 h 200025"/>
              <a:gd name="connsiteX6" fmla="*/ 294993 w 1044578"/>
              <a:gd name="connsiteY6" fmla="*/ 0 h 200025"/>
              <a:gd name="connsiteX7" fmla="*/ 385446 w 1044578"/>
              <a:gd name="connsiteY7" fmla="*/ 0 h 200025"/>
              <a:gd name="connsiteX8" fmla="*/ 420019 w 1044578"/>
              <a:gd name="connsiteY8" fmla="*/ 200025 h 200025"/>
              <a:gd name="connsiteX9" fmla="*/ 329566 w 1044578"/>
              <a:gd name="connsiteY9" fmla="*/ 200025 h 200025"/>
              <a:gd name="connsiteX10" fmla="*/ 459776 w 1044578"/>
              <a:gd name="connsiteY10" fmla="*/ 0 h 200025"/>
              <a:gd name="connsiteX11" fmla="*/ 550229 w 1044578"/>
              <a:gd name="connsiteY11" fmla="*/ 0 h 200025"/>
              <a:gd name="connsiteX12" fmla="*/ 584802 w 1044578"/>
              <a:gd name="connsiteY12" fmla="*/ 200025 h 200025"/>
              <a:gd name="connsiteX13" fmla="*/ 494349 w 1044578"/>
              <a:gd name="connsiteY13" fmla="*/ 200025 h 200025"/>
              <a:gd name="connsiteX14" fmla="*/ 624559 w 1044578"/>
              <a:gd name="connsiteY14" fmla="*/ 0 h 200025"/>
              <a:gd name="connsiteX15" fmla="*/ 715012 w 1044578"/>
              <a:gd name="connsiteY15" fmla="*/ 0 h 200025"/>
              <a:gd name="connsiteX16" fmla="*/ 749585 w 1044578"/>
              <a:gd name="connsiteY16" fmla="*/ 200025 h 200025"/>
              <a:gd name="connsiteX17" fmla="*/ 659132 w 1044578"/>
              <a:gd name="connsiteY17" fmla="*/ 200025 h 200025"/>
              <a:gd name="connsiteX18" fmla="*/ 789342 w 1044578"/>
              <a:gd name="connsiteY18" fmla="*/ 0 h 200025"/>
              <a:gd name="connsiteX19" fmla="*/ 879795 w 1044578"/>
              <a:gd name="connsiteY19" fmla="*/ 0 h 200025"/>
              <a:gd name="connsiteX20" fmla="*/ 914368 w 1044578"/>
              <a:gd name="connsiteY20" fmla="*/ 200025 h 200025"/>
              <a:gd name="connsiteX21" fmla="*/ 823915 w 1044578"/>
              <a:gd name="connsiteY21" fmla="*/ 200025 h 200025"/>
              <a:gd name="connsiteX22" fmla="*/ 954125 w 1044578"/>
              <a:gd name="connsiteY22" fmla="*/ 0 h 200025"/>
              <a:gd name="connsiteX23" fmla="*/ 1044578 w 1044578"/>
              <a:gd name="connsiteY23" fmla="*/ 0 h 200025"/>
            </a:gdLst>
            <a:ahLst/>
            <a:cxnLst/>
            <a:rect l="l" t="t" r="r" b="b"/>
            <a:pathLst>
              <a:path w="1044578" h="200025">
                <a:moveTo>
                  <a:pt x="90453" y="200025"/>
                </a:moveTo>
                <a:lnTo>
                  <a:pt x="0" y="200025"/>
                </a:lnTo>
                <a:lnTo>
                  <a:pt x="130210" y="0"/>
                </a:lnTo>
                <a:lnTo>
                  <a:pt x="220663" y="0"/>
                </a:lnTo>
                <a:close/>
                <a:moveTo>
                  <a:pt x="255236" y="200025"/>
                </a:moveTo>
                <a:lnTo>
                  <a:pt x="164783" y="200025"/>
                </a:lnTo>
                <a:lnTo>
                  <a:pt x="294993" y="0"/>
                </a:lnTo>
                <a:lnTo>
                  <a:pt x="385446" y="0"/>
                </a:lnTo>
                <a:close/>
                <a:moveTo>
                  <a:pt x="420019" y="200025"/>
                </a:moveTo>
                <a:lnTo>
                  <a:pt x="329566" y="200025"/>
                </a:lnTo>
                <a:lnTo>
                  <a:pt x="459776" y="0"/>
                </a:lnTo>
                <a:lnTo>
                  <a:pt x="550229" y="0"/>
                </a:lnTo>
                <a:close/>
                <a:moveTo>
                  <a:pt x="584802" y="200025"/>
                </a:moveTo>
                <a:lnTo>
                  <a:pt x="494349" y="200025"/>
                </a:lnTo>
                <a:lnTo>
                  <a:pt x="624559" y="0"/>
                </a:lnTo>
                <a:lnTo>
                  <a:pt x="715012" y="0"/>
                </a:lnTo>
                <a:close/>
                <a:moveTo>
                  <a:pt x="749585" y="200025"/>
                </a:moveTo>
                <a:lnTo>
                  <a:pt x="659132" y="200025"/>
                </a:lnTo>
                <a:lnTo>
                  <a:pt x="789342" y="0"/>
                </a:lnTo>
                <a:lnTo>
                  <a:pt x="879795" y="0"/>
                </a:lnTo>
                <a:close/>
                <a:moveTo>
                  <a:pt x="914368" y="200025"/>
                </a:moveTo>
                <a:lnTo>
                  <a:pt x="823915" y="200025"/>
                </a:lnTo>
                <a:lnTo>
                  <a:pt x="954125" y="0"/>
                </a:lnTo>
                <a:lnTo>
                  <a:pt x="1044578" y="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62E3718-43D2-498A-E383-0F33F765957A}"/>
              </a:ext>
            </a:extLst>
          </p:cNvPr>
          <p:cNvSpPr txBox="1"/>
          <p:nvPr/>
        </p:nvSpPr>
        <p:spPr>
          <a:xfrm>
            <a:off x="3202595" y="5882983"/>
            <a:ext cx="6109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Modern Physics, CAS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 Center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FC7D6A2-9DB0-EDA3-EF80-A6B6EA2CA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945" y="5618588"/>
            <a:ext cx="997277" cy="1080000"/>
          </a:xfrm>
          <a:prstGeom prst="rect">
            <a:avLst/>
          </a:prstGeom>
        </p:spPr>
      </p:pic>
      <p:pic>
        <p:nvPicPr>
          <p:cNvPr id="1026" name="Picture 2" descr="中科院 的图像结果">
            <a:extLst>
              <a:ext uri="{FF2B5EF4-FFF2-40B4-BE49-F238E27FC236}">
                <a16:creationId xmlns:a16="http://schemas.microsoft.com/office/drawing/2014/main" id="{465FD63F-8331-39CC-800D-2D7B5C316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055" y="567030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017"/>
    </mc:Choice>
    <mc:Fallback xmlns="">
      <p:transition advTm="210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4843AC-9691-6766-3CED-24E4BE41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Does SRF Cavity Behave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05A2D7-C0B6-EC2E-6CC9-4AE2BB2596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influence factors in addition to thermal feedback (details see Fesi’s talk later)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948A01-EED3-B2EA-899D-646B1936B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11" y="2114553"/>
            <a:ext cx="5072634" cy="2851976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EE0B5E8F-FF50-D36A-02B8-951490F46D5C}"/>
              </a:ext>
            </a:extLst>
          </p:cNvPr>
          <p:cNvSpPr/>
          <p:nvPr/>
        </p:nvSpPr>
        <p:spPr bwMode="auto">
          <a:xfrm>
            <a:off x="5539409" y="3498574"/>
            <a:ext cx="684695" cy="384313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E5D0B2-CF9F-8BFD-D88B-31B9E9B1B2A8}"/>
              </a:ext>
            </a:extLst>
          </p:cNvPr>
          <p:cNvSpPr txBox="1"/>
          <p:nvPr/>
        </p:nvSpPr>
        <p:spPr>
          <a:xfrm>
            <a:off x="6963610" y="5615395"/>
            <a:ext cx="476526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rgbClr val="000000"/>
                </a:solidFill>
                <a:latin typeface="Helvetica" panose="020B0604020202020204" pitchFamily="34" charset="0"/>
              </a:rPr>
              <a:t>Kenji Saito, Lecture note in Tokyo University on May 2011</a:t>
            </a:r>
          </a:p>
          <a:p>
            <a:r>
              <a:rPr lang="en-US" altLang="zh-CN" sz="900" dirty="0">
                <a:solidFill>
                  <a:srgbClr val="000000"/>
                </a:solidFill>
                <a:latin typeface="Helvetica" panose="020B0604020202020204" pitchFamily="34" charset="0"/>
              </a:rPr>
              <a:t>Limits in cavity performance Detlef Reschke DESY Tutorial, SRF 2007</a:t>
            </a:r>
          </a:p>
          <a:p>
            <a:r>
              <a:rPr lang="en-US" altLang="zh-CN" sz="900" dirty="0">
                <a:solidFill>
                  <a:srgbClr val="6BA025"/>
                </a:solidFill>
                <a:latin typeface="Helvetica" panose="020B0604020202020204" pitchFamily="34" charset="0"/>
              </a:rPr>
              <a:t>https://accelconf.web.cern.ch/accelconf/srf2007/TUTORIAL/PDF/Tutorial_3c.pdf</a:t>
            </a:r>
          </a:p>
          <a:p>
            <a:r>
              <a:rPr lang="en-US" altLang="zh-CN" sz="900" dirty="0">
                <a:solidFill>
                  <a:srgbClr val="000000"/>
                </a:solidFill>
                <a:latin typeface="Helvetica" panose="020B0604020202020204" pitchFamily="34" charset="0"/>
              </a:rPr>
              <a:t>H. </a:t>
            </a:r>
            <a:r>
              <a:rPr lang="en-US" altLang="zh-CN" sz="900" dirty="0" err="1">
                <a:solidFill>
                  <a:srgbClr val="000000"/>
                </a:solidFill>
                <a:latin typeface="Helvetica" panose="020B0604020202020204" pitchFamily="34" charset="0"/>
              </a:rPr>
              <a:t>Padamsee</a:t>
            </a:r>
            <a:r>
              <a:rPr lang="en-US" altLang="zh-CN" sz="900" dirty="0">
                <a:solidFill>
                  <a:srgbClr val="000000"/>
                </a:solidFill>
                <a:latin typeface="Helvetica" panose="020B0604020202020204" pitchFamily="34" charset="0"/>
              </a:rPr>
              <a:t>, "50 years of success for SRF accelerators — a review," Superconductor</a:t>
            </a:r>
          </a:p>
          <a:p>
            <a:r>
              <a:rPr lang="en-US" altLang="zh-CN" sz="900" dirty="0">
                <a:solidFill>
                  <a:srgbClr val="000000"/>
                </a:solidFill>
                <a:latin typeface="Helvetica" panose="020B0604020202020204" pitchFamily="34" charset="0"/>
              </a:rPr>
              <a:t>science and technology, vol. 30, p. 05003 (23 pp), 2017.</a:t>
            </a:r>
            <a:endParaRPr lang="en-US" altLang="zh-CN" sz="900" dirty="0"/>
          </a:p>
        </p:txBody>
      </p:sp>
      <p:pic>
        <p:nvPicPr>
          <p:cNvPr id="10" name="Picture 33">
            <a:extLst>
              <a:ext uri="{FF2B5EF4-FFF2-40B4-BE49-F238E27FC236}">
                <a16:creationId xmlns:a16="http://schemas.microsoft.com/office/drawing/2014/main" id="{CCB8A88E-22F9-0152-7DEC-A1C696368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374" y="1983137"/>
            <a:ext cx="511270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5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A6C45-85AA-77FD-F9F1-8B2DF8995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39139-B8E5-5302-0952-BBE9209E5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667" y="18016"/>
            <a:ext cx="9018507" cy="710746"/>
          </a:xfrm>
        </p:spPr>
        <p:txBody>
          <a:bodyPr/>
          <a:lstStyle/>
          <a:p>
            <a:r>
              <a:rPr lang="en-US" altLang="zh-CN" dirty="0"/>
              <a:t>What do we want from fundamental SRF research</a:t>
            </a:r>
            <a:endParaRPr lang="zh-CN" altLang="en-US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2BAC7B4-2B32-41D4-0C6E-30F17E4E9849}"/>
              </a:ext>
            </a:extLst>
          </p:cNvPr>
          <p:cNvSpPr/>
          <p:nvPr/>
        </p:nvSpPr>
        <p:spPr bwMode="auto">
          <a:xfrm>
            <a:off x="4761948" y="2166788"/>
            <a:ext cx="2160000" cy="2160000"/>
          </a:xfrm>
          <a:prstGeom prst="ellipse">
            <a:avLst/>
          </a:prstGeom>
          <a:solidFill>
            <a:srgbClr val="00B0F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High Performance</a:t>
            </a:r>
            <a:endParaRPr kumimoji="0" lang="zh-CN" alt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D147308-D302-EFED-CE2D-2DF6F26814A6}"/>
              </a:ext>
            </a:extLst>
          </p:cNvPr>
          <p:cNvSpPr/>
          <p:nvPr/>
        </p:nvSpPr>
        <p:spPr bwMode="auto">
          <a:xfrm>
            <a:off x="4075044" y="3286542"/>
            <a:ext cx="2160000" cy="2160000"/>
          </a:xfrm>
          <a:prstGeom prst="ellipse">
            <a:avLst/>
          </a:prstGeom>
          <a:solidFill>
            <a:srgbClr val="FF00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en-US" altLang="zh-CN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en-US" altLang="zh-CN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lang="en-US" altLang="zh-CN" sz="1600" dirty="0">
              <a:solidFill>
                <a:schemeClr val="tx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High RAMI</a:t>
            </a:r>
            <a:endParaRPr kumimoji="0" lang="zh-CN" alt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A9CE731-FDD7-F15C-3238-435C24146672}"/>
              </a:ext>
            </a:extLst>
          </p:cNvPr>
          <p:cNvSpPr/>
          <p:nvPr/>
        </p:nvSpPr>
        <p:spPr bwMode="auto">
          <a:xfrm>
            <a:off x="5694018" y="3229113"/>
            <a:ext cx="2160000" cy="2160000"/>
          </a:xfrm>
          <a:prstGeom prst="ellipse">
            <a:avLst/>
          </a:prstGeom>
          <a:solidFill>
            <a:srgbClr val="FFFF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en-US" altLang="zh-CN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en-US" altLang="zh-CN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lang="en-US" altLang="zh-CN" sz="1600" dirty="0">
              <a:solidFill>
                <a:schemeClr val="tx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Low cost</a:t>
            </a:r>
            <a:endParaRPr kumimoji="0" lang="zh-CN" alt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51091B90-3061-B2C6-D198-86CED054763D}"/>
              </a:ext>
            </a:extLst>
          </p:cNvPr>
          <p:cNvCxnSpPr>
            <a:cxnSpLocks/>
          </p:cNvCxnSpPr>
          <p:nvPr/>
        </p:nvCxnSpPr>
        <p:spPr bwMode="auto">
          <a:xfrm flipV="1">
            <a:off x="5923722" y="3971235"/>
            <a:ext cx="0" cy="163420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06BCE30F-B11D-7C91-3D4E-3B2875543DF3}"/>
              </a:ext>
            </a:extLst>
          </p:cNvPr>
          <p:cNvSpPr txBox="1"/>
          <p:nvPr/>
        </p:nvSpPr>
        <p:spPr>
          <a:xfrm>
            <a:off x="2736663" y="5662872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Impossible without breakthrough in fundamental SRF technology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1DEEC388-DE08-FECF-BD56-055B84AB02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High energy with fixed tunnel length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High energy and low cryogenic cost.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processing protocols with cavities properties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Versatile application targets: Science, Medical, Industry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36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7136884">
            <a:off x="-816254" y="-1629514"/>
            <a:ext cx="9094812" cy="112584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47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249931" y="3488704"/>
            <a:ext cx="5818759" cy="23739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Some Physics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50000"/>
          </a:blip>
          <a:srcRect l="46290"/>
          <a:stretch>
            <a:fillRect/>
          </a:stretch>
        </p:blipFill>
        <p:spPr>
          <a:xfrm rot="16200000">
            <a:off x="3588598" y="4581939"/>
            <a:ext cx="1835689" cy="29110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6011931" y="974104"/>
            <a:ext cx="4294759" cy="25009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1000" dirty="0">
                <a:ln w="12700">
                  <a:noFill/>
                </a:ln>
                <a:solidFill>
                  <a:srgbClr val="0293F2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628B3-A1EB-C5B5-D094-60F0C4619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92955E-7201-B12E-5C93-F09120F3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is an RF cavity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87BAD2-AE21-C175-3E06-BC41526174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Static/DC voltage has shortcomings</a:t>
            </a:r>
            <a:endParaRPr lang="zh-CN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maygrdn">
            <a:extLst>
              <a:ext uri="{FF2B5EF4-FFF2-40B4-BE49-F238E27FC236}">
                <a16:creationId xmlns:a16="http://schemas.microsoft.com/office/drawing/2014/main" id="{B7C29359-386C-BA2F-264B-6A1FFDC29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599" y="1493067"/>
            <a:ext cx="3276600" cy="2538412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C:\Users\Davide\Pictures\Foto del Tandem">
            <a:extLst>
              <a:ext uri="{FF2B5EF4-FFF2-40B4-BE49-F238E27FC236}">
                <a16:creationId xmlns:a16="http://schemas.microsoft.com/office/drawing/2014/main" id="{B25BB6ED-0700-1700-241C-A5D889EB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4200811"/>
            <a:ext cx="3570075" cy="204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6D887C5D-575E-8758-D464-9D2381D4C3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002" y="1833332"/>
            <a:ext cx="2788901" cy="418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29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CD5A3-F7C4-98CA-DC82-E68568DD1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611348-0046-F305-7507-6AD55CC53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is an RF cavity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85A3BD-112A-E50E-3BCE-24D83BD540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field: no need for high-V protection</a:t>
            </a:r>
          </a:p>
          <a:p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drawback: surface dissipation</a:t>
            </a:r>
            <a:endParaRPr lang="zh-CN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Oct00-Mike3">
            <a:extLst>
              <a:ext uri="{FF2B5EF4-FFF2-40B4-BE49-F238E27FC236}">
                <a16:creationId xmlns:a16="http://schemas.microsoft.com/office/drawing/2014/main" id="{7BEF03F5-6225-547D-7E33-8A004650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678" y="2176678"/>
            <a:ext cx="3581400" cy="247332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F:\6 cell 062 double ring 70_110062V2.JPG">
            <a:extLst>
              <a:ext uri="{FF2B5EF4-FFF2-40B4-BE49-F238E27FC236}">
                <a16:creationId xmlns:a16="http://schemas.microsoft.com/office/drawing/2014/main" id="{FEFC6334-D2ED-A810-FC29-CF986DCFD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16844" r="7643" b="13059"/>
          <a:stretch/>
        </p:blipFill>
        <p:spPr bwMode="auto">
          <a:xfrm>
            <a:off x="5926827" y="2472219"/>
            <a:ext cx="4543366" cy="22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1E1237C-47DF-14DE-C632-E3CE38ECA340}"/>
              </a:ext>
            </a:extLst>
          </p:cNvPr>
          <p:cNvSpPr>
            <a:spLocks noChangeAspect="1"/>
          </p:cNvSpPr>
          <p:nvPr/>
        </p:nvSpPr>
        <p:spPr>
          <a:xfrm>
            <a:off x="6680608" y="3195198"/>
            <a:ext cx="2989676" cy="436286"/>
          </a:xfrm>
          <a:prstGeom prst="rect">
            <a:avLst/>
          </a:prstGeom>
          <a:blipFill dpi="0" rotWithShape="1">
            <a:blip r:embed="rId4">
              <a:alphaModFix amt="73000"/>
            </a:blip>
            <a:srcRect/>
            <a:stretch>
              <a:fillRect l="-20133" r="-299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E657D97B-9303-F8D6-0D98-0870D757BA2E}"/>
              </a:ext>
            </a:extLst>
          </p:cNvPr>
          <p:cNvCxnSpPr>
            <a:cxnSpLocks/>
          </p:cNvCxnSpPr>
          <p:nvPr/>
        </p:nvCxnSpPr>
        <p:spPr>
          <a:xfrm>
            <a:off x="5848856" y="3394038"/>
            <a:ext cx="630091" cy="1"/>
          </a:xfrm>
          <a:prstGeom prst="straightConnector1">
            <a:avLst/>
          </a:prstGeom>
          <a:ln w="25400">
            <a:solidFill>
              <a:srgbClr val="1875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807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ACC8E-CBFE-F48E-644B-BD6129E26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E1DF3-ADCA-9AD4-1C46-F42048D6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 surface dissipation on normal metal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54EDF97-A4A1-A8BE-245A-CB6AA637FE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r="194" b="16932"/>
          <a:stretch/>
        </p:blipFill>
        <p:spPr>
          <a:xfrm>
            <a:off x="1151687" y="2335013"/>
            <a:ext cx="5456730" cy="142418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7A6AA03-E886-A8AB-33BC-2B507E9AA3A0}"/>
              </a:ext>
            </a:extLst>
          </p:cNvPr>
          <p:cNvSpPr txBox="1"/>
          <p:nvPr/>
        </p:nvSpPr>
        <p:spPr>
          <a:xfrm>
            <a:off x="935376" y="1179443"/>
            <a:ext cx="48558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 effect:</a:t>
            </a:r>
          </a:p>
          <a:p>
            <a:pPr algn="l"/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lower ω			higher ω</a:t>
            </a:r>
            <a:endParaRPr lang="zh-CN" alt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5FACD2CE-D6E7-1C64-E095-4A035309A5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394345"/>
              </p:ext>
            </p:extLst>
          </p:nvPr>
        </p:nvGraphicFramePr>
        <p:xfrm>
          <a:off x="2541312" y="4423189"/>
          <a:ext cx="1552575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8840" imgH="482400" progId="Equation.DSMT4">
                  <p:embed/>
                </p:oleObj>
              </mc:Choice>
              <mc:Fallback>
                <p:oleObj name="Equation" r:id="rId3" imgW="888840" imgH="482400" progId="Equation.DSMT4">
                  <p:embed/>
                  <p:pic>
                    <p:nvPicPr>
                      <p:cNvPr id="20" name="对象 19">
                        <a:extLst>
                          <a:ext uri="{FF2B5EF4-FFF2-40B4-BE49-F238E27FC236}">
                            <a16:creationId xmlns:a16="http://schemas.microsoft.com/office/drawing/2014/main" id="{8532C5AB-0987-4A5B-95AB-51618FA447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1312" y="4423189"/>
                        <a:ext cx="1552575" cy="84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5AB1C801-2959-CB3B-8E70-CD799DC9D5BD}"/>
              </a:ext>
            </a:extLst>
          </p:cNvPr>
          <p:cNvSpPr txBox="1"/>
          <p:nvPr/>
        </p:nvSpPr>
        <p:spPr>
          <a:xfrm>
            <a:off x="2098261" y="3790122"/>
            <a:ext cx="3308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 depends on ω 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FC394E4-3D69-C0D7-306F-DE6A31A46C81}"/>
              </a:ext>
            </a:extLst>
          </p:cNvPr>
          <p:cNvCxnSpPr>
            <a:cxnSpLocks/>
            <a:stCxn id="14" idx="0"/>
          </p:cNvCxnSpPr>
          <p:nvPr/>
        </p:nvCxnSpPr>
        <p:spPr bwMode="auto">
          <a:xfrm flipV="1">
            <a:off x="1584126" y="5012531"/>
            <a:ext cx="709812" cy="56430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D66E49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4723E666-0A29-7F66-669B-EED3B5243EF7}"/>
              </a:ext>
            </a:extLst>
          </p:cNvPr>
          <p:cNvSpPr txBox="1"/>
          <p:nvPr/>
        </p:nvSpPr>
        <p:spPr>
          <a:xfrm>
            <a:off x="884255" y="5576835"/>
            <a:ext cx="1399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Skin depth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38B3A35-9988-0044-BC82-D541D23A8127}"/>
              </a:ext>
            </a:extLst>
          </p:cNvPr>
          <p:cNvCxnSpPr>
            <a:cxnSpLocks/>
            <a:stCxn id="16" idx="0"/>
          </p:cNvCxnSpPr>
          <p:nvPr/>
        </p:nvCxnSpPr>
        <p:spPr bwMode="auto">
          <a:xfrm flipH="1" flipV="1">
            <a:off x="4055165" y="5066748"/>
            <a:ext cx="1083753" cy="437201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D66E49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BD030CCE-17FB-E04E-3823-822EE2E88E94}"/>
              </a:ext>
            </a:extLst>
          </p:cNvPr>
          <p:cNvSpPr txBox="1"/>
          <p:nvPr/>
        </p:nvSpPr>
        <p:spPr>
          <a:xfrm>
            <a:off x="4248097" y="5503949"/>
            <a:ext cx="1781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Conductivity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339B8DC-657E-AF0C-7B2E-B3B63E1DF2D6}"/>
              </a:ext>
            </a:extLst>
          </p:cNvPr>
          <p:cNvSpPr txBox="1"/>
          <p:nvPr/>
        </p:nvSpPr>
        <p:spPr>
          <a:xfrm>
            <a:off x="2376495" y="6007722"/>
            <a:ext cx="17791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ermeability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630C8BD6-5237-E99D-F124-E5C04233368A}"/>
              </a:ext>
            </a:extLst>
          </p:cNvPr>
          <p:cNvCxnSpPr>
            <a:cxnSpLocks/>
            <a:stCxn id="22" idx="0"/>
          </p:cNvCxnSpPr>
          <p:nvPr/>
        </p:nvCxnSpPr>
        <p:spPr bwMode="auto">
          <a:xfrm flipV="1">
            <a:off x="3266047" y="5166450"/>
            <a:ext cx="189497" cy="841272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D66E49"/>
            </a:solidFill>
            <a:prstDash val="solid"/>
            <a:round/>
            <a:headEnd type="none" w="med" len="med"/>
            <a:tailEnd type="triangle"/>
          </a:ln>
        </p:spPr>
      </p:cxnSp>
      <p:graphicFrame>
        <p:nvGraphicFramePr>
          <p:cNvPr id="25" name="对象 24">
            <a:extLst>
              <a:ext uri="{FF2B5EF4-FFF2-40B4-BE49-F238E27FC236}">
                <a16:creationId xmlns:a16="http://schemas.microsoft.com/office/drawing/2014/main" id="{3F131EFC-8A5C-CA3C-5FE1-3A7EEAD734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771716"/>
              </p:ext>
            </p:extLst>
          </p:nvPr>
        </p:nvGraphicFramePr>
        <p:xfrm>
          <a:off x="7552359" y="1619043"/>
          <a:ext cx="2481128" cy="926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93760" imgH="444240" progId="Equation.DSMT4">
                  <p:embed/>
                </p:oleObj>
              </mc:Choice>
              <mc:Fallback>
                <p:oleObj name="Equation" r:id="rId5" imgW="1193760" imgH="444240" progId="Equation.DSMT4">
                  <p:embed/>
                  <p:pic>
                    <p:nvPicPr>
                      <p:cNvPr id="41" name="对象 40">
                        <a:extLst>
                          <a:ext uri="{FF2B5EF4-FFF2-40B4-BE49-F238E27FC236}">
                            <a16:creationId xmlns:a16="http://schemas.microsoft.com/office/drawing/2014/main" id="{A8E3D7D0-35D1-4F6D-AB76-304DDDDEA0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52359" y="1619043"/>
                        <a:ext cx="2481128" cy="926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6126C2FA-F67A-44CD-60F0-BCBAED5F612A}"/>
                  </a:ext>
                </a:extLst>
              </p:cNvPr>
              <p:cNvSpPr/>
              <p:nvPr/>
            </p:nvSpPr>
            <p:spPr>
              <a:xfrm>
                <a:off x="10337798" y="1849524"/>
                <a:ext cx="1003160" cy="465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ra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6126C2FA-F67A-44CD-60F0-BCBAED5F6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798" y="1849524"/>
                <a:ext cx="1003160" cy="4657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A8821484-8B9A-EBB7-2C57-94F51856DC98}"/>
              </a:ext>
            </a:extLst>
          </p:cNvPr>
          <p:cNvSpPr txBox="1"/>
          <p:nvPr/>
        </p:nvSpPr>
        <p:spPr>
          <a:xfrm>
            <a:off x="7094330" y="1068521"/>
            <a:ext cx="2595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resistance </a:t>
            </a:r>
            <a:r>
              <a:rPr lang="en-US" altLang="zh-CN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CN" altLang="en-US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8349656C-902B-868A-4E7C-E77A2D56CDFE}"/>
                  </a:ext>
                </a:extLst>
              </p:cNvPr>
              <p:cNvSpPr/>
              <p:nvPr/>
            </p:nvSpPr>
            <p:spPr>
              <a:xfrm>
                <a:off x="7163629" y="3268511"/>
                <a:ext cx="4603376" cy="2308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OFHC copper: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=58 MS/m, </a:t>
                </a:r>
                <a:r>
                  <a:rPr lang="el-GR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1.5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GHz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=1.7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24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=9.9 m</a:t>
                </a:r>
                <a:r>
                  <a:rPr lang="el-GR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endPara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we just increase σ of copper?</a:t>
                </a: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8349656C-902B-868A-4E7C-E77A2D56C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629" y="3268511"/>
                <a:ext cx="4603376" cy="2308324"/>
              </a:xfrm>
              <a:prstGeom prst="rect">
                <a:avLst/>
              </a:prstGeom>
              <a:blipFill>
                <a:blip r:embed="rId8"/>
                <a:stretch>
                  <a:fillRect l="-1987" t="-2111" r="-1060" b="-50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5582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EC57D-7D88-B8D2-5D55-93882112D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3BD262-2C38-F7E2-29BD-75925E950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Put copper in </a:t>
            </a:r>
            <a:r>
              <a:rPr lang="en-US" altLang="zh-CN" dirty="0" err="1"/>
              <a:t>LHe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BF56701-5260-6796-B0F2-A324F639CF7B}"/>
              </a:ext>
            </a:extLst>
          </p:cNvPr>
          <p:cNvSpPr txBox="1"/>
          <p:nvPr/>
        </p:nvSpPr>
        <p:spPr>
          <a:xfrm>
            <a:off x="935376" y="1179443"/>
            <a:ext cx="48702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Anomalous skin effect:</a:t>
            </a:r>
          </a:p>
          <a:p>
            <a:pPr algn="l"/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US" altLang="zh-CN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MFP</a:t>
            </a:r>
            <a:r>
              <a:rPr lang="en-US" altLang="zh-CN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&gt; </a:t>
            </a:r>
            <a:r>
              <a:rPr lang="el-GR" altLang="zh-CN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relationship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breaks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3253AFB-47F8-2B5C-D164-BF210009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968" y="1575214"/>
            <a:ext cx="5114925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8">
            <a:extLst>
              <a:ext uri="{FF2B5EF4-FFF2-40B4-BE49-F238E27FC236}">
                <a16:creationId xmlns:a16="http://schemas.microsoft.com/office/drawing/2014/main" id="{914E336A-BFCE-7A1A-070E-1333FA5F931B}"/>
              </a:ext>
            </a:extLst>
          </p:cNvPr>
          <p:cNvCxnSpPr/>
          <p:nvPr/>
        </p:nvCxnSpPr>
        <p:spPr bwMode="auto">
          <a:xfrm flipH="1" flipV="1">
            <a:off x="7381108" y="3691151"/>
            <a:ext cx="375385" cy="279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9">
            <a:extLst>
              <a:ext uri="{FF2B5EF4-FFF2-40B4-BE49-F238E27FC236}">
                <a16:creationId xmlns:a16="http://schemas.microsoft.com/office/drawing/2014/main" id="{5278E357-0B57-ECF8-E5D0-1D56EF8A2716}"/>
              </a:ext>
            </a:extLst>
          </p:cNvPr>
          <p:cNvSpPr txBox="1"/>
          <p:nvPr/>
        </p:nvSpPr>
        <p:spPr>
          <a:xfrm>
            <a:off x="7756493" y="3830717"/>
            <a:ext cx="213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=1/</a:t>
            </a:r>
            <a:r>
              <a:rPr lang="en-US" sz="2000" dirty="0" err="1">
                <a:latin typeface="Symbol" panose="05050102010706020507" pitchFamily="18" charset="2"/>
                <a:cs typeface="Arial" panose="020B0604020202020204" pitchFamily="34" charset="0"/>
              </a:rPr>
              <a:t>sd</a:t>
            </a:r>
            <a:endParaRPr lang="en-US" sz="200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02C11A4-5047-3F40-D143-21CB9F59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869" y="2975439"/>
            <a:ext cx="12239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5487582-D2C8-C28A-0065-D552D3119E20}"/>
              </a:ext>
            </a:extLst>
          </p:cNvPr>
          <p:cNvSpPr txBox="1"/>
          <p:nvPr/>
        </p:nvSpPr>
        <p:spPr>
          <a:xfrm>
            <a:off x="8518699" y="2574758"/>
            <a:ext cx="265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Anomalous skin effect </a:t>
            </a:r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l&gt;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C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11">
            <a:extLst>
              <a:ext uri="{FF2B5EF4-FFF2-40B4-BE49-F238E27FC236}">
                <a16:creationId xmlns:a16="http://schemas.microsoft.com/office/drawing/2014/main" id="{CF555BA7-D961-2B2B-BF1E-830F8F16F002}"/>
              </a:ext>
            </a:extLst>
          </p:cNvPr>
          <p:cNvSpPr/>
          <p:nvPr/>
        </p:nvSpPr>
        <p:spPr>
          <a:xfrm>
            <a:off x="8868027" y="2986284"/>
            <a:ext cx="64798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B0948AB5-A3A5-6BA3-EB64-CBAED4BEEBF2}"/>
              </a:ext>
            </a:extLst>
          </p:cNvPr>
          <p:cNvSpPr txBox="1"/>
          <p:nvPr/>
        </p:nvSpPr>
        <p:spPr>
          <a:xfrm>
            <a:off x="6837464" y="4551918"/>
            <a:ext cx="1406988" cy="25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Courtesy: G. </a:t>
            </a:r>
            <a:r>
              <a:rPr lang="en-CA" sz="1200" dirty="0" err="1"/>
              <a:t>Ciovati</a:t>
            </a:r>
            <a:endParaRPr lang="en-CA" sz="12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EF6B506-AA8D-3C93-CEAE-4D6C9A18FD84}"/>
              </a:ext>
            </a:extLst>
          </p:cNvPr>
          <p:cNvSpPr/>
          <p:nvPr/>
        </p:nvSpPr>
        <p:spPr>
          <a:xfrm>
            <a:off x="5306952" y="1207014"/>
            <a:ext cx="691867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Surface resistance of Cu at 1.5 GHz as a function of temperature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1A650AD7-DC52-8D0F-5D55-BA85FD660FFA}"/>
              </a:ext>
            </a:extLst>
          </p:cNvPr>
          <p:cNvSpPr txBox="1"/>
          <p:nvPr/>
        </p:nvSpPr>
        <p:spPr>
          <a:xfrm>
            <a:off x="929142" y="3397905"/>
            <a:ext cx="350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RRR = 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4.2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)/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= 300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0A543774-54F5-E507-0705-24FB7CBE5DFC}"/>
              </a:ext>
            </a:extLst>
          </p:cNvPr>
          <p:cNvSpPr txBox="1"/>
          <p:nvPr/>
        </p:nvSpPr>
        <p:spPr>
          <a:xfrm>
            <a:off x="935376" y="4019826"/>
            <a:ext cx="317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(4.2 K)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 1.3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</a:t>
            </a:r>
            <a:r>
              <a:rPr lang="en-US" sz="2000" b="1" dirty="0" err="1">
                <a:latin typeface="Symbol" panose="05050102010706020507" pitchFamily="18" charset="2"/>
                <a:cs typeface="Arial" panose="020B0604020202020204" pitchFamily="34" charset="0"/>
                <a:sym typeface="Symbol"/>
              </a:rPr>
              <a:t>W</a:t>
            </a:r>
            <a:endParaRPr lang="en-US" sz="2000" b="1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FB3B5082-7B32-F1C0-8DF1-7C16CDA14150}"/>
              </a:ext>
            </a:extLst>
          </p:cNvPr>
          <p:cNvSpPr txBox="1"/>
          <p:nvPr/>
        </p:nvSpPr>
        <p:spPr>
          <a:xfrm>
            <a:off x="935376" y="4720774"/>
            <a:ext cx="3705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…in spite of the resistivity decreasing by a factor 300 from 300 K to 4.2 K, </a:t>
            </a:r>
            <a:r>
              <a:rPr lang="en-US" dirty="0" err="1"/>
              <a:t>R</a:t>
            </a:r>
            <a:r>
              <a:rPr lang="en-US" baseline="-25000" dirty="0" err="1"/>
              <a:t>s</a:t>
            </a:r>
            <a:r>
              <a:rPr lang="en-US" dirty="0"/>
              <a:t> only decreases by a factor of ~8! </a:t>
            </a:r>
          </a:p>
        </p:txBody>
      </p:sp>
    </p:spTree>
    <p:extLst>
      <p:ext uri="{BB962C8B-B14F-4D97-AF65-F5344CB8AC3E}">
        <p14:creationId xmlns:p14="http://schemas.microsoft.com/office/powerpoint/2010/main" val="2002413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6D98F-9EE7-7823-4FE9-C32CFC00F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FD3B35-6C14-7255-5545-A1DD1690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brief history of superconductivity</a:t>
            </a:r>
            <a:endParaRPr lang="zh-CN" alt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4AA7FD7E-A371-54DE-0576-E0C65134A80F}"/>
              </a:ext>
            </a:extLst>
          </p:cNvPr>
          <p:cNvSpPr txBox="1">
            <a:spLocks/>
          </p:cNvSpPr>
          <p:nvPr/>
        </p:nvSpPr>
        <p:spPr>
          <a:xfrm>
            <a:off x="190850" y="1113947"/>
            <a:ext cx="8915400" cy="3777622"/>
          </a:xfrm>
          <a:prstGeom prst="rect">
            <a:avLst/>
          </a:prstGeom>
        </p:spPr>
        <p:txBody>
          <a:bodyPr/>
          <a:lstStyle>
            <a:lvl1pPr marL="3162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221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Arial" panose="020B0604020202020204" pitchFamily="34" charset="0"/>
              <a:buChar char="–"/>
              <a:defRPr sz="1940">
                <a:solidFill>
                  <a:srgbClr val="00338F"/>
                </a:solidFill>
                <a:latin typeface="+mn-lt"/>
              </a:defRPr>
            </a:lvl2pPr>
            <a:lvl3pPr marL="105537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Wingdings" panose="05000000000000000000" pitchFamily="2" charset="2"/>
              <a:buChar char="§"/>
              <a:defRPr sz="1755">
                <a:solidFill>
                  <a:srgbClr val="00338F"/>
                </a:solidFill>
                <a:latin typeface="+mn-lt"/>
              </a:defRPr>
            </a:lvl3pPr>
            <a:lvl4pPr marL="147701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1845" i="1">
                <a:solidFill>
                  <a:srgbClr val="00338F"/>
                </a:solidFill>
                <a:latin typeface="+mn-lt"/>
              </a:defRPr>
            </a:lvl4pPr>
            <a:lvl5pPr marL="189928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5pPr>
            <a:lvl6pPr marL="232092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6pPr>
            <a:lvl7pPr marL="274320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7pPr>
            <a:lvl8pPr marL="316547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8pPr>
            <a:lvl9pPr marL="358711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zh-CN" kern="0" dirty="0"/>
              <a:t>Discovery of SC:</a:t>
            </a:r>
          </a:p>
          <a:p>
            <a:r>
              <a:rPr lang="en-US" altLang="zh-CN" kern="0" dirty="0"/>
              <a:t>Kamerlingh </a:t>
            </a:r>
            <a:r>
              <a:rPr lang="en-US" altLang="zh-CN" kern="0" dirty="0" err="1"/>
              <a:t>Onnes</a:t>
            </a:r>
            <a:r>
              <a:rPr lang="zh-CN" altLang="en-US" kern="0" dirty="0"/>
              <a:t> </a:t>
            </a:r>
            <a:r>
              <a:rPr lang="en-US" altLang="zh-CN" kern="0" dirty="0"/>
              <a:t>liquified He</a:t>
            </a:r>
            <a:r>
              <a:rPr lang="zh-CN" altLang="en-US" kern="0" dirty="0"/>
              <a:t> </a:t>
            </a:r>
            <a:r>
              <a:rPr lang="en-US" altLang="zh-CN" kern="0" dirty="0"/>
              <a:t>in</a:t>
            </a:r>
            <a:r>
              <a:rPr lang="zh-CN" altLang="en-US" kern="0" dirty="0"/>
              <a:t> </a:t>
            </a:r>
            <a:r>
              <a:rPr lang="en-US" altLang="zh-CN" kern="0" dirty="0"/>
              <a:t>1908</a:t>
            </a:r>
          </a:p>
          <a:p>
            <a:r>
              <a:rPr lang="en-US" altLang="zh-CN" kern="0" dirty="0"/>
              <a:t>May 1911</a:t>
            </a:r>
            <a:r>
              <a:rPr lang="zh-CN" altLang="en-US" kern="0" dirty="0"/>
              <a:t>，</a:t>
            </a:r>
            <a:r>
              <a:rPr lang="en-US" altLang="zh-CN" kern="0" dirty="0"/>
              <a:t>Hg’s R “disappeared” at 4.2K</a:t>
            </a:r>
            <a:endParaRPr lang="zh-CN" altLang="en-US" kern="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0D5A127-98F1-B1ED-FDE9-9AC44AF6D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321" y="1735353"/>
            <a:ext cx="2416316" cy="322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06A1667-231A-AB78-A53E-006E67D45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" t="673" r="1483" b="1435"/>
          <a:stretch>
            <a:fillRect/>
          </a:stretch>
        </p:blipFill>
        <p:spPr>
          <a:xfrm>
            <a:off x="9168324" y="1735353"/>
            <a:ext cx="2748837" cy="36709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2F71122-DE38-3661-7E1E-41817C075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39" y="2772703"/>
            <a:ext cx="6248343" cy="344085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6CEFD00-DE9A-98C4-D760-D86CE74BBD3D}"/>
              </a:ext>
            </a:extLst>
          </p:cNvPr>
          <p:cNvSpPr/>
          <p:nvPr/>
        </p:nvSpPr>
        <p:spPr>
          <a:xfrm>
            <a:off x="7978200" y="6213556"/>
            <a:ext cx="4012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D. Van Delft and P. </a:t>
            </a:r>
            <a:r>
              <a:rPr lang="en-US" sz="1200" dirty="0" err="1">
                <a:solidFill>
                  <a:schemeClr val="tx1"/>
                </a:solidFill>
              </a:rPr>
              <a:t>Kes</a:t>
            </a:r>
            <a:r>
              <a:rPr lang="en-US" sz="1200" dirty="0">
                <a:solidFill>
                  <a:schemeClr val="tx1"/>
                </a:solidFill>
              </a:rPr>
              <a:t>, Physics Today </a:t>
            </a:r>
            <a:r>
              <a:rPr lang="en-US" sz="1200" b="1" dirty="0">
                <a:solidFill>
                  <a:schemeClr val="tx1"/>
                </a:solidFill>
              </a:rPr>
              <a:t>63</a:t>
            </a:r>
            <a:r>
              <a:rPr lang="en-US" sz="1200" dirty="0">
                <a:solidFill>
                  <a:schemeClr val="tx1"/>
                </a:solidFill>
              </a:rPr>
              <a:t>, 9, 38 (2010);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AF9CD34-C700-20B0-B26E-7E1469CCF746}"/>
              </a:ext>
            </a:extLst>
          </p:cNvPr>
          <p:cNvSpPr txBox="1"/>
          <p:nvPr/>
        </p:nvSpPr>
        <p:spPr>
          <a:xfrm>
            <a:off x="3763179" y="2351156"/>
            <a:ext cx="901209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b="1" dirty="0"/>
              <a:t>-269</a:t>
            </a:r>
            <a:r>
              <a:rPr lang="zh-CN" altLang="en-US" b="1" dirty="0"/>
              <a:t>℃</a:t>
            </a:r>
          </a:p>
        </p:txBody>
      </p:sp>
    </p:spTree>
    <p:extLst>
      <p:ext uri="{BB962C8B-B14F-4D97-AF65-F5344CB8AC3E}">
        <p14:creationId xmlns:p14="http://schemas.microsoft.com/office/powerpoint/2010/main" val="14746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DF91A-E061-5F33-3E43-14EE0576F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2908C7-4095-C7DD-2BED-B49038C2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brief history of superconductivity</a:t>
            </a:r>
            <a:endParaRPr lang="zh-CN" alt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420331E-39CE-7EE3-A736-CA47E12B7094}"/>
              </a:ext>
            </a:extLst>
          </p:cNvPr>
          <p:cNvSpPr txBox="1">
            <a:spLocks noChangeArrowheads="1"/>
          </p:cNvSpPr>
          <p:nvPr/>
        </p:nvSpPr>
        <p:spPr>
          <a:xfrm>
            <a:off x="184786" y="943771"/>
            <a:ext cx="7482566" cy="466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000" dirty="0"/>
              <a:t>1908 Liquefaction of helium (4.2 K)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1911 Zero resistance 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1933 Meissner effect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1935 Phenomenological theory of H. &amp; F. London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1950 </a:t>
            </a:r>
            <a:r>
              <a:rPr lang="en-GB" sz="2000" dirty="0" err="1"/>
              <a:t>Ginzburg</a:t>
            </a:r>
            <a:r>
              <a:rPr lang="en-GB" sz="2000" dirty="0"/>
              <a:t> – Landau theory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1951 – 2 types of superconductors (</a:t>
            </a:r>
            <a:r>
              <a:rPr lang="en-GB" sz="2000" dirty="0" err="1"/>
              <a:t>Abrikosov</a:t>
            </a:r>
            <a:r>
              <a:rPr lang="en-GB" sz="2000" dirty="0"/>
              <a:t>)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1957 Bardeen – Cooper – Schrieffer microscopic theory 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1960 Magnetic flux quantisation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1962 Josephson effect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1986 High temperature superconductors (Bednorz – Müller)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2001 MgB</a:t>
            </a:r>
            <a:r>
              <a:rPr lang="en-GB" sz="2000" baseline="-25000" dirty="0"/>
              <a:t>2</a:t>
            </a:r>
            <a:r>
              <a:rPr lang="en-GB" sz="2000" dirty="0"/>
              <a:t> </a:t>
            </a:r>
            <a:r>
              <a:rPr lang="en-US" sz="2000" dirty="0"/>
              <a:t>(Nagamatsu)</a:t>
            </a: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2008 Iron-based SC (Hosono)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2015 </a:t>
            </a:r>
            <a:r>
              <a:rPr lang="en-US" sz="2000" dirty="0"/>
              <a:t>H</a:t>
            </a:r>
            <a:r>
              <a:rPr lang="en-US" sz="2000" baseline="-25000" dirty="0"/>
              <a:t>3</a:t>
            </a:r>
            <a:r>
              <a:rPr lang="en-US" sz="2000" dirty="0"/>
              <a:t>S at 200K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2020 C-H-S at 300K</a:t>
            </a: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29B048C-2D5A-85B8-FA8B-0ECDB7983B5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20828" y="854762"/>
            <a:ext cx="990600" cy="1524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DD3321B-3A1C-0118-D1C4-BB4BC872B46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772252" y="854762"/>
            <a:ext cx="990600" cy="152558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8912F4F-30FD-2AD9-4F02-B92F99CCB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9053" y="854762"/>
            <a:ext cx="107791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2F670F3-0502-ABB4-CC8E-48B67B4E7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28844" y="2916586"/>
            <a:ext cx="10683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7A72D9CC-106F-DD59-443F-F41CB309D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352" y="2535586"/>
            <a:ext cx="3146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fr-CH" sz="1400" dirty="0">
                <a:solidFill>
                  <a:srgbClr val="767676"/>
                </a:solidFill>
                <a:latin typeface="Arial" charset="0"/>
                <a:ea typeface="ＭＳ Ｐゴシック" pitchFamily="1" charset="-128"/>
              </a:rPr>
              <a:t>Bardeen – Cooper – Schrieffer (BCS)</a:t>
            </a:r>
            <a:endParaRPr lang="en-US" sz="1400" dirty="0">
              <a:solidFill>
                <a:srgbClr val="767676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5E0C79-0B44-431D-B5E7-FFAA3C07B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2032" y="4440586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fr-CH" sz="1400" dirty="0" err="1">
                <a:solidFill>
                  <a:srgbClr val="767676"/>
                </a:solidFill>
                <a:latin typeface="Arial" charset="0"/>
                <a:ea typeface="ＭＳ Ｐゴシック" pitchFamily="1" charset="-128"/>
              </a:rPr>
              <a:t>Abrikosov</a:t>
            </a:r>
            <a:endParaRPr lang="en-US" sz="1400" dirty="0">
              <a:solidFill>
                <a:srgbClr val="767676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BCEF800B-DC06-A9C8-922E-9FA03BB87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6832" y="2916586"/>
            <a:ext cx="10683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542585CD-C33E-D5B9-AB32-F78E9D5B6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840" y="4440586"/>
            <a:ext cx="90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fr-CH" sz="1400" dirty="0" err="1">
                <a:solidFill>
                  <a:srgbClr val="767676"/>
                </a:solidFill>
                <a:latin typeface="Arial" charset="0"/>
                <a:ea typeface="ＭＳ Ｐゴシック" pitchFamily="1" charset="-128"/>
              </a:rPr>
              <a:t>Ginzburg</a:t>
            </a:r>
            <a:endParaRPr lang="en-US" sz="1400" dirty="0">
              <a:solidFill>
                <a:srgbClr val="767676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447F03AE-F2C2-6F00-857F-B9E046E46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7440" y="4834437"/>
            <a:ext cx="10604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CDBD3674-1A19-7BA5-ABA2-F4ADC757F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640" y="6206037"/>
            <a:ext cx="846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fr-CH" sz="1400" dirty="0" err="1">
                <a:solidFill>
                  <a:srgbClr val="767676"/>
                </a:solidFill>
                <a:latin typeface="Arial" charset="0"/>
                <a:ea typeface="ＭＳ Ｐゴシック" pitchFamily="1" charset="-128"/>
              </a:rPr>
              <a:t>Bednorz</a:t>
            </a:r>
            <a:endParaRPr lang="en-US" sz="1400" dirty="0">
              <a:solidFill>
                <a:srgbClr val="767676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AA84B4C2-8D03-A6E2-E22F-CFB39AAE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93840" y="4834437"/>
            <a:ext cx="10175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DCC5EF85-5461-87F9-A69C-F4ACA850E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6802" y="6201275"/>
            <a:ext cx="668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fr-CH" sz="1400" dirty="0">
                <a:solidFill>
                  <a:srgbClr val="767676"/>
                </a:solidFill>
                <a:latin typeface="Arial" charset="0"/>
                <a:ea typeface="ＭＳ Ｐゴシック" pitchFamily="1" charset="-128"/>
              </a:rPr>
              <a:t>Müller</a:t>
            </a:r>
            <a:endParaRPr lang="en-US" sz="1400" dirty="0">
              <a:solidFill>
                <a:srgbClr val="767676"/>
              </a:solidFill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A7E2C43-C136-7204-6C0F-61DBBCBF1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40" y="2916586"/>
            <a:ext cx="1069087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B78D9080-9013-F905-99D8-FB6A2C33E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464" y="4462353"/>
            <a:ext cx="7809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1400" dirty="0">
                <a:solidFill>
                  <a:srgbClr val="767676"/>
                </a:solidFill>
                <a:latin typeface="Arial" charset="0"/>
                <a:ea typeface="ＭＳ Ｐゴシック" pitchFamily="1" charset="-128"/>
              </a:rPr>
              <a:t>Landau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DBCF145-B759-A41B-F922-18394089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28" y="4730442"/>
            <a:ext cx="4003448" cy="191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可可（关西科健产业研究院）:2019诺贝尔物理学得主会是谁？_作品展示_移动融合创作">
            <a:extLst>
              <a:ext uri="{FF2B5EF4-FFF2-40B4-BE49-F238E27FC236}">
                <a16:creationId xmlns:a16="http://schemas.microsoft.com/office/drawing/2014/main" id="{E8A35A9F-CB44-6AC4-6754-06F1E4E8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1" y="5639647"/>
            <a:ext cx="2875980" cy="126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5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A2D40-AB5F-C18B-1296-122251DFC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60805-72D5-4062-5EDA-0332C2F8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Superconducting materials</a:t>
            </a:r>
            <a:endParaRPr lang="zh-CN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F3C4900-CED1-F251-2116-47B1D832D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972" y="1222753"/>
            <a:ext cx="6686777" cy="510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D9D95A3-1251-9780-EC5B-C95C47CCC2F3}"/>
              </a:ext>
            </a:extLst>
          </p:cNvPr>
          <p:cNvSpPr txBox="1"/>
          <p:nvPr/>
        </p:nvSpPr>
        <p:spPr>
          <a:xfrm>
            <a:off x="9052339" y="6099219"/>
            <a:ext cx="26404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0" i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Chao Yao, https://doi.org/10.1016/j.isci.2021.102541</a:t>
            </a:r>
            <a:r>
              <a:rPr lang="en-US" altLang="zh-CN" sz="9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9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C1FADC0-B60A-04F2-31E6-1038A71C6A5D}"/>
              </a:ext>
            </a:extLst>
          </p:cNvPr>
          <p:cNvSpPr txBox="1"/>
          <p:nvPr/>
        </p:nvSpPr>
        <p:spPr>
          <a:xfrm>
            <a:off x="759791" y="1298713"/>
            <a:ext cx="421942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 of thousands of kinds</a:t>
            </a:r>
          </a:p>
          <a:p>
            <a:pPr algn="l"/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of them only in lab</a:t>
            </a:r>
          </a:p>
          <a:p>
            <a:pPr algn="l"/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LTS have applied to SRF</a:t>
            </a:r>
          </a:p>
          <a:p>
            <a:pPr algn="l"/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 have applied to RF electronics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8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D1EDCE0E-711C-72A1-E579-01474CAF7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590" y="2755965"/>
            <a:ext cx="9951460" cy="326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Dr. Teng Tan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Researcher, deputy director of RF surface group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inac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Center, Institute of Modern Physics, CAS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E-mail: ttan@impcas.ac.cn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Involved projects: </a:t>
            </a:r>
            <a:r>
              <a:rPr lang="en-US" altLang="zh-CN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CiADS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HIAF, IP-SAFE, (possible) EicC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Research and 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engineering topics: Cavity Post-processing, Thin Film SRF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15">
            <a:extLst>
              <a:ext uri="{FF2B5EF4-FFF2-40B4-BE49-F238E27FC236}">
                <a16:creationId xmlns:a16="http://schemas.microsoft.com/office/drawing/2014/main" id="{2E0F27B4-7E5C-DA61-AB9D-862AADD75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7"/>
          <a:stretch/>
        </p:blipFill>
        <p:spPr>
          <a:xfrm>
            <a:off x="2670853" y="1000132"/>
            <a:ext cx="1771148" cy="22428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3DEEA3FC-5086-6A2E-4ABD-AAD5BA80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667" y="18016"/>
            <a:ext cx="8516383" cy="710746"/>
          </a:xfrm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Introduction of Lecturer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B24FFF0-D007-A761-548A-71ED26EFA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"/>
          <a:stretch>
            <a:fillRect/>
          </a:stretch>
        </p:blipFill>
        <p:spPr bwMode="auto">
          <a:xfrm>
            <a:off x="5870503" y="1850011"/>
            <a:ext cx="6224315" cy="304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9044F84-30CA-C0BF-2571-7FB0E16A140A}"/>
              </a:ext>
            </a:extLst>
          </p:cNvPr>
          <p:cNvSpPr txBox="1"/>
          <p:nvPr/>
        </p:nvSpPr>
        <p:spPr>
          <a:xfrm>
            <a:off x="6243642" y="1184485"/>
            <a:ext cx="5557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 of IMP Huizhou Accelerator Complex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2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A2B64-B61F-9DA1-75C3-9B9DB88B4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2E0AAA-B109-FB8A-05FC-4CB0B85BA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Physics (Courtesy of T. </a:t>
            </a:r>
            <a:r>
              <a:rPr lang="en-US" altLang="zh-CN" dirty="0" err="1"/>
              <a:t>Junginger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755DE14-F3BE-3065-CE2C-0ADC4100A399}"/>
              </a:ext>
            </a:extLst>
          </p:cNvPr>
          <p:cNvSpPr txBox="1"/>
          <p:nvPr/>
        </p:nvSpPr>
        <p:spPr>
          <a:xfrm>
            <a:off x="522357" y="886696"/>
            <a:ext cx="61158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theories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929F907-95B1-893F-FC31-C322E9D72682}"/>
              </a:ext>
            </a:extLst>
          </p:cNvPr>
          <p:cNvSpPr>
            <a:spLocks noGrp="1"/>
          </p:cNvSpPr>
          <p:nvPr/>
        </p:nvSpPr>
        <p:spPr>
          <a:xfrm>
            <a:off x="522357" y="1496541"/>
            <a:ext cx="8229600" cy="5361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London Theory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Maxwell´s equations. Phenomenological theory that can describe zero resistance and the Meissner effect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Applicable to Type-II superconductors </a:t>
            </a:r>
          </a:p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Ginzburg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Landau Theory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describe non-local effects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Applicable to Type-I and II superconductors</a:t>
            </a:r>
          </a:p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BCS Theory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microscopic theory of superconductivity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 46 years after the discovery of superconductivity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242FCA0-F175-9833-58D9-7F715F2F3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443" y="886696"/>
            <a:ext cx="2235062" cy="219760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3E0547E-4319-8466-F3F3-9803EC5D953F}"/>
              </a:ext>
            </a:extLst>
          </p:cNvPr>
          <p:cNvSpPr txBox="1"/>
          <p:nvPr/>
        </p:nvSpPr>
        <p:spPr>
          <a:xfrm>
            <a:off x="10109287" y="3167270"/>
            <a:ext cx="1647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&amp; F. London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20E1021-7671-FC06-0F04-4B27633F1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642" y="3573668"/>
            <a:ext cx="1298001" cy="184978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DB8E9D0-B709-C76B-E524-33D2736A92D5}"/>
              </a:ext>
            </a:extLst>
          </p:cNvPr>
          <p:cNvSpPr txBox="1"/>
          <p:nvPr/>
        </p:nvSpPr>
        <p:spPr>
          <a:xfrm>
            <a:off x="10569236" y="55460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Pippard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732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8AE52-063B-DA99-44E1-8BC78D022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B0FBE0-C4C2-3AA8-31C2-DE8044DA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London Theory</a:t>
            </a:r>
            <a:endParaRPr lang="zh-CN" altLang="en-US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6059A5B-AC67-2DC2-F84B-EBC2766C67E7}"/>
              </a:ext>
            </a:extLst>
          </p:cNvPr>
          <p:cNvSpPr txBox="1"/>
          <p:nvPr/>
        </p:nvSpPr>
        <p:spPr>
          <a:xfrm>
            <a:off x="1099930" y="1054796"/>
            <a:ext cx="1011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London Theory 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phenomenological and does not involve the essence of superconductivity. The essence of superconductivity needs to be explained from a quantum perspective, namely the BCS theory.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310CDB70-370D-501F-06DF-A8B0B3E45B45}"/>
              </a:ext>
            </a:extLst>
          </p:cNvPr>
          <p:cNvSpPr txBox="1"/>
          <p:nvPr/>
        </p:nvSpPr>
        <p:spPr>
          <a:xfrm>
            <a:off x="1099931" y="1800315"/>
            <a:ext cx="978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assume there are 2 kinds of electrons: 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5386B2E-AAA1-8F10-A459-DDD6164F6C9C}"/>
              </a:ext>
            </a:extLst>
          </p:cNvPr>
          <p:cNvSpPr/>
          <p:nvPr/>
        </p:nvSpPr>
        <p:spPr bwMode="auto">
          <a:xfrm>
            <a:off x="6634921" y="2332383"/>
            <a:ext cx="396000" cy="3960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4F52126-97EA-FDD6-8B41-8573E23D4739}"/>
              </a:ext>
            </a:extLst>
          </p:cNvPr>
          <p:cNvSpPr txBox="1"/>
          <p:nvPr/>
        </p:nvSpPr>
        <p:spPr>
          <a:xfrm>
            <a:off x="6059105" y="2728383"/>
            <a:ext cx="1547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electron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C1E32AA-57E0-524D-4539-816E1F6DD44D}"/>
              </a:ext>
            </a:extLst>
          </p:cNvPr>
          <p:cNvSpPr/>
          <p:nvPr/>
        </p:nvSpPr>
        <p:spPr bwMode="auto">
          <a:xfrm>
            <a:off x="8785090" y="2332383"/>
            <a:ext cx="396000" cy="396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C6A6A0B-C77F-5395-0304-58E1E3F055E0}"/>
              </a:ext>
            </a:extLst>
          </p:cNvPr>
          <p:cNvSpPr txBox="1"/>
          <p:nvPr/>
        </p:nvSpPr>
        <p:spPr>
          <a:xfrm>
            <a:off x="7819434" y="2728383"/>
            <a:ext cx="232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electron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3F65C0F-B00E-921D-6773-1784EB083CE9}"/>
              </a:ext>
            </a:extLst>
          </p:cNvPr>
          <p:cNvSpPr txBox="1"/>
          <p:nvPr/>
        </p:nvSpPr>
        <p:spPr>
          <a:xfrm>
            <a:off x="1099930" y="3694769"/>
            <a:ext cx="9178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electrons: classical electrons like in other normal conductors, induce ohmic losses. Drude model for electrical resistance is still valid.</a:t>
            </a:r>
          </a:p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electrons: travel and carry current without any losses. Drude model does not valid any more. 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4EDD9197-4B77-FA83-B063-84938DF856E4}"/>
              </a:ext>
            </a:extLst>
          </p:cNvPr>
          <p:cNvSpPr txBox="1"/>
          <p:nvPr/>
        </p:nvSpPr>
        <p:spPr>
          <a:xfrm>
            <a:off x="1099930" y="5208729"/>
            <a:ext cx="3616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the current density: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427C340-02D5-4817-DB6B-8EAE1AFCDDB6}"/>
              </a:ext>
            </a:extLst>
          </p:cNvPr>
          <p:cNvSpPr txBox="1"/>
          <p:nvPr/>
        </p:nvSpPr>
        <p:spPr>
          <a:xfrm>
            <a:off x="1099930" y="2998113"/>
            <a:ext cx="93825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en-US" altLang="zh-CN" b="0" i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en-US" altLang="zh-CN" b="0" baseline="-2500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altLang="zh-CN" b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(T)+</a:t>
            </a:r>
            <a:r>
              <a:rPr lang="en-US" altLang="zh-CN" b="0" i="1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en-US" altLang="zh-CN" b="0" baseline="-25000" dirty="0" err="1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en-US" altLang="zh-CN" b="0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(T)=</a:t>
            </a:r>
            <a:r>
              <a:rPr lang="en-US" altLang="zh-CN" b="0" i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where</a:t>
            </a:r>
            <a:r>
              <a:rPr lang="en-US" altLang="zh-CN" b="0" i="1" dirty="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the total electron volume density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FA90C8C9-3E08-325F-103C-747E19122A21}"/>
                  </a:ext>
                </a:extLst>
              </p:cNvPr>
              <p:cNvSpPr txBox="1"/>
              <p:nvPr/>
            </p:nvSpPr>
            <p:spPr>
              <a:xfrm>
                <a:off x="5444443" y="5208729"/>
                <a:ext cx="1069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FA90C8C9-3E08-325F-103C-747E19122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443" y="5208729"/>
                <a:ext cx="1069652" cy="276999"/>
              </a:xfrm>
              <a:prstGeom prst="rect">
                <a:avLst/>
              </a:prstGeom>
              <a:blipFill>
                <a:blip r:embed="rId2"/>
                <a:stretch>
                  <a:fillRect l="-13068" t="-28261" r="-6250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9">
                <a:extLst>
                  <a:ext uri="{FF2B5EF4-FFF2-40B4-BE49-F238E27FC236}">
                    <a16:creationId xmlns:a16="http://schemas.microsoft.com/office/drawing/2014/main" id="{72E86399-3B23-C74D-4955-77C07232202E}"/>
                  </a:ext>
                </a:extLst>
              </p:cNvPr>
              <p:cNvSpPr txBox="1"/>
              <p:nvPr/>
            </p:nvSpPr>
            <p:spPr>
              <a:xfrm>
                <a:off x="5442102" y="5775452"/>
                <a:ext cx="11219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9">
                <a:extLst>
                  <a:ext uri="{FF2B5EF4-FFF2-40B4-BE49-F238E27FC236}">
                    <a16:creationId xmlns:a16="http://schemas.microsoft.com/office/drawing/2014/main" id="{72E86399-3B23-C74D-4955-77C072322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102" y="5775452"/>
                <a:ext cx="1121974" cy="276999"/>
              </a:xfrm>
              <a:prstGeom prst="rect">
                <a:avLst/>
              </a:prstGeom>
              <a:blipFill>
                <a:blip r:embed="rId3"/>
                <a:stretch>
                  <a:fillRect l="-13043" t="-28261" r="-4891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1922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885A5-EE7A-5C34-FCA1-D312EE87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21A78-AE7B-CF49-190B-D0BEC2D1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London Theory</a:t>
            </a:r>
            <a:endParaRPr lang="zh-CN" altLang="en-US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578DA9B2-2CE3-402A-358F-92178BB6C1F7}"/>
              </a:ext>
            </a:extLst>
          </p:cNvPr>
          <p:cNvSpPr txBox="1"/>
          <p:nvPr/>
        </p:nvSpPr>
        <p:spPr>
          <a:xfrm>
            <a:off x="2277956" y="1054796"/>
            <a:ext cx="633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Assume an electron which is freely accelerated by an electric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E52B20EE-CD88-E1F8-B498-6F2860755478}"/>
                  </a:ext>
                </a:extLst>
              </p:cNvPr>
              <p:cNvSpPr txBox="1"/>
              <p:nvPr/>
            </p:nvSpPr>
            <p:spPr>
              <a:xfrm>
                <a:off x="2309538" y="2001278"/>
                <a:ext cx="3529008" cy="633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𝒎</m:t>
                    </m:r>
                    <m:f>
                      <m:fPr>
                        <m:ctrlPr>
                          <a:rPr lang="de-DE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800" b="0" i="1" smtClean="0">
                        <a:latin typeface="Cambria Math"/>
                      </a:rPr>
                      <m:t>−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sz="2800" b="1" i="1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41B996F0-2034-CA32-AF25-60AC01665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538" y="2001278"/>
                <a:ext cx="3529008" cy="633443"/>
              </a:xfrm>
              <a:prstGeom prst="rect">
                <a:avLst/>
              </a:prstGeom>
              <a:blipFill>
                <a:blip r:embed="rId2"/>
                <a:stretch>
                  <a:fillRect l="-6218" t="-962" b="-182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8">
            <a:extLst>
              <a:ext uri="{FF2B5EF4-FFF2-40B4-BE49-F238E27FC236}">
                <a16:creationId xmlns:a16="http://schemas.microsoft.com/office/drawing/2014/main" id="{D3B66FEC-AE36-0FA8-BED9-DA05CF9980CC}"/>
              </a:ext>
            </a:extLst>
          </p:cNvPr>
          <p:cNvSpPr txBox="1"/>
          <p:nvPr/>
        </p:nvSpPr>
        <p:spPr>
          <a:xfrm>
            <a:off x="2277956" y="1487395"/>
            <a:ext cx="356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Lorentz force acting on the particle: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7E05432B-5850-9F03-18FC-4F469793194F}"/>
                  </a:ext>
                </a:extLst>
              </p:cNvPr>
              <p:cNvSpPr txBox="1"/>
              <p:nvPr/>
            </p:nvSpPr>
            <p:spPr>
              <a:xfrm>
                <a:off x="6086943" y="2615573"/>
                <a:ext cx="10148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7E05432B-5850-9F03-18FC-4F4697931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943" y="2615573"/>
                <a:ext cx="1014830" cy="276999"/>
              </a:xfrm>
              <a:prstGeom prst="rect">
                <a:avLst/>
              </a:prstGeom>
              <a:blipFill>
                <a:blip r:embed="rId3"/>
                <a:stretch>
                  <a:fillRect l="-14458" t="-28261" r="-6024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10">
            <a:extLst>
              <a:ext uri="{FF2B5EF4-FFF2-40B4-BE49-F238E27FC236}">
                <a16:creationId xmlns:a16="http://schemas.microsoft.com/office/drawing/2014/main" id="{A8ADCC4F-A32E-7F5F-03EE-1EF20C42EA6E}"/>
              </a:ext>
            </a:extLst>
          </p:cNvPr>
          <p:cNvSpPr txBox="1"/>
          <p:nvPr/>
        </p:nvSpPr>
        <p:spPr>
          <a:xfrm>
            <a:off x="4378271" y="2917252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voltage, no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use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SC current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9E64EC35-9A86-DA18-B72E-400BB5A891DD}"/>
                  </a:ext>
                </a:extLst>
              </p:cNvPr>
              <p:cNvSpPr txBox="1"/>
              <p:nvPr/>
            </p:nvSpPr>
            <p:spPr>
              <a:xfrm>
                <a:off x="8031762" y="1929767"/>
                <a:ext cx="1602233" cy="6718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</mc:Choice>
        <mc:Fallback xmlns="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E37A218E-6656-E1CA-667F-8D814D281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762" y="1929767"/>
                <a:ext cx="1602233" cy="671851"/>
              </a:xfrm>
              <a:prstGeom prst="rect">
                <a:avLst/>
              </a:prstGeom>
              <a:blipFill>
                <a:blip r:embed="rId4"/>
                <a:stretch>
                  <a:fillRect l="-382" r="-12595" b="-1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26">
            <a:extLst>
              <a:ext uri="{FF2B5EF4-FFF2-40B4-BE49-F238E27FC236}">
                <a16:creationId xmlns:a16="http://schemas.microsoft.com/office/drawing/2014/main" id="{4447CE35-7683-9886-749E-3231075281E4}"/>
              </a:ext>
            </a:extLst>
          </p:cNvPr>
          <p:cNvSpPr/>
          <p:nvPr/>
        </p:nvSpPr>
        <p:spPr>
          <a:xfrm>
            <a:off x="6086943" y="2137979"/>
            <a:ext cx="931563" cy="36004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DEB40E58-0A95-5FF0-5A19-2B8E3F473DF7}"/>
              </a:ext>
            </a:extLst>
          </p:cNvPr>
          <p:cNvGrpSpPr/>
          <p:nvPr/>
        </p:nvGrpSpPr>
        <p:grpSpPr>
          <a:xfrm>
            <a:off x="2309538" y="4298615"/>
            <a:ext cx="7656026" cy="833521"/>
            <a:chOff x="374246" y="4293446"/>
            <a:chExt cx="8025506" cy="833521"/>
          </a:xfrm>
        </p:grpSpPr>
        <p:sp>
          <p:nvSpPr>
            <p:cNvPr id="15" name="Left Brace 22">
              <a:extLst>
                <a:ext uri="{FF2B5EF4-FFF2-40B4-BE49-F238E27FC236}">
                  <a16:creationId xmlns:a16="http://schemas.microsoft.com/office/drawing/2014/main" id="{32FE0FCA-B676-201C-01FE-FDA51CD716DA}"/>
                </a:ext>
              </a:extLst>
            </p:cNvPr>
            <p:cNvSpPr/>
            <p:nvPr/>
          </p:nvSpPr>
          <p:spPr>
            <a:xfrm rot="16200000">
              <a:off x="3084827" y="3674129"/>
              <a:ext cx="200863" cy="143949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314D0968-F347-3957-C8E5-AF1DF2ACB966}"/>
                </a:ext>
              </a:extLst>
            </p:cNvPr>
            <p:cNvGrpSpPr/>
            <p:nvPr/>
          </p:nvGrpSpPr>
          <p:grpSpPr>
            <a:xfrm>
              <a:off x="374246" y="4311657"/>
              <a:ext cx="8025506" cy="815310"/>
              <a:chOff x="374246" y="4311657"/>
              <a:chExt cx="8025506" cy="8153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21">
                    <a:extLst>
                      <a:ext uri="{FF2B5EF4-FFF2-40B4-BE49-F238E27FC236}">
                        <a16:creationId xmlns:a16="http://schemas.microsoft.com/office/drawing/2014/main" id="{B374681C-8DA1-BEA5-8E14-D79157B5F8EE}"/>
                      </a:ext>
                    </a:extLst>
                  </p:cNvPr>
                  <p:cNvSpPr txBox="1"/>
                  <p:nvPr/>
                </p:nvSpPr>
                <p:spPr>
                  <a:xfrm>
                    <a:off x="374246" y="4311657"/>
                    <a:ext cx="3414096" cy="67185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14:m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𝑱</m:t>
                            </m:r>
                          </m:num>
                          <m:den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a14:m>
                    <a:r>
                      <a:rPr lang="en-US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</a:t>
                    </a:r>
                    <a:r>
                      <a: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=0</a:t>
                    </a:r>
                  </a:p>
                </p:txBody>
              </p:sp>
            </mc:Choice>
            <mc:Fallback xmlns="">
              <p:sp>
                <p:nvSpPr>
                  <p:cNvPr id="17" name="TextBox 21">
                    <a:extLst>
                      <a:ext uri="{FF2B5EF4-FFF2-40B4-BE49-F238E27FC236}">
                        <a16:creationId xmlns:a16="http://schemas.microsoft.com/office/drawing/2014/main" id="{50F89FFB-9AEC-70A3-2BDF-80F1180F50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246" y="4311657"/>
                    <a:ext cx="3414096" cy="67185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5618" b="-1727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24">
                    <a:extLst>
                      <a:ext uri="{FF2B5EF4-FFF2-40B4-BE49-F238E27FC236}">
                        <a16:creationId xmlns:a16="http://schemas.microsoft.com/office/drawing/2014/main" id="{A94A7B97-1135-067B-DC2B-6B91B4C391D5}"/>
                      </a:ext>
                    </a:extLst>
                  </p:cNvPr>
                  <p:cNvSpPr txBox="1"/>
                  <p:nvPr/>
                </p:nvSpPr>
                <p:spPr>
                  <a:xfrm>
                    <a:off x="4860032" y="4360090"/>
                    <a:ext cx="3539720" cy="7668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de-DE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de-DE" sz="2800" b="1" i="1" smtClean="0">
                                <a:latin typeface="Cambria Math" panose="02040503050406030204" pitchFamily="18" charset="0"/>
                              </a:rPr>
                              <m:t>𝑱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de-DE" sz="2800" b="1" i="1" smtClean="0">
                                <a:latin typeface="Times New Roman" panose="020206030504050203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a14:m>
                    <a:r>
                      <a: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</a:p>
                </p:txBody>
              </p:sp>
            </mc:Choice>
            <mc:Fallback xmlns="">
              <p:sp>
                <p:nvSpPr>
                  <p:cNvPr id="18" name="TextBox 24">
                    <a:extLst>
                      <a:ext uri="{FF2B5EF4-FFF2-40B4-BE49-F238E27FC236}">
                        <a16:creationId xmlns:a16="http://schemas.microsoft.com/office/drawing/2014/main" id="{1F1C560E-CA02-7849-DBEE-9B9A7C19C6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0032" y="4360090"/>
                    <a:ext cx="3539720" cy="7668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1" r="-5235" b="-55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Right Arrow 27">
                <a:extLst>
                  <a:ext uri="{FF2B5EF4-FFF2-40B4-BE49-F238E27FC236}">
                    <a16:creationId xmlns:a16="http://schemas.microsoft.com/office/drawing/2014/main" id="{B6F2D630-5181-B311-95D6-E0273094A0BD}"/>
                  </a:ext>
                </a:extLst>
              </p:cNvPr>
              <p:cNvSpPr/>
              <p:nvPr/>
            </p:nvSpPr>
            <p:spPr>
              <a:xfrm>
                <a:off x="3800406" y="4498601"/>
                <a:ext cx="931563" cy="360040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" name="TextBox 28">
            <a:extLst>
              <a:ext uri="{FF2B5EF4-FFF2-40B4-BE49-F238E27FC236}">
                <a16:creationId xmlns:a16="http://schemas.microsoft.com/office/drawing/2014/main" id="{6CF7EB5C-E4E9-8A2B-B373-61039ED29555}"/>
              </a:ext>
            </a:extLst>
          </p:cNvPr>
          <p:cNvSpPr txBox="1"/>
          <p:nvPr/>
        </p:nvSpPr>
        <p:spPr>
          <a:xfrm>
            <a:off x="7957611" y="2634721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London Equation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81077141-730C-4233-25E6-7E164CFD0172}"/>
              </a:ext>
            </a:extLst>
          </p:cNvPr>
          <p:cNvSpPr txBox="1"/>
          <p:nvPr/>
        </p:nvSpPr>
        <p:spPr>
          <a:xfrm>
            <a:off x="2166194" y="5433873"/>
            <a:ext cx="471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 is to obtain a differential equation for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7F81FD2E-A756-BC3C-DC35-D16419F54188}"/>
              </a:ext>
            </a:extLst>
          </p:cNvPr>
          <p:cNvSpPr txBox="1"/>
          <p:nvPr/>
        </p:nvSpPr>
        <p:spPr>
          <a:xfrm>
            <a:off x="2216902" y="3372572"/>
            <a:ext cx="7701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explain the Meissner effect we want to derive an equation that relates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Maxwell equation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25">
                <a:extLst>
                  <a:ext uri="{FF2B5EF4-FFF2-40B4-BE49-F238E27FC236}">
                    <a16:creationId xmlns:a16="http://schemas.microsoft.com/office/drawing/2014/main" id="{0D1806DD-ECAE-6FCE-7F3A-F0AF9765E1FF}"/>
                  </a:ext>
                </a:extLst>
              </p:cNvPr>
              <p:cNvSpPr txBox="1"/>
              <p:nvPr/>
            </p:nvSpPr>
            <p:spPr>
              <a:xfrm>
                <a:off x="4304524" y="3722551"/>
                <a:ext cx="1433085" cy="526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25">
                <a:extLst>
                  <a:ext uri="{FF2B5EF4-FFF2-40B4-BE49-F238E27FC236}">
                    <a16:creationId xmlns:a16="http://schemas.microsoft.com/office/drawing/2014/main" id="{4246423D-07C7-E153-30C6-B32D53C95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524" y="3722551"/>
                <a:ext cx="1433085" cy="526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7706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E0C08-6510-F626-BD9F-A00DEECED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A7647F-A063-82CB-F05A-2740D8B7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London Theory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5031B0D2-3349-D3EA-6F1B-6B2993CB2884}"/>
                  </a:ext>
                </a:extLst>
              </p:cNvPr>
              <p:cNvSpPr txBox="1"/>
              <p:nvPr/>
            </p:nvSpPr>
            <p:spPr>
              <a:xfrm>
                <a:off x="2004927" y="2450110"/>
                <a:ext cx="12756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US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5031B0D2-3349-D3EA-6F1B-6B2993CB2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927" y="2450110"/>
                <a:ext cx="1275606" cy="276999"/>
              </a:xfrm>
              <a:prstGeom prst="rect">
                <a:avLst/>
              </a:prstGeom>
              <a:blipFill>
                <a:blip r:embed="rId2"/>
                <a:stretch>
                  <a:fillRect l="-3828" r="-57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5490CF70-3612-D2FC-A4BF-2A6E16CC0391}"/>
                  </a:ext>
                </a:extLst>
              </p:cNvPr>
              <p:cNvSpPr txBox="1"/>
              <p:nvPr/>
            </p:nvSpPr>
            <p:spPr>
              <a:xfrm>
                <a:off x="1559663" y="1730307"/>
                <a:ext cx="3376758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de-DE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de-DE" sz="2800" b="1" i="1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mc:Choice>
        <mc:Fallback xmlns=""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5490CF70-3612-D2FC-A4BF-2A6E16CC0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663" y="1730307"/>
                <a:ext cx="3376758" cy="766877"/>
              </a:xfrm>
              <a:prstGeom prst="rect">
                <a:avLst/>
              </a:prstGeom>
              <a:blipFill>
                <a:blip r:embed="rId3"/>
                <a:stretch>
                  <a:fillRect l="-181" r="-5235" b="-47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4B5BDE39-BFD7-97AE-09EB-A857A88A5DAA}"/>
                  </a:ext>
                </a:extLst>
              </p:cNvPr>
              <p:cNvSpPr txBox="1"/>
              <p:nvPr/>
            </p:nvSpPr>
            <p:spPr>
              <a:xfrm>
                <a:off x="2004927" y="2882377"/>
                <a:ext cx="21142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4B5BDE39-BFD7-97AE-09EB-A857A88A5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927" y="2882377"/>
                <a:ext cx="2114297" cy="276999"/>
              </a:xfrm>
              <a:prstGeom prst="rect">
                <a:avLst/>
              </a:prstGeom>
              <a:blipFill>
                <a:blip r:embed="rId4"/>
                <a:stretch>
                  <a:fillRect l="-2017" r="-288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7484C1DC-4983-E5A8-44F4-345E5616C8EA}"/>
                  </a:ext>
                </a:extLst>
              </p:cNvPr>
              <p:cNvSpPr txBox="1"/>
              <p:nvPr/>
            </p:nvSpPr>
            <p:spPr>
              <a:xfrm>
                <a:off x="2004927" y="3296088"/>
                <a:ext cx="2731582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𝛁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𝛁</m:t>
                          </m:r>
                        </m:e>
                        <m:sup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7484C1DC-4983-E5A8-44F4-345E5616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927" y="3296088"/>
                <a:ext cx="2731582" cy="283219"/>
              </a:xfrm>
              <a:prstGeom prst="rect">
                <a:avLst/>
              </a:prstGeom>
              <a:blipFill>
                <a:blip r:embed="rId5"/>
                <a:stretch>
                  <a:fillRect l="-1563" t="-4348" r="-1563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4E14D0C-BA56-8800-7D6A-171DE6E8ECAF}"/>
                  </a:ext>
                </a:extLst>
              </p:cNvPr>
              <p:cNvSpPr txBox="1"/>
              <p:nvPr/>
            </p:nvSpPr>
            <p:spPr>
              <a:xfrm>
                <a:off x="3528563" y="3587144"/>
                <a:ext cx="819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de-DE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de-DE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F4E14D0C-BA56-8800-7D6A-171DE6E8E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563" y="3587144"/>
                <a:ext cx="819134" cy="276999"/>
              </a:xfrm>
              <a:prstGeom prst="rect">
                <a:avLst/>
              </a:prstGeom>
              <a:blipFill>
                <a:blip r:embed="rId6"/>
                <a:stretch>
                  <a:fillRect l="-5970" r="-5970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11">
            <a:extLst>
              <a:ext uri="{FF2B5EF4-FFF2-40B4-BE49-F238E27FC236}">
                <a16:creationId xmlns:a16="http://schemas.microsoft.com/office/drawing/2014/main" id="{F03FEC60-F3D6-E8CE-EAE3-72FE937C2081}"/>
              </a:ext>
            </a:extLst>
          </p:cNvPr>
          <p:cNvSpPr txBox="1"/>
          <p:nvPr/>
        </p:nvSpPr>
        <p:spPr>
          <a:xfrm>
            <a:off x="1652130" y="3538264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Maxwell equation</a:t>
            </a:r>
          </a:p>
        </p:txBody>
      </p:sp>
      <p:sp>
        <p:nvSpPr>
          <p:cNvPr id="26" name="Left Brace 12">
            <a:extLst>
              <a:ext uri="{FF2B5EF4-FFF2-40B4-BE49-F238E27FC236}">
                <a16:creationId xmlns:a16="http://schemas.microsoft.com/office/drawing/2014/main" id="{CB3AB89A-284C-FA33-AC2B-50586794A5B0}"/>
              </a:ext>
            </a:extLst>
          </p:cNvPr>
          <p:cNvSpPr/>
          <p:nvPr/>
        </p:nvSpPr>
        <p:spPr>
          <a:xfrm rot="16200000">
            <a:off x="2435599" y="1964379"/>
            <a:ext cx="176844" cy="9903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ight Arrow 13">
            <a:extLst>
              <a:ext uri="{FF2B5EF4-FFF2-40B4-BE49-F238E27FC236}">
                <a16:creationId xmlns:a16="http://schemas.microsoft.com/office/drawing/2014/main" id="{52D7D265-1BB7-4DE2-9A83-5DE8514766F6}"/>
              </a:ext>
            </a:extLst>
          </p:cNvPr>
          <p:cNvSpPr/>
          <p:nvPr/>
        </p:nvSpPr>
        <p:spPr>
          <a:xfrm>
            <a:off x="4953963" y="1963772"/>
            <a:ext cx="1858929" cy="407358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14">
                <a:extLst>
                  <a:ext uri="{FF2B5EF4-FFF2-40B4-BE49-F238E27FC236}">
                    <a16:creationId xmlns:a16="http://schemas.microsoft.com/office/drawing/2014/main" id="{6343FCD0-358A-D0D9-5F73-BDAA8EE66951}"/>
                  </a:ext>
                </a:extLst>
              </p:cNvPr>
              <p:cNvSpPr txBox="1"/>
              <p:nvPr/>
            </p:nvSpPr>
            <p:spPr>
              <a:xfrm>
                <a:off x="6835618" y="1769154"/>
                <a:ext cx="3653821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de-DE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28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𝛁</m:t>
                            </m:r>
                          </m:e>
                          <m:sup>
                            <m:r>
                              <a:rPr lang="de-DE" sz="2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de-DE" sz="2800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m:rPr>
                            <m:nor/>
                          </m:rPr>
                          <a: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de-DE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sz="280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de-DE" sz="2800" b="1" i="1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mc:Choice>
        <mc:Fallback xmlns="">
          <p:sp>
            <p:nvSpPr>
              <p:cNvPr id="28" name="TextBox 14">
                <a:extLst>
                  <a:ext uri="{FF2B5EF4-FFF2-40B4-BE49-F238E27FC236}">
                    <a16:creationId xmlns:a16="http://schemas.microsoft.com/office/drawing/2014/main" id="{6343FCD0-358A-D0D9-5F73-BDAA8EE66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18" y="1769154"/>
                <a:ext cx="3653821" cy="766877"/>
              </a:xfrm>
              <a:prstGeom prst="rect">
                <a:avLst/>
              </a:prstGeom>
              <a:blipFill>
                <a:blip r:embed="rId7"/>
                <a:stretch>
                  <a:fillRect r="-4833" b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5">
                <a:extLst>
                  <a:ext uri="{FF2B5EF4-FFF2-40B4-BE49-F238E27FC236}">
                    <a16:creationId xmlns:a16="http://schemas.microsoft.com/office/drawing/2014/main" id="{9C8DBE7C-1955-597B-95F5-A6FD24E8C31C}"/>
                  </a:ext>
                </a:extLst>
              </p:cNvPr>
              <p:cNvSpPr txBox="1"/>
              <p:nvPr/>
            </p:nvSpPr>
            <p:spPr>
              <a:xfrm>
                <a:off x="4899415" y="1730169"/>
                <a:ext cx="1720792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de-DE" b="1" i="0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𝛁</m:t>
                          </m:r>
                        </m:e>
                        <m:sup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15">
                <a:extLst>
                  <a:ext uri="{FF2B5EF4-FFF2-40B4-BE49-F238E27FC236}">
                    <a16:creationId xmlns:a16="http://schemas.microsoft.com/office/drawing/2014/main" id="{9C8DBE7C-1955-597B-95F5-A6FD24E8C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415" y="1730169"/>
                <a:ext cx="1720792" cy="283219"/>
              </a:xfrm>
              <a:prstGeom prst="rect">
                <a:avLst/>
              </a:prstGeom>
              <a:blipFill>
                <a:blip r:embed="rId8"/>
                <a:stretch>
                  <a:fillRect l="-2837" t="-2174" r="-283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2">
            <a:extLst>
              <a:ext uri="{FF2B5EF4-FFF2-40B4-BE49-F238E27FC236}">
                <a16:creationId xmlns:a16="http://schemas.microsoft.com/office/drawing/2014/main" id="{39F584C1-0D1D-A58C-83A5-62125CABE2AD}"/>
              </a:ext>
            </a:extLst>
          </p:cNvPr>
          <p:cNvGrpSpPr/>
          <p:nvPr/>
        </p:nvGrpSpPr>
        <p:grpSpPr>
          <a:xfrm>
            <a:off x="2064807" y="2489133"/>
            <a:ext cx="9868038" cy="2702194"/>
            <a:chOff x="612648" y="2802625"/>
            <a:chExt cx="9868038" cy="27021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16">
                  <a:extLst>
                    <a:ext uri="{FF2B5EF4-FFF2-40B4-BE49-F238E27FC236}">
                      <a16:creationId xmlns:a16="http://schemas.microsoft.com/office/drawing/2014/main" id="{0281AC54-CA93-1E17-5780-5FCC22AEE284}"/>
                    </a:ext>
                  </a:extLst>
                </p:cNvPr>
                <p:cNvSpPr txBox="1"/>
                <p:nvPr/>
              </p:nvSpPr>
              <p:spPr>
                <a:xfrm>
                  <a:off x="3079742" y="4908245"/>
                  <a:ext cx="2059859" cy="403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2. B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(x)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16">
                  <a:extLst>
                    <a:ext uri="{FF2B5EF4-FFF2-40B4-BE49-F238E27FC236}">
                      <a16:creationId xmlns:a16="http://schemas.microsoft.com/office/drawing/2014/main" id="{0281AC54-CA93-1E17-5780-5FCC22AEE2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742" y="4908245"/>
                  <a:ext cx="2059859" cy="403444"/>
                </a:xfrm>
                <a:prstGeom prst="rect">
                  <a:avLst/>
                </a:prstGeom>
                <a:blipFill>
                  <a:blip r:embed="rId9"/>
                  <a:stretch>
                    <a:fillRect l="-6805" t="-12121" r="-5621" b="-121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id="{2E5DFD97-2C78-4B7B-1D7A-18056284062F}"/>
                </a:ext>
              </a:extLst>
            </p:cNvPr>
            <p:cNvSpPr txBox="1"/>
            <p:nvPr/>
          </p:nvSpPr>
          <p:spPr>
            <a:xfrm>
              <a:off x="612648" y="4490685"/>
              <a:ext cx="2066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possible solutions: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18">
                  <a:extLst>
                    <a:ext uri="{FF2B5EF4-FFF2-40B4-BE49-F238E27FC236}">
                      <a16:creationId xmlns:a16="http://schemas.microsoft.com/office/drawing/2014/main" id="{D6D935B9-23AE-51C4-577A-25A5F7C3F561}"/>
                    </a:ext>
                  </a:extLst>
                </p:cNvPr>
                <p:cNvSpPr txBox="1"/>
                <p:nvPr/>
              </p:nvSpPr>
              <p:spPr>
                <a:xfrm>
                  <a:off x="3042416" y="4537719"/>
                  <a:ext cx="13190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1.  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const</m:t>
                        </m:r>
                      </m:oMath>
                    </m:oMathPara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18">
                  <a:extLst>
                    <a:ext uri="{FF2B5EF4-FFF2-40B4-BE49-F238E27FC236}">
                      <a16:creationId xmlns:a16="http://schemas.microsoft.com/office/drawing/2014/main" id="{D6D935B9-23AE-51C4-577A-25A5F7C3F5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2416" y="4537719"/>
                  <a:ext cx="131907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226" r="-3226" b="-88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20">
                  <a:extLst>
                    <a:ext uri="{FF2B5EF4-FFF2-40B4-BE49-F238E27FC236}">
                      <a16:creationId xmlns:a16="http://schemas.microsoft.com/office/drawing/2014/main" id="{010B635C-23F6-9C8E-6AB9-1E8DB017462B}"/>
                    </a:ext>
                  </a:extLst>
                </p:cNvPr>
                <p:cNvSpPr txBox="1"/>
                <p:nvPr/>
              </p:nvSpPr>
              <p:spPr>
                <a:xfrm>
                  <a:off x="5927159" y="4686453"/>
                  <a:ext cx="1461041" cy="8183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20">
                  <a:extLst>
                    <a:ext uri="{FF2B5EF4-FFF2-40B4-BE49-F238E27FC236}">
                      <a16:creationId xmlns:a16="http://schemas.microsoft.com/office/drawing/2014/main" id="{010B635C-23F6-9C8E-6AB9-1E8DB01746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7159" y="4686453"/>
                  <a:ext cx="1461041" cy="81836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D119CD4F-5708-8920-981A-1CEE5D1C96D5}"/>
                </a:ext>
              </a:extLst>
            </p:cNvPr>
            <p:cNvSpPr txBox="1"/>
            <p:nvPr/>
          </p:nvSpPr>
          <p:spPr>
            <a:xfrm>
              <a:off x="5292080" y="4942357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</a:t>
              </a: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8AF45605-8581-381F-4538-D6B4C623E8AD}"/>
                </a:ext>
              </a:extLst>
            </p:cNvPr>
            <p:cNvSpPr txBox="1"/>
            <p:nvPr/>
          </p:nvSpPr>
          <p:spPr>
            <a:xfrm>
              <a:off x="7555282" y="4925301"/>
              <a:ext cx="2925404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London penetration depth</a:t>
              </a:r>
            </a:p>
          </p:txBody>
        </p:sp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id="{DD28F291-0748-99A8-F7AF-552C63DB347E}"/>
                </a:ext>
              </a:extLst>
            </p:cNvPr>
            <p:cNvGrpSpPr/>
            <p:nvPr/>
          </p:nvGrpSpPr>
          <p:grpSpPr>
            <a:xfrm>
              <a:off x="6128493" y="2802625"/>
              <a:ext cx="2663825" cy="1706495"/>
              <a:chOff x="6128493" y="2765070"/>
              <a:chExt cx="2663825" cy="1706495"/>
            </a:xfrm>
          </p:grpSpPr>
          <p:pic>
            <p:nvPicPr>
              <p:cNvPr id="41" name="Picture 12">
                <a:extLst>
                  <a:ext uri="{FF2B5EF4-FFF2-40B4-BE49-F238E27FC236}">
                    <a16:creationId xmlns:a16="http://schemas.microsoft.com/office/drawing/2014/main" id="{CE83B0A0-73E7-BA58-3B4E-5C292192B8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128493" y="2776115"/>
                <a:ext cx="2663825" cy="1695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TextBox 5">
                <a:extLst>
                  <a:ext uri="{FF2B5EF4-FFF2-40B4-BE49-F238E27FC236}">
                    <a16:creationId xmlns:a16="http://schemas.microsoft.com/office/drawing/2014/main" id="{D955F8EC-E5AB-6FEC-02A9-5CAB1002F4DB}"/>
                  </a:ext>
                </a:extLst>
              </p:cNvPr>
              <p:cNvSpPr txBox="1"/>
              <p:nvPr/>
            </p:nvSpPr>
            <p:spPr>
              <a:xfrm>
                <a:off x="6298285" y="2999672"/>
                <a:ext cx="40267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25">
                <a:extLst>
                  <a:ext uri="{FF2B5EF4-FFF2-40B4-BE49-F238E27FC236}">
                    <a16:creationId xmlns:a16="http://schemas.microsoft.com/office/drawing/2014/main" id="{2A5F4713-3EA2-E2C1-BB5E-2AEF7BABED20}"/>
                  </a:ext>
                </a:extLst>
              </p:cNvPr>
              <p:cNvSpPr txBox="1"/>
              <p:nvPr/>
            </p:nvSpPr>
            <p:spPr>
              <a:xfrm>
                <a:off x="7364386" y="2765070"/>
                <a:ext cx="59503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(x)</a:t>
                </a:r>
              </a:p>
            </p:txBody>
          </p:sp>
        </p:grpSp>
      </p:grpSp>
      <p:sp>
        <p:nvSpPr>
          <p:cNvPr id="32" name="TextBox 3">
            <a:extLst>
              <a:ext uri="{FF2B5EF4-FFF2-40B4-BE49-F238E27FC236}">
                <a16:creationId xmlns:a16="http://schemas.microsoft.com/office/drawing/2014/main" id="{D3A3F82F-2170-BAD8-DE72-C557AB22D837}"/>
              </a:ext>
            </a:extLst>
          </p:cNvPr>
          <p:cNvSpPr txBox="1"/>
          <p:nvPr/>
        </p:nvSpPr>
        <p:spPr>
          <a:xfrm>
            <a:off x="1559663" y="1089992"/>
            <a:ext cx="882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Ampere´s law                            relates the current density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magnetic flux density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28">
                <a:extLst>
                  <a:ext uri="{FF2B5EF4-FFF2-40B4-BE49-F238E27FC236}">
                    <a16:creationId xmlns:a16="http://schemas.microsoft.com/office/drawing/2014/main" id="{8E967C4C-7458-1DBD-31D4-ACFC4C422E12}"/>
                  </a:ext>
                </a:extLst>
              </p:cNvPr>
              <p:cNvSpPr txBox="1"/>
              <p:nvPr/>
            </p:nvSpPr>
            <p:spPr>
              <a:xfrm>
                <a:off x="3038915" y="1141502"/>
                <a:ext cx="12756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US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28">
                <a:extLst>
                  <a:ext uri="{FF2B5EF4-FFF2-40B4-BE49-F238E27FC236}">
                    <a16:creationId xmlns:a16="http://schemas.microsoft.com/office/drawing/2014/main" id="{8E967C4C-7458-1DBD-31D4-ACFC4C422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915" y="1141502"/>
                <a:ext cx="1275606" cy="276999"/>
              </a:xfrm>
              <a:prstGeom prst="rect">
                <a:avLst/>
              </a:prstGeom>
              <a:blipFill>
                <a:blip r:embed="rId13"/>
                <a:stretch>
                  <a:fillRect l="-3828" r="-5742" b="-3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本框 43">
            <a:extLst>
              <a:ext uri="{FF2B5EF4-FFF2-40B4-BE49-F238E27FC236}">
                <a16:creationId xmlns:a16="http://schemas.microsoft.com/office/drawing/2014/main" id="{0A3BD057-EFCF-ABEC-BADB-B8E504FEFCE9}"/>
              </a:ext>
            </a:extLst>
          </p:cNvPr>
          <p:cNvSpPr txBox="1"/>
          <p:nvPr/>
        </p:nvSpPr>
        <p:spPr>
          <a:xfrm>
            <a:off x="1559663" y="5810398"/>
            <a:ext cx="95638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Either a constant </a:t>
            </a:r>
            <a:r>
              <a:rPr lang="en-US" altLang="zh-CN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 or an exponentially decay field in SC. Can they both exist?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03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66B70-A45C-D5B3-9819-29C27B521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DAF66D-497F-C535-9F60-EE28CC841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No, Meissner Effect</a:t>
            </a:r>
            <a:endParaRPr lang="zh-CN" alt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F1F1D8C-CBC5-2435-FC22-81E36CBE8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9960"/>
          <a:stretch/>
        </p:blipFill>
        <p:spPr>
          <a:xfrm>
            <a:off x="4477980" y="1120552"/>
            <a:ext cx="5245100" cy="4392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6">
                <a:extLst>
                  <a:ext uri="{FF2B5EF4-FFF2-40B4-BE49-F238E27FC236}">
                    <a16:creationId xmlns:a16="http://schemas.microsoft.com/office/drawing/2014/main" id="{D85B115B-33F5-E367-D9E8-84A7AB032625}"/>
                  </a:ext>
                </a:extLst>
              </p:cNvPr>
              <p:cNvSpPr txBox="1"/>
              <p:nvPr/>
            </p:nvSpPr>
            <p:spPr>
              <a:xfrm>
                <a:off x="2176838" y="2920752"/>
                <a:ext cx="1319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1.  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const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6">
                <a:extLst>
                  <a:ext uri="{FF2B5EF4-FFF2-40B4-BE49-F238E27FC236}">
                    <a16:creationId xmlns:a16="http://schemas.microsoft.com/office/drawing/2014/main" id="{D85B115B-33F5-E367-D9E8-84A7AB032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838" y="2920752"/>
                <a:ext cx="1319079" cy="276999"/>
              </a:xfrm>
              <a:prstGeom prst="rect">
                <a:avLst/>
              </a:prstGeom>
              <a:blipFill>
                <a:blip r:embed="rId3"/>
                <a:stretch>
                  <a:fillRect l="-3241" r="-3704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30D0C900-F90C-D853-2F1F-7C8C38724BA5}"/>
                  </a:ext>
                </a:extLst>
              </p:cNvPr>
              <p:cNvSpPr txBox="1"/>
              <p:nvPr/>
            </p:nvSpPr>
            <p:spPr>
              <a:xfrm>
                <a:off x="2187359" y="3358024"/>
                <a:ext cx="2059859" cy="403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B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(x)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30D0C900-F90C-D853-2F1F-7C8C38724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359" y="3358024"/>
                <a:ext cx="2059859" cy="403444"/>
              </a:xfrm>
              <a:prstGeom prst="rect">
                <a:avLst/>
              </a:prstGeom>
              <a:blipFill>
                <a:blip r:embed="rId4"/>
                <a:stretch>
                  <a:fillRect l="-7101" t="-12121" r="-5621" b="-1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8">
            <a:extLst>
              <a:ext uri="{FF2B5EF4-FFF2-40B4-BE49-F238E27FC236}">
                <a16:creationId xmlns:a16="http://schemas.microsoft.com/office/drawing/2014/main" id="{F93C6BE4-5963-8A0D-5C17-9E5A314E680E}"/>
              </a:ext>
            </a:extLst>
          </p:cNvPr>
          <p:cNvGrpSpPr/>
          <p:nvPr/>
        </p:nvGrpSpPr>
        <p:grpSpPr>
          <a:xfrm>
            <a:off x="2081460" y="3913868"/>
            <a:ext cx="8137029" cy="1823580"/>
            <a:chOff x="467419" y="3630028"/>
            <a:chExt cx="8137029" cy="1823580"/>
          </a:xfrm>
        </p:grpSpPr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F60FFAD8-D3C3-F22C-CC44-3D216464B5A5}"/>
                </a:ext>
              </a:extLst>
            </p:cNvPr>
            <p:cNvGrpSpPr/>
            <p:nvPr/>
          </p:nvGrpSpPr>
          <p:grpSpPr>
            <a:xfrm>
              <a:off x="3212232" y="3630028"/>
              <a:ext cx="5392216" cy="1823580"/>
              <a:chOff x="3212232" y="3630028"/>
              <a:chExt cx="5392216" cy="1823580"/>
            </a:xfrm>
          </p:grpSpPr>
          <p:cxnSp>
            <p:nvCxnSpPr>
              <p:cNvPr id="12" name="Straight Connector 12">
                <a:extLst>
                  <a:ext uri="{FF2B5EF4-FFF2-40B4-BE49-F238E27FC236}">
                    <a16:creationId xmlns:a16="http://schemas.microsoft.com/office/drawing/2014/main" id="{5D1B0607-E8FA-78EE-DC64-AEC1DB2DC42E}"/>
                  </a:ext>
                </a:extLst>
              </p:cNvPr>
              <p:cNvCxnSpPr/>
              <p:nvPr/>
            </p:nvCxnSpPr>
            <p:spPr>
              <a:xfrm>
                <a:off x="3212232" y="3630028"/>
                <a:ext cx="5392216" cy="149390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3">
                <a:extLst>
                  <a:ext uri="{FF2B5EF4-FFF2-40B4-BE49-F238E27FC236}">
                    <a16:creationId xmlns:a16="http://schemas.microsoft.com/office/drawing/2014/main" id="{CFEC0FD8-7645-EEAA-C4D1-FF879852D445}"/>
                  </a:ext>
                </a:extLst>
              </p:cNvPr>
              <p:cNvCxnSpPr/>
              <p:nvPr/>
            </p:nvCxnSpPr>
            <p:spPr>
              <a:xfrm flipV="1">
                <a:off x="3212232" y="3630028"/>
                <a:ext cx="5184576" cy="182358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00891DA-6CC9-D262-0033-70B9979E5FF1}"/>
                </a:ext>
              </a:extLst>
            </p:cNvPr>
            <p:cNvSpPr txBox="1"/>
            <p:nvPr/>
          </p:nvSpPr>
          <p:spPr>
            <a:xfrm>
              <a:off x="467419" y="3893197"/>
              <a:ext cx="23963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This is not what we observe in superconductors</a:t>
              </a:r>
            </a:p>
          </p:txBody>
        </p:sp>
        <p:cxnSp>
          <p:nvCxnSpPr>
            <p:cNvPr id="11" name="Straight Arrow Connector 11">
              <a:extLst>
                <a:ext uri="{FF2B5EF4-FFF2-40B4-BE49-F238E27FC236}">
                  <a16:creationId xmlns:a16="http://schemas.microsoft.com/office/drawing/2014/main" id="{CB5B12BD-CA97-E599-2BBC-224494F09CA5}"/>
                </a:ext>
              </a:extLst>
            </p:cNvPr>
            <p:cNvCxnSpPr/>
            <p:nvPr/>
          </p:nvCxnSpPr>
          <p:spPr>
            <a:xfrm>
              <a:off x="2593848" y="4354862"/>
              <a:ext cx="61838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8C88B2FF-EAEF-92AA-00E9-9A144EF7ACAB}"/>
              </a:ext>
            </a:extLst>
          </p:cNvPr>
          <p:cNvCxnSpPr/>
          <p:nvPr/>
        </p:nvCxnSpPr>
        <p:spPr>
          <a:xfrm>
            <a:off x="2081585" y="3064768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5">
            <a:extLst>
              <a:ext uri="{FF2B5EF4-FFF2-40B4-BE49-F238E27FC236}">
                <a16:creationId xmlns:a16="http://schemas.microsoft.com/office/drawing/2014/main" id="{D8EB1FCC-E049-1A47-5E67-B83C2E220DD9}"/>
              </a:ext>
            </a:extLst>
          </p:cNvPr>
          <p:cNvSpPr txBox="1"/>
          <p:nvPr/>
        </p:nvSpPr>
        <p:spPr>
          <a:xfrm>
            <a:off x="1973510" y="1177961"/>
            <a:ext cx="2612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a conductor which fulfills these solutions when cooled below its critical temperature</a:t>
            </a:r>
          </a:p>
        </p:txBody>
      </p:sp>
    </p:spTree>
    <p:extLst>
      <p:ext uri="{BB962C8B-B14F-4D97-AF65-F5344CB8AC3E}">
        <p14:creationId xmlns:p14="http://schemas.microsoft.com/office/powerpoint/2010/main" val="2161075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1FD96-9D7B-33A2-07A9-C343E55DF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FF15A-054A-69A2-0AF2-42A3724CA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London Theory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7">
                <a:extLst>
                  <a:ext uri="{FF2B5EF4-FFF2-40B4-BE49-F238E27FC236}">
                    <a16:creationId xmlns:a16="http://schemas.microsoft.com/office/drawing/2014/main" id="{0196681D-DFC1-4437-6A53-83EFBBEF2DCB}"/>
                  </a:ext>
                </a:extLst>
              </p:cNvPr>
              <p:cNvSpPr txBox="1"/>
              <p:nvPr/>
            </p:nvSpPr>
            <p:spPr>
              <a:xfrm>
                <a:off x="6562205" y="2529436"/>
                <a:ext cx="3345018" cy="6809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de-DE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i="1" dirty="0"/>
                  <a:t>0</a:t>
                </a:r>
              </a:p>
            </p:txBody>
          </p:sp>
        </mc:Choice>
        <mc:Fallback xmlns="">
          <p:sp>
            <p:nvSpPr>
              <p:cNvPr id="3" name="TextBox 7">
                <a:extLst>
                  <a:ext uri="{FF2B5EF4-FFF2-40B4-BE49-F238E27FC236}">
                    <a16:creationId xmlns:a16="http://schemas.microsoft.com/office/drawing/2014/main" id="{0196681D-DFC1-4437-6A53-83EFBBEF2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205" y="2529436"/>
                <a:ext cx="3345018" cy="680956"/>
              </a:xfrm>
              <a:prstGeom prst="rect">
                <a:avLst/>
              </a:prstGeom>
              <a:blipFill>
                <a:blip r:embed="rId2"/>
                <a:stretch>
                  <a:fillRect r="-6375" b="-169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069381B3-C864-7796-943D-A3A2894180B1}"/>
              </a:ext>
            </a:extLst>
          </p:cNvPr>
          <p:cNvCxnSpPr/>
          <p:nvPr/>
        </p:nvCxnSpPr>
        <p:spPr>
          <a:xfrm flipV="1">
            <a:off x="6416435" y="2546105"/>
            <a:ext cx="576064" cy="8638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1CA16002-BB98-101F-9B09-3A1C167ACA4E}"/>
              </a:ext>
            </a:extLst>
          </p:cNvPr>
          <p:cNvCxnSpPr/>
          <p:nvPr/>
        </p:nvCxnSpPr>
        <p:spPr>
          <a:xfrm flipH="1" flipV="1">
            <a:off x="6541080" y="2546105"/>
            <a:ext cx="451419" cy="8638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DF0C0B5E-E367-6E2F-1471-335EE57D613C}"/>
                  </a:ext>
                </a:extLst>
              </p:cNvPr>
              <p:cNvSpPr txBox="1"/>
              <p:nvPr/>
            </p:nvSpPr>
            <p:spPr>
              <a:xfrm>
                <a:off x="6562205" y="1252045"/>
                <a:ext cx="1319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1.  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const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DF0C0B5E-E367-6E2F-1471-335EE57D6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205" y="1252045"/>
                <a:ext cx="1319079" cy="276999"/>
              </a:xfrm>
              <a:prstGeom prst="rect">
                <a:avLst/>
              </a:prstGeom>
              <a:blipFill>
                <a:blip r:embed="rId3"/>
                <a:stretch>
                  <a:fillRect l="-3226" r="-3226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CA11858C-8AEE-FBC3-5972-0FAEC6E6DB15}"/>
                  </a:ext>
                </a:extLst>
              </p:cNvPr>
              <p:cNvSpPr txBox="1"/>
              <p:nvPr/>
            </p:nvSpPr>
            <p:spPr>
              <a:xfrm>
                <a:off x="6572726" y="1689317"/>
                <a:ext cx="2059859" cy="403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i="1" dirty="0"/>
                  <a:t>2. B</a:t>
                </a:r>
                <a:r>
                  <a:rPr lang="en-US" dirty="0"/>
                  <a:t>(x)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CA11858C-8AEE-FBC3-5972-0FAEC6E6D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726" y="1689317"/>
                <a:ext cx="2059859" cy="403444"/>
              </a:xfrm>
              <a:prstGeom prst="rect">
                <a:avLst/>
              </a:prstGeom>
              <a:blipFill>
                <a:blip r:embed="rId4"/>
                <a:stretch>
                  <a:fillRect l="-6805" t="-12121" r="-7396" b="-1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4">
            <a:extLst>
              <a:ext uri="{FF2B5EF4-FFF2-40B4-BE49-F238E27FC236}">
                <a16:creationId xmlns:a16="http://schemas.microsoft.com/office/drawing/2014/main" id="{7A79EDF5-E3DD-F4FA-2097-A3F288DE4A38}"/>
              </a:ext>
            </a:extLst>
          </p:cNvPr>
          <p:cNvGrpSpPr/>
          <p:nvPr/>
        </p:nvGrpSpPr>
        <p:grpSpPr>
          <a:xfrm>
            <a:off x="6562205" y="1252045"/>
            <a:ext cx="1375428" cy="277000"/>
            <a:chOff x="4717770" y="1549202"/>
            <a:chExt cx="1375428" cy="277000"/>
          </a:xfrm>
        </p:grpSpPr>
        <p:cxnSp>
          <p:nvCxnSpPr>
            <p:cNvPr id="18" name="Straight Connector 12">
              <a:extLst>
                <a:ext uri="{FF2B5EF4-FFF2-40B4-BE49-F238E27FC236}">
                  <a16:creationId xmlns:a16="http://schemas.microsoft.com/office/drawing/2014/main" id="{59168801-0937-18E3-4071-A06E3AF21331}"/>
                </a:ext>
              </a:extLst>
            </p:cNvPr>
            <p:cNvCxnSpPr/>
            <p:nvPr/>
          </p:nvCxnSpPr>
          <p:spPr>
            <a:xfrm flipV="1">
              <a:off x="4728291" y="1549202"/>
              <a:ext cx="1364907" cy="2770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3">
              <a:extLst>
                <a:ext uri="{FF2B5EF4-FFF2-40B4-BE49-F238E27FC236}">
                  <a16:creationId xmlns:a16="http://schemas.microsoft.com/office/drawing/2014/main" id="{4AD10694-EB53-06A8-FE2B-4B070B29F875}"/>
                </a:ext>
              </a:extLst>
            </p:cNvPr>
            <p:cNvCxnSpPr/>
            <p:nvPr/>
          </p:nvCxnSpPr>
          <p:spPr>
            <a:xfrm>
              <a:off x="4717770" y="1549202"/>
              <a:ext cx="1375428" cy="276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9">
            <a:extLst>
              <a:ext uri="{FF2B5EF4-FFF2-40B4-BE49-F238E27FC236}">
                <a16:creationId xmlns:a16="http://schemas.microsoft.com/office/drawing/2014/main" id="{787CBF73-63AA-10EF-87A9-999190F5403A}"/>
              </a:ext>
            </a:extLst>
          </p:cNvPr>
          <p:cNvSpPr txBox="1"/>
          <p:nvPr/>
        </p:nvSpPr>
        <p:spPr>
          <a:xfrm>
            <a:off x="2300868" y="1205878"/>
            <a:ext cx="295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exponential decaying fields are observed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698F9D99-4C05-2974-5579-D4E98CF20A3F}"/>
              </a:ext>
            </a:extLst>
          </p:cNvPr>
          <p:cNvSpPr txBox="1"/>
          <p:nvPr/>
        </p:nvSpPr>
        <p:spPr>
          <a:xfrm>
            <a:off x="2299367" y="2412982"/>
            <a:ext cx="303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explain the Meissner effect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Londons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postulated: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059707A5-6D77-106D-F780-D7345D2E464B}"/>
              </a:ext>
            </a:extLst>
          </p:cNvPr>
          <p:cNvGrpSpPr/>
          <p:nvPr/>
        </p:nvGrpSpPr>
        <p:grpSpPr>
          <a:xfrm>
            <a:off x="2284777" y="3736157"/>
            <a:ext cx="6147881" cy="1915965"/>
            <a:chOff x="440342" y="4033314"/>
            <a:chExt cx="6147881" cy="1915965"/>
          </a:xfrm>
        </p:grpSpPr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0EC497BF-79E3-D13A-EDBD-2E7F08AF102A}"/>
                </a:ext>
              </a:extLst>
            </p:cNvPr>
            <p:cNvSpPr txBox="1"/>
            <p:nvPr/>
          </p:nvSpPr>
          <p:spPr>
            <a:xfrm>
              <a:off x="440343" y="4113961"/>
              <a:ext cx="4978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Finally, we have derived the two London equations: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5">
                  <a:extLst>
                    <a:ext uri="{FF2B5EF4-FFF2-40B4-BE49-F238E27FC236}">
                      <a16:creationId xmlns:a16="http://schemas.microsoft.com/office/drawing/2014/main" id="{9B402CD2-97B0-33A2-DC77-D1CAB5F35D6D}"/>
                    </a:ext>
                  </a:extLst>
                </p:cNvPr>
                <p:cNvSpPr txBox="1"/>
                <p:nvPr/>
              </p:nvSpPr>
              <p:spPr>
                <a:xfrm>
                  <a:off x="755576" y="4587250"/>
                  <a:ext cx="1602233" cy="6718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</a:p>
              </p:txBody>
            </p:sp>
          </mc:Choice>
          <mc:Fallback xmlns="">
            <p:sp>
              <p:nvSpPr>
                <p:cNvPr id="13" name="TextBox 15">
                  <a:extLst>
                    <a:ext uri="{FF2B5EF4-FFF2-40B4-BE49-F238E27FC236}">
                      <a16:creationId xmlns:a16="http://schemas.microsoft.com/office/drawing/2014/main" id="{9B402CD2-97B0-33A2-DC77-D1CAB5F35D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576" y="4587250"/>
                  <a:ext cx="1602233" cy="671851"/>
                </a:xfrm>
                <a:prstGeom prst="rect">
                  <a:avLst/>
                </a:prstGeom>
                <a:blipFill>
                  <a:blip r:embed="rId5"/>
                  <a:stretch>
                    <a:fillRect l="-382" r="-12595" b="-1636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C2E94CB-F22A-E6CF-F31B-FD81EB0C9436}"/>
                </a:ext>
              </a:extLst>
            </p:cNvPr>
            <p:cNvSpPr txBox="1"/>
            <p:nvPr/>
          </p:nvSpPr>
          <p:spPr>
            <a:xfrm>
              <a:off x="654154" y="5314849"/>
              <a:ext cx="1700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Zero Resistance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7">
                  <a:extLst>
                    <a:ext uri="{FF2B5EF4-FFF2-40B4-BE49-F238E27FC236}">
                      <a16:creationId xmlns:a16="http://schemas.microsoft.com/office/drawing/2014/main" id="{169F70A0-59CC-C02B-1B52-140F87471487}"/>
                    </a:ext>
                  </a:extLst>
                </p:cNvPr>
                <p:cNvSpPr txBox="1"/>
                <p:nvPr/>
              </p:nvSpPr>
              <p:spPr>
                <a:xfrm>
                  <a:off x="3707904" y="4437112"/>
                  <a:ext cx="2769796" cy="8645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de-DE" sz="2800" b="1" i="1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7">
                  <a:extLst>
                    <a:ext uri="{FF2B5EF4-FFF2-40B4-BE49-F238E27FC236}">
                      <a16:creationId xmlns:a16="http://schemas.microsoft.com/office/drawing/2014/main" id="{169F70A0-59CC-C02B-1B52-140F874714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7904" y="4437112"/>
                  <a:ext cx="2769796" cy="8645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842B6313-747B-BCB3-9089-62C9FA8D3701}"/>
                </a:ext>
              </a:extLst>
            </p:cNvPr>
            <p:cNvSpPr txBox="1"/>
            <p:nvPr/>
          </p:nvSpPr>
          <p:spPr>
            <a:xfrm>
              <a:off x="3707904" y="5352728"/>
              <a:ext cx="1648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Meissner Effect</a:t>
              </a:r>
            </a:p>
          </p:txBody>
        </p:sp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646889B3-3C66-737C-F431-71FF3DAFD83B}"/>
                </a:ext>
              </a:extLst>
            </p:cNvPr>
            <p:cNvSpPr/>
            <p:nvPr/>
          </p:nvSpPr>
          <p:spPr>
            <a:xfrm>
              <a:off x="440342" y="4033314"/>
              <a:ext cx="6147881" cy="19159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CA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872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E7885-5A19-ABDC-E45C-80C1D866E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E9266B-ED4B-248F-AAD1-1D2ADA79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London Theory – Pippard extension</a:t>
            </a:r>
            <a:endParaRPr lang="zh-CN" altLang="en-US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27BCC35-F76B-BB6C-55E1-6F58AE05E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44"/>
          <a:stretch/>
        </p:blipFill>
        <p:spPr>
          <a:xfrm>
            <a:off x="1542004" y="2587092"/>
            <a:ext cx="5131104" cy="3770245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CF2B30C-CDBE-4C60-AD0E-8FC7EB7551CF}"/>
              </a:ext>
            </a:extLst>
          </p:cNvPr>
          <p:cNvSpPr>
            <a:spLocks noGrp="1"/>
          </p:cNvSpPr>
          <p:nvPr/>
        </p:nvSpPr>
        <p:spPr>
          <a:xfrm>
            <a:off x="2035716" y="1074924"/>
            <a:ext cx="8363272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Pippard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found that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depends on the purity of the material and therefore on the electron mean free path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introduced of the new parameter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coherence length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analogy to the anomalous skin effect in normal conductors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3">
                <a:extLst>
                  <a:ext uri="{FF2B5EF4-FFF2-40B4-BE49-F238E27FC236}">
                    <a16:creationId xmlns:a16="http://schemas.microsoft.com/office/drawing/2014/main" id="{633922D4-53B0-8185-4B64-970E2835FBE3}"/>
                  </a:ext>
                </a:extLst>
              </p:cNvPr>
              <p:cNvSpPr txBox="1"/>
              <p:nvPr/>
            </p:nvSpPr>
            <p:spPr>
              <a:xfrm>
                <a:off x="3184954" y="2731108"/>
                <a:ext cx="2672911" cy="447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type m:val="lin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CA" sz="2400" b="0" i="1" baseline="-25000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13">
                <a:extLst>
                  <a:ext uri="{FF2B5EF4-FFF2-40B4-BE49-F238E27FC236}">
                    <a16:creationId xmlns:a16="http://schemas.microsoft.com/office/drawing/2014/main" id="{633922D4-53B0-8185-4B64-970E2835F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954" y="2731108"/>
                <a:ext cx="2672911" cy="4472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CDE30C8D-6709-9A30-5B87-F1C941FE413B}"/>
                  </a:ext>
                </a:extLst>
              </p:cNvPr>
              <p:cNvSpPr txBox="1"/>
              <p:nvPr/>
            </p:nvSpPr>
            <p:spPr>
              <a:xfrm>
                <a:off x="3990276" y="3241682"/>
                <a:ext cx="1472518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CDE30C8D-6709-9A30-5B87-F1C941FE4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276" y="3241682"/>
                <a:ext cx="1472518" cy="7566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17">
            <a:extLst>
              <a:ext uri="{FF2B5EF4-FFF2-40B4-BE49-F238E27FC236}">
                <a16:creationId xmlns:a16="http://schemas.microsoft.com/office/drawing/2014/main" id="{D2DCA924-2A80-1326-86CC-45ACDBDCF579}"/>
              </a:ext>
            </a:extLst>
          </p:cNvPr>
          <p:cNvSpPr txBox="1"/>
          <p:nvPr/>
        </p:nvSpPr>
        <p:spPr>
          <a:xfrm>
            <a:off x="6549447" y="4585597"/>
            <a:ext cx="4767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Pippard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introduced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phenomenological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parameter. Later explained by the microscopic BCS theory 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CA38EAF7-1BA4-0E6B-8448-D7749638C760}"/>
              </a:ext>
            </a:extLst>
          </p:cNvPr>
          <p:cNvGrpSpPr/>
          <p:nvPr/>
        </p:nvGrpSpPr>
        <p:grpSpPr>
          <a:xfrm>
            <a:off x="6510556" y="2752837"/>
            <a:ext cx="4032448" cy="1667015"/>
            <a:chOff x="5148064" y="4077072"/>
            <a:chExt cx="4032448" cy="1667015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9F3A937A-75BA-BC55-043C-DF453715C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48064" y="4671254"/>
              <a:ext cx="3842246" cy="856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6">
                  <a:extLst>
                    <a:ext uri="{FF2B5EF4-FFF2-40B4-BE49-F238E27FC236}">
                      <a16:creationId xmlns:a16="http://schemas.microsoft.com/office/drawing/2014/main" id="{0B1D0D80-F8F3-03B5-1838-C9F451896CDD}"/>
                    </a:ext>
                  </a:extLst>
                </p:cNvPr>
                <p:cNvSpPr txBox="1"/>
                <p:nvPr/>
              </p:nvSpPr>
              <p:spPr>
                <a:xfrm>
                  <a:off x="7734599" y="5373216"/>
                  <a:ext cx="1157881" cy="3708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𝑅</m:t>
                            </m:r>
                          </m:e>
                        </m:acc>
                        <m:r>
                          <a:rPr lang="en-US" sz="1600" b="0" i="1" smtClean="0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𝑟</m:t>
                            </m:r>
                          </m:e>
                        </m:acc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6">
                  <a:extLst>
                    <a:ext uri="{FF2B5EF4-FFF2-40B4-BE49-F238E27FC236}">
                      <a16:creationId xmlns:a16="http://schemas.microsoft.com/office/drawing/2014/main" id="{0B1D0D80-F8F3-03B5-1838-C9F451896C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4599" y="5373216"/>
                  <a:ext cx="1157881" cy="370871"/>
                </a:xfrm>
                <a:prstGeom prst="rect">
                  <a:avLst/>
                </a:prstGeom>
                <a:blipFill>
                  <a:blip r:embed="rId6"/>
                  <a:stretch>
                    <a:fillRect t="-163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D351241A-1D4B-CE64-20C1-A21A8601CA70}"/>
                </a:ext>
              </a:extLst>
            </p:cNvPr>
            <p:cNvSpPr txBox="1"/>
            <p:nvPr/>
          </p:nvSpPr>
          <p:spPr>
            <a:xfrm>
              <a:off x="5238608" y="4077072"/>
              <a:ext cx="3941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Non-local relation between current density and vector potential:</a:t>
              </a:r>
            </a:p>
          </p:txBody>
        </p:sp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E343C137-20A2-A992-C0A8-00E0274233C4}"/>
              </a:ext>
            </a:extLst>
          </p:cNvPr>
          <p:cNvSpPr/>
          <p:nvPr/>
        </p:nvSpPr>
        <p:spPr>
          <a:xfrm>
            <a:off x="2101108" y="5389545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A.B Pippard - Proceedings of the Royal Society of London. A Vol. 216, No. 1127 (1953)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4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F5D6E-092B-C808-B104-4801E7BAF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9B8226-DB81-AACD-AAA4-6F1B2A4A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BCS Theory</a:t>
            </a:r>
            <a:endParaRPr lang="zh-CN" alt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39900A2-9F6B-1A47-FD48-6371FB3A8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7" t="5476" r="8609" b="13042"/>
          <a:stretch/>
        </p:blipFill>
        <p:spPr bwMode="auto">
          <a:xfrm>
            <a:off x="7795189" y="806652"/>
            <a:ext cx="2536063" cy="253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6A9F21-82CE-0226-6A57-94F63A3E9D04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37" y="3421899"/>
            <a:ext cx="2745034" cy="26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AA7342A3-22A8-84FF-7239-8EBA4E229007}"/>
              </a:ext>
            </a:extLst>
          </p:cNvPr>
          <p:cNvSpPr txBox="1"/>
          <p:nvPr/>
        </p:nvSpPr>
        <p:spPr>
          <a:xfrm>
            <a:off x="1749128" y="878660"/>
            <a:ext cx="575802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needed to be explained?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 Resistance and Meissner Effect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Coherence (Non-local relation between current density and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Gap (exponential specific heat)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Suggests a Bose-Einstein condensation like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isotope effect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transition temperature of mercury depends on the isotopic mass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suggests that the lattice is important for superconductivity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2">
                <a:extLst>
                  <a:ext uri="{FF2B5EF4-FFF2-40B4-BE49-F238E27FC236}">
                    <a16:creationId xmlns:a16="http://schemas.microsoft.com/office/drawing/2014/main" id="{039CDEC0-A577-42FB-BF17-26013EFA98B3}"/>
                  </a:ext>
                </a:extLst>
              </p:cNvPr>
              <p:cNvSpPr txBox="1"/>
              <p:nvPr/>
            </p:nvSpPr>
            <p:spPr>
              <a:xfrm>
                <a:off x="9755692" y="1939357"/>
                <a:ext cx="492121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de-DE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2">
                <a:extLst>
                  <a:ext uri="{FF2B5EF4-FFF2-40B4-BE49-F238E27FC236}">
                    <a16:creationId xmlns:a16="http://schemas.microsoft.com/office/drawing/2014/main" id="{039CDEC0-A577-42FB-BF17-26013EFA9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692" y="1939357"/>
                <a:ext cx="492121" cy="270652"/>
              </a:xfrm>
              <a:prstGeom prst="rect">
                <a:avLst/>
              </a:prstGeom>
              <a:blipFill>
                <a:blip r:embed="rId4"/>
                <a:stretch>
                  <a:fillRect l="-7407" r="-6173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C86CC4A0-90A1-054D-41A8-ED736D68A160}"/>
                  </a:ext>
                </a:extLst>
              </p:cNvPr>
              <p:cNvSpPr txBox="1"/>
              <p:nvPr/>
            </p:nvSpPr>
            <p:spPr>
              <a:xfrm>
                <a:off x="8171012" y="2210009"/>
                <a:ext cx="1633717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⁡(−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m:rPr>
                          <m:sty m:val="p"/>
                        </m:rPr>
                        <a:rPr lang="de-DE" b="0" i="0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C86CC4A0-90A1-054D-41A8-ED736D68A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1012" y="2210009"/>
                <a:ext cx="1633717" cy="270652"/>
              </a:xfrm>
              <a:prstGeom prst="rect">
                <a:avLst/>
              </a:prstGeom>
              <a:blipFill>
                <a:blip r:embed="rId5"/>
                <a:stretch>
                  <a:fillRect l="-746" t="-2273" r="-3731" b="-4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9106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76D8-B052-27B8-9B4D-D54F880C0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E2C57-C646-807D-01D3-065D6C8C4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BCS Theory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C6104B5-8903-BF50-7806-8B285D4E003C}"/>
              </a:ext>
            </a:extLst>
          </p:cNvPr>
          <p:cNvSpPr>
            <a:spLocks noGrp="1"/>
          </p:cNvSpPr>
          <p:nvPr/>
        </p:nvSpPr>
        <p:spPr>
          <a:xfrm>
            <a:off x="1775520" y="879699"/>
            <a:ext cx="8229600" cy="230864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Pairing of electrons close to the Fermi level into Cooper pairs through interaction with the crystal lattice</a:t>
            </a:r>
          </a:p>
          <a:p>
            <a:pPr lvl="1"/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Boson (no Pauli exclusion principle)</a:t>
            </a:r>
          </a:p>
          <a:p>
            <a:pPr lvl="1"/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cooper pairs condense to the same ground state</a:t>
            </a:r>
          </a:p>
          <a:p>
            <a:pPr lvl="1"/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Coherent wave functions 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scattering 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zero resistance </a:t>
            </a:r>
          </a:p>
          <a:p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of a cooper pair is large compared to the lattice constant and is related to the coherence length </a:t>
            </a:r>
            <a:r>
              <a:rPr lang="en-US" sz="2800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A25C514-6C8B-380F-4623-8557075D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3431205"/>
            <a:ext cx="2143072" cy="254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D7395C2-80AB-9088-E4DF-C478A32F2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6" t="13200" b="27466"/>
          <a:stretch/>
        </p:blipFill>
        <p:spPr bwMode="auto">
          <a:xfrm>
            <a:off x="4881271" y="3620392"/>
            <a:ext cx="2018097" cy="184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B8AE572-A87A-0116-3FA2-B5E3D76FE154}"/>
              </a:ext>
            </a:extLst>
          </p:cNvPr>
          <p:cNvSpPr txBox="1"/>
          <p:nvPr/>
        </p:nvSpPr>
        <p:spPr>
          <a:xfrm>
            <a:off x="6868148" y="3481416"/>
            <a:ext cx="35483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size of a cooper pair: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Relaxation time of the lattice: 2π/ω</a:t>
            </a:r>
            <a:r>
              <a:rPr lang="en-US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≈10</a:t>
            </a:r>
            <a:r>
              <a:rPr lang="en-US" baseline="30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-13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baseline="300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move with </a:t>
            </a:r>
            <a:r>
              <a:rPr lang="en-US" b="1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≈10</a:t>
            </a:r>
            <a:r>
              <a:rPr lang="en-US" baseline="30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 between electrons forming a cooper pair:</a:t>
            </a:r>
            <a:endParaRPr lang="en-US" baseline="300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2">
                <a:extLst>
                  <a:ext uri="{FF2B5EF4-FFF2-40B4-BE49-F238E27FC236}">
                    <a16:creationId xmlns:a16="http://schemas.microsoft.com/office/drawing/2014/main" id="{ED0645D3-74D9-0DD3-6E8B-4C57679FC113}"/>
                  </a:ext>
                </a:extLst>
              </p:cNvPr>
              <p:cNvSpPr txBox="1"/>
              <p:nvPr/>
            </p:nvSpPr>
            <p:spPr>
              <a:xfrm>
                <a:off x="7824192" y="5626440"/>
                <a:ext cx="2065694" cy="27699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b="0" i="0" noProof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noProof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noProof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en-US" noProof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noProof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ωD</m:t>
                    </m:r>
                    <m:r>
                      <m:rPr>
                        <m:nor/>
                      </m:rPr>
                      <a:rPr lang="en-US" b="0" i="0" noProof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b="1" i="1" noProof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</a:t>
                </a:r>
                <a:r>
                  <a:rPr lang="en-US" baseline="-25000" noProof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noProof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≈10</a:t>
                </a:r>
                <a:r>
                  <a:rPr lang="en-US" baseline="30000" noProof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-7</a:t>
                </a:r>
                <a:r>
                  <a:rPr lang="en-US" noProof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7" name="TextBox 2">
                <a:extLst>
                  <a:ext uri="{FF2B5EF4-FFF2-40B4-BE49-F238E27FC236}">
                    <a16:creationId xmlns:a16="http://schemas.microsoft.com/office/drawing/2014/main" id="{ED0645D3-74D9-0DD3-6E8B-4C57679FC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192" y="5626440"/>
                <a:ext cx="2065694" cy="276999"/>
              </a:xfrm>
              <a:prstGeom prst="rect">
                <a:avLst/>
              </a:prstGeom>
              <a:blipFill>
                <a:blip r:embed="rId4"/>
                <a:stretch>
                  <a:fillRect l="-4665" t="-22449" r="-4373" b="-42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770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1EFE4-EB26-06A7-63F8-D72C5DFB4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27055-254C-E183-6F65-F7652AC73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BCS Theory</a:t>
            </a:r>
            <a:endParaRPr lang="zh-CN" alt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C48A873-1195-F1AE-6E67-0921CC5C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032" y="2263676"/>
            <a:ext cx="3600000" cy="184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C0A23A10-499B-1FC6-34C6-D51C346CF2D6}"/>
              </a:ext>
            </a:extLst>
          </p:cNvPr>
          <p:cNvSpPr txBox="1"/>
          <p:nvPr/>
        </p:nvSpPr>
        <p:spPr>
          <a:xfrm>
            <a:off x="1748056" y="833517"/>
            <a:ext cx="8000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superconducting state consists of electron pairs and elementary excitations, quasiparticles, behaving almost like free electrons  </a:t>
            </a: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9763A22-7C0A-EB50-18FA-B241A9B3E91E}"/>
              </a:ext>
            </a:extLst>
          </p:cNvPr>
          <p:cNvSpPr/>
          <p:nvPr/>
        </p:nvSpPr>
        <p:spPr>
          <a:xfrm>
            <a:off x="1748056" y="4063876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energy gap Δ separates the energy levels of elementary excitations from the ground state level. At 0K only the ground state is occupied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3BF821C-81BC-9D96-F74A-C13DCC901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7" t="-543" r="-10600" b="-3725"/>
          <a:stretch/>
        </p:blipFill>
        <p:spPr bwMode="auto">
          <a:xfrm>
            <a:off x="4988416" y="2047652"/>
            <a:ext cx="2574110" cy="226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F83CD839-198E-25D7-DD42-6D6244EF65BC}"/>
              </a:ext>
            </a:extLst>
          </p:cNvPr>
          <p:cNvSpPr txBox="1"/>
          <p:nvPr/>
        </p:nvSpPr>
        <p:spPr>
          <a:xfrm>
            <a:off x="5132032" y="4304601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of elementary excitations. There are no states within the energy gap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037A42-3CC9-1FBB-70AB-EBDA31D03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2" r="3093"/>
          <a:stretch/>
        </p:blipFill>
        <p:spPr bwMode="auto">
          <a:xfrm>
            <a:off x="7400861" y="1920215"/>
            <a:ext cx="2988155" cy="248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DC8763B-1406-9DAC-CF14-77DFAC3106D5}"/>
              </a:ext>
            </a:extLst>
          </p:cNvPr>
          <p:cNvSpPr txBox="1"/>
          <p:nvPr/>
        </p:nvSpPr>
        <p:spPr>
          <a:xfrm>
            <a:off x="7400861" y="4364682"/>
            <a:ext cx="3167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dependence of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gap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full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0K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vansishes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439E183-8066-7137-5EE0-9A0364444262}"/>
              </a:ext>
            </a:extLst>
          </p:cNvPr>
          <p:cNvSpPr txBox="1"/>
          <p:nvPr/>
        </p:nvSpPr>
        <p:spPr>
          <a:xfrm rot="16200000">
            <a:off x="7428780" y="2842761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BCS theory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CA8DF35-5DDC-64F4-789A-2CBBC379237C}"/>
              </a:ext>
            </a:extLst>
          </p:cNvPr>
          <p:cNvSpPr txBox="1"/>
          <p:nvPr/>
        </p:nvSpPr>
        <p:spPr>
          <a:xfrm rot="16200000">
            <a:off x="9360868" y="2977152"/>
            <a:ext cx="113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 theory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D145E93-AFFF-5A28-7CF4-70B4FF15071D}"/>
              </a:ext>
            </a:extLst>
          </p:cNvPr>
          <p:cNvSpPr txBox="1"/>
          <p:nvPr/>
        </p:nvSpPr>
        <p:spPr>
          <a:xfrm>
            <a:off x="1826447" y="5643329"/>
            <a:ext cx="795102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BCS theory has been derived from perturbation theory – valid only close to 0 K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Ginzburg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-Landau theory is valid</a:t>
            </a:r>
          </a:p>
        </p:txBody>
      </p:sp>
    </p:spTree>
    <p:extLst>
      <p:ext uri="{BB962C8B-B14F-4D97-AF65-F5344CB8AC3E}">
        <p14:creationId xmlns:p14="http://schemas.microsoft.com/office/powerpoint/2010/main" val="2780400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EAC60-E61C-3D31-69FC-EFB7529EE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9D954BB8-5962-38EC-15CD-298059F12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00" y="936000"/>
            <a:ext cx="9951460" cy="16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RF Superconductivity》 by Hasan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Padamsee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Top meetings: SRF &amp; TTC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Workshops: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TFSRF, LCWS, etc.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D3EDC7F1-57CD-B8A5-8C28-92471967E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667" y="18016"/>
            <a:ext cx="8516383" cy="710746"/>
          </a:xfrm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Resources of Fundamental Research Reports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2D9CF99-121B-1C6D-5568-2F5366F11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959" y="984591"/>
            <a:ext cx="2401001" cy="33658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60DC175-BFDA-FE28-0618-B76E30D0B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644" y="2353407"/>
            <a:ext cx="2982120" cy="37271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3583AD9-2405-94E9-781D-902567764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924" y="3429000"/>
            <a:ext cx="3746029" cy="312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2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56BF0-C893-71FC-1AE6-E5B4AF84D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B983C-9A0D-AD4E-33C9-3C994D16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Ginzburg-Landau Theory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34A741E-C1B1-6150-7CC9-CFFDDC510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33" y="4097581"/>
            <a:ext cx="9726677" cy="71074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AE59A03-F2DB-2169-636F-46B61D77598B}"/>
              </a:ext>
            </a:extLst>
          </p:cNvPr>
          <p:cNvSpPr txBox="1"/>
          <p:nvPr/>
        </p:nvSpPr>
        <p:spPr>
          <a:xfrm>
            <a:off x="753533" y="1113880"/>
            <a:ext cx="945651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606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provide a phenomenological description of superconductivity near the critical temperature </a:t>
            </a:r>
            <a:r>
              <a:rPr lang="en-US" altLang="zh-CN" b="0" i="1" dirty="0">
                <a:solidFill>
                  <a:srgbClr val="0606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="0" i="1" baseline="-25000" dirty="0">
                <a:solidFill>
                  <a:srgbClr val="0606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b="0" i="0" dirty="0">
                <a:solidFill>
                  <a:srgbClr val="0606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​.</a:t>
            </a:r>
          </a:p>
          <a:p>
            <a:endParaRPr lang="en-US" altLang="zh-CN" dirty="0">
              <a:solidFill>
                <a:srgbClr val="0606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rgbClr val="0606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 parameters with dependance on T</a:t>
            </a:r>
          </a:p>
          <a:p>
            <a:endParaRPr lang="en-US" altLang="zh-CN" dirty="0">
              <a:solidFill>
                <a:srgbClr val="0606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rgbClr val="0606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baseline="30000" dirty="0">
                <a:solidFill>
                  <a:srgbClr val="0606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dirty="0">
                <a:solidFill>
                  <a:srgbClr val="0606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order contribute to phase transition. Higher orders contribute very little and can be neglected.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26B7717-5AC4-7868-4D4F-E1F624C413CB}"/>
              </a:ext>
            </a:extLst>
          </p:cNvPr>
          <p:cNvSpPr txBox="1"/>
          <p:nvPr/>
        </p:nvSpPr>
        <p:spPr>
          <a:xfrm>
            <a:off x="594782" y="5393434"/>
            <a:ext cx="96152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6060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Vitaly Ginzburg was awarded the Nobel Prize in Physics in 2003 for his work on superconductivity, including the development of the Ginzburg-Landau theory.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62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AB92E-B899-00A4-2E58-B3DC16FA7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AF1248-E179-4033-E929-E99554B81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Ginzburg-Landau Theory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5">
                <a:extLst>
                  <a:ext uri="{FF2B5EF4-FFF2-40B4-BE49-F238E27FC236}">
                    <a16:creationId xmlns:a16="http://schemas.microsoft.com/office/drawing/2014/main" id="{215CDF6A-56EA-DA88-0648-AED3516A758E}"/>
                  </a:ext>
                </a:extLst>
              </p:cNvPr>
              <p:cNvSpPr/>
              <p:nvPr/>
            </p:nvSpPr>
            <p:spPr>
              <a:xfrm>
                <a:off x="1963568" y="1050488"/>
                <a:ext cx="6794681" cy="5880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/>
                        <a:ea typeface="Cambria Math"/>
                      </a:rPr>
                      <m:t>𝑔</m:t>
                    </m:r>
                    <m:r>
                      <m:rPr>
                        <m:sty m:val="p"/>
                      </m:rPr>
                      <a:rPr lang="en-CA" baseline="-25000">
                        <a:latin typeface="Cambria Math"/>
                        <a:ea typeface="Cambria Math"/>
                      </a:rPr>
                      <m:t>S</m:t>
                    </m:r>
                    <m:r>
                      <a:rPr lang="en-CA" b="0" i="0" smtClean="0">
                        <a:latin typeface="Cambria Math"/>
                        <a:ea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/>
                        <a:ea typeface="Cambria Math"/>
                      </a:rPr>
                      <m:t>B</m:t>
                    </m:r>
                    <m:r>
                      <a:rPr lang="en-CA" b="0" i="0" smtClean="0">
                        <a:latin typeface="Cambria Math"/>
                        <a:ea typeface="Cambria Math"/>
                      </a:rPr>
                      <m:t>)</m:t>
                    </m:r>
                    <m:r>
                      <a:rPr lang="en-CA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CA" i="1">
                        <a:latin typeface="Cambria Math"/>
                        <a:ea typeface="Cambria Math"/>
                      </a:rPr>
                      <m:t>𝑔</m:t>
                    </m:r>
                    <m:r>
                      <m:rPr>
                        <m:sty m:val="p"/>
                      </m:rPr>
                      <a:rPr lang="en-CA" baseline="-25000">
                        <a:latin typeface="Cambria Math"/>
                        <a:ea typeface="Cambria Math"/>
                      </a:rPr>
                      <m:t>N</m:t>
                    </m:r>
                    <m:r>
                      <a:rPr lang="en-CA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CA" i="1">
                        <a:latin typeface="Cambria Math"/>
                        <a:ea typeface="Cambria Math"/>
                      </a:rPr>
                      <m:t>𝛼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en-CA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en-CA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/>
                        <a:ea typeface="Cambria Math"/>
                      </a:rPr>
                      <m:t>+</m:t>
                    </m:r>
                    <m:r>
                      <a:rPr lang="en-CA" i="1">
                        <a:latin typeface="Cambria Math"/>
                        <a:ea typeface="Cambria Math"/>
                      </a:rPr>
                      <m:t>𝛽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en-CA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en-CA" i="1" dirty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CA" b="0" i="1" dirty="0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CA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CA" b="0" i="1" dirty="0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CA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 dirty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CA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CA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1" i="1" dirty="0">
                                    <a:latin typeface="Cambria Math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CA" dirty="0">
                                    <a:latin typeface="Cambria Math"/>
                                  </a:rPr>
                                  <m:t>a</m:t>
                                </m:r>
                              </m:sub>
                            </m:sSub>
                            <m:r>
                              <a:rPr lang="en-CA" i="1" dirty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CA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1" i="1" dirty="0">
                                    <a:latin typeface="Cambria Math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CA" dirty="0">
                                    <a:latin typeface="Cambria Math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CA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CA" b="0" i="1" dirty="0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CA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CA" b="0" i="1" dirty="0" smtClean="0">
                            <a:latin typeface="Cambria Math"/>
                          </a:rPr>
                          <m:t>2</m:t>
                        </m:r>
                        <m:r>
                          <a:rPr lang="en-CA" b="0" i="1" dirty="0" smtClean="0">
                            <a:latin typeface="Cambria Math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CA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CA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dirty="0" smtClean="0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num>
                              <m:den>
                                <m:r>
                                  <a:rPr lang="en-CA" b="0" i="1" dirty="0" smtClean="0">
                                    <a:latin typeface="Cambria Math"/>
                                  </a:rPr>
                                  <m:t>𝑖</m:t>
                                </m:r>
                              </m:den>
                            </m:f>
                            <m:r>
                              <a:rPr lang="en-CA" b="0" i="1" dirty="0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b="0" i="1" dirty="0" smtClean="0">
                                <a:latin typeface="Cambria Math"/>
                                <a:ea typeface="Cambria Math"/>
                              </a:rPr>
                              <m:t>Δ</m:t>
                            </m:r>
                            <m:r>
                              <a:rPr lang="en-CA" b="0" i="1" dirty="0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CA" b="0" i="1" dirty="0" smtClean="0">
                                <a:latin typeface="Cambria Math"/>
                              </a:rPr>
                              <m:t>𝑞</m:t>
                            </m:r>
                            <m:r>
                              <a:rPr lang="en-CA" b="1" i="1" dirty="0" smtClean="0">
                                <a:latin typeface="Cambria Math"/>
                              </a:rPr>
                              <m:t>𝑨</m:t>
                            </m:r>
                            <m:r>
                              <a:rPr lang="en-CA" b="0" i="1" dirty="0" smtClean="0">
                                <a:latin typeface="Cambria Math"/>
                              </a:rPr>
                              <m:t>)</m:t>
                            </m:r>
                            <m:r>
                              <a:rPr lang="en-CA" b="0" i="1" dirty="0" smtClean="0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</m:d>
                      </m:e>
                      <m:sup>
                        <m:r>
                          <a:rPr lang="en-CA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" name="Rectangle 5">
                <a:extLst>
                  <a:ext uri="{FF2B5EF4-FFF2-40B4-BE49-F238E27FC236}">
                    <a16:creationId xmlns:a16="http://schemas.microsoft.com/office/drawing/2014/main" id="{215CDF6A-56EA-DA88-0648-AED3516A7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68" y="1050488"/>
                <a:ext cx="6794681" cy="5880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12">
                <a:extLst>
                  <a:ext uri="{FF2B5EF4-FFF2-40B4-BE49-F238E27FC236}">
                    <a16:creationId xmlns:a16="http://schemas.microsoft.com/office/drawing/2014/main" id="{5A7AC694-E283-0DF0-FE13-E25FF5FB6995}"/>
                  </a:ext>
                </a:extLst>
              </p:cNvPr>
              <p:cNvSpPr/>
              <p:nvPr/>
            </p:nvSpPr>
            <p:spPr>
              <a:xfrm>
                <a:off x="2152364" y="3261509"/>
                <a:ext cx="4081502" cy="559512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CA" i="1" smtClean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el-GR" i="1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𝜓</m:t>
                    </m:r>
                    <m:sSup>
                      <m:sSupPr>
                        <m:ctrlPr>
                          <a:rPr lang="en-CA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CA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CA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en-CA" dirty="0">
                                <a:solidFill>
                                  <a:srgbClr val="00B05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en-CA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l-GR" i="1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en-CA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i="1" dirty="0">
                        <a:solidFill>
                          <a:srgbClr val="00B050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CA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CA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CA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CA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CA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dirty="0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num>
                              <m:den>
                                <m:r>
                                  <a:rPr lang="en-CA" b="0" i="1" dirty="0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den>
                            </m:f>
                            <m:r>
                              <a:rPr lang="en-CA" b="0" i="1" dirty="0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b="0" i="1" dirty="0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Δ</m:t>
                            </m:r>
                            <m:r>
                              <a:rPr lang="en-CA" b="0" i="1" dirty="0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CA" b="0" i="1" dirty="0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𝑞</m:t>
                            </m:r>
                            <m:r>
                              <a:rPr lang="en-CA" b="1" i="1" dirty="0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𝑨</m:t>
                            </m:r>
                            <m:r>
                              <a:rPr lang="en-CA" b="0" i="1" dirty="0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)</m:t>
                            </m:r>
                            <m:r>
                              <a:rPr lang="en-CA" b="0" i="1" dirty="0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</m:d>
                      </m:e>
                      <m:sup>
                        <m:r>
                          <a:rPr lang="en-CA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" name="Rectangle 12">
                <a:extLst>
                  <a:ext uri="{FF2B5EF4-FFF2-40B4-BE49-F238E27FC236}">
                    <a16:creationId xmlns:a16="http://schemas.microsoft.com/office/drawing/2014/main" id="{5A7AC694-E283-0DF0-FE13-E25FF5FB6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364" y="3261509"/>
                <a:ext cx="4081502" cy="559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3">
                <a:extLst>
                  <a:ext uri="{FF2B5EF4-FFF2-40B4-BE49-F238E27FC236}">
                    <a16:creationId xmlns:a16="http://schemas.microsoft.com/office/drawing/2014/main" id="{079C873C-3025-9400-3B32-63067D3431A6}"/>
                  </a:ext>
                </a:extLst>
              </p:cNvPr>
              <p:cNvSpPr/>
              <p:nvPr/>
            </p:nvSpPr>
            <p:spPr>
              <a:xfrm>
                <a:off x="2152364" y="2553765"/>
                <a:ext cx="3685368" cy="524182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𝑱</m:t>
                    </m:r>
                    <m:r>
                      <a:rPr lang="en-CA" b="0" i="1" smtClean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CA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CA" b="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𝑞</m:t>
                        </m:r>
                        <m:r>
                          <a:rPr lang="en-CA" i="1" dirty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CA" b="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CA" b="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den>
                    </m:f>
                    <m:r>
                      <a:rPr lang="en-CA" b="0" i="1" smtClean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(</m:t>
                    </m:r>
                    <m:sSup>
                      <m:sSupPr>
                        <m:ctrlPr>
                          <a:rPr lang="el-GR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l-GR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p>
                        <m:r>
                          <a:rPr lang="en-CA" i="1" dirty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  <m:r>
                      <m:rPr>
                        <m:sty m:val="p"/>
                      </m:rPr>
                      <a:rPr lang="el-GR" i="1" dirty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l-GR" i="1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𝜓</m:t>
                    </m:r>
                    <m:r>
                      <a:rPr lang="en-CA" b="0" i="1" smtClean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el-GR" i="1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𝜓</m:t>
                    </m:r>
                    <m:r>
                      <m:rPr>
                        <m:sty m:val="p"/>
                      </m:rPr>
                      <a:rPr lang="el-GR" i="1" dirty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Δ</m:t>
                    </m:r>
                    <m:sSup>
                      <m:sSupPr>
                        <m:ctrlPr>
                          <a:rPr lang="el-GR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l-GR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p>
                        <m:r>
                          <a:rPr lang="en-CA" b="0" i="1" dirty="0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  <m:r>
                      <a:rPr lang="en-CA" b="0" i="1" dirty="0" smtClean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)</m:t>
                    </m:r>
                    <m:r>
                      <a:rPr lang="en-CA" i="1" dirty="0">
                        <a:solidFill>
                          <a:srgbClr val="00B050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CA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CA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dirty="0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CA" b="0" i="1" dirty="0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CA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CA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dirty="0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</m:d>
                      </m:e>
                      <m:sup>
                        <m:r>
                          <a:rPr lang="en-CA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CA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13">
                <a:extLst>
                  <a:ext uri="{FF2B5EF4-FFF2-40B4-BE49-F238E27FC236}">
                    <a16:creationId xmlns:a16="http://schemas.microsoft.com/office/drawing/2014/main" id="{079C873C-3025-9400-3B32-63067D3431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364" y="2553765"/>
                <a:ext cx="3685368" cy="524182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C52AFD4C-282D-8C21-AFFE-F9CC7F766B66}"/>
                  </a:ext>
                </a:extLst>
              </p:cNvPr>
              <p:cNvSpPr txBox="1"/>
              <p:nvPr/>
            </p:nvSpPr>
            <p:spPr>
              <a:xfrm>
                <a:off x="8325047" y="4799082"/>
                <a:ext cx="1501437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  <m:sub>
                          <m:r>
                            <a:rPr lang="en-CA" i="1">
                              <a:latin typeface="Cambria Math"/>
                            </a:rPr>
                            <m:t>𝐺𝐿</m:t>
                          </m:r>
                        </m:sub>
                      </m:sSub>
                      <m:r>
                        <a:rPr lang="en-CA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CA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CA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CA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CA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CA" i="1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C52AFD4C-282D-8C21-AFFE-F9CC7F766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047" y="4799082"/>
                <a:ext cx="1501437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5">
                <a:extLst>
                  <a:ext uri="{FF2B5EF4-FFF2-40B4-BE49-F238E27FC236}">
                    <a16:creationId xmlns:a16="http://schemas.microsoft.com/office/drawing/2014/main" id="{FA40206B-DA7E-0316-32E2-A4EE0E0DAC90}"/>
                  </a:ext>
                </a:extLst>
              </p:cNvPr>
              <p:cNvSpPr txBox="1"/>
              <p:nvPr/>
            </p:nvSpPr>
            <p:spPr>
              <a:xfrm>
                <a:off x="8300386" y="2829461"/>
                <a:ext cx="1793696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  <m:r>
                        <a:rPr lang="de-DE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m:rPr>
                          <m:nor/>
                        </m:rPr>
                        <a:rPr lang="de-DE" b="1" i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de-DE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15">
                <a:extLst>
                  <a:ext uri="{FF2B5EF4-FFF2-40B4-BE49-F238E27FC236}">
                    <a16:creationId xmlns:a16="http://schemas.microsoft.com/office/drawing/2014/main" id="{FA40206B-DA7E-0316-32E2-A4EE0E0DA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0386" y="2829461"/>
                <a:ext cx="1793696" cy="555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17">
            <a:extLst>
              <a:ext uri="{FF2B5EF4-FFF2-40B4-BE49-F238E27FC236}">
                <a16:creationId xmlns:a16="http://schemas.microsoft.com/office/drawing/2014/main" id="{F6FBFD47-0CDC-D2EA-394C-3E6A6ED6684A}"/>
              </a:ext>
            </a:extLst>
          </p:cNvPr>
          <p:cNvCxnSpPr/>
          <p:nvPr/>
        </p:nvCxnSpPr>
        <p:spPr>
          <a:xfrm>
            <a:off x="5794451" y="2927347"/>
            <a:ext cx="233457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18">
                <a:extLst>
                  <a:ext uri="{FF2B5EF4-FFF2-40B4-BE49-F238E27FC236}">
                    <a16:creationId xmlns:a16="http://schemas.microsoft.com/office/drawing/2014/main" id="{9DE8FF0E-B496-0BEC-1A17-E2609ABA56C1}"/>
                  </a:ext>
                </a:extLst>
              </p:cNvPr>
              <p:cNvSpPr/>
              <p:nvPr/>
            </p:nvSpPr>
            <p:spPr>
              <a:xfrm>
                <a:off x="5867127" y="2604145"/>
                <a:ext cx="22619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CA" i="1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l-GR" i="1" dirty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CA" i="1" dirty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i="1" dirty="0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  <m:r>
                            <a:rPr lang="en-CA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𝜓</m:t>
                          </m:r>
                          <m:r>
                            <m:rPr>
                              <m:sty m:val="p"/>
                            </m:rPr>
                            <a:rPr lang="el-GR" i="1" dirty="0">
                              <a:latin typeface="Cambria Math"/>
                              <a:ea typeface="Cambria Math"/>
                            </a:rPr>
                            <m:t>Δ</m:t>
                          </m:r>
                          <m:sSup>
                            <m:sSupPr>
                              <m:ctrlPr>
                                <a:rPr lang="el-GR" i="1" dirty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CA" i="1" dirty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CA" b="0" i="1" dirty="0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18">
                <a:extLst>
                  <a:ext uri="{FF2B5EF4-FFF2-40B4-BE49-F238E27FC236}">
                    <a16:creationId xmlns:a16="http://schemas.microsoft.com/office/drawing/2014/main" id="{9DE8FF0E-B496-0BEC-1A17-E2609ABA56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127" y="2604145"/>
                <a:ext cx="2261901" cy="369332"/>
              </a:xfrm>
              <a:prstGeom prst="rect">
                <a:avLst/>
              </a:prstGeom>
              <a:blipFill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0">
                <a:extLst>
                  <a:ext uri="{FF2B5EF4-FFF2-40B4-BE49-F238E27FC236}">
                    <a16:creationId xmlns:a16="http://schemas.microsoft.com/office/drawing/2014/main" id="{6AA1B08B-95A2-6CA7-B8A3-E42BA65AA27D}"/>
                  </a:ext>
                </a:extLst>
              </p:cNvPr>
              <p:cNvSpPr/>
              <p:nvPr/>
            </p:nvSpPr>
            <p:spPr>
              <a:xfrm>
                <a:off x="6415097" y="2901469"/>
                <a:ext cx="11659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CA" b="0" i="1" baseline="-25000" dirty="0" smtClean="0">
                              <a:latin typeface="Cambria Math"/>
                            </a:rPr>
                            <m:t>𝑠</m:t>
                          </m:r>
                          <m:r>
                            <a:rPr lang="en-CA" b="0" i="1" dirty="0" smtClean="0">
                              <a:latin typeface="Cambria Math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CA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1" dirty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CA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20">
                <a:extLst>
                  <a:ext uri="{FF2B5EF4-FFF2-40B4-BE49-F238E27FC236}">
                    <a16:creationId xmlns:a16="http://schemas.microsoft.com/office/drawing/2014/main" id="{6AA1B08B-95A2-6CA7-B8A3-E42BA65AA2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097" y="2901469"/>
                <a:ext cx="1165960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21">
            <a:extLst>
              <a:ext uri="{FF2B5EF4-FFF2-40B4-BE49-F238E27FC236}">
                <a16:creationId xmlns:a16="http://schemas.microsoft.com/office/drawing/2014/main" id="{CC1FE101-B864-4EAD-84EF-DC3F6AC99051}"/>
              </a:ext>
            </a:extLst>
          </p:cNvPr>
          <p:cNvSpPr txBox="1"/>
          <p:nvPr/>
        </p:nvSpPr>
        <p:spPr>
          <a:xfrm>
            <a:off x="8309201" y="2541429"/>
            <a:ext cx="184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2">
                <a:extLst>
                  <a:ext uri="{FF2B5EF4-FFF2-40B4-BE49-F238E27FC236}">
                    <a16:creationId xmlns:a16="http://schemas.microsoft.com/office/drawing/2014/main" id="{6A2ED0A3-980B-5DA4-B5E7-05873DE1E81D}"/>
                  </a:ext>
                </a:extLst>
              </p:cNvPr>
              <p:cNvSpPr txBox="1"/>
              <p:nvPr/>
            </p:nvSpPr>
            <p:spPr>
              <a:xfrm>
                <a:off x="8460356" y="5694699"/>
                <a:ext cx="1198918" cy="665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CA" i="1">
                              <a:latin typeface="Cambria Math"/>
                            </a:rPr>
                            <m:t>𝐺𝐿</m:t>
                          </m:r>
                        </m:sub>
                      </m:sSub>
                      <m:r>
                        <a:rPr lang="en-CA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CA" i="1">
                                  <a:latin typeface="Cambria Math"/>
                                </a:rPr>
                                <m:t>𝐺𝐿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22">
                <a:extLst>
                  <a:ext uri="{FF2B5EF4-FFF2-40B4-BE49-F238E27FC236}">
                    <a16:creationId xmlns:a16="http://schemas.microsoft.com/office/drawing/2014/main" id="{6A2ED0A3-980B-5DA4-B5E7-05873DE1E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356" y="5694699"/>
                <a:ext cx="1198918" cy="665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7">
            <a:extLst>
              <a:ext uri="{FF2B5EF4-FFF2-40B4-BE49-F238E27FC236}">
                <a16:creationId xmlns:a16="http://schemas.microsoft.com/office/drawing/2014/main" id="{20EE9E55-E0F4-99E5-158F-841D2D677C87}"/>
              </a:ext>
            </a:extLst>
          </p:cNvPr>
          <p:cNvSpPr/>
          <p:nvPr/>
        </p:nvSpPr>
        <p:spPr>
          <a:xfrm>
            <a:off x="1963568" y="1679074"/>
            <a:ext cx="634563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Minimizing </a:t>
            </a:r>
            <a:r>
              <a:rPr lang="en-C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CA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A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wrt</a:t>
            </a:r>
            <a:r>
              <a:rPr lang="en-CA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variational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method) yields the </a:t>
            </a:r>
            <a:r>
              <a:rPr lang="en-CA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Ginzburg</a:t>
            </a:r>
            <a:r>
              <a:rPr lang="en-CA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-Landau equations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468DE963-A5CF-49B0-B86D-D9E444649889}"/>
              </a:ext>
            </a:extLst>
          </p:cNvPr>
          <p:cNvSpPr/>
          <p:nvPr/>
        </p:nvSpPr>
        <p:spPr>
          <a:xfrm>
            <a:off x="2164295" y="3967844"/>
            <a:ext cx="5964733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 lengths: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Penetration depth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length scale for the variation of the magnetic field</a:t>
            </a: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Coherence length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length scale for the variation of the order parameter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Ginzburg</a:t>
            </a:r>
            <a:r>
              <a:rPr lang="en-C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-Landau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25">
                <a:extLst>
                  <a:ext uri="{FF2B5EF4-FFF2-40B4-BE49-F238E27FC236}">
                    <a16:creationId xmlns:a16="http://schemas.microsoft.com/office/drawing/2014/main" id="{E757453C-D309-4A31-CC19-94050E842964}"/>
                  </a:ext>
                </a:extLst>
              </p:cNvPr>
              <p:cNvSpPr txBox="1"/>
              <p:nvPr/>
            </p:nvSpPr>
            <p:spPr>
              <a:xfrm>
                <a:off x="8325047" y="3889310"/>
                <a:ext cx="1885003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i="1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CA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CA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CA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CA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CA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C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25">
                <a:extLst>
                  <a:ext uri="{FF2B5EF4-FFF2-40B4-BE49-F238E27FC236}">
                    <a16:creationId xmlns:a16="http://schemas.microsoft.com/office/drawing/2014/main" id="{E757453C-D309-4A31-CC19-94050E842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047" y="3889310"/>
                <a:ext cx="1885003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4962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21194-F567-6330-6B28-C0B94A932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3A59BC-A3AF-5D7A-C130-D8E00FB6F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SC-NC boundary</a:t>
            </a:r>
            <a:endParaRPr lang="zh-CN" altLang="en-US" dirty="0"/>
          </a:p>
        </p:txBody>
      </p:sp>
      <p:sp>
        <p:nvSpPr>
          <p:cNvPr id="3" name="TextBox 59">
            <a:extLst>
              <a:ext uri="{FF2B5EF4-FFF2-40B4-BE49-F238E27FC236}">
                <a16:creationId xmlns:a16="http://schemas.microsoft.com/office/drawing/2014/main" id="{FBFF23F4-035B-A7F8-55C2-A46999260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851" y="1217624"/>
            <a:ext cx="434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HG創英ﾌﾟﾚｾﾞﾝｽEB" charset="0"/>
                <a:cs typeface="Times New Roman" panose="02020603050405020304" pitchFamily="18" charset="0"/>
                <a:sym typeface="HG創英ﾌﾟﾚｾﾞﾝｽEB" charset="0"/>
              </a:rPr>
              <a:t>s.c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F36CD8E-BCE2-70C2-7720-BA6151CB8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5027" y="1841644"/>
            <a:ext cx="2606675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9">
            <a:extLst>
              <a:ext uri="{FF2B5EF4-FFF2-40B4-BE49-F238E27FC236}">
                <a16:creationId xmlns:a16="http://schemas.microsoft.com/office/drawing/2014/main" id="{AF32A7F2-546B-FD32-1721-A20CE7F2E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69" y="1189412"/>
            <a:ext cx="12811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HG創英ﾌﾟﾚｾﾞﾝｽEB" charset="0"/>
                <a:cs typeface="Times New Roman" panose="02020603050405020304" pitchFamily="18" charset="0"/>
                <a:sym typeface="HG創英ﾌﾟﾚｾﾞﾝｽEB" charset="0"/>
              </a:rPr>
              <a:t>Vacuum/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HG創英ﾌﾟﾚｾﾞﾝｽEB" charset="0"/>
                <a:cs typeface="Times New Roman" panose="02020603050405020304" pitchFamily="18" charset="0"/>
                <a:sym typeface="HG創英ﾌﾟﾚｾﾞﾝｽEB" charset="0"/>
              </a:rPr>
              <a:t>n.c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8A469352-810E-A14D-893D-01C0141E9A2D}"/>
                  </a:ext>
                </a:extLst>
              </p:cNvPr>
              <p:cNvSpPr txBox="1"/>
              <p:nvPr/>
            </p:nvSpPr>
            <p:spPr>
              <a:xfrm>
                <a:off x="9240138" y="3103925"/>
                <a:ext cx="1798762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GB" b="0" i="0" smtClean="0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den>
                          </m:f>
                        </m:e>
                      </m:rad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</m:t>
                          </m:r>
                        </m:sub>
                        <m:sup/>
                      </m:sSubSup>
                    </m:oMath>
                  </m:oMathPara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8A469352-810E-A14D-893D-01C0141E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138" y="3103925"/>
                <a:ext cx="1798762" cy="6560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9">
                <a:extLst>
                  <a:ext uri="{FF2B5EF4-FFF2-40B4-BE49-F238E27FC236}">
                    <a16:creationId xmlns:a16="http://schemas.microsoft.com/office/drawing/2014/main" id="{D7E1F2BC-AF87-A322-77DE-9FC8AE535CAD}"/>
                  </a:ext>
                </a:extLst>
              </p:cNvPr>
              <p:cNvSpPr txBox="1"/>
              <p:nvPr/>
            </p:nvSpPr>
            <p:spPr>
              <a:xfrm>
                <a:off x="5914096" y="3133994"/>
                <a:ext cx="172608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loss:</a:t>
                </a:r>
              </a:p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density of cooper pairs is suppressed over the distance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𝜉</m:t>
                    </m:r>
                  </m:oMath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9">
                <a:extLst>
                  <a:ext uri="{FF2B5EF4-FFF2-40B4-BE49-F238E27FC236}">
                    <a16:creationId xmlns:a16="http://schemas.microsoft.com/office/drawing/2014/main" id="{D7E1F2BC-AF87-A322-77DE-9FC8AE535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096" y="3133994"/>
                <a:ext cx="1726089" cy="1477328"/>
              </a:xfrm>
              <a:prstGeom prst="rect">
                <a:avLst/>
              </a:prstGeom>
              <a:blipFill>
                <a:blip r:embed="rId4"/>
                <a:stretch>
                  <a:fillRect l="-2827" t="-2066" r="-2120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0">
                <a:extLst>
                  <a:ext uri="{FF2B5EF4-FFF2-40B4-BE49-F238E27FC236}">
                    <a16:creationId xmlns:a16="http://schemas.microsoft.com/office/drawing/2014/main" id="{CC2F95AD-FAB0-EB77-ABAE-0D0B8A99C42C}"/>
                  </a:ext>
                </a:extLst>
              </p:cNvPr>
              <p:cNvSpPr txBox="1"/>
              <p:nvPr/>
            </p:nvSpPr>
            <p:spPr>
              <a:xfrm>
                <a:off x="7689397" y="3107494"/>
                <a:ext cx="150380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u="sng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gain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 does not need to be expelled over the distance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𝜆</m:t>
                    </m:r>
                  </m:oMath>
                </a14:m>
                <a:endPara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10">
                <a:extLst>
                  <a:ext uri="{FF2B5EF4-FFF2-40B4-BE49-F238E27FC236}">
                    <a16:creationId xmlns:a16="http://schemas.microsoft.com/office/drawing/2014/main" id="{CC2F95AD-FAB0-EB77-ABAE-0D0B8A99C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397" y="3107494"/>
                <a:ext cx="1503801" cy="1477328"/>
              </a:xfrm>
              <a:prstGeom prst="rect">
                <a:avLst/>
              </a:prstGeom>
              <a:blipFill>
                <a:blip r:embed="rId5"/>
                <a:stretch>
                  <a:fillRect l="-3239" t="-2479" r="-5668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11">
            <a:extLst>
              <a:ext uri="{FF2B5EF4-FFF2-40B4-BE49-F238E27FC236}">
                <a16:creationId xmlns:a16="http://schemas.microsoft.com/office/drawing/2014/main" id="{21646E1E-9475-8CF2-046B-D180FBB4C2D5}"/>
              </a:ext>
            </a:extLst>
          </p:cNvPr>
          <p:cNvGrpSpPr/>
          <p:nvPr/>
        </p:nvGrpSpPr>
        <p:grpSpPr>
          <a:xfrm>
            <a:off x="1526245" y="1189412"/>
            <a:ext cx="4343401" cy="3249613"/>
            <a:chOff x="899592" y="2809727"/>
            <a:chExt cx="4343401" cy="3249613"/>
          </a:xfrm>
        </p:grpSpPr>
        <p:sp>
          <p:nvSpPr>
            <p:cNvPr id="16" name="Straight Connector 54">
              <a:extLst>
                <a:ext uri="{FF2B5EF4-FFF2-40B4-BE49-F238E27FC236}">
                  <a16:creationId xmlns:a16="http://schemas.microsoft.com/office/drawing/2014/main" id="{B4CE3571-D98B-121F-CFD6-8DB67936B4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7307" y="2959210"/>
              <a:ext cx="0" cy="1143367"/>
            </a:xfrm>
            <a:prstGeom prst="line">
              <a:avLst/>
            </a:prstGeom>
            <a:noFill/>
            <a:ln w="15875" cap="flat" cmpd="sng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AAAC190C-D6FC-5C2D-F81C-E4B37315F8D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99592" y="2809727"/>
              <a:ext cx="4343401" cy="3249613"/>
              <a:chOff x="528" y="336"/>
              <a:chExt cx="2736" cy="2047"/>
            </a:xfrm>
          </p:grpSpPr>
          <p:sp>
            <p:nvSpPr>
              <p:cNvPr id="20" name="AutoShape 4">
                <a:extLst>
                  <a:ext uri="{FF2B5EF4-FFF2-40B4-BE49-F238E27FC236}">
                    <a16:creationId xmlns:a16="http://schemas.microsoft.com/office/drawing/2014/main" id="{85107785-D70E-B5BA-F6AC-CA69E0C402A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28" y="336"/>
                <a:ext cx="2715" cy="20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AAB364E6-B2AC-FA1B-B078-97A7A26D1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2" y="2276"/>
                <a:ext cx="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83A1F071-7F46-7E4C-6DBB-8F89CAE96D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9" y="1802"/>
                <a:ext cx="1802" cy="77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4065" y="59"/>
                  </a:cxn>
                  <a:cxn ang="0">
                    <a:pos x="4065" y="94"/>
                  </a:cxn>
                  <a:cxn ang="0">
                    <a:pos x="0" y="94"/>
                  </a:cxn>
                  <a:cxn ang="0">
                    <a:pos x="0" y="59"/>
                  </a:cxn>
                  <a:cxn ang="0">
                    <a:pos x="3991" y="3"/>
                  </a:cxn>
                  <a:cxn ang="0">
                    <a:pos x="4091" y="76"/>
                  </a:cxn>
                  <a:cxn ang="0">
                    <a:pos x="3991" y="150"/>
                  </a:cxn>
                  <a:cxn ang="0">
                    <a:pos x="3988" y="151"/>
                  </a:cxn>
                  <a:cxn ang="0">
                    <a:pos x="3985" y="151"/>
                  </a:cxn>
                  <a:cxn ang="0">
                    <a:pos x="3984" y="153"/>
                  </a:cxn>
                  <a:cxn ang="0">
                    <a:pos x="3981" y="151"/>
                  </a:cxn>
                  <a:cxn ang="0">
                    <a:pos x="3978" y="151"/>
                  </a:cxn>
                  <a:cxn ang="0">
                    <a:pos x="3976" y="150"/>
                  </a:cxn>
                  <a:cxn ang="0">
                    <a:pos x="3974" y="148"/>
                  </a:cxn>
                  <a:cxn ang="0">
                    <a:pos x="3972" y="144"/>
                  </a:cxn>
                  <a:cxn ang="0">
                    <a:pos x="3971" y="141"/>
                  </a:cxn>
                  <a:cxn ang="0">
                    <a:pos x="3971" y="137"/>
                  </a:cxn>
                  <a:cxn ang="0">
                    <a:pos x="3971" y="135"/>
                  </a:cxn>
                  <a:cxn ang="0">
                    <a:pos x="3971" y="132"/>
                  </a:cxn>
                  <a:cxn ang="0">
                    <a:pos x="3972" y="128"/>
                  </a:cxn>
                  <a:cxn ang="0">
                    <a:pos x="3974" y="126"/>
                  </a:cxn>
                  <a:cxn ang="0">
                    <a:pos x="3975" y="123"/>
                  </a:cxn>
                  <a:cxn ang="0">
                    <a:pos x="3978" y="121"/>
                  </a:cxn>
                  <a:cxn ang="0">
                    <a:pos x="4058" y="61"/>
                  </a:cxn>
                  <a:cxn ang="0">
                    <a:pos x="4058" y="92"/>
                  </a:cxn>
                  <a:cxn ang="0">
                    <a:pos x="3978" y="32"/>
                  </a:cxn>
                  <a:cxn ang="0">
                    <a:pos x="3975" y="30"/>
                  </a:cxn>
                  <a:cxn ang="0">
                    <a:pos x="3974" y="27"/>
                  </a:cxn>
                  <a:cxn ang="0">
                    <a:pos x="3972" y="25"/>
                  </a:cxn>
                  <a:cxn ang="0">
                    <a:pos x="3971" y="21"/>
                  </a:cxn>
                  <a:cxn ang="0">
                    <a:pos x="3971" y="18"/>
                  </a:cxn>
                  <a:cxn ang="0">
                    <a:pos x="3971" y="14"/>
                  </a:cxn>
                  <a:cxn ang="0">
                    <a:pos x="3971" y="12"/>
                  </a:cxn>
                  <a:cxn ang="0">
                    <a:pos x="3972" y="9"/>
                  </a:cxn>
                  <a:cxn ang="0">
                    <a:pos x="3974" y="5"/>
                  </a:cxn>
                  <a:cxn ang="0">
                    <a:pos x="3976" y="3"/>
                  </a:cxn>
                  <a:cxn ang="0">
                    <a:pos x="3978" y="2"/>
                  </a:cxn>
                  <a:cxn ang="0">
                    <a:pos x="3981" y="2"/>
                  </a:cxn>
                  <a:cxn ang="0">
                    <a:pos x="3984" y="0"/>
                  </a:cxn>
                  <a:cxn ang="0">
                    <a:pos x="3985" y="0"/>
                  </a:cxn>
                  <a:cxn ang="0">
                    <a:pos x="3988" y="2"/>
                  </a:cxn>
                  <a:cxn ang="0">
                    <a:pos x="3991" y="3"/>
                  </a:cxn>
                  <a:cxn ang="0">
                    <a:pos x="3991" y="3"/>
                  </a:cxn>
                </a:cxnLst>
                <a:rect l="0" t="0" r="r" b="b"/>
                <a:pathLst>
                  <a:path w="4091" h="153">
                    <a:moveTo>
                      <a:pt x="0" y="59"/>
                    </a:moveTo>
                    <a:lnTo>
                      <a:pt x="4065" y="59"/>
                    </a:lnTo>
                    <a:lnTo>
                      <a:pt x="4065" y="94"/>
                    </a:lnTo>
                    <a:lnTo>
                      <a:pt x="0" y="94"/>
                    </a:lnTo>
                    <a:lnTo>
                      <a:pt x="0" y="59"/>
                    </a:lnTo>
                    <a:close/>
                    <a:moveTo>
                      <a:pt x="3991" y="3"/>
                    </a:moveTo>
                    <a:lnTo>
                      <a:pt x="4091" y="76"/>
                    </a:lnTo>
                    <a:lnTo>
                      <a:pt x="3991" y="150"/>
                    </a:lnTo>
                    <a:lnTo>
                      <a:pt x="3988" y="151"/>
                    </a:lnTo>
                    <a:lnTo>
                      <a:pt x="3985" y="151"/>
                    </a:lnTo>
                    <a:lnTo>
                      <a:pt x="3984" y="153"/>
                    </a:lnTo>
                    <a:lnTo>
                      <a:pt x="3981" y="151"/>
                    </a:lnTo>
                    <a:lnTo>
                      <a:pt x="3978" y="151"/>
                    </a:lnTo>
                    <a:lnTo>
                      <a:pt x="3976" y="150"/>
                    </a:lnTo>
                    <a:lnTo>
                      <a:pt x="3974" y="148"/>
                    </a:lnTo>
                    <a:lnTo>
                      <a:pt x="3972" y="144"/>
                    </a:lnTo>
                    <a:lnTo>
                      <a:pt x="3971" y="141"/>
                    </a:lnTo>
                    <a:lnTo>
                      <a:pt x="3971" y="137"/>
                    </a:lnTo>
                    <a:lnTo>
                      <a:pt x="3971" y="135"/>
                    </a:lnTo>
                    <a:lnTo>
                      <a:pt x="3971" y="132"/>
                    </a:lnTo>
                    <a:lnTo>
                      <a:pt x="3972" y="128"/>
                    </a:lnTo>
                    <a:lnTo>
                      <a:pt x="3974" y="126"/>
                    </a:lnTo>
                    <a:lnTo>
                      <a:pt x="3975" y="123"/>
                    </a:lnTo>
                    <a:lnTo>
                      <a:pt x="3978" y="121"/>
                    </a:lnTo>
                    <a:lnTo>
                      <a:pt x="4058" y="61"/>
                    </a:lnTo>
                    <a:lnTo>
                      <a:pt x="4058" y="92"/>
                    </a:lnTo>
                    <a:lnTo>
                      <a:pt x="3978" y="32"/>
                    </a:lnTo>
                    <a:lnTo>
                      <a:pt x="3975" y="30"/>
                    </a:lnTo>
                    <a:lnTo>
                      <a:pt x="3974" y="27"/>
                    </a:lnTo>
                    <a:lnTo>
                      <a:pt x="3972" y="25"/>
                    </a:lnTo>
                    <a:lnTo>
                      <a:pt x="3971" y="21"/>
                    </a:lnTo>
                    <a:lnTo>
                      <a:pt x="3971" y="18"/>
                    </a:lnTo>
                    <a:lnTo>
                      <a:pt x="3971" y="14"/>
                    </a:lnTo>
                    <a:lnTo>
                      <a:pt x="3971" y="12"/>
                    </a:lnTo>
                    <a:lnTo>
                      <a:pt x="3972" y="9"/>
                    </a:lnTo>
                    <a:lnTo>
                      <a:pt x="3974" y="5"/>
                    </a:lnTo>
                    <a:lnTo>
                      <a:pt x="3976" y="3"/>
                    </a:lnTo>
                    <a:lnTo>
                      <a:pt x="3978" y="2"/>
                    </a:lnTo>
                    <a:lnTo>
                      <a:pt x="3981" y="2"/>
                    </a:lnTo>
                    <a:lnTo>
                      <a:pt x="3984" y="0"/>
                    </a:lnTo>
                    <a:lnTo>
                      <a:pt x="3985" y="0"/>
                    </a:lnTo>
                    <a:lnTo>
                      <a:pt x="3988" y="2"/>
                    </a:lnTo>
                    <a:lnTo>
                      <a:pt x="3991" y="3"/>
                    </a:lnTo>
                    <a:lnTo>
                      <a:pt x="3991" y="3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53EE9E14-6A2D-D0AB-51ED-AE6210274E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3" y="915"/>
                <a:ext cx="5" cy="124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18"/>
                  </a:cxn>
                  <a:cxn ang="0">
                    <a:pos x="1" y="80"/>
                  </a:cxn>
                  <a:cxn ang="0">
                    <a:pos x="7" y="201"/>
                  </a:cxn>
                  <a:cxn ang="0">
                    <a:pos x="4" y="157"/>
                  </a:cxn>
                  <a:cxn ang="0">
                    <a:pos x="4" y="282"/>
                  </a:cxn>
                  <a:cxn ang="0">
                    <a:pos x="7" y="239"/>
                  </a:cxn>
                  <a:cxn ang="0">
                    <a:pos x="1" y="360"/>
                  </a:cxn>
                  <a:cxn ang="0">
                    <a:pos x="8" y="322"/>
                  </a:cxn>
                  <a:cxn ang="0">
                    <a:pos x="0" y="434"/>
                  </a:cxn>
                  <a:cxn ang="0">
                    <a:pos x="8" y="479"/>
                  </a:cxn>
                  <a:cxn ang="0">
                    <a:pos x="0" y="477"/>
                  </a:cxn>
                  <a:cxn ang="0">
                    <a:pos x="8" y="595"/>
                  </a:cxn>
                  <a:cxn ang="0">
                    <a:pos x="2" y="553"/>
                  </a:cxn>
                  <a:cxn ang="0">
                    <a:pos x="5" y="676"/>
                  </a:cxn>
                  <a:cxn ang="0">
                    <a:pos x="5" y="633"/>
                  </a:cxn>
                  <a:cxn ang="0">
                    <a:pos x="2" y="756"/>
                  </a:cxn>
                  <a:cxn ang="0">
                    <a:pos x="8" y="714"/>
                  </a:cxn>
                  <a:cxn ang="0">
                    <a:pos x="0" y="831"/>
                  </a:cxn>
                  <a:cxn ang="0">
                    <a:pos x="8" y="795"/>
                  </a:cxn>
                  <a:cxn ang="0">
                    <a:pos x="0" y="875"/>
                  </a:cxn>
                  <a:cxn ang="0">
                    <a:pos x="8" y="987"/>
                  </a:cxn>
                  <a:cxn ang="0">
                    <a:pos x="1" y="951"/>
                  </a:cxn>
                  <a:cxn ang="0">
                    <a:pos x="7" y="1070"/>
                  </a:cxn>
                  <a:cxn ang="0">
                    <a:pos x="4" y="1027"/>
                  </a:cxn>
                  <a:cxn ang="0">
                    <a:pos x="4" y="1151"/>
                  </a:cxn>
                  <a:cxn ang="0">
                    <a:pos x="7" y="1108"/>
                  </a:cxn>
                  <a:cxn ang="0">
                    <a:pos x="1" y="1229"/>
                  </a:cxn>
                  <a:cxn ang="0">
                    <a:pos x="8" y="1191"/>
                  </a:cxn>
                  <a:cxn ang="0">
                    <a:pos x="0" y="1303"/>
                  </a:cxn>
                  <a:cxn ang="0">
                    <a:pos x="8" y="1348"/>
                  </a:cxn>
                  <a:cxn ang="0">
                    <a:pos x="0" y="1346"/>
                  </a:cxn>
                  <a:cxn ang="0">
                    <a:pos x="8" y="1464"/>
                  </a:cxn>
                  <a:cxn ang="0">
                    <a:pos x="2" y="1422"/>
                  </a:cxn>
                  <a:cxn ang="0">
                    <a:pos x="5" y="1547"/>
                  </a:cxn>
                  <a:cxn ang="0">
                    <a:pos x="5" y="1502"/>
                  </a:cxn>
                  <a:cxn ang="0">
                    <a:pos x="2" y="1625"/>
                  </a:cxn>
                  <a:cxn ang="0">
                    <a:pos x="8" y="1585"/>
                  </a:cxn>
                  <a:cxn ang="0">
                    <a:pos x="0" y="1701"/>
                  </a:cxn>
                  <a:cxn ang="0">
                    <a:pos x="8" y="1664"/>
                  </a:cxn>
                  <a:cxn ang="0">
                    <a:pos x="0" y="1744"/>
                  </a:cxn>
                  <a:cxn ang="0">
                    <a:pos x="8" y="1858"/>
                  </a:cxn>
                  <a:cxn ang="0">
                    <a:pos x="1" y="1820"/>
                  </a:cxn>
                  <a:cxn ang="0">
                    <a:pos x="7" y="1941"/>
                  </a:cxn>
                  <a:cxn ang="0">
                    <a:pos x="4" y="1898"/>
                  </a:cxn>
                  <a:cxn ang="0">
                    <a:pos x="4" y="2020"/>
                  </a:cxn>
                  <a:cxn ang="0">
                    <a:pos x="7" y="1977"/>
                  </a:cxn>
                  <a:cxn ang="0">
                    <a:pos x="1" y="2098"/>
                  </a:cxn>
                  <a:cxn ang="0">
                    <a:pos x="8" y="2060"/>
                  </a:cxn>
                  <a:cxn ang="0">
                    <a:pos x="0" y="2174"/>
                  </a:cxn>
                  <a:cxn ang="0">
                    <a:pos x="8" y="2219"/>
                  </a:cxn>
                  <a:cxn ang="0">
                    <a:pos x="0" y="2217"/>
                  </a:cxn>
                  <a:cxn ang="0">
                    <a:pos x="8" y="2333"/>
                  </a:cxn>
                  <a:cxn ang="0">
                    <a:pos x="2" y="2293"/>
                  </a:cxn>
                  <a:cxn ang="0">
                    <a:pos x="5" y="2416"/>
                  </a:cxn>
                  <a:cxn ang="0">
                    <a:pos x="5" y="2371"/>
                  </a:cxn>
                  <a:cxn ang="0">
                    <a:pos x="2" y="2496"/>
                  </a:cxn>
                  <a:cxn ang="0">
                    <a:pos x="8" y="2454"/>
                  </a:cxn>
                </a:cxnLst>
                <a:rect l="0" t="0" r="r" b="b"/>
                <a:pathLst>
                  <a:path w="8" h="2496">
                    <a:moveTo>
                      <a:pt x="8" y="6"/>
                    </a:moveTo>
                    <a:lnTo>
                      <a:pt x="8" y="38"/>
                    </a:lnTo>
                    <a:lnTo>
                      <a:pt x="8" y="42"/>
                    </a:lnTo>
                    <a:lnTo>
                      <a:pt x="7" y="44"/>
                    </a:lnTo>
                    <a:lnTo>
                      <a:pt x="5" y="44"/>
                    </a:lnTo>
                    <a:lnTo>
                      <a:pt x="4" y="45"/>
                    </a:lnTo>
                    <a:lnTo>
                      <a:pt x="2" y="44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8" y="6"/>
                    </a:lnTo>
                    <a:close/>
                    <a:moveTo>
                      <a:pt x="8" y="83"/>
                    </a:moveTo>
                    <a:lnTo>
                      <a:pt x="8" y="118"/>
                    </a:lnTo>
                    <a:lnTo>
                      <a:pt x="8" y="120"/>
                    </a:lnTo>
                    <a:lnTo>
                      <a:pt x="7" y="121"/>
                    </a:lnTo>
                    <a:lnTo>
                      <a:pt x="5" y="123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1" y="121"/>
                    </a:lnTo>
                    <a:lnTo>
                      <a:pt x="0" y="120"/>
                    </a:lnTo>
                    <a:lnTo>
                      <a:pt x="0" y="118"/>
                    </a:lnTo>
                    <a:lnTo>
                      <a:pt x="0" y="83"/>
                    </a:lnTo>
                    <a:lnTo>
                      <a:pt x="0" y="82"/>
                    </a:lnTo>
                    <a:lnTo>
                      <a:pt x="1" y="80"/>
                    </a:lnTo>
                    <a:lnTo>
                      <a:pt x="2" y="80"/>
                    </a:lnTo>
                    <a:lnTo>
                      <a:pt x="4" y="78"/>
                    </a:lnTo>
                    <a:lnTo>
                      <a:pt x="5" y="80"/>
                    </a:lnTo>
                    <a:lnTo>
                      <a:pt x="7" y="80"/>
                    </a:lnTo>
                    <a:lnTo>
                      <a:pt x="8" y="82"/>
                    </a:lnTo>
                    <a:lnTo>
                      <a:pt x="8" y="83"/>
                    </a:lnTo>
                    <a:lnTo>
                      <a:pt x="8" y="83"/>
                    </a:lnTo>
                    <a:close/>
                    <a:moveTo>
                      <a:pt x="8" y="163"/>
                    </a:moveTo>
                    <a:lnTo>
                      <a:pt x="8" y="197"/>
                    </a:lnTo>
                    <a:lnTo>
                      <a:pt x="8" y="199"/>
                    </a:lnTo>
                    <a:lnTo>
                      <a:pt x="7" y="201"/>
                    </a:lnTo>
                    <a:lnTo>
                      <a:pt x="5" y="203"/>
                    </a:lnTo>
                    <a:lnTo>
                      <a:pt x="4" y="203"/>
                    </a:lnTo>
                    <a:lnTo>
                      <a:pt x="2" y="203"/>
                    </a:lnTo>
                    <a:lnTo>
                      <a:pt x="1" y="201"/>
                    </a:lnTo>
                    <a:lnTo>
                      <a:pt x="0" y="199"/>
                    </a:lnTo>
                    <a:lnTo>
                      <a:pt x="0" y="197"/>
                    </a:lnTo>
                    <a:lnTo>
                      <a:pt x="0" y="163"/>
                    </a:lnTo>
                    <a:lnTo>
                      <a:pt x="0" y="161"/>
                    </a:lnTo>
                    <a:lnTo>
                      <a:pt x="1" y="159"/>
                    </a:lnTo>
                    <a:lnTo>
                      <a:pt x="2" y="157"/>
                    </a:lnTo>
                    <a:lnTo>
                      <a:pt x="4" y="157"/>
                    </a:lnTo>
                    <a:lnTo>
                      <a:pt x="5" y="157"/>
                    </a:lnTo>
                    <a:lnTo>
                      <a:pt x="7" y="159"/>
                    </a:lnTo>
                    <a:lnTo>
                      <a:pt x="8" y="161"/>
                    </a:lnTo>
                    <a:lnTo>
                      <a:pt x="8" y="163"/>
                    </a:lnTo>
                    <a:lnTo>
                      <a:pt x="8" y="163"/>
                    </a:lnTo>
                    <a:close/>
                    <a:moveTo>
                      <a:pt x="8" y="242"/>
                    </a:moveTo>
                    <a:lnTo>
                      <a:pt x="8" y="277"/>
                    </a:lnTo>
                    <a:lnTo>
                      <a:pt x="8" y="279"/>
                    </a:lnTo>
                    <a:lnTo>
                      <a:pt x="7" y="280"/>
                    </a:lnTo>
                    <a:lnTo>
                      <a:pt x="5" y="282"/>
                    </a:lnTo>
                    <a:lnTo>
                      <a:pt x="4" y="282"/>
                    </a:lnTo>
                    <a:lnTo>
                      <a:pt x="2" y="282"/>
                    </a:lnTo>
                    <a:lnTo>
                      <a:pt x="1" y="280"/>
                    </a:lnTo>
                    <a:lnTo>
                      <a:pt x="0" y="279"/>
                    </a:lnTo>
                    <a:lnTo>
                      <a:pt x="0" y="277"/>
                    </a:lnTo>
                    <a:lnTo>
                      <a:pt x="0" y="242"/>
                    </a:lnTo>
                    <a:lnTo>
                      <a:pt x="0" y="241"/>
                    </a:lnTo>
                    <a:lnTo>
                      <a:pt x="1" y="239"/>
                    </a:lnTo>
                    <a:lnTo>
                      <a:pt x="2" y="237"/>
                    </a:lnTo>
                    <a:lnTo>
                      <a:pt x="4" y="237"/>
                    </a:lnTo>
                    <a:lnTo>
                      <a:pt x="5" y="237"/>
                    </a:lnTo>
                    <a:lnTo>
                      <a:pt x="7" y="239"/>
                    </a:lnTo>
                    <a:lnTo>
                      <a:pt x="8" y="241"/>
                    </a:lnTo>
                    <a:lnTo>
                      <a:pt x="8" y="242"/>
                    </a:lnTo>
                    <a:lnTo>
                      <a:pt x="8" y="242"/>
                    </a:lnTo>
                    <a:close/>
                    <a:moveTo>
                      <a:pt x="8" y="322"/>
                    </a:moveTo>
                    <a:lnTo>
                      <a:pt x="8" y="354"/>
                    </a:lnTo>
                    <a:lnTo>
                      <a:pt x="8" y="358"/>
                    </a:lnTo>
                    <a:lnTo>
                      <a:pt x="7" y="360"/>
                    </a:lnTo>
                    <a:lnTo>
                      <a:pt x="5" y="360"/>
                    </a:lnTo>
                    <a:lnTo>
                      <a:pt x="4" y="362"/>
                    </a:lnTo>
                    <a:lnTo>
                      <a:pt x="2" y="360"/>
                    </a:lnTo>
                    <a:lnTo>
                      <a:pt x="1" y="360"/>
                    </a:lnTo>
                    <a:lnTo>
                      <a:pt x="0" y="358"/>
                    </a:lnTo>
                    <a:lnTo>
                      <a:pt x="0" y="354"/>
                    </a:lnTo>
                    <a:lnTo>
                      <a:pt x="0" y="322"/>
                    </a:lnTo>
                    <a:lnTo>
                      <a:pt x="0" y="320"/>
                    </a:lnTo>
                    <a:lnTo>
                      <a:pt x="1" y="318"/>
                    </a:lnTo>
                    <a:lnTo>
                      <a:pt x="2" y="316"/>
                    </a:lnTo>
                    <a:lnTo>
                      <a:pt x="4" y="316"/>
                    </a:lnTo>
                    <a:lnTo>
                      <a:pt x="5" y="316"/>
                    </a:lnTo>
                    <a:lnTo>
                      <a:pt x="7" y="318"/>
                    </a:lnTo>
                    <a:lnTo>
                      <a:pt x="8" y="320"/>
                    </a:lnTo>
                    <a:lnTo>
                      <a:pt x="8" y="322"/>
                    </a:lnTo>
                    <a:lnTo>
                      <a:pt x="8" y="322"/>
                    </a:lnTo>
                    <a:close/>
                    <a:moveTo>
                      <a:pt x="8" y="400"/>
                    </a:moveTo>
                    <a:lnTo>
                      <a:pt x="8" y="434"/>
                    </a:lnTo>
                    <a:lnTo>
                      <a:pt x="8" y="436"/>
                    </a:lnTo>
                    <a:lnTo>
                      <a:pt x="7" y="438"/>
                    </a:lnTo>
                    <a:lnTo>
                      <a:pt x="5" y="439"/>
                    </a:lnTo>
                    <a:lnTo>
                      <a:pt x="4" y="439"/>
                    </a:lnTo>
                    <a:lnTo>
                      <a:pt x="2" y="439"/>
                    </a:lnTo>
                    <a:lnTo>
                      <a:pt x="1" y="438"/>
                    </a:lnTo>
                    <a:lnTo>
                      <a:pt x="0" y="436"/>
                    </a:lnTo>
                    <a:lnTo>
                      <a:pt x="0" y="434"/>
                    </a:lnTo>
                    <a:lnTo>
                      <a:pt x="0" y="400"/>
                    </a:lnTo>
                    <a:lnTo>
                      <a:pt x="0" y="398"/>
                    </a:lnTo>
                    <a:lnTo>
                      <a:pt x="1" y="396"/>
                    </a:lnTo>
                    <a:lnTo>
                      <a:pt x="2" y="396"/>
                    </a:lnTo>
                    <a:lnTo>
                      <a:pt x="4" y="394"/>
                    </a:lnTo>
                    <a:lnTo>
                      <a:pt x="5" y="396"/>
                    </a:lnTo>
                    <a:lnTo>
                      <a:pt x="7" y="396"/>
                    </a:lnTo>
                    <a:lnTo>
                      <a:pt x="8" y="398"/>
                    </a:lnTo>
                    <a:lnTo>
                      <a:pt x="8" y="400"/>
                    </a:lnTo>
                    <a:lnTo>
                      <a:pt x="8" y="400"/>
                    </a:lnTo>
                    <a:close/>
                    <a:moveTo>
                      <a:pt x="8" y="479"/>
                    </a:moveTo>
                    <a:lnTo>
                      <a:pt x="8" y="513"/>
                    </a:lnTo>
                    <a:lnTo>
                      <a:pt x="8" y="515"/>
                    </a:lnTo>
                    <a:lnTo>
                      <a:pt x="7" y="517"/>
                    </a:lnTo>
                    <a:lnTo>
                      <a:pt x="5" y="519"/>
                    </a:lnTo>
                    <a:lnTo>
                      <a:pt x="4" y="519"/>
                    </a:lnTo>
                    <a:lnTo>
                      <a:pt x="2" y="519"/>
                    </a:lnTo>
                    <a:lnTo>
                      <a:pt x="1" y="517"/>
                    </a:lnTo>
                    <a:lnTo>
                      <a:pt x="0" y="515"/>
                    </a:lnTo>
                    <a:lnTo>
                      <a:pt x="0" y="513"/>
                    </a:lnTo>
                    <a:lnTo>
                      <a:pt x="0" y="479"/>
                    </a:lnTo>
                    <a:lnTo>
                      <a:pt x="0" y="477"/>
                    </a:lnTo>
                    <a:lnTo>
                      <a:pt x="1" y="476"/>
                    </a:lnTo>
                    <a:lnTo>
                      <a:pt x="2" y="474"/>
                    </a:lnTo>
                    <a:lnTo>
                      <a:pt x="4" y="474"/>
                    </a:lnTo>
                    <a:lnTo>
                      <a:pt x="5" y="474"/>
                    </a:lnTo>
                    <a:lnTo>
                      <a:pt x="7" y="476"/>
                    </a:lnTo>
                    <a:lnTo>
                      <a:pt x="8" y="477"/>
                    </a:lnTo>
                    <a:lnTo>
                      <a:pt x="8" y="479"/>
                    </a:lnTo>
                    <a:lnTo>
                      <a:pt x="8" y="479"/>
                    </a:lnTo>
                    <a:close/>
                    <a:moveTo>
                      <a:pt x="8" y="559"/>
                    </a:moveTo>
                    <a:lnTo>
                      <a:pt x="8" y="593"/>
                    </a:lnTo>
                    <a:lnTo>
                      <a:pt x="8" y="595"/>
                    </a:lnTo>
                    <a:lnTo>
                      <a:pt x="7" y="597"/>
                    </a:lnTo>
                    <a:lnTo>
                      <a:pt x="5" y="598"/>
                    </a:lnTo>
                    <a:lnTo>
                      <a:pt x="4" y="598"/>
                    </a:lnTo>
                    <a:lnTo>
                      <a:pt x="2" y="598"/>
                    </a:lnTo>
                    <a:lnTo>
                      <a:pt x="1" y="597"/>
                    </a:lnTo>
                    <a:lnTo>
                      <a:pt x="0" y="595"/>
                    </a:lnTo>
                    <a:lnTo>
                      <a:pt x="0" y="593"/>
                    </a:lnTo>
                    <a:lnTo>
                      <a:pt x="0" y="559"/>
                    </a:lnTo>
                    <a:lnTo>
                      <a:pt x="0" y="557"/>
                    </a:lnTo>
                    <a:lnTo>
                      <a:pt x="1" y="555"/>
                    </a:lnTo>
                    <a:lnTo>
                      <a:pt x="2" y="553"/>
                    </a:lnTo>
                    <a:lnTo>
                      <a:pt x="4" y="553"/>
                    </a:lnTo>
                    <a:lnTo>
                      <a:pt x="5" y="553"/>
                    </a:lnTo>
                    <a:lnTo>
                      <a:pt x="7" y="555"/>
                    </a:lnTo>
                    <a:lnTo>
                      <a:pt x="8" y="557"/>
                    </a:lnTo>
                    <a:lnTo>
                      <a:pt x="8" y="559"/>
                    </a:lnTo>
                    <a:lnTo>
                      <a:pt x="8" y="559"/>
                    </a:lnTo>
                    <a:close/>
                    <a:moveTo>
                      <a:pt x="8" y="638"/>
                    </a:moveTo>
                    <a:lnTo>
                      <a:pt x="8" y="671"/>
                    </a:lnTo>
                    <a:lnTo>
                      <a:pt x="8" y="674"/>
                    </a:lnTo>
                    <a:lnTo>
                      <a:pt x="7" y="676"/>
                    </a:lnTo>
                    <a:lnTo>
                      <a:pt x="5" y="676"/>
                    </a:lnTo>
                    <a:lnTo>
                      <a:pt x="4" y="678"/>
                    </a:lnTo>
                    <a:lnTo>
                      <a:pt x="2" y="676"/>
                    </a:lnTo>
                    <a:lnTo>
                      <a:pt x="1" y="676"/>
                    </a:lnTo>
                    <a:lnTo>
                      <a:pt x="0" y="674"/>
                    </a:lnTo>
                    <a:lnTo>
                      <a:pt x="0" y="671"/>
                    </a:lnTo>
                    <a:lnTo>
                      <a:pt x="0" y="638"/>
                    </a:lnTo>
                    <a:lnTo>
                      <a:pt x="0" y="636"/>
                    </a:lnTo>
                    <a:lnTo>
                      <a:pt x="1" y="635"/>
                    </a:lnTo>
                    <a:lnTo>
                      <a:pt x="2" y="633"/>
                    </a:lnTo>
                    <a:lnTo>
                      <a:pt x="4" y="633"/>
                    </a:lnTo>
                    <a:lnTo>
                      <a:pt x="5" y="633"/>
                    </a:lnTo>
                    <a:lnTo>
                      <a:pt x="7" y="635"/>
                    </a:lnTo>
                    <a:lnTo>
                      <a:pt x="8" y="636"/>
                    </a:lnTo>
                    <a:lnTo>
                      <a:pt x="8" y="638"/>
                    </a:lnTo>
                    <a:lnTo>
                      <a:pt x="8" y="638"/>
                    </a:lnTo>
                    <a:close/>
                    <a:moveTo>
                      <a:pt x="8" y="716"/>
                    </a:moveTo>
                    <a:lnTo>
                      <a:pt x="8" y="750"/>
                    </a:lnTo>
                    <a:lnTo>
                      <a:pt x="8" y="752"/>
                    </a:lnTo>
                    <a:lnTo>
                      <a:pt x="7" y="754"/>
                    </a:lnTo>
                    <a:lnTo>
                      <a:pt x="5" y="756"/>
                    </a:lnTo>
                    <a:lnTo>
                      <a:pt x="4" y="756"/>
                    </a:lnTo>
                    <a:lnTo>
                      <a:pt x="2" y="756"/>
                    </a:lnTo>
                    <a:lnTo>
                      <a:pt x="1" y="754"/>
                    </a:lnTo>
                    <a:lnTo>
                      <a:pt x="0" y="752"/>
                    </a:lnTo>
                    <a:lnTo>
                      <a:pt x="0" y="750"/>
                    </a:lnTo>
                    <a:lnTo>
                      <a:pt x="0" y="716"/>
                    </a:lnTo>
                    <a:lnTo>
                      <a:pt x="0" y="714"/>
                    </a:lnTo>
                    <a:lnTo>
                      <a:pt x="1" y="712"/>
                    </a:lnTo>
                    <a:lnTo>
                      <a:pt x="2" y="712"/>
                    </a:lnTo>
                    <a:lnTo>
                      <a:pt x="4" y="710"/>
                    </a:lnTo>
                    <a:lnTo>
                      <a:pt x="5" y="712"/>
                    </a:lnTo>
                    <a:lnTo>
                      <a:pt x="7" y="712"/>
                    </a:lnTo>
                    <a:lnTo>
                      <a:pt x="8" y="714"/>
                    </a:lnTo>
                    <a:lnTo>
                      <a:pt x="8" y="716"/>
                    </a:lnTo>
                    <a:lnTo>
                      <a:pt x="8" y="716"/>
                    </a:lnTo>
                    <a:close/>
                    <a:moveTo>
                      <a:pt x="8" y="795"/>
                    </a:moveTo>
                    <a:lnTo>
                      <a:pt x="8" y="830"/>
                    </a:lnTo>
                    <a:lnTo>
                      <a:pt x="8" y="831"/>
                    </a:lnTo>
                    <a:lnTo>
                      <a:pt x="7" y="833"/>
                    </a:lnTo>
                    <a:lnTo>
                      <a:pt x="5" y="835"/>
                    </a:lnTo>
                    <a:lnTo>
                      <a:pt x="4" y="835"/>
                    </a:lnTo>
                    <a:lnTo>
                      <a:pt x="2" y="835"/>
                    </a:lnTo>
                    <a:lnTo>
                      <a:pt x="1" y="833"/>
                    </a:lnTo>
                    <a:lnTo>
                      <a:pt x="0" y="831"/>
                    </a:lnTo>
                    <a:lnTo>
                      <a:pt x="0" y="830"/>
                    </a:lnTo>
                    <a:lnTo>
                      <a:pt x="0" y="795"/>
                    </a:lnTo>
                    <a:lnTo>
                      <a:pt x="0" y="794"/>
                    </a:lnTo>
                    <a:lnTo>
                      <a:pt x="1" y="792"/>
                    </a:lnTo>
                    <a:lnTo>
                      <a:pt x="2" y="790"/>
                    </a:lnTo>
                    <a:lnTo>
                      <a:pt x="4" y="790"/>
                    </a:lnTo>
                    <a:lnTo>
                      <a:pt x="5" y="790"/>
                    </a:lnTo>
                    <a:lnTo>
                      <a:pt x="7" y="792"/>
                    </a:lnTo>
                    <a:lnTo>
                      <a:pt x="8" y="794"/>
                    </a:lnTo>
                    <a:lnTo>
                      <a:pt x="8" y="795"/>
                    </a:lnTo>
                    <a:lnTo>
                      <a:pt x="8" y="795"/>
                    </a:lnTo>
                    <a:close/>
                    <a:moveTo>
                      <a:pt x="8" y="875"/>
                    </a:moveTo>
                    <a:lnTo>
                      <a:pt x="8" y="909"/>
                    </a:lnTo>
                    <a:lnTo>
                      <a:pt x="8" y="911"/>
                    </a:lnTo>
                    <a:lnTo>
                      <a:pt x="7" y="913"/>
                    </a:lnTo>
                    <a:lnTo>
                      <a:pt x="5" y="915"/>
                    </a:lnTo>
                    <a:lnTo>
                      <a:pt x="4" y="915"/>
                    </a:lnTo>
                    <a:lnTo>
                      <a:pt x="2" y="915"/>
                    </a:lnTo>
                    <a:lnTo>
                      <a:pt x="1" y="913"/>
                    </a:lnTo>
                    <a:lnTo>
                      <a:pt x="0" y="911"/>
                    </a:lnTo>
                    <a:lnTo>
                      <a:pt x="0" y="909"/>
                    </a:lnTo>
                    <a:lnTo>
                      <a:pt x="0" y="875"/>
                    </a:lnTo>
                    <a:lnTo>
                      <a:pt x="0" y="873"/>
                    </a:lnTo>
                    <a:lnTo>
                      <a:pt x="1" y="871"/>
                    </a:lnTo>
                    <a:lnTo>
                      <a:pt x="2" y="869"/>
                    </a:lnTo>
                    <a:lnTo>
                      <a:pt x="4" y="869"/>
                    </a:lnTo>
                    <a:lnTo>
                      <a:pt x="5" y="869"/>
                    </a:lnTo>
                    <a:lnTo>
                      <a:pt x="7" y="871"/>
                    </a:lnTo>
                    <a:lnTo>
                      <a:pt x="8" y="873"/>
                    </a:lnTo>
                    <a:lnTo>
                      <a:pt x="8" y="875"/>
                    </a:lnTo>
                    <a:lnTo>
                      <a:pt x="8" y="875"/>
                    </a:lnTo>
                    <a:close/>
                    <a:moveTo>
                      <a:pt x="8" y="954"/>
                    </a:moveTo>
                    <a:lnTo>
                      <a:pt x="8" y="987"/>
                    </a:lnTo>
                    <a:lnTo>
                      <a:pt x="8" y="990"/>
                    </a:lnTo>
                    <a:lnTo>
                      <a:pt x="7" y="992"/>
                    </a:lnTo>
                    <a:lnTo>
                      <a:pt x="5" y="992"/>
                    </a:lnTo>
                    <a:lnTo>
                      <a:pt x="4" y="994"/>
                    </a:lnTo>
                    <a:lnTo>
                      <a:pt x="2" y="992"/>
                    </a:lnTo>
                    <a:lnTo>
                      <a:pt x="1" y="992"/>
                    </a:lnTo>
                    <a:lnTo>
                      <a:pt x="0" y="990"/>
                    </a:lnTo>
                    <a:lnTo>
                      <a:pt x="0" y="987"/>
                    </a:lnTo>
                    <a:lnTo>
                      <a:pt x="0" y="954"/>
                    </a:lnTo>
                    <a:lnTo>
                      <a:pt x="0" y="953"/>
                    </a:lnTo>
                    <a:lnTo>
                      <a:pt x="1" y="951"/>
                    </a:lnTo>
                    <a:lnTo>
                      <a:pt x="2" y="949"/>
                    </a:lnTo>
                    <a:lnTo>
                      <a:pt x="4" y="949"/>
                    </a:lnTo>
                    <a:lnTo>
                      <a:pt x="5" y="949"/>
                    </a:lnTo>
                    <a:lnTo>
                      <a:pt x="7" y="951"/>
                    </a:lnTo>
                    <a:lnTo>
                      <a:pt x="8" y="953"/>
                    </a:lnTo>
                    <a:lnTo>
                      <a:pt x="8" y="954"/>
                    </a:lnTo>
                    <a:lnTo>
                      <a:pt x="8" y="954"/>
                    </a:lnTo>
                    <a:close/>
                    <a:moveTo>
                      <a:pt x="8" y="1032"/>
                    </a:moveTo>
                    <a:lnTo>
                      <a:pt x="8" y="1066"/>
                    </a:lnTo>
                    <a:lnTo>
                      <a:pt x="8" y="1068"/>
                    </a:lnTo>
                    <a:lnTo>
                      <a:pt x="7" y="1070"/>
                    </a:lnTo>
                    <a:lnTo>
                      <a:pt x="5" y="1072"/>
                    </a:lnTo>
                    <a:lnTo>
                      <a:pt x="4" y="1072"/>
                    </a:lnTo>
                    <a:lnTo>
                      <a:pt x="2" y="1072"/>
                    </a:lnTo>
                    <a:lnTo>
                      <a:pt x="1" y="1070"/>
                    </a:lnTo>
                    <a:lnTo>
                      <a:pt x="0" y="1068"/>
                    </a:lnTo>
                    <a:lnTo>
                      <a:pt x="0" y="1066"/>
                    </a:lnTo>
                    <a:lnTo>
                      <a:pt x="0" y="1032"/>
                    </a:lnTo>
                    <a:lnTo>
                      <a:pt x="0" y="1030"/>
                    </a:lnTo>
                    <a:lnTo>
                      <a:pt x="1" y="1028"/>
                    </a:lnTo>
                    <a:lnTo>
                      <a:pt x="2" y="1028"/>
                    </a:lnTo>
                    <a:lnTo>
                      <a:pt x="4" y="1027"/>
                    </a:lnTo>
                    <a:lnTo>
                      <a:pt x="5" y="1028"/>
                    </a:lnTo>
                    <a:lnTo>
                      <a:pt x="7" y="1028"/>
                    </a:lnTo>
                    <a:lnTo>
                      <a:pt x="8" y="1030"/>
                    </a:lnTo>
                    <a:lnTo>
                      <a:pt x="8" y="1032"/>
                    </a:lnTo>
                    <a:lnTo>
                      <a:pt x="8" y="1032"/>
                    </a:lnTo>
                    <a:close/>
                    <a:moveTo>
                      <a:pt x="8" y="1112"/>
                    </a:moveTo>
                    <a:lnTo>
                      <a:pt x="8" y="1146"/>
                    </a:lnTo>
                    <a:lnTo>
                      <a:pt x="8" y="1148"/>
                    </a:lnTo>
                    <a:lnTo>
                      <a:pt x="7" y="1150"/>
                    </a:lnTo>
                    <a:lnTo>
                      <a:pt x="5" y="1151"/>
                    </a:lnTo>
                    <a:lnTo>
                      <a:pt x="4" y="1151"/>
                    </a:lnTo>
                    <a:lnTo>
                      <a:pt x="2" y="1151"/>
                    </a:lnTo>
                    <a:lnTo>
                      <a:pt x="1" y="1150"/>
                    </a:lnTo>
                    <a:lnTo>
                      <a:pt x="0" y="1148"/>
                    </a:lnTo>
                    <a:lnTo>
                      <a:pt x="0" y="1146"/>
                    </a:lnTo>
                    <a:lnTo>
                      <a:pt x="0" y="1112"/>
                    </a:lnTo>
                    <a:lnTo>
                      <a:pt x="0" y="1110"/>
                    </a:lnTo>
                    <a:lnTo>
                      <a:pt x="1" y="1108"/>
                    </a:lnTo>
                    <a:lnTo>
                      <a:pt x="2" y="1106"/>
                    </a:lnTo>
                    <a:lnTo>
                      <a:pt x="4" y="1106"/>
                    </a:lnTo>
                    <a:lnTo>
                      <a:pt x="5" y="1106"/>
                    </a:lnTo>
                    <a:lnTo>
                      <a:pt x="7" y="1108"/>
                    </a:lnTo>
                    <a:lnTo>
                      <a:pt x="8" y="1110"/>
                    </a:lnTo>
                    <a:lnTo>
                      <a:pt x="8" y="1112"/>
                    </a:lnTo>
                    <a:lnTo>
                      <a:pt x="8" y="1112"/>
                    </a:lnTo>
                    <a:close/>
                    <a:moveTo>
                      <a:pt x="8" y="1191"/>
                    </a:moveTo>
                    <a:lnTo>
                      <a:pt x="8" y="1225"/>
                    </a:lnTo>
                    <a:lnTo>
                      <a:pt x="8" y="1227"/>
                    </a:lnTo>
                    <a:lnTo>
                      <a:pt x="7" y="1229"/>
                    </a:lnTo>
                    <a:lnTo>
                      <a:pt x="5" y="1231"/>
                    </a:lnTo>
                    <a:lnTo>
                      <a:pt x="4" y="1231"/>
                    </a:lnTo>
                    <a:lnTo>
                      <a:pt x="2" y="1231"/>
                    </a:lnTo>
                    <a:lnTo>
                      <a:pt x="1" y="1229"/>
                    </a:lnTo>
                    <a:lnTo>
                      <a:pt x="0" y="1227"/>
                    </a:lnTo>
                    <a:lnTo>
                      <a:pt x="0" y="1225"/>
                    </a:lnTo>
                    <a:lnTo>
                      <a:pt x="0" y="1191"/>
                    </a:lnTo>
                    <a:lnTo>
                      <a:pt x="0" y="1189"/>
                    </a:lnTo>
                    <a:lnTo>
                      <a:pt x="1" y="1187"/>
                    </a:lnTo>
                    <a:lnTo>
                      <a:pt x="2" y="1186"/>
                    </a:lnTo>
                    <a:lnTo>
                      <a:pt x="4" y="1186"/>
                    </a:lnTo>
                    <a:lnTo>
                      <a:pt x="5" y="1186"/>
                    </a:lnTo>
                    <a:lnTo>
                      <a:pt x="7" y="1187"/>
                    </a:lnTo>
                    <a:lnTo>
                      <a:pt x="8" y="1189"/>
                    </a:lnTo>
                    <a:lnTo>
                      <a:pt x="8" y="1191"/>
                    </a:lnTo>
                    <a:lnTo>
                      <a:pt x="8" y="1191"/>
                    </a:lnTo>
                    <a:close/>
                    <a:moveTo>
                      <a:pt x="8" y="1271"/>
                    </a:moveTo>
                    <a:lnTo>
                      <a:pt x="8" y="1303"/>
                    </a:lnTo>
                    <a:lnTo>
                      <a:pt x="8" y="1307"/>
                    </a:lnTo>
                    <a:lnTo>
                      <a:pt x="7" y="1309"/>
                    </a:lnTo>
                    <a:lnTo>
                      <a:pt x="5" y="1309"/>
                    </a:lnTo>
                    <a:lnTo>
                      <a:pt x="4" y="1310"/>
                    </a:lnTo>
                    <a:lnTo>
                      <a:pt x="2" y="1309"/>
                    </a:lnTo>
                    <a:lnTo>
                      <a:pt x="1" y="1309"/>
                    </a:lnTo>
                    <a:lnTo>
                      <a:pt x="0" y="1307"/>
                    </a:lnTo>
                    <a:lnTo>
                      <a:pt x="0" y="1303"/>
                    </a:lnTo>
                    <a:lnTo>
                      <a:pt x="0" y="1271"/>
                    </a:lnTo>
                    <a:lnTo>
                      <a:pt x="0" y="1269"/>
                    </a:lnTo>
                    <a:lnTo>
                      <a:pt x="1" y="1267"/>
                    </a:lnTo>
                    <a:lnTo>
                      <a:pt x="2" y="1265"/>
                    </a:lnTo>
                    <a:lnTo>
                      <a:pt x="4" y="1265"/>
                    </a:lnTo>
                    <a:lnTo>
                      <a:pt x="5" y="1265"/>
                    </a:lnTo>
                    <a:lnTo>
                      <a:pt x="7" y="1267"/>
                    </a:lnTo>
                    <a:lnTo>
                      <a:pt x="8" y="1269"/>
                    </a:lnTo>
                    <a:lnTo>
                      <a:pt x="8" y="1271"/>
                    </a:lnTo>
                    <a:lnTo>
                      <a:pt x="8" y="1271"/>
                    </a:lnTo>
                    <a:close/>
                    <a:moveTo>
                      <a:pt x="8" y="1348"/>
                    </a:moveTo>
                    <a:lnTo>
                      <a:pt x="8" y="1383"/>
                    </a:lnTo>
                    <a:lnTo>
                      <a:pt x="8" y="1384"/>
                    </a:lnTo>
                    <a:lnTo>
                      <a:pt x="7" y="1386"/>
                    </a:lnTo>
                    <a:lnTo>
                      <a:pt x="5" y="1388"/>
                    </a:lnTo>
                    <a:lnTo>
                      <a:pt x="4" y="1388"/>
                    </a:lnTo>
                    <a:lnTo>
                      <a:pt x="2" y="1388"/>
                    </a:lnTo>
                    <a:lnTo>
                      <a:pt x="1" y="1386"/>
                    </a:lnTo>
                    <a:lnTo>
                      <a:pt x="0" y="1384"/>
                    </a:lnTo>
                    <a:lnTo>
                      <a:pt x="0" y="1383"/>
                    </a:lnTo>
                    <a:lnTo>
                      <a:pt x="0" y="1348"/>
                    </a:lnTo>
                    <a:lnTo>
                      <a:pt x="0" y="1346"/>
                    </a:lnTo>
                    <a:lnTo>
                      <a:pt x="1" y="1345"/>
                    </a:lnTo>
                    <a:lnTo>
                      <a:pt x="2" y="1345"/>
                    </a:lnTo>
                    <a:lnTo>
                      <a:pt x="4" y="1343"/>
                    </a:lnTo>
                    <a:lnTo>
                      <a:pt x="5" y="1345"/>
                    </a:lnTo>
                    <a:lnTo>
                      <a:pt x="7" y="1345"/>
                    </a:lnTo>
                    <a:lnTo>
                      <a:pt x="8" y="1346"/>
                    </a:lnTo>
                    <a:lnTo>
                      <a:pt x="8" y="1348"/>
                    </a:lnTo>
                    <a:lnTo>
                      <a:pt x="8" y="1348"/>
                    </a:lnTo>
                    <a:close/>
                    <a:moveTo>
                      <a:pt x="8" y="1428"/>
                    </a:moveTo>
                    <a:lnTo>
                      <a:pt x="8" y="1462"/>
                    </a:lnTo>
                    <a:lnTo>
                      <a:pt x="8" y="1464"/>
                    </a:lnTo>
                    <a:lnTo>
                      <a:pt x="7" y="1466"/>
                    </a:lnTo>
                    <a:lnTo>
                      <a:pt x="5" y="1468"/>
                    </a:lnTo>
                    <a:lnTo>
                      <a:pt x="4" y="1468"/>
                    </a:lnTo>
                    <a:lnTo>
                      <a:pt x="2" y="1468"/>
                    </a:lnTo>
                    <a:lnTo>
                      <a:pt x="1" y="1466"/>
                    </a:lnTo>
                    <a:lnTo>
                      <a:pt x="0" y="1464"/>
                    </a:lnTo>
                    <a:lnTo>
                      <a:pt x="0" y="1462"/>
                    </a:lnTo>
                    <a:lnTo>
                      <a:pt x="0" y="1428"/>
                    </a:lnTo>
                    <a:lnTo>
                      <a:pt x="0" y="1426"/>
                    </a:lnTo>
                    <a:lnTo>
                      <a:pt x="1" y="1424"/>
                    </a:lnTo>
                    <a:lnTo>
                      <a:pt x="2" y="1422"/>
                    </a:lnTo>
                    <a:lnTo>
                      <a:pt x="4" y="1422"/>
                    </a:lnTo>
                    <a:lnTo>
                      <a:pt x="5" y="1422"/>
                    </a:lnTo>
                    <a:lnTo>
                      <a:pt x="7" y="1424"/>
                    </a:lnTo>
                    <a:lnTo>
                      <a:pt x="8" y="1426"/>
                    </a:lnTo>
                    <a:lnTo>
                      <a:pt x="8" y="1428"/>
                    </a:lnTo>
                    <a:lnTo>
                      <a:pt x="8" y="1428"/>
                    </a:lnTo>
                    <a:close/>
                    <a:moveTo>
                      <a:pt x="8" y="1507"/>
                    </a:moveTo>
                    <a:lnTo>
                      <a:pt x="8" y="1542"/>
                    </a:lnTo>
                    <a:lnTo>
                      <a:pt x="8" y="1543"/>
                    </a:lnTo>
                    <a:lnTo>
                      <a:pt x="7" y="1545"/>
                    </a:lnTo>
                    <a:lnTo>
                      <a:pt x="5" y="1547"/>
                    </a:lnTo>
                    <a:lnTo>
                      <a:pt x="4" y="1547"/>
                    </a:lnTo>
                    <a:lnTo>
                      <a:pt x="2" y="1547"/>
                    </a:lnTo>
                    <a:lnTo>
                      <a:pt x="1" y="1545"/>
                    </a:lnTo>
                    <a:lnTo>
                      <a:pt x="0" y="1543"/>
                    </a:lnTo>
                    <a:lnTo>
                      <a:pt x="0" y="1542"/>
                    </a:lnTo>
                    <a:lnTo>
                      <a:pt x="0" y="1507"/>
                    </a:lnTo>
                    <a:lnTo>
                      <a:pt x="0" y="1505"/>
                    </a:lnTo>
                    <a:lnTo>
                      <a:pt x="1" y="1504"/>
                    </a:lnTo>
                    <a:lnTo>
                      <a:pt x="2" y="1502"/>
                    </a:lnTo>
                    <a:lnTo>
                      <a:pt x="4" y="1502"/>
                    </a:lnTo>
                    <a:lnTo>
                      <a:pt x="5" y="1502"/>
                    </a:lnTo>
                    <a:lnTo>
                      <a:pt x="7" y="1504"/>
                    </a:lnTo>
                    <a:lnTo>
                      <a:pt x="8" y="1505"/>
                    </a:lnTo>
                    <a:lnTo>
                      <a:pt x="8" y="1507"/>
                    </a:lnTo>
                    <a:lnTo>
                      <a:pt x="8" y="1507"/>
                    </a:lnTo>
                    <a:close/>
                    <a:moveTo>
                      <a:pt x="8" y="1587"/>
                    </a:moveTo>
                    <a:lnTo>
                      <a:pt x="8" y="1619"/>
                    </a:lnTo>
                    <a:lnTo>
                      <a:pt x="8" y="1623"/>
                    </a:lnTo>
                    <a:lnTo>
                      <a:pt x="7" y="1625"/>
                    </a:lnTo>
                    <a:lnTo>
                      <a:pt x="5" y="1625"/>
                    </a:lnTo>
                    <a:lnTo>
                      <a:pt x="4" y="1627"/>
                    </a:lnTo>
                    <a:lnTo>
                      <a:pt x="2" y="1625"/>
                    </a:lnTo>
                    <a:lnTo>
                      <a:pt x="1" y="1625"/>
                    </a:lnTo>
                    <a:lnTo>
                      <a:pt x="0" y="1623"/>
                    </a:lnTo>
                    <a:lnTo>
                      <a:pt x="0" y="1619"/>
                    </a:lnTo>
                    <a:lnTo>
                      <a:pt x="0" y="1587"/>
                    </a:lnTo>
                    <a:lnTo>
                      <a:pt x="0" y="1585"/>
                    </a:lnTo>
                    <a:lnTo>
                      <a:pt x="1" y="1583"/>
                    </a:lnTo>
                    <a:lnTo>
                      <a:pt x="2" y="1581"/>
                    </a:lnTo>
                    <a:lnTo>
                      <a:pt x="4" y="1581"/>
                    </a:lnTo>
                    <a:lnTo>
                      <a:pt x="5" y="1581"/>
                    </a:lnTo>
                    <a:lnTo>
                      <a:pt x="7" y="1583"/>
                    </a:lnTo>
                    <a:lnTo>
                      <a:pt x="8" y="1585"/>
                    </a:lnTo>
                    <a:lnTo>
                      <a:pt x="8" y="1587"/>
                    </a:lnTo>
                    <a:lnTo>
                      <a:pt x="8" y="1587"/>
                    </a:lnTo>
                    <a:close/>
                    <a:moveTo>
                      <a:pt x="8" y="1664"/>
                    </a:moveTo>
                    <a:lnTo>
                      <a:pt x="8" y="1699"/>
                    </a:lnTo>
                    <a:lnTo>
                      <a:pt x="8" y="1701"/>
                    </a:lnTo>
                    <a:lnTo>
                      <a:pt x="7" y="1702"/>
                    </a:lnTo>
                    <a:lnTo>
                      <a:pt x="5" y="1704"/>
                    </a:lnTo>
                    <a:lnTo>
                      <a:pt x="4" y="1704"/>
                    </a:lnTo>
                    <a:lnTo>
                      <a:pt x="2" y="1704"/>
                    </a:lnTo>
                    <a:lnTo>
                      <a:pt x="1" y="1702"/>
                    </a:lnTo>
                    <a:lnTo>
                      <a:pt x="0" y="1701"/>
                    </a:lnTo>
                    <a:lnTo>
                      <a:pt x="0" y="1699"/>
                    </a:lnTo>
                    <a:lnTo>
                      <a:pt x="0" y="1664"/>
                    </a:lnTo>
                    <a:lnTo>
                      <a:pt x="0" y="1663"/>
                    </a:lnTo>
                    <a:lnTo>
                      <a:pt x="1" y="1661"/>
                    </a:lnTo>
                    <a:lnTo>
                      <a:pt x="2" y="1661"/>
                    </a:lnTo>
                    <a:lnTo>
                      <a:pt x="4" y="1659"/>
                    </a:lnTo>
                    <a:lnTo>
                      <a:pt x="5" y="1661"/>
                    </a:lnTo>
                    <a:lnTo>
                      <a:pt x="7" y="1661"/>
                    </a:lnTo>
                    <a:lnTo>
                      <a:pt x="8" y="1663"/>
                    </a:lnTo>
                    <a:lnTo>
                      <a:pt x="8" y="1664"/>
                    </a:lnTo>
                    <a:lnTo>
                      <a:pt x="8" y="1664"/>
                    </a:lnTo>
                    <a:close/>
                    <a:moveTo>
                      <a:pt x="8" y="1744"/>
                    </a:moveTo>
                    <a:lnTo>
                      <a:pt x="8" y="1778"/>
                    </a:lnTo>
                    <a:lnTo>
                      <a:pt x="8" y="1780"/>
                    </a:lnTo>
                    <a:lnTo>
                      <a:pt x="7" y="1782"/>
                    </a:lnTo>
                    <a:lnTo>
                      <a:pt x="5" y="1784"/>
                    </a:lnTo>
                    <a:lnTo>
                      <a:pt x="4" y="1784"/>
                    </a:lnTo>
                    <a:lnTo>
                      <a:pt x="2" y="1784"/>
                    </a:lnTo>
                    <a:lnTo>
                      <a:pt x="1" y="1782"/>
                    </a:lnTo>
                    <a:lnTo>
                      <a:pt x="0" y="1780"/>
                    </a:lnTo>
                    <a:lnTo>
                      <a:pt x="0" y="1778"/>
                    </a:lnTo>
                    <a:lnTo>
                      <a:pt x="0" y="1744"/>
                    </a:lnTo>
                    <a:lnTo>
                      <a:pt x="0" y="1742"/>
                    </a:lnTo>
                    <a:lnTo>
                      <a:pt x="1" y="1740"/>
                    </a:lnTo>
                    <a:lnTo>
                      <a:pt x="2" y="1739"/>
                    </a:lnTo>
                    <a:lnTo>
                      <a:pt x="4" y="1739"/>
                    </a:lnTo>
                    <a:lnTo>
                      <a:pt x="5" y="1739"/>
                    </a:lnTo>
                    <a:lnTo>
                      <a:pt x="7" y="1740"/>
                    </a:lnTo>
                    <a:lnTo>
                      <a:pt x="8" y="1742"/>
                    </a:lnTo>
                    <a:lnTo>
                      <a:pt x="8" y="1744"/>
                    </a:lnTo>
                    <a:lnTo>
                      <a:pt x="8" y="1744"/>
                    </a:lnTo>
                    <a:close/>
                    <a:moveTo>
                      <a:pt x="8" y="1824"/>
                    </a:moveTo>
                    <a:lnTo>
                      <a:pt x="8" y="1858"/>
                    </a:lnTo>
                    <a:lnTo>
                      <a:pt x="8" y="1860"/>
                    </a:lnTo>
                    <a:lnTo>
                      <a:pt x="7" y="1861"/>
                    </a:lnTo>
                    <a:lnTo>
                      <a:pt x="5" y="1863"/>
                    </a:lnTo>
                    <a:lnTo>
                      <a:pt x="4" y="1863"/>
                    </a:lnTo>
                    <a:lnTo>
                      <a:pt x="2" y="1863"/>
                    </a:lnTo>
                    <a:lnTo>
                      <a:pt x="1" y="1861"/>
                    </a:lnTo>
                    <a:lnTo>
                      <a:pt x="0" y="1860"/>
                    </a:lnTo>
                    <a:lnTo>
                      <a:pt x="0" y="1858"/>
                    </a:lnTo>
                    <a:lnTo>
                      <a:pt x="0" y="1824"/>
                    </a:lnTo>
                    <a:lnTo>
                      <a:pt x="0" y="1822"/>
                    </a:lnTo>
                    <a:lnTo>
                      <a:pt x="1" y="1820"/>
                    </a:lnTo>
                    <a:lnTo>
                      <a:pt x="2" y="1818"/>
                    </a:lnTo>
                    <a:lnTo>
                      <a:pt x="4" y="1818"/>
                    </a:lnTo>
                    <a:lnTo>
                      <a:pt x="5" y="1818"/>
                    </a:lnTo>
                    <a:lnTo>
                      <a:pt x="7" y="1820"/>
                    </a:lnTo>
                    <a:lnTo>
                      <a:pt x="8" y="1822"/>
                    </a:lnTo>
                    <a:lnTo>
                      <a:pt x="8" y="1824"/>
                    </a:lnTo>
                    <a:lnTo>
                      <a:pt x="8" y="1824"/>
                    </a:lnTo>
                    <a:close/>
                    <a:moveTo>
                      <a:pt x="8" y="1903"/>
                    </a:moveTo>
                    <a:lnTo>
                      <a:pt x="8" y="1936"/>
                    </a:lnTo>
                    <a:lnTo>
                      <a:pt x="8" y="1939"/>
                    </a:lnTo>
                    <a:lnTo>
                      <a:pt x="7" y="1941"/>
                    </a:lnTo>
                    <a:lnTo>
                      <a:pt x="5" y="1941"/>
                    </a:lnTo>
                    <a:lnTo>
                      <a:pt x="4" y="1943"/>
                    </a:lnTo>
                    <a:lnTo>
                      <a:pt x="2" y="1941"/>
                    </a:lnTo>
                    <a:lnTo>
                      <a:pt x="1" y="1941"/>
                    </a:lnTo>
                    <a:lnTo>
                      <a:pt x="0" y="1939"/>
                    </a:lnTo>
                    <a:lnTo>
                      <a:pt x="0" y="1936"/>
                    </a:lnTo>
                    <a:lnTo>
                      <a:pt x="0" y="1903"/>
                    </a:lnTo>
                    <a:lnTo>
                      <a:pt x="0" y="1901"/>
                    </a:lnTo>
                    <a:lnTo>
                      <a:pt x="1" y="1899"/>
                    </a:lnTo>
                    <a:lnTo>
                      <a:pt x="2" y="1898"/>
                    </a:lnTo>
                    <a:lnTo>
                      <a:pt x="4" y="1898"/>
                    </a:lnTo>
                    <a:lnTo>
                      <a:pt x="5" y="1898"/>
                    </a:lnTo>
                    <a:lnTo>
                      <a:pt x="7" y="1899"/>
                    </a:lnTo>
                    <a:lnTo>
                      <a:pt x="8" y="1901"/>
                    </a:lnTo>
                    <a:lnTo>
                      <a:pt x="8" y="1903"/>
                    </a:lnTo>
                    <a:lnTo>
                      <a:pt x="8" y="1903"/>
                    </a:lnTo>
                    <a:close/>
                    <a:moveTo>
                      <a:pt x="8" y="1981"/>
                    </a:moveTo>
                    <a:lnTo>
                      <a:pt x="8" y="2015"/>
                    </a:lnTo>
                    <a:lnTo>
                      <a:pt x="8" y="2017"/>
                    </a:lnTo>
                    <a:lnTo>
                      <a:pt x="7" y="2019"/>
                    </a:lnTo>
                    <a:lnTo>
                      <a:pt x="5" y="2020"/>
                    </a:lnTo>
                    <a:lnTo>
                      <a:pt x="4" y="2020"/>
                    </a:lnTo>
                    <a:lnTo>
                      <a:pt x="2" y="2020"/>
                    </a:lnTo>
                    <a:lnTo>
                      <a:pt x="1" y="2019"/>
                    </a:lnTo>
                    <a:lnTo>
                      <a:pt x="0" y="2017"/>
                    </a:lnTo>
                    <a:lnTo>
                      <a:pt x="0" y="2015"/>
                    </a:lnTo>
                    <a:lnTo>
                      <a:pt x="0" y="1981"/>
                    </a:lnTo>
                    <a:lnTo>
                      <a:pt x="0" y="1979"/>
                    </a:lnTo>
                    <a:lnTo>
                      <a:pt x="1" y="1977"/>
                    </a:lnTo>
                    <a:lnTo>
                      <a:pt x="2" y="1977"/>
                    </a:lnTo>
                    <a:lnTo>
                      <a:pt x="4" y="1975"/>
                    </a:lnTo>
                    <a:lnTo>
                      <a:pt x="5" y="1977"/>
                    </a:lnTo>
                    <a:lnTo>
                      <a:pt x="7" y="1977"/>
                    </a:lnTo>
                    <a:lnTo>
                      <a:pt x="8" y="1979"/>
                    </a:lnTo>
                    <a:lnTo>
                      <a:pt x="8" y="1981"/>
                    </a:lnTo>
                    <a:lnTo>
                      <a:pt x="8" y="1981"/>
                    </a:lnTo>
                    <a:close/>
                    <a:moveTo>
                      <a:pt x="8" y="2060"/>
                    </a:moveTo>
                    <a:lnTo>
                      <a:pt x="8" y="2095"/>
                    </a:lnTo>
                    <a:lnTo>
                      <a:pt x="8" y="2096"/>
                    </a:lnTo>
                    <a:lnTo>
                      <a:pt x="7" y="2098"/>
                    </a:lnTo>
                    <a:lnTo>
                      <a:pt x="5" y="2100"/>
                    </a:lnTo>
                    <a:lnTo>
                      <a:pt x="4" y="2100"/>
                    </a:lnTo>
                    <a:lnTo>
                      <a:pt x="2" y="2100"/>
                    </a:lnTo>
                    <a:lnTo>
                      <a:pt x="1" y="2098"/>
                    </a:lnTo>
                    <a:lnTo>
                      <a:pt x="0" y="2096"/>
                    </a:lnTo>
                    <a:lnTo>
                      <a:pt x="0" y="2095"/>
                    </a:lnTo>
                    <a:lnTo>
                      <a:pt x="0" y="2060"/>
                    </a:lnTo>
                    <a:lnTo>
                      <a:pt x="0" y="2058"/>
                    </a:lnTo>
                    <a:lnTo>
                      <a:pt x="1" y="2057"/>
                    </a:lnTo>
                    <a:lnTo>
                      <a:pt x="2" y="2055"/>
                    </a:lnTo>
                    <a:lnTo>
                      <a:pt x="4" y="2055"/>
                    </a:lnTo>
                    <a:lnTo>
                      <a:pt x="5" y="2055"/>
                    </a:lnTo>
                    <a:lnTo>
                      <a:pt x="7" y="2057"/>
                    </a:lnTo>
                    <a:lnTo>
                      <a:pt x="8" y="2058"/>
                    </a:lnTo>
                    <a:lnTo>
                      <a:pt x="8" y="2060"/>
                    </a:lnTo>
                    <a:lnTo>
                      <a:pt x="8" y="2060"/>
                    </a:lnTo>
                    <a:close/>
                    <a:moveTo>
                      <a:pt x="8" y="2140"/>
                    </a:moveTo>
                    <a:lnTo>
                      <a:pt x="8" y="2174"/>
                    </a:lnTo>
                    <a:lnTo>
                      <a:pt x="8" y="2176"/>
                    </a:lnTo>
                    <a:lnTo>
                      <a:pt x="7" y="2178"/>
                    </a:lnTo>
                    <a:lnTo>
                      <a:pt x="5" y="2179"/>
                    </a:lnTo>
                    <a:lnTo>
                      <a:pt x="4" y="2179"/>
                    </a:lnTo>
                    <a:lnTo>
                      <a:pt x="2" y="2179"/>
                    </a:lnTo>
                    <a:lnTo>
                      <a:pt x="1" y="2178"/>
                    </a:lnTo>
                    <a:lnTo>
                      <a:pt x="0" y="2176"/>
                    </a:lnTo>
                    <a:lnTo>
                      <a:pt x="0" y="2174"/>
                    </a:lnTo>
                    <a:lnTo>
                      <a:pt x="0" y="2140"/>
                    </a:lnTo>
                    <a:lnTo>
                      <a:pt x="0" y="2138"/>
                    </a:lnTo>
                    <a:lnTo>
                      <a:pt x="1" y="2136"/>
                    </a:lnTo>
                    <a:lnTo>
                      <a:pt x="2" y="2134"/>
                    </a:lnTo>
                    <a:lnTo>
                      <a:pt x="4" y="2134"/>
                    </a:lnTo>
                    <a:lnTo>
                      <a:pt x="5" y="2134"/>
                    </a:lnTo>
                    <a:lnTo>
                      <a:pt x="7" y="2136"/>
                    </a:lnTo>
                    <a:lnTo>
                      <a:pt x="8" y="2138"/>
                    </a:lnTo>
                    <a:lnTo>
                      <a:pt x="8" y="2140"/>
                    </a:lnTo>
                    <a:lnTo>
                      <a:pt x="8" y="2140"/>
                    </a:lnTo>
                    <a:close/>
                    <a:moveTo>
                      <a:pt x="8" y="2219"/>
                    </a:moveTo>
                    <a:lnTo>
                      <a:pt x="8" y="2252"/>
                    </a:lnTo>
                    <a:lnTo>
                      <a:pt x="8" y="2255"/>
                    </a:lnTo>
                    <a:lnTo>
                      <a:pt x="7" y="2257"/>
                    </a:lnTo>
                    <a:lnTo>
                      <a:pt x="5" y="2257"/>
                    </a:lnTo>
                    <a:lnTo>
                      <a:pt x="4" y="2259"/>
                    </a:lnTo>
                    <a:lnTo>
                      <a:pt x="2" y="2257"/>
                    </a:lnTo>
                    <a:lnTo>
                      <a:pt x="1" y="2257"/>
                    </a:lnTo>
                    <a:lnTo>
                      <a:pt x="0" y="2255"/>
                    </a:lnTo>
                    <a:lnTo>
                      <a:pt x="0" y="2252"/>
                    </a:lnTo>
                    <a:lnTo>
                      <a:pt x="0" y="2219"/>
                    </a:lnTo>
                    <a:lnTo>
                      <a:pt x="0" y="2217"/>
                    </a:lnTo>
                    <a:lnTo>
                      <a:pt x="1" y="2216"/>
                    </a:lnTo>
                    <a:lnTo>
                      <a:pt x="2" y="2214"/>
                    </a:lnTo>
                    <a:lnTo>
                      <a:pt x="4" y="2214"/>
                    </a:lnTo>
                    <a:lnTo>
                      <a:pt x="5" y="2214"/>
                    </a:lnTo>
                    <a:lnTo>
                      <a:pt x="7" y="2216"/>
                    </a:lnTo>
                    <a:lnTo>
                      <a:pt x="8" y="2217"/>
                    </a:lnTo>
                    <a:lnTo>
                      <a:pt x="8" y="2219"/>
                    </a:lnTo>
                    <a:lnTo>
                      <a:pt x="8" y="2219"/>
                    </a:lnTo>
                    <a:close/>
                    <a:moveTo>
                      <a:pt x="8" y="2297"/>
                    </a:moveTo>
                    <a:lnTo>
                      <a:pt x="8" y="2331"/>
                    </a:lnTo>
                    <a:lnTo>
                      <a:pt x="8" y="2333"/>
                    </a:lnTo>
                    <a:lnTo>
                      <a:pt x="7" y="2335"/>
                    </a:lnTo>
                    <a:lnTo>
                      <a:pt x="5" y="2337"/>
                    </a:lnTo>
                    <a:lnTo>
                      <a:pt x="4" y="2337"/>
                    </a:lnTo>
                    <a:lnTo>
                      <a:pt x="2" y="2337"/>
                    </a:lnTo>
                    <a:lnTo>
                      <a:pt x="1" y="2335"/>
                    </a:lnTo>
                    <a:lnTo>
                      <a:pt x="0" y="2333"/>
                    </a:lnTo>
                    <a:lnTo>
                      <a:pt x="0" y="2331"/>
                    </a:lnTo>
                    <a:lnTo>
                      <a:pt x="0" y="2297"/>
                    </a:lnTo>
                    <a:lnTo>
                      <a:pt x="0" y="2295"/>
                    </a:lnTo>
                    <a:lnTo>
                      <a:pt x="1" y="2293"/>
                    </a:lnTo>
                    <a:lnTo>
                      <a:pt x="2" y="2293"/>
                    </a:lnTo>
                    <a:lnTo>
                      <a:pt x="4" y="2292"/>
                    </a:lnTo>
                    <a:lnTo>
                      <a:pt x="5" y="2293"/>
                    </a:lnTo>
                    <a:lnTo>
                      <a:pt x="7" y="2293"/>
                    </a:lnTo>
                    <a:lnTo>
                      <a:pt x="8" y="2295"/>
                    </a:lnTo>
                    <a:lnTo>
                      <a:pt x="8" y="2297"/>
                    </a:lnTo>
                    <a:lnTo>
                      <a:pt x="8" y="2297"/>
                    </a:lnTo>
                    <a:close/>
                    <a:moveTo>
                      <a:pt x="8" y="2376"/>
                    </a:moveTo>
                    <a:lnTo>
                      <a:pt x="8" y="2411"/>
                    </a:lnTo>
                    <a:lnTo>
                      <a:pt x="8" y="2413"/>
                    </a:lnTo>
                    <a:lnTo>
                      <a:pt x="7" y="2414"/>
                    </a:lnTo>
                    <a:lnTo>
                      <a:pt x="5" y="2416"/>
                    </a:lnTo>
                    <a:lnTo>
                      <a:pt x="4" y="2416"/>
                    </a:lnTo>
                    <a:lnTo>
                      <a:pt x="2" y="2416"/>
                    </a:lnTo>
                    <a:lnTo>
                      <a:pt x="1" y="2414"/>
                    </a:lnTo>
                    <a:lnTo>
                      <a:pt x="0" y="2413"/>
                    </a:lnTo>
                    <a:lnTo>
                      <a:pt x="0" y="2411"/>
                    </a:lnTo>
                    <a:lnTo>
                      <a:pt x="0" y="2376"/>
                    </a:lnTo>
                    <a:lnTo>
                      <a:pt x="0" y="2375"/>
                    </a:lnTo>
                    <a:lnTo>
                      <a:pt x="1" y="2373"/>
                    </a:lnTo>
                    <a:lnTo>
                      <a:pt x="2" y="2371"/>
                    </a:lnTo>
                    <a:lnTo>
                      <a:pt x="4" y="2371"/>
                    </a:lnTo>
                    <a:lnTo>
                      <a:pt x="5" y="2371"/>
                    </a:lnTo>
                    <a:lnTo>
                      <a:pt x="7" y="2373"/>
                    </a:lnTo>
                    <a:lnTo>
                      <a:pt x="8" y="2375"/>
                    </a:lnTo>
                    <a:lnTo>
                      <a:pt x="8" y="2376"/>
                    </a:lnTo>
                    <a:lnTo>
                      <a:pt x="8" y="2376"/>
                    </a:lnTo>
                    <a:close/>
                    <a:moveTo>
                      <a:pt x="8" y="2456"/>
                    </a:moveTo>
                    <a:lnTo>
                      <a:pt x="8" y="2490"/>
                    </a:lnTo>
                    <a:lnTo>
                      <a:pt x="8" y="2492"/>
                    </a:lnTo>
                    <a:lnTo>
                      <a:pt x="7" y="2494"/>
                    </a:lnTo>
                    <a:lnTo>
                      <a:pt x="5" y="2496"/>
                    </a:lnTo>
                    <a:lnTo>
                      <a:pt x="4" y="2496"/>
                    </a:lnTo>
                    <a:lnTo>
                      <a:pt x="2" y="2496"/>
                    </a:lnTo>
                    <a:lnTo>
                      <a:pt x="1" y="2494"/>
                    </a:lnTo>
                    <a:lnTo>
                      <a:pt x="0" y="2492"/>
                    </a:lnTo>
                    <a:lnTo>
                      <a:pt x="0" y="2490"/>
                    </a:lnTo>
                    <a:lnTo>
                      <a:pt x="0" y="2456"/>
                    </a:lnTo>
                    <a:lnTo>
                      <a:pt x="0" y="2454"/>
                    </a:lnTo>
                    <a:lnTo>
                      <a:pt x="1" y="2452"/>
                    </a:lnTo>
                    <a:lnTo>
                      <a:pt x="2" y="2451"/>
                    </a:lnTo>
                    <a:lnTo>
                      <a:pt x="4" y="2451"/>
                    </a:lnTo>
                    <a:lnTo>
                      <a:pt x="5" y="2451"/>
                    </a:lnTo>
                    <a:lnTo>
                      <a:pt x="7" y="2452"/>
                    </a:lnTo>
                    <a:lnTo>
                      <a:pt x="8" y="2454"/>
                    </a:lnTo>
                    <a:lnTo>
                      <a:pt x="8" y="2456"/>
                    </a:lnTo>
                    <a:lnTo>
                      <a:pt x="8" y="2456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Line 10">
                <a:extLst>
                  <a:ext uri="{FF2B5EF4-FFF2-40B4-BE49-F238E27FC236}">
                    <a16:creationId xmlns:a16="http://schemas.microsoft.com/office/drawing/2014/main" id="{44FB6BB4-605B-8DCC-9C3F-5BE4071940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5" y="1347"/>
                <a:ext cx="903" cy="1"/>
              </a:xfrm>
              <a:prstGeom prst="line">
                <a:avLst/>
              </a:prstGeom>
              <a:noFill/>
              <a:ln w="4">
                <a:solidFill>
                  <a:srgbClr val="C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19C21EB2-01DF-F41B-B7A2-5C886C61B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7" y="1090"/>
                <a:ext cx="1466" cy="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34"/>
                  </a:cxn>
                  <a:cxn ang="0">
                    <a:pos x="4" y="70"/>
                  </a:cxn>
                  <a:cxn ang="0">
                    <a:pos x="9" y="105"/>
                  </a:cxn>
                  <a:cxn ang="0">
                    <a:pos x="16" y="141"/>
                  </a:cxn>
                  <a:cxn ang="0">
                    <a:pos x="26" y="175"/>
                  </a:cxn>
                  <a:cxn ang="0">
                    <a:pos x="37" y="210"/>
                  </a:cxn>
                  <a:cxn ang="0">
                    <a:pos x="50" y="246"/>
                  </a:cxn>
                  <a:cxn ang="0">
                    <a:pos x="66" y="280"/>
                  </a:cxn>
                  <a:cxn ang="0">
                    <a:pos x="83" y="314"/>
                  </a:cxn>
                  <a:cxn ang="0">
                    <a:pos x="102" y="349"/>
                  </a:cxn>
                  <a:cxn ang="0">
                    <a:pos x="122" y="383"/>
                  </a:cxn>
                  <a:cxn ang="0">
                    <a:pos x="145" y="417"/>
                  </a:cxn>
                  <a:cxn ang="0">
                    <a:pos x="169" y="450"/>
                  </a:cxn>
                  <a:cxn ang="0">
                    <a:pos x="195" y="484"/>
                  </a:cxn>
                  <a:cxn ang="0">
                    <a:pos x="222" y="517"/>
                  </a:cxn>
                  <a:cxn ang="0">
                    <a:pos x="251" y="551"/>
                  </a:cxn>
                  <a:cxn ang="0">
                    <a:pos x="283" y="584"/>
                  </a:cxn>
                  <a:cxn ang="0">
                    <a:pos x="314" y="616"/>
                  </a:cxn>
                  <a:cxn ang="0">
                    <a:pos x="349" y="649"/>
                  </a:cxn>
                  <a:cxn ang="0">
                    <a:pos x="385" y="681"/>
                  </a:cxn>
                  <a:cxn ang="0">
                    <a:pos x="422" y="712"/>
                  </a:cxn>
                  <a:cxn ang="0">
                    <a:pos x="459" y="743"/>
                  </a:cxn>
                  <a:cxn ang="0">
                    <a:pos x="499" y="773"/>
                  </a:cxn>
                  <a:cxn ang="0">
                    <a:pos x="541" y="804"/>
                  </a:cxn>
                  <a:cxn ang="0">
                    <a:pos x="583" y="835"/>
                  </a:cxn>
                  <a:cxn ang="0">
                    <a:pos x="627" y="864"/>
                  </a:cxn>
                  <a:cxn ang="0">
                    <a:pos x="672" y="893"/>
                  </a:cxn>
                  <a:cxn ang="0">
                    <a:pos x="719" y="922"/>
                  </a:cxn>
                  <a:cxn ang="0">
                    <a:pos x="766" y="950"/>
                  </a:cxn>
                  <a:cxn ang="0">
                    <a:pos x="815" y="978"/>
                  </a:cxn>
                  <a:cxn ang="0">
                    <a:pos x="865" y="1005"/>
                  </a:cxn>
                  <a:cxn ang="0">
                    <a:pos x="916" y="1032"/>
                  </a:cxn>
                  <a:cxn ang="0">
                    <a:pos x="967" y="1057"/>
                  </a:cxn>
                  <a:cxn ang="0">
                    <a:pos x="1020" y="1082"/>
                  </a:cxn>
                  <a:cxn ang="0">
                    <a:pos x="1075" y="1108"/>
                  </a:cxn>
                  <a:cxn ang="0">
                    <a:pos x="1130" y="1133"/>
                  </a:cxn>
                  <a:cxn ang="0">
                    <a:pos x="1243" y="1180"/>
                  </a:cxn>
                  <a:cxn ang="0">
                    <a:pos x="1359" y="1223"/>
                  </a:cxn>
                  <a:cxn ang="0">
                    <a:pos x="1480" y="1265"/>
                  </a:cxn>
                  <a:cxn ang="0">
                    <a:pos x="1602" y="1305"/>
                  </a:cxn>
                  <a:cxn ang="0">
                    <a:pos x="1727" y="1339"/>
                  </a:cxn>
                  <a:cxn ang="0">
                    <a:pos x="1854" y="1372"/>
                  </a:cxn>
                  <a:cxn ang="0">
                    <a:pos x="1985" y="1400"/>
                  </a:cxn>
                  <a:cxn ang="0">
                    <a:pos x="2117" y="1426"/>
                  </a:cxn>
                  <a:cxn ang="0">
                    <a:pos x="2249" y="1449"/>
                  </a:cxn>
                  <a:cxn ang="0">
                    <a:pos x="2384" y="1467"/>
                  </a:cxn>
                  <a:cxn ang="0">
                    <a:pos x="2520" y="1482"/>
                  </a:cxn>
                  <a:cxn ang="0">
                    <a:pos x="2657" y="1493"/>
                  </a:cxn>
                  <a:cxn ang="0">
                    <a:pos x="2795" y="1498"/>
                  </a:cxn>
                  <a:cxn ang="0">
                    <a:pos x="2931" y="1502"/>
                  </a:cxn>
                </a:cxnLst>
                <a:rect l="0" t="0" r="r" b="b"/>
                <a:pathLst>
                  <a:path w="2931" h="1502">
                    <a:moveTo>
                      <a:pt x="0" y="0"/>
                    </a:moveTo>
                    <a:lnTo>
                      <a:pt x="1" y="34"/>
                    </a:lnTo>
                    <a:lnTo>
                      <a:pt x="4" y="70"/>
                    </a:lnTo>
                    <a:lnTo>
                      <a:pt x="9" y="105"/>
                    </a:lnTo>
                    <a:lnTo>
                      <a:pt x="16" y="141"/>
                    </a:lnTo>
                    <a:lnTo>
                      <a:pt x="26" y="175"/>
                    </a:lnTo>
                    <a:lnTo>
                      <a:pt x="37" y="210"/>
                    </a:lnTo>
                    <a:lnTo>
                      <a:pt x="50" y="246"/>
                    </a:lnTo>
                    <a:lnTo>
                      <a:pt x="66" y="280"/>
                    </a:lnTo>
                    <a:lnTo>
                      <a:pt x="83" y="314"/>
                    </a:lnTo>
                    <a:lnTo>
                      <a:pt x="102" y="349"/>
                    </a:lnTo>
                    <a:lnTo>
                      <a:pt x="122" y="383"/>
                    </a:lnTo>
                    <a:lnTo>
                      <a:pt x="145" y="417"/>
                    </a:lnTo>
                    <a:lnTo>
                      <a:pt x="169" y="450"/>
                    </a:lnTo>
                    <a:lnTo>
                      <a:pt x="195" y="484"/>
                    </a:lnTo>
                    <a:lnTo>
                      <a:pt x="222" y="517"/>
                    </a:lnTo>
                    <a:lnTo>
                      <a:pt x="251" y="551"/>
                    </a:lnTo>
                    <a:lnTo>
                      <a:pt x="283" y="584"/>
                    </a:lnTo>
                    <a:lnTo>
                      <a:pt x="314" y="616"/>
                    </a:lnTo>
                    <a:lnTo>
                      <a:pt x="349" y="649"/>
                    </a:lnTo>
                    <a:lnTo>
                      <a:pt x="385" y="681"/>
                    </a:lnTo>
                    <a:lnTo>
                      <a:pt x="422" y="712"/>
                    </a:lnTo>
                    <a:lnTo>
                      <a:pt x="459" y="743"/>
                    </a:lnTo>
                    <a:lnTo>
                      <a:pt x="499" y="773"/>
                    </a:lnTo>
                    <a:lnTo>
                      <a:pt x="541" y="804"/>
                    </a:lnTo>
                    <a:lnTo>
                      <a:pt x="583" y="835"/>
                    </a:lnTo>
                    <a:lnTo>
                      <a:pt x="627" y="864"/>
                    </a:lnTo>
                    <a:lnTo>
                      <a:pt x="672" y="893"/>
                    </a:lnTo>
                    <a:lnTo>
                      <a:pt x="719" y="922"/>
                    </a:lnTo>
                    <a:lnTo>
                      <a:pt x="766" y="950"/>
                    </a:lnTo>
                    <a:lnTo>
                      <a:pt x="815" y="978"/>
                    </a:lnTo>
                    <a:lnTo>
                      <a:pt x="865" y="1005"/>
                    </a:lnTo>
                    <a:lnTo>
                      <a:pt x="916" y="1032"/>
                    </a:lnTo>
                    <a:lnTo>
                      <a:pt x="967" y="1057"/>
                    </a:lnTo>
                    <a:lnTo>
                      <a:pt x="1020" y="1082"/>
                    </a:lnTo>
                    <a:lnTo>
                      <a:pt x="1075" y="1108"/>
                    </a:lnTo>
                    <a:lnTo>
                      <a:pt x="1130" y="1133"/>
                    </a:lnTo>
                    <a:lnTo>
                      <a:pt x="1243" y="1180"/>
                    </a:lnTo>
                    <a:lnTo>
                      <a:pt x="1359" y="1223"/>
                    </a:lnTo>
                    <a:lnTo>
                      <a:pt x="1480" y="1265"/>
                    </a:lnTo>
                    <a:lnTo>
                      <a:pt x="1602" y="1305"/>
                    </a:lnTo>
                    <a:lnTo>
                      <a:pt x="1727" y="1339"/>
                    </a:lnTo>
                    <a:lnTo>
                      <a:pt x="1854" y="1372"/>
                    </a:lnTo>
                    <a:lnTo>
                      <a:pt x="1985" y="1400"/>
                    </a:lnTo>
                    <a:lnTo>
                      <a:pt x="2117" y="1426"/>
                    </a:lnTo>
                    <a:lnTo>
                      <a:pt x="2249" y="1449"/>
                    </a:lnTo>
                    <a:lnTo>
                      <a:pt x="2384" y="1467"/>
                    </a:lnTo>
                    <a:lnTo>
                      <a:pt x="2520" y="1482"/>
                    </a:lnTo>
                    <a:lnTo>
                      <a:pt x="2657" y="1493"/>
                    </a:lnTo>
                    <a:lnTo>
                      <a:pt x="2795" y="1498"/>
                    </a:lnTo>
                    <a:lnTo>
                      <a:pt x="2931" y="1502"/>
                    </a:lnTo>
                  </a:path>
                </a:pathLst>
              </a:custGeom>
              <a:noFill/>
              <a:ln w="4">
                <a:solidFill>
                  <a:srgbClr val="92D05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97BD00A7-4A19-3C1E-3BB0-92CF10B46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" y="1497"/>
                <a:ext cx="392" cy="342"/>
              </a:xfrm>
              <a:custGeom>
                <a:avLst/>
                <a:gdLst/>
                <a:ahLst/>
                <a:cxnLst>
                  <a:cxn ang="0">
                    <a:pos x="784" y="0"/>
                  </a:cxn>
                  <a:cxn ang="0">
                    <a:pos x="784" y="16"/>
                  </a:cxn>
                  <a:cxn ang="0">
                    <a:pos x="783" y="32"/>
                  </a:cxn>
                  <a:cxn ang="0">
                    <a:pos x="781" y="49"/>
                  </a:cxn>
                  <a:cxn ang="0">
                    <a:pos x="780" y="65"/>
                  </a:cxn>
                  <a:cxn ang="0">
                    <a:pos x="777" y="79"/>
                  </a:cxn>
                  <a:cxn ang="0">
                    <a:pos x="774" y="96"/>
                  </a:cxn>
                  <a:cxn ang="0">
                    <a:pos x="770" y="112"/>
                  </a:cxn>
                  <a:cxn ang="0">
                    <a:pos x="767" y="128"/>
                  </a:cxn>
                  <a:cxn ang="0">
                    <a:pos x="761" y="145"/>
                  </a:cxn>
                  <a:cxn ang="0">
                    <a:pos x="757" y="159"/>
                  </a:cxn>
                  <a:cxn ang="0">
                    <a:pos x="751" y="175"/>
                  </a:cxn>
                  <a:cxn ang="0">
                    <a:pos x="745" y="190"/>
                  </a:cxn>
                  <a:cxn ang="0">
                    <a:pos x="738" y="206"/>
                  </a:cxn>
                  <a:cxn ang="0">
                    <a:pos x="731" y="222"/>
                  </a:cxn>
                  <a:cxn ang="0">
                    <a:pos x="724" y="237"/>
                  </a:cxn>
                  <a:cxn ang="0">
                    <a:pos x="717" y="251"/>
                  </a:cxn>
                  <a:cxn ang="0">
                    <a:pos x="708" y="267"/>
                  </a:cxn>
                  <a:cxn ang="0">
                    <a:pos x="699" y="282"/>
                  </a:cxn>
                  <a:cxn ang="0">
                    <a:pos x="691" y="296"/>
                  </a:cxn>
                  <a:cxn ang="0">
                    <a:pos x="681" y="311"/>
                  </a:cxn>
                  <a:cxn ang="0">
                    <a:pos x="671" y="325"/>
                  </a:cxn>
                  <a:cxn ang="0">
                    <a:pos x="661" y="340"/>
                  </a:cxn>
                  <a:cxn ang="0">
                    <a:pos x="651" y="354"/>
                  </a:cxn>
                  <a:cxn ang="0">
                    <a:pos x="639" y="367"/>
                  </a:cxn>
                  <a:cxn ang="0">
                    <a:pos x="616" y="396"/>
                  </a:cxn>
                  <a:cxn ang="0">
                    <a:pos x="592" y="421"/>
                  </a:cxn>
                  <a:cxn ang="0">
                    <a:pos x="566" y="446"/>
                  </a:cxn>
                  <a:cxn ang="0">
                    <a:pos x="539" y="472"/>
                  </a:cxn>
                  <a:cxn ang="0">
                    <a:pos x="511" y="495"/>
                  </a:cxn>
                  <a:cxn ang="0">
                    <a:pos x="481" y="517"/>
                  </a:cxn>
                  <a:cxn ang="0">
                    <a:pos x="451" y="538"/>
                  </a:cxn>
                  <a:cxn ang="0">
                    <a:pos x="421" y="558"/>
                  </a:cxn>
                  <a:cxn ang="0">
                    <a:pos x="388" y="578"/>
                  </a:cxn>
                  <a:cxn ang="0">
                    <a:pos x="355" y="596"/>
                  </a:cxn>
                  <a:cxn ang="0">
                    <a:pos x="322" y="613"/>
                  </a:cxn>
                  <a:cxn ang="0">
                    <a:pos x="288" y="627"/>
                  </a:cxn>
                  <a:cxn ang="0">
                    <a:pos x="253" y="640"/>
                  </a:cxn>
                  <a:cxn ang="0">
                    <a:pos x="219" y="652"/>
                  </a:cxn>
                  <a:cxn ang="0">
                    <a:pos x="183" y="661"/>
                  </a:cxn>
                  <a:cxn ang="0">
                    <a:pos x="147" y="670"/>
                  </a:cxn>
                  <a:cxn ang="0">
                    <a:pos x="128" y="674"/>
                  </a:cxn>
                  <a:cxn ang="0">
                    <a:pos x="110" y="678"/>
                  </a:cxn>
                  <a:cxn ang="0">
                    <a:pos x="92" y="679"/>
                  </a:cxn>
                  <a:cxn ang="0">
                    <a:pos x="74" y="681"/>
                  </a:cxn>
                  <a:cxn ang="0">
                    <a:pos x="55" y="683"/>
                  </a:cxn>
                  <a:cxn ang="0">
                    <a:pos x="36" y="685"/>
                  </a:cxn>
                  <a:cxn ang="0">
                    <a:pos x="19" y="685"/>
                  </a:cxn>
                  <a:cxn ang="0">
                    <a:pos x="0" y="685"/>
                  </a:cxn>
                </a:cxnLst>
                <a:rect l="0" t="0" r="r" b="b"/>
                <a:pathLst>
                  <a:path w="784" h="685">
                    <a:moveTo>
                      <a:pt x="784" y="0"/>
                    </a:moveTo>
                    <a:lnTo>
                      <a:pt x="784" y="16"/>
                    </a:lnTo>
                    <a:lnTo>
                      <a:pt x="783" y="32"/>
                    </a:lnTo>
                    <a:lnTo>
                      <a:pt x="781" y="49"/>
                    </a:lnTo>
                    <a:lnTo>
                      <a:pt x="780" y="65"/>
                    </a:lnTo>
                    <a:lnTo>
                      <a:pt x="777" y="79"/>
                    </a:lnTo>
                    <a:lnTo>
                      <a:pt x="774" y="96"/>
                    </a:lnTo>
                    <a:lnTo>
                      <a:pt x="770" y="112"/>
                    </a:lnTo>
                    <a:lnTo>
                      <a:pt x="767" y="128"/>
                    </a:lnTo>
                    <a:lnTo>
                      <a:pt x="761" y="145"/>
                    </a:lnTo>
                    <a:lnTo>
                      <a:pt x="757" y="159"/>
                    </a:lnTo>
                    <a:lnTo>
                      <a:pt x="751" y="175"/>
                    </a:lnTo>
                    <a:lnTo>
                      <a:pt x="745" y="190"/>
                    </a:lnTo>
                    <a:lnTo>
                      <a:pt x="738" y="206"/>
                    </a:lnTo>
                    <a:lnTo>
                      <a:pt x="731" y="222"/>
                    </a:lnTo>
                    <a:lnTo>
                      <a:pt x="724" y="237"/>
                    </a:lnTo>
                    <a:lnTo>
                      <a:pt x="717" y="251"/>
                    </a:lnTo>
                    <a:lnTo>
                      <a:pt x="708" y="267"/>
                    </a:lnTo>
                    <a:lnTo>
                      <a:pt x="699" y="282"/>
                    </a:lnTo>
                    <a:lnTo>
                      <a:pt x="691" y="296"/>
                    </a:lnTo>
                    <a:lnTo>
                      <a:pt x="681" y="311"/>
                    </a:lnTo>
                    <a:lnTo>
                      <a:pt x="671" y="325"/>
                    </a:lnTo>
                    <a:lnTo>
                      <a:pt x="661" y="340"/>
                    </a:lnTo>
                    <a:lnTo>
                      <a:pt x="651" y="354"/>
                    </a:lnTo>
                    <a:lnTo>
                      <a:pt x="639" y="367"/>
                    </a:lnTo>
                    <a:lnTo>
                      <a:pt x="616" y="396"/>
                    </a:lnTo>
                    <a:lnTo>
                      <a:pt x="592" y="421"/>
                    </a:lnTo>
                    <a:lnTo>
                      <a:pt x="566" y="446"/>
                    </a:lnTo>
                    <a:lnTo>
                      <a:pt x="539" y="472"/>
                    </a:lnTo>
                    <a:lnTo>
                      <a:pt x="511" y="495"/>
                    </a:lnTo>
                    <a:lnTo>
                      <a:pt x="481" y="517"/>
                    </a:lnTo>
                    <a:lnTo>
                      <a:pt x="451" y="538"/>
                    </a:lnTo>
                    <a:lnTo>
                      <a:pt x="421" y="558"/>
                    </a:lnTo>
                    <a:lnTo>
                      <a:pt x="388" y="578"/>
                    </a:lnTo>
                    <a:lnTo>
                      <a:pt x="355" y="596"/>
                    </a:lnTo>
                    <a:lnTo>
                      <a:pt x="322" y="613"/>
                    </a:lnTo>
                    <a:lnTo>
                      <a:pt x="288" y="627"/>
                    </a:lnTo>
                    <a:lnTo>
                      <a:pt x="253" y="640"/>
                    </a:lnTo>
                    <a:lnTo>
                      <a:pt x="219" y="652"/>
                    </a:lnTo>
                    <a:lnTo>
                      <a:pt x="183" y="661"/>
                    </a:lnTo>
                    <a:lnTo>
                      <a:pt x="147" y="670"/>
                    </a:lnTo>
                    <a:lnTo>
                      <a:pt x="128" y="674"/>
                    </a:lnTo>
                    <a:lnTo>
                      <a:pt x="110" y="678"/>
                    </a:lnTo>
                    <a:lnTo>
                      <a:pt x="92" y="679"/>
                    </a:lnTo>
                    <a:lnTo>
                      <a:pt x="74" y="681"/>
                    </a:lnTo>
                    <a:lnTo>
                      <a:pt x="55" y="683"/>
                    </a:lnTo>
                    <a:lnTo>
                      <a:pt x="36" y="685"/>
                    </a:lnTo>
                    <a:lnTo>
                      <a:pt x="19" y="685"/>
                    </a:lnTo>
                    <a:lnTo>
                      <a:pt x="0" y="685"/>
                    </a:lnTo>
                  </a:path>
                </a:pathLst>
              </a:custGeom>
              <a:noFill/>
              <a:ln w="4">
                <a:solidFill>
                  <a:srgbClr val="C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2A72418E-164A-95F1-70C2-121AD0110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1347"/>
                <a:ext cx="103" cy="150"/>
              </a:xfrm>
              <a:custGeom>
                <a:avLst/>
                <a:gdLst/>
                <a:ahLst/>
                <a:cxnLst>
                  <a:cxn ang="0">
                    <a:pos x="205" y="0"/>
                  </a:cxn>
                  <a:cxn ang="0">
                    <a:pos x="194" y="0"/>
                  </a:cxn>
                  <a:cxn ang="0">
                    <a:pos x="184" y="2"/>
                  </a:cxn>
                  <a:cxn ang="0">
                    <a:pos x="174" y="4"/>
                  </a:cxn>
                  <a:cxn ang="0">
                    <a:pos x="164" y="7"/>
                  </a:cxn>
                  <a:cxn ang="0">
                    <a:pos x="154" y="9"/>
                  </a:cxn>
                  <a:cxn ang="0">
                    <a:pos x="144" y="14"/>
                  </a:cxn>
                  <a:cxn ang="0">
                    <a:pos x="135" y="18"/>
                  </a:cxn>
                  <a:cxn ang="0">
                    <a:pos x="125" y="23"/>
                  </a:cxn>
                  <a:cxn ang="0">
                    <a:pos x="116" y="29"/>
                  </a:cxn>
                  <a:cxn ang="0">
                    <a:pos x="108" y="36"/>
                  </a:cxn>
                  <a:cxn ang="0">
                    <a:pos x="99" y="43"/>
                  </a:cxn>
                  <a:cxn ang="0">
                    <a:pos x="91" y="51"/>
                  </a:cxn>
                  <a:cxn ang="0">
                    <a:pos x="82" y="60"/>
                  </a:cxn>
                  <a:cxn ang="0">
                    <a:pos x="75" y="69"/>
                  </a:cxn>
                  <a:cxn ang="0">
                    <a:pos x="68" y="78"/>
                  </a:cxn>
                  <a:cxn ang="0">
                    <a:pos x="60" y="89"/>
                  </a:cxn>
                  <a:cxn ang="0">
                    <a:pos x="53" y="98"/>
                  </a:cxn>
                  <a:cxn ang="0">
                    <a:pos x="48" y="108"/>
                  </a:cxn>
                  <a:cxn ang="0">
                    <a:pos x="42" y="121"/>
                  </a:cxn>
                  <a:cxn ang="0">
                    <a:pos x="36" y="132"/>
                  </a:cxn>
                  <a:cxn ang="0">
                    <a:pos x="30" y="145"/>
                  </a:cxn>
                  <a:cxn ang="0">
                    <a:pos x="25" y="157"/>
                  </a:cxn>
                  <a:cxn ang="0">
                    <a:pos x="20" y="170"/>
                  </a:cxn>
                  <a:cxn ang="0">
                    <a:pos x="16" y="183"/>
                  </a:cxn>
                  <a:cxn ang="0">
                    <a:pos x="13" y="197"/>
                  </a:cxn>
                  <a:cxn ang="0">
                    <a:pos x="10" y="211"/>
                  </a:cxn>
                  <a:cxn ang="0">
                    <a:pos x="7" y="226"/>
                  </a:cxn>
                  <a:cxn ang="0">
                    <a:pos x="4" y="240"/>
                  </a:cxn>
                  <a:cxn ang="0">
                    <a:pos x="3" y="255"/>
                  </a:cxn>
                  <a:cxn ang="0">
                    <a:pos x="2" y="269"/>
                  </a:cxn>
                  <a:cxn ang="0">
                    <a:pos x="0" y="284"/>
                  </a:cxn>
                  <a:cxn ang="0">
                    <a:pos x="0" y="300"/>
                  </a:cxn>
                </a:cxnLst>
                <a:rect l="0" t="0" r="r" b="b"/>
                <a:pathLst>
                  <a:path w="205" h="300">
                    <a:moveTo>
                      <a:pt x="205" y="0"/>
                    </a:moveTo>
                    <a:lnTo>
                      <a:pt x="194" y="0"/>
                    </a:lnTo>
                    <a:lnTo>
                      <a:pt x="184" y="2"/>
                    </a:lnTo>
                    <a:lnTo>
                      <a:pt x="174" y="4"/>
                    </a:lnTo>
                    <a:lnTo>
                      <a:pt x="164" y="7"/>
                    </a:lnTo>
                    <a:lnTo>
                      <a:pt x="154" y="9"/>
                    </a:lnTo>
                    <a:lnTo>
                      <a:pt x="144" y="14"/>
                    </a:lnTo>
                    <a:lnTo>
                      <a:pt x="135" y="18"/>
                    </a:lnTo>
                    <a:lnTo>
                      <a:pt x="125" y="23"/>
                    </a:lnTo>
                    <a:lnTo>
                      <a:pt x="116" y="29"/>
                    </a:lnTo>
                    <a:lnTo>
                      <a:pt x="108" y="36"/>
                    </a:lnTo>
                    <a:lnTo>
                      <a:pt x="99" y="43"/>
                    </a:lnTo>
                    <a:lnTo>
                      <a:pt x="91" y="51"/>
                    </a:lnTo>
                    <a:lnTo>
                      <a:pt x="82" y="60"/>
                    </a:lnTo>
                    <a:lnTo>
                      <a:pt x="75" y="69"/>
                    </a:lnTo>
                    <a:lnTo>
                      <a:pt x="68" y="78"/>
                    </a:lnTo>
                    <a:lnTo>
                      <a:pt x="60" y="89"/>
                    </a:lnTo>
                    <a:lnTo>
                      <a:pt x="53" y="98"/>
                    </a:lnTo>
                    <a:lnTo>
                      <a:pt x="48" y="108"/>
                    </a:lnTo>
                    <a:lnTo>
                      <a:pt x="42" y="121"/>
                    </a:lnTo>
                    <a:lnTo>
                      <a:pt x="36" y="132"/>
                    </a:lnTo>
                    <a:lnTo>
                      <a:pt x="30" y="145"/>
                    </a:lnTo>
                    <a:lnTo>
                      <a:pt x="25" y="157"/>
                    </a:lnTo>
                    <a:lnTo>
                      <a:pt x="20" y="170"/>
                    </a:lnTo>
                    <a:lnTo>
                      <a:pt x="16" y="183"/>
                    </a:lnTo>
                    <a:lnTo>
                      <a:pt x="13" y="197"/>
                    </a:lnTo>
                    <a:lnTo>
                      <a:pt x="10" y="211"/>
                    </a:lnTo>
                    <a:lnTo>
                      <a:pt x="7" y="226"/>
                    </a:lnTo>
                    <a:lnTo>
                      <a:pt x="4" y="240"/>
                    </a:lnTo>
                    <a:lnTo>
                      <a:pt x="3" y="255"/>
                    </a:lnTo>
                    <a:lnTo>
                      <a:pt x="2" y="269"/>
                    </a:lnTo>
                    <a:lnTo>
                      <a:pt x="0" y="284"/>
                    </a:lnTo>
                    <a:lnTo>
                      <a:pt x="0" y="300"/>
                    </a:lnTo>
                  </a:path>
                </a:pathLst>
              </a:custGeom>
              <a:noFill/>
              <a:ln w="4">
                <a:solidFill>
                  <a:srgbClr val="C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FF9E1532-7CB7-FFEE-7265-020F9A67FA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1" y="1838"/>
                <a:ext cx="4" cy="180"/>
              </a:xfrm>
              <a:custGeom>
                <a:avLst/>
                <a:gdLst/>
                <a:ahLst/>
                <a:cxnLst>
                  <a:cxn ang="0">
                    <a:pos x="8" y="40"/>
                  </a:cxn>
                  <a:cxn ang="0">
                    <a:pos x="7" y="44"/>
                  </a:cxn>
                  <a:cxn ang="0">
                    <a:pos x="4" y="45"/>
                  </a:cxn>
                  <a:cxn ang="0">
                    <a:pos x="1" y="44"/>
                  </a:cxn>
                  <a:cxn ang="0">
                    <a:pos x="0" y="4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5" y="2"/>
                  </a:cxn>
                  <a:cxn ang="0">
                    <a:pos x="8" y="4"/>
                  </a:cxn>
                  <a:cxn ang="0">
                    <a:pos x="8" y="6"/>
                  </a:cxn>
                  <a:cxn ang="0">
                    <a:pos x="8" y="119"/>
                  </a:cxn>
                  <a:cxn ang="0">
                    <a:pos x="7" y="123"/>
                  </a:cxn>
                  <a:cxn ang="0">
                    <a:pos x="4" y="125"/>
                  </a:cxn>
                  <a:cxn ang="0">
                    <a:pos x="1" y="123"/>
                  </a:cxn>
                  <a:cxn ang="0">
                    <a:pos x="0" y="119"/>
                  </a:cxn>
                  <a:cxn ang="0">
                    <a:pos x="0" y="83"/>
                  </a:cxn>
                  <a:cxn ang="0">
                    <a:pos x="2" y="80"/>
                  </a:cxn>
                  <a:cxn ang="0">
                    <a:pos x="5" y="80"/>
                  </a:cxn>
                  <a:cxn ang="0">
                    <a:pos x="8" y="83"/>
                  </a:cxn>
                  <a:cxn ang="0">
                    <a:pos x="8" y="85"/>
                  </a:cxn>
                  <a:cxn ang="0">
                    <a:pos x="8" y="199"/>
                  </a:cxn>
                  <a:cxn ang="0">
                    <a:pos x="7" y="203"/>
                  </a:cxn>
                  <a:cxn ang="0">
                    <a:pos x="4" y="204"/>
                  </a:cxn>
                  <a:cxn ang="0">
                    <a:pos x="1" y="203"/>
                  </a:cxn>
                  <a:cxn ang="0">
                    <a:pos x="0" y="199"/>
                  </a:cxn>
                  <a:cxn ang="0">
                    <a:pos x="0" y="163"/>
                  </a:cxn>
                  <a:cxn ang="0">
                    <a:pos x="2" y="159"/>
                  </a:cxn>
                  <a:cxn ang="0">
                    <a:pos x="5" y="159"/>
                  </a:cxn>
                  <a:cxn ang="0">
                    <a:pos x="8" y="163"/>
                  </a:cxn>
                  <a:cxn ang="0">
                    <a:pos x="8" y="165"/>
                  </a:cxn>
                  <a:cxn ang="0">
                    <a:pos x="8" y="277"/>
                  </a:cxn>
                  <a:cxn ang="0">
                    <a:pos x="7" y="282"/>
                  </a:cxn>
                  <a:cxn ang="0">
                    <a:pos x="4" y="284"/>
                  </a:cxn>
                  <a:cxn ang="0">
                    <a:pos x="1" y="282"/>
                  </a:cxn>
                  <a:cxn ang="0">
                    <a:pos x="0" y="277"/>
                  </a:cxn>
                  <a:cxn ang="0">
                    <a:pos x="0" y="241"/>
                  </a:cxn>
                  <a:cxn ang="0">
                    <a:pos x="2" y="239"/>
                  </a:cxn>
                  <a:cxn ang="0">
                    <a:pos x="5" y="239"/>
                  </a:cxn>
                  <a:cxn ang="0">
                    <a:pos x="8" y="241"/>
                  </a:cxn>
                  <a:cxn ang="0">
                    <a:pos x="8" y="244"/>
                  </a:cxn>
                  <a:cxn ang="0">
                    <a:pos x="8" y="356"/>
                  </a:cxn>
                  <a:cxn ang="0">
                    <a:pos x="7" y="360"/>
                  </a:cxn>
                  <a:cxn ang="0">
                    <a:pos x="4" y="362"/>
                  </a:cxn>
                  <a:cxn ang="0">
                    <a:pos x="1" y="360"/>
                  </a:cxn>
                  <a:cxn ang="0">
                    <a:pos x="0" y="356"/>
                  </a:cxn>
                  <a:cxn ang="0">
                    <a:pos x="0" y="320"/>
                  </a:cxn>
                  <a:cxn ang="0">
                    <a:pos x="2" y="318"/>
                  </a:cxn>
                  <a:cxn ang="0">
                    <a:pos x="5" y="318"/>
                  </a:cxn>
                  <a:cxn ang="0">
                    <a:pos x="8" y="320"/>
                  </a:cxn>
                  <a:cxn ang="0">
                    <a:pos x="8" y="322"/>
                  </a:cxn>
                </a:cxnLst>
                <a:rect l="0" t="0" r="r" b="b"/>
                <a:pathLst>
                  <a:path w="8" h="362">
                    <a:moveTo>
                      <a:pt x="8" y="6"/>
                    </a:moveTo>
                    <a:lnTo>
                      <a:pt x="8" y="40"/>
                    </a:lnTo>
                    <a:lnTo>
                      <a:pt x="8" y="42"/>
                    </a:lnTo>
                    <a:lnTo>
                      <a:pt x="7" y="44"/>
                    </a:lnTo>
                    <a:lnTo>
                      <a:pt x="5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8" y="6"/>
                    </a:lnTo>
                    <a:close/>
                    <a:moveTo>
                      <a:pt x="8" y="85"/>
                    </a:moveTo>
                    <a:lnTo>
                      <a:pt x="8" y="119"/>
                    </a:lnTo>
                    <a:lnTo>
                      <a:pt x="8" y="121"/>
                    </a:lnTo>
                    <a:lnTo>
                      <a:pt x="7" y="123"/>
                    </a:lnTo>
                    <a:lnTo>
                      <a:pt x="5" y="125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1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1" y="81"/>
                    </a:lnTo>
                    <a:lnTo>
                      <a:pt x="2" y="80"/>
                    </a:lnTo>
                    <a:lnTo>
                      <a:pt x="4" y="80"/>
                    </a:lnTo>
                    <a:lnTo>
                      <a:pt x="5" y="80"/>
                    </a:lnTo>
                    <a:lnTo>
                      <a:pt x="7" y="81"/>
                    </a:lnTo>
                    <a:lnTo>
                      <a:pt x="8" y="83"/>
                    </a:lnTo>
                    <a:lnTo>
                      <a:pt x="8" y="85"/>
                    </a:lnTo>
                    <a:lnTo>
                      <a:pt x="8" y="85"/>
                    </a:lnTo>
                    <a:close/>
                    <a:moveTo>
                      <a:pt x="8" y="165"/>
                    </a:moveTo>
                    <a:lnTo>
                      <a:pt x="8" y="199"/>
                    </a:lnTo>
                    <a:lnTo>
                      <a:pt x="8" y="201"/>
                    </a:lnTo>
                    <a:lnTo>
                      <a:pt x="7" y="203"/>
                    </a:lnTo>
                    <a:lnTo>
                      <a:pt x="5" y="204"/>
                    </a:lnTo>
                    <a:lnTo>
                      <a:pt x="4" y="204"/>
                    </a:lnTo>
                    <a:lnTo>
                      <a:pt x="2" y="204"/>
                    </a:lnTo>
                    <a:lnTo>
                      <a:pt x="1" y="203"/>
                    </a:lnTo>
                    <a:lnTo>
                      <a:pt x="0" y="201"/>
                    </a:lnTo>
                    <a:lnTo>
                      <a:pt x="0" y="199"/>
                    </a:lnTo>
                    <a:lnTo>
                      <a:pt x="0" y="165"/>
                    </a:lnTo>
                    <a:lnTo>
                      <a:pt x="0" y="163"/>
                    </a:lnTo>
                    <a:lnTo>
                      <a:pt x="1" y="161"/>
                    </a:lnTo>
                    <a:lnTo>
                      <a:pt x="2" y="159"/>
                    </a:lnTo>
                    <a:lnTo>
                      <a:pt x="4" y="159"/>
                    </a:lnTo>
                    <a:lnTo>
                      <a:pt x="5" y="159"/>
                    </a:lnTo>
                    <a:lnTo>
                      <a:pt x="7" y="161"/>
                    </a:lnTo>
                    <a:lnTo>
                      <a:pt x="8" y="163"/>
                    </a:lnTo>
                    <a:lnTo>
                      <a:pt x="8" y="165"/>
                    </a:lnTo>
                    <a:lnTo>
                      <a:pt x="8" y="165"/>
                    </a:lnTo>
                    <a:close/>
                    <a:moveTo>
                      <a:pt x="8" y="244"/>
                    </a:moveTo>
                    <a:lnTo>
                      <a:pt x="8" y="277"/>
                    </a:lnTo>
                    <a:lnTo>
                      <a:pt x="8" y="280"/>
                    </a:lnTo>
                    <a:lnTo>
                      <a:pt x="7" y="282"/>
                    </a:lnTo>
                    <a:lnTo>
                      <a:pt x="5" y="282"/>
                    </a:lnTo>
                    <a:lnTo>
                      <a:pt x="4" y="284"/>
                    </a:lnTo>
                    <a:lnTo>
                      <a:pt x="2" y="282"/>
                    </a:lnTo>
                    <a:lnTo>
                      <a:pt x="1" y="282"/>
                    </a:lnTo>
                    <a:lnTo>
                      <a:pt x="0" y="280"/>
                    </a:lnTo>
                    <a:lnTo>
                      <a:pt x="0" y="277"/>
                    </a:lnTo>
                    <a:lnTo>
                      <a:pt x="0" y="244"/>
                    </a:lnTo>
                    <a:lnTo>
                      <a:pt x="0" y="241"/>
                    </a:lnTo>
                    <a:lnTo>
                      <a:pt x="1" y="239"/>
                    </a:lnTo>
                    <a:lnTo>
                      <a:pt x="2" y="239"/>
                    </a:lnTo>
                    <a:lnTo>
                      <a:pt x="4" y="239"/>
                    </a:lnTo>
                    <a:lnTo>
                      <a:pt x="5" y="239"/>
                    </a:lnTo>
                    <a:lnTo>
                      <a:pt x="7" y="239"/>
                    </a:lnTo>
                    <a:lnTo>
                      <a:pt x="8" y="241"/>
                    </a:lnTo>
                    <a:lnTo>
                      <a:pt x="8" y="244"/>
                    </a:lnTo>
                    <a:lnTo>
                      <a:pt x="8" y="244"/>
                    </a:lnTo>
                    <a:close/>
                    <a:moveTo>
                      <a:pt x="8" y="322"/>
                    </a:moveTo>
                    <a:lnTo>
                      <a:pt x="8" y="356"/>
                    </a:lnTo>
                    <a:lnTo>
                      <a:pt x="8" y="358"/>
                    </a:lnTo>
                    <a:lnTo>
                      <a:pt x="7" y="360"/>
                    </a:lnTo>
                    <a:lnTo>
                      <a:pt x="5" y="362"/>
                    </a:lnTo>
                    <a:lnTo>
                      <a:pt x="4" y="362"/>
                    </a:lnTo>
                    <a:lnTo>
                      <a:pt x="2" y="362"/>
                    </a:lnTo>
                    <a:lnTo>
                      <a:pt x="1" y="360"/>
                    </a:lnTo>
                    <a:lnTo>
                      <a:pt x="0" y="358"/>
                    </a:lnTo>
                    <a:lnTo>
                      <a:pt x="0" y="356"/>
                    </a:lnTo>
                    <a:lnTo>
                      <a:pt x="0" y="322"/>
                    </a:lnTo>
                    <a:lnTo>
                      <a:pt x="0" y="320"/>
                    </a:lnTo>
                    <a:lnTo>
                      <a:pt x="1" y="318"/>
                    </a:lnTo>
                    <a:lnTo>
                      <a:pt x="2" y="318"/>
                    </a:lnTo>
                    <a:lnTo>
                      <a:pt x="4" y="316"/>
                    </a:lnTo>
                    <a:lnTo>
                      <a:pt x="5" y="318"/>
                    </a:lnTo>
                    <a:lnTo>
                      <a:pt x="7" y="318"/>
                    </a:lnTo>
                    <a:lnTo>
                      <a:pt x="8" y="320"/>
                    </a:lnTo>
                    <a:lnTo>
                      <a:pt x="8" y="322"/>
                    </a:lnTo>
                    <a:lnTo>
                      <a:pt x="8" y="322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8954C72-73F2-7973-AE8C-F0FF766B6E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76" y="1838"/>
                <a:ext cx="5" cy="327"/>
              </a:xfrm>
              <a:custGeom>
                <a:avLst/>
                <a:gdLst/>
                <a:ahLst/>
                <a:cxnLst>
                  <a:cxn ang="0">
                    <a:pos x="8" y="42"/>
                  </a:cxn>
                  <a:cxn ang="0">
                    <a:pos x="4" y="45"/>
                  </a:cxn>
                  <a:cxn ang="0">
                    <a:pos x="0" y="42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8" y="4"/>
                  </a:cxn>
                  <a:cxn ang="0">
                    <a:pos x="8" y="85"/>
                  </a:cxn>
                  <a:cxn ang="0">
                    <a:pos x="7" y="123"/>
                  </a:cxn>
                  <a:cxn ang="0">
                    <a:pos x="2" y="125"/>
                  </a:cxn>
                  <a:cxn ang="0">
                    <a:pos x="0" y="119"/>
                  </a:cxn>
                  <a:cxn ang="0">
                    <a:pos x="1" y="81"/>
                  </a:cxn>
                  <a:cxn ang="0">
                    <a:pos x="5" y="80"/>
                  </a:cxn>
                  <a:cxn ang="0">
                    <a:pos x="8" y="85"/>
                  </a:cxn>
                  <a:cxn ang="0">
                    <a:pos x="8" y="199"/>
                  </a:cxn>
                  <a:cxn ang="0">
                    <a:pos x="5" y="204"/>
                  </a:cxn>
                  <a:cxn ang="0">
                    <a:pos x="1" y="203"/>
                  </a:cxn>
                  <a:cxn ang="0">
                    <a:pos x="0" y="165"/>
                  </a:cxn>
                  <a:cxn ang="0">
                    <a:pos x="2" y="159"/>
                  </a:cxn>
                  <a:cxn ang="0">
                    <a:pos x="7" y="161"/>
                  </a:cxn>
                  <a:cxn ang="0">
                    <a:pos x="8" y="165"/>
                  </a:cxn>
                  <a:cxn ang="0">
                    <a:pos x="8" y="280"/>
                  </a:cxn>
                  <a:cxn ang="0">
                    <a:pos x="4" y="284"/>
                  </a:cxn>
                  <a:cxn ang="0">
                    <a:pos x="0" y="280"/>
                  </a:cxn>
                  <a:cxn ang="0">
                    <a:pos x="0" y="241"/>
                  </a:cxn>
                  <a:cxn ang="0">
                    <a:pos x="4" y="239"/>
                  </a:cxn>
                  <a:cxn ang="0">
                    <a:pos x="8" y="241"/>
                  </a:cxn>
                  <a:cxn ang="0">
                    <a:pos x="8" y="322"/>
                  </a:cxn>
                  <a:cxn ang="0">
                    <a:pos x="7" y="360"/>
                  </a:cxn>
                  <a:cxn ang="0">
                    <a:pos x="2" y="362"/>
                  </a:cxn>
                  <a:cxn ang="0">
                    <a:pos x="0" y="356"/>
                  </a:cxn>
                  <a:cxn ang="0">
                    <a:pos x="1" y="318"/>
                  </a:cxn>
                  <a:cxn ang="0">
                    <a:pos x="5" y="318"/>
                  </a:cxn>
                  <a:cxn ang="0">
                    <a:pos x="8" y="322"/>
                  </a:cxn>
                  <a:cxn ang="0">
                    <a:pos x="8" y="436"/>
                  </a:cxn>
                  <a:cxn ang="0">
                    <a:pos x="5" y="441"/>
                  </a:cxn>
                  <a:cxn ang="0">
                    <a:pos x="1" y="439"/>
                  </a:cxn>
                  <a:cxn ang="0">
                    <a:pos x="0" y="401"/>
                  </a:cxn>
                  <a:cxn ang="0">
                    <a:pos x="2" y="396"/>
                  </a:cxn>
                  <a:cxn ang="0">
                    <a:pos x="7" y="398"/>
                  </a:cxn>
                  <a:cxn ang="0">
                    <a:pos x="8" y="401"/>
                  </a:cxn>
                  <a:cxn ang="0">
                    <a:pos x="8" y="517"/>
                  </a:cxn>
                  <a:cxn ang="0">
                    <a:pos x="4" y="521"/>
                  </a:cxn>
                  <a:cxn ang="0">
                    <a:pos x="0" y="517"/>
                  </a:cxn>
                  <a:cxn ang="0">
                    <a:pos x="0" y="479"/>
                  </a:cxn>
                  <a:cxn ang="0">
                    <a:pos x="4" y="475"/>
                  </a:cxn>
                  <a:cxn ang="0">
                    <a:pos x="8" y="479"/>
                  </a:cxn>
                  <a:cxn ang="0">
                    <a:pos x="8" y="560"/>
                  </a:cxn>
                  <a:cxn ang="0">
                    <a:pos x="7" y="598"/>
                  </a:cxn>
                  <a:cxn ang="0">
                    <a:pos x="2" y="598"/>
                  </a:cxn>
                  <a:cxn ang="0">
                    <a:pos x="0" y="593"/>
                  </a:cxn>
                  <a:cxn ang="0">
                    <a:pos x="1" y="555"/>
                  </a:cxn>
                  <a:cxn ang="0">
                    <a:pos x="5" y="555"/>
                  </a:cxn>
                  <a:cxn ang="0">
                    <a:pos x="8" y="560"/>
                  </a:cxn>
                  <a:cxn ang="0">
                    <a:pos x="8" y="649"/>
                  </a:cxn>
                  <a:cxn ang="0">
                    <a:pos x="5" y="654"/>
                  </a:cxn>
                  <a:cxn ang="0">
                    <a:pos x="1" y="653"/>
                  </a:cxn>
                  <a:cxn ang="0">
                    <a:pos x="0" y="638"/>
                  </a:cxn>
                  <a:cxn ang="0">
                    <a:pos x="2" y="634"/>
                  </a:cxn>
                  <a:cxn ang="0">
                    <a:pos x="7" y="634"/>
                  </a:cxn>
                  <a:cxn ang="0">
                    <a:pos x="8" y="638"/>
                  </a:cxn>
                </a:cxnLst>
                <a:rect l="0" t="0" r="r" b="b"/>
                <a:pathLst>
                  <a:path w="8" h="654">
                    <a:moveTo>
                      <a:pt x="8" y="6"/>
                    </a:moveTo>
                    <a:lnTo>
                      <a:pt x="8" y="40"/>
                    </a:lnTo>
                    <a:lnTo>
                      <a:pt x="8" y="42"/>
                    </a:lnTo>
                    <a:lnTo>
                      <a:pt x="7" y="44"/>
                    </a:lnTo>
                    <a:lnTo>
                      <a:pt x="5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8" y="6"/>
                    </a:lnTo>
                    <a:close/>
                    <a:moveTo>
                      <a:pt x="8" y="85"/>
                    </a:moveTo>
                    <a:lnTo>
                      <a:pt x="8" y="119"/>
                    </a:lnTo>
                    <a:lnTo>
                      <a:pt x="8" y="121"/>
                    </a:lnTo>
                    <a:lnTo>
                      <a:pt x="7" y="123"/>
                    </a:lnTo>
                    <a:lnTo>
                      <a:pt x="5" y="125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1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1" y="81"/>
                    </a:lnTo>
                    <a:lnTo>
                      <a:pt x="2" y="80"/>
                    </a:lnTo>
                    <a:lnTo>
                      <a:pt x="4" y="80"/>
                    </a:lnTo>
                    <a:lnTo>
                      <a:pt x="5" y="80"/>
                    </a:lnTo>
                    <a:lnTo>
                      <a:pt x="7" y="81"/>
                    </a:lnTo>
                    <a:lnTo>
                      <a:pt x="8" y="83"/>
                    </a:lnTo>
                    <a:lnTo>
                      <a:pt x="8" y="85"/>
                    </a:lnTo>
                    <a:lnTo>
                      <a:pt x="8" y="85"/>
                    </a:lnTo>
                    <a:close/>
                    <a:moveTo>
                      <a:pt x="8" y="165"/>
                    </a:moveTo>
                    <a:lnTo>
                      <a:pt x="8" y="199"/>
                    </a:lnTo>
                    <a:lnTo>
                      <a:pt x="8" y="201"/>
                    </a:lnTo>
                    <a:lnTo>
                      <a:pt x="7" y="203"/>
                    </a:lnTo>
                    <a:lnTo>
                      <a:pt x="5" y="204"/>
                    </a:lnTo>
                    <a:lnTo>
                      <a:pt x="4" y="204"/>
                    </a:lnTo>
                    <a:lnTo>
                      <a:pt x="2" y="204"/>
                    </a:lnTo>
                    <a:lnTo>
                      <a:pt x="1" y="203"/>
                    </a:lnTo>
                    <a:lnTo>
                      <a:pt x="0" y="201"/>
                    </a:lnTo>
                    <a:lnTo>
                      <a:pt x="0" y="199"/>
                    </a:lnTo>
                    <a:lnTo>
                      <a:pt x="0" y="165"/>
                    </a:lnTo>
                    <a:lnTo>
                      <a:pt x="0" y="163"/>
                    </a:lnTo>
                    <a:lnTo>
                      <a:pt x="1" y="161"/>
                    </a:lnTo>
                    <a:lnTo>
                      <a:pt x="2" y="159"/>
                    </a:lnTo>
                    <a:lnTo>
                      <a:pt x="4" y="159"/>
                    </a:lnTo>
                    <a:lnTo>
                      <a:pt x="5" y="159"/>
                    </a:lnTo>
                    <a:lnTo>
                      <a:pt x="7" y="161"/>
                    </a:lnTo>
                    <a:lnTo>
                      <a:pt x="8" y="163"/>
                    </a:lnTo>
                    <a:lnTo>
                      <a:pt x="8" y="165"/>
                    </a:lnTo>
                    <a:lnTo>
                      <a:pt x="8" y="165"/>
                    </a:lnTo>
                    <a:close/>
                    <a:moveTo>
                      <a:pt x="8" y="244"/>
                    </a:moveTo>
                    <a:lnTo>
                      <a:pt x="8" y="277"/>
                    </a:lnTo>
                    <a:lnTo>
                      <a:pt x="8" y="280"/>
                    </a:lnTo>
                    <a:lnTo>
                      <a:pt x="7" y="282"/>
                    </a:lnTo>
                    <a:lnTo>
                      <a:pt x="5" y="282"/>
                    </a:lnTo>
                    <a:lnTo>
                      <a:pt x="4" y="284"/>
                    </a:lnTo>
                    <a:lnTo>
                      <a:pt x="2" y="282"/>
                    </a:lnTo>
                    <a:lnTo>
                      <a:pt x="1" y="282"/>
                    </a:lnTo>
                    <a:lnTo>
                      <a:pt x="0" y="280"/>
                    </a:lnTo>
                    <a:lnTo>
                      <a:pt x="0" y="277"/>
                    </a:lnTo>
                    <a:lnTo>
                      <a:pt x="0" y="244"/>
                    </a:lnTo>
                    <a:lnTo>
                      <a:pt x="0" y="241"/>
                    </a:lnTo>
                    <a:lnTo>
                      <a:pt x="1" y="239"/>
                    </a:lnTo>
                    <a:lnTo>
                      <a:pt x="2" y="239"/>
                    </a:lnTo>
                    <a:lnTo>
                      <a:pt x="4" y="239"/>
                    </a:lnTo>
                    <a:lnTo>
                      <a:pt x="5" y="239"/>
                    </a:lnTo>
                    <a:lnTo>
                      <a:pt x="7" y="239"/>
                    </a:lnTo>
                    <a:lnTo>
                      <a:pt x="8" y="241"/>
                    </a:lnTo>
                    <a:lnTo>
                      <a:pt x="8" y="244"/>
                    </a:lnTo>
                    <a:lnTo>
                      <a:pt x="8" y="244"/>
                    </a:lnTo>
                    <a:close/>
                    <a:moveTo>
                      <a:pt x="8" y="322"/>
                    </a:moveTo>
                    <a:lnTo>
                      <a:pt x="8" y="356"/>
                    </a:lnTo>
                    <a:lnTo>
                      <a:pt x="8" y="358"/>
                    </a:lnTo>
                    <a:lnTo>
                      <a:pt x="7" y="360"/>
                    </a:lnTo>
                    <a:lnTo>
                      <a:pt x="5" y="362"/>
                    </a:lnTo>
                    <a:lnTo>
                      <a:pt x="4" y="362"/>
                    </a:lnTo>
                    <a:lnTo>
                      <a:pt x="2" y="362"/>
                    </a:lnTo>
                    <a:lnTo>
                      <a:pt x="1" y="360"/>
                    </a:lnTo>
                    <a:lnTo>
                      <a:pt x="0" y="358"/>
                    </a:lnTo>
                    <a:lnTo>
                      <a:pt x="0" y="356"/>
                    </a:lnTo>
                    <a:lnTo>
                      <a:pt x="0" y="322"/>
                    </a:lnTo>
                    <a:lnTo>
                      <a:pt x="0" y="320"/>
                    </a:lnTo>
                    <a:lnTo>
                      <a:pt x="1" y="318"/>
                    </a:lnTo>
                    <a:lnTo>
                      <a:pt x="2" y="318"/>
                    </a:lnTo>
                    <a:lnTo>
                      <a:pt x="4" y="316"/>
                    </a:lnTo>
                    <a:lnTo>
                      <a:pt x="5" y="318"/>
                    </a:lnTo>
                    <a:lnTo>
                      <a:pt x="7" y="318"/>
                    </a:lnTo>
                    <a:lnTo>
                      <a:pt x="8" y="320"/>
                    </a:lnTo>
                    <a:lnTo>
                      <a:pt x="8" y="322"/>
                    </a:lnTo>
                    <a:lnTo>
                      <a:pt x="8" y="322"/>
                    </a:lnTo>
                    <a:close/>
                    <a:moveTo>
                      <a:pt x="8" y="401"/>
                    </a:moveTo>
                    <a:lnTo>
                      <a:pt x="8" y="436"/>
                    </a:lnTo>
                    <a:lnTo>
                      <a:pt x="8" y="437"/>
                    </a:lnTo>
                    <a:lnTo>
                      <a:pt x="7" y="439"/>
                    </a:lnTo>
                    <a:lnTo>
                      <a:pt x="5" y="441"/>
                    </a:lnTo>
                    <a:lnTo>
                      <a:pt x="4" y="441"/>
                    </a:lnTo>
                    <a:lnTo>
                      <a:pt x="2" y="441"/>
                    </a:lnTo>
                    <a:lnTo>
                      <a:pt x="1" y="439"/>
                    </a:lnTo>
                    <a:lnTo>
                      <a:pt x="0" y="437"/>
                    </a:lnTo>
                    <a:lnTo>
                      <a:pt x="0" y="436"/>
                    </a:lnTo>
                    <a:lnTo>
                      <a:pt x="0" y="401"/>
                    </a:lnTo>
                    <a:lnTo>
                      <a:pt x="0" y="400"/>
                    </a:lnTo>
                    <a:lnTo>
                      <a:pt x="1" y="398"/>
                    </a:lnTo>
                    <a:lnTo>
                      <a:pt x="2" y="396"/>
                    </a:lnTo>
                    <a:lnTo>
                      <a:pt x="4" y="396"/>
                    </a:lnTo>
                    <a:lnTo>
                      <a:pt x="5" y="396"/>
                    </a:lnTo>
                    <a:lnTo>
                      <a:pt x="7" y="398"/>
                    </a:lnTo>
                    <a:lnTo>
                      <a:pt x="8" y="400"/>
                    </a:lnTo>
                    <a:lnTo>
                      <a:pt x="8" y="401"/>
                    </a:lnTo>
                    <a:lnTo>
                      <a:pt x="8" y="401"/>
                    </a:lnTo>
                    <a:close/>
                    <a:moveTo>
                      <a:pt x="8" y="481"/>
                    </a:moveTo>
                    <a:lnTo>
                      <a:pt x="8" y="515"/>
                    </a:lnTo>
                    <a:lnTo>
                      <a:pt x="8" y="517"/>
                    </a:lnTo>
                    <a:lnTo>
                      <a:pt x="7" y="519"/>
                    </a:lnTo>
                    <a:lnTo>
                      <a:pt x="5" y="521"/>
                    </a:lnTo>
                    <a:lnTo>
                      <a:pt x="4" y="521"/>
                    </a:lnTo>
                    <a:lnTo>
                      <a:pt x="2" y="521"/>
                    </a:lnTo>
                    <a:lnTo>
                      <a:pt x="1" y="519"/>
                    </a:lnTo>
                    <a:lnTo>
                      <a:pt x="0" y="517"/>
                    </a:lnTo>
                    <a:lnTo>
                      <a:pt x="0" y="515"/>
                    </a:lnTo>
                    <a:lnTo>
                      <a:pt x="0" y="481"/>
                    </a:lnTo>
                    <a:lnTo>
                      <a:pt x="0" y="479"/>
                    </a:lnTo>
                    <a:lnTo>
                      <a:pt x="1" y="477"/>
                    </a:lnTo>
                    <a:lnTo>
                      <a:pt x="2" y="475"/>
                    </a:lnTo>
                    <a:lnTo>
                      <a:pt x="4" y="475"/>
                    </a:lnTo>
                    <a:lnTo>
                      <a:pt x="5" y="475"/>
                    </a:lnTo>
                    <a:lnTo>
                      <a:pt x="7" y="477"/>
                    </a:lnTo>
                    <a:lnTo>
                      <a:pt x="8" y="479"/>
                    </a:lnTo>
                    <a:lnTo>
                      <a:pt x="8" y="481"/>
                    </a:lnTo>
                    <a:lnTo>
                      <a:pt x="8" y="481"/>
                    </a:lnTo>
                    <a:close/>
                    <a:moveTo>
                      <a:pt x="8" y="560"/>
                    </a:moveTo>
                    <a:lnTo>
                      <a:pt x="8" y="593"/>
                    </a:lnTo>
                    <a:lnTo>
                      <a:pt x="8" y="596"/>
                    </a:lnTo>
                    <a:lnTo>
                      <a:pt x="7" y="598"/>
                    </a:lnTo>
                    <a:lnTo>
                      <a:pt x="5" y="598"/>
                    </a:lnTo>
                    <a:lnTo>
                      <a:pt x="4" y="600"/>
                    </a:lnTo>
                    <a:lnTo>
                      <a:pt x="2" y="598"/>
                    </a:lnTo>
                    <a:lnTo>
                      <a:pt x="1" y="598"/>
                    </a:lnTo>
                    <a:lnTo>
                      <a:pt x="0" y="596"/>
                    </a:lnTo>
                    <a:lnTo>
                      <a:pt x="0" y="593"/>
                    </a:lnTo>
                    <a:lnTo>
                      <a:pt x="0" y="560"/>
                    </a:lnTo>
                    <a:lnTo>
                      <a:pt x="0" y="557"/>
                    </a:lnTo>
                    <a:lnTo>
                      <a:pt x="1" y="555"/>
                    </a:lnTo>
                    <a:lnTo>
                      <a:pt x="2" y="555"/>
                    </a:lnTo>
                    <a:lnTo>
                      <a:pt x="4" y="555"/>
                    </a:lnTo>
                    <a:lnTo>
                      <a:pt x="5" y="555"/>
                    </a:lnTo>
                    <a:lnTo>
                      <a:pt x="7" y="555"/>
                    </a:lnTo>
                    <a:lnTo>
                      <a:pt x="8" y="557"/>
                    </a:lnTo>
                    <a:lnTo>
                      <a:pt x="8" y="560"/>
                    </a:lnTo>
                    <a:lnTo>
                      <a:pt x="8" y="560"/>
                    </a:lnTo>
                    <a:close/>
                    <a:moveTo>
                      <a:pt x="8" y="638"/>
                    </a:moveTo>
                    <a:lnTo>
                      <a:pt x="8" y="649"/>
                    </a:lnTo>
                    <a:lnTo>
                      <a:pt x="8" y="651"/>
                    </a:lnTo>
                    <a:lnTo>
                      <a:pt x="7" y="653"/>
                    </a:lnTo>
                    <a:lnTo>
                      <a:pt x="5" y="654"/>
                    </a:lnTo>
                    <a:lnTo>
                      <a:pt x="4" y="654"/>
                    </a:lnTo>
                    <a:lnTo>
                      <a:pt x="2" y="654"/>
                    </a:lnTo>
                    <a:lnTo>
                      <a:pt x="1" y="653"/>
                    </a:lnTo>
                    <a:lnTo>
                      <a:pt x="0" y="651"/>
                    </a:lnTo>
                    <a:lnTo>
                      <a:pt x="0" y="649"/>
                    </a:lnTo>
                    <a:lnTo>
                      <a:pt x="0" y="638"/>
                    </a:lnTo>
                    <a:lnTo>
                      <a:pt x="0" y="636"/>
                    </a:lnTo>
                    <a:lnTo>
                      <a:pt x="1" y="634"/>
                    </a:lnTo>
                    <a:lnTo>
                      <a:pt x="2" y="634"/>
                    </a:lnTo>
                    <a:lnTo>
                      <a:pt x="4" y="633"/>
                    </a:lnTo>
                    <a:lnTo>
                      <a:pt x="5" y="634"/>
                    </a:lnTo>
                    <a:lnTo>
                      <a:pt x="7" y="634"/>
                    </a:lnTo>
                    <a:lnTo>
                      <a:pt x="8" y="636"/>
                    </a:lnTo>
                    <a:lnTo>
                      <a:pt x="8" y="638"/>
                    </a:lnTo>
                    <a:lnTo>
                      <a:pt x="8" y="638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367E6AC4-F029-A8DD-31FD-114D8373D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1754"/>
                <a:ext cx="102" cy="1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18">
                <a:extLst>
                  <a:ext uri="{FF2B5EF4-FFF2-40B4-BE49-F238E27FC236}">
                    <a16:creationId xmlns:a16="http://schemas.microsoft.com/office/drawing/2014/main" id="{5CD262A5-B9B6-9F4B-37CD-D9B6D19F9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" y="1786"/>
                <a:ext cx="39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19">
                <a:extLst>
                  <a:ext uri="{FF2B5EF4-FFF2-40B4-BE49-F238E27FC236}">
                    <a16:creationId xmlns:a16="http://schemas.microsoft.com/office/drawing/2014/main" id="{8EF6AC1B-8D9A-35BA-41BD-329FE87B8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0" y="1786"/>
                <a:ext cx="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21">
                <a:extLst>
                  <a:ext uri="{FF2B5EF4-FFF2-40B4-BE49-F238E27FC236}">
                    <a16:creationId xmlns:a16="http://schemas.microsoft.com/office/drawing/2014/main" id="{CFCC1857-133A-735F-7CCA-D76382A70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" y="2012"/>
                <a:ext cx="103" cy="1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Rectangle 23">
                <a:extLst>
                  <a:ext uri="{FF2B5EF4-FFF2-40B4-BE49-F238E27FC236}">
                    <a16:creationId xmlns:a16="http://schemas.microsoft.com/office/drawing/2014/main" id="{7B3784CC-026E-0757-CD74-AC9CDC835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043"/>
                <a:ext cx="240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24">
                <a:extLst>
                  <a:ext uri="{FF2B5EF4-FFF2-40B4-BE49-F238E27FC236}">
                    <a16:creationId xmlns:a16="http://schemas.microsoft.com/office/drawing/2014/main" id="{3F660B43-26DF-CB94-B657-6F0750DD6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2" y="1883"/>
                <a:ext cx="103" cy="17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25">
                <a:extLst>
                  <a:ext uri="{FF2B5EF4-FFF2-40B4-BE49-F238E27FC236}">
                    <a16:creationId xmlns:a16="http://schemas.microsoft.com/office/drawing/2014/main" id="{E2B645B8-D9C0-B8EE-6798-73AD6DE93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1905"/>
                <a:ext cx="44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26">
                <a:extLst>
                  <a:ext uri="{FF2B5EF4-FFF2-40B4-BE49-F238E27FC236}">
                    <a16:creationId xmlns:a16="http://schemas.microsoft.com/office/drawing/2014/main" id="{DBD8DC1E-0114-C969-08CB-B5176BFDE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1" y="1905"/>
                <a:ext cx="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 27">
                <a:extLst>
                  <a:ext uri="{FF2B5EF4-FFF2-40B4-BE49-F238E27FC236}">
                    <a16:creationId xmlns:a16="http://schemas.microsoft.com/office/drawing/2014/main" id="{6C512B83-896D-DCA0-CF26-E9BA54CF7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6" y="2098"/>
                <a:ext cx="102" cy="17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28">
                <a:extLst>
                  <a:ext uri="{FF2B5EF4-FFF2-40B4-BE49-F238E27FC236}">
                    <a16:creationId xmlns:a16="http://schemas.microsoft.com/office/drawing/2014/main" id="{A06BC7A5-A038-000C-240E-4F0EDEFC5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9" y="2120"/>
                <a:ext cx="24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 29">
                <a:extLst>
                  <a:ext uri="{FF2B5EF4-FFF2-40B4-BE49-F238E27FC236}">
                    <a16:creationId xmlns:a16="http://schemas.microsoft.com/office/drawing/2014/main" id="{DB4B57E6-BE50-8F07-0ED7-454DFBA3B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9" y="2120"/>
                <a:ext cx="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31">
                <a:extLst>
                  <a:ext uri="{FF2B5EF4-FFF2-40B4-BE49-F238E27FC236}">
                    <a16:creationId xmlns:a16="http://schemas.microsoft.com/office/drawing/2014/main" id="{6186A7AE-9771-DCE2-17FB-0307A7E4C7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5" y="1868"/>
                <a:ext cx="252" cy="65"/>
              </a:xfrm>
              <a:custGeom>
                <a:avLst/>
                <a:gdLst/>
                <a:ahLst/>
                <a:cxnLst>
                  <a:cxn ang="0">
                    <a:pos x="50" y="52"/>
                  </a:cxn>
                  <a:cxn ang="0">
                    <a:pos x="55" y="59"/>
                  </a:cxn>
                  <a:cxn ang="0">
                    <a:pos x="50" y="66"/>
                  </a:cxn>
                  <a:cxn ang="0">
                    <a:pos x="10" y="65"/>
                  </a:cxn>
                  <a:cxn ang="0">
                    <a:pos x="7" y="59"/>
                  </a:cxn>
                  <a:cxn ang="0">
                    <a:pos x="10" y="52"/>
                  </a:cxn>
                  <a:cxn ang="0">
                    <a:pos x="96" y="54"/>
                  </a:cxn>
                  <a:cxn ang="0">
                    <a:pos x="137" y="57"/>
                  </a:cxn>
                  <a:cxn ang="0">
                    <a:pos x="138" y="65"/>
                  </a:cxn>
                  <a:cxn ang="0">
                    <a:pos x="132" y="70"/>
                  </a:cxn>
                  <a:cxn ang="0">
                    <a:pos x="92" y="66"/>
                  </a:cxn>
                  <a:cxn ang="0">
                    <a:pos x="91" y="57"/>
                  </a:cxn>
                  <a:cxn ang="0">
                    <a:pos x="96" y="54"/>
                  </a:cxn>
                  <a:cxn ang="0">
                    <a:pos x="215" y="57"/>
                  </a:cxn>
                  <a:cxn ang="0">
                    <a:pos x="221" y="61"/>
                  </a:cxn>
                  <a:cxn ang="0">
                    <a:pos x="220" y="70"/>
                  </a:cxn>
                  <a:cxn ang="0">
                    <a:pos x="180" y="70"/>
                  </a:cxn>
                  <a:cxn ang="0">
                    <a:pos x="175" y="66"/>
                  </a:cxn>
                  <a:cxn ang="0">
                    <a:pos x="175" y="57"/>
                  </a:cxn>
                  <a:cxn ang="0">
                    <a:pos x="180" y="56"/>
                  </a:cxn>
                  <a:cxn ang="0">
                    <a:pos x="302" y="59"/>
                  </a:cxn>
                  <a:cxn ang="0">
                    <a:pos x="306" y="66"/>
                  </a:cxn>
                  <a:cxn ang="0">
                    <a:pos x="302" y="74"/>
                  </a:cxn>
                  <a:cxn ang="0">
                    <a:pos x="261" y="72"/>
                  </a:cxn>
                  <a:cxn ang="0">
                    <a:pos x="259" y="65"/>
                  </a:cxn>
                  <a:cxn ang="0">
                    <a:pos x="261" y="59"/>
                  </a:cxn>
                  <a:cxn ang="0">
                    <a:pos x="348" y="61"/>
                  </a:cxn>
                  <a:cxn ang="0">
                    <a:pos x="388" y="63"/>
                  </a:cxn>
                  <a:cxn ang="0">
                    <a:pos x="389" y="72"/>
                  </a:cxn>
                  <a:cxn ang="0">
                    <a:pos x="383" y="76"/>
                  </a:cxn>
                  <a:cxn ang="0">
                    <a:pos x="343" y="74"/>
                  </a:cxn>
                  <a:cxn ang="0">
                    <a:pos x="342" y="65"/>
                  </a:cxn>
                  <a:cxn ang="0">
                    <a:pos x="348" y="61"/>
                  </a:cxn>
                  <a:cxn ang="0">
                    <a:pos x="467" y="63"/>
                  </a:cxn>
                  <a:cxn ang="0">
                    <a:pos x="472" y="68"/>
                  </a:cxn>
                  <a:cxn ang="0">
                    <a:pos x="471" y="77"/>
                  </a:cxn>
                  <a:cxn ang="0">
                    <a:pos x="431" y="77"/>
                  </a:cxn>
                  <a:cxn ang="0">
                    <a:pos x="425" y="72"/>
                  </a:cxn>
                  <a:cxn ang="0">
                    <a:pos x="426" y="65"/>
                  </a:cxn>
                  <a:cxn ang="0">
                    <a:pos x="431" y="63"/>
                  </a:cxn>
                  <a:cxn ang="0">
                    <a:pos x="82" y="1"/>
                  </a:cxn>
                  <a:cxn ang="0">
                    <a:pos x="89" y="1"/>
                  </a:cxn>
                  <a:cxn ang="0">
                    <a:pos x="91" y="10"/>
                  </a:cxn>
                  <a:cxn ang="0">
                    <a:pos x="16" y="65"/>
                  </a:cxn>
                  <a:cxn ang="0">
                    <a:pos x="88" y="108"/>
                  </a:cxn>
                  <a:cxn ang="0">
                    <a:pos x="89" y="117"/>
                  </a:cxn>
                  <a:cxn ang="0">
                    <a:pos x="82" y="121"/>
                  </a:cxn>
                  <a:cxn ang="0">
                    <a:pos x="425" y="10"/>
                  </a:cxn>
                  <a:cxn ang="0">
                    <a:pos x="421" y="130"/>
                  </a:cxn>
                  <a:cxn ang="0">
                    <a:pos x="415" y="126"/>
                  </a:cxn>
                  <a:cxn ang="0">
                    <a:pos x="415" y="117"/>
                  </a:cxn>
                  <a:cxn ang="0">
                    <a:pos x="490" y="77"/>
                  </a:cxn>
                  <a:cxn ang="0">
                    <a:pos x="416" y="19"/>
                  </a:cxn>
                  <a:cxn ang="0">
                    <a:pos x="419" y="10"/>
                  </a:cxn>
                  <a:cxn ang="0">
                    <a:pos x="425" y="10"/>
                  </a:cxn>
                </a:cxnLst>
                <a:rect l="0" t="0" r="r" b="b"/>
                <a:pathLst>
                  <a:path w="505" h="130">
                    <a:moveTo>
                      <a:pt x="13" y="52"/>
                    </a:moveTo>
                    <a:lnTo>
                      <a:pt x="49" y="52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5" y="57"/>
                    </a:lnTo>
                    <a:lnTo>
                      <a:pt x="55" y="59"/>
                    </a:lnTo>
                    <a:lnTo>
                      <a:pt x="55" y="63"/>
                    </a:lnTo>
                    <a:lnTo>
                      <a:pt x="53" y="65"/>
                    </a:lnTo>
                    <a:lnTo>
                      <a:pt x="50" y="66"/>
                    </a:lnTo>
                    <a:lnTo>
                      <a:pt x="49" y="66"/>
                    </a:lnTo>
                    <a:lnTo>
                      <a:pt x="13" y="66"/>
                    </a:lnTo>
                    <a:lnTo>
                      <a:pt x="10" y="65"/>
                    </a:lnTo>
                    <a:lnTo>
                      <a:pt x="9" y="65"/>
                    </a:lnTo>
                    <a:lnTo>
                      <a:pt x="7" y="61"/>
                    </a:lnTo>
                    <a:lnTo>
                      <a:pt x="7" y="59"/>
                    </a:lnTo>
                    <a:lnTo>
                      <a:pt x="7" y="56"/>
                    </a:lnTo>
                    <a:lnTo>
                      <a:pt x="9" y="54"/>
                    </a:lnTo>
                    <a:lnTo>
                      <a:pt x="10" y="52"/>
                    </a:lnTo>
                    <a:lnTo>
                      <a:pt x="13" y="52"/>
                    </a:lnTo>
                    <a:lnTo>
                      <a:pt x="13" y="52"/>
                    </a:lnTo>
                    <a:close/>
                    <a:moveTo>
                      <a:pt x="96" y="54"/>
                    </a:moveTo>
                    <a:lnTo>
                      <a:pt x="132" y="54"/>
                    </a:lnTo>
                    <a:lnTo>
                      <a:pt x="135" y="56"/>
                    </a:lnTo>
                    <a:lnTo>
                      <a:pt x="137" y="57"/>
                    </a:lnTo>
                    <a:lnTo>
                      <a:pt x="138" y="59"/>
                    </a:lnTo>
                    <a:lnTo>
                      <a:pt x="138" y="63"/>
                    </a:lnTo>
                    <a:lnTo>
                      <a:pt x="138" y="65"/>
                    </a:lnTo>
                    <a:lnTo>
                      <a:pt x="137" y="66"/>
                    </a:lnTo>
                    <a:lnTo>
                      <a:pt x="135" y="68"/>
                    </a:lnTo>
                    <a:lnTo>
                      <a:pt x="132" y="70"/>
                    </a:lnTo>
                    <a:lnTo>
                      <a:pt x="96" y="68"/>
                    </a:lnTo>
                    <a:lnTo>
                      <a:pt x="93" y="68"/>
                    </a:lnTo>
                    <a:lnTo>
                      <a:pt x="92" y="66"/>
                    </a:lnTo>
                    <a:lnTo>
                      <a:pt x="91" y="63"/>
                    </a:lnTo>
                    <a:lnTo>
                      <a:pt x="91" y="61"/>
                    </a:lnTo>
                    <a:lnTo>
                      <a:pt x="91" y="57"/>
                    </a:lnTo>
                    <a:lnTo>
                      <a:pt x="92" y="56"/>
                    </a:lnTo>
                    <a:lnTo>
                      <a:pt x="95" y="54"/>
                    </a:lnTo>
                    <a:lnTo>
                      <a:pt x="96" y="54"/>
                    </a:lnTo>
                    <a:lnTo>
                      <a:pt x="96" y="54"/>
                    </a:lnTo>
                    <a:close/>
                    <a:moveTo>
                      <a:pt x="180" y="56"/>
                    </a:moveTo>
                    <a:lnTo>
                      <a:pt x="215" y="57"/>
                    </a:lnTo>
                    <a:lnTo>
                      <a:pt x="218" y="57"/>
                    </a:lnTo>
                    <a:lnTo>
                      <a:pt x="220" y="59"/>
                    </a:lnTo>
                    <a:lnTo>
                      <a:pt x="221" y="61"/>
                    </a:lnTo>
                    <a:lnTo>
                      <a:pt x="223" y="65"/>
                    </a:lnTo>
                    <a:lnTo>
                      <a:pt x="221" y="66"/>
                    </a:lnTo>
                    <a:lnTo>
                      <a:pt x="220" y="70"/>
                    </a:lnTo>
                    <a:lnTo>
                      <a:pt x="218" y="72"/>
                    </a:lnTo>
                    <a:lnTo>
                      <a:pt x="215" y="72"/>
                    </a:lnTo>
                    <a:lnTo>
                      <a:pt x="180" y="70"/>
                    </a:lnTo>
                    <a:lnTo>
                      <a:pt x="178" y="70"/>
                    </a:lnTo>
                    <a:lnTo>
                      <a:pt x="175" y="68"/>
                    </a:lnTo>
                    <a:lnTo>
                      <a:pt x="175" y="66"/>
                    </a:lnTo>
                    <a:lnTo>
                      <a:pt x="174" y="63"/>
                    </a:lnTo>
                    <a:lnTo>
                      <a:pt x="175" y="59"/>
                    </a:lnTo>
                    <a:lnTo>
                      <a:pt x="175" y="57"/>
                    </a:lnTo>
                    <a:lnTo>
                      <a:pt x="178" y="56"/>
                    </a:lnTo>
                    <a:lnTo>
                      <a:pt x="180" y="56"/>
                    </a:lnTo>
                    <a:lnTo>
                      <a:pt x="180" y="56"/>
                    </a:lnTo>
                    <a:close/>
                    <a:moveTo>
                      <a:pt x="264" y="57"/>
                    </a:moveTo>
                    <a:lnTo>
                      <a:pt x="300" y="59"/>
                    </a:lnTo>
                    <a:lnTo>
                      <a:pt x="302" y="59"/>
                    </a:lnTo>
                    <a:lnTo>
                      <a:pt x="304" y="61"/>
                    </a:lnTo>
                    <a:lnTo>
                      <a:pt x="306" y="63"/>
                    </a:lnTo>
                    <a:lnTo>
                      <a:pt x="306" y="66"/>
                    </a:lnTo>
                    <a:lnTo>
                      <a:pt x="304" y="70"/>
                    </a:lnTo>
                    <a:lnTo>
                      <a:pt x="304" y="72"/>
                    </a:lnTo>
                    <a:lnTo>
                      <a:pt x="302" y="74"/>
                    </a:lnTo>
                    <a:lnTo>
                      <a:pt x="300" y="74"/>
                    </a:lnTo>
                    <a:lnTo>
                      <a:pt x="264" y="74"/>
                    </a:lnTo>
                    <a:lnTo>
                      <a:pt x="261" y="72"/>
                    </a:lnTo>
                    <a:lnTo>
                      <a:pt x="260" y="70"/>
                    </a:lnTo>
                    <a:lnTo>
                      <a:pt x="259" y="68"/>
                    </a:lnTo>
                    <a:lnTo>
                      <a:pt x="259" y="65"/>
                    </a:lnTo>
                    <a:lnTo>
                      <a:pt x="259" y="63"/>
                    </a:lnTo>
                    <a:lnTo>
                      <a:pt x="260" y="59"/>
                    </a:lnTo>
                    <a:lnTo>
                      <a:pt x="261" y="59"/>
                    </a:lnTo>
                    <a:lnTo>
                      <a:pt x="264" y="57"/>
                    </a:lnTo>
                    <a:lnTo>
                      <a:pt x="264" y="57"/>
                    </a:lnTo>
                    <a:close/>
                    <a:moveTo>
                      <a:pt x="348" y="61"/>
                    </a:moveTo>
                    <a:lnTo>
                      <a:pt x="383" y="61"/>
                    </a:lnTo>
                    <a:lnTo>
                      <a:pt x="386" y="61"/>
                    </a:lnTo>
                    <a:lnTo>
                      <a:pt x="388" y="63"/>
                    </a:lnTo>
                    <a:lnTo>
                      <a:pt x="389" y="66"/>
                    </a:lnTo>
                    <a:lnTo>
                      <a:pt x="389" y="68"/>
                    </a:lnTo>
                    <a:lnTo>
                      <a:pt x="389" y="72"/>
                    </a:lnTo>
                    <a:lnTo>
                      <a:pt x="388" y="74"/>
                    </a:lnTo>
                    <a:lnTo>
                      <a:pt x="386" y="76"/>
                    </a:lnTo>
                    <a:lnTo>
                      <a:pt x="383" y="76"/>
                    </a:lnTo>
                    <a:lnTo>
                      <a:pt x="348" y="76"/>
                    </a:lnTo>
                    <a:lnTo>
                      <a:pt x="345" y="74"/>
                    </a:lnTo>
                    <a:lnTo>
                      <a:pt x="343" y="74"/>
                    </a:lnTo>
                    <a:lnTo>
                      <a:pt x="342" y="70"/>
                    </a:lnTo>
                    <a:lnTo>
                      <a:pt x="342" y="68"/>
                    </a:lnTo>
                    <a:lnTo>
                      <a:pt x="342" y="65"/>
                    </a:lnTo>
                    <a:lnTo>
                      <a:pt x="343" y="63"/>
                    </a:lnTo>
                    <a:lnTo>
                      <a:pt x="345" y="61"/>
                    </a:lnTo>
                    <a:lnTo>
                      <a:pt x="348" y="61"/>
                    </a:lnTo>
                    <a:lnTo>
                      <a:pt x="348" y="61"/>
                    </a:lnTo>
                    <a:close/>
                    <a:moveTo>
                      <a:pt x="431" y="63"/>
                    </a:moveTo>
                    <a:lnTo>
                      <a:pt x="467" y="63"/>
                    </a:lnTo>
                    <a:lnTo>
                      <a:pt x="470" y="65"/>
                    </a:lnTo>
                    <a:lnTo>
                      <a:pt x="471" y="66"/>
                    </a:lnTo>
                    <a:lnTo>
                      <a:pt x="472" y="68"/>
                    </a:lnTo>
                    <a:lnTo>
                      <a:pt x="472" y="72"/>
                    </a:lnTo>
                    <a:lnTo>
                      <a:pt x="472" y="74"/>
                    </a:lnTo>
                    <a:lnTo>
                      <a:pt x="471" y="77"/>
                    </a:lnTo>
                    <a:lnTo>
                      <a:pt x="470" y="77"/>
                    </a:lnTo>
                    <a:lnTo>
                      <a:pt x="467" y="79"/>
                    </a:lnTo>
                    <a:lnTo>
                      <a:pt x="431" y="77"/>
                    </a:lnTo>
                    <a:lnTo>
                      <a:pt x="429" y="77"/>
                    </a:lnTo>
                    <a:lnTo>
                      <a:pt x="426" y="76"/>
                    </a:lnTo>
                    <a:lnTo>
                      <a:pt x="425" y="72"/>
                    </a:lnTo>
                    <a:lnTo>
                      <a:pt x="425" y="70"/>
                    </a:lnTo>
                    <a:lnTo>
                      <a:pt x="426" y="66"/>
                    </a:lnTo>
                    <a:lnTo>
                      <a:pt x="426" y="65"/>
                    </a:lnTo>
                    <a:lnTo>
                      <a:pt x="429" y="63"/>
                    </a:lnTo>
                    <a:lnTo>
                      <a:pt x="431" y="63"/>
                    </a:lnTo>
                    <a:lnTo>
                      <a:pt x="431" y="63"/>
                    </a:lnTo>
                    <a:close/>
                    <a:moveTo>
                      <a:pt x="81" y="119"/>
                    </a:moveTo>
                    <a:lnTo>
                      <a:pt x="0" y="57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6" y="1"/>
                    </a:lnTo>
                    <a:lnTo>
                      <a:pt x="89" y="1"/>
                    </a:lnTo>
                    <a:lnTo>
                      <a:pt x="91" y="5"/>
                    </a:lnTo>
                    <a:lnTo>
                      <a:pt x="91" y="7"/>
                    </a:lnTo>
                    <a:lnTo>
                      <a:pt x="91" y="10"/>
                    </a:lnTo>
                    <a:lnTo>
                      <a:pt x="91" y="12"/>
                    </a:lnTo>
                    <a:lnTo>
                      <a:pt x="88" y="14"/>
                    </a:lnTo>
                    <a:lnTo>
                      <a:pt x="16" y="65"/>
                    </a:lnTo>
                    <a:lnTo>
                      <a:pt x="16" y="52"/>
                    </a:lnTo>
                    <a:lnTo>
                      <a:pt x="86" y="106"/>
                    </a:lnTo>
                    <a:lnTo>
                      <a:pt x="88" y="108"/>
                    </a:lnTo>
                    <a:lnTo>
                      <a:pt x="89" y="112"/>
                    </a:lnTo>
                    <a:lnTo>
                      <a:pt x="89" y="115"/>
                    </a:lnTo>
                    <a:lnTo>
                      <a:pt x="89" y="117"/>
                    </a:lnTo>
                    <a:lnTo>
                      <a:pt x="86" y="119"/>
                    </a:lnTo>
                    <a:lnTo>
                      <a:pt x="85" y="121"/>
                    </a:lnTo>
                    <a:lnTo>
                      <a:pt x="82" y="121"/>
                    </a:lnTo>
                    <a:lnTo>
                      <a:pt x="81" y="119"/>
                    </a:lnTo>
                    <a:lnTo>
                      <a:pt x="81" y="119"/>
                    </a:lnTo>
                    <a:close/>
                    <a:moveTo>
                      <a:pt x="425" y="10"/>
                    </a:moveTo>
                    <a:lnTo>
                      <a:pt x="505" y="72"/>
                    </a:lnTo>
                    <a:lnTo>
                      <a:pt x="424" y="130"/>
                    </a:lnTo>
                    <a:lnTo>
                      <a:pt x="421" y="130"/>
                    </a:lnTo>
                    <a:lnTo>
                      <a:pt x="419" y="130"/>
                    </a:lnTo>
                    <a:lnTo>
                      <a:pt x="416" y="128"/>
                    </a:lnTo>
                    <a:lnTo>
                      <a:pt x="415" y="126"/>
                    </a:lnTo>
                    <a:lnTo>
                      <a:pt x="415" y="122"/>
                    </a:lnTo>
                    <a:lnTo>
                      <a:pt x="415" y="121"/>
                    </a:lnTo>
                    <a:lnTo>
                      <a:pt x="415" y="117"/>
                    </a:lnTo>
                    <a:lnTo>
                      <a:pt x="418" y="115"/>
                    </a:lnTo>
                    <a:lnTo>
                      <a:pt x="490" y="65"/>
                    </a:lnTo>
                    <a:lnTo>
                      <a:pt x="490" y="77"/>
                    </a:lnTo>
                    <a:lnTo>
                      <a:pt x="419" y="23"/>
                    </a:lnTo>
                    <a:lnTo>
                      <a:pt x="418" y="21"/>
                    </a:lnTo>
                    <a:lnTo>
                      <a:pt x="416" y="19"/>
                    </a:lnTo>
                    <a:lnTo>
                      <a:pt x="416" y="16"/>
                    </a:lnTo>
                    <a:lnTo>
                      <a:pt x="416" y="12"/>
                    </a:lnTo>
                    <a:lnTo>
                      <a:pt x="419" y="10"/>
                    </a:lnTo>
                    <a:lnTo>
                      <a:pt x="421" y="10"/>
                    </a:lnTo>
                    <a:lnTo>
                      <a:pt x="424" y="10"/>
                    </a:lnTo>
                    <a:lnTo>
                      <a:pt x="425" y="10"/>
                    </a:lnTo>
                    <a:lnTo>
                      <a:pt x="425" y="10"/>
                    </a:lnTo>
                    <a:close/>
                  </a:path>
                </a:pathLst>
              </a:custGeom>
              <a:solidFill>
                <a:srgbClr val="C00000"/>
              </a:solidFill>
              <a:ln w="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Freeform 32">
                <a:extLst>
                  <a:ext uri="{FF2B5EF4-FFF2-40B4-BE49-F238E27FC236}">
                    <a16:creationId xmlns:a16="http://schemas.microsoft.com/office/drawing/2014/main" id="{FBA35027-5445-AF78-BEEB-E90A62C4E7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3" y="2076"/>
                <a:ext cx="499" cy="60"/>
              </a:xfrm>
              <a:custGeom>
                <a:avLst/>
                <a:gdLst/>
                <a:ahLst/>
                <a:cxnLst>
                  <a:cxn ang="0">
                    <a:pos x="53" y="58"/>
                  </a:cxn>
                  <a:cxn ang="0">
                    <a:pos x="48" y="67"/>
                  </a:cxn>
                  <a:cxn ang="0">
                    <a:pos x="6" y="60"/>
                  </a:cxn>
                  <a:cxn ang="0">
                    <a:pos x="12" y="53"/>
                  </a:cxn>
                  <a:cxn ang="0">
                    <a:pos x="137" y="58"/>
                  </a:cxn>
                  <a:cxn ang="0">
                    <a:pos x="132" y="67"/>
                  </a:cxn>
                  <a:cxn ang="0">
                    <a:pos x="89" y="60"/>
                  </a:cxn>
                  <a:cxn ang="0">
                    <a:pos x="96" y="53"/>
                  </a:cxn>
                  <a:cxn ang="0">
                    <a:pos x="221" y="58"/>
                  </a:cxn>
                  <a:cxn ang="0">
                    <a:pos x="216" y="67"/>
                  </a:cxn>
                  <a:cxn ang="0">
                    <a:pos x="174" y="60"/>
                  </a:cxn>
                  <a:cxn ang="0">
                    <a:pos x="180" y="53"/>
                  </a:cxn>
                  <a:cxn ang="0">
                    <a:pos x="305" y="58"/>
                  </a:cxn>
                  <a:cxn ang="0">
                    <a:pos x="299" y="67"/>
                  </a:cxn>
                  <a:cxn ang="0">
                    <a:pos x="257" y="60"/>
                  </a:cxn>
                  <a:cxn ang="0">
                    <a:pos x="263" y="53"/>
                  </a:cxn>
                  <a:cxn ang="0">
                    <a:pos x="388" y="58"/>
                  </a:cxn>
                  <a:cxn ang="0">
                    <a:pos x="384" y="67"/>
                  </a:cxn>
                  <a:cxn ang="0">
                    <a:pos x="340" y="60"/>
                  </a:cxn>
                  <a:cxn ang="0">
                    <a:pos x="348" y="53"/>
                  </a:cxn>
                  <a:cxn ang="0">
                    <a:pos x="473" y="58"/>
                  </a:cxn>
                  <a:cxn ang="0">
                    <a:pos x="467" y="67"/>
                  </a:cxn>
                  <a:cxn ang="0">
                    <a:pos x="425" y="60"/>
                  </a:cxn>
                  <a:cxn ang="0">
                    <a:pos x="431" y="53"/>
                  </a:cxn>
                  <a:cxn ang="0">
                    <a:pos x="556" y="58"/>
                  </a:cxn>
                  <a:cxn ang="0">
                    <a:pos x="550" y="67"/>
                  </a:cxn>
                  <a:cxn ang="0">
                    <a:pos x="508" y="60"/>
                  </a:cxn>
                  <a:cxn ang="0">
                    <a:pos x="514" y="53"/>
                  </a:cxn>
                  <a:cxn ang="0">
                    <a:pos x="639" y="58"/>
                  </a:cxn>
                  <a:cxn ang="0">
                    <a:pos x="635" y="67"/>
                  </a:cxn>
                  <a:cxn ang="0">
                    <a:pos x="592" y="60"/>
                  </a:cxn>
                  <a:cxn ang="0">
                    <a:pos x="599" y="53"/>
                  </a:cxn>
                  <a:cxn ang="0">
                    <a:pos x="724" y="58"/>
                  </a:cxn>
                  <a:cxn ang="0">
                    <a:pos x="718" y="67"/>
                  </a:cxn>
                  <a:cxn ang="0">
                    <a:pos x="676" y="60"/>
                  </a:cxn>
                  <a:cxn ang="0">
                    <a:pos x="682" y="53"/>
                  </a:cxn>
                  <a:cxn ang="0">
                    <a:pos x="807" y="58"/>
                  </a:cxn>
                  <a:cxn ang="0">
                    <a:pos x="801" y="67"/>
                  </a:cxn>
                  <a:cxn ang="0">
                    <a:pos x="760" y="60"/>
                  </a:cxn>
                  <a:cxn ang="0">
                    <a:pos x="765" y="53"/>
                  </a:cxn>
                  <a:cxn ang="0">
                    <a:pos x="890" y="58"/>
                  </a:cxn>
                  <a:cxn ang="0">
                    <a:pos x="886" y="67"/>
                  </a:cxn>
                  <a:cxn ang="0">
                    <a:pos x="843" y="60"/>
                  </a:cxn>
                  <a:cxn ang="0">
                    <a:pos x="850" y="53"/>
                  </a:cxn>
                  <a:cxn ang="0">
                    <a:pos x="975" y="58"/>
                  </a:cxn>
                  <a:cxn ang="0">
                    <a:pos x="969" y="67"/>
                  </a:cxn>
                  <a:cxn ang="0">
                    <a:pos x="928" y="60"/>
                  </a:cxn>
                  <a:cxn ang="0">
                    <a:pos x="933" y="53"/>
                  </a:cxn>
                  <a:cxn ang="0">
                    <a:pos x="85" y="0"/>
                  </a:cxn>
                  <a:cxn ang="0">
                    <a:pos x="89" y="13"/>
                  </a:cxn>
                  <a:cxn ang="0">
                    <a:pos x="89" y="109"/>
                  </a:cxn>
                  <a:cxn ang="0">
                    <a:pos x="85" y="119"/>
                  </a:cxn>
                  <a:cxn ang="0">
                    <a:pos x="998" y="60"/>
                  </a:cxn>
                  <a:cxn ang="0">
                    <a:pos x="909" y="116"/>
                  </a:cxn>
                  <a:cxn ang="0">
                    <a:pos x="984" y="54"/>
                  </a:cxn>
                  <a:cxn ang="0">
                    <a:pos x="909" y="6"/>
                  </a:cxn>
                  <a:cxn ang="0">
                    <a:pos x="917" y="0"/>
                  </a:cxn>
                </a:cxnLst>
                <a:rect l="0" t="0" r="r" b="b"/>
                <a:pathLst>
                  <a:path w="998" h="119">
                    <a:moveTo>
                      <a:pt x="12" y="53"/>
                    </a:moveTo>
                    <a:lnTo>
                      <a:pt x="48" y="53"/>
                    </a:lnTo>
                    <a:lnTo>
                      <a:pt x="51" y="53"/>
                    </a:lnTo>
                    <a:lnTo>
                      <a:pt x="52" y="54"/>
                    </a:lnTo>
                    <a:lnTo>
                      <a:pt x="53" y="58"/>
                    </a:lnTo>
                    <a:lnTo>
                      <a:pt x="53" y="60"/>
                    </a:lnTo>
                    <a:lnTo>
                      <a:pt x="53" y="63"/>
                    </a:lnTo>
                    <a:lnTo>
                      <a:pt x="52" y="65"/>
                    </a:lnTo>
                    <a:lnTo>
                      <a:pt x="51" y="67"/>
                    </a:lnTo>
                    <a:lnTo>
                      <a:pt x="48" y="67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7" y="65"/>
                    </a:lnTo>
                    <a:lnTo>
                      <a:pt x="6" y="63"/>
                    </a:lnTo>
                    <a:lnTo>
                      <a:pt x="6" y="60"/>
                    </a:lnTo>
                    <a:lnTo>
                      <a:pt x="6" y="58"/>
                    </a:lnTo>
                    <a:lnTo>
                      <a:pt x="7" y="54"/>
                    </a:lnTo>
                    <a:lnTo>
                      <a:pt x="10" y="53"/>
                    </a:lnTo>
                    <a:lnTo>
                      <a:pt x="12" y="53"/>
                    </a:lnTo>
                    <a:lnTo>
                      <a:pt x="12" y="53"/>
                    </a:lnTo>
                    <a:close/>
                    <a:moveTo>
                      <a:pt x="96" y="53"/>
                    </a:moveTo>
                    <a:lnTo>
                      <a:pt x="132" y="53"/>
                    </a:lnTo>
                    <a:lnTo>
                      <a:pt x="134" y="53"/>
                    </a:lnTo>
                    <a:lnTo>
                      <a:pt x="137" y="54"/>
                    </a:lnTo>
                    <a:lnTo>
                      <a:pt x="137" y="58"/>
                    </a:lnTo>
                    <a:lnTo>
                      <a:pt x="138" y="60"/>
                    </a:lnTo>
                    <a:lnTo>
                      <a:pt x="137" y="63"/>
                    </a:lnTo>
                    <a:lnTo>
                      <a:pt x="137" y="65"/>
                    </a:lnTo>
                    <a:lnTo>
                      <a:pt x="134" y="67"/>
                    </a:lnTo>
                    <a:lnTo>
                      <a:pt x="132" y="67"/>
                    </a:lnTo>
                    <a:lnTo>
                      <a:pt x="96" y="67"/>
                    </a:lnTo>
                    <a:lnTo>
                      <a:pt x="94" y="67"/>
                    </a:lnTo>
                    <a:lnTo>
                      <a:pt x="92" y="65"/>
                    </a:lnTo>
                    <a:lnTo>
                      <a:pt x="91" y="63"/>
                    </a:lnTo>
                    <a:lnTo>
                      <a:pt x="89" y="60"/>
                    </a:lnTo>
                    <a:lnTo>
                      <a:pt x="91" y="58"/>
                    </a:lnTo>
                    <a:lnTo>
                      <a:pt x="92" y="54"/>
                    </a:lnTo>
                    <a:lnTo>
                      <a:pt x="94" y="53"/>
                    </a:lnTo>
                    <a:lnTo>
                      <a:pt x="96" y="53"/>
                    </a:lnTo>
                    <a:lnTo>
                      <a:pt x="96" y="53"/>
                    </a:lnTo>
                    <a:close/>
                    <a:moveTo>
                      <a:pt x="180" y="53"/>
                    </a:moveTo>
                    <a:lnTo>
                      <a:pt x="216" y="53"/>
                    </a:lnTo>
                    <a:lnTo>
                      <a:pt x="218" y="53"/>
                    </a:lnTo>
                    <a:lnTo>
                      <a:pt x="220" y="54"/>
                    </a:lnTo>
                    <a:lnTo>
                      <a:pt x="221" y="58"/>
                    </a:lnTo>
                    <a:lnTo>
                      <a:pt x="221" y="60"/>
                    </a:lnTo>
                    <a:lnTo>
                      <a:pt x="221" y="63"/>
                    </a:lnTo>
                    <a:lnTo>
                      <a:pt x="220" y="65"/>
                    </a:lnTo>
                    <a:lnTo>
                      <a:pt x="218" y="67"/>
                    </a:lnTo>
                    <a:lnTo>
                      <a:pt x="216" y="67"/>
                    </a:lnTo>
                    <a:lnTo>
                      <a:pt x="180" y="67"/>
                    </a:lnTo>
                    <a:lnTo>
                      <a:pt x="177" y="67"/>
                    </a:lnTo>
                    <a:lnTo>
                      <a:pt x="175" y="65"/>
                    </a:lnTo>
                    <a:lnTo>
                      <a:pt x="174" y="63"/>
                    </a:lnTo>
                    <a:lnTo>
                      <a:pt x="174" y="60"/>
                    </a:lnTo>
                    <a:lnTo>
                      <a:pt x="174" y="58"/>
                    </a:lnTo>
                    <a:lnTo>
                      <a:pt x="175" y="54"/>
                    </a:lnTo>
                    <a:lnTo>
                      <a:pt x="177" y="53"/>
                    </a:lnTo>
                    <a:lnTo>
                      <a:pt x="180" y="53"/>
                    </a:lnTo>
                    <a:lnTo>
                      <a:pt x="180" y="53"/>
                    </a:lnTo>
                    <a:close/>
                    <a:moveTo>
                      <a:pt x="263" y="53"/>
                    </a:moveTo>
                    <a:lnTo>
                      <a:pt x="299" y="53"/>
                    </a:lnTo>
                    <a:lnTo>
                      <a:pt x="302" y="53"/>
                    </a:lnTo>
                    <a:lnTo>
                      <a:pt x="303" y="54"/>
                    </a:lnTo>
                    <a:lnTo>
                      <a:pt x="305" y="58"/>
                    </a:lnTo>
                    <a:lnTo>
                      <a:pt x="305" y="60"/>
                    </a:lnTo>
                    <a:lnTo>
                      <a:pt x="305" y="63"/>
                    </a:lnTo>
                    <a:lnTo>
                      <a:pt x="303" y="65"/>
                    </a:lnTo>
                    <a:lnTo>
                      <a:pt x="302" y="67"/>
                    </a:lnTo>
                    <a:lnTo>
                      <a:pt x="299" y="67"/>
                    </a:lnTo>
                    <a:lnTo>
                      <a:pt x="263" y="67"/>
                    </a:lnTo>
                    <a:lnTo>
                      <a:pt x="262" y="67"/>
                    </a:lnTo>
                    <a:lnTo>
                      <a:pt x="259" y="65"/>
                    </a:lnTo>
                    <a:lnTo>
                      <a:pt x="257" y="63"/>
                    </a:lnTo>
                    <a:lnTo>
                      <a:pt x="257" y="60"/>
                    </a:lnTo>
                    <a:lnTo>
                      <a:pt x="257" y="58"/>
                    </a:lnTo>
                    <a:lnTo>
                      <a:pt x="259" y="54"/>
                    </a:lnTo>
                    <a:lnTo>
                      <a:pt x="262" y="53"/>
                    </a:lnTo>
                    <a:lnTo>
                      <a:pt x="263" y="53"/>
                    </a:lnTo>
                    <a:lnTo>
                      <a:pt x="263" y="53"/>
                    </a:lnTo>
                    <a:close/>
                    <a:moveTo>
                      <a:pt x="348" y="53"/>
                    </a:moveTo>
                    <a:lnTo>
                      <a:pt x="384" y="53"/>
                    </a:lnTo>
                    <a:lnTo>
                      <a:pt x="385" y="53"/>
                    </a:lnTo>
                    <a:lnTo>
                      <a:pt x="388" y="54"/>
                    </a:lnTo>
                    <a:lnTo>
                      <a:pt x="388" y="58"/>
                    </a:lnTo>
                    <a:lnTo>
                      <a:pt x="389" y="60"/>
                    </a:lnTo>
                    <a:lnTo>
                      <a:pt x="388" y="63"/>
                    </a:lnTo>
                    <a:lnTo>
                      <a:pt x="388" y="65"/>
                    </a:lnTo>
                    <a:lnTo>
                      <a:pt x="385" y="67"/>
                    </a:lnTo>
                    <a:lnTo>
                      <a:pt x="384" y="67"/>
                    </a:lnTo>
                    <a:lnTo>
                      <a:pt x="348" y="67"/>
                    </a:lnTo>
                    <a:lnTo>
                      <a:pt x="345" y="67"/>
                    </a:lnTo>
                    <a:lnTo>
                      <a:pt x="343" y="65"/>
                    </a:lnTo>
                    <a:lnTo>
                      <a:pt x="342" y="63"/>
                    </a:lnTo>
                    <a:lnTo>
                      <a:pt x="340" y="60"/>
                    </a:lnTo>
                    <a:lnTo>
                      <a:pt x="342" y="58"/>
                    </a:lnTo>
                    <a:lnTo>
                      <a:pt x="343" y="54"/>
                    </a:lnTo>
                    <a:lnTo>
                      <a:pt x="345" y="53"/>
                    </a:lnTo>
                    <a:lnTo>
                      <a:pt x="348" y="53"/>
                    </a:lnTo>
                    <a:lnTo>
                      <a:pt x="348" y="53"/>
                    </a:lnTo>
                    <a:close/>
                    <a:moveTo>
                      <a:pt x="431" y="53"/>
                    </a:moveTo>
                    <a:lnTo>
                      <a:pt x="467" y="53"/>
                    </a:lnTo>
                    <a:lnTo>
                      <a:pt x="470" y="53"/>
                    </a:lnTo>
                    <a:lnTo>
                      <a:pt x="471" y="54"/>
                    </a:lnTo>
                    <a:lnTo>
                      <a:pt x="473" y="58"/>
                    </a:lnTo>
                    <a:lnTo>
                      <a:pt x="473" y="60"/>
                    </a:lnTo>
                    <a:lnTo>
                      <a:pt x="473" y="63"/>
                    </a:lnTo>
                    <a:lnTo>
                      <a:pt x="471" y="65"/>
                    </a:lnTo>
                    <a:lnTo>
                      <a:pt x="470" y="67"/>
                    </a:lnTo>
                    <a:lnTo>
                      <a:pt x="467" y="67"/>
                    </a:lnTo>
                    <a:lnTo>
                      <a:pt x="431" y="67"/>
                    </a:lnTo>
                    <a:lnTo>
                      <a:pt x="428" y="67"/>
                    </a:lnTo>
                    <a:lnTo>
                      <a:pt x="427" y="65"/>
                    </a:lnTo>
                    <a:lnTo>
                      <a:pt x="425" y="63"/>
                    </a:lnTo>
                    <a:lnTo>
                      <a:pt x="425" y="60"/>
                    </a:lnTo>
                    <a:lnTo>
                      <a:pt x="425" y="58"/>
                    </a:lnTo>
                    <a:lnTo>
                      <a:pt x="427" y="54"/>
                    </a:lnTo>
                    <a:lnTo>
                      <a:pt x="428" y="53"/>
                    </a:lnTo>
                    <a:lnTo>
                      <a:pt x="431" y="53"/>
                    </a:lnTo>
                    <a:lnTo>
                      <a:pt x="431" y="53"/>
                    </a:lnTo>
                    <a:close/>
                    <a:moveTo>
                      <a:pt x="514" y="53"/>
                    </a:moveTo>
                    <a:lnTo>
                      <a:pt x="550" y="53"/>
                    </a:lnTo>
                    <a:lnTo>
                      <a:pt x="553" y="53"/>
                    </a:lnTo>
                    <a:lnTo>
                      <a:pt x="554" y="54"/>
                    </a:lnTo>
                    <a:lnTo>
                      <a:pt x="556" y="58"/>
                    </a:lnTo>
                    <a:lnTo>
                      <a:pt x="556" y="60"/>
                    </a:lnTo>
                    <a:lnTo>
                      <a:pt x="556" y="63"/>
                    </a:lnTo>
                    <a:lnTo>
                      <a:pt x="554" y="65"/>
                    </a:lnTo>
                    <a:lnTo>
                      <a:pt x="553" y="67"/>
                    </a:lnTo>
                    <a:lnTo>
                      <a:pt x="550" y="67"/>
                    </a:lnTo>
                    <a:lnTo>
                      <a:pt x="514" y="67"/>
                    </a:lnTo>
                    <a:lnTo>
                      <a:pt x="513" y="67"/>
                    </a:lnTo>
                    <a:lnTo>
                      <a:pt x="510" y="65"/>
                    </a:lnTo>
                    <a:lnTo>
                      <a:pt x="508" y="63"/>
                    </a:lnTo>
                    <a:lnTo>
                      <a:pt x="508" y="60"/>
                    </a:lnTo>
                    <a:lnTo>
                      <a:pt x="508" y="58"/>
                    </a:lnTo>
                    <a:lnTo>
                      <a:pt x="510" y="54"/>
                    </a:lnTo>
                    <a:lnTo>
                      <a:pt x="513" y="53"/>
                    </a:lnTo>
                    <a:lnTo>
                      <a:pt x="514" y="53"/>
                    </a:lnTo>
                    <a:lnTo>
                      <a:pt x="514" y="53"/>
                    </a:lnTo>
                    <a:close/>
                    <a:moveTo>
                      <a:pt x="599" y="53"/>
                    </a:moveTo>
                    <a:lnTo>
                      <a:pt x="635" y="53"/>
                    </a:lnTo>
                    <a:lnTo>
                      <a:pt x="636" y="53"/>
                    </a:lnTo>
                    <a:lnTo>
                      <a:pt x="639" y="54"/>
                    </a:lnTo>
                    <a:lnTo>
                      <a:pt x="639" y="58"/>
                    </a:lnTo>
                    <a:lnTo>
                      <a:pt x="640" y="60"/>
                    </a:lnTo>
                    <a:lnTo>
                      <a:pt x="639" y="63"/>
                    </a:lnTo>
                    <a:lnTo>
                      <a:pt x="639" y="65"/>
                    </a:lnTo>
                    <a:lnTo>
                      <a:pt x="636" y="67"/>
                    </a:lnTo>
                    <a:lnTo>
                      <a:pt x="635" y="67"/>
                    </a:lnTo>
                    <a:lnTo>
                      <a:pt x="599" y="67"/>
                    </a:lnTo>
                    <a:lnTo>
                      <a:pt x="596" y="67"/>
                    </a:lnTo>
                    <a:lnTo>
                      <a:pt x="595" y="65"/>
                    </a:lnTo>
                    <a:lnTo>
                      <a:pt x="593" y="63"/>
                    </a:lnTo>
                    <a:lnTo>
                      <a:pt x="592" y="60"/>
                    </a:lnTo>
                    <a:lnTo>
                      <a:pt x="593" y="58"/>
                    </a:lnTo>
                    <a:lnTo>
                      <a:pt x="595" y="54"/>
                    </a:lnTo>
                    <a:lnTo>
                      <a:pt x="596" y="53"/>
                    </a:lnTo>
                    <a:lnTo>
                      <a:pt x="599" y="53"/>
                    </a:lnTo>
                    <a:lnTo>
                      <a:pt x="599" y="53"/>
                    </a:lnTo>
                    <a:close/>
                    <a:moveTo>
                      <a:pt x="682" y="53"/>
                    </a:moveTo>
                    <a:lnTo>
                      <a:pt x="718" y="53"/>
                    </a:lnTo>
                    <a:lnTo>
                      <a:pt x="721" y="53"/>
                    </a:lnTo>
                    <a:lnTo>
                      <a:pt x="722" y="54"/>
                    </a:lnTo>
                    <a:lnTo>
                      <a:pt x="724" y="58"/>
                    </a:lnTo>
                    <a:lnTo>
                      <a:pt x="724" y="60"/>
                    </a:lnTo>
                    <a:lnTo>
                      <a:pt x="724" y="63"/>
                    </a:lnTo>
                    <a:lnTo>
                      <a:pt x="722" y="65"/>
                    </a:lnTo>
                    <a:lnTo>
                      <a:pt x="721" y="67"/>
                    </a:lnTo>
                    <a:lnTo>
                      <a:pt x="718" y="67"/>
                    </a:lnTo>
                    <a:lnTo>
                      <a:pt x="682" y="67"/>
                    </a:lnTo>
                    <a:lnTo>
                      <a:pt x="679" y="67"/>
                    </a:lnTo>
                    <a:lnTo>
                      <a:pt x="678" y="65"/>
                    </a:lnTo>
                    <a:lnTo>
                      <a:pt x="676" y="63"/>
                    </a:lnTo>
                    <a:lnTo>
                      <a:pt x="676" y="60"/>
                    </a:lnTo>
                    <a:lnTo>
                      <a:pt x="676" y="58"/>
                    </a:lnTo>
                    <a:lnTo>
                      <a:pt x="678" y="54"/>
                    </a:lnTo>
                    <a:lnTo>
                      <a:pt x="679" y="53"/>
                    </a:lnTo>
                    <a:lnTo>
                      <a:pt x="682" y="53"/>
                    </a:lnTo>
                    <a:lnTo>
                      <a:pt x="682" y="53"/>
                    </a:lnTo>
                    <a:close/>
                    <a:moveTo>
                      <a:pt x="765" y="53"/>
                    </a:moveTo>
                    <a:lnTo>
                      <a:pt x="801" y="53"/>
                    </a:lnTo>
                    <a:lnTo>
                      <a:pt x="804" y="53"/>
                    </a:lnTo>
                    <a:lnTo>
                      <a:pt x="806" y="54"/>
                    </a:lnTo>
                    <a:lnTo>
                      <a:pt x="807" y="58"/>
                    </a:lnTo>
                    <a:lnTo>
                      <a:pt x="807" y="60"/>
                    </a:lnTo>
                    <a:lnTo>
                      <a:pt x="807" y="63"/>
                    </a:lnTo>
                    <a:lnTo>
                      <a:pt x="806" y="65"/>
                    </a:lnTo>
                    <a:lnTo>
                      <a:pt x="804" y="67"/>
                    </a:lnTo>
                    <a:lnTo>
                      <a:pt x="801" y="67"/>
                    </a:lnTo>
                    <a:lnTo>
                      <a:pt x="765" y="67"/>
                    </a:lnTo>
                    <a:lnTo>
                      <a:pt x="764" y="67"/>
                    </a:lnTo>
                    <a:lnTo>
                      <a:pt x="761" y="65"/>
                    </a:lnTo>
                    <a:lnTo>
                      <a:pt x="760" y="63"/>
                    </a:lnTo>
                    <a:lnTo>
                      <a:pt x="760" y="60"/>
                    </a:lnTo>
                    <a:lnTo>
                      <a:pt x="760" y="58"/>
                    </a:lnTo>
                    <a:lnTo>
                      <a:pt x="761" y="54"/>
                    </a:lnTo>
                    <a:lnTo>
                      <a:pt x="764" y="53"/>
                    </a:lnTo>
                    <a:lnTo>
                      <a:pt x="765" y="53"/>
                    </a:lnTo>
                    <a:lnTo>
                      <a:pt x="765" y="53"/>
                    </a:lnTo>
                    <a:close/>
                    <a:moveTo>
                      <a:pt x="850" y="53"/>
                    </a:moveTo>
                    <a:lnTo>
                      <a:pt x="886" y="53"/>
                    </a:lnTo>
                    <a:lnTo>
                      <a:pt x="887" y="53"/>
                    </a:lnTo>
                    <a:lnTo>
                      <a:pt x="890" y="54"/>
                    </a:lnTo>
                    <a:lnTo>
                      <a:pt x="890" y="58"/>
                    </a:lnTo>
                    <a:lnTo>
                      <a:pt x="892" y="60"/>
                    </a:lnTo>
                    <a:lnTo>
                      <a:pt x="890" y="63"/>
                    </a:lnTo>
                    <a:lnTo>
                      <a:pt x="890" y="65"/>
                    </a:lnTo>
                    <a:lnTo>
                      <a:pt x="887" y="67"/>
                    </a:lnTo>
                    <a:lnTo>
                      <a:pt x="886" y="67"/>
                    </a:lnTo>
                    <a:lnTo>
                      <a:pt x="850" y="67"/>
                    </a:lnTo>
                    <a:lnTo>
                      <a:pt x="847" y="67"/>
                    </a:lnTo>
                    <a:lnTo>
                      <a:pt x="846" y="65"/>
                    </a:lnTo>
                    <a:lnTo>
                      <a:pt x="844" y="63"/>
                    </a:lnTo>
                    <a:lnTo>
                      <a:pt x="843" y="60"/>
                    </a:lnTo>
                    <a:lnTo>
                      <a:pt x="844" y="58"/>
                    </a:lnTo>
                    <a:lnTo>
                      <a:pt x="846" y="54"/>
                    </a:lnTo>
                    <a:lnTo>
                      <a:pt x="847" y="53"/>
                    </a:lnTo>
                    <a:lnTo>
                      <a:pt x="850" y="53"/>
                    </a:lnTo>
                    <a:lnTo>
                      <a:pt x="850" y="53"/>
                    </a:lnTo>
                    <a:close/>
                    <a:moveTo>
                      <a:pt x="933" y="53"/>
                    </a:moveTo>
                    <a:lnTo>
                      <a:pt x="969" y="53"/>
                    </a:lnTo>
                    <a:lnTo>
                      <a:pt x="972" y="53"/>
                    </a:lnTo>
                    <a:lnTo>
                      <a:pt x="973" y="54"/>
                    </a:lnTo>
                    <a:lnTo>
                      <a:pt x="975" y="58"/>
                    </a:lnTo>
                    <a:lnTo>
                      <a:pt x="975" y="60"/>
                    </a:lnTo>
                    <a:lnTo>
                      <a:pt x="975" y="63"/>
                    </a:lnTo>
                    <a:lnTo>
                      <a:pt x="973" y="65"/>
                    </a:lnTo>
                    <a:lnTo>
                      <a:pt x="972" y="67"/>
                    </a:lnTo>
                    <a:lnTo>
                      <a:pt x="969" y="67"/>
                    </a:lnTo>
                    <a:lnTo>
                      <a:pt x="933" y="67"/>
                    </a:lnTo>
                    <a:lnTo>
                      <a:pt x="930" y="67"/>
                    </a:lnTo>
                    <a:lnTo>
                      <a:pt x="929" y="65"/>
                    </a:lnTo>
                    <a:lnTo>
                      <a:pt x="928" y="63"/>
                    </a:lnTo>
                    <a:lnTo>
                      <a:pt x="928" y="60"/>
                    </a:lnTo>
                    <a:lnTo>
                      <a:pt x="928" y="58"/>
                    </a:lnTo>
                    <a:lnTo>
                      <a:pt x="929" y="54"/>
                    </a:lnTo>
                    <a:lnTo>
                      <a:pt x="930" y="53"/>
                    </a:lnTo>
                    <a:lnTo>
                      <a:pt x="933" y="53"/>
                    </a:lnTo>
                    <a:lnTo>
                      <a:pt x="933" y="53"/>
                    </a:lnTo>
                    <a:close/>
                    <a:moveTo>
                      <a:pt x="81" y="119"/>
                    </a:moveTo>
                    <a:lnTo>
                      <a:pt x="0" y="60"/>
                    </a:lnTo>
                    <a:lnTo>
                      <a:pt x="81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8" y="2"/>
                    </a:lnTo>
                    <a:lnTo>
                      <a:pt x="89" y="4"/>
                    </a:lnTo>
                    <a:lnTo>
                      <a:pt x="89" y="6"/>
                    </a:lnTo>
                    <a:lnTo>
                      <a:pt x="89" y="9"/>
                    </a:lnTo>
                    <a:lnTo>
                      <a:pt x="89" y="13"/>
                    </a:lnTo>
                    <a:lnTo>
                      <a:pt x="86" y="15"/>
                    </a:lnTo>
                    <a:lnTo>
                      <a:pt x="15" y="67"/>
                    </a:lnTo>
                    <a:lnTo>
                      <a:pt x="15" y="54"/>
                    </a:lnTo>
                    <a:lnTo>
                      <a:pt x="86" y="107"/>
                    </a:lnTo>
                    <a:lnTo>
                      <a:pt x="89" y="109"/>
                    </a:lnTo>
                    <a:lnTo>
                      <a:pt x="89" y="110"/>
                    </a:lnTo>
                    <a:lnTo>
                      <a:pt x="89" y="114"/>
                    </a:lnTo>
                    <a:lnTo>
                      <a:pt x="89" y="116"/>
                    </a:lnTo>
                    <a:lnTo>
                      <a:pt x="88" y="119"/>
                    </a:lnTo>
                    <a:lnTo>
                      <a:pt x="85" y="119"/>
                    </a:lnTo>
                    <a:lnTo>
                      <a:pt x="84" y="119"/>
                    </a:lnTo>
                    <a:lnTo>
                      <a:pt x="81" y="119"/>
                    </a:lnTo>
                    <a:lnTo>
                      <a:pt x="81" y="119"/>
                    </a:lnTo>
                    <a:close/>
                    <a:moveTo>
                      <a:pt x="917" y="0"/>
                    </a:moveTo>
                    <a:lnTo>
                      <a:pt x="998" y="60"/>
                    </a:lnTo>
                    <a:lnTo>
                      <a:pt x="917" y="119"/>
                    </a:lnTo>
                    <a:lnTo>
                      <a:pt x="916" y="119"/>
                    </a:lnTo>
                    <a:lnTo>
                      <a:pt x="913" y="119"/>
                    </a:lnTo>
                    <a:lnTo>
                      <a:pt x="910" y="119"/>
                    </a:lnTo>
                    <a:lnTo>
                      <a:pt x="909" y="116"/>
                    </a:lnTo>
                    <a:lnTo>
                      <a:pt x="909" y="114"/>
                    </a:lnTo>
                    <a:lnTo>
                      <a:pt x="909" y="110"/>
                    </a:lnTo>
                    <a:lnTo>
                      <a:pt x="910" y="109"/>
                    </a:lnTo>
                    <a:lnTo>
                      <a:pt x="912" y="107"/>
                    </a:lnTo>
                    <a:lnTo>
                      <a:pt x="984" y="54"/>
                    </a:lnTo>
                    <a:lnTo>
                      <a:pt x="984" y="67"/>
                    </a:lnTo>
                    <a:lnTo>
                      <a:pt x="912" y="15"/>
                    </a:lnTo>
                    <a:lnTo>
                      <a:pt x="910" y="13"/>
                    </a:lnTo>
                    <a:lnTo>
                      <a:pt x="909" y="9"/>
                    </a:lnTo>
                    <a:lnTo>
                      <a:pt x="909" y="6"/>
                    </a:lnTo>
                    <a:lnTo>
                      <a:pt x="909" y="4"/>
                    </a:lnTo>
                    <a:lnTo>
                      <a:pt x="910" y="2"/>
                    </a:lnTo>
                    <a:lnTo>
                      <a:pt x="913" y="0"/>
                    </a:lnTo>
                    <a:lnTo>
                      <a:pt x="916" y="0"/>
                    </a:lnTo>
                    <a:lnTo>
                      <a:pt x="917" y="0"/>
                    </a:lnTo>
                    <a:lnTo>
                      <a:pt x="9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solidFill>
                  <a:srgbClr val="92D05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D931768D-A5E4-CF88-B486-305EB42FC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841"/>
                <a:ext cx="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CE54A9F0-AC8D-FDFF-E658-D1FD73A6D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896"/>
                <a:ext cx="205" cy="17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ectangle 38">
                <a:extLst>
                  <a:ext uri="{FF2B5EF4-FFF2-40B4-BE49-F238E27FC236}">
                    <a16:creationId xmlns:a16="http://schemas.microsoft.com/office/drawing/2014/main" id="{2F4AF271-B236-F88C-3A9F-8821D0E65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4" y="926"/>
                <a:ext cx="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39">
                <a:extLst>
                  <a:ext uri="{FF2B5EF4-FFF2-40B4-BE49-F238E27FC236}">
                    <a16:creationId xmlns:a16="http://schemas.microsoft.com/office/drawing/2014/main" id="{1560B90E-FD53-0AE5-B2C8-69390B1AF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7" y="1154"/>
                <a:ext cx="153" cy="17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40">
                <a:extLst>
                  <a:ext uri="{FF2B5EF4-FFF2-40B4-BE49-F238E27FC236}">
                    <a16:creationId xmlns:a16="http://schemas.microsoft.com/office/drawing/2014/main" id="{DDD79F4F-4374-60D2-FAF8-EC8BB2692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1176"/>
                <a:ext cx="44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ectangle 41">
                <a:extLst>
                  <a:ext uri="{FF2B5EF4-FFF2-40B4-BE49-F238E27FC236}">
                    <a16:creationId xmlns:a16="http://schemas.microsoft.com/office/drawing/2014/main" id="{13579684-CF47-086A-2C8E-E5190963D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0" y="1185"/>
                <a:ext cx="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 42">
                <a:extLst>
                  <a:ext uri="{FF2B5EF4-FFF2-40B4-BE49-F238E27FC236}">
                    <a16:creationId xmlns:a16="http://schemas.microsoft.com/office/drawing/2014/main" id="{55CF9710-6AF4-AB6D-BB08-6099BB6EC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" y="1132"/>
                <a:ext cx="103" cy="1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Rectangle 44">
                <a:extLst>
                  <a:ext uri="{FF2B5EF4-FFF2-40B4-BE49-F238E27FC236}">
                    <a16:creationId xmlns:a16="http://schemas.microsoft.com/office/drawing/2014/main" id="{10D381D6-6A86-4A0F-BAFB-6F50F63DE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3" y="1163"/>
                <a:ext cx="22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BE0C3219-BC4A-5CD8-322F-DF576EFDA5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9" y="553"/>
                <a:ext cx="60" cy="1287"/>
              </a:xfrm>
              <a:custGeom>
                <a:avLst/>
                <a:gdLst/>
                <a:ahLst/>
                <a:cxnLst>
                  <a:cxn ang="0">
                    <a:pos x="75" y="34"/>
                  </a:cxn>
                  <a:cxn ang="0">
                    <a:pos x="75" y="2575"/>
                  </a:cxn>
                  <a:cxn ang="0">
                    <a:pos x="48" y="2575"/>
                  </a:cxn>
                  <a:cxn ang="0">
                    <a:pos x="48" y="34"/>
                  </a:cxn>
                  <a:cxn ang="0">
                    <a:pos x="75" y="34"/>
                  </a:cxn>
                  <a:cxn ang="0">
                    <a:pos x="2" y="126"/>
                  </a:cxn>
                  <a:cxn ang="0">
                    <a:pos x="60" y="0"/>
                  </a:cxn>
                  <a:cxn ang="0">
                    <a:pos x="119" y="126"/>
                  </a:cxn>
                  <a:cxn ang="0">
                    <a:pos x="121" y="130"/>
                  </a:cxn>
                  <a:cxn ang="0">
                    <a:pos x="121" y="133"/>
                  </a:cxn>
                  <a:cxn ang="0">
                    <a:pos x="121" y="137"/>
                  </a:cxn>
                  <a:cxn ang="0">
                    <a:pos x="121" y="139"/>
                  </a:cxn>
                  <a:cxn ang="0">
                    <a:pos x="121" y="142"/>
                  </a:cxn>
                  <a:cxn ang="0">
                    <a:pos x="119" y="146"/>
                  </a:cxn>
                  <a:cxn ang="0">
                    <a:pos x="116" y="148"/>
                  </a:cxn>
                  <a:cxn ang="0">
                    <a:pos x="115" y="150"/>
                  </a:cxn>
                  <a:cxn ang="0">
                    <a:pos x="112" y="151"/>
                  </a:cxn>
                  <a:cxn ang="0">
                    <a:pos x="109" y="151"/>
                  </a:cxn>
                  <a:cxn ang="0">
                    <a:pos x="106" y="151"/>
                  </a:cxn>
                  <a:cxn ang="0">
                    <a:pos x="105" y="151"/>
                  </a:cxn>
                  <a:cxn ang="0">
                    <a:pos x="102" y="150"/>
                  </a:cxn>
                  <a:cxn ang="0">
                    <a:pos x="99" y="148"/>
                  </a:cxn>
                  <a:cxn ang="0">
                    <a:pos x="98" y="146"/>
                  </a:cxn>
                  <a:cxn ang="0">
                    <a:pos x="96" y="144"/>
                  </a:cxn>
                  <a:cxn ang="0">
                    <a:pos x="49" y="41"/>
                  </a:cxn>
                  <a:cxn ang="0">
                    <a:pos x="72" y="41"/>
                  </a:cxn>
                  <a:cxn ang="0">
                    <a:pos x="26" y="144"/>
                  </a:cxn>
                  <a:cxn ang="0">
                    <a:pos x="23" y="146"/>
                  </a:cxn>
                  <a:cxn ang="0">
                    <a:pos x="22" y="148"/>
                  </a:cxn>
                  <a:cxn ang="0">
                    <a:pos x="20" y="150"/>
                  </a:cxn>
                  <a:cxn ang="0">
                    <a:pos x="17" y="151"/>
                  </a:cxn>
                  <a:cxn ang="0">
                    <a:pos x="15" y="151"/>
                  </a:cxn>
                  <a:cxn ang="0">
                    <a:pos x="12" y="151"/>
                  </a:cxn>
                  <a:cxn ang="0">
                    <a:pos x="9" y="151"/>
                  </a:cxn>
                  <a:cxn ang="0">
                    <a:pos x="7" y="150"/>
                  </a:cxn>
                  <a:cxn ang="0">
                    <a:pos x="5" y="148"/>
                  </a:cxn>
                  <a:cxn ang="0">
                    <a:pos x="3" y="146"/>
                  </a:cxn>
                  <a:cxn ang="0">
                    <a:pos x="2" y="142"/>
                  </a:cxn>
                  <a:cxn ang="0">
                    <a:pos x="0" y="139"/>
                  </a:cxn>
                  <a:cxn ang="0">
                    <a:pos x="0" y="137"/>
                  </a:cxn>
                  <a:cxn ang="0">
                    <a:pos x="0" y="133"/>
                  </a:cxn>
                  <a:cxn ang="0">
                    <a:pos x="2" y="130"/>
                  </a:cxn>
                  <a:cxn ang="0">
                    <a:pos x="2" y="126"/>
                  </a:cxn>
                  <a:cxn ang="0">
                    <a:pos x="2" y="126"/>
                  </a:cxn>
                </a:cxnLst>
                <a:rect l="0" t="0" r="r" b="b"/>
                <a:pathLst>
                  <a:path w="121" h="2575">
                    <a:moveTo>
                      <a:pt x="75" y="34"/>
                    </a:moveTo>
                    <a:lnTo>
                      <a:pt x="75" y="2575"/>
                    </a:lnTo>
                    <a:lnTo>
                      <a:pt x="48" y="2575"/>
                    </a:lnTo>
                    <a:lnTo>
                      <a:pt x="48" y="34"/>
                    </a:lnTo>
                    <a:lnTo>
                      <a:pt x="75" y="34"/>
                    </a:lnTo>
                    <a:close/>
                    <a:moveTo>
                      <a:pt x="2" y="126"/>
                    </a:moveTo>
                    <a:lnTo>
                      <a:pt x="60" y="0"/>
                    </a:lnTo>
                    <a:lnTo>
                      <a:pt x="119" y="126"/>
                    </a:lnTo>
                    <a:lnTo>
                      <a:pt x="121" y="130"/>
                    </a:lnTo>
                    <a:lnTo>
                      <a:pt x="121" y="133"/>
                    </a:lnTo>
                    <a:lnTo>
                      <a:pt x="121" y="137"/>
                    </a:lnTo>
                    <a:lnTo>
                      <a:pt x="121" y="139"/>
                    </a:lnTo>
                    <a:lnTo>
                      <a:pt x="121" y="142"/>
                    </a:lnTo>
                    <a:lnTo>
                      <a:pt x="119" y="146"/>
                    </a:lnTo>
                    <a:lnTo>
                      <a:pt x="116" y="148"/>
                    </a:lnTo>
                    <a:lnTo>
                      <a:pt x="115" y="150"/>
                    </a:lnTo>
                    <a:lnTo>
                      <a:pt x="112" y="151"/>
                    </a:lnTo>
                    <a:lnTo>
                      <a:pt x="109" y="151"/>
                    </a:lnTo>
                    <a:lnTo>
                      <a:pt x="106" y="151"/>
                    </a:lnTo>
                    <a:lnTo>
                      <a:pt x="105" y="151"/>
                    </a:lnTo>
                    <a:lnTo>
                      <a:pt x="102" y="150"/>
                    </a:lnTo>
                    <a:lnTo>
                      <a:pt x="99" y="148"/>
                    </a:lnTo>
                    <a:lnTo>
                      <a:pt x="98" y="146"/>
                    </a:lnTo>
                    <a:lnTo>
                      <a:pt x="96" y="144"/>
                    </a:lnTo>
                    <a:lnTo>
                      <a:pt x="49" y="41"/>
                    </a:lnTo>
                    <a:lnTo>
                      <a:pt x="72" y="41"/>
                    </a:lnTo>
                    <a:lnTo>
                      <a:pt x="26" y="144"/>
                    </a:lnTo>
                    <a:lnTo>
                      <a:pt x="23" y="146"/>
                    </a:lnTo>
                    <a:lnTo>
                      <a:pt x="22" y="148"/>
                    </a:lnTo>
                    <a:lnTo>
                      <a:pt x="20" y="150"/>
                    </a:lnTo>
                    <a:lnTo>
                      <a:pt x="17" y="151"/>
                    </a:lnTo>
                    <a:lnTo>
                      <a:pt x="15" y="151"/>
                    </a:lnTo>
                    <a:lnTo>
                      <a:pt x="12" y="151"/>
                    </a:lnTo>
                    <a:lnTo>
                      <a:pt x="9" y="151"/>
                    </a:lnTo>
                    <a:lnTo>
                      <a:pt x="7" y="150"/>
                    </a:lnTo>
                    <a:lnTo>
                      <a:pt x="5" y="148"/>
                    </a:lnTo>
                    <a:lnTo>
                      <a:pt x="3" y="146"/>
                    </a:lnTo>
                    <a:lnTo>
                      <a:pt x="2" y="142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2" y="130"/>
                    </a:lnTo>
                    <a:lnTo>
                      <a:pt x="2" y="126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E2810F16-5FBB-ACEF-2119-9B8CB81D31C9}"/>
                </a:ext>
              </a:extLst>
            </p:cNvPr>
            <p:cNvSpPr txBox="1"/>
            <p:nvPr/>
          </p:nvSpPr>
          <p:spPr>
            <a:xfrm>
              <a:off x="2525192" y="4098064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850AA68C-C1CF-BE40-254C-95B963792B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6770" y="5196652"/>
              <a:ext cx="7938" cy="519113"/>
            </a:xfrm>
            <a:custGeom>
              <a:avLst/>
              <a:gdLst/>
              <a:ahLst/>
              <a:cxnLst>
                <a:cxn ang="0">
                  <a:pos x="8" y="42"/>
                </a:cxn>
                <a:cxn ang="0">
                  <a:pos x="4" y="45"/>
                </a:cxn>
                <a:cxn ang="0">
                  <a:pos x="0" y="42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85"/>
                </a:cxn>
                <a:cxn ang="0">
                  <a:pos x="7" y="123"/>
                </a:cxn>
                <a:cxn ang="0">
                  <a:pos x="2" y="125"/>
                </a:cxn>
                <a:cxn ang="0">
                  <a:pos x="0" y="119"/>
                </a:cxn>
                <a:cxn ang="0">
                  <a:pos x="1" y="81"/>
                </a:cxn>
                <a:cxn ang="0">
                  <a:pos x="5" y="80"/>
                </a:cxn>
                <a:cxn ang="0">
                  <a:pos x="8" y="85"/>
                </a:cxn>
                <a:cxn ang="0">
                  <a:pos x="8" y="199"/>
                </a:cxn>
                <a:cxn ang="0">
                  <a:pos x="5" y="204"/>
                </a:cxn>
                <a:cxn ang="0">
                  <a:pos x="1" y="203"/>
                </a:cxn>
                <a:cxn ang="0">
                  <a:pos x="0" y="165"/>
                </a:cxn>
                <a:cxn ang="0">
                  <a:pos x="2" y="159"/>
                </a:cxn>
                <a:cxn ang="0">
                  <a:pos x="7" y="161"/>
                </a:cxn>
                <a:cxn ang="0">
                  <a:pos x="8" y="165"/>
                </a:cxn>
                <a:cxn ang="0">
                  <a:pos x="8" y="280"/>
                </a:cxn>
                <a:cxn ang="0">
                  <a:pos x="4" y="284"/>
                </a:cxn>
                <a:cxn ang="0">
                  <a:pos x="0" y="280"/>
                </a:cxn>
                <a:cxn ang="0">
                  <a:pos x="0" y="241"/>
                </a:cxn>
                <a:cxn ang="0">
                  <a:pos x="4" y="239"/>
                </a:cxn>
                <a:cxn ang="0">
                  <a:pos x="8" y="241"/>
                </a:cxn>
                <a:cxn ang="0">
                  <a:pos x="8" y="322"/>
                </a:cxn>
                <a:cxn ang="0">
                  <a:pos x="7" y="360"/>
                </a:cxn>
                <a:cxn ang="0">
                  <a:pos x="2" y="362"/>
                </a:cxn>
                <a:cxn ang="0">
                  <a:pos x="0" y="356"/>
                </a:cxn>
                <a:cxn ang="0">
                  <a:pos x="1" y="318"/>
                </a:cxn>
                <a:cxn ang="0">
                  <a:pos x="5" y="318"/>
                </a:cxn>
                <a:cxn ang="0">
                  <a:pos x="8" y="322"/>
                </a:cxn>
                <a:cxn ang="0">
                  <a:pos x="8" y="436"/>
                </a:cxn>
                <a:cxn ang="0">
                  <a:pos x="5" y="441"/>
                </a:cxn>
                <a:cxn ang="0">
                  <a:pos x="1" y="439"/>
                </a:cxn>
                <a:cxn ang="0">
                  <a:pos x="0" y="401"/>
                </a:cxn>
                <a:cxn ang="0">
                  <a:pos x="2" y="396"/>
                </a:cxn>
                <a:cxn ang="0">
                  <a:pos x="7" y="398"/>
                </a:cxn>
                <a:cxn ang="0">
                  <a:pos x="8" y="401"/>
                </a:cxn>
                <a:cxn ang="0">
                  <a:pos x="8" y="517"/>
                </a:cxn>
                <a:cxn ang="0">
                  <a:pos x="4" y="521"/>
                </a:cxn>
                <a:cxn ang="0">
                  <a:pos x="0" y="517"/>
                </a:cxn>
                <a:cxn ang="0">
                  <a:pos x="0" y="479"/>
                </a:cxn>
                <a:cxn ang="0">
                  <a:pos x="4" y="475"/>
                </a:cxn>
                <a:cxn ang="0">
                  <a:pos x="8" y="479"/>
                </a:cxn>
                <a:cxn ang="0">
                  <a:pos x="8" y="560"/>
                </a:cxn>
                <a:cxn ang="0">
                  <a:pos x="7" y="598"/>
                </a:cxn>
                <a:cxn ang="0">
                  <a:pos x="2" y="598"/>
                </a:cxn>
                <a:cxn ang="0">
                  <a:pos x="0" y="593"/>
                </a:cxn>
                <a:cxn ang="0">
                  <a:pos x="1" y="555"/>
                </a:cxn>
                <a:cxn ang="0">
                  <a:pos x="5" y="555"/>
                </a:cxn>
                <a:cxn ang="0">
                  <a:pos x="8" y="560"/>
                </a:cxn>
                <a:cxn ang="0">
                  <a:pos x="8" y="649"/>
                </a:cxn>
                <a:cxn ang="0">
                  <a:pos x="5" y="654"/>
                </a:cxn>
                <a:cxn ang="0">
                  <a:pos x="1" y="653"/>
                </a:cxn>
                <a:cxn ang="0">
                  <a:pos x="0" y="638"/>
                </a:cxn>
                <a:cxn ang="0">
                  <a:pos x="2" y="634"/>
                </a:cxn>
                <a:cxn ang="0">
                  <a:pos x="7" y="634"/>
                </a:cxn>
                <a:cxn ang="0">
                  <a:pos x="8" y="638"/>
                </a:cxn>
              </a:cxnLst>
              <a:rect l="0" t="0" r="r" b="b"/>
              <a:pathLst>
                <a:path w="8" h="654">
                  <a:moveTo>
                    <a:pt x="8" y="6"/>
                  </a:moveTo>
                  <a:lnTo>
                    <a:pt x="8" y="40"/>
                  </a:lnTo>
                  <a:lnTo>
                    <a:pt x="8" y="42"/>
                  </a:lnTo>
                  <a:lnTo>
                    <a:pt x="7" y="44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5"/>
                  </a:lnTo>
                  <a:lnTo>
                    <a:pt x="1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close/>
                  <a:moveTo>
                    <a:pt x="8" y="85"/>
                  </a:moveTo>
                  <a:lnTo>
                    <a:pt x="8" y="119"/>
                  </a:lnTo>
                  <a:lnTo>
                    <a:pt x="8" y="121"/>
                  </a:lnTo>
                  <a:lnTo>
                    <a:pt x="7" y="123"/>
                  </a:lnTo>
                  <a:lnTo>
                    <a:pt x="5" y="125"/>
                  </a:lnTo>
                  <a:lnTo>
                    <a:pt x="4" y="125"/>
                  </a:lnTo>
                  <a:lnTo>
                    <a:pt x="2" y="125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0" y="119"/>
                  </a:lnTo>
                  <a:lnTo>
                    <a:pt x="0" y="85"/>
                  </a:lnTo>
                  <a:lnTo>
                    <a:pt x="0" y="83"/>
                  </a:lnTo>
                  <a:lnTo>
                    <a:pt x="1" y="81"/>
                  </a:lnTo>
                  <a:lnTo>
                    <a:pt x="2" y="80"/>
                  </a:lnTo>
                  <a:lnTo>
                    <a:pt x="4" y="80"/>
                  </a:lnTo>
                  <a:lnTo>
                    <a:pt x="5" y="80"/>
                  </a:lnTo>
                  <a:lnTo>
                    <a:pt x="7" y="81"/>
                  </a:lnTo>
                  <a:lnTo>
                    <a:pt x="8" y="83"/>
                  </a:lnTo>
                  <a:lnTo>
                    <a:pt x="8" y="85"/>
                  </a:lnTo>
                  <a:lnTo>
                    <a:pt x="8" y="85"/>
                  </a:lnTo>
                  <a:close/>
                  <a:moveTo>
                    <a:pt x="8" y="165"/>
                  </a:moveTo>
                  <a:lnTo>
                    <a:pt x="8" y="199"/>
                  </a:lnTo>
                  <a:lnTo>
                    <a:pt x="8" y="201"/>
                  </a:lnTo>
                  <a:lnTo>
                    <a:pt x="7" y="203"/>
                  </a:lnTo>
                  <a:lnTo>
                    <a:pt x="5" y="204"/>
                  </a:lnTo>
                  <a:lnTo>
                    <a:pt x="4" y="204"/>
                  </a:lnTo>
                  <a:lnTo>
                    <a:pt x="2" y="204"/>
                  </a:lnTo>
                  <a:lnTo>
                    <a:pt x="1" y="203"/>
                  </a:lnTo>
                  <a:lnTo>
                    <a:pt x="0" y="201"/>
                  </a:lnTo>
                  <a:lnTo>
                    <a:pt x="0" y="199"/>
                  </a:lnTo>
                  <a:lnTo>
                    <a:pt x="0" y="165"/>
                  </a:lnTo>
                  <a:lnTo>
                    <a:pt x="0" y="163"/>
                  </a:lnTo>
                  <a:lnTo>
                    <a:pt x="1" y="161"/>
                  </a:lnTo>
                  <a:lnTo>
                    <a:pt x="2" y="159"/>
                  </a:lnTo>
                  <a:lnTo>
                    <a:pt x="4" y="159"/>
                  </a:lnTo>
                  <a:lnTo>
                    <a:pt x="5" y="159"/>
                  </a:lnTo>
                  <a:lnTo>
                    <a:pt x="7" y="161"/>
                  </a:lnTo>
                  <a:lnTo>
                    <a:pt x="8" y="163"/>
                  </a:lnTo>
                  <a:lnTo>
                    <a:pt x="8" y="165"/>
                  </a:lnTo>
                  <a:lnTo>
                    <a:pt x="8" y="165"/>
                  </a:lnTo>
                  <a:close/>
                  <a:moveTo>
                    <a:pt x="8" y="244"/>
                  </a:moveTo>
                  <a:lnTo>
                    <a:pt x="8" y="277"/>
                  </a:lnTo>
                  <a:lnTo>
                    <a:pt x="8" y="280"/>
                  </a:lnTo>
                  <a:lnTo>
                    <a:pt x="7" y="282"/>
                  </a:lnTo>
                  <a:lnTo>
                    <a:pt x="5" y="282"/>
                  </a:lnTo>
                  <a:lnTo>
                    <a:pt x="4" y="284"/>
                  </a:lnTo>
                  <a:lnTo>
                    <a:pt x="2" y="282"/>
                  </a:lnTo>
                  <a:lnTo>
                    <a:pt x="1" y="282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44"/>
                  </a:lnTo>
                  <a:lnTo>
                    <a:pt x="0" y="241"/>
                  </a:lnTo>
                  <a:lnTo>
                    <a:pt x="1" y="239"/>
                  </a:lnTo>
                  <a:lnTo>
                    <a:pt x="2" y="239"/>
                  </a:lnTo>
                  <a:lnTo>
                    <a:pt x="4" y="239"/>
                  </a:lnTo>
                  <a:lnTo>
                    <a:pt x="5" y="239"/>
                  </a:lnTo>
                  <a:lnTo>
                    <a:pt x="7" y="239"/>
                  </a:lnTo>
                  <a:lnTo>
                    <a:pt x="8" y="241"/>
                  </a:lnTo>
                  <a:lnTo>
                    <a:pt x="8" y="244"/>
                  </a:lnTo>
                  <a:lnTo>
                    <a:pt x="8" y="244"/>
                  </a:lnTo>
                  <a:close/>
                  <a:moveTo>
                    <a:pt x="8" y="322"/>
                  </a:moveTo>
                  <a:lnTo>
                    <a:pt x="8" y="356"/>
                  </a:lnTo>
                  <a:lnTo>
                    <a:pt x="8" y="358"/>
                  </a:lnTo>
                  <a:lnTo>
                    <a:pt x="7" y="360"/>
                  </a:lnTo>
                  <a:lnTo>
                    <a:pt x="5" y="362"/>
                  </a:lnTo>
                  <a:lnTo>
                    <a:pt x="4" y="362"/>
                  </a:lnTo>
                  <a:lnTo>
                    <a:pt x="2" y="362"/>
                  </a:lnTo>
                  <a:lnTo>
                    <a:pt x="1" y="360"/>
                  </a:lnTo>
                  <a:lnTo>
                    <a:pt x="0" y="358"/>
                  </a:lnTo>
                  <a:lnTo>
                    <a:pt x="0" y="356"/>
                  </a:lnTo>
                  <a:lnTo>
                    <a:pt x="0" y="322"/>
                  </a:lnTo>
                  <a:lnTo>
                    <a:pt x="0" y="320"/>
                  </a:lnTo>
                  <a:lnTo>
                    <a:pt x="1" y="318"/>
                  </a:lnTo>
                  <a:lnTo>
                    <a:pt x="2" y="318"/>
                  </a:lnTo>
                  <a:lnTo>
                    <a:pt x="4" y="316"/>
                  </a:lnTo>
                  <a:lnTo>
                    <a:pt x="5" y="318"/>
                  </a:lnTo>
                  <a:lnTo>
                    <a:pt x="7" y="318"/>
                  </a:lnTo>
                  <a:lnTo>
                    <a:pt x="8" y="320"/>
                  </a:lnTo>
                  <a:lnTo>
                    <a:pt x="8" y="322"/>
                  </a:lnTo>
                  <a:lnTo>
                    <a:pt x="8" y="322"/>
                  </a:lnTo>
                  <a:close/>
                  <a:moveTo>
                    <a:pt x="8" y="401"/>
                  </a:moveTo>
                  <a:lnTo>
                    <a:pt x="8" y="436"/>
                  </a:lnTo>
                  <a:lnTo>
                    <a:pt x="8" y="437"/>
                  </a:lnTo>
                  <a:lnTo>
                    <a:pt x="7" y="439"/>
                  </a:lnTo>
                  <a:lnTo>
                    <a:pt x="5" y="441"/>
                  </a:lnTo>
                  <a:lnTo>
                    <a:pt x="4" y="441"/>
                  </a:lnTo>
                  <a:lnTo>
                    <a:pt x="2" y="441"/>
                  </a:lnTo>
                  <a:lnTo>
                    <a:pt x="1" y="439"/>
                  </a:lnTo>
                  <a:lnTo>
                    <a:pt x="0" y="437"/>
                  </a:lnTo>
                  <a:lnTo>
                    <a:pt x="0" y="436"/>
                  </a:lnTo>
                  <a:lnTo>
                    <a:pt x="0" y="401"/>
                  </a:lnTo>
                  <a:lnTo>
                    <a:pt x="0" y="400"/>
                  </a:lnTo>
                  <a:lnTo>
                    <a:pt x="1" y="398"/>
                  </a:lnTo>
                  <a:lnTo>
                    <a:pt x="2" y="396"/>
                  </a:lnTo>
                  <a:lnTo>
                    <a:pt x="4" y="396"/>
                  </a:lnTo>
                  <a:lnTo>
                    <a:pt x="5" y="396"/>
                  </a:lnTo>
                  <a:lnTo>
                    <a:pt x="7" y="398"/>
                  </a:lnTo>
                  <a:lnTo>
                    <a:pt x="8" y="400"/>
                  </a:lnTo>
                  <a:lnTo>
                    <a:pt x="8" y="401"/>
                  </a:lnTo>
                  <a:lnTo>
                    <a:pt x="8" y="401"/>
                  </a:lnTo>
                  <a:close/>
                  <a:moveTo>
                    <a:pt x="8" y="481"/>
                  </a:moveTo>
                  <a:lnTo>
                    <a:pt x="8" y="515"/>
                  </a:lnTo>
                  <a:lnTo>
                    <a:pt x="8" y="517"/>
                  </a:lnTo>
                  <a:lnTo>
                    <a:pt x="7" y="519"/>
                  </a:lnTo>
                  <a:lnTo>
                    <a:pt x="5" y="521"/>
                  </a:lnTo>
                  <a:lnTo>
                    <a:pt x="4" y="521"/>
                  </a:lnTo>
                  <a:lnTo>
                    <a:pt x="2" y="521"/>
                  </a:lnTo>
                  <a:lnTo>
                    <a:pt x="1" y="519"/>
                  </a:lnTo>
                  <a:lnTo>
                    <a:pt x="0" y="517"/>
                  </a:lnTo>
                  <a:lnTo>
                    <a:pt x="0" y="515"/>
                  </a:lnTo>
                  <a:lnTo>
                    <a:pt x="0" y="481"/>
                  </a:lnTo>
                  <a:lnTo>
                    <a:pt x="0" y="479"/>
                  </a:lnTo>
                  <a:lnTo>
                    <a:pt x="1" y="477"/>
                  </a:lnTo>
                  <a:lnTo>
                    <a:pt x="2" y="475"/>
                  </a:lnTo>
                  <a:lnTo>
                    <a:pt x="4" y="475"/>
                  </a:lnTo>
                  <a:lnTo>
                    <a:pt x="5" y="475"/>
                  </a:lnTo>
                  <a:lnTo>
                    <a:pt x="7" y="477"/>
                  </a:lnTo>
                  <a:lnTo>
                    <a:pt x="8" y="479"/>
                  </a:lnTo>
                  <a:lnTo>
                    <a:pt x="8" y="481"/>
                  </a:lnTo>
                  <a:lnTo>
                    <a:pt x="8" y="481"/>
                  </a:lnTo>
                  <a:close/>
                  <a:moveTo>
                    <a:pt x="8" y="560"/>
                  </a:moveTo>
                  <a:lnTo>
                    <a:pt x="8" y="593"/>
                  </a:lnTo>
                  <a:lnTo>
                    <a:pt x="8" y="596"/>
                  </a:lnTo>
                  <a:lnTo>
                    <a:pt x="7" y="598"/>
                  </a:lnTo>
                  <a:lnTo>
                    <a:pt x="5" y="598"/>
                  </a:lnTo>
                  <a:lnTo>
                    <a:pt x="4" y="600"/>
                  </a:lnTo>
                  <a:lnTo>
                    <a:pt x="2" y="598"/>
                  </a:lnTo>
                  <a:lnTo>
                    <a:pt x="1" y="598"/>
                  </a:lnTo>
                  <a:lnTo>
                    <a:pt x="0" y="596"/>
                  </a:lnTo>
                  <a:lnTo>
                    <a:pt x="0" y="593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1" y="555"/>
                  </a:lnTo>
                  <a:lnTo>
                    <a:pt x="2" y="555"/>
                  </a:lnTo>
                  <a:lnTo>
                    <a:pt x="4" y="555"/>
                  </a:lnTo>
                  <a:lnTo>
                    <a:pt x="5" y="555"/>
                  </a:lnTo>
                  <a:lnTo>
                    <a:pt x="7" y="555"/>
                  </a:lnTo>
                  <a:lnTo>
                    <a:pt x="8" y="557"/>
                  </a:lnTo>
                  <a:lnTo>
                    <a:pt x="8" y="560"/>
                  </a:lnTo>
                  <a:lnTo>
                    <a:pt x="8" y="560"/>
                  </a:lnTo>
                  <a:close/>
                  <a:moveTo>
                    <a:pt x="8" y="638"/>
                  </a:moveTo>
                  <a:lnTo>
                    <a:pt x="8" y="649"/>
                  </a:lnTo>
                  <a:lnTo>
                    <a:pt x="8" y="651"/>
                  </a:lnTo>
                  <a:lnTo>
                    <a:pt x="7" y="653"/>
                  </a:lnTo>
                  <a:lnTo>
                    <a:pt x="5" y="654"/>
                  </a:lnTo>
                  <a:lnTo>
                    <a:pt x="4" y="654"/>
                  </a:lnTo>
                  <a:lnTo>
                    <a:pt x="2" y="654"/>
                  </a:lnTo>
                  <a:lnTo>
                    <a:pt x="1" y="653"/>
                  </a:lnTo>
                  <a:lnTo>
                    <a:pt x="0" y="651"/>
                  </a:lnTo>
                  <a:lnTo>
                    <a:pt x="0" y="649"/>
                  </a:lnTo>
                  <a:lnTo>
                    <a:pt x="0" y="638"/>
                  </a:lnTo>
                  <a:lnTo>
                    <a:pt x="0" y="636"/>
                  </a:lnTo>
                  <a:lnTo>
                    <a:pt x="1" y="634"/>
                  </a:lnTo>
                  <a:lnTo>
                    <a:pt x="2" y="634"/>
                  </a:lnTo>
                  <a:lnTo>
                    <a:pt x="4" y="633"/>
                  </a:lnTo>
                  <a:lnTo>
                    <a:pt x="5" y="634"/>
                  </a:lnTo>
                  <a:lnTo>
                    <a:pt x="7" y="634"/>
                  </a:lnTo>
                  <a:lnTo>
                    <a:pt x="8" y="636"/>
                  </a:lnTo>
                  <a:lnTo>
                    <a:pt x="8" y="638"/>
                  </a:lnTo>
                  <a:lnTo>
                    <a:pt x="8" y="638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48">
                <a:extLst>
                  <a:ext uri="{FF2B5EF4-FFF2-40B4-BE49-F238E27FC236}">
                    <a16:creationId xmlns:a16="http://schemas.microsoft.com/office/drawing/2014/main" id="{10A6F548-E422-CD7E-8287-AD26975C1E73}"/>
                  </a:ext>
                </a:extLst>
              </p:cNvPr>
              <p:cNvSpPr txBox="1"/>
              <p:nvPr/>
            </p:nvSpPr>
            <p:spPr>
              <a:xfrm>
                <a:off x="2162984" y="4958650"/>
                <a:ext cx="81502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dirty="0">
                        <a:latin typeface="Cambria Math" panose="02040503050406030204" pitchFamily="18" charset="0"/>
                        <a:ea typeface="Cambria Math"/>
                      </a:rPr>
                      <m:t>Δ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  <m:r>
                      <a:rPr lang="en-CA" b="0" i="1" smtClean="0">
                        <a:latin typeface="Cambria Math"/>
                        <a:ea typeface="Cambria Math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  <m:r>
                      <a:rPr lang="en-CA" b="0" i="1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it is energetically favourable to create normal-superconducting boundaries above the lower critical field </a:t>
                </a:r>
                <a:r>
                  <a:rPr lang="en-CA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CA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c1</a:t>
                </a:r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These superconductors are referred to as type-II</a:t>
                </a:r>
              </a:p>
            </p:txBody>
          </p:sp>
        </mc:Choice>
        <mc:Fallback xmlns="">
          <p:sp>
            <p:nvSpPr>
              <p:cNvPr id="10" name="TextBox 48">
                <a:extLst>
                  <a:ext uri="{FF2B5EF4-FFF2-40B4-BE49-F238E27FC236}">
                    <a16:creationId xmlns:a16="http://schemas.microsoft.com/office/drawing/2014/main" id="{10A6F548-E422-CD7E-8287-AD26975C1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984" y="4958650"/>
                <a:ext cx="8150296" cy="923330"/>
              </a:xfrm>
              <a:prstGeom prst="rect">
                <a:avLst/>
              </a:prstGeom>
              <a:blipFill>
                <a:blip r:embed="rId6"/>
                <a:stretch>
                  <a:fillRect l="-524" t="-3289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49">
                <a:extLst>
                  <a:ext uri="{FF2B5EF4-FFF2-40B4-BE49-F238E27FC236}">
                    <a16:creationId xmlns:a16="http://schemas.microsoft.com/office/drawing/2014/main" id="{80737A8A-D255-1F9D-8807-18220B721220}"/>
                  </a:ext>
                </a:extLst>
              </p:cNvPr>
              <p:cNvSpPr txBox="1"/>
              <p:nvPr/>
            </p:nvSpPr>
            <p:spPr>
              <a:xfrm>
                <a:off x="3905364" y="964637"/>
                <a:ext cx="683773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Energy difference at a NC-SC boundary compared to the SC state</a:t>
                </a:r>
              </a:p>
              <a:p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crtical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thermodynamic field, above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normal conducting state is energetically favorable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49">
                <a:extLst>
                  <a:ext uri="{FF2B5EF4-FFF2-40B4-BE49-F238E27FC236}">
                    <a16:creationId xmlns:a16="http://schemas.microsoft.com/office/drawing/2014/main" id="{80737A8A-D255-1F9D-8807-18220B721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364" y="964637"/>
                <a:ext cx="6837732" cy="923330"/>
              </a:xfrm>
              <a:prstGeom prst="rect">
                <a:avLst/>
              </a:prstGeom>
              <a:blipFill>
                <a:blip r:embed="rId7"/>
                <a:stretch>
                  <a:fillRect l="-803" t="-3289" r="-446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50">
            <a:extLst>
              <a:ext uri="{FF2B5EF4-FFF2-40B4-BE49-F238E27FC236}">
                <a16:creationId xmlns:a16="http://schemas.microsoft.com/office/drawing/2014/main" id="{D5C5BB24-C856-E984-F71B-4560B99948A7}"/>
              </a:ext>
            </a:extLst>
          </p:cNvPr>
          <p:cNvSpPr/>
          <p:nvPr/>
        </p:nvSpPr>
        <p:spPr>
          <a:xfrm rot="16200000">
            <a:off x="8129338" y="2534031"/>
            <a:ext cx="253950" cy="1112844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eft Brace 51">
            <a:extLst>
              <a:ext uri="{FF2B5EF4-FFF2-40B4-BE49-F238E27FC236}">
                <a16:creationId xmlns:a16="http://schemas.microsoft.com/office/drawing/2014/main" id="{C664FE20-3153-938B-2323-FA7795825B75}"/>
              </a:ext>
            </a:extLst>
          </p:cNvPr>
          <p:cNvSpPr/>
          <p:nvPr/>
        </p:nvSpPr>
        <p:spPr>
          <a:xfrm rot="16200000">
            <a:off x="6859155" y="2540696"/>
            <a:ext cx="220739" cy="110274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52">
                <a:extLst>
                  <a:ext uri="{FF2B5EF4-FFF2-40B4-BE49-F238E27FC236}">
                    <a16:creationId xmlns:a16="http://schemas.microsoft.com/office/drawing/2014/main" id="{349D348F-4383-0A03-240B-BE8219F0B6D9}"/>
                  </a:ext>
                </a:extLst>
              </p:cNvPr>
              <p:cNvSpPr txBox="1"/>
              <p:nvPr/>
            </p:nvSpPr>
            <p:spPr>
              <a:xfrm>
                <a:off x="9193199" y="2402789"/>
                <a:ext cx="16529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 and resolve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wrt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mc:Choice>
        <mc:Fallback xmlns="">
          <p:sp>
            <p:nvSpPr>
              <p:cNvPr id="14" name="TextBox 52">
                <a:extLst>
                  <a:ext uri="{FF2B5EF4-FFF2-40B4-BE49-F238E27FC236}">
                    <a16:creationId xmlns:a16="http://schemas.microsoft.com/office/drawing/2014/main" id="{349D348F-4383-0A03-240B-BE8219F0B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3199" y="2402789"/>
                <a:ext cx="1652937" cy="646331"/>
              </a:xfrm>
              <a:prstGeom prst="rect">
                <a:avLst/>
              </a:prstGeom>
              <a:blipFill>
                <a:blip r:embed="rId8"/>
                <a:stretch>
                  <a:fillRect l="-2952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id="{F638674B-941F-C55A-E667-A068537710F0}"/>
                  </a:ext>
                </a:extLst>
              </p:cNvPr>
              <p:cNvSpPr txBox="1"/>
              <p:nvPr/>
            </p:nvSpPr>
            <p:spPr>
              <a:xfrm>
                <a:off x="7869474" y="5420315"/>
                <a:ext cx="2792175" cy="94718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Exact result from GL theory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CA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𝐺𝐿</m:t>
                          </m:r>
                        </m:sub>
                      </m:sSub>
                      <m:r>
                        <a:rPr lang="en-CA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𝐺𝐿</m:t>
                              </m:r>
                            </m:sub>
                          </m:sSub>
                        </m:den>
                      </m:f>
                      <m:r>
                        <a:rPr lang="de-D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CA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id="{F638674B-941F-C55A-E667-A06853771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474" y="5420315"/>
                <a:ext cx="2792175" cy="947182"/>
              </a:xfrm>
              <a:prstGeom prst="rect">
                <a:avLst/>
              </a:prstGeom>
              <a:blipFill>
                <a:blip r:embed="rId9"/>
                <a:stretch>
                  <a:fillRect l="-1515" t="-1875" r="-21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013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F7A38-D6E1-999A-4369-DD0164AEF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70DB67-6B85-684A-093D-BF9B7A82E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types of superconductors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528319BB-937B-F605-0E9C-387561ABFD89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593729" y="985337"/>
                <a:ext cx="5087404" cy="53614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 II Superconductors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𝜅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&gt;1/</m:t>
                    </m:r>
                    <m:rad>
                      <m:radPr>
                        <m:degHide m:val="on"/>
                        <m:ctrlPr>
                          <a:rPr lang="de-DE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e>
                    </m:rad>
                  </m:oMath>
                </a14:m>
                <a:endParaRPr lang="en-C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Impure metals</a:t>
                </a:r>
              </a:p>
              <a:p>
                <a:pPr lvl="1"/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Pure niobium</a:t>
                </a:r>
              </a:p>
              <a:p>
                <a:pPr lvl="1"/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Alloys</a:t>
                </a:r>
              </a:p>
              <a:p>
                <a:pPr lvl="1"/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𝜅</m:t>
                    </m:r>
                  </m:oMath>
                </a14:m>
                <a:r>
                  <a:rPr lang="en-C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&gt;&gt;1 local electrodynamics (London theory) applicable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 I Superconductors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𝜅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&lt;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de-DE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e>
                    </m:rad>
                  </m:oMath>
                </a14:m>
                <a:endParaRPr lang="de-DE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lvl="1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 elements except niobium</a:t>
                </a:r>
              </a:p>
              <a:p>
                <a:pPr lvl="1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Non-local electrodynamics</a:t>
                </a:r>
              </a:p>
              <a:p>
                <a:pPr lvl="1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528319BB-937B-F605-0E9C-387561ABFD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29" y="985337"/>
                <a:ext cx="5087404" cy="5361459"/>
              </a:xfrm>
              <a:prstGeom prst="rect">
                <a:avLst/>
              </a:prstGeom>
              <a:blipFill>
                <a:blip r:embed="rId2"/>
                <a:stretch>
                  <a:fillRect l="-2395" t="-31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7A6268AA-811B-55C9-9CD2-E763BC915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845" y="1419652"/>
            <a:ext cx="6335009" cy="297221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451A248-92CE-BCB9-C877-BA67C3E22C6E}"/>
              </a:ext>
            </a:extLst>
          </p:cNvPr>
          <p:cNvSpPr txBox="1"/>
          <p:nvPr/>
        </p:nvSpPr>
        <p:spPr>
          <a:xfrm>
            <a:off x="6510869" y="4622800"/>
            <a:ext cx="9344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Type-I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05BF7CF-5152-226C-28F7-8406ADE125EF}"/>
              </a:ext>
            </a:extLst>
          </p:cNvPr>
          <p:cNvSpPr txBox="1"/>
          <p:nvPr/>
        </p:nvSpPr>
        <p:spPr>
          <a:xfrm>
            <a:off x="9599509" y="4622800"/>
            <a:ext cx="1029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Type-II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64DFBCE-750C-0759-623C-83F3BB0637B3}"/>
              </a:ext>
            </a:extLst>
          </p:cNvPr>
          <p:cNvSpPr txBox="1"/>
          <p:nvPr/>
        </p:nvSpPr>
        <p:spPr>
          <a:xfrm>
            <a:off x="5981557" y="3362960"/>
            <a:ext cx="529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5D6DECD-A836-84A8-58F9-4C86F8E56A78}"/>
              </a:ext>
            </a:extLst>
          </p:cNvPr>
          <p:cNvSpPr txBox="1"/>
          <p:nvPr/>
        </p:nvSpPr>
        <p:spPr>
          <a:xfrm>
            <a:off x="7011949" y="2128520"/>
            <a:ext cx="5757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F963B8-453B-9531-84B6-81495CB9C418}"/>
              </a:ext>
            </a:extLst>
          </p:cNvPr>
          <p:cNvSpPr txBox="1"/>
          <p:nvPr/>
        </p:nvSpPr>
        <p:spPr>
          <a:xfrm>
            <a:off x="9267469" y="3362959"/>
            <a:ext cx="529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0E403A3-B4EA-F1B4-4D79-806626D09FAC}"/>
              </a:ext>
            </a:extLst>
          </p:cNvPr>
          <p:cNvSpPr txBox="1"/>
          <p:nvPr/>
        </p:nvSpPr>
        <p:spPr>
          <a:xfrm>
            <a:off x="9071902" y="2334051"/>
            <a:ext cx="9204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Mixed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24540CB-1573-C5A8-3301-63944F42AF5F}"/>
              </a:ext>
            </a:extLst>
          </p:cNvPr>
          <p:cNvSpPr txBox="1"/>
          <p:nvPr/>
        </p:nvSpPr>
        <p:spPr>
          <a:xfrm>
            <a:off x="10340609" y="1697633"/>
            <a:ext cx="5757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20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37DC6-206E-0D7C-F621-3026E6010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42F4C-9862-42AA-2BAA-F0179EF14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types of superconductors</a:t>
            </a:r>
            <a:endParaRPr lang="zh-CN" altLang="en-US" dirty="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590AE58-066B-DFFF-1125-2AA562939C02}"/>
              </a:ext>
            </a:extLst>
          </p:cNvPr>
          <p:cNvSpPr txBox="1"/>
          <p:nvPr/>
        </p:nvSpPr>
        <p:spPr>
          <a:xfrm>
            <a:off x="1693667" y="4649202"/>
            <a:ext cx="64030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DC fields flux tubes can be pinned – no dissipation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 magnets are operated between </a:t>
            </a:r>
            <a:r>
              <a:rPr lang="en-CA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sz="2000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r>
              <a:rPr lang="en-CA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A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sz="2000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RF fields flux tubes oscillate – dissipation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cavities are operated in the Meissner state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06611EB-209F-46A2-D096-32DD6464EE80}"/>
              </a:ext>
            </a:extLst>
          </p:cNvPr>
          <p:cNvSpPr txBox="1"/>
          <p:nvPr/>
        </p:nvSpPr>
        <p:spPr>
          <a:xfrm>
            <a:off x="8378916" y="5349662"/>
            <a:ext cx="3197133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the Meissner state persist metastable beyond </a:t>
            </a:r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02349F9-3513-3BF6-47D5-C5527542C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9775" r="85983" b="67213"/>
          <a:stretch/>
        </p:blipFill>
        <p:spPr bwMode="auto">
          <a:xfrm>
            <a:off x="2701707" y="1048802"/>
            <a:ext cx="715992" cy="111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64B13D2-77FA-AF85-DB45-A13841080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0"/>
          <a:stretch/>
        </p:blipFill>
        <p:spPr bwMode="auto">
          <a:xfrm>
            <a:off x="2501427" y="1508338"/>
            <a:ext cx="6565561" cy="32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B17A720-6615-437F-16EF-4637466077BC}"/>
              </a:ext>
            </a:extLst>
          </p:cNvPr>
          <p:cNvSpPr txBox="1"/>
          <p:nvPr/>
        </p:nvSpPr>
        <p:spPr>
          <a:xfrm>
            <a:off x="3585025" y="3289868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Cavities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7E1A023E-5E9A-F1B8-E3C3-874C424C36DD}"/>
              </a:ext>
            </a:extLst>
          </p:cNvPr>
          <p:cNvSpPr txBox="1"/>
          <p:nvPr/>
        </p:nvSpPr>
        <p:spPr>
          <a:xfrm>
            <a:off x="5890252" y="2993210"/>
            <a:ext cx="1276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BF81D55-0DF4-556D-E744-76B27185F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81" b="77751"/>
          <a:stretch/>
        </p:blipFill>
        <p:spPr bwMode="auto">
          <a:xfrm>
            <a:off x="5770315" y="1390361"/>
            <a:ext cx="3282781" cy="81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142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7136884">
            <a:off x="-816254" y="-1629514"/>
            <a:ext cx="9094812" cy="112584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47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5249931" y="3488704"/>
            <a:ext cx="5818759" cy="23739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Some SRF Physics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50000"/>
          </a:blip>
          <a:srcRect l="46290"/>
          <a:stretch>
            <a:fillRect/>
          </a:stretch>
        </p:blipFill>
        <p:spPr>
          <a:xfrm rot="16200000">
            <a:off x="3588598" y="4581939"/>
            <a:ext cx="1835689" cy="29110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6011931" y="974104"/>
            <a:ext cx="4294759" cy="25009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1000" b="0" i="0" u="none" strike="noStrike" kern="1200" cap="none" spc="0" normalizeH="0" baseline="0" noProof="0">
                <a:ln w="12700">
                  <a:noFill/>
                </a:ln>
                <a:solidFill>
                  <a:srgbClr val="0293F2">
                    <a:alpha val="100000"/>
                  </a:srgbClr>
                </a:solidFill>
                <a:effectLst/>
                <a:uLnTx/>
                <a:uFillTx/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187F1-172D-8BEA-C16E-92CC5629F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9158C7-952F-D245-9305-6C230011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SRF Physics</a:t>
            </a:r>
            <a:endParaRPr lang="zh-CN" alt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4B1FEDC-41A5-B0EA-B8F3-9C16BD94822C}"/>
              </a:ext>
            </a:extLst>
          </p:cNvPr>
          <p:cNvSpPr>
            <a:spLocks noGrp="1"/>
          </p:cNvSpPr>
          <p:nvPr/>
        </p:nvSpPr>
        <p:spPr>
          <a:xfrm>
            <a:off x="522357" y="1496541"/>
            <a:ext cx="8229600" cy="5361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Resistance of Superconductors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fluid model vs BCS model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Influencing factors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surface resistance and flux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Barrier and Superheating field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Operate SRF beyond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enhancement for thin film structure</a:t>
            </a:r>
          </a:p>
          <a:p>
            <a:r>
              <a:rPr lang="en-US" altLang="zh-C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emission</a:t>
            </a:r>
          </a:p>
          <a:p>
            <a:pPr lvl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 and F-N theory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8FF3937-6CAE-581D-54FD-2AAC7E6225B7}"/>
              </a:ext>
            </a:extLst>
          </p:cNvPr>
          <p:cNvSpPr txBox="1"/>
          <p:nvPr/>
        </p:nvSpPr>
        <p:spPr>
          <a:xfrm>
            <a:off x="522357" y="886696"/>
            <a:ext cx="61158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SRF theories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970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D92AA-8ED1-0AB0-1C44-A153FA395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8F16A1-8A5A-EFA2-DA28-907C1C9CD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Surface Resistance of Superconductors</a:t>
            </a:r>
            <a:endParaRPr lang="zh-CN" alt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68B5D48-1D59-FD9B-1080-256F63703EEF}"/>
              </a:ext>
            </a:extLst>
          </p:cNvPr>
          <p:cNvSpPr>
            <a:spLocks noGrp="1"/>
          </p:cNvSpPr>
          <p:nvPr/>
        </p:nvSpPr>
        <p:spPr>
          <a:xfrm>
            <a:off x="1305622" y="960120"/>
            <a:ext cx="6876397" cy="4937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currents are transported by Cooper pairs formed of two electrons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without friction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DC supercurrents are lossless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temperatures above 0 K not all electrons form Cooper pairs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Cooper pairs have a finite inertia. Under RF fields a time-varying E-field is induced in the material. Normal electrons see this field, move and dissipate 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7A01F83-7EC1-7756-A031-A4B6545A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8318" y="4210021"/>
            <a:ext cx="1627654" cy="90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6C9833E5-E587-569A-09B8-B53680A70AA0}"/>
              </a:ext>
            </a:extLst>
          </p:cNvPr>
          <p:cNvSpPr txBox="1"/>
          <p:nvPr/>
        </p:nvSpPr>
        <p:spPr>
          <a:xfrm>
            <a:off x="8562277" y="5722796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R</a:t>
            </a:r>
            <a:r>
              <a:rPr lang="en-US" sz="32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&gt; 0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BE8D7FE6-C202-161D-7392-0D00286831F1}"/>
              </a:ext>
            </a:extLst>
          </p:cNvPr>
          <p:cNvSpPr txBox="1"/>
          <p:nvPr/>
        </p:nvSpPr>
        <p:spPr>
          <a:xfrm>
            <a:off x="8811874" y="3538381"/>
            <a:ext cx="61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" name="Down Arrow 10">
            <a:extLst>
              <a:ext uri="{FF2B5EF4-FFF2-40B4-BE49-F238E27FC236}">
                <a16:creationId xmlns:a16="http://schemas.microsoft.com/office/drawing/2014/main" id="{2529E705-D83C-DA7E-952E-12D3DCA05590}"/>
              </a:ext>
            </a:extLst>
          </p:cNvPr>
          <p:cNvSpPr/>
          <p:nvPr/>
        </p:nvSpPr>
        <p:spPr>
          <a:xfrm>
            <a:off x="8883813" y="5146189"/>
            <a:ext cx="423906" cy="44276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DFBCC7A9-CEA2-2814-6794-A448B2099518}"/>
                  </a:ext>
                </a:extLst>
              </p:cNvPr>
              <p:cNvSpPr txBox="1"/>
              <p:nvPr/>
            </p:nvSpPr>
            <p:spPr>
              <a:xfrm>
                <a:off x="7858351" y="3143478"/>
                <a:ext cx="2251386" cy="385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)∝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−∆/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DFBCC7A9-CEA2-2814-6794-A448B2099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51" y="3143478"/>
                <a:ext cx="2251386" cy="3857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6822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D1D61-F120-362B-0A00-58EC9A017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68A4BF-F965-2F60-7E7D-E6B4496B7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From two fluid model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E9B7764A-1EEA-475F-09B2-B75E81031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570" y="975862"/>
            <a:ext cx="640282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defRPr/>
            </a:pPr>
            <a:r>
              <a:rPr lang="en-US" sz="2800" noProof="0" dirty="0">
                <a:latin typeface="Times New Roman" panose="02020603050405020304" pitchFamily="18" charset="0"/>
                <a:ea typeface="ＭＳ Ｐゴシック" pitchFamily="-48" charset="-128"/>
                <a:cs typeface="Times New Roman" panose="02020603050405020304" pitchFamily="18" charset="0"/>
              </a:rPr>
              <a:t>Basic ingredients for RF superconductivity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sz="2400" noProof="0" dirty="0">
                <a:latin typeface="Times New Roman" panose="02020603050405020304" pitchFamily="18" charset="0"/>
                <a:ea typeface="ＭＳ Ｐゴシック" pitchFamily="-48" charset="-128"/>
                <a:cs typeface="Times New Roman" panose="02020603050405020304" pitchFamily="18" charset="0"/>
              </a:rPr>
              <a:t>Two fluid model (Gorter-Casimir)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sz="2400" noProof="0" dirty="0">
                <a:latin typeface="Times New Roman" panose="02020603050405020304" pitchFamily="18" charset="0"/>
                <a:ea typeface="ＭＳ Ｐゴシック" pitchFamily="-48" charset="-128"/>
                <a:cs typeface="Times New Roman" panose="02020603050405020304" pitchFamily="18" charset="0"/>
              </a:rPr>
              <a:t>Maxwell electrodynamics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sz="2400" noProof="0" dirty="0">
                <a:latin typeface="Times New Roman" panose="02020603050405020304" pitchFamily="18" charset="0"/>
                <a:ea typeface="ＭＳ Ｐゴシック" pitchFamily="-48" charset="-128"/>
                <a:cs typeface="Times New Roman" panose="02020603050405020304" pitchFamily="18" charset="0"/>
              </a:rPr>
              <a:t>London equations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  <a:defRPr/>
            </a:pPr>
            <a:endParaRPr lang="en-US" sz="2400" b="1" noProof="0" dirty="0">
              <a:latin typeface="Times New Roman" panose="02020603050405020304" pitchFamily="18" charset="0"/>
              <a:ea typeface="ＭＳ Ｐゴシック" pitchFamily="-48" charset="-128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2789B8C-8D46-9597-B28A-9D729F4E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5915" y="3534393"/>
            <a:ext cx="2667317" cy="579189"/>
          </a:xfrm>
          <a:prstGeom prst="rect">
            <a:avLst/>
          </a:prstGeom>
          <a:noFill/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803FEF86-9608-1A53-EB2D-47F62527689B}"/>
              </a:ext>
            </a:extLst>
          </p:cNvPr>
          <p:cNvSpPr txBox="1"/>
          <p:nvPr/>
        </p:nvSpPr>
        <p:spPr>
          <a:xfrm>
            <a:off x="7442574" y="4387822"/>
            <a:ext cx="185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to 0 K: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584284BE-3405-CCF0-A192-741C9EAE9EE4}"/>
                  </a:ext>
                </a:extLst>
              </p:cNvPr>
              <p:cNvSpPr txBox="1"/>
              <p:nvPr/>
            </p:nvSpPr>
            <p:spPr>
              <a:xfrm>
                <a:off x="7555544" y="4792114"/>
                <a:ext cx="2345066" cy="756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noProof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400" b="0" i="1" noProof="0" smtClean="0"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sz="2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sz="24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noProof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584284BE-3405-CCF0-A192-741C9EAE9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544" y="4792114"/>
                <a:ext cx="2345066" cy="7562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0">
            <a:extLst>
              <a:ext uri="{FF2B5EF4-FFF2-40B4-BE49-F238E27FC236}">
                <a16:creationId xmlns:a16="http://schemas.microsoft.com/office/drawing/2014/main" id="{7A4BB6C9-EFFD-4857-F258-AFF40A6516CB}"/>
              </a:ext>
            </a:extLst>
          </p:cNvPr>
          <p:cNvGrpSpPr/>
          <p:nvPr/>
        </p:nvGrpSpPr>
        <p:grpSpPr>
          <a:xfrm>
            <a:off x="7571004" y="926130"/>
            <a:ext cx="2887662" cy="2303462"/>
            <a:chOff x="6032342" y="1219200"/>
            <a:chExt cx="2887662" cy="2303462"/>
          </a:xfrm>
        </p:grpSpPr>
        <p:sp>
          <p:nvSpPr>
            <p:cNvPr id="15" name="Line 7">
              <a:extLst>
                <a:ext uri="{FF2B5EF4-FFF2-40B4-BE49-F238E27FC236}">
                  <a16:creationId xmlns:a16="http://schemas.microsoft.com/office/drawing/2014/main" id="{CB067FA6-D30C-10DB-C008-7A852A17BD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86379" y="1349375"/>
              <a:ext cx="0" cy="1612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8">
              <a:extLst>
                <a:ext uri="{FF2B5EF4-FFF2-40B4-BE49-F238E27FC236}">
                  <a16:creationId xmlns:a16="http://schemas.microsoft.com/office/drawing/2014/main" id="{732D20E8-CBA5-66BF-E631-2F8C9875DC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3679" y="2962275"/>
              <a:ext cx="2298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7A4EC7E9-9253-5F0A-0C4B-8962A1F09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217955" y="2033587"/>
              <a:ext cx="20256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r>
                <a:rPr lang="en-US" sz="2000" noProof="0" dirty="0">
                  <a:latin typeface="Times New Roman" panose="02020603050405020304" pitchFamily="18" charset="0"/>
                  <a:ea typeface="ＭＳ Ｐゴシック" pitchFamily="-48" charset="-128"/>
                  <a:cs typeface="Times New Roman" panose="02020603050405020304" pitchFamily="18" charset="0"/>
                </a:rPr>
                <a:t>electron density</a:t>
              </a:r>
            </a:p>
          </p:txBody>
        </p:sp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B10C7DA5-1B02-55C8-2261-370965B1A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9854" y="3125787"/>
              <a:ext cx="2470150" cy="396875"/>
            </a:xfrm>
            <a:prstGeom prst="rect">
              <a:avLst/>
            </a:prstGeom>
            <a:noFill/>
            <a:ln w="9525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r>
                <a:rPr lang="en-US" sz="2000" noProof="0" dirty="0">
                  <a:latin typeface="Times New Roman" panose="02020603050405020304" pitchFamily="18" charset="0"/>
                  <a:ea typeface="ＭＳ Ｐゴシック" pitchFamily="-48" charset="-128"/>
                  <a:cs typeface="Times New Roman" panose="02020603050405020304" pitchFamily="18" charset="0"/>
                </a:rPr>
                <a:t>temperature (K)</a:t>
              </a:r>
            </a:p>
          </p:txBody>
        </p:sp>
        <p:sp>
          <p:nvSpPr>
            <p:cNvPr id="19" name="Text Box 11">
              <a:extLst>
                <a:ext uri="{FF2B5EF4-FFF2-40B4-BE49-F238E27FC236}">
                  <a16:creationId xmlns:a16="http://schemas.microsoft.com/office/drawing/2014/main" id="{0375B431-CE93-652E-C997-0C7857828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6854" y="2617787"/>
              <a:ext cx="5778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000" i="1" noProof="0" dirty="0">
                  <a:latin typeface="Times New Roman" panose="02020603050405020304" pitchFamily="18" charset="0"/>
                  <a:ea typeface="ＭＳ Ｐゴシック" pitchFamily="1" charset="-128"/>
                  <a:cs typeface="Times New Roman" panose="02020603050405020304" pitchFamily="18" charset="0"/>
                </a:rPr>
                <a:t>T</a:t>
              </a:r>
              <a:r>
                <a:rPr lang="en-US" sz="2000" baseline="-25000" noProof="0" dirty="0">
                  <a:latin typeface="Times New Roman" panose="02020603050405020304" pitchFamily="18" charset="0"/>
                  <a:ea typeface="ＭＳ Ｐゴシック" pitchFamily="1" charset="-128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0" name="Line 12">
              <a:extLst>
                <a:ext uri="{FF2B5EF4-FFF2-40B4-BE49-F238E27FC236}">
                  <a16:creationId xmlns:a16="http://schemas.microsoft.com/office/drawing/2014/main" id="{7869076A-31E1-1C7F-2EF8-164E90CCAF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2579" y="1844675"/>
              <a:ext cx="0" cy="1117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9DE5E433-77ED-4461-E46C-7C7A9C9CD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9079" y="1844675"/>
              <a:ext cx="2235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14">
              <a:extLst>
                <a:ext uri="{FF2B5EF4-FFF2-40B4-BE49-F238E27FC236}">
                  <a16:creationId xmlns:a16="http://schemas.microsoft.com/office/drawing/2014/main" id="{1C93081D-AD43-FFD5-91D1-48AE4B015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2454" y="1830387"/>
              <a:ext cx="5778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000" i="1" noProof="0" dirty="0">
                  <a:latin typeface="Times New Roman" panose="02020603050405020304" pitchFamily="18" charset="0"/>
                  <a:ea typeface="ＭＳ Ｐゴシック" pitchFamily="1" charset="-128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3" name="Arc 15">
              <a:extLst>
                <a:ext uri="{FF2B5EF4-FFF2-40B4-BE49-F238E27FC236}">
                  <a16:creationId xmlns:a16="http://schemas.microsoft.com/office/drawing/2014/main" id="{775DF2FF-AED7-7ACC-F673-A835F90A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079" y="1844675"/>
              <a:ext cx="1333500" cy="1117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/>
              <a:endPara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16">
              <a:extLst>
                <a:ext uri="{FF2B5EF4-FFF2-40B4-BE49-F238E27FC236}">
                  <a16:creationId xmlns:a16="http://schemas.microsoft.com/office/drawing/2014/main" id="{35DAD6CC-5EBB-1A1C-B62D-2B297E85C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6754" y="2224087"/>
              <a:ext cx="5778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000" i="1" noProof="0" dirty="0">
                  <a:latin typeface="Times New Roman" panose="02020603050405020304" pitchFamily="18" charset="0"/>
                  <a:ea typeface="ＭＳ Ｐゴシック" pitchFamily="1" charset="-128"/>
                  <a:cs typeface="Times New Roman" panose="02020603050405020304" pitchFamily="18" charset="0"/>
                </a:rPr>
                <a:t>n</a:t>
              </a:r>
              <a:r>
                <a:rPr lang="en-US" sz="2000" i="1" baseline="-25000" noProof="0" dirty="0">
                  <a:latin typeface="Times New Roman" panose="02020603050405020304" pitchFamily="18" charset="0"/>
                  <a:ea typeface="ＭＳ Ｐゴシック" pitchFamily="1" charset="-128"/>
                  <a:cs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14" name="Rectangle 21">
            <a:extLst>
              <a:ext uri="{FF2B5EF4-FFF2-40B4-BE49-F238E27FC236}">
                <a16:creationId xmlns:a16="http://schemas.microsoft.com/office/drawing/2014/main" id="{A7074859-0260-4430-8729-79894374FDD4}"/>
              </a:ext>
            </a:extLst>
          </p:cNvPr>
          <p:cNvSpPr/>
          <p:nvPr/>
        </p:nvSpPr>
        <p:spPr>
          <a:xfrm>
            <a:off x="1093571" y="3229592"/>
            <a:ext cx="6029122" cy="23575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-48" charset="2"/>
              <a:buNone/>
              <a:defRPr/>
            </a:pPr>
            <a:r>
              <a:rPr lang="en-US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assumptions of two fluid model</a:t>
            </a:r>
            <a:endParaRPr lang="en-US" sz="24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722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free electrons of the superconductor are divided into two groups:</a:t>
            </a:r>
          </a:p>
          <a:p>
            <a:pPr marL="880110" lvl="2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electrons of density n</a:t>
            </a:r>
            <a:r>
              <a:rPr lang="en-US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880110" lvl="2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electrons of density </a:t>
            </a:r>
            <a:r>
              <a:rPr lang="en-US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1722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density of the free electrons is</a:t>
            </a:r>
          </a:p>
          <a:p>
            <a:pPr marL="274320" lvl="1">
              <a:lnSpc>
                <a:spcPct val="80000"/>
              </a:lnSpc>
              <a:defRPr/>
            </a:pPr>
            <a:r>
              <a:rPr lang="en-US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aseline="-250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0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722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temperature increases from 0 to </a:t>
            </a:r>
            <a:r>
              <a:rPr lang="en-US" sz="2000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density n</a:t>
            </a:r>
            <a:r>
              <a:rPr lang="en-US" sz="2000" baseline="-25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decreases from n to 0.</a:t>
            </a:r>
          </a:p>
        </p:txBody>
      </p:sp>
    </p:spTree>
    <p:extLst>
      <p:ext uri="{BB962C8B-B14F-4D97-AF65-F5344CB8AC3E}">
        <p14:creationId xmlns:p14="http://schemas.microsoft.com/office/powerpoint/2010/main" val="2780255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27609-C689-F477-2EB0-071BE2857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2F910-6298-6FCC-D506-BF3252D34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 dirty="0"/>
              <a:t>From two fluid model</a:t>
            </a:r>
            <a:endParaRPr lang="zh-CN" altLang="en-US" dirty="0"/>
          </a:p>
        </p:txBody>
      </p:sp>
      <p:sp>
        <p:nvSpPr>
          <p:cNvPr id="3" name="Content Placeholder 29">
            <a:extLst>
              <a:ext uri="{FF2B5EF4-FFF2-40B4-BE49-F238E27FC236}">
                <a16:creationId xmlns:a16="http://schemas.microsoft.com/office/drawing/2014/main" id="{BCB6F3C4-7C87-B0D7-48E0-702A02D5329C}"/>
              </a:ext>
            </a:extLst>
          </p:cNvPr>
          <p:cNvSpPr>
            <a:spLocks noGrp="1"/>
          </p:cNvSpPr>
          <p:nvPr/>
        </p:nvSpPr>
        <p:spPr>
          <a:xfrm>
            <a:off x="2215114" y="2569548"/>
            <a:ext cx="8144435" cy="923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Electrodynamics of sc is the same as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only that we have to change 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s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–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s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90944C-8B53-8DDB-21D2-7F41CF59F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5017" y="1252234"/>
            <a:ext cx="1300158" cy="62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33CF5E-5C73-2FBC-0334-081E2930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02" y="1281369"/>
            <a:ext cx="1403724" cy="58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377A9DF0-2C82-4318-9724-CA2B30C6498E}"/>
              </a:ext>
            </a:extLst>
          </p:cNvPr>
          <p:cNvSpPr/>
          <p:nvPr/>
        </p:nvSpPr>
        <p:spPr bwMode="auto">
          <a:xfrm>
            <a:off x="3689809" y="1488677"/>
            <a:ext cx="313764" cy="13447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B74D70-9E4F-FE8A-D3B5-A7B1DF683E78}"/>
              </a:ext>
            </a:extLst>
          </p:cNvPr>
          <p:cNvSpPr/>
          <p:nvPr/>
        </p:nvSpPr>
        <p:spPr bwMode="auto">
          <a:xfrm>
            <a:off x="4783503" y="1309382"/>
            <a:ext cx="681316" cy="609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BFA731-5153-CE6F-90C9-2E748931B2C5}"/>
              </a:ext>
            </a:extLst>
          </p:cNvPr>
          <p:cNvSpPr txBox="1"/>
          <p:nvPr/>
        </p:nvSpPr>
        <p:spPr>
          <a:xfrm rot="741306">
            <a:off x="5384135" y="1712793"/>
            <a:ext cx="627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s</a:t>
            </a:r>
            <a:r>
              <a:rPr lang="en-US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1C86BFC-3F7A-B1AF-8913-40F1E9398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29" y="1426298"/>
            <a:ext cx="2670362" cy="35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1803255B-3838-A97A-667D-22C9BF414434}"/>
              </a:ext>
            </a:extLst>
          </p:cNvPr>
          <p:cNvSpPr/>
          <p:nvPr/>
        </p:nvSpPr>
        <p:spPr bwMode="auto">
          <a:xfrm>
            <a:off x="6208892" y="1524536"/>
            <a:ext cx="313764" cy="13447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2A06688F-54E3-E15A-7AF0-A8D6CC3050DC}"/>
              </a:ext>
            </a:extLst>
          </p:cNvPr>
          <p:cNvSpPr/>
          <p:nvPr/>
        </p:nvSpPr>
        <p:spPr bwMode="auto">
          <a:xfrm rot="16200000">
            <a:off x="8786247" y="1295935"/>
            <a:ext cx="121021" cy="1017496"/>
          </a:xfrm>
          <a:prstGeom prst="lef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8A6120-E6BA-FE6D-7303-68017B14CBB1}"/>
              </a:ext>
            </a:extLst>
          </p:cNvPr>
          <p:cNvSpPr txBox="1"/>
          <p:nvPr/>
        </p:nvSpPr>
        <p:spPr>
          <a:xfrm>
            <a:off x="8710044" y="1811407"/>
            <a:ext cx="35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C76323E-E4F3-D47B-9F58-5BE948ADE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85" y="2057526"/>
            <a:ext cx="1987550" cy="595313"/>
          </a:xfrm>
          <a:prstGeom prst="rect">
            <a:avLst/>
          </a:prstGeom>
          <a:noFill/>
        </p:spPr>
      </p:pic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DCA08320-5AFC-8506-DB3A-BBF628C3FCB4}"/>
              </a:ext>
            </a:extLst>
          </p:cNvPr>
          <p:cNvSpPr txBox="1">
            <a:spLocks/>
          </p:cNvSpPr>
          <p:nvPr/>
        </p:nvSpPr>
        <p:spPr bwMode="auto">
          <a:xfrm>
            <a:off x="2233044" y="3645313"/>
            <a:ext cx="3357282" cy="43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Penetration depth:</a:t>
            </a:r>
            <a:endParaRPr kumimoji="0" lang="en-US" sz="2400" b="0" i="0" u="none" strike="noStrike" kern="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F840451F-D4A8-9A75-8B38-CECC7CB67874}"/>
              </a:ext>
            </a:extLst>
          </p:cNvPr>
          <p:cNvSpPr txBox="1"/>
          <p:nvPr/>
        </p:nvSpPr>
        <p:spPr>
          <a:xfrm>
            <a:off x="7335246" y="4460559"/>
            <a:ext cx="190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&lt;&lt; s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sc at T&lt;&lt;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6" name="Straight Arrow Connector 34">
            <a:extLst>
              <a:ext uri="{FF2B5EF4-FFF2-40B4-BE49-F238E27FC236}">
                <a16:creationId xmlns:a16="http://schemas.microsoft.com/office/drawing/2014/main" id="{B1EE37C1-8A69-0D10-8073-3D4DFE0C79B8}"/>
              </a:ext>
            </a:extLst>
          </p:cNvPr>
          <p:cNvCxnSpPr/>
          <p:nvPr/>
        </p:nvCxnSpPr>
        <p:spPr bwMode="auto">
          <a:xfrm flipV="1">
            <a:off x="8343455" y="4084584"/>
            <a:ext cx="0" cy="4123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7" name="Picture 13">
            <a:extLst>
              <a:ext uri="{FF2B5EF4-FFF2-40B4-BE49-F238E27FC236}">
                <a16:creationId xmlns:a16="http://schemas.microsoft.com/office/drawing/2014/main" id="{57825088-04FC-871C-F9B0-9021D1F19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6828" y="4505798"/>
            <a:ext cx="19907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16776-B526-D6EE-9129-19A27DE10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7506" y="4577806"/>
            <a:ext cx="1835150" cy="5508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</p:pic>
      <p:sp>
        <p:nvSpPr>
          <p:cNvPr id="19" name="TextBox 43">
            <a:extLst>
              <a:ext uri="{FF2B5EF4-FFF2-40B4-BE49-F238E27FC236}">
                <a16:creationId xmlns:a16="http://schemas.microsoft.com/office/drawing/2014/main" id="{71885E0E-811F-251F-FB49-2D656D35B99F}"/>
              </a:ext>
            </a:extLst>
          </p:cNvPr>
          <p:cNvSpPr txBox="1"/>
          <p:nvPr/>
        </p:nvSpPr>
        <p:spPr>
          <a:xfrm>
            <a:off x="1959619" y="5441902"/>
            <a:ext cx="809258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to note here: </a:t>
            </a:r>
            <a:r>
              <a:rPr lang="en-C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derived </a:t>
            </a:r>
            <a:r>
              <a:rPr lang="el-GR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CA" sz="1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C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DC arguments before</a:t>
            </a:r>
          </a:p>
          <a:p>
            <a:r>
              <a:rPr lang="en-C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- Now we find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CA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C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not depend on </a:t>
            </a:r>
            <a:r>
              <a:rPr lang="en-C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r>
              <a:rPr lang="en-C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C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T&lt;&lt;T</a:t>
            </a:r>
            <a:r>
              <a:rPr lang="en-CA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C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0B4D7BD-960D-A784-8665-00F82288F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5768" y="3584877"/>
            <a:ext cx="4624070" cy="63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788A1AFB-9240-8362-5CC9-CBE2389AC6A6}"/>
              </a:ext>
            </a:extLst>
          </p:cNvPr>
          <p:cNvSpPr txBox="1"/>
          <p:nvPr/>
        </p:nvSpPr>
        <p:spPr>
          <a:xfrm>
            <a:off x="1832451" y="769767"/>
            <a:ext cx="239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London equation: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945BD5C-C3BF-ED66-B3EE-28A99DA6D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22462" y="1763529"/>
            <a:ext cx="941388" cy="344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3" name="TextBox 24">
            <a:extLst>
              <a:ext uri="{FF2B5EF4-FFF2-40B4-BE49-F238E27FC236}">
                <a16:creationId xmlns:a16="http://schemas.microsoft.com/office/drawing/2014/main" id="{6691A4CC-5DCB-8024-F92B-C523E9DD65E6}"/>
              </a:ext>
            </a:extLst>
          </p:cNvPr>
          <p:cNvSpPr txBox="1"/>
          <p:nvPr/>
        </p:nvSpPr>
        <p:spPr>
          <a:xfrm>
            <a:off x="6138283" y="779696"/>
            <a:ext cx="231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fluid model:</a:t>
            </a:r>
          </a:p>
        </p:txBody>
      </p:sp>
    </p:spTree>
    <p:extLst>
      <p:ext uri="{BB962C8B-B14F-4D97-AF65-F5344CB8AC3E}">
        <p14:creationId xmlns:p14="http://schemas.microsoft.com/office/powerpoint/2010/main" val="2000247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-1" y="-3191"/>
            <a:ext cx="2501373" cy="6850800"/>
          </a:xfrm>
          <a:custGeom>
            <a:avLst/>
            <a:gdLst>
              <a:gd name="connsiteX0" fmla="*/ 0 w 3949514"/>
              <a:gd name="connsiteY0" fmla="*/ 0 h 6858000"/>
              <a:gd name="connsiteX1" fmla="*/ 3080914 w 3949514"/>
              <a:gd name="connsiteY1" fmla="*/ 0 h 6858000"/>
              <a:gd name="connsiteX2" fmla="*/ 3175679 w 3949514"/>
              <a:gd name="connsiteY2" fmla="*/ 151117 h 6858000"/>
              <a:gd name="connsiteX3" fmla="*/ 3949514 w 3949514"/>
              <a:gd name="connsiteY3" fmla="*/ 3429000 h 6858000"/>
              <a:gd name="connsiteX4" fmla="*/ 3175679 w 3949514"/>
              <a:gd name="connsiteY4" fmla="*/ 6706883 h 6858000"/>
              <a:gd name="connsiteX5" fmla="*/ 3080914 w 3949514"/>
              <a:gd name="connsiteY5" fmla="*/ 6858000 h 6858000"/>
              <a:gd name="connsiteX6" fmla="*/ 0 w 3949514"/>
              <a:gd name="connsiteY6" fmla="*/ 6858000 h 6858000"/>
            </a:gdLst>
            <a:ahLst/>
            <a:cxnLst/>
            <a:rect l="l" t="t" r="r" b="b"/>
            <a:pathLst>
              <a:path w="3949514" h="6858000">
                <a:moveTo>
                  <a:pt x="0" y="0"/>
                </a:moveTo>
                <a:lnTo>
                  <a:pt x="3080914" y="0"/>
                </a:lnTo>
                <a:lnTo>
                  <a:pt x="3175679" y="151117"/>
                </a:lnTo>
                <a:cubicBezTo>
                  <a:pt x="3653794" y="990001"/>
                  <a:pt x="3949514" y="2148907"/>
                  <a:pt x="3949514" y="3429000"/>
                </a:cubicBezTo>
                <a:cubicBezTo>
                  <a:pt x="3949514" y="4709093"/>
                  <a:pt x="3653794" y="5868000"/>
                  <a:pt x="3175679" y="6706883"/>
                </a:cubicBezTo>
                <a:lnTo>
                  <a:pt x="308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7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标题 1"/>
          <p:cNvSpPr txBox="1"/>
          <p:nvPr/>
        </p:nvSpPr>
        <p:spPr>
          <a:xfrm rot="10800000" flipV="1">
            <a:off x="9911016" y="5665764"/>
            <a:ext cx="2277473" cy="1192235"/>
          </a:xfrm>
          <a:custGeom>
            <a:avLst/>
            <a:gdLst>
              <a:gd name="connsiteX0" fmla="*/ 0 w 2891359"/>
              <a:gd name="connsiteY0" fmla="*/ 0 h 2333714"/>
              <a:gd name="connsiteX1" fmla="*/ 15502 w 2891359"/>
              <a:gd name="connsiteY1" fmla="*/ 47626 h 2333714"/>
              <a:gd name="connsiteX2" fmla="*/ 2729267 w 2891359"/>
              <a:gd name="connsiteY2" fmla="*/ 2301077 h 2333714"/>
              <a:gd name="connsiteX3" fmla="*/ 2891359 w 2891359"/>
              <a:gd name="connsiteY3" fmla="*/ 2333714 h 2333714"/>
              <a:gd name="connsiteX4" fmla="*/ 0 w 2891359"/>
              <a:gd name="connsiteY4" fmla="*/ 2333714 h 2333714"/>
              <a:gd name="connsiteX5" fmla="*/ 0 w 2891359"/>
              <a:gd name="connsiteY5" fmla="*/ 0 h 2333714"/>
            </a:gdLst>
            <a:ahLst/>
            <a:cxnLst/>
            <a:rect l="l" t="t" r="r" b="b"/>
            <a:pathLst>
              <a:path w="2891359" h="2333714">
                <a:moveTo>
                  <a:pt x="0" y="0"/>
                </a:moveTo>
                <a:lnTo>
                  <a:pt x="15502" y="47626"/>
                </a:lnTo>
                <a:cubicBezTo>
                  <a:pt x="409075" y="1151561"/>
                  <a:pt x="1438077" y="2011252"/>
                  <a:pt x="2729267" y="2301077"/>
                </a:cubicBezTo>
                <a:lnTo>
                  <a:pt x="2891359" y="2333714"/>
                </a:lnTo>
                <a:lnTo>
                  <a:pt x="0" y="233371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77000">
                <a:schemeClr val="accent2"/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标题 1"/>
          <p:cNvSpPr txBox="1"/>
          <p:nvPr/>
        </p:nvSpPr>
        <p:spPr>
          <a:xfrm rot="10800000" flipV="1">
            <a:off x="10714879" y="5665764"/>
            <a:ext cx="1477121" cy="1192235"/>
          </a:xfrm>
          <a:custGeom>
            <a:avLst/>
            <a:gdLst>
              <a:gd name="connsiteX0" fmla="*/ 0 w 2891359"/>
              <a:gd name="connsiteY0" fmla="*/ 0 h 2333714"/>
              <a:gd name="connsiteX1" fmla="*/ 15502 w 2891359"/>
              <a:gd name="connsiteY1" fmla="*/ 47626 h 2333714"/>
              <a:gd name="connsiteX2" fmla="*/ 2729267 w 2891359"/>
              <a:gd name="connsiteY2" fmla="*/ 2301077 h 2333714"/>
              <a:gd name="connsiteX3" fmla="*/ 2891359 w 2891359"/>
              <a:gd name="connsiteY3" fmla="*/ 2333714 h 2333714"/>
              <a:gd name="connsiteX4" fmla="*/ 0 w 2891359"/>
              <a:gd name="connsiteY4" fmla="*/ 2333714 h 2333714"/>
              <a:gd name="connsiteX5" fmla="*/ 0 w 2891359"/>
              <a:gd name="connsiteY5" fmla="*/ 0 h 2333714"/>
            </a:gdLst>
            <a:ahLst/>
            <a:cxnLst/>
            <a:rect l="l" t="t" r="r" b="b"/>
            <a:pathLst>
              <a:path w="2891359" h="2333714">
                <a:moveTo>
                  <a:pt x="0" y="0"/>
                </a:moveTo>
                <a:lnTo>
                  <a:pt x="15502" y="47626"/>
                </a:lnTo>
                <a:cubicBezTo>
                  <a:pt x="409075" y="1151561"/>
                  <a:pt x="1438077" y="2011252"/>
                  <a:pt x="2729267" y="2301077"/>
                </a:cubicBezTo>
                <a:lnTo>
                  <a:pt x="2891359" y="2333714"/>
                </a:lnTo>
                <a:lnTo>
                  <a:pt x="0" y="233371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  <a:lumOff val="25000"/>
                </a:schemeClr>
              </a:gs>
              <a:gs pos="77000">
                <a:schemeClr val="accent1">
                  <a:lumMod val="90000"/>
                  <a:lumOff val="1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1172805" y="341092"/>
            <a:ext cx="594487" cy="60994"/>
          </a:xfrm>
          <a:custGeom>
            <a:avLst/>
            <a:gdLst>
              <a:gd name="connsiteX0" fmla="*/ 30497 w 594487"/>
              <a:gd name="connsiteY0" fmla="*/ 60994 h 60994"/>
              <a:gd name="connsiteX1" fmla="*/ 0 w 594487"/>
              <a:gd name="connsiteY1" fmla="*/ 30497 h 60994"/>
              <a:gd name="connsiteX2" fmla="*/ 30497 w 594487"/>
              <a:gd name="connsiteY2" fmla="*/ 0 h 60994"/>
              <a:gd name="connsiteX3" fmla="*/ 60994 w 594487"/>
              <a:gd name="connsiteY3" fmla="*/ 30497 h 60994"/>
              <a:gd name="connsiteX4" fmla="*/ 30497 w 594487"/>
              <a:gd name="connsiteY4" fmla="*/ 60994 h 60994"/>
              <a:gd name="connsiteX5" fmla="*/ 163870 w 594487"/>
              <a:gd name="connsiteY5" fmla="*/ 60994 h 60994"/>
              <a:gd name="connsiteX6" fmla="*/ 133373 w 594487"/>
              <a:gd name="connsiteY6" fmla="*/ 30497 h 60994"/>
              <a:gd name="connsiteX7" fmla="*/ 163870 w 594487"/>
              <a:gd name="connsiteY7" fmla="*/ 0 h 60994"/>
              <a:gd name="connsiteX8" fmla="*/ 194367 w 594487"/>
              <a:gd name="connsiteY8" fmla="*/ 30497 h 60994"/>
              <a:gd name="connsiteX9" fmla="*/ 163870 w 594487"/>
              <a:gd name="connsiteY9" fmla="*/ 60994 h 60994"/>
              <a:gd name="connsiteX10" fmla="*/ 297243 w 594487"/>
              <a:gd name="connsiteY10" fmla="*/ 60994 h 60994"/>
              <a:gd name="connsiteX11" fmla="*/ 266746 w 594487"/>
              <a:gd name="connsiteY11" fmla="*/ 30497 h 60994"/>
              <a:gd name="connsiteX12" fmla="*/ 297243 w 594487"/>
              <a:gd name="connsiteY12" fmla="*/ 0 h 60994"/>
              <a:gd name="connsiteX13" fmla="*/ 327740 w 594487"/>
              <a:gd name="connsiteY13" fmla="*/ 30497 h 60994"/>
              <a:gd name="connsiteX14" fmla="*/ 297243 w 594487"/>
              <a:gd name="connsiteY14" fmla="*/ 60994 h 60994"/>
              <a:gd name="connsiteX15" fmla="*/ 430616 w 594487"/>
              <a:gd name="connsiteY15" fmla="*/ 60994 h 60994"/>
              <a:gd name="connsiteX16" fmla="*/ 400119 w 594487"/>
              <a:gd name="connsiteY16" fmla="*/ 30497 h 60994"/>
              <a:gd name="connsiteX17" fmla="*/ 430616 w 594487"/>
              <a:gd name="connsiteY17" fmla="*/ 0 h 60994"/>
              <a:gd name="connsiteX18" fmla="*/ 461113 w 594487"/>
              <a:gd name="connsiteY18" fmla="*/ 30497 h 60994"/>
              <a:gd name="connsiteX19" fmla="*/ 430616 w 594487"/>
              <a:gd name="connsiteY19" fmla="*/ 60994 h 60994"/>
              <a:gd name="connsiteX20" fmla="*/ 563990 w 594487"/>
              <a:gd name="connsiteY20" fmla="*/ 60994 h 60994"/>
              <a:gd name="connsiteX21" fmla="*/ 533493 w 594487"/>
              <a:gd name="connsiteY21" fmla="*/ 30497 h 60994"/>
              <a:gd name="connsiteX22" fmla="*/ 563990 w 594487"/>
              <a:gd name="connsiteY22" fmla="*/ 0 h 60994"/>
              <a:gd name="connsiteX23" fmla="*/ 594487 w 594487"/>
              <a:gd name="connsiteY23" fmla="*/ 30497 h 60994"/>
              <a:gd name="connsiteX24" fmla="*/ 563990 w 594487"/>
              <a:gd name="connsiteY24" fmla="*/ 60994 h 60994"/>
            </a:gdLst>
            <a:ahLst/>
            <a:cxnLst/>
            <a:rect l="l" t="t" r="r" b="b"/>
            <a:pathLst>
              <a:path w="594487" h="60994">
                <a:moveTo>
                  <a:pt x="30497" y="60994"/>
                </a:moveTo>
                <a:cubicBezTo>
                  <a:pt x="13654" y="60994"/>
                  <a:pt x="0" y="47340"/>
                  <a:pt x="0" y="30497"/>
                </a:cubicBezTo>
                <a:cubicBezTo>
                  <a:pt x="0" y="13654"/>
                  <a:pt x="13654" y="0"/>
                  <a:pt x="30497" y="0"/>
                </a:cubicBezTo>
                <a:cubicBezTo>
                  <a:pt x="47340" y="0"/>
                  <a:pt x="60994" y="13654"/>
                  <a:pt x="60994" y="30497"/>
                </a:cubicBezTo>
                <a:cubicBezTo>
                  <a:pt x="60994" y="47340"/>
                  <a:pt x="47340" y="60994"/>
                  <a:pt x="30497" y="60994"/>
                </a:cubicBezTo>
                <a:close/>
                <a:moveTo>
                  <a:pt x="163870" y="60994"/>
                </a:moveTo>
                <a:cubicBezTo>
                  <a:pt x="147027" y="60994"/>
                  <a:pt x="133373" y="47340"/>
                  <a:pt x="133373" y="30497"/>
                </a:cubicBezTo>
                <a:cubicBezTo>
                  <a:pt x="133373" y="13654"/>
                  <a:pt x="147027" y="0"/>
                  <a:pt x="163870" y="0"/>
                </a:cubicBezTo>
                <a:cubicBezTo>
                  <a:pt x="180713" y="0"/>
                  <a:pt x="194367" y="13654"/>
                  <a:pt x="194367" y="30497"/>
                </a:cubicBezTo>
                <a:cubicBezTo>
                  <a:pt x="194367" y="47340"/>
                  <a:pt x="180713" y="60994"/>
                  <a:pt x="163870" y="60994"/>
                </a:cubicBezTo>
                <a:close/>
                <a:moveTo>
                  <a:pt x="297243" y="60994"/>
                </a:moveTo>
                <a:cubicBezTo>
                  <a:pt x="280400" y="60994"/>
                  <a:pt x="266746" y="47340"/>
                  <a:pt x="266746" y="30497"/>
                </a:cubicBezTo>
                <a:cubicBezTo>
                  <a:pt x="266746" y="13654"/>
                  <a:pt x="280400" y="0"/>
                  <a:pt x="297243" y="0"/>
                </a:cubicBezTo>
                <a:cubicBezTo>
                  <a:pt x="314086" y="0"/>
                  <a:pt x="327740" y="13654"/>
                  <a:pt x="327740" y="30497"/>
                </a:cubicBezTo>
                <a:cubicBezTo>
                  <a:pt x="327740" y="47340"/>
                  <a:pt x="314086" y="60994"/>
                  <a:pt x="297243" y="60994"/>
                </a:cubicBezTo>
                <a:close/>
                <a:moveTo>
                  <a:pt x="430616" y="60994"/>
                </a:moveTo>
                <a:cubicBezTo>
                  <a:pt x="413773" y="60994"/>
                  <a:pt x="400119" y="47340"/>
                  <a:pt x="400119" y="30497"/>
                </a:cubicBezTo>
                <a:cubicBezTo>
                  <a:pt x="400119" y="13654"/>
                  <a:pt x="413773" y="0"/>
                  <a:pt x="430616" y="0"/>
                </a:cubicBezTo>
                <a:cubicBezTo>
                  <a:pt x="447459" y="0"/>
                  <a:pt x="461113" y="13654"/>
                  <a:pt x="461113" y="30497"/>
                </a:cubicBezTo>
                <a:cubicBezTo>
                  <a:pt x="461113" y="47340"/>
                  <a:pt x="447459" y="60994"/>
                  <a:pt x="430616" y="60994"/>
                </a:cubicBezTo>
                <a:close/>
                <a:moveTo>
                  <a:pt x="563990" y="60994"/>
                </a:moveTo>
                <a:cubicBezTo>
                  <a:pt x="547147" y="60994"/>
                  <a:pt x="533493" y="47340"/>
                  <a:pt x="533493" y="30497"/>
                </a:cubicBezTo>
                <a:cubicBezTo>
                  <a:pt x="533493" y="13654"/>
                  <a:pt x="547147" y="0"/>
                  <a:pt x="563990" y="0"/>
                </a:cubicBezTo>
                <a:cubicBezTo>
                  <a:pt x="580833" y="0"/>
                  <a:pt x="594487" y="13654"/>
                  <a:pt x="594487" y="30497"/>
                </a:cubicBezTo>
                <a:cubicBezTo>
                  <a:pt x="594487" y="47340"/>
                  <a:pt x="580833" y="60994"/>
                  <a:pt x="563990" y="60994"/>
                </a:cubicBezTo>
                <a:close/>
              </a:path>
            </a:pathLst>
          </a:custGeom>
          <a:gradFill>
            <a:gsLst>
              <a:gs pos="19000">
                <a:schemeClr val="accent2">
                  <a:lumMod val="60000"/>
                  <a:lumOff val="40000"/>
                </a:schemeClr>
              </a:gs>
              <a:gs pos="82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1200" cap="none" spc="0" normalizeH="0" baseline="0" noProof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OPPOSans R"/>
                <a:ea typeface="OPPOSans R"/>
                <a:cs typeface="OPPOSans R"/>
              </a:rPr>
              <a:t>··</a:t>
            </a: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标题 1"/>
          <p:cNvSpPr txBox="1"/>
          <p:nvPr/>
        </p:nvSpPr>
        <p:spPr>
          <a:xfrm flipV="1">
            <a:off x="4992022" y="6226666"/>
            <a:ext cx="5328000" cy="72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0891005" y="5621981"/>
            <a:ext cx="535253" cy="535331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gradFill>
            <a:gsLst>
              <a:gs pos="19000">
                <a:schemeClr val="accent1"/>
              </a:gs>
              <a:gs pos="81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10816636" y="383953"/>
            <a:ext cx="6613" cy="1587081"/>
          </a:xfrm>
          <a:prstGeom prst="rect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78000">
                <a:schemeClr val="accent2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标题 1"/>
          <p:cNvSpPr txBox="1"/>
          <p:nvPr/>
        </p:nvSpPr>
        <p:spPr>
          <a:xfrm rot="19863963">
            <a:off x="4246400" y="6272365"/>
            <a:ext cx="308640" cy="387399"/>
          </a:xfrm>
          <a:custGeom>
            <a:avLst/>
            <a:gdLst>
              <a:gd name="connsiteX0" fmla="*/ 47335 w 674157"/>
              <a:gd name="connsiteY0" fmla="*/ 846049 h 846189"/>
              <a:gd name="connsiteX1" fmla="*/ 626072 w 674157"/>
              <a:gd name="connsiteY1" fmla="*/ 846049 h 846189"/>
              <a:gd name="connsiteX2" fmla="*/ 673782 w 674157"/>
              <a:gd name="connsiteY2" fmla="*/ 798338 h 846189"/>
              <a:gd name="connsiteX3" fmla="*/ 673782 w 674157"/>
              <a:gd name="connsiteY3" fmla="*/ 333091 h 846189"/>
              <a:gd name="connsiteX4" fmla="*/ 626355 w 674157"/>
              <a:gd name="connsiteY4" fmla="*/ 285662 h 846189"/>
              <a:gd name="connsiteX5" fmla="*/ 626072 w 674157"/>
              <a:gd name="connsiteY5" fmla="*/ 285663 h 846189"/>
              <a:gd name="connsiteX6" fmla="*/ 188490 w 674157"/>
              <a:gd name="connsiteY6" fmla="*/ 285663 h 846189"/>
              <a:gd name="connsiteX7" fmla="*/ 188490 w 674157"/>
              <a:gd name="connsiteY7" fmla="*/ 236259 h 846189"/>
              <a:gd name="connsiteX8" fmla="*/ 334677 w 674157"/>
              <a:gd name="connsiteY8" fmla="*/ 95097 h 846189"/>
              <a:gd name="connsiteX9" fmla="*/ 335010 w 674157"/>
              <a:gd name="connsiteY9" fmla="*/ 95103 h 846189"/>
              <a:gd name="connsiteX10" fmla="*/ 476165 w 674157"/>
              <a:gd name="connsiteY10" fmla="*/ 195324 h 846189"/>
              <a:gd name="connsiteX11" fmla="*/ 522607 w 674157"/>
              <a:gd name="connsiteY11" fmla="*/ 219377 h 846189"/>
              <a:gd name="connsiteX12" fmla="*/ 529804 w 674157"/>
              <a:gd name="connsiteY12" fmla="*/ 216214 h 846189"/>
              <a:gd name="connsiteX13" fmla="*/ 548719 w 674157"/>
              <a:gd name="connsiteY13" fmla="*/ 205204 h 846189"/>
              <a:gd name="connsiteX14" fmla="*/ 565092 w 674157"/>
              <a:gd name="connsiteY14" fmla="*/ 161164 h 846189"/>
              <a:gd name="connsiteX15" fmla="*/ 255344 w 674157"/>
              <a:gd name="connsiteY15" fmla="*/ 13947 h 846189"/>
              <a:gd name="connsiteX16" fmla="*/ 94199 w 674157"/>
              <a:gd name="connsiteY16" fmla="*/ 235694 h 846189"/>
              <a:gd name="connsiteX17" fmla="*/ 94199 w 674157"/>
              <a:gd name="connsiteY17" fmla="*/ 285098 h 846189"/>
              <a:gd name="connsiteX18" fmla="*/ 47335 w 674157"/>
              <a:gd name="connsiteY18" fmla="*/ 285098 h 846189"/>
              <a:gd name="connsiteX19" fmla="*/ -375 w 674157"/>
              <a:gd name="connsiteY19" fmla="*/ 332526 h 846189"/>
              <a:gd name="connsiteX20" fmla="*/ -375 w 674157"/>
              <a:gd name="connsiteY20" fmla="*/ 798621 h 846189"/>
              <a:gd name="connsiteX21" fmla="*/ 47335 w 674157"/>
              <a:gd name="connsiteY21" fmla="*/ 846049 h 846189"/>
              <a:gd name="connsiteX22" fmla="*/ 288993 w 674157"/>
              <a:gd name="connsiteY22" fmla="*/ 495137 h 846189"/>
              <a:gd name="connsiteX23" fmla="*/ 336703 w 674157"/>
              <a:gd name="connsiteY23" fmla="*/ 447427 h 846189"/>
              <a:gd name="connsiteX24" fmla="*/ 384414 w 674157"/>
              <a:gd name="connsiteY24" fmla="*/ 495137 h 846189"/>
              <a:gd name="connsiteX25" fmla="*/ 384414 w 674157"/>
              <a:gd name="connsiteY25" fmla="*/ 636292 h 846189"/>
              <a:gd name="connsiteX26" fmla="*/ 336703 w 674157"/>
              <a:gd name="connsiteY26" fmla="*/ 684003 h 846189"/>
              <a:gd name="connsiteX27" fmla="*/ 288993 w 674157"/>
              <a:gd name="connsiteY27" fmla="*/ 636292 h 846189"/>
            </a:gdLst>
            <a:ahLst/>
            <a:cxnLst/>
            <a:rect l="l" t="t" r="r" b="b"/>
            <a:pathLst>
              <a:path w="674157" h="846189">
                <a:moveTo>
                  <a:pt x="47335" y="846049"/>
                </a:moveTo>
                <a:lnTo>
                  <a:pt x="626072" y="846049"/>
                </a:lnTo>
                <a:cubicBezTo>
                  <a:pt x="652421" y="846049"/>
                  <a:pt x="673782" y="824688"/>
                  <a:pt x="673782" y="798338"/>
                </a:cubicBezTo>
                <a:lnTo>
                  <a:pt x="673782" y="333091"/>
                </a:lnTo>
                <a:cubicBezTo>
                  <a:pt x="673783" y="306897"/>
                  <a:pt x="652549" y="285662"/>
                  <a:pt x="626355" y="285662"/>
                </a:cubicBezTo>
                <a:cubicBezTo>
                  <a:pt x="626260" y="285662"/>
                  <a:pt x="626166" y="285662"/>
                  <a:pt x="626072" y="285663"/>
                </a:cubicBezTo>
                <a:lnTo>
                  <a:pt x="188490" y="285663"/>
                </a:lnTo>
                <a:lnTo>
                  <a:pt x="188490" y="236259"/>
                </a:lnTo>
                <a:cubicBezTo>
                  <a:pt x="189878" y="156910"/>
                  <a:pt x="255328" y="93709"/>
                  <a:pt x="334677" y="95097"/>
                </a:cubicBezTo>
                <a:cubicBezTo>
                  <a:pt x="334788" y="95099"/>
                  <a:pt x="334899" y="95101"/>
                  <a:pt x="335010" y="95103"/>
                </a:cubicBezTo>
                <a:cubicBezTo>
                  <a:pt x="398821" y="94351"/>
                  <a:pt x="455837" y="134833"/>
                  <a:pt x="476165" y="195324"/>
                </a:cubicBezTo>
                <a:cubicBezTo>
                  <a:pt x="482347" y="214790"/>
                  <a:pt x="503141" y="225560"/>
                  <a:pt x="522607" y="219377"/>
                </a:cubicBezTo>
                <a:cubicBezTo>
                  <a:pt x="525112" y="218581"/>
                  <a:pt x="527524" y="217521"/>
                  <a:pt x="529804" y="216214"/>
                </a:cubicBezTo>
                <a:lnTo>
                  <a:pt x="548719" y="205204"/>
                </a:lnTo>
                <a:cubicBezTo>
                  <a:pt x="563910" y="196248"/>
                  <a:pt x="570743" y="177869"/>
                  <a:pt x="565092" y="161164"/>
                </a:cubicBezTo>
                <a:cubicBezTo>
                  <a:pt x="520210" y="34976"/>
                  <a:pt x="381531" y="-30935"/>
                  <a:pt x="255344" y="13947"/>
                </a:cubicBezTo>
                <a:cubicBezTo>
                  <a:pt x="160999" y="47504"/>
                  <a:pt x="96980" y="135598"/>
                  <a:pt x="94199" y="235694"/>
                </a:cubicBezTo>
                <a:lnTo>
                  <a:pt x="94199" y="285098"/>
                </a:lnTo>
                <a:lnTo>
                  <a:pt x="47335" y="285098"/>
                </a:lnTo>
                <a:cubicBezTo>
                  <a:pt x="21095" y="285098"/>
                  <a:pt x="-220" y="306287"/>
                  <a:pt x="-375" y="332526"/>
                </a:cubicBezTo>
                <a:lnTo>
                  <a:pt x="-375" y="798621"/>
                </a:lnTo>
                <a:cubicBezTo>
                  <a:pt x="-220" y="824860"/>
                  <a:pt x="21095" y="846050"/>
                  <a:pt x="47335" y="846049"/>
                </a:cubicBezTo>
                <a:close/>
                <a:moveTo>
                  <a:pt x="288993" y="495137"/>
                </a:moveTo>
                <a:cubicBezTo>
                  <a:pt x="288993" y="468787"/>
                  <a:pt x="310354" y="447427"/>
                  <a:pt x="336703" y="447427"/>
                </a:cubicBezTo>
                <a:cubicBezTo>
                  <a:pt x="363053" y="447427"/>
                  <a:pt x="384414" y="468787"/>
                  <a:pt x="384414" y="495137"/>
                </a:cubicBezTo>
                <a:lnTo>
                  <a:pt x="384414" y="636292"/>
                </a:lnTo>
                <a:cubicBezTo>
                  <a:pt x="384414" y="662642"/>
                  <a:pt x="363053" y="684003"/>
                  <a:pt x="336703" y="684003"/>
                </a:cubicBezTo>
                <a:cubicBezTo>
                  <a:pt x="310354" y="684003"/>
                  <a:pt x="288993" y="662642"/>
                  <a:pt x="288993" y="636292"/>
                </a:cubicBezTo>
                <a:close/>
              </a:path>
            </a:pathLst>
          </a:custGeom>
          <a:solidFill>
            <a:schemeClr val="accent2">
              <a:lumMod val="50000"/>
              <a:alpha val="4000"/>
            </a:schemeClr>
          </a:solidFill>
          <a:ln w="1860" cap="flat">
            <a:solidFill>
              <a:schemeClr val="accent1">
                <a:lumMod val="60000"/>
                <a:lumOff val="40000"/>
                <a:alpha val="1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778746" y="216766"/>
            <a:ext cx="656710" cy="525001"/>
          </a:xfrm>
          <a:custGeom>
            <a:avLst/>
            <a:gdLst>
              <a:gd name="connsiteX0" fmla="*/ 217923 w 374713"/>
              <a:gd name="connsiteY0" fmla="*/ 153502 h 299561"/>
              <a:gd name="connsiteX1" fmla="*/ 206779 w 374713"/>
              <a:gd name="connsiteY1" fmla="*/ 153502 h 299561"/>
              <a:gd name="connsiteX2" fmla="*/ 204874 w 374713"/>
              <a:gd name="connsiteY2" fmla="*/ 151882 h 299561"/>
              <a:gd name="connsiteX3" fmla="*/ 200397 w 374713"/>
              <a:gd name="connsiteY3" fmla="*/ 141214 h 299561"/>
              <a:gd name="connsiteX4" fmla="*/ 200397 w 374713"/>
              <a:gd name="connsiteY4" fmla="*/ 139214 h 299561"/>
              <a:gd name="connsiteX5" fmla="*/ 208589 w 374713"/>
              <a:gd name="connsiteY5" fmla="*/ 131023 h 299561"/>
              <a:gd name="connsiteX6" fmla="*/ 208589 w 374713"/>
              <a:gd name="connsiteY6" fmla="*/ 108162 h 299561"/>
              <a:gd name="connsiteX7" fmla="*/ 191062 w 374713"/>
              <a:gd name="connsiteY7" fmla="*/ 90351 h 299561"/>
              <a:gd name="connsiteX8" fmla="*/ 179632 w 374713"/>
              <a:gd name="connsiteY8" fmla="*/ 85683 h 299561"/>
              <a:gd name="connsiteX9" fmla="*/ 179632 w 374713"/>
              <a:gd name="connsiteY9" fmla="*/ 85683 h 299561"/>
              <a:gd name="connsiteX10" fmla="*/ 168107 w 374713"/>
              <a:gd name="connsiteY10" fmla="*/ 90351 h 299561"/>
              <a:gd name="connsiteX11" fmla="*/ 159916 w 374713"/>
              <a:gd name="connsiteY11" fmla="*/ 98637 h 299561"/>
              <a:gd name="connsiteX12" fmla="*/ 157820 w 374713"/>
              <a:gd name="connsiteY12" fmla="*/ 98637 h 299561"/>
              <a:gd name="connsiteX13" fmla="*/ 147247 w 374713"/>
              <a:gd name="connsiteY13" fmla="*/ 94161 h 299561"/>
              <a:gd name="connsiteX14" fmla="*/ 145723 w 374713"/>
              <a:gd name="connsiteY14" fmla="*/ 92446 h 299561"/>
              <a:gd name="connsiteX15" fmla="*/ 145723 w 374713"/>
              <a:gd name="connsiteY15" fmla="*/ 80826 h 299561"/>
              <a:gd name="connsiteX16" fmla="*/ 129531 w 374713"/>
              <a:gd name="connsiteY16" fmla="*/ 64729 h 299561"/>
              <a:gd name="connsiteX17" fmla="*/ 104576 w 374713"/>
              <a:gd name="connsiteY17" fmla="*/ 64729 h 299561"/>
              <a:gd name="connsiteX18" fmla="*/ 88383 w 374713"/>
              <a:gd name="connsiteY18" fmla="*/ 80826 h 299561"/>
              <a:gd name="connsiteX19" fmla="*/ 88383 w 374713"/>
              <a:gd name="connsiteY19" fmla="*/ 92351 h 299561"/>
              <a:gd name="connsiteX20" fmla="*/ 86859 w 374713"/>
              <a:gd name="connsiteY20" fmla="*/ 94065 h 299561"/>
              <a:gd name="connsiteX21" fmla="*/ 76191 w 374713"/>
              <a:gd name="connsiteY21" fmla="*/ 98542 h 299561"/>
              <a:gd name="connsiteX22" fmla="*/ 74191 w 374713"/>
              <a:gd name="connsiteY22" fmla="*/ 98542 h 299561"/>
              <a:gd name="connsiteX23" fmla="*/ 65904 w 374713"/>
              <a:gd name="connsiteY23" fmla="*/ 90351 h 299561"/>
              <a:gd name="connsiteX24" fmla="*/ 54474 w 374713"/>
              <a:gd name="connsiteY24" fmla="*/ 85683 h 299561"/>
              <a:gd name="connsiteX25" fmla="*/ 54474 w 374713"/>
              <a:gd name="connsiteY25" fmla="*/ 85683 h 299561"/>
              <a:gd name="connsiteX26" fmla="*/ 43044 w 374713"/>
              <a:gd name="connsiteY26" fmla="*/ 90351 h 299561"/>
              <a:gd name="connsiteX27" fmla="*/ 25423 w 374713"/>
              <a:gd name="connsiteY27" fmla="*/ 107972 h 299561"/>
              <a:gd name="connsiteX28" fmla="*/ 25423 w 374713"/>
              <a:gd name="connsiteY28" fmla="*/ 130832 h 299561"/>
              <a:gd name="connsiteX29" fmla="*/ 33614 w 374713"/>
              <a:gd name="connsiteY29" fmla="*/ 139024 h 299561"/>
              <a:gd name="connsiteX30" fmla="*/ 33614 w 374713"/>
              <a:gd name="connsiteY30" fmla="*/ 141024 h 299561"/>
              <a:gd name="connsiteX31" fmla="*/ 29137 w 374713"/>
              <a:gd name="connsiteY31" fmla="*/ 151692 h 299561"/>
              <a:gd name="connsiteX32" fmla="*/ 27232 w 374713"/>
              <a:gd name="connsiteY32" fmla="*/ 153311 h 299561"/>
              <a:gd name="connsiteX33" fmla="*/ 15993 w 374713"/>
              <a:gd name="connsiteY33" fmla="*/ 153311 h 299561"/>
              <a:gd name="connsiteX34" fmla="*/ -199 w 374713"/>
              <a:gd name="connsiteY34" fmla="*/ 169504 h 299561"/>
              <a:gd name="connsiteX35" fmla="*/ -199 w 374713"/>
              <a:gd name="connsiteY35" fmla="*/ 195126 h 299561"/>
              <a:gd name="connsiteX36" fmla="*/ 15993 w 374713"/>
              <a:gd name="connsiteY36" fmla="*/ 211223 h 299561"/>
              <a:gd name="connsiteX37" fmla="*/ 27042 w 374713"/>
              <a:gd name="connsiteY37" fmla="*/ 211223 h 299561"/>
              <a:gd name="connsiteX38" fmla="*/ 28756 w 374713"/>
              <a:gd name="connsiteY38" fmla="*/ 212366 h 299561"/>
              <a:gd name="connsiteX39" fmla="*/ 33519 w 374713"/>
              <a:gd name="connsiteY39" fmla="*/ 223701 h 299561"/>
              <a:gd name="connsiteX40" fmla="*/ 33519 w 374713"/>
              <a:gd name="connsiteY40" fmla="*/ 225320 h 299561"/>
              <a:gd name="connsiteX41" fmla="*/ 25613 w 374713"/>
              <a:gd name="connsiteY41" fmla="*/ 233321 h 299561"/>
              <a:gd name="connsiteX42" fmla="*/ 25613 w 374713"/>
              <a:gd name="connsiteY42" fmla="*/ 256181 h 299561"/>
              <a:gd name="connsiteX43" fmla="*/ 43044 w 374713"/>
              <a:gd name="connsiteY43" fmla="*/ 273802 h 299561"/>
              <a:gd name="connsiteX44" fmla="*/ 54474 w 374713"/>
              <a:gd name="connsiteY44" fmla="*/ 278470 h 299561"/>
              <a:gd name="connsiteX45" fmla="*/ 54474 w 374713"/>
              <a:gd name="connsiteY45" fmla="*/ 278470 h 299561"/>
              <a:gd name="connsiteX46" fmla="*/ 65904 w 374713"/>
              <a:gd name="connsiteY46" fmla="*/ 273802 h 299561"/>
              <a:gd name="connsiteX47" fmla="*/ 73810 w 374713"/>
              <a:gd name="connsiteY47" fmla="*/ 265897 h 299561"/>
              <a:gd name="connsiteX48" fmla="*/ 75334 w 374713"/>
              <a:gd name="connsiteY48" fmla="*/ 265897 h 299561"/>
              <a:gd name="connsiteX49" fmla="*/ 87240 w 374713"/>
              <a:gd name="connsiteY49" fmla="*/ 270849 h 299561"/>
              <a:gd name="connsiteX50" fmla="*/ 88383 w 374713"/>
              <a:gd name="connsiteY50" fmla="*/ 272564 h 299561"/>
              <a:gd name="connsiteX51" fmla="*/ 88383 w 374713"/>
              <a:gd name="connsiteY51" fmla="*/ 283327 h 299561"/>
              <a:gd name="connsiteX52" fmla="*/ 104575 w 374713"/>
              <a:gd name="connsiteY52" fmla="*/ 299520 h 299561"/>
              <a:gd name="connsiteX53" fmla="*/ 129531 w 374713"/>
              <a:gd name="connsiteY53" fmla="*/ 299520 h 299561"/>
              <a:gd name="connsiteX54" fmla="*/ 145723 w 374713"/>
              <a:gd name="connsiteY54" fmla="*/ 283327 h 299561"/>
              <a:gd name="connsiteX55" fmla="*/ 145723 w 374713"/>
              <a:gd name="connsiteY55" fmla="*/ 272278 h 299561"/>
              <a:gd name="connsiteX56" fmla="*/ 146771 w 374713"/>
              <a:gd name="connsiteY56" fmla="*/ 270564 h 299561"/>
              <a:gd name="connsiteX57" fmla="*/ 158677 w 374713"/>
              <a:gd name="connsiteY57" fmla="*/ 265516 h 299561"/>
              <a:gd name="connsiteX58" fmla="*/ 160297 w 374713"/>
              <a:gd name="connsiteY58" fmla="*/ 265516 h 299561"/>
              <a:gd name="connsiteX59" fmla="*/ 168107 w 374713"/>
              <a:gd name="connsiteY59" fmla="*/ 273421 h 299561"/>
              <a:gd name="connsiteX60" fmla="*/ 179537 w 374713"/>
              <a:gd name="connsiteY60" fmla="*/ 278089 h 299561"/>
              <a:gd name="connsiteX61" fmla="*/ 179537 w 374713"/>
              <a:gd name="connsiteY61" fmla="*/ 278089 h 299561"/>
              <a:gd name="connsiteX62" fmla="*/ 191063 w 374713"/>
              <a:gd name="connsiteY62" fmla="*/ 273421 h 299561"/>
              <a:gd name="connsiteX63" fmla="*/ 208684 w 374713"/>
              <a:gd name="connsiteY63" fmla="*/ 255800 h 299561"/>
              <a:gd name="connsiteX64" fmla="*/ 213351 w 374713"/>
              <a:gd name="connsiteY64" fmla="*/ 244370 h 299561"/>
              <a:gd name="connsiteX65" fmla="*/ 208684 w 374713"/>
              <a:gd name="connsiteY65" fmla="*/ 232845 h 299561"/>
              <a:gd name="connsiteX66" fmla="*/ 200683 w 374713"/>
              <a:gd name="connsiteY66" fmla="*/ 224939 h 299561"/>
              <a:gd name="connsiteX67" fmla="*/ 200683 w 374713"/>
              <a:gd name="connsiteY67" fmla="*/ 223320 h 299561"/>
              <a:gd name="connsiteX68" fmla="*/ 205540 w 374713"/>
              <a:gd name="connsiteY68" fmla="*/ 211509 h 299561"/>
              <a:gd name="connsiteX69" fmla="*/ 207255 w 374713"/>
              <a:gd name="connsiteY69" fmla="*/ 210366 h 299561"/>
              <a:gd name="connsiteX70" fmla="*/ 218209 w 374713"/>
              <a:gd name="connsiteY70" fmla="*/ 210366 h 299561"/>
              <a:gd name="connsiteX71" fmla="*/ 234401 w 374713"/>
              <a:gd name="connsiteY71" fmla="*/ 194269 h 299561"/>
              <a:gd name="connsiteX72" fmla="*/ 234401 w 374713"/>
              <a:gd name="connsiteY72" fmla="*/ 169694 h 299561"/>
              <a:gd name="connsiteX73" fmla="*/ 218211 w 374713"/>
              <a:gd name="connsiteY73" fmla="*/ 153499 h 299561"/>
              <a:gd name="connsiteX74" fmla="*/ 217923 w 374713"/>
              <a:gd name="connsiteY74" fmla="*/ 153502 h 299561"/>
              <a:gd name="connsiteX75" fmla="*/ 162297 w 374713"/>
              <a:gd name="connsiteY75" fmla="*/ 182077 h 299561"/>
              <a:gd name="connsiteX76" fmla="*/ 116958 w 374713"/>
              <a:gd name="connsiteY76" fmla="*/ 227415 h 299561"/>
              <a:gd name="connsiteX77" fmla="*/ 71619 w 374713"/>
              <a:gd name="connsiteY77" fmla="*/ 182076 h 299561"/>
              <a:gd name="connsiteX78" fmla="*/ 116958 w 374713"/>
              <a:gd name="connsiteY78" fmla="*/ 136737 h 299561"/>
              <a:gd name="connsiteX79" fmla="*/ 117053 w 374713"/>
              <a:gd name="connsiteY79" fmla="*/ 136738 h 299561"/>
              <a:gd name="connsiteX80" fmla="*/ 162297 w 374713"/>
              <a:gd name="connsiteY80" fmla="*/ 181981 h 299561"/>
              <a:gd name="connsiteX81" fmla="*/ 162297 w 374713"/>
              <a:gd name="connsiteY81" fmla="*/ 182172 h 299561"/>
              <a:gd name="connsiteX82" fmla="*/ 363084 w 374713"/>
              <a:gd name="connsiteY82" fmla="*/ 60823 h 299561"/>
              <a:gd name="connsiteX83" fmla="*/ 355369 w 374713"/>
              <a:gd name="connsiteY83" fmla="*/ 60823 h 299561"/>
              <a:gd name="connsiteX84" fmla="*/ 354035 w 374713"/>
              <a:gd name="connsiteY84" fmla="*/ 59680 h 299561"/>
              <a:gd name="connsiteX85" fmla="*/ 350987 w 374713"/>
              <a:gd name="connsiteY85" fmla="*/ 52441 h 299561"/>
              <a:gd name="connsiteX86" fmla="*/ 350987 w 374713"/>
              <a:gd name="connsiteY86" fmla="*/ 51012 h 299561"/>
              <a:gd name="connsiteX87" fmla="*/ 356512 w 374713"/>
              <a:gd name="connsiteY87" fmla="*/ 45393 h 299561"/>
              <a:gd name="connsiteX88" fmla="*/ 356739 w 374713"/>
              <a:gd name="connsiteY88" fmla="*/ 29903 h 299561"/>
              <a:gd name="connsiteX89" fmla="*/ 356512 w 374713"/>
              <a:gd name="connsiteY89" fmla="*/ 29676 h 299561"/>
              <a:gd name="connsiteX90" fmla="*/ 344415 w 374713"/>
              <a:gd name="connsiteY90" fmla="*/ 17580 h 299561"/>
              <a:gd name="connsiteX91" fmla="*/ 336604 w 374713"/>
              <a:gd name="connsiteY91" fmla="*/ 14341 h 299561"/>
              <a:gd name="connsiteX92" fmla="*/ 336605 w 374713"/>
              <a:gd name="connsiteY92" fmla="*/ 14341 h 299561"/>
              <a:gd name="connsiteX93" fmla="*/ 328699 w 374713"/>
              <a:gd name="connsiteY93" fmla="*/ 17580 h 299561"/>
              <a:gd name="connsiteX94" fmla="*/ 323079 w 374713"/>
              <a:gd name="connsiteY94" fmla="*/ 23200 h 299561"/>
              <a:gd name="connsiteX95" fmla="*/ 321650 w 374713"/>
              <a:gd name="connsiteY95" fmla="*/ 23200 h 299561"/>
              <a:gd name="connsiteX96" fmla="*/ 314316 w 374713"/>
              <a:gd name="connsiteY96" fmla="*/ 20152 h 299561"/>
              <a:gd name="connsiteX97" fmla="*/ 313268 w 374713"/>
              <a:gd name="connsiteY97" fmla="*/ 19008 h 299561"/>
              <a:gd name="connsiteX98" fmla="*/ 313268 w 374713"/>
              <a:gd name="connsiteY98" fmla="*/ 11103 h 299561"/>
              <a:gd name="connsiteX99" fmla="*/ 302315 w 374713"/>
              <a:gd name="connsiteY99" fmla="*/ -41 h 299561"/>
              <a:gd name="connsiteX100" fmla="*/ 302219 w 374713"/>
              <a:gd name="connsiteY100" fmla="*/ -41 h 299561"/>
              <a:gd name="connsiteX101" fmla="*/ 285074 w 374713"/>
              <a:gd name="connsiteY101" fmla="*/ -42 h 299561"/>
              <a:gd name="connsiteX102" fmla="*/ 273930 w 374713"/>
              <a:gd name="connsiteY102" fmla="*/ 11103 h 299561"/>
              <a:gd name="connsiteX103" fmla="*/ 273930 w 374713"/>
              <a:gd name="connsiteY103" fmla="*/ 19008 h 299561"/>
              <a:gd name="connsiteX104" fmla="*/ 272882 w 374713"/>
              <a:gd name="connsiteY104" fmla="*/ 20152 h 299561"/>
              <a:gd name="connsiteX105" fmla="*/ 265548 w 374713"/>
              <a:gd name="connsiteY105" fmla="*/ 23200 h 299561"/>
              <a:gd name="connsiteX106" fmla="*/ 264214 w 374713"/>
              <a:gd name="connsiteY106" fmla="*/ 23200 h 299561"/>
              <a:gd name="connsiteX107" fmla="*/ 258499 w 374713"/>
              <a:gd name="connsiteY107" fmla="*/ 17580 h 299561"/>
              <a:gd name="connsiteX108" fmla="*/ 250689 w 374713"/>
              <a:gd name="connsiteY108" fmla="*/ 14341 h 299561"/>
              <a:gd name="connsiteX109" fmla="*/ 250689 w 374713"/>
              <a:gd name="connsiteY109" fmla="*/ 14341 h 299561"/>
              <a:gd name="connsiteX110" fmla="*/ 242783 w 374713"/>
              <a:gd name="connsiteY110" fmla="*/ 17580 h 299561"/>
              <a:gd name="connsiteX111" fmla="*/ 230686 w 374713"/>
              <a:gd name="connsiteY111" fmla="*/ 29677 h 299561"/>
              <a:gd name="connsiteX112" fmla="*/ 230686 w 374713"/>
              <a:gd name="connsiteY112" fmla="*/ 45393 h 299561"/>
              <a:gd name="connsiteX113" fmla="*/ 236306 w 374713"/>
              <a:gd name="connsiteY113" fmla="*/ 51012 h 299561"/>
              <a:gd name="connsiteX114" fmla="*/ 236306 w 374713"/>
              <a:gd name="connsiteY114" fmla="*/ 52441 h 299561"/>
              <a:gd name="connsiteX115" fmla="*/ 233258 w 374713"/>
              <a:gd name="connsiteY115" fmla="*/ 59680 h 299561"/>
              <a:gd name="connsiteX116" fmla="*/ 232020 w 374713"/>
              <a:gd name="connsiteY116" fmla="*/ 60823 h 299561"/>
              <a:gd name="connsiteX117" fmla="*/ 224019 w 374713"/>
              <a:gd name="connsiteY117" fmla="*/ 60823 h 299561"/>
              <a:gd name="connsiteX118" fmla="*/ 212875 w 374713"/>
              <a:gd name="connsiteY118" fmla="*/ 71967 h 299561"/>
              <a:gd name="connsiteX119" fmla="*/ 212875 w 374713"/>
              <a:gd name="connsiteY119" fmla="*/ 89112 h 299561"/>
              <a:gd name="connsiteX120" fmla="*/ 224019 w 374713"/>
              <a:gd name="connsiteY120" fmla="*/ 99876 h 299561"/>
              <a:gd name="connsiteX121" fmla="*/ 231544 w 374713"/>
              <a:gd name="connsiteY121" fmla="*/ 99876 h 299561"/>
              <a:gd name="connsiteX122" fmla="*/ 232687 w 374713"/>
              <a:gd name="connsiteY122" fmla="*/ 100638 h 299561"/>
              <a:gd name="connsiteX123" fmla="*/ 236116 w 374713"/>
              <a:gd name="connsiteY123" fmla="*/ 108829 h 299561"/>
              <a:gd name="connsiteX124" fmla="*/ 236116 w 374713"/>
              <a:gd name="connsiteY124" fmla="*/ 109877 h 299561"/>
              <a:gd name="connsiteX125" fmla="*/ 230686 w 374713"/>
              <a:gd name="connsiteY125" fmla="*/ 115306 h 299561"/>
              <a:gd name="connsiteX126" fmla="*/ 230686 w 374713"/>
              <a:gd name="connsiteY126" fmla="*/ 131023 h 299561"/>
              <a:gd name="connsiteX127" fmla="*/ 243069 w 374713"/>
              <a:gd name="connsiteY127" fmla="*/ 143405 h 299561"/>
              <a:gd name="connsiteX128" fmla="*/ 250975 w 374713"/>
              <a:gd name="connsiteY128" fmla="*/ 146644 h 299561"/>
              <a:gd name="connsiteX129" fmla="*/ 250975 w 374713"/>
              <a:gd name="connsiteY129" fmla="*/ 146644 h 299561"/>
              <a:gd name="connsiteX130" fmla="*/ 258785 w 374713"/>
              <a:gd name="connsiteY130" fmla="*/ 143405 h 299561"/>
              <a:gd name="connsiteX131" fmla="*/ 264214 w 374713"/>
              <a:gd name="connsiteY131" fmla="*/ 138071 h 299561"/>
              <a:gd name="connsiteX132" fmla="*/ 265262 w 374713"/>
              <a:gd name="connsiteY132" fmla="*/ 138071 h 299561"/>
              <a:gd name="connsiteX133" fmla="*/ 273454 w 374713"/>
              <a:gd name="connsiteY133" fmla="*/ 141500 h 299561"/>
              <a:gd name="connsiteX134" fmla="*/ 274216 w 374713"/>
              <a:gd name="connsiteY134" fmla="*/ 142738 h 299561"/>
              <a:gd name="connsiteX135" fmla="*/ 274216 w 374713"/>
              <a:gd name="connsiteY135" fmla="*/ 150168 h 299561"/>
              <a:gd name="connsiteX136" fmla="*/ 285360 w 374713"/>
              <a:gd name="connsiteY136" fmla="*/ 161217 h 299561"/>
              <a:gd name="connsiteX137" fmla="*/ 302505 w 374713"/>
              <a:gd name="connsiteY137" fmla="*/ 161217 h 299561"/>
              <a:gd name="connsiteX138" fmla="*/ 313554 w 374713"/>
              <a:gd name="connsiteY138" fmla="*/ 150168 h 299561"/>
              <a:gd name="connsiteX139" fmla="*/ 313554 w 374713"/>
              <a:gd name="connsiteY139" fmla="*/ 142738 h 299561"/>
              <a:gd name="connsiteX140" fmla="*/ 314316 w 374713"/>
              <a:gd name="connsiteY140" fmla="*/ 141500 h 299561"/>
              <a:gd name="connsiteX141" fmla="*/ 322507 w 374713"/>
              <a:gd name="connsiteY141" fmla="*/ 138071 h 299561"/>
              <a:gd name="connsiteX142" fmla="*/ 323651 w 374713"/>
              <a:gd name="connsiteY142" fmla="*/ 138071 h 299561"/>
              <a:gd name="connsiteX143" fmla="*/ 328985 w 374713"/>
              <a:gd name="connsiteY143" fmla="*/ 143405 h 299561"/>
              <a:gd name="connsiteX144" fmla="*/ 336890 w 374713"/>
              <a:gd name="connsiteY144" fmla="*/ 146644 h 299561"/>
              <a:gd name="connsiteX145" fmla="*/ 336890 w 374713"/>
              <a:gd name="connsiteY145" fmla="*/ 146644 h 299561"/>
              <a:gd name="connsiteX146" fmla="*/ 344701 w 374713"/>
              <a:gd name="connsiteY146" fmla="*/ 143405 h 299561"/>
              <a:gd name="connsiteX147" fmla="*/ 356798 w 374713"/>
              <a:gd name="connsiteY147" fmla="*/ 131308 h 299561"/>
              <a:gd name="connsiteX148" fmla="*/ 360131 w 374713"/>
              <a:gd name="connsiteY148" fmla="*/ 123498 h 299561"/>
              <a:gd name="connsiteX149" fmla="*/ 356798 w 374713"/>
              <a:gd name="connsiteY149" fmla="*/ 115592 h 299561"/>
              <a:gd name="connsiteX150" fmla="*/ 351368 w 374713"/>
              <a:gd name="connsiteY150" fmla="*/ 110163 h 299561"/>
              <a:gd name="connsiteX151" fmla="*/ 351368 w 374713"/>
              <a:gd name="connsiteY151" fmla="*/ 109115 h 299561"/>
              <a:gd name="connsiteX152" fmla="*/ 354702 w 374713"/>
              <a:gd name="connsiteY152" fmla="*/ 100924 h 299561"/>
              <a:gd name="connsiteX153" fmla="*/ 355845 w 374713"/>
              <a:gd name="connsiteY153" fmla="*/ 100161 h 299561"/>
              <a:gd name="connsiteX154" fmla="*/ 363465 w 374713"/>
              <a:gd name="connsiteY154" fmla="*/ 100161 h 299561"/>
              <a:gd name="connsiteX155" fmla="*/ 374514 w 374713"/>
              <a:gd name="connsiteY155" fmla="*/ 89112 h 299561"/>
              <a:gd name="connsiteX156" fmla="*/ 374514 w 374713"/>
              <a:gd name="connsiteY156" fmla="*/ 71967 h 299561"/>
              <a:gd name="connsiteX157" fmla="*/ 363567 w 374713"/>
              <a:gd name="connsiteY157" fmla="*/ 60817 h 299561"/>
              <a:gd name="connsiteX158" fmla="*/ 363084 w 374713"/>
              <a:gd name="connsiteY158" fmla="*/ 60823 h 299561"/>
              <a:gd name="connsiteX159" fmla="*/ 324984 w 374713"/>
              <a:gd name="connsiteY159" fmla="*/ 80540 h 299561"/>
              <a:gd name="connsiteX160" fmla="*/ 293837 w 374713"/>
              <a:gd name="connsiteY160" fmla="*/ 111687 h 299561"/>
              <a:gd name="connsiteX161" fmla="*/ 262690 w 374713"/>
              <a:gd name="connsiteY161" fmla="*/ 80540 h 299561"/>
              <a:gd name="connsiteX162" fmla="*/ 293837 w 374713"/>
              <a:gd name="connsiteY162" fmla="*/ 49393 h 299561"/>
              <a:gd name="connsiteX163" fmla="*/ 293932 w 374713"/>
              <a:gd name="connsiteY163" fmla="*/ 49393 h 299561"/>
              <a:gd name="connsiteX164" fmla="*/ 324795 w 374713"/>
              <a:gd name="connsiteY164" fmla="*/ 80632 h 299561"/>
              <a:gd name="connsiteX165" fmla="*/ 324793 w 374713"/>
              <a:gd name="connsiteY165" fmla="*/ 80826 h 299561"/>
            </a:gdLst>
            <a:ahLst/>
            <a:cxnLst/>
            <a:rect l="l" t="t" r="r" b="b"/>
            <a:pathLst>
              <a:path w="374713" h="299561">
                <a:moveTo>
                  <a:pt x="217923" y="153502"/>
                </a:moveTo>
                <a:lnTo>
                  <a:pt x="206779" y="153502"/>
                </a:lnTo>
                <a:cubicBezTo>
                  <a:pt x="205868" y="153413"/>
                  <a:pt x="205108" y="152767"/>
                  <a:pt x="204874" y="151882"/>
                </a:cubicBezTo>
                <a:cubicBezTo>
                  <a:pt x="203620" y="148231"/>
                  <a:pt x="202124" y="144667"/>
                  <a:pt x="200397" y="141214"/>
                </a:cubicBezTo>
                <a:cubicBezTo>
                  <a:pt x="199995" y="140608"/>
                  <a:pt x="199995" y="139820"/>
                  <a:pt x="200397" y="139214"/>
                </a:cubicBezTo>
                <a:lnTo>
                  <a:pt x="208589" y="131023"/>
                </a:lnTo>
                <a:cubicBezTo>
                  <a:pt x="214834" y="124682"/>
                  <a:pt x="214834" y="114503"/>
                  <a:pt x="208589" y="108162"/>
                </a:cubicBezTo>
                <a:lnTo>
                  <a:pt x="191062" y="90351"/>
                </a:lnTo>
                <a:cubicBezTo>
                  <a:pt x="188012" y="87355"/>
                  <a:pt x="183907" y="85679"/>
                  <a:pt x="179632" y="85683"/>
                </a:cubicBezTo>
                <a:lnTo>
                  <a:pt x="179632" y="85683"/>
                </a:lnTo>
                <a:cubicBezTo>
                  <a:pt x="175329" y="85674"/>
                  <a:pt x="171192" y="87350"/>
                  <a:pt x="168107" y="90351"/>
                </a:cubicBezTo>
                <a:lnTo>
                  <a:pt x="159916" y="98637"/>
                </a:lnTo>
                <a:cubicBezTo>
                  <a:pt x="159249" y="99304"/>
                  <a:pt x="158201" y="98637"/>
                  <a:pt x="157820" y="98637"/>
                </a:cubicBezTo>
                <a:cubicBezTo>
                  <a:pt x="154400" y="96911"/>
                  <a:pt x="150868" y="95415"/>
                  <a:pt x="147247" y="94161"/>
                </a:cubicBezTo>
                <a:cubicBezTo>
                  <a:pt x="146414" y="93993"/>
                  <a:pt x="145792" y="93294"/>
                  <a:pt x="145723" y="92446"/>
                </a:cubicBezTo>
                <a:lnTo>
                  <a:pt x="145723" y="80826"/>
                </a:lnTo>
                <a:cubicBezTo>
                  <a:pt x="145671" y="71920"/>
                  <a:pt x="138437" y="64728"/>
                  <a:pt x="129531" y="64729"/>
                </a:cubicBezTo>
                <a:lnTo>
                  <a:pt x="104576" y="64729"/>
                </a:lnTo>
                <a:cubicBezTo>
                  <a:pt x="95670" y="64728"/>
                  <a:pt x="88435" y="71920"/>
                  <a:pt x="88383" y="80826"/>
                </a:cubicBezTo>
                <a:lnTo>
                  <a:pt x="88383" y="92351"/>
                </a:lnTo>
                <a:cubicBezTo>
                  <a:pt x="88314" y="93199"/>
                  <a:pt x="87693" y="93898"/>
                  <a:pt x="86859" y="94065"/>
                </a:cubicBezTo>
                <a:cubicBezTo>
                  <a:pt x="83208" y="95320"/>
                  <a:pt x="79644" y="96815"/>
                  <a:pt x="76191" y="98542"/>
                </a:cubicBezTo>
                <a:cubicBezTo>
                  <a:pt x="76191" y="98542"/>
                  <a:pt x="74857" y="99114"/>
                  <a:pt x="74191" y="98542"/>
                </a:cubicBezTo>
                <a:lnTo>
                  <a:pt x="65904" y="90351"/>
                </a:lnTo>
                <a:cubicBezTo>
                  <a:pt x="62854" y="87355"/>
                  <a:pt x="58749" y="85679"/>
                  <a:pt x="54474" y="85683"/>
                </a:cubicBezTo>
                <a:lnTo>
                  <a:pt x="54474" y="85683"/>
                </a:lnTo>
                <a:cubicBezTo>
                  <a:pt x="50199" y="85679"/>
                  <a:pt x="46094" y="87355"/>
                  <a:pt x="43044" y="90351"/>
                </a:cubicBezTo>
                <a:lnTo>
                  <a:pt x="25423" y="107972"/>
                </a:lnTo>
                <a:cubicBezTo>
                  <a:pt x="19126" y="114291"/>
                  <a:pt x="19126" y="124513"/>
                  <a:pt x="25423" y="130832"/>
                </a:cubicBezTo>
                <a:lnTo>
                  <a:pt x="33614" y="139024"/>
                </a:lnTo>
                <a:cubicBezTo>
                  <a:pt x="33971" y="139642"/>
                  <a:pt x="33971" y="140405"/>
                  <a:pt x="33614" y="141024"/>
                </a:cubicBezTo>
                <a:cubicBezTo>
                  <a:pt x="31887" y="144477"/>
                  <a:pt x="30392" y="148040"/>
                  <a:pt x="29137" y="151692"/>
                </a:cubicBezTo>
                <a:cubicBezTo>
                  <a:pt x="29137" y="151692"/>
                  <a:pt x="28471" y="153311"/>
                  <a:pt x="27232" y="153311"/>
                </a:cubicBezTo>
                <a:lnTo>
                  <a:pt x="15993" y="153311"/>
                </a:lnTo>
                <a:cubicBezTo>
                  <a:pt x="7050" y="153311"/>
                  <a:pt x="-199" y="160561"/>
                  <a:pt x="-199" y="169504"/>
                </a:cubicBezTo>
                <a:lnTo>
                  <a:pt x="-199" y="195126"/>
                </a:lnTo>
                <a:cubicBezTo>
                  <a:pt x="-147" y="204031"/>
                  <a:pt x="7087" y="211223"/>
                  <a:pt x="15993" y="211223"/>
                </a:cubicBezTo>
                <a:lnTo>
                  <a:pt x="27042" y="211223"/>
                </a:lnTo>
                <a:cubicBezTo>
                  <a:pt x="27788" y="211235"/>
                  <a:pt x="28458" y="211682"/>
                  <a:pt x="28756" y="212366"/>
                </a:cubicBezTo>
                <a:cubicBezTo>
                  <a:pt x="30085" y="216248"/>
                  <a:pt x="31677" y="220035"/>
                  <a:pt x="33519" y="223701"/>
                </a:cubicBezTo>
                <a:cubicBezTo>
                  <a:pt x="33884" y="224179"/>
                  <a:pt x="33884" y="224842"/>
                  <a:pt x="33519" y="225320"/>
                </a:cubicBezTo>
                <a:lnTo>
                  <a:pt x="25613" y="233321"/>
                </a:lnTo>
                <a:cubicBezTo>
                  <a:pt x="19316" y="239640"/>
                  <a:pt x="19316" y="249862"/>
                  <a:pt x="25613" y="256181"/>
                </a:cubicBezTo>
                <a:lnTo>
                  <a:pt x="43044" y="273802"/>
                </a:lnTo>
                <a:cubicBezTo>
                  <a:pt x="46094" y="276798"/>
                  <a:pt x="50199" y="278474"/>
                  <a:pt x="54474" y="278470"/>
                </a:cubicBezTo>
                <a:lnTo>
                  <a:pt x="54474" y="278470"/>
                </a:lnTo>
                <a:cubicBezTo>
                  <a:pt x="58753" y="278495"/>
                  <a:pt x="62866" y="276815"/>
                  <a:pt x="65904" y="273802"/>
                </a:cubicBezTo>
                <a:lnTo>
                  <a:pt x="73810" y="265897"/>
                </a:lnTo>
                <a:cubicBezTo>
                  <a:pt x="74244" y="265508"/>
                  <a:pt x="74900" y="265508"/>
                  <a:pt x="75334" y="265897"/>
                </a:cubicBezTo>
                <a:cubicBezTo>
                  <a:pt x="79208" y="267766"/>
                  <a:pt x="83183" y="269420"/>
                  <a:pt x="87240" y="270849"/>
                </a:cubicBezTo>
                <a:cubicBezTo>
                  <a:pt x="87941" y="271127"/>
                  <a:pt x="88396" y="271810"/>
                  <a:pt x="88383" y="272564"/>
                </a:cubicBezTo>
                <a:lnTo>
                  <a:pt x="88383" y="283327"/>
                </a:lnTo>
                <a:cubicBezTo>
                  <a:pt x="88383" y="292270"/>
                  <a:pt x="95632" y="299520"/>
                  <a:pt x="104575" y="299520"/>
                </a:cubicBezTo>
                <a:lnTo>
                  <a:pt x="129531" y="299520"/>
                </a:lnTo>
                <a:cubicBezTo>
                  <a:pt x="138474" y="299520"/>
                  <a:pt x="145723" y="292270"/>
                  <a:pt x="145723" y="283327"/>
                </a:cubicBezTo>
                <a:lnTo>
                  <a:pt x="145723" y="272278"/>
                </a:lnTo>
                <a:cubicBezTo>
                  <a:pt x="145666" y="271541"/>
                  <a:pt x="146089" y="270849"/>
                  <a:pt x="146771" y="270564"/>
                </a:cubicBezTo>
                <a:cubicBezTo>
                  <a:pt x="150859" y="269177"/>
                  <a:pt x="154839" y="267490"/>
                  <a:pt x="158677" y="265516"/>
                </a:cubicBezTo>
                <a:cubicBezTo>
                  <a:pt x="159173" y="265205"/>
                  <a:pt x="159802" y="265205"/>
                  <a:pt x="160297" y="265516"/>
                </a:cubicBezTo>
                <a:lnTo>
                  <a:pt x="168107" y="273421"/>
                </a:lnTo>
                <a:cubicBezTo>
                  <a:pt x="171157" y="276417"/>
                  <a:pt x="175262" y="278093"/>
                  <a:pt x="179537" y="278089"/>
                </a:cubicBezTo>
                <a:lnTo>
                  <a:pt x="179537" y="278089"/>
                </a:lnTo>
                <a:cubicBezTo>
                  <a:pt x="183843" y="278108"/>
                  <a:pt x="187983" y="276431"/>
                  <a:pt x="191063" y="273421"/>
                </a:cubicBezTo>
                <a:lnTo>
                  <a:pt x="208684" y="255800"/>
                </a:lnTo>
                <a:cubicBezTo>
                  <a:pt x="211697" y="252762"/>
                  <a:pt x="213376" y="248649"/>
                  <a:pt x="213351" y="244370"/>
                </a:cubicBezTo>
                <a:cubicBezTo>
                  <a:pt x="213381" y="240062"/>
                  <a:pt x="211702" y="235918"/>
                  <a:pt x="208684" y="232845"/>
                </a:cubicBezTo>
                <a:lnTo>
                  <a:pt x="200683" y="224939"/>
                </a:lnTo>
                <a:cubicBezTo>
                  <a:pt x="200318" y="224461"/>
                  <a:pt x="200318" y="223798"/>
                  <a:pt x="200683" y="223320"/>
                </a:cubicBezTo>
                <a:cubicBezTo>
                  <a:pt x="202578" y="219502"/>
                  <a:pt x="204201" y="215555"/>
                  <a:pt x="205540" y="211509"/>
                </a:cubicBezTo>
                <a:cubicBezTo>
                  <a:pt x="205794" y="210788"/>
                  <a:pt x="206493" y="210323"/>
                  <a:pt x="207255" y="210366"/>
                </a:cubicBezTo>
                <a:lnTo>
                  <a:pt x="218209" y="210366"/>
                </a:lnTo>
                <a:cubicBezTo>
                  <a:pt x="227115" y="210366"/>
                  <a:pt x="234349" y="203174"/>
                  <a:pt x="234401" y="194269"/>
                </a:cubicBezTo>
                <a:lnTo>
                  <a:pt x="234401" y="169694"/>
                </a:lnTo>
                <a:cubicBezTo>
                  <a:pt x="234403" y="160751"/>
                  <a:pt x="227154" y="153500"/>
                  <a:pt x="218211" y="153499"/>
                </a:cubicBezTo>
                <a:cubicBezTo>
                  <a:pt x="218115" y="153499"/>
                  <a:pt x="218019" y="153500"/>
                  <a:pt x="217923" y="153502"/>
                </a:cubicBezTo>
                <a:close/>
                <a:moveTo>
                  <a:pt x="162297" y="182077"/>
                </a:moveTo>
                <a:cubicBezTo>
                  <a:pt x="162297" y="207117"/>
                  <a:pt x="141998" y="227415"/>
                  <a:pt x="116958" y="227415"/>
                </a:cubicBezTo>
                <a:cubicBezTo>
                  <a:pt x="91918" y="227415"/>
                  <a:pt x="71619" y="207116"/>
                  <a:pt x="71619" y="182076"/>
                </a:cubicBezTo>
                <a:cubicBezTo>
                  <a:pt x="71619" y="157036"/>
                  <a:pt x="91918" y="136737"/>
                  <a:pt x="116958" y="136737"/>
                </a:cubicBezTo>
                <a:cubicBezTo>
                  <a:pt x="116990" y="136737"/>
                  <a:pt x="117021" y="136737"/>
                  <a:pt x="117053" y="136738"/>
                </a:cubicBezTo>
                <a:cubicBezTo>
                  <a:pt x="142041" y="136737"/>
                  <a:pt x="162297" y="156993"/>
                  <a:pt x="162297" y="181981"/>
                </a:cubicBezTo>
                <a:cubicBezTo>
                  <a:pt x="162297" y="182045"/>
                  <a:pt x="162297" y="182108"/>
                  <a:pt x="162297" y="182172"/>
                </a:cubicBezTo>
                <a:close/>
                <a:moveTo>
                  <a:pt x="363084" y="60823"/>
                </a:moveTo>
                <a:lnTo>
                  <a:pt x="355369" y="60823"/>
                </a:lnTo>
                <a:cubicBezTo>
                  <a:pt x="354511" y="60823"/>
                  <a:pt x="354131" y="59966"/>
                  <a:pt x="354035" y="59680"/>
                </a:cubicBezTo>
                <a:cubicBezTo>
                  <a:pt x="353176" y="57204"/>
                  <a:pt x="352158" y="54786"/>
                  <a:pt x="350987" y="52441"/>
                </a:cubicBezTo>
                <a:cubicBezTo>
                  <a:pt x="350685" y="52013"/>
                  <a:pt x="350685" y="51441"/>
                  <a:pt x="350987" y="51012"/>
                </a:cubicBezTo>
                <a:lnTo>
                  <a:pt x="356512" y="45393"/>
                </a:lnTo>
                <a:cubicBezTo>
                  <a:pt x="360852" y="41178"/>
                  <a:pt x="360953" y="34243"/>
                  <a:pt x="356739" y="29903"/>
                </a:cubicBezTo>
                <a:cubicBezTo>
                  <a:pt x="356664" y="29827"/>
                  <a:pt x="356589" y="29751"/>
                  <a:pt x="356512" y="29676"/>
                </a:cubicBezTo>
                <a:lnTo>
                  <a:pt x="344415" y="17580"/>
                </a:lnTo>
                <a:cubicBezTo>
                  <a:pt x="342338" y="15516"/>
                  <a:pt x="339532" y="14353"/>
                  <a:pt x="336604" y="14341"/>
                </a:cubicBezTo>
                <a:lnTo>
                  <a:pt x="336605" y="14341"/>
                </a:lnTo>
                <a:cubicBezTo>
                  <a:pt x="333654" y="14378"/>
                  <a:pt x="330827" y="15536"/>
                  <a:pt x="328699" y="17580"/>
                </a:cubicBezTo>
                <a:lnTo>
                  <a:pt x="323079" y="23200"/>
                </a:lnTo>
                <a:cubicBezTo>
                  <a:pt x="322643" y="23476"/>
                  <a:pt x="322086" y="23476"/>
                  <a:pt x="321650" y="23200"/>
                </a:cubicBezTo>
                <a:cubicBezTo>
                  <a:pt x="319273" y="22029"/>
                  <a:pt x="316823" y="21011"/>
                  <a:pt x="314316" y="20152"/>
                </a:cubicBezTo>
                <a:cubicBezTo>
                  <a:pt x="314316" y="20152"/>
                  <a:pt x="313268" y="20152"/>
                  <a:pt x="313268" y="19008"/>
                </a:cubicBezTo>
                <a:lnTo>
                  <a:pt x="313268" y="11103"/>
                </a:lnTo>
                <a:cubicBezTo>
                  <a:pt x="313321" y="5001"/>
                  <a:pt x="308417" y="12"/>
                  <a:pt x="302315" y="-41"/>
                </a:cubicBezTo>
                <a:cubicBezTo>
                  <a:pt x="302283" y="-41"/>
                  <a:pt x="302251" y="-41"/>
                  <a:pt x="302219" y="-41"/>
                </a:cubicBezTo>
                <a:lnTo>
                  <a:pt x="285074" y="-42"/>
                </a:lnTo>
                <a:cubicBezTo>
                  <a:pt x="278919" y="-42"/>
                  <a:pt x="273930" y="4948"/>
                  <a:pt x="273930" y="11103"/>
                </a:cubicBezTo>
                <a:lnTo>
                  <a:pt x="273930" y="19008"/>
                </a:lnTo>
                <a:cubicBezTo>
                  <a:pt x="273930" y="19770"/>
                  <a:pt x="273168" y="20056"/>
                  <a:pt x="272882" y="20152"/>
                </a:cubicBezTo>
                <a:cubicBezTo>
                  <a:pt x="270382" y="21028"/>
                  <a:pt x="267933" y="22046"/>
                  <a:pt x="265548" y="23200"/>
                </a:cubicBezTo>
                <a:cubicBezTo>
                  <a:pt x="265548" y="23200"/>
                  <a:pt x="264595" y="23200"/>
                  <a:pt x="264214" y="23200"/>
                </a:cubicBezTo>
                <a:lnTo>
                  <a:pt x="258499" y="17580"/>
                </a:lnTo>
                <a:cubicBezTo>
                  <a:pt x="256422" y="15516"/>
                  <a:pt x="253617" y="14353"/>
                  <a:pt x="250689" y="14341"/>
                </a:cubicBezTo>
                <a:lnTo>
                  <a:pt x="250689" y="14341"/>
                </a:lnTo>
                <a:cubicBezTo>
                  <a:pt x="247730" y="14338"/>
                  <a:pt x="244890" y="15502"/>
                  <a:pt x="242783" y="17580"/>
                </a:cubicBezTo>
                <a:lnTo>
                  <a:pt x="230686" y="29677"/>
                </a:lnTo>
                <a:cubicBezTo>
                  <a:pt x="226415" y="34045"/>
                  <a:pt x="226415" y="41025"/>
                  <a:pt x="230686" y="45393"/>
                </a:cubicBezTo>
                <a:lnTo>
                  <a:pt x="236306" y="51012"/>
                </a:lnTo>
                <a:cubicBezTo>
                  <a:pt x="236561" y="51455"/>
                  <a:pt x="236561" y="51999"/>
                  <a:pt x="236306" y="52441"/>
                </a:cubicBezTo>
                <a:cubicBezTo>
                  <a:pt x="235136" y="54786"/>
                  <a:pt x="234118" y="57204"/>
                  <a:pt x="233258" y="59680"/>
                </a:cubicBezTo>
                <a:cubicBezTo>
                  <a:pt x="233258" y="59680"/>
                  <a:pt x="233258" y="60823"/>
                  <a:pt x="232020" y="60823"/>
                </a:cubicBezTo>
                <a:lnTo>
                  <a:pt x="224019" y="60823"/>
                </a:lnTo>
                <a:cubicBezTo>
                  <a:pt x="217864" y="60823"/>
                  <a:pt x="212875" y="65813"/>
                  <a:pt x="212875" y="71967"/>
                </a:cubicBezTo>
                <a:lnTo>
                  <a:pt x="212875" y="89112"/>
                </a:lnTo>
                <a:cubicBezTo>
                  <a:pt x="213030" y="95140"/>
                  <a:pt x="217990" y="99930"/>
                  <a:pt x="224019" y="99876"/>
                </a:cubicBezTo>
                <a:lnTo>
                  <a:pt x="231544" y="99876"/>
                </a:lnTo>
                <a:cubicBezTo>
                  <a:pt x="232061" y="99810"/>
                  <a:pt x="232549" y="100135"/>
                  <a:pt x="232687" y="100638"/>
                </a:cubicBezTo>
                <a:cubicBezTo>
                  <a:pt x="233649" y="103440"/>
                  <a:pt x="234795" y="106177"/>
                  <a:pt x="236116" y="108829"/>
                </a:cubicBezTo>
                <a:cubicBezTo>
                  <a:pt x="236354" y="109138"/>
                  <a:pt x="236354" y="109568"/>
                  <a:pt x="236116" y="109877"/>
                </a:cubicBezTo>
                <a:lnTo>
                  <a:pt x="230686" y="115306"/>
                </a:lnTo>
                <a:cubicBezTo>
                  <a:pt x="226415" y="119674"/>
                  <a:pt x="226415" y="126654"/>
                  <a:pt x="230686" y="131023"/>
                </a:cubicBezTo>
                <a:lnTo>
                  <a:pt x="243069" y="143405"/>
                </a:lnTo>
                <a:cubicBezTo>
                  <a:pt x="245163" y="145501"/>
                  <a:pt x="248012" y="146668"/>
                  <a:pt x="250975" y="146644"/>
                </a:cubicBezTo>
                <a:lnTo>
                  <a:pt x="250975" y="146644"/>
                </a:lnTo>
                <a:cubicBezTo>
                  <a:pt x="253911" y="146675"/>
                  <a:pt x="256733" y="145505"/>
                  <a:pt x="258785" y="143405"/>
                </a:cubicBezTo>
                <a:lnTo>
                  <a:pt x="264214" y="138071"/>
                </a:lnTo>
                <a:cubicBezTo>
                  <a:pt x="264214" y="138071"/>
                  <a:pt x="264977" y="138071"/>
                  <a:pt x="265262" y="138071"/>
                </a:cubicBezTo>
                <a:cubicBezTo>
                  <a:pt x="267915" y="139392"/>
                  <a:pt x="270651" y="140537"/>
                  <a:pt x="273454" y="141500"/>
                </a:cubicBezTo>
                <a:cubicBezTo>
                  <a:pt x="273949" y="141704"/>
                  <a:pt x="274256" y="142204"/>
                  <a:pt x="274216" y="142738"/>
                </a:cubicBezTo>
                <a:lnTo>
                  <a:pt x="274216" y="150168"/>
                </a:lnTo>
                <a:cubicBezTo>
                  <a:pt x="274268" y="156285"/>
                  <a:pt x="279242" y="161217"/>
                  <a:pt x="285360" y="161217"/>
                </a:cubicBezTo>
                <a:lnTo>
                  <a:pt x="302505" y="161217"/>
                </a:lnTo>
                <a:cubicBezTo>
                  <a:pt x="308607" y="161217"/>
                  <a:pt x="313554" y="156270"/>
                  <a:pt x="313554" y="150168"/>
                </a:cubicBezTo>
                <a:lnTo>
                  <a:pt x="313554" y="142738"/>
                </a:lnTo>
                <a:cubicBezTo>
                  <a:pt x="313563" y="142217"/>
                  <a:pt x="313855" y="141743"/>
                  <a:pt x="314316" y="141500"/>
                </a:cubicBezTo>
                <a:cubicBezTo>
                  <a:pt x="317131" y="140571"/>
                  <a:pt x="319870" y="139425"/>
                  <a:pt x="322507" y="138071"/>
                </a:cubicBezTo>
                <a:cubicBezTo>
                  <a:pt x="322507" y="138071"/>
                  <a:pt x="323269" y="138071"/>
                  <a:pt x="323651" y="138071"/>
                </a:cubicBezTo>
                <a:lnTo>
                  <a:pt x="328985" y="143405"/>
                </a:lnTo>
                <a:cubicBezTo>
                  <a:pt x="331085" y="145492"/>
                  <a:pt x="333929" y="146657"/>
                  <a:pt x="336890" y="146644"/>
                </a:cubicBezTo>
                <a:lnTo>
                  <a:pt x="336890" y="146644"/>
                </a:lnTo>
                <a:cubicBezTo>
                  <a:pt x="339827" y="146675"/>
                  <a:pt x="342648" y="145505"/>
                  <a:pt x="344701" y="143405"/>
                </a:cubicBezTo>
                <a:lnTo>
                  <a:pt x="356798" y="131308"/>
                </a:lnTo>
                <a:cubicBezTo>
                  <a:pt x="358905" y="129253"/>
                  <a:pt x="360105" y="126441"/>
                  <a:pt x="360131" y="123498"/>
                </a:cubicBezTo>
                <a:cubicBezTo>
                  <a:pt x="360109" y="120525"/>
                  <a:pt x="358910" y="117683"/>
                  <a:pt x="356798" y="115592"/>
                </a:cubicBezTo>
                <a:lnTo>
                  <a:pt x="351368" y="110163"/>
                </a:lnTo>
                <a:cubicBezTo>
                  <a:pt x="351130" y="109854"/>
                  <a:pt x="351130" y="109424"/>
                  <a:pt x="351368" y="109115"/>
                </a:cubicBezTo>
                <a:cubicBezTo>
                  <a:pt x="352618" y="106443"/>
                  <a:pt x="353731" y="103709"/>
                  <a:pt x="354702" y="100924"/>
                </a:cubicBezTo>
                <a:cubicBezTo>
                  <a:pt x="354871" y="100443"/>
                  <a:pt x="355337" y="100133"/>
                  <a:pt x="355845" y="100161"/>
                </a:cubicBezTo>
                <a:lnTo>
                  <a:pt x="363465" y="100161"/>
                </a:lnTo>
                <a:cubicBezTo>
                  <a:pt x="369567" y="100161"/>
                  <a:pt x="374514" y="95215"/>
                  <a:pt x="374514" y="89112"/>
                </a:cubicBezTo>
                <a:lnTo>
                  <a:pt x="374514" y="71967"/>
                </a:lnTo>
                <a:cubicBezTo>
                  <a:pt x="374570" y="65866"/>
                  <a:pt x="369669" y="60873"/>
                  <a:pt x="363567" y="60817"/>
                </a:cubicBezTo>
                <a:cubicBezTo>
                  <a:pt x="363406" y="60816"/>
                  <a:pt x="363245" y="60818"/>
                  <a:pt x="363084" y="60823"/>
                </a:cubicBezTo>
                <a:close/>
                <a:moveTo>
                  <a:pt x="324984" y="80540"/>
                </a:moveTo>
                <a:cubicBezTo>
                  <a:pt x="324984" y="97742"/>
                  <a:pt x="311039" y="111687"/>
                  <a:pt x="293837" y="111687"/>
                </a:cubicBezTo>
                <a:cubicBezTo>
                  <a:pt x="276635" y="111687"/>
                  <a:pt x="262690" y="97742"/>
                  <a:pt x="262690" y="80540"/>
                </a:cubicBezTo>
                <a:cubicBezTo>
                  <a:pt x="262691" y="63338"/>
                  <a:pt x="276636" y="49393"/>
                  <a:pt x="293837" y="49393"/>
                </a:cubicBezTo>
                <a:cubicBezTo>
                  <a:pt x="293869" y="49393"/>
                  <a:pt x="293901" y="49393"/>
                  <a:pt x="293932" y="49393"/>
                </a:cubicBezTo>
                <a:cubicBezTo>
                  <a:pt x="311081" y="49497"/>
                  <a:pt x="324899" y="63483"/>
                  <a:pt x="324795" y="80632"/>
                </a:cubicBezTo>
                <a:cubicBezTo>
                  <a:pt x="324795" y="80697"/>
                  <a:pt x="324794" y="80761"/>
                  <a:pt x="324793" y="80826"/>
                </a:cubicBezTo>
                <a:close/>
              </a:path>
            </a:pathLst>
          </a:custGeom>
          <a:solidFill>
            <a:schemeClr val="accent2">
              <a:lumMod val="50000"/>
              <a:alpha val="4000"/>
            </a:schemeClr>
          </a:solidFill>
          <a:ln w="1860" cap="flat">
            <a:solidFill>
              <a:schemeClr val="accent1">
                <a:lumMod val="60000"/>
                <a:lumOff val="40000"/>
                <a:alpha val="1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2808773" y="1142072"/>
            <a:ext cx="963493" cy="10097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 w="12700">
                  <a:noFill/>
                </a:ln>
                <a:gradFill>
                  <a:gsLst>
                    <a:gs pos="0">
                      <a:srgbClr val="5F85F6">
                        <a:alpha val="100000"/>
                      </a:srgbClr>
                    </a:gs>
                    <a:gs pos="100000">
                      <a:srgbClr val="3767F4">
                        <a:alpha val="10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01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3899266" y="1125938"/>
            <a:ext cx="3007034" cy="10165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800" b="0" i="0" u="none" strike="noStrike" kern="1200" cap="none" spc="0" normalizeH="0" baseline="0" noProof="0" dirty="0">
                <a:ln w="12700">
                  <a:noFill/>
                </a:ln>
                <a:solidFill>
                  <a:srgbClr val="3767F4">
                    <a:alpha val="10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Why </a:t>
            </a:r>
            <a:r>
              <a:rPr kumimoji="1" lang="en-US" altLang="zh-CN" sz="2800" dirty="0">
                <a:ln w="12700">
                  <a:noFill/>
                </a:ln>
                <a:solidFill>
                  <a:srgbClr val="3767F4">
                    <a:alpha val="100000"/>
                  </a:srgbClr>
                </a:solidFill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SRF fundamentals</a:t>
            </a:r>
            <a:endParaRPr kumimoji="1" lang="zh-CN" altLang="en-US" sz="2800" dirty="0">
              <a:ln w="12700">
                <a:noFill/>
              </a:ln>
              <a:solidFill>
                <a:srgbClr val="3767F4">
                  <a:alpha val="100000"/>
                </a:srgbClr>
              </a:solidFill>
              <a:latin typeface="Times New Roman" panose="02020603050405020304" pitchFamily="18" charset="0"/>
              <a:ea typeface="OPPOSans H"/>
              <a:cs typeface="Times New Roman" panose="02020603050405020304" pitchFamily="18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2808773" y="2915622"/>
            <a:ext cx="963493" cy="10097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 w="12700">
                  <a:noFill/>
                </a:ln>
                <a:gradFill>
                  <a:gsLst>
                    <a:gs pos="0">
                      <a:srgbClr val="5F85F6">
                        <a:alpha val="100000"/>
                      </a:srgbClr>
                    </a:gs>
                    <a:gs pos="100000">
                      <a:srgbClr val="3767F4">
                        <a:alpha val="10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02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3899266" y="2899488"/>
            <a:ext cx="3007034" cy="10165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>
                <a:ln w="12700">
                  <a:noFill/>
                </a:ln>
                <a:solidFill>
                  <a:srgbClr val="3767F4">
                    <a:alpha val="10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Some Physics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7370573" y="1142072"/>
            <a:ext cx="963493" cy="10097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 w="12700">
                  <a:noFill/>
                </a:ln>
                <a:gradFill>
                  <a:gsLst>
                    <a:gs pos="0">
                      <a:srgbClr val="5F85F6">
                        <a:alpha val="100000"/>
                      </a:srgbClr>
                    </a:gs>
                    <a:gs pos="100000">
                      <a:srgbClr val="3767F4">
                        <a:alpha val="10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03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8461066" y="1125938"/>
            <a:ext cx="3007034" cy="10165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>
                <a:ln w="12700">
                  <a:noFill/>
                </a:ln>
                <a:solidFill>
                  <a:srgbClr val="3767F4">
                    <a:alpha val="10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Some SRF Physics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7370573" y="2915622"/>
            <a:ext cx="963493" cy="10097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 w="12700">
                  <a:noFill/>
                </a:ln>
                <a:gradFill>
                  <a:gsLst>
                    <a:gs pos="0">
                      <a:srgbClr val="5F85F6">
                        <a:alpha val="100000"/>
                      </a:srgbClr>
                    </a:gs>
                    <a:gs pos="100000">
                      <a:srgbClr val="3767F4">
                        <a:alpha val="10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04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8461066" y="2899488"/>
            <a:ext cx="3007034" cy="10165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>
                <a:ln w="12700">
                  <a:noFill/>
                </a:ln>
                <a:solidFill>
                  <a:srgbClr val="3767F4">
                    <a:alpha val="10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SRF Material beyond Nb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标题 1"/>
          <p:cNvSpPr txBox="1"/>
          <p:nvPr/>
        </p:nvSpPr>
        <p:spPr>
          <a:xfrm rot="16200000">
            <a:off x="-745443" y="2871384"/>
            <a:ext cx="3406267" cy="923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0" i="0" u="none" strike="noStrike" kern="1200" cap="none" spc="0" normalizeH="0" baseline="0" noProof="0" dirty="0">
                <a:ln w="12700">
                  <a:noFill/>
                </a:ln>
                <a:gradFill>
                  <a:gsLst>
                    <a:gs pos="0">
                      <a:srgbClr val="5F85F6">
                        <a:alpha val="100000"/>
                      </a:srgbClr>
                    </a:gs>
                    <a:gs pos="100000">
                      <a:srgbClr val="3767F4">
                        <a:alpha val="100000"/>
                      </a:srgbClr>
                    </a:gs>
                  </a:gsLst>
                  <a:lin ang="2700000" scaled="0"/>
                </a:gra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Table of Contents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7713-50C6-B6C6-9BD5-FF2ED6109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D9656B-96E3-B3A3-A129-44229CB2D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 dirty="0"/>
              <a:t>From two fluid model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230718-0115-8601-9AEA-BC5DB0EFA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6214" y="1843101"/>
            <a:ext cx="4284662" cy="977900"/>
          </a:xfrm>
          <a:prstGeom prst="rect">
            <a:avLst/>
          </a:prstGeom>
          <a:noFill/>
        </p:spPr>
      </p:pic>
      <p:grpSp>
        <p:nvGrpSpPr>
          <p:cNvPr id="4" name="Group 57">
            <a:extLst>
              <a:ext uri="{FF2B5EF4-FFF2-40B4-BE49-F238E27FC236}">
                <a16:creationId xmlns:a16="http://schemas.microsoft.com/office/drawing/2014/main" id="{B819D25B-0D44-5094-F9A1-CA594F9BEB19}"/>
              </a:ext>
            </a:extLst>
          </p:cNvPr>
          <p:cNvGrpSpPr/>
          <p:nvPr/>
        </p:nvGrpSpPr>
        <p:grpSpPr>
          <a:xfrm>
            <a:off x="8624884" y="862039"/>
            <a:ext cx="1891546" cy="2894696"/>
            <a:chOff x="6920763" y="1783975"/>
            <a:chExt cx="1891546" cy="2894696"/>
          </a:xfrm>
        </p:grpSpPr>
        <p:sp>
          <p:nvSpPr>
            <p:cNvPr id="19" name="Cube 58">
              <a:extLst>
                <a:ext uri="{FF2B5EF4-FFF2-40B4-BE49-F238E27FC236}">
                  <a16:creationId xmlns:a16="http://schemas.microsoft.com/office/drawing/2014/main" id="{48ABBF1E-A1D1-675E-1A5B-0E515A4EEA98}"/>
                </a:ext>
              </a:extLst>
            </p:cNvPr>
            <p:cNvSpPr/>
            <p:nvPr/>
          </p:nvSpPr>
          <p:spPr bwMode="auto">
            <a:xfrm rot="16200000">
              <a:off x="6669743" y="2348753"/>
              <a:ext cx="2707343" cy="1577788"/>
            </a:xfrm>
            <a:prstGeom prst="cube">
              <a:avLst>
                <a:gd name="adj" fmla="val 41538"/>
              </a:avLst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rgbClr val="BBE0E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Arrow Connector 59">
              <a:extLst>
                <a:ext uri="{FF2B5EF4-FFF2-40B4-BE49-F238E27FC236}">
                  <a16:creationId xmlns:a16="http://schemas.microsoft.com/office/drawing/2014/main" id="{6C9CC972-8DF8-2ED6-0B95-3F27E6631550}"/>
                </a:ext>
              </a:extLst>
            </p:cNvPr>
            <p:cNvCxnSpPr/>
            <p:nvPr/>
          </p:nvCxnSpPr>
          <p:spPr bwMode="auto">
            <a:xfrm>
              <a:off x="7351061" y="3146611"/>
              <a:ext cx="385482" cy="39444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med"/>
              <a:tailEnd type="triangle" w="lg" len="med"/>
            </a:ln>
            <a:effectLst/>
          </p:spPr>
        </p:cxnSp>
        <p:sp>
          <p:nvSpPr>
            <p:cNvPr id="21" name="TextBox 60">
              <a:extLst>
                <a:ext uri="{FF2B5EF4-FFF2-40B4-BE49-F238E27FC236}">
                  <a16:creationId xmlns:a16="http://schemas.microsoft.com/office/drawing/2014/main" id="{D8EC465B-1C86-C66A-1CA7-F0A2B9EC3484}"/>
                </a:ext>
              </a:extLst>
            </p:cNvPr>
            <p:cNvSpPr txBox="1"/>
            <p:nvPr/>
          </p:nvSpPr>
          <p:spPr>
            <a:xfrm>
              <a:off x="7539317" y="3523129"/>
              <a:ext cx="851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800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x,t</a:t>
              </a:r>
              <a:r>
                <a:rPr lang="en-US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22" name="Straight Arrow Connector 61">
              <a:extLst>
                <a:ext uri="{FF2B5EF4-FFF2-40B4-BE49-F238E27FC236}">
                  <a16:creationId xmlns:a16="http://schemas.microsoft.com/office/drawing/2014/main" id="{6F41C6A9-FCC1-37E2-D18B-1B908D3A9285}"/>
                </a:ext>
              </a:extLst>
            </p:cNvPr>
            <p:cNvCxnSpPr/>
            <p:nvPr/>
          </p:nvCxnSpPr>
          <p:spPr bwMode="auto">
            <a:xfrm>
              <a:off x="7530355" y="2985247"/>
              <a:ext cx="0" cy="57374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66FF"/>
              </a:solidFill>
              <a:prstDash val="solid"/>
              <a:round/>
              <a:headEnd type="triangle" w="lg" len="med"/>
              <a:tailEnd type="triangle" w="lg" len="med"/>
            </a:ln>
            <a:effectLst/>
          </p:spPr>
        </p:cxnSp>
        <p:sp>
          <p:nvSpPr>
            <p:cNvPr id="23" name="TextBox 62">
              <a:extLst>
                <a:ext uri="{FF2B5EF4-FFF2-40B4-BE49-F238E27FC236}">
                  <a16:creationId xmlns:a16="http://schemas.microsoft.com/office/drawing/2014/main" id="{2A0E3C10-40ED-B212-4804-E7045B2568C1}"/>
                </a:ext>
              </a:extLst>
            </p:cNvPr>
            <p:cNvSpPr txBox="1"/>
            <p:nvPr/>
          </p:nvSpPr>
          <p:spPr>
            <a:xfrm>
              <a:off x="7064188" y="2590799"/>
              <a:ext cx="788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800" baseline="-25000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1800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800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x,t</a:t>
              </a:r>
              <a:r>
                <a:rPr lang="en-US" sz="1800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pSp>
          <p:nvGrpSpPr>
            <p:cNvPr id="24" name="Group 44">
              <a:extLst>
                <a:ext uri="{FF2B5EF4-FFF2-40B4-BE49-F238E27FC236}">
                  <a16:creationId xmlns:a16="http://schemas.microsoft.com/office/drawing/2014/main" id="{CE59DA2C-999D-5AB4-A1B0-836D62928A27}"/>
                </a:ext>
              </a:extLst>
            </p:cNvPr>
            <p:cNvGrpSpPr/>
            <p:nvPr/>
          </p:nvGrpSpPr>
          <p:grpSpPr>
            <a:xfrm>
              <a:off x="6920763" y="3953436"/>
              <a:ext cx="878542" cy="725235"/>
              <a:chOff x="6669743" y="3845856"/>
              <a:chExt cx="878542" cy="725235"/>
            </a:xfrm>
          </p:grpSpPr>
          <p:cxnSp>
            <p:nvCxnSpPr>
              <p:cNvPr id="29" name="Straight Arrow Connector 68">
                <a:extLst>
                  <a:ext uri="{FF2B5EF4-FFF2-40B4-BE49-F238E27FC236}">
                    <a16:creationId xmlns:a16="http://schemas.microsoft.com/office/drawing/2014/main" id="{FB0487FF-1C3C-C71C-1291-DC92F7E252A2}"/>
                  </a:ext>
                </a:extLst>
              </p:cNvPr>
              <p:cNvCxnSpPr/>
              <p:nvPr/>
            </p:nvCxnSpPr>
            <p:spPr bwMode="auto">
              <a:xfrm flipH="1" flipV="1">
                <a:off x="7064527" y="4069976"/>
                <a:ext cx="1" cy="28687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Straight Arrow Connector 69">
                <a:extLst>
                  <a:ext uri="{FF2B5EF4-FFF2-40B4-BE49-F238E27FC236}">
                    <a16:creationId xmlns:a16="http://schemas.microsoft.com/office/drawing/2014/main" id="{6F797704-2860-2EC1-592D-D88BB97BF9F7}"/>
                  </a:ext>
                </a:extLst>
              </p:cNvPr>
              <p:cNvCxnSpPr/>
              <p:nvPr/>
            </p:nvCxnSpPr>
            <p:spPr bwMode="auto">
              <a:xfrm>
                <a:off x="7081441" y="4356847"/>
                <a:ext cx="277905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Straight Arrow Connector 70">
                <a:extLst>
                  <a:ext uri="{FF2B5EF4-FFF2-40B4-BE49-F238E27FC236}">
                    <a16:creationId xmlns:a16="http://schemas.microsoft.com/office/drawing/2014/main" id="{FF3AEEFF-4B18-B863-1D13-D2630126C34E}"/>
                  </a:ext>
                </a:extLst>
              </p:cNvPr>
              <p:cNvCxnSpPr/>
              <p:nvPr/>
            </p:nvCxnSpPr>
            <p:spPr bwMode="auto">
              <a:xfrm flipH="1" flipV="1">
                <a:off x="6903162" y="4150998"/>
                <a:ext cx="170333" cy="20618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TextBox 71">
                <a:extLst>
                  <a:ext uri="{FF2B5EF4-FFF2-40B4-BE49-F238E27FC236}">
                    <a16:creationId xmlns:a16="http://schemas.microsoft.com/office/drawing/2014/main" id="{FCCE952B-8A05-515C-9496-C21FF19C49D6}"/>
                  </a:ext>
                </a:extLst>
              </p:cNvPr>
              <p:cNvSpPr txBox="1"/>
              <p:nvPr/>
            </p:nvSpPr>
            <p:spPr>
              <a:xfrm>
                <a:off x="7261415" y="4294092"/>
                <a:ext cx="2868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33" name="TextBox 72">
                <a:extLst>
                  <a:ext uri="{FF2B5EF4-FFF2-40B4-BE49-F238E27FC236}">
                    <a16:creationId xmlns:a16="http://schemas.microsoft.com/office/drawing/2014/main" id="{70180E36-345E-E220-18B8-833C1C989573}"/>
                  </a:ext>
                </a:extLst>
              </p:cNvPr>
              <p:cNvSpPr txBox="1"/>
              <p:nvPr/>
            </p:nvSpPr>
            <p:spPr>
              <a:xfrm>
                <a:off x="6946633" y="3845856"/>
                <a:ext cx="2868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  <p:sp>
            <p:nvSpPr>
              <p:cNvPr id="34" name="TextBox 73">
                <a:extLst>
                  <a:ext uri="{FF2B5EF4-FFF2-40B4-BE49-F238E27FC236}">
                    <a16:creationId xmlns:a16="http://schemas.microsoft.com/office/drawing/2014/main" id="{34C7CA20-68D6-46F6-9FA8-53BC7E80FC71}"/>
                  </a:ext>
                </a:extLst>
              </p:cNvPr>
              <p:cNvSpPr txBox="1"/>
              <p:nvPr/>
            </p:nvSpPr>
            <p:spPr>
              <a:xfrm>
                <a:off x="6669743" y="4123764"/>
                <a:ext cx="2868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</p:grpSp>
        <p:cxnSp>
          <p:nvCxnSpPr>
            <p:cNvPr id="25" name="Straight Arrow Connector 64">
              <a:extLst>
                <a:ext uri="{FF2B5EF4-FFF2-40B4-BE49-F238E27FC236}">
                  <a16:creationId xmlns:a16="http://schemas.microsoft.com/office/drawing/2014/main" id="{167689E3-4F6C-BCAE-FAE6-0EC57919EDE7}"/>
                </a:ext>
              </a:extLst>
            </p:cNvPr>
            <p:cNvCxnSpPr/>
            <p:nvPr/>
          </p:nvCxnSpPr>
          <p:spPr bwMode="auto">
            <a:xfrm>
              <a:off x="7664825" y="3218328"/>
              <a:ext cx="245308" cy="25101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6" name="Straight Arrow Connector 65">
              <a:extLst>
                <a:ext uri="{FF2B5EF4-FFF2-40B4-BE49-F238E27FC236}">
                  <a16:creationId xmlns:a16="http://schemas.microsoft.com/office/drawing/2014/main" id="{4F3D523D-1745-4B00-B251-D0B064A6188B}"/>
                </a:ext>
              </a:extLst>
            </p:cNvPr>
            <p:cNvCxnSpPr/>
            <p:nvPr/>
          </p:nvCxnSpPr>
          <p:spPr bwMode="auto">
            <a:xfrm>
              <a:off x="7915838" y="3245223"/>
              <a:ext cx="170327" cy="1742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triangle" w="sm" len="med"/>
              <a:tailEnd type="triangle" w="sm" len="med"/>
            </a:ln>
            <a:effectLst/>
          </p:spPr>
        </p:cxnSp>
        <p:cxnSp>
          <p:nvCxnSpPr>
            <p:cNvPr id="27" name="Straight Arrow Connector 66">
              <a:extLst>
                <a:ext uri="{FF2B5EF4-FFF2-40B4-BE49-F238E27FC236}">
                  <a16:creationId xmlns:a16="http://schemas.microsoft.com/office/drawing/2014/main" id="{6CF35DF6-C28E-F8ED-FC60-3E390A2B1340}"/>
                </a:ext>
              </a:extLst>
            </p:cNvPr>
            <p:cNvCxnSpPr/>
            <p:nvPr/>
          </p:nvCxnSpPr>
          <p:spPr bwMode="auto">
            <a:xfrm flipH="1" flipV="1">
              <a:off x="7790329" y="3101793"/>
              <a:ext cx="1" cy="41237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66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8" name="Straight Arrow Connector 67">
              <a:extLst>
                <a:ext uri="{FF2B5EF4-FFF2-40B4-BE49-F238E27FC236}">
                  <a16:creationId xmlns:a16="http://schemas.microsoft.com/office/drawing/2014/main" id="{B15B1F67-4B5D-2C7C-8509-8560492030DF}"/>
                </a:ext>
              </a:extLst>
            </p:cNvPr>
            <p:cNvCxnSpPr/>
            <p:nvPr/>
          </p:nvCxnSpPr>
          <p:spPr bwMode="auto">
            <a:xfrm flipH="1" flipV="1">
              <a:off x="8005480" y="3182472"/>
              <a:ext cx="3" cy="25997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66FF"/>
              </a:solidFill>
              <a:prstDash val="solid"/>
              <a:round/>
              <a:headEnd type="triangle" w="sm" len="med"/>
              <a:tailEnd type="triangle" w="sm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82">
                <a:extLst>
                  <a:ext uri="{FF2B5EF4-FFF2-40B4-BE49-F238E27FC236}">
                    <a16:creationId xmlns:a16="http://schemas.microsoft.com/office/drawing/2014/main" id="{465143BE-5B81-690C-CC6E-D129DBB0CC24}"/>
                  </a:ext>
                </a:extLst>
              </p:cNvPr>
              <p:cNvSpPr txBox="1"/>
              <p:nvPr/>
            </p:nvSpPr>
            <p:spPr>
              <a:xfrm>
                <a:off x="2614206" y="3124339"/>
                <a:ext cx="1293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/>
                        <a:ea typeface="Cambria Math"/>
                      </a:rPr>
                      <m:t>𝜎</m:t>
                    </m:r>
                    <m:r>
                      <a:rPr lang="en-CA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CA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+i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CA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CA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CA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82">
                <a:extLst>
                  <a:ext uri="{FF2B5EF4-FFF2-40B4-BE49-F238E27FC236}">
                    <a16:creationId xmlns:a16="http://schemas.microsoft.com/office/drawing/2014/main" id="{465143BE-5B81-690C-CC6E-D129DBB0C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206" y="3124339"/>
                <a:ext cx="1293046" cy="369332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D85A7697-8592-51F9-9C2F-7E72B3067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382" y="2989615"/>
            <a:ext cx="19875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0">
            <a:extLst>
              <a:ext uri="{FF2B5EF4-FFF2-40B4-BE49-F238E27FC236}">
                <a16:creationId xmlns:a16="http://schemas.microsoft.com/office/drawing/2014/main" id="{5454E6B4-CD00-914C-58CE-DCD5E7CAF11F}"/>
              </a:ext>
            </a:extLst>
          </p:cNvPr>
          <p:cNvSpPr txBox="1"/>
          <p:nvPr/>
        </p:nvSpPr>
        <p:spPr>
          <a:xfrm>
            <a:off x="1675569" y="852783"/>
            <a:ext cx="6195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Electrodynamics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same as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only that we have to change 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s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s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Recall the definition of the surface impedance: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3080C30-FEDF-6EFE-9CAF-156CF15D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13" y="4620730"/>
            <a:ext cx="1488045" cy="36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02">
            <a:extLst>
              <a:ext uri="{FF2B5EF4-FFF2-40B4-BE49-F238E27FC236}">
                <a16:creationId xmlns:a16="http://schemas.microsoft.com/office/drawing/2014/main" id="{F895B52F-20E4-D868-3348-1466BB1E6444}"/>
              </a:ext>
            </a:extLst>
          </p:cNvPr>
          <p:cNvGrpSpPr/>
          <p:nvPr/>
        </p:nvGrpSpPr>
        <p:grpSpPr>
          <a:xfrm>
            <a:off x="3383362" y="5005839"/>
            <a:ext cx="1630039" cy="958036"/>
            <a:chOff x="1008299" y="4069975"/>
            <a:chExt cx="1630039" cy="95803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3528737-50EC-B455-BD4D-F34055F11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299" y="4433726"/>
              <a:ext cx="1630039" cy="594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04">
              <a:extLst>
                <a:ext uri="{FF2B5EF4-FFF2-40B4-BE49-F238E27FC236}">
                  <a16:creationId xmlns:a16="http://schemas.microsoft.com/office/drawing/2014/main" id="{E6B5829B-3AD4-A5C6-2B8F-3BBA6E779299}"/>
                </a:ext>
              </a:extLst>
            </p:cNvPr>
            <p:cNvCxnSpPr/>
            <p:nvPr/>
          </p:nvCxnSpPr>
          <p:spPr bwMode="auto">
            <a:xfrm flipH="1">
              <a:off x="1111624" y="4069975"/>
              <a:ext cx="80682" cy="28687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" name="Group 105">
            <a:extLst>
              <a:ext uri="{FF2B5EF4-FFF2-40B4-BE49-F238E27FC236}">
                <a16:creationId xmlns:a16="http://schemas.microsoft.com/office/drawing/2014/main" id="{B3BE2E35-31FA-AAB9-85A9-C90BA620EDD3}"/>
              </a:ext>
            </a:extLst>
          </p:cNvPr>
          <p:cNvGrpSpPr/>
          <p:nvPr/>
        </p:nvGrpSpPr>
        <p:grpSpPr>
          <a:xfrm>
            <a:off x="4311440" y="3816280"/>
            <a:ext cx="1582549" cy="723394"/>
            <a:chOff x="1936377" y="2880416"/>
            <a:chExt cx="1582549" cy="72339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CC6E9B2-8E1F-AD96-AC70-C46A49518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212" y="2880416"/>
              <a:ext cx="1286714" cy="349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Arrow Connector 107">
              <a:extLst>
                <a:ext uri="{FF2B5EF4-FFF2-40B4-BE49-F238E27FC236}">
                  <a16:creationId xmlns:a16="http://schemas.microsoft.com/office/drawing/2014/main" id="{14E260CA-8728-4B8D-83F4-E702F937C6E6}"/>
                </a:ext>
              </a:extLst>
            </p:cNvPr>
            <p:cNvCxnSpPr/>
            <p:nvPr/>
          </p:nvCxnSpPr>
          <p:spPr bwMode="auto">
            <a:xfrm flipV="1">
              <a:off x="1936377" y="3334869"/>
              <a:ext cx="295835" cy="2689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B0FA0C-7F22-6666-1A42-1417BC632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0587" y="4100497"/>
            <a:ext cx="1980153" cy="190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09">
            <a:extLst>
              <a:ext uri="{FF2B5EF4-FFF2-40B4-BE49-F238E27FC236}">
                <a16:creationId xmlns:a16="http://schemas.microsoft.com/office/drawing/2014/main" id="{F34BEF30-1296-6D8B-E4C9-3801ACD7CE38}"/>
              </a:ext>
            </a:extLst>
          </p:cNvPr>
          <p:cNvGrpSpPr/>
          <p:nvPr/>
        </p:nvGrpSpPr>
        <p:grpSpPr>
          <a:xfrm>
            <a:off x="5327265" y="4218200"/>
            <a:ext cx="2039469" cy="427599"/>
            <a:chOff x="2926977" y="3321421"/>
            <a:chExt cx="2039469" cy="427599"/>
          </a:xfrm>
        </p:grpSpPr>
        <p:sp>
          <p:nvSpPr>
            <p:cNvPr id="13" name="Left Brace 110">
              <a:extLst>
                <a:ext uri="{FF2B5EF4-FFF2-40B4-BE49-F238E27FC236}">
                  <a16:creationId xmlns:a16="http://schemas.microsoft.com/office/drawing/2014/main" id="{26EA5629-8E17-54DB-6391-D836CD15C89C}"/>
                </a:ext>
              </a:extLst>
            </p:cNvPr>
            <p:cNvSpPr/>
            <p:nvPr/>
          </p:nvSpPr>
          <p:spPr bwMode="auto">
            <a:xfrm rot="16200000">
              <a:off x="3128683" y="3119715"/>
              <a:ext cx="94129" cy="497541"/>
            </a:xfrm>
            <a:prstGeom prst="leftBrac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11">
              <a:extLst>
                <a:ext uri="{FF2B5EF4-FFF2-40B4-BE49-F238E27FC236}">
                  <a16:creationId xmlns:a16="http://schemas.microsoft.com/office/drawing/2014/main" id="{580B3F57-6799-E160-49AC-ACC54D4E0F06}"/>
                </a:ext>
              </a:extLst>
            </p:cNvPr>
            <p:cNvSpPr txBox="1"/>
            <p:nvPr/>
          </p:nvSpPr>
          <p:spPr>
            <a:xfrm>
              <a:off x="3039034" y="3379688"/>
              <a:ext cx="1927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1800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kinetic inductance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0077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AAE85-5C99-F9A4-7B16-156A844F3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FEADFF-9037-F91E-DD24-27DB910A2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 dirty="0"/>
              <a:t>From BCS model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B5E67-B3B4-2935-2946-E58CB06164D3}"/>
              </a:ext>
            </a:extLst>
          </p:cNvPr>
          <p:cNvSpPr>
            <a:spLocks noGrp="1"/>
          </p:cNvSpPr>
          <p:nvPr/>
        </p:nvSpPr>
        <p:spPr>
          <a:xfrm>
            <a:off x="1980450" y="976871"/>
            <a:ext cx="8229600" cy="536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Remember: In superconductivity the relation between current and field is non-local. In 1953 </a:t>
            </a:r>
            <a:r>
              <a:rPr lang="en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Pippard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introduced: </a:t>
            </a:r>
          </a:p>
          <a:p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could use this relation to develop a more complete phenomenological model, which would still be dependent on the temperature dependence of </a:t>
            </a:r>
            <a:r>
              <a: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CA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CA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CA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2-fluid model</a:t>
            </a:r>
            <a:endParaRPr lang="en-CA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Mattis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Bardeen (1958) used time dependent perturbation theory to derive </a:t>
            </a:r>
            <a:r>
              <a:rPr lang="en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CA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weak RF fields</a:t>
            </a:r>
          </a:p>
          <a:p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this theory no simple formula can be derived. Several approximate formula can be found in the literature for some limits. For example for the dirty limit</a:t>
            </a:r>
          </a:p>
          <a:p>
            <a:pPr marL="0" indent="0">
              <a:buNone/>
            </a:pP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numerical codes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Halbritter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(1970) to calculate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 function of w,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material parameters (x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</a:t>
            </a:r>
            <a:r>
              <a:rPr lang="en-US" sz="24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http://www.lepp.cornell.edu/~liepe/webpage/researchsrimp.html</a:t>
            </a: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29D03A82-2685-CF3F-60AB-3348173F584F}"/>
                  </a:ext>
                </a:extLst>
              </p:cNvPr>
              <p:cNvSpPr txBox="1"/>
              <p:nvPr/>
            </p:nvSpPr>
            <p:spPr>
              <a:xfrm>
                <a:off x="3863002" y="4073215"/>
                <a:ext cx="5010924" cy="653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sty m:val="p"/>
                      </m:rPr>
                      <a:rPr lang="en-CA" sz="2400" b="0" i="0" smtClean="0">
                        <a:solidFill>
                          <a:srgbClr val="FF0000"/>
                        </a:solidFill>
                        <a:latin typeface="Cambria Math"/>
                        <a:ea typeface="Cambria Math" panose="02040503050406030204" pitchFamily="18" charset="0"/>
                      </a:rPr>
                      <m:t>ln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num>
                          <m:den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  <m:r>
                              <a:rPr lang="de-DE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den>
                        </m:f>
                      </m:e>
                    </m:d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/T</a:t>
                </a:r>
              </a:p>
            </p:txBody>
          </p:sp>
        </mc:Choice>
        <mc:Fallback xmlns="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29D03A82-2685-CF3F-60AB-3348173F5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002" y="4073215"/>
                <a:ext cx="5010924" cy="653128"/>
              </a:xfrm>
              <a:prstGeom prst="rect">
                <a:avLst/>
              </a:prstGeom>
              <a:blipFill>
                <a:blip r:embed="rId3"/>
                <a:stretch>
                  <a:fillRect r="-2798" b="-65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E92DCDA3-3C85-0FCD-5695-ECA5E8660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98" y="1264903"/>
            <a:ext cx="3285334" cy="78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697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7A5CE-8161-A5B4-9A63-DB8F0E5A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FAEEA-A660-E250-183A-0BADC0381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 dirty="0"/>
              <a:t>From BCS model</a:t>
            </a:r>
            <a:endParaRPr lang="zh-CN" alt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FDE58D0-12D6-E19D-B61D-C5113CA0EF36}"/>
              </a:ext>
            </a:extLst>
          </p:cNvPr>
          <p:cNvSpPr>
            <a:spLocks noGrp="1"/>
          </p:cNvSpPr>
          <p:nvPr/>
        </p:nvSpPr>
        <p:spPr>
          <a:xfrm>
            <a:off x="1845635" y="998984"/>
            <a:ext cx="82296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30FB25C-D92D-40E3-8530-16178502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15" y="1052737"/>
            <a:ext cx="429647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F7CF6F8-AE39-A15D-0968-20BC65D22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211" y="836712"/>
            <a:ext cx="4462073" cy="429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144E336-1977-E37C-2DA6-646C02D936E3}"/>
              </a:ext>
            </a:extLst>
          </p:cNvPr>
          <p:cNvSpPr/>
          <p:nvPr/>
        </p:nvSpPr>
        <p:spPr>
          <a:xfrm>
            <a:off x="8896731" y="1268760"/>
            <a:ext cx="1512168" cy="2880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5AB51B9B-76C7-EA8C-D497-87D26A7E3EE8}"/>
              </a:ext>
            </a:extLst>
          </p:cNvPr>
          <p:cNvSpPr/>
          <p:nvPr/>
        </p:nvSpPr>
        <p:spPr>
          <a:xfrm>
            <a:off x="3386785" y="4500494"/>
            <a:ext cx="1440160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>
              <a:solidFill>
                <a:srgbClr val="C00000"/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707B06A-BABE-8B0A-FEE0-740B746B659F}"/>
              </a:ext>
            </a:extLst>
          </p:cNvPr>
          <p:cNvSpPr txBox="1"/>
          <p:nvPr/>
        </p:nvSpPr>
        <p:spPr>
          <a:xfrm>
            <a:off x="5017091" y="4964975"/>
            <a:ext cx="396044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C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carefureful</a:t>
            </a:r>
            <a:r>
              <a:rPr lang="en-C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here. The website suggests 40nm. The input required is 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πξ</a:t>
            </a:r>
            <a:r>
              <a:rPr lang="en-CA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C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/2, while 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CA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C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≈40nm for </a:t>
            </a:r>
            <a:r>
              <a:rPr lang="en-C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endParaRPr lang="en-C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8E3C26-9297-422B-8951-DD8E6B8CA8F6}"/>
              </a:ext>
            </a:extLst>
          </p:cNvPr>
          <p:cNvCxnSpPr/>
          <p:nvPr/>
        </p:nvCxnSpPr>
        <p:spPr>
          <a:xfrm flipH="1" flipV="1">
            <a:off x="4826945" y="4680515"/>
            <a:ext cx="1270266" cy="28446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964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BE738-ADDC-D4A5-7255-3E0436848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C0ED57-6EAF-0FBD-BEEC-EEC8165DC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noProof="0" dirty="0"/>
              <a:t>BCS model vs two fluid model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DAF4F8-9BB2-191F-E422-F75AB9BEE088}"/>
              </a:ext>
            </a:extLst>
          </p:cNvPr>
          <p:cNvSpPr>
            <a:spLocks noGrp="1"/>
          </p:cNvSpPr>
          <p:nvPr/>
        </p:nvSpPr>
        <p:spPr>
          <a:xfrm>
            <a:off x="1976028" y="1094618"/>
            <a:ext cx="8229600" cy="536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treatment within BCS theory and two-fluid model give qualitatively similar results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Quantitatively they can differ by an order of magnitude</a:t>
            </a:r>
          </a:p>
          <a:p>
            <a:pPr lvl="1"/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BCS treatment gives qualitatively correct results for low field</a:t>
            </a: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treat experimental data approximate formulae are useful, e.g. </a:t>
            </a: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</a:t>
            </a:r>
            <a:r>
              <a:rPr lang="en-C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accounts for all material parameters</a:t>
            </a: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14585154-6D6D-B2E2-AC36-61C098BA0301}"/>
                  </a:ext>
                </a:extLst>
              </p:cNvPr>
              <p:cNvSpPr txBox="1"/>
              <p:nvPr/>
            </p:nvSpPr>
            <p:spPr>
              <a:xfrm>
                <a:off x="4794684" y="4695018"/>
                <a:ext cx="3061287" cy="837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func>
                        <m:func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14585154-6D6D-B2E2-AC36-61C098BA0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684" y="4695018"/>
                <a:ext cx="3061287" cy="8373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9128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B5A65-4B87-EE2A-5FAA-1A62FD722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C03D8-5718-D0BF-EB5A-E19B60D1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Surface Resistance of Superconductors</a:t>
            </a:r>
            <a:endParaRPr lang="zh-CN" alt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905B99D-1243-8445-0464-70C7F1437AE5}"/>
              </a:ext>
            </a:extLst>
          </p:cNvPr>
          <p:cNvSpPr>
            <a:spLocks noGrp="1"/>
          </p:cNvSpPr>
          <p:nvPr/>
        </p:nvSpPr>
        <p:spPr>
          <a:xfrm>
            <a:off x="1981200" y="1141388"/>
            <a:ext cx="82296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85A612B8-6DF2-5BC4-1DB8-18A930D48B63}"/>
                  </a:ext>
                </a:extLst>
              </p:cNvPr>
              <p:cNvSpPr txBox="1"/>
              <p:nvPr/>
            </p:nvSpPr>
            <p:spPr>
              <a:xfrm>
                <a:off x="1981200" y="1987228"/>
                <a:ext cx="6692794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equation implies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8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a minimum for medium purity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proportional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Decreases exponentially with temperature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Vanishes as </a:t>
                </a:r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0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Is independent of RF field strength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85A612B8-6DF2-5BC4-1DB8-18A930D48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987228"/>
                <a:ext cx="6692794" cy="2862322"/>
              </a:xfrm>
              <a:prstGeom prst="rect">
                <a:avLst/>
              </a:prstGeom>
              <a:blipFill>
                <a:blip r:embed="rId2"/>
                <a:stretch>
                  <a:fillRect l="-1821" t="-2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8">
            <a:extLst>
              <a:ext uri="{FF2B5EF4-FFF2-40B4-BE49-F238E27FC236}">
                <a16:creationId xmlns:a16="http://schemas.microsoft.com/office/drawing/2014/main" id="{878F75F6-12E6-79F5-8538-669F7B4876CF}"/>
              </a:ext>
            </a:extLst>
          </p:cNvPr>
          <p:cNvSpPr txBox="1"/>
          <p:nvPr/>
        </p:nvSpPr>
        <p:spPr>
          <a:xfrm>
            <a:off x="1775520" y="5209585"/>
            <a:ext cx="864096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following we will compare these assumptions to experimental data and modify the formula if necessary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97FEC9D4-DE11-A7BD-492C-110E368ACC9A}"/>
                  </a:ext>
                </a:extLst>
              </p:cNvPr>
              <p:cNvSpPr txBox="1"/>
              <p:nvPr/>
            </p:nvSpPr>
            <p:spPr>
              <a:xfrm>
                <a:off x="2200328" y="694309"/>
                <a:ext cx="6627199" cy="1383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4000" b="0" i="0" smtClean="0">
                              <a:latin typeface="Cambria Math" panose="02040503050406030204" pitchFamily="18" charset="0"/>
                            </a:rPr>
                            <m:t>BCS</m:t>
                          </m:r>
                        </m:sub>
                      </m:sSub>
                      <m:r>
                        <a:rPr lang="de-DE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de-DE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de-DE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de-D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97FEC9D4-DE11-A7BD-492C-110E368AC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328" y="694309"/>
                <a:ext cx="6627199" cy="13830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2805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3E2FB-D902-7D8F-4547-494066134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646172-F796-47AD-5A49-84A2E4AB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Surface Resistance of Superconductors</a:t>
            </a:r>
            <a:endParaRPr lang="zh-CN" altLang="en-US" dirty="0"/>
          </a:p>
        </p:txBody>
      </p:sp>
      <p:sp>
        <p:nvSpPr>
          <p:cNvPr id="18" name="Right Arrow 6">
            <a:extLst>
              <a:ext uri="{FF2B5EF4-FFF2-40B4-BE49-F238E27FC236}">
                <a16:creationId xmlns:a16="http://schemas.microsoft.com/office/drawing/2014/main" id="{8A149BD4-747B-785B-D871-6998B2B30AD1}"/>
              </a:ext>
            </a:extLst>
          </p:cNvPr>
          <p:cNvSpPr/>
          <p:nvPr/>
        </p:nvSpPr>
        <p:spPr bwMode="auto">
          <a:xfrm>
            <a:off x="2364557" y="1848939"/>
            <a:ext cx="421341" cy="38548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150FC2-7358-4D1E-686E-918ECB21C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7396" y="873247"/>
            <a:ext cx="1493837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913E2E-5CFC-F098-45FB-5159ABA8F241}"/>
              </a:ext>
            </a:extLst>
          </p:cNvPr>
          <p:cNvSpPr txBox="1">
            <a:spLocks/>
          </p:cNvSpPr>
          <p:nvPr/>
        </p:nvSpPr>
        <p:spPr bwMode="auto">
          <a:xfrm>
            <a:off x="1786334" y="886811"/>
            <a:ext cx="8513093" cy="80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dependence of the penetration depth 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approximated 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 </a:t>
            </a:r>
            <a:r>
              <a:rPr lang="en-US" i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l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BFB476D1-3D47-BB41-60E1-1BA84D7D3FE5}"/>
              </a:ext>
            </a:extLst>
          </p:cNvPr>
          <p:cNvGrpSpPr/>
          <p:nvPr/>
        </p:nvGrpSpPr>
        <p:grpSpPr>
          <a:xfrm>
            <a:off x="4901569" y="1606891"/>
            <a:ext cx="4650818" cy="960328"/>
            <a:chOff x="3460392" y="4500277"/>
            <a:chExt cx="4650818" cy="960328"/>
          </a:xfrm>
        </p:grpSpPr>
        <p:sp>
          <p:nvSpPr>
            <p:cNvPr id="15" name="Right Arrow 11">
              <a:extLst>
                <a:ext uri="{FF2B5EF4-FFF2-40B4-BE49-F238E27FC236}">
                  <a16:creationId xmlns:a16="http://schemas.microsoft.com/office/drawing/2014/main" id="{DA74C486-9821-276B-448C-CEAC0CEFF87B}"/>
                </a:ext>
              </a:extLst>
            </p:cNvPr>
            <p:cNvSpPr/>
            <p:nvPr/>
          </p:nvSpPr>
          <p:spPr bwMode="auto">
            <a:xfrm>
              <a:off x="3460392" y="4742324"/>
              <a:ext cx="493059" cy="39444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6B1FE67D-BA6D-4DD6-52CB-A582988EACF7}"/>
                </a:ext>
              </a:extLst>
            </p:cNvPr>
            <p:cNvSpPr txBox="1"/>
            <p:nvPr/>
          </p:nvSpPr>
          <p:spPr>
            <a:xfrm>
              <a:off x="5459522" y="4500277"/>
              <a:ext cx="2651688" cy="96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if 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&gt;&gt; </a:t>
              </a:r>
              <a:r>
                <a:rPr lang="el-G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ξ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(“clean” limit)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if 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&lt;&lt; </a:t>
              </a:r>
              <a:r>
                <a:rPr lang="el-GR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ξ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(“dirty” limit)</a:t>
              </a:r>
            </a:p>
          </p:txBody>
        </p:sp>
      </p:grpSp>
      <p:sp>
        <p:nvSpPr>
          <p:cNvPr id="7" name="TextBox 14">
            <a:extLst>
              <a:ext uri="{FF2B5EF4-FFF2-40B4-BE49-F238E27FC236}">
                <a16:creationId xmlns:a16="http://schemas.microsoft.com/office/drawing/2014/main" id="{E28A0FCE-0849-AEE5-4AC4-7A28AAB49B55}"/>
              </a:ext>
            </a:extLst>
          </p:cNvPr>
          <p:cNvSpPr txBox="1"/>
          <p:nvPr/>
        </p:nvSpPr>
        <p:spPr>
          <a:xfrm>
            <a:off x="6301209" y="2687011"/>
            <a:ext cx="387275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a minimum 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πξ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</a:t>
            </a:r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F31B8DDF-97A6-8FF4-972B-A67ECF93CCD7}"/>
              </a:ext>
            </a:extLst>
          </p:cNvPr>
          <p:cNvGrpSpPr/>
          <p:nvPr/>
        </p:nvGrpSpPr>
        <p:grpSpPr>
          <a:xfrm>
            <a:off x="1786334" y="2570583"/>
            <a:ext cx="4384100" cy="3227854"/>
            <a:chOff x="4759899" y="2513490"/>
            <a:chExt cx="4384100" cy="3227854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72058C64-2EB0-65D5-1C87-68337C4E8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59899" y="2513490"/>
              <a:ext cx="4384100" cy="322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62C8E73D-6F94-5C14-8013-161C7403D662}"/>
                </a:ext>
              </a:extLst>
            </p:cNvPr>
            <p:cNvSpPr txBox="1"/>
            <p:nvPr/>
          </p:nvSpPr>
          <p:spPr>
            <a:xfrm>
              <a:off x="8049675" y="3009110"/>
              <a:ext cx="10399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Benvenuti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</a:t>
              </a:r>
              <a:r>
                <a:rPr lang="en-US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Physica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 </a:t>
              </a:r>
              <a:r>
                <a: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316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(1999) 153.</a:t>
              </a: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4CC6A3EA-7C58-7195-4F26-A915610E501B}"/>
                </a:ext>
              </a:extLst>
            </p:cNvPr>
            <p:cNvSpPr txBox="1"/>
            <p:nvPr/>
          </p:nvSpPr>
          <p:spPr>
            <a:xfrm>
              <a:off x="5575086" y="2583788"/>
              <a:ext cx="26195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Nb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on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Cu,1.5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GHz, 4.2 K</a:t>
              </a:r>
            </a:p>
          </p:txBody>
        </p:sp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465FDC2B-25B4-9461-BA4F-98FC6F2210AB}"/>
                </a:ext>
              </a:extLst>
            </p:cNvPr>
            <p:cNvSpPr txBox="1"/>
            <p:nvPr/>
          </p:nvSpPr>
          <p:spPr>
            <a:xfrm>
              <a:off x="5575087" y="3255331"/>
              <a:ext cx="735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“clean”</a:t>
              </a: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8F2D9F1D-BA0B-8F9A-602F-49D4B3FED2B5}"/>
                </a:ext>
              </a:extLst>
            </p:cNvPr>
            <p:cNvSpPr txBox="1"/>
            <p:nvPr/>
          </p:nvSpPr>
          <p:spPr>
            <a:xfrm>
              <a:off x="8281338" y="3791120"/>
              <a:ext cx="735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“dirty”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336663-2C7B-C994-43B6-128256D6D8A6}"/>
              </a:ext>
            </a:extLst>
          </p:cNvPr>
          <p:cNvSpPr txBox="1">
            <a:spLocks/>
          </p:cNvSpPr>
          <p:nvPr/>
        </p:nvSpPr>
        <p:spPr bwMode="auto">
          <a:xfrm>
            <a:off x="6170434" y="3119059"/>
            <a:ext cx="4235231" cy="159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films sputtered on Cu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changing the sputtering species, the mean free path was varied.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DF307BF-7E7A-0DF4-C0BF-108F08A0D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5977" y="1671596"/>
            <a:ext cx="1473200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1C49480-F795-178C-FE7A-75CD270FB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26" y="1670997"/>
            <a:ext cx="1020482" cy="8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8647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FA729-56B1-0DD1-6ACD-D58AE6C29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C450A-05C2-C1C2-58C5-2FD02C35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Surface Resistance of Superconductors</a:t>
            </a:r>
            <a:endParaRPr lang="zh-CN" alt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4D6197D-891C-6422-D594-3230B315B51C}"/>
              </a:ext>
            </a:extLst>
          </p:cNvPr>
          <p:cNvSpPr>
            <a:spLocks noGrp="1"/>
          </p:cNvSpPr>
          <p:nvPr/>
        </p:nvSpPr>
        <p:spPr>
          <a:xfrm>
            <a:off x="1981200" y="1141388"/>
            <a:ext cx="82296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8D58B023-16DA-2A6A-27D3-2854DD1EC0CA}"/>
                  </a:ext>
                </a:extLst>
              </p:cNvPr>
              <p:cNvSpPr txBox="1"/>
              <p:nvPr/>
            </p:nvSpPr>
            <p:spPr>
              <a:xfrm>
                <a:off x="1981200" y="1987228"/>
                <a:ext cx="6692794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equation implies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8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a minimum for medium purity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proportional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Decreases exponentially with temperature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Vanishes as </a:t>
                </a:r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0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Is independent of RF field strength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85A612B8-6DF2-5BC4-1DB8-18A930D48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987228"/>
                <a:ext cx="6692794" cy="2862322"/>
              </a:xfrm>
              <a:prstGeom prst="rect">
                <a:avLst/>
              </a:prstGeom>
              <a:blipFill>
                <a:blip r:embed="rId2"/>
                <a:stretch>
                  <a:fillRect l="-1821" t="-2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8">
            <a:extLst>
              <a:ext uri="{FF2B5EF4-FFF2-40B4-BE49-F238E27FC236}">
                <a16:creationId xmlns:a16="http://schemas.microsoft.com/office/drawing/2014/main" id="{43DD99C8-BF2F-768C-D18E-5E68E97E4034}"/>
              </a:ext>
            </a:extLst>
          </p:cNvPr>
          <p:cNvSpPr txBox="1"/>
          <p:nvPr/>
        </p:nvSpPr>
        <p:spPr>
          <a:xfrm>
            <a:off x="1775520" y="5209585"/>
            <a:ext cx="864096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following we will compare these assumptions to experimental data and modify the formula if necessary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ED664B52-5A99-ADDD-2C9B-F7331CF089F5}"/>
                  </a:ext>
                </a:extLst>
              </p:cNvPr>
              <p:cNvSpPr txBox="1"/>
              <p:nvPr/>
            </p:nvSpPr>
            <p:spPr>
              <a:xfrm>
                <a:off x="2200328" y="694309"/>
                <a:ext cx="6627199" cy="1383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4000" b="0" i="0" smtClean="0">
                              <a:latin typeface="Cambria Math" panose="02040503050406030204" pitchFamily="18" charset="0"/>
                            </a:rPr>
                            <m:t>BCS</m:t>
                          </m:r>
                        </m:sub>
                      </m:sSub>
                      <m:r>
                        <a:rPr lang="de-DE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de-DE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de-DE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de-D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97FEC9D4-DE11-A7BD-492C-110E368AC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328" y="694309"/>
                <a:ext cx="6627199" cy="13830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20146139-4EC1-3698-823C-DFCA6C43C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200" y="2490006"/>
            <a:ext cx="360000" cy="3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2335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5D1C9-498C-D4BA-174A-FCF02E6F3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112C84-3541-514B-74CD-DF36F6531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Surface Resistance of Superconductors</a:t>
            </a:r>
            <a:endParaRPr lang="zh-CN" alt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5D302F10-4436-CCC2-21D3-D3FC469EF86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r="43723"/>
          <a:stretch/>
        </p:blipFill>
        <p:spPr>
          <a:xfrm>
            <a:off x="3279448" y="872778"/>
            <a:ext cx="5328592" cy="5060703"/>
          </a:xfrm>
          <a:prstGeom prst="rect">
            <a:avLst/>
          </a:prstGeom>
        </p:spPr>
      </p:pic>
      <p:cxnSp>
        <p:nvCxnSpPr>
          <p:cNvPr id="4" name="Straight Connector 8">
            <a:extLst>
              <a:ext uri="{FF2B5EF4-FFF2-40B4-BE49-F238E27FC236}">
                <a16:creationId xmlns:a16="http://schemas.microsoft.com/office/drawing/2014/main" id="{EAADECE9-E9F1-5BAC-5D38-7BF894D305E6}"/>
              </a:ext>
            </a:extLst>
          </p:cNvPr>
          <p:cNvCxnSpPr/>
          <p:nvPr/>
        </p:nvCxnSpPr>
        <p:spPr>
          <a:xfrm>
            <a:off x="4352327" y="1376834"/>
            <a:ext cx="0" cy="3960440"/>
          </a:xfrm>
          <a:prstGeom prst="line">
            <a:avLst/>
          </a:prstGeom>
          <a:ln w="444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>
            <a:extLst>
              <a:ext uri="{FF2B5EF4-FFF2-40B4-BE49-F238E27FC236}">
                <a16:creationId xmlns:a16="http://schemas.microsoft.com/office/drawing/2014/main" id="{5476E392-DB22-9F85-D8D1-2464734F10A8}"/>
              </a:ext>
            </a:extLst>
          </p:cNvPr>
          <p:cNvSpPr txBox="1"/>
          <p:nvPr/>
        </p:nvSpPr>
        <p:spPr>
          <a:xfrm rot="16200000">
            <a:off x="2709215" y="2054225"/>
            <a:ext cx="26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Normal Conducting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2B9EA801-9736-451E-F6EC-643E01D43E9E}"/>
              </a:ext>
            </a:extLst>
          </p:cNvPr>
          <p:cNvSpPr txBox="1"/>
          <p:nvPr/>
        </p:nvSpPr>
        <p:spPr>
          <a:xfrm rot="16200000">
            <a:off x="3556814" y="2060209"/>
            <a:ext cx="2254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Superconducting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60DA2871-AF8E-FD25-3685-75A970F552F2}"/>
                  </a:ext>
                </a:extLst>
              </p:cNvPr>
              <p:cNvSpPr txBox="1"/>
              <p:nvPr/>
            </p:nvSpPr>
            <p:spPr>
              <a:xfrm>
                <a:off x="5285968" y="959595"/>
                <a:ext cx="6627199" cy="1383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4000" b="0" i="0" smtClean="0">
                              <a:latin typeface="Cambria Math" panose="02040503050406030204" pitchFamily="18" charset="0"/>
                            </a:rPr>
                            <m:t>BCS</m:t>
                          </m:r>
                        </m:sub>
                      </m:sSub>
                      <m:r>
                        <a:rPr lang="de-DE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de-DE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de-DE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de-DE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60DA2871-AF8E-FD25-3685-75A970F55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968" y="959595"/>
                <a:ext cx="6627199" cy="13830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3">
            <a:extLst>
              <a:ext uri="{FF2B5EF4-FFF2-40B4-BE49-F238E27FC236}">
                <a16:creationId xmlns:a16="http://schemas.microsoft.com/office/drawing/2014/main" id="{C006179D-F159-F8B9-C202-CD69A9AEBE6E}"/>
              </a:ext>
            </a:extLst>
          </p:cNvPr>
          <p:cNvSpPr txBox="1"/>
          <p:nvPr/>
        </p:nvSpPr>
        <p:spPr>
          <a:xfrm>
            <a:off x="7985892" y="498057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2424"/>
                </a:solidFill>
              </a:rPr>
              <a:t>400MHz</a:t>
            </a:r>
            <a:endParaRPr lang="en-US" dirty="0">
              <a:solidFill>
                <a:srgbClr val="FF2424"/>
              </a:solidFill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1CAE4106-CBF9-68AC-2B11-B3D0EEEE9C67}"/>
              </a:ext>
            </a:extLst>
          </p:cNvPr>
          <p:cNvSpPr txBox="1"/>
          <p:nvPr/>
        </p:nvSpPr>
        <p:spPr>
          <a:xfrm>
            <a:off x="8008328" y="4678724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800MHz</a:t>
            </a:r>
            <a:endParaRPr lang="en-US" dirty="0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753063FA-007F-1607-24A7-73881DE58FEA}"/>
              </a:ext>
            </a:extLst>
          </p:cNvPr>
          <p:cNvSpPr txBox="1"/>
          <p:nvPr/>
        </p:nvSpPr>
        <p:spPr>
          <a:xfrm>
            <a:off x="7880718" y="439521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303FF"/>
                </a:solidFill>
              </a:rPr>
              <a:t>1200MHz</a:t>
            </a:r>
            <a:endParaRPr lang="en-US" dirty="0">
              <a:solidFill>
                <a:srgbClr val="0303FF"/>
              </a:solidFill>
            </a:endParaRPr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8A1EA665-A6F9-8FE2-2B9F-AF728F95BA48}"/>
              </a:ext>
            </a:extLst>
          </p:cNvPr>
          <p:cNvSpPr/>
          <p:nvPr/>
        </p:nvSpPr>
        <p:spPr>
          <a:xfrm>
            <a:off x="9252055" y="728762"/>
            <a:ext cx="2517095" cy="19114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Oval 20">
            <a:extLst>
              <a:ext uri="{FF2B5EF4-FFF2-40B4-BE49-F238E27FC236}">
                <a16:creationId xmlns:a16="http://schemas.microsoft.com/office/drawing/2014/main" id="{5E552FF7-DD1A-FBB2-0727-567738E100C2}"/>
              </a:ext>
            </a:extLst>
          </p:cNvPr>
          <p:cNvSpPr/>
          <p:nvPr/>
        </p:nvSpPr>
        <p:spPr>
          <a:xfrm>
            <a:off x="7088631" y="1260673"/>
            <a:ext cx="686216" cy="1029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5">
                <a:extLst>
                  <a:ext uri="{FF2B5EF4-FFF2-40B4-BE49-F238E27FC236}">
                    <a16:creationId xmlns:a16="http://schemas.microsoft.com/office/drawing/2014/main" id="{C68AC91E-3A98-5238-C753-315D5250B70E}"/>
                  </a:ext>
                </a:extLst>
              </p:cNvPr>
              <p:cNvSpPr txBox="1"/>
              <p:nvPr/>
            </p:nvSpPr>
            <p:spPr>
              <a:xfrm>
                <a:off x="8971081" y="4592366"/>
                <a:ext cx="18655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de-DE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(0</m:t>
                      </m:r>
                      <m:r>
                        <m:rPr>
                          <m:sty m:val="p"/>
                        </m:rPr>
                        <a:rPr lang="de-DE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de-DE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)≠0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25">
                <a:extLst>
                  <a:ext uri="{FF2B5EF4-FFF2-40B4-BE49-F238E27FC236}">
                    <a16:creationId xmlns:a16="http://schemas.microsoft.com/office/drawing/2014/main" id="{C68AC91E-3A98-5238-C753-315D5250B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1081" y="4592366"/>
                <a:ext cx="186551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26">
                <a:extLst>
                  <a:ext uri="{FF2B5EF4-FFF2-40B4-BE49-F238E27FC236}">
                    <a16:creationId xmlns:a16="http://schemas.microsoft.com/office/drawing/2014/main" id="{117B565B-0412-9914-49D3-DEFADD5DFD0C}"/>
                  </a:ext>
                </a:extLst>
              </p:cNvPr>
              <p:cNvSpPr txBox="1"/>
              <p:nvPr/>
            </p:nvSpPr>
            <p:spPr>
              <a:xfrm>
                <a:off x="8672807" y="5371353"/>
                <a:ext cx="301191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sz="3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3200" b="0" i="0" smtClean="0">
                            <a:latin typeface="Cambria Math" panose="02040503050406030204" pitchFamily="18" charset="0"/>
                          </a:rPr>
                          <m:t>BCS</m:t>
                        </m:r>
                      </m:sub>
                    </m:sSub>
                  </m:oMath>
                </a14:m>
                <a:r>
                  <a:rPr lang="en-US" sz="3200" dirty="0"/>
                  <a:t>(</a:t>
                </a:r>
                <a:r>
                  <a:rPr lang="en-US" sz="3200" i="1" dirty="0"/>
                  <a:t>T</a:t>
                </a:r>
                <a:r>
                  <a:rPr lang="en-US" sz="3200" dirty="0"/>
                  <a:t>)+</a:t>
                </a:r>
                <a:r>
                  <a:rPr lang="en-US" sz="3200" dirty="0" err="1"/>
                  <a:t>R</a:t>
                </a:r>
                <a:r>
                  <a:rPr lang="en-US" sz="3200" baseline="-25000" dirty="0" err="1"/>
                  <a:t>res</a:t>
                </a:r>
                <a:endParaRPr lang="en-US" sz="3200" baseline="-25000" dirty="0"/>
              </a:p>
            </p:txBody>
          </p:sp>
        </mc:Choice>
        <mc:Fallback xmlns="">
          <p:sp>
            <p:nvSpPr>
              <p:cNvPr id="14" name="TextBox 26">
                <a:extLst>
                  <a:ext uri="{FF2B5EF4-FFF2-40B4-BE49-F238E27FC236}">
                    <a16:creationId xmlns:a16="http://schemas.microsoft.com/office/drawing/2014/main" id="{117B565B-0412-9914-49D3-DEFADD5DF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807" y="5371353"/>
                <a:ext cx="3011915" cy="492443"/>
              </a:xfrm>
              <a:prstGeom prst="rect">
                <a:avLst/>
              </a:prstGeom>
              <a:blipFill>
                <a:blip r:embed="rId5"/>
                <a:stretch>
                  <a:fillRect t="-24691" r="-11741" b="-493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27">
            <a:extLst>
              <a:ext uri="{FF2B5EF4-FFF2-40B4-BE49-F238E27FC236}">
                <a16:creationId xmlns:a16="http://schemas.microsoft.com/office/drawing/2014/main" id="{20C97A5C-5333-C192-4412-0CC6E910A972}"/>
              </a:ext>
            </a:extLst>
          </p:cNvPr>
          <p:cNvSpPr txBox="1"/>
          <p:nvPr/>
        </p:nvSpPr>
        <p:spPr>
          <a:xfrm>
            <a:off x="2831533" y="6048728"/>
            <a:ext cx="806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Measurement of the surface resistance at low field of niobium at three frequencies with the Quadrupole Resonator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AFFF7237-2267-3C18-4E01-807DF133B8D6}"/>
              </a:ext>
            </a:extLst>
          </p:cNvPr>
          <p:cNvSpPr txBox="1"/>
          <p:nvPr/>
        </p:nvSpPr>
        <p:spPr>
          <a:xfrm>
            <a:off x="5615379" y="2818108"/>
            <a:ext cx="5715971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Frequency dependence for </a:t>
            </a:r>
            <a:r>
              <a:rPr lang="en-US" sz="2400" i="1" dirty="0"/>
              <a:t>R</a:t>
            </a:r>
            <a:r>
              <a:rPr lang="en-US" sz="2400" baseline="-25000" dirty="0"/>
              <a:t>BCS </a:t>
            </a:r>
            <a:r>
              <a:rPr lang="en-US" sz="2400" dirty="0"/>
              <a:t>and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res</a:t>
            </a:r>
            <a:r>
              <a:rPr lang="en-US" sz="2400" baseline="-25000" dirty="0"/>
              <a:t> </a:t>
            </a:r>
            <a:r>
              <a:rPr lang="en-US" sz="2400" dirty="0"/>
              <a:t>are almost identical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 there a common cause?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6ED3EE1-2631-B12C-97EA-7332699BC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" y="1292895"/>
            <a:ext cx="3310201" cy="36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04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E826D-2179-B195-2BF1-FCB783D13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053BE9-A952-7241-7A67-FF6D15E5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Residual Surface Resistance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0A6D1-3639-1B99-99E4-93129904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36" y="857088"/>
            <a:ext cx="551127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546F15CC-280E-5EC8-33F2-8B6CDED9DC92}"/>
              </a:ext>
            </a:extLst>
          </p:cNvPr>
          <p:cNvSpPr txBox="1"/>
          <p:nvPr/>
        </p:nvSpPr>
        <p:spPr>
          <a:xfrm>
            <a:off x="2533190" y="981598"/>
            <a:ext cx="1574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BCS DOS</a:t>
            </a:r>
          </a:p>
          <a:p>
            <a:r>
              <a:rPr lang="en-CA" dirty="0">
                <a:solidFill>
                  <a:srgbClr val="C00000"/>
                </a:solidFill>
              </a:rPr>
              <a:t>Smeared DOS 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9BCBE23-5E6A-E64C-4E06-91858D136A89}"/>
              </a:ext>
            </a:extLst>
          </p:cNvPr>
          <p:cNvSpPr txBox="1"/>
          <p:nvPr/>
        </p:nvSpPr>
        <p:spPr>
          <a:xfrm>
            <a:off x="6889736" y="981598"/>
            <a:ext cx="43561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Rs never goes to 0 when T goes to 0. Some constant value.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Point contact tunneling experiments on Nb and Nb</a:t>
            </a:r>
            <a:r>
              <a:rPr lang="en-CA" baseline="-25000" dirty="0"/>
              <a:t>3</a:t>
            </a:r>
            <a:r>
              <a:rPr lang="en-CA" dirty="0"/>
              <a:t>Sn have found finite density of states (DOS) inside the energy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The physics remains not fully understood, however </a:t>
            </a:r>
            <a:r>
              <a:rPr lang="en-CA" dirty="0" err="1"/>
              <a:t>subgap</a:t>
            </a:r>
            <a:r>
              <a:rPr lang="en-CA" dirty="0"/>
              <a:t> states will yield a finite </a:t>
            </a:r>
            <a:r>
              <a:rPr lang="en-CA" i="1" dirty="0"/>
              <a:t>R</a:t>
            </a:r>
            <a:r>
              <a:rPr lang="en-CA" baseline="-25000" dirty="0"/>
              <a:t>S</a:t>
            </a:r>
            <a:r>
              <a:rPr lang="en-CA" dirty="0"/>
              <a:t>(0K) irrespective of physical mechanism.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41049A2-C6EF-0172-B286-4ADEF8ADBBFA}"/>
              </a:ext>
            </a:extLst>
          </p:cNvPr>
          <p:cNvSpPr/>
          <p:nvPr/>
        </p:nvSpPr>
        <p:spPr>
          <a:xfrm>
            <a:off x="3901342" y="5121188"/>
            <a:ext cx="3033203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A. </a:t>
            </a:r>
            <a:r>
              <a:rPr lang="fr-FR" sz="1000" dirty="0" err="1"/>
              <a:t>Gurevich</a:t>
            </a:r>
            <a:r>
              <a:rPr lang="fr-FR" sz="1000" dirty="0"/>
              <a:t> </a:t>
            </a:r>
            <a:r>
              <a:rPr lang="fr-FR" sz="1000" dirty="0" err="1"/>
              <a:t>Supercond</a:t>
            </a:r>
            <a:r>
              <a:rPr lang="fr-FR" sz="1000" dirty="0"/>
              <a:t>. </a:t>
            </a:r>
            <a:r>
              <a:rPr lang="fr-FR" sz="1000" dirty="0" err="1"/>
              <a:t>Sci</a:t>
            </a:r>
            <a:r>
              <a:rPr lang="fr-FR" sz="1000" dirty="0"/>
              <a:t>. </a:t>
            </a:r>
            <a:r>
              <a:rPr lang="fr-FR" sz="1000" dirty="0" err="1"/>
              <a:t>Technol</a:t>
            </a:r>
            <a:r>
              <a:rPr lang="fr-FR" sz="1000" dirty="0"/>
              <a:t>. 30 (2017) 034004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674855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FF655-7AE6-2AE8-2628-348C9AD96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E2A1E-442A-B42F-341A-2BF34016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Residual Surface Resistance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0B8D-6089-8370-2E62-5FCEE8191A8E}"/>
              </a:ext>
            </a:extLst>
          </p:cNvPr>
          <p:cNvSpPr>
            <a:spLocks noGrp="1"/>
          </p:cNvSpPr>
          <p:nvPr/>
        </p:nvSpPr>
        <p:spPr>
          <a:xfrm>
            <a:off x="1981200" y="1053071"/>
            <a:ext cx="8229600" cy="5361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contributions to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Trapped magnetic flux and thermal currents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oxides, metallic hydrides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conducting precipitates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Grain Boundaries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 Losses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Impurities</a:t>
            </a:r>
          </a:p>
        </p:txBody>
      </p:sp>
    </p:spTree>
    <p:extLst>
      <p:ext uri="{BB962C8B-B14F-4D97-AF65-F5344CB8AC3E}">
        <p14:creationId xmlns:p14="http://schemas.microsoft.com/office/powerpoint/2010/main" val="357856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7136884">
            <a:off x="-816254" y="-1629514"/>
            <a:ext cx="9094812" cy="112584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47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4797222" y="3488704"/>
            <a:ext cx="6725119" cy="23739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 w="1270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Why SRF fundamentals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50000"/>
          </a:blip>
          <a:srcRect l="46290"/>
          <a:stretch>
            <a:fillRect/>
          </a:stretch>
        </p:blipFill>
        <p:spPr>
          <a:xfrm rot="16200000">
            <a:off x="3588598" y="4581939"/>
            <a:ext cx="1835689" cy="29110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6011931" y="974104"/>
            <a:ext cx="4294759" cy="25009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1000" b="0" i="0" u="none" strike="noStrike" kern="1200" cap="none" spc="0" normalizeH="0" baseline="0" noProof="0" dirty="0">
                <a:ln w="12700">
                  <a:noFill/>
                </a:ln>
                <a:solidFill>
                  <a:srgbClr val="0293F2">
                    <a:alpha val="100000"/>
                  </a:srgbClr>
                </a:solidFill>
                <a:effectLst/>
                <a:uLnTx/>
                <a:uFillTx/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F7AF8-39C6-14E6-1A20-CB9AC823E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DEBEB9-3D7D-8214-7089-9B7695FBD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Trapped Magnetic Flux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AC267-EF28-BB3E-3743-EA7C7835836A}"/>
              </a:ext>
            </a:extLst>
          </p:cNvPr>
          <p:cNvSpPr>
            <a:spLocks noGrp="1"/>
          </p:cNvSpPr>
          <p:nvPr/>
        </p:nvSpPr>
        <p:spPr>
          <a:xfrm>
            <a:off x="1980450" y="1135621"/>
            <a:ext cx="8229600" cy="5361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understood contribution to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cavity is cooled down in an ambient DC magnetic field not all flux is expulsed – Incomplete Meissner effect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fact fields of a few µT (order earth magnetic field) can be completely trapped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cryomodules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thermal currents can cause additional magnetic fields which can be trapped</a:t>
            </a:r>
          </a:p>
        </p:txBody>
      </p:sp>
    </p:spTree>
    <p:extLst>
      <p:ext uri="{BB962C8B-B14F-4D97-AF65-F5344CB8AC3E}">
        <p14:creationId xmlns:p14="http://schemas.microsoft.com/office/powerpoint/2010/main" val="1433482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430DF-6B9A-384F-3B6A-D1E460C27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0D8F61-195E-1994-1DDC-033D89A2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Trapped Magnetic Flux</a:t>
            </a:r>
            <a:endParaRPr lang="zh-CN" altLang="en-US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287F8EFC-B47A-B755-4A9C-5631AA0A2CA6}"/>
              </a:ext>
            </a:extLst>
          </p:cNvPr>
          <p:cNvSpPr txBox="1"/>
          <p:nvPr/>
        </p:nvSpPr>
        <p:spPr>
          <a:xfrm>
            <a:off x="1487745" y="1103920"/>
            <a:ext cx="857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129973-0EBD-429D-60CE-CF66570A3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81669" y="743309"/>
            <a:ext cx="3959553" cy="449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A7DDEED-8E14-83AF-0E10-EE9E24671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1951" y="3271071"/>
            <a:ext cx="2160000" cy="9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3668AE6-B5AC-9608-B9CF-A6C385EA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0226" y="4983788"/>
            <a:ext cx="6302375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3877C8F7-4D97-9E44-ED07-11D5D963BE24}"/>
              </a:ext>
            </a:extLst>
          </p:cNvPr>
          <p:cNvSpPr txBox="1"/>
          <p:nvPr/>
        </p:nvSpPr>
        <p:spPr>
          <a:xfrm>
            <a:off x="8653775" y="5200415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=300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0DDC0E1-2A57-80AF-D227-BD4D825E1DB7}"/>
              </a:ext>
            </a:extLst>
          </p:cNvPr>
          <p:cNvSpPr txBox="1"/>
          <p:nvPr/>
        </p:nvSpPr>
        <p:spPr>
          <a:xfrm>
            <a:off x="1490272" y="4765466"/>
            <a:ext cx="3265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Padamsee et al. RF Superconductivity for Accelerators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AA2B0E4-47E9-17DA-0E82-72532E2873B6}"/>
              </a:ext>
            </a:extLst>
          </p:cNvPr>
          <p:cNvSpPr/>
          <p:nvPr/>
        </p:nvSpPr>
        <p:spPr>
          <a:xfrm>
            <a:off x="5665951" y="148174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Simple model with these assumptions:</a:t>
            </a:r>
          </a:p>
          <a:p>
            <a:pPr lvl="1">
              <a:buFont typeface="Arial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Fluxoids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perpendicular to the cavity  surface, static and RF currents flow through them</a:t>
            </a:r>
          </a:p>
          <a:p>
            <a:pPr lvl="1">
              <a:buFont typeface="Arial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Flux completely trapped</a:t>
            </a:r>
          </a:p>
          <a:p>
            <a:pPr lvl="1">
              <a:buFont typeface="Arial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Losses are independent on RF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7FB84DA6-2AD3-28C7-EE40-5CE874AB9820}"/>
                  </a:ext>
                </a:extLst>
              </p:cNvPr>
              <p:cNvSpPr txBox="1"/>
              <p:nvPr/>
            </p:nvSpPr>
            <p:spPr>
              <a:xfrm>
                <a:off x="5729427" y="4104846"/>
                <a:ext cx="49113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Additional residual resistance=Ratio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area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 conducting surface resistance</a:t>
                </a:r>
              </a:p>
            </p:txBody>
          </p:sp>
        </mc:Choice>
        <mc:Fallback xmlns="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7FB84DA6-2AD3-28C7-EE40-5CE874AB9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427" y="4104846"/>
                <a:ext cx="4911328" cy="646331"/>
              </a:xfrm>
              <a:prstGeom prst="rect">
                <a:avLst/>
              </a:prstGeom>
              <a:blipFill>
                <a:blip r:embed="rId5"/>
                <a:stretch>
                  <a:fillRect l="-1117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56566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ECA67-F51E-EB88-D907-32EB4B567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84C9A9-D1B0-F797-C2E1-70B86F51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Surface Resistance of Superconductors</a:t>
            </a:r>
            <a:endParaRPr lang="zh-CN" alt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2B62816-A731-A10E-5A2D-83F2062126C6}"/>
              </a:ext>
            </a:extLst>
          </p:cNvPr>
          <p:cNvSpPr>
            <a:spLocks noGrp="1"/>
          </p:cNvSpPr>
          <p:nvPr/>
        </p:nvSpPr>
        <p:spPr>
          <a:xfrm>
            <a:off x="1981200" y="1141388"/>
            <a:ext cx="82296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2003A507-B75F-FC6D-EAA6-3AF369375C52}"/>
                  </a:ext>
                </a:extLst>
              </p:cNvPr>
              <p:cNvSpPr txBox="1"/>
              <p:nvPr/>
            </p:nvSpPr>
            <p:spPr>
              <a:xfrm>
                <a:off x="1981200" y="1987228"/>
                <a:ext cx="6692794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equation implies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8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a minimum for medium purity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proportional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Decreases exponentially with temperature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Vanishes as </a:t>
                </a:r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0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Is independent of RF field strength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85A612B8-6DF2-5BC4-1DB8-18A930D48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987228"/>
                <a:ext cx="6692794" cy="2862322"/>
              </a:xfrm>
              <a:prstGeom prst="rect">
                <a:avLst/>
              </a:prstGeom>
              <a:blipFill>
                <a:blip r:embed="rId2"/>
                <a:stretch>
                  <a:fillRect l="-1821" t="-2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8">
            <a:extLst>
              <a:ext uri="{FF2B5EF4-FFF2-40B4-BE49-F238E27FC236}">
                <a16:creationId xmlns:a16="http://schemas.microsoft.com/office/drawing/2014/main" id="{DE01060D-43B2-A2C4-5B4F-70078A9A60F8}"/>
              </a:ext>
            </a:extLst>
          </p:cNvPr>
          <p:cNvSpPr txBox="1"/>
          <p:nvPr/>
        </p:nvSpPr>
        <p:spPr>
          <a:xfrm>
            <a:off x="1775520" y="5209585"/>
            <a:ext cx="864096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following we will compare these assumptions to experimental data and modify the formula if necessary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039E8AE-E195-A485-9689-57B94FB3A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200" y="2490006"/>
            <a:ext cx="360000" cy="3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38DE94C-795C-5EF0-0C13-C1E3455A9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27" y="2932486"/>
            <a:ext cx="360000" cy="3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E27D0D6-B933-4C1E-EC87-8B171E0A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994" y="3388790"/>
            <a:ext cx="360000" cy="3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037AD11-E9FC-4E12-98CD-BBA2BAD0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27" y="380486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5">
                <a:extLst>
                  <a:ext uri="{FF2B5EF4-FFF2-40B4-BE49-F238E27FC236}">
                    <a16:creationId xmlns:a16="http://schemas.microsoft.com/office/drawing/2014/main" id="{BA603143-786F-F23B-3235-3F985616B3D5}"/>
                  </a:ext>
                </a:extLst>
              </p:cNvPr>
              <p:cNvSpPr txBox="1"/>
              <p:nvPr/>
            </p:nvSpPr>
            <p:spPr>
              <a:xfrm>
                <a:off x="2301660" y="819998"/>
                <a:ext cx="7588680" cy="11973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4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4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de-DE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sty m:val="p"/>
                      </m:rPr>
                      <a:rPr lang="de-DE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exp</m:t>
                    </m:r>
                    <m:r>
                      <a:rPr lang="de-DE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44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de-DE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4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44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</a:t>
                </a:r>
                <a:endParaRPr lang="en-US" sz="4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5">
                <a:extLst>
                  <a:ext uri="{FF2B5EF4-FFF2-40B4-BE49-F238E27FC236}">
                    <a16:creationId xmlns:a16="http://schemas.microsoft.com/office/drawing/2014/main" id="{BA603143-786F-F23B-3235-3F985616B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660" y="819998"/>
                <a:ext cx="7588680" cy="1197379"/>
              </a:xfrm>
              <a:prstGeom prst="rect">
                <a:avLst/>
              </a:prstGeom>
              <a:blipFill>
                <a:blip r:embed="rId5"/>
                <a:stretch>
                  <a:fillRect r="-2090" b="-56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3197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576F4-F761-7151-1BA8-BC40D654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344170-77E1-83F2-F5A3-0E1F7B685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Surface Resistance </a:t>
            </a:r>
            <a:r>
              <a:rPr lang="en-US" altLang="zh-CN" dirty="0"/>
              <a:t>vs Field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F31685-13BC-07E4-BD30-CA16AAE0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582308"/>
            <a:ext cx="5452741" cy="40727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D70207-CF21-F2EE-7675-87D9F1E45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22523" y="321089"/>
            <a:ext cx="2536573" cy="4334565"/>
          </a:xfrm>
          <a:prstGeom prst="rect">
            <a:avLst/>
          </a:prstGeom>
        </p:spPr>
      </p:pic>
      <p:pic>
        <p:nvPicPr>
          <p:cNvPr id="3" name="Picture 33">
            <a:extLst>
              <a:ext uri="{FF2B5EF4-FFF2-40B4-BE49-F238E27FC236}">
                <a16:creationId xmlns:a16="http://schemas.microsoft.com/office/drawing/2014/main" id="{4AB7FE14-3465-AE52-72DD-7C4F74317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938" y="3756658"/>
            <a:ext cx="3985742" cy="2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90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E39A5-3755-31F1-8E83-1FEDF9BF8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2459D-576F-9E20-AD29-C19336F45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Surface Resistance of Superconductors</a:t>
            </a:r>
            <a:endParaRPr lang="zh-CN" altLang="en-US" dirty="0"/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CAE232FC-0CB4-1506-2F1A-EFA712A44DDE}"/>
              </a:ext>
            </a:extLst>
          </p:cNvPr>
          <p:cNvSpPr/>
          <p:nvPr/>
        </p:nvSpPr>
        <p:spPr>
          <a:xfrm>
            <a:off x="1109366" y="5367946"/>
            <a:ext cx="10193634" cy="95410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only do </a:t>
            </a:r>
            <a:r>
              <a:rPr lang="en-GB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BCS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28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depend on the RF field strength there can also be additional extrinsic losses limiting the cavity performance </a:t>
            </a:r>
            <a:endParaRPr lang="en-CA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4894C786-C36F-8731-83CA-D34CFE233202}"/>
                  </a:ext>
                </a:extLst>
              </p:cNvPr>
              <p:cNvSpPr txBox="1"/>
              <p:nvPr/>
            </p:nvSpPr>
            <p:spPr>
              <a:xfrm>
                <a:off x="2301660" y="819998"/>
                <a:ext cx="7588680" cy="11973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4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4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de-DE" sz="4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sty m:val="p"/>
                      </m:rPr>
                      <a:rPr lang="de-DE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exp</m:t>
                    </m:r>
                    <m:r>
                      <a:rPr lang="de-DE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de-D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44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sz="4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de-DE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4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44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</a:t>
                </a:r>
                <a:endParaRPr lang="en-US" sz="4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4894C786-C36F-8731-83CA-D34CFE233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660" y="819998"/>
                <a:ext cx="7588680" cy="1197379"/>
              </a:xfrm>
              <a:prstGeom prst="rect">
                <a:avLst/>
              </a:prstGeom>
              <a:blipFill>
                <a:blip r:embed="rId2"/>
                <a:stretch>
                  <a:fillRect r="-2090" b="-56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2B79484F-F785-042A-3BE1-58142EC845CA}"/>
                  </a:ext>
                </a:extLst>
              </p:cNvPr>
              <p:cNvSpPr txBox="1"/>
              <p:nvPr/>
            </p:nvSpPr>
            <p:spPr>
              <a:xfrm>
                <a:off x="1981200" y="1987228"/>
                <a:ext cx="6692794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equation implies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8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a minimum for medium purity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proportional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Decreases exponentially with temperature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Vanishes as </a:t>
                </a:r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0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Is independent of RF field strength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2B79484F-F785-042A-3BE1-58142EC84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987228"/>
                <a:ext cx="6692794" cy="2862322"/>
              </a:xfrm>
              <a:prstGeom prst="rect">
                <a:avLst/>
              </a:prstGeom>
              <a:blipFill>
                <a:blip r:embed="rId3"/>
                <a:stretch>
                  <a:fillRect l="-1821" t="-2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>
            <a:extLst>
              <a:ext uri="{FF2B5EF4-FFF2-40B4-BE49-F238E27FC236}">
                <a16:creationId xmlns:a16="http://schemas.microsoft.com/office/drawing/2014/main" id="{C9A79B6E-834E-24EF-7550-6DD39BBC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200" y="2490006"/>
            <a:ext cx="360000" cy="3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9482211-04D7-2109-3E35-3BF53A9D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27" y="2932486"/>
            <a:ext cx="360000" cy="3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2267E46-FAD9-F51E-4526-B25E341A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994" y="3388790"/>
            <a:ext cx="360000" cy="3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EE8C0891-8880-E03B-3124-CD27325D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27" y="380486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13FF410-4272-1FFE-F740-61C55AB77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19823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6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62028-82AB-86F5-C82A-FF3B4D9FE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ABC4A6-4802-D107-4502-84FE8B0E4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Field vs surface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C03E70-30CD-5BC4-75A8-D330AEBBC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798" y="865717"/>
            <a:ext cx="4108277" cy="25632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1B5EAF6-C104-C2E5-C8B6-D18B13D49A44}"/>
              </a:ext>
            </a:extLst>
          </p:cNvPr>
          <p:cNvSpPr txBox="1"/>
          <p:nvPr/>
        </p:nvSpPr>
        <p:spPr>
          <a:xfrm>
            <a:off x="542925" y="1115963"/>
            <a:ext cx="61150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semi-infinite type-II superconductor placed in a uniform magnetic field </a:t>
            </a:r>
            <a:r>
              <a:rPr lang="en-US" altLang="zh-CN" sz="24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 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parallel to its surface. </a:t>
            </a:r>
          </a:p>
          <a:p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The lower critical field (</a:t>
            </a:r>
            <a:r>
              <a:rPr lang="en-US" altLang="zh-CN" sz="24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c1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is defined as the critical field under which a type-II superconductor starts to exhibit vortex penetration.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B2818FD-33A7-2A44-0CD1-95245DA4D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798" y="3486267"/>
            <a:ext cx="3335817" cy="25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581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24298-9B6C-83F7-F982-473B082AB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0DD87-52F5-9F39-1E8A-F64049F4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Field vs surface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66DE047-D02B-45ED-6BB6-FE0D435E3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80" y="1994161"/>
            <a:ext cx="4597556" cy="39079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20656AB-C0C8-7F02-5C30-8A1A25EE2BC4}"/>
              </a:ext>
            </a:extLst>
          </p:cNvPr>
          <p:cNvSpPr txBox="1"/>
          <p:nvPr/>
        </p:nvSpPr>
        <p:spPr>
          <a:xfrm>
            <a:off x="542924" y="1115963"/>
            <a:ext cx="1015682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Boundary condition of SC surface: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Repulsive force for vortex near surface</a:t>
            </a:r>
          </a:p>
          <a:p>
            <a:r>
              <a:rPr lang="en-CA" altLang="zh-CN" dirty="0"/>
              <a:t>Bean-Livingston barrier 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013465-89BC-A64A-440D-36005B3CB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429" y="1516072"/>
            <a:ext cx="3734270" cy="48641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49F7127-A166-A68E-2264-65B49B64381F}"/>
              </a:ext>
            </a:extLst>
          </p:cNvPr>
          <p:cNvSpPr txBox="1"/>
          <p:nvPr/>
        </p:nvSpPr>
        <p:spPr>
          <a:xfrm>
            <a:off x="9032875" y="1916182"/>
            <a:ext cx="27273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C. Bean and J. Livingston, Phys. Rev. Lett. </a:t>
            </a:r>
            <a:r>
              <a:rPr lang="en-US" altLang="zh-CN" sz="9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12</a:t>
            </a:r>
            <a:r>
              <a:rPr lang="en-US" altLang="zh-CN" sz="9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(1964). 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1766116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D7BDA-F4CA-3F8F-0D30-F91A8D98D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E67642-FECC-2D53-83CF-2883DDA0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Field vs surface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B82B60-9481-1B4E-F274-B70CA4245893}"/>
              </a:ext>
            </a:extLst>
          </p:cNvPr>
          <p:cNvSpPr txBox="1">
            <a:spLocks/>
          </p:cNvSpPr>
          <p:nvPr/>
        </p:nvSpPr>
        <p:spPr>
          <a:xfrm>
            <a:off x="245244" y="1003300"/>
            <a:ext cx="7040563" cy="5035077"/>
          </a:xfrm>
          <a:prstGeom prst="rect">
            <a:avLst/>
          </a:prstGeom>
        </p:spPr>
        <p:txBody>
          <a:bodyPr>
            <a:normAutofit/>
          </a:bodyPr>
          <a:lstStyle>
            <a:lvl1pPr marL="3162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221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Arial" panose="020B0604020202020204" pitchFamily="34" charset="0"/>
              <a:buChar char="–"/>
              <a:defRPr sz="1940">
                <a:solidFill>
                  <a:srgbClr val="00338F"/>
                </a:solidFill>
                <a:latin typeface="+mn-lt"/>
              </a:defRPr>
            </a:lvl2pPr>
            <a:lvl3pPr marL="105537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Wingdings" panose="05000000000000000000" pitchFamily="2" charset="2"/>
              <a:buChar char="§"/>
              <a:defRPr sz="1755">
                <a:solidFill>
                  <a:srgbClr val="00338F"/>
                </a:solidFill>
                <a:latin typeface="+mn-lt"/>
              </a:defRPr>
            </a:lvl3pPr>
            <a:lvl4pPr marL="147701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1845" i="1">
                <a:solidFill>
                  <a:srgbClr val="00338F"/>
                </a:solidFill>
                <a:latin typeface="+mn-lt"/>
              </a:defRPr>
            </a:lvl4pPr>
            <a:lvl5pPr marL="189928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5pPr>
            <a:lvl6pPr marL="232092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6pPr>
            <a:lvl7pPr marL="274320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7pPr>
            <a:lvl8pPr marL="316547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8pPr>
            <a:lvl9pPr marL="358711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zh-CN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double-side surface: thin film</a:t>
            </a:r>
            <a:endParaRPr lang="en-US" sz="2400" b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vortex is not favorable anywhere.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b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vortex is energy-favorable inside the film, but is stopped by the surface barrier from entering the film.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b="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surface barrier disappears, vortex enters the thin film without being hindered.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larger than </a:t>
            </a: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bulk materials calculated from G-L (</a:t>
            </a: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69572380-AD66-69A9-9E3B-8DC3A70A32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340724"/>
              </p:ext>
            </p:extLst>
          </p:nvPr>
        </p:nvGraphicFramePr>
        <p:xfrm>
          <a:off x="2967123" y="1777696"/>
          <a:ext cx="2448272" cy="791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95280" imgH="419040" progId="Equation.DSMT4">
                  <p:embed/>
                </p:oleObj>
              </mc:Choice>
              <mc:Fallback>
                <p:oleObj name="Equation" r:id="rId2" imgW="1295280" imgH="419040" progId="Equation.DSMT4">
                  <p:embed/>
                  <p:pic>
                    <p:nvPicPr>
                      <p:cNvPr id="2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123" y="1777696"/>
                        <a:ext cx="2448272" cy="791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1BF742EF-4BA8-E9AA-172D-DB38CDB6C4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594144"/>
              </p:ext>
            </p:extLst>
          </p:nvPr>
        </p:nvGraphicFramePr>
        <p:xfrm>
          <a:off x="2843833" y="5614845"/>
          <a:ext cx="2954518" cy="737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76160" imgH="419040" progId="Equation.DSMT4">
                  <p:embed/>
                </p:oleObj>
              </mc:Choice>
              <mc:Fallback>
                <p:oleObj name="Equation" r:id="rId4" imgW="1676160" imgH="419040" progId="Equation.DSMT4">
                  <p:embed/>
                  <p:pic>
                    <p:nvPicPr>
                      <p:cNvPr id="2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33" y="5614845"/>
                        <a:ext cx="2954518" cy="7376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4EEA8086-72B8-ABE8-7B19-8F4D25548D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394799"/>
              </p:ext>
            </p:extLst>
          </p:nvPr>
        </p:nvGraphicFramePr>
        <p:xfrm>
          <a:off x="3176917" y="3333877"/>
          <a:ext cx="1440160" cy="804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49160" imgH="419040" progId="Equation.DSMT4">
                  <p:embed/>
                </p:oleObj>
              </mc:Choice>
              <mc:Fallback>
                <p:oleObj name="Equation" r:id="rId6" imgW="749160" imgH="419040" progId="Equation.DSMT4">
                  <p:embed/>
                  <p:pic>
                    <p:nvPicPr>
                      <p:cNvPr id="2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6917" y="3333877"/>
                        <a:ext cx="1440160" cy="8043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0952DD8-2C88-7AC9-23A4-7E455209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5807" y="834716"/>
            <a:ext cx="4627640" cy="518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6A6223C-1377-C8EE-1059-25C5EB6EC10B}"/>
              </a:ext>
            </a:extLst>
          </p:cNvPr>
          <p:cNvSpPr/>
          <p:nvPr/>
        </p:nvSpPr>
        <p:spPr>
          <a:xfrm>
            <a:off x="8195015" y="6129237"/>
            <a:ext cx="30335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Stejic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PRB, 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1247(1994)</a:t>
            </a:r>
          </a:p>
        </p:txBody>
      </p:sp>
    </p:spTree>
    <p:extLst>
      <p:ext uri="{BB962C8B-B14F-4D97-AF65-F5344CB8AC3E}">
        <p14:creationId xmlns:p14="http://schemas.microsoft.com/office/powerpoint/2010/main" val="5101797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D1D24-7314-C1CA-4682-A623AAFA0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DFA8D-0FF3-0783-AA08-27D49706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Superheating field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39D66A0-0FE5-4C61-2175-782A856E1786}"/>
              </a:ext>
            </a:extLst>
          </p:cNvPr>
          <p:cNvSpPr txBox="1"/>
          <p:nvPr/>
        </p:nvSpPr>
        <p:spPr>
          <a:xfrm>
            <a:off x="714375" y="893713"/>
            <a:ext cx="6115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superheating field </a:t>
            </a:r>
            <a:r>
              <a:rPr lang="en-CA" altLang="zh-CN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altLang="zh-CN" sz="2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CA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set by the competition between magnetic pressure (imposed by the external magnetic field), the energy cost to destroy superconductivity, and the attractive force due to the zero-current boundary condition at the interface.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5E98E8F-A322-E827-8560-A8591274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409" y="1024528"/>
            <a:ext cx="5509782" cy="397074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310C21B-ED61-AF44-0697-AA231EB9F8D0}"/>
              </a:ext>
            </a:extLst>
          </p:cNvPr>
          <p:cNvSpPr txBox="1"/>
          <p:nvPr/>
        </p:nvSpPr>
        <p:spPr>
          <a:xfrm>
            <a:off x="714375" y="3840629"/>
            <a:ext cx="61150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r>
              <a:rPr lang="en-CA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the field where it is energetically favourable for the flux to be in the superconductor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CA" altLang="zh-CN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CA" altLang="zh-CN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field where the Bean-Livingston barrier for flux entry disappears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Defects can serve as entry points for flux preventing superheating 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C392522-E28E-3A3B-CCAD-864C351D8FA7}"/>
              </a:ext>
            </a:extLst>
          </p:cNvPr>
          <p:cNvSpPr txBox="1"/>
          <p:nvPr/>
        </p:nvSpPr>
        <p:spPr>
          <a:xfrm>
            <a:off x="6924675" y="5733454"/>
            <a:ext cx="435927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CA" altLang="zh-CN" sz="1200" dirty="0">
                <a:solidFill>
                  <a:schemeClr val="tx1"/>
                </a:solidFill>
              </a:rPr>
              <a:t>Suggested further reading: </a:t>
            </a:r>
          </a:p>
          <a:p>
            <a:r>
              <a:rPr lang="en-CA" altLang="zh-CN" sz="1200" dirty="0">
                <a:solidFill>
                  <a:schemeClr val="tx1"/>
                </a:solidFill>
              </a:rPr>
              <a:t>B. </a:t>
            </a:r>
            <a:r>
              <a:rPr lang="en-CA" altLang="zh-CN" sz="1200" dirty="0" err="1">
                <a:solidFill>
                  <a:schemeClr val="tx1"/>
                </a:solidFill>
              </a:rPr>
              <a:t>Liarte</a:t>
            </a:r>
            <a:r>
              <a:rPr lang="en-CA" altLang="zh-CN" sz="1200" dirty="0">
                <a:solidFill>
                  <a:schemeClr val="tx1"/>
                </a:solidFill>
              </a:rPr>
              <a:t> et al. - </a:t>
            </a:r>
            <a:r>
              <a:rPr lang="fr-FR" altLang="zh-CN" sz="1200" dirty="0">
                <a:solidFill>
                  <a:schemeClr val="tx1"/>
                </a:solidFill>
              </a:rPr>
              <a:t>Supercond. Sci. Technol. 30 (2017) 033002</a:t>
            </a:r>
            <a:endParaRPr lang="en-CA" altLang="zh-CN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347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602B2-D052-BF35-AFC4-9848E5D32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B75AD2-20BE-EA35-4D5C-079F2427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Field emission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8DC4D-F420-CA30-E4E2-61C62AA8F412}"/>
              </a:ext>
            </a:extLst>
          </p:cNvPr>
          <p:cNvSpPr>
            <a:spLocks noGrp="1"/>
          </p:cNvSpPr>
          <p:nvPr/>
        </p:nvSpPr>
        <p:spPr>
          <a:xfrm>
            <a:off x="1858917" y="908721"/>
            <a:ext cx="8229600" cy="1800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high RF fields electrons can be released from the surface and accelerated.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Released electrons will impact on the cavity wall creating x-rays and heating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educed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-value</a:t>
            </a:r>
          </a:p>
          <a:p>
            <a:pPr marL="0" indent="0">
              <a:buNone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2BB6E-60F1-6759-C8E1-ACEB35D14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17" y="2987660"/>
            <a:ext cx="2657195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47D9A-5E32-3678-4AB3-89DBCE4A0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1549" y="3022808"/>
            <a:ext cx="2808312" cy="23135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EF53A7-6023-2194-359F-A7608270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50" y="2944530"/>
            <a:ext cx="3326733" cy="249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CDF1AB02-8C8D-5AF8-FC3A-65A29D715821}"/>
              </a:ext>
            </a:extLst>
          </p:cNvPr>
          <p:cNvSpPr txBox="1"/>
          <p:nvPr/>
        </p:nvSpPr>
        <p:spPr>
          <a:xfrm>
            <a:off x="1797253" y="5579948"/>
            <a:ext cx="719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emitters found on dissected cavities (size 0.5-10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with sharp edges)</a:t>
            </a:r>
          </a:p>
        </p:txBody>
      </p:sp>
    </p:spTree>
    <p:extLst>
      <p:ext uri="{BB962C8B-B14F-4D97-AF65-F5344CB8AC3E}">
        <p14:creationId xmlns:p14="http://schemas.microsoft.com/office/powerpoint/2010/main" val="1885931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371708-919C-2672-7E48-6867C85F0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Quick review about yesterday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5463FD-1DBD-25A3-1B31-E764F282CF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5855160" cy="3242278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– Cavity – CM – Accelerator</a:t>
            </a: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field, higher efficiency</a:t>
            </a: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obtain better beam output with fixed tunnel length and acceptable cryogenic cost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14A3CD-DC8D-BBF2-BCBB-4CD5BBEA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852" y="989583"/>
            <a:ext cx="4478146" cy="252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6D6AD3-FD85-60C2-AB48-919B09BB7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52" y="3722856"/>
            <a:ext cx="4479070" cy="25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C146E1-EC6F-1685-3EAD-CC40DADA0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346857" y="4029282"/>
            <a:ext cx="6272865" cy="212856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1C5B445-0C30-2881-EADD-8A291A3CCF31}"/>
              </a:ext>
            </a:extLst>
          </p:cNvPr>
          <p:cNvSpPr txBox="1"/>
          <p:nvPr/>
        </p:nvSpPr>
        <p:spPr>
          <a:xfrm>
            <a:off x="441738" y="6135134"/>
            <a:ext cx="31186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/>
              <a:t>Hasan </a:t>
            </a:r>
            <a:r>
              <a:rPr lang="en-US" altLang="zh-CN" sz="800" dirty="0" err="1"/>
              <a:t>Pandamsee</a:t>
            </a:r>
            <a:r>
              <a:rPr lang="en-US" altLang="zh-CN" sz="800" dirty="0"/>
              <a:t>, RF Superconductivity for Accelerators</a:t>
            </a:r>
            <a:endParaRPr lang="zh-CN" altLang="en-US" sz="600" dirty="0"/>
          </a:p>
        </p:txBody>
      </p:sp>
    </p:spTree>
    <p:extLst>
      <p:ext uri="{BB962C8B-B14F-4D97-AF65-F5344CB8AC3E}">
        <p14:creationId xmlns:p14="http://schemas.microsoft.com/office/powerpoint/2010/main" val="4301912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228AB-0044-D0DE-7CB4-F1D95B361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3">
            <a:extLst>
              <a:ext uri="{FF2B5EF4-FFF2-40B4-BE49-F238E27FC236}">
                <a16:creationId xmlns:a16="http://schemas.microsoft.com/office/drawing/2014/main" id="{C2286FED-01DC-6510-B975-D77B05CAC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175"/>
            <a:ext cx="3985742" cy="252582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5CA9527-7221-568C-9E4C-451469AA8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Field emission</a:t>
            </a:r>
            <a:endParaRPr lang="zh-CN" altLang="en-US" dirty="0"/>
          </a:p>
        </p:txBody>
      </p:sp>
      <p:sp>
        <p:nvSpPr>
          <p:cNvPr id="5" name="立方体 4">
            <a:extLst>
              <a:ext uri="{FF2B5EF4-FFF2-40B4-BE49-F238E27FC236}">
                <a16:creationId xmlns:a16="http://schemas.microsoft.com/office/drawing/2014/main" id="{4A95C97F-C9DE-7ABD-9FB1-F2BBD80B805D}"/>
              </a:ext>
            </a:extLst>
          </p:cNvPr>
          <p:cNvSpPr/>
          <p:nvPr/>
        </p:nvSpPr>
        <p:spPr bwMode="auto">
          <a:xfrm>
            <a:off x="3691132" y="3108768"/>
            <a:ext cx="2959100" cy="971550"/>
          </a:xfrm>
          <a:prstGeom prst="cube">
            <a:avLst>
              <a:gd name="adj" fmla="val 81209"/>
            </a:avLst>
          </a:prstGeom>
          <a:solidFill>
            <a:srgbClr val="AA5E5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立方体 5">
            <a:extLst>
              <a:ext uri="{FF2B5EF4-FFF2-40B4-BE49-F238E27FC236}">
                <a16:creationId xmlns:a16="http://schemas.microsoft.com/office/drawing/2014/main" id="{A383812B-14C0-CE21-B99D-7357BF5CD406}"/>
              </a:ext>
            </a:extLst>
          </p:cNvPr>
          <p:cNvSpPr/>
          <p:nvPr/>
        </p:nvSpPr>
        <p:spPr bwMode="auto">
          <a:xfrm>
            <a:off x="3691132" y="2695522"/>
            <a:ext cx="2959100" cy="971550"/>
          </a:xfrm>
          <a:prstGeom prst="cube">
            <a:avLst>
              <a:gd name="adj" fmla="val 81209"/>
            </a:avLst>
          </a:prstGeom>
          <a:solidFill>
            <a:srgbClr val="E9893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353E3B4-17E4-25DD-BC94-A15934BA66A6}"/>
              </a:ext>
            </a:extLst>
          </p:cNvPr>
          <p:cNvSpPr txBox="1"/>
          <p:nvPr/>
        </p:nvSpPr>
        <p:spPr>
          <a:xfrm>
            <a:off x="4103882" y="3626987"/>
            <a:ext cx="122020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 Nb ~mm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E9000C-AD46-3DBB-4544-5C531A6FFFD5}"/>
              </a:ext>
            </a:extLst>
          </p:cNvPr>
          <p:cNvSpPr txBox="1"/>
          <p:nvPr/>
        </p:nvSpPr>
        <p:spPr>
          <a:xfrm>
            <a:off x="4103882" y="3217561"/>
            <a:ext cx="114486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NbO</a:t>
            </a:r>
            <a:r>
              <a:rPr lang="en-US" altLang="zh-CN" sz="1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~10nm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08B6B81B-0F7E-7D86-A44D-2D9A4E80457F}"/>
              </a:ext>
            </a:extLst>
          </p:cNvPr>
          <p:cNvSpPr/>
          <p:nvPr/>
        </p:nvSpPr>
        <p:spPr bwMode="auto">
          <a:xfrm>
            <a:off x="7475732" y="2768051"/>
            <a:ext cx="457200" cy="666998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8" name="立方体 27">
            <a:extLst>
              <a:ext uri="{FF2B5EF4-FFF2-40B4-BE49-F238E27FC236}">
                <a16:creationId xmlns:a16="http://schemas.microsoft.com/office/drawing/2014/main" id="{C5E757C3-50F8-DCFD-DA9B-2FDD311FAC79}"/>
              </a:ext>
            </a:extLst>
          </p:cNvPr>
          <p:cNvSpPr/>
          <p:nvPr/>
        </p:nvSpPr>
        <p:spPr bwMode="auto">
          <a:xfrm>
            <a:off x="9063232" y="3107726"/>
            <a:ext cx="2959100" cy="971550"/>
          </a:xfrm>
          <a:prstGeom prst="cube">
            <a:avLst>
              <a:gd name="adj" fmla="val 81209"/>
            </a:avLst>
          </a:prstGeom>
          <a:solidFill>
            <a:srgbClr val="AA5E5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9" name="立方体 28">
            <a:extLst>
              <a:ext uri="{FF2B5EF4-FFF2-40B4-BE49-F238E27FC236}">
                <a16:creationId xmlns:a16="http://schemas.microsoft.com/office/drawing/2014/main" id="{6FD688A3-23D3-B937-EB91-92D5B1F4137A}"/>
              </a:ext>
            </a:extLst>
          </p:cNvPr>
          <p:cNvSpPr/>
          <p:nvPr/>
        </p:nvSpPr>
        <p:spPr bwMode="auto">
          <a:xfrm>
            <a:off x="9063232" y="2694480"/>
            <a:ext cx="2959100" cy="971550"/>
          </a:xfrm>
          <a:prstGeom prst="cube">
            <a:avLst>
              <a:gd name="adj" fmla="val 81209"/>
            </a:avLst>
          </a:prstGeom>
          <a:solidFill>
            <a:srgbClr val="E9893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0" name="立方体 29">
            <a:extLst>
              <a:ext uri="{FF2B5EF4-FFF2-40B4-BE49-F238E27FC236}">
                <a16:creationId xmlns:a16="http://schemas.microsoft.com/office/drawing/2014/main" id="{681B8C69-A960-1429-5624-A98F4A363DB3}"/>
              </a:ext>
            </a:extLst>
          </p:cNvPr>
          <p:cNvSpPr/>
          <p:nvPr/>
        </p:nvSpPr>
        <p:spPr bwMode="auto">
          <a:xfrm>
            <a:off x="9063232" y="2281234"/>
            <a:ext cx="2959100" cy="971550"/>
          </a:xfrm>
          <a:prstGeom prst="cube">
            <a:avLst>
              <a:gd name="adj" fmla="val 81209"/>
            </a:avLst>
          </a:prstGeom>
          <a:solidFill>
            <a:srgbClr val="325FA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1" name="立方体 30">
            <a:extLst>
              <a:ext uri="{FF2B5EF4-FFF2-40B4-BE49-F238E27FC236}">
                <a16:creationId xmlns:a16="http://schemas.microsoft.com/office/drawing/2014/main" id="{FC9478A9-96BC-1744-AB3E-1E81FF94B65B}"/>
              </a:ext>
            </a:extLst>
          </p:cNvPr>
          <p:cNvSpPr/>
          <p:nvPr/>
        </p:nvSpPr>
        <p:spPr bwMode="auto">
          <a:xfrm>
            <a:off x="9063232" y="1867988"/>
            <a:ext cx="2959100" cy="971550"/>
          </a:xfrm>
          <a:prstGeom prst="cube">
            <a:avLst>
              <a:gd name="adj" fmla="val 81209"/>
            </a:avLst>
          </a:prstGeom>
          <a:solidFill>
            <a:srgbClr val="A9A17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9F68F0F-B6E4-E3EB-1478-1BC3DECCE168}"/>
              </a:ext>
            </a:extLst>
          </p:cNvPr>
          <p:cNvSpPr txBox="1"/>
          <p:nvPr/>
        </p:nvSpPr>
        <p:spPr>
          <a:xfrm>
            <a:off x="9475982" y="3625945"/>
            <a:ext cx="122020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Bulk Nb ~mm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D2011D3-4F32-E693-CD99-3E6336E6D256}"/>
              </a:ext>
            </a:extLst>
          </p:cNvPr>
          <p:cNvSpPr txBox="1"/>
          <p:nvPr/>
        </p:nvSpPr>
        <p:spPr>
          <a:xfrm>
            <a:off x="9475982" y="2798907"/>
            <a:ext cx="182614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Hydrocarbon ~ 1~2nm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3AD81F1-B049-C4A4-B3CC-A18C260E3CFA}"/>
              </a:ext>
            </a:extLst>
          </p:cNvPr>
          <p:cNvSpPr txBox="1"/>
          <p:nvPr/>
        </p:nvSpPr>
        <p:spPr>
          <a:xfrm>
            <a:off x="9475982" y="3216519"/>
            <a:ext cx="114486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NbO</a:t>
            </a:r>
            <a:r>
              <a:rPr lang="en-US" altLang="zh-CN" sz="1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~10nm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676579C-4F81-AFAA-E5DA-427A554D8282}"/>
              </a:ext>
            </a:extLst>
          </p:cNvPr>
          <p:cNvSpPr txBox="1"/>
          <p:nvPr/>
        </p:nvSpPr>
        <p:spPr>
          <a:xfrm>
            <a:off x="9475982" y="2386703"/>
            <a:ext cx="211772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Adsorbed gas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~monolayer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A002AC49-9918-D39E-A7BA-063C9F296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907" y="1477117"/>
            <a:ext cx="1044575" cy="859928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ADB59F9C-7E4C-6461-7982-066719ED5E81}"/>
              </a:ext>
            </a:extLst>
          </p:cNvPr>
          <p:cNvSpPr txBox="1"/>
          <p:nvPr/>
        </p:nvSpPr>
        <p:spPr>
          <a:xfrm>
            <a:off x="9475981" y="1130125"/>
            <a:ext cx="211772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Particulates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52FB1A5-60FD-CABB-71FD-297D5AB6EC57}"/>
              </a:ext>
            </a:extLst>
          </p:cNvPr>
          <p:cNvSpPr txBox="1"/>
          <p:nvPr/>
        </p:nvSpPr>
        <p:spPr>
          <a:xfrm>
            <a:off x="4299608" y="800947"/>
            <a:ext cx="2048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RF surface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378B1A1-C616-50FC-B6B3-2710498A82BA}"/>
              </a:ext>
            </a:extLst>
          </p:cNvPr>
          <p:cNvSpPr txBox="1"/>
          <p:nvPr/>
        </p:nvSpPr>
        <p:spPr>
          <a:xfrm>
            <a:off x="9471810" y="778420"/>
            <a:ext cx="2000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 RF surface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bject 9">
                <a:extLst>
                  <a:ext uri="{FF2B5EF4-FFF2-40B4-BE49-F238E27FC236}">
                    <a16:creationId xmlns:a16="http://schemas.microsoft.com/office/drawing/2014/main" id="{534259BF-33C9-3C78-471A-2FE89B7A3284}"/>
                  </a:ext>
                </a:extLst>
              </p:cNvPr>
              <p:cNvSpPr txBox="1"/>
              <p:nvPr/>
            </p:nvSpPr>
            <p:spPr bwMode="auto">
              <a:xfrm>
                <a:off x="3213616" y="4659699"/>
                <a:ext cx="5895975" cy="804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𝐹𝑁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zh-CN" alt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" name="Object 9">
                <a:extLst>
                  <a:ext uri="{FF2B5EF4-FFF2-40B4-BE49-F238E27FC236}">
                    <a16:creationId xmlns:a16="http://schemas.microsoft.com/office/drawing/2014/main" id="{534259BF-33C9-3C78-471A-2FE89B7A3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3616" y="4659699"/>
                <a:ext cx="5895975" cy="8048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bject 9">
                <a:extLst>
                  <a:ext uri="{FF2B5EF4-FFF2-40B4-BE49-F238E27FC236}">
                    <a16:creationId xmlns:a16="http://schemas.microsoft.com/office/drawing/2014/main" id="{A2723E32-4FBA-F330-DE1E-7B6E7F573514}"/>
                  </a:ext>
                </a:extLst>
              </p:cNvPr>
              <p:cNvSpPr txBox="1"/>
              <p:nvPr/>
            </p:nvSpPr>
            <p:spPr bwMode="auto">
              <a:xfrm>
                <a:off x="3157045" y="5610092"/>
                <a:ext cx="3524250" cy="804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𝐹𝑁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zh-CN" alt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zh-CN" alt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altLang="zh-CN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=1.54</m:t>
                      </m:r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" name="Object 9">
                <a:extLst>
                  <a:ext uri="{FF2B5EF4-FFF2-40B4-BE49-F238E27FC236}">
                    <a16:creationId xmlns:a16="http://schemas.microsoft.com/office/drawing/2014/main" id="{A2723E32-4FBA-F330-DE1E-7B6E7F573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7045" y="5610092"/>
                <a:ext cx="3524250" cy="8048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id="{9BAC5380-4307-CF48-AD7D-42777215DCF4}"/>
                  </a:ext>
                </a:extLst>
              </p:cNvPr>
              <p:cNvSpPr txBox="1"/>
              <p:nvPr/>
            </p:nvSpPr>
            <p:spPr bwMode="auto">
              <a:xfrm>
                <a:off x="6681295" y="5504467"/>
                <a:ext cx="3790950" cy="804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𝐹𝑁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zh-CN" alt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zh-CN" alt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rad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altLang="zh-CN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=6.83</m:t>
                      </m:r>
                      <m:r>
                        <a:rPr lang="en-US" altLang="zh-C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id="{9BAC5380-4307-CF48-AD7D-42777215D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1295" y="5504467"/>
                <a:ext cx="3790950" cy="8048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文本框 47">
            <a:extLst>
              <a:ext uri="{FF2B5EF4-FFF2-40B4-BE49-F238E27FC236}">
                <a16:creationId xmlns:a16="http://schemas.microsoft.com/office/drawing/2014/main" id="{93CBB9CA-BF7D-8326-CF2F-7826DBE71CDC}"/>
              </a:ext>
            </a:extLst>
          </p:cNvPr>
          <p:cNvSpPr txBox="1"/>
          <p:nvPr/>
        </p:nvSpPr>
        <p:spPr>
          <a:xfrm>
            <a:off x="300875" y="5249118"/>
            <a:ext cx="61150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Fowler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Nordheim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110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5F56A-C04B-5E29-E97F-37223AFBC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3F1DDC-15C6-177A-7F5E-269ED6FDA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In-situ processing</a:t>
            </a:r>
            <a:endParaRPr lang="zh-CN" alt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5E655C9-DA43-DA4B-0EE9-D55800B88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75" y="2683094"/>
            <a:ext cx="897105" cy="111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7B9B6B5-BFAD-0840-683E-A5F28F91EA4D}"/>
              </a:ext>
            </a:extLst>
          </p:cNvPr>
          <p:cNvGrpSpPr/>
          <p:nvPr/>
        </p:nvGrpSpPr>
        <p:grpSpPr>
          <a:xfrm>
            <a:off x="817575" y="1004407"/>
            <a:ext cx="10556849" cy="2792864"/>
            <a:chOff x="712615" y="1682862"/>
            <a:chExt cx="8609219" cy="259810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0F7617B-297A-F111-B2E9-6CEB2BA7F909}"/>
                </a:ext>
              </a:extLst>
            </p:cNvPr>
            <p:cNvGrpSpPr/>
            <p:nvPr/>
          </p:nvGrpSpPr>
          <p:grpSpPr>
            <a:xfrm>
              <a:off x="712615" y="1682862"/>
              <a:ext cx="8609219" cy="1437883"/>
              <a:chOff x="2257516" y="1189787"/>
              <a:chExt cx="6632136" cy="1420929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6104B0F3-2BD8-420C-C3F8-7CB8B7F2104B}"/>
                  </a:ext>
                </a:extLst>
              </p:cNvPr>
              <p:cNvGrpSpPr/>
              <p:nvPr/>
            </p:nvGrpSpPr>
            <p:grpSpPr>
              <a:xfrm>
                <a:off x="2257516" y="1189787"/>
                <a:ext cx="6632136" cy="1274052"/>
                <a:chOff x="167743" y="1478776"/>
                <a:chExt cx="8759095" cy="1233794"/>
              </a:xfrm>
            </p:grpSpPr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1F481249-96A1-C2ED-33F4-FC9A83AF0BE4}"/>
                    </a:ext>
                  </a:extLst>
                </p:cNvPr>
                <p:cNvGrpSpPr/>
                <p:nvPr/>
              </p:nvGrpSpPr>
              <p:grpSpPr>
                <a:xfrm>
                  <a:off x="167743" y="1478776"/>
                  <a:ext cx="8759095" cy="1233794"/>
                  <a:chOff x="268333" y="1633158"/>
                  <a:chExt cx="8759095" cy="1131774"/>
                </a:xfrm>
              </p:grpSpPr>
              <p:pic>
                <p:nvPicPr>
                  <p:cNvPr id="40" name="Picture 2">
                    <a:extLst>
                      <a:ext uri="{FF2B5EF4-FFF2-40B4-BE49-F238E27FC236}">
                        <a16:creationId xmlns:a16="http://schemas.microsoft.com/office/drawing/2014/main" id="{7F049E68-D885-626F-36AA-1BDB18E46DD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034" t="18062" r="12405" b="24347"/>
                  <a:stretch/>
                </p:blipFill>
                <p:spPr bwMode="auto">
                  <a:xfrm>
                    <a:off x="897825" y="1633158"/>
                    <a:ext cx="7461435" cy="11317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1" name="TextBox 21">
                    <a:extLst>
                      <a:ext uri="{FF2B5EF4-FFF2-40B4-BE49-F238E27FC236}">
                        <a16:creationId xmlns:a16="http://schemas.microsoft.com/office/drawing/2014/main" id="{1F192567-C71B-352E-1C1D-F9562197E9F1}"/>
                      </a:ext>
                    </a:extLst>
                  </p:cNvPr>
                  <p:cNvSpPr txBox="1"/>
                  <p:nvPr/>
                </p:nvSpPr>
                <p:spPr>
                  <a:xfrm>
                    <a:off x="268333" y="1892631"/>
                    <a:ext cx="744061" cy="2153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1218784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5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宋体"/>
                        <a:cs typeface="Times New Roman" pitchFamily="18" charset="0"/>
                      </a:rPr>
                      <a:t>MEBT</a:t>
                    </a:r>
                    <a:endParaRPr kumimoji="0" lang="zh-CN" alt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宋体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3" name="TextBox 23">
                    <a:extLst>
                      <a:ext uri="{FF2B5EF4-FFF2-40B4-BE49-F238E27FC236}">
                        <a16:creationId xmlns:a16="http://schemas.microsoft.com/office/drawing/2014/main" id="{854F61A2-DB82-2A63-4B9B-6B6DC3D71660}"/>
                      </a:ext>
                    </a:extLst>
                  </p:cNvPr>
                  <p:cNvSpPr txBox="1"/>
                  <p:nvPr/>
                </p:nvSpPr>
                <p:spPr>
                  <a:xfrm>
                    <a:off x="8296728" y="1915511"/>
                    <a:ext cx="730700" cy="2153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r" defTabSz="1218784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5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宋体"/>
                        <a:cs typeface="Times New Roman" pitchFamily="18" charset="0"/>
                      </a:rPr>
                      <a:t>HEBT</a:t>
                    </a:r>
                    <a:endParaRPr kumimoji="0" lang="zh-CN" alt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itchFamily="18" charset="0"/>
                      <a:ea typeface="宋体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25" name="组合 24">
                  <a:extLst>
                    <a:ext uri="{FF2B5EF4-FFF2-40B4-BE49-F238E27FC236}">
                      <a16:creationId xmlns:a16="http://schemas.microsoft.com/office/drawing/2014/main" id="{2FDA911F-1207-271A-1AB2-7C9F6A5E97AE}"/>
                    </a:ext>
                  </a:extLst>
                </p:cNvPr>
                <p:cNvGrpSpPr/>
                <p:nvPr/>
              </p:nvGrpSpPr>
              <p:grpSpPr>
                <a:xfrm>
                  <a:off x="271311" y="2021295"/>
                  <a:ext cx="8643380" cy="0"/>
                  <a:chOff x="112731" y="2021295"/>
                  <a:chExt cx="8643380" cy="0"/>
                </a:xfrm>
              </p:grpSpPr>
              <p:cxnSp>
                <p:nvCxnSpPr>
                  <p:cNvPr id="26" name="直接箭头连接符 25">
                    <a:extLst>
                      <a:ext uri="{FF2B5EF4-FFF2-40B4-BE49-F238E27FC236}">
                        <a16:creationId xmlns:a16="http://schemas.microsoft.com/office/drawing/2014/main" id="{7DF86877-EFD5-064A-E3A4-17347DCBEC6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12731" y="2021295"/>
                    <a:ext cx="432047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  <p:cxnSp>
                <p:nvCxnSpPr>
                  <p:cNvPr id="27" name="直接箭头连接符 26">
                    <a:extLst>
                      <a:ext uri="{FF2B5EF4-FFF2-40B4-BE49-F238E27FC236}">
                        <a16:creationId xmlns:a16="http://schemas.microsoft.com/office/drawing/2014/main" id="{05402465-E458-C97B-0017-0F0F2C27F66A}"/>
                      </a:ext>
                    </a:extLst>
                  </p:cNvPr>
                  <p:cNvCxnSpPr/>
                  <p:nvPr/>
                </p:nvCxnSpPr>
                <p:spPr>
                  <a:xfrm>
                    <a:off x="8180211" y="2021295"/>
                    <a:ext cx="575900" cy="0"/>
                  </a:xfrm>
                  <a:prstGeom prst="straightConnector1">
                    <a:avLst/>
                  </a:prstGeom>
                  <a:noFill/>
                  <a:ln w="15875" cap="rnd" cmpd="sng" algn="ctr">
                    <a:solidFill>
                      <a:srgbClr val="BD374A">
                        <a:lumMod val="50000"/>
                      </a:srgb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</p:grpSp>
          </p:grpSp>
          <p:sp>
            <p:nvSpPr>
              <p:cNvPr id="20" name="TextBox 12">
                <a:extLst>
                  <a:ext uri="{FF2B5EF4-FFF2-40B4-BE49-F238E27FC236}">
                    <a16:creationId xmlns:a16="http://schemas.microsoft.com/office/drawing/2014/main" id="{51F5B232-B123-3AC2-3C29-CD4EE501DA71}"/>
                  </a:ext>
                </a:extLst>
              </p:cNvPr>
              <p:cNvSpPr txBox="1"/>
              <p:nvPr/>
            </p:nvSpPr>
            <p:spPr>
              <a:xfrm>
                <a:off x="3262936" y="2329229"/>
                <a:ext cx="432048" cy="268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78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/>
                  </a:rPr>
                  <a:t>CM1</a:t>
                </a:r>
                <a:endParaRPr kumimoji="0" lang="zh-CN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21" name="TextBox 13">
                <a:extLst>
                  <a:ext uri="{FF2B5EF4-FFF2-40B4-BE49-F238E27FC236}">
                    <a16:creationId xmlns:a16="http://schemas.microsoft.com/office/drawing/2014/main" id="{7622B00E-F49F-5C7F-419B-B0A59E95E04E}"/>
                  </a:ext>
                </a:extLst>
              </p:cNvPr>
              <p:cNvSpPr txBox="1"/>
              <p:nvPr/>
            </p:nvSpPr>
            <p:spPr>
              <a:xfrm>
                <a:off x="4640472" y="2341924"/>
                <a:ext cx="507592" cy="268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78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/>
                  </a:rPr>
                  <a:t>CM2</a:t>
                </a:r>
                <a:endParaRPr kumimoji="0" lang="zh-CN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22" name="TextBox 14">
                <a:extLst>
                  <a:ext uri="{FF2B5EF4-FFF2-40B4-BE49-F238E27FC236}">
                    <a16:creationId xmlns:a16="http://schemas.microsoft.com/office/drawing/2014/main" id="{DE6BC921-49FE-AD45-55CF-46369D13D77A}"/>
                  </a:ext>
                </a:extLst>
              </p:cNvPr>
              <p:cNvSpPr txBox="1"/>
              <p:nvPr/>
            </p:nvSpPr>
            <p:spPr>
              <a:xfrm>
                <a:off x="5996789" y="2321146"/>
                <a:ext cx="519427" cy="268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878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/>
                  </a:rPr>
                  <a:t>CM3</a:t>
                </a:r>
                <a:endParaRPr kumimoji="0" lang="zh-CN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  <p:sp>
            <p:nvSpPr>
              <p:cNvPr id="23" name="TextBox 15">
                <a:extLst>
                  <a:ext uri="{FF2B5EF4-FFF2-40B4-BE49-F238E27FC236}">
                    <a16:creationId xmlns:a16="http://schemas.microsoft.com/office/drawing/2014/main" id="{F2AE0168-FFE5-96AF-B5EE-6D633389BB8E}"/>
                  </a:ext>
                </a:extLst>
              </p:cNvPr>
              <p:cNvSpPr txBox="1"/>
              <p:nvPr/>
            </p:nvSpPr>
            <p:spPr>
              <a:xfrm>
                <a:off x="7522298" y="2335499"/>
                <a:ext cx="432048" cy="219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121878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/>
                  </a:rPr>
                  <a:t>CM4</a:t>
                </a:r>
                <a:endParaRPr kumimoji="0" lang="zh-CN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EDB4762-427A-8402-59C0-931842BCC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1459" y="3206107"/>
              <a:ext cx="830264" cy="1047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7279AC60-39FF-08BB-C4CC-7DCBFB565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4010" y="3233165"/>
              <a:ext cx="785854" cy="1047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8A0FDC32-E6F5-B95B-1DC3-47E7FF7BAE21}"/>
                </a:ext>
              </a:extLst>
            </p:cNvPr>
            <p:cNvCxnSpPr/>
            <p:nvPr/>
          </p:nvCxnSpPr>
          <p:spPr>
            <a:xfrm>
              <a:off x="2749356" y="3415078"/>
              <a:ext cx="435829" cy="0"/>
            </a:xfrm>
            <a:prstGeom prst="line">
              <a:avLst/>
            </a:prstGeom>
            <a:ln w="28575" cap="rnd"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3AEC0D96-B9FE-A195-1E40-56D221FD0C47}"/>
                </a:ext>
              </a:extLst>
            </p:cNvPr>
            <p:cNvCxnSpPr/>
            <p:nvPr/>
          </p:nvCxnSpPr>
          <p:spPr>
            <a:xfrm flipV="1">
              <a:off x="3171366" y="2101072"/>
              <a:ext cx="0" cy="131400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A3E00C0A-4867-3FBE-F404-A9949C951059}"/>
                </a:ext>
              </a:extLst>
            </p:cNvPr>
            <p:cNvCxnSpPr/>
            <p:nvPr/>
          </p:nvCxnSpPr>
          <p:spPr>
            <a:xfrm>
              <a:off x="3711599" y="3859721"/>
              <a:ext cx="18869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299F8C29-DF23-0AB3-5623-ED35E7A909A6}"/>
                </a:ext>
              </a:extLst>
            </p:cNvPr>
            <p:cNvCxnSpPr/>
            <p:nvPr/>
          </p:nvCxnSpPr>
          <p:spPr>
            <a:xfrm>
              <a:off x="3715315" y="2533683"/>
              <a:ext cx="0" cy="13260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C8842934-7568-3DA3-7B15-00B4A6B44081}"/>
                </a:ext>
              </a:extLst>
            </p:cNvPr>
            <p:cNvCxnSpPr/>
            <p:nvPr/>
          </p:nvCxnSpPr>
          <p:spPr>
            <a:xfrm flipV="1">
              <a:off x="4971566" y="2223705"/>
              <a:ext cx="0" cy="1314006"/>
            </a:xfrm>
            <a:prstGeom prst="line">
              <a:avLst/>
            </a:prstGeom>
            <a:ln w="28575" cap="rnd">
              <a:solidFill>
                <a:srgbClr val="7030A0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04E9C02-A0E6-BF2C-0FF7-EE8CD399EBA2}"/>
                </a:ext>
              </a:extLst>
            </p:cNvPr>
            <p:cNvCxnSpPr/>
            <p:nvPr/>
          </p:nvCxnSpPr>
          <p:spPr>
            <a:xfrm>
              <a:off x="4971566" y="3537711"/>
              <a:ext cx="217914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图片 46">
            <a:extLst>
              <a:ext uri="{FF2B5EF4-FFF2-40B4-BE49-F238E27FC236}">
                <a16:creationId xmlns:a16="http://schemas.microsoft.com/office/drawing/2014/main" id="{490C9823-B6E9-BD32-9240-2769EC2B5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454" y="3063373"/>
            <a:ext cx="3965570" cy="1903914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3C2E18F7-1E45-A8D9-9F82-9552F1C7FA71}"/>
              </a:ext>
            </a:extLst>
          </p:cNvPr>
          <p:cNvSpPr txBox="1"/>
          <p:nvPr/>
        </p:nvSpPr>
        <p:spPr>
          <a:xfrm>
            <a:off x="7670800" y="5110533"/>
            <a:ext cx="4292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Reactive plasma cleaning and helium RF power conditioning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7CE9918-EC66-3364-9CD3-435D6F0F25BC}"/>
              </a:ext>
            </a:extLst>
          </p:cNvPr>
          <p:cNvGrpSpPr/>
          <p:nvPr/>
        </p:nvGrpSpPr>
        <p:grpSpPr>
          <a:xfrm>
            <a:off x="228948" y="3991529"/>
            <a:ext cx="7310573" cy="1605728"/>
            <a:chOff x="279313" y="1337093"/>
            <a:chExt cx="8540847" cy="2090796"/>
          </a:xfrm>
        </p:grpSpPr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8EF67552-7A82-D3BC-B07F-9EA87AD91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13" y="1337093"/>
              <a:ext cx="2808000" cy="2090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ED8AD4B6-4ABA-D0C4-D57E-B9814B7AB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736" y="1337483"/>
              <a:ext cx="2808000" cy="2090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">
              <a:extLst>
                <a:ext uri="{FF2B5EF4-FFF2-40B4-BE49-F238E27FC236}">
                  <a16:creationId xmlns:a16="http://schemas.microsoft.com/office/drawing/2014/main" id="{BBC67B30-D3FF-68B1-408D-6B0FEB9A5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337483"/>
              <a:ext cx="2808000" cy="2090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8581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7136884">
            <a:off x="-816254" y="-1629514"/>
            <a:ext cx="9094812" cy="112584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47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5249931" y="3488704"/>
            <a:ext cx="5818759" cy="23739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OPPOSans H"/>
                <a:cs typeface="Times New Roman" panose="02020603050405020304" pitchFamily="18" charset="0"/>
              </a:rPr>
              <a:t>SRF Material beyond Nb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50000"/>
          </a:blip>
          <a:srcRect l="46290"/>
          <a:stretch>
            <a:fillRect/>
          </a:stretch>
        </p:blipFill>
        <p:spPr>
          <a:xfrm rot="16200000">
            <a:off x="3588598" y="4581939"/>
            <a:ext cx="1835689" cy="29110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6011931" y="974104"/>
            <a:ext cx="4294759" cy="25009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1000" b="0" i="0" u="none" strike="noStrike" kern="1200" cap="none" spc="0" normalizeH="0" baseline="0" noProof="0">
                <a:ln w="12700">
                  <a:noFill/>
                </a:ln>
                <a:solidFill>
                  <a:srgbClr val="0293F2">
                    <a:alpha val="100000"/>
                  </a:srgbClr>
                </a:solidFill>
                <a:effectLst/>
                <a:uLnTx/>
                <a:uFillTx/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3A85E-963C-ECF5-372D-BBF1509AD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167EF3-629C-7744-49FD-4CB22392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SRF Material beyond Nb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5B2EE95-5FC4-04F1-F2B8-DE613767547B}"/>
              </a:ext>
            </a:extLst>
          </p:cNvPr>
          <p:cNvSpPr txBox="1"/>
          <p:nvPr/>
        </p:nvSpPr>
        <p:spPr>
          <a:xfrm>
            <a:off x="323850" y="5927333"/>
            <a:ext cx="3353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 A-M VALENTE-FELICIANO, SRF 2023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6D9D1D-D426-FA29-A619-8C7767E46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67" y="925495"/>
            <a:ext cx="9442450" cy="48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42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B89F3-93F1-ABFD-6D90-61B64E4E3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2B8652-D225-C625-5F88-22E47AA6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Improve directions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089180-FC16-0573-9B55-505528EAB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930667"/>
            <a:ext cx="9950450" cy="52201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3E9C7CA-1E76-0B5E-C5EF-9BEC54C01134}"/>
              </a:ext>
            </a:extLst>
          </p:cNvPr>
          <p:cNvSpPr txBox="1"/>
          <p:nvPr/>
        </p:nvSpPr>
        <p:spPr>
          <a:xfrm>
            <a:off x="323850" y="5927333"/>
            <a:ext cx="3353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 A-M VALENTE-FELICIANO, SRF 2023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05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01A4D-97F0-9413-551D-3C1DC54B4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C7A08E-17C0-ABA8-83CD-2F18C01F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Improve directions</a:t>
            </a:r>
            <a:endParaRPr lang="zh-CN" alt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1021AA-509B-B15A-040D-B4E08027F8A9}"/>
              </a:ext>
            </a:extLst>
          </p:cNvPr>
          <p:cNvSpPr txBox="1">
            <a:spLocks/>
          </p:cNvSpPr>
          <p:nvPr/>
        </p:nvSpPr>
        <p:spPr>
          <a:xfrm>
            <a:off x="793922" y="1219755"/>
            <a:ext cx="6019455" cy="520009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923925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u="sng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marR="0" indent="-360363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1600" u="sng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SzPct val="36000"/>
              <a:buFont typeface="Arial" pitchFamily="34" charset="0"/>
              <a:buNone/>
              <a:defRPr sz="1600" u="sng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984250" indent="-269875" algn="l" defTabSz="10795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666666"/>
              </a:buClr>
              <a:buSzPct val="36000"/>
              <a:buFontTx/>
              <a:buBlip>
                <a:blip r:embed="rId3"/>
              </a:buBlip>
              <a:tabLst>
                <a:tab pos="1079500" algn="l"/>
              </a:tabLst>
              <a:defRPr sz="1400" u="sng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200" u="sng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u="sng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u="sng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u="sng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u="sng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0" hangingPunct="0">
              <a:lnSpc>
                <a:spcPts val="2800"/>
              </a:lnSpc>
            </a:pPr>
            <a:r>
              <a:rPr kumimoji="1" lang="en-US" altLang="zh-CN" sz="1800" b="1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Nb S</a:t>
            </a:r>
            <a:r>
              <a:rPr kumimoji="1" lang="en-US" sz="1800" b="1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performances</a:t>
            </a:r>
          </a:p>
          <a:p>
            <a:pPr marL="552450" lvl="2" indent="-238125" eaLnBrk="0" hangingPunct="0">
              <a:lnSpc>
                <a:spcPts val="2800"/>
              </a:lnSpc>
              <a:buClr>
                <a:srgbClr val="666666"/>
              </a:buClr>
              <a:buBlip>
                <a:blip r:embed="rId3"/>
              </a:buBlip>
            </a:pPr>
            <a:r>
              <a:rPr lang="en-US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impurity manipulation</a:t>
            </a:r>
          </a:p>
          <a:p>
            <a:pPr marL="552450" lvl="2" indent="-238125" eaLnBrk="0" hangingPunct="0">
              <a:lnSpc>
                <a:spcPts val="2800"/>
              </a:lnSpc>
              <a:buClr>
                <a:srgbClr val="666666"/>
              </a:buClr>
              <a:buBlip>
                <a:blip r:embed="rId3"/>
              </a:buBlip>
            </a:pPr>
            <a:r>
              <a:rPr lang="en-US" altLang="zh-CN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 thin film for special purpose</a:t>
            </a:r>
          </a:p>
          <a:p>
            <a:pPr marL="552450" lvl="2" indent="-238125" eaLnBrk="0" hangingPunct="0">
              <a:lnSpc>
                <a:spcPts val="2800"/>
              </a:lnSpc>
              <a:buClr>
                <a:srgbClr val="666666"/>
              </a:buClr>
              <a:buFont typeface="Arial" pitchFamily="34" charset="0"/>
              <a:buBlip>
                <a:blip r:embed="rId3"/>
              </a:buBlip>
            </a:pPr>
            <a:r>
              <a:rPr lang="en-US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 = magnetic transition of the SC material @ </a:t>
            </a:r>
            <a:r>
              <a:rPr lang="en-US" sz="1800" i="1" u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u="none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endParaRPr lang="en-US" sz="1800" u="none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hangingPunct="0">
              <a:lnSpc>
                <a:spcPts val="2800"/>
              </a:lnSpc>
            </a:pPr>
            <a:r>
              <a:rPr kumimoji="1" lang="en-US" sz="1800" b="1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Superconductivity only needed inside</a:t>
            </a:r>
          </a:p>
          <a:p>
            <a:pPr marL="552450" lvl="2" indent="-238125" eaLnBrk="0" hangingPunct="0">
              <a:lnSpc>
                <a:spcPts val="2800"/>
              </a:lnSpc>
              <a:buClr>
                <a:srgbClr val="666666"/>
              </a:buClr>
              <a:buFont typeface="Arial" pitchFamily="34" charset="0"/>
              <a:buBlip>
                <a:blip r:embed="rId3"/>
              </a:buBlip>
            </a:pPr>
            <a:r>
              <a:rPr lang="en-US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 ~ &lt; 1 µm =&gt; thin films </a:t>
            </a:r>
          </a:p>
          <a:p>
            <a:pPr marL="552450" lvl="2" indent="-238125" eaLnBrk="0" hangingPunct="0">
              <a:lnSpc>
                <a:spcPts val="2800"/>
              </a:lnSpc>
              <a:buClr>
                <a:srgbClr val="666666"/>
              </a:buClr>
              <a:buBlip>
                <a:blip r:embed="rId3"/>
              </a:buBlip>
            </a:pPr>
            <a:r>
              <a:rPr lang="en-US" altLang="zh-CN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1800" u="none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CN" altLang="en-US" sz="2000" b="0" i="0" u="non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∝</a:t>
            </a:r>
            <a:r>
              <a:rPr lang="en-US" altLang="zh-CN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1/R</a:t>
            </a:r>
            <a:r>
              <a:rPr lang="en-US" altLang="zh-CN" sz="1800" u="none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1800" u="none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800" b="0" i="0" u="none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∝</a:t>
            </a:r>
            <a:r>
              <a:rPr lang="en-US" altLang="zh-CN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altLang="zh-CN" sz="1800" u="none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</a:t>
            </a:r>
            <a:r>
              <a:rPr lang="en-US" altLang="zh-CN" sz="1800" i="1" u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u="none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u="none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∝</a:t>
            </a:r>
            <a:r>
              <a:rPr lang="en-US" altLang="zh-CN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1800" u="none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altLang="zh-CN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 </a:t>
            </a:r>
            <a:r>
              <a:rPr lang="en-US" altLang="zh-CN" sz="1800" b="1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altLang="zh-CN" sz="1800" b="1" u="none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800" b="1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Sn, MgB</a:t>
            </a:r>
            <a:r>
              <a:rPr lang="en-US" altLang="zh-CN" sz="1800" b="1" u="none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800" b="1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800" b="1" u="none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NbN</a:t>
            </a:r>
            <a:r>
              <a:rPr lang="en-US" altLang="zh-CN" sz="1800" b="1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1800" u="none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2450" lvl="2" indent="-238125" eaLnBrk="0" hangingPunct="0">
              <a:lnSpc>
                <a:spcPts val="2800"/>
              </a:lnSpc>
              <a:buClr>
                <a:srgbClr val="666666"/>
              </a:buClr>
              <a:buFont typeface="Arial" pitchFamily="34" charset="0"/>
              <a:buBlip>
                <a:blip r:embed="rId3"/>
              </a:buBlip>
            </a:pPr>
            <a:r>
              <a:rPr lang="en-US" altLang="zh-CN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Multilayer structures</a:t>
            </a:r>
            <a:endParaRPr lang="en-US" sz="1800" u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2450" lvl="2" indent="-238125" eaLnBrk="0" hangingPunct="0">
              <a:lnSpc>
                <a:spcPts val="2800"/>
              </a:lnSpc>
              <a:buClr>
                <a:srgbClr val="666666"/>
              </a:buClr>
              <a:buFont typeface="Arial" pitchFamily="34" charset="0"/>
              <a:buBlip>
                <a:blip r:embed="rId3"/>
              </a:buBlip>
            </a:pPr>
            <a:r>
              <a:rPr lang="en-US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Coated onto a thermally conductive, mechanically resistant material, e.g. Cu</a:t>
            </a:r>
          </a:p>
          <a:p>
            <a:pPr lvl="1" eaLnBrk="0" hangingPunct="0">
              <a:lnSpc>
                <a:spcPts val="2800"/>
              </a:lnSpc>
            </a:pPr>
            <a:r>
              <a:rPr kumimoji="1" lang="en-US" sz="1800" b="1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structures</a:t>
            </a:r>
          </a:p>
          <a:p>
            <a:pPr marL="552450" lvl="2" indent="-238125" eaLnBrk="0" hangingPunct="0">
              <a:lnSpc>
                <a:spcPts val="2800"/>
              </a:lnSpc>
              <a:buClr>
                <a:srgbClr val="666666"/>
              </a:buClr>
              <a:buFont typeface="Arial" pitchFamily="34" charset="0"/>
              <a:buBlip>
                <a:blip r:embed="rId3"/>
              </a:buBlip>
            </a:pPr>
            <a:r>
              <a:rPr lang="en-US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Composite materials</a:t>
            </a:r>
          </a:p>
          <a:p>
            <a:pPr marL="552450" lvl="2" indent="-238125" eaLnBrk="0" hangingPunct="0">
              <a:lnSpc>
                <a:spcPts val="2800"/>
              </a:lnSpc>
              <a:buClr>
                <a:srgbClr val="666666"/>
              </a:buClr>
              <a:buFont typeface="Arial" pitchFamily="34" charset="0"/>
              <a:buBlip>
                <a:blip r:embed="rId3"/>
              </a:buBlip>
            </a:pPr>
            <a:r>
              <a:rPr lang="en-US" sz="1800" u="non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management of the entire cavity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854A66-EBED-05D6-1303-0741F1EA0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175" y="1550987"/>
            <a:ext cx="451485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971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74733-CAB5-BD60-1DE1-7B128C55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Material Selection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4CFB77-9F84-0846-2C10-1572A65B7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A8B2631-4853-A807-8F02-CB85676B0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75" y="774298"/>
            <a:ext cx="10184366" cy="57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053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87A57-FBF1-0542-DE2C-79D0CEFD1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F1FFDC-348A-2B0A-B6F3-565ED308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 beyond Nb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1293867-1E7A-0F37-28AA-004B9159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83" y="1689100"/>
            <a:ext cx="4434951" cy="361315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E1E60F9-550F-9158-C9D6-E8472B8FD3A0}"/>
              </a:ext>
            </a:extLst>
          </p:cNvPr>
          <p:cNvSpPr txBox="1"/>
          <p:nvPr/>
        </p:nvSpPr>
        <p:spPr>
          <a:xfrm>
            <a:off x="53975" y="6147227"/>
            <a:ext cx="6115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2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Grassellino et al, 2013 Supercond. Sci. Technol. </a:t>
            </a:r>
            <a:r>
              <a:rPr lang="fr-FR" altLang="zh-CN" sz="1200" b="1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fr-FR" altLang="zh-CN" sz="12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102001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737FA8C-2030-AB7B-C261-D1F3C68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666" y="1885950"/>
            <a:ext cx="6306431" cy="38862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9E36D71-C02C-5F21-DED3-EF80B9C8A6D9}"/>
              </a:ext>
            </a:extLst>
          </p:cNvPr>
          <p:cNvSpPr txBox="1"/>
          <p:nvPr/>
        </p:nvSpPr>
        <p:spPr>
          <a:xfrm>
            <a:off x="6864350" y="1101968"/>
            <a:ext cx="32415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Doping – infusing - baking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872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22C05-3E09-9AB5-8CAB-B18AF819A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496FDE-2EA0-FE50-29FD-DDBE5AB5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 beyond Nb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99F737-1595-B78C-C5B3-70C37E47F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5" y="869950"/>
            <a:ext cx="5902016" cy="37969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E1FCDA-4CD1-43A7-B673-B4339336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550"/>
          <a:stretch/>
        </p:blipFill>
        <p:spPr>
          <a:xfrm>
            <a:off x="5833867" y="1542578"/>
            <a:ext cx="1815827" cy="326554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26C28F7-CA3E-A538-1620-FC88A00A04FB}"/>
              </a:ext>
            </a:extLst>
          </p:cNvPr>
          <p:cNvSpPr txBox="1"/>
          <p:nvPr/>
        </p:nvSpPr>
        <p:spPr>
          <a:xfrm>
            <a:off x="6312816" y="970503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SARI</a:t>
            </a:r>
            <a:endParaRPr lang="zh-CN" altLang="en-US" sz="1600" b="1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BA349E1-FD88-D7CE-E75B-7D0EB9814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516" y="1309057"/>
            <a:ext cx="3005321" cy="377031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B7B53BE-E3BF-1717-2526-EA474E7B5E79}"/>
              </a:ext>
            </a:extLst>
          </p:cNvPr>
          <p:cNvSpPr txBox="1"/>
          <p:nvPr/>
        </p:nvSpPr>
        <p:spPr>
          <a:xfrm>
            <a:off x="2952750" y="5822950"/>
            <a:ext cx="56455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Bunch of reports on TTC2024 and the next TTC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8633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81082-9325-2A25-93DF-5F59C8A81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CA3535-DE5E-9207-9CC5-C109A9FA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 beyond Nb – LCLS-II</a:t>
            </a:r>
            <a:endParaRPr lang="zh-CN" alt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3FD1D4A-F361-AFAD-3F7C-11FFB1B72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431" y="842655"/>
            <a:ext cx="3803905" cy="29400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C9C432-BA56-81C7-9371-5819FE0A6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40" y="849005"/>
            <a:ext cx="4604780" cy="2940050"/>
          </a:xfrm>
          <a:prstGeom prst="rect">
            <a:avLst/>
          </a:prstGeom>
        </p:spPr>
      </p:pic>
      <p:pic>
        <p:nvPicPr>
          <p:cNvPr id="6" name="Picture 9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45CDD14A-0E3E-FE8A-BA1F-3531418A9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875" y="3896599"/>
            <a:ext cx="3570685" cy="252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1" descr="A graph of a number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174917DF-8A23-4569-3A96-91DEB9322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560" y="3896599"/>
            <a:ext cx="3530435" cy="252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620B782-5813-62F7-EBB5-9DDD204CC872}"/>
              </a:ext>
            </a:extLst>
          </p:cNvPr>
          <p:cNvSpPr txBox="1"/>
          <p:nvPr/>
        </p:nvSpPr>
        <p:spPr>
          <a:xfrm>
            <a:off x="1536700" y="6139600"/>
            <a:ext cx="1914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Gonnella, TTC2024 ESS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05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08EDB-207F-5FD7-8042-A0B157A06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B22F9B-8668-817A-DDB2-76CE19A5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Quick review about SRF system</a:t>
            </a:r>
            <a:endParaRPr lang="zh-CN" altLang="en-US" dirty="0"/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9FCDF0E3-521C-7F03-0DD5-DFFAC6F1D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30" y="926649"/>
            <a:ext cx="8066779" cy="52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45627" rIns="36000" bIns="45627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 eaLnBrk="1" hangingPunct="1">
              <a:buSzPct val="75000"/>
            </a:pPr>
            <a:r>
              <a:rPr kumimoji="1" lang="en-US" altLang="zh-CN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to accelerate with RF power</a:t>
            </a:r>
            <a:endParaRPr kumimoji="1" lang="zh-CN" altLang="en-US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C1F2DDEC-440E-734C-8D8E-D72C89983F6B}"/>
              </a:ext>
            </a:extLst>
          </p:cNvPr>
          <p:cNvCxnSpPr/>
          <p:nvPr/>
        </p:nvCxnSpPr>
        <p:spPr>
          <a:xfrm>
            <a:off x="3415557" y="2579162"/>
            <a:ext cx="565424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B4B4E625-633B-A9C7-DA31-436A6BAEB8DE}"/>
              </a:ext>
            </a:extLst>
          </p:cNvPr>
          <p:cNvCxnSpPr/>
          <p:nvPr/>
        </p:nvCxnSpPr>
        <p:spPr>
          <a:xfrm>
            <a:off x="3980372" y="2582833"/>
            <a:ext cx="609" cy="1592337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2A514DD-04D5-146E-92A8-43CBA28E0E86}"/>
              </a:ext>
            </a:extLst>
          </p:cNvPr>
          <p:cNvGrpSpPr/>
          <p:nvPr/>
        </p:nvGrpSpPr>
        <p:grpSpPr>
          <a:xfrm>
            <a:off x="8384209" y="4113040"/>
            <a:ext cx="2243736" cy="1108296"/>
            <a:chOff x="6156521" y="5560853"/>
            <a:chExt cx="2243736" cy="1108296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D7BB1237-D79E-3E93-2789-B64B92AD08B0}"/>
                </a:ext>
              </a:extLst>
            </p:cNvPr>
            <p:cNvGrpSpPr/>
            <p:nvPr/>
          </p:nvGrpSpPr>
          <p:grpSpPr>
            <a:xfrm>
              <a:off x="6156521" y="5560853"/>
              <a:ext cx="2243736" cy="1108296"/>
              <a:chOff x="6216697" y="2559448"/>
              <a:chExt cx="2243736" cy="1108296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633C7A6E-B236-0300-C258-0EAD1FBD9055}"/>
                  </a:ext>
                </a:extLst>
              </p:cNvPr>
              <p:cNvSpPr/>
              <p:nvPr/>
            </p:nvSpPr>
            <p:spPr>
              <a:xfrm>
                <a:off x="6228184" y="3022907"/>
                <a:ext cx="2232248" cy="30272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3E7EA851-48F0-168F-03C8-6B58801C6C8B}"/>
                  </a:ext>
                </a:extLst>
              </p:cNvPr>
              <p:cNvSpPr/>
              <p:nvPr/>
            </p:nvSpPr>
            <p:spPr>
              <a:xfrm>
                <a:off x="6228184" y="2559448"/>
                <a:ext cx="2232248" cy="4634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93D25F43-B4E6-DD7E-4165-FD94E16D231C}"/>
                  </a:ext>
                </a:extLst>
              </p:cNvPr>
              <p:cNvSpPr/>
              <p:nvPr/>
            </p:nvSpPr>
            <p:spPr>
              <a:xfrm>
                <a:off x="6216697" y="3322005"/>
                <a:ext cx="2243736" cy="34573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TextBox 80">
              <a:extLst>
                <a:ext uri="{FF2B5EF4-FFF2-40B4-BE49-F238E27FC236}">
                  <a16:creationId xmlns:a16="http://schemas.microsoft.com/office/drawing/2014/main" id="{0CC04B44-E77A-6A74-0558-ED7CE0454E9F}"/>
                </a:ext>
              </a:extLst>
            </p:cNvPr>
            <p:cNvSpPr txBox="1"/>
            <p:nvPr/>
          </p:nvSpPr>
          <p:spPr>
            <a:xfrm>
              <a:off x="6960096" y="6012593"/>
              <a:ext cx="123280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Nb</a:t>
              </a:r>
              <a:endParaRPr lang="zh-CN" alt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88">
              <a:extLst>
                <a:ext uri="{FF2B5EF4-FFF2-40B4-BE49-F238E27FC236}">
                  <a16:creationId xmlns:a16="http://schemas.microsoft.com/office/drawing/2014/main" id="{D10494C3-1B14-75B0-E01D-1704B22B8575}"/>
                </a:ext>
              </a:extLst>
            </p:cNvPr>
            <p:cNvSpPr txBox="1"/>
            <p:nvPr/>
          </p:nvSpPr>
          <p:spPr>
            <a:xfrm>
              <a:off x="6816080" y="5638693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Vacuum</a:t>
              </a:r>
              <a:endParaRPr lang="zh-CN" alt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右箭头 98">
              <a:extLst>
                <a:ext uri="{FF2B5EF4-FFF2-40B4-BE49-F238E27FC236}">
                  <a16:creationId xmlns:a16="http://schemas.microsoft.com/office/drawing/2014/main" id="{AA8C6FAC-3578-CD1D-CA70-845813B26C20}"/>
                </a:ext>
              </a:extLst>
            </p:cNvPr>
            <p:cNvSpPr/>
            <p:nvPr/>
          </p:nvSpPr>
          <p:spPr>
            <a:xfrm rot="5400000">
              <a:off x="6103110" y="6090251"/>
              <a:ext cx="610011" cy="21343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TextBox 99">
              <a:extLst>
                <a:ext uri="{FF2B5EF4-FFF2-40B4-BE49-F238E27FC236}">
                  <a16:creationId xmlns:a16="http://schemas.microsoft.com/office/drawing/2014/main" id="{3D4DCD23-C33D-80F6-BB90-BA9567480B73}"/>
                </a:ext>
              </a:extLst>
            </p:cNvPr>
            <p:cNvSpPr txBox="1"/>
            <p:nvPr/>
          </p:nvSpPr>
          <p:spPr>
            <a:xfrm>
              <a:off x="6466292" y="6035941"/>
              <a:ext cx="635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Heat</a:t>
              </a:r>
              <a:endParaRPr lang="zh-CN" alt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100">
              <a:extLst>
                <a:ext uri="{FF2B5EF4-FFF2-40B4-BE49-F238E27FC236}">
                  <a16:creationId xmlns:a16="http://schemas.microsoft.com/office/drawing/2014/main" id="{21B57EB4-105A-64F4-0AE2-B7477D6C9A65}"/>
                </a:ext>
              </a:extLst>
            </p:cNvPr>
            <p:cNvSpPr txBox="1"/>
            <p:nvPr/>
          </p:nvSpPr>
          <p:spPr>
            <a:xfrm>
              <a:off x="6816080" y="6327035"/>
              <a:ext cx="1578262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Helium cooling</a:t>
              </a:r>
            </a:p>
          </p:txBody>
        </p:sp>
      </p:grp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BAB29707-326A-6AE0-D086-50BB73D31807}"/>
              </a:ext>
            </a:extLst>
          </p:cNvPr>
          <p:cNvCxnSpPr/>
          <p:nvPr/>
        </p:nvCxnSpPr>
        <p:spPr>
          <a:xfrm>
            <a:off x="6347787" y="4889309"/>
            <a:ext cx="0" cy="436286"/>
          </a:xfrm>
          <a:prstGeom prst="straightConnector1">
            <a:avLst/>
          </a:prstGeom>
          <a:ln w="28575">
            <a:solidFill>
              <a:srgbClr val="0033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DA0C0CD6-1AB0-506C-100A-B568B22132B0}"/>
              </a:ext>
            </a:extLst>
          </p:cNvPr>
          <p:cNvGrpSpPr/>
          <p:nvPr/>
        </p:nvGrpSpPr>
        <p:grpSpPr>
          <a:xfrm>
            <a:off x="121590" y="3386311"/>
            <a:ext cx="6143187" cy="3284443"/>
            <a:chOff x="139520" y="3368382"/>
            <a:chExt cx="6143187" cy="3284443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56A8BD8D-34EA-E76A-98C1-865364901341}"/>
                </a:ext>
              </a:extLst>
            </p:cNvPr>
            <p:cNvGrpSpPr/>
            <p:nvPr/>
          </p:nvGrpSpPr>
          <p:grpSpPr>
            <a:xfrm>
              <a:off x="139520" y="3368382"/>
              <a:ext cx="6143187" cy="3178014"/>
              <a:chOff x="983261" y="1774918"/>
              <a:chExt cx="7189138" cy="3369877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E56FE2CC-1D50-C0B1-3F6E-E2405D05AB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380981" y="1774918"/>
                <a:ext cx="6791418" cy="3369877"/>
                <a:chOff x="765950" y="2031816"/>
                <a:chExt cx="4088354" cy="2450159"/>
              </a:xfrm>
            </p:grpSpPr>
            <p:grpSp>
              <p:nvGrpSpPr>
                <p:cNvPr id="56" name="组合 55">
                  <a:extLst>
                    <a:ext uri="{FF2B5EF4-FFF2-40B4-BE49-F238E27FC236}">
                      <a16:creationId xmlns:a16="http://schemas.microsoft.com/office/drawing/2014/main" id="{3C63AC52-CA9C-35BF-B3DD-2F73129946D3}"/>
                    </a:ext>
                  </a:extLst>
                </p:cNvPr>
                <p:cNvGrpSpPr/>
                <p:nvPr/>
              </p:nvGrpSpPr>
              <p:grpSpPr>
                <a:xfrm>
                  <a:off x="765950" y="2042333"/>
                  <a:ext cx="4088354" cy="2439642"/>
                  <a:chOff x="1347742" y="1997470"/>
                  <a:chExt cx="4088354" cy="2439642"/>
                </a:xfrm>
              </p:grpSpPr>
              <p:grpSp>
                <p:nvGrpSpPr>
                  <p:cNvPr id="60" name="组合 59">
                    <a:extLst>
                      <a:ext uri="{FF2B5EF4-FFF2-40B4-BE49-F238E27FC236}">
                        <a16:creationId xmlns:a16="http://schemas.microsoft.com/office/drawing/2014/main" id="{17E60E32-42C0-CE74-36C5-137941AC402F}"/>
                      </a:ext>
                    </a:extLst>
                  </p:cNvPr>
                  <p:cNvGrpSpPr/>
                  <p:nvPr/>
                </p:nvGrpSpPr>
                <p:grpSpPr>
                  <a:xfrm>
                    <a:off x="2180438" y="2002228"/>
                    <a:ext cx="3255658" cy="2434884"/>
                    <a:chOff x="1100318" y="1642188"/>
                    <a:chExt cx="3255658" cy="2434884"/>
                  </a:xfrm>
                </p:grpSpPr>
                <p:sp>
                  <p:nvSpPr>
                    <p:cNvPr id="69" name="矩形 68">
                      <a:extLst>
                        <a:ext uri="{FF2B5EF4-FFF2-40B4-BE49-F238E27FC236}">
                          <a16:creationId xmlns:a16="http://schemas.microsoft.com/office/drawing/2014/main" id="{C41D47E0-B7D8-1B8D-A144-53BF0E9A0F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1640" y="2060848"/>
                      <a:ext cx="2880320" cy="2016224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70" name="Picture 3" descr="F:\6 cell 062 double ring 70_110062V2.JPG">
                      <a:extLst>
                        <a:ext uri="{FF2B5EF4-FFF2-40B4-BE49-F238E27FC236}">
                          <a16:creationId xmlns:a16="http://schemas.microsoft.com/office/drawing/2014/main" id="{A3C248D3-19A1-F7F0-5D10-01993E8A3E2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354" t="16844" r="7643" b="13059"/>
                    <a:stretch/>
                  </p:blipFill>
                  <p:spPr bwMode="auto">
                    <a:xfrm>
                      <a:off x="1155247" y="2228286"/>
                      <a:ext cx="3200729" cy="170477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71" name="矩形 70">
                      <a:extLst>
                        <a:ext uri="{FF2B5EF4-FFF2-40B4-BE49-F238E27FC236}">
                          <a16:creationId xmlns:a16="http://schemas.microsoft.com/office/drawing/2014/main" id="{16B29380-CC9E-CCF7-54CA-EE62584E244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86274" y="2785682"/>
                      <a:ext cx="2106179" cy="336364"/>
                    </a:xfrm>
                    <a:prstGeom prst="rect">
                      <a:avLst/>
                    </a:prstGeom>
                    <a:blipFill dpi="0" rotWithShape="1">
                      <a:blip r:embed="rId3">
                        <a:alphaModFix amt="73000"/>
                      </a:blip>
                      <a:srcRect/>
                      <a:stretch>
                        <a:fillRect l="-20133" r="-29995"/>
                      </a:stretch>
                    </a:blip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72" name="直接箭头连接符 71">
                      <a:extLst>
                        <a:ext uri="{FF2B5EF4-FFF2-40B4-BE49-F238E27FC236}">
                          <a16:creationId xmlns:a16="http://schemas.microsoft.com/office/drawing/2014/main" id="{BC67BE27-484F-18DB-6A22-37D19B59D362}"/>
                        </a:ext>
                      </a:extLst>
                    </p:cNvPr>
                    <p:cNvCxnSpPr>
                      <a:stCxn id="57" idx="3"/>
                    </p:cNvCxnSpPr>
                    <p:nvPr/>
                  </p:nvCxnSpPr>
                  <p:spPr>
                    <a:xfrm>
                      <a:off x="1100318" y="2938983"/>
                      <a:ext cx="443889" cy="0"/>
                    </a:xfrm>
                    <a:prstGeom prst="straightConnector1">
                      <a:avLst/>
                    </a:prstGeom>
                    <a:ln w="25400">
                      <a:solidFill>
                        <a:srgbClr val="18750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直接连接符 72">
                      <a:extLst>
                        <a:ext uri="{FF2B5EF4-FFF2-40B4-BE49-F238E27FC236}">
                          <a16:creationId xmlns:a16="http://schemas.microsoft.com/office/drawing/2014/main" id="{5C7EC951-BEC4-11F4-3174-516289CF2C6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331640" y="2181442"/>
                      <a:ext cx="0" cy="580818"/>
                    </a:xfrm>
                    <a:prstGeom prst="line">
                      <a:avLst/>
                    </a:prstGeom>
                    <a:ln w="254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直接连接符 73">
                      <a:extLst>
                        <a:ext uri="{FF2B5EF4-FFF2-40B4-BE49-F238E27FC236}">
                          <a16:creationId xmlns:a16="http://schemas.microsoft.com/office/drawing/2014/main" id="{A65F8372-8B52-4427-83DE-2258DA5EEC3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331640" y="3122046"/>
                      <a:ext cx="0" cy="811010"/>
                    </a:xfrm>
                    <a:prstGeom prst="line">
                      <a:avLst/>
                    </a:prstGeom>
                    <a:ln w="254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直接连接符 74">
                      <a:extLst>
                        <a:ext uri="{FF2B5EF4-FFF2-40B4-BE49-F238E27FC236}">
                          <a16:creationId xmlns:a16="http://schemas.microsoft.com/office/drawing/2014/main" id="{FA5C70E1-0B17-712D-B6C4-42CB28A950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11960" y="2204864"/>
                      <a:ext cx="0" cy="557396"/>
                    </a:xfrm>
                    <a:prstGeom prst="line">
                      <a:avLst/>
                    </a:prstGeom>
                    <a:ln w="254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直接连接符 75">
                      <a:extLst>
                        <a:ext uri="{FF2B5EF4-FFF2-40B4-BE49-F238E27FC236}">
                          <a16:creationId xmlns:a16="http://schemas.microsoft.com/office/drawing/2014/main" id="{5E5D4545-CA8D-FE9E-F43A-97EAC1BA814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11960" y="3122046"/>
                      <a:ext cx="0" cy="811010"/>
                    </a:xfrm>
                    <a:prstGeom prst="line">
                      <a:avLst/>
                    </a:prstGeom>
                    <a:ln w="254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7" name="矩形 76">
                      <a:extLst>
                        <a:ext uri="{FF2B5EF4-FFF2-40B4-BE49-F238E27FC236}">
                          <a16:creationId xmlns:a16="http://schemas.microsoft.com/office/drawing/2014/main" id="{00BE7AB3-F58C-BD8F-2360-80E32E736A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0801" y="1642188"/>
                      <a:ext cx="161328" cy="808685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  <a:effectLst>
                      <a:outerShdw blurRad="50800" dist="38100" dir="10800000" algn="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61" name="直接箭头连接符 60">
                    <a:extLst>
                      <a:ext uri="{FF2B5EF4-FFF2-40B4-BE49-F238E27FC236}">
                        <a16:creationId xmlns:a16="http://schemas.microsoft.com/office/drawing/2014/main" id="{1DBAF1C1-4686-3E1E-3488-BEAB3723B85E}"/>
                      </a:ext>
                    </a:extLst>
                  </p:cNvPr>
                  <p:cNvCxnSpPr>
                    <a:stCxn id="62" idx="3"/>
                  </p:cNvCxnSpPr>
                  <p:nvPr/>
                </p:nvCxnSpPr>
                <p:spPr>
                  <a:xfrm>
                    <a:off x="2259946" y="2721993"/>
                    <a:ext cx="151816" cy="0"/>
                  </a:xfrm>
                  <a:prstGeom prst="straightConnector1">
                    <a:avLst/>
                  </a:prstGeom>
                  <a:ln w="2222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TextBox 20">
                    <a:extLst>
                      <a:ext uri="{FF2B5EF4-FFF2-40B4-BE49-F238E27FC236}">
                        <a16:creationId xmlns:a16="http://schemas.microsoft.com/office/drawing/2014/main" id="{180756A2-AFD2-5B21-635B-69DB482139BB}"/>
                      </a:ext>
                    </a:extLst>
                  </p:cNvPr>
                  <p:cNvSpPr txBox="1"/>
                  <p:nvPr/>
                </p:nvSpPr>
                <p:spPr>
                  <a:xfrm>
                    <a:off x="1347742" y="2496570"/>
                    <a:ext cx="912204" cy="45084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CN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CM vacuum chamber</a:t>
                    </a:r>
                    <a:endParaRPr lang="zh-CN" altLang="en-US" sz="16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3" name="TextBox 21">
                    <a:extLst>
                      <a:ext uri="{FF2B5EF4-FFF2-40B4-BE49-F238E27FC236}">
                        <a16:creationId xmlns:a16="http://schemas.microsoft.com/office/drawing/2014/main" id="{E46BAC0B-3D89-9ED8-46E3-CD0A513C7B3D}"/>
                      </a:ext>
                    </a:extLst>
                  </p:cNvPr>
                  <p:cNvSpPr txBox="1"/>
                  <p:nvPr/>
                </p:nvSpPr>
                <p:spPr>
                  <a:xfrm>
                    <a:off x="1424674" y="2002579"/>
                    <a:ext cx="1002772" cy="26101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CN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Helium jacket</a:t>
                    </a:r>
                    <a:endParaRPr lang="zh-CN" altLang="en-US" sz="16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64" name="直接箭头连接符 63">
                    <a:extLst>
                      <a:ext uri="{FF2B5EF4-FFF2-40B4-BE49-F238E27FC236}">
                        <a16:creationId xmlns:a16="http://schemas.microsoft.com/office/drawing/2014/main" id="{9048D80A-FFD6-5910-DBDC-BD6FE65351C6}"/>
                      </a:ext>
                    </a:extLst>
                  </p:cNvPr>
                  <p:cNvCxnSpPr/>
                  <p:nvPr/>
                </p:nvCxnSpPr>
                <p:spPr>
                  <a:xfrm>
                    <a:off x="2235367" y="2247969"/>
                    <a:ext cx="577538" cy="497515"/>
                  </a:xfrm>
                  <a:prstGeom prst="straightConnector1">
                    <a:avLst/>
                  </a:prstGeom>
                  <a:ln w="2222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TextBox 23">
                    <a:extLst>
                      <a:ext uri="{FF2B5EF4-FFF2-40B4-BE49-F238E27FC236}">
                        <a16:creationId xmlns:a16="http://schemas.microsoft.com/office/drawing/2014/main" id="{05A42FD8-6C73-B1A4-8D5F-EDD4185501D3}"/>
                      </a:ext>
                    </a:extLst>
                  </p:cNvPr>
                  <p:cNvSpPr txBox="1"/>
                  <p:nvPr/>
                </p:nvSpPr>
                <p:spPr>
                  <a:xfrm>
                    <a:off x="3881389" y="2023828"/>
                    <a:ext cx="1218408" cy="26101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CN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RF input</a:t>
                    </a:r>
                    <a:endParaRPr lang="zh-CN" altLang="en-US" sz="16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66" name="直接箭头连接符 65">
                    <a:extLst>
                      <a:ext uri="{FF2B5EF4-FFF2-40B4-BE49-F238E27FC236}">
                        <a16:creationId xmlns:a16="http://schemas.microsoft.com/office/drawing/2014/main" id="{5925E6B4-6A2F-255E-5239-807120F03755}"/>
                      </a:ext>
                    </a:extLst>
                  </p:cNvPr>
                  <p:cNvCxnSpPr>
                    <a:stCxn id="58" idx="2"/>
                  </p:cNvCxnSpPr>
                  <p:nvPr/>
                </p:nvCxnSpPr>
                <p:spPr>
                  <a:xfrm>
                    <a:off x="3381412" y="2247969"/>
                    <a:ext cx="355964" cy="316935"/>
                  </a:xfrm>
                  <a:prstGeom prst="straightConnector1">
                    <a:avLst/>
                  </a:prstGeom>
                  <a:ln w="2222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25">
                    <a:extLst>
                      <a:ext uri="{FF2B5EF4-FFF2-40B4-BE49-F238E27FC236}">
                        <a16:creationId xmlns:a16="http://schemas.microsoft.com/office/drawing/2014/main" id="{E93191DA-484E-D2E7-99E9-96E844D077C8}"/>
                      </a:ext>
                    </a:extLst>
                  </p:cNvPr>
                  <p:cNvSpPr txBox="1"/>
                  <p:nvPr/>
                </p:nvSpPr>
                <p:spPr>
                  <a:xfrm>
                    <a:off x="2110527" y="1997470"/>
                    <a:ext cx="1218408" cy="26101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altLang="zh-CN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Cavity</a:t>
                    </a:r>
                    <a:endParaRPr lang="zh-CN" altLang="en-US" sz="16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68" name="直接箭头连接符 67">
                    <a:extLst>
                      <a:ext uri="{FF2B5EF4-FFF2-40B4-BE49-F238E27FC236}">
                        <a16:creationId xmlns:a16="http://schemas.microsoft.com/office/drawing/2014/main" id="{BB2C74B1-B597-7E91-8ADD-C78F207C8444}"/>
                      </a:ext>
                    </a:extLst>
                  </p:cNvPr>
                  <p:cNvCxnSpPr>
                    <a:stCxn id="67" idx="2"/>
                  </p:cNvCxnSpPr>
                  <p:nvPr/>
                </p:nvCxnSpPr>
                <p:spPr>
                  <a:xfrm>
                    <a:off x="2719731" y="2258486"/>
                    <a:ext cx="507286" cy="456475"/>
                  </a:xfrm>
                  <a:prstGeom prst="straightConnector1">
                    <a:avLst/>
                  </a:prstGeom>
                  <a:ln w="2222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TextBox 15">
                  <a:extLst>
                    <a:ext uri="{FF2B5EF4-FFF2-40B4-BE49-F238E27FC236}">
                      <a16:creationId xmlns:a16="http://schemas.microsoft.com/office/drawing/2014/main" id="{52C9818C-37B5-EE47-D0B4-935DDDE2C4F1}"/>
                    </a:ext>
                  </a:extLst>
                </p:cNvPr>
                <p:cNvSpPr txBox="1"/>
                <p:nvPr/>
              </p:nvSpPr>
              <p:spPr>
                <a:xfrm>
                  <a:off x="842881" y="3213377"/>
                  <a:ext cx="755765" cy="2610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Beam</a:t>
                  </a:r>
                  <a:endParaRPr lang="zh-CN" altLang="en-US" sz="1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8" name="TextBox 16">
                  <a:extLst>
                    <a:ext uri="{FF2B5EF4-FFF2-40B4-BE49-F238E27FC236}">
                      <a16:creationId xmlns:a16="http://schemas.microsoft.com/office/drawing/2014/main" id="{B602E949-7F7C-ECC5-D4A6-88506148DA05}"/>
                    </a:ext>
                  </a:extLst>
                </p:cNvPr>
                <p:cNvSpPr txBox="1"/>
                <p:nvPr/>
              </p:nvSpPr>
              <p:spPr>
                <a:xfrm>
                  <a:off x="2190416" y="2031816"/>
                  <a:ext cx="1218408" cy="2610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zh-CN" sz="1600" dirty="0" err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LHe</a:t>
                  </a:r>
                  <a:endParaRPr lang="zh-CN" altLang="en-US" sz="1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59" name="直接箭头连接符 58">
                  <a:extLst>
                    <a:ext uri="{FF2B5EF4-FFF2-40B4-BE49-F238E27FC236}">
                      <a16:creationId xmlns:a16="http://schemas.microsoft.com/office/drawing/2014/main" id="{95697E04-F9B2-CDD2-D9E0-DA8444417544}"/>
                    </a:ext>
                  </a:extLst>
                </p:cNvPr>
                <p:cNvCxnSpPr>
                  <a:stCxn id="65" idx="2"/>
                </p:cNvCxnSpPr>
                <p:nvPr/>
              </p:nvCxnSpPr>
              <p:spPr>
                <a:xfrm>
                  <a:off x="3908801" y="2329708"/>
                  <a:ext cx="505348" cy="366570"/>
                </a:xfrm>
                <a:prstGeom prst="straightConnector1">
                  <a:avLst/>
                </a:prstGeom>
                <a:ln w="2222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96DD402B-C7D1-0AE2-3D2A-3DFE3B6A5BBE}"/>
                  </a:ext>
                </a:extLst>
              </p:cNvPr>
              <p:cNvSpPr/>
              <p:nvPr/>
            </p:nvSpPr>
            <p:spPr>
              <a:xfrm>
                <a:off x="7055847" y="4273187"/>
                <a:ext cx="191937" cy="169277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TextBox 13">
                <a:extLst>
                  <a:ext uri="{FF2B5EF4-FFF2-40B4-BE49-F238E27FC236}">
                    <a16:creationId xmlns:a16="http://schemas.microsoft.com/office/drawing/2014/main" id="{BC4CC7B7-543C-A20C-5ABF-D72033B2597C}"/>
                  </a:ext>
                </a:extLst>
              </p:cNvPr>
              <p:cNvSpPr txBox="1"/>
              <p:nvPr/>
            </p:nvSpPr>
            <p:spPr>
              <a:xfrm>
                <a:off x="983261" y="3953289"/>
                <a:ext cx="1872208" cy="783259"/>
              </a:xfrm>
              <a:prstGeom prst="rect">
                <a:avLst/>
              </a:prstGeom>
              <a:noFill/>
              <a:ln>
                <a:solidFill>
                  <a:srgbClr val="BD9B5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Material: Nb</a:t>
                </a:r>
              </a:p>
              <a:p>
                <a:r>
                  <a:rPr lang="en-US" altLang="zh-CN" sz="1400" i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en-US" altLang="zh-CN" sz="1400" baseline="-25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240 </a:t>
                </a:r>
                <a:r>
                  <a:rPr lang="en-US" altLang="zh-CN" sz="1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mT</a:t>
                </a:r>
                <a:endParaRPr lang="en-US" altLang="zh-CN" sz="1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altLang="zh-CN" sz="1400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altLang="zh-CN" sz="1400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9.2 K</a:t>
                </a:r>
              </a:p>
            </p:txBody>
          </p:sp>
        </p:grp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4AFE8E7C-4157-5E09-2B37-099DE803BE4F}"/>
                </a:ext>
              </a:extLst>
            </p:cNvPr>
            <p:cNvCxnSpPr/>
            <p:nvPr/>
          </p:nvCxnSpPr>
          <p:spPr>
            <a:xfrm flipV="1">
              <a:off x="5482798" y="5589240"/>
              <a:ext cx="799909" cy="1351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472FAA8F-D2AD-E67C-4D1C-70C7FD227284}"/>
                </a:ext>
              </a:extLst>
            </p:cNvPr>
            <p:cNvCxnSpPr/>
            <p:nvPr/>
          </p:nvCxnSpPr>
          <p:spPr>
            <a:xfrm>
              <a:off x="5482798" y="5885086"/>
              <a:ext cx="755440" cy="7677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113">
            <a:extLst>
              <a:ext uri="{FF2B5EF4-FFF2-40B4-BE49-F238E27FC236}">
                <a16:creationId xmlns:a16="http://schemas.microsoft.com/office/drawing/2014/main" id="{390C8403-3F5C-F860-0B95-4004B8FDE798}"/>
              </a:ext>
            </a:extLst>
          </p:cNvPr>
          <p:cNvSpPr txBox="1"/>
          <p:nvPr/>
        </p:nvSpPr>
        <p:spPr>
          <a:xfrm>
            <a:off x="6361647" y="4964152"/>
            <a:ext cx="107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Aperture </a:t>
            </a:r>
            <a:r>
              <a:rPr lang="en-US" altLang="zh-CN" sz="1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zh-CN" altLang="en-US" sz="14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FE235792-8673-50CB-9195-876D3FCEA391}"/>
              </a:ext>
            </a:extLst>
          </p:cNvPr>
          <p:cNvGrpSpPr/>
          <p:nvPr/>
        </p:nvGrpSpPr>
        <p:grpSpPr>
          <a:xfrm>
            <a:off x="533454" y="1570521"/>
            <a:ext cx="3019881" cy="1819021"/>
            <a:chOff x="364898" y="1552592"/>
            <a:chExt cx="2871053" cy="1819021"/>
          </a:xfrm>
        </p:grpSpPr>
        <p:pic>
          <p:nvPicPr>
            <p:cNvPr id="80" name="Picture 1">
              <a:extLst>
                <a:ext uri="{FF2B5EF4-FFF2-40B4-BE49-F238E27FC236}">
                  <a16:creationId xmlns:a16="http://schemas.microsoft.com/office/drawing/2014/main" id="{03F94138-0C86-6927-5A35-AABFCE14C6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07"/>
            <a:stretch/>
          </p:blipFill>
          <p:spPr bwMode="auto">
            <a:xfrm>
              <a:off x="364898" y="1571613"/>
              <a:ext cx="2871053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1" name="TextBox 114">
              <a:extLst>
                <a:ext uri="{FF2B5EF4-FFF2-40B4-BE49-F238E27FC236}">
                  <a16:creationId xmlns:a16="http://schemas.microsoft.com/office/drawing/2014/main" id="{F1758C5D-1574-459E-1879-2D728949C625}"/>
                </a:ext>
              </a:extLst>
            </p:cNvPr>
            <p:cNvSpPr txBox="1"/>
            <p:nvPr/>
          </p:nvSpPr>
          <p:spPr>
            <a:xfrm>
              <a:off x="364898" y="1552592"/>
              <a:ext cx="1197763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Cryo</a:t>
              </a:r>
              <a:r>
                <a:rPr lang="en-US" altLang="zh-CN" sz="1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. system</a:t>
              </a:r>
              <a:endParaRPr lang="zh-CN" altLang="en-US" sz="1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19F13B20-EB81-2FB6-78FD-F911EBC4E3B2}"/>
              </a:ext>
            </a:extLst>
          </p:cNvPr>
          <p:cNvGrpSpPr/>
          <p:nvPr/>
        </p:nvGrpSpPr>
        <p:grpSpPr>
          <a:xfrm>
            <a:off x="4345423" y="1620221"/>
            <a:ext cx="2320141" cy="1800000"/>
            <a:chOff x="3861528" y="1602292"/>
            <a:chExt cx="2320141" cy="1800000"/>
          </a:xfrm>
        </p:grpSpPr>
        <p:pic>
          <p:nvPicPr>
            <p:cNvPr id="83" name="Picture 2">
              <a:extLst>
                <a:ext uri="{FF2B5EF4-FFF2-40B4-BE49-F238E27FC236}">
                  <a16:creationId xmlns:a16="http://schemas.microsoft.com/office/drawing/2014/main" id="{359AE689-2361-0CA9-A745-84AF2F5EB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" t="2920"/>
            <a:stretch/>
          </p:blipFill>
          <p:spPr bwMode="auto">
            <a:xfrm>
              <a:off x="3861528" y="1602292"/>
              <a:ext cx="2320141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4" name="TextBox 115">
              <a:extLst>
                <a:ext uri="{FF2B5EF4-FFF2-40B4-BE49-F238E27FC236}">
                  <a16:creationId xmlns:a16="http://schemas.microsoft.com/office/drawing/2014/main" id="{9627B9A1-3304-43F7-1050-A1EABEDD8FDA}"/>
                </a:ext>
              </a:extLst>
            </p:cNvPr>
            <p:cNvSpPr txBox="1"/>
            <p:nvPr/>
          </p:nvSpPr>
          <p:spPr>
            <a:xfrm>
              <a:off x="3864265" y="1602292"/>
              <a:ext cx="1334775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RF Amplifier</a:t>
              </a:r>
              <a:endParaRPr lang="zh-CN" altLang="en-US" sz="1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5" name="TextBox 116">
            <a:extLst>
              <a:ext uri="{FF2B5EF4-FFF2-40B4-BE49-F238E27FC236}">
                <a16:creationId xmlns:a16="http://schemas.microsoft.com/office/drawing/2014/main" id="{392FF525-5EF1-9692-8A7D-FA835B4954B4}"/>
              </a:ext>
            </a:extLst>
          </p:cNvPr>
          <p:cNvSpPr txBox="1"/>
          <p:nvPr/>
        </p:nvSpPr>
        <p:spPr>
          <a:xfrm>
            <a:off x="3186092" y="6268944"/>
            <a:ext cx="1539199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Cryomodule</a:t>
            </a:r>
            <a:endParaRPr lang="zh-CN" altLang="en-US" sz="12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122">
            <a:extLst>
              <a:ext uri="{FF2B5EF4-FFF2-40B4-BE49-F238E27FC236}">
                <a16:creationId xmlns:a16="http://schemas.microsoft.com/office/drawing/2014/main" id="{43EA08A9-61BC-8D90-BBEC-86DD20F2A08A}"/>
              </a:ext>
            </a:extLst>
          </p:cNvPr>
          <p:cNvSpPr txBox="1"/>
          <p:nvPr/>
        </p:nvSpPr>
        <p:spPr>
          <a:xfrm>
            <a:off x="7611166" y="5460244"/>
            <a:ext cx="395798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20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000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nΩ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0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CN" sz="20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~1×10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9-10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zh-CN" sz="2000" i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000" baseline="-25000" dirty="0" err="1">
                <a:latin typeface="Times New Roman" pitchFamily="18" charset="0"/>
                <a:cs typeface="Times New Roman" pitchFamily="18" charset="0"/>
              </a:rPr>
              <a:t>cavity</a:t>
            </a:r>
            <a:r>
              <a:rPr lang="en-US" altLang="zh-CN" sz="20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~ W</a:t>
            </a:r>
          </a:p>
          <a:p>
            <a:pPr algn="ctr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000" baseline="30000" dirty="0">
                <a:latin typeface="Times New Roman" pitchFamily="18" charset="0"/>
                <a:cs typeface="Times New Roman" pitchFamily="18" charset="0"/>
              </a:rPr>
              <a:t>4~5</a:t>
            </a: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times better than Cu cavity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7C8BEC21-4179-9987-9427-C4FC2D37FF45}"/>
              </a:ext>
            </a:extLst>
          </p:cNvPr>
          <p:cNvSpPr/>
          <p:nvPr/>
        </p:nvSpPr>
        <p:spPr>
          <a:xfrm>
            <a:off x="7217588" y="855999"/>
            <a:ext cx="4939359" cy="301813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</a:rPr>
              <a:t>SRF benefits:</a:t>
            </a:r>
            <a:endParaRPr lang="en-US" altLang="zh-CN" i="1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</a:rPr>
              <a:t>Extremely high energy efficiency</a:t>
            </a:r>
          </a:p>
          <a:p>
            <a:pPr algn="just"/>
            <a:r>
              <a:rPr lang="en-US" altLang="zh-CN" sz="1700" dirty="0">
                <a:solidFill>
                  <a:schemeClr val="tx1"/>
                </a:solidFill>
              </a:rPr>
              <a:t>               </a:t>
            </a:r>
            <a:r>
              <a:rPr lang="en-US" altLang="zh-CN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RF </a:t>
            </a:r>
            <a:r>
              <a:rPr lang="en-US" altLang="zh-C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≈ </a:t>
            </a:r>
            <a:r>
              <a:rPr lang="en-US" altLang="zh-CN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beam</a:t>
            </a:r>
            <a:r>
              <a:rPr lang="en-US" altLang="zh-C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zh-CN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cavity</a:t>
            </a:r>
            <a:endParaRPr lang="en-US" altLang="zh-CN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2400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1600" baseline="-25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beam</a:t>
            </a:r>
            <a:r>
              <a:rPr lang="en-US" altLang="zh-C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16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RF </a:t>
            </a:r>
            <a:r>
              <a:rPr lang="en-US" altLang="zh-C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&gt;99% for </a:t>
            </a:r>
            <a:r>
              <a:rPr lang="en-US" altLang="zh-CN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cw</a:t>
            </a:r>
            <a:r>
              <a:rPr lang="en-US" altLang="zh-C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machine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</a:rPr>
              <a:t>Large aperture </a:t>
            </a:r>
            <a:r>
              <a:rPr lang="en-US" altLang="zh-CN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zh-CN" alt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2400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Large opening for beam halo, reduce beam loss</a:t>
            </a:r>
          </a:p>
          <a:p>
            <a:pPr marL="32400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Low beam-cavity interaction, increase</a:t>
            </a:r>
            <a:r>
              <a:rPr lang="zh-CN" alt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beam quality</a:t>
            </a:r>
          </a:p>
        </p:txBody>
      </p:sp>
    </p:spTree>
    <p:extLst>
      <p:ext uri="{BB962C8B-B14F-4D97-AF65-F5344CB8AC3E}">
        <p14:creationId xmlns:p14="http://schemas.microsoft.com/office/powerpoint/2010/main" val="16199032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1CD50-C4AD-48E4-1654-D2EEE7C25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54C4FD-32E8-592E-758D-017BC75CB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 beyond Nb – IHEP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B6AFF55-09BB-1CE2-51F6-B722660EB6CD}"/>
              </a:ext>
            </a:extLst>
          </p:cNvPr>
          <p:cNvSpPr txBox="1"/>
          <p:nvPr/>
        </p:nvSpPr>
        <p:spPr>
          <a:xfrm>
            <a:off x="1435100" y="6161749"/>
            <a:ext cx="1537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Sha, TTC2024 ESS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6B3D88-F4E4-44D3-0951-7FE3576339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1159959"/>
            <a:ext cx="3211655" cy="24087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B99748-C0B1-07BF-F7B5-4E5551E8D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709" y="3620188"/>
            <a:ext cx="3891426" cy="27964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44089AA-4E70-B441-BBDB-9F6D802840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0"/>
          <a:stretch/>
        </p:blipFill>
        <p:spPr>
          <a:xfrm>
            <a:off x="382445" y="1007853"/>
            <a:ext cx="3833955" cy="24211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89585DD-1F59-DFEA-E175-43E52BD69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45" y="3341988"/>
            <a:ext cx="3776970" cy="27964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A89ADAD-0CE7-873E-5711-35CBBBB83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728" y="1007853"/>
            <a:ext cx="3744874" cy="258959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289343-62AB-54B9-9325-DB7DC0464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728" y="3648934"/>
            <a:ext cx="3744874" cy="274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82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E228F-557C-8728-CB13-65311B6C3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717E1B-AE52-D48B-C623-A4B99D0C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 beyond Nb – SARI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7369B97-6C5D-66DC-DC3F-5710D02E3107}"/>
              </a:ext>
            </a:extLst>
          </p:cNvPr>
          <p:cNvSpPr txBox="1"/>
          <p:nvPr/>
        </p:nvSpPr>
        <p:spPr>
          <a:xfrm>
            <a:off x="1536700" y="6139600"/>
            <a:ext cx="1654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Zong, TTC2024 ESS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7BC0BA5-AA1F-98BD-2152-74236A238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39"/>
          <a:stretch/>
        </p:blipFill>
        <p:spPr>
          <a:xfrm>
            <a:off x="1193800" y="1142350"/>
            <a:ext cx="5930900" cy="44454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6490DB1-32D4-8D4F-FA5B-B94D976A9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786400"/>
            <a:ext cx="4013200" cy="3009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7B71C4-6028-6BF0-ABE5-880630CD3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3613639"/>
            <a:ext cx="4013200" cy="3009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A1B6F8-3D84-439A-F9CF-709FCBA2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500" y="1036855"/>
            <a:ext cx="2036240" cy="9022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8B69CB-0E5E-C387-B630-5C02EEF15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717" y="3853938"/>
            <a:ext cx="2275183" cy="7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73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298FE-D8BC-B84E-C8E8-7AB330CB3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6DA78-C792-F5D6-4C6B-B29838D1D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Nb/Cu</a:t>
            </a:r>
            <a:endParaRPr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769F42EC-93C1-999C-EFE4-874157A2D6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1980s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composite material and thin film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1B157E-979B-0DB9-A0FA-947201D0A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09" y="1628774"/>
            <a:ext cx="3024391" cy="447328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F93AC58-B3CF-ABA2-A2B7-EFD6CB95C977}"/>
              </a:ext>
            </a:extLst>
          </p:cNvPr>
          <p:cNvSpPr txBox="1"/>
          <p:nvPr/>
        </p:nvSpPr>
        <p:spPr>
          <a:xfrm>
            <a:off x="858182" y="6038749"/>
            <a:ext cx="10230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JAERI 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118BCCE-1FBA-9764-ADBB-95C2CC420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66" y="1284740"/>
            <a:ext cx="5800725" cy="454342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E38D421-48A0-17B2-7AED-C9569364D40B}"/>
              </a:ext>
            </a:extLst>
          </p:cNvPr>
          <p:cNvSpPr txBox="1"/>
          <p:nvPr/>
        </p:nvSpPr>
        <p:spPr>
          <a:xfrm>
            <a:off x="9215822" y="6001701"/>
            <a:ext cx="21249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Suehiro Takeuchi, SRF’87</a:t>
            </a:r>
            <a:endParaRPr lang="zh-CN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61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7D133-723B-C62C-2705-7F745F816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D8D9F-D9A9-B1C4-E439-4999D9051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Nb/Cu</a:t>
            </a:r>
            <a:endParaRPr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723AAC94-FEAE-4CA9-BA0A-D66A5283A3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composite materials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298DE3B-73C1-9EA7-D069-175C3DDBD6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1" y="1208728"/>
            <a:ext cx="2990933" cy="20178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2E2721-9406-0C8D-63F0-36119EA6D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1" y="3301408"/>
            <a:ext cx="3040800" cy="238585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0B26514-C662-43EA-FCC6-8027ADA1A6AA}"/>
              </a:ext>
            </a:extLst>
          </p:cNvPr>
          <p:cNvSpPr/>
          <p:nvPr/>
        </p:nvSpPr>
        <p:spPr>
          <a:xfrm>
            <a:off x="143081" y="5856736"/>
            <a:ext cx="429969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HWR Cu/Nb composite cavity</a:t>
            </a:r>
            <a:endParaRPr lang="zh-CN" altLang="en-US" sz="16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D391E52-859A-C78E-6ED3-771DC21D05F2}"/>
              </a:ext>
            </a:extLst>
          </p:cNvPr>
          <p:cNvGrpSpPr/>
          <p:nvPr/>
        </p:nvGrpSpPr>
        <p:grpSpPr>
          <a:xfrm>
            <a:off x="5283213" y="3330952"/>
            <a:ext cx="4120994" cy="3061308"/>
            <a:chOff x="243722" y="3813255"/>
            <a:chExt cx="3605014" cy="25894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DC419A7-19FE-83F9-E1EE-7AF7F45C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t="9084" r="4418" b="6774"/>
            <a:stretch/>
          </p:blipFill>
          <p:spPr>
            <a:xfrm>
              <a:off x="243722" y="3813255"/>
              <a:ext cx="3605014" cy="233560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38EFAB45-FC6F-88D0-60B8-687893CBF3FB}"/>
                    </a:ext>
                  </a:extLst>
                </p:cNvPr>
                <p:cNvSpPr/>
                <p:nvPr/>
              </p:nvSpPr>
              <p:spPr>
                <a:xfrm>
                  <a:off x="689091" y="6097632"/>
                  <a:ext cx="2755246" cy="3050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200" kern="1200">
                      <a:solidFill>
                        <a:srgbClr val="A5002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200" kern="1200">
                      <a:solidFill>
                        <a:srgbClr val="A5002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200" kern="1200">
                      <a:solidFill>
                        <a:srgbClr val="A5002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200" kern="1200">
                      <a:solidFill>
                        <a:srgbClr val="A5002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200" kern="1200">
                      <a:solidFill>
                        <a:srgbClr val="A5002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sz="2200" kern="1200">
                      <a:solidFill>
                        <a:srgbClr val="A5002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sz="2200" kern="1200">
                      <a:solidFill>
                        <a:srgbClr val="A5002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sz="2200" kern="1200">
                      <a:solidFill>
                        <a:srgbClr val="A5002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sz="2200" kern="1200">
                      <a:solidFill>
                        <a:srgbClr val="A50021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defRPr>
                  </a:lvl9pPr>
                </a:lstStyle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600" i="1">
                              <a:solidFill>
                                <a:srgbClr val="00338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>
                              <a:solidFill>
                                <a:srgbClr val="00338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1600">
                              <a:solidFill>
                                <a:srgbClr val="00338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altLang="zh-CN" sz="1600" dirty="0">
                      <a:solidFill>
                        <a:srgbClr val="00338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vs.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sz="1600" i="1">
                              <a:solidFill>
                                <a:srgbClr val="00338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>
                              <a:solidFill>
                                <a:srgbClr val="00338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1600">
                              <a:solidFill>
                                <a:srgbClr val="00338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𝑝𝑘</m:t>
                          </m:r>
                        </m:sub>
                      </m:sSub>
                    </m:oMath>
                  </a14:m>
                  <a:r>
                    <a:rPr lang="en-US" altLang="zh-CN" sz="1600" dirty="0">
                      <a:solidFill>
                        <a:srgbClr val="00338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at 4.2 K</a:t>
                  </a:r>
                  <a:endParaRPr lang="zh-CN" altLang="en-US" sz="1600" dirty="0">
                    <a:solidFill>
                      <a:srgbClr val="00338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38EFAB45-FC6F-88D0-60B8-687893CBF3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091" y="6097632"/>
                  <a:ext cx="2755246" cy="305023"/>
                </a:xfrm>
                <a:prstGeom prst="rect">
                  <a:avLst/>
                </a:prstGeom>
                <a:blipFill>
                  <a:blip r:embed="rId5"/>
                  <a:stretch>
                    <a:fillRect t="-5000" b="-1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352B685-1294-372E-4896-5EB644E2461A}"/>
              </a:ext>
            </a:extLst>
          </p:cNvPr>
          <p:cNvGrpSpPr/>
          <p:nvPr/>
        </p:nvGrpSpPr>
        <p:grpSpPr>
          <a:xfrm>
            <a:off x="4837453" y="957423"/>
            <a:ext cx="5372597" cy="2438435"/>
            <a:chOff x="5603044" y="793455"/>
            <a:chExt cx="5372597" cy="2438435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E487853-683E-AACE-261F-D82618E79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5465"/>
            <a:stretch/>
          </p:blipFill>
          <p:spPr>
            <a:xfrm>
              <a:off x="5788510" y="793455"/>
              <a:ext cx="4806881" cy="2044887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7C23052-BADA-3E9F-79D1-3DE4EA3BFC51}"/>
                </a:ext>
              </a:extLst>
            </p:cNvPr>
            <p:cNvSpPr/>
            <p:nvPr/>
          </p:nvSpPr>
          <p:spPr>
            <a:xfrm>
              <a:off x="5603044" y="2893336"/>
              <a:ext cx="537259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200" kern="1200">
                  <a:solidFill>
                    <a:srgbClr val="A5002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200" kern="1200">
                  <a:solidFill>
                    <a:srgbClr val="A5002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200" kern="1200">
                  <a:solidFill>
                    <a:srgbClr val="A5002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200" kern="1200">
                  <a:solidFill>
                    <a:srgbClr val="A5002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200" kern="1200">
                  <a:solidFill>
                    <a:srgbClr val="A5002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sz="2200" kern="1200">
                  <a:solidFill>
                    <a:srgbClr val="A5002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sz="2200" kern="1200">
                  <a:solidFill>
                    <a:srgbClr val="A5002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sz="2200" kern="1200">
                  <a:solidFill>
                    <a:srgbClr val="A5002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sz="2200" kern="1200">
                  <a:solidFill>
                    <a:srgbClr val="A5002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pPr algn="ctr"/>
              <a:r>
                <a:rPr lang="en-US" altLang="zh-CN" sz="1600" dirty="0">
                  <a:solidFill>
                    <a:srgbClr val="0033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assembled 9 HWR010 Cu/Nb cavities string</a:t>
              </a:r>
              <a:endParaRPr lang="zh-CN" altLang="en-US" sz="16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0369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214F2-95BA-E8DA-301A-371DADE25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61C86C-0A4F-3B7A-64B1-4A6CC6EAB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Nb/Cu</a:t>
            </a:r>
            <a:endParaRPr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73D0BD60-FD20-A3F0-9C58-9668F8453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 magnetron sputtering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Cost-saving and performance improving: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5A0DAF-9A80-03CA-80B3-0DBA3B782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36" y="1704109"/>
            <a:ext cx="3433518" cy="47382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5888B0-E4A3-9A06-0F73-A4B96297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6882" y="369826"/>
            <a:ext cx="2659886" cy="37580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E1A001-4F02-CF62-4C40-D881958E5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45295" y="2808955"/>
            <a:ext cx="3057098" cy="41321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9E8910-BFE5-05FB-3A7F-4B97F87B0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826" y="2248848"/>
            <a:ext cx="313372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319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D982A-3345-26A2-4D4F-4A98FED9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B5179E-A7EF-CE94-472C-D3F8BD125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Nb/Cu</a:t>
            </a:r>
            <a:endParaRPr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C1C2E58A-C334-9306-D559-F2797F945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QWR cavities: PKU, INFN &amp; CERN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129B1CB-F43B-9E71-A122-5581662A2A01}"/>
              </a:ext>
            </a:extLst>
          </p:cNvPr>
          <p:cNvSpPr txBox="1"/>
          <p:nvPr/>
        </p:nvSpPr>
        <p:spPr>
          <a:xfrm>
            <a:off x="1377664" y="5810784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PKU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F3D073B-0B3B-4D8D-ED7C-01F564EC0311}"/>
              </a:ext>
            </a:extLst>
          </p:cNvPr>
          <p:cNvSpPr txBox="1"/>
          <p:nvPr/>
        </p:nvSpPr>
        <p:spPr>
          <a:xfrm>
            <a:off x="9215822" y="6001701"/>
            <a:ext cx="212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HIE-ISOLDE</a:t>
            </a:r>
            <a:endParaRPr lang="zh-CN" altLang="en-US" sz="1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98A0AE9-B77A-886B-82C8-76BEF09F0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833" y="918905"/>
            <a:ext cx="2786434" cy="43379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D3A546-9049-B16F-A221-A2D6A09F9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715" y="2893313"/>
            <a:ext cx="4420390" cy="30789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4041B0E-1159-5974-8A51-53D1F232B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2" y="1572279"/>
            <a:ext cx="3920447" cy="25411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B001EB-11E1-63F6-C574-D65F6DEEE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657" y="1175753"/>
            <a:ext cx="2491220" cy="24692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06428B8-02C8-8E3A-8247-707E1F244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543" y="3653311"/>
            <a:ext cx="3943782" cy="228578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64B3F6B-E893-8777-BB1B-95463B8D29B9}"/>
              </a:ext>
            </a:extLst>
          </p:cNvPr>
          <p:cNvSpPr txBox="1"/>
          <p:nvPr/>
        </p:nvSpPr>
        <p:spPr>
          <a:xfrm>
            <a:off x="5408974" y="5872339"/>
            <a:ext cx="2124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INFN</a:t>
            </a:r>
            <a:endParaRPr lang="zh-CN" altLang="en-US" sz="1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743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052CE-96CC-89B1-AFCE-6AC9047F4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61BC55-008E-0A02-F3C7-8B8BB0B95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Nb/Cu</a:t>
            </a:r>
            <a:endParaRPr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9D48C10C-9798-F0C4-97A7-314264D61B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 condensation: ECR, cathodic arc,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HiPIMS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B604804-704F-8D99-37A0-56A253F44419}"/>
              </a:ext>
            </a:extLst>
          </p:cNvPr>
          <p:cNvSpPr txBox="1"/>
          <p:nvPr/>
        </p:nvSpPr>
        <p:spPr>
          <a:xfrm>
            <a:off x="1536700" y="6139600"/>
            <a:ext cx="1571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AVMF, TTC2024 ESS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4AB490-EF22-B8ED-4A4D-3FF5D1CD7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82" y="4119143"/>
            <a:ext cx="2129684" cy="1734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4B6625C-D9DF-7F14-046A-59B891983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181" y="4119141"/>
            <a:ext cx="1817450" cy="173456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E0E037C-0CD9-0082-011B-2FB0BA670526}"/>
              </a:ext>
            </a:extLst>
          </p:cNvPr>
          <p:cNvSpPr txBox="1"/>
          <p:nvPr/>
        </p:nvSpPr>
        <p:spPr>
          <a:xfrm>
            <a:off x="807377" y="5813020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ECR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BA38B10-B940-9D49-52B4-B75D7307E857}"/>
              </a:ext>
            </a:extLst>
          </p:cNvPr>
          <p:cNvSpPr txBox="1"/>
          <p:nvPr/>
        </p:nvSpPr>
        <p:spPr>
          <a:xfrm>
            <a:off x="2595683" y="5813020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HiPIMS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2B68EE-FD1B-1879-2B43-75E28E8B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683" y="1627536"/>
            <a:ext cx="2641335" cy="23977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EC38A12-BCD1-AFEC-B520-F6BCBBDB9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08" y="1637505"/>
            <a:ext cx="2408276" cy="238837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42AEC3D-6373-286D-255F-159928F06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054" y="1872358"/>
            <a:ext cx="5838520" cy="36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226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A03BB9-AED0-1443-087D-C586F8C5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Q-slope in thin film cavities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D08E2B-4CA5-A49B-1BD7-4789CCD22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trapped flux to pair breaking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0C12BEA-B292-C135-5EF2-DE05A9978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2" y="1953491"/>
            <a:ext cx="6333731" cy="36368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C31367-5E93-7D5E-BA4F-13150C0F5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754" y="856560"/>
            <a:ext cx="5355704" cy="29361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FC25A7-FE92-5B06-247D-F6B30A3C9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754" y="3917735"/>
            <a:ext cx="5021835" cy="294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840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DDBE0-F5E2-6842-4AB5-84BAF395B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D57C8-6FFF-247E-4B52-2DCDE151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</a:t>
            </a:r>
            <a:r>
              <a:rPr lang="en-US" altLang="zh-CN" baseline="-25000" dirty="0"/>
              <a:t>3</a:t>
            </a:r>
            <a:r>
              <a:rPr lang="en-US" altLang="zh-CN" dirty="0"/>
              <a:t>Sn – tin vapor diffusion 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8FBDFE6-C833-3909-7B4D-B613C4031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492" y="4485406"/>
            <a:ext cx="8813800" cy="1879357"/>
          </a:xfrm>
          <a:prstGeom prst="rect">
            <a:avLst/>
          </a:prstGeom>
        </p:spPr>
      </p:pic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8495CDA4-C3EA-7514-AC21-F14F33F295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Resumed in 2013 at Cornell, followed worldwide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AEF020F-1B12-EB6C-DEB1-27EB50057560}"/>
              </a:ext>
            </a:extLst>
          </p:cNvPr>
          <p:cNvSpPr txBox="1"/>
          <p:nvPr/>
        </p:nvSpPr>
        <p:spPr>
          <a:xfrm>
            <a:off x="9766300" y="4067463"/>
            <a:ext cx="1494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WG2, TTC2024 ESS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4ED34E1-B367-71D5-788E-F76D1D64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443" y="1352689"/>
            <a:ext cx="3638354" cy="29425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6BC0297-64FC-855A-DFF3-A49C8935E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82" y="1409009"/>
            <a:ext cx="4686300" cy="298132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313D138-1C99-A9A7-0A49-EC40AD0FA21F}"/>
              </a:ext>
            </a:extLst>
          </p:cNvPr>
          <p:cNvSpPr txBox="1"/>
          <p:nvPr/>
        </p:nvSpPr>
        <p:spPr>
          <a:xfrm>
            <a:off x="720709" y="4159796"/>
            <a:ext cx="380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Wuppertal results from 1990s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5860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14EF7-6F29-F992-5A06-4463F5B65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14BFE3-B27C-E538-14E4-05E4A93C6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</a:t>
            </a:r>
            <a:r>
              <a:rPr lang="en-US" altLang="zh-CN" baseline="-25000" dirty="0"/>
              <a:t>3</a:t>
            </a:r>
            <a:r>
              <a:rPr lang="en-US" altLang="zh-CN" dirty="0"/>
              <a:t>Sn – tin vapor diffusion</a:t>
            </a:r>
            <a:endParaRPr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FED351F8-BC0A-0424-1E0C-8F8C58DB3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cell cavity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475D45-9485-1C3E-9BD3-6C7D8037E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3725"/>
            <a:ext cx="5052947" cy="37362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37BC0B-B03F-E842-C932-11C389179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044" y="1053991"/>
            <a:ext cx="7157873" cy="35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13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485E8-9277-A6C6-D997-D86D3F76F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57AE1A-BA9A-C277-5819-E298D4A0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are the cavities 40 years before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D70057-E9B5-B69D-8959-797712129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 at 4.2 K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1~5 × 10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&lt; 10 MV/m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processes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2BE865-14D5-5458-422D-E4496F299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451" y="692260"/>
            <a:ext cx="2545836" cy="37476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E8F55A-DC1F-5A62-A6B2-B4B2FA00F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60673" y="2982401"/>
            <a:ext cx="2536573" cy="433456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84BA42E-4DD8-519F-3B3E-3255FD2D0432}"/>
              </a:ext>
            </a:extLst>
          </p:cNvPr>
          <p:cNvSpPr txBox="1"/>
          <p:nvPr/>
        </p:nvSpPr>
        <p:spPr>
          <a:xfrm>
            <a:off x="9628959" y="170472"/>
            <a:ext cx="176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TRISTAN cavity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C620875-C556-2D98-BD68-2E4B0DDADDB2}"/>
              </a:ext>
            </a:extLst>
          </p:cNvPr>
          <p:cNvSpPr txBox="1"/>
          <p:nvPr/>
        </p:nvSpPr>
        <p:spPr>
          <a:xfrm>
            <a:off x="10584069" y="6233304"/>
            <a:ext cx="132221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/>
              <a:t>Takaaki Furuya, SRF’87</a:t>
            </a:r>
            <a:endParaRPr lang="zh-CN" altLang="en-US" sz="6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70B7715-168E-89CE-5F8F-A30A229BDE89}"/>
              </a:ext>
            </a:extLst>
          </p:cNvPr>
          <p:cNvSpPr txBox="1"/>
          <p:nvPr/>
        </p:nvSpPr>
        <p:spPr>
          <a:xfrm>
            <a:off x="1023681" y="6202526"/>
            <a:ext cx="15880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/>
              <a:t>P. Brown, EPAC1992</a:t>
            </a:r>
            <a:endParaRPr lang="zh-CN" altLang="en-US" sz="6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1812BC4-9B28-F35E-1619-B0BE590EF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835" y="1380036"/>
            <a:ext cx="2865379" cy="192102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856AD53-4F9E-3401-13FC-CCFE3E4B9E13}"/>
              </a:ext>
            </a:extLst>
          </p:cNvPr>
          <p:cNvSpPr txBox="1"/>
          <p:nvPr/>
        </p:nvSpPr>
        <p:spPr>
          <a:xfrm>
            <a:off x="7447447" y="3301065"/>
            <a:ext cx="15880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/>
              <a:t>B. Bonin, SRF’93</a:t>
            </a:r>
            <a:endParaRPr lang="zh-CN" altLang="en-US" sz="6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F48760B-C64D-7F6B-49F7-8E1BB5289DE8}"/>
              </a:ext>
            </a:extLst>
          </p:cNvPr>
          <p:cNvSpPr txBox="1"/>
          <p:nvPr/>
        </p:nvSpPr>
        <p:spPr>
          <a:xfrm>
            <a:off x="6951469" y="897382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1.5 GHz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55FD3BC5-4F69-2299-D1B6-224616501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89" y="2839628"/>
            <a:ext cx="2695831" cy="330969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1D90474-EF91-C54A-0E28-DA887DF257E1}"/>
              </a:ext>
            </a:extLst>
          </p:cNvPr>
          <p:cNvSpPr txBox="1"/>
          <p:nvPr/>
        </p:nvSpPr>
        <p:spPr>
          <a:xfrm>
            <a:off x="790707" y="2584296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 352 MHz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56F50E1-1DC2-B42F-0454-BE9A887D0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633" y="1882564"/>
            <a:ext cx="3255833" cy="4495637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3FD653D3-F1CE-DF9E-CA82-48A1ACE95E85}"/>
              </a:ext>
            </a:extLst>
          </p:cNvPr>
          <p:cNvSpPr txBox="1"/>
          <p:nvPr/>
        </p:nvSpPr>
        <p:spPr>
          <a:xfrm>
            <a:off x="3732934" y="1467333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of JLAB SRF’89 report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E7A8DD7-99D3-91C8-3B10-62D1964D19A0}"/>
              </a:ext>
            </a:extLst>
          </p:cNvPr>
          <p:cNvSpPr/>
          <p:nvPr/>
        </p:nvSpPr>
        <p:spPr bwMode="auto">
          <a:xfrm>
            <a:off x="1560840" y="5339686"/>
            <a:ext cx="1281506" cy="724452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3980E889-B5DC-E67E-68D9-BDB4744F2518}"/>
              </a:ext>
            </a:extLst>
          </p:cNvPr>
          <p:cNvSpPr/>
          <p:nvPr/>
        </p:nvSpPr>
        <p:spPr bwMode="auto">
          <a:xfrm>
            <a:off x="5520845" y="2854570"/>
            <a:ext cx="761945" cy="3378733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1F515748-E31C-D875-CD89-FFCB7F6018CC}"/>
              </a:ext>
            </a:extLst>
          </p:cNvPr>
          <p:cNvSpPr/>
          <p:nvPr/>
        </p:nvSpPr>
        <p:spPr bwMode="auto">
          <a:xfrm>
            <a:off x="9753600" y="904691"/>
            <a:ext cx="1627106" cy="1220073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84808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25BC6-8530-6264-421B-9667F3D76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</a:t>
            </a:r>
            <a:r>
              <a:rPr lang="en-US" altLang="zh-CN" baseline="-25000" dirty="0"/>
              <a:t>3</a:t>
            </a:r>
            <a:r>
              <a:rPr lang="en-US" altLang="zh-CN" dirty="0"/>
              <a:t>Sn – tin vapor diffusion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D79A7E-A987-3106-2E63-2E8A73D6C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900" y="780628"/>
            <a:ext cx="2136308" cy="27328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5AFF1C-A6B5-4C51-F7CC-CE7713556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36" y="3473285"/>
            <a:ext cx="3622142" cy="273280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ADE03BA-3AE3-AB80-33C5-97C5B20E8396}"/>
              </a:ext>
            </a:extLst>
          </p:cNvPr>
          <p:cNvSpPr txBox="1"/>
          <p:nvPr/>
        </p:nvSpPr>
        <p:spPr>
          <a:xfrm>
            <a:off x="360196" y="6165941"/>
            <a:ext cx="3886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Dong, TFSRF2024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10EC7FB4-F0C4-3CD7-FCDA-8B8A44099B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897" y="1027161"/>
            <a:ext cx="2443940" cy="479522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IHEP progresses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88B7663-6708-BBEB-0E66-67F968EC3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945" y="1367649"/>
            <a:ext cx="1565164" cy="21457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E784E1-01A2-772A-A3B3-7E9BF4BBA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860" y="1255965"/>
            <a:ext cx="6708140" cy="23912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ADEC6A1-0498-770E-C367-4F3F5FC35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227" y="3902750"/>
            <a:ext cx="7161382" cy="25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277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551BE-567E-8495-F8CE-E321E7CD4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69C3EC-38EA-EA82-AF85-48EC2D66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</a:t>
            </a:r>
            <a:r>
              <a:rPr lang="en-US" altLang="zh-CN" baseline="-25000" dirty="0"/>
              <a:t>3</a:t>
            </a:r>
            <a:r>
              <a:rPr lang="en-US" altLang="zh-CN" dirty="0"/>
              <a:t>Sn </a:t>
            </a:r>
            <a:r>
              <a:rPr lang="en-US" altLang="zh-CN" dirty="0" err="1"/>
              <a:t>LHe</a:t>
            </a:r>
            <a:r>
              <a:rPr lang="en-US" altLang="zh-CN" dirty="0"/>
              <a:t>-free machine </a:t>
            </a:r>
            <a:endParaRPr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A60F3FD-6AD6-F626-E5D7-FC86F1456B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 progress rapidly before 2020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 reached ~20 MV/m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for 4K operation and conduction cooled machine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5A54776-AF3F-B08F-359C-6F513AA8A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75" y="2185629"/>
            <a:ext cx="5692812" cy="3643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D1120-6BFC-15F0-5708-8450BD3F3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315" y="2592029"/>
            <a:ext cx="5747078" cy="319282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7BD33A3-97B5-B191-C55F-7B14C50AE2A3}"/>
              </a:ext>
            </a:extLst>
          </p:cNvPr>
          <p:cNvSpPr txBox="1"/>
          <p:nvPr/>
        </p:nvSpPr>
        <p:spPr>
          <a:xfrm>
            <a:off x="7791450" y="5829300"/>
            <a:ext cx="36776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 machine idea at 2019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1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49C54-B5D8-E801-4B59-F1AF88B19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DCDF6-D06E-FBC5-515D-5F855457E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</a:t>
            </a:r>
            <a:r>
              <a:rPr lang="en-US" altLang="zh-CN" baseline="-25000" dirty="0"/>
              <a:t>3</a:t>
            </a:r>
            <a:r>
              <a:rPr lang="en-US" altLang="zh-CN" dirty="0"/>
              <a:t>Sn </a:t>
            </a:r>
            <a:r>
              <a:rPr lang="en-US" altLang="zh-CN" dirty="0" err="1"/>
              <a:t>LHe</a:t>
            </a:r>
            <a:r>
              <a:rPr lang="en-US" altLang="zh-CN" dirty="0"/>
              <a:t>-free machine </a:t>
            </a:r>
            <a:endParaRPr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2EEB0A4A-111E-444A-10D2-CFC63132CE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IHEP: Conduction cooling of 1.3 GHz 1-cell Nb cavity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B3E25A-4369-428A-9C81-B5C009F9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1034616"/>
            <a:ext cx="4157542" cy="255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CBD660-41A9-4DC1-BD34-EC584FF5D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2" y="1471292"/>
            <a:ext cx="3255813" cy="43410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F81E627-0B7A-46C7-8BF4-2DE186D91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0844" y="3517900"/>
            <a:ext cx="4639098" cy="29625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4CDCD2-FDE3-4067-84EB-23A3ECAA64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48"/>
          <a:stretch/>
        </p:blipFill>
        <p:spPr>
          <a:xfrm>
            <a:off x="3703095" y="1471292"/>
            <a:ext cx="3443416" cy="43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513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5E0E2-08FF-030C-AD2E-5DAC4316E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4C518-BCB3-F2D0-4565-DC29B8EA1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</a:t>
            </a:r>
            <a:r>
              <a:rPr lang="en-US" altLang="zh-CN" baseline="-25000" dirty="0"/>
              <a:t>3</a:t>
            </a:r>
            <a:r>
              <a:rPr lang="en-US" altLang="zh-CN" dirty="0"/>
              <a:t>Sn </a:t>
            </a:r>
            <a:r>
              <a:rPr lang="en-US" altLang="zh-CN" dirty="0" err="1"/>
              <a:t>LHe</a:t>
            </a:r>
            <a:r>
              <a:rPr lang="en-US" altLang="zh-CN" dirty="0"/>
              <a:t>-free machine 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56B0E4-492F-C8A5-CC77-AA9E6D4E97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 machine realized in many spots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E8B7212-4B2A-6424-EB90-48EF5AF02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95" y="2064395"/>
            <a:ext cx="4601161" cy="37032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0BE312-5251-2F9A-732A-0B2B07D9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943" y="2070605"/>
            <a:ext cx="3091288" cy="35490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9F869B7-08BB-9446-2297-57FF00E16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807" y="1263039"/>
            <a:ext cx="3856371" cy="26163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E312F79-8D7D-8551-632A-B2A42E4AA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6600" y="3879432"/>
            <a:ext cx="3564677" cy="243646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D60060BD-933A-BB78-9337-B1419E6AD378}"/>
              </a:ext>
            </a:extLst>
          </p:cNvPr>
          <p:cNvSpPr txBox="1"/>
          <p:nvPr/>
        </p:nvSpPr>
        <p:spPr>
          <a:xfrm>
            <a:off x="2209778" y="1238329"/>
            <a:ext cx="388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IMP, </a:t>
            </a:r>
            <a:r>
              <a:rPr lang="en-US" altLang="zh-CN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LHe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-free e-machine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026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2A284-2049-186C-FD20-970C93F39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44E963-BA72-261B-B0D8-63618A262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</a:t>
            </a:r>
            <a:r>
              <a:rPr lang="en-US" altLang="zh-CN" baseline="-25000" dirty="0"/>
              <a:t>3</a:t>
            </a:r>
            <a:r>
              <a:rPr lang="en-US" altLang="zh-CN" dirty="0"/>
              <a:t>Sn </a:t>
            </a:r>
            <a:r>
              <a:rPr lang="en-US" altLang="zh-CN" dirty="0" err="1"/>
              <a:t>LHe</a:t>
            </a:r>
            <a:r>
              <a:rPr lang="en-US" altLang="zh-CN" dirty="0"/>
              <a:t>-free machine 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7E799E-541F-7BC4-DC4A-71148D77B5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CLASSE, single cell 1.3GHz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35547D1-EF3D-BA7F-D3E5-85F46E66C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r="10402"/>
          <a:stretch/>
        </p:blipFill>
        <p:spPr>
          <a:xfrm flipH="1">
            <a:off x="2322962" y="1269549"/>
            <a:ext cx="2364317" cy="2159451"/>
          </a:xfrm>
          <a:prstGeom prst="rect">
            <a:avLst/>
          </a:prstGeom>
        </p:spPr>
      </p:pic>
      <p:pic>
        <p:nvPicPr>
          <p:cNvPr id="6" name="Picture 7" descr="A large metal box with a large metal piece&#10;&#10;Description automatically generated with medium confidence">
            <a:extLst>
              <a:ext uri="{FF2B5EF4-FFF2-40B4-BE49-F238E27FC236}">
                <a16:creationId xmlns:a16="http://schemas.microsoft.com/office/drawing/2014/main" id="{D1EFEE7E-6E4E-38D3-E4E4-CEFD95240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173" y="1531211"/>
            <a:ext cx="2168901" cy="1626676"/>
          </a:xfrm>
          <a:prstGeom prst="rect">
            <a:avLst/>
          </a:prstGeom>
        </p:spPr>
      </p:pic>
      <p:pic>
        <p:nvPicPr>
          <p:cNvPr id="3" name="Picture 7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A13A8453-B46B-2333-180E-52CE5EA95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73" y="2448568"/>
            <a:ext cx="5284278" cy="4106338"/>
          </a:xfrm>
          <a:prstGeom prst="rect">
            <a:avLst/>
          </a:prstGeom>
        </p:spPr>
      </p:pic>
      <p:pic>
        <p:nvPicPr>
          <p:cNvPr id="11" name="Picture 8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74175EE0-D9BC-1D59-205E-EF8CE6944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67" y="3418574"/>
            <a:ext cx="4383175" cy="3287382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A9ED82AB-BCE8-76D4-61E0-E8DF347F5878}"/>
              </a:ext>
            </a:extLst>
          </p:cNvPr>
          <p:cNvSpPr/>
          <p:nvPr/>
        </p:nvSpPr>
        <p:spPr bwMode="auto">
          <a:xfrm>
            <a:off x="5070308" y="4220785"/>
            <a:ext cx="304800" cy="154305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B69E37FD-FC10-9694-33BB-3030A97406AB}"/>
              </a:ext>
            </a:extLst>
          </p:cNvPr>
          <p:cNvSpPr/>
          <p:nvPr/>
        </p:nvSpPr>
        <p:spPr bwMode="auto">
          <a:xfrm>
            <a:off x="5867400" y="4584700"/>
            <a:ext cx="457200" cy="101600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97454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A5AC6-9641-01A1-F6F0-631710AF6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00628D-6C50-2311-EC51-E6795FEA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</a:t>
            </a:r>
            <a:r>
              <a:rPr lang="en-US" altLang="zh-CN" baseline="-25000" dirty="0"/>
              <a:t>3</a:t>
            </a:r>
            <a:r>
              <a:rPr lang="en-US" altLang="zh-CN" dirty="0"/>
              <a:t>Sn </a:t>
            </a:r>
            <a:r>
              <a:rPr lang="en-US" altLang="zh-CN" dirty="0" err="1"/>
              <a:t>LHe</a:t>
            </a:r>
            <a:r>
              <a:rPr lang="en-US" altLang="zh-CN" dirty="0"/>
              <a:t>-free machine 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712295-062B-17CE-3BCE-FF8CB6EAD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en-US" altLang="zh-CN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CEBAF type 2 cavity</a:t>
            </a:r>
          </a:p>
          <a:p>
            <a:pPr algn="l"/>
            <a:r>
              <a:rPr lang="en-US" altLang="zh-CN" sz="1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demonstration of &gt;10 MeV Nb3Sn cryomodule</a:t>
            </a:r>
          </a:p>
        </p:txBody>
      </p:sp>
      <p:pic>
        <p:nvPicPr>
          <p:cNvPr id="8" name="Content Placeholder 8" descr="A machine on a table&#10;&#10;Description automatically generated">
            <a:extLst>
              <a:ext uri="{FF2B5EF4-FFF2-40B4-BE49-F238E27FC236}">
                <a16:creationId xmlns:a16="http://schemas.microsoft.com/office/drawing/2014/main" id="{CE5FF113-0786-C277-F485-646C35A603B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5" y="1686907"/>
            <a:ext cx="4156614" cy="2370743"/>
          </a:xfrm>
          <a:prstGeom prst="rect">
            <a:avLst/>
          </a:prstGeom>
        </p:spPr>
      </p:pic>
      <p:pic>
        <p:nvPicPr>
          <p:cNvPr id="9" name="Picture 18" descr="A large machine in a factory&#10;&#10;Description automatically generated">
            <a:extLst>
              <a:ext uri="{FF2B5EF4-FFF2-40B4-BE49-F238E27FC236}">
                <a16:creationId xmlns:a16="http://schemas.microsoft.com/office/drawing/2014/main" id="{65651FF9-2F20-CD66-D9C8-510754977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4" t="21261" r="-268" b="3050"/>
          <a:stretch/>
        </p:blipFill>
        <p:spPr>
          <a:xfrm>
            <a:off x="629724" y="4057650"/>
            <a:ext cx="4156613" cy="2285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0BF8CE-113C-5F8B-64C7-135756E8F9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69" t="4631" r="9884"/>
          <a:stretch/>
        </p:blipFill>
        <p:spPr>
          <a:xfrm>
            <a:off x="8207498" y="861836"/>
            <a:ext cx="3696211" cy="325296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32FC66C-D6FD-F172-2DAA-D80A345FA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313" y="3981450"/>
            <a:ext cx="5390365" cy="22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638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0FAC7-9ECF-5B95-1ABE-31208E33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4FED73-13F4-028A-0F4E-EAFB39FE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</a:t>
            </a:r>
            <a:r>
              <a:rPr lang="en-US" altLang="zh-CN" baseline="-25000" dirty="0"/>
              <a:t>3</a:t>
            </a:r>
            <a:r>
              <a:rPr lang="en-US" altLang="zh-CN" dirty="0"/>
              <a:t>Sn other than tin diffusion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357E37-8BDD-F4BA-B7F8-C9E121A1DBA2}"/>
              </a:ext>
            </a:extLst>
          </p:cNvPr>
          <p:cNvSpPr txBox="1"/>
          <p:nvPr/>
        </p:nvSpPr>
        <p:spPr>
          <a:xfrm>
            <a:off x="848569" y="4010261"/>
            <a:ext cx="388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In-situ and ex-situ annealing</a:t>
            </a:r>
            <a:endPara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3D1692B-4AEC-49AB-6E47-1143D6A7DAED}"/>
              </a:ext>
            </a:extLst>
          </p:cNvPr>
          <p:cNvSpPr txBox="1"/>
          <p:nvPr/>
        </p:nvSpPr>
        <p:spPr>
          <a:xfrm>
            <a:off x="503959" y="937947"/>
            <a:ext cx="61202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Bi-Polar </a:t>
            </a:r>
            <a:r>
              <a:rPr lang="en-US" altLang="zh-CN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HiPIMS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42CBDEB-F75D-54B3-F654-8697B7A43873}"/>
              </a:ext>
            </a:extLst>
          </p:cNvPr>
          <p:cNvSpPr txBox="1"/>
          <p:nvPr/>
        </p:nvSpPr>
        <p:spPr>
          <a:xfrm>
            <a:off x="327314" y="6071056"/>
            <a:ext cx="2197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/>
                </a:solidFill>
              </a:rPr>
              <a:t>S. Leith, TFSRF2024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EB86514-4C70-8861-4EA6-9501D9C7E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203" y="1025021"/>
            <a:ext cx="5439596" cy="2755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24AAF85-E766-155D-27DE-CDA6EBB0B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40" y="1388969"/>
            <a:ext cx="5063839" cy="2476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81C4B0-6A52-6F83-0E3B-EBEDCCEEE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09" y="3242335"/>
            <a:ext cx="4239057" cy="3105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F8CF5BA-3975-1D7D-4BC3-5E3FED8A9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538" y="4422767"/>
            <a:ext cx="3623075" cy="19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41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6D1A4-D027-FE77-2835-F5A244AD2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5F3FA-E4A5-D6FE-890B-80CAED40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Nb</a:t>
            </a:r>
            <a:r>
              <a:rPr lang="en-US" altLang="zh-CN" baseline="-25000" dirty="0"/>
              <a:t>3</a:t>
            </a:r>
            <a:r>
              <a:rPr lang="en-US" altLang="zh-CN" dirty="0"/>
              <a:t>Sn other than tin diffusion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11AF5E-C9F5-F634-C414-5F31016468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Bronze route: FNAL, IMP, HZB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zh-CN" sz="2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89EF2D-30A8-C8C5-BC15-A7429AB23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88" y="1472373"/>
            <a:ext cx="4518855" cy="21668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889A3-891F-7A33-51EE-540CF2F5A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243" y="1472373"/>
            <a:ext cx="7072060" cy="36138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9572C8-3C67-5DE3-1E64-858018AD7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31" y="3669188"/>
            <a:ext cx="35433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601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7CD11-7104-D8C4-51D9-80F76A773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224FA-B930-E6F0-6F07-0EAE132E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MgB</a:t>
            </a:r>
            <a:r>
              <a:rPr lang="en-US" altLang="zh-CN" baseline="-25000" dirty="0"/>
              <a:t>2</a:t>
            </a:r>
            <a:endParaRPr lang="zh-CN" altLang="en-US" baseline="-25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E00FD2-9F2C-13AF-BD74-81D89C124F14}"/>
              </a:ext>
            </a:extLst>
          </p:cNvPr>
          <p:cNvSpPr txBox="1"/>
          <p:nvPr/>
        </p:nvSpPr>
        <p:spPr>
          <a:xfrm>
            <a:off x="859430" y="953837"/>
            <a:ext cx="1250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HPCVD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41F457-5F8B-B66A-0CAD-711176270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23" y="1471405"/>
            <a:ext cx="2059622" cy="241446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77F8705-C030-4231-9C6E-36E8553F8CE9}"/>
              </a:ext>
            </a:extLst>
          </p:cNvPr>
          <p:cNvSpPr txBox="1"/>
          <p:nvPr/>
        </p:nvSpPr>
        <p:spPr>
          <a:xfrm>
            <a:off x="0" y="6168842"/>
            <a:ext cx="2434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Chen, X. X. Xi, TFSRF2024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FA28E12-C2A3-41A9-D03D-8BD758B5B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1" y="3813464"/>
            <a:ext cx="3693836" cy="2437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84E584-6FD3-9D3B-0D75-AB5FF2972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018" y="153977"/>
            <a:ext cx="6954982" cy="37365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FB0B0E-FEFC-015C-FF3E-C82782B28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081" y="1383390"/>
            <a:ext cx="2454354" cy="27154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D2E02D6-6462-865A-24E0-C2D5FED43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258" y="4204421"/>
            <a:ext cx="1419897" cy="20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203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BBFE7-843B-75E5-0C1F-8451F2D4C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5FD745-A837-CFE3-A2E5-A45DB400D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96" y="1357063"/>
            <a:ext cx="4317690" cy="504917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AD7BB77-56B5-2181-3C72-361BFCD7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Iron based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1D8916F-AB47-D50F-3F17-0D06D6BC8994}"/>
              </a:ext>
            </a:extLst>
          </p:cNvPr>
          <p:cNvSpPr txBox="1"/>
          <p:nvPr/>
        </p:nvSpPr>
        <p:spPr>
          <a:xfrm>
            <a:off x="131596" y="6129237"/>
            <a:ext cx="3886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 TFSRF2024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04AE4E-AC15-E9BB-8A06-E1830A595E23}"/>
              </a:ext>
            </a:extLst>
          </p:cNvPr>
          <p:cNvSpPr txBox="1"/>
          <p:nvPr/>
        </p:nvSpPr>
        <p:spPr>
          <a:xfrm>
            <a:off x="462396" y="827469"/>
            <a:ext cx="61202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FeSe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/Nb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89459AC-C0E9-C015-9236-9C4CA8DEB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990" y="840814"/>
            <a:ext cx="6476018" cy="316213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AAF9322-7A42-2FC2-8123-79626BEEA401}"/>
              </a:ext>
            </a:extLst>
          </p:cNvPr>
          <p:cNvSpPr txBox="1"/>
          <p:nvPr/>
        </p:nvSpPr>
        <p:spPr>
          <a:xfrm>
            <a:off x="4017818" y="4279332"/>
            <a:ext cx="2663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for S/S, SIS structure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6C4BA8C-F1BD-9CFA-A477-74E87A1F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3861790"/>
            <a:ext cx="4463538" cy="254444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58D9E61-F212-D3C9-E4D0-F226C54B6691}"/>
              </a:ext>
            </a:extLst>
          </p:cNvPr>
          <p:cNvSpPr txBox="1"/>
          <p:nvPr/>
        </p:nvSpPr>
        <p:spPr>
          <a:xfrm>
            <a:off x="4804777" y="5724332"/>
            <a:ext cx="3886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Miyazaki, TFSRF2024</a:t>
            </a:r>
            <a:endParaRPr lang="zh-CN" alt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07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0191E-091D-66C6-4524-A7DD7E2C4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360516-36E4-C6DA-0AEB-5C91B883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are the cavities now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2F1991-722E-C96B-B464-501A3AEE0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5210221" cy="3220191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 at 2 K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× 10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&gt; 20 MV/m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processes with inspection, polishing, baking, clean assembly, etc.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38A0DC9-CBEB-F77C-966A-194274B89086}"/>
              </a:ext>
            </a:extLst>
          </p:cNvPr>
          <p:cNvSpPr txBox="1"/>
          <p:nvPr/>
        </p:nvSpPr>
        <p:spPr>
          <a:xfrm>
            <a:off x="6422887" y="6127286"/>
            <a:ext cx="55010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800" dirty="0"/>
              <a:t>Ultra‑high quality factor and ultra‑high accelerating gradient achievements in a 1.3 GHz continuous wave cryomodule Jin‑Fang Chen, NST, 2025</a:t>
            </a:r>
            <a:endParaRPr lang="zh-CN" altLang="en-US" sz="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852F18-FD63-1A5B-F364-142AD2F62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28359"/>
            <a:ext cx="5452741" cy="407272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F5649B78-584C-E07F-CDCD-8313E0234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43" y="3396974"/>
            <a:ext cx="5874509" cy="2799405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13298BEF-FAC3-CB97-0656-DEA05DB6D8CF}"/>
              </a:ext>
            </a:extLst>
          </p:cNvPr>
          <p:cNvSpPr txBox="1"/>
          <p:nvPr/>
        </p:nvSpPr>
        <p:spPr>
          <a:xfrm>
            <a:off x="643259" y="2775944"/>
            <a:ext cx="40534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 protocol for low beta cavities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233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E692B-B9EE-9133-4164-5964F21C5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084A2B-7933-31A5-B471-6A512ED8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Multilayer S-I-S and SS structure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72F9FFA-3DD1-BC5F-4694-A4B8CE7415D2}"/>
              </a:ext>
            </a:extLst>
          </p:cNvPr>
          <p:cNvPicPr/>
          <p:nvPr/>
        </p:nvPicPr>
        <p:blipFill rotWithShape="1">
          <a:blip r:embed="rId2"/>
          <a:srcRect l="9866" r="7111"/>
          <a:stretch/>
        </p:blipFill>
        <p:spPr>
          <a:xfrm>
            <a:off x="8121446" y="1721800"/>
            <a:ext cx="3914012" cy="3538704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4BAA5F99-790B-2291-5B20-53B34F514C87}"/>
              </a:ext>
            </a:extLst>
          </p:cNvPr>
          <p:cNvSpPr txBox="1">
            <a:spLocks/>
          </p:cNvSpPr>
          <p:nvPr/>
        </p:nvSpPr>
        <p:spPr>
          <a:xfrm>
            <a:off x="334297" y="883767"/>
            <a:ext cx="8308258" cy="4376737"/>
          </a:xfrm>
          <a:prstGeom prst="rect">
            <a:avLst/>
          </a:prstGeom>
        </p:spPr>
        <p:txBody>
          <a:bodyPr>
            <a:normAutofit/>
          </a:bodyPr>
          <a:lstStyle>
            <a:lvl1pPr marL="3162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221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Arial" panose="020B0604020202020204" pitchFamily="34" charset="0"/>
              <a:buChar char="–"/>
              <a:defRPr sz="1940">
                <a:solidFill>
                  <a:srgbClr val="00338F"/>
                </a:solidFill>
                <a:latin typeface="+mn-lt"/>
              </a:defRPr>
            </a:lvl2pPr>
            <a:lvl3pPr marL="105537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Wingdings" panose="05000000000000000000" pitchFamily="2" charset="2"/>
              <a:buChar char="§"/>
              <a:defRPr sz="1755">
                <a:solidFill>
                  <a:srgbClr val="00338F"/>
                </a:solidFill>
                <a:latin typeface="+mn-lt"/>
              </a:defRPr>
            </a:lvl3pPr>
            <a:lvl4pPr marL="147701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1845" i="1">
                <a:solidFill>
                  <a:srgbClr val="00338F"/>
                </a:solidFill>
                <a:latin typeface="+mn-lt"/>
              </a:defRPr>
            </a:lvl4pPr>
            <a:lvl5pPr marL="189928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5pPr>
            <a:lvl6pPr marL="232092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6pPr>
            <a:lvl7pPr marL="274320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7pPr>
            <a:lvl8pPr marL="316547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8pPr>
            <a:lvl9pPr marL="358711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Vortices in RF field ~ oscillate ~ power dissipation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 SC film with 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i="1" kern="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remain in Meissner state in a much higher </a:t>
            </a:r>
            <a:r>
              <a:rPr lang="en-US" sz="24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 than bulk material. 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 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kern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few layers of SC thin films separated by insulating layers can shield the magnetic field 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by step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possible way to utilize SC with </a:t>
            </a:r>
            <a:r>
              <a:rPr lang="en-US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kern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SRF cavities.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24727F13-231F-C572-7A48-3C80B71E7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" y="17342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9E1BE8F-A5DC-4B3E-FAB0-B4F88AE05D9C}"/>
              </a:ext>
            </a:extLst>
          </p:cNvPr>
          <p:cNvSpPr/>
          <p:nvPr/>
        </p:nvSpPr>
        <p:spPr>
          <a:xfrm>
            <a:off x="9102450" y="5463024"/>
            <a:ext cx="24731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 </a:t>
            </a:r>
            <a:r>
              <a:rPr lang="en-US" sz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Gurevich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APL </a:t>
            </a:r>
            <a:r>
              <a:rPr lang="en-US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88</a:t>
            </a:r>
            <a:r>
              <a:rPr lang="en-US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012511 (2006)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AB76C43-5C35-4DCA-F066-3486A2AC3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87" y="3429000"/>
            <a:ext cx="6930736" cy="245241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C276774-8887-0083-66A9-952EF7295F3E}"/>
              </a:ext>
            </a:extLst>
          </p:cNvPr>
          <p:cNvSpPr txBox="1"/>
          <p:nvPr/>
        </p:nvSpPr>
        <p:spPr>
          <a:xfrm>
            <a:off x="605187" y="5974233"/>
            <a:ext cx="61202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Takayuki Kubo</a:t>
            </a:r>
            <a:r>
              <a:rPr lang="en-US" altLang="zh-CN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SUST2016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260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7246A9-18DE-27CE-AE6F-4851B7AB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Multilayer structure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DF780F-1A4F-0BC2-6A9C-7A06D4C44A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4A674F-9698-0FCD-C25A-FFB1A0CDD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10" y="918905"/>
            <a:ext cx="5070764" cy="27959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BD9268-4640-D8F3-8974-552489DF1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6" y="3895833"/>
            <a:ext cx="4326292" cy="2931147"/>
          </a:xfrm>
          <a:prstGeom prst="rect">
            <a:avLst/>
          </a:prstGeom>
        </p:spPr>
      </p:pic>
      <p:pic>
        <p:nvPicPr>
          <p:cNvPr id="8" name="Image 4">
            <a:extLst>
              <a:ext uri="{FF2B5EF4-FFF2-40B4-BE49-F238E27FC236}">
                <a16:creationId xmlns:a16="http://schemas.microsoft.com/office/drawing/2014/main" id="{D1FDD036-FE24-AE66-F71A-AC70F43B1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015" y="918905"/>
            <a:ext cx="5688790" cy="32937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061691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545269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6" name="Line 10"/>
          <p:cNvSpPr>
            <a:spLocks noChangeShapeType="1"/>
          </p:cNvSpPr>
          <p:nvPr/>
        </p:nvSpPr>
        <p:spPr bwMode="auto">
          <a:xfrm>
            <a:off x="2323716" y="3191496"/>
            <a:ext cx="12604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6987" name="Line 11"/>
          <p:cNvSpPr>
            <a:spLocks noChangeShapeType="1"/>
          </p:cNvSpPr>
          <p:nvPr/>
        </p:nvSpPr>
        <p:spPr bwMode="auto">
          <a:xfrm>
            <a:off x="6916354" y="3202608"/>
            <a:ext cx="12604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7006" name="Text Box 30"/>
          <p:cNvSpPr txBox="1">
            <a:spLocks noChangeArrowheads="1"/>
          </p:cNvSpPr>
          <p:nvPr/>
        </p:nvSpPr>
        <p:spPr bwMode="auto">
          <a:xfrm>
            <a:off x="2779328" y="3478834"/>
            <a:ext cx="29686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</a:t>
            </a:r>
          </a:p>
        </p:txBody>
      </p:sp>
      <p:graphicFrame>
        <p:nvGraphicFramePr>
          <p:cNvPr id="127007" name="Object 31"/>
          <p:cNvGraphicFramePr>
            <a:graphicFrameLocks noChangeAspect="1"/>
          </p:cNvGraphicFramePr>
          <p:nvPr/>
        </p:nvGraphicFramePr>
        <p:xfrm>
          <a:off x="8575226" y="4540236"/>
          <a:ext cx="922338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2400" imgH="393480" progId="Equation.3">
                  <p:embed/>
                </p:oleObj>
              </mc:Choice>
              <mc:Fallback>
                <p:oleObj name="Equation" r:id="rId3" imgW="482400" imgH="393480" progId="Equation.3">
                  <p:embed/>
                  <p:pic>
                    <p:nvPicPr>
                      <p:cNvPr id="127007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5226" y="4540236"/>
                        <a:ext cx="922338" cy="750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008" name="Line 32"/>
          <p:cNvSpPr>
            <a:spLocks noChangeShapeType="1"/>
          </p:cNvSpPr>
          <p:nvPr/>
        </p:nvSpPr>
        <p:spPr bwMode="auto">
          <a:xfrm>
            <a:off x="2460241" y="3191496"/>
            <a:ext cx="126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7009" name="Line 33"/>
          <p:cNvSpPr>
            <a:spLocks noChangeShapeType="1"/>
          </p:cNvSpPr>
          <p:nvPr/>
        </p:nvSpPr>
        <p:spPr bwMode="auto">
          <a:xfrm>
            <a:off x="6629016" y="3191496"/>
            <a:ext cx="126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536" y="908720"/>
            <a:ext cx="8417532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dirty="0"/>
              <a:t>Since we will deal a lot with the surface resistance </a:t>
            </a:r>
            <a:r>
              <a:rPr lang="en-US" sz="1800" b="0" i="1" dirty="0">
                <a:latin typeface="Times New Roman" pitchFamily="18" charset="0"/>
              </a:rPr>
              <a:t>R</a:t>
            </a:r>
            <a:r>
              <a:rPr lang="en-US" sz="1800" b="0" i="1" baseline="-25000" dirty="0">
                <a:latin typeface="Times New Roman" pitchFamily="18" charset="0"/>
              </a:rPr>
              <a:t>s</a:t>
            </a:r>
            <a:r>
              <a:rPr lang="en-US" sz="1800" b="0" dirty="0"/>
              <a:t> in the following, here is a simple </a:t>
            </a:r>
            <a:r>
              <a:rPr lang="en-US" sz="1800" dirty="0"/>
              <a:t>DC model that gives a rough idea </a:t>
            </a:r>
            <a:r>
              <a:rPr lang="en-US" sz="1800" b="0" dirty="0"/>
              <a:t>of what it means:</a:t>
            </a:r>
          </a:p>
          <a:p>
            <a:pPr marL="0" indent="0">
              <a:buNone/>
            </a:pPr>
            <a:r>
              <a:rPr lang="en-US" sz="1800" b="0" dirty="0"/>
              <a:t>Consider a square sheet of metal and calculate its resistance to a transverse current flow:</a:t>
            </a:r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b="0" dirty="0"/>
              <a:t>In this model the surface resistance </a:t>
            </a:r>
            <a:r>
              <a:rPr lang="en-US" sz="1800" b="0" i="1" dirty="0">
                <a:latin typeface="Times New Roman" pitchFamily="18" charset="0"/>
              </a:rPr>
              <a:t>R</a:t>
            </a:r>
            <a:r>
              <a:rPr lang="en-US" sz="1800" b="0" i="1" baseline="-25000" dirty="0">
                <a:latin typeface="Times New Roman" pitchFamily="18" charset="0"/>
              </a:rPr>
              <a:t>s</a:t>
            </a:r>
            <a:r>
              <a:rPr lang="en-US" sz="1800" b="0" dirty="0"/>
              <a:t> is the resistance that a square piece of conductor opposes to the flow of the currents induced by the RF wave, within a layer </a:t>
            </a:r>
            <a:r>
              <a:rPr lang="en-US" sz="1800" b="0" i="1" dirty="0">
                <a:sym typeface="Symbol" pitchFamily="18" charset="2"/>
              </a:rPr>
              <a:t></a:t>
            </a:r>
            <a:r>
              <a:rPr lang="en-US" sz="1800" b="0" dirty="0">
                <a:sym typeface="Symbol" pitchFamily="18" charset="2"/>
              </a:rPr>
              <a:t> </a:t>
            </a: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3082541" y="3728071"/>
            <a:ext cx="2879725" cy="3603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6981" name="Line 5"/>
          <p:cNvSpPr>
            <a:spLocks noChangeShapeType="1"/>
          </p:cNvSpPr>
          <p:nvPr/>
        </p:nvSpPr>
        <p:spPr bwMode="auto">
          <a:xfrm flipV="1">
            <a:off x="3082540" y="2467597"/>
            <a:ext cx="1619250" cy="12604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6982" name="Line 6"/>
          <p:cNvSpPr>
            <a:spLocks noChangeShapeType="1"/>
          </p:cNvSpPr>
          <p:nvPr/>
        </p:nvSpPr>
        <p:spPr bwMode="auto">
          <a:xfrm flipV="1">
            <a:off x="5962265" y="2467597"/>
            <a:ext cx="1620838" cy="12604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6983" name="Line 7"/>
          <p:cNvSpPr>
            <a:spLocks noChangeShapeType="1"/>
          </p:cNvSpPr>
          <p:nvPr/>
        </p:nvSpPr>
        <p:spPr bwMode="auto">
          <a:xfrm flipV="1">
            <a:off x="5962265" y="2827959"/>
            <a:ext cx="1620838" cy="12604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6984" name="Line 8"/>
          <p:cNvSpPr>
            <a:spLocks noChangeShapeType="1"/>
          </p:cNvSpPr>
          <p:nvPr/>
        </p:nvSpPr>
        <p:spPr bwMode="auto">
          <a:xfrm>
            <a:off x="4701791" y="2467596"/>
            <a:ext cx="2881313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6985" name="Line 9"/>
          <p:cNvSpPr>
            <a:spLocks noChangeShapeType="1"/>
          </p:cNvSpPr>
          <p:nvPr/>
        </p:nvSpPr>
        <p:spPr bwMode="auto">
          <a:xfrm>
            <a:off x="7583103" y="2467596"/>
            <a:ext cx="0" cy="36036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6988" name="Text Box 12"/>
          <p:cNvSpPr txBox="1">
            <a:spLocks noChangeArrowheads="1"/>
          </p:cNvSpPr>
          <p:nvPr/>
        </p:nvSpPr>
        <p:spPr bwMode="auto">
          <a:xfrm>
            <a:off x="2457065" y="2835896"/>
            <a:ext cx="895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current</a:t>
            </a:r>
          </a:p>
        </p:txBody>
      </p:sp>
      <p:graphicFrame>
        <p:nvGraphicFramePr>
          <p:cNvPr id="126989" name="Object 13"/>
          <p:cNvGraphicFramePr>
            <a:graphicFrameLocks noChangeAspect="1"/>
          </p:cNvGraphicFramePr>
          <p:nvPr/>
        </p:nvGraphicFramePr>
        <p:xfrm>
          <a:off x="8483376" y="2841432"/>
          <a:ext cx="10795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" imgH="355320" progId="Equation.3">
                  <p:embed/>
                </p:oleObj>
              </mc:Choice>
              <mc:Fallback>
                <p:oleObj name="Equation" r:id="rId5" imgW="457200" imgH="355320" progId="Equation.3">
                  <p:embed/>
                  <p:pic>
                    <p:nvPicPr>
                      <p:cNvPr id="12698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3376" y="2841432"/>
                        <a:ext cx="1079500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90" name="Text Box 14"/>
          <p:cNvSpPr txBox="1">
            <a:spLocks noChangeArrowheads="1"/>
          </p:cNvSpPr>
          <p:nvPr/>
        </p:nvSpPr>
        <p:spPr bwMode="auto">
          <a:xfrm>
            <a:off x="2779328" y="3721721"/>
            <a:ext cx="311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6991" name="Text Box 15"/>
          <p:cNvSpPr txBox="1">
            <a:spLocks noChangeArrowheads="1"/>
          </p:cNvSpPr>
          <p:nvPr/>
        </p:nvSpPr>
        <p:spPr bwMode="auto">
          <a:xfrm>
            <a:off x="3904865" y="2651746"/>
            <a:ext cx="311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6992" name="Text Box 16"/>
          <p:cNvSpPr txBox="1">
            <a:spLocks noChangeArrowheads="1"/>
          </p:cNvSpPr>
          <p:nvPr/>
        </p:nvSpPr>
        <p:spPr bwMode="auto">
          <a:xfrm>
            <a:off x="5806690" y="2100884"/>
            <a:ext cx="311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 flipH="1">
            <a:off x="9313638" y="2965258"/>
            <a:ext cx="192088" cy="246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 flipH="1">
            <a:off x="9269189" y="3395893"/>
            <a:ext cx="180975" cy="287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aphicFrame>
        <p:nvGraphicFramePr>
          <p:cNvPr id="126995" name="Object 19"/>
          <p:cNvGraphicFramePr>
            <a:graphicFrameLocks noChangeAspect="1"/>
          </p:cNvGraphicFramePr>
          <p:nvPr/>
        </p:nvGraphicFramePr>
        <p:xfrm>
          <a:off x="9562877" y="2843021"/>
          <a:ext cx="630237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6400" imgH="355320" progId="Equation.3">
                  <p:embed/>
                </p:oleObj>
              </mc:Choice>
              <mc:Fallback>
                <p:oleObj name="Equation" r:id="rId7" imgW="266400" imgH="355320" progId="Equation.3">
                  <p:embed/>
                  <p:pic>
                    <p:nvPicPr>
                      <p:cNvPr id="12699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2877" y="2843021"/>
                        <a:ext cx="630237" cy="83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001" name="Line 25"/>
          <p:cNvSpPr>
            <a:spLocks noChangeShapeType="1"/>
          </p:cNvSpPr>
          <p:nvPr/>
        </p:nvSpPr>
        <p:spPr bwMode="auto">
          <a:xfrm flipV="1">
            <a:off x="5962265" y="2650158"/>
            <a:ext cx="1620838" cy="12573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7005" name="Line 29"/>
          <p:cNvSpPr>
            <a:spLocks noChangeShapeType="1"/>
          </p:cNvSpPr>
          <p:nvPr/>
        </p:nvSpPr>
        <p:spPr bwMode="auto">
          <a:xfrm flipV="1">
            <a:off x="5962265" y="2467597"/>
            <a:ext cx="1620838" cy="12604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7004" name="Line 28"/>
          <p:cNvSpPr>
            <a:spLocks noChangeShapeType="1"/>
          </p:cNvSpPr>
          <p:nvPr/>
        </p:nvSpPr>
        <p:spPr bwMode="auto">
          <a:xfrm flipV="1">
            <a:off x="3090479" y="3721721"/>
            <a:ext cx="2871787" cy="63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231443" y="4100152"/>
            <a:ext cx="1433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Courtesy: S. </a:t>
            </a:r>
            <a:r>
              <a:rPr lang="en-US" sz="1000" dirty="0" err="1"/>
              <a:t>Calatroni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7731047" y="2000042"/>
            <a:ext cx="29426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Resistance of a square metal sheet of thickness d: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53138" y="3615407"/>
            <a:ext cx="2942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Resistance of a square metal sheet with penetration depth </a:t>
            </a:r>
            <a:r>
              <a:rPr lang="en-US" dirty="0">
                <a:sym typeface="Symbol" pitchFamily="18" charset="2"/>
              </a:rPr>
              <a:t>:</a:t>
            </a:r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6A81500-4F40-5CAC-FCC2-22ACA61D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667" y="18016"/>
            <a:ext cx="8516383" cy="710746"/>
          </a:xfrm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Appendix: how to calculate </a:t>
            </a:r>
            <a:r>
              <a:rPr lang="en-US" altLang="zh-CN" sz="3200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en-US" altLang="zh-CN" sz="3200" baseline="-250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bcs</a:t>
            </a:r>
            <a:endParaRPr lang="zh-CN" altLang="en-US" sz="3200" baseline="-25000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98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6" grpId="0" animBg="1"/>
      <p:bldP spid="126987" grpId="0" animBg="1"/>
      <p:bldP spid="127006" grpId="0"/>
      <p:bldP spid="127008" grpId="0" animBg="1"/>
      <p:bldP spid="127009" grpId="0" animBg="1"/>
      <p:bldP spid="126993" grpId="0" animBg="1"/>
      <p:bldP spid="126994" grpId="0" animBg="1"/>
      <p:bldP spid="127005" grpId="0" animBg="1"/>
      <p:bldP spid="12700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72008"/>
            <a:ext cx="8928992" cy="548680"/>
          </a:xfrm>
        </p:spPr>
        <p:txBody>
          <a:bodyPr>
            <a:noAutofit/>
          </a:bodyPr>
          <a:lstStyle/>
          <a:p>
            <a:r>
              <a:rPr lang="en-US" sz="3600" dirty="0"/>
              <a:t>The RF surface resistance (intuitive approach)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775520" y="939512"/>
            <a:ext cx="8229600" cy="493776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an alternating magnetic field at the surface of a semi-infinite superconductor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Consider Faraday's law of induction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826158" y="2611848"/>
                <a:ext cx="22489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sz="2400" i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(t)=</a:t>
                </a:r>
                <a:r>
                  <a:rPr lang="en-US" sz="2400" i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baseline="-25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de-DE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aseline="-25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158" y="2611848"/>
                <a:ext cx="2248949" cy="369332"/>
              </a:xfrm>
              <a:prstGeom prst="rect">
                <a:avLst/>
              </a:prstGeom>
              <a:blipFill>
                <a:blip r:embed="rId2"/>
                <a:stretch>
                  <a:fillRect l="-4878" t="-24590" r="-2439" b="-49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2538716" y="3264956"/>
                <a:ext cx="3252109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𝑑𝑙</m:t>
                          </m:r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de-DE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𝑑𝑥𝑑𝑦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716" y="3264956"/>
                <a:ext cx="3252109" cy="9687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427240" y="3953427"/>
            <a:ext cx="3668760" cy="2151127"/>
            <a:chOff x="903240" y="3953426"/>
            <a:chExt cx="3668760" cy="21511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903240" y="5022847"/>
                  <a:ext cx="3668760" cy="10817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e>
                        </m:nary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nary>
                          <m:naryPr>
                            <m:chr m:val="∬"/>
                            <m:limLoc m:val="undOvr"/>
                            <m:ctrl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𝑑𝑥𝑑𝑦</m:t>
                            </m:r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240" y="5022847"/>
                  <a:ext cx="3668760" cy="108170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Down Arrow 73"/>
            <p:cNvSpPr/>
            <p:nvPr/>
          </p:nvSpPr>
          <p:spPr>
            <a:xfrm>
              <a:off x="1603248" y="4021148"/>
              <a:ext cx="304456" cy="10649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Down Arrow 74"/>
            <p:cNvSpPr/>
            <p:nvPr/>
          </p:nvSpPr>
          <p:spPr>
            <a:xfrm>
              <a:off x="3551107" y="3953426"/>
              <a:ext cx="304456" cy="10649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858064" y="2987402"/>
            <a:ext cx="2704333" cy="3067187"/>
            <a:chOff x="6343142" y="2693110"/>
            <a:chExt cx="2704333" cy="3067187"/>
          </a:xfrm>
        </p:grpSpPr>
        <p:grpSp>
          <p:nvGrpSpPr>
            <p:cNvPr id="67" name="Group 66"/>
            <p:cNvGrpSpPr/>
            <p:nvPr/>
          </p:nvGrpSpPr>
          <p:grpSpPr>
            <a:xfrm>
              <a:off x="6343142" y="2693110"/>
              <a:ext cx="2704333" cy="3067187"/>
              <a:chOff x="5303934" y="2226753"/>
              <a:chExt cx="2704333" cy="3067187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6228184" y="2708920"/>
                <a:ext cx="1440160" cy="187220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5364087" y="2708920"/>
                <a:ext cx="858577" cy="187220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0" name="Straight Arrow Connector 89"/>
              <p:cNvCxnSpPr/>
              <p:nvPr/>
            </p:nvCxnSpPr>
            <p:spPr>
              <a:xfrm flipV="1">
                <a:off x="6149280" y="3068960"/>
                <a:ext cx="0" cy="122413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flipV="1">
                <a:off x="6303159" y="3213096"/>
                <a:ext cx="0" cy="108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flipV="1">
                <a:off x="6457038" y="3213096"/>
                <a:ext cx="0" cy="108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 flipV="1">
                <a:off x="6610917" y="3357096"/>
                <a:ext cx="0" cy="936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 flipV="1">
                <a:off x="6764796" y="3501096"/>
                <a:ext cx="0" cy="792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flipV="1">
                <a:off x="6918675" y="3645096"/>
                <a:ext cx="0" cy="648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 flipV="1">
                <a:off x="7072554" y="3789096"/>
                <a:ext cx="0" cy="504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7226433" y="3933096"/>
                <a:ext cx="0" cy="36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7380312" y="4077096"/>
                <a:ext cx="0" cy="216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/>
              <p:cNvGrpSpPr/>
              <p:nvPr/>
            </p:nvGrpSpPr>
            <p:grpSpPr>
              <a:xfrm>
                <a:off x="6166702" y="3213949"/>
                <a:ext cx="1213610" cy="360000"/>
                <a:chOff x="3313420" y="3515671"/>
                <a:chExt cx="1213610" cy="360000"/>
              </a:xfrm>
            </p:grpSpPr>
            <p:sp>
              <p:nvSpPr>
                <p:cNvPr id="113" name="Flowchart: Summing Junction 112"/>
                <p:cNvSpPr/>
                <p:nvPr/>
              </p:nvSpPr>
              <p:spPr>
                <a:xfrm flipH="1">
                  <a:off x="3313420" y="3515671"/>
                  <a:ext cx="360000" cy="360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4" name="Flowchart: Summing Junction 113"/>
                <p:cNvSpPr/>
                <p:nvPr/>
              </p:nvSpPr>
              <p:spPr>
                <a:xfrm flipH="1">
                  <a:off x="3707904" y="3551671"/>
                  <a:ext cx="288000" cy="288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5" name="Flowchart: Summing Junction 114"/>
                <p:cNvSpPr/>
                <p:nvPr/>
              </p:nvSpPr>
              <p:spPr>
                <a:xfrm flipH="1">
                  <a:off x="4084308" y="3587671"/>
                  <a:ext cx="216000" cy="216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" name="Flowchart: Summing Junction 115"/>
                <p:cNvSpPr/>
                <p:nvPr/>
              </p:nvSpPr>
              <p:spPr>
                <a:xfrm flipH="1">
                  <a:off x="4383030" y="3623671"/>
                  <a:ext cx="144000" cy="144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6166702" y="4192709"/>
                <a:ext cx="1213610" cy="360000"/>
                <a:chOff x="3313420" y="3515671"/>
                <a:chExt cx="1213610" cy="360000"/>
              </a:xfrm>
            </p:grpSpPr>
            <p:sp>
              <p:nvSpPr>
                <p:cNvPr id="109" name="Flowchart: Summing Junction 108"/>
                <p:cNvSpPr/>
                <p:nvPr/>
              </p:nvSpPr>
              <p:spPr>
                <a:xfrm flipH="1">
                  <a:off x="3313420" y="3515671"/>
                  <a:ext cx="360000" cy="360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Flowchart: Summing Junction 109"/>
                <p:cNvSpPr/>
                <p:nvPr/>
              </p:nvSpPr>
              <p:spPr>
                <a:xfrm flipH="1">
                  <a:off x="3707904" y="3551671"/>
                  <a:ext cx="288000" cy="288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Flowchart: Summing Junction 110"/>
                <p:cNvSpPr/>
                <p:nvPr/>
              </p:nvSpPr>
              <p:spPr>
                <a:xfrm flipH="1">
                  <a:off x="4084308" y="3587671"/>
                  <a:ext cx="216000" cy="216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Flowchart: Summing Junction 111"/>
                <p:cNvSpPr/>
                <p:nvPr/>
              </p:nvSpPr>
              <p:spPr>
                <a:xfrm flipH="1">
                  <a:off x="4383030" y="3623671"/>
                  <a:ext cx="144000" cy="144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1" name="TextBox 100"/>
              <p:cNvSpPr txBox="1"/>
              <p:nvPr/>
            </p:nvSpPr>
            <p:spPr>
              <a:xfrm>
                <a:off x="7169576" y="3336551"/>
                <a:ext cx="8386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J,E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5306685" y="2591952"/>
                <a:ext cx="4924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4F81B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5303934" y="2256350"/>
                <a:ext cx="941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Vacuum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6229948" y="22267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Superconductor</a:t>
                </a:r>
              </a:p>
            </p:txBody>
          </p:sp>
          <p:cxnSp>
            <p:nvCxnSpPr>
              <p:cNvPr id="105" name="Straight Arrow Connector 104"/>
              <p:cNvCxnSpPr/>
              <p:nvPr/>
            </p:nvCxnSpPr>
            <p:spPr>
              <a:xfrm flipV="1">
                <a:off x="6233926" y="4618827"/>
                <a:ext cx="0" cy="468000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>
                <a:off x="6252282" y="5086827"/>
                <a:ext cx="468000" cy="0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/>
            </p:nvSpPr>
            <p:spPr>
              <a:xfrm>
                <a:off x="6287282" y="4434213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6664221" y="4832275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cxnSp>
          <p:nvCxnSpPr>
            <p:cNvPr id="73" name="Straight Arrow Connector 72"/>
            <p:cNvCxnSpPr/>
            <p:nvPr/>
          </p:nvCxnSpPr>
          <p:spPr>
            <a:xfrm flipV="1">
              <a:off x="7494767" y="3831853"/>
              <a:ext cx="0" cy="108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6491502" y="3568723"/>
              <a:ext cx="448816" cy="1080000"/>
              <a:chOff x="5804520" y="4289053"/>
              <a:chExt cx="448816" cy="1080000"/>
            </a:xfrm>
          </p:grpSpPr>
          <p:cxnSp>
            <p:nvCxnSpPr>
              <p:cNvPr id="85" name="Straight Arrow Connector 84"/>
              <p:cNvCxnSpPr/>
              <p:nvPr/>
            </p:nvCxnSpPr>
            <p:spPr>
              <a:xfrm flipV="1">
                <a:off x="6028928" y="4289053"/>
                <a:ext cx="0" cy="108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flipV="1">
                <a:off x="5804520" y="4289053"/>
                <a:ext cx="0" cy="108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flipV="1">
                <a:off x="6253336" y="4289053"/>
                <a:ext cx="0" cy="108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Connector 77"/>
            <p:cNvCxnSpPr/>
            <p:nvPr/>
          </p:nvCxnSpPr>
          <p:spPr>
            <a:xfrm flipV="1">
              <a:off x="7257459" y="2709168"/>
              <a:ext cx="0" cy="2232000"/>
            </a:xfrm>
            <a:prstGeom prst="line">
              <a:avLst/>
            </a:prstGeom>
            <a:ln w="317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8654292" y="3721703"/>
            <a:ext cx="1503039" cy="1594378"/>
            <a:chOff x="7248001" y="3244688"/>
            <a:chExt cx="1503039" cy="1594378"/>
          </a:xfrm>
        </p:grpSpPr>
        <p:sp>
          <p:nvSpPr>
            <p:cNvPr id="3" name="Rectangle 2"/>
            <p:cNvSpPr/>
            <p:nvPr/>
          </p:nvSpPr>
          <p:spPr>
            <a:xfrm>
              <a:off x="7291489" y="3264955"/>
              <a:ext cx="1459551" cy="157411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48001" y="3244688"/>
              <a:ext cx="1483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Integration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981200" y="836712"/>
                <a:ext cx="3668760" cy="1081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836712"/>
                <a:ext cx="3668760" cy="10817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5149055" y="1738840"/>
                <a:ext cx="2423869" cy="5380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i="1" dirty="0">
                    <a:solidFill>
                      <a:prstClr val="black"/>
                    </a:solidFill>
                  </a:rPr>
                  <a:t>B</a:t>
                </a:r>
                <a:r>
                  <a:rPr lang="en-US" sz="2000" dirty="0">
                    <a:solidFill>
                      <a:prstClr val="black"/>
                    </a:solidFill>
                  </a:rPr>
                  <a:t>(x)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m:rPr>
                        <m:sty m:val="p"/>
                      </m:rPr>
                      <a:rPr lang="de-DE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b>
                          <m:sSubPr>
                            <m:ctrl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  <m:r>
                      <a:rPr lang="de-DE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055" y="1738840"/>
                <a:ext cx="2423869" cy="538032"/>
              </a:xfrm>
              <a:prstGeom prst="rect">
                <a:avLst/>
              </a:prstGeom>
              <a:blipFill>
                <a:blip r:embed="rId4"/>
                <a:stretch>
                  <a:fillRect l="-6549" b="-22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1956829" y="2420888"/>
                <a:ext cx="3374192" cy="7991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𝜔𝜆</m:t>
                      </m:r>
                      <m:nary>
                        <m:naryPr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829" y="2420888"/>
                <a:ext cx="3374192" cy="7991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Down Arrow 76"/>
          <p:cNvSpPr/>
          <p:nvPr/>
        </p:nvSpPr>
        <p:spPr>
          <a:xfrm>
            <a:off x="4635254" y="1772816"/>
            <a:ext cx="444830" cy="660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55640" y="3212977"/>
            <a:ext cx="4940460" cy="1194233"/>
            <a:chOff x="1370202" y="3481376"/>
            <a:chExt cx="4940460" cy="11942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370202" y="4277102"/>
                  <a:ext cx="1617622" cy="3985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𝜔𝜆</m:t>
                        </m:r>
                        <m:sSub>
                          <m:sSubPr>
                            <m:ctrl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0202" y="4277102"/>
                  <a:ext cx="1617622" cy="39850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774" r="-755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Down Arrow 77"/>
            <p:cNvSpPr/>
            <p:nvPr/>
          </p:nvSpPr>
          <p:spPr>
            <a:xfrm>
              <a:off x="1380833" y="3481376"/>
              <a:ext cx="444830" cy="66065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27356" y="3574563"/>
              <a:ext cx="45833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prstClr val="black"/>
                  </a:solidFill>
                </a:rPr>
                <a:t>E</a:t>
              </a:r>
              <a:r>
                <a:rPr lang="en-US" baseline="-25000" dirty="0" err="1">
                  <a:solidFill>
                    <a:prstClr val="black"/>
                  </a:solidFill>
                </a:rPr>
                <a:t>z</a:t>
              </a:r>
              <a:r>
                <a:rPr lang="en-US" baseline="-25000" dirty="0">
                  <a:solidFill>
                    <a:prstClr val="black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and</a:t>
              </a:r>
              <a:r>
                <a:rPr lang="en-US" baseline="-25000" dirty="0">
                  <a:solidFill>
                    <a:prstClr val="black"/>
                  </a:solidFill>
                </a:rPr>
                <a:t> </a:t>
              </a:r>
              <a:r>
                <a:rPr lang="en-US" i="1" dirty="0">
                  <a:solidFill>
                    <a:prstClr val="black"/>
                  </a:solidFill>
                </a:rPr>
                <a:t>B</a:t>
              </a:r>
              <a:r>
                <a:rPr lang="en-US" baseline="-25000" dirty="0">
                  <a:solidFill>
                    <a:prstClr val="black"/>
                  </a:solidFill>
                </a:rPr>
                <a:t>y </a:t>
              </a:r>
              <a:r>
                <a:rPr lang="en-US" dirty="0">
                  <a:solidFill>
                    <a:prstClr val="black"/>
                  </a:solidFill>
                </a:rPr>
                <a:t>are both independent of </a:t>
              </a:r>
              <a:r>
                <a:rPr lang="en-US" i="1" dirty="0">
                  <a:solidFill>
                    <a:prstClr val="black"/>
                  </a:solidFill>
                </a:rPr>
                <a:t>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76193" y="4725145"/>
            <a:ext cx="7916938" cy="1474373"/>
            <a:chOff x="352193" y="4834224"/>
            <a:chExt cx="7916938" cy="14743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90499" y="5226891"/>
                  <a:ext cx="7878632" cy="10817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𝑑𝑉</m:t>
                            </m:r>
                          </m:e>
                        </m:nary>
                        <m:r>
                          <a:rPr lang="de-DE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sz="24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𝑑𝑉</m:t>
                            </m:r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</m:e>
                        </m:nary>
                        <m:sSup>
                          <m:sSupPr>
                            <m:ctrl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e-DE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nary>
                          <m:naryPr>
                            <m:chr m:val="∬"/>
                            <m:limLoc m:val="undOvr"/>
                            <m:ctrl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de-DE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de-DE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𝑑𝑦𝑑𝑧</m:t>
                            </m:r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499" y="5226891"/>
                  <a:ext cx="7878632" cy="108170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352193" y="4834224"/>
              <a:ext cx="1638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Ohms law: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869893" y="2060849"/>
            <a:ext cx="2740054" cy="3051129"/>
            <a:chOff x="6345893" y="2709168"/>
            <a:chExt cx="2740054" cy="3051129"/>
          </a:xfrm>
        </p:grpSpPr>
        <p:grpSp>
          <p:nvGrpSpPr>
            <p:cNvPr id="58" name="Group 57"/>
            <p:cNvGrpSpPr/>
            <p:nvPr/>
          </p:nvGrpSpPr>
          <p:grpSpPr>
            <a:xfrm>
              <a:off x="6345893" y="2840454"/>
              <a:ext cx="2740054" cy="2919843"/>
              <a:chOff x="5306685" y="2374097"/>
              <a:chExt cx="2740054" cy="2919843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6228184" y="2708920"/>
                <a:ext cx="1440160" cy="187220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5364087" y="2708920"/>
                <a:ext cx="858577" cy="187220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>
              <a:xfrm flipV="1">
                <a:off x="6149280" y="3068960"/>
                <a:ext cx="0" cy="122413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6303159" y="3213096"/>
                <a:ext cx="0" cy="108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 flipV="1">
                <a:off x="6457038" y="3213096"/>
                <a:ext cx="0" cy="108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flipV="1">
                <a:off x="6610917" y="3357096"/>
                <a:ext cx="0" cy="936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flipV="1">
                <a:off x="6764796" y="3501096"/>
                <a:ext cx="0" cy="792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6918675" y="3645096"/>
                <a:ext cx="0" cy="648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flipV="1">
                <a:off x="7072554" y="3789096"/>
                <a:ext cx="0" cy="504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 flipV="1">
                <a:off x="7226433" y="3933096"/>
                <a:ext cx="0" cy="36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 flipV="1">
                <a:off x="7380312" y="4077096"/>
                <a:ext cx="0" cy="216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6" name="Group 105"/>
              <p:cNvGrpSpPr/>
              <p:nvPr/>
            </p:nvGrpSpPr>
            <p:grpSpPr>
              <a:xfrm>
                <a:off x="6166702" y="3213949"/>
                <a:ext cx="1213610" cy="360000"/>
                <a:chOff x="3313420" y="3515671"/>
                <a:chExt cx="1213610" cy="360000"/>
              </a:xfrm>
            </p:grpSpPr>
            <p:sp>
              <p:nvSpPr>
                <p:cNvPr id="120" name="Flowchart: Summing Junction 119"/>
                <p:cNvSpPr/>
                <p:nvPr/>
              </p:nvSpPr>
              <p:spPr>
                <a:xfrm flipH="1">
                  <a:off x="3313420" y="3515671"/>
                  <a:ext cx="360000" cy="360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" name="Flowchart: Summing Junction 120"/>
                <p:cNvSpPr/>
                <p:nvPr/>
              </p:nvSpPr>
              <p:spPr>
                <a:xfrm flipH="1">
                  <a:off x="3707904" y="3551671"/>
                  <a:ext cx="288000" cy="288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Flowchart: Summing Junction 121"/>
                <p:cNvSpPr/>
                <p:nvPr/>
              </p:nvSpPr>
              <p:spPr>
                <a:xfrm flipH="1">
                  <a:off x="4084308" y="3587671"/>
                  <a:ext cx="216000" cy="216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" name="Flowchart: Summing Junction 122"/>
                <p:cNvSpPr/>
                <p:nvPr/>
              </p:nvSpPr>
              <p:spPr>
                <a:xfrm flipH="1">
                  <a:off x="4383030" y="3623671"/>
                  <a:ext cx="144000" cy="144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>
                <a:off x="6166702" y="4192709"/>
                <a:ext cx="1213610" cy="360000"/>
                <a:chOff x="3313420" y="3515671"/>
                <a:chExt cx="1213610" cy="360000"/>
              </a:xfrm>
            </p:grpSpPr>
            <p:sp>
              <p:nvSpPr>
                <p:cNvPr id="116" name="Flowchart: Summing Junction 115"/>
                <p:cNvSpPr/>
                <p:nvPr/>
              </p:nvSpPr>
              <p:spPr>
                <a:xfrm flipH="1">
                  <a:off x="3313420" y="3515671"/>
                  <a:ext cx="360000" cy="360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Flowchart: Summing Junction 116"/>
                <p:cNvSpPr/>
                <p:nvPr/>
              </p:nvSpPr>
              <p:spPr>
                <a:xfrm flipH="1">
                  <a:off x="3707904" y="3551671"/>
                  <a:ext cx="288000" cy="288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Flowchart: Summing Junction 117"/>
                <p:cNvSpPr/>
                <p:nvPr/>
              </p:nvSpPr>
              <p:spPr>
                <a:xfrm flipH="1">
                  <a:off x="4084308" y="3587671"/>
                  <a:ext cx="216000" cy="216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" name="Flowchart: Summing Junction 118"/>
                <p:cNvSpPr/>
                <p:nvPr/>
              </p:nvSpPr>
              <p:spPr>
                <a:xfrm flipH="1">
                  <a:off x="4383030" y="3623671"/>
                  <a:ext cx="144000" cy="144000"/>
                </a:xfrm>
                <a:prstGeom prst="flowChartSummingJunction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8" name="TextBox 107"/>
              <p:cNvSpPr txBox="1"/>
              <p:nvPr/>
            </p:nvSpPr>
            <p:spPr>
              <a:xfrm>
                <a:off x="7169576" y="3336551"/>
                <a:ext cx="8771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C00000"/>
                    </a:solidFill>
                  </a:rPr>
                  <a:t>J,E</a:t>
                </a: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5306685" y="2591952"/>
                <a:ext cx="5180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4F81BD"/>
                    </a:solidFill>
                  </a:rPr>
                  <a:t>B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5334467" y="2383637"/>
                <a:ext cx="9212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</a:rPr>
                  <a:t>Vacuum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6130695" y="2374097"/>
                <a:ext cx="16321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</a:rPr>
                  <a:t>Superconductor</a:t>
                </a:r>
              </a:p>
            </p:txBody>
          </p:sp>
          <p:cxnSp>
            <p:nvCxnSpPr>
              <p:cNvPr id="112" name="Straight Arrow Connector 111"/>
              <p:cNvCxnSpPr/>
              <p:nvPr/>
            </p:nvCxnSpPr>
            <p:spPr>
              <a:xfrm flipV="1">
                <a:off x="6233926" y="4618827"/>
                <a:ext cx="0" cy="468000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>
                <a:off x="6252282" y="5086827"/>
                <a:ext cx="468000" cy="0"/>
              </a:xfrm>
              <a:prstGeom prst="straightConnector1">
                <a:avLst/>
              </a:prstGeom>
              <a:ln w="508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6287282" y="4434213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B050"/>
                    </a:solidFill>
                  </a:rPr>
                  <a:t>y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6664221" y="4832275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B050"/>
                    </a:solidFill>
                  </a:rPr>
                  <a:t>x</a:t>
                </a:r>
              </a:p>
            </p:txBody>
          </p:sp>
        </p:grpSp>
        <p:cxnSp>
          <p:nvCxnSpPr>
            <p:cNvPr id="59" name="Straight Arrow Connector 58"/>
            <p:cNvCxnSpPr/>
            <p:nvPr/>
          </p:nvCxnSpPr>
          <p:spPr>
            <a:xfrm flipV="1">
              <a:off x="7494767" y="3831853"/>
              <a:ext cx="0" cy="10800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/>
            <p:cNvGrpSpPr/>
            <p:nvPr/>
          </p:nvGrpSpPr>
          <p:grpSpPr>
            <a:xfrm>
              <a:off x="6491502" y="3568723"/>
              <a:ext cx="448816" cy="1080000"/>
              <a:chOff x="5804520" y="4289053"/>
              <a:chExt cx="448816" cy="1080000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V="1">
                <a:off x="6028928" y="4289053"/>
                <a:ext cx="0" cy="108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 flipV="1">
                <a:off x="5804520" y="4289053"/>
                <a:ext cx="0" cy="108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 flipV="1">
                <a:off x="6253336" y="4289053"/>
                <a:ext cx="0" cy="10800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 flipV="1">
              <a:off x="7257459" y="2709168"/>
              <a:ext cx="0" cy="2232000"/>
            </a:xfrm>
            <a:prstGeom prst="line">
              <a:avLst/>
            </a:prstGeom>
            <a:ln w="317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1631504" y="72008"/>
            <a:ext cx="8928992" cy="548680"/>
          </a:xfrm>
        </p:spPr>
        <p:txBody>
          <a:bodyPr>
            <a:noAutofit/>
          </a:bodyPr>
          <a:lstStyle/>
          <a:p>
            <a:r>
              <a:rPr lang="en-US" sz="3600" dirty="0"/>
              <a:t>The RF surface resistance (intuitive approach)</a:t>
            </a:r>
          </a:p>
        </p:txBody>
      </p:sp>
    </p:spTree>
    <p:extLst>
      <p:ext uri="{BB962C8B-B14F-4D97-AF65-F5344CB8AC3E}">
        <p14:creationId xmlns:p14="http://schemas.microsoft.com/office/powerpoint/2010/main" val="98501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36648" y="1450874"/>
                <a:ext cx="5519396" cy="1081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𝑑𝑦𝑑𝑧</m:t>
                          </m:r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f>
                        <m:fPr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∬"/>
                          <m:limLoc m:val="undOvr"/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𝑑𝑦𝑑𝑧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648" y="1450874"/>
                <a:ext cx="5519396" cy="10817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279577" y="2678244"/>
                <a:ext cx="2203617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sSubSup>
                        <m:sSubSupPr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577" y="2678244"/>
                <a:ext cx="2203617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1917182" y="4496834"/>
                <a:ext cx="6001899" cy="1190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de-DE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de-DE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de-DE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de-DE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de-DE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sSub>
                            <m:sSubPr>
                              <m:ctrlPr>
                                <a:rPr lang="de-DE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de-DE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de-DE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182" y="4496834"/>
                <a:ext cx="6001899" cy="11906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75581" y="3568384"/>
                <a:ext cx="3294043" cy="1031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de-DE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e-DE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de-DE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581" y="3568384"/>
                <a:ext cx="3294043" cy="10317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7556342" y="1219200"/>
            <a:ext cx="2887662" cy="2303462"/>
            <a:chOff x="6032342" y="1219200"/>
            <a:chExt cx="2887662" cy="2303462"/>
          </a:xfrm>
        </p:grpSpPr>
        <p:sp>
          <p:nvSpPr>
            <p:cNvPr id="23" name="Line 7"/>
            <p:cNvSpPr>
              <a:spLocks noChangeShapeType="1"/>
            </p:cNvSpPr>
            <p:nvPr/>
          </p:nvSpPr>
          <p:spPr bwMode="auto">
            <a:xfrm flipV="1">
              <a:off x="6586379" y="1349375"/>
              <a:ext cx="0" cy="1612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4" name="Line 8"/>
            <p:cNvSpPr>
              <a:spLocks noChangeShapeType="1"/>
            </p:cNvSpPr>
            <p:nvPr/>
          </p:nvSpPr>
          <p:spPr bwMode="auto">
            <a:xfrm>
              <a:off x="6573679" y="2962275"/>
              <a:ext cx="2298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 rot="16200000">
              <a:off x="5217955" y="2033587"/>
              <a:ext cx="20256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fr-CH" sz="2000" dirty="0" err="1">
                  <a:solidFill>
                    <a:prstClr val="white">
                      <a:lumMod val="50000"/>
                    </a:prstClr>
                  </a:solidFill>
                  <a:latin typeface="Arial" charset="0"/>
                  <a:ea typeface="ＭＳ Ｐゴシック" pitchFamily="-48" charset="-128"/>
                </a:rPr>
                <a:t>electron</a:t>
              </a:r>
              <a:r>
                <a:rPr lang="fr-CH" sz="2000" dirty="0">
                  <a:solidFill>
                    <a:prstClr val="white">
                      <a:lumMod val="50000"/>
                    </a:prstClr>
                  </a:solidFill>
                  <a:latin typeface="Arial" charset="0"/>
                  <a:ea typeface="ＭＳ Ｐゴシック" pitchFamily="-48" charset="-128"/>
                </a:rPr>
                <a:t> </a:t>
              </a:r>
              <a:r>
                <a:rPr lang="fr-CH" sz="2000" dirty="0" err="1">
                  <a:solidFill>
                    <a:prstClr val="white">
                      <a:lumMod val="50000"/>
                    </a:prstClr>
                  </a:solidFill>
                  <a:latin typeface="Arial" charset="0"/>
                  <a:ea typeface="ＭＳ Ｐゴシック" pitchFamily="-48" charset="-128"/>
                </a:rPr>
                <a:t>density</a:t>
              </a:r>
              <a:endParaRPr lang="en-US" sz="2000" dirty="0">
                <a:solidFill>
                  <a:prstClr val="white">
                    <a:lumMod val="50000"/>
                  </a:prstClr>
                </a:solidFill>
                <a:latin typeface="Arial" charset="0"/>
                <a:ea typeface="ＭＳ Ｐゴシック" pitchFamily="-48" charset="-128"/>
              </a:endParaRPr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6449854" y="3125787"/>
              <a:ext cx="2470150" cy="396875"/>
            </a:xfrm>
            <a:prstGeom prst="rect">
              <a:avLst/>
            </a:prstGeom>
            <a:noFill/>
            <a:ln w="9525" algn="ctr">
              <a:noFill/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fr-CH" sz="2000" dirty="0" err="1">
                  <a:solidFill>
                    <a:prstClr val="white">
                      <a:lumMod val="50000"/>
                    </a:prstClr>
                  </a:solidFill>
                  <a:latin typeface="Arial" charset="0"/>
                  <a:ea typeface="ＭＳ Ｐゴシック" pitchFamily="-48" charset="-128"/>
                </a:rPr>
                <a:t>temperature</a:t>
              </a:r>
              <a:r>
                <a:rPr lang="fr-CH" sz="2000" dirty="0">
                  <a:solidFill>
                    <a:prstClr val="white">
                      <a:lumMod val="50000"/>
                    </a:prstClr>
                  </a:solidFill>
                  <a:latin typeface="Arial" charset="0"/>
                  <a:ea typeface="ＭＳ Ｐゴシック" pitchFamily="-48" charset="-128"/>
                </a:rPr>
                <a:t> (K)</a:t>
              </a:r>
              <a:endParaRPr lang="en-US" sz="2000" dirty="0">
                <a:solidFill>
                  <a:prstClr val="white">
                    <a:lumMod val="50000"/>
                  </a:prstClr>
                </a:solidFill>
                <a:latin typeface="Arial" charset="0"/>
                <a:ea typeface="ＭＳ Ｐゴシック" pitchFamily="-48" charset="-128"/>
              </a:endParaRP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7846854" y="2617787"/>
              <a:ext cx="5778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fr-CH" sz="2000" i="1" dirty="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rPr>
                <a:t>T</a:t>
              </a:r>
              <a:r>
                <a:rPr lang="fr-CH" sz="2000" baseline="-25000" dirty="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rPr>
                <a:t>c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>
              <a:off x="7932579" y="1844675"/>
              <a:ext cx="0" cy="1117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>
              <a:off x="6599079" y="1844675"/>
              <a:ext cx="2235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8202454" y="1830387"/>
              <a:ext cx="5778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fr-CH" sz="2000" i="1" dirty="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rPr>
                <a:t>n</a:t>
              </a:r>
              <a:endParaRPr lang="en-US" sz="2000" i="1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1" name="Arc 15"/>
            <p:cNvSpPr>
              <a:spLocks/>
            </p:cNvSpPr>
            <p:nvPr/>
          </p:nvSpPr>
          <p:spPr bwMode="auto">
            <a:xfrm>
              <a:off x="6599079" y="1844675"/>
              <a:ext cx="1333500" cy="1117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7046754" y="2224087"/>
              <a:ext cx="5778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fr-CH" sz="2000" i="1" dirty="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rPr>
                <a:t>n</a:t>
              </a:r>
              <a:r>
                <a:rPr lang="fr-CH" sz="2000" i="1" baseline="-25000" dirty="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rPr>
                <a:t>s</a:t>
              </a:r>
              <a:endParaRPr lang="en-US" sz="2000" i="1" baseline="-25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  <p:graphicFrame>
        <p:nvGraphicFramePr>
          <p:cNvPr id="33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037196" y="3827464"/>
          <a:ext cx="2667317" cy="579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68200" imgH="253800" progId="Equation.3">
                  <p:embed/>
                </p:oleObj>
              </mc:Choice>
              <mc:Fallback>
                <p:oleObj name="Equation" r:id="rId6" imgW="1168200" imgH="253800" progId="Equation.3">
                  <p:embed/>
                  <p:pic>
                    <p:nvPicPr>
                      <p:cNvPr id="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7196" y="3827464"/>
                        <a:ext cx="2667317" cy="5791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7973855" y="4680893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Close to 0 K: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086824" y="5085185"/>
                <a:ext cx="2345066" cy="756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num>
                        <m:den>
                          <m:sSub>
                            <m:sSubPr>
                              <m:ctrlP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de-DE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824" y="5085185"/>
                <a:ext cx="2345066" cy="7562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/>
          <p:cNvSpPr/>
          <p:nvPr/>
        </p:nvSpPr>
        <p:spPr>
          <a:xfrm rot="16200000">
            <a:off x="6313954" y="1609458"/>
            <a:ext cx="356184" cy="194421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4277" y="2731720"/>
            <a:ext cx="25234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Definition of the </a:t>
            </a:r>
          </a:p>
          <a:p>
            <a:r>
              <a:rPr lang="en-CA" dirty="0">
                <a:solidFill>
                  <a:prstClr val="black"/>
                </a:solidFill>
              </a:rPr>
              <a:t>Surface resistance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631504" y="72008"/>
            <a:ext cx="8928992" cy="548680"/>
          </a:xfrm>
        </p:spPr>
        <p:txBody>
          <a:bodyPr>
            <a:noAutofit/>
          </a:bodyPr>
          <a:lstStyle/>
          <a:p>
            <a:r>
              <a:rPr lang="en-US" sz="3600" dirty="0"/>
              <a:t>The RF surface resistance (intuitive approach)</a:t>
            </a:r>
          </a:p>
        </p:txBody>
      </p:sp>
    </p:spTree>
    <p:extLst>
      <p:ext uri="{BB962C8B-B14F-4D97-AF65-F5344CB8AC3E}">
        <p14:creationId xmlns:p14="http://schemas.microsoft.com/office/powerpoint/2010/main" val="19240217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082545EA-E073-CBAA-AD77-6FC79DBA9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b="11289"/>
          <a:stretch/>
        </p:blipFill>
        <p:spPr bwMode="auto">
          <a:xfrm>
            <a:off x="2696817" y="0"/>
            <a:ext cx="9501809" cy="685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破解高温超导之谜！">
            <a:extLst>
              <a:ext uri="{FF2B5EF4-FFF2-40B4-BE49-F238E27FC236}">
                <a16:creationId xmlns:a16="http://schemas.microsoft.com/office/drawing/2014/main" id="{32B44E76-A631-D967-6C02-166D42F33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r="17910"/>
          <a:stretch/>
        </p:blipFill>
        <p:spPr bwMode="auto">
          <a:xfrm>
            <a:off x="4416" y="0"/>
            <a:ext cx="27520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主题2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GEE_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rtlCol="0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sz="2200" i="0" u="none" strike="noStrike" cap="none" normalizeH="0" baseline="0" dirty="0" smtClean="0">
            <a:ln>
              <a:noFill/>
            </a:ln>
            <a:solidFill>
              <a:schemeClr val="tx1"/>
            </a:solidFill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0293F2"/>
      </a:accent1>
      <a:accent2>
        <a:srgbClr val="131C23"/>
      </a:accent2>
      <a:accent3>
        <a:srgbClr val="0064FA"/>
      </a:accent3>
      <a:accent4>
        <a:srgbClr val="37FF9E"/>
      </a:accent4>
      <a:accent5>
        <a:srgbClr val="1B85FF"/>
      </a:accent5>
      <a:accent6>
        <a:srgbClr val="1EE3C0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767F4"/>
      </a:accent1>
      <a:accent2>
        <a:srgbClr val="269BA9"/>
      </a:accent2>
      <a:accent3>
        <a:srgbClr val="185AB7"/>
      </a:accent3>
      <a:accent4>
        <a:srgbClr val="237AD3"/>
      </a:accent4>
      <a:accent5>
        <a:srgbClr val="3D98D3"/>
      </a:accent5>
      <a:accent6>
        <a:srgbClr val="488A93"/>
      </a:accent6>
      <a:hlink>
        <a:srgbClr val="83B42F"/>
      </a:hlink>
      <a:folHlink>
        <a:srgbClr val="9F6715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4588</TotalTime>
  <Words>4789</Words>
  <Application>Microsoft Office PowerPoint</Application>
  <PresentationFormat>宽屏</PresentationFormat>
  <Paragraphs>773</Paragraphs>
  <Slides>97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97</vt:i4>
      </vt:variant>
    </vt:vector>
  </HeadingPairs>
  <TitlesOfParts>
    <vt:vector size="114" baseType="lpstr">
      <vt:lpstr>OPPOSans H</vt:lpstr>
      <vt:lpstr>OPPOSans R</vt:lpstr>
      <vt:lpstr>等线</vt:lpstr>
      <vt:lpstr>黑体</vt:lpstr>
      <vt:lpstr>Arial</vt:lpstr>
      <vt:lpstr>Arial Narrow</vt:lpstr>
      <vt:lpstr>Calibri</vt:lpstr>
      <vt:lpstr>Cambria Math</vt:lpstr>
      <vt:lpstr>Helvetica</vt:lpstr>
      <vt:lpstr>Symbol</vt:lpstr>
      <vt:lpstr>Tahoma</vt:lpstr>
      <vt:lpstr>Times New Roman</vt:lpstr>
      <vt:lpstr>Wingdings</vt:lpstr>
      <vt:lpstr>1_主题2</vt:lpstr>
      <vt:lpstr>Office 主题​​</vt:lpstr>
      <vt:lpstr>1_Office 主题​​</vt:lpstr>
      <vt:lpstr>Equation</vt:lpstr>
      <vt:lpstr>PowerPoint 演示文稿</vt:lpstr>
      <vt:lpstr>Introduction of Lecturer</vt:lpstr>
      <vt:lpstr>Resources of Fundamental Research Reports</vt:lpstr>
      <vt:lpstr>PowerPoint 演示文稿</vt:lpstr>
      <vt:lpstr>PowerPoint 演示文稿</vt:lpstr>
      <vt:lpstr>Quick review about yesterday</vt:lpstr>
      <vt:lpstr>Quick review about SRF system</vt:lpstr>
      <vt:lpstr>What are the cavities 40 years before</vt:lpstr>
      <vt:lpstr>What are the cavities now</vt:lpstr>
      <vt:lpstr>How Does SRF Cavity Behave</vt:lpstr>
      <vt:lpstr>What do we want from fundamental SRF research</vt:lpstr>
      <vt:lpstr>PowerPoint 演示文稿</vt:lpstr>
      <vt:lpstr>What is an RF cavity </vt:lpstr>
      <vt:lpstr>What is an RF cavity </vt:lpstr>
      <vt:lpstr>RF surface dissipation on normal metal</vt:lpstr>
      <vt:lpstr>Put copper in LHe</vt:lpstr>
      <vt:lpstr>Some brief history of superconductivity</vt:lpstr>
      <vt:lpstr>Some brief history of superconductivity</vt:lpstr>
      <vt:lpstr>Superconducting materials</vt:lpstr>
      <vt:lpstr>Physics (Courtesy of T. Junginger)</vt:lpstr>
      <vt:lpstr>The London Theory</vt:lpstr>
      <vt:lpstr>The London Theory</vt:lpstr>
      <vt:lpstr>The London Theory</vt:lpstr>
      <vt:lpstr>No, Meissner Effect</vt:lpstr>
      <vt:lpstr>The London Theory</vt:lpstr>
      <vt:lpstr>The London Theory – Pippard extension</vt:lpstr>
      <vt:lpstr>The BCS Theory</vt:lpstr>
      <vt:lpstr>The BCS Theory</vt:lpstr>
      <vt:lpstr>The BCS Theory</vt:lpstr>
      <vt:lpstr>The Ginzburg-Landau Theory</vt:lpstr>
      <vt:lpstr>The Ginzburg-Landau Theory</vt:lpstr>
      <vt:lpstr>The SC-NC boundary</vt:lpstr>
      <vt:lpstr>Two types of superconductors</vt:lpstr>
      <vt:lpstr>Two types of superconductors</vt:lpstr>
      <vt:lpstr>PowerPoint 演示文稿</vt:lpstr>
      <vt:lpstr>SRF Physics</vt:lpstr>
      <vt:lpstr>Surface Resistance of Superconductors</vt:lpstr>
      <vt:lpstr>From two fluid model</vt:lpstr>
      <vt:lpstr>From two fluid model</vt:lpstr>
      <vt:lpstr>From two fluid model</vt:lpstr>
      <vt:lpstr>From BCS model</vt:lpstr>
      <vt:lpstr>From BCS model</vt:lpstr>
      <vt:lpstr>BCS model vs two fluid model</vt:lpstr>
      <vt:lpstr>Surface Resistance of Superconductors</vt:lpstr>
      <vt:lpstr>Surface Resistance of Superconductors</vt:lpstr>
      <vt:lpstr>Surface Resistance of Superconductors</vt:lpstr>
      <vt:lpstr>Surface Resistance of Superconductors</vt:lpstr>
      <vt:lpstr>Residual Surface Resistance</vt:lpstr>
      <vt:lpstr>Residual Surface Resistance</vt:lpstr>
      <vt:lpstr>Trapped Magnetic Flux</vt:lpstr>
      <vt:lpstr>Trapped Magnetic Flux</vt:lpstr>
      <vt:lpstr>Surface Resistance of Superconductors</vt:lpstr>
      <vt:lpstr>Surface Resistance vs Field</vt:lpstr>
      <vt:lpstr>Surface Resistance of Superconductors</vt:lpstr>
      <vt:lpstr>Field vs surface</vt:lpstr>
      <vt:lpstr>Field vs surface</vt:lpstr>
      <vt:lpstr>Field vs surface</vt:lpstr>
      <vt:lpstr>Superheating field</vt:lpstr>
      <vt:lpstr>Field emission</vt:lpstr>
      <vt:lpstr>Field emission</vt:lpstr>
      <vt:lpstr>In-situ processing</vt:lpstr>
      <vt:lpstr>PowerPoint 演示文稿</vt:lpstr>
      <vt:lpstr>SRF Material beyond Nb</vt:lpstr>
      <vt:lpstr>Improve directions</vt:lpstr>
      <vt:lpstr>Improve directions</vt:lpstr>
      <vt:lpstr>Material Selection</vt:lpstr>
      <vt:lpstr>Nb beyond Nb</vt:lpstr>
      <vt:lpstr>Nb beyond Nb</vt:lpstr>
      <vt:lpstr>Nb beyond Nb – LCLS-II</vt:lpstr>
      <vt:lpstr>Nb beyond Nb – IHEP </vt:lpstr>
      <vt:lpstr>Nb beyond Nb – SARI </vt:lpstr>
      <vt:lpstr>Nb/Cu</vt:lpstr>
      <vt:lpstr>Nb/Cu</vt:lpstr>
      <vt:lpstr>Nb/Cu</vt:lpstr>
      <vt:lpstr>Nb/Cu</vt:lpstr>
      <vt:lpstr>Nb/Cu</vt:lpstr>
      <vt:lpstr>Q-slope in thin film cavities</vt:lpstr>
      <vt:lpstr>Nb3Sn – tin vapor diffusion </vt:lpstr>
      <vt:lpstr>Nb3Sn – tin vapor diffusion</vt:lpstr>
      <vt:lpstr>Nb3Sn – tin vapor diffusion</vt:lpstr>
      <vt:lpstr>Nb3Sn LHe-free machine </vt:lpstr>
      <vt:lpstr>Nb3Sn LHe-free machine </vt:lpstr>
      <vt:lpstr>Nb3Sn LHe-free machine </vt:lpstr>
      <vt:lpstr>Nb3Sn LHe-free machine </vt:lpstr>
      <vt:lpstr>Nb3Sn LHe-free machine </vt:lpstr>
      <vt:lpstr>Nb3Sn other than tin diffusion</vt:lpstr>
      <vt:lpstr>Nb3Sn other than tin diffusion</vt:lpstr>
      <vt:lpstr>MgB2</vt:lpstr>
      <vt:lpstr>Iron based</vt:lpstr>
      <vt:lpstr>Multilayer S-I-S and SS structure</vt:lpstr>
      <vt:lpstr>Multilayer structure</vt:lpstr>
      <vt:lpstr>Thank you</vt:lpstr>
      <vt:lpstr>Appendix: how to calculate Rbcs</vt:lpstr>
      <vt:lpstr>The RF surface resistance (intuitive approach)</vt:lpstr>
      <vt:lpstr>The RF surface resistance (intuitive approach)</vt:lpstr>
      <vt:lpstr>The RF surface resistance (intuitive approach)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zhangsh</dc:creator>
  <cp:lastModifiedBy>frolic frolic</cp:lastModifiedBy>
  <cp:revision>2691</cp:revision>
  <dcterms:created xsi:type="dcterms:W3CDTF">2022-02-02T07:30:00Z</dcterms:created>
  <dcterms:modified xsi:type="dcterms:W3CDTF">2025-03-30T14:31:08Z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A4288DB76F244A2D818AB4CACDFEA962</vt:lpwstr>
  </property>
</Properties>
</file>