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256" r:id="rId2"/>
    <p:sldId id="348" r:id="rId3"/>
    <p:sldId id="526" r:id="rId4"/>
    <p:sldId id="523" r:id="rId5"/>
    <p:sldId id="583" r:id="rId6"/>
    <p:sldId id="584" r:id="rId7"/>
    <p:sldId id="585" r:id="rId8"/>
    <p:sldId id="587" r:id="rId9"/>
    <p:sldId id="588" r:id="rId10"/>
    <p:sldId id="532" r:id="rId11"/>
    <p:sldId id="586" r:id="rId12"/>
    <p:sldId id="589" r:id="rId13"/>
    <p:sldId id="590" r:id="rId14"/>
    <p:sldId id="591" r:id="rId15"/>
    <p:sldId id="592" r:id="rId16"/>
    <p:sldId id="593" r:id="rId17"/>
    <p:sldId id="594" r:id="rId18"/>
    <p:sldId id="531" r:id="rId19"/>
    <p:sldId id="527" r:id="rId20"/>
    <p:sldId id="533" r:id="rId21"/>
    <p:sldId id="595" r:id="rId22"/>
    <p:sldId id="596" r:id="rId23"/>
    <p:sldId id="598" r:id="rId24"/>
    <p:sldId id="597" r:id="rId25"/>
    <p:sldId id="534" r:id="rId26"/>
    <p:sldId id="599" r:id="rId27"/>
    <p:sldId id="548" r:id="rId28"/>
    <p:sldId id="545" r:id="rId29"/>
    <p:sldId id="549" r:id="rId30"/>
    <p:sldId id="600" r:id="rId31"/>
    <p:sldId id="546" r:id="rId32"/>
    <p:sldId id="551" r:id="rId33"/>
    <p:sldId id="601" r:id="rId34"/>
    <p:sldId id="555" r:id="rId35"/>
    <p:sldId id="563" r:id="rId36"/>
    <p:sldId id="564" r:id="rId37"/>
    <p:sldId id="571" r:id="rId38"/>
    <p:sldId id="565" r:id="rId39"/>
    <p:sldId id="566" r:id="rId40"/>
    <p:sldId id="567" r:id="rId41"/>
    <p:sldId id="568" r:id="rId42"/>
    <p:sldId id="569" r:id="rId43"/>
    <p:sldId id="570" r:id="rId44"/>
    <p:sldId id="557" r:id="rId45"/>
    <p:sldId id="558" r:id="rId46"/>
    <p:sldId id="559" r:id="rId47"/>
    <p:sldId id="572" r:id="rId48"/>
    <p:sldId id="573" r:id="rId49"/>
    <p:sldId id="602" r:id="rId50"/>
    <p:sldId id="574" r:id="rId51"/>
    <p:sldId id="575" r:id="rId52"/>
    <p:sldId id="576" r:id="rId53"/>
    <p:sldId id="578" r:id="rId54"/>
    <p:sldId id="579" r:id="rId55"/>
    <p:sldId id="580" r:id="rId56"/>
    <p:sldId id="581" r:id="rId57"/>
    <p:sldId id="582" r:id="rId58"/>
    <p:sldId id="577" r:id="rId59"/>
    <p:sldId id="537" r:id="rId60"/>
    <p:sldId id="538" r:id="rId61"/>
    <p:sldId id="36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81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94660"/>
  </p:normalViewPr>
  <p:slideViewPr>
    <p:cSldViewPr>
      <p:cViewPr varScale="1">
        <p:scale>
          <a:sx n="97" d="100"/>
          <a:sy n="97" d="100"/>
        </p:scale>
        <p:origin x="970" y="58"/>
      </p:cViewPr>
      <p:guideLst>
        <p:guide orient="horz" pos="2160"/>
        <p:guide pos="2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069EB-BCFB-4AC8-A4FA-0EC098D97AF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BC6C-E131-477E-A07A-109537F98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2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端盖</a:t>
            </a:r>
            <a:r>
              <a:rPr lang="en-US" altLang="zh-CN" dirty="0" smtClean="0"/>
              <a:t>+</a:t>
            </a:r>
            <a:r>
              <a:rPr lang="zh-CN" altLang="en-US" dirty="0" smtClean="0"/>
              <a:t>中间环（内导体两半、相邻两片、圆环）；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6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Normal aluminum oxide wheels (e.g. 3M-02684) works well </a:t>
            </a:r>
            <a:r>
              <a:rPr lang="en-US" altLang="zh-CN" baseline="0" dirty="0" smtClean="0"/>
              <a:t>on </a:t>
            </a:r>
            <a:r>
              <a:rPr lang="en-US" altLang="zh-CN" baseline="0" dirty="0" err="1" smtClean="0"/>
              <a:t>Nb</a:t>
            </a:r>
            <a:r>
              <a:rPr lang="en-US" altLang="zh-CN" baseline="0" dirty="0" smtClean="0"/>
              <a:t> cavity grinding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5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圆角矩形 14"/>
          <p:cNvSpPr/>
          <p:nvPr userDrawn="1"/>
        </p:nvSpPr>
        <p:spPr>
          <a:xfrm>
            <a:off x="62930" y="116632"/>
            <a:ext cx="8973566" cy="6480720"/>
          </a:xfrm>
          <a:prstGeom prst="roundRect">
            <a:avLst>
              <a:gd name="adj" fmla="val 4929"/>
            </a:avLst>
          </a:prstGeom>
          <a:ln w="19050" cap="sq" cmpd="sng" algn="ctr">
            <a:solidFill>
              <a:srgbClr val="0070C0"/>
            </a:solidFill>
            <a:prstDash val="sysDot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989040"/>
            <a:ext cx="6400800" cy="16002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3390476"/>
            <a:ext cx="8973564" cy="110532"/>
          </a:xfrm>
          <a:prstGeom prst="rect">
            <a:avLst/>
          </a:prstGeom>
          <a:solidFill>
            <a:schemeClr val="accent1"/>
          </a:solidFill>
          <a:ln w="190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676456" y="6597352"/>
            <a:ext cx="48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E05AA54-5B30-4C6F-82D2-D63258CBF27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 descr="C:\Users\donglinlang\Desktop\logo_main201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4" cy="4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 userDrawn="1"/>
        </p:nvSpPr>
        <p:spPr>
          <a:xfrm>
            <a:off x="0" y="6608385"/>
            <a:ext cx="464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20250327, ASSCA2025, Beijing, China</a:t>
            </a:r>
            <a:endParaRPr lang="zh-CN" altLang="en-US" sz="1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539552" y="1447800"/>
            <a:ext cx="8147248" cy="5005536"/>
          </a:xfrm>
        </p:spPr>
        <p:txBody>
          <a:bodyPr vert="horz"/>
          <a:lstStyle/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圆角矩形 7"/>
          <p:cNvSpPr/>
          <p:nvPr userDrawn="1"/>
        </p:nvSpPr>
        <p:spPr>
          <a:xfrm>
            <a:off x="107504" y="116632"/>
            <a:ext cx="8928992" cy="6480720"/>
          </a:xfrm>
          <a:prstGeom prst="roundRect">
            <a:avLst>
              <a:gd name="adj" fmla="val 4929"/>
            </a:avLst>
          </a:prstGeom>
          <a:ln w="19050" cap="sq" cmpd="sng" algn="ctr">
            <a:solidFill>
              <a:srgbClr val="0070C0"/>
            </a:solidFill>
            <a:prstDash val="sysDot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539552" y="1447800"/>
            <a:ext cx="8147248" cy="500553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pic>
        <p:nvPicPr>
          <p:cNvPr id="10" name="Picture 5" descr="C:\Users\donglinlang\Desktop\logo_main2011.jp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64" y="-1"/>
            <a:ext cx="952436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8676456" y="6597352"/>
            <a:ext cx="48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E05AA54-5B30-4C6F-82D2-D63258CBF27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23528" y="1340768"/>
            <a:ext cx="8568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0" y="6608385"/>
            <a:ext cx="4499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20250327, ASSCA2025, Beijing, China</a:t>
            </a:r>
            <a:endParaRPr lang="zh-CN" altLang="en-US" sz="1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隶书" panose="02010509060101010101" pitchFamily="49" charset="-122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gif"/><Relationship Id="rId7" Type="http://schemas.openxmlformats.org/officeDocument/2006/relationships/image" Target="../media/image50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gif"/><Relationship Id="rId7" Type="http://schemas.openxmlformats.org/officeDocument/2006/relationships/image" Target="../media/image54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gif"/><Relationship Id="rId7" Type="http://schemas.openxmlformats.org/officeDocument/2006/relationships/image" Target="../media/image60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2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29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9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6.emf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31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srf.mi.infn.it/Members/pierini/buildcavity/BuildCavity_v143_exe.zip" TargetMode="External"/><Relationship Id="rId2" Type="http://schemas.openxmlformats.org/officeDocument/2006/relationships/hyperlink" Target="https://laacg.lanl.gov/laacg/services/download_sf.p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file/d/0B7jeOkUDj9HMUHFyUmJMTzhfRG8/edit?usp=sharin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51.png"/><Relationship Id="rId7" Type="http://schemas.openxmlformats.org/officeDocument/2006/relationships/image" Target="../media/image1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8.wmf"/><Relationship Id="rId10" Type="http://schemas.openxmlformats.org/officeDocument/2006/relationships/image" Target="../media/image15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6.gif"/><Relationship Id="rId10" Type="http://schemas.openxmlformats.org/officeDocument/2006/relationships/image" Target="../media/image27.png"/><Relationship Id="rId4" Type="http://schemas.openxmlformats.org/officeDocument/2006/relationships/image" Target="../media/image15.gif"/><Relationship Id="rId9" Type="http://schemas.openxmlformats.org/officeDocument/2006/relationships/image" Target="../media/image2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15.gif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6.gif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3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5.emf"/><Relationship Id="rId7" Type="http://schemas.openxmlformats.org/officeDocument/2006/relationships/image" Target="../media/image16.gi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41.emf"/><Relationship Id="rId5" Type="http://schemas.openxmlformats.org/officeDocument/2006/relationships/image" Target="../media/image37.emf"/><Relationship Id="rId10" Type="http://schemas.openxmlformats.org/officeDocument/2006/relationships/image" Target="../media/image40.png"/><Relationship Id="rId4" Type="http://schemas.openxmlformats.org/officeDocument/2006/relationships/image" Target="../media/image36.emf"/><Relationship Id="rId9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95400" y="3573016"/>
            <a:ext cx="7386228" cy="1872208"/>
          </a:xfrm>
        </p:spPr>
        <p:txBody>
          <a:bodyPr>
            <a:normAutofit/>
          </a:bodyPr>
          <a:lstStyle/>
          <a:p>
            <a:pPr algn="r"/>
            <a:r>
              <a:rPr lang="en-US" dirty="0" err="1" smtClean="0"/>
              <a:t>Feisi</a:t>
            </a:r>
            <a:r>
              <a:rPr lang="en-US" dirty="0" smtClean="0"/>
              <a:t> He </a:t>
            </a:r>
          </a:p>
          <a:p>
            <a:pPr algn="r"/>
            <a:r>
              <a:rPr lang="en-US" dirty="0" smtClean="0"/>
              <a:t>Institute of High Energy Physics (IHEP)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462372" y="1576524"/>
            <a:ext cx="8219256" cy="1779203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SRF technology - cavity and </a:t>
            </a:r>
            <a:r>
              <a:rPr lang="en-US" altLang="zh-CN" sz="4400" dirty="0" smtClean="0"/>
              <a:t>tuner</a:t>
            </a:r>
            <a:br>
              <a:rPr lang="en-US" altLang="zh-CN" sz="4400" dirty="0" smtClean="0"/>
            </a:br>
            <a:endParaRPr lang="en-US" altLang="zh-CN" sz="4400" dirty="0" smtClean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46" y="2607266"/>
            <a:ext cx="2427653" cy="208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443" y="274638"/>
            <a:ext cx="8572037" cy="92211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Origin of TEM class: Half wave resonator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03784"/>
            <a:ext cx="5904656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800" dirty="0" smtClean="0"/>
              <a:t>All TEM cavities are evolved from an enclosed coaxial line</a:t>
            </a:r>
          </a:p>
          <a:p>
            <a:pPr lvl="0"/>
            <a:r>
              <a:rPr lang="en-US" altLang="zh-CN" sz="2800" dirty="0" smtClean="0"/>
              <a:t>The 1</a:t>
            </a:r>
            <a:r>
              <a:rPr lang="en-US" altLang="zh-CN" sz="2800" baseline="30000" dirty="0" smtClean="0"/>
              <a:t>st</a:t>
            </a:r>
            <a:r>
              <a:rPr lang="en-US" altLang="zh-CN" sz="2800" dirty="0" smtClean="0"/>
              <a:t> mode TEM is used for beam acceleration</a:t>
            </a:r>
          </a:p>
          <a:p>
            <a:pPr lvl="0"/>
            <a:endParaRPr lang="en-US" altLang="zh-C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20443" y="3546135"/>
                <a:ext cx="2722220" cy="651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𝑇𝐸𝑀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𝑙𝑖𝑔h𝑡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43" y="3546135"/>
                <a:ext cx="2722220" cy="6512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91190" y="4592187"/>
                <a:ext cx="3622787" cy="630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unc>
                        <m:func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90" y="4592187"/>
                <a:ext cx="3622787" cy="63081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20152" y="5617784"/>
                <a:ext cx="4202176" cy="958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func>
                            <m:func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skw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52" y="5617784"/>
                <a:ext cx="4202176" cy="9589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4056764"/>
            <a:ext cx="4104456" cy="252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00000" y="5497487"/>
            <a:ext cx="35159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-L/2                               0                                     L/2</a:t>
            </a:r>
            <a:endParaRPr lang="zh-CN" altLang="en-US" sz="1400" dirty="0"/>
          </a:p>
        </p:txBody>
      </p:sp>
      <p:grpSp>
        <p:nvGrpSpPr>
          <p:cNvPr id="15" name="组合 14"/>
          <p:cNvGrpSpPr/>
          <p:nvPr/>
        </p:nvGrpSpPr>
        <p:grpSpPr>
          <a:xfrm>
            <a:off x="6020878" y="1303784"/>
            <a:ext cx="2361964" cy="2880000"/>
            <a:chOff x="6020878" y="1303784"/>
            <a:chExt cx="2361964" cy="2880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0878" y="1303784"/>
              <a:ext cx="2167539" cy="2880000"/>
            </a:xfrm>
            <a:prstGeom prst="rect">
              <a:avLst/>
            </a:prstGeom>
          </p:spPr>
        </p:pic>
        <p:cxnSp>
          <p:nvCxnSpPr>
            <p:cNvPr id="13" name="直接箭头连接符 12"/>
            <p:cNvCxnSpPr/>
            <p:nvPr/>
          </p:nvCxnSpPr>
          <p:spPr>
            <a:xfrm>
              <a:off x="8100392" y="1700808"/>
              <a:ext cx="0" cy="244827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8100392" y="2607266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L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8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F</a:t>
            </a:r>
            <a:r>
              <a:rPr lang="en-US" altLang="zh-CN" dirty="0" smtClean="0">
                <a:solidFill>
                  <a:schemeClr val="tx1"/>
                </a:solidFill>
              </a:rPr>
              <a:t>rom coaxial line to HWR cavity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57809" y="1348114"/>
            <a:ext cx="3634562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000" dirty="0" smtClean="0"/>
              <a:t>If operating at same frequency, TEM cavity is smaller</a:t>
            </a:r>
          </a:p>
          <a:p>
            <a:pPr lvl="0"/>
            <a:r>
              <a:rPr lang="en-US" altLang="zh-CN" sz="2000" dirty="0" smtClean="0"/>
              <a:t>With similar size or weight that is not too hard to handle, TEM cavity operates at lower frequency, where </a:t>
            </a:r>
            <a:r>
              <a:rPr lang="en-US" altLang="zh-CN" sz="2000" dirty="0" err="1" smtClean="0"/>
              <a:t>Rs</a:t>
            </a:r>
            <a:r>
              <a:rPr lang="en-US" altLang="zh-CN" sz="2000" dirty="0" smtClean="0"/>
              <a:t> is much lower too.</a:t>
            </a:r>
            <a:endParaRPr lang="en-US" altLang="zh-CN" sz="2000" dirty="0"/>
          </a:p>
        </p:txBody>
      </p:sp>
      <p:sp>
        <p:nvSpPr>
          <p:cNvPr id="14" name="右箭头 13"/>
          <p:cNvSpPr/>
          <p:nvPr/>
        </p:nvSpPr>
        <p:spPr>
          <a:xfrm>
            <a:off x="5538657" y="2831276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2766857" cy="21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365104"/>
            <a:ext cx="2766857" cy="2160000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5756796" y="1732621"/>
            <a:ext cx="3083639" cy="2520000"/>
            <a:chOff x="5756796" y="1732621"/>
            <a:chExt cx="3083639" cy="2520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9789" y="1732621"/>
              <a:ext cx="2980646" cy="2520000"/>
            </a:xfrm>
            <a:prstGeom prst="rect">
              <a:avLst/>
            </a:prstGeom>
          </p:spPr>
        </p:pic>
        <p:sp>
          <p:nvSpPr>
            <p:cNvPr id="43" name="椭圆 42"/>
            <p:cNvSpPr/>
            <p:nvPr/>
          </p:nvSpPr>
          <p:spPr>
            <a:xfrm rot="19692865">
              <a:off x="5756796" y="2211221"/>
              <a:ext cx="576000" cy="28803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 rot="19692865">
              <a:off x="6589729" y="3599298"/>
              <a:ext cx="576000" cy="28803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箭头连接符 44"/>
            <p:cNvCxnSpPr>
              <a:endCxn id="44" idx="7"/>
            </p:cNvCxnSpPr>
            <p:nvPr/>
          </p:nvCxnSpPr>
          <p:spPr>
            <a:xfrm flipH="1">
              <a:off x="6997193" y="2245179"/>
              <a:ext cx="125005" cy="130430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704765" y="1916832"/>
              <a:ext cx="1908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B050"/>
                  </a:solidFill>
                </a:rPr>
                <a:t>Ports for cleaning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  <p:cxnSp>
          <p:nvCxnSpPr>
            <p:cNvPr id="50" name="直接箭头连接符 49"/>
            <p:cNvCxnSpPr/>
            <p:nvPr/>
          </p:nvCxnSpPr>
          <p:spPr>
            <a:xfrm flipH="1">
              <a:off x="6198905" y="2245179"/>
              <a:ext cx="923293" cy="18004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/>
              <p:cNvSpPr txBox="1"/>
              <p:nvPr/>
            </p:nvSpPr>
            <p:spPr>
              <a:xfrm>
                <a:off x="154251" y="3600336"/>
                <a:ext cx="3064878" cy="332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𝑇𝐸𝑀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𝑙𝑖𝑔h𝑡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𝑇𝐸𝑀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=2∗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3" name="文本框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1" y="3600336"/>
                <a:ext cx="3064878" cy="332720"/>
              </a:xfrm>
              <a:prstGeom prst="rect">
                <a:avLst/>
              </a:prstGeom>
              <a:blipFill rotWithShape="0">
                <a:blip r:embed="rId5"/>
                <a:stretch>
                  <a:fillRect l="-1590" r="-1392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组合 53"/>
          <p:cNvGrpSpPr/>
          <p:nvPr/>
        </p:nvGrpSpPr>
        <p:grpSpPr>
          <a:xfrm>
            <a:off x="3852687" y="1810783"/>
            <a:ext cx="1747364" cy="2160000"/>
            <a:chOff x="3852687" y="1810783"/>
            <a:chExt cx="1747364" cy="2160000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687" y="1810783"/>
              <a:ext cx="1625654" cy="2160000"/>
            </a:xfrm>
            <a:prstGeom prst="rect">
              <a:avLst/>
            </a:prstGeom>
          </p:spPr>
        </p:pic>
        <p:cxnSp>
          <p:nvCxnSpPr>
            <p:cNvPr id="56" name="直接箭头连接符 55"/>
            <p:cNvCxnSpPr/>
            <p:nvPr/>
          </p:nvCxnSpPr>
          <p:spPr>
            <a:xfrm>
              <a:off x="5366622" y="2132856"/>
              <a:ext cx="0" cy="18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5317601" y="2519977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L</a:t>
              </a:r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/>
              <p:cNvSpPr txBox="1"/>
              <p:nvPr/>
            </p:nvSpPr>
            <p:spPr>
              <a:xfrm>
                <a:off x="156533" y="3960376"/>
                <a:ext cx="3478388" cy="332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010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𝑙𝑖𝑔h𝑡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𝑇𝐸𝑀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~1.306∗2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8" name="文本框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33" y="3960376"/>
                <a:ext cx="3478388" cy="332720"/>
              </a:xfrm>
              <a:prstGeom prst="rect">
                <a:avLst/>
              </a:prstGeom>
              <a:blipFill rotWithShape="0">
                <a:blip r:embed="rId7"/>
                <a:stretch>
                  <a:fillRect l="-1404" r="-1053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组合 41"/>
          <p:cNvGrpSpPr/>
          <p:nvPr/>
        </p:nvGrpSpPr>
        <p:grpSpPr>
          <a:xfrm>
            <a:off x="5340312" y="3820398"/>
            <a:ext cx="3652494" cy="2704666"/>
            <a:chOff x="5340312" y="3820398"/>
            <a:chExt cx="3652494" cy="270466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7419" y="4005064"/>
              <a:ext cx="3285387" cy="2520000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 flipV="1">
              <a:off x="5826689" y="5445104"/>
              <a:ext cx="185471" cy="50417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5810819" y="4149080"/>
              <a:ext cx="108605" cy="11159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5340312" y="3820398"/>
              <a:ext cx="131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RF power in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>
              <a:off x="6608120" y="5445104"/>
              <a:ext cx="628176" cy="77317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6632866" y="6111042"/>
              <a:ext cx="1872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C000"/>
                  </a:solidFill>
                </a:rPr>
                <a:t>Control signal out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353940" y="5848944"/>
              <a:ext cx="152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B0F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00B0F0"/>
                  </a:solidFill>
                </a:rPr>
                <a:t>in&amp;out</a:t>
              </a:r>
              <a:endParaRPr lang="zh-CN" altLang="en-US" b="1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2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F</a:t>
            </a:r>
            <a:r>
              <a:rPr lang="en-US" altLang="zh-CN" dirty="0" smtClean="0">
                <a:solidFill>
                  <a:schemeClr val="tx1"/>
                </a:solidFill>
              </a:rPr>
              <a:t>rom coaxial line to QWR cavity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57809" y="1348114"/>
            <a:ext cx="3634562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000" dirty="0" smtClean="0"/>
              <a:t>Quarter wave resonator use even less space than HWR</a:t>
            </a:r>
          </a:p>
          <a:p>
            <a:pPr lvl="0"/>
            <a:r>
              <a:rPr lang="en-US" altLang="zh-CN" sz="2000" dirty="0" smtClean="0"/>
              <a:t>Typically QWR places </a:t>
            </a:r>
            <a:r>
              <a:rPr lang="en-US" altLang="zh-CN" sz="2000" dirty="0" err="1" smtClean="0"/>
              <a:t>Pin&amp;Pt</a:t>
            </a:r>
            <a:r>
              <a:rPr lang="en-US" altLang="zh-CN" sz="2000" dirty="0" smtClean="0"/>
              <a:t> port at B-field zone</a:t>
            </a:r>
          </a:p>
          <a:p>
            <a:pPr lvl="0"/>
            <a:r>
              <a:rPr lang="en-US" altLang="zh-CN" sz="2000" dirty="0" smtClean="0"/>
              <a:t>Drawback of QWR:</a:t>
            </a:r>
          </a:p>
          <a:p>
            <a:pPr lvl="1"/>
            <a:r>
              <a:rPr lang="en-US" altLang="zh-CN" sz="1800" dirty="0" smtClean="0"/>
              <a:t>Mechanically vibration of the inner conductor</a:t>
            </a:r>
          </a:p>
          <a:p>
            <a:pPr lvl="1"/>
            <a:r>
              <a:rPr lang="en-US" altLang="zh-CN" sz="1800" dirty="0" smtClean="0"/>
              <a:t>B field on beam axis is not zero, and it kicks beam</a:t>
            </a:r>
          </a:p>
          <a:p>
            <a:pPr lvl="0"/>
            <a:endParaRPr lang="en-US" altLang="zh-CN" sz="2000" dirty="0" smtClean="0"/>
          </a:p>
          <a:p>
            <a:pPr lvl="0"/>
            <a:endParaRPr lang="en-US" altLang="zh-CN" sz="2000" dirty="0"/>
          </a:p>
        </p:txBody>
      </p:sp>
      <p:sp>
        <p:nvSpPr>
          <p:cNvPr id="14" name="右箭头 13"/>
          <p:cNvSpPr/>
          <p:nvPr/>
        </p:nvSpPr>
        <p:spPr>
          <a:xfrm>
            <a:off x="5538657" y="2831276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2766857" cy="21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365104"/>
            <a:ext cx="2766857" cy="2160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3852687" y="1810783"/>
            <a:ext cx="1747364" cy="2160000"/>
            <a:chOff x="3852687" y="1810783"/>
            <a:chExt cx="1747364" cy="2160000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687" y="1810783"/>
              <a:ext cx="1625654" cy="2160000"/>
            </a:xfrm>
            <a:prstGeom prst="rect">
              <a:avLst/>
            </a:prstGeom>
          </p:spPr>
        </p:pic>
        <p:cxnSp>
          <p:nvCxnSpPr>
            <p:cNvPr id="56" name="直接箭头连接符 55"/>
            <p:cNvCxnSpPr/>
            <p:nvPr/>
          </p:nvCxnSpPr>
          <p:spPr>
            <a:xfrm>
              <a:off x="5366622" y="2132856"/>
              <a:ext cx="0" cy="18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5317601" y="2519977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L</a:t>
              </a:r>
              <a:endParaRPr lang="zh-CN" altLang="en-US" dirty="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b="36455"/>
          <a:stretch/>
        </p:blipFill>
        <p:spPr>
          <a:xfrm>
            <a:off x="6984000" y="1124744"/>
            <a:ext cx="2160000" cy="133925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012160" y="2478605"/>
            <a:ext cx="2796775" cy="2880000"/>
            <a:chOff x="6012160" y="2478605"/>
            <a:chExt cx="2796775" cy="2880000"/>
          </a:xfrm>
        </p:grpSpPr>
        <p:pic>
          <p:nvPicPr>
            <p:cNvPr id="10" name="图片 9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2160" y="2478605"/>
              <a:ext cx="1764000" cy="28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/>
                <p:cNvSpPr txBox="1"/>
                <p:nvPr/>
              </p:nvSpPr>
              <p:spPr>
                <a:xfrm>
                  <a:off x="6360507" y="2751222"/>
                  <a:ext cx="11300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⨀</m:t>
                      </m:r>
                    </m:oMath>
                  </a14:m>
                  <a:r>
                    <a:rPr lang="zh-CN" altLang="en-US" sz="2400" dirty="0" smtClean="0">
                      <a:solidFill>
                        <a:srgbClr val="00B050"/>
                      </a:solidFill>
                    </a:rPr>
                    <a:t>  </a:t>
                  </a:r>
                  <a:r>
                    <a:rPr lang="zh-CN" altLang="en-US" sz="1000" dirty="0" smtClean="0">
                      <a:solidFill>
                        <a:srgbClr val="00B050"/>
                      </a:solidFill>
                    </a:rPr>
                    <a:t>    </a:t>
                  </a:r>
                  <a:r>
                    <a:rPr lang="zh-CN" altLang="en-US" sz="2400" dirty="0" smtClean="0">
                      <a:solidFill>
                        <a:srgbClr val="00B050"/>
                      </a:solidFill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zh-CN" altLang="en-US" sz="2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⨂</m:t>
                      </m:r>
                    </m:oMath>
                  </a14:m>
                  <a:endParaRPr lang="zh-CN" altLang="en-US" sz="2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0507" y="2751222"/>
                  <a:ext cx="113009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151" b="-394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文本框 11"/>
            <p:cNvSpPr txBox="1"/>
            <p:nvPr/>
          </p:nvSpPr>
          <p:spPr>
            <a:xfrm>
              <a:off x="7490607" y="2749856"/>
              <a:ext cx="9973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00B050"/>
                  </a:solidFill>
                </a:rPr>
                <a:t>B-field</a:t>
              </a:r>
              <a:endParaRPr lang="zh-CN" altLang="en-US" sz="2400" dirty="0">
                <a:solidFill>
                  <a:srgbClr val="00B05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6443940" y="3723372"/>
                  <a:ext cx="10801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sz="1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⨀</m:t>
                      </m:r>
                    </m:oMath>
                  </a14:m>
                  <a:r>
                    <a:rPr lang="zh-CN" altLang="en-US" sz="1400" dirty="0" smtClean="0">
                      <a:solidFill>
                        <a:srgbClr val="00B050"/>
                      </a:solidFill>
                    </a:rPr>
                    <a:t>           </a:t>
                  </a:r>
                  <a14:m>
                    <m:oMath xmlns:m="http://schemas.openxmlformats.org/officeDocument/2006/math">
                      <m:r>
                        <a:rPr lang="zh-CN" altLang="en-US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⨂</m:t>
                      </m:r>
                    </m:oMath>
                  </a14:m>
                  <a:endParaRPr lang="zh-CN" altLang="en-US" sz="1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3940" y="3723372"/>
                  <a:ext cx="1080120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接箭头连接符 14"/>
            <p:cNvCxnSpPr/>
            <p:nvPr/>
          </p:nvCxnSpPr>
          <p:spPr>
            <a:xfrm>
              <a:off x="6516216" y="4797152"/>
              <a:ext cx="216024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H="1">
              <a:off x="7056000" y="4797152"/>
              <a:ext cx="2157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flipV="1">
              <a:off x="6516216" y="5013176"/>
              <a:ext cx="216024" cy="232473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 flipH="1" flipV="1">
              <a:off x="6912000" y="5013176"/>
              <a:ext cx="0" cy="23214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H="1" flipV="1">
              <a:off x="7056000" y="5013176"/>
              <a:ext cx="166511" cy="23214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/>
          </p:nvSpPr>
          <p:spPr>
            <a:xfrm>
              <a:off x="7470951" y="4325261"/>
              <a:ext cx="9813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7030A0"/>
                  </a:solidFill>
                </a:rPr>
                <a:t>E-field</a:t>
              </a:r>
              <a:endParaRPr lang="zh-CN" altLang="en-US" sz="2400" dirty="0">
                <a:solidFill>
                  <a:srgbClr val="7030A0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474467" y="4726517"/>
              <a:ext cx="1334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Vibration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24128" y="5526000"/>
            <a:ext cx="3076974" cy="1332000"/>
            <a:chOff x="5722151" y="5461672"/>
            <a:chExt cx="3076974" cy="1332000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9"/>
            <a:srcRect r="73330"/>
            <a:stretch/>
          </p:blipFill>
          <p:spPr>
            <a:xfrm>
              <a:off x="5722151" y="5461672"/>
              <a:ext cx="1212407" cy="1332000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9"/>
            <a:srcRect l="57526"/>
            <a:stretch/>
          </p:blipFill>
          <p:spPr>
            <a:xfrm>
              <a:off x="6868232" y="5461672"/>
              <a:ext cx="1930893" cy="1332000"/>
            </a:xfrm>
            <a:prstGeom prst="rect">
              <a:avLst/>
            </a:prstGeom>
          </p:spPr>
        </p:pic>
      </p:grpSp>
      <p:sp>
        <p:nvSpPr>
          <p:cNvPr id="61" name="内容占位符 4"/>
          <p:cNvSpPr txBox="1">
            <a:spLocks/>
          </p:cNvSpPr>
          <p:nvPr/>
        </p:nvSpPr>
        <p:spPr>
          <a:xfrm>
            <a:off x="2987824" y="6660728"/>
            <a:ext cx="3924944" cy="296664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A.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Facco</a:t>
            </a:r>
            <a:r>
              <a:rPr lang="en-US" altLang="zh-CN" sz="1600" dirty="0" smtClean="0">
                <a:solidFill>
                  <a:srgbClr val="0070C0"/>
                </a:solidFill>
              </a:rPr>
              <a:t>, low and intermediate </a:t>
            </a:r>
            <a:r>
              <a:rPr lang="el-GR" altLang="zh-CN" sz="1600" dirty="0" smtClean="0">
                <a:solidFill>
                  <a:srgbClr val="0070C0"/>
                </a:solidFill>
              </a:rPr>
              <a:t>β</a:t>
            </a:r>
            <a:r>
              <a:rPr lang="en-US" altLang="zh-CN" sz="1600" dirty="0" smtClean="0">
                <a:solidFill>
                  <a:srgbClr val="0070C0"/>
                </a:solidFill>
              </a:rPr>
              <a:t> cavity design, tutorial in SRF2009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F</a:t>
            </a:r>
            <a:r>
              <a:rPr lang="en-US" altLang="zh-CN" dirty="0" smtClean="0">
                <a:solidFill>
                  <a:schemeClr val="tx1"/>
                </a:solidFill>
              </a:rPr>
              <a:t>rom coaxial line to spoke cavity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57808" y="1348114"/>
            <a:ext cx="8734671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000" dirty="0" smtClean="0"/>
              <a:t>Inner conductor of ~</a:t>
            </a:r>
            <a:r>
              <a:rPr lang="el-GR" altLang="zh-CN" sz="2000" dirty="0" smtClean="0"/>
              <a:t>λ</a:t>
            </a:r>
            <a:r>
              <a:rPr lang="en-US" altLang="zh-CN" sz="2000" dirty="0" smtClean="0"/>
              <a:t>/2 long is rotated by 90 degrees</a:t>
            </a:r>
          </a:p>
          <a:p>
            <a:pPr lvl="0"/>
            <a:r>
              <a:rPr lang="en-US" altLang="zh-CN" sz="2000" dirty="0" smtClean="0"/>
              <a:t>More accelerating gaps in one cavity is possible</a:t>
            </a:r>
            <a:endParaRPr lang="en-US" altLang="zh-CN" sz="2000" dirty="0"/>
          </a:p>
        </p:txBody>
      </p:sp>
      <p:sp>
        <p:nvSpPr>
          <p:cNvPr id="14" name="右箭头 13"/>
          <p:cNvSpPr/>
          <p:nvPr/>
        </p:nvSpPr>
        <p:spPr>
          <a:xfrm>
            <a:off x="1471919" y="3189783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09344"/>
            <a:ext cx="2582392" cy="20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96" y="4509344"/>
            <a:ext cx="2582392" cy="2016000"/>
          </a:xfrm>
          <a:prstGeom prst="rect">
            <a:avLst/>
          </a:prstGeom>
        </p:spPr>
      </p:pic>
      <p:grpSp>
        <p:nvGrpSpPr>
          <p:cNvPr id="54" name="组合 53"/>
          <p:cNvGrpSpPr>
            <a:grpSpLocks noChangeAspect="1"/>
          </p:cNvGrpSpPr>
          <p:nvPr/>
        </p:nvGrpSpPr>
        <p:grpSpPr>
          <a:xfrm>
            <a:off x="107509" y="2349120"/>
            <a:ext cx="1456134" cy="1800000"/>
            <a:chOff x="3852687" y="1810783"/>
            <a:chExt cx="1747364" cy="2160000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687" y="1810783"/>
              <a:ext cx="1625654" cy="2160000"/>
            </a:xfrm>
            <a:prstGeom prst="rect">
              <a:avLst/>
            </a:prstGeom>
          </p:spPr>
        </p:pic>
        <p:cxnSp>
          <p:nvCxnSpPr>
            <p:cNvPr id="56" name="直接箭头连接符 55"/>
            <p:cNvCxnSpPr/>
            <p:nvPr/>
          </p:nvCxnSpPr>
          <p:spPr>
            <a:xfrm>
              <a:off x="5366622" y="2132856"/>
              <a:ext cx="0" cy="18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5317601" y="2519977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L</a:t>
              </a:r>
              <a:endParaRPr lang="zh-CN" altLang="en-US" dirty="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951" y="2347892"/>
            <a:ext cx="2003150" cy="1800000"/>
          </a:xfrm>
          <a:prstGeom prst="rect">
            <a:avLst/>
          </a:prstGeom>
        </p:spPr>
      </p:pic>
      <p:sp>
        <p:nvSpPr>
          <p:cNvPr id="29" name="右箭头 28"/>
          <p:cNvSpPr/>
          <p:nvPr/>
        </p:nvSpPr>
        <p:spPr>
          <a:xfrm>
            <a:off x="3772802" y="3189783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97360"/>
            <a:ext cx="2818200" cy="277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89048"/>
            <a:ext cx="2818200" cy="27720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34" y="2346617"/>
            <a:ext cx="2520000" cy="12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2"/>
          <a:srcRect r="62489"/>
          <a:stretch/>
        </p:blipFill>
        <p:spPr>
          <a:xfrm>
            <a:off x="6948264" y="2948380"/>
            <a:ext cx="1889580" cy="33074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Field in un-driven cavity </a:t>
            </a:r>
            <a:endParaRPr lang="zh-CN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7808" y="1348114"/>
                <a:ext cx="8734671" cy="5005536"/>
              </a:xfrm>
            </p:spPr>
            <p:txBody>
              <a:bodyPr>
                <a:normAutofit/>
              </a:bodyPr>
              <a:lstStyle/>
              <a:p>
                <a:pPr lvl="0"/>
                <a:r>
                  <a:rPr lang="en-US" altLang="zh-CN" sz="2000" dirty="0" smtClean="0"/>
                  <a:t>Energy decay exponentially in the cavity</a:t>
                </a:r>
              </a:p>
              <a:p>
                <a:pPr lvl="0"/>
                <a:r>
                  <a:rPr lang="en-US" altLang="zh-CN" sz="2000" dirty="0" smtClean="0"/>
                  <a:t>Time constant of cavity response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 smtClean="0"/>
                  <a:t>period of RF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endParaRPr lang="en-US" altLang="zh-CN" sz="2000" dirty="0" smtClean="0"/>
              </a:p>
              <a:p>
                <a:pPr lvl="0"/>
                <a:r>
                  <a:rPr lang="en-US" altLang="zh-CN" sz="2000" dirty="0" smtClean="0"/>
                  <a:t>Decay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sz="2000" dirty="0" smtClean="0"/>
                  <a:t> is defined as the time for energy decay to 1/e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7808" y="1348114"/>
                <a:ext cx="8734671" cy="5005536"/>
              </a:xfrm>
              <a:blipFill rotWithShape="0">
                <a:blip r:embed="rId3"/>
                <a:stretch>
                  <a:fillRect l="-279" t="-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606427"/>
            <a:ext cx="2524125" cy="390525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6876000" y="540000"/>
            <a:ext cx="2107241" cy="2172450"/>
            <a:chOff x="6516216" y="1335664"/>
            <a:chExt cx="2107241" cy="217245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1348114"/>
              <a:ext cx="2107241" cy="2160000"/>
            </a:xfrm>
            <a:prstGeom prst="rect">
              <a:avLst/>
            </a:prstGeom>
          </p:spPr>
        </p:pic>
        <p:cxnSp>
          <p:nvCxnSpPr>
            <p:cNvPr id="39" name="直接箭头连接符 38"/>
            <p:cNvCxnSpPr/>
            <p:nvPr/>
          </p:nvCxnSpPr>
          <p:spPr>
            <a:xfrm flipH="1" flipV="1">
              <a:off x="7272000" y="1556792"/>
              <a:ext cx="0" cy="972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6876512" y="1335664"/>
              <a:ext cx="419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 smtClean="0">
                  <a:solidFill>
                    <a:srgbClr val="FF0000"/>
                  </a:solidFill>
                </a:rPr>
                <a:t>Pe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 flipH="1">
              <a:off x="8261976" y="2311034"/>
              <a:ext cx="0" cy="900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8067018" y="3110654"/>
              <a:ext cx="389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 smtClean="0">
                  <a:solidFill>
                    <a:srgbClr val="FFC000"/>
                  </a:solidFill>
                </a:rPr>
                <a:t>Pt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547509" y="2959348"/>
              <a:ext cx="3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B0F0"/>
                  </a:solidFill>
                </a:rPr>
                <a:t>Pc</a:t>
              </a:r>
              <a:endParaRPr lang="zh-CN" altLang="en-US" b="1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485" y="2967030"/>
            <a:ext cx="1247775" cy="7810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944" y="2976555"/>
            <a:ext cx="1400175" cy="7715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00" y="2988940"/>
            <a:ext cx="1323975" cy="800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0903" y="3028965"/>
            <a:ext cx="1323975" cy="7334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33" y="3824461"/>
            <a:ext cx="1085850" cy="82867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667" y="3843427"/>
            <a:ext cx="1104900" cy="73342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400" y="4762118"/>
            <a:ext cx="3152775" cy="71437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1920" y="4707008"/>
            <a:ext cx="2333625" cy="77152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400" y="5684567"/>
            <a:ext cx="2571750" cy="8953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9872" y="5727429"/>
            <a:ext cx="2428875" cy="8096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8262" y="5718695"/>
            <a:ext cx="1162050" cy="80010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8064000" y="3844181"/>
            <a:ext cx="360040" cy="520923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箭头连接符 58"/>
          <p:cNvCxnSpPr/>
          <p:nvPr/>
        </p:nvCxnSpPr>
        <p:spPr>
          <a:xfrm flipV="1">
            <a:off x="5764320" y="4365104"/>
            <a:ext cx="2252202" cy="158417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内容占位符 4"/>
          <p:cNvSpPr txBox="1">
            <a:spLocks/>
          </p:cNvSpPr>
          <p:nvPr/>
        </p:nvSpPr>
        <p:spPr>
          <a:xfrm>
            <a:off x="4572000" y="6660728"/>
            <a:ext cx="3924944" cy="296664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err="1" smtClean="0">
                <a:solidFill>
                  <a:srgbClr val="0070C0"/>
                </a:solidFill>
              </a:rPr>
              <a:t>Hasan</a:t>
            </a:r>
            <a:r>
              <a:rPr lang="en-US" altLang="zh-CN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Padamsee</a:t>
            </a:r>
            <a:r>
              <a:rPr lang="en-US" altLang="zh-CN" sz="1600" dirty="0" smtClean="0">
                <a:solidFill>
                  <a:srgbClr val="0070C0"/>
                </a:solidFill>
              </a:rPr>
              <a:t>, RF superconductivity for accelerators, P145-160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/>
              <p:cNvSpPr txBox="1"/>
              <p:nvPr/>
            </p:nvSpPr>
            <p:spPr>
              <a:xfrm>
                <a:off x="7339676" y="5833187"/>
                <a:ext cx="1800558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2" name="文本框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676" y="5833187"/>
                <a:ext cx="1800558" cy="520463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Equivalent circuit model</a:t>
            </a:r>
            <a:endParaRPr lang="zh-CN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7809" y="1348114"/>
                <a:ext cx="6718192" cy="712734"/>
              </a:xfrm>
            </p:spPr>
            <p:txBody>
              <a:bodyPr>
                <a:normAutofit/>
              </a:bodyPr>
              <a:lstStyle/>
              <a:p>
                <a:pPr lvl="0"/>
                <a:r>
                  <a:rPr lang="en-US" altLang="zh-CN" sz="200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CN" sz="2000" dirty="0" smtClean="0"/>
                  <a:t>quasi-static approximation of a L-R-C circuit is good enough for cavity both at NC and SC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7809" y="1348114"/>
                <a:ext cx="6718192" cy="712734"/>
              </a:xfrm>
              <a:blipFill rotWithShape="0">
                <a:blip r:embed="rId2"/>
                <a:stretch>
                  <a:fillRect l="-363" t="-4274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内容占位符 4"/>
          <p:cNvSpPr txBox="1">
            <a:spLocks/>
          </p:cNvSpPr>
          <p:nvPr/>
        </p:nvSpPr>
        <p:spPr>
          <a:xfrm>
            <a:off x="4572000" y="6660728"/>
            <a:ext cx="3924944" cy="296664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H. Klein, Transmission line basics I,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Cern</a:t>
            </a:r>
            <a:r>
              <a:rPr lang="en-US" altLang="zh-CN" sz="1600" dirty="0" smtClean="0">
                <a:solidFill>
                  <a:srgbClr val="0070C0"/>
                </a:solidFill>
              </a:rPr>
              <a:t> accelerator school 1992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76000" y="540000"/>
            <a:ext cx="2232248" cy="2171615"/>
            <a:chOff x="3431570" y="186626"/>
            <a:chExt cx="2232248" cy="217161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570" y="186626"/>
              <a:ext cx="2107241" cy="2160000"/>
            </a:xfrm>
            <a:prstGeom prst="rect">
              <a:avLst/>
            </a:prstGeom>
          </p:spPr>
        </p:pic>
        <p:cxnSp>
          <p:nvCxnSpPr>
            <p:cNvPr id="29" name="直接箭头连接符 28"/>
            <p:cNvCxnSpPr/>
            <p:nvPr/>
          </p:nvCxnSpPr>
          <p:spPr>
            <a:xfrm flipV="1">
              <a:off x="3852451" y="897804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H="1">
              <a:off x="4187330" y="546666"/>
              <a:ext cx="0" cy="864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3521071" y="246993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Pin and </a:t>
              </a:r>
              <a:r>
                <a:rPr lang="en-US" altLang="zh-CN" b="1" dirty="0" err="1" smtClean="0">
                  <a:solidFill>
                    <a:srgbClr val="FF0000"/>
                  </a:solidFill>
                </a:rPr>
                <a:t>Pr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H="1">
              <a:off x="5177330" y="1149546"/>
              <a:ext cx="0" cy="900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4979572" y="1982572"/>
              <a:ext cx="389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 smtClean="0">
                  <a:solidFill>
                    <a:srgbClr val="FFC000"/>
                  </a:solidFill>
                </a:rPr>
                <a:t>Pt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 rot="19800000">
              <a:off x="4140029" y="902873"/>
              <a:ext cx="152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err="1" smtClean="0">
                  <a:solidFill>
                    <a:srgbClr val="FFFF00"/>
                  </a:solidFill>
                </a:rPr>
                <a:t>Ibeam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480733" y="1988909"/>
              <a:ext cx="3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B0F0"/>
                  </a:solidFill>
                </a:rPr>
                <a:t>Pc</a:t>
              </a:r>
              <a:endParaRPr lang="zh-CN" altLang="en-US" b="1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7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82" y="2708920"/>
            <a:ext cx="4320000" cy="1808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/>
              <p:cNvSpPr txBox="1"/>
              <p:nvPr/>
            </p:nvSpPr>
            <p:spPr>
              <a:xfrm>
                <a:off x="539552" y="2131261"/>
                <a:ext cx="6237590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b="0" dirty="0" smtClean="0"/>
                  <a:t>When exciting a cavity with incident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zh-CN" dirty="0" smtClean="0"/>
                  <a:t>, the </a:t>
                </a:r>
                <a:r>
                  <a:rPr lang="en-US" altLang="zh-CN" dirty="0"/>
                  <a:t>cavity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 smtClean="0"/>
                  <a:t> is proportional to </a:t>
                </a:r>
                <a:r>
                  <a:rPr lang="en-US" altLang="zh-CN" dirty="0"/>
                  <a:t>transmitted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smtClean="0"/>
                  <a:t>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8" name="文本框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131261"/>
                <a:ext cx="6237590" cy="577659"/>
              </a:xfrm>
              <a:prstGeom prst="rect">
                <a:avLst/>
              </a:prstGeom>
              <a:blipFill rotWithShape="0">
                <a:blip r:embed="rId5"/>
                <a:stretch>
                  <a:fillRect l="-2346" t="-11702" b="-22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37051" y="2780928"/>
                <a:ext cx="3525004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zh-CN" dirty="0" smtClean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51" y="2780928"/>
                <a:ext cx="3525004" cy="6934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/>
              <p:cNvSpPr/>
              <p:nvPr/>
            </p:nvSpPr>
            <p:spPr>
              <a:xfrm>
                <a:off x="460824" y="3844194"/>
                <a:ext cx="3849002" cy="664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∗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endParaRPr lang="en-US" altLang="zh-CN" dirty="0" smtClean="0"/>
              </a:p>
            </p:txBody>
          </p:sp>
        </mc:Choice>
        <mc:Fallback xmlns=""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24" y="3844194"/>
                <a:ext cx="3849002" cy="664926"/>
              </a:xfrm>
              <a:prstGeom prst="rect">
                <a:avLst/>
              </a:prstGeom>
              <a:blipFill rotWithShape="0">
                <a:blip r:embed="rId7"/>
                <a:stretch>
                  <a:fillRect t="-2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 53"/>
              <p:cNvSpPr/>
              <p:nvPr/>
            </p:nvSpPr>
            <p:spPr>
              <a:xfrm>
                <a:off x="179512" y="4149080"/>
                <a:ext cx="6169189" cy="19217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zh-CN" alt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zh-CN" alt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zh-CN" alt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𝜔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zh-CN" alt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𝑄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𝐿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zh-CN" alt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𝜔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altLang="zh-CN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  <m: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𝑄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altLang="zh-CN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𝐿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</m: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zh-CN" alt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altLang="zh-CN" dirty="0" smtClean="0"/>
              </a:p>
            </p:txBody>
          </p:sp>
        </mc:Choice>
        <mc:Fallback xmlns="">
          <p:sp>
            <p:nvSpPr>
              <p:cNvPr id="54" name="矩形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149080"/>
                <a:ext cx="6169189" cy="19217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内容占位符 2"/>
          <p:cNvSpPr txBox="1">
            <a:spLocks/>
          </p:cNvSpPr>
          <p:nvPr/>
        </p:nvSpPr>
        <p:spPr>
          <a:xfrm>
            <a:off x="157809" y="3508354"/>
            <a:ext cx="6718192" cy="7127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At steady state: </a:t>
            </a:r>
            <a:endParaRPr lang="en-US" altLang="zh-CN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504" y="4430799"/>
            <a:ext cx="2880000" cy="2094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/>
              <p:cNvSpPr/>
              <p:nvPr/>
            </p:nvSpPr>
            <p:spPr>
              <a:xfrm>
                <a:off x="427999" y="6144134"/>
                <a:ext cx="1759456" cy="671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/∆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endParaRPr lang="en-US" altLang="zh-CN" dirty="0" smtClean="0"/>
              </a:p>
            </p:txBody>
          </p:sp>
        </mc:Choice>
        <mc:Fallback xmlns="">
          <p:sp>
            <p:nvSpPr>
              <p:cNvPr id="57" name="矩形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99" y="6144134"/>
                <a:ext cx="1759456" cy="67120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7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Equivalent circuit model (2)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57809" y="1348114"/>
            <a:ext cx="6718192" cy="712734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At steady state: </a:t>
            </a:r>
          </a:p>
        </p:txBody>
      </p:sp>
      <p:sp>
        <p:nvSpPr>
          <p:cNvPr id="26" name="内容占位符 4"/>
          <p:cNvSpPr txBox="1">
            <a:spLocks/>
          </p:cNvSpPr>
          <p:nvPr/>
        </p:nvSpPr>
        <p:spPr>
          <a:xfrm>
            <a:off x="4572000" y="6660728"/>
            <a:ext cx="3924944" cy="296664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H. Klein, Transmission line basics I,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Cern</a:t>
            </a:r>
            <a:r>
              <a:rPr lang="en-US" altLang="zh-CN" sz="1600" dirty="0" smtClean="0">
                <a:solidFill>
                  <a:srgbClr val="0070C0"/>
                </a:solidFill>
              </a:rPr>
              <a:t> accelerator school 1992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76000" y="540000"/>
            <a:ext cx="2232248" cy="2171615"/>
            <a:chOff x="3431570" y="186626"/>
            <a:chExt cx="2232248" cy="217161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570" y="186626"/>
              <a:ext cx="2107241" cy="2160000"/>
            </a:xfrm>
            <a:prstGeom prst="rect">
              <a:avLst/>
            </a:prstGeom>
          </p:spPr>
        </p:pic>
        <p:cxnSp>
          <p:nvCxnSpPr>
            <p:cNvPr id="29" name="直接箭头连接符 28"/>
            <p:cNvCxnSpPr/>
            <p:nvPr/>
          </p:nvCxnSpPr>
          <p:spPr>
            <a:xfrm flipV="1">
              <a:off x="3852451" y="897804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H="1">
              <a:off x="4187330" y="546666"/>
              <a:ext cx="0" cy="864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3521071" y="246993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Pin and </a:t>
              </a:r>
              <a:r>
                <a:rPr lang="en-US" altLang="zh-CN" b="1" dirty="0" err="1" smtClean="0">
                  <a:solidFill>
                    <a:srgbClr val="FF0000"/>
                  </a:solidFill>
                </a:rPr>
                <a:t>Pr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H="1">
              <a:off x="5177330" y="1149546"/>
              <a:ext cx="0" cy="900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4979572" y="1982572"/>
              <a:ext cx="389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 smtClean="0">
                  <a:solidFill>
                    <a:srgbClr val="FFC000"/>
                  </a:solidFill>
                </a:rPr>
                <a:t>Pt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 rot="19800000">
              <a:off x="4140029" y="902873"/>
              <a:ext cx="152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err="1" smtClean="0">
                  <a:solidFill>
                    <a:srgbClr val="FFFF00"/>
                  </a:solidFill>
                </a:rPr>
                <a:t>Ibeam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480733" y="1988909"/>
              <a:ext cx="3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B0F0"/>
                  </a:solidFill>
                </a:rPr>
                <a:t>Pc</a:t>
              </a:r>
              <a:endParaRPr lang="zh-CN" altLang="en-US" b="1" dirty="0">
                <a:solidFill>
                  <a:srgbClr val="00B0F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/>
              <p:cNvSpPr txBox="1"/>
              <p:nvPr/>
            </p:nvSpPr>
            <p:spPr>
              <a:xfrm>
                <a:off x="539551" y="1772816"/>
                <a:ext cx="6336447" cy="1000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b="0" dirty="0" smtClean="0"/>
                  <a:t>Reflection coefficient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l-GR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r>
                  <a:rPr lang="en-US" altLang="zh-CN" b="0" dirty="0" smtClean="0"/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b="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1772816"/>
                <a:ext cx="6336447" cy="1000659"/>
              </a:xfrm>
              <a:prstGeom prst="rect">
                <a:avLst/>
              </a:prstGeom>
              <a:blipFill rotWithShape="0">
                <a:blip r:embed="rId3"/>
                <a:stretch>
                  <a:fillRect l="-2310" r="-674" b="-4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内容占位符 2"/>
          <p:cNvSpPr txBox="1">
            <a:spLocks/>
          </p:cNvSpPr>
          <p:nvPr/>
        </p:nvSpPr>
        <p:spPr>
          <a:xfrm>
            <a:off x="157809" y="2924944"/>
            <a:ext cx="6718192" cy="7127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Especially on resonance:</a:t>
            </a:r>
            <a:endParaRPr lang="en-US" altLang="zh-C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/>
              <p:cNvSpPr txBox="1"/>
              <p:nvPr/>
            </p:nvSpPr>
            <p:spPr>
              <a:xfrm>
                <a:off x="445658" y="3429000"/>
                <a:ext cx="6358590" cy="1939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zh-C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58" y="3429000"/>
                <a:ext cx="6358590" cy="19394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445658" y="5517232"/>
                <a:ext cx="4002421" cy="9922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1±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</m:d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dirty="0" smtClean="0"/>
                  <a:t>, where upper sign is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 smtClean="0"/>
                  <a:t>&gt;1 (over-coupled</a:t>
                </a:r>
                <a:r>
                  <a:rPr lang="en-US" altLang="zh-CN" dirty="0"/>
                  <a:t>)</a:t>
                </a:r>
                <a:r>
                  <a:rPr lang="en-US" altLang="zh-CN" dirty="0" smtClean="0"/>
                  <a:t> , and lower sign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 smtClean="0"/>
                  <a:t>&lt;1 (under-coupled)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58" y="5517232"/>
                <a:ext cx="4002421" cy="992259"/>
              </a:xfrm>
              <a:prstGeom prst="rect">
                <a:avLst/>
              </a:prstGeom>
              <a:blipFill rotWithShape="0">
                <a:blip r:embed="rId5"/>
                <a:stretch>
                  <a:fillRect l="-3501" b="-134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637215" y="5445224"/>
                <a:ext cx="4471289" cy="1181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 smtClean="0"/>
                  <a:t>Note: a commonly used relative unit for power[</a:t>
                </a:r>
                <a:r>
                  <a:rPr lang="en-US" altLang="zh-CN" sz="1600" dirty="0" err="1" smtClean="0"/>
                  <a:t>db</a:t>
                </a:r>
                <a:r>
                  <a:rPr lang="en-US" altLang="zh-CN" sz="1600" dirty="0" smtClean="0"/>
                  <a:t>]:</a:t>
                </a:r>
              </a:p>
              <a:p>
                <a:r>
                  <a:rPr lang="en-US" altLang="zh-CN" sz="1600" dirty="0" smtClean="0"/>
                  <a:t>P1/P2[</a:t>
                </a:r>
                <a:r>
                  <a:rPr lang="en-US" altLang="zh-CN" sz="1600" dirty="0" err="1" smtClean="0"/>
                  <a:t>db</a:t>
                </a:r>
                <a:r>
                  <a:rPr lang="en-US" altLang="zh-CN" sz="1600" dirty="0" smtClean="0"/>
                  <a:t>]=10*</a:t>
                </a:r>
                <a:r>
                  <a:rPr lang="en-US" altLang="zh-CN" sz="1600" dirty="0" err="1" smtClean="0"/>
                  <a:t>lg</a:t>
                </a:r>
                <a:r>
                  <a:rPr lang="en-US" altLang="zh-CN" sz="1600" dirty="0" smtClean="0"/>
                  <a:t>(P1/P2)</a:t>
                </a:r>
              </a:p>
              <a:p>
                <a:r>
                  <a:rPr lang="en-US" altLang="zh-CN" sz="1600" dirty="0" smtClean="0"/>
                  <a:t>P1/P2=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f>
                          <m:f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2[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𝑑𝑏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num>
                          <m:den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sup>
                    </m:sSup>
                  </m:oMath>
                </a14:m>
                <a:endParaRPr lang="en-US" altLang="zh-CN" sz="1600" dirty="0" smtClean="0"/>
              </a:p>
              <a:p>
                <a:r>
                  <a:rPr lang="en-US" altLang="zh-CN" sz="1600" dirty="0" smtClean="0"/>
                  <a:t>e.g. P1/P2=2=3[</a:t>
                </a:r>
                <a:r>
                  <a:rPr lang="en-US" altLang="zh-CN" sz="1600" dirty="0" err="1" smtClean="0"/>
                  <a:t>db</a:t>
                </a:r>
                <a:r>
                  <a:rPr lang="en-US" altLang="zh-CN" sz="1600" dirty="0" smtClean="0"/>
                  <a:t>]; P1/P2=0.5=-3[</a:t>
                </a:r>
                <a:r>
                  <a:rPr lang="en-US" altLang="zh-CN" sz="1600" dirty="0" err="1" smtClean="0"/>
                  <a:t>db</a:t>
                </a:r>
                <a:r>
                  <a:rPr lang="en-US" altLang="zh-CN" sz="1600" dirty="0" smtClean="0"/>
                  <a:t>]</a:t>
                </a:r>
                <a:endParaRPr lang="en-US" altLang="zh-CN" sz="16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215" y="5445224"/>
                <a:ext cx="4471289" cy="1181670"/>
              </a:xfrm>
              <a:prstGeom prst="rect">
                <a:avLst/>
              </a:prstGeom>
              <a:blipFill rotWithShape="0">
                <a:blip r:embed="rId7"/>
                <a:stretch>
                  <a:fillRect l="-819" t="-1546" b="-56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8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en-US" altLang="zh-CN" sz="3030" dirty="0" smtClean="0">
                <a:solidFill>
                  <a:schemeClr val="bg1">
                    <a:lumMod val="85000"/>
                  </a:schemeClr>
                </a:solidFill>
              </a:rPr>
              <a:t> electric and magnetic field in SRF cavity</a:t>
            </a:r>
          </a:p>
          <a:p>
            <a:pPr lvl="0"/>
            <a:r>
              <a:rPr lang="en-US" altLang="zh-CN" sz="3030" dirty="0" smtClean="0"/>
              <a:t>Cavity design</a:t>
            </a:r>
            <a:endParaRPr lang="en-US" altLang="zh-CN" sz="3030" dirty="0"/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fabrication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Post processing: why and how</a:t>
            </a:r>
          </a:p>
          <a:p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LFD, </a:t>
            </a:r>
            <a:r>
              <a:rPr lang="en-US" altLang="zh-CN" sz="3030" dirty="0" err="1">
                <a:solidFill>
                  <a:schemeClr val="bg1">
                    <a:lumMod val="75000"/>
                  </a:schemeClr>
                </a:solidFill>
              </a:rPr>
              <a:t>microphonics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, and tuners</a:t>
            </a: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Back to beginning: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realistic good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considerations</a:t>
            </a:r>
            <a:endParaRPr lang="zh-CN" altLang="en-US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9" y="1377336"/>
            <a:ext cx="8263262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>
          <a:xfrm>
            <a:off x="4572000" y="6593588"/>
            <a:ext cx="3924944" cy="2966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Nikolay </a:t>
            </a:r>
            <a:r>
              <a:rPr lang="en-US" altLang="zh-CN" sz="1600" dirty="0" err="1">
                <a:solidFill>
                  <a:srgbClr val="0070C0"/>
                </a:solidFill>
              </a:rPr>
              <a:t>Solyak</a:t>
            </a:r>
            <a:r>
              <a:rPr lang="en-US" altLang="zh-CN" sz="1600" dirty="0">
                <a:solidFill>
                  <a:srgbClr val="0070C0"/>
                </a:solidFill>
              </a:rPr>
              <a:t>, </a:t>
            </a:r>
            <a:r>
              <a:rPr lang="en-US" altLang="zh-CN" sz="1600" dirty="0" smtClean="0">
                <a:solidFill>
                  <a:srgbClr val="0070C0"/>
                </a:solidFill>
              </a:rPr>
              <a:t>Lecture 7a in ILC school 2008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3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68313" y="1341438"/>
                <a:ext cx="8229600" cy="525591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 smtClean="0"/>
                  <a:t>Resonance frequency f </a:t>
                </a:r>
              </a:p>
              <a:p>
                <a:r>
                  <a:rPr lang="en-US" altLang="zh-CN" sz="2400" dirty="0"/>
                  <a:t>Optimized beta </a:t>
                </a:r>
                <a:r>
                  <a:rPr lang="el-GR" altLang="zh-CN" sz="2400" dirty="0"/>
                  <a:t>β</a:t>
                </a:r>
                <a:r>
                  <a:rPr lang="en-US" altLang="zh-CN" sz="2400" baseline="-25000" dirty="0"/>
                  <a:t>0</a:t>
                </a:r>
              </a:p>
              <a:p>
                <a:r>
                  <a:rPr lang="en-US" altLang="zh-CN" sz="2400" dirty="0" smtClean="0"/>
                  <a:t>Number </a:t>
                </a:r>
                <a:r>
                  <a:rPr lang="en-US" altLang="zh-CN" sz="2400" dirty="0"/>
                  <a:t>of cells </a:t>
                </a:r>
                <a:r>
                  <a:rPr lang="en-US" altLang="zh-CN" sz="2400" dirty="0" smtClean="0"/>
                  <a:t>or accelerating gaps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𝑔𝑎𝑝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pPr>
                  <a:lnSpc>
                    <a:spcPct val="90000"/>
                  </a:lnSpc>
                </a:pPr>
                <a:r>
                  <a:rPr lang="en-US" altLang="zh-CN" sz="2400" dirty="0" smtClean="0"/>
                  <a:t>Transient </a:t>
                </a:r>
                <a:r>
                  <a:rPr lang="en-US" altLang="zh-CN" sz="2400" dirty="0"/>
                  <a:t>time factor: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dirty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f>
                              <m:fPr>
                                <m:type m:val="lin"/>
                                <m:ctrlP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400" b="0" i="1" dirty="0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zh-CN" altLang="en-US" sz="2400" b="0" i="1" dirty="0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den>
                            </m:f>
                          </m:e>
                        </m:nary>
                      </m:num>
                      <m:den>
                        <m:nary>
                          <m:naryPr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altLang="zh-CN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e>
                        </m:nary>
                      </m:den>
                    </m:f>
                  </m:oMath>
                </a14:m>
                <a:endParaRPr lang="en-US" altLang="zh-CN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/>
                  <a:t>Cavity effective length: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𝑔𝑎𝑝</m:t>
                            </m:r>
                          </m:sub>
                        </m:s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altLang="zh-CN" sz="2400" dirty="0" smtClean="0"/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err="1" smtClean="0"/>
                  <a:t>Epeak</a:t>
                </a:r>
                <a:r>
                  <a:rPr lang="en-US" altLang="zh-CN" sz="2400" dirty="0" smtClean="0"/>
                  <a:t> </a:t>
                </a:r>
                <a:r>
                  <a:rPr lang="en-US" altLang="zh-CN" sz="2400" dirty="0"/>
                  <a:t>/ </a:t>
                </a:r>
                <a:r>
                  <a:rPr lang="en-US" altLang="zh-CN" sz="2400" dirty="0" err="1"/>
                  <a:t>Eacc</a:t>
                </a:r>
                <a:r>
                  <a:rPr lang="en-US" altLang="zh-CN" sz="2400" dirty="0"/>
                  <a:t>, </a:t>
                </a:r>
                <a:r>
                  <a:rPr lang="en-US" altLang="zh-CN" sz="2400" dirty="0" err="1"/>
                  <a:t>Bpeak</a:t>
                </a:r>
                <a:r>
                  <a:rPr lang="en-US" altLang="zh-CN" sz="2400" dirty="0"/>
                  <a:t> / </a:t>
                </a:r>
                <a:r>
                  <a:rPr lang="en-US" altLang="zh-CN" sz="2400" dirty="0" err="1"/>
                  <a:t>Eacc</a:t>
                </a:r>
                <a:endParaRPr lang="en-US" altLang="zh-CN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/>
                  <a:t>Geometry </a:t>
                </a:r>
                <a:r>
                  <a:rPr lang="en-US" altLang="zh-CN" sz="2400" dirty="0"/>
                  <a:t>factor: </a:t>
                </a:r>
              </a:p>
              <a:p>
                <a:r>
                  <a:rPr lang="en-US" altLang="zh-CN" sz="2400" dirty="0" smtClean="0"/>
                  <a:t>Ra/Q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 smtClean="0"/>
                  <a:t>Lorentz </a:t>
                </a:r>
                <a:r>
                  <a:rPr lang="en-US" altLang="zh-CN" sz="2400" dirty="0"/>
                  <a:t>force </a:t>
                </a:r>
                <a:r>
                  <a:rPr lang="en-US" altLang="zh-CN" sz="2400" dirty="0" smtClean="0"/>
                  <a:t>detuning </a:t>
                </a:r>
                <a:r>
                  <a:rPr lang="en-US" altLang="zh-CN" sz="2400" dirty="0"/>
                  <a:t>coefficient: </a:t>
                </a:r>
                <a:r>
                  <a:rPr lang="en-US" altLang="zh-CN" sz="2400" dirty="0" smtClean="0"/>
                  <a:t>LFD = </a:t>
                </a:r>
                <a:r>
                  <a:rPr lang="en-US" altLang="zh-CN" sz="2400" dirty="0" err="1" smtClean="0"/>
                  <a:t>df</a:t>
                </a:r>
                <a:r>
                  <a:rPr lang="en-US" altLang="zh-CN" sz="2400" dirty="0" smtClean="0"/>
                  <a:t> /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sz="2400" dirty="0" smtClean="0"/>
              </a:p>
              <a:p>
                <a:r>
                  <a:rPr lang="en-US" altLang="zh-CN" sz="2400" dirty="0" err="1" smtClean="0"/>
                  <a:t>Hellium</a:t>
                </a:r>
                <a:r>
                  <a:rPr lang="en-US" altLang="zh-CN" sz="2400" dirty="0" smtClean="0"/>
                  <a:t> pressure sensitivity </a:t>
                </a:r>
                <a:r>
                  <a:rPr lang="en-US" altLang="zh-CN" sz="2400" dirty="0" err="1" smtClean="0"/>
                  <a:t>df</a:t>
                </a:r>
                <a:r>
                  <a:rPr lang="en-US" altLang="zh-CN" sz="2400" dirty="0" smtClean="0"/>
                  <a:t>/</a:t>
                </a:r>
                <a:r>
                  <a:rPr lang="en-US" altLang="zh-CN" sz="2400" dirty="0" err="1" smtClean="0"/>
                  <a:t>dP</a:t>
                </a:r>
                <a:endParaRPr lang="en-US" altLang="zh-CN" sz="2400" dirty="0"/>
              </a:p>
            </p:txBody>
          </p:sp>
        </mc:Choice>
        <mc:Fallback xmlns="">
          <p:sp>
            <p:nvSpPr>
              <p:cNvPr id="153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8313" y="1341438"/>
                <a:ext cx="8229600" cy="5255914"/>
              </a:xfrm>
              <a:blipFill rotWithShape="0">
                <a:blip r:embed="rId3"/>
                <a:stretch>
                  <a:fillRect l="-593" t="-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3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532279"/>
              </p:ext>
            </p:extLst>
          </p:nvPr>
        </p:nvGraphicFramePr>
        <p:xfrm>
          <a:off x="3203848" y="4473451"/>
          <a:ext cx="3080576" cy="935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Equation" r:id="rId4" imgW="1841400" imgH="558720" progId="Equation.DSMT4">
                  <p:embed/>
                </p:oleObj>
              </mc:Choice>
              <mc:Fallback>
                <p:oleObj name="Equation" r:id="rId4" imgW="1841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473451"/>
                        <a:ext cx="3080576" cy="935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AutoShape 10"/>
          <p:cNvSpPr>
            <a:spLocks/>
          </p:cNvSpPr>
          <p:nvPr/>
        </p:nvSpPr>
        <p:spPr bwMode="auto">
          <a:xfrm>
            <a:off x="7311901" y="1628775"/>
            <a:ext cx="431800" cy="1779588"/>
          </a:xfrm>
          <a:prstGeom prst="rightBrace">
            <a:avLst>
              <a:gd name="adj1" fmla="val 48652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accent2"/>
              </a:solidFill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7815138" y="2008956"/>
            <a:ext cx="1149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Beam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dynamics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related</a:t>
            </a:r>
          </a:p>
        </p:txBody>
      </p:sp>
      <p:sp>
        <p:nvSpPr>
          <p:cNvPr id="15372" name="AutoShape 12"/>
          <p:cNvSpPr>
            <a:spLocks/>
          </p:cNvSpPr>
          <p:nvPr/>
        </p:nvSpPr>
        <p:spPr bwMode="auto">
          <a:xfrm>
            <a:off x="7182584" y="4365104"/>
            <a:ext cx="431800" cy="2016224"/>
          </a:xfrm>
          <a:prstGeom prst="rightBrace">
            <a:avLst>
              <a:gd name="adj1" fmla="val 27788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accent2"/>
              </a:solidFill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7667625" y="5052541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Technics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related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539552" y="274638"/>
            <a:ext cx="8147248" cy="92211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隶书" panose="02010509060101010101" pitchFamily="49" charset="-122"/>
                <a:cs typeface="+mj-cs"/>
              </a:defRPr>
            </a:lvl1pPr>
          </a:lstStyle>
          <a:p>
            <a:r>
              <a:rPr lang="en-US" altLang="zh-CN" smtClean="0"/>
              <a:t>Some important cavity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/>
              <a:t>The electric and magnetic field in SRF cavity</a:t>
            </a:r>
          </a:p>
          <a:p>
            <a:pPr lvl="0"/>
            <a:r>
              <a:rPr lang="en-US" altLang="zh-CN" sz="3030" dirty="0" smtClean="0"/>
              <a:t>Cavity design</a:t>
            </a:r>
            <a:endParaRPr lang="en-US" altLang="zh-CN" sz="3030" dirty="0"/>
          </a:p>
          <a:p>
            <a:pPr lvl="0"/>
            <a:r>
              <a:rPr lang="en-US" altLang="zh-CN" sz="3030" dirty="0" smtClean="0"/>
              <a:t>Cavity </a:t>
            </a:r>
            <a:r>
              <a:rPr lang="en-US" altLang="zh-CN" sz="3030" dirty="0"/>
              <a:t>fabrication</a:t>
            </a:r>
          </a:p>
          <a:p>
            <a:pPr lvl="0"/>
            <a:r>
              <a:rPr lang="en-US" altLang="zh-CN" sz="3030" dirty="0" smtClean="0"/>
              <a:t>Post processing: why and how</a:t>
            </a:r>
          </a:p>
          <a:p>
            <a:endParaRPr lang="en-US" altLang="zh-CN" sz="3030" dirty="0"/>
          </a:p>
          <a:p>
            <a:pPr lvl="0"/>
            <a:r>
              <a:rPr lang="en-US" altLang="zh-CN" sz="3030" dirty="0"/>
              <a:t>LFD, </a:t>
            </a:r>
            <a:r>
              <a:rPr lang="en-US" altLang="zh-CN" sz="3030" dirty="0" err="1"/>
              <a:t>microphonics</a:t>
            </a:r>
            <a:r>
              <a:rPr lang="en-US" altLang="zh-CN" sz="3030" dirty="0"/>
              <a:t>, and tuners</a:t>
            </a:r>
          </a:p>
          <a:p>
            <a:pPr lvl="0"/>
            <a:endParaRPr lang="en-US" altLang="zh-CN" sz="3030" dirty="0"/>
          </a:p>
          <a:p>
            <a:pPr lvl="0"/>
            <a:r>
              <a:rPr lang="en-US" altLang="zh-CN" sz="3030" dirty="0"/>
              <a:t>Back to beginning: </a:t>
            </a:r>
            <a:r>
              <a:rPr lang="en-US" altLang="zh-CN" sz="3030" dirty="0" smtClean="0"/>
              <a:t>realistic good </a:t>
            </a:r>
            <a:r>
              <a:rPr lang="en-US" altLang="zh-CN" sz="3030" dirty="0"/>
              <a:t>cavity </a:t>
            </a:r>
            <a:r>
              <a:rPr lang="en-US" altLang="zh-CN" sz="3030" dirty="0" smtClean="0"/>
              <a:t>design</a:t>
            </a:r>
            <a:endParaRPr lang="en-US" altLang="zh-CN" sz="303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procedure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496944" cy="309634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altLang="zh-CN" dirty="0" smtClean="0"/>
              <a:t>Pre-defined frequency, </a:t>
            </a:r>
            <a:r>
              <a:rPr lang="el-GR" altLang="zh-CN" dirty="0"/>
              <a:t>β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gap</a:t>
            </a:r>
            <a:r>
              <a:rPr lang="en-US" altLang="zh-CN" baseline="-25000" dirty="0" smtClean="0"/>
              <a:t> </a:t>
            </a:r>
            <a:r>
              <a:rPr lang="en-US" altLang="zh-CN" dirty="0" smtClean="0"/>
              <a:t>and beam-pipe size by beam dynamics (may need several </a:t>
            </a:r>
            <a:r>
              <a:rPr lang="en-US" altLang="zh-CN" dirty="0" err="1" smtClean="0"/>
              <a:t>interations</a:t>
            </a:r>
            <a:r>
              <a:rPr lang="en-US" altLang="zh-CN" dirty="0" smtClean="0"/>
              <a:t>)</a:t>
            </a:r>
          </a:p>
          <a:p>
            <a:pPr lvl="0"/>
            <a:r>
              <a:rPr lang="en-US" altLang="zh-CN" dirty="0" smtClean="0"/>
              <a:t>Define optimization goal:</a:t>
            </a:r>
          </a:p>
          <a:p>
            <a:pPr lvl="1"/>
            <a:r>
              <a:rPr lang="en-US" altLang="zh-CN" dirty="0" err="1" smtClean="0"/>
              <a:t>Ep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Ea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Bp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Ea</a:t>
            </a:r>
            <a:r>
              <a:rPr lang="en-US" altLang="zh-CN" dirty="0" smtClean="0"/>
              <a:t>, G*R/Q, HOM damping, and so on</a:t>
            </a:r>
          </a:p>
          <a:p>
            <a:r>
              <a:rPr lang="en-US" altLang="zh-CN" dirty="0"/>
              <a:t>Sweep cavity </a:t>
            </a:r>
            <a:r>
              <a:rPr lang="en-US" altLang="zh-CN" dirty="0" smtClean="0"/>
              <a:t>shape</a:t>
            </a:r>
            <a:r>
              <a:rPr lang="en-US" altLang="zh-CN" dirty="0"/>
              <a:t>: Surface field is minimized by distributing field to larger </a:t>
            </a:r>
            <a:r>
              <a:rPr lang="en-US" altLang="zh-CN" dirty="0" smtClean="0"/>
              <a:t>area</a:t>
            </a:r>
          </a:p>
          <a:p>
            <a:pPr lvl="1"/>
            <a:r>
              <a:rPr lang="en-US" altLang="zh-CN" dirty="0" smtClean="0"/>
              <a:t>For spoke cavity, base </a:t>
            </a:r>
            <a:r>
              <a:rPr lang="en-US" altLang="zh-CN" dirty="0"/>
              <a:t>of spoke and </a:t>
            </a:r>
            <a:r>
              <a:rPr lang="en-US" altLang="zh-CN" dirty="0" smtClean="0"/>
              <a:t>end-cover ↔ B field; central </a:t>
            </a:r>
            <a:r>
              <a:rPr lang="en-US" altLang="zh-CN" dirty="0"/>
              <a:t>part of </a:t>
            </a:r>
            <a:r>
              <a:rPr lang="en-US" altLang="zh-CN" dirty="0" smtClean="0"/>
              <a:t>spoke </a:t>
            </a:r>
            <a:r>
              <a:rPr lang="en-US" altLang="zh-CN" dirty="0"/>
              <a:t>↔</a:t>
            </a:r>
            <a:r>
              <a:rPr lang="en-US" altLang="zh-CN" dirty="0" smtClean="0"/>
              <a:t> E field; Typically </a:t>
            </a:r>
            <a:r>
              <a:rPr lang="en-US" altLang="zh-CN" dirty="0" err="1" smtClean="0"/>
              <a:t>Ep</a:t>
            </a:r>
            <a:r>
              <a:rPr lang="en-US" altLang="zh-CN" dirty="0" smtClean="0"/>
              <a:t>/Ea~3.3 </a:t>
            </a:r>
            <a:r>
              <a:rPr lang="en-US" altLang="zh-CN" dirty="0"/>
              <a:t>or </a:t>
            </a:r>
            <a:r>
              <a:rPr lang="en-US" altLang="zh-CN" dirty="0" err="1"/>
              <a:t>Bp</a:t>
            </a:r>
            <a:r>
              <a:rPr lang="en-US" altLang="zh-CN" dirty="0"/>
              <a:t>/</a:t>
            </a:r>
            <a:r>
              <a:rPr lang="en-US" altLang="zh-CN" dirty="0" err="1"/>
              <a:t>Ea</a:t>
            </a:r>
            <a:r>
              <a:rPr lang="en-US" altLang="zh-CN" dirty="0"/>
              <a:t> ~ 7 is </a:t>
            </a:r>
            <a:r>
              <a:rPr lang="en-US" altLang="zh-CN" dirty="0" smtClean="0"/>
              <a:t>achievable for β&gt;0.2</a:t>
            </a:r>
          </a:p>
          <a:p>
            <a:pPr lvl="1"/>
            <a:endParaRPr lang="en-US" altLang="zh-CN" dirty="0"/>
          </a:p>
        </p:txBody>
      </p:sp>
      <p:grpSp>
        <p:nvGrpSpPr>
          <p:cNvPr id="5" name="组合 4"/>
          <p:cNvGrpSpPr/>
          <p:nvPr/>
        </p:nvGrpSpPr>
        <p:grpSpPr>
          <a:xfrm>
            <a:off x="2123728" y="5229280"/>
            <a:ext cx="1900295" cy="1440000"/>
            <a:chOff x="6444490" y="827081"/>
            <a:chExt cx="1900295" cy="1440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5" t="15000" r="10939" b="18309"/>
            <a:stretch/>
          </p:blipFill>
          <p:spPr bwMode="auto">
            <a:xfrm>
              <a:off x="6444490" y="827081"/>
              <a:ext cx="1900295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7638749" y="854114"/>
              <a:ext cx="3850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rgbClr val="FFFF00"/>
                  </a:solidFill>
                </a:rPr>
                <a:t>E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2629" y="5229360"/>
            <a:ext cx="1959321" cy="1440000"/>
            <a:chOff x="6940718" y="2553187"/>
            <a:chExt cx="1959321" cy="14400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34" t="15000" r="10066" b="18327"/>
            <a:stretch/>
          </p:blipFill>
          <p:spPr bwMode="auto">
            <a:xfrm>
              <a:off x="6940718" y="2553187"/>
              <a:ext cx="1959321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8295523" y="2588931"/>
              <a:ext cx="407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rgbClr val="FFFF00"/>
                  </a:solidFill>
                </a:rPr>
                <a:t>B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5548396"/>
            <a:ext cx="2160000" cy="13369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022" y="5548396"/>
            <a:ext cx="2160000" cy="13187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535" y="4128158"/>
            <a:ext cx="2160000" cy="14202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15168" y="4119332"/>
            <a:ext cx="6268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 panose="05020102010507070707"/>
              <a:buChar char=""/>
            </a:pPr>
            <a:r>
              <a:rPr lang="en-US" altLang="zh-CN" sz="2200" dirty="0">
                <a:solidFill>
                  <a:prstClr val="black"/>
                </a:solidFill>
              </a:rPr>
              <a:t>For elliptical cavity, </a:t>
            </a:r>
            <a:r>
              <a:rPr lang="en-US" altLang="zh-CN" sz="2200" dirty="0" smtClean="0">
                <a:solidFill>
                  <a:prstClr val="black"/>
                </a:solidFill>
              </a:rPr>
              <a:t>E </a:t>
            </a:r>
            <a:r>
              <a:rPr lang="en-US" altLang="zh-CN" sz="2200" dirty="0">
                <a:solidFill>
                  <a:prstClr val="black"/>
                </a:solidFill>
              </a:rPr>
              <a:t>field </a:t>
            </a:r>
            <a:r>
              <a:rPr lang="en-US" altLang="zh-CN" sz="2400" dirty="0"/>
              <a:t>↔ </a:t>
            </a:r>
            <a:r>
              <a:rPr lang="en-US" altLang="zh-CN" sz="2400" dirty="0" smtClean="0"/>
              <a:t>iris, B field </a:t>
            </a:r>
            <a:r>
              <a:rPr lang="en-US" altLang="zh-CN" sz="2400" dirty="0"/>
              <a:t>↔ </a:t>
            </a:r>
            <a:r>
              <a:rPr lang="en-US" altLang="zh-CN" sz="2400" dirty="0" smtClean="0"/>
              <a:t>equator; </a:t>
            </a:r>
            <a:r>
              <a:rPr lang="en-US" altLang="zh-CN" sz="2400" dirty="0" err="1" smtClean="0"/>
              <a:t>Ep</a:t>
            </a:r>
            <a:r>
              <a:rPr lang="en-US" altLang="zh-CN" sz="2400" dirty="0" smtClean="0"/>
              <a:t>/Ea~2 or </a:t>
            </a:r>
            <a:r>
              <a:rPr lang="en-US" altLang="zh-CN" sz="2400" dirty="0" err="1" smtClean="0"/>
              <a:t>Bp</a:t>
            </a:r>
            <a:r>
              <a:rPr lang="en-US" altLang="zh-CN" sz="2400" dirty="0" smtClean="0"/>
              <a:t>/Ea~4.2 </a:t>
            </a:r>
            <a:r>
              <a:rPr lang="en-US" altLang="zh-CN" sz="2200" dirty="0" smtClean="0">
                <a:solidFill>
                  <a:prstClr val="black"/>
                </a:solidFill>
              </a:rPr>
              <a:t>is achievable </a:t>
            </a:r>
            <a:r>
              <a:rPr lang="en-US" altLang="zh-CN" sz="2400" dirty="0"/>
              <a:t>for </a:t>
            </a:r>
            <a:r>
              <a:rPr lang="en-US" altLang="zh-CN" sz="2400" dirty="0" smtClean="0"/>
              <a:t>β=1</a:t>
            </a:r>
            <a:endParaRPr lang="en-US" altLang="zh-CN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procedure (2)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496944" cy="5256584"/>
          </a:xfrm>
        </p:spPr>
        <p:txBody>
          <a:bodyPr>
            <a:normAutofit/>
          </a:bodyPr>
          <a:lstStyle/>
          <a:p>
            <a:r>
              <a:rPr lang="en-US" altLang="zh-CN" sz="3000" dirty="0" smtClean="0"/>
              <a:t>Add </a:t>
            </a:r>
            <a:r>
              <a:rPr lang="en-US" altLang="zh-CN" sz="3000" dirty="0"/>
              <a:t>cleaning and coupling ports, check antenna </a:t>
            </a:r>
            <a:r>
              <a:rPr lang="en-US" altLang="zh-CN" sz="3000" dirty="0" smtClean="0"/>
              <a:t>length and heating on flange.</a:t>
            </a:r>
            <a:endParaRPr lang="en-US" altLang="zh-CN" sz="3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48" y="2276872"/>
            <a:ext cx="4680000" cy="15498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24" y="3789040"/>
            <a:ext cx="2952000" cy="28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39549"/>
            <a:ext cx="4332070" cy="2520000"/>
          </a:xfrm>
          <a:prstGeom prst="rect">
            <a:avLst/>
          </a:prstGeom>
        </p:spPr>
      </p:pic>
      <p:sp>
        <p:nvSpPr>
          <p:cNvPr id="9" name="内容占位符 4"/>
          <p:cNvSpPr txBox="1">
            <a:spLocks/>
          </p:cNvSpPr>
          <p:nvPr/>
        </p:nvSpPr>
        <p:spPr>
          <a:xfrm>
            <a:off x="3779912" y="6660728"/>
            <a:ext cx="4906888" cy="296664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 err="1">
                <a:solidFill>
                  <a:srgbClr val="0070C0"/>
                </a:solidFill>
              </a:rPr>
              <a:t>Mattia</a:t>
            </a:r>
            <a:r>
              <a:rPr lang="en-US" altLang="zh-CN" sz="1600" dirty="0">
                <a:solidFill>
                  <a:srgbClr val="0070C0"/>
                </a:solidFill>
              </a:rPr>
              <a:t>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Parise</a:t>
            </a:r>
            <a:r>
              <a:rPr lang="en-US" altLang="zh-CN" sz="1600" dirty="0" smtClean="0">
                <a:solidFill>
                  <a:srgbClr val="0070C0"/>
                </a:solidFill>
              </a:rPr>
              <a:t>, Lessons </a:t>
            </a:r>
            <a:r>
              <a:rPr lang="en-US" altLang="zh-CN" sz="1600" dirty="0">
                <a:solidFill>
                  <a:srgbClr val="0070C0"/>
                </a:solidFill>
              </a:rPr>
              <a:t>learned from fabricating and processing PIP-II SRF Cavities in </a:t>
            </a:r>
            <a:r>
              <a:rPr lang="en-US" altLang="zh-CN" sz="1600" dirty="0" smtClean="0">
                <a:solidFill>
                  <a:srgbClr val="0070C0"/>
                </a:solidFill>
              </a:rPr>
              <a:t>industry, TTC2024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103" y="1866235"/>
            <a:ext cx="307232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procedure (3)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496944" cy="5256584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Check </a:t>
            </a:r>
            <a:r>
              <a:rPr lang="en-US" altLang="zh-CN" sz="2400" dirty="0" err="1" smtClean="0"/>
              <a:t>multipacting</a:t>
            </a:r>
            <a:r>
              <a:rPr lang="en-US" altLang="zh-CN" sz="2400" dirty="0" smtClean="0"/>
              <a:t>:</a:t>
            </a:r>
          </a:p>
          <a:p>
            <a:pPr lvl="1"/>
            <a:r>
              <a:rPr lang="en-US" altLang="zh-CN" sz="2000" dirty="0" smtClean="0"/>
              <a:t>E-field minimum is associated with local RF potential well, thus attracting electrons and creating conditions favorable of MP</a:t>
            </a:r>
          </a:p>
          <a:p>
            <a:pPr lvl="1"/>
            <a:r>
              <a:rPr lang="en-US" altLang="zh-CN" sz="2000" dirty="0" smtClean="0"/>
              <a:t>Electron trajectory with collision energy &lt; 135eV is safe (soft or no MP). You may need to modify the shape of cavity if collision energy &gt; 150eV</a:t>
            </a:r>
            <a:endParaRPr lang="en-US" altLang="zh-CN" sz="2000" dirty="0"/>
          </a:p>
        </p:txBody>
      </p:sp>
      <p:sp>
        <p:nvSpPr>
          <p:cNvPr id="4" name="内容占位符 4"/>
          <p:cNvSpPr txBox="1">
            <a:spLocks/>
          </p:cNvSpPr>
          <p:nvPr/>
        </p:nvSpPr>
        <p:spPr>
          <a:xfrm>
            <a:off x="3779912" y="6660728"/>
            <a:ext cx="4906888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Valery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D.Shemelin</a:t>
            </a:r>
            <a:r>
              <a:rPr lang="en-US" altLang="zh-CN" sz="1600" dirty="0" smtClean="0">
                <a:solidFill>
                  <a:srgbClr val="0070C0"/>
                </a:solidFill>
              </a:rPr>
              <a:t>,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Multipactor</a:t>
            </a:r>
            <a:r>
              <a:rPr lang="en-US" altLang="zh-CN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>
                <a:solidFill>
                  <a:srgbClr val="0070C0"/>
                </a:solidFill>
              </a:rPr>
              <a:t>in Accelerating </a:t>
            </a:r>
            <a:r>
              <a:rPr lang="en-US" altLang="zh-CN" sz="1600" dirty="0" smtClean="0">
                <a:solidFill>
                  <a:srgbClr val="0070C0"/>
                </a:solidFill>
              </a:rPr>
              <a:t>Cavities, 2020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9060"/>
            <a:ext cx="3717412" cy="324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r="1295"/>
          <a:stretch/>
        </p:blipFill>
        <p:spPr>
          <a:xfrm>
            <a:off x="3779912" y="3050755"/>
            <a:ext cx="3304863" cy="216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20096" r="36613" b="20097"/>
          <a:stretch/>
        </p:blipFill>
        <p:spPr>
          <a:xfrm>
            <a:off x="4351242" y="3059701"/>
            <a:ext cx="1282500" cy="1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253" y="5263206"/>
            <a:ext cx="4121184" cy="144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000" y="4459731"/>
            <a:ext cx="1800000" cy="239826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0648"/>
            <a:ext cx="1345100" cy="144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00" y="3068960"/>
            <a:ext cx="20352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84960"/>
            <a:ext cx="2443897" cy="212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procedure (4)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496944" cy="5256584"/>
          </a:xfrm>
        </p:spPr>
        <p:txBody>
          <a:bodyPr>
            <a:normAutofit/>
          </a:bodyPr>
          <a:lstStyle/>
          <a:p>
            <a:r>
              <a:rPr lang="en-US" altLang="zh-CN" sz="3000" dirty="0" smtClean="0"/>
              <a:t>Mechanical design: </a:t>
            </a:r>
            <a:endParaRPr lang="en-US" altLang="zh-CN" sz="3000" dirty="0"/>
          </a:p>
          <a:p>
            <a:pPr lvl="1"/>
            <a:r>
              <a:rPr lang="en-US" altLang="zh-CN" dirty="0" smtClean="0"/>
              <a:t>Change wall thickness, stiffeners, and helium vessel</a:t>
            </a:r>
          </a:p>
          <a:p>
            <a:pPr lvl="1"/>
            <a:r>
              <a:rPr lang="en-US" altLang="zh-CN" dirty="0" smtClean="0"/>
              <a:t>Safety analysis: yielding stress, buckling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16" y="2780928"/>
            <a:ext cx="2784000" cy="2088000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302854"/>
              </p:ext>
            </p:extLst>
          </p:nvPr>
        </p:nvGraphicFramePr>
        <p:xfrm>
          <a:off x="107504" y="4840560"/>
          <a:ext cx="621761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572"/>
                <a:gridCol w="792162"/>
                <a:gridCol w="792162"/>
                <a:gridCol w="584052"/>
                <a:gridCol w="1203500"/>
                <a:gridCol w="584052"/>
                <a:gridCol w="584052"/>
                <a:gridCol w="407066"/>
              </a:tblGrid>
              <a:tr h="139914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Flange1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Flange2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Cav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 smtClean="0"/>
                        <a:t>LHe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ISO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 anchor="ctr"/>
                </a:tc>
              </a:tr>
              <a:tr h="1399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Cav</a:t>
                      </a:r>
                      <a:r>
                        <a:rPr lang="en-US" sz="1400" baseline="0" dirty="0" smtClean="0"/>
                        <a:t> leak check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Vac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RT</a:t>
                      </a:r>
                      <a:endParaRPr lang="en-US" sz="1400" dirty="0"/>
                    </a:p>
                  </a:txBody>
                  <a:tcPr anchor="ctr"/>
                </a:tc>
              </a:tr>
              <a:tr h="1399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HV</a:t>
                      </a:r>
                      <a:r>
                        <a:rPr lang="en-US" sz="1400" baseline="0" dirty="0" smtClean="0"/>
                        <a:t> leak check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Vac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RT</a:t>
                      </a:r>
                      <a:endParaRPr lang="en-US" sz="1400" dirty="0"/>
                    </a:p>
                  </a:txBody>
                  <a:tcPr anchor="ctr"/>
                </a:tc>
              </a:tr>
              <a:tr h="1399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Pre-tuning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Pull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RT</a:t>
                      </a:r>
                      <a:endParaRPr lang="en-US" sz="1400" dirty="0"/>
                    </a:p>
                  </a:txBody>
                  <a:tcPr anchor="ctr"/>
                </a:tc>
              </a:tr>
              <a:tr h="13991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err="1" smtClean="0"/>
                        <a:t>Iso</a:t>
                      </a:r>
                      <a:r>
                        <a:rPr lang="en-US" altLang="zh-CN" sz="1400" dirty="0" smtClean="0"/>
                        <a:t>-</a:t>
                      </a:r>
                      <a:r>
                        <a:rPr lang="en-US" altLang="zh-CN" sz="1400" baseline="0" dirty="0" smtClean="0"/>
                        <a:t>vacuum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Vac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1.23-1.9bar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Vac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RT</a:t>
                      </a:r>
                      <a:endParaRPr lang="en-US" sz="1400" dirty="0"/>
                    </a:p>
                  </a:txBody>
                  <a:tcPr anchor="ctr"/>
                </a:tc>
              </a:tr>
              <a:tr h="1399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Operation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Pull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Vac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1.23bar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Vac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1bar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4K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40AE246-E971-4715-968D-1158B4EAF1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5"/>
          <a:stretch/>
        </p:blipFill>
        <p:spPr>
          <a:xfrm>
            <a:off x="6444000" y="4879704"/>
            <a:ext cx="2700000" cy="1789656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D9DC412C-13AD-4DCC-9C57-5FB2B2741A7B}"/>
              </a:ext>
            </a:extLst>
          </p:cNvPr>
          <p:cNvSpPr/>
          <p:nvPr/>
        </p:nvSpPr>
        <p:spPr>
          <a:xfrm>
            <a:off x="7812360" y="5373216"/>
            <a:ext cx="504056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2780928"/>
            <a:ext cx="3600000" cy="20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procedure (5)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496944" cy="5256584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Mechanical design: </a:t>
            </a:r>
            <a:r>
              <a:rPr lang="en-US" altLang="zh-CN" sz="2400" dirty="0" smtClean="0"/>
              <a:t>Reduce LFD, </a:t>
            </a:r>
            <a:r>
              <a:rPr lang="en-US" altLang="zh-CN" sz="2400" dirty="0" err="1" smtClean="0"/>
              <a:t>df</a:t>
            </a:r>
            <a:r>
              <a:rPr lang="en-US" altLang="zh-CN" sz="2400" dirty="0" smtClean="0"/>
              <a:t>/</a:t>
            </a:r>
            <a:r>
              <a:rPr lang="en-US" altLang="zh-CN" sz="2400" dirty="0" err="1" smtClean="0"/>
              <a:t>dP</a:t>
            </a:r>
            <a:r>
              <a:rPr lang="en-US" altLang="zh-CN" sz="2400" dirty="0" smtClean="0"/>
              <a:t>, increase intrinsic vibration frequency</a:t>
            </a:r>
          </a:p>
          <a:p>
            <a:pPr lvl="1"/>
            <a:r>
              <a:rPr lang="en-US" altLang="zh-CN" sz="2000" dirty="0"/>
              <a:t>Makes cavity body stronger</a:t>
            </a:r>
          </a:p>
          <a:p>
            <a:pPr lvl="1"/>
            <a:r>
              <a:rPr lang="en-US" altLang="zh-CN" sz="2000" dirty="0"/>
              <a:t>Stiffening ribs to control distortion as needed</a:t>
            </a:r>
          </a:p>
          <a:p>
            <a:pPr lvl="1"/>
            <a:r>
              <a:rPr lang="en-US" altLang="zh-CN" sz="2000" dirty="0"/>
              <a:t>Connect cavity to He vessel (or not) to cancel unwanted </a:t>
            </a:r>
            <a:r>
              <a:rPr lang="en-US" altLang="zh-CN" sz="2000" dirty="0" smtClean="0"/>
              <a:t>distortion</a:t>
            </a:r>
            <a:endParaRPr lang="en-US" altLang="zh-CN" sz="2000" dirty="0"/>
          </a:p>
          <a:p>
            <a:pPr lvl="1"/>
            <a:r>
              <a:rPr lang="en-US" altLang="zh-CN" sz="2000" dirty="0" smtClean="0"/>
              <a:t>Cancel </a:t>
            </a:r>
            <a:r>
              <a:rPr lang="en-US" altLang="zh-CN" sz="2000" dirty="0" err="1" smtClean="0"/>
              <a:t>df</a:t>
            </a:r>
            <a:r>
              <a:rPr lang="en-US" altLang="zh-CN" sz="2000" dirty="0" smtClean="0"/>
              <a:t>/</a:t>
            </a:r>
            <a:r>
              <a:rPr lang="en-US" altLang="zh-CN" sz="2000" dirty="0" err="1" smtClean="0"/>
              <a:t>dP</a:t>
            </a:r>
            <a:r>
              <a:rPr lang="en-US" altLang="zh-CN" sz="2000" dirty="0" smtClean="0"/>
              <a:t> caused by distortion at E/H zone</a:t>
            </a:r>
          </a:p>
          <a:p>
            <a:r>
              <a:rPr lang="en-US" altLang="zh-CN" sz="2400" dirty="0" smtClean="0"/>
              <a:t>Remind: be very careful on correct boundary condition setup</a:t>
            </a:r>
            <a:endParaRPr lang="en-US" altLang="zh-CN" sz="24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91" y="4581128"/>
            <a:ext cx="4437641" cy="13074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695AD15-AB24-420A-BDC9-F79372B66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365104"/>
            <a:ext cx="3600000" cy="22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tools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79512" y="1375792"/>
            <a:ext cx="8784976" cy="5149552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dirty="0" smtClean="0"/>
              <a:t>Elliptical cavity RF optimization: </a:t>
            </a:r>
          </a:p>
          <a:p>
            <a:pPr lvl="1"/>
            <a:r>
              <a:rPr lang="en-US" altLang="zh-CN" sz="2000" dirty="0" smtClean="0"/>
              <a:t>2D free code </a:t>
            </a:r>
            <a:r>
              <a:rPr lang="en-US" altLang="zh-CN" sz="2000" dirty="0" err="1" smtClean="0"/>
              <a:t>Superfish</a:t>
            </a:r>
            <a:r>
              <a:rPr lang="en-US" altLang="zh-CN" sz="2000" dirty="0" smtClean="0"/>
              <a:t>. You have to write input files to use it.  </a:t>
            </a:r>
            <a:r>
              <a:rPr lang="en-US" altLang="zh-CN" sz="1400" dirty="0">
                <a:hlinkClick r:id="rId2"/>
              </a:rPr>
              <a:t>https://</a:t>
            </a:r>
            <a:r>
              <a:rPr lang="en-US" altLang="zh-CN" sz="1400" dirty="0" smtClean="0">
                <a:hlinkClick r:id="rId2"/>
              </a:rPr>
              <a:t>laacg.lanl.gov/laacg/services/download_sf.phtml</a:t>
            </a:r>
            <a:endParaRPr lang="en-US" altLang="zh-CN" sz="1400" dirty="0" smtClean="0"/>
          </a:p>
          <a:p>
            <a:pPr lvl="1"/>
            <a:r>
              <a:rPr lang="en-US" altLang="zh-CN" sz="2000" dirty="0" err="1"/>
              <a:t>BuildCavity</a:t>
            </a:r>
            <a:r>
              <a:rPr lang="en-US" altLang="zh-CN" sz="2000" dirty="0"/>
              <a:t> by Paolo </a:t>
            </a:r>
            <a:r>
              <a:rPr lang="en-US" altLang="zh-CN" sz="2000" dirty="0" err="1"/>
              <a:t>Pierini</a:t>
            </a:r>
            <a:r>
              <a:rPr lang="en-US" altLang="zh-CN" sz="2000" dirty="0"/>
              <a:t>, </a:t>
            </a:r>
            <a:r>
              <a:rPr lang="en-US" altLang="zh-CN" sz="2000" dirty="0" smtClean="0"/>
              <a:t>VB </a:t>
            </a:r>
            <a:r>
              <a:rPr lang="en-US" altLang="zh-CN" sz="2000" dirty="0"/>
              <a:t>based user dialog to control </a:t>
            </a:r>
            <a:r>
              <a:rPr lang="en-US" altLang="zh-CN" sz="2000" dirty="0" err="1"/>
              <a:t>superfish</a:t>
            </a:r>
            <a:r>
              <a:rPr lang="en-US" altLang="zh-CN" sz="2000" dirty="0"/>
              <a:t> (need installation): </a:t>
            </a:r>
            <a:r>
              <a:rPr lang="en-US" altLang="zh-CN" sz="1400" dirty="0" smtClean="0">
                <a:hlinkClick r:id="rId3"/>
              </a:rPr>
              <a:t>http://wwwsrf.mi.infn.it/Members/pierini/buildcavity/BuildCavity_v143_exe.zip</a:t>
            </a:r>
            <a:endParaRPr lang="en-US" altLang="zh-CN" sz="1400" dirty="0" smtClean="0"/>
          </a:p>
          <a:p>
            <a:pPr lvl="1"/>
            <a:r>
              <a:rPr lang="en-US" altLang="zh-CN" sz="2000" dirty="0" smtClean="0"/>
              <a:t>Another </a:t>
            </a:r>
            <a:r>
              <a:rPr lang="en-US" altLang="zh-CN" sz="2000" dirty="0" err="1" smtClean="0"/>
              <a:t>superfish</a:t>
            </a:r>
            <a:r>
              <a:rPr lang="en-US" altLang="zh-CN" sz="2000" dirty="0" smtClean="0"/>
              <a:t> user dialog by He </a:t>
            </a:r>
            <a:r>
              <a:rPr lang="en-US" altLang="zh-CN" sz="2000" dirty="0" err="1" smtClean="0"/>
              <a:t>Feisi</a:t>
            </a:r>
            <a:r>
              <a:rPr lang="en-US" altLang="zh-CN" sz="2000" dirty="0" smtClean="0"/>
              <a:t> (need Mathmatica8.0 or later): </a:t>
            </a:r>
            <a:r>
              <a:rPr lang="en-US" altLang="zh-CN" sz="1400" dirty="0" smtClean="0">
                <a:hlinkClick r:id="rId4"/>
              </a:rPr>
              <a:t>https</a:t>
            </a:r>
            <a:r>
              <a:rPr lang="en-US" altLang="zh-CN" sz="1400" dirty="0">
                <a:hlinkClick r:id="rId4"/>
              </a:rPr>
              <a:t>://</a:t>
            </a:r>
            <a:r>
              <a:rPr lang="en-US" altLang="zh-CN" sz="1400" dirty="0" smtClean="0">
                <a:hlinkClick r:id="rId4"/>
              </a:rPr>
              <a:t>docs.google.com/file/d/0B7jeOkUDj9HMUHFyUmJMTzhfRG8/edit?usp=sharing</a:t>
            </a:r>
            <a:endParaRPr lang="en-US" altLang="zh-CN" sz="1400" dirty="0" smtClean="0"/>
          </a:p>
          <a:p>
            <a:pPr lvl="1"/>
            <a:r>
              <a:rPr lang="en-US" altLang="zh-CN" sz="2000" dirty="0" err="1" smtClean="0"/>
              <a:t>Fishpact</a:t>
            </a:r>
            <a:r>
              <a:rPr lang="en-US" altLang="zh-CN" sz="2000" dirty="0" smtClean="0"/>
              <a:t> by Wu </a:t>
            </a:r>
            <a:r>
              <a:rPr lang="en-US" altLang="zh-CN" sz="2000" dirty="0" err="1" smtClean="0"/>
              <a:t>Genfa</a:t>
            </a:r>
            <a:r>
              <a:rPr lang="en-US" altLang="zh-CN" sz="2000" dirty="0" smtClean="0"/>
              <a:t>, 2D tracking code for MP analysis (with </a:t>
            </a:r>
            <a:r>
              <a:rPr lang="en-US" altLang="zh-CN" sz="2000" dirty="0" err="1" smtClean="0"/>
              <a:t>superfish</a:t>
            </a:r>
            <a:r>
              <a:rPr lang="en-US" altLang="zh-CN" sz="2000" dirty="0" smtClean="0"/>
              <a:t> field)</a:t>
            </a:r>
          </a:p>
          <a:p>
            <a:r>
              <a:rPr lang="en-US" altLang="zh-CN" sz="2400" dirty="0" smtClean="0"/>
              <a:t>TEM cavity RF optimization and MP analysis: </a:t>
            </a:r>
          </a:p>
          <a:p>
            <a:pPr lvl="1"/>
            <a:r>
              <a:rPr lang="en-US" altLang="zh-CN" sz="2000" dirty="0" smtClean="0"/>
              <a:t>Typically CST is used (paid software)</a:t>
            </a:r>
          </a:p>
          <a:p>
            <a:r>
              <a:rPr lang="en-US" altLang="zh-CN" sz="2400" dirty="0" smtClean="0"/>
              <a:t>HOM analysis and damping design:</a:t>
            </a:r>
          </a:p>
          <a:p>
            <a:pPr lvl="1"/>
            <a:r>
              <a:rPr lang="en-US" altLang="zh-CN" sz="2000" dirty="0" smtClean="0"/>
              <a:t>Typically CST is used (paid software)</a:t>
            </a:r>
          </a:p>
          <a:p>
            <a:r>
              <a:rPr lang="en-US" altLang="zh-CN" sz="2400" dirty="0" smtClean="0"/>
              <a:t>Mechanical design and analysis:</a:t>
            </a:r>
          </a:p>
          <a:p>
            <a:pPr lvl="1"/>
            <a:r>
              <a:rPr lang="en-US" altLang="zh-CN" sz="2000" dirty="0" smtClean="0"/>
              <a:t>Typically ANSYS or COMSOL are used (both paid software)</a:t>
            </a: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9689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en-US" altLang="zh-CN" sz="3030" dirty="0" smtClean="0">
                <a:solidFill>
                  <a:schemeClr val="bg1">
                    <a:lumMod val="85000"/>
                  </a:schemeClr>
                </a:solidFill>
              </a:rPr>
              <a:t> electric and magnetic field in SRF cavity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Cavity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/>
              <a:t>Cavity </a:t>
            </a:r>
            <a:r>
              <a:rPr lang="en-US" altLang="zh-CN" sz="3030" dirty="0"/>
              <a:t>fabrication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Post processing: why and how</a:t>
            </a:r>
          </a:p>
          <a:p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LFD, </a:t>
            </a:r>
            <a:r>
              <a:rPr lang="en-US" altLang="zh-CN" sz="3030" dirty="0" err="1">
                <a:solidFill>
                  <a:schemeClr val="bg1">
                    <a:lumMod val="75000"/>
                  </a:schemeClr>
                </a:solidFill>
              </a:rPr>
              <a:t>microphonics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, and tuners</a:t>
            </a: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Back to beginning: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realistic good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209" y="1362840"/>
            <a:ext cx="3672000" cy="27735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Fabrication of the cavity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4965642" cy="551723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Fabrication process:</a:t>
            </a:r>
          </a:p>
          <a:p>
            <a:pPr lvl="1"/>
            <a:r>
              <a:rPr lang="en-US" altLang="zh-CN" sz="2200" dirty="0" smtClean="0"/>
              <a:t>Deep drawing</a:t>
            </a:r>
          </a:p>
          <a:p>
            <a:pPr lvl="1"/>
            <a:r>
              <a:rPr lang="en-US" altLang="zh-CN" sz="2200" dirty="0" smtClean="0"/>
              <a:t>Machining</a:t>
            </a:r>
          </a:p>
          <a:p>
            <a:pPr lvl="1"/>
            <a:r>
              <a:rPr lang="en-US" altLang="zh-CN" sz="2200" dirty="0" smtClean="0"/>
              <a:t>Frequency control</a:t>
            </a:r>
          </a:p>
          <a:p>
            <a:pPr lvl="1"/>
            <a:r>
              <a:rPr lang="en-US" altLang="zh-CN" sz="2200" dirty="0" smtClean="0"/>
              <a:t>Grinding</a:t>
            </a:r>
          </a:p>
          <a:p>
            <a:pPr lvl="1"/>
            <a:r>
              <a:rPr lang="en-US" altLang="zh-CN" sz="2200" dirty="0" smtClean="0"/>
              <a:t>Parts cleaning</a:t>
            </a:r>
          </a:p>
          <a:p>
            <a:pPr lvl="1"/>
            <a:r>
              <a:rPr lang="en-US" altLang="zh-CN" sz="2200" dirty="0" smtClean="0"/>
              <a:t>EBW</a:t>
            </a:r>
            <a:endParaRPr lang="en-US" altLang="zh-CN" sz="2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4359" y="4221088"/>
            <a:ext cx="2499809" cy="23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4221088"/>
            <a:ext cx="2787215" cy="23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605" y="4221088"/>
            <a:ext cx="334728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Cavity frequency control before EBW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4536984" cy="5184576"/>
          </a:xfrm>
        </p:spPr>
        <p:txBody>
          <a:bodyPr>
            <a:noAutofit/>
          </a:bodyPr>
          <a:lstStyle/>
          <a:p>
            <a:pPr lvl="0"/>
            <a:r>
              <a:rPr lang="en-US" altLang="zh-CN" sz="2000" dirty="0" smtClean="0"/>
              <a:t>TEM cavity: un-welded parts are stacked to measure frequency; then length of cylinder is trimmed to tune frequency </a:t>
            </a:r>
          </a:p>
          <a:p>
            <a:pPr lvl="0"/>
            <a:r>
              <a:rPr lang="en-US" altLang="zh-CN" sz="2000" dirty="0" smtClean="0"/>
              <a:t>How to measure frequency accurately: </a:t>
            </a:r>
          </a:p>
          <a:p>
            <a:pPr lvl="1"/>
            <a:r>
              <a:rPr lang="en-US" altLang="zh-CN" sz="2000" dirty="0" smtClean="0"/>
              <a:t>Humidity, air pressure and temperature needs to be calibrated to STP (20C, 50%, 1bar)</a:t>
            </a:r>
          </a:p>
          <a:p>
            <a:pPr lvl="1"/>
            <a:r>
              <a:rPr lang="en-US" altLang="zh-CN" sz="2000" dirty="0" smtClean="0"/>
              <a:t>No field leakage in the gap: measuring Q0</a:t>
            </a:r>
          </a:p>
          <a:p>
            <a:pPr lvl="1"/>
            <a:r>
              <a:rPr lang="en-US" altLang="zh-CN" sz="2000" dirty="0" smtClean="0"/>
              <a:t>Controlled cavity distortion: fitting the frequency at zero torque</a:t>
            </a:r>
          </a:p>
          <a:p>
            <a:pPr lvl="1"/>
            <a:r>
              <a:rPr lang="en-US" altLang="zh-CN" sz="2000" dirty="0" smtClean="0"/>
              <a:t>Trimming sensitivity may need to be re-calculated </a:t>
            </a:r>
            <a:r>
              <a:rPr lang="en-US" altLang="zh-CN" sz="2000" dirty="0"/>
              <a:t>based on measured critical </a:t>
            </a:r>
            <a:r>
              <a:rPr lang="en-US" altLang="zh-CN" sz="2000" dirty="0" smtClean="0"/>
              <a:t>sizes. </a:t>
            </a:r>
            <a:endParaRPr lang="en-US" altLang="zh-CN" sz="21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8" b="8890"/>
          <a:stretch/>
        </p:blipFill>
        <p:spPr>
          <a:xfrm>
            <a:off x="4716496" y="1052736"/>
            <a:ext cx="4320000" cy="208823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4653136"/>
            <a:ext cx="3600000" cy="203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83" y="5877272"/>
            <a:ext cx="1447833" cy="97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000" y="3140968"/>
            <a:ext cx="4320000" cy="14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Cavity frequency control (2)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4680520" cy="2340592"/>
          </a:xfrm>
        </p:spPr>
        <p:txBody>
          <a:bodyPr>
            <a:normAutofit fontScale="95000" lnSpcReduction="10000"/>
          </a:bodyPr>
          <a:lstStyle/>
          <a:p>
            <a:pPr lvl="0"/>
            <a:r>
              <a:rPr lang="en-US" altLang="zh-CN" sz="2400" dirty="0" smtClean="0"/>
              <a:t>TM cavity: it is not realistic to stack multiple cells together</a:t>
            </a:r>
          </a:p>
          <a:p>
            <a:pPr lvl="0"/>
            <a:r>
              <a:rPr lang="en-US" altLang="zh-CN" sz="2400" dirty="0" smtClean="0"/>
              <a:t>So frequency of each dumb-bell and end-cell is measured by perturbation method</a:t>
            </a:r>
          </a:p>
          <a:p>
            <a:pPr lvl="0"/>
            <a:r>
              <a:rPr lang="en-US" altLang="zh-CN" sz="2400" dirty="0" smtClean="0"/>
              <a:t>The equator is trimmed then</a:t>
            </a:r>
          </a:p>
          <a:p>
            <a:pPr lvl="0"/>
            <a:endParaRPr lang="en-US" altLang="zh-CN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6" y="3681360"/>
            <a:ext cx="3984000" cy="298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87" y="3681360"/>
            <a:ext cx="4196885" cy="298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05024"/>
            <a:ext cx="379716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75729"/>
            <a:ext cx="4932000" cy="197015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Example of SRF cavities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76757"/>
            <a:ext cx="8496943" cy="5005536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sz="2400" dirty="0" smtClean="0"/>
              <a:t>SRF cavity is an empty container, with ~2-5mm thick shell made of superconducting </a:t>
            </a:r>
            <a:r>
              <a:rPr lang="en-US" altLang="zh-CN" sz="2400" dirty="0" err="1" smtClean="0"/>
              <a:t>Nb</a:t>
            </a:r>
            <a:r>
              <a:rPr lang="en-US" altLang="zh-CN" sz="2400" dirty="0" smtClean="0"/>
              <a:t>, and it has standing wave electric and magnetic field in the vacuum inside the container</a:t>
            </a:r>
          </a:p>
          <a:p>
            <a:pPr lvl="0"/>
            <a:r>
              <a:rPr lang="en-US" altLang="zh-CN" sz="2400" dirty="0" smtClean="0"/>
              <a:t>Two types of structures are most commonly used:</a:t>
            </a:r>
          </a:p>
          <a:p>
            <a:pPr lvl="1"/>
            <a:r>
              <a:rPr lang="en-US" altLang="zh-CN" sz="2000" dirty="0" smtClean="0"/>
              <a:t>TM class (elliptical cavity, for </a:t>
            </a:r>
            <a:r>
              <a:rPr lang="el-GR" altLang="zh-CN" sz="2000" dirty="0" smtClean="0"/>
              <a:t>β</a:t>
            </a:r>
            <a:r>
              <a:rPr lang="en-US" altLang="zh-CN" sz="2000" dirty="0" smtClean="0"/>
              <a:t>&gt;0.6)</a:t>
            </a:r>
          </a:p>
          <a:p>
            <a:pPr lvl="1"/>
            <a:r>
              <a:rPr lang="en-US" altLang="zh-CN" sz="2000" dirty="0" smtClean="0"/>
              <a:t>TEM class (QWR, HWR, Spoke, for </a:t>
            </a:r>
            <a:r>
              <a:rPr lang="el-GR" altLang="zh-CN" sz="2000" dirty="0" smtClean="0"/>
              <a:t>β</a:t>
            </a:r>
            <a:r>
              <a:rPr lang="en-US" altLang="zh-CN" sz="2000" dirty="0" smtClean="0"/>
              <a:t>&lt;0.6)</a:t>
            </a:r>
            <a:endParaRPr lang="en-US" altLang="zh-CN" sz="20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360"/>
            <a:ext cx="1452829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360"/>
            <a:ext cx="901892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41188"/>
            <a:ext cx="2303463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 descr="C:\Users\zhai\Desktop\FullSizeRender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5600531"/>
            <a:ext cx="3600000" cy="945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7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Surface quality control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8496944" cy="5005536"/>
          </a:xfrm>
        </p:spPr>
        <p:txBody>
          <a:bodyPr/>
          <a:lstStyle/>
          <a:p>
            <a:r>
              <a:rPr lang="en-US" altLang="zh-CN" dirty="0" smtClean="0"/>
              <a:t>Before final EBW it is the last chance to get easy access to the cavity inner surface</a:t>
            </a:r>
          </a:p>
          <a:p>
            <a:r>
              <a:rPr lang="en-US" altLang="zh-CN" dirty="0" smtClean="0"/>
              <a:t>Defect, e.g. pits in diameter 0.1mm, could be addressed by eye inspection. Sometimes magnifier or very light BCP helps to find defects.</a:t>
            </a:r>
            <a:endParaRPr lang="zh-CN" altLang="en-US" dirty="0" smtClean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"/>
          <a:stretch/>
        </p:blipFill>
        <p:spPr>
          <a:xfrm>
            <a:off x="4644488" y="3515073"/>
            <a:ext cx="4320000" cy="31542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000" y="3515073"/>
            <a:ext cx="4320000" cy="31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Cavity EBW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568952" cy="4968552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sz="2800" dirty="0" smtClean="0"/>
              <a:t>Welding zones are BCP cleaned 5-20um before EBW</a:t>
            </a:r>
          </a:p>
          <a:p>
            <a:pPr lvl="0"/>
            <a:r>
              <a:rPr lang="en-US" altLang="zh-CN" sz="2800" dirty="0" smtClean="0"/>
              <a:t>Vacuum better than 5e-5mbar before welding starts</a:t>
            </a:r>
            <a:endParaRPr lang="en-US" altLang="zh-CN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0" y="2313368"/>
            <a:ext cx="8360761" cy="4428000"/>
          </a:xfrm>
          <a:prstGeom prst="rect">
            <a:avLst/>
          </a:prstGeom>
        </p:spPr>
      </p:pic>
      <p:sp>
        <p:nvSpPr>
          <p:cNvPr id="5" name="内容占位符 4"/>
          <p:cNvSpPr txBox="1">
            <a:spLocks/>
          </p:cNvSpPr>
          <p:nvPr/>
        </p:nvSpPr>
        <p:spPr>
          <a:xfrm>
            <a:off x="3779913" y="6660728"/>
            <a:ext cx="4972468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K. Saito, RF technology – superconducting RF, ILC school 2009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Performance limit: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/>
              <a:t>.</a:t>
            </a:r>
            <a:endParaRPr lang="en-US" altLang="zh-CN" sz="303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04144"/>
            <a:ext cx="8327493" cy="5184000"/>
          </a:xfrm>
          <a:prstGeom prst="rect">
            <a:avLst/>
          </a:prstGeom>
        </p:spPr>
      </p:pic>
      <p:sp>
        <p:nvSpPr>
          <p:cNvPr id="5" name="内容占位符 4"/>
          <p:cNvSpPr txBox="1">
            <a:spLocks/>
          </p:cNvSpPr>
          <p:nvPr/>
        </p:nvSpPr>
        <p:spPr>
          <a:xfrm>
            <a:off x="4788024" y="6660728"/>
            <a:ext cx="3888432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P.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Michelato</a:t>
            </a:r>
            <a:r>
              <a:rPr lang="en-US" altLang="zh-CN" sz="1600" dirty="0" smtClean="0">
                <a:solidFill>
                  <a:srgbClr val="0070C0"/>
                </a:solidFill>
              </a:rPr>
              <a:t>, Cavity processing, SRF13 tutorial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en-US" altLang="zh-CN" sz="3030" dirty="0" smtClean="0">
                <a:solidFill>
                  <a:schemeClr val="bg1">
                    <a:lumMod val="85000"/>
                  </a:schemeClr>
                </a:solidFill>
              </a:rPr>
              <a:t> electric and magnetic field in SRF cavity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Cavity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fabrication</a:t>
            </a:r>
          </a:p>
          <a:p>
            <a:pPr lvl="0"/>
            <a:r>
              <a:rPr lang="en-US" altLang="zh-CN" sz="3030" dirty="0" smtClean="0"/>
              <a:t>Post processing: why and how</a:t>
            </a:r>
          </a:p>
          <a:p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LFD, </a:t>
            </a:r>
            <a:r>
              <a:rPr lang="en-US" altLang="zh-CN" sz="3030" dirty="0" err="1">
                <a:solidFill>
                  <a:schemeClr val="bg1">
                    <a:lumMod val="75000"/>
                  </a:schemeClr>
                </a:solidFill>
              </a:rPr>
              <a:t>microphonics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, and tuners</a:t>
            </a: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Back to beginning: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realistic good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Performance limit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5490396" cy="5400600"/>
          </a:xfrm>
        </p:spPr>
        <p:txBody>
          <a:bodyPr>
            <a:normAutofit fontScale="72500" lnSpcReduction="20000"/>
          </a:bodyPr>
          <a:lstStyle/>
          <a:p>
            <a:pPr lvl="0"/>
            <a:r>
              <a:rPr lang="en-US" altLang="zh-CN" sz="3030" dirty="0"/>
              <a:t>Quench (local thermal instability)</a:t>
            </a:r>
          </a:p>
          <a:p>
            <a:pPr lvl="1"/>
            <a:r>
              <a:rPr lang="en-US" altLang="zh-CN" sz="2830" dirty="0" smtClean="0"/>
              <a:t>material </a:t>
            </a:r>
            <a:r>
              <a:rPr lang="en-US" altLang="zh-CN" sz="2830" dirty="0"/>
              <a:t>+ fabrication </a:t>
            </a:r>
            <a:r>
              <a:rPr lang="en-US" altLang="zh-CN" sz="2830" dirty="0" smtClean="0"/>
              <a:t>(or </a:t>
            </a:r>
            <a:r>
              <a:rPr lang="en-US" altLang="zh-CN" sz="2830" dirty="0"/>
              <a:t>cleanliness)</a:t>
            </a:r>
          </a:p>
          <a:p>
            <a:pPr lvl="0"/>
            <a:r>
              <a:rPr lang="en-US" altLang="zh-CN" sz="3030" dirty="0" smtClean="0"/>
              <a:t>Field </a:t>
            </a:r>
            <a:r>
              <a:rPr lang="en-US" altLang="zh-CN" sz="3030" dirty="0"/>
              <a:t>emission</a:t>
            </a:r>
          </a:p>
          <a:p>
            <a:pPr lvl="1"/>
            <a:r>
              <a:rPr lang="en-US" altLang="zh-CN" sz="2830" dirty="0" smtClean="0"/>
              <a:t>Cleanliness </a:t>
            </a:r>
            <a:r>
              <a:rPr lang="en-US" altLang="zh-CN" sz="2830" dirty="0"/>
              <a:t>of surface treatment, assembly</a:t>
            </a:r>
            <a:r>
              <a:rPr lang="en-US" altLang="zh-CN" sz="2830" dirty="0" smtClean="0"/>
              <a:t>, </a:t>
            </a:r>
            <a:r>
              <a:rPr lang="en-US" altLang="zh-CN" sz="3030" dirty="0" smtClean="0"/>
              <a:t>handling </a:t>
            </a:r>
            <a:r>
              <a:rPr lang="en-US" altLang="zh-CN" sz="3030" dirty="0"/>
              <a:t>+ vacuum</a:t>
            </a:r>
          </a:p>
          <a:p>
            <a:pPr lvl="0"/>
            <a:r>
              <a:rPr lang="en-US" altLang="zh-CN" sz="3030" dirty="0" err="1" smtClean="0"/>
              <a:t>Multipacting</a:t>
            </a:r>
            <a:endParaRPr lang="en-US" altLang="zh-CN" sz="3030" dirty="0"/>
          </a:p>
          <a:p>
            <a:pPr lvl="1"/>
            <a:r>
              <a:rPr lang="en-US" altLang="zh-CN" sz="2830" dirty="0" smtClean="0"/>
              <a:t>Cavity </a:t>
            </a:r>
            <a:r>
              <a:rPr lang="en-US" altLang="zh-CN" sz="2830" dirty="0"/>
              <a:t>shape + </a:t>
            </a:r>
            <a:r>
              <a:rPr lang="en-US" altLang="zh-CN" sz="2830" dirty="0" err="1"/>
              <a:t>rf</a:t>
            </a:r>
            <a:r>
              <a:rPr lang="en-US" altLang="zh-CN" sz="2830" dirty="0"/>
              <a:t> surface condition</a:t>
            </a:r>
          </a:p>
          <a:p>
            <a:pPr lvl="0"/>
            <a:r>
              <a:rPr lang="en-US" altLang="zh-CN" sz="3030" dirty="0" smtClean="0"/>
              <a:t>Hydrogen </a:t>
            </a:r>
            <a:r>
              <a:rPr lang="en-US" altLang="zh-CN" sz="3030" dirty="0"/>
              <a:t>Q-disease</a:t>
            </a:r>
          </a:p>
          <a:p>
            <a:pPr lvl="1"/>
            <a:r>
              <a:rPr lang="en-US" altLang="zh-CN" sz="2830" dirty="0" smtClean="0"/>
              <a:t>Chemical </a:t>
            </a:r>
            <a:r>
              <a:rPr lang="en-US" altLang="zh-CN" sz="2830" dirty="0"/>
              <a:t>surface </a:t>
            </a:r>
            <a:r>
              <a:rPr lang="en-US" altLang="zh-CN" sz="2830" dirty="0" smtClean="0"/>
              <a:t>treatment; stay at 50-120K for several hours</a:t>
            </a:r>
            <a:endParaRPr lang="en-US" altLang="zh-CN" sz="2830" dirty="0"/>
          </a:p>
          <a:p>
            <a:pPr lvl="0"/>
            <a:r>
              <a:rPr lang="en-US" altLang="zh-CN" sz="3030" dirty="0" smtClean="0"/>
              <a:t>Increased </a:t>
            </a:r>
            <a:r>
              <a:rPr lang="en-US" altLang="zh-CN" sz="3030" dirty="0"/>
              <a:t>residual surface resistance</a:t>
            </a:r>
          </a:p>
          <a:p>
            <a:pPr lvl="1"/>
            <a:r>
              <a:rPr lang="en-US" altLang="zh-CN" sz="2830" dirty="0" smtClean="0"/>
              <a:t>Cleanliness </a:t>
            </a:r>
            <a:r>
              <a:rPr lang="en-US" altLang="zh-CN" sz="2830" dirty="0"/>
              <a:t>of surface treatment, assembly</a:t>
            </a:r>
            <a:r>
              <a:rPr lang="en-US" altLang="zh-CN" sz="2830" dirty="0" smtClean="0"/>
              <a:t>, </a:t>
            </a:r>
            <a:r>
              <a:rPr lang="en-US" altLang="zh-CN" sz="3030" dirty="0" smtClean="0"/>
              <a:t>handling </a:t>
            </a:r>
            <a:r>
              <a:rPr lang="en-US" altLang="zh-CN" sz="3030" dirty="0"/>
              <a:t>+ </a:t>
            </a:r>
            <a:r>
              <a:rPr lang="en-US" altLang="zh-CN" sz="3030" dirty="0" smtClean="0"/>
              <a:t>vacuum</a:t>
            </a:r>
          </a:p>
          <a:p>
            <a:r>
              <a:rPr lang="en-US" altLang="zh-CN" sz="3230" dirty="0"/>
              <a:t>Q-drop (without field emission) + </a:t>
            </a:r>
            <a:r>
              <a:rPr lang="en-US" altLang="zh-CN" sz="3230" dirty="0" smtClean="0"/>
              <a:t>Q-slope</a:t>
            </a:r>
          </a:p>
          <a:p>
            <a:pPr lvl="1"/>
            <a:r>
              <a:rPr lang="en-US" altLang="zh-CN" sz="3030" dirty="0" smtClean="0"/>
              <a:t>May be defect or insufficient etching</a:t>
            </a:r>
            <a:endParaRPr lang="en-US" altLang="zh-CN" sz="3030" dirty="0"/>
          </a:p>
          <a:p>
            <a:endParaRPr lang="en-US" altLang="zh-CN" sz="3230" dirty="0" smtClean="0"/>
          </a:p>
          <a:p>
            <a:pPr lvl="1"/>
            <a:endParaRPr lang="en-US" altLang="zh-CN" sz="303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19" y="0"/>
            <a:ext cx="3643281" cy="2268000"/>
          </a:xfrm>
          <a:prstGeom prst="rect">
            <a:avLst/>
          </a:prstGeom>
        </p:spPr>
      </p:pic>
      <p:sp>
        <p:nvSpPr>
          <p:cNvPr id="5" name="内容占位符 4"/>
          <p:cNvSpPr txBox="1">
            <a:spLocks/>
          </p:cNvSpPr>
          <p:nvPr/>
        </p:nvSpPr>
        <p:spPr>
          <a:xfrm>
            <a:off x="4788024" y="6660728"/>
            <a:ext cx="3888432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P.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Michelato</a:t>
            </a:r>
            <a:r>
              <a:rPr lang="en-US" altLang="zh-CN" sz="1600" dirty="0" smtClean="0">
                <a:solidFill>
                  <a:srgbClr val="0070C0"/>
                </a:solidFill>
              </a:rPr>
              <a:t>, Cavity processing, SRF13 tutorial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171"/>
          <a:stretch/>
        </p:blipFill>
        <p:spPr>
          <a:xfrm>
            <a:off x="5741916" y="2060848"/>
            <a:ext cx="340208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BCP/EP: remove damaged layer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6" y="1412776"/>
            <a:ext cx="5688000" cy="3658141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20" y="2924944"/>
            <a:ext cx="4140000" cy="36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BCP: Buffered Chemical Polishing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7836"/>
            <a:ext cx="79533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BCP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435280" cy="5112568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BCP is an exothermic reaction; temperature </a:t>
            </a:r>
            <a:r>
              <a:rPr lang="en-US" altLang="zh-CN" sz="2400" dirty="0" smtClean="0">
                <a:ea typeface="宋体" panose="02010600030101010101" pitchFamily="2" charset="-122"/>
              </a:rPr>
              <a:t>↑, etching rate </a:t>
            </a:r>
            <a:r>
              <a:rPr lang="en-US" altLang="zh-CN" sz="2400" dirty="0" smtClean="0"/>
              <a:t>↑</a:t>
            </a:r>
          </a:p>
          <a:p>
            <a:r>
              <a:rPr lang="en-US" altLang="zh-CN" sz="2400" dirty="0" smtClean="0"/>
              <a:t>BCP at &gt;20C increases H</a:t>
            </a:r>
            <a:r>
              <a:rPr lang="en-US" altLang="zh-CN" sz="2400" baseline="-25000" dirty="0" smtClean="0"/>
              <a:t>2</a:t>
            </a:r>
            <a:r>
              <a:rPr lang="en-US" altLang="zh-CN" sz="2400" dirty="0" smtClean="0"/>
              <a:t> in </a:t>
            </a:r>
            <a:r>
              <a:rPr lang="en-US" altLang="zh-CN" sz="2400" dirty="0" err="1" smtClean="0"/>
              <a:t>Nb</a:t>
            </a:r>
            <a:r>
              <a:rPr lang="en-US" altLang="zh-CN" sz="2400" dirty="0" smtClean="0"/>
              <a:t>; typically at 15-20</a:t>
            </a:r>
            <a:r>
              <a:rPr lang="en-US" altLang="zh-CN" sz="2400" baseline="30000" dirty="0" smtClean="0"/>
              <a:t>O</a:t>
            </a:r>
            <a:r>
              <a:rPr lang="en-US" altLang="zh-CN" sz="2400" dirty="0" smtClean="0"/>
              <a:t>C, ~1</a:t>
            </a:r>
            <a:r>
              <a:rPr lang="el-GR" altLang="zh-CN" sz="2400" dirty="0" smtClean="0">
                <a:ea typeface="宋体" panose="02010600030101010101" pitchFamily="2" charset="-122"/>
              </a:rPr>
              <a:t>μ</a:t>
            </a:r>
            <a:r>
              <a:rPr lang="en-US" altLang="zh-CN" sz="2400" dirty="0" smtClean="0">
                <a:ea typeface="宋体" panose="02010600030101010101" pitchFamily="2" charset="-122"/>
              </a:rPr>
              <a:t>m/min</a:t>
            </a:r>
          </a:p>
          <a:p>
            <a:r>
              <a:rPr lang="en-US" altLang="zh-CN" sz="2400" dirty="0" err="1" smtClean="0"/>
              <a:t>Nb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concentration </a:t>
            </a:r>
            <a:r>
              <a:rPr lang="en-US" altLang="zh-CN" sz="2400" dirty="0" smtClean="0"/>
              <a:t>↑, </a:t>
            </a:r>
            <a:r>
              <a:rPr lang="en-US" altLang="zh-CN" sz="2400" dirty="0"/>
              <a:t>etching </a:t>
            </a:r>
            <a:r>
              <a:rPr lang="en-US" altLang="zh-CN" sz="2400" dirty="0" smtClean="0"/>
              <a:t>rate</a:t>
            </a:r>
            <a:r>
              <a:rPr lang="en-US" altLang="zh-CN" sz="2400" dirty="0" smtClean="0">
                <a:latin typeface="Calibri" panose="020F0502020204030204" pitchFamily="34" charset="0"/>
              </a:rPr>
              <a:t>↓; typically </a:t>
            </a:r>
            <a:r>
              <a:rPr lang="en-US" altLang="zh-CN" sz="2400" dirty="0" err="1" smtClean="0">
                <a:latin typeface="Calibri" panose="020F0502020204030204" pitchFamily="34" charset="0"/>
              </a:rPr>
              <a:t>Nb</a:t>
            </a:r>
            <a:r>
              <a:rPr lang="en-US" altLang="zh-CN" sz="2400" dirty="0" smtClean="0">
                <a:latin typeface="Calibri" panose="020F0502020204030204" pitchFamily="34" charset="0"/>
              </a:rPr>
              <a:t> &lt; 12-15g/L for bulk BCP, &lt;4 g/L for flash BCP (XFEL)</a:t>
            </a:r>
          </a:p>
          <a:p>
            <a:r>
              <a:rPr lang="en-US" altLang="zh-CN" sz="2400" dirty="0" smtClean="0">
                <a:latin typeface="Calibri" panose="020F0502020204030204" pitchFamily="34" charset="0"/>
              </a:rPr>
              <a:t>Typical </a:t>
            </a:r>
            <a:r>
              <a:rPr lang="en-US" altLang="zh-CN" sz="2400" dirty="0" err="1" smtClean="0">
                <a:latin typeface="Calibri" panose="020F0502020204030204" pitchFamily="34" charset="0"/>
              </a:rPr>
              <a:t>Eacc</a:t>
            </a:r>
            <a:r>
              <a:rPr lang="en-US" altLang="zh-CN" sz="2400" dirty="0" smtClean="0">
                <a:latin typeface="Calibri" panose="020F0502020204030204" pitchFamily="34" charset="0"/>
              </a:rPr>
              <a:t> 25-30MV/m.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1" y="3573352"/>
            <a:ext cx="4467533" cy="302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/>
          <a:stretch/>
        </p:blipFill>
        <p:spPr>
          <a:xfrm>
            <a:off x="5724128" y="2913993"/>
            <a:ext cx="283483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EP: electron polishing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2" y="1442739"/>
            <a:ext cx="8346758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88776"/>
            <a:ext cx="9180927" cy="64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Origin of TM class: pillbox cavity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03784"/>
            <a:ext cx="5904656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800" dirty="0" smtClean="0"/>
              <a:t>All elliptical cavities are evolved from an enclosed cylindrical waveguide, which is so called pillbox cavity</a:t>
            </a:r>
          </a:p>
          <a:p>
            <a:pPr lvl="0"/>
            <a:r>
              <a:rPr lang="en-US" altLang="zh-CN" sz="2800" dirty="0" smtClean="0"/>
              <a:t>The 1</a:t>
            </a:r>
            <a:r>
              <a:rPr lang="en-US" altLang="zh-CN" sz="2800" baseline="30000" dirty="0" smtClean="0"/>
              <a:t>st</a:t>
            </a:r>
            <a:r>
              <a:rPr lang="en-US" altLang="zh-CN" sz="2800" dirty="0" smtClean="0"/>
              <a:t> mode TM010 is used for beam acceleration</a:t>
            </a:r>
          </a:p>
          <a:p>
            <a:pPr lvl="0"/>
            <a:endParaRPr lang="en-US" altLang="zh-CN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077504" y="2664944"/>
            <a:ext cx="2842000" cy="52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24743"/>
            <a:ext cx="2771360" cy="259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20443" y="3929859"/>
                <a:ext cx="3258328" cy="651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010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2.405 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𝑙𝑖𝑔h𝑡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43" y="3929859"/>
                <a:ext cx="3258328" cy="651269"/>
              </a:xfrm>
              <a:prstGeom prst="rect">
                <a:avLst/>
              </a:prstGeom>
              <a:blipFill rotWithShape="0">
                <a:blip r:embed="rId4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43597" y="4753688"/>
                <a:ext cx="327705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2.405 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97" y="4753688"/>
                <a:ext cx="3277051" cy="69153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20152" y="5617784"/>
                <a:ext cx="3554819" cy="994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skw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2.405 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52" y="5617784"/>
                <a:ext cx="3554819" cy="9941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916239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Comments on BCP and EP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1" y="1447552"/>
            <a:ext cx="8656719" cy="51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2" y="404664"/>
            <a:ext cx="8057112" cy="5760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94762"/>
            <a:ext cx="2831141" cy="17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 baking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7982"/>
            <a:ext cx="5924996" cy="3963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16" y="548680"/>
            <a:ext cx="2819400" cy="2695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358" y="3579965"/>
            <a:ext cx="2880000" cy="2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 smtClean="0"/>
              <a:t>Ultrasonic </a:t>
            </a:r>
            <a:r>
              <a:rPr lang="en-US" altLang="zh-CN" dirty="0"/>
              <a:t>cleaning and UPW </a:t>
            </a:r>
            <a:r>
              <a:rPr lang="en-US" altLang="zh-CN" dirty="0" smtClean="0"/>
              <a:t>rinsing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5472608" cy="5149552"/>
          </a:xfrm>
        </p:spPr>
        <p:txBody>
          <a:bodyPr>
            <a:normAutofit fontScale="80000" lnSpcReduction="20000"/>
          </a:bodyPr>
          <a:lstStyle/>
          <a:p>
            <a:pPr lvl="0"/>
            <a:r>
              <a:rPr lang="en-US" altLang="zh-CN" sz="3030" dirty="0" smtClean="0"/>
              <a:t>Ultra </a:t>
            </a:r>
            <a:r>
              <a:rPr lang="en-US" altLang="zh-CN" sz="3030" dirty="0"/>
              <a:t>pure water (18 </a:t>
            </a:r>
            <a:r>
              <a:rPr lang="en-US" altLang="zh-CN" sz="3030" dirty="0" smtClean="0"/>
              <a:t>M</a:t>
            </a:r>
            <a:r>
              <a:rPr lang="el-GR" altLang="zh-CN" sz="3030" dirty="0" smtClean="0"/>
              <a:t>Ω</a:t>
            </a:r>
            <a:r>
              <a:rPr lang="en-US" altLang="zh-CN" sz="3030" dirty="0" smtClean="0"/>
              <a:t>.cm </a:t>
            </a:r>
            <a:r>
              <a:rPr lang="en-US" altLang="zh-CN" sz="3030" dirty="0"/>
              <a:t>) + </a:t>
            </a:r>
            <a:r>
              <a:rPr lang="en-US" altLang="zh-CN" sz="3030" dirty="0" smtClean="0"/>
              <a:t>detergent (like </a:t>
            </a:r>
            <a:r>
              <a:rPr lang="en-US" altLang="zh-CN" sz="3030" dirty="0" err="1" smtClean="0"/>
              <a:t>liquinox</a:t>
            </a:r>
            <a:r>
              <a:rPr lang="en-US" altLang="zh-CN" sz="3030" dirty="0" smtClean="0"/>
              <a:t> 1%), </a:t>
            </a:r>
            <a:r>
              <a:rPr lang="en-US" altLang="zh-CN" sz="3030" dirty="0"/>
              <a:t>@ </a:t>
            </a:r>
            <a:r>
              <a:rPr lang="en-US" altLang="zh-CN" sz="3030" dirty="0" smtClean="0"/>
              <a:t>45C </a:t>
            </a:r>
            <a:r>
              <a:rPr lang="en-US" altLang="zh-CN" sz="3030" dirty="0"/>
              <a:t>– </a:t>
            </a:r>
            <a:r>
              <a:rPr lang="en-US" altLang="zh-CN" sz="3030" dirty="0" smtClean="0"/>
              <a:t>60C</a:t>
            </a:r>
            <a:r>
              <a:rPr lang="en-US" altLang="zh-CN" sz="3030" dirty="0"/>
              <a:t>, duration about </a:t>
            </a:r>
            <a:r>
              <a:rPr lang="en-US" altLang="zh-CN" sz="3030" dirty="0" smtClean="0"/>
              <a:t>20-30 min</a:t>
            </a:r>
          </a:p>
          <a:p>
            <a:pPr lvl="0"/>
            <a:r>
              <a:rPr lang="en-US" altLang="zh-CN" sz="3030" dirty="0" smtClean="0"/>
              <a:t>It removes </a:t>
            </a:r>
            <a:r>
              <a:rPr lang="en-US" altLang="zh-CN" sz="3030" dirty="0"/>
              <a:t>grease, particulates, residues from former treatments</a:t>
            </a:r>
          </a:p>
          <a:p>
            <a:pPr lvl="0"/>
            <a:r>
              <a:rPr lang="en-US" altLang="zh-CN" sz="3030" dirty="0" smtClean="0"/>
              <a:t>US power: </a:t>
            </a:r>
            <a:r>
              <a:rPr lang="en-US" altLang="zh-CN" sz="3030" dirty="0"/>
              <a:t>10 W/liter</a:t>
            </a:r>
          </a:p>
          <a:p>
            <a:pPr lvl="0"/>
            <a:r>
              <a:rPr lang="en-US" altLang="zh-CN" sz="3030" dirty="0" smtClean="0"/>
              <a:t>Component </a:t>
            </a:r>
            <a:r>
              <a:rPr lang="en-US" altLang="zh-CN" sz="3030" dirty="0"/>
              <a:t>MUST be fully immersed, with no air bubbles inside.</a:t>
            </a:r>
          </a:p>
          <a:p>
            <a:pPr lvl="0"/>
            <a:r>
              <a:rPr lang="en-US" altLang="zh-CN" sz="3030" dirty="0"/>
              <a:t>NO partial or two step (top and bottom) cleaning accepted!</a:t>
            </a:r>
          </a:p>
          <a:p>
            <a:pPr lvl="0"/>
            <a:r>
              <a:rPr lang="en-US" altLang="zh-CN" sz="3030" dirty="0" smtClean="0"/>
              <a:t>Rinsing </a:t>
            </a:r>
            <a:r>
              <a:rPr lang="en-US" altLang="zh-CN" sz="3030" dirty="0"/>
              <a:t>with UPW, continuous flow</a:t>
            </a:r>
          </a:p>
          <a:p>
            <a:pPr lvl="0"/>
            <a:r>
              <a:rPr lang="en-US" altLang="zh-CN" sz="3030" dirty="0" smtClean="0"/>
              <a:t>Detergent </a:t>
            </a:r>
            <a:r>
              <a:rPr lang="en-US" altLang="zh-CN" sz="3030" dirty="0"/>
              <a:t>for large production should be changed many times </a:t>
            </a:r>
            <a:r>
              <a:rPr lang="en-US" altLang="zh-CN" sz="3030" dirty="0" smtClean="0"/>
              <a:t>a week (even once </a:t>
            </a:r>
            <a:r>
              <a:rPr lang="en-US" altLang="zh-CN" sz="3030" dirty="0"/>
              <a:t>/ 1 – 2 days)</a:t>
            </a: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0" y="1435968"/>
            <a:ext cx="3204000" cy="44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HPR</a:t>
            </a:r>
            <a:endParaRPr lang="zh-CN" altLang="en-US" dirty="0">
              <a:latin typeface="+mj-lt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2" y="1196752"/>
            <a:ext cx="79343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HPR: how it works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/>
              <a:t>Direct effects of high speed water on </a:t>
            </a:r>
            <a:r>
              <a:rPr lang="en-US" altLang="zh-CN" sz="3030" dirty="0" smtClean="0"/>
              <a:t>particles: </a:t>
            </a:r>
            <a:endParaRPr lang="en-US" altLang="zh-CN" sz="3030" dirty="0"/>
          </a:p>
          <a:p>
            <a:pPr lvl="1"/>
            <a:r>
              <a:rPr lang="en-US" altLang="zh-CN" sz="2830" dirty="0" smtClean="0"/>
              <a:t>Particles </a:t>
            </a:r>
            <a:r>
              <a:rPr lang="en-US" altLang="zh-CN" sz="2830" dirty="0"/>
              <a:t>are removed if the force of the jet and high speed </a:t>
            </a:r>
            <a:r>
              <a:rPr lang="en-US" altLang="zh-CN" sz="2830" dirty="0" smtClean="0"/>
              <a:t>water (especially the </a:t>
            </a:r>
            <a:r>
              <a:rPr lang="en-US" altLang="zh-CN" sz="2830" dirty="0"/>
              <a:t>droplet) is &gt; adhesion force of particles</a:t>
            </a:r>
          </a:p>
          <a:p>
            <a:pPr lvl="0"/>
            <a:r>
              <a:rPr lang="en-US" altLang="zh-CN" sz="3030" dirty="0"/>
              <a:t>Large particle are more easily removed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3" y="4106292"/>
            <a:ext cx="312420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51" y="3767212"/>
            <a:ext cx="56578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Cleanroom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4468" y="1358280"/>
            <a:ext cx="4569532" cy="5005536"/>
          </a:xfrm>
        </p:spPr>
        <p:txBody>
          <a:bodyPr>
            <a:normAutofit/>
          </a:bodyPr>
          <a:lstStyle/>
          <a:p>
            <a:r>
              <a:rPr lang="en-US" altLang="zh-CN" sz="2200" dirty="0" smtClean="0"/>
              <a:t>Clean is the key issue for cavity performance</a:t>
            </a:r>
          </a:p>
          <a:p>
            <a:r>
              <a:rPr lang="en-US" altLang="zh-CN" sz="2200" dirty="0" smtClean="0"/>
              <a:t>Typically ISO4 (class 10) for cavity HPR and assembly; ISO6-7 (class 10</a:t>
            </a:r>
            <a:r>
              <a:rPr lang="en-US" altLang="zh-CN" sz="2200" baseline="30000" dirty="0" smtClean="0"/>
              <a:t>3</a:t>
            </a:r>
            <a:r>
              <a:rPr lang="en-US" altLang="zh-CN" sz="2200" dirty="0" smtClean="0"/>
              <a:t>-10</a:t>
            </a:r>
            <a:r>
              <a:rPr lang="en-US" altLang="zh-CN" sz="2200" baseline="30000" dirty="0" smtClean="0"/>
              <a:t>4</a:t>
            </a:r>
            <a:r>
              <a:rPr lang="en-US" altLang="zh-CN" sz="2200" dirty="0" smtClean="0"/>
              <a:t>) for ultrasonic cleaning. </a:t>
            </a:r>
          </a:p>
          <a:p>
            <a:r>
              <a:rPr lang="en-US" altLang="zh-CN" sz="2200" dirty="0" smtClean="0"/>
              <a:t>The largest cause of contamination is personnel</a:t>
            </a:r>
          </a:p>
          <a:p>
            <a:endParaRPr lang="zh-CN" altLang="en-US" sz="2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624"/>
            <a:ext cx="3961075" cy="27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" y="3958103"/>
            <a:ext cx="4320000" cy="27060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76550"/>
            <a:ext cx="33718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Key points for clean room operation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5256584" cy="5005536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Correct items entering procedure, mainly based on the use of WATER rinsing</a:t>
            </a:r>
          </a:p>
          <a:p>
            <a:r>
              <a:rPr lang="en-US" altLang="zh-CN" sz="2200" dirty="0" smtClean="0"/>
              <a:t>Well </a:t>
            </a:r>
            <a:r>
              <a:rPr lang="en-US" altLang="zh-CN" sz="2200" dirty="0"/>
              <a:t>cleaned components subcomponents (flanges, bolts, nuts, </a:t>
            </a:r>
            <a:r>
              <a:rPr lang="en-US" altLang="zh-CN" sz="2200" dirty="0" smtClean="0"/>
              <a:t>gasket</a:t>
            </a:r>
            <a:r>
              <a:rPr lang="en-US" altLang="zh-CN" sz="2200" dirty="0"/>
              <a:t>, external parts of cavities, valves, </a:t>
            </a:r>
            <a:r>
              <a:rPr lang="en-US" altLang="zh-CN" sz="2200" dirty="0" err="1"/>
              <a:t>etc</a:t>
            </a:r>
            <a:r>
              <a:rPr lang="en-US" altLang="zh-CN" sz="2200" dirty="0"/>
              <a:t>) using standardized </a:t>
            </a:r>
            <a:r>
              <a:rPr lang="en-US" altLang="zh-CN" sz="2200" dirty="0" smtClean="0"/>
              <a:t>procedure</a:t>
            </a:r>
            <a:r>
              <a:rPr lang="en-US" altLang="zh-CN" sz="2200" dirty="0"/>
              <a:t>, if applicable, on all components.</a:t>
            </a:r>
          </a:p>
          <a:p>
            <a:r>
              <a:rPr lang="en-US" altLang="zh-CN" sz="2200" dirty="0" smtClean="0"/>
              <a:t>Blowing </a:t>
            </a:r>
            <a:r>
              <a:rPr lang="en-US" altLang="zh-CN" sz="2200" dirty="0"/>
              <a:t>of components to assembled just in time</a:t>
            </a:r>
          </a:p>
          <a:p>
            <a:r>
              <a:rPr lang="en-US" altLang="zh-CN" sz="2200" dirty="0" smtClean="0"/>
              <a:t>Precisely </a:t>
            </a:r>
            <a:r>
              <a:rPr lang="en-US" altLang="zh-CN" sz="2200" dirty="0"/>
              <a:t>defined </a:t>
            </a:r>
            <a:r>
              <a:rPr lang="en-US" altLang="zh-CN" sz="2200" dirty="0" smtClean="0"/>
              <a:t>procedures</a:t>
            </a:r>
          </a:p>
          <a:p>
            <a:r>
              <a:rPr lang="en-US" altLang="zh-CN" sz="2200" dirty="0"/>
              <a:t>W</a:t>
            </a:r>
            <a:r>
              <a:rPr lang="en-US" altLang="zh-CN" sz="2200" dirty="0" smtClean="0"/>
              <a:t>ell-trained </a:t>
            </a:r>
            <a:r>
              <a:rPr lang="en-US" altLang="zh-CN" sz="2200" dirty="0"/>
              <a:t>and motivated personal </a:t>
            </a:r>
          </a:p>
          <a:p>
            <a:r>
              <a:rPr lang="en-US" altLang="zh-CN" sz="2200" dirty="0" smtClean="0"/>
              <a:t>Keep </a:t>
            </a:r>
            <a:r>
              <a:rPr lang="en-US" altLang="zh-CN" sz="2200" dirty="0"/>
              <a:t>duration of actions at open cavity as short as </a:t>
            </a:r>
            <a:r>
              <a:rPr lang="en-US" altLang="zh-CN" sz="2200" dirty="0" smtClean="0"/>
              <a:t>possible</a:t>
            </a:r>
            <a:endParaRPr lang="en-US" altLang="zh-CN" sz="2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96" y="1412776"/>
            <a:ext cx="3600000" cy="21463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06" y="3717032"/>
            <a:ext cx="31813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en-US" altLang="zh-CN" sz="3030" dirty="0" smtClean="0">
                <a:solidFill>
                  <a:schemeClr val="bg1">
                    <a:lumMod val="85000"/>
                  </a:schemeClr>
                </a:solidFill>
              </a:rPr>
              <a:t> electric and magnetic field in SRF cavity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Cavity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fabrication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Post processing: why and how</a:t>
            </a:r>
          </a:p>
          <a:p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/>
              <a:t>LFD, </a:t>
            </a:r>
            <a:r>
              <a:rPr lang="en-US" altLang="zh-CN" sz="3030" dirty="0" err="1"/>
              <a:t>microphonics</a:t>
            </a:r>
            <a:r>
              <a:rPr lang="en-US" altLang="zh-CN" sz="3030" dirty="0"/>
              <a:t>, and tuners</a:t>
            </a:r>
          </a:p>
          <a:p>
            <a:pPr lvl="0"/>
            <a:endParaRPr lang="en-US" altLang="zh-CN" sz="3030" dirty="0"/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Back to beginning: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realistic good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rom pillbox to elliptical cavity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224000"/>
            <a:ext cx="8496944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dirty="0" smtClean="0"/>
              <a:t>Two openings for beam to enter and exit the cavity are needed; field leaking from the beam pipe has to be small </a:t>
            </a:r>
            <a:endParaRPr lang="en-US" altLang="zh-CN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9080"/>
            <a:ext cx="1928711" cy="2160000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2123728" y="2920804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2017650" cy="216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78" y="4365104"/>
            <a:ext cx="2017650" cy="216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14" y="4365104"/>
            <a:ext cx="2017650" cy="21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846" y="4365104"/>
            <a:ext cx="2017650" cy="2160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411760" y="1989080"/>
            <a:ext cx="1985734" cy="2160000"/>
            <a:chOff x="2683813" y="1989080"/>
            <a:chExt cx="1985734" cy="21600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813" y="1989080"/>
              <a:ext cx="1929363" cy="2160000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 flipV="1">
              <a:off x="3028348" y="2636912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 rot="19800000">
              <a:off x="3216905" y="2701611"/>
              <a:ext cx="145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FFFF00"/>
                  </a:solidFill>
                </a:rPr>
                <a:t>in&amp;out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4432820" y="1988840"/>
                <a:ext cx="4638770" cy="98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𝑐𝑢𝑡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2.405 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𝑙𝑖𝑔h𝑡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𝑝𝑖𝑝𝑒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altLang="zh-CN" sz="2000" dirty="0" smtClean="0"/>
              </a:p>
              <a:p>
                <a:r>
                  <a:rPr lang="en-US" altLang="zh-CN" sz="2000" dirty="0" smtClean="0"/>
                  <a:t>Within beam pipe, field decay exponentially: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820" y="1988840"/>
                <a:ext cx="4638770" cy="989438"/>
              </a:xfrm>
              <a:prstGeom prst="rect">
                <a:avLst/>
              </a:prstGeom>
              <a:blipFill rotWithShape="0">
                <a:blip r:embed="rId8"/>
                <a:stretch>
                  <a:fillRect l="-3285" r="-2760" b="-147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7048364" y="907462"/>
                <a:ext cx="1958613" cy="390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010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2.405 </m:t>
                          </m:r>
                          <m:sSub>
                            <m:sSub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𝑙𝑖𝑔h𝑡</m:t>
                              </m:r>
                            </m:sub>
                          </m:s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364" y="907462"/>
                <a:ext cx="1958613" cy="390813"/>
              </a:xfrm>
              <a:prstGeom prst="rect">
                <a:avLst/>
              </a:prstGeom>
              <a:blipFill rotWithShape="0">
                <a:blip r:embed="rId9"/>
                <a:stretch>
                  <a:fillRect l="-2484" t="-6250" r="-2484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4355976" y="2996952"/>
                <a:ext cx="4060022" cy="563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𝑙𝑖𝑔h𝑡</m:t>
                                  </m:r>
                                </m:sub>
                              </m:sSub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𝑐𝑢𝑡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010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2996952"/>
                <a:ext cx="4060022" cy="56348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/>
          <p:cNvSpPr txBox="1"/>
          <p:nvPr/>
        </p:nvSpPr>
        <p:spPr>
          <a:xfrm>
            <a:off x="4392519" y="3811106"/>
            <a:ext cx="417165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NC cavity f&gt;3GHz, R&lt;35mm, </a:t>
            </a:r>
            <a:r>
              <a:rPr lang="en-US" altLang="zh-CN" dirty="0" err="1" smtClean="0">
                <a:solidFill>
                  <a:srgbClr val="00B0F0"/>
                </a:solidFill>
              </a:rPr>
              <a:t>Rpipe</a:t>
            </a:r>
            <a:r>
              <a:rPr lang="en-US" altLang="zh-CN" dirty="0" smtClean="0">
                <a:solidFill>
                  <a:srgbClr val="00B0F0"/>
                </a:solidFill>
              </a:rPr>
              <a:t>&lt;25mm;</a:t>
            </a:r>
          </a:p>
          <a:p>
            <a:r>
              <a:rPr lang="en-US" altLang="zh-CN" dirty="0" smtClean="0">
                <a:solidFill>
                  <a:srgbClr val="00B0F0"/>
                </a:solidFill>
              </a:rPr>
              <a:t>SC cavity f&lt;1.3GHz</a:t>
            </a:r>
            <a:r>
              <a:rPr lang="en-US" altLang="zh-CN" dirty="0">
                <a:solidFill>
                  <a:srgbClr val="00B0F0"/>
                </a:solidFill>
              </a:rPr>
              <a:t>,</a:t>
            </a:r>
            <a:r>
              <a:rPr lang="en-US" altLang="zh-CN" dirty="0" smtClean="0">
                <a:solidFill>
                  <a:srgbClr val="00B0F0"/>
                </a:solidFill>
              </a:rPr>
              <a:t> R&gt;100mm, </a:t>
            </a:r>
            <a:r>
              <a:rPr lang="en-US" altLang="zh-CN" dirty="0" err="1" smtClean="0">
                <a:solidFill>
                  <a:srgbClr val="00B0F0"/>
                </a:solidFill>
              </a:rPr>
              <a:t>Rpipe</a:t>
            </a:r>
            <a:r>
              <a:rPr lang="en-US" altLang="zh-CN" dirty="0" smtClean="0">
                <a:solidFill>
                  <a:srgbClr val="00B0F0"/>
                </a:solidFill>
              </a:rPr>
              <a:t>&gt;39mm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Lorentz force detuning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5244181" cy="5005536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Electromagnetic </a:t>
            </a:r>
            <a:r>
              <a:rPr lang="en-US" altLang="zh-CN" sz="2000" dirty="0" smtClean="0"/>
              <a:t>fields </a:t>
            </a:r>
            <a:r>
              <a:rPr lang="en-US" altLang="zh-CN" sz="2000" dirty="0"/>
              <a:t>produces pressures that act on the cavity </a:t>
            </a:r>
            <a:r>
              <a:rPr lang="en-US" altLang="zh-CN" sz="2000" dirty="0" smtClean="0"/>
              <a:t>wall, causing the cavity wall to distort</a:t>
            </a:r>
          </a:p>
          <a:p>
            <a:r>
              <a:rPr lang="en-US" altLang="zh-CN" sz="2000" dirty="0" smtClean="0"/>
              <a:t>Distortion </a:t>
            </a:r>
            <a:r>
              <a:rPr lang="en-US" altLang="zh-CN" sz="2000" dirty="0"/>
              <a:t>changes the resonance frequency of the cavity</a:t>
            </a:r>
          </a:p>
          <a:p>
            <a:r>
              <a:rPr lang="en-US" altLang="zh-CN" sz="2000" dirty="0" smtClean="0"/>
              <a:t>When LFD is of the order of bandwidth, </a:t>
            </a:r>
            <a:r>
              <a:rPr lang="en-US" altLang="zh-CN" sz="2000" dirty="0" err="1" smtClean="0"/>
              <a:t>ponderomotive</a:t>
            </a:r>
            <a:r>
              <a:rPr lang="en-US" altLang="zh-CN" sz="2000" dirty="0" smtClean="0"/>
              <a:t> instability may </a:t>
            </a:r>
            <a:r>
              <a:rPr lang="en-US" altLang="zh-CN" sz="2000" dirty="0" err="1" smtClean="0"/>
              <a:t>occue</a:t>
            </a:r>
            <a:endParaRPr lang="zh-CN" altLang="en-US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67841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619112"/>
              </p:ext>
            </p:extLst>
          </p:nvPr>
        </p:nvGraphicFramePr>
        <p:xfrm>
          <a:off x="5381922" y="3861048"/>
          <a:ext cx="23622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name="Equation" r:id="rId4" imgW="1282680" imgH="393480" progId="Equation.3">
                  <p:embed/>
                </p:oleObj>
              </mc:Choice>
              <mc:Fallback>
                <p:oleObj name="Equation" r:id="rId4" imgW="1282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922" y="3861048"/>
                        <a:ext cx="23622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302121"/>
              </p:ext>
            </p:extLst>
          </p:nvPr>
        </p:nvGraphicFramePr>
        <p:xfrm>
          <a:off x="5381922" y="4700284"/>
          <a:ext cx="35623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" name="Equation" r:id="rId6" imgW="2031840" imgH="444240" progId="Equation.3">
                  <p:embed/>
                </p:oleObj>
              </mc:Choice>
              <mc:Fallback>
                <p:oleObj name="Equation" r:id="rId6" imgW="2031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922" y="4700284"/>
                        <a:ext cx="356235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844367"/>
              </p:ext>
            </p:extLst>
          </p:nvPr>
        </p:nvGraphicFramePr>
        <p:xfrm>
          <a:off x="5423693" y="5622175"/>
          <a:ext cx="1801813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8" name="Equation" r:id="rId8" imgW="939600" imgH="241200" progId="Equation.3">
                  <p:embed/>
                </p:oleObj>
              </mc:Choice>
              <mc:Fallback>
                <p:oleObj name="Equation" r:id="rId8" imgW="939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693" y="5622175"/>
                        <a:ext cx="1801813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9" y="3789352"/>
            <a:ext cx="4294763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5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Microphonics</a:t>
            </a:r>
            <a:r>
              <a:rPr lang="en-US" altLang="zh-CN" dirty="0" smtClean="0"/>
              <a:t> (vibration)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4032448" cy="5005536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Noise sources (.e.g. pumps, </a:t>
            </a:r>
            <a:r>
              <a:rPr lang="en-US" altLang="zh-CN" sz="2000" dirty="0" err="1"/>
              <a:t>cryo</a:t>
            </a:r>
            <a:r>
              <a:rPr lang="en-US" altLang="zh-CN" sz="2000" dirty="0"/>
              <a:t>-system; seismic waves, etc. ) excite cavity vibrations</a:t>
            </a:r>
          </a:p>
          <a:p>
            <a:r>
              <a:rPr lang="en-US" altLang="zh-CN" sz="2000" dirty="0"/>
              <a:t>Any small shift in the cavity frequency requires </a:t>
            </a:r>
            <a:r>
              <a:rPr lang="en-US" altLang="zh-CN" sz="2000" dirty="0" smtClean="0"/>
              <a:t>significant </a:t>
            </a:r>
            <a:r>
              <a:rPr lang="en-US" altLang="zh-CN" sz="2000" dirty="0"/>
              <a:t>increase in power to maintain </a:t>
            </a:r>
            <a:r>
              <a:rPr lang="en-US" altLang="zh-CN" sz="2000" dirty="0" err="1" smtClean="0"/>
              <a:t>Eacc</a:t>
            </a:r>
            <a:r>
              <a:rPr lang="en-US" altLang="zh-CN" sz="2000" dirty="0" smtClean="0"/>
              <a:t>=</a:t>
            </a:r>
            <a:r>
              <a:rPr lang="en-US" altLang="zh-CN" sz="2000" dirty="0" err="1" smtClean="0"/>
              <a:t>const</a:t>
            </a:r>
            <a:r>
              <a:rPr lang="en-US" altLang="zh-CN" sz="2000" dirty="0"/>
              <a:t>, produces phase errors that affect the beam</a:t>
            </a:r>
          </a:p>
          <a:p>
            <a:endParaRPr lang="zh-CN" altLang="en-US" sz="2000" dirty="0"/>
          </a:p>
        </p:txBody>
      </p:sp>
      <p:pic>
        <p:nvPicPr>
          <p:cNvPr id="4" name="Picture 5" descr="Microphonics Spectrum 10-200 Hz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5220072" y="3675010"/>
            <a:ext cx="3724683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37" y="1414951"/>
            <a:ext cx="4705048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-252536" y="4488166"/>
                <a:ext cx="6480720" cy="885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𝑓𝑜𝑟𝑤𝑎𝑟𝑑</m:t>
                          </m:r>
                        </m:sub>
                      </m:sSub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Vc</m:t>
                              </m:r>
                            </m:e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Qe</m:t>
                          </m:r>
                        </m:den>
                      </m:f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⁢</m:t>
                      </m:r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Qe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den>
                                  </m:f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  <m: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⁢</m:t>
                                  </m:r>
                                  <m: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CN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𝑏𝑒𝑎𝑚</m:t>
                                          </m:r>
                                        </m:sub>
                                      </m:sSub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⁢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Qe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Vc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2 </m:t>
                                  </m:r>
                                  <m:f>
                                    <m:f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⁢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df</m:t>
                                      </m:r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⁢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den>
                                  </m:f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2536" y="4488166"/>
                <a:ext cx="6480720" cy="8850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8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Frequency tuners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Oscillations can be excited</a:t>
            </a:r>
          </a:p>
          <a:p>
            <a:pPr lvl="1"/>
            <a:r>
              <a:rPr lang="en-US" altLang="zh-CN" dirty="0"/>
              <a:t>Deterministically (Lorentz Force)</a:t>
            </a:r>
          </a:p>
          <a:p>
            <a:pPr lvl="1"/>
            <a:r>
              <a:rPr lang="en-US" altLang="zh-CN" dirty="0"/>
              <a:t>Non-Deterministically (</a:t>
            </a:r>
            <a:r>
              <a:rPr lang="en-US" altLang="zh-CN" dirty="0" err="1"/>
              <a:t>Microphonics</a:t>
            </a:r>
            <a:r>
              <a:rPr lang="en-US" altLang="zh-CN" dirty="0"/>
              <a:t>)</a:t>
            </a:r>
          </a:p>
          <a:p>
            <a:r>
              <a:rPr lang="en-US" altLang="zh-CN" dirty="0" smtClean="0"/>
              <a:t>Slow </a:t>
            </a:r>
            <a:r>
              <a:rPr lang="en-US" altLang="zh-CN" dirty="0"/>
              <a:t>Tuner</a:t>
            </a:r>
          </a:p>
          <a:p>
            <a:pPr lvl="1"/>
            <a:r>
              <a:rPr lang="en-US" altLang="zh-CN" dirty="0"/>
              <a:t>Stepper motor changes length of the cavity to bring it to the desired resonance frequency)</a:t>
            </a:r>
          </a:p>
          <a:p>
            <a:pPr lvl="1"/>
            <a:r>
              <a:rPr lang="en-US" altLang="zh-CN" dirty="0" smtClean="0"/>
              <a:t>Compensates Static </a:t>
            </a:r>
            <a:r>
              <a:rPr lang="en-US" altLang="zh-CN" dirty="0"/>
              <a:t>Detuning Forces</a:t>
            </a:r>
          </a:p>
          <a:p>
            <a:pPr lvl="1"/>
            <a:r>
              <a:rPr lang="en-US" altLang="zh-CN" dirty="0"/>
              <a:t>Techniques</a:t>
            </a:r>
            <a:r>
              <a:rPr lang="en-US" altLang="zh-CN" dirty="0" smtClean="0"/>
              <a:t>: mechanical tuner </a:t>
            </a:r>
          </a:p>
          <a:p>
            <a:r>
              <a:rPr lang="en-US" altLang="zh-CN" dirty="0" smtClean="0"/>
              <a:t>Fast </a:t>
            </a:r>
            <a:r>
              <a:rPr lang="en-US" altLang="zh-CN" dirty="0"/>
              <a:t>Tuner</a:t>
            </a:r>
          </a:p>
          <a:p>
            <a:pPr lvl="1"/>
            <a:r>
              <a:rPr lang="en-US" altLang="zh-CN" dirty="0" smtClean="0"/>
              <a:t>Compensates Lorentz </a:t>
            </a:r>
            <a:r>
              <a:rPr lang="en-US" altLang="zh-CN" dirty="0"/>
              <a:t>Force Detuning &amp; </a:t>
            </a:r>
            <a:r>
              <a:rPr lang="en-US" altLang="zh-CN" dirty="0" err="1"/>
              <a:t>Microphonics</a:t>
            </a:r>
            <a:endParaRPr lang="en-US" altLang="zh-CN" dirty="0"/>
          </a:p>
          <a:p>
            <a:pPr lvl="1"/>
            <a:r>
              <a:rPr lang="en-US" altLang="zh-CN" dirty="0"/>
              <a:t>Techniques</a:t>
            </a:r>
            <a:r>
              <a:rPr lang="en-US" altLang="zh-CN" dirty="0" smtClean="0"/>
              <a:t>: Piezoelectric </a:t>
            </a:r>
            <a:r>
              <a:rPr lang="en-US" altLang="zh-CN" dirty="0"/>
              <a:t>actuators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30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Slow tuner: an example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147248" cy="5005536"/>
          </a:xfrm>
        </p:spPr>
        <p:txBody>
          <a:bodyPr/>
          <a:lstStyle/>
          <a:p>
            <a:r>
              <a:rPr lang="en-US" altLang="zh-CN" dirty="0"/>
              <a:t>Requirements for Slow Tuner</a:t>
            </a:r>
          </a:p>
          <a:p>
            <a:pPr lvl="1"/>
            <a:r>
              <a:rPr lang="en-US" altLang="zh-CN" dirty="0" smtClean="0"/>
              <a:t>Enough tuning </a:t>
            </a:r>
            <a:r>
              <a:rPr lang="en-US" altLang="zh-CN" dirty="0"/>
              <a:t>Range</a:t>
            </a:r>
          </a:p>
          <a:p>
            <a:pPr lvl="1"/>
            <a:r>
              <a:rPr lang="en-US" altLang="zh-CN" dirty="0" smtClean="0"/>
              <a:t>Small hysteresis</a:t>
            </a:r>
            <a:endParaRPr lang="en-US" altLang="zh-CN" dirty="0"/>
          </a:p>
          <a:p>
            <a:pPr lvl="1"/>
            <a:r>
              <a:rPr lang="en-US" altLang="zh-CN" dirty="0"/>
              <a:t>Group delay small</a:t>
            </a:r>
          </a:p>
          <a:p>
            <a:pPr lvl="1"/>
            <a:r>
              <a:rPr lang="en-US" altLang="zh-CN" dirty="0"/>
              <a:t>High Stiffness</a:t>
            </a:r>
          </a:p>
          <a:p>
            <a:pPr lvl="1"/>
            <a:r>
              <a:rPr lang="en-US" altLang="zh-CN" dirty="0"/>
              <a:t>Boring transfer function</a:t>
            </a:r>
          </a:p>
          <a:p>
            <a:pPr lvl="1"/>
            <a:r>
              <a:rPr lang="en-US" altLang="zh-CN" dirty="0" smtClean="0"/>
              <a:t>High enough resolution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90" y="1988840"/>
            <a:ext cx="5256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92950"/>
            <a:ext cx="9000000" cy="62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0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67542"/>
            <a:ext cx="9000000" cy="63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23586"/>
            <a:ext cx="9000000" cy="62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54085"/>
            <a:ext cx="9000000" cy="61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Fast tuner: an example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76511"/>
            <a:ext cx="80962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RF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Cavtity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fabrication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Post processing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Performance limit</a:t>
            </a: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LFD, </a:t>
            </a:r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microphonics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and tuners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/>
              <a:t>Back to beginning: </a:t>
            </a:r>
            <a:r>
              <a:rPr lang="en-US" altLang="zh-CN" sz="3030" dirty="0" smtClean="0"/>
              <a:t>realistic good cavity design</a:t>
            </a:r>
            <a:endParaRPr lang="en-US" altLang="zh-CN" sz="3030" dirty="0"/>
          </a:p>
        </p:txBody>
      </p:sp>
    </p:spTree>
    <p:extLst>
      <p:ext uri="{BB962C8B-B14F-4D97-AF65-F5344CB8AC3E}">
        <p14:creationId xmlns:p14="http://schemas.microsoft.com/office/powerpoint/2010/main" val="30825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95" y="476672"/>
            <a:ext cx="2427653" cy="208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rom pillbox to elliptical cavity (2)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231776"/>
            <a:ext cx="5815890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dirty="0" smtClean="0"/>
              <a:t>Input antenna to feed RF power in; pick-up antenna to pick control-signal out</a:t>
            </a:r>
            <a:endParaRPr lang="en-US" altLang="zh-CN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9080"/>
            <a:ext cx="1928711" cy="2160000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2123728" y="2920804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2017650" cy="216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78" y="4365104"/>
            <a:ext cx="2017650" cy="2160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411760" y="1989080"/>
            <a:ext cx="1985734" cy="2160000"/>
            <a:chOff x="2683813" y="1989080"/>
            <a:chExt cx="1985734" cy="21600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813" y="1989080"/>
              <a:ext cx="1929363" cy="2160000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 flipV="1">
              <a:off x="3028348" y="2636912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 rot="19800000">
              <a:off x="3216905" y="2701611"/>
              <a:ext cx="145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FFFF00"/>
                  </a:solidFill>
                </a:rPr>
                <a:t>in&amp;out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右箭头 23"/>
          <p:cNvSpPr/>
          <p:nvPr/>
        </p:nvSpPr>
        <p:spPr>
          <a:xfrm>
            <a:off x="4283968" y="2920804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4562259" y="1977482"/>
            <a:ext cx="2097973" cy="2183196"/>
            <a:chOff x="4644008" y="1977482"/>
            <a:chExt cx="2097973" cy="218319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1989080"/>
              <a:ext cx="1897459" cy="2160000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 flipV="1">
              <a:off x="4930614" y="2628010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>
              <a:off x="5328000" y="2276872"/>
              <a:ext cx="0" cy="864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4644008" y="1977482"/>
              <a:ext cx="131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RF power in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H="1">
              <a:off x="6210000" y="2998043"/>
              <a:ext cx="0" cy="900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4802129" y="3791346"/>
              <a:ext cx="1872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C000"/>
                  </a:solidFill>
                </a:rPr>
                <a:t>Control signal out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 rot="19800000">
              <a:off x="5218192" y="2633079"/>
              <a:ext cx="152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FFFF00"/>
                  </a:solidFill>
                </a:rPr>
                <a:t>in&amp;out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14" y="4365104"/>
            <a:ext cx="2017650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846" y="4365104"/>
            <a:ext cx="2017650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6444208" y="3143940"/>
                <a:ext cx="2538131" cy="4415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1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unc>
                        <m:func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3143940"/>
                <a:ext cx="2538131" cy="441531"/>
              </a:xfrm>
              <a:prstGeom prst="rect">
                <a:avLst/>
              </a:prstGeom>
              <a:blipFill rotWithShape="0">
                <a:blip r:embed="rId10"/>
                <a:stretch>
                  <a:fillRect l="-1202" t="-1389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6452714" y="3738201"/>
                <a:ext cx="2741713" cy="626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zh-CN" altLang="en-US" sz="1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2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func>
                            <m:func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ad>
                            <m:radPr>
                              <m:degHide m:val="on"/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skw"/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zh-CN" altLang="en-US" sz="12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714" y="3738201"/>
                <a:ext cx="2741713" cy="626903"/>
              </a:xfrm>
              <a:prstGeom prst="rect">
                <a:avLst/>
              </a:prstGeom>
              <a:blipFill rotWithShape="0">
                <a:blip r:embed="rId11"/>
                <a:stretch>
                  <a:fillRect l="-891" t="-6796" b="-844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452714" y="2419214"/>
            <a:ext cx="256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Coaxial line doesn’t have </a:t>
            </a:r>
          </a:p>
          <a:p>
            <a:r>
              <a:rPr lang="en-US" altLang="zh-CN" dirty="0" smtClean="0"/>
              <a:t>cut-off </a:t>
            </a:r>
            <a:r>
              <a:rPr lang="en-US" altLang="zh-CN" dirty="0" err="1" smtClean="0"/>
              <a:t>frequqncy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43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2592288" cy="19442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Realistic good cavity design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75792"/>
            <a:ext cx="8568952" cy="5077544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dirty="0" smtClean="0"/>
              <a:t>Reducing </a:t>
            </a:r>
            <a:r>
              <a:rPr lang="en-US" altLang="zh-CN" dirty="0" err="1" smtClean="0"/>
              <a:t>Ep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Eacc</a:t>
            </a:r>
            <a:r>
              <a:rPr lang="en-US" altLang="zh-CN" dirty="0" smtClean="0"/>
              <a:t> while keeping </a:t>
            </a:r>
            <a:r>
              <a:rPr lang="en-US" altLang="zh-CN" dirty="0" err="1" smtClean="0"/>
              <a:t>Bp</a:t>
            </a:r>
            <a:r>
              <a:rPr lang="en-US" altLang="zh-CN" dirty="0" smtClean="0"/>
              <a:t> &lt;  60-70mT at operation</a:t>
            </a:r>
          </a:p>
          <a:p>
            <a:pPr lvl="0"/>
            <a:r>
              <a:rPr lang="en-US" altLang="zh-CN" dirty="0" smtClean="0"/>
              <a:t>Easy to fabricate (high reproducibility, low risk of failure, no low quality EBW)</a:t>
            </a:r>
          </a:p>
          <a:p>
            <a:pPr lvl="0"/>
            <a:r>
              <a:rPr lang="en-US" altLang="zh-CN" dirty="0" smtClean="0"/>
              <a:t>Enough access for BCP/EP and HPR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4509336"/>
            <a:ext cx="2527536" cy="2087696"/>
          </a:xfrm>
          <a:prstGeom prst="rect">
            <a:avLst/>
          </a:prstGeom>
        </p:spPr>
      </p:pic>
      <p:pic>
        <p:nvPicPr>
          <p:cNvPr id="7" name="Picture 2" descr="E:\Users\bmath\Documents\Cavities\IHEP Spoke\He JACKET\450030_SCRE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80" y="3861048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64" y="3717032"/>
            <a:ext cx="1962840" cy="28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4" y="2348880"/>
            <a:ext cx="1980000" cy="13445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68845"/>
            <a:ext cx="1800000" cy="10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827584" y="2636912"/>
            <a:ext cx="8147248" cy="5005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5400" dirty="0"/>
              <a:t>Thanks for your attention!</a:t>
            </a:r>
            <a:endParaRPr lang="zh-CN" altLang="en-US" sz="5400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rom pillbox to elliptical cavity (3)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75792"/>
            <a:ext cx="8496944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dirty="0" smtClean="0"/>
              <a:t>Optimized cavity shape to increase </a:t>
            </a:r>
            <a:r>
              <a:rPr lang="en-US" altLang="zh-CN" sz="2400" dirty="0" err="1" smtClean="0"/>
              <a:t>Eacc</a:t>
            </a:r>
            <a:r>
              <a:rPr lang="en-US" altLang="zh-CN" sz="2400" dirty="0" smtClean="0"/>
              <a:t> or reducing heat load</a:t>
            </a:r>
            <a:endParaRPr lang="en-US" altLang="zh-CN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9080"/>
            <a:ext cx="1928711" cy="2160000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2123728" y="2920804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2017650" cy="216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78" y="4365104"/>
            <a:ext cx="2017650" cy="2160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411760" y="1989080"/>
            <a:ext cx="1985734" cy="2160000"/>
            <a:chOff x="2683813" y="1989080"/>
            <a:chExt cx="1985734" cy="21600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813" y="1989080"/>
              <a:ext cx="1929363" cy="2160000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 flipV="1">
              <a:off x="3028348" y="2636912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 rot="19800000">
              <a:off x="3216905" y="2701611"/>
              <a:ext cx="145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FFFF00"/>
                  </a:solidFill>
                </a:rPr>
                <a:t>in&amp;out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右箭头 23"/>
          <p:cNvSpPr/>
          <p:nvPr/>
        </p:nvSpPr>
        <p:spPr>
          <a:xfrm>
            <a:off x="4355976" y="2920804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>
            <a:off x="6588000" y="2942956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4644008" y="1977482"/>
            <a:ext cx="2097973" cy="2183196"/>
            <a:chOff x="4644008" y="1977482"/>
            <a:chExt cx="2097973" cy="218319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1989080"/>
              <a:ext cx="1897459" cy="2160000"/>
            </a:xfrm>
            <a:prstGeom prst="rect">
              <a:avLst/>
            </a:prstGeom>
          </p:spPr>
        </p:pic>
        <p:cxnSp>
          <p:nvCxnSpPr>
            <p:cNvPr id="35" name="直接箭头连接符 34"/>
            <p:cNvCxnSpPr/>
            <p:nvPr/>
          </p:nvCxnSpPr>
          <p:spPr>
            <a:xfrm flipV="1">
              <a:off x="4930614" y="2628010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H="1">
              <a:off x="5328000" y="2276872"/>
              <a:ext cx="0" cy="864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4644008" y="1977482"/>
              <a:ext cx="131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RF power in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直接箭头连接符 37"/>
            <p:cNvCxnSpPr/>
            <p:nvPr/>
          </p:nvCxnSpPr>
          <p:spPr>
            <a:xfrm flipH="1">
              <a:off x="6210000" y="2998043"/>
              <a:ext cx="0" cy="900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4802129" y="3791346"/>
              <a:ext cx="1872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C000"/>
                  </a:solidFill>
                </a:rPr>
                <a:t>Control signal out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 rot="19800000">
              <a:off x="5218192" y="2633079"/>
              <a:ext cx="152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FFFF00"/>
                  </a:solidFill>
                </a:rPr>
                <a:t>in&amp;out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876256" y="1989080"/>
            <a:ext cx="2232248" cy="2243846"/>
            <a:chOff x="6732240" y="1989080"/>
            <a:chExt cx="2232248" cy="22438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989080"/>
              <a:ext cx="2107241" cy="2160000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 flipV="1">
              <a:off x="7153121" y="2700258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>
              <a:off x="7488000" y="2349120"/>
              <a:ext cx="0" cy="864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6732240" y="2049730"/>
              <a:ext cx="131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RF power in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H="1">
              <a:off x="8478000" y="2952000"/>
              <a:ext cx="0" cy="900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7024636" y="3863594"/>
              <a:ext cx="1872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C000"/>
                  </a:solidFill>
                </a:rPr>
                <a:t>Control signal out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 rot="19800000">
              <a:off x="7440699" y="2705327"/>
              <a:ext cx="152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FFFF00"/>
                  </a:solidFill>
                </a:rPr>
                <a:t>in&amp;out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00" y="4365104"/>
            <a:ext cx="2017650" cy="216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14" y="4365104"/>
            <a:ext cx="20176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rom pillbox to elliptical cavity (4)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75792"/>
            <a:ext cx="8496944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dirty="0" smtClean="0"/>
              <a:t>Multiple cells in one cavity to save longitudinal space</a:t>
            </a:r>
            <a:endParaRPr lang="en-US" altLang="zh-CN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9080"/>
            <a:ext cx="1928711" cy="2160000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2123728" y="2920804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2017650" cy="216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95" y="4365104"/>
            <a:ext cx="2017650" cy="2160000"/>
          </a:xfrm>
          <a:prstGeom prst="rect">
            <a:avLst/>
          </a:prstGeom>
        </p:spPr>
      </p:pic>
      <p:sp>
        <p:nvSpPr>
          <p:cNvPr id="24" name="右箭头 23"/>
          <p:cNvSpPr/>
          <p:nvPr/>
        </p:nvSpPr>
        <p:spPr>
          <a:xfrm>
            <a:off x="4572000" y="2920804"/>
            <a:ext cx="288032" cy="287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411760" y="1989080"/>
            <a:ext cx="2232248" cy="2243846"/>
            <a:chOff x="6732240" y="1989080"/>
            <a:chExt cx="2232248" cy="22438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989080"/>
              <a:ext cx="2107241" cy="2160000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 flipV="1">
              <a:off x="7153121" y="2700258"/>
              <a:ext cx="1584176" cy="90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>
              <a:off x="7488000" y="2349120"/>
              <a:ext cx="0" cy="864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6732240" y="2049730"/>
              <a:ext cx="131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RF power in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H="1">
              <a:off x="8478000" y="2952000"/>
              <a:ext cx="0" cy="900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7024636" y="3863594"/>
              <a:ext cx="1872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C000"/>
                  </a:solidFill>
                </a:rPr>
                <a:t>Control signal out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 rot="19800000">
              <a:off x="7440699" y="2705327"/>
              <a:ext cx="152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FFFF00"/>
                  </a:solidFill>
                </a:rPr>
                <a:t>in&amp;out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237201" y="1989080"/>
            <a:ext cx="2854607" cy="2169945"/>
            <a:chOff x="5237201" y="1989080"/>
            <a:chExt cx="2854607" cy="216994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936" y="1989080"/>
              <a:ext cx="2811490" cy="2160000"/>
            </a:xfrm>
            <a:prstGeom prst="rect">
              <a:avLst/>
            </a:prstGeom>
          </p:spPr>
        </p:pic>
        <p:cxnSp>
          <p:nvCxnSpPr>
            <p:cNvPr id="42" name="直接箭头连接符 41"/>
            <p:cNvCxnSpPr/>
            <p:nvPr/>
          </p:nvCxnSpPr>
          <p:spPr>
            <a:xfrm flipV="1">
              <a:off x="5364088" y="2304000"/>
              <a:ext cx="2700000" cy="1620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flipH="1">
              <a:off x="5558400" y="2637008"/>
              <a:ext cx="0" cy="1080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5237201" y="2267580"/>
              <a:ext cx="131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RF power in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直接箭头连接符 44"/>
            <p:cNvCxnSpPr/>
            <p:nvPr/>
          </p:nvCxnSpPr>
          <p:spPr>
            <a:xfrm flipH="1">
              <a:off x="7902000" y="2484000"/>
              <a:ext cx="0" cy="1296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219308" y="3789693"/>
              <a:ext cx="1872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C000"/>
                  </a:solidFill>
                </a:rPr>
                <a:t>Control signal out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 rot="19800000">
              <a:off x="6074649" y="2740277"/>
              <a:ext cx="152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Beam </a:t>
              </a:r>
              <a:r>
                <a:rPr lang="en-US" altLang="zh-CN" b="1" dirty="0" err="1" smtClean="0">
                  <a:solidFill>
                    <a:srgbClr val="FFFF00"/>
                  </a:solidFill>
                </a:rPr>
                <a:t>in&amp;out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2" y="4365104"/>
            <a:ext cx="357888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2361" t="5223" b="14605"/>
          <a:stretch/>
        </p:blipFill>
        <p:spPr>
          <a:xfrm>
            <a:off x="2627784" y="5877272"/>
            <a:ext cx="3738420" cy="64807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72" y="4365104"/>
            <a:ext cx="4320000" cy="14357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Field in multi-cell cavity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504" y="1340765"/>
            <a:ext cx="4608512" cy="3368166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 smtClean="0"/>
              <a:t>There are N </a:t>
            </a:r>
            <a:r>
              <a:rPr lang="en-US" altLang="zh-CN" sz="2000" dirty="0" err="1" smtClean="0"/>
              <a:t>passband</a:t>
            </a:r>
            <a:r>
              <a:rPr lang="en-US" altLang="zh-CN" sz="2000" dirty="0" smtClean="0"/>
              <a:t> modes for a cavity with N accelerating gaps</a:t>
            </a:r>
          </a:p>
          <a:p>
            <a:r>
              <a:rPr lang="en-US" altLang="zh-CN" sz="2000" dirty="0" smtClean="0"/>
              <a:t>Capacitive coupling between cells leads to highest frequency as </a:t>
            </a:r>
            <a:r>
              <a:rPr lang="el-GR" altLang="zh-CN" sz="2000" dirty="0" smtClean="0"/>
              <a:t>π</a:t>
            </a:r>
            <a:r>
              <a:rPr lang="en-US" altLang="zh-CN" sz="2000" dirty="0" smtClean="0"/>
              <a:t> mode</a:t>
            </a:r>
          </a:p>
          <a:p>
            <a:r>
              <a:rPr lang="en-US" altLang="zh-CN" sz="2000" dirty="0" smtClean="0"/>
              <a:t>Flat field means frequency of each accelerating gap is the same</a:t>
            </a:r>
          </a:p>
          <a:p>
            <a:r>
              <a:rPr lang="en-US" altLang="zh-CN" sz="2000" dirty="0" smtClean="0"/>
              <a:t>Iris size ↑, cell-cell coupling coefficient k ↑, frequency separation ↑</a:t>
            </a:r>
          </a:p>
          <a:p>
            <a:r>
              <a:rPr lang="en-US" altLang="zh-CN" sz="2000" dirty="0" smtClean="0"/>
              <a:t>N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/k&lt;3000 is a reference for tuning not to be too hard</a:t>
            </a:r>
            <a:endParaRPr lang="zh-CN" altLang="en-US" sz="2000" dirty="0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8078" r="4478" b="3059"/>
          <a:stretch/>
        </p:blipFill>
        <p:spPr>
          <a:xfrm>
            <a:off x="4716016" y="1074389"/>
            <a:ext cx="4320000" cy="14185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6527"/>
          <a:stretch/>
        </p:blipFill>
        <p:spPr>
          <a:xfrm>
            <a:off x="4716016" y="2348880"/>
            <a:ext cx="4320000" cy="1039884"/>
          </a:xfrm>
          <a:prstGeom prst="rect">
            <a:avLst/>
          </a:prstGeom>
        </p:spPr>
      </p:pic>
      <p:pic>
        <p:nvPicPr>
          <p:cNvPr id="6" name="内容占位符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8078" r="4478" b="3059"/>
          <a:stretch/>
        </p:blipFill>
        <p:spPr>
          <a:xfrm>
            <a:off x="4716016" y="1052736"/>
            <a:ext cx="4320000" cy="14185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800"/>
            <a:ext cx="1008825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800"/>
            <a:ext cx="1008825" cy="10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0" y="5645035"/>
            <a:ext cx="1790700" cy="10963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8" b="12943"/>
          <a:stretch/>
        </p:blipFill>
        <p:spPr>
          <a:xfrm>
            <a:off x="5409166" y="3238302"/>
            <a:ext cx="2933700" cy="2627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/>
          <a:srcRect b="33326"/>
          <a:stretch/>
        </p:blipFill>
        <p:spPr>
          <a:xfrm>
            <a:off x="4879636" y="3501008"/>
            <a:ext cx="3868828" cy="21602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/>
          <a:srcRect t="66415" r="50470"/>
          <a:stretch/>
        </p:blipFill>
        <p:spPr>
          <a:xfrm>
            <a:off x="6832236" y="5653224"/>
            <a:ext cx="1916228" cy="1088144"/>
          </a:xfrm>
          <a:prstGeom prst="rect">
            <a:avLst/>
          </a:prstGeom>
        </p:spPr>
      </p:pic>
      <p:sp>
        <p:nvSpPr>
          <p:cNvPr id="16" name="右箭头 15"/>
          <p:cNvSpPr/>
          <p:nvPr/>
        </p:nvSpPr>
        <p:spPr>
          <a:xfrm>
            <a:off x="2195736" y="6061304"/>
            <a:ext cx="341655" cy="320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4"/>
          <p:cNvSpPr txBox="1">
            <a:spLocks/>
          </p:cNvSpPr>
          <p:nvPr/>
        </p:nvSpPr>
        <p:spPr>
          <a:xfrm>
            <a:off x="4572000" y="6660728"/>
            <a:ext cx="3924944" cy="296664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err="1" smtClean="0">
                <a:solidFill>
                  <a:srgbClr val="0070C0"/>
                </a:solidFill>
              </a:rPr>
              <a:t>Hasan</a:t>
            </a:r>
            <a:r>
              <a:rPr lang="en-US" altLang="zh-CN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Padamsee</a:t>
            </a:r>
            <a:r>
              <a:rPr lang="en-US" altLang="zh-CN" sz="1600" dirty="0" smtClean="0">
                <a:solidFill>
                  <a:srgbClr val="0070C0"/>
                </a:solidFill>
              </a:rPr>
              <a:t>, RF superconductivity for accelerators, P129-133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1"/>
          <a:srcRect l="53005" t="19729" r="28955" b="44251"/>
          <a:stretch/>
        </p:blipFill>
        <p:spPr>
          <a:xfrm>
            <a:off x="3911566" y="6525343"/>
            <a:ext cx="977280" cy="2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3965</TotalTime>
  <Words>2217</Words>
  <Application>Microsoft Office PowerPoint</Application>
  <PresentationFormat>全屏显示(4:3)</PresentationFormat>
  <Paragraphs>404</Paragraphs>
  <Slides>61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9" baseType="lpstr">
      <vt:lpstr>隶书</vt:lpstr>
      <vt:lpstr>宋体</vt:lpstr>
      <vt:lpstr>Arial</vt:lpstr>
      <vt:lpstr>Calibri</vt:lpstr>
      <vt:lpstr>Cambria Math</vt:lpstr>
      <vt:lpstr>Wingdings 2</vt:lpstr>
      <vt:lpstr>平衡</vt:lpstr>
      <vt:lpstr>Equation</vt:lpstr>
      <vt:lpstr>SRF technology - cavity and tuner </vt:lpstr>
      <vt:lpstr>Outline</vt:lpstr>
      <vt:lpstr>Example of SRF cavities</vt:lpstr>
      <vt:lpstr>Origin of TM class: pillbox cavity</vt:lpstr>
      <vt:lpstr>From pillbox to elliptical cavity</vt:lpstr>
      <vt:lpstr>From pillbox to elliptical cavity (2)</vt:lpstr>
      <vt:lpstr>From pillbox to elliptical cavity (3)</vt:lpstr>
      <vt:lpstr>From pillbox to elliptical cavity (4)</vt:lpstr>
      <vt:lpstr>Field in multi-cell cavity</vt:lpstr>
      <vt:lpstr>Origin of TEM class: Half wave resonator</vt:lpstr>
      <vt:lpstr>From coaxial line to HWR cavity</vt:lpstr>
      <vt:lpstr>From coaxial line to QWR cavity</vt:lpstr>
      <vt:lpstr>From coaxial line to spoke cavity</vt:lpstr>
      <vt:lpstr>Field in un-driven cavity </vt:lpstr>
      <vt:lpstr>Equivalent circuit model</vt:lpstr>
      <vt:lpstr>Equivalent circuit model (2)</vt:lpstr>
      <vt:lpstr>Outline</vt:lpstr>
      <vt:lpstr>Cavity design considerations</vt:lpstr>
      <vt:lpstr>PowerPoint 演示文稿</vt:lpstr>
      <vt:lpstr>Cavity design procedure</vt:lpstr>
      <vt:lpstr>Cavity design procedure (2)</vt:lpstr>
      <vt:lpstr>Cavity design procedure (3)</vt:lpstr>
      <vt:lpstr>Cavity design procedure (4)</vt:lpstr>
      <vt:lpstr>Cavity design procedure (5)</vt:lpstr>
      <vt:lpstr>Cavity design tools</vt:lpstr>
      <vt:lpstr>Outline</vt:lpstr>
      <vt:lpstr>Fabrication of the cavity</vt:lpstr>
      <vt:lpstr>Cavity frequency control before EBW</vt:lpstr>
      <vt:lpstr>Cavity frequency control (2)</vt:lpstr>
      <vt:lpstr>Surface quality control</vt:lpstr>
      <vt:lpstr>Cavity EBW</vt:lpstr>
      <vt:lpstr>Performance limit:</vt:lpstr>
      <vt:lpstr>Outline</vt:lpstr>
      <vt:lpstr>Performance limit</vt:lpstr>
      <vt:lpstr>BCP/EP: remove damaged layer</vt:lpstr>
      <vt:lpstr>BCP: Buffered Chemical Polishing</vt:lpstr>
      <vt:lpstr>BCP system</vt:lpstr>
      <vt:lpstr>EP: electron polishing</vt:lpstr>
      <vt:lpstr>PowerPoint 演示文稿</vt:lpstr>
      <vt:lpstr>PowerPoint 演示文稿</vt:lpstr>
      <vt:lpstr>Comments on BCP and EP</vt:lpstr>
      <vt:lpstr>PowerPoint 演示文稿</vt:lpstr>
      <vt:lpstr>High baking</vt:lpstr>
      <vt:lpstr>Ultrasonic cleaning and UPW rinsing</vt:lpstr>
      <vt:lpstr>HPR</vt:lpstr>
      <vt:lpstr>HPR: how it works</vt:lpstr>
      <vt:lpstr>Cleanroom</vt:lpstr>
      <vt:lpstr>Key points for clean room operation</vt:lpstr>
      <vt:lpstr>Outline</vt:lpstr>
      <vt:lpstr>Lorentz force detuning</vt:lpstr>
      <vt:lpstr>Microphonics (vibration)</vt:lpstr>
      <vt:lpstr>Frequency tuners</vt:lpstr>
      <vt:lpstr>Slow tuner: an example</vt:lpstr>
      <vt:lpstr>PowerPoint 演示文稿</vt:lpstr>
      <vt:lpstr>PowerPoint 演示文稿</vt:lpstr>
      <vt:lpstr>PowerPoint 演示文稿</vt:lpstr>
      <vt:lpstr>PowerPoint 演示文稿</vt:lpstr>
      <vt:lpstr>Fast tuner: an example</vt:lpstr>
      <vt:lpstr>Outline</vt:lpstr>
      <vt:lpstr>Realistic good cavity design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herphase</dc:creator>
  <cp:lastModifiedBy>herphase</cp:lastModifiedBy>
  <cp:revision>1180</cp:revision>
  <dcterms:created xsi:type="dcterms:W3CDTF">2014-04-17T12:13:00Z</dcterms:created>
  <dcterms:modified xsi:type="dcterms:W3CDTF">2025-03-26T23:20:58Z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