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86" r:id="rId3"/>
    <p:sldId id="287" r:id="rId4"/>
    <p:sldId id="288" r:id="rId5"/>
    <p:sldId id="289" r:id="rId6"/>
    <p:sldId id="290" r:id="rId7"/>
    <p:sldId id="291" r:id="rId8"/>
    <p:sldId id="294" r:id="rId9"/>
    <p:sldId id="293" r:id="rId10"/>
    <p:sldId id="295" r:id="rId11"/>
    <p:sldId id="296" r:id="rId12"/>
    <p:sldId id="297" r:id="rId13"/>
    <p:sldId id="298" r:id="rId14"/>
    <p:sldId id="336" r:id="rId15"/>
    <p:sldId id="335" r:id="rId16"/>
    <p:sldId id="299" r:id="rId17"/>
    <p:sldId id="300" r:id="rId18"/>
    <p:sldId id="301" r:id="rId19"/>
    <p:sldId id="302" r:id="rId20"/>
    <p:sldId id="303" r:id="rId21"/>
    <p:sldId id="304" r:id="rId22"/>
    <p:sldId id="305" r:id="rId23"/>
    <p:sldId id="311" r:id="rId24"/>
    <p:sldId id="306" r:id="rId25"/>
    <p:sldId id="307" r:id="rId26"/>
    <p:sldId id="308" r:id="rId27"/>
    <p:sldId id="309" r:id="rId28"/>
    <p:sldId id="310" r:id="rId29"/>
    <p:sldId id="312" r:id="rId30"/>
    <p:sldId id="313" r:id="rId31"/>
    <p:sldId id="314" r:id="rId32"/>
    <p:sldId id="315" r:id="rId33"/>
    <p:sldId id="316" r:id="rId34"/>
    <p:sldId id="317" r:id="rId35"/>
    <p:sldId id="319" r:id="rId36"/>
    <p:sldId id="321" r:id="rId37"/>
    <p:sldId id="322" r:id="rId38"/>
    <p:sldId id="323" r:id="rId39"/>
    <p:sldId id="324" r:id="rId40"/>
    <p:sldId id="320" r:id="rId41"/>
    <p:sldId id="318" r:id="rId42"/>
    <p:sldId id="325" r:id="rId43"/>
    <p:sldId id="332" r:id="rId44"/>
    <p:sldId id="326" r:id="rId45"/>
    <p:sldId id="328" r:id="rId46"/>
    <p:sldId id="327" r:id="rId47"/>
    <p:sldId id="329" r:id="rId48"/>
    <p:sldId id="330" r:id="rId49"/>
    <p:sldId id="331" r:id="rId50"/>
    <p:sldId id="333" r:id="rId51"/>
    <p:sldId id="334"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8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A4ED7-64FB-4B3B-9778-740EBDBA9847}" type="doc">
      <dgm:prSet loTypeId="urn:microsoft.com/office/officeart/2005/8/layout/radial2" loCatId="relationship" qsTypeId="urn:microsoft.com/office/officeart/2005/8/quickstyle/3d1" qsCatId="3D" csTypeId="urn:microsoft.com/office/officeart/2005/8/colors/colorful2" csCatId="colorful" phldr="1"/>
      <dgm:spPr/>
      <dgm:t>
        <a:bodyPr/>
        <a:lstStyle/>
        <a:p>
          <a:endParaRPr lang="zh-CN" altLang="en-US"/>
        </a:p>
      </dgm:t>
    </dgm:pt>
    <dgm:pt modelId="{9DC1E073-E71F-4FBF-B1E2-553387F3BF69}">
      <dgm:prSet phldrT="[文本]">
        <dgm:style>
          <a:lnRef idx="0">
            <a:schemeClr val="accent1"/>
          </a:lnRef>
          <a:fillRef idx="3">
            <a:schemeClr val="accent1"/>
          </a:fillRef>
          <a:effectRef idx="3">
            <a:schemeClr val="accent1"/>
          </a:effectRef>
          <a:fontRef idx="minor">
            <a:schemeClr val="lt1"/>
          </a:fontRef>
        </dgm:style>
      </dgm:prSet>
      <dgm:spPr/>
      <dgm:t>
        <a:bodyPr/>
        <a:lstStyle/>
        <a:p>
          <a:r>
            <a:rPr lang="en-US" altLang="zh-CN" dirty="0">
              <a:latin typeface="Arial" panose="020B0604020202020204" pitchFamily="34" charset="0"/>
              <a:cs typeface="Arial" panose="020B0604020202020204" pitchFamily="34" charset="0"/>
            </a:rPr>
            <a:t>LEP-type</a:t>
          </a:r>
          <a:endParaRPr lang="zh-CN" altLang="en-US" dirty="0">
            <a:latin typeface="Arial" panose="020B0604020202020204" pitchFamily="34" charset="0"/>
            <a:cs typeface="Arial" panose="020B0604020202020204" pitchFamily="34" charset="0"/>
          </a:endParaRPr>
        </a:p>
      </dgm:t>
    </dgm:pt>
    <dgm:pt modelId="{FD191B66-D6C7-4C85-A6AB-0BA34D579B5A}" type="parTrans" cxnId="{C65FEF7C-9A94-4D6E-8082-2E684BF305AE}">
      <dgm:prSet/>
      <dgm:spPr/>
      <dgm:t>
        <a:bodyPr/>
        <a:lstStyle/>
        <a:p>
          <a:endParaRPr lang="zh-CN" altLang="en-US">
            <a:latin typeface="Arial" panose="020B0604020202020204" pitchFamily="34" charset="0"/>
            <a:cs typeface="Arial" panose="020B0604020202020204" pitchFamily="34" charset="0"/>
          </a:endParaRPr>
        </a:p>
      </dgm:t>
    </dgm:pt>
    <dgm:pt modelId="{D62ADC90-29E3-4819-92CE-D6D43890EB53}" type="sibTrans" cxnId="{C65FEF7C-9A94-4D6E-8082-2E684BF305AE}">
      <dgm:prSet/>
      <dgm:spPr/>
      <dgm:t>
        <a:bodyPr/>
        <a:lstStyle/>
        <a:p>
          <a:endParaRPr lang="zh-CN" altLang="en-US">
            <a:latin typeface="Arial" panose="020B0604020202020204" pitchFamily="34" charset="0"/>
            <a:cs typeface="Arial" panose="020B0604020202020204" pitchFamily="34" charset="0"/>
          </a:endParaRPr>
        </a:p>
      </dgm:t>
    </dgm:pt>
    <dgm:pt modelId="{DB367E17-2F62-4FB2-8BBE-63BCE8B41A9C}">
      <dgm:prSet phldrT="[文本]" custT="1"/>
      <dgm:spPr/>
      <dgm:t>
        <a:bodyPr/>
        <a:lstStyle/>
        <a:p>
          <a:pPr>
            <a:lnSpc>
              <a:spcPct val="100000"/>
            </a:lnSpc>
            <a:spcAft>
              <a:spcPts val="0"/>
            </a:spcAft>
          </a:pPr>
          <a:r>
            <a:rPr lang="en-US" altLang="zh-CN" sz="2000" dirty="0">
              <a:solidFill>
                <a:srgbClr val="0000FF"/>
              </a:solidFill>
              <a:latin typeface="Arial" panose="020B0604020202020204" pitchFamily="34" charset="0"/>
              <a:cs typeface="Arial" panose="020B0604020202020204" pitchFamily="34" charset="0"/>
            </a:rPr>
            <a:t>LEPII</a:t>
          </a:r>
          <a:endParaRPr lang="zh-CN" altLang="en-US" sz="2000" dirty="0">
            <a:solidFill>
              <a:srgbClr val="0000FF"/>
            </a:solidFill>
            <a:latin typeface="Arial" panose="020B0604020202020204" pitchFamily="34" charset="0"/>
            <a:cs typeface="Arial" panose="020B0604020202020204" pitchFamily="34" charset="0"/>
          </a:endParaRPr>
        </a:p>
      </dgm:t>
    </dgm:pt>
    <dgm:pt modelId="{0A398768-9CB8-48D9-B8D3-C27BCB84BB3B}" type="parTrans" cxnId="{4D4AFBAA-59A0-4D93-85BE-0C842FF33E91}">
      <dgm:prSet/>
      <dgm:spPr/>
      <dgm:t>
        <a:bodyPr/>
        <a:lstStyle/>
        <a:p>
          <a:endParaRPr lang="zh-CN" altLang="en-US">
            <a:latin typeface="Arial" panose="020B0604020202020204" pitchFamily="34" charset="0"/>
            <a:cs typeface="Arial" panose="020B0604020202020204" pitchFamily="34" charset="0"/>
          </a:endParaRPr>
        </a:p>
      </dgm:t>
    </dgm:pt>
    <dgm:pt modelId="{20555E67-6D83-4A71-9EE6-67C9129D5CF7}" type="sibTrans" cxnId="{4D4AFBAA-59A0-4D93-85BE-0C842FF33E91}">
      <dgm:prSet/>
      <dgm:spPr/>
      <dgm:t>
        <a:bodyPr/>
        <a:lstStyle/>
        <a:p>
          <a:endParaRPr lang="zh-CN" altLang="en-US">
            <a:latin typeface="Arial" panose="020B0604020202020204" pitchFamily="34" charset="0"/>
            <a:cs typeface="Arial" panose="020B0604020202020204" pitchFamily="34" charset="0"/>
          </a:endParaRPr>
        </a:p>
      </dgm:t>
    </dgm:pt>
    <dgm:pt modelId="{B9F4727F-C121-401D-8416-1DDB6F7F5CD4}">
      <dgm:prSet phldrT="[文本]" custT="1"/>
      <dgm:spPr/>
      <dgm:t>
        <a:bodyPr/>
        <a:lstStyle/>
        <a:p>
          <a:pPr>
            <a:lnSpc>
              <a:spcPct val="100000"/>
            </a:lnSpc>
            <a:spcAft>
              <a:spcPts val="0"/>
            </a:spcAft>
          </a:pPr>
          <a:r>
            <a:rPr lang="en-US" altLang="zh-CN" sz="2000" dirty="0">
              <a:solidFill>
                <a:srgbClr val="0000FF"/>
              </a:solidFill>
              <a:latin typeface="Arial" panose="020B0604020202020204" pitchFamily="34" charset="0"/>
              <a:cs typeface="Arial" panose="020B0604020202020204" pitchFamily="34" charset="0"/>
            </a:rPr>
            <a:t>LHC</a:t>
          </a:r>
          <a:endParaRPr lang="zh-CN" altLang="en-US" sz="2000" dirty="0">
            <a:solidFill>
              <a:srgbClr val="0000FF"/>
            </a:solidFill>
            <a:latin typeface="Arial" panose="020B0604020202020204" pitchFamily="34" charset="0"/>
            <a:cs typeface="Arial" panose="020B0604020202020204" pitchFamily="34" charset="0"/>
          </a:endParaRPr>
        </a:p>
      </dgm:t>
    </dgm:pt>
    <dgm:pt modelId="{C8CE55AA-9B4B-4000-85E6-5E6B1751EAF9}" type="parTrans" cxnId="{AE46E101-FF83-4C3E-967E-41BE8AD0F561}">
      <dgm:prSet/>
      <dgm:spPr/>
      <dgm:t>
        <a:bodyPr/>
        <a:lstStyle/>
        <a:p>
          <a:endParaRPr lang="zh-CN" altLang="en-US">
            <a:latin typeface="Arial" panose="020B0604020202020204" pitchFamily="34" charset="0"/>
            <a:cs typeface="Arial" panose="020B0604020202020204" pitchFamily="34" charset="0"/>
          </a:endParaRPr>
        </a:p>
      </dgm:t>
    </dgm:pt>
    <dgm:pt modelId="{6512AA16-D405-4F88-95A2-34D130ECCBEB}" type="sibTrans" cxnId="{AE46E101-FF83-4C3E-967E-41BE8AD0F561}">
      <dgm:prSet/>
      <dgm:spPr/>
      <dgm:t>
        <a:bodyPr/>
        <a:lstStyle/>
        <a:p>
          <a:endParaRPr lang="zh-CN" altLang="en-US">
            <a:latin typeface="Arial" panose="020B0604020202020204" pitchFamily="34" charset="0"/>
            <a:cs typeface="Arial" panose="020B0604020202020204" pitchFamily="34" charset="0"/>
          </a:endParaRPr>
        </a:p>
      </dgm:t>
    </dgm:pt>
    <dgm:pt modelId="{828E2DCA-CEAD-4C5B-9AA9-63E034B52300}">
      <dgm:prSet phldrT="[文本]">
        <dgm:style>
          <a:lnRef idx="0">
            <a:schemeClr val="accent2"/>
          </a:lnRef>
          <a:fillRef idx="3">
            <a:schemeClr val="accent2"/>
          </a:fillRef>
          <a:effectRef idx="3">
            <a:schemeClr val="accent2"/>
          </a:effectRef>
          <a:fontRef idx="minor">
            <a:schemeClr val="lt1"/>
          </a:fontRef>
        </dgm:style>
      </dgm:prSet>
      <dgm:spPr/>
      <dgm:t>
        <a:bodyPr/>
        <a:lstStyle/>
        <a:p>
          <a:r>
            <a:rPr lang="en-US" altLang="zh-CN" dirty="0">
              <a:latin typeface="Arial" panose="020B0604020202020204" pitchFamily="34" charset="0"/>
              <a:cs typeface="Arial" panose="020B0604020202020204" pitchFamily="34" charset="0"/>
            </a:rPr>
            <a:t>HERA-type</a:t>
          </a:r>
          <a:endParaRPr lang="zh-CN" altLang="en-US" dirty="0">
            <a:latin typeface="Arial" panose="020B0604020202020204" pitchFamily="34" charset="0"/>
            <a:cs typeface="Arial" panose="020B0604020202020204" pitchFamily="34" charset="0"/>
          </a:endParaRPr>
        </a:p>
      </dgm:t>
    </dgm:pt>
    <dgm:pt modelId="{087CE812-5B78-4832-A631-3AC786E115BC}" type="parTrans" cxnId="{81FE711D-0CE2-41CD-B975-E7A66EAFE8F8}">
      <dgm:prSet/>
      <dgm:spPr/>
      <dgm:t>
        <a:bodyPr/>
        <a:lstStyle/>
        <a:p>
          <a:endParaRPr lang="zh-CN" altLang="en-US">
            <a:latin typeface="Arial" panose="020B0604020202020204" pitchFamily="34" charset="0"/>
            <a:cs typeface="Arial" panose="020B0604020202020204" pitchFamily="34" charset="0"/>
          </a:endParaRPr>
        </a:p>
      </dgm:t>
    </dgm:pt>
    <dgm:pt modelId="{719CF644-02B0-4B9C-AB48-CAC5A83C6E32}" type="sibTrans" cxnId="{81FE711D-0CE2-41CD-B975-E7A66EAFE8F8}">
      <dgm:prSet/>
      <dgm:spPr/>
      <dgm:t>
        <a:bodyPr/>
        <a:lstStyle/>
        <a:p>
          <a:endParaRPr lang="zh-CN" altLang="en-US">
            <a:latin typeface="Arial" panose="020B0604020202020204" pitchFamily="34" charset="0"/>
            <a:cs typeface="Arial" panose="020B0604020202020204" pitchFamily="34" charset="0"/>
          </a:endParaRPr>
        </a:p>
      </dgm:t>
    </dgm:pt>
    <dgm:pt modelId="{907BD2FD-6248-42E4-BF6D-1242ED1FB953}">
      <dgm:prSet phldrT="[文本]" custT="1"/>
      <dgm:spPr/>
      <dgm:t>
        <a:bodyPr/>
        <a:lstStyle/>
        <a:p>
          <a:pPr>
            <a:lnSpc>
              <a:spcPct val="100000"/>
            </a:lnSpc>
            <a:spcAft>
              <a:spcPts val="0"/>
            </a:spcAft>
          </a:pPr>
          <a:r>
            <a:rPr lang="en-US" altLang="zh-CN" sz="1800" dirty="0">
              <a:solidFill>
                <a:srgbClr val="C00000"/>
              </a:solidFill>
              <a:latin typeface="Arial" panose="020B0604020202020204" pitchFamily="34" charset="0"/>
              <a:cs typeface="Arial" panose="020B0604020202020204" pitchFamily="34" charset="0"/>
            </a:rPr>
            <a:t>TESLA</a:t>
          </a:r>
          <a:endParaRPr lang="zh-CN" altLang="en-US" sz="1800" dirty="0">
            <a:solidFill>
              <a:srgbClr val="C00000"/>
            </a:solidFill>
            <a:latin typeface="Arial" panose="020B0604020202020204" pitchFamily="34" charset="0"/>
            <a:cs typeface="Arial" panose="020B0604020202020204" pitchFamily="34" charset="0"/>
          </a:endParaRPr>
        </a:p>
      </dgm:t>
    </dgm:pt>
    <dgm:pt modelId="{F5D73CA5-75D8-4071-B217-CB115D4A9953}" type="parTrans" cxnId="{6CA40D48-76BD-465B-977E-771762B6DA77}">
      <dgm:prSet/>
      <dgm:spPr/>
      <dgm:t>
        <a:bodyPr/>
        <a:lstStyle/>
        <a:p>
          <a:endParaRPr lang="zh-CN" altLang="en-US">
            <a:latin typeface="Arial" panose="020B0604020202020204" pitchFamily="34" charset="0"/>
            <a:cs typeface="Arial" panose="020B0604020202020204" pitchFamily="34" charset="0"/>
          </a:endParaRPr>
        </a:p>
      </dgm:t>
    </dgm:pt>
    <dgm:pt modelId="{ACF10BD1-B846-42E4-8F14-A14C54661A26}" type="sibTrans" cxnId="{6CA40D48-76BD-465B-977E-771762B6DA77}">
      <dgm:prSet/>
      <dgm:spPr/>
      <dgm:t>
        <a:bodyPr/>
        <a:lstStyle/>
        <a:p>
          <a:endParaRPr lang="zh-CN" altLang="en-US">
            <a:latin typeface="Arial" panose="020B0604020202020204" pitchFamily="34" charset="0"/>
            <a:cs typeface="Arial" panose="020B0604020202020204" pitchFamily="34" charset="0"/>
          </a:endParaRPr>
        </a:p>
      </dgm:t>
    </dgm:pt>
    <dgm:pt modelId="{07BA673C-3AE4-4C73-8682-8E698D8E9794}">
      <dgm:prSet phldrT="[文本]" custT="1"/>
      <dgm:spPr/>
      <dgm:t>
        <a:bodyPr/>
        <a:lstStyle/>
        <a:p>
          <a:pPr>
            <a:lnSpc>
              <a:spcPct val="100000"/>
            </a:lnSpc>
            <a:spcAft>
              <a:spcPts val="0"/>
            </a:spcAft>
          </a:pPr>
          <a:r>
            <a:rPr lang="en-US" altLang="zh-CN" sz="1800" dirty="0">
              <a:solidFill>
                <a:srgbClr val="C00000"/>
              </a:solidFill>
              <a:latin typeface="Arial" panose="020B0604020202020204" pitchFamily="34" charset="0"/>
              <a:ea typeface="楷体" panose="02010609060101010101" pitchFamily="49" charset="-122"/>
              <a:cs typeface="Arial" panose="020B0604020202020204" pitchFamily="34" charset="0"/>
            </a:rPr>
            <a:t>SNS (805 MHz)</a:t>
          </a:r>
          <a:endParaRPr lang="zh-CN" altLang="en-US" sz="1800" dirty="0">
            <a:solidFill>
              <a:srgbClr val="C00000"/>
            </a:solidFill>
            <a:latin typeface="Arial" panose="020B0604020202020204" pitchFamily="34" charset="0"/>
            <a:cs typeface="Arial" panose="020B0604020202020204" pitchFamily="34" charset="0"/>
          </a:endParaRPr>
        </a:p>
      </dgm:t>
    </dgm:pt>
    <dgm:pt modelId="{7AEF96B1-7E11-4C38-8469-5B27675E9E38}" type="parTrans" cxnId="{CC1EBFB1-3A26-4D20-BEE6-925D148FF4CE}">
      <dgm:prSet/>
      <dgm:spPr/>
      <dgm:t>
        <a:bodyPr/>
        <a:lstStyle/>
        <a:p>
          <a:endParaRPr lang="zh-CN" altLang="en-US">
            <a:latin typeface="Arial" panose="020B0604020202020204" pitchFamily="34" charset="0"/>
            <a:cs typeface="Arial" panose="020B0604020202020204" pitchFamily="34" charset="0"/>
          </a:endParaRPr>
        </a:p>
      </dgm:t>
    </dgm:pt>
    <dgm:pt modelId="{D9E2459D-AF80-4AF6-9D81-B065565A68E2}" type="sibTrans" cxnId="{CC1EBFB1-3A26-4D20-BEE6-925D148FF4CE}">
      <dgm:prSet/>
      <dgm:spPr/>
      <dgm:t>
        <a:bodyPr/>
        <a:lstStyle/>
        <a:p>
          <a:endParaRPr lang="zh-CN" altLang="en-US">
            <a:latin typeface="Arial" panose="020B0604020202020204" pitchFamily="34" charset="0"/>
            <a:cs typeface="Arial" panose="020B0604020202020204" pitchFamily="34" charset="0"/>
          </a:endParaRPr>
        </a:p>
      </dgm:t>
    </dgm:pt>
    <dgm:pt modelId="{ACDA5A7A-B1AC-432A-B77E-D6DE37CB0DC6}">
      <dgm:prSet phldrT="[文本]">
        <dgm:style>
          <a:lnRef idx="0">
            <a:schemeClr val="accent4"/>
          </a:lnRef>
          <a:fillRef idx="3">
            <a:schemeClr val="accent4"/>
          </a:fillRef>
          <a:effectRef idx="3">
            <a:schemeClr val="accent4"/>
          </a:effectRef>
          <a:fontRef idx="minor">
            <a:schemeClr val="lt1"/>
          </a:fontRef>
        </dgm:style>
      </dgm:prSet>
      <dgm:spPr/>
      <dgm:t>
        <a:bodyPr/>
        <a:lstStyle/>
        <a:p>
          <a:r>
            <a:rPr lang="en-US" altLang="zh-CN" dirty="0">
              <a:latin typeface="Arial" panose="020B0604020202020204" pitchFamily="34" charset="0"/>
              <a:cs typeface="Arial" panose="020B0604020202020204" pitchFamily="34" charset="0"/>
            </a:rPr>
            <a:t>Other-type</a:t>
          </a:r>
          <a:endParaRPr lang="zh-CN" altLang="en-US" dirty="0">
            <a:latin typeface="Arial" panose="020B0604020202020204" pitchFamily="34" charset="0"/>
            <a:cs typeface="Arial" panose="020B0604020202020204" pitchFamily="34" charset="0"/>
          </a:endParaRPr>
        </a:p>
      </dgm:t>
    </dgm:pt>
    <dgm:pt modelId="{5599FC07-6D96-47BA-A0D7-39E2CB402F75}" type="parTrans" cxnId="{6B22DD4F-2013-4B92-91DD-7E99E6909752}">
      <dgm:prSet/>
      <dgm:spPr/>
      <dgm:t>
        <a:bodyPr/>
        <a:lstStyle/>
        <a:p>
          <a:endParaRPr lang="zh-CN" altLang="en-US">
            <a:latin typeface="Arial" panose="020B0604020202020204" pitchFamily="34" charset="0"/>
            <a:cs typeface="Arial" panose="020B0604020202020204" pitchFamily="34" charset="0"/>
          </a:endParaRPr>
        </a:p>
      </dgm:t>
    </dgm:pt>
    <dgm:pt modelId="{20EBF905-4B2F-4AB5-B0F6-1DD4A4B13588}" type="sibTrans" cxnId="{6B22DD4F-2013-4B92-91DD-7E99E6909752}">
      <dgm:prSet/>
      <dgm:spPr/>
      <dgm:t>
        <a:bodyPr/>
        <a:lstStyle/>
        <a:p>
          <a:endParaRPr lang="zh-CN" altLang="en-US">
            <a:latin typeface="Arial" panose="020B0604020202020204" pitchFamily="34" charset="0"/>
            <a:cs typeface="Arial" panose="020B0604020202020204" pitchFamily="34" charset="0"/>
          </a:endParaRPr>
        </a:p>
      </dgm:t>
    </dgm:pt>
    <dgm:pt modelId="{79A43C74-73CC-4A2A-9E06-E82FB52526E1}">
      <dgm:prSet phldrT="[文本]" custT="1"/>
      <dgm:spPr/>
      <dgm:t>
        <a:bodyPr/>
        <a:lstStyle/>
        <a:p>
          <a:pPr>
            <a:lnSpc>
              <a:spcPct val="100000"/>
            </a:lnSpc>
            <a:spcAft>
              <a:spcPts val="0"/>
            </a:spcAft>
          </a:pPr>
          <a:r>
            <a:rPr lang="en-US" altLang="zh-CN" sz="1800" dirty="0">
              <a:solidFill>
                <a:srgbClr val="7030A0"/>
              </a:solidFill>
              <a:latin typeface="Arial" panose="020B0604020202020204" pitchFamily="34" charset="0"/>
              <a:cs typeface="Arial" panose="020B0604020202020204" pitchFamily="34" charset="0"/>
            </a:rPr>
            <a:t>LHC-HL</a:t>
          </a:r>
          <a:endParaRPr lang="zh-CN" altLang="en-US" sz="1800" dirty="0">
            <a:solidFill>
              <a:srgbClr val="7030A0"/>
            </a:solidFill>
            <a:latin typeface="Arial" panose="020B0604020202020204" pitchFamily="34" charset="0"/>
            <a:cs typeface="Arial" panose="020B0604020202020204" pitchFamily="34" charset="0"/>
          </a:endParaRPr>
        </a:p>
      </dgm:t>
    </dgm:pt>
    <dgm:pt modelId="{08A17912-6FA1-43BC-B4A1-9320845B25A9}" type="parTrans" cxnId="{4D0EAECA-F8AC-42F7-A4BD-CD94A7A09848}">
      <dgm:prSet/>
      <dgm:spPr/>
      <dgm:t>
        <a:bodyPr/>
        <a:lstStyle/>
        <a:p>
          <a:endParaRPr lang="zh-CN" altLang="en-US">
            <a:latin typeface="Arial" panose="020B0604020202020204" pitchFamily="34" charset="0"/>
            <a:cs typeface="Arial" panose="020B0604020202020204" pitchFamily="34" charset="0"/>
          </a:endParaRPr>
        </a:p>
      </dgm:t>
    </dgm:pt>
    <dgm:pt modelId="{96431CD8-5120-49F6-805A-F17D439D6F53}" type="sibTrans" cxnId="{4D0EAECA-F8AC-42F7-A4BD-CD94A7A09848}">
      <dgm:prSet/>
      <dgm:spPr/>
      <dgm:t>
        <a:bodyPr/>
        <a:lstStyle/>
        <a:p>
          <a:endParaRPr lang="zh-CN" altLang="en-US">
            <a:latin typeface="Arial" panose="020B0604020202020204" pitchFamily="34" charset="0"/>
            <a:cs typeface="Arial" panose="020B0604020202020204" pitchFamily="34" charset="0"/>
          </a:endParaRPr>
        </a:p>
      </dgm:t>
    </dgm:pt>
    <dgm:pt modelId="{D998C137-2498-4614-A513-61541E0B778A}">
      <dgm:prSet phldrT="[文本]" custT="1"/>
      <dgm:spPr/>
      <dgm:t>
        <a:bodyPr/>
        <a:lstStyle/>
        <a:p>
          <a:pPr>
            <a:lnSpc>
              <a:spcPct val="100000"/>
            </a:lnSpc>
            <a:spcAft>
              <a:spcPts val="0"/>
            </a:spcAft>
          </a:pPr>
          <a:r>
            <a:rPr lang="en-US" altLang="zh-CN" sz="2000" dirty="0">
              <a:solidFill>
                <a:srgbClr val="0000FF"/>
              </a:solidFill>
              <a:latin typeface="Arial" panose="020B0604020202020204" pitchFamily="34" charset="0"/>
              <a:cs typeface="Arial" panose="020B0604020202020204" pitchFamily="34" charset="0"/>
            </a:rPr>
            <a:t>SOLEIL</a:t>
          </a:r>
          <a:endParaRPr lang="zh-CN" altLang="en-US" sz="2000" dirty="0">
            <a:solidFill>
              <a:srgbClr val="0000FF"/>
            </a:solidFill>
            <a:latin typeface="Arial" panose="020B0604020202020204" pitchFamily="34" charset="0"/>
            <a:cs typeface="Arial" panose="020B0604020202020204" pitchFamily="34" charset="0"/>
          </a:endParaRPr>
        </a:p>
      </dgm:t>
    </dgm:pt>
    <dgm:pt modelId="{24D43093-7338-496A-BC04-77310A1EC116}" type="parTrans" cxnId="{3FAE861E-740D-4064-9A6C-C0C26F623005}">
      <dgm:prSet/>
      <dgm:spPr/>
      <dgm:t>
        <a:bodyPr/>
        <a:lstStyle/>
        <a:p>
          <a:endParaRPr lang="zh-CN" altLang="en-US">
            <a:latin typeface="Arial" panose="020B0604020202020204" pitchFamily="34" charset="0"/>
            <a:cs typeface="Arial" panose="020B0604020202020204" pitchFamily="34" charset="0"/>
          </a:endParaRPr>
        </a:p>
      </dgm:t>
    </dgm:pt>
    <dgm:pt modelId="{2DDB5361-C9D4-461D-A3B7-5B83D811A7F0}" type="sibTrans" cxnId="{3FAE861E-740D-4064-9A6C-C0C26F623005}">
      <dgm:prSet/>
      <dgm:spPr/>
      <dgm:t>
        <a:bodyPr/>
        <a:lstStyle/>
        <a:p>
          <a:endParaRPr lang="zh-CN" altLang="en-US">
            <a:latin typeface="Arial" panose="020B0604020202020204" pitchFamily="34" charset="0"/>
            <a:cs typeface="Arial" panose="020B0604020202020204" pitchFamily="34" charset="0"/>
          </a:endParaRPr>
        </a:p>
      </dgm:t>
    </dgm:pt>
    <dgm:pt modelId="{0CEAA1FB-66DB-4A6C-8887-5F87A5F92FD8}">
      <dgm:prSet phldrT="[文本]" custT="1"/>
      <dgm:spPr/>
      <dgm:t>
        <a:bodyPr/>
        <a:lstStyle/>
        <a:p>
          <a:pPr>
            <a:lnSpc>
              <a:spcPct val="100000"/>
            </a:lnSpc>
            <a:spcAft>
              <a:spcPts val="0"/>
            </a:spcAft>
          </a:pPr>
          <a:r>
            <a:rPr lang="en-US" altLang="zh-CN" sz="1800" dirty="0" err="1">
              <a:solidFill>
                <a:srgbClr val="C00000"/>
              </a:solidFill>
              <a:latin typeface="Arial" panose="020B0604020202020204" pitchFamily="34" charset="0"/>
              <a:ea typeface="楷体" panose="02010609060101010101" pitchFamily="49" charset="-122"/>
              <a:cs typeface="Arial" panose="020B0604020202020204" pitchFamily="34" charset="0"/>
            </a:rPr>
            <a:t>Fermilab</a:t>
          </a:r>
          <a:r>
            <a:rPr lang="en-US" altLang="zh-CN" sz="1800" dirty="0">
              <a:solidFill>
                <a:srgbClr val="C00000"/>
              </a:solidFill>
              <a:latin typeface="Arial" panose="020B0604020202020204" pitchFamily="34" charset="0"/>
              <a:ea typeface="楷体" panose="02010609060101010101" pitchFamily="49" charset="-122"/>
              <a:cs typeface="Arial" panose="020B0604020202020204" pitchFamily="34" charset="0"/>
            </a:rPr>
            <a:t> (3.9 GHz)</a:t>
          </a:r>
          <a:endParaRPr lang="zh-CN" altLang="en-US" sz="1800" dirty="0">
            <a:solidFill>
              <a:srgbClr val="C00000"/>
            </a:solidFill>
            <a:latin typeface="Arial" panose="020B0604020202020204" pitchFamily="34" charset="0"/>
            <a:cs typeface="Arial" panose="020B0604020202020204" pitchFamily="34" charset="0"/>
          </a:endParaRPr>
        </a:p>
      </dgm:t>
    </dgm:pt>
    <dgm:pt modelId="{274172C8-48C7-483D-988A-1309DE558CAD}" type="parTrans" cxnId="{849D8535-BBF2-4D8D-955A-E7170D54AF97}">
      <dgm:prSet/>
      <dgm:spPr/>
      <dgm:t>
        <a:bodyPr/>
        <a:lstStyle/>
        <a:p>
          <a:endParaRPr lang="zh-CN" altLang="en-US">
            <a:latin typeface="Arial" panose="020B0604020202020204" pitchFamily="34" charset="0"/>
            <a:cs typeface="Arial" panose="020B0604020202020204" pitchFamily="34" charset="0"/>
          </a:endParaRPr>
        </a:p>
      </dgm:t>
    </dgm:pt>
    <dgm:pt modelId="{BCA213C0-CD5A-46F3-99B5-182AFB16A9FC}" type="sibTrans" cxnId="{849D8535-BBF2-4D8D-955A-E7170D54AF97}">
      <dgm:prSet/>
      <dgm:spPr/>
      <dgm:t>
        <a:bodyPr/>
        <a:lstStyle/>
        <a:p>
          <a:endParaRPr lang="zh-CN" altLang="en-US">
            <a:latin typeface="Arial" panose="020B0604020202020204" pitchFamily="34" charset="0"/>
            <a:cs typeface="Arial" panose="020B0604020202020204" pitchFamily="34" charset="0"/>
          </a:endParaRPr>
        </a:p>
      </dgm:t>
    </dgm:pt>
    <dgm:pt modelId="{48B563EE-402C-447C-BE77-39D44AD0F725}">
      <dgm:prSet phldrT="[文本]" custT="1"/>
      <dgm:spPr/>
      <dgm:t>
        <a:bodyPr/>
        <a:lstStyle/>
        <a:p>
          <a:pPr>
            <a:lnSpc>
              <a:spcPct val="100000"/>
            </a:lnSpc>
            <a:spcAft>
              <a:spcPts val="0"/>
            </a:spcAft>
          </a:pPr>
          <a:r>
            <a:rPr lang="en-US" altLang="zh-CN" sz="1800" dirty="0">
              <a:solidFill>
                <a:srgbClr val="C00000"/>
              </a:solidFill>
              <a:latin typeface="Arial" panose="020B0604020202020204" pitchFamily="34" charset="0"/>
              <a:ea typeface="楷体" panose="02010609060101010101" pitchFamily="49" charset="-122"/>
              <a:cs typeface="Arial" panose="020B0604020202020204" pitchFamily="34" charset="0"/>
            </a:rPr>
            <a:t>CEBAF upgrade (1.5 GHz)   </a:t>
          </a:r>
          <a:endParaRPr lang="zh-CN" altLang="en-US" sz="1800" dirty="0">
            <a:solidFill>
              <a:srgbClr val="C00000"/>
            </a:solidFill>
            <a:latin typeface="Arial" panose="020B0604020202020204" pitchFamily="34" charset="0"/>
            <a:cs typeface="Arial" panose="020B0604020202020204" pitchFamily="34" charset="0"/>
          </a:endParaRPr>
        </a:p>
      </dgm:t>
    </dgm:pt>
    <dgm:pt modelId="{CF3A58F1-E93C-44DA-86FA-9B1AFFCAA6FE}" type="parTrans" cxnId="{28673266-7454-48A3-8402-C04AD78C35E2}">
      <dgm:prSet/>
      <dgm:spPr/>
      <dgm:t>
        <a:bodyPr/>
        <a:lstStyle/>
        <a:p>
          <a:endParaRPr lang="zh-CN" altLang="en-US">
            <a:latin typeface="Arial" panose="020B0604020202020204" pitchFamily="34" charset="0"/>
            <a:cs typeface="Arial" panose="020B0604020202020204" pitchFamily="34" charset="0"/>
          </a:endParaRPr>
        </a:p>
      </dgm:t>
    </dgm:pt>
    <dgm:pt modelId="{C1CD1A95-E20E-4D99-A4D2-E8C1B4854E03}" type="sibTrans" cxnId="{28673266-7454-48A3-8402-C04AD78C35E2}">
      <dgm:prSet/>
      <dgm:spPr/>
      <dgm:t>
        <a:bodyPr/>
        <a:lstStyle/>
        <a:p>
          <a:endParaRPr lang="zh-CN" altLang="en-US">
            <a:latin typeface="Arial" panose="020B0604020202020204" pitchFamily="34" charset="0"/>
            <a:cs typeface="Arial" panose="020B0604020202020204" pitchFamily="34" charset="0"/>
          </a:endParaRPr>
        </a:p>
      </dgm:t>
    </dgm:pt>
    <dgm:pt modelId="{B3414135-6EC7-46E7-9C7E-DB795BE95AA9}">
      <dgm:prSet phldrT="[文本]" custT="1"/>
      <dgm:spPr/>
      <dgm:t>
        <a:bodyPr/>
        <a:lstStyle/>
        <a:p>
          <a:pPr>
            <a:lnSpc>
              <a:spcPct val="100000"/>
            </a:lnSpc>
            <a:spcAft>
              <a:spcPts val="0"/>
            </a:spcAft>
          </a:pPr>
          <a:r>
            <a:rPr lang="en-US" altLang="zh-CN" sz="1800" dirty="0">
              <a:solidFill>
                <a:srgbClr val="7030A0"/>
              </a:solidFill>
              <a:latin typeface="Arial" panose="020B0604020202020204" pitchFamily="34" charset="0"/>
              <a:cs typeface="Arial" panose="020B0604020202020204" pitchFamily="34" charset="0"/>
            </a:rPr>
            <a:t>CEPC (650MHz)</a:t>
          </a:r>
          <a:endParaRPr lang="zh-CN" altLang="en-US" sz="1800" dirty="0">
            <a:solidFill>
              <a:srgbClr val="7030A0"/>
            </a:solidFill>
            <a:latin typeface="Arial" panose="020B0604020202020204" pitchFamily="34" charset="0"/>
            <a:cs typeface="Arial" panose="020B0604020202020204" pitchFamily="34" charset="0"/>
          </a:endParaRPr>
        </a:p>
      </dgm:t>
    </dgm:pt>
    <dgm:pt modelId="{F3ED420E-C7D6-4289-A307-EEA8178222D3}" type="parTrans" cxnId="{03E2B055-8761-42E7-8C01-EE4D3B579B34}">
      <dgm:prSet/>
      <dgm:spPr/>
      <dgm:t>
        <a:bodyPr/>
        <a:lstStyle/>
        <a:p>
          <a:endParaRPr lang="zh-CN" altLang="en-US">
            <a:latin typeface="Arial" panose="020B0604020202020204" pitchFamily="34" charset="0"/>
            <a:cs typeface="Arial" panose="020B0604020202020204" pitchFamily="34" charset="0"/>
          </a:endParaRPr>
        </a:p>
      </dgm:t>
    </dgm:pt>
    <dgm:pt modelId="{EA390173-290F-433D-AF50-DE6F9517BCCF}" type="sibTrans" cxnId="{03E2B055-8761-42E7-8C01-EE4D3B579B34}">
      <dgm:prSet/>
      <dgm:spPr/>
      <dgm:t>
        <a:bodyPr/>
        <a:lstStyle/>
        <a:p>
          <a:endParaRPr lang="zh-CN" altLang="en-US">
            <a:latin typeface="Arial" panose="020B0604020202020204" pitchFamily="34" charset="0"/>
            <a:cs typeface="Arial" panose="020B0604020202020204" pitchFamily="34" charset="0"/>
          </a:endParaRPr>
        </a:p>
      </dgm:t>
    </dgm:pt>
    <dgm:pt modelId="{7519B4DB-3D92-4203-9CA4-BD05B7455136}">
      <dgm:prSet phldrT="[文本]" custT="1"/>
      <dgm:spPr/>
      <dgm:t>
        <a:bodyPr/>
        <a:lstStyle/>
        <a:p>
          <a:pPr>
            <a:lnSpc>
              <a:spcPct val="100000"/>
            </a:lnSpc>
            <a:spcAft>
              <a:spcPts val="0"/>
            </a:spcAft>
          </a:pPr>
          <a:r>
            <a:rPr lang="en-US" altLang="zh-CN" sz="1800" dirty="0">
              <a:solidFill>
                <a:srgbClr val="7030A0"/>
              </a:solidFill>
              <a:latin typeface="Arial" panose="020B0604020202020204" pitchFamily="34" charset="0"/>
              <a:cs typeface="Arial" panose="020B0604020202020204" pitchFamily="34" charset="0"/>
            </a:rPr>
            <a:t>BNL QWR (56MHz)</a:t>
          </a:r>
          <a:endParaRPr lang="zh-CN" altLang="en-US" sz="1800" dirty="0">
            <a:solidFill>
              <a:srgbClr val="7030A0"/>
            </a:solidFill>
            <a:latin typeface="Arial" panose="020B0604020202020204" pitchFamily="34" charset="0"/>
            <a:cs typeface="Arial" panose="020B0604020202020204" pitchFamily="34" charset="0"/>
          </a:endParaRPr>
        </a:p>
      </dgm:t>
    </dgm:pt>
    <dgm:pt modelId="{934F22EA-33B6-4AEE-AFDD-AADC5E1AE318}" type="parTrans" cxnId="{C84CC068-9E7D-4431-97B9-0A01023CE469}">
      <dgm:prSet/>
      <dgm:spPr/>
      <dgm:t>
        <a:bodyPr/>
        <a:lstStyle/>
        <a:p>
          <a:endParaRPr lang="zh-CN" altLang="en-US">
            <a:latin typeface="Arial" panose="020B0604020202020204" pitchFamily="34" charset="0"/>
            <a:cs typeface="Arial" panose="020B0604020202020204" pitchFamily="34" charset="0"/>
          </a:endParaRPr>
        </a:p>
      </dgm:t>
    </dgm:pt>
    <dgm:pt modelId="{77BB4B96-B2BE-4437-BDD2-F6E8A53F197F}" type="sibTrans" cxnId="{C84CC068-9E7D-4431-97B9-0A01023CE469}">
      <dgm:prSet/>
      <dgm:spPr/>
      <dgm:t>
        <a:bodyPr/>
        <a:lstStyle/>
        <a:p>
          <a:endParaRPr lang="zh-CN" altLang="en-US">
            <a:latin typeface="Arial" panose="020B0604020202020204" pitchFamily="34" charset="0"/>
            <a:cs typeface="Arial" panose="020B0604020202020204" pitchFamily="34" charset="0"/>
          </a:endParaRPr>
        </a:p>
      </dgm:t>
    </dgm:pt>
    <dgm:pt modelId="{EA2BF6E1-DF42-4C04-B0AD-A8A6FB61E41E}" type="pres">
      <dgm:prSet presAssocID="{CE9A4ED7-64FB-4B3B-9778-740EBDBA9847}" presName="composite" presStyleCnt="0">
        <dgm:presLayoutVars>
          <dgm:chMax val="5"/>
          <dgm:dir/>
          <dgm:animLvl val="ctr"/>
          <dgm:resizeHandles val="exact"/>
        </dgm:presLayoutVars>
      </dgm:prSet>
      <dgm:spPr/>
    </dgm:pt>
    <dgm:pt modelId="{BB9ED754-90CB-4915-B28C-7FEC9CD10BB5}" type="pres">
      <dgm:prSet presAssocID="{CE9A4ED7-64FB-4B3B-9778-740EBDBA9847}" presName="cycle" presStyleCnt="0"/>
      <dgm:spPr/>
    </dgm:pt>
    <dgm:pt modelId="{FFA863DA-8633-413F-8107-B75B9EEC3126}" type="pres">
      <dgm:prSet presAssocID="{CE9A4ED7-64FB-4B3B-9778-740EBDBA9847}" presName="centerShape" presStyleCnt="0"/>
      <dgm:spPr/>
    </dgm:pt>
    <dgm:pt modelId="{43160173-4047-48F1-BF1B-F5D102C0B2FF}" type="pres">
      <dgm:prSet presAssocID="{CE9A4ED7-64FB-4B3B-9778-740EBDBA9847}" presName="connSite" presStyleLbl="node1" presStyleIdx="0" presStyleCnt="4"/>
      <dgm:spPr/>
    </dgm:pt>
    <dgm:pt modelId="{F81E9CCB-91D1-4CD1-9848-5A05E57D94DF}" type="pres">
      <dgm:prSet presAssocID="{CE9A4ED7-64FB-4B3B-9778-740EBDBA9847}" presName="visible" presStyleLbl="node1" presStyleIdx="0" presStyleCnt="4" custScaleX="81926" custScaleY="85961" custLinFactNeighborX="8175" custLinFactNeighborY="1508"/>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B079012E-987D-4701-B30E-F206D5C82D5D}" type="pres">
      <dgm:prSet presAssocID="{FD191B66-D6C7-4C85-A6AB-0BA34D579B5A}" presName="Name25" presStyleLbl="parChTrans1D1" presStyleIdx="0" presStyleCnt="3"/>
      <dgm:spPr/>
    </dgm:pt>
    <dgm:pt modelId="{8A54462D-84CE-4551-8ACA-B90B59A672F9}" type="pres">
      <dgm:prSet presAssocID="{9DC1E073-E71F-4FBF-B1E2-553387F3BF69}" presName="node" presStyleCnt="0"/>
      <dgm:spPr/>
    </dgm:pt>
    <dgm:pt modelId="{2774A5AA-BF15-4876-A6C9-6D538D7B5024}" type="pres">
      <dgm:prSet presAssocID="{9DC1E073-E71F-4FBF-B1E2-553387F3BF69}" presName="parentNode" presStyleLbl="node1" presStyleIdx="1" presStyleCnt="4">
        <dgm:presLayoutVars>
          <dgm:chMax val="1"/>
          <dgm:bulletEnabled val="1"/>
        </dgm:presLayoutVars>
      </dgm:prSet>
      <dgm:spPr/>
    </dgm:pt>
    <dgm:pt modelId="{8F97487E-085A-453E-BC1C-BDFB1EC2C17E}" type="pres">
      <dgm:prSet presAssocID="{9DC1E073-E71F-4FBF-B1E2-553387F3BF69}" presName="childNode" presStyleLbl="revTx" presStyleIdx="0" presStyleCnt="3">
        <dgm:presLayoutVars>
          <dgm:bulletEnabled val="1"/>
        </dgm:presLayoutVars>
      </dgm:prSet>
      <dgm:spPr/>
    </dgm:pt>
    <dgm:pt modelId="{58CDDEE1-B64E-41E6-B029-6D3A147F4DE8}" type="pres">
      <dgm:prSet presAssocID="{087CE812-5B78-4832-A631-3AC786E115BC}" presName="Name25" presStyleLbl="parChTrans1D1" presStyleIdx="1" presStyleCnt="3"/>
      <dgm:spPr/>
    </dgm:pt>
    <dgm:pt modelId="{5D2C79B7-1756-4401-BE72-779A89B63CA2}" type="pres">
      <dgm:prSet presAssocID="{828E2DCA-CEAD-4C5B-9AA9-63E034B52300}" presName="node" presStyleCnt="0"/>
      <dgm:spPr/>
    </dgm:pt>
    <dgm:pt modelId="{6D2875D3-5BE7-493F-A05C-D7D1285B6291}" type="pres">
      <dgm:prSet presAssocID="{828E2DCA-CEAD-4C5B-9AA9-63E034B52300}" presName="parentNode" presStyleLbl="node1" presStyleIdx="2" presStyleCnt="4" custLinFactNeighborX="-11902" custLinFactNeighborY="146">
        <dgm:presLayoutVars>
          <dgm:chMax val="1"/>
          <dgm:bulletEnabled val="1"/>
        </dgm:presLayoutVars>
      </dgm:prSet>
      <dgm:spPr/>
    </dgm:pt>
    <dgm:pt modelId="{0EC637E0-840D-4720-92E9-204393FE5818}" type="pres">
      <dgm:prSet presAssocID="{828E2DCA-CEAD-4C5B-9AA9-63E034B52300}" presName="childNode" presStyleLbl="revTx" presStyleIdx="1" presStyleCnt="3">
        <dgm:presLayoutVars>
          <dgm:bulletEnabled val="1"/>
        </dgm:presLayoutVars>
      </dgm:prSet>
      <dgm:spPr/>
    </dgm:pt>
    <dgm:pt modelId="{F21F18D7-5F19-4F98-8DEB-30FBB9D3FFA4}" type="pres">
      <dgm:prSet presAssocID="{5599FC07-6D96-47BA-A0D7-39E2CB402F75}" presName="Name25" presStyleLbl="parChTrans1D1" presStyleIdx="2" presStyleCnt="3"/>
      <dgm:spPr/>
    </dgm:pt>
    <dgm:pt modelId="{A62E02B7-816A-42CC-A56E-A44C50079D44}" type="pres">
      <dgm:prSet presAssocID="{ACDA5A7A-B1AC-432A-B77E-D6DE37CB0DC6}" presName="node" presStyleCnt="0"/>
      <dgm:spPr/>
    </dgm:pt>
    <dgm:pt modelId="{1DEF0C29-8B64-47F8-A171-4BB5D6D1B09C}" type="pres">
      <dgm:prSet presAssocID="{ACDA5A7A-B1AC-432A-B77E-D6DE37CB0DC6}" presName="parentNode" presStyleLbl="node1" presStyleIdx="3" presStyleCnt="4" custLinFactNeighborX="-2182" custLinFactNeighborY="668">
        <dgm:presLayoutVars>
          <dgm:chMax val="1"/>
          <dgm:bulletEnabled val="1"/>
        </dgm:presLayoutVars>
      </dgm:prSet>
      <dgm:spPr/>
    </dgm:pt>
    <dgm:pt modelId="{E0509404-2D1B-43F7-8F28-8514496C876B}" type="pres">
      <dgm:prSet presAssocID="{ACDA5A7A-B1AC-432A-B77E-D6DE37CB0DC6}" presName="childNode" presStyleLbl="revTx" presStyleIdx="2" presStyleCnt="3">
        <dgm:presLayoutVars>
          <dgm:bulletEnabled val="1"/>
        </dgm:presLayoutVars>
      </dgm:prSet>
      <dgm:spPr/>
    </dgm:pt>
  </dgm:ptLst>
  <dgm:cxnLst>
    <dgm:cxn modelId="{AE46E101-FF83-4C3E-967E-41BE8AD0F561}" srcId="{9DC1E073-E71F-4FBF-B1E2-553387F3BF69}" destId="{B9F4727F-C121-401D-8416-1DDB6F7F5CD4}" srcOrd="1" destOrd="0" parTransId="{C8CE55AA-9B4B-4000-85E6-5E6B1751EAF9}" sibTransId="{6512AA16-D405-4F88-95A2-34D130ECCBEB}"/>
    <dgm:cxn modelId="{19DF630E-404C-40AD-ACFA-17A7BBC1D294}" type="presOf" srcId="{907BD2FD-6248-42E4-BF6D-1242ED1FB953}" destId="{0EC637E0-840D-4720-92E9-204393FE5818}" srcOrd="0" destOrd="0" presId="urn:microsoft.com/office/officeart/2005/8/layout/radial2"/>
    <dgm:cxn modelId="{9E9BCA11-15F4-41F8-8D2D-767F159D0C18}" type="presOf" srcId="{9DC1E073-E71F-4FBF-B1E2-553387F3BF69}" destId="{2774A5AA-BF15-4876-A6C9-6D538D7B5024}" srcOrd="0" destOrd="0" presId="urn:microsoft.com/office/officeart/2005/8/layout/radial2"/>
    <dgm:cxn modelId="{ECCA6713-118F-4B20-92C4-DC75D0A11492}" type="presOf" srcId="{828E2DCA-CEAD-4C5B-9AA9-63E034B52300}" destId="{6D2875D3-5BE7-493F-A05C-D7D1285B6291}" srcOrd="0" destOrd="0" presId="urn:microsoft.com/office/officeart/2005/8/layout/radial2"/>
    <dgm:cxn modelId="{81FE711D-0CE2-41CD-B975-E7A66EAFE8F8}" srcId="{CE9A4ED7-64FB-4B3B-9778-740EBDBA9847}" destId="{828E2DCA-CEAD-4C5B-9AA9-63E034B52300}" srcOrd="1" destOrd="0" parTransId="{087CE812-5B78-4832-A631-3AC786E115BC}" sibTransId="{719CF644-02B0-4B9C-AB48-CAC5A83C6E32}"/>
    <dgm:cxn modelId="{3FAE861E-740D-4064-9A6C-C0C26F623005}" srcId="{9DC1E073-E71F-4FBF-B1E2-553387F3BF69}" destId="{D998C137-2498-4614-A513-61541E0B778A}" srcOrd="2" destOrd="0" parTransId="{24D43093-7338-496A-BC04-77310A1EC116}" sibTransId="{2DDB5361-C9D4-461D-A3B7-5B83D811A7F0}"/>
    <dgm:cxn modelId="{49636F30-300E-4A44-8153-F09F23504045}" type="presOf" srcId="{ACDA5A7A-B1AC-432A-B77E-D6DE37CB0DC6}" destId="{1DEF0C29-8B64-47F8-A171-4BB5D6D1B09C}" srcOrd="0" destOrd="0" presId="urn:microsoft.com/office/officeart/2005/8/layout/radial2"/>
    <dgm:cxn modelId="{849D8535-BBF2-4D8D-955A-E7170D54AF97}" srcId="{828E2DCA-CEAD-4C5B-9AA9-63E034B52300}" destId="{0CEAA1FB-66DB-4A6C-8887-5F87A5F92FD8}" srcOrd="2" destOrd="0" parTransId="{274172C8-48C7-483D-988A-1309DE558CAD}" sibTransId="{BCA213C0-CD5A-46F3-99B5-182AFB16A9FC}"/>
    <dgm:cxn modelId="{6F81CB39-DA8B-4C33-A933-792D0443C5EE}" type="presOf" srcId="{B9F4727F-C121-401D-8416-1DDB6F7F5CD4}" destId="{8F97487E-085A-453E-BC1C-BDFB1EC2C17E}" srcOrd="0" destOrd="1" presId="urn:microsoft.com/office/officeart/2005/8/layout/radial2"/>
    <dgm:cxn modelId="{B02D6D5B-C309-43CF-98CD-032CF3EFE7D8}" type="presOf" srcId="{79A43C74-73CC-4A2A-9E06-E82FB52526E1}" destId="{E0509404-2D1B-43F7-8F28-8514496C876B}" srcOrd="0" destOrd="0" presId="urn:microsoft.com/office/officeart/2005/8/layout/radial2"/>
    <dgm:cxn modelId="{A75E5660-81A2-4C14-A1A6-6D719BFDF185}" type="presOf" srcId="{D998C137-2498-4614-A513-61541E0B778A}" destId="{8F97487E-085A-453E-BC1C-BDFB1EC2C17E}" srcOrd="0" destOrd="2" presId="urn:microsoft.com/office/officeart/2005/8/layout/radial2"/>
    <dgm:cxn modelId="{28673266-7454-48A3-8402-C04AD78C35E2}" srcId="{828E2DCA-CEAD-4C5B-9AA9-63E034B52300}" destId="{48B563EE-402C-447C-BE77-39D44AD0F725}" srcOrd="3" destOrd="0" parTransId="{CF3A58F1-E93C-44DA-86FA-9B1AFFCAA6FE}" sibTransId="{C1CD1A95-E20E-4D99-A4D2-E8C1B4854E03}"/>
    <dgm:cxn modelId="{6CA40D48-76BD-465B-977E-771762B6DA77}" srcId="{828E2DCA-CEAD-4C5B-9AA9-63E034B52300}" destId="{907BD2FD-6248-42E4-BF6D-1242ED1FB953}" srcOrd="0" destOrd="0" parTransId="{F5D73CA5-75D8-4071-B217-CB115D4A9953}" sibTransId="{ACF10BD1-B846-42E4-8F14-A14C54661A26}"/>
    <dgm:cxn modelId="{FB842868-9B65-4E3E-99D0-4AAF248F57E3}" type="presOf" srcId="{CE9A4ED7-64FB-4B3B-9778-740EBDBA9847}" destId="{EA2BF6E1-DF42-4C04-B0AD-A8A6FB61E41E}" srcOrd="0" destOrd="0" presId="urn:microsoft.com/office/officeart/2005/8/layout/radial2"/>
    <dgm:cxn modelId="{C84CC068-9E7D-4431-97B9-0A01023CE469}" srcId="{ACDA5A7A-B1AC-432A-B77E-D6DE37CB0DC6}" destId="{7519B4DB-3D92-4203-9CA4-BD05B7455136}" srcOrd="2" destOrd="0" parTransId="{934F22EA-33B6-4AEE-AFDD-AADC5E1AE318}" sibTransId="{77BB4B96-B2BE-4437-BDD2-F6E8A53F197F}"/>
    <dgm:cxn modelId="{6B22DD4F-2013-4B92-91DD-7E99E6909752}" srcId="{CE9A4ED7-64FB-4B3B-9778-740EBDBA9847}" destId="{ACDA5A7A-B1AC-432A-B77E-D6DE37CB0DC6}" srcOrd="2" destOrd="0" parTransId="{5599FC07-6D96-47BA-A0D7-39E2CB402F75}" sibTransId="{20EBF905-4B2F-4AB5-B0F6-1DD4A4B13588}"/>
    <dgm:cxn modelId="{83B85F51-641B-4D83-8142-6186FF63302B}" type="presOf" srcId="{48B563EE-402C-447C-BE77-39D44AD0F725}" destId="{0EC637E0-840D-4720-92E9-204393FE5818}" srcOrd="0" destOrd="3" presId="urn:microsoft.com/office/officeart/2005/8/layout/radial2"/>
    <dgm:cxn modelId="{03E2B055-8761-42E7-8C01-EE4D3B579B34}" srcId="{ACDA5A7A-B1AC-432A-B77E-D6DE37CB0DC6}" destId="{B3414135-6EC7-46E7-9C7E-DB795BE95AA9}" srcOrd="1" destOrd="0" parTransId="{F3ED420E-C7D6-4289-A307-EEA8178222D3}" sibTransId="{EA390173-290F-433D-AF50-DE6F9517BCCF}"/>
    <dgm:cxn modelId="{C65FEF7C-9A94-4D6E-8082-2E684BF305AE}" srcId="{CE9A4ED7-64FB-4B3B-9778-740EBDBA9847}" destId="{9DC1E073-E71F-4FBF-B1E2-553387F3BF69}" srcOrd="0" destOrd="0" parTransId="{FD191B66-D6C7-4C85-A6AB-0BA34D579B5A}" sibTransId="{D62ADC90-29E3-4819-92CE-D6D43890EB53}"/>
    <dgm:cxn modelId="{BB09667D-2940-41D7-9E22-DD37F9034E8F}" type="presOf" srcId="{7519B4DB-3D92-4203-9CA4-BD05B7455136}" destId="{E0509404-2D1B-43F7-8F28-8514496C876B}" srcOrd="0" destOrd="2" presId="urn:microsoft.com/office/officeart/2005/8/layout/radial2"/>
    <dgm:cxn modelId="{83F15B86-5359-4095-8E7A-96BC3374586D}" type="presOf" srcId="{087CE812-5B78-4832-A631-3AC786E115BC}" destId="{58CDDEE1-B64E-41E6-B029-6D3A147F4DE8}" srcOrd="0" destOrd="0" presId="urn:microsoft.com/office/officeart/2005/8/layout/radial2"/>
    <dgm:cxn modelId="{A030958E-D697-4AB6-9A94-BEA34E570279}" type="presOf" srcId="{0CEAA1FB-66DB-4A6C-8887-5F87A5F92FD8}" destId="{0EC637E0-840D-4720-92E9-204393FE5818}" srcOrd="0" destOrd="2" presId="urn:microsoft.com/office/officeart/2005/8/layout/radial2"/>
    <dgm:cxn modelId="{04A7F492-4C55-4410-B17F-114A9E687E79}" type="presOf" srcId="{B3414135-6EC7-46E7-9C7E-DB795BE95AA9}" destId="{E0509404-2D1B-43F7-8F28-8514496C876B}" srcOrd="0" destOrd="1" presId="urn:microsoft.com/office/officeart/2005/8/layout/radial2"/>
    <dgm:cxn modelId="{1689F39B-2756-4406-AE1B-8339B9369F2E}" type="presOf" srcId="{07BA673C-3AE4-4C73-8682-8E698D8E9794}" destId="{0EC637E0-840D-4720-92E9-204393FE5818}" srcOrd="0" destOrd="1" presId="urn:microsoft.com/office/officeart/2005/8/layout/radial2"/>
    <dgm:cxn modelId="{369955A9-2034-4F60-8993-70F53DE84442}" type="presOf" srcId="{5599FC07-6D96-47BA-A0D7-39E2CB402F75}" destId="{F21F18D7-5F19-4F98-8DEB-30FBB9D3FFA4}" srcOrd="0" destOrd="0" presId="urn:microsoft.com/office/officeart/2005/8/layout/radial2"/>
    <dgm:cxn modelId="{4D4AFBAA-59A0-4D93-85BE-0C842FF33E91}" srcId="{9DC1E073-E71F-4FBF-B1E2-553387F3BF69}" destId="{DB367E17-2F62-4FB2-8BBE-63BCE8B41A9C}" srcOrd="0" destOrd="0" parTransId="{0A398768-9CB8-48D9-B8D3-C27BCB84BB3B}" sibTransId="{20555E67-6D83-4A71-9EE6-67C9129D5CF7}"/>
    <dgm:cxn modelId="{CC1EBFB1-3A26-4D20-BEE6-925D148FF4CE}" srcId="{828E2DCA-CEAD-4C5B-9AA9-63E034B52300}" destId="{07BA673C-3AE4-4C73-8682-8E698D8E9794}" srcOrd="1" destOrd="0" parTransId="{7AEF96B1-7E11-4C38-8469-5B27675E9E38}" sibTransId="{D9E2459D-AF80-4AF6-9D81-B065565A68E2}"/>
    <dgm:cxn modelId="{B7B265B9-33F2-408A-9B30-E775FBE81712}" type="presOf" srcId="{DB367E17-2F62-4FB2-8BBE-63BCE8B41A9C}" destId="{8F97487E-085A-453E-BC1C-BDFB1EC2C17E}" srcOrd="0" destOrd="0" presId="urn:microsoft.com/office/officeart/2005/8/layout/radial2"/>
    <dgm:cxn modelId="{4D0EAECA-F8AC-42F7-A4BD-CD94A7A09848}" srcId="{ACDA5A7A-B1AC-432A-B77E-D6DE37CB0DC6}" destId="{79A43C74-73CC-4A2A-9E06-E82FB52526E1}" srcOrd="0" destOrd="0" parTransId="{08A17912-6FA1-43BC-B4A1-9320845B25A9}" sibTransId="{96431CD8-5120-49F6-805A-F17D439D6F53}"/>
    <dgm:cxn modelId="{AB0E52CE-5F21-491C-9C7A-384EFB017886}" type="presOf" srcId="{FD191B66-D6C7-4C85-A6AB-0BA34D579B5A}" destId="{B079012E-987D-4701-B30E-F206D5C82D5D}" srcOrd="0" destOrd="0" presId="urn:microsoft.com/office/officeart/2005/8/layout/radial2"/>
    <dgm:cxn modelId="{12F252C9-6A3F-4AD9-A08F-40F56E8FEACE}" type="presParOf" srcId="{EA2BF6E1-DF42-4C04-B0AD-A8A6FB61E41E}" destId="{BB9ED754-90CB-4915-B28C-7FEC9CD10BB5}" srcOrd="0" destOrd="0" presId="urn:microsoft.com/office/officeart/2005/8/layout/radial2"/>
    <dgm:cxn modelId="{D90D4915-4373-45ED-88EB-8DDDF905DF58}" type="presParOf" srcId="{BB9ED754-90CB-4915-B28C-7FEC9CD10BB5}" destId="{FFA863DA-8633-413F-8107-B75B9EEC3126}" srcOrd="0" destOrd="0" presId="urn:microsoft.com/office/officeart/2005/8/layout/radial2"/>
    <dgm:cxn modelId="{1B28728F-C23C-441C-8D99-32D9C483E7F0}" type="presParOf" srcId="{FFA863DA-8633-413F-8107-B75B9EEC3126}" destId="{43160173-4047-48F1-BF1B-F5D102C0B2FF}" srcOrd="0" destOrd="0" presId="urn:microsoft.com/office/officeart/2005/8/layout/radial2"/>
    <dgm:cxn modelId="{6CA655C6-1C55-4813-8FBB-6C770EC68A4D}" type="presParOf" srcId="{FFA863DA-8633-413F-8107-B75B9EEC3126}" destId="{F81E9CCB-91D1-4CD1-9848-5A05E57D94DF}" srcOrd="1" destOrd="0" presId="urn:microsoft.com/office/officeart/2005/8/layout/radial2"/>
    <dgm:cxn modelId="{2BE60230-9470-4B2E-BF56-C94575BDB074}" type="presParOf" srcId="{BB9ED754-90CB-4915-B28C-7FEC9CD10BB5}" destId="{B079012E-987D-4701-B30E-F206D5C82D5D}" srcOrd="1" destOrd="0" presId="urn:microsoft.com/office/officeart/2005/8/layout/radial2"/>
    <dgm:cxn modelId="{C08A26C9-268D-4369-B12F-BF4C109E6D68}" type="presParOf" srcId="{BB9ED754-90CB-4915-B28C-7FEC9CD10BB5}" destId="{8A54462D-84CE-4551-8ACA-B90B59A672F9}" srcOrd="2" destOrd="0" presId="urn:microsoft.com/office/officeart/2005/8/layout/radial2"/>
    <dgm:cxn modelId="{BBCB51E4-A23B-41CC-AC9A-F45930A5B674}" type="presParOf" srcId="{8A54462D-84CE-4551-8ACA-B90B59A672F9}" destId="{2774A5AA-BF15-4876-A6C9-6D538D7B5024}" srcOrd="0" destOrd="0" presId="urn:microsoft.com/office/officeart/2005/8/layout/radial2"/>
    <dgm:cxn modelId="{9DB2F34D-D573-49FA-A193-554D4128614D}" type="presParOf" srcId="{8A54462D-84CE-4551-8ACA-B90B59A672F9}" destId="{8F97487E-085A-453E-BC1C-BDFB1EC2C17E}" srcOrd="1" destOrd="0" presId="urn:microsoft.com/office/officeart/2005/8/layout/radial2"/>
    <dgm:cxn modelId="{01D1FEBC-5503-486C-BBA2-7BDDD5621C7C}" type="presParOf" srcId="{BB9ED754-90CB-4915-B28C-7FEC9CD10BB5}" destId="{58CDDEE1-B64E-41E6-B029-6D3A147F4DE8}" srcOrd="3" destOrd="0" presId="urn:microsoft.com/office/officeart/2005/8/layout/radial2"/>
    <dgm:cxn modelId="{F6DC7B86-0512-417F-8BFE-300A2BD1B8AC}" type="presParOf" srcId="{BB9ED754-90CB-4915-B28C-7FEC9CD10BB5}" destId="{5D2C79B7-1756-4401-BE72-779A89B63CA2}" srcOrd="4" destOrd="0" presId="urn:microsoft.com/office/officeart/2005/8/layout/radial2"/>
    <dgm:cxn modelId="{DC0FBDEA-27FC-41BA-8B55-CD7DA395F9F2}" type="presParOf" srcId="{5D2C79B7-1756-4401-BE72-779A89B63CA2}" destId="{6D2875D3-5BE7-493F-A05C-D7D1285B6291}" srcOrd="0" destOrd="0" presId="urn:microsoft.com/office/officeart/2005/8/layout/radial2"/>
    <dgm:cxn modelId="{54F1794A-EC5A-4575-AE68-81E261BA4036}" type="presParOf" srcId="{5D2C79B7-1756-4401-BE72-779A89B63CA2}" destId="{0EC637E0-840D-4720-92E9-204393FE5818}" srcOrd="1" destOrd="0" presId="urn:microsoft.com/office/officeart/2005/8/layout/radial2"/>
    <dgm:cxn modelId="{269952C0-999F-4A2B-9966-D2E5617DAFC5}" type="presParOf" srcId="{BB9ED754-90CB-4915-B28C-7FEC9CD10BB5}" destId="{F21F18D7-5F19-4F98-8DEB-30FBB9D3FFA4}" srcOrd="5" destOrd="0" presId="urn:microsoft.com/office/officeart/2005/8/layout/radial2"/>
    <dgm:cxn modelId="{40B69D13-64BB-4FF5-813A-52523B87DEA5}" type="presParOf" srcId="{BB9ED754-90CB-4915-B28C-7FEC9CD10BB5}" destId="{A62E02B7-816A-42CC-A56E-A44C50079D44}" srcOrd="6" destOrd="0" presId="urn:microsoft.com/office/officeart/2005/8/layout/radial2"/>
    <dgm:cxn modelId="{31E6DF27-77FA-433B-9AC9-4059AECD955E}" type="presParOf" srcId="{A62E02B7-816A-42CC-A56E-A44C50079D44}" destId="{1DEF0C29-8B64-47F8-A171-4BB5D6D1B09C}" srcOrd="0" destOrd="0" presId="urn:microsoft.com/office/officeart/2005/8/layout/radial2"/>
    <dgm:cxn modelId="{32926017-B807-40C7-83E7-7AE21D717387}" type="presParOf" srcId="{A62E02B7-816A-42CC-A56E-A44C50079D44}" destId="{E0509404-2D1B-43F7-8F28-8514496C876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F43D37-D9D5-42CA-8CEC-2744D8708301}"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zh-CN" altLang="en-US"/>
        </a:p>
      </dgm:t>
    </dgm:pt>
    <dgm:pt modelId="{2FDE90EE-2A3E-4959-98BF-EA983DA3D7CE}">
      <dgm:prSet phldrT="[文本]"/>
      <dgm:spPr>
        <a:xfrm>
          <a:off x="2488348" y="1472348"/>
          <a:ext cx="1119303" cy="1119303"/>
        </a:xfrm>
        <a:prstGeom prst="ellipse">
          <a:avLst/>
        </a:prstGeom>
        <a:solidFill>
          <a:srgbClr val="44546B">
            <a:hueOff val="0"/>
            <a:satOff val="0"/>
            <a:lumOff val="0"/>
            <a:alphaOff val="0"/>
          </a:srgbClr>
        </a:solidFill>
        <a:ln w="12700" cap="flat" cmpd="sng" algn="ctr">
          <a:solidFill>
            <a:srgbClr val="F2F2F2">
              <a:hueOff val="0"/>
              <a:satOff val="0"/>
              <a:lumOff val="0"/>
              <a:alphaOff val="0"/>
            </a:srgbClr>
          </a:solidFill>
          <a:prstDash val="solid"/>
          <a:miter lim="800000"/>
        </a:ln>
        <a:effectLst/>
      </dgm:spPr>
      <dgm:t>
        <a:bodyPr/>
        <a:lstStyle/>
        <a:p>
          <a:pPr>
            <a:buNone/>
          </a:pPr>
          <a:r>
            <a:rPr lang="en-US" altLang="zh-CN" b="1" baseline="0" dirty="0">
              <a:solidFill>
                <a:srgbClr val="F2F2F2"/>
              </a:solidFill>
              <a:latin typeface="Arial" panose="020B0604020202020204" pitchFamily="34" charset="0"/>
              <a:ea typeface="微软雅黑" panose="020B0503020204020204" pitchFamily="34" charset="-122"/>
              <a:cs typeface="+mn-cs"/>
            </a:rPr>
            <a:t>HOM</a:t>
          </a:r>
          <a:endParaRPr lang="zh-CN" altLang="en-US" b="1" baseline="0" dirty="0">
            <a:solidFill>
              <a:srgbClr val="F2F2F2"/>
            </a:solidFill>
            <a:latin typeface="Arial" panose="020B0604020202020204" pitchFamily="34" charset="0"/>
            <a:ea typeface="微软雅黑" panose="020B0503020204020204" pitchFamily="34" charset="-122"/>
            <a:cs typeface="+mn-cs"/>
          </a:endParaRPr>
        </a:p>
      </dgm:t>
    </dgm:pt>
    <dgm:pt modelId="{A4EDF916-CE7A-428E-AEE8-2581F1239B60}" type="parTrans" cxnId="{A26FA6E9-58B3-4904-A763-E39B09DBB41A}">
      <dgm:prSet/>
      <dgm:spPr/>
      <dgm:t>
        <a:bodyPr/>
        <a:lstStyle/>
        <a:p>
          <a:endParaRPr lang="zh-CN" altLang="en-US" baseline="0">
            <a:latin typeface="Arial" panose="020B0604020202020204" pitchFamily="34" charset="0"/>
            <a:ea typeface="微软雅黑" panose="020B0503020204020204" pitchFamily="34" charset="-122"/>
          </a:endParaRPr>
        </a:p>
      </dgm:t>
    </dgm:pt>
    <dgm:pt modelId="{D240358A-08D3-480A-90B6-7E416E4342A4}" type="sibTrans" cxnId="{A26FA6E9-58B3-4904-A763-E39B09DBB41A}">
      <dgm:prSet/>
      <dgm:spPr/>
      <dgm:t>
        <a:bodyPr/>
        <a:lstStyle/>
        <a:p>
          <a:endParaRPr lang="zh-CN" altLang="en-US" baseline="0">
            <a:latin typeface="Arial" panose="020B0604020202020204" pitchFamily="34" charset="0"/>
            <a:ea typeface="微软雅黑" panose="020B0503020204020204" pitchFamily="34" charset="-122"/>
          </a:endParaRPr>
        </a:p>
      </dgm:t>
    </dgm:pt>
    <dgm:pt modelId="{B20F1A3B-0709-4933-BE62-8951561E0449}">
      <dgm:prSet phldrT="[文本]" custT="1"/>
      <dgm:spPr>
        <a:xfrm>
          <a:off x="2400001" y="-73752"/>
          <a:ext cx="1295997" cy="1295997"/>
        </a:xfrm>
        <a:prstGeom prst="ellipse">
          <a:avLst/>
        </a:prstGeom>
        <a:solidFill>
          <a:srgbClr val="D14553">
            <a:hueOff val="0"/>
            <a:satOff val="0"/>
            <a:lumOff val="0"/>
            <a:alphaOff val="0"/>
          </a:srgbClr>
        </a:solidFill>
        <a:ln w="12700" cap="flat" cmpd="sng" algn="ctr">
          <a:solidFill>
            <a:srgbClr val="F2F2F2">
              <a:hueOff val="0"/>
              <a:satOff val="0"/>
              <a:lumOff val="0"/>
              <a:alphaOff val="0"/>
            </a:srgbClr>
          </a:solidFill>
          <a:prstDash val="solid"/>
          <a:miter lim="800000"/>
        </a:ln>
        <a:effectLst/>
      </dgm:spPr>
      <dgm:t>
        <a:bodyPr/>
        <a:lstStyle/>
        <a:p>
          <a:pPr>
            <a:spcAft>
              <a:spcPts val="600"/>
            </a:spcAft>
            <a:buNone/>
          </a:pPr>
          <a:r>
            <a:rPr lang="en-US" altLang="zh-CN" sz="2400" b="1" baseline="0" dirty="0">
              <a:solidFill>
                <a:srgbClr val="F2F2F2"/>
              </a:solidFill>
              <a:latin typeface="Arial" panose="020B0604020202020204" pitchFamily="34" charset="0"/>
              <a:ea typeface="微软雅黑" panose="020B0503020204020204" pitchFamily="34" charset="-122"/>
              <a:cs typeface="+mn-cs"/>
            </a:rPr>
            <a:t>Structure</a:t>
          </a:r>
          <a:endParaRPr lang="zh-CN" altLang="en-US" sz="2400" b="1" baseline="0" dirty="0">
            <a:solidFill>
              <a:srgbClr val="F2F2F2"/>
            </a:solidFill>
            <a:latin typeface="Arial" panose="020B0604020202020204" pitchFamily="34" charset="0"/>
            <a:ea typeface="微软雅黑" panose="020B0503020204020204" pitchFamily="34" charset="-122"/>
            <a:cs typeface="+mn-cs"/>
          </a:endParaRPr>
        </a:p>
      </dgm:t>
    </dgm:pt>
    <dgm:pt modelId="{0180C382-AD80-42C6-8862-2E7C9B6D81A4}" type="parTrans" cxnId="{6981E1ED-E346-4218-A983-1F2F3E587928}">
      <dgm:prSet/>
      <dgm:spPr>
        <a:xfrm rot="16200000">
          <a:off x="2922948" y="1330771"/>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gm:spPr>
      <dgm:t>
        <a:bodyPr/>
        <a:lstStyle/>
        <a:p>
          <a:pPr>
            <a:buNone/>
          </a:pPr>
          <a:endParaRPr lang="zh-CN" altLang="en-US"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gm:t>
    </dgm:pt>
    <dgm:pt modelId="{4B6024BB-26F2-4645-9F9B-280284488A06}" type="sibTrans" cxnId="{6981E1ED-E346-4218-A983-1F2F3E587928}">
      <dgm:prSet/>
      <dgm:spPr/>
      <dgm:t>
        <a:bodyPr/>
        <a:lstStyle/>
        <a:p>
          <a:endParaRPr lang="zh-CN" altLang="en-US" baseline="0">
            <a:latin typeface="Arial" panose="020B0604020202020204" pitchFamily="34" charset="0"/>
            <a:ea typeface="微软雅黑" panose="020B0503020204020204" pitchFamily="34" charset="-122"/>
          </a:endParaRPr>
        </a:p>
      </dgm:t>
    </dgm:pt>
    <dgm:pt modelId="{63D00129-95F9-48E3-99BF-4FFF3A3A48C5}">
      <dgm:prSet phldrT="[文本]" custT="1"/>
      <dgm:spPr>
        <a:xfrm>
          <a:off x="3857755" y="1384001"/>
          <a:ext cx="1295997" cy="1295997"/>
        </a:xfrm>
        <a:prstGeom prst="ellipse">
          <a:avLst/>
        </a:prstGeom>
        <a:solidFill>
          <a:srgbClr val="A5A5A5">
            <a:hueOff val="0"/>
            <a:satOff val="0"/>
            <a:lumOff val="0"/>
            <a:alphaOff val="0"/>
          </a:srgbClr>
        </a:solidFill>
        <a:ln w="12700" cap="flat" cmpd="sng" algn="ctr">
          <a:solidFill>
            <a:srgbClr val="F2F2F2">
              <a:hueOff val="0"/>
              <a:satOff val="0"/>
              <a:lumOff val="0"/>
              <a:alphaOff val="0"/>
            </a:srgbClr>
          </a:solidFill>
          <a:prstDash val="solid"/>
          <a:miter lim="800000"/>
        </a:ln>
        <a:effectLst/>
      </dgm:spPr>
      <dgm:t>
        <a:bodyPr/>
        <a:lstStyle/>
        <a:p>
          <a:pPr>
            <a:buNone/>
          </a:pPr>
          <a:r>
            <a:rPr lang="en-US" altLang="zh-CN" sz="2400" b="1" baseline="0" dirty="0">
              <a:solidFill>
                <a:srgbClr val="F2F2F2"/>
              </a:solidFill>
              <a:latin typeface="Arial" panose="020B0604020202020204" pitchFamily="34" charset="0"/>
              <a:ea typeface="微软雅黑" panose="020B0503020204020204" pitchFamily="34" charset="-122"/>
              <a:cs typeface="+mn-cs"/>
            </a:rPr>
            <a:t>Impedance</a:t>
          </a:r>
          <a:endParaRPr lang="zh-CN" altLang="en-US" sz="2400" b="1" baseline="0" dirty="0">
            <a:solidFill>
              <a:srgbClr val="F2F2F2"/>
            </a:solidFill>
            <a:latin typeface="Arial" panose="020B0604020202020204" pitchFamily="34" charset="0"/>
            <a:ea typeface="微软雅黑" panose="020B0503020204020204" pitchFamily="34" charset="-122"/>
            <a:cs typeface="+mn-cs"/>
          </a:endParaRPr>
        </a:p>
      </dgm:t>
    </dgm:pt>
    <dgm:pt modelId="{149974DA-D4E6-490B-A550-105F19490C7B}" type="parTrans" cxnId="{F421DFD1-238E-4444-B7AD-18FFFF0C890C}">
      <dgm:prSet/>
      <dgm:spPr>
        <a:xfrm>
          <a:off x="3607651" y="2015474"/>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gm:spPr>
      <dgm:t>
        <a:bodyPr/>
        <a:lstStyle/>
        <a:p>
          <a:pPr>
            <a:buNone/>
          </a:pPr>
          <a:endParaRPr lang="zh-CN" altLang="en-US"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gm:t>
    </dgm:pt>
    <dgm:pt modelId="{81E3E830-0300-4345-BAA5-578FCC91E2DB}" type="sibTrans" cxnId="{F421DFD1-238E-4444-B7AD-18FFFF0C890C}">
      <dgm:prSet/>
      <dgm:spPr/>
      <dgm:t>
        <a:bodyPr/>
        <a:lstStyle/>
        <a:p>
          <a:endParaRPr lang="zh-CN" altLang="en-US" baseline="0">
            <a:latin typeface="Arial" panose="020B0604020202020204" pitchFamily="34" charset="0"/>
            <a:ea typeface="微软雅黑" panose="020B0503020204020204" pitchFamily="34" charset="-122"/>
          </a:endParaRPr>
        </a:p>
      </dgm:t>
    </dgm:pt>
    <dgm:pt modelId="{BD649488-C8A2-45D7-BCA7-BA8F554CFEE1}">
      <dgm:prSet phldrT="[文本]" custT="1"/>
      <dgm:spPr>
        <a:xfrm>
          <a:off x="2400001" y="2841755"/>
          <a:ext cx="1295997" cy="1295997"/>
        </a:xfrm>
        <a:prstGeom prst="ellipse">
          <a:avLst/>
        </a:prstGeom>
        <a:solidFill>
          <a:srgbClr val="FFC000">
            <a:hueOff val="0"/>
            <a:satOff val="0"/>
            <a:lumOff val="0"/>
            <a:alphaOff val="0"/>
          </a:srgbClr>
        </a:solidFill>
        <a:ln w="12700" cap="flat" cmpd="sng" algn="ctr">
          <a:solidFill>
            <a:srgbClr val="F2F2F2">
              <a:hueOff val="0"/>
              <a:satOff val="0"/>
              <a:lumOff val="0"/>
              <a:alphaOff val="0"/>
            </a:srgbClr>
          </a:solidFill>
          <a:prstDash val="solid"/>
          <a:miter lim="800000"/>
        </a:ln>
        <a:effectLst/>
      </dgm:spPr>
      <dgm:t>
        <a:bodyPr/>
        <a:lstStyle/>
        <a:p>
          <a:pPr>
            <a:buNone/>
          </a:pPr>
          <a:r>
            <a:rPr lang="en-US" altLang="zh-CN" sz="2400" b="1" baseline="0" dirty="0">
              <a:solidFill>
                <a:srgbClr val="F2F2F2"/>
              </a:solidFill>
              <a:latin typeface="Arial" panose="020B0604020202020204" pitchFamily="34" charset="0"/>
              <a:ea typeface="微软雅黑" panose="020B0503020204020204" pitchFamily="34" charset="-122"/>
              <a:cs typeface="+mn-cs"/>
            </a:rPr>
            <a:t>Heat</a:t>
          </a:r>
          <a:endParaRPr lang="zh-CN" altLang="en-US" sz="2400" b="1" baseline="0" dirty="0">
            <a:solidFill>
              <a:srgbClr val="F2F2F2"/>
            </a:solidFill>
            <a:latin typeface="Arial" panose="020B0604020202020204" pitchFamily="34" charset="0"/>
            <a:ea typeface="微软雅黑" panose="020B0503020204020204" pitchFamily="34" charset="-122"/>
            <a:cs typeface="+mn-cs"/>
          </a:endParaRPr>
        </a:p>
      </dgm:t>
    </dgm:pt>
    <dgm:pt modelId="{36B391BC-7571-4C6C-9D08-F3E690785EB0}" type="parTrans" cxnId="{8E455F83-14BA-4F48-BCD7-3BFA69619566}">
      <dgm:prSet/>
      <dgm:spPr>
        <a:xfrm rot="5400000">
          <a:off x="2922948" y="2700178"/>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gm:spPr>
      <dgm:t>
        <a:bodyPr/>
        <a:lstStyle/>
        <a:p>
          <a:pPr>
            <a:buNone/>
          </a:pPr>
          <a:endParaRPr lang="zh-CN" altLang="en-US"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gm:t>
    </dgm:pt>
    <dgm:pt modelId="{95EBD7B4-D24F-4DE2-A04C-403E6A442C5E}" type="sibTrans" cxnId="{8E455F83-14BA-4F48-BCD7-3BFA69619566}">
      <dgm:prSet/>
      <dgm:spPr/>
      <dgm:t>
        <a:bodyPr/>
        <a:lstStyle/>
        <a:p>
          <a:endParaRPr lang="zh-CN" altLang="en-US" baseline="0">
            <a:latin typeface="Arial" panose="020B0604020202020204" pitchFamily="34" charset="0"/>
            <a:ea typeface="微软雅黑" panose="020B0503020204020204" pitchFamily="34" charset="-122"/>
          </a:endParaRPr>
        </a:p>
      </dgm:t>
    </dgm:pt>
    <dgm:pt modelId="{BCD12458-B348-4874-8D75-BA247E6BE30B}">
      <dgm:prSet phldrT="[文本]" custT="1"/>
      <dgm:spPr>
        <a:xfrm>
          <a:off x="942247" y="1384001"/>
          <a:ext cx="1295997" cy="1295997"/>
        </a:xfrm>
        <a:prstGeom prst="ellipse">
          <a:avLst/>
        </a:prstGeom>
        <a:solidFill>
          <a:srgbClr val="5B9BD5">
            <a:hueOff val="0"/>
            <a:satOff val="0"/>
            <a:lumOff val="0"/>
            <a:alphaOff val="0"/>
          </a:srgbClr>
        </a:solidFill>
        <a:ln w="12700" cap="flat" cmpd="sng" algn="ctr">
          <a:solidFill>
            <a:srgbClr val="F2F2F2">
              <a:hueOff val="0"/>
              <a:satOff val="0"/>
              <a:lumOff val="0"/>
              <a:alphaOff val="0"/>
            </a:srgbClr>
          </a:solidFill>
          <a:prstDash val="solid"/>
          <a:miter lim="800000"/>
        </a:ln>
        <a:effectLst/>
      </dgm:spPr>
      <dgm:t>
        <a:bodyPr/>
        <a:lstStyle/>
        <a:p>
          <a:pPr>
            <a:buNone/>
          </a:pPr>
          <a:r>
            <a:rPr lang="en-US" altLang="zh-CN" sz="2200" b="1" baseline="0" dirty="0">
              <a:solidFill>
                <a:srgbClr val="F2F2F2"/>
              </a:solidFill>
              <a:latin typeface="Arial" panose="020B0604020202020204" pitchFamily="34" charset="0"/>
              <a:ea typeface="微软雅黑" panose="020B0503020204020204" pitchFamily="34" charset="-122"/>
              <a:cs typeface="+mn-cs"/>
            </a:rPr>
            <a:t>Power</a:t>
          </a:r>
          <a:endParaRPr lang="zh-CN" altLang="en-US" sz="2200" b="1" baseline="0" dirty="0">
            <a:solidFill>
              <a:srgbClr val="F2F2F2"/>
            </a:solidFill>
            <a:latin typeface="Arial" panose="020B0604020202020204" pitchFamily="34" charset="0"/>
            <a:ea typeface="微软雅黑" panose="020B0503020204020204" pitchFamily="34" charset="-122"/>
            <a:cs typeface="+mn-cs"/>
          </a:endParaRPr>
        </a:p>
      </dgm:t>
    </dgm:pt>
    <dgm:pt modelId="{0383E5D4-5F9D-4183-8D8E-E63505948D8F}" type="parTrans" cxnId="{2C5C56BE-3827-4EF5-BB6F-F8497A3F9401}">
      <dgm:prSet/>
      <dgm:spPr>
        <a:xfrm rot="10800000">
          <a:off x="2238244" y="2015474"/>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gm:spPr>
      <dgm:t>
        <a:bodyPr/>
        <a:lstStyle/>
        <a:p>
          <a:pPr>
            <a:buNone/>
          </a:pPr>
          <a:endParaRPr lang="zh-CN" altLang="en-US"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gm:t>
    </dgm:pt>
    <dgm:pt modelId="{5399EE51-42D0-40CB-8B98-D08D91443B05}" type="sibTrans" cxnId="{2C5C56BE-3827-4EF5-BB6F-F8497A3F9401}">
      <dgm:prSet/>
      <dgm:spPr/>
      <dgm:t>
        <a:bodyPr/>
        <a:lstStyle/>
        <a:p>
          <a:endParaRPr lang="zh-CN" altLang="en-US" baseline="0">
            <a:latin typeface="Arial" panose="020B0604020202020204" pitchFamily="34" charset="0"/>
            <a:ea typeface="微软雅黑" panose="020B0503020204020204" pitchFamily="34" charset="-122"/>
          </a:endParaRPr>
        </a:p>
      </dgm:t>
    </dgm:pt>
    <dgm:pt modelId="{44E855C2-6B89-4D01-B97E-F58E8C58EE39}" type="pres">
      <dgm:prSet presAssocID="{FAF43D37-D9D5-42CA-8CEC-2744D8708301}" presName="cycle" presStyleCnt="0">
        <dgm:presLayoutVars>
          <dgm:chMax val="1"/>
          <dgm:dir/>
          <dgm:animLvl val="ctr"/>
          <dgm:resizeHandles val="exact"/>
        </dgm:presLayoutVars>
      </dgm:prSet>
      <dgm:spPr/>
    </dgm:pt>
    <dgm:pt modelId="{5918D671-F736-435E-9D18-8FAD405C5E93}" type="pres">
      <dgm:prSet presAssocID="{2FDE90EE-2A3E-4959-98BF-EA983DA3D7CE}" presName="centerShape" presStyleLbl="node0" presStyleIdx="0" presStyleCnt="1"/>
      <dgm:spPr/>
    </dgm:pt>
    <dgm:pt modelId="{879527F9-0E99-4980-A48D-B4DA1E0DF7A8}" type="pres">
      <dgm:prSet presAssocID="{0180C382-AD80-42C6-8862-2E7C9B6D81A4}" presName="Name9" presStyleLbl="parChTrans1D2" presStyleIdx="0" presStyleCnt="4"/>
      <dgm:spPr/>
    </dgm:pt>
    <dgm:pt modelId="{CBC48383-9182-4AEA-A7B6-5DFF8FC76A34}" type="pres">
      <dgm:prSet presAssocID="{0180C382-AD80-42C6-8862-2E7C9B6D81A4}" presName="connTx" presStyleLbl="parChTrans1D2" presStyleIdx="0" presStyleCnt="4"/>
      <dgm:spPr/>
    </dgm:pt>
    <dgm:pt modelId="{F690F993-3435-458F-A519-D68D12EEBDBE}" type="pres">
      <dgm:prSet presAssocID="{B20F1A3B-0709-4933-BE62-8951561E0449}" presName="node" presStyleLbl="node1" presStyleIdx="0" presStyleCnt="4" custScaleX="115786" custScaleY="115786">
        <dgm:presLayoutVars>
          <dgm:bulletEnabled val="1"/>
        </dgm:presLayoutVars>
      </dgm:prSet>
      <dgm:spPr/>
    </dgm:pt>
    <dgm:pt modelId="{08DD3E3B-F556-446B-BD16-B3C200FF3F9F}" type="pres">
      <dgm:prSet presAssocID="{149974DA-D4E6-490B-A550-105F19490C7B}" presName="Name9" presStyleLbl="parChTrans1D2" presStyleIdx="1" presStyleCnt="4"/>
      <dgm:spPr/>
    </dgm:pt>
    <dgm:pt modelId="{99DAE15E-DED5-4D8C-88EF-3B9CD049E464}" type="pres">
      <dgm:prSet presAssocID="{149974DA-D4E6-490B-A550-105F19490C7B}" presName="connTx" presStyleLbl="parChTrans1D2" presStyleIdx="1" presStyleCnt="4"/>
      <dgm:spPr/>
    </dgm:pt>
    <dgm:pt modelId="{2092D638-6C31-4D1F-96CA-6B86D2A68D6A}" type="pres">
      <dgm:prSet presAssocID="{63D00129-95F9-48E3-99BF-4FFF3A3A48C5}" presName="node" presStyleLbl="node1" presStyleIdx="1" presStyleCnt="4" custScaleX="115786" custScaleY="115786">
        <dgm:presLayoutVars>
          <dgm:bulletEnabled val="1"/>
        </dgm:presLayoutVars>
      </dgm:prSet>
      <dgm:spPr/>
    </dgm:pt>
    <dgm:pt modelId="{571DE173-6069-45CA-8BD8-CB9D70F18550}" type="pres">
      <dgm:prSet presAssocID="{36B391BC-7571-4C6C-9D08-F3E690785EB0}" presName="Name9" presStyleLbl="parChTrans1D2" presStyleIdx="2" presStyleCnt="4"/>
      <dgm:spPr/>
    </dgm:pt>
    <dgm:pt modelId="{76268D57-9692-469D-9E15-F1A2457883CF}" type="pres">
      <dgm:prSet presAssocID="{36B391BC-7571-4C6C-9D08-F3E690785EB0}" presName="connTx" presStyleLbl="parChTrans1D2" presStyleIdx="2" presStyleCnt="4"/>
      <dgm:spPr/>
    </dgm:pt>
    <dgm:pt modelId="{603C5778-0860-431F-BB9E-DFC6C6A8883D}" type="pres">
      <dgm:prSet presAssocID="{BD649488-C8A2-45D7-BCA7-BA8F554CFEE1}" presName="node" presStyleLbl="node1" presStyleIdx="2" presStyleCnt="4" custScaleX="115786" custScaleY="115786">
        <dgm:presLayoutVars>
          <dgm:bulletEnabled val="1"/>
        </dgm:presLayoutVars>
      </dgm:prSet>
      <dgm:spPr/>
    </dgm:pt>
    <dgm:pt modelId="{FAE5213D-A962-4447-9D4B-9E387E990E52}" type="pres">
      <dgm:prSet presAssocID="{0383E5D4-5F9D-4183-8D8E-E63505948D8F}" presName="Name9" presStyleLbl="parChTrans1D2" presStyleIdx="3" presStyleCnt="4"/>
      <dgm:spPr/>
    </dgm:pt>
    <dgm:pt modelId="{3D5084D0-3F93-4D48-878A-09CA5805CE8C}" type="pres">
      <dgm:prSet presAssocID="{0383E5D4-5F9D-4183-8D8E-E63505948D8F}" presName="connTx" presStyleLbl="parChTrans1D2" presStyleIdx="3" presStyleCnt="4"/>
      <dgm:spPr/>
    </dgm:pt>
    <dgm:pt modelId="{A7ADCB04-DDFB-484C-9620-DC4D6B241813}" type="pres">
      <dgm:prSet presAssocID="{BCD12458-B348-4874-8D75-BA247E6BE30B}" presName="node" presStyleLbl="node1" presStyleIdx="3" presStyleCnt="4" custScaleX="115786" custScaleY="115786">
        <dgm:presLayoutVars>
          <dgm:bulletEnabled val="1"/>
        </dgm:presLayoutVars>
      </dgm:prSet>
      <dgm:spPr/>
    </dgm:pt>
  </dgm:ptLst>
  <dgm:cxnLst>
    <dgm:cxn modelId="{84354C2C-1BCB-47AD-8989-450351020733}" type="presOf" srcId="{0383E5D4-5F9D-4183-8D8E-E63505948D8F}" destId="{FAE5213D-A962-4447-9D4B-9E387E990E52}" srcOrd="0" destOrd="0" presId="urn:microsoft.com/office/officeart/2005/8/layout/radial1"/>
    <dgm:cxn modelId="{A4EA0230-9205-47B6-946E-D1A98F18813A}" type="presOf" srcId="{0180C382-AD80-42C6-8862-2E7C9B6D81A4}" destId="{879527F9-0E99-4980-A48D-B4DA1E0DF7A8}" srcOrd="0" destOrd="0" presId="urn:microsoft.com/office/officeart/2005/8/layout/radial1"/>
    <dgm:cxn modelId="{414B8D31-3CDB-482C-9B26-2549F83A17F3}" type="presOf" srcId="{36B391BC-7571-4C6C-9D08-F3E690785EB0}" destId="{571DE173-6069-45CA-8BD8-CB9D70F18550}" srcOrd="0" destOrd="0" presId="urn:microsoft.com/office/officeart/2005/8/layout/radial1"/>
    <dgm:cxn modelId="{4028E038-2660-4C55-9172-405A033A3A23}" type="presOf" srcId="{36B391BC-7571-4C6C-9D08-F3E690785EB0}" destId="{76268D57-9692-469D-9E15-F1A2457883CF}" srcOrd="1" destOrd="0" presId="urn:microsoft.com/office/officeart/2005/8/layout/radial1"/>
    <dgm:cxn modelId="{96BBD260-6BB8-4B65-AF86-B352F0324CF3}" type="presOf" srcId="{B20F1A3B-0709-4933-BE62-8951561E0449}" destId="{F690F993-3435-458F-A519-D68D12EEBDBE}" srcOrd="0" destOrd="0" presId="urn:microsoft.com/office/officeart/2005/8/layout/radial1"/>
    <dgm:cxn modelId="{27D2C361-396F-4555-AD17-18DC054459EC}" type="presOf" srcId="{BD649488-C8A2-45D7-BCA7-BA8F554CFEE1}" destId="{603C5778-0860-431F-BB9E-DFC6C6A8883D}" srcOrd="0" destOrd="0" presId="urn:microsoft.com/office/officeart/2005/8/layout/radial1"/>
    <dgm:cxn modelId="{1C40B77F-2728-46AF-B8CA-C4C6EDE24412}" type="presOf" srcId="{63D00129-95F9-48E3-99BF-4FFF3A3A48C5}" destId="{2092D638-6C31-4D1F-96CA-6B86D2A68D6A}" srcOrd="0" destOrd="0" presId="urn:microsoft.com/office/officeart/2005/8/layout/radial1"/>
    <dgm:cxn modelId="{8E455F83-14BA-4F48-BCD7-3BFA69619566}" srcId="{2FDE90EE-2A3E-4959-98BF-EA983DA3D7CE}" destId="{BD649488-C8A2-45D7-BCA7-BA8F554CFEE1}" srcOrd="2" destOrd="0" parTransId="{36B391BC-7571-4C6C-9D08-F3E690785EB0}" sibTransId="{95EBD7B4-D24F-4DE2-A04C-403E6A442C5E}"/>
    <dgm:cxn modelId="{DDBAF48F-B77E-44B2-B7C2-11DC72CD57F4}" type="presOf" srcId="{FAF43D37-D9D5-42CA-8CEC-2744D8708301}" destId="{44E855C2-6B89-4D01-B97E-F58E8C58EE39}" srcOrd="0" destOrd="0" presId="urn:microsoft.com/office/officeart/2005/8/layout/radial1"/>
    <dgm:cxn modelId="{566BE7BD-F408-471D-9004-C4BF9BBDA832}" type="presOf" srcId="{149974DA-D4E6-490B-A550-105F19490C7B}" destId="{08DD3E3B-F556-446B-BD16-B3C200FF3F9F}" srcOrd="0" destOrd="0" presId="urn:microsoft.com/office/officeart/2005/8/layout/radial1"/>
    <dgm:cxn modelId="{2C5C56BE-3827-4EF5-BB6F-F8497A3F9401}" srcId="{2FDE90EE-2A3E-4959-98BF-EA983DA3D7CE}" destId="{BCD12458-B348-4874-8D75-BA247E6BE30B}" srcOrd="3" destOrd="0" parTransId="{0383E5D4-5F9D-4183-8D8E-E63505948D8F}" sibTransId="{5399EE51-42D0-40CB-8B98-D08D91443B05}"/>
    <dgm:cxn modelId="{81BA02C5-C285-4B3C-BF0A-B87B6A611E77}" type="presOf" srcId="{BCD12458-B348-4874-8D75-BA247E6BE30B}" destId="{A7ADCB04-DDFB-484C-9620-DC4D6B241813}" srcOrd="0" destOrd="0" presId="urn:microsoft.com/office/officeart/2005/8/layout/radial1"/>
    <dgm:cxn modelId="{F421DFD1-238E-4444-B7AD-18FFFF0C890C}" srcId="{2FDE90EE-2A3E-4959-98BF-EA983DA3D7CE}" destId="{63D00129-95F9-48E3-99BF-4FFF3A3A48C5}" srcOrd="1" destOrd="0" parTransId="{149974DA-D4E6-490B-A550-105F19490C7B}" sibTransId="{81E3E830-0300-4345-BAA5-578FCC91E2DB}"/>
    <dgm:cxn modelId="{B087D6D2-09C0-4BCD-83DE-858B7C38412A}" type="presOf" srcId="{2FDE90EE-2A3E-4959-98BF-EA983DA3D7CE}" destId="{5918D671-F736-435E-9D18-8FAD405C5E93}" srcOrd="0" destOrd="0" presId="urn:microsoft.com/office/officeart/2005/8/layout/radial1"/>
    <dgm:cxn modelId="{3469C8D3-369E-4229-9EFA-2CB59911419E}" type="presOf" srcId="{0383E5D4-5F9D-4183-8D8E-E63505948D8F}" destId="{3D5084D0-3F93-4D48-878A-09CA5805CE8C}" srcOrd="1" destOrd="0" presId="urn:microsoft.com/office/officeart/2005/8/layout/radial1"/>
    <dgm:cxn modelId="{78F517D6-F1FC-48AF-8BB3-4E992C4031F5}" type="presOf" srcId="{149974DA-D4E6-490B-A550-105F19490C7B}" destId="{99DAE15E-DED5-4D8C-88EF-3B9CD049E464}" srcOrd="1" destOrd="0" presId="urn:microsoft.com/office/officeart/2005/8/layout/radial1"/>
    <dgm:cxn modelId="{A26FA6E9-58B3-4904-A763-E39B09DBB41A}" srcId="{FAF43D37-D9D5-42CA-8CEC-2744D8708301}" destId="{2FDE90EE-2A3E-4959-98BF-EA983DA3D7CE}" srcOrd="0" destOrd="0" parTransId="{A4EDF916-CE7A-428E-AEE8-2581F1239B60}" sibTransId="{D240358A-08D3-480A-90B6-7E416E4342A4}"/>
    <dgm:cxn modelId="{6981E1ED-E346-4218-A983-1F2F3E587928}" srcId="{2FDE90EE-2A3E-4959-98BF-EA983DA3D7CE}" destId="{B20F1A3B-0709-4933-BE62-8951561E0449}" srcOrd="0" destOrd="0" parTransId="{0180C382-AD80-42C6-8862-2E7C9B6D81A4}" sibTransId="{4B6024BB-26F2-4645-9F9B-280284488A06}"/>
    <dgm:cxn modelId="{E99CE1FA-6991-416F-AADC-F1C4AB4E67D8}" type="presOf" srcId="{0180C382-AD80-42C6-8862-2E7C9B6D81A4}" destId="{CBC48383-9182-4AEA-A7B6-5DFF8FC76A34}" srcOrd="1" destOrd="0" presId="urn:microsoft.com/office/officeart/2005/8/layout/radial1"/>
    <dgm:cxn modelId="{4107BE2F-79CD-444F-87DB-0B11505EFB54}" type="presParOf" srcId="{44E855C2-6B89-4D01-B97E-F58E8C58EE39}" destId="{5918D671-F736-435E-9D18-8FAD405C5E93}" srcOrd="0" destOrd="0" presId="urn:microsoft.com/office/officeart/2005/8/layout/radial1"/>
    <dgm:cxn modelId="{BE76123D-13A9-4DA4-9F2A-621826452C78}" type="presParOf" srcId="{44E855C2-6B89-4D01-B97E-F58E8C58EE39}" destId="{879527F9-0E99-4980-A48D-B4DA1E0DF7A8}" srcOrd="1" destOrd="0" presId="urn:microsoft.com/office/officeart/2005/8/layout/radial1"/>
    <dgm:cxn modelId="{6CCCB3B2-17F7-4849-B233-EF29D63A03E5}" type="presParOf" srcId="{879527F9-0E99-4980-A48D-B4DA1E0DF7A8}" destId="{CBC48383-9182-4AEA-A7B6-5DFF8FC76A34}" srcOrd="0" destOrd="0" presId="urn:microsoft.com/office/officeart/2005/8/layout/radial1"/>
    <dgm:cxn modelId="{7526841E-2B2E-4F6B-B7F4-20419053BDDB}" type="presParOf" srcId="{44E855C2-6B89-4D01-B97E-F58E8C58EE39}" destId="{F690F993-3435-458F-A519-D68D12EEBDBE}" srcOrd="2" destOrd="0" presId="urn:microsoft.com/office/officeart/2005/8/layout/radial1"/>
    <dgm:cxn modelId="{743C1FCA-AAA9-444D-AC0C-BDF98FBDCA22}" type="presParOf" srcId="{44E855C2-6B89-4D01-B97E-F58E8C58EE39}" destId="{08DD3E3B-F556-446B-BD16-B3C200FF3F9F}" srcOrd="3" destOrd="0" presId="urn:microsoft.com/office/officeart/2005/8/layout/radial1"/>
    <dgm:cxn modelId="{4922FD4F-B882-41D8-951F-78D334CA6718}" type="presParOf" srcId="{08DD3E3B-F556-446B-BD16-B3C200FF3F9F}" destId="{99DAE15E-DED5-4D8C-88EF-3B9CD049E464}" srcOrd="0" destOrd="0" presId="urn:microsoft.com/office/officeart/2005/8/layout/radial1"/>
    <dgm:cxn modelId="{1F0CCB70-2FAE-4F3E-84A3-87ED4711BFA9}" type="presParOf" srcId="{44E855C2-6B89-4D01-B97E-F58E8C58EE39}" destId="{2092D638-6C31-4D1F-96CA-6B86D2A68D6A}" srcOrd="4" destOrd="0" presId="urn:microsoft.com/office/officeart/2005/8/layout/radial1"/>
    <dgm:cxn modelId="{E42A6556-0BD7-421A-8B8B-7D496B618D1C}" type="presParOf" srcId="{44E855C2-6B89-4D01-B97E-F58E8C58EE39}" destId="{571DE173-6069-45CA-8BD8-CB9D70F18550}" srcOrd="5" destOrd="0" presId="urn:microsoft.com/office/officeart/2005/8/layout/radial1"/>
    <dgm:cxn modelId="{819A30C4-103B-4A73-BB24-2A78CC63660A}" type="presParOf" srcId="{571DE173-6069-45CA-8BD8-CB9D70F18550}" destId="{76268D57-9692-469D-9E15-F1A2457883CF}" srcOrd="0" destOrd="0" presId="urn:microsoft.com/office/officeart/2005/8/layout/radial1"/>
    <dgm:cxn modelId="{265A87A2-DC96-4C1F-B3B4-F9C1BC8C925C}" type="presParOf" srcId="{44E855C2-6B89-4D01-B97E-F58E8C58EE39}" destId="{603C5778-0860-431F-BB9E-DFC6C6A8883D}" srcOrd="6" destOrd="0" presId="urn:microsoft.com/office/officeart/2005/8/layout/radial1"/>
    <dgm:cxn modelId="{4451E638-041D-4AE1-95EB-0036B304713B}" type="presParOf" srcId="{44E855C2-6B89-4D01-B97E-F58E8C58EE39}" destId="{FAE5213D-A962-4447-9D4B-9E387E990E52}" srcOrd="7" destOrd="0" presId="urn:microsoft.com/office/officeart/2005/8/layout/radial1"/>
    <dgm:cxn modelId="{829358C1-BA57-47E0-9B17-7A55AD82CB33}" type="presParOf" srcId="{FAE5213D-A962-4447-9D4B-9E387E990E52}" destId="{3D5084D0-3F93-4D48-878A-09CA5805CE8C}" srcOrd="0" destOrd="0" presId="urn:microsoft.com/office/officeart/2005/8/layout/radial1"/>
    <dgm:cxn modelId="{F508F316-11A8-49DB-BAD3-CDC1BE121B46}" type="presParOf" srcId="{44E855C2-6B89-4D01-B97E-F58E8C58EE39}" destId="{A7ADCB04-DDFB-484C-9620-DC4D6B241813}"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F18D7-5F19-4F98-8DEB-30FBB9D3FFA4}">
      <dsp:nvSpPr>
        <dsp:cNvPr id="0" name=""/>
        <dsp:cNvSpPr/>
      </dsp:nvSpPr>
      <dsp:spPr>
        <a:xfrm rot="2599892">
          <a:off x="1686308" y="3424421"/>
          <a:ext cx="669435" cy="65214"/>
        </a:xfrm>
        <a:custGeom>
          <a:avLst/>
          <a:gdLst/>
          <a:ahLst/>
          <a:cxnLst/>
          <a:rect l="0" t="0" r="0" b="0"/>
          <a:pathLst>
            <a:path>
              <a:moveTo>
                <a:pt x="0" y="32607"/>
              </a:moveTo>
              <a:lnTo>
                <a:pt x="669435" y="3260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8CDDEE1-B64E-41E6-B029-6D3A147F4DE8}">
      <dsp:nvSpPr>
        <dsp:cNvPr id="0" name=""/>
        <dsp:cNvSpPr/>
      </dsp:nvSpPr>
      <dsp:spPr>
        <a:xfrm rot="3243">
          <a:off x="1777553" y="2466497"/>
          <a:ext cx="615466" cy="65214"/>
        </a:xfrm>
        <a:custGeom>
          <a:avLst/>
          <a:gdLst/>
          <a:ahLst/>
          <a:cxnLst/>
          <a:rect l="0" t="0" r="0" b="0"/>
          <a:pathLst>
            <a:path>
              <a:moveTo>
                <a:pt x="0" y="32607"/>
              </a:moveTo>
              <a:lnTo>
                <a:pt x="615466" y="3260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79012E-987D-4701-B30E-F206D5C82D5D}">
      <dsp:nvSpPr>
        <dsp:cNvPr id="0" name=""/>
        <dsp:cNvSpPr/>
      </dsp:nvSpPr>
      <dsp:spPr>
        <a:xfrm rot="19104846">
          <a:off x="1675377" y="1510424"/>
          <a:ext cx="810798" cy="65214"/>
        </a:xfrm>
        <a:custGeom>
          <a:avLst/>
          <a:gdLst/>
          <a:ahLst/>
          <a:cxnLst/>
          <a:rect l="0" t="0" r="0" b="0"/>
          <a:pathLst>
            <a:path>
              <a:moveTo>
                <a:pt x="0" y="32607"/>
              </a:moveTo>
              <a:lnTo>
                <a:pt x="810798" y="3260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1E9CCB-91D1-4CD1-9848-5A05E57D94DF}">
      <dsp:nvSpPr>
        <dsp:cNvPr id="0" name=""/>
        <dsp:cNvSpPr/>
      </dsp:nvSpPr>
      <dsp:spPr>
        <a:xfrm>
          <a:off x="280381" y="1582119"/>
          <a:ext cx="1809425" cy="18985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774A5AA-BF15-4876-A6C9-6D538D7B5024}">
      <dsp:nvSpPr>
        <dsp:cNvPr id="0" name=""/>
        <dsp:cNvSpPr/>
      </dsp:nvSpPr>
      <dsp:spPr>
        <a:xfrm>
          <a:off x="2228189" y="245429"/>
          <a:ext cx="1236396" cy="1236396"/>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dsp:spPr>
      <dsp:style>
        <a:lnRef idx="0">
          <a:schemeClr val="accent1"/>
        </a:lnRef>
        <a:fillRef idx="3">
          <a:schemeClr val="accent1"/>
        </a:fillRef>
        <a:effectRef idx="3">
          <a:schemeClr val="accent1"/>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latin typeface="Arial" panose="020B0604020202020204" pitchFamily="34" charset="0"/>
              <a:cs typeface="Arial" panose="020B0604020202020204" pitchFamily="34" charset="0"/>
            </a:rPr>
            <a:t>LEP-type</a:t>
          </a:r>
          <a:endParaRPr lang="zh-CN" altLang="en-US" sz="2200" kern="1200" dirty="0">
            <a:latin typeface="Arial" panose="020B0604020202020204" pitchFamily="34" charset="0"/>
            <a:cs typeface="Arial" panose="020B0604020202020204" pitchFamily="34" charset="0"/>
          </a:endParaRPr>
        </a:p>
      </dsp:txBody>
      <dsp:txXfrm>
        <a:off x="2409255" y="426495"/>
        <a:ext cx="874264" cy="874264"/>
      </dsp:txXfrm>
    </dsp:sp>
    <dsp:sp modelId="{8F97487E-085A-453E-BC1C-BDFB1EC2C17E}">
      <dsp:nvSpPr>
        <dsp:cNvPr id="0" name=""/>
        <dsp:cNvSpPr/>
      </dsp:nvSpPr>
      <dsp:spPr>
        <a:xfrm>
          <a:off x="3588225" y="245429"/>
          <a:ext cx="1854594" cy="1236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100000"/>
            </a:lnSpc>
            <a:spcBef>
              <a:spcPct val="0"/>
            </a:spcBef>
            <a:spcAft>
              <a:spcPts val="0"/>
            </a:spcAft>
            <a:buChar char="•"/>
          </a:pPr>
          <a:r>
            <a:rPr lang="en-US" altLang="zh-CN" sz="2000" kern="1200" dirty="0">
              <a:solidFill>
                <a:srgbClr val="0000FF"/>
              </a:solidFill>
              <a:latin typeface="Arial" panose="020B0604020202020204" pitchFamily="34" charset="0"/>
              <a:cs typeface="Arial" panose="020B0604020202020204" pitchFamily="34" charset="0"/>
            </a:rPr>
            <a:t>LEPII</a:t>
          </a:r>
          <a:endParaRPr lang="zh-CN" altLang="en-US" sz="2000" kern="1200" dirty="0">
            <a:solidFill>
              <a:srgbClr val="0000FF"/>
            </a:solidFill>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Char char="•"/>
          </a:pPr>
          <a:r>
            <a:rPr lang="en-US" altLang="zh-CN" sz="2000" kern="1200" dirty="0">
              <a:solidFill>
                <a:srgbClr val="0000FF"/>
              </a:solidFill>
              <a:latin typeface="Arial" panose="020B0604020202020204" pitchFamily="34" charset="0"/>
              <a:cs typeface="Arial" panose="020B0604020202020204" pitchFamily="34" charset="0"/>
            </a:rPr>
            <a:t>LHC</a:t>
          </a:r>
          <a:endParaRPr lang="zh-CN" altLang="en-US" sz="2000" kern="1200" dirty="0">
            <a:solidFill>
              <a:srgbClr val="0000FF"/>
            </a:solidFill>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Char char="•"/>
          </a:pPr>
          <a:r>
            <a:rPr lang="en-US" altLang="zh-CN" sz="2000" kern="1200" dirty="0">
              <a:solidFill>
                <a:srgbClr val="0000FF"/>
              </a:solidFill>
              <a:latin typeface="Arial" panose="020B0604020202020204" pitchFamily="34" charset="0"/>
              <a:cs typeface="Arial" panose="020B0604020202020204" pitchFamily="34" charset="0"/>
            </a:rPr>
            <a:t>SOLEIL</a:t>
          </a:r>
          <a:endParaRPr lang="zh-CN" altLang="en-US" sz="2000" kern="1200" dirty="0">
            <a:solidFill>
              <a:srgbClr val="0000FF"/>
            </a:solidFill>
            <a:latin typeface="Arial" panose="020B0604020202020204" pitchFamily="34" charset="0"/>
            <a:cs typeface="Arial" panose="020B0604020202020204" pitchFamily="34" charset="0"/>
          </a:endParaRPr>
        </a:p>
      </dsp:txBody>
      <dsp:txXfrm>
        <a:off x="3588225" y="245429"/>
        <a:ext cx="1854594" cy="1236396"/>
      </dsp:txXfrm>
    </dsp:sp>
    <dsp:sp modelId="{6D2875D3-5BE7-493F-A05C-D7D1285B6291}">
      <dsp:nvSpPr>
        <dsp:cNvPr id="0" name=""/>
        <dsp:cNvSpPr/>
      </dsp:nvSpPr>
      <dsp:spPr>
        <a:xfrm>
          <a:off x="2393020" y="1837437"/>
          <a:ext cx="1325165" cy="1325165"/>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dsp:spPr>
      <dsp:style>
        <a:lnRef idx="0">
          <a:schemeClr val="accent2"/>
        </a:lnRef>
        <a:fillRef idx="3">
          <a:schemeClr val="accent2"/>
        </a:fillRef>
        <a:effectRef idx="3">
          <a:schemeClr val="accent2"/>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latin typeface="Arial" panose="020B0604020202020204" pitchFamily="34" charset="0"/>
              <a:cs typeface="Arial" panose="020B0604020202020204" pitchFamily="34" charset="0"/>
            </a:rPr>
            <a:t>HERA-type</a:t>
          </a:r>
          <a:endParaRPr lang="zh-CN" altLang="en-US" sz="2200" kern="1200" dirty="0">
            <a:latin typeface="Arial" panose="020B0604020202020204" pitchFamily="34" charset="0"/>
            <a:cs typeface="Arial" panose="020B0604020202020204" pitchFamily="34" charset="0"/>
          </a:endParaRPr>
        </a:p>
      </dsp:txBody>
      <dsp:txXfrm>
        <a:off x="2587086" y="2031503"/>
        <a:ext cx="937033" cy="937033"/>
      </dsp:txXfrm>
    </dsp:sp>
    <dsp:sp modelId="{0EC637E0-840D-4720-92E9-204393FE5818}">
      <dsp:nvSpPr>
        <dsp:cNvPr id="0" name=""/>
        <dsp:cNvSpPr/>
      </dsp:nvSpPr>
      <dsp:spPr>
        <a:xfrm>
          <a:off x="3850702" y="1837437"/>
          <a:ext cx="1987748" cy="132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100000"/>
            </a:lnSpc>
            <a:spcBef>
              <a:spcPct val="0"/>
            </a:spcBef>
            <a:spcAft>
              <a:spcPts val="0"/>
            </a:spcAft>
            <a:buChar char="•"/>
          </a:pPr>
          <a:r>
            <a:rPr lang="en-US" altLang="zh-CN" sz="1800" kern="1200" dirty="0">
              <a:solidFill>
                <a:srgbClr val="C00000"/>
              </a:solidFill>
              <a:latin typeface="Arial" panose="020B0604020202020204" pitchFamily="34" charset="0"/>
              <a:cs typeface="Arial" panose="020B0604020202020204" pitchFamily="34" charset="0"/>
            </a:rPr>
            <a:t>TESLA</a:t>
          </a:r>
          <a:endParaRPr lang="zh-CN" altLang="en-US" sz="1800" kern="1200" dirty="0">
            <a:solidFill>
              <a:srgbClr val="C00000"/>
            </a:solidFill>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ts val="0"/>
            </a:spcAft>
            <a:buChar char="•"/>
          </a:pPr>
          <a:r>
            <a:rPr lang="en-US" altLang="zh-CN" sz="1800" kern="1200" dirty="0">
              <a:solidFill>
                <a:srgbClr val="C00000"/>
              </a:solidFill>
              <a:latin typeface="Arial" panose="020B0604020202020204" pitchFamily="34" charset="0"/>
              <a:ea typeface="楷体" panose="02010609060101010101" pitchFamily="49" charset="-122"/>
              <a:cs typeface="Arial" panose="020B0604020202020204" pitchFamily="34" charset="0"/>
            </a:rPr>
            <a:t>SNS (805 MHz)</a:t>
          </a:r>
          <a:endParaRPr lang="zh-CN" altLang="en-US" sz="1800" kern="1200" dirty="0">
            <a:solidFill>
              <a:srgbClr val="C00000"/>
            </a:solidFill>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ts val="0"/>
            </a:spcAft>
            <a:buChar char="•"/>
          </a:pPr>
          <a:r>
            <a:rPr lang="en-US" altLang="zh-CN" sz="1800" kern="1200" dirty="0" err="1">
              <a:solidFill>
                <a:srgbClr val="C00000"/>
              </a:solidFill>
              <a:latin typeface="Arial" panose="020B0604020202020204" pitchFamily="34" charset="0"/>
              <a:ea typeface="楷体" panose="02010609060101010101" pitchFamily="49" charset="-122"/>
              <a:cs typeface="Arial" panose="020B0604020202020204" pitchFamily="34" charset="0"/>
            </a:rPr>
            <a:t>Fermilab</a:t>
          </a:r>
          <a:r>
            <a:rPr lang="en-US" altLang="zh-CN" sz="1800" kern="1200" dirty="0">
              <a:solidFill>
                <a:srgbClr val="C00000"/>
              </a:solidFill>
              <a:latin typeface="Arial" panose="020B0604020202020204" pitchFamily="34" charset="0"/>
              <a:ea typeface="楷体" panose="02010609060101010101" pitchFamily="49" charset="-122"/>
              <a:cs typeface="Arial" panose="020B0604020202020204" pitchFamily="34" charset="0"/>
            </a:rPr>
            <a:t> (3.9 GHz)</a:t>
          </a:r>
          <a:endParaRPr lang="zh-CN" altLang="en-US" sz="1800" kern="1200" dirty="0">
            <a:solidFill>
              <a:srgbClr val="C00000"/>
            </a:solidFill>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ts val="0"/>
            </a:spcAft>
            <a:buChar char="•"/>
          </a:pPr>
          <a:r>
            <a:rPr lang="en-US" altLang="zh-CN" sz="1800" kern="1200" dirty="0">
              <a:solidFill>
                <a:srgbClr val="C00000"/>
              </a:solidFill>
              <a:latin typeface="Arial" panose="020B0604020202020204" pitchFamily="34" charset="0"/>
              <a:ea typeface="楷体" panose="02010609060101010101" pitchFamily="49" charset="-122"/>
              <a:cs typeface="Arial" panose="020B0604020202020204" pitchFamily="34" charset="0"/>
            </a:rPr>
            <a:t>CEBAF upgrade (1.5 GHz)   </a:t>
          </a:r>
          <a:endParaRPr lang="zh-CN" altLang="en-US" sz="1800" kern="1200" dirty="0">
            <a:solidFill>
              <a:srgbClr val="C00000"/>
            </a:solidFill>
            <a:latin typeface="Arial" panose="020B0604020202020204" pitchFamily="34" charset="0"/>
            <a:cs typeface="Arial" panose="020B0604020202020204" pitchFamily="34" charset="0"/>
          </a:endParaRPr>
        </a:p>
      </dsp:txBody>
      <dsp:txXfrm>
        <a:off x="3850702" y="1837437"/>
        <a:ext cx="1987748" cy="1325165"/>
      </dsp:txXfrm>
    </dsp:sp>
    <dsp:sp modelId="{1DEF0C29-8B64-47F8-A171-4BB5D6D1B09C}">
      <dsp:nvSpPr>
        <dsp:cNvPr id="0" name=""/>
        <dsp:cNvSpPr/>
      </dsp:nvSpPr>
      <dsp:spPr>
        <a:xfrm>
          <a:off x="2083874" y="3478812"/>
          <a:ext cx="1325165" cy="1325165"/>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dsp:spPr>
      <dsp:style>
        <a:lnRef idx="0">
          <a:schemeClr val="accent4"/>
        </a:lnRef>
        <a:fillRef idx="3">
          <a:schemeClr val="accent4"/>
        </a:fillRef>
        <a:effectRef idx="3">
          <a:schemeClr val="accent4"/>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latin typeface="Arial" panose="020B0604020202020204" pitchFamily="34" charset="0"/>
              <a:cs typeface="Arial" panose="020B0604020202020204" pitchFamily="34" charset="0"/>
            </a:rPr>
            <a:t>Other-type</a:t>
          </a:r>
          <a:endParaRPr lang="zh-CN" altLang="en-US" sz="2200" kern="1200" dirty="0">
            <a:latin typeface="Arial" panose="020B0604020202020204" pitchFamily="34" charset="0"/>
            <a:cs typeface="Arial" panose="020B0604020202020204" pitchFamily="34" charset="0"/>
          </a:endParaRPr>
        </a:p>
      </dsp:txBody>
      <dsp:txXfrm>
        <a:off x="2277940" y="3672878"/>
        <a:ext cx="937033" cy="937033"/>
      </dsp:txXfrm>
    </dsp:sp>
    <dsp:sp modelId="{E0509404-2D1B-43F7-8F28-8514496C876B}">
      <dsp:nvSpPr>
        <dsp:cNvPr id="0" name=""/>
        <dsp:cNvSpPr/>
      </dsp:nvSpPr>
      <dsp:spPr>
        <a:xfrm>
          <a:off x="3541556" y="3478812"/>
          <a:ext cx="1987748" cy="132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100000"/>
            </a:lnSpc>
            <a:spcBef>
              <a:spcPct val="0"/>
            </a:spcBef>
            <a:spcAft>
              <a:spcPts val="0"/>
            </a:spcAft>
            <a:buChar char="•"/>
          </a:pPr>
          <a:r>
            <a:rPr lang="en-US" altLang="zh-CN" sz="1800" kern="1200" dirty="0">
              <a:solidFill>
                <a:srgbClr val="7030A0"/>
              </a:solidFill>
              <a:latin typeface="Arial" panose="020B0604020202020204" pitchFamily="34" charset="0"/>
              <a:cs typeface="Arial" panose="020B0604020202020204" pitchFamily="34" charset="0"/>
            </a:rPr>
            <a:t>LHC-HL</a:t>
          </a:r>
          <a:endParaRPr lang="zh-CN" altLang="en-US" sz="1800" kern="1200" dirty="0">
            <a:solidFill>
              <a:srgbClr val="7030A0"/>
            </a:solidFill>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ts val="0"/>
            </a:spcAft>
            <a:buChar char="•"/>
          </a:pPr>
          <a:r>
            <a:rPr lang="en-US" altLang="zh-CN" sz="1800" kern="1200" dirty="0">
              <a:solidFill>
                <a:srgbClr val="7030A0"/>
              </a:solidFill>
              <a:latin typeface="Arial" panose="020B0604020202020204" pitchFamily="34" charset="0"/>
              <a:cs typeface="Arial" panose="020B0604020202020204" pitchFamily="34" charset="0"/>
            </a:rPr>
            <a:t>CEPC (650MHz)</a:t>
          </a:r>
          <a:endParaRPr lang="zh-CN" altLang="en-US" sz="1800" kern="1200" dirty="0">
            <a:solidFill>
              <a:srgbClr val="7030A0"/>
            </a:solidFill>
            <a:latin typeface="Arial" panose="020B0604020202020204" pitchFamily="34" charset="0"/>
            <a:cs typeface="Arial" panose="020B0604020202020204" pitchFamily="34" charset="0"/>
          </a:endParaRPr>
        </a:p>
        <a:p>
          <a:pPr marL="171450" lvl="1" indent="-171450" algn="l" defTabSz="800100">
            <a:lnSpc>
              <a:spcPct val="100000"/>
            </a:lnSpc>
            <a:spcBef>
              <a:spcPct val="0"/>
            </a:spcBef>
            <a:spcAft>
              <a:spcPts val="0"/>
            </a:spcAft>
            <a:buChar char="•"/>
          </a:pPr>
          <a:r>
            <a:rPr lang="en-US" altLang="zh-CN" sz="1800" kern="1200" dirty="0">
              <a:solidFill>
                <a:srgbClr val="7030A0"/>
              </a:solidFill>
              <a:latin typeface="Arial" panose="020B0604020202020204" pitchFamily="34" charset="0"/>
              <a:cs typeface="Arial" panose="020B0604020202020204" pitchFamily="34" charset="0"/>
            </a:rPr>
            <a:t>BNL QWR (56MHz)</a:t>
          </a:r>
          <a:endParaRPr lang="zh-CN" altLang="en-US" sz="1800" kern="1200" dirty="0">
            <a:solidFill>
              <a:srgbClr val="7030A0"/>
            </a:solidFill>
            <a:latin typeface="Arial" panose="020B0604020202020204" pitchFamily="34" charset="0"/>
            <a:cs typeface="Arial" panose="020B0604020202020204" pitchFamily="34" charset="0"/>
          </a:endParaRPr>
        </a:p>
      </dsp:txBody>
      <dsp:txXfrm>
        <a:off x="3541556" y="3478812"/>
        <a:ext cx="1987748" cy="1325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8D671-F736-435E-9D18-8FAD405C5E93}">
      <dsp:nvSpPr>
        <dsp:cNvPr id="0" name=""/>
        <dsp:cNvSpPr/>
      </dsp:nvSpPr>
      <dsp:spPr>
        <a:xfrm>
          <a:off x="2488348" y="1472348"/>
          <a:ext cx="1119303" cy="1119303"/>
        </a:xfrm>
        <a:prstGeom prst="ellipse">
          <a:avLst/>
        </a:prstGeom>
        <a:solidFill>
          <a:srgbClr val="44546B">
            <a:hueOff val="0"/>
            <a:satOff val="0"/>
            <a:lumOff val="0"/>
            <a:alphaOff val="0"/>
          </a:srgbClr>
        </a:solidFill>
        <a:ln w="12700" cap="flat" cmpd="sng" algn="ctr">
          <a:solidFill>
            <a:srgbClr val="F2F2F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altLang="zh-CN" sz="2500" b="1" kern="1200" baseline="0" dirty="0">
              <a:solidFill>
                <a:srgbClr val="F2F2F2"/>
              </a:solidFill>
              <a:latin typeface="Arial" panose="020B0604020202020204" pitchFamily="34" charset="0"/>
              <a:ea typeface="微软雅黑" panose="020B0503020204020204" pitchFamily="34" charset="-122"/>
              <a:cs typeface="+mn-cs"/>
            </a:rPr>
            <a:t>HOM</a:t>
          </a:r>
          <a:endParaRPr lang="zh-CN" altLang="en-US" sz="2500" b="1" kern="1200" baseline="0" dirty="0">
            <a:solidFill>
              <a:srgbClr val="F2F2F2"/>
            </a:solidFill>
            <a:latin typeface="Arial" panose="020B0604020202020204" pitchFamily="34" charset="0"/>
            <a:ea typeface="微软雅黑" panose="020B0503020204020204" pitchFamily="34" charset="-122"/>
            <a:cs typeface="+mn-cs"/>
          </a:endParaRPr>
        </a:p>
      </dsp:txBody>
      <dsp:txXfrm>
        <a:off x="2652266" y="1636266"/>
        <a:ext cx="791467" cy="791467"/>
      </dsp:txXfrm>
    </dsp:sp>
    <dsp:sp modelId="{879527F9-0E99-4980-A48D-B4DA1E0DF7A8}">
      <dsp:nvSpPr>
        <dsp:cNvPr id="0" name=""/>
        <dsp:cNvSpPr/>
      </dsp:nvSpPr>
      <dsp:spPr>
        <a:xfrm rot="16200000">
          <a:off x="2922948" y="1330771"/>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sp:txBody>
      <dsp:txXfrm>
        <a:off x="3041747" y="1353548"/>
        <a:ext cx="0" cy="0"/>
      </dsp:txXfrm>
    </dsp:sp>
    <dsp:sp modelId="{F690F993-3435-458F-A519-D68D12EEBDBE}">
      <dsp:nvSpPr>
        <dsp:cNvPr id="0" name=""/>
        <dsp:cNvSpPr/>
      </dsp:nvSpPr>
      <dsp:spPr>
        <a:xfrm>
          <a:off x="2400001" y="-73752"/>
          <a:ext cx="1295997" cy="1295997"/>
        </a:xfrm>
        <a:prstGeom prst="ellipse">
          <a:avLst/>
        </a:prstGeom>
        <a:solidFill>
          <a:srgbClr val="D14553">
            <a:hueOff val="0"/>
            <a:satOff val="0"/>
            <a:lumOff val="0"/>
            <a:alphaOff val="0"/>
          </a:srgbClr>
        </a:solidFill>
        <a:ln w="12700" cap="flat" cmpd="sng" algn="ctr">
          <a:solidFill>
            <a:srgbClr val="F2F2F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600"/>
            </a:spcAft>
            <a:buNone/>
          </a:pPr>
          <a:r>
            <a:rPr lang="en-US" altLang="zh-CN" sz="2400" b="1" kern="1200" baseline="0" dirty="0">
              <a:solidFill>
                <a:srgbClr val="F2F2F2"/>
              </a:solidFill>
              <a:latin typeface="Arial" panose="020B0604020202020204" pitchFamily="34" charset="0"/>
              <a:ea typeface="微软雅黑" panose="020B0503020204020204" pitchFamily="34" charset="-122"/>
              <a:cs typeface="+mn-cs"/>
            </a:rPr>
            <a:t>Structure</a:t>
          </a:r>
          <a:endParaRPr lang="zh-CN" altLang="en-US" sz="2400" b="1" kern="1200" baseline="0" dirty="0">
            <a:solidFill>
              <a:srgbClr val="F2F2F2"/>
            </a:solidFill>
            <a:latin typeface="Arial" panose="020B0604020202020204" pitchFamily="34" charset="0"/>
            <a:ea typeface="微软雅黑" panose="020B0503020204020204" pitchFamily="34" charset="-122"/>
            <a:cs typeface="+mn-cs"/>
          </a:endParaRPr>
        </a:p>
      </dsp:txBody>
      <dsp:txXfrm>
        <a:off x="2589795" y="116042"/>
        <a:ext cx="916409" cy="916409"/>
      </dsp:txXfrm>
    </dsp:sp>
    <dsp:sp modelId="{08DD3E3B-F556-446B-BD16-B3C200FF3F9F}">
      <dsp:nvSpPr>
        <dsp:cNvPr id="0" name=""/>
        <dsp:cNvSpPr/>
      </dsp:nvSpPr>
      <dsp:spPr>
        <a:xfrm>
          <a:off x="3607651" y="2015474"/>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sp:txBody>
      <dsp:txXfrm>
        <a:off x="3726450" y="2025747"/>
        <a:ext cx="0" cy="0"/>
      </dsp:txXfrm>
    </dsp:sp>
    <dsp:sp modelId="{2092D638-6C31-4D1F-96CA-6B86D2A68D6A}">
      <dsp:nvSpPr>
        <dsp:cNvPr id="0" name=""/>
        <dsp:cNvSpPr/>
      </dsp:nvSpPr>
      <dsp:spPr>
        <a:xfrm>
          <a:off x="3857755" y="1384001"/>
          <a:ext cx="1295997" cy="1295997"/>
        </a:xfrm>
        <a:prstGeom prst="ellipse">
          <a:avLst/>
        </a:prstGeom>
        <a:solidFill>
          <a:srgbClr val="A5A5A5">
            <a:hueOff val="0"/>
            <a:satOff val="0"/>
            <a:lumOff val="0"/>
            <a:alphaOff val="0"/>
          </a:srgbClr>
        </a:solidFill>
        <a:ln w="12700" cap="flat" cmpd="sng" algn="ctr">
          <a:solidFill>
            <a:srgbClr val="F2F2F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CN" sz="2400" b="1" kern="1200" baseline="0" dirty="0">
              <a:solidFill>
                <a:srgbClr val="F2F2F2"/>
              </a:solidFill>
              <a:latin typeface="Arial" panose="020B0604020202020204" pitchFamily="34" charset="0"/>
              <a:ea typeface="微软雅黑" panose="020B0503020204020204" pitchFamily="34" charset="-122"/>
              <a:cs typeface="+mn-cs"/>
            </a:rPr>
            <a:t>Impedance</a:t>
          </a:r>
          <a:endParaRPr lang="zh-CN" altLang="en-US" sz="2400" b="1" kern="1200" baseline="0" dirty="0">
            <a:solidFill>
              <a:srgbClr val="F2F2F2"/>
            </a:solidFill>
            <a:latin typeface="Arial" panose="020B0604020202020204" pitchFamily="34" charset="0"/>
            <a:ea typeface="微软雅黑" panose="020B0503020204020204" pitchFamily="34" charset="-122"/>
            <a:cs typeface="+mn-cs"/>
          </a:endParaRPr>
        </a:p>
      </dsp:txBody>
      <dsp:txXfrm>
        <a:off x="4047549" y="1573795"/>
        <a:ext cx="916409" cy="916409"/>
      </dsp:txXfrm>
    </dsp:sp>
    <dsp:sp modelId="{571DE173-6069-45CA-8BD8-CB9D70F18550}">
      <dsp:nvSpPr>
        <dsp:cNvPr id="0" name=""/>
        <dsp:cNvSpPr/>
      </dsp:nvSpPr>
      <dsp:spPr>
        <a:xfrm rot="5400000">
          <a:off x="2922948" y="2700178"/>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sp:txBody>
      <dsp:txXfrm>
        <a:off x="3054252" y="2710450"/>
        <a:ext cx="0" cy="0"/>
      </dsp:txXfrm>
    </dsp:sp>
    <dsp:sp modelId="{603C5778-0860-431F-BB9E-DFC6C6A8883D}">
      <dsp:nvSpPr>
        <dsp:cNvPr id="0" name=""/>
        <dsp:cNvSpPr/>
      </dsp:nvSpPr>
      <dsp:spPr>
        <a:xfrm>
          <a:off x="2400001" y="2841755"/>
          <a:ext cx="1295997" cy="1295997"/>
        </a:xfrm>
        <a:prstGeom prst="ellipse">
          <a:avLst/>
        </a:prstGeom>
        <a:solidFill>
          <a:srgbClr val="FFC000">
            <a:hueOff val="0"/>
            <a:satOff val="0"/>
            <a:lumOff val="0"/>
            <a:alphaOff val="0"/>
          </a:srgbClr>
        </a:solidFill>
        <a:ln w="12700" cap="flat" cmpd="sng" algn="ctr">
          <a:solidFill>
            <a:srgbClr val="F2F2F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CN" sz="2400" b="1" kern="1200" baseline="0" dirty="0">
              <a:solidFill>
                <a:srgbClr val="F2F2F2"/>
              </a:solidFill>
              <a:latin typeface="Arial" panose="020B0604020202020204" pitchFamily="34" charset="0"/>
              <a:ea typeface="微软雅黑" panose="020B0503020204020204" pitchFamily="34" charset="-122"/>
              <a:cs typeface="+mn-cs"/>
            </a:rPr>
            <a:t>Heat</a:t>
          </a:r>
          <a:endParaRPr lang="zh-CN" altLang="en-US" sz="2400" b="1" kern="1200" baseline="0" dirty="0">
            <a:solidFill>
              <a:srgbClr val="F2F2F2"/>
            </a:solidFill>
            <a:latin typeface="Arial" panose="020B0604020202020204" pitchFamily="34" charset="0"/>
            <a:ea typeface="微软雅黑" panose="020B0503020204020204" pitchFamily="34" charset="-122"/>
            <a:cs typeface="+mn-cs"/>
          </a:endParaRPr>
        </a:p>
      </dsp:txBody>
      <dsp:txXfrm>
        <a:off x="2589795" y="3031549"/>
        <a:ext cx="916409" cy="916409"/>
      </dsp:txXfrm>
    </dsp:sp>
    <dsp:sp modelId="{FAE5213D-A962-4447-9D4B-9E387E990E52}">
      <dsp:nvSpPr>
        <dsp:cNvPr id="0" name=""/>
        <dsp:cNvSpPr/>
      </dsp:nvSpPr>
      <dsp:spPr>
        <a:xfrm rot="10800000">
          <a:off x="2238244" y="2015474"/>
          <a:ext cx="250103" cy="33050"/>
        </a:xfrm>
        <a:custGeom>
          <a:avLst/>
          <a:gdLst/>
          <a:ahLst/>
          <a:cxnLst/>
          <a:rect l="0" t="0" r="0" b="0"/>
          <a:pathLst>
            <a:path>
              <a:moveTo>
                <a:pt x="0" y="16525"/>
              </a:moveTo>
              <a:lnTo>
                <a:pt x="250103" y="16525"/>
              </a:lnTo>
            </a:path>
          </a:pathLst>
        </a:custGeom>
        <a:noFill/>
        <a:ln w="12700" cap="flat" cmpd="sng" algn="ctr">
          <a:solidFill>
            <a:srgbClr val="D14553">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baseline="0">
            <a:solidFill>
              <a:srgbClr val="44546B">
                <a:hueOff val="0"/>
                <a:satOff val="0"/>
                <a:lumOff val="0"/>
                <a:alphaOff val="0"/>
              </a:srgbClr>
            </a:solidFill>
            <a:latin typeface="Arial" panose="020B0604020202020204" pitchFamily="34" charset="0"/>
            <a:ea typeface="微软雅黑" panose="020B0503020204020204" pitchFamily="34" charset="-122"/>
            <a:cs typeface="+mn-cs"/>
          </a:endParaRPr>
        </a:p>
      </dsp:txBody>
      <dsp:txXfrm rot="10800000">
        <a:off x="2369548" y="2038252"/>
        <a:ext cx="0" cy="0"/>
      </dsp:txXfrm>
    </dsp:sp>
    <dsp:sp modelId="{A7ADCB04-DDFB-484C-9620-DC4D6B241813}">
      <dsp:nvSpPr>
        <dsp:cNvPr id="0" name=""/>
        <dsp:cNvSpPr/>
      </dsp:nvSpPr>
      <dsp:spPr>
        <a:xfrm>
          <a:off x="942247" y="1384001"/>
          <a:ext cx="1295997" cy="1295997"/>
        </a:xfrm>
        <a:prstGeom prst="ellipse">
          <a:avLst/>
        </a:prstGeom>
        <a:solidFill>
          <a:srgbClr val="5B9BD5">
            <a:hueOff val="0"/>
            <a:satOff val="0"/>
            <a:lumOff val="0"/>
            <a:alphaOff val="0"/>
          </a:srgbClr>
        </a:solidFill>
        <a:ln w="12700" cap="flat" cmpd="sng" algn="ctr">
          <a:solidFill>
            <a:srgbClr val="F2F2F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altLang="zh-CN" sz="2200" b="1" kern="1200" baseline="0" dirty="0">
              <a:solidFill>
                <a:srgbClr val="F2F2F2"/>
              </a:solidFill>
              <a:latin typeface="Arial" panose="020B0604020202020204" pitchFamily="34" charset="0"/>
              <a:ea typeface="微软雅黑" panose="020B0503020204020204" pitchFamily="34" charset="-122"/>
              <a:cs typeface="+mn-cs"/>
            </a:rPr>
            <a:t>Power</a:t>
          </a:r>
          <a:endParaRPr lang="zh-CN" altLang="en-US" sz="2200" b="1" kern="1200" baseline="0" dirty="0">
            <a:solidFill>
              <a:srgbClr val="F2F2F2"/>
            </a:solidFill>
            <a:latin typeface="Arial" panose="020B0604020202020204" pitchFamily="34" charset="0"/>
            <a:ea typeface="微软雅黑" panose="020B0503020204020204" pitchFamily="34" charset="-122"/>
            <a:cs typeface="+mn-cs"/>
          </a:endParaRPr>
        </a:p>
      </dsp:txBody>
      <dsp:txXfrm>
        <a:off x="1132041" y="1573795"/>
        <a:ext cx="916409" cy="91640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539A1-9C5B-4299-AC16-FF91A79E64D5}" type="datetimeFigureOut">
              <a:rPr lang="zh-CN" altLang="en-US" smtClean="0"/>
              <a:t>2025-3-19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72513-343D-42B2-B8AC-264EA47E5CDE}" type="slidenum">
              <a:rPr lang="zh-CN" altLang="en-US" smtClean="0"/>
              <a:t>‹#›</a:t>
            </a:fld>
            <a:endParaRPr lang="zh-CN" altLang="en-US"/>
          </a:p>
        </p:txBody>
      </p:sp>
    </p:spTree>
    <p:extLst>
      <p:ext uri="{BB962C8B-B14F-4D97-AF65-F5344CB8AC3E}">
        <p14:creationId xmlns:p14="http://schemas.microsoft.com/office/powerpoint/2010/main" val="63602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472513-343D-42B2-B8AC-264EA47E5CDE}" type="slidenum">
              <a:rPr lang="zh-CN" altLang="en-US" smtClean="0"/>
              <a:t>1</a:t>
            </a:fld>
            <a:endParaRPr lang="zh-CN" altLang="en-US"/>
          </a:p>
        </p:txBody>
      </p:sp>
    </p:spTree>
    <p:extLst>
      <p:ext uri="{BB962C8B-B14F-4D97-AF65-F5344CB8AC3E}">
        <p14:creationId xmlns:p14="http://schemas.microsoft.com/office/powerpoint/2010/main" val="349824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472513-343D-42B2-B8AC-264EA47E5CDE}" type="slidenum">
              <a:rPr lang="zh-CN" altLang="en-US" smtClean="0"/>
              <a:t>5</a:t>
            </a:fld>
            <a:endParaRPr lang="zh-CN" altLang="en-US"/>
          </a:p>
        </p:txBody>
      </p:sp>
    </p:spTree>
    <p:extLst>
      <p:ext uri="{BB962C8B-B14F-4D97-AF65-F5344CB8AC3E}">
        <p14:creationId xmlns:p14="http://schemas.microsoft.com/office/powerpoint/2010/main" val="426194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472513-343D-42B2-B8AC-264EA47E5CDE}" type="slidenum">
              <a:rPr lang="zh-CN" altLang="en-US" smtClean="0"/>
              <a:t>7</a:t>
            </a:fld>
            <a:endParaRPr lang="zh-CN" altLang="en-US"/>
          </a:p>
        </p:txBody>
      </p:sp>
    </p:spTree>
    <p:extLst>
      <p:ext uri="{BB962C8B-B14F-4D97-AF65-F5344CB8AC3E}">
        <p14:creationId xmlns:p14="http://schemas.microsoft.com/office/powerpoint/2010/main" val="239155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429490"/>
            <a:ext cx="2743200" cy="365125"/>
          </a:xfrm>
          <a:prstGeom prst="rect">
            <a:avLst/>
          </a:prstGeom>
        </p:spPr>
        <p:txBody>
          <a:bodyPr/>
          <a:lstStyle/>
          <a:p>
            <a:fld id="{57A975B1-DB59-4CD2-B838-ADEA78DBA053}" type="datetime1">
              <a:rPr lang="zh-CN" altLang="en-US" smtClean="0"/>
              <a:t>2025-3-19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326144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429490"/>
            <a:ext cx="2743200" cy="365125"/>
          </a:xfrm>
          <a:prstGeom prst="rect">
            <a:avLst/>
          </a:prstGeom>
        </p:spPr>
        <p:txBody>
          <a:bodyPr/>
          <a:lstStyle/>
          <a:p>
            <a:fld id="{774DCB19-257B-4D6D-8A1E-8E7A52B5902B}" type="datetime1">
              <a:rPr lang="zh-CN" altLang="en-US" smtClean="0"/>
              <a:t>2025-3-19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97081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429490"/>
            <a:ext cx="2743200" cy="365125"/>
          </a:xfrm>
          <a:prstGeom prst="rect">
            <a:avLst/>
          </a:prstGeom>
        </p:spPr>
        <p:txBody>
          <a:bodyPr/>
          <a:lstStyle/>
          <a:p>
            <a:fld id="{EF2AFE8A-7EA9-4A6D-A033-13CCD8161786}" type="datetime1">
              <a:rPr lang="zh-CN" altLang="en-US" smtClean="0"/>
              <a:t>2025-3-19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123970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454726" y="275359"/>
            <a:ext cx="9899073" cy="715125"/>
          </a:xfrm>
          <a:prstGeom prst="rect">
            <a:avLst/>
          </a:prstGeom>
        </p:spPr>
        <p:txBody>
          <a:bodyPr/>
          <a:lstStyle>
            <a:lvl1pPr algn="ctr">
              <a:defRPr sz="4000" b="1" baseline="0">
                <a:solidFill>
                  <a:srgbClr val="C00000"/>
                </a:solidFill>
                <a:latin typeface="Arial" panose="020B0604020202020204" pitchFamily="34" charset="0"/>
              </a:defRPr>
            </a:lvl1pPr>
          </a:lstStyle>
          <a:p>
            <a:r>
              <a:rPr lang="zh-CN" altLang="en-US"/>
              <a:t>单击此处编辑母版标题样式</a:t>
            </a:r>
          </a:p>
        </p:txBody>
      </p:sp>
      <p:sp>
        <p:nvSpPr>
          <p:cNvPr id="3" name="内容占位符 2"/>
          <p:cNvSpPr>
            <a:spLocks noGrp="1"/>
          </p:cNvSpPr>
          <p:nvPr>
            <p:ph idx="1"/>
          </p:nvPr>
        </p:nvSpPr>
        <p:spPr/>
        <p:txBody>
          <a:bodyPr/>
          <a:lstStyle>
            <a:lvl1pPr marL="360000">
              <a:defRPr/>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409247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429490"/>
            <a:ext cx="2743200" cy="365125"/>
          </a:xfrm>
          <a:prstGeom prst="rect">
            <a:avLst/>
          </a:prstGeom>
        </p:spPr>
        <p:txBody>
          <a:bodyPr/>
          <a:lstStyle/>
          <a:p>
            <a:fld id="{C1B61121-201D-4AA6-9210-E98D4BBA32FB}" type="datetime1">
              <a:rPr lang="zh-CN" altLang="en-US" smtClean="0"/>
              <a:t>2025-3-19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灯片编号占位符 5"/>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415900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429490"/>
            <a:ext cx="2743200" cy="365125"/>
          </a:xfrm>
          <a:prstGeom prst="rect">
            <a:avLst/>
          </a:prstGeom>
        </p:spPr>
        <p:txBody>
          <a:bodyPr/>
          <a:lstStyle/>
          <a:p>
            <a:fld id="{40E54D81-99E1-46C1-97A4-8D4DC3C1EE1A}" type="datetime1">
              <a:rPr lang="zh-CN" altLang="en-US" smtClean="0"/>
              <a:t>2025-3-19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3165546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429490"/>
            <a:ext cx="2743200" cy="365125"/>
          </a:xfrm>
          <a:prstGeom prst="rect">
            <a:avLst/>
          </a:prstGeom>
        </p:spPr>
        <p:txBody>
          <a:bodyPr/>
          <a:lstStyle/>
          <a:p>
            <a:fld id="{5AA3ED35-850E-4B31-B0AD-A59F3595CDC4}" type="datetime1">
              <a:rPr lang="zh-CN" altLang="en-US" smtClean="0"/>
              <a:t>2025-3-19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155658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429490"/>
            <a:ext cx="2743200" cy="365125"/>
          </a:xfrm>
          <a:prstGeom prst="rect">
            <a:avLst/>
          </a:prstGeom>
        </p:spPr>
        <p:txBody>
          <a:bodyPr/>
          <a:lstStyle/>
          <a:p>
            <a:fld id="{F968501A-92FF-4293-8EEC-17C7B1A42ADA}" type="datetime1">
              <a:rPr lang="zh-CN" altLang="en-US" smtClean="0"/>
              <a:t>2025-3-19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176844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429490"/>
            <a:ext cx="2743200" cy="365125"/>
          </a:xfrm>
          <a:prstGeom prst="rect">
            <a:avLst/>
          </a:prstGeom>
        </p:spPr>
        <p:txBody>
          <a:bodyPr/>
          <a:lstStyle/>
          <a:p>
            <a:fld id="{78A9ABA6-42E1-4473-9042-C2387D4951CB}" type="datetime1">
              <a:rPr lang="zh-CN" altLang="en-US" smtClean="0"/>
              <a:t>2025-3-19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264148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429490"/>
            <a:ext cx="2743200" cy="365125"/>
          </a:xfrm>
          <a:prstGeom prst="rect">
            <a:avLst/>
          </a:prstGeom>
        </p:spPr>
        <p:txBody>
          <a:bodyPr/>
          <a:lstStyle/>
          <a:p>
            <a:fld id="{02387D84-FE45-4844-90DF-C121A470A033}" type="datetime1">
              <a:rPr lang="zh-CN" altLang="en-US" smtClean="0"/>
              <a:t>2025-3-19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208966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429490"/>
            <a:ext cx="2743200" cy="365125"/>
          </a:xfrm>
          <a:prstGeom prst="rect">
            <a:avLst/>
          </a:prstGeom>
        </p:spPr>
        <p:txBody>
          <a:bodyPr/>
          <a:lstStyle/>
          <a:p>
            <a:fld id="{BEB1EE1D-B10F-4714-B771-F35F8556FAF8}" type="datetime1">
              <a:rPr lang="zh-CN" altLang="en-US" smtClean="0"/>
              <a:t>2025-3-19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D5A72B31-0928-4967-9D3E-CC3B7F87A416}" type="slidenum">
              <a:rPr lang="zh-CN" altLang="en-US" smtClean="0"/>
              <a:t>‹#›</a:t>
            </a:fld>
            <a:endParaRPr lang="zh-CN" altLang="en-US"/>
          </a:p>
        </p:txBody>
      </p:sp>
    </p:spTree>
    <p:extLst>
      <p:ext uri="{BB962C8B-B14F-4D97-AF65-F5344CB8AC3E}">
        <p14:creationId xmlns:p14="http://schemas.microsoft.com/office/powerpoint/2010/main" val="291632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24741" y="1266739"/>
            <a:ext cx="11263745" cy="481335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72B31-0928-4967-9D3E-CC3B7F87A416}" type="slidenum">
              <a:rPr lang="zh-CN" altLang="en-US" smtClean="0"/>
              <a:t>‹#›</a:t>
            </a:fld>
            <a:endParaRPr lang="zh-CN" altLang="en-US"/>
          </a:p>
        </p:txBody>
      </p:sp>
      <p:sp>
        <p:nvSpPr>
          <p:cNvPr id="7" name="标题 1">
            <a:extLst>
              <a:ext uri="{FF2B5EF4-FFF2-40B4-BE49-F238E27FC236}">
                <a16:creationId xmlns:a16="http://schemas.microsoft.com/office/drawing/2014/main" id="{5CA8AF82-5862-4889-8CFF-4F0EFA4A3369}"/>
              </a:ext>
            </a:extLst>
          </p:cNvPr>
          <p:cNvSpPr txBox="1">
            <a:spLocks/>
          </p:cNvSpPr>
          <p:nvPr userDrawn="1"/>
        </p:nvSpPr>
        <p:spPr>
          <a:xfrm>
            <a:off x="1367406" y="365125"/>
            <a:ext cx="9986394" cy="59960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b="1" baseline="0" dirty="0">
              <a:solidFill>
                <a:srgbClr val="C00000"/>
              </a:solidFill>
              <a:latin typeface="Arial" panose="020B0604020202020204" pitchFamily="34" charset="0"/>
            </a:endParaRPr>
          </a:p>
        </p:txBody>
      </p:sp>
      <p:pic>
        <p:nvPicPr>
          <p:cNvPr id="8" name="内容占位符 9">
            <a:extLst>
              <a:ext uri="{FF2B5EF4-FFF2-40B4-BE49-F238E27FC236}">
                <a16:creationId xmlns:a16="http://schemas.microsoft.com/office/drawing/2014/main" id="{76F7F84A-8909-433D-BE8A-DF367BDA5B2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7446" y="245947"/>
            <a:ext cx="1074144" cy="713064"/>
          </a:xfrm>
          <a:prstGeom prst="rect">
            <a:avLst/>
          </a:prstGeom>
        </p:spPr>
      </p:pic>
      <p:cxnSp>
        <p:nvCxnSpPr>
          <p:cNvPr id="9" name="直接连接符 8">
            <a:extLst>
              <a:ext uri="{FF2B5EF4-FFF2-40B4-BE49-F238E27FC236}">
                <a16:creationId xmlns:a16="http://schemas.microsoft.com/office/drawing/2014/main" id="{72BE4F33-E391-4573-BAEE-E6A4A25179C0}"/>
              </a:ext>
            </a:extLst>
          </p:cNvPr>
          <p:cNvCxnSpPr/>
          <p:nvPr userDrawn="1"/>
        </p:nvCxnSpPr>
        <p:spPr>
          <a:xfrm flipV="1">
            <a:off x="0" y="1115736"/>
            <a:ext cx="1219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170FD4E6-6883-4416-A18A-D99CBC751247}"/>
              </a:ext>
            </a:extLst>
          </p:cNvPr>
          <p:cNvCxnSpPr/>
          <p:nvPr userDrawn="1"/>
        </p:nvCxnSpPr>
        <p:spPr>
          <a:xfrm flipV="1">
            <a:off x="0" y="6176963"/>
            <a:ext cx="1219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A6DE098-BD60-4766-9D66-2CB3ABB18D3F}"/>
              </a:ext>
            </a:extLst>
          </p:cNvPr>
          <p:cNvSpPr txBox="1"/>
          <p:nvPr userDrawn="1"/>
        </p:nvSpPr>
        <p:spPr>
          <a:xfrm>
            <a:off x="4430785" y="6352143"/>
            <a:ext cx="3330429" cy="369332"/>
          </a:xfrm>
          <a:prstGeom prst="rect">
            <a:avLst/>
          </a:prstGeom>
          <a:noFill/>
        </p:spPr>
        <p:txBody>
          <a:bodyPr wrap="square" rtlCol="0">
            <a:spAutoFit/>
          </a:bodyPr>
          <a:lstStyle/>
          <a:p>
            <a:pPr algn="ctr"/>
            <a:r>
              <a:rPr lang="en-US" altLang="zh-CN" dirty="0">
                <a:solidFill>
                  <a:schemeClr val="tx1">
                    <a:lumMod val="50000"/>
                    <a:lumOff val="50000"/>
                  </a:schemeClr>
                </a:solidFill>
              </a:rPr>
              <a:t>ASSCA2025, IHEP, Beijing, China</a:t>
            </a:r>
            <a:endParaRPr lang="zh-CN" altLang="en-US" dirty="0">
              <a:solidFill>
                <a:schemeClr val="tx1">
                  <a:lumMod val="50000"/>
                  <a:lumOff val="50000"/>
                </a:schemeClr>
              </a:solidFill>
            </a:endParaRPr>
          </a:p>
        </p:txBody>
      </p:sp>
      <p:sp>
        <p:nvSpPr>
          <p:cNvPr id="12" name="文本框 11">
            <a:extLst>
              <a:ext uri="{FF2B5EF4-FFF2-40B4-BE49-F238E27FC236}">
                <a16:creationId xmlns:a16="http://schemas.microsoft.com/office/drawing/2014/main" id="{9AAA37D6-C1BA-4AA7-8353-E34F68CB4F9B}"/>
              </a:ext>
            </a:extLst>
          </p:cNvPr>
          <p:cNvSpPr txBox="1"/>
          <p:nvPr userDrawn="1"/>
        </p:nvSpPr>
        <p:spPr>
          <a:xfrm>
            <a:off x="58723" y="6333689"/>
            <a:ext cx="3330429" cy="369332"/>
          </a:xfrm>
          <a:prstGeom prst="rect">
            <a:avLst/>
          </a:prstGeom>
          <a:noFill/>
        </p:spPr>
        <p:txBody>
          <a:bodyPr wrap="square" rtlCol="0">
            <a:spAutoFit/>
          </a:bodyPr>
          <a:lstStyle/>
          <a:p>
            <a:r>
              <a:rPr lang="en-US" altLang="zh-CN" dirty="0">
                <a:solidFill>
                  <a:schemeClr val="tx1">
                    <a:lumMod val="50000"/>
                    <a:lumOff val="50000"/>
                  </a:schemeClr>
                </a:solidFill>
              </a:rPr>
              <a:t>H.J. Zheng (IHEP, China)</a:t>
            </a:r>
            <a:endParaRPr lang="zh-CN" altLang="en-US" dirty="0">
              <a:solidFill>
                <a:schemeClr val="tx1">
                  <a:lumMod val="50000"/>
                  <a:lumOff val="50000"/>
                </a:schemeClr>
              </a:solidFill>
            </a:endParaRPr>
          </a:p>
        </p:txBody>
      </p:sp>
      <p:sp>
        <p:nvSpPr>
          <p:cNvPr id="13" name="文本框 12">
            <a:extLst>
              <a:ext uri="{FF2B5EF4-FFF2-40B4-BE49-F238E27FC236}">
                <a16:creationId xmlns:a16="http://schemas.microsoft.com/office/drawing/2014/main" id="{DA787B97-0AE4-4BE1-8A2F-673F1EAA19D8}"/>
              </a:ext>
            </a:extLst>
          </p:cNvPr>
          <p:cNvSpPr txBox="1"/>
          <p:nvPr userDrawn="1"/>
        </p:nvSpPr>
        <p:spPr>
          <a:xfrm>
            <a:off x="1496291" y="310986"/>
            <a:ext cx="9814214" cy="707886"/>
          </a:xfrm>
          <a:prstGeom prst="rect">
            <a:avLst/>
          </a:prstGeom>
          <a:noFill/>
        </p:spPr>
        <p:txBody>
          <a:bodyPr wrap="square" rtlCol="0">
            <a:spAutoFit/>
          </a:bodyPr>
          <a:lstStyle/>
          <a:p>
            <a:r>
              <a:rPr lang="en-US" altLang="zh-CN" sz="4000" b="1" baseline="0" dirty="0">
                <a:solidFill>
                  <a:srgbClr val="C00000"/>
                </a:solidFill>
                <a:latin typeface="Arial" panose="020B0604020202020204" pitchFamily="34" charset="0"/>
              </a:rPr>
              <a:t> </a:t>
            </a:r>
            <a:endParaRPr lang="zh-CN" altLang="en-US" sz="4000" b="1" baseline="0" dirty="0">
              <a:solidFill>
                <a:srgbClr val="C00000"/>
              </a:solidFill>
              <a:latin typeface="Arial" panose="020B0604020202020204" pitchFamily="34" charset="0"/>
            </a:endParaRPr>
          </a:p>
        </p:txBody>
      </p:sp>
    </p:spTree>
    <p:extLst>
      <p:ext uri="{BB962C8B-B14F-4D97-AF65-F5344CB8AC3E}">
        <p14:creationId xmlns:p14="http://schemas.microsoft.com/office/powerpoint/2010/main" val="153290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80000" indent="-360000" algn="l" defTabSz="914400" rtl="0" eaLnBrk="1" latinLnBrk="0" hangingPunct="1">
        <a:lnSpc>
          <a:spcPct val="100000"/>
        </a:lnSpc>
        <a:spcBef>
          <a:spcPts val="600"/>
        </a:spcBef>
        <a:buFont typeface="Wingdings" panose="05000000000000000000" pitchFamily="2" charset="2"/>
        <a:buChar char="p"/>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image" Target="../media/image40.wmf"/></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8.png"/><Relationship Id="rId5" Type="http://schemas.microsoft.com/office/2007/relationships/hdphoto" Target="../media/hdphoto2.wdp"/><Relationship Id="rId10" Type="http://schemas.openxmlformats.org/officeDocument/2006/relationships/image" Target="../media/image47.jpeg"/><Relationship Id="rId4" Type="http://schemas.openxmlformats.org/officeDocument/2006/relationships/image" Target="../media/image43.pn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emf"/></Relationships>
</file>

<file path=ppt/slides/_rels/slide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5.png"/><Relationship Id="rId7" Type="http://schemas.openxmlformats.org/officeDocument/2006/relationships/image" Target="../media/image99.g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93.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79CA2D2-EB82-41F1-ABA2-1BD4B60FBFFA}"/>
              </a:ext>
            </a:extLst>
          </p:cNvPr>
          <p:cNvPicPr>
            <a:picLocks noChangeAspect="1"/>
          </p:cNvPicPr>
          <p:nvPr/>
        </p:nvPicPr>
        <p:blipFill>
          <a:blip r:embed="rId3"/>
          <a:stretch>
            <a:fillRect/>
          </a:stretch>
        </p:blipFill>
        <p:spPr>
          <a:xfrm>
            <a:off x="0" y="0"/>
            <a:ext cx="12191999" cy="6858000"/>
          </a:xfrm>
          <a:prstGeom prst="rect">
            <a:avLst/>
          </a:prstGeom>
        </p:spPr>
      </p:pic>
      <p:sp>
        <p:nvSpPr>
          <p:cNvPr id="2" name="标题 1"/>
          <p:cNvSpPr>
            <a:spLocks noGrp="1"/>
          </p:cNvSpPr>
          <p:nvPr>
            <p:ph type="ctrTitle"/>
          </p:nvPr>
        </p:nvSpPr>
        <p:spPr>
          <a:xfrm>
            <a:off x="1705535" y="2303763"/>
            <a:ext cx="9144000" cy="1753299"/>
          </a:xfrm>
          <a:solidFill>
            <a:schemeClr val="bg1">
              <a:alpha val="50000"/>
            </a:schemeClr>
          </a:solidFill>
        </p:spPr>
        <p:txBody>
          <a:bodyPr/>
          <a:lstStyle/>
          <a:p>
            <a:r>
              <a:rPr lang="en-US" altLang="zh-CN"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HOM Damper for SRF Cavities</a:t>
            </a:r>
            <a:endParaRPr lang="zh-CN" altLang="en-US" sz="5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副标题 2"/>
          <p:cNvSpPr>
            <a:spLocks noGrp="1"/>
          </p:cNvSpPr>
          <p:nvPr>
            <p:ph type="subTitle" idx="1"/>
          </p:nvPr>
        </p:nvSpPr>
        <p:spPr>
          <a:xfrm>
            <a:off x="1705534" y="4057062"/>
            <a:ext cx="9144000" cy="685800"/>
          </a:xfrm>
          <a:solidFill>
            <a:schemeClr val="bg1">
              <a:alpha val="50000"/>
            </a:schemeClr>
          </a:solidFill>
        </p:spPr>
        <p:txBody>
          <a:bodyPr>
            <a:normAutofit fontScale="62500" lnSpcReduction="20000"/>
          </a:bodyPr>
          <a:lstStyle/>
          <a:p>
            <a:r>
              <a:rPr lang="en-US" altLang="zh-CN" sz="3200" dirty="0" err="1">
                <a:solidFill>
                  <a:srgbClr val="0000FF"/>
                </a:solidFill>
              </a:rPr>
              <a:t>Hongjuan</a:t>
            </a:r>
            <a:r>
              <a:rPr lang="en-US" altLang="zh-CN" sz="3200" dirty="0">
                <a:solidFill>
                  <a:srgbClr val="0000FF"/>
                </a:solidFill>
              </a:rPr>
              <a:t> Zheng (IHEP, China)</a:t>
            </a:r>
          </a:p>
          <a:p>
            <a:r>
              <a:rPr lang="en-US" altLang="zh-CN" sz="3200" dirty="0">
                <a:solidFill>
                  <a:srgbClr val="0000FF"/>
                </a:solidFill>
              </a:rPr>
              <a:t>2025-03-27</a:t>
            </a:r>
            <a:endParaRPr lang="zh-CN" altLang="en-US" sz="3200" dirty="0">
              <a:solidFill>
                <a:srgbClr val="0000FF"/>
              </a:solidFill>
            </a:endParaRPr>
          </a:p>
        </p:txBody>
      </p:sp>
      <p:sp>
        <p:nvSpPr>
          <p:cNvPr id="6" name="灯片编号占位符 5"/>
          <p:cNvSpPr>
            <a:spLocks noGrp="1"/>
          </p:cNvSpPr>
          <p:nvPr>
            <p:ph type="sldNum" sz="quarter" idx="12"/>
          </p:nvPr>
        </p:nvSpPr>
        <p:spPr/>
        <p:txBody>
          <a:bodyPr/>
          <a:lstStyle/>
          <a:p>
            <a:fld id="{D5A72B31-0928-4967-9D3E-CC3B7F87A416}" type="slidenum">
              <a:rPr lang="zh-CN" altLang="en-US" smtClean="0"/>
              <a:t>1</a:t>
            </a:fld>
            <a:endParaRPr lang="zh-CN" altLang="en-US"/>
          </a:p>
        </p:txBody>
      </p:sp>
    </p:spTree>
    <p:extLst>
      <p:ext uri="{BB962C8B-B14F-4D97-AF65-F5344CB8AC3E}">
        <p14:creationId xmlns:p14="http://schemas.microsoft.com/office/powerpoint/2010/main" val="3929860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988157-6E75-8330-736D-9D3DB21CD0E7}"/>
              </a:ext>
            </a:extLst>
          </p:cNvPr>
          <p:cNvSpPr>
            <a:spLocks noGrp="1"/>
          </p:cNvSpPr>
          <p:nvPr>
            <p:ph type="title"/>
          </p:nvPr>
        </p:nvSpPr>
        <p:spPr/>
        <p:txBody>
          <a:bodyPr/>
          <a:lstStyle/>
          <a:p>
            <a:r>
              <a:rPr lang="en-US" altLang="zh-CN" sz="4000" b="1" dirty="0">
                <a:latin typeface="微软雅黑" panose="020B0503020204020204" pitchFamily="34" charset="-122"/>
                <a:ea typeface="微软雅黑" panose="020B0503020204020204" pitchFamily="34" charset="-122"/>
              </a:rPr>
              <a:t>A bit of history</a:t>
            </a:r>
            <a:endParaRPr lang="zh-CN" altLang="en-US" dirty="0"/>
          </a:p>
        </p:txBody>
      </p:sp>
      <p:sp>
        <p:nvSpPr>
          <p:cNvPr id="4" name="灯片编号占位符 3">
            <a:extLst>
              <a:ext uri="{FF2B5EF4-FFF2-40B4-BE49-F238E27FC236}">
                <a16:creationId xmlns:a16="http://schemas.microsoft.com/office/drawing/2014/main" id="{F3EA6865-5FF4-BAE3-4395-B3C69A80CCF9}"/>
              </a:ext>
            </a:extLst>
          </p:cNvPr>
          <p:cNvSpPr>
            <a:spLocks noGrp="1"/>
          </p:cNvSpPr>
          <p:nvPr>
            <p:ph type="sldNum" sz="quarter" idx="12"/>
          </p:nvPr>
        </p:nvSpPr>
        <p:spPr/>
        <p:txBody>
          <a:bodyPr/>
          <a:lstStyle/>
          <a:p>
            <a:fld id="{D5A72B31-0928-4967-9D3E-CC3B7F87A416}" type="slidenum">
              <a:rPr lang="zh-CN" altLang="en-US" smtClean="0"/>
              <a:t>10</a:t>
            </a:fld>
            <a:endParaRPr lang="zh-CN" altLang="en-US"/>
          </a:p>
        </p:txBody>
      </p:sp>
      <p:graphicFrame>
        <p:nvGraphicFramePr>
          <p:cNvPr id="5" name="内容占位符 4">
            <a:extLst>
              <a:ext uri="{FF2B5EF4-FFF2-40B4-BE49-F238E27FC236}">
                <a16:creationId xmlns:a16="http://schemas.microsoft.com/office/drawing/2014/main" id="{074E8156-6CC4-FB6D-01E8-77BF47064447}"/>
              </a:ext>
            </a:extLst>
          </p:cNvPr>
          <p:cNvGraphicFramePr>
            <a:graphicFrameLocks/>
          </p:cNvGraphicFramePr>
          <p:nvPr>
            <p:extLst>
              <p:ext uri="{D42A27DB-BD31-4B8C-83A1-F6EECF244321}">
                <p14:modId xmlns:p14="http://schemas.microsoft.com/office/powerpoint/2010/main" val="2318358570"/>
              </p:ext>
            </p:extLst>
          </p:nvPr>
        </p:nvGraphicFramePr>
        <p:xfrm>
          <a:off x="6096000" y="1068374"/>
          <a:ext cx="6096000" cy="5040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a:extLst>
              <a:ext uri="{FF2B5EF4-FFF2-40B4-BE49-F238E27FC236}">
                <a16:creationId xmlns:a16="http://schemas.microsoft.com/office/drawing/2014/main" id="{8EFD9BB0-21A1-2A3F-4DCE-6114E54B3505}"/>
              </a:ext>
            </a:extLst>
          </p:cNvPr>
          <p:cNvSpPr/>
          <p:nvPr/>
        </p:nvSpPr>
        <p:spPr>
          <a:xfrm>
            <a:off x="349827" y="1267211"/>
            <a:ext cx="6096000" cy="4755148"/>
          </a:xfrm>
          <a:prstGeom prst="rect">
            <a:avLst/>
          </a:prstGeom>
        </p:spPr>
        <p:txBody>
          <a:bodyPr>
            <a:spAutoFit/>
          </a:bodyPr>
          <a:lstStyle/>
          <a:p>
            <a:pPr marL="342900" indent="-342900">
              <a:spcAft>
                <a:spcPts val="600"/>
              </a:spcAft>
              <a:buSzPct val="80000"/>
              <a:buFont typeface="Wingdings" panose="05000000000000000000" pitchFamily="2" charset="2"/>
              <a:buChar char="p"/>
            </a:pPr>
            <a:r>
              <a:rPr lang="en-US" altLang="zh-CN" sz="2400" dirty="0">
                <a:latin typeface="Arial" panose="020B0604020202020204" pitchFamily="34" charset="0"/>
                <a:cs typeface="Arial" panose="020B0604020202020204" pitchFamily="34" charset="0"/>
              </a:rPr>
              <a:t>Proposed and developed for HERA and LEP in mid-80’s</a:t>
            </a:r>
          </a:p>
          <a:p>
            <a:pPr marL="342900" indent="-342900">
              <a:spcAft>
                <a:spcPts val="600"/>
              </a:spcAft>
              <a:buSzPct val="80000"/>
              <a:buFont typeface="Wingdings" panose="05000000000000000000" pitchFamily="2" charset="2"/>
              <a:buChar char="p"/>
            </a:pPr>
            <a:r>
              <a:rPr lang="en-US" altLang="zh-CN" sz="2400" dirty="0">
                <a:latin typeface="Arial" panose="020B0604020202020204" pitchFamily="34" charset="0"/>
                <a:cs typeface="Arial" panose="020B0604020202020204" pitchFamily="34" charset="0"/>
              </a:rPr>
              <a:t>LEP-type couplers were later adapted for SOLEIL and LHC cryomodules</a:t>
            </a:r>
          </a:p>
          <a:p>
            <a:pPr marL="342900" indent="-342900">
              <a:spcAft>
                <a:spcPts val="600"/>
              </a:spcAft>
              <a:buSzPct val="80000"/>
              <a:buFont typeface="Wingdings" panose="05000000000000000000" pitchFamily="2" charset="2"/>
              <a:buChar char="p"/>
            </a:pPr>
            <a:r>
              <a:rPr lang="en-US" altLang="zh-CN" sz="2400" dirty="0">
                <a:latin typeface="Arial" panose="020B0604020202020204" pitchFamily="34" charset="0"/>
                <a:cs typeface="Arial" panose="020B0604020202020204" pitchFamily="34" charset="0"/>
              </a:rPr>
              <a:t>TESLA HOM couplers were derived from HERA couplers with a simplified RF design due to moderate damping requirements (</a:t>
            </a:r>
            <a:r>
              <a:rPr lang="en-US" altLang="zh-CN" sz="2400" dirty="0">
                <a:solidFill>
                  <a:srgbClr val="0000FF"/>
                </a:solidFill>
                <a:latin typeface="Arial" panose="020B0604020202020204" pitchFamily="34" charset="0"/>
                <a:cs typeface="Arial" panose="020B0604020202020204" pitchFamily="34" charset="0"/>
              </a:rPr>
              <a:t>Q</a:t>
            </a:r>
            <a:r>
              <a:rPr lang="en-US" altLang="zh-CN" sz="2400" baseline="-25000" dirty="0">
                <a:solidFill>
                  <a:srgbClr val="0000FF"/>
                </a:solidFill>
                <a:latin typeface="Arial" panose="020B0604020202020204" pitchFamily="34" charset="0"/>
                <a:cs typeface="Arial" panose="020B0604020202020204" pitchFamily="34" charset="0"/>
              </a:rPr>
              <a:t>HOM</a:t>
            </a:r>
            <a:r>
              <a:rPr lang="en-US" altLang="zh-CN" sz="2400" dirty="0">
                <a:solidFill>
                  <a:srgbClr val="0000FF"/>
                </a:solidFill>
                <a:latin typeface="Arial" panose="020B0604020202020204" pitchFamily="34" charset="0"/>
                <a:cs typeface="Arial" panose="020B0604020202020204" pitchFamily="34" charset="0"/>
              </a:rPr>
              <a:t> ~ 10</a:t>
            </a:r>
            <a:r>
              <a:rPr lang="en-US" altLang="zh-CN" sz="2400" baseline="30000" dirty="0">
                <a:solidFill>
                  <a:srgbClr val="0000FF"/>
                </a:solidFill>
                <a:latin typeface="Arial" panose="020B0604020202020204" pitchFamily="34" charset="0"/>
                <a:cs typeface="Arial" panose="020B0604020202020204" pitchFamily="34" charset="0"/>
              </a:rPr>
              <a:t>5</a:t>
            </a:r>
            <a:r>
              <a:rPr lang="en-US" altLang="zh-CN" sz="2400" dirty="0">
                <a:latin typeface="Arial" panose="020B0604020202020204" pitchFamily="34" charset="0"/>
                <a:cs typeface="Arial" panose="020B0604020202020204" pitchFamily="34" charset="0"/>
              </a:rPr>
              <a:t>)</a:t>
            </a:r>
          </a:p>
          <a:p>
            <a:pPr marL="342900" indent="-342900">
              <a:spcAft>
                <a:spcPts val="600"/>
              </a:spcAft>
              <a:buSzPct val="80000"/>
              <a:buFont typeface="Wingdings" panose="05000000000000000000" pitchFamily="2" charset="2"/>
              <a:buChar char="p"/>
            </a:pPr>
            <a:r>
              <a:rPr lang="en-US" altLang="zh-CN" sz="2400" dirty="0">
                <a:latin typeface="Arial" panose="020B0604020202020204" pitchFamily="34" charset="0"/>
                <a:cs typeface="Arial" panose="020B0604020202020204" pitchFamily="34" charset="0"/>
              </a:rPr>
              <a:t>Later scaled for use at SNS (805MHz), Fermilab (3.9GHz) and 12GeV CEBAF upgrade (1.5GHz) cryomodules though there were some difficulties</a:t>
            </a:r>
          </a:p>
        </p:txBody>
      </p:sp>
    </p:spTree>
    <p:extLst>
      <p:ext uri="{BB962C8B-B14F-4D97-AF65-F5344CB8AC3E}">
        <p14:creationId xmlns:p14="http://schemas.microsoft.com/office/powerpoint/2010/main" val="59094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731F4A-802B-F7E1-D215-94DD513018D4}"/>
              </a:ext>
            </a:extLst>
          </p:cNvPr>
          <p:cNvSpPr>
            <a:spLocks noGrp="1"/>
          </p:cNvSpPr>
          <p:nvPr>
            <p:ph type="title"/>
          </p:nvPr>
        </p:nvSpPr>
        <p:spPr/>
        <p:txBody>
          <a:bodyPr/>
          <a:lstStyle/>
          <a:p>
            <a:r>
              <a:rPr lang="en-US" altLang="zh-CN" sz="4000" b="1" dirty="0">
                <a:latin typeface="微软雅黑" panose="020B0503020204020204" pitchFamily="34" charset="-122"/>
                <a:ea typeface="微软雅黑" panose="020B0503020204020204" pitchFamily="34" charset="-122"/>
              </a:rPr>
              <a:t>LEP/LHC HOM couplers</a:t>
            </a:r>
            <a:endParaRPr lang="zh-CN" altLang="en-US" dirty="0"/>
          </a:p>
        </p:txBody>
      </p:sp>
      <p:sp>
        <p:nvSpPr>
          <p:cNvPr id="3" name="内容占位符 2">
            <a:extLst>
              <a:ext uri="{FF2B5EF4-FFF2-40B4-BE49-F238E27FC236}">
                <a16:creationId xmlns:a16="http://schemas.microsoft.com/office/drawing/2014/main" id="{7AD3B4AA-C055-9162-654D-4BE21711AA1F}"/>
              </a:ext>
            </a:extLst>
          </p:cNvPr>
          <p:cNvSpPr>
            <a:spLocks noGrp="1"/>
          </p:cNvSpPr>
          <p:nvPr>
            <p:ph idx="1"/>
          </p:nvPr>
        </p:nvSpPr>
        <p:spPr/>
        <p:txBody>
          <a:bodyPr>
            <a:normAutofit/>
          </a:bodyPr>
          <a:lstStyle/>
          <a:p>
            <a:r>
              <a:rPr lang="en-US" altLang="zh-CN" sz="2000" dirty="0">
                <a:solidFill>
                  <a:srgbClr val="0000FF"/>
                </a:solidFill>
              </a:rPr>
              <a:t>LEP2 (352 MHz) </a:t>
            </a:r>
            <a:r>
              <a:rPr lang="en-US" altLang="zh-CN" sz="2000" dirty="0"/>
              <a:t>cavities had two “hook” type couplers, where </a:t>
            </a:r>
            <a:r>
              <a:rPr lang="en-US" altLang="zh-CN" sz="2000" dirty="0">
                <a:solidFill>
                  <a:srgbClr val="3781F9"/>
                </a:solidFill>
              </a:rPr>
              <a:t>the hook was filled with liquid helium for cooling</a:t>
            </a:r>
          </a:p>
          <a:p>
            <a:r>
              <a:rPr lang="en-US" altLang="zh-CN" sz="2000" dirty="0"/>
              <a:t>The notch filter can be adjusted after installation</a:t>
            </a:r>
          </a:p>
          <a:p>
            <a:r>
              <a:rPr lang="en-US" altLang="zh-CN" sz="2000" dirty="0"/>
              <a:t>In addition to LEP2 dipole mode couplers, </a:t>
            </a:r>
            <a:r>
              <a:rPr lang="en-US" altLang="zh-CN" sz="2000" dirty="0">
                <a:solidFill>
                  <a:srgbClr val="0000FF"/>
                </a:solidFill>
              </a:rPr>
              <a:t>LHC (400 MHz) </a:t>
            </a:r>
            <a:r>
              <a:rPr lang="en-US" altLang="zh-CN" sz="2000" dirty="0"/>
              <a:t>cavities have broadband couplers</a:t>
            </a:r>
          </a:p>
          <a:p>
            <a:r>
              <a:rPr lang="en-US" altLang="zh-CN" sz="2000" dirty="0"/>
              <a:t>LHC had four couplers per cavity: two narrow band couplers &amp; two broadband couplers</a:t>
            </a:r>
          </a:p>
          <a:p>
            <a:r>
              <a:rPr lang="en-US" altLang="zh-CN" sz="2000" dirty="0">
                <a:solidFill>
                  <a:srgbClr val="0000FF"/>
                </a:solidFill>
              </a:rPr>
              <a:t>Max power test for LEPII coupler is 850 W, and 600 W for LHC coupler</a:t>
            </a:r>
          </a:p>
          <a:p>
            <a:endParaRPr lang="zh-CN" altLang="en-US" sz="2000" dirty="0"/>
          </a:p>
        </p:txBody>
      </p:sp>
      <p:sp>
        <p:nvSpPr>
          <p:cNvPr id="4" name="灯片编号占位符 3">
            <a:extLst>
              <a:ext uri="{FF2B5EF4-FFF2-40B4-BE49-F238E27FC236}">
                <a16:creationId xmlns:a16="http://schemas.microsoft.com/office/drawing/2014/main" id="{8FAF7673-3F1F-9DCD-B6B0-0611390CC67A}"/>
              </a:ext>
            </a:extLst>
          </p:cNvPr>
          <p:cNvSpPr>
            <a:spLocks noGrp="1"/>
          </p:cNvSpPr>
          <p:nvPr>
            <p:ph type="sldNum" sz="quarter" idx="12"/>
          </p:nvPr>
        </p:nvSpPr>
        <p:spPr/>
        <p:txBody>
          <a:bodyPr/>
          <a:lstStyle/>
          <a:p>
            <a:fld id="{D5A72B31-0928-4967-9D3E-CC3B7F87A416}" type="slidenum">
              <a:rPr lang="zh-CN" altLang="en-US" smtClean="0"/>
              <a:t>11</a:t>
            </a:fld>
            <a:endParaRPr lang="zh-CN" altLang="en-US"/>
          </a:p>
        </p:txBody>
      </p:sp>
      <p:pic>
        <p:nvPicPr>
          <p:cNvPr id="5" name="Picture 7">
            <a:extLst>
              <a:ext uri="{FF2B5EF4-FFF2-40B4-BE49-F238E27FC236}">
                <a16:creationId xmlns:a16="http://schemas.microsoft.com/office/drawing/2014/main" id="{BC8D7077-1F8A-7E08-AB8C-2702D9525E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8"/>
          <a:stretch/>
        </p:blipFill>
        <p:spPr bwMode="auto">
          <a:xfrm>
            <a:off x="8599318" y="3617705"/>
            <a:ext cx="2369287" cy="200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a:extLst>
              <a:ext uri="{FF2B5EF4-FFF2-40B4-BE49-F238E27FC236}">
                <a16:creationId xmlns:a16="http://schemas.microsoft.com/office/drawing/2014/main" id="{FB0820CF-E23B-14D0-E2C4-F38100DE875A}"/>
              </a:ext>
            </a:extLst>
          </p:cNvPr>
          <p:cNvPicPr>
            <a:picLocks noChangeAspect="1"/>
          </p:cNvPicPr>
          <p:nvPr/>
        </p:nvPicPr>
        <p:blipFill>
          <a:blip r:embed="rId3"/>
          <a:stretch>
            <a:fillRect/>
          </a:stretch>
        </p:blipFill>
        <p:spPr>
          <a:xfrm>
            <a:off x="713107" y="3469258"/>
            <a:ext cx="2448272" cy="2439120"/>
          </a:xfrm>
          <a:prstGeom prst="rect">
            <a:avLst/>
          </a:prstGeom>
        </p:spPr>
      </p:pic>
      <p:pic>
        <p:nvPicPr>
          <p:cNvPr id="7" name="图片 6">
            <a:extLst>
              <a:ext uri="{FF2B5EF4-FFF2-40B4-BE49-F238E27FC236}">
                <a16:creationId xmlns:a16="http://schemas.microsoft.com/office/drawing/2014/main" id="{59822FBE-FA91-8985-D5DA-D4317B9A95F5}"/>
              </a:ext>
            </a:extLst>
          </p:cNvPr>
          <p:cNvPicPr>
            <a:picLocks noChangeAspect="1"/>
          </p:cNvPicPr>
          <p:nvPr/>
        </p:nvPicPr>
        <p:blipFill>
          <a:blip r:embed="rId4"/>
          <a:stretch>
            <a:fillRect/>
          </a:stretch>
        </p:blipFill>
        <p:spPr>
          <a:xfrm>
            <a:off x="3890903" y="3541333"/>
            <a:ext cx="4017612" cy="2316681"/>
          </a:xfrm>
          <a:prstGeom prst="rect">
            <a:avLst/>
          </a:prstGeom>
        </p:spPr>
      </p:pic>
      <p:sp>
        <p:nvSpPr>
          <p:cNvPr id="8" name="文本框 7">
            <a:extLst>
              <a:ext uri="{FF2B5EF4-FFF2-40B4-BE49-F238E27FC236}">
                <a16:creationId xmlns:a16="http://schemas.microsoft.com/office/drawing/2014/main" id="{F38FA95C-48AB-4D9E-0F56-4E8D607D4005}"/>
              </a:ext>
            </a:extLst>
          </p:cNvPr>
          <p:cNvSpPr txBox="1"/>
          <p:nvPr/>
        </p:nvSpPr>
        <p:spPr>
          <a:xfrm>
            <a:off x="836126" y="5769000"/>
            <a:ext cx="2448272" cy="369332"/>
          </a:xfrm>
          <a:prstGeom prst="rect">
            <a:avLst/>
          </a:prstGeom>
          <a:noFill/>
        </p:spPr>
        <p:txBody>
          <a:bodyPr wrap="square" rtlCol="0">
            <a:spAutoFit/>
          </a:bodyPr>
          <a:lstStyle/>
          <a:p>
            <a:r>
              <a:rPr lang="en-US" altLang="zh-CN" dirty="0">
                <a:solidFill>
                  <a:srgbClr val="3781F9"/>
                </a:solidFill>
                <a:latin typeface="Arial" panose="020B0604020202020204" pitchFamily="34" charset="0"/>
                <a:cs typeface="Arial" panose="020B0604020202020204" pitchFamily="34" charset="0"/>
              </a:rPr>
              <a:t>LEPII </a:t>
            </a:r>
            <a:r>
              <a:rPr lang="en-US" altLang="zh-CN" i="1" dirty="0" err="1">
                <a:solidFill>
                  <a:srgbClr val="3781F9"/>
                </a:solidFill>
                <a:latin typeface="Arial" panose="020B0604020202020204" pitchFamily="34" charset="0"/>
                <a:cs typeface="Arial" panose="020B0604020202020204" pitchFamily="34" charset="0"/>
              </a:rPr>
              <a:t>Q</a:t>
            </a:r>
            <a:r>
              <a:rPr lang="en-US" altLang="zh-CN" dirty="0" err="1">
                <a:solidFill>
                  <a:srgbClr val="3781F9"/>
                </a:solidFill>
                <a:latin typeface="Arial" panose="020B0604020202020204" pitchFamily="34" charset="0"/>
                <a:cs typeface="Arial" panose="020B0604020202020204" pitchFamily="34" charset="0"/>
              </a:rPr>
              <a:t>e</a:t>
            </a:r>
            <a:r>
              <a:rPr lang="en-US" altLang="zh-CN" dirty="0">
                <a:solidFill>
                  <a:srgbClr val="3781F9"/>
                </a:solidFill>
                <a:latin typeface="Arial" panose="020B0604020202020204" pitchFamily="34" charset="0"/>
                <a:cs typeface="Arial" panose="020B0604020202020204" pitchFamily="34" charset="0"/>
              </a:rPr>
              <a:t>: 10</a:t>
            </a:r>
            <a:r>
              <a:rPr lang="en-US" altLang="zh-CN" baseline="30000" dirty="0">
                <a:solidFill>
                  <a:srgbClr val="3781F9"/>
                </a:solidFill>
                <a:latin typeface="Arial" panose="020B0604020202020204" pitchFamily="34" charset="0"/>
                <a:cs typeface="Arial" panose="020B0604020202020204" pitchFamily="34" charset="0"/>
              </a:rPr>
              <a:t>3</a:t>
            </a:r>
            <a:r>
              <a:rPr lang="en-US" altLang="zh-CN" dirty="0">
                <a:solidFill>
                  <a:srgbClr val="3781F9"/>
                </a:solidFill>
                <a:latin typeface="Arial" panose="020B0604020202020204" pitchFamily="34" charset="0"/>
                <a:cs typeface="Arial" panose="020B0604020202020204" pitchFamily="34" charset="0"/>
              </a:rPr>
              <a:t>~10</a:t>
            </a:r>
            <a:r>
              <a:rPr lang="en-US" altLang="zh-CN" baseline="30000" dirty="0">
                <a:solidFill>
                  <a:srgbClr val="3781F9"/>
                </a:solidFill>
                <a:latin typeface="Arial" panose="020B0604020202020204" pitchFamily="34" charset="0"/>
                <a:cs typeface="Arial" panose="020B0604020202020204" pitchFamily="34" charset="0"/>
              </a:rPr>
              <a:t>4</a:t>
            </a:r>
            <a:endParaRPr lang="zh-CN" altLang="en-US" baseline="30000" dirty="0">
              <a:solidFill>
                <a:srgbClr val="3781F9"/>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6CBA247A-ED06-8BB1-AF46-FD6EC1985546}"/>
              </a:ext>
            </a:extLst>
          </p:cNvPr>
          <p:cNvSpPr txBox="1"/>
          <p:nvPr/>
        </p:nvSpPr>
        <p:spPr>
          <a:xfrm>
            <a:off x="8844503" y="5691667"/>
            <a:ext cx="2448272" cy="369332"/>
          </a:xfrm>
          <a:prstGeom prst="rect">
            <a:avLst/>
          </a:prstGeom>
          <a:noFill/>
        </p:spPr>
        <p:txBody>
          <a:bodyPr wrap="square" rtlCol="0">
            <a:spAutoFit/>
          </a:bodyPr>
          <a:lstStyle/>
          <a:p>
            <a:r>
              <a:rPr lang="en-US" altLang="zh-CN" dirty="0">
                <a:solidFill>
                  <a:srgbClr val="3781F9"/>
                </a:solidFill>
                <a:latin typeface="Arial" panose="020B0604020202020204" pitchFamily="34" charset="0"/>
                <a:cs typeface="Arial" panose="020B0604020202020204" pitchFamily="34" charset="0"/>
              </a:rPr>
              <a:t>LHC </a:t>
            </a:r>
            <a:r>
              <a:rPr lang="en-US" altLang="zh-CN" i="1" dirty="0" err="1">
                <a:solidFill>
                  <a:srgbClr val="3781F9"/>
                </a:solidFill>
                <a:latin typeface="Arial" panose="020B0604020202020204" pitchFamily="34" charset="0"/>
                <a:cs typeface="Arial" panose="020B0604020202020204" pitchFamily="34" charset="0"/>
              </a:rPr>
              <a:t>Q</a:t>
            </a:r>
            <a:r>
              <a:rPr lang="en-US" altLang="zh-CN" dirty="0" err="1">
                <a:solidFill>
                  <a:srgbClr val="3781F9"/>
                </a:solidFill>
                <a:latin typeface="Arial" panose="020B0604020202020204" pitchFamily="34" charset="0"/>
                <a:cs typeface="Arial" panose="020B0604020202020204" pitchFamily="34" charset="0"/>
              </a:rPr>
              <a:t>e</a:t>
            </a:r>
            <a:r>
              <a:rPr lang="en-US" altLang="zh-CN" dirty="0">
                <a:solidFill>
                  <a:srgbClr val="3781F9"/>
                </a:solidFill>
                <a:latin typeface="Arial" panose="020B0604020202020204" pitchFamily="34" charset="0"/>
                <a:cs typeface="Arial" panose="020B0604020202020204" pitchFamily="34" charset="0"/>
              </a:rPr>
              <a:t>: 10</a:t>
            </a:r>
            <a:r>
              <a:rPr lang="en-US" altLang="zh-CN" baseline="30000" dirty="0">
                <a:solidFill>
                  <a:srgbClr val="3781F9"/>
                </a:solidFill>
                <a:latin typeface="Arial" panose="020B0604020202020204" pitchFamily="34" charset="0"/>
                <a:cs typeface="Arial" panose="020B0604020202020204" pitchFamily="34" charset="0"/>
              </a:rPr>
              <a:t>2</a:t>
            </a:r>
            <a:r>
              <a:rPr lang="en-US" altLang="zh-CN" dirty="0">
                <a:solidFill>
                  <a:srgbClr val="3781F9"/>
                </a:solidFill>
                <a:latin typeface="Arial" panose="020B0604020202020204" pitchFamily="34" charset="0"/>
                <a:cs typeface="Arial" panose="020B0604020202020204" pitchFamily="34" charset="0"/>
              </a:rPr>
              <a:t>~10</a:t>
            </a:r>
            <a:r>
              <a:rPr lang="en-US" altLang="zh-CN" baseline="30000" dirty="0">
                <a:solidFill>
                  <a:srgbClr val="3781F9"/>
                </a:solidFill>
                <a:latin typeface="Arial" panose="020B0604020202020204" pitchFamily="34" charset="0"/>
                <a:cs typeface="Arial" panose="020B0604020202020204" pitchFamily="34" charset="0"/>
              </a:rPr>
              <a:t>3</a:t>
            </a:r>
            <a:endParaRPr lang="zh-CN" altLang="en-US" baseline="30000" dirty="0">
              <a:solidFill>
                <a:srgbClr val="3781F9"/>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78C218D4-E2C5-9FA4-B47F-DD666CB26955}"/>
              </a:ext>
            </a:extLst>
          </p:cNvPr>
          <p:cNvSpPr txBox="1"/>
          <p:nvPr/>
        </p:nvSpPr>
        <p:spPr>
          <a:xfrm>
            <a:off x="3692731" y="5818442"/>
            <a:ext cx="5214873" cy="338554"/>
          </a:xfrm>
          <a:prstGeom prst="rect">
            <a:avLst/>
          </a:prstGeom>
          <a:noFill/>
        </p:spPr>
        <p:txBody>
          <a:bodyPr wrap="square" rtlCol="0">
            <a:spAutoFit/>
          </a:bodyPr>
          <a:lstStyle/>
          <a:p>
            <a:r>
              <a:rPr lang="en-US" altLang="zh-CN" sz="1600" dirty="0">
                <a:latin typeface="等线" panose="02010600030101010101" pitchFamily="2" charset="-122"/>
                <a:ea typeface="等线" panose="02010600030101010101" pitchFamily="2" charset="-122"/>
              </a:rPr>
              <a:t>E. </a:t>
            </a:r>
            <a:r>
              <a:rPr lang="en-US" altLang="zh-CN" sz="1600" dirty="0" err="1">
                <a:latin typeface="等线" panose="02010600030101010101" pitchFamily="2" charset="-122"/>
                <a:ea typeface="等线" panose="02010600030101010101" pitchFamily="2" charset="-122"/>
              </a:rPr>
              <a:t>Haebel</a:t>
            </a:r>
            <a:r>
              <a:rPr lang="en-US" altLang="zh-CN" sz="1600" dirty="0">
                <a:latin typeface="等线" panose="02010600030101010101" pitchFamily="2" charset="-122"/>
                <a:ea typeface="等线" panose="02010600030101010101" pitchFamily="2" charset="-122"/>
              </a:rPr>
              <a:t> </a:t>
            </a:r>
            <a:r>
              <a:rPr lang="en-US" altLang="zh-CN" sz="1600" i="1" dirty="0">
                <a:latin typeface="等线" panose="02010600030101010101" pitchFamily="2" charset="-122"/>
                <a:ea typeface="等线" panose="02010600030101010101" pitchFamily="2" charset="-122"/>
              </a:rPr>
              <a:t>et al.</a:t>
            </a:r>
            <a:r>
              <a:rPr lang="en-US" altLang="zh-CN" sz="1600" dirty="0">
                <a:latin typeface="等线" panose="02010600030101010101" pitchFamily="2" charset="-122"/>
                <a:ea typeface="等线" panose="02010600030101010101" pitchFamily="2" charset="-122"/>
              </a:rPr>
              <a:t>, </a:t>
            </a:r>
            <a:r>
              <a:rPr lang="en-US" altLang="zh-CN" sz="1600" i="1" dirty="0">
                <a:latin typeface="等线" panose="02010600030101010101" pitchFamily="2" charset="-122"/>
                <a:ea typeface="等线" panose="02010600030101010101" pitchFamily="2" charset="-122"/>
              </a:rPr>
              <a:t>SRF1997</a:t>
            </a:r>
            <a:r>
              <a:rPr lang="en-US" altLang="zh-CN" sz="1600" dirty="0">
                <a:latin typeface="等线" panose="02010600030101010101" pitchFamily="2" charset="-122"/>
                <a:ea typeface="等线" panose="02010600030101010101" pitchFamily="2" charset="-122"/>
              </a:rPr>
              <a:t>, SRF97C33.</a:t>
            </a:r>
            <a:endParaRPr lang="zh-CN" altLang="en-US" sz="16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74229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932A82-90F4-15FA-445C-6ECC116E458F}"/>
              </a:ext>
            </a:extLst>
          </p:cNvPr>
          <p:cNvSpPr>
            <a:spLocks noGrp="1"/>
          </p:cNvSpPr>
          <p:nvPr>
            <p:ph type="title"/>
          </p:nvPr>
        </p:nvSpPr>
        <p:spPr/>
        <p:txBody>
          <a:bodyPr/>
          <a:lstStyle/>
          <a:p>
            <a:r>
              <a:rPr lang="en-US" altLang="zh-CN" sz="4000" b="1" dirty="0">
                <a:latin typeface="微软雅黑" panose="020B0503020204020204" pitchFamily="34" charset="-122"/>
                <a:ea typeface="微软雅黑" panose="020B0503020204020204" pitchFamily="34" charset="-122"/>
              </a:rPr>
              <a:t>SOLEIL HOM couplers</a:t>
            </a:r>
            <a:endParaRPr lang="zh-CN" altLang="en-US" dirty="0"/>
          </a:p>
        </p:txBody>
      </p:sp>
      <p:sp>
        <p:nvSpPr>
          <p:cNvPr id="4" name="灯片编号占位符 3">
            <a:extLst>
              <a:ext uri="{FF2B5EF4-FFF2-40B4-BE49-F238E27FC236}">
                <a16:creationId xmlns:a16="http://schemas.microsoft.com/office/drawing/2014/main" id="{8509BCD7-D018-A378-0C10-C69EC92B4437}"/>
              </a:ext>
            </a:extLst>
          </p:cNvPr>
          <p:cNvSpPr>
            <a:spLocks noGrp="1"/>
          </p:cNvSpPr>
          <p:nvPr>
            <p:ph type="sldNum" sz="quarter" idx="12"/>
          </p:nvPr>
        </p:nvSpPr>
        <p:spPr/>
        <p:txBody>
          <a:bodyPr/>
          <a:lstStyle/>
          <a:p>
            <a:fld id="{D5A72B31-0928-4967-9D3E-CC3B7F87A416}" type="slidenum">
              <a:rPr lang="zh-CN" altLang="en-US" smtClean="0"/>
              <a:t>12</a:t>
            </a:fld>
            <a:endParaRPr lang="zh-CN" altLang="en-US"/>
          </a:p>
        </p:txBody>
      </p:sp>
      <p:pic>
        <p:nvPicPr>
          <p:cNvPr id="5" name="Picture 10">
            <a:extLst>
              <a:ext uri="{FF2B5EF4-FFF2-40B4-BE49-F238E27FC236}">
                <a16:creationId xmlns:a16="http://schemas.microsoft.com/office/drawing/2014/main" id="{58ED71A7-3D22-A51A-78AC-9DC48F17A8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0969" y="4242593"/>
            <a:ext cx="1713333" cy="183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 11">
            <a:extLst>
              <a:ext uri="{FF2B5EF4-FFF2-40B4-BE49-F238E27FC236}">
                <a16:creationId xmlns:a16="http://schemas.microsoft.com/office/drawing/2014/main" id="{A90566B7-6DEF-C0DF-91EF-38F527905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8832" y="1817013"/>
            <a:ext cx="2745170" cy="20647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Text Box 12">
            <a:extLst>
              <a:ext uri="{FF2B5EF4-FFF2-40B4-BE49-F238E27FC236}">
                <a16:creationId xmlns:a16="http://schemas.microsoft.com/office/drawing/2014/main" id="{B91D6210-942A-4F9B-5A69-E8313E00F76C}"/>
              </a:ext>
            </a:extLst>
          </p:cNvPr>
          <p:cNvSpPr txBox="1">
            <a:spLocks noChangeArrowheads="1"/>
          </p:cNvSpPr>
          <p:nvPr/>
        </p:nvSpPr>
        <p:spPr bwMode="auto">
          <a:xfrm>
            <a:off x="8721582" y="1144808"/>
            <a:ext cx="291406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3781F9"/>
                </a:solidFill>
                <a:latin typeface="+mn-lt"/>
              </a:rPr>
              <a:t>What the beam sees passing </a:t>
            </a:r>
          </a:p>
          <a:p>
            <a:pPr algn="ctr"/>
            <a:r>
              <a:rPr lang="en-US" dirty="0">
                <a:solidFill>
                  <a:srgbClr val="3781F9"/>
                </a:solidFill>
                <a:latin typeface="+mn-lt"/>
              </a:rPr>
              <a:t>through the SOLEIL module</a:t>
            </a:r>
          </a:p>
        </p:txBody>
      </p:sp>
      <p:sp>
        <p:nvSpPr>
          <p:cNvPr id="8" name="Rectangle 14">
            <a:extLst>
              <a:ext uri="{FF2B5EF4-FFF2-40B4-BE49-F238E27FC236}">
                <a16:creationId xmlns:a16="http://schemas.microsoft.com/office/drawing/2014/main" id="{A7089C2E-0992-29FE-2790-DE3991CC4A67}"/>
              </a:ext>
            </a:extLst>
          </p:cNvPr>
          <p:cNvSpPr>
            <a:spLocks noChangeArrowheads="1"/>
          </p:cNvSpPr>
          <p:nvPr/>
        </p:nvSpPr>
        <p:spPr bwMode="auto">
          <a:xfrm>
            <a:off x="8885818" y="3907630"/>
            <a:ext cx="2585596" cy="334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40000"/>
              </a:spcBef>
              <a:buFont typeface="Wingdings" charset="0"/>
              <a:buNone/>
            </a:pPr>
            <a:r>
              <a:rPr lang="en-US" dirty="0">
                <a:solidFill>
                  <a:srgbClr val="3781F9"/>
                </a:solidFill>
                <a:latin typeface="+mn-lt"/>
              </a:rPr>
              <a:t>SOLEIL HOM coupler</a:t>
            </a:r>
          </a:p>
        </p:txBody>
      </p:sp>
      <p:pic>
        <p:nvPicPr>
          <p:cNvPr id="9" name="Picture 18">
            <a:extLst>
              <a:ext uri="{FF2B5EF4-FFF2-40B4-BE49-F238E27FC236}">
                <a16:creationId xmlns:a16="http://schemas.microsoft.com/office/drawing/2014/main" id="{9864D39C-359F-4DE7-3688-706F45EBAFAC}"/>
              </a:ext>
            </a:extLst>
          </p:cNvPr>
          <p:cNvPicPr>
            <a:picLocks noChangeAspect="1"/>
          </p:cNvPicPr>
          <p:nvPr/>
        </p:nvPicPr>
        <p:blipFill>
          <a:blip r:embed="rId4"/>
          <a:stretch>
            <a:fillRect/>
          </a:stretch>
        </p:blipFill>
        <p:spPr>
          <a:xfrm>
            <a:off x="1329584" y="2535110"/>
            <a:ext cx="4909106" cy="3203405"/>
          </a:xfrm>
          <a:prstGeom prst="rect">
            <a:avLst/>
          </a:prstGeom>
        </p:spPr>
      </p:pic>
      <p:sp>
        <p:nvSpPr>
          <p:cNvPr id="10" name="Rectangle 13">
            <a:extLst>
              <a:ext uri="{FF2B5EF4-FFF2-40B4-BE49-F238E27FC236}">
                <a16:creationId xmlns:a16="http://schemas.microsoft.com/office/drawing/2014/main" id="{5D0A8790-63CB-90AF-BD89-B749A808278E}"/>
              </a:ext>
            </a:extLst>
          </p:cNvPr>
          <p:cNvSpPr>
            <a:spLocks noChangeArrowheads="1"/>
          </p:cNvSpPr>
          <p:nvPr/>
        </p:nvSpPr>
        <p:spPr bwMode="auto">
          <a:xfrm>
            <a:off x="1207698" y="5788263"/>
            <a:ext cx="4624909" cy="3464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40000"/>
              </a:spcBef>
              <a:buFont typeface="Wingdings" charset="0"/>
              <a:buNone/>
            </a:pPr>
            <a:r>
              <a:rPr lang="en-US" dirty="0">
                <a:solidFill>
                  <a:srgbClr val="3781F9"/>
                </a:solidFill>
                <a:latin typeface="+mn-lt"/>
              </a:rPr>
              <a:t>SOLEIL </a:t>
            </a:r>
            <a:r>
              <a:rPr lang="en-US" dirty="0" err="1">
                <a:solidFill>
                  <a:srgbClr val="3781F9"/>
                </a:solidFill>
                <a:latin typeface="+mn-lt"/>
              </a:rPr>
              <a:t>cryomodule</a:t>
            </a:r>
            <a:endParaRPr lang="en-US" dirty="0">
              <a:solidFill>
                <a:srgbClr val="3781F9"/>
              </a:solidFill>
              <a:latin typeface="+mn-lt"/>
            </a:endParaRPr>
          </a:p>
        </p:txBody>
      </p:sp>
      <p:sp>
        <p:nvSpPr>
          <p:cNvPr id="11" name="矩形 10">
            <a:extLst>
              <a:ext uri="{FF2B5EF4-FFF2-40B4-BE49-F238E27FC236}">
                <a16:creationId xmlns:a16="http://schemas.microsoft.com/office/drawing/2014/main" id="{A7DBDC1F-6294-3053-6AB2-D1638A42D59A}"/>
              </a:ext>
            </a:extLst>
          </p:cNvPr>
          <p:cNvSpPr/>
          <p:nvPr/>
        </p:nvSpPr>
        <p:spPr>
          <a:xfrm>
            <a:off x="313395" y="1336119"/>
            <a:ext cx="7968891" cy="1261884"/>
          </a:xfrm>
          <a:prstGeom prst="rect">
            <a:avLst/>
          </a:prstGeom>
        </p:spPr>
        <p:txBody>
          <a:bodyPr wrap="square">
            <a:spAutoFit/>
          </a:bodyPr>
          <a:lstStyle/>
          <a:p>
            <a:pPr marL="342900" indent="-342900">
              <a:spcAft>
                <a:spcPts val="600"/>
              </a:spcAft>
              <a:buFont typeface="Wingdings" panose="05000000000000000000" pitchFamily="2" charset="2"/>
              <a:buChar char="p"/>
            </a:pPr>
            <a:r>
              <a:rPr lang="en-US" altLang="zh-CN" sz="2200" dirty="0">
                <a:latin typeface="Arial" panose="020B0604020202020204" pitchFamily="34" charset="0"/>
                <a:cs typeface="Arial" panose="020B0604020202020204" pitchFamily="34" charset="0"/>
              </a:rPr>
              <a:t>Two types of HOM couplers for dipole and monopole modes</a:t>
            </a:r>
          </a:p>
          <a:p>
            <a:pPr marL="342900" indent="-342900">
              <a:spcAft>
                <a:spcPts val="600"/>
              </a:spcAft>
              <a:buFont typeface="Wingdings" panose="05000000000000000000" pitchFamily="2" charset="2"/>
              <a:buChar char="p"/>
            </a:pPr>
            <a:r>
              <a:rPr lang="en-US" altLang="zh-CN" sz="2200" dirty="0">
                <a:latin typeface="Arial" panose="020B0604020202020204" pitchFamily="34" charset="0"/>
                <a:cs typeface="Arial" panose="020B0604020202020204" pitchFamily="34" charset="0"/>
              </a:rPr>
              <a:t>Much higher coupling factor than in LEP or TESLA cavities</a:t>
            </a:r>
          </a:p>
          <a:p>
            <a:pPr marL="342900" indent="-342900">
              <a:spcAft>
                <a:spcPts val="600"/>
              </a:spcAft>
              <a:buFont typeface="Wingdings" panose="05000000000000000000" pitchFamily="2" charset="2"/>
              <a:buChar char="p"/>
            </a:pPr>
            <a:r>
              <a:rPr lang="en-US" altLang="zh-CN" sz="2200" dirty="0">
                <a:solidFill>
                  <a:srgbClr val="0000FF"/>
                </a:solidFill>
                <a:latin typeface="Arial" panose="020B0604020202020204" pitchFamily="34" charset="0"/>
                <a:cs typeface="Arial" panose="020B0604020202020204" pitchFamily="34" charset="0"/>
              </a:rPr>
              <a:t>Observed in operation HOM power is just a few W</a:t>
            </a:r>
          </a:p>
        </p:txBody>
      </p:sp>
      <p:sp>
        <p:nvSpPr>
          <p:cNvPr id="12" name="文本框 11">
            <a:extLst>
              <a:ext uri="{FF2B5EF4-FFF2-40B4-BE49-F238E27FC236}">
                <a16:creationId xmlns:a16="http://schemas.microsoft.com/office/drawing/2014/main" id="{7020DE3D-B189-144F-07D4-67EF40C021E2}"/>
              </a:ext>
            </a:extLst>
          </p:cNvPr>
          <p:cNvSpPr txBox="1"/>
          <p:nvPr/>
        </p:nvSpPr>
        <p:spPr>
          <a:xfrm>
            <a:off x="4938862" y="5780715"/>
            <a:ext cx="4139532" cy="338554"/>
          </a:xfrm>
          <a:prstGeom prst="rect">
            <a:avLst/>
          </a:prstGeom>
          <a:noFill/>
        </p:spPr>
        <p:txBody>
          <a:bodyPr wrap="square" rtlCol="0">
            <a:spAutoFit/>
          </a:bodyPr>
          <a:lstStyle/>
          <a:p>
            <a:r>
              <a:rPr lang="en-US" altLang="zh-CN" sz="1600" dirty="0">
                <a:latin typeface="等线" panose="02010600030101010101" pitchFamily="2" charset="-122"/>
                <a:ea typeface="等线" panose="02010600030101010101" pitchFamily="2" charset="-122"/>
              </a:rPr>
              <a:t>C. Thomas-</a:t>
            </a:r>
            <a:r>
              <a:rPr lang="en-US" altLang="zh-CN" sz="1600" dirty="0" err="1">
                <a:latin typeface="等线" panose="02010600030101010101" pitchFamily="2" charset="-122"/>
                <a:ea typeface="等线" panose="02010600030101010101" pitchFamily="2" charset="-122"/>
              </a:rPr>
              <a:t>Madec</a:t>
            </a:r>
            <a:r>
              <a:rPr lang="en-US" altLang="zh-CN" sz="1600" dirty="0">
                <a:latin typeface="等线" panose="02010600030101010101" pitchFamily="2" charset="-122"/>
                <a:ea typeface="等线" panose="02010600030101010101" pitchFamily="2" charset="-122"/>
              </a:rPr>
              <a:t> </a:t>
            </a:r>
            <a:r>
              <a:rPr lang="en-US" altLang="zh-CN" sz="1600" i="1" dirty="0">
                <a:latin typeface="等线" panose="02010600030101010101" pitchFamily="2" charset="-122"/>
                <a:ea typeface="等线" panose="02010600030101010101" pitchFamily="2" charset="-122"/>
              </a:rPr>
              <a:t>et al.</a:t>
            </a:r>
            <a:r>
              <a:rPr lang="en-US" altLang="zh-CN" sz="1600" dirty="0">
                <a:latin typeface="等线" panose="02010600030101010101" pitchFamily="2" charset="-122"/>
                <a:ea typeface="等线" panose="02010600030101010101" pitchFamily="2" charset="-122"/>
              </a:rPr>
              <a:t>, </a:t>
            </a:r>
            <a:r>
              <a:rPr lang="en-US" altLang="zh-CN" sz="1600" i="1" dirty="0">
                <a:latin typeface="等线" panose="02010600030101010101" pitchFamily="2" charset="-122"/>
                <a:ea typeface="等线" panose="02010600030101010101" pitchFamily="2" charset="-122"/>
              </a:rPr>
              <a:t>SRF2005</a:t>
            </a:r>
            <a:r>
              <a:rPr lang="en-US" altLang="zh-CN" sz="1600" dirty="0">
                <a:latin typeface="等线" panose="02010600030101010101" pitchFamily="2" charset="-122"/>
                <a:ea typeface="等线" panose="02010600030101010101" pitchFamily="2" charset="-122"/>
              </a:rPr>
              <a:t>, THP45.</a:t>
            </a:r>
            <a:endParaRPr lang="zh-CN" altLang="en-US" sz="16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121469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BDA3E4-3AAF-C9EC-A6E2-33BCF5E72A5D}"/>
              </a:ext>
            </a:extLst>
          </p:cNvPr>
          <p:cNvSpPr>
            <a:spLocks noGrp="1"/>
          </p:cNvSpPr>
          <p:nvPr>
            <p:ph type="title"/>
          </p:nvPr>
        </p:nvSpPr>
        <p:spPr/>
        <p:txBody>
          <a:bodyPr/>
          <a:lstStyle/>
          <a:p>
            <a:r>
              <a:rPr lang="en-US" altLang="zh-CN" dirty="0"/>
              <a:t>HERA/TESLA HOM couplers</a:t>
            </a:r>
            <a:endParaRPr lang="zh-CN" altLang="en-US" dirty="0"/>
          </a:p>
        </p:txBody>
      </p:sp>
      <p:sp>
        <p:nvSpPr>
          <p:cNvPr id="3" name="内容占位符 2">
            <a:extLst>
              <a:ext uri="{FF2B5EF4-FFF2-40B4-BE49-F238E27FC236}">
                <a16:creationId xmlns:a16="http://schemas.microsoft.com/office/drawing/2014/main" id="{AAE55503-C1EB-A028-0128-B771E6A900BE}"/>
              </a:ext>
            </a:extLst>
          </p:cNvPr>
          <p:cNvSpPr>
            <a:spLocks noGrp="1"/>
          </p:cNvSpPr>
          <p:nvPr>
            <p:ph idx="1"/>
          </p:nvPr>
        </p:nvSpPr>
        <p:spPr/>
        <p:txBody>
          <a:bodyPr>
            <a:normAutofit/>
          </a:bodyPr>
          <a:lstStyle/>
          <a:p>
            <a:r>
              <a:rPr lang="en-US" altLang="zh-CN" sz="2000" dirty="0"/>
              <a:t>HERA: 500 MHz 4-cell cavity, 1 TM coupler &amp; 2 TE coupler for one cavity</a:t>
            </a:r>
          </a:p>
          <a:p>
            <a:r>
              <a:rPr lang="en-US" altLang="zh-CN" sz="2000" dirty="0">
                <a:solidFill>
                  <a:srgbClr val="3781F9"/>
                </a:solidFill>
              </a:rPr>
              <a:t>TESLA HOM couplers were derived from HERA couplers, and widely used, such as ILC, XFEL, LCLSII (Qe~10</a:t>
            </a:r>
            <a:r>
              <a:rPr lang="en-US" altLang="zh-CN" sz="2000" baseline="30000" dirty="0">
                <a:solidFill>
                  <a:srgbClr val="3781F9"/>
                </a:solidFill>
              </a:rPr>
              <a:t>5</a:t>
            </a:r>
            <a:r>
              <a:rPr lang="en-US" altLang="zh-CN" sz="2000" dirty="0">
                <a:solidFill>
                  <a:srgbClr val="3781F9"/>
                </a:solidFill>
              </a:rPr>
              <a:t>)</a:t>
            </a:r>
            <a:endParaRPr lang="en-US" altLang="zh-CN" sz="2000" dirty="0"/>
          </a:p>
          <a:p>
            <a:r>
              <a:rPr lang="en-US" altLang="zh-CN" sz="2000" dirty="0"/>
              <a:t>Scaled for SNS, </a:t>
            </a:r>
            <a:r>
              <a:rPr lang="en-US" altLang="zh-CN" sz="2000" dirty="0" err="1"/>
              <a:t>JLab</a:t>
            </a:r>
            <a:r>
              <a:rPr lang="en-US" altLang="zh-CN" sz="2000" dirty="0"/>
              <a:t> high gradient (HG) and low loss (LL) cavities</a:t>
            </a:r>
          </a:p>
          <a:p>
            <a:endParaRPr lang="zh-CN" altLang="en-US" sz="2000" dirty="0"/>
          </a:p>
        </p:txBody>
      </p:sp>
      <p:sp>
        <p:nvSpPr>
          <p:cNvPr id="4" name="灯片编号占位符 3">
            <a:extLst>
              <a:ext uri="{FF2B5EF4-FFF2-40B4-BE49-F238E27FC236}">
                <a16:creationId xmlns:a16="http://schemas.microsoft.com/office/drawing/2014/main" id="{D82CA686-23CE-02F4-70B3-F04EA6B57953}"/>
              </a:ext>
            </a:extLst>
          </p:cNvPr>
          <p:cNvSpPr>
            <a:spLocks noGrp="1"/>
          </p:cNvSpPr>
          <p:nvPr>
            <p:ph type="sldNum" sz="quarter" idx="12"/>
          </p:nvPr>
        </p:nvSpPr>
        <p:spPr/>
        <p:txBody>
          <a:bodyPr/>
          <a:lstStyle/>
          <a:p>
            <a:fld id="{D5A72B31-0928-4967-9D3E-CC3B7F87A416}" type="slidenum">
              <a:rPr lang="zh-CN" altLang="en-US" smtClean="0"/>
              <a:t>13</a:t>
            </a:fld>
            <a:endParaRPr lang="zh-CN" altLang="en-US"/>
          </a:p>
        </p:txBody>
      </p:sp>
      <p:pic>
        <p:nvPicPr>
          <p:cNvPr id="5" name="Picture 3">
            <a:extLst>
              <a:ext uri="{FF2B5EF4-FFF2-40B4-BE49-F238E27FC236}">
                <a16:creationId xmlns:a16="http://schemas.microsoft.com/office/drawing/2014/main" id="{C19022F2-BB41-0C4E-686A-B33D103F52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043" y="3865686"/>
            <a:ext cx="2696545" cy="207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2091AF04-F307-9EAA-EDD1-B6DCD80DC7B1}"/>
              </a:ext>
            </a:extLst>
          </p:cNvPr>
          <p:cNvPicPr>
            <a:picLocks noChangeAspect="1"/>
          </p:cNvPicPr>
          <p:nvPr/>
        </p:nvPicPr>
        <p:blipFill>
          <a:blip r:embed="rId3"/>
          <a:stretch>
            <a:fillRect/>
          </a:stretch>
        </p:blipFill>
        <p:spPr>
          <a:xfrm>
            <a:off x="4767532" y="3963624"/>
            <a:ext cx="5909094" cy="2030238"/>
          </a:xfrm>
          <a:prstGeom prst="rect">
            <a:avLst/>
          </a:prstGeom>
        </p:spPr>
      </p:pic>
      <p:pic>
        <p:nvPicPr>
          <p:cNvPr id="7" name="图片 6">
            <a:extLst>
              <a:ext uri="{FF2B5EF4-FFF2-40B4-BE49-F238E27FC236}">
                <a16:creationId xmlns:a16="http://schemas.microsoft.com/office/drawing/2014/main" id="{CE23BA02-A64B-2448-5DD3-05D262B02CF6}"/>
              </a:ext>
            </a:extLst>
          </p:cNvPr>
          <p:cNvPicPr>
            <a:picLocks noChangeAspect="1"/>
          </p:cNvPicPr>
          <p:nvPr/>
        </p:nvPicPr>
        <p:blipFill>
          <a:blip r:embed="rId4"/>
          <a:stretch>
            <a:fillRect/>
          </a:stretch>
        </p:blipFill>
        <p:spPr>
          <a:xfrm>
            <a:off x="3227985" y="2818907"/>
            <a:ext cx="5194745" cy="878575"/>
          </a:xfrm>
          <a:prstGeom prst="rect">
            <a:avLst/>
          </a:prstGeom>
        </p:spPr>
      </p:pic>
      <p:sp>
        <p:nvSpPr>
          <p:cNvPr id="8" name="文本框 7">
            <a:extLst>
              <a:ext uri="{FF2B5EF4-FFF2-40B4-BE49-F238E27FC236}">
                <a16:creationId xmlns:a16="http://schemas.microsoft.com/office/drawing/2014/main" id="{2D1DA3C1-58CC-7E28-6F9B-C2B15C437D6D}"/>
              </a:ext>
            </a:extLst>
          </p:cNvPr>
          <p:cNvSpPr txBox="1"/>
          <p:nvPr/>
        </p:nvSpPr>
        <p:spPr>
          <a:xfrm>
            <a:off x="7902677" y="2798699"/>
            <a:ext cx="1224136" cy="276999"/>
          </a:xfrm>
          <a:prstGeom prst="rect">
            <a:avLst/>
          </a:prstGeom>
          <a:noFill/>
        </p:spPr>
        <p:txBody>
          <a:bodyPr wrap="square" rtlCol="0">
            <a:spAutoFit/>
          </a:bodyPr>
          <a:lstStyle/>
          <a:p>
            <a:r>
              <a:rPr lang="en-US" altLang="zh-CN" sz="1200" dirty="0">
                <a:solidFill>
                  <a:srgbClr val="3781F9"/>
                </a:solidFill>
                <a:latin typeface="Arial" panose="020B0604020202020204" pitchFamily="34" charset="0"/>
                <a:cs typeface="Arial" panose="020B0604020202020204" pitchFamily="34" charset="0"/>
              </a:rPr>
              <a:t>HOM coupler</a:t>
            </a:r>
            <a:endParaRPr lang="zh-CN" altLang="en-US" sz="1200" dirty="0">
              <a:solidFill>
                <a:srgbClr val="3781F9"/>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A6FAE9AD-8268-18F9-81BF-BF836917CA13}"/>
              </a:ext>
            </a:extLst>
          </p:cNvPr>
          <p:cNvSpPr txBox="1"/>
          <p:nvPr/>
        </p:nvSpPr>
        <p:spPr>
          <a:xfrm>
            <a:off x="2783287" y="2746362"/>
            <a:ext cx="1224136" cy="276999"/>
          </a:xfrm>
          <a:prstGeom prst="rect">
            <a:avLst/>
          </a:prstGeom>
          <a:noFill/>
        </p:spPr>
        <p:txBody>
          <a:bodyPr wrap="square" rtlCol="0">
            <a:spAutoFit/>
          </a:bodyPr>
          <a:lstStyle/>
          <a:p>
            <a:r>
              <a:rPr lang="en-US" altLang="zh-CN" sz="1200" dirty="0">
                <a:solidFill>
                  <a:srgbClr val="3781F9"/>
                </a:solidFill>
                <a:latin typeface="Arial" panose="020B0604020202020204" pitchFamily="34" charset="0"/>
                <a:cs typeface="Arial" panose="020B0604020202020204" pitchFamily="34" charset="0"/>
              </a:rPr>
              <a:t>HOM coupler</a:t>
            </a:r>
            <a:endParaRPr lang="zh-CN" altLang="en-US" sz="1200" dirty="0">
              <a:solidFill>
                <a:srgbClr val="3781F9"/>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EAAD7F71-A324-36A2-41AB-6964ED773EA1}"/>
              </a:ext>
            </a:extLst>
          </p:cNvPr>
          <p:cNvSpPr/>
          <p:nvPr/>
        </p:nvSpPr>
        <p:spPr>
          <a:xfrm>
            <a:off x="4092081" y="3609488"/>
            <a:ext cx="4113370" cy="323165"/>
          </a:xfrm>
          <a:prstGeom prst="rect">
            <a:avLst/>
          </a:prstGeom>
        </p:spPr>
        <p:txBody>
          <a:bodyPr wrap="none">
            <a:spAutoFit/>
          </a:bodyPr>
          <a:lstStyle/>
          <a:p>
            <a:r>
              <a:rPr lang="en-US" altLang="zh-CN" sz="1500" dirty="0">
                <a:solidFill>
                  <a:srgbClr val="3781F9"/>
                </a:solidFill>
                <a:latin typeface="Arial" panose="020B0604020202020204" pitchFamily="34" charset="0"/>
                <a:cs typeface="Arial" panose="020B0604020202020204" pitchFamily="34" charset="0"/>
              </a:rPr>
              <a:t>1.3 GHz TESLA/ILC/XFEL/LCLS-II-type cavity</a:t>
            </a:r>
            <a:endParaRPr lang="zh-CN" altLang="en-US" sz="1500" dirty="0">
              <a:solidFill>
                <a:srgbClr val="3781F9"/>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CAD3CF7B-7D44-C39A-1005-2DF7CB91B771}"/>
              </a:ext>
            </a:extLst>
          </p:cNvPr>
          <p:cNvSpPr txBox="1"/>
          <p:nvPr/>
        </p:nvSpPr>
        <p:spPr>
          <a:xfrm>
            <a:off x="1181291" y="5876329"/>
            <a:ext cx="5987846" cy="338554"/>
          </a:xfrm>
          <a:prstGeom prst="rect">
            <a:avLst/>
          </a:prstGeom>
          <a:noFill/>
        </p:spPr>
        <p:txBody>
          <a:bodyPr wrap="square" rtlCol="0">
            <a:spAutoFit/>
          </a:bodyPr>
          <a:lstStyle/>
          <a:p>
            <a:r>
              <a:rPr lang="en-US" altLang="zh-CN" sz="1600" dirty="0">
                <a:latin typeface="等线" panose="02010600030101010101" pitchFamily="2" charset="-122"/>
                <a:ea typeface="等线" panose="02010600030101010101" pitchFamily="2" charset="-122"/>
              </a:rPr>
              <a:t>J. Sekutowicz, </a:t>
            </a:r>
            <a:r>
              <a:rPr lang="en-US" altLang="zh-CN" sz="1600" i="1" dirty="0">
                <a:latin typeface="等线" panose="02010600030101010101" pitchFamily="2" charset="-122"/>
                <a:ea typeface="等线" panose="02010600030101010101" pitchFamily="2" charset="-122"/>
              </a:rPr>
              <a:t>SRF93</a:t>
            </a:r>
            <a:r>
              <a:rPr lang="en-US" altLang="zh-CN" sz="1600" dirty="0">
                <a:latin typeface="等线" panose="02010600030101010101" pitchFamily="2" charset="-122"/>
                <a:ea typeface="等线" panose="02010600030101010101" pitchFamily="2" charset="-122"/>
              </a:rPr>
              <a:t>, srf93g04.</a:t>
            </a:r>
            <a:endParaRPr lang="zh-CN" altLang="en-US" dirty="0">
              <a:latin typeface="等线" panose="02010600030101010101" pitchFamily="2" charset="-122"/>
              <a:ea typeface="等线" panose="02010600030101010101" pitchFamily="2" charset="-122"/>
            </a:endParaRPr>
          </a:p>
        </p:txBody>
      </p:sp>
      <p:grpSp>
        <p:nvGrpSpPr>
          <p:cNvPr id="14" name="组合 13">
            <a:extLst>
              <a:ext uri="{FF2B5EF4-FFF2-40B4-BE49-F238E27FC236}">
                <a16:creationId xmlns:a16="http://schemas.microsoft.com/office/drawing/2014/main" id="{9EFA2A8B-7EBA-498D-8119-5A81B0822150}"/>
              </a:ext>
            </a:extLst>
          </p:cNvPr>
          <p:cNvGrpSpPr/>
          <p:nvPr/>
        </p:nvGrpSpPr>
        <p:grpSpPr>
          <a:xfrm>
            <a:off x="9268814" y="2746362"/>
            <a:ext cx="2776407" cy="1060874"/>
            <a:chOff x="671320" y="0"/>
            <a:chExt cx="3727508" cy="743830"/>
          </a:xfrm>
        </p:grpSpPr>
        <p:sp>
          <p:nvSpPr>
            <p:cNvPr id="15" name="矩形: 圆角 14">
              <a:extLst>
                <a:ext uri="{FF2B5EF4-FFF2-40B4-BE49-F238E27FC236}">
                  <a16:creationId xmlns:a16="http://schemas.microsoft.com/office/drawing/2014/main" id="{33D78C32-2E21-4C4B-967E-49678871F68C}"/>
                </a:ext>
              </a:extLst>
            </p:cNvPr>
            <p:cNvSpPr/>
            <p:nvPr/>
          </p:nvSpPr>
          <p:spPr>
            <a:xfrm>
              <a:off x="671320" y="0"/>
              <a:ext cx="3727508" cy="743830"/>
            </a:xfrm>
            <a:prstGeom prst="roundRect">
              <a:avLst>
                <a:gd name="adj" fmla="val 10000"/>
              </a:avLst>
            </a:prstGeom>
            <a:solidFill>
              <a:srgbClr val="C0504D">
                <a:hueOff val="0"/>
                <a:satOff val="0"/>
                <a:lumOff val="0"/>
                <a:alphaOff val="0"/>
              </a:srgbClr>
            </a:solidFill>
            <a:ln w="1079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6" name="矩形: 圆角 4">
              <a:extLst>
                <a:ext uri="{FF2B5EF4-FFF2-40B4-BE49-F238E27FC236}">
                  <a16:creationId xmlns:a16="http://schemas.microsoft.com/office/drawing/2014/main" id="{7CA49DAC-648C-4475-B5C8-425B67FA0ADD}"/>
                </a:ext>
              </a:extLst>
            </p:cNvPr>
            <p:cNvSpPr txBox="1"/>
            <p:nvPr/>
          </p:nvSpPr>
          <p:spPr>
            <a:xfrm>
              <a:off x="693106" y="21786"/>
              <a:ext cx="3683936" cy="700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solidFill>
                    <a:sysClr val="window" lastClr="FFFFFF"/>
                  </a:solidFill>
                  <a:latin typeface="Arial" panose="020B0604020202020204" pitchFamily="34" charset="0"/>
                  <a:ea typeface="楷体"/>
                  <a:cs typeface="Arial" panose="020B0604020202020204" pitchFamily="34" charset="0"/>
                </a:rPr>
                <a:t>HOM coupler heating in CW operation is a key problem!!</a:t>
              </a:r>
              <a:endParaRPr lang="zh-CN" altLang="en-US" sz="2000" kern="1200" dirty="0">
                <a:solidFill>
                  <a:sysClr val="window" lastClr="FFFFFF"/>
                </a:solidFill>
                <a:latin typeface="Arial" panose="020B0604020202020204" pitchFamily="34" charset="0"/>
                <a:ea typeface="楷体"/>
                <a:cs typeface="Arial" panose="020B0604020202020204" pitchFamily="34" charset="0"/>
              </a:endParaRPr>
            </a:p>
          </p:txBody>
        </p:sp>
      </p:grpSp>
    </p:spTree>
    <p:extLst>
      <p:ext uri="{BB962C8B-B14F-4D97-AF65-F5344CB8AC3E}">
        <p14:creationId xmlns:p14="http://schemas.microsoft.com/office/powerpoint/2010/main" val="1960661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FA925-FC2D-4697-90E6-A67B7E60D7DC}"/>
              </a:ext>
            </a:extLst>
          </p:cNvPr>
          <p:cNvSpPr>
            <a:spLocks noGrp="1"/>
          </p:cNvSpPr>
          <p:nvPr>
            <p:ph type="title"/>
          </p:nvPr>
        </p:nvSpPr>
        <p:spPr>
          <a:xfrm>
            <a:off x="1363288" y="275359"/>
            <a:ext cx="10540538" cy="715125"/>
          </a:xfrm>
        </p:spPr>
        <p:txBody>
          <a:bodyPr/>
          <a:lstStyle/>
          <a:p>
            <a:r>
              <a:rPr lang="en-US" altLang="zh-CN" sz="3600" dirty="0"/>
              <a:t>Modified TESLA HOM coupler for CW operation</a:t>
            </a:r>
            <a:endParaRPr lang="zh-CN" altLang="en-US" sz="3600" dirty="0"/>
          </a:p>
        </p:txBody>
      </p:sp>
      <p:sp>
        <p:nvSpPr>
          <p:cNvPr id="4" name="灯片编号占位符 3">
            <a:extLst>
              <a:ext uri="{FF2B5EF4-FFF2-40B4-BE49-F238E27FC236}">
                <a16:creationId xmlns:a16="http://schemas.microsoft.com/office/drawing/2014/main" id="{672EFAF0-E25B-4B98-A870-B18F36285631}"/>
              </a:ext>
            </a:extLst>
          </p:cNvPr>
          <p:cNvSpPr>
            <a:spLocks noGrp="1"/>
          </p:cNvSpPr>
          <p:nvPr>
            <p:ph type="sldNum" sz="quarter" idx="12"/>
          </p:nvPr>
        </p:nvSpPr>
        <p:spPr/>
        <p:txBody>
          <a:bodyPr/>
          <a:lstStyle/>
          <a:p>
            <a:fld id="{D5A72B31-0928-4967-9D3E-CC3B7F87A416}" type="slidenum">
              <a:rPr lang="zh-CN" altLang="en-US" smtClean="0"/>
              <a:t>14</a:t>
            </a:fld>
            <a:endParaRPr lang="zh-CN" altLang="en-US"/>
          </a:p>
        </p:txBody>
      </p:sp>
      <p:pic>
        <p:nvPicPr>
          <p:cNvPr id="5" name="图片 4">
            <a:extLst>
              <a:ext uri="{FF2B5EF4-FFF2-40B4-BE49-F238E27FC236}">
                <a16:creationId xmlns:a16="http://schemas.microsoft.com/office/drawing/2014/main" id="{24239AAF-44FD-46B1-A5C6-9C2CDBAFA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63" y="1162955"/>
            <a:ext cx="6341226" cy="4605683"/>
          </a:xfrm>
          <a:prstGeom prst="rect">
            <a:avLst/>
          </a:prstGeom>
        </p:spPr>
      </p:pic>
      <p:pic>
        <p:nvPicPr>
          <p:cNvPr id="6" name="图片 5">
            <a:extLst>
              <a:ext uri="{FF2B5EF4-FFF2-40B4-BE49-F238E27FC236}">
                <a16:creationId xmlns:a16="http://schemas.microsoft.com/office/drawing/2014/main" id="{F795E254-BABB-47E9-898F-6A5BB001A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383" y="1374565"/>
            <a:ext cx="5288767" cy="2664296"/>
          </a:xfrm>
          <a:prstGeom prst="rect">
            <a:avLst/>
          </a:prstGeom>
        </p:spPr>
      </p:pic>
      <p:sp>
        <p:nvSpPr>
          <p:cNvPr id="7" name="矩形 6">
            <a:extLst>
              <a:ext uri="{FF2B5EF4-FFF2-40B4-BE49-F238E27FC236}">
                <a16:creationId xmlns:a16="http://schemas.microsoft.com/office/drawing/2014/main" id="{CBCE21D7-7CD4-4775-8B10-904157D506E1}"/>
              </a:ext>
            </a:extLst>
          </p:cNvPr>
          <p:cNvSpPr/>
          <p:nvPr/>
        </p:nvSpPr>
        <p:spPr>
          <a:xfrm>
            <a:off x="6378728" y="4211332"/>
            <a:ext cx="5616422" cy="1631216"/>
          </a:xfrm>
          <a:prstGeom prst="rect">
            <a:avLst/>
          </a:prstGeom>
        </p:spPr>
        <p:txBody>
          <a:bodyPr wrap="square">
            <a:spAutoFit/>
          </a:bodyPr>
          <a:lstStyle/>
          <a:p>
            <a:pPr marL="342900" indent="-342900" eaLnBrk="0" fontAlgn="base" hangingPunct="0">
              <a:spcBef>
                <a:spcPct val="0"/>
              </a:spcBef>
              <a:spcAft>
                <a:spcPct val="0"/>
              </a:spcAft>
              <a:buSzPct val="60000"/>
              <a:buFont typeface="Wingdings" panose="05000000000000000000" pitchFamily="2" charset="2"/>
              <a:buChar char="l"/>
            </a:pPr>
            <a:r>
              <a:rPr lang="en-US" altLang="zh-CN" sz="2000" dirty="0">
                <a:solidFill>
                  <a:srgbClr val="0000FF"/>
                </a:solidFill>
                <a:latin typeface="Arial" charset="0"/>
                <a:ea typeface="ＭＳ Ｐゴシック" pitchFamily="34" charset="-128"/>
              </a:rPr>
              <a:t>Modifying antenna shape to reduce heating</a:t>
            </a:r>
          </a:p>
          <a:p>
            <a:pPr marL="342900" indent="-342900" eaLnBrk="0" fontAlgn="base" hangingPunct="0">
              <a:spcBef>
                <a:spcPct val="0"/>
              </a:spcBef>
              <a:spcAft>
                <a:spcPct val="0"/>
              </a:spcAft>
              <a:buSzPct val="60000"/>
              <a:buFont typeface="Wingdings" panose="05000000000000000000" pitchFamily="2" charset="2"/>
              <a:buChar char="l"/>
            </a:pPr>
            <a:r>
              <a:rPr lang="en-US" altLang="zh-CN" sz="2000" dirty="0">
                <a:solidFill>
                  <a:srgbClr val="0000FF"/>
                </a:solidFill>
                <a:latin typeface="Arial" charset="0"/>
                <a:ea typeface="ＭＳ Ｐゴシック" pitchFamily="34" charset="-128"/>
              </a:rPr>
              <a:t>Thermal straps </a:t>
            </a:r>
            <a:r>
              <a:rPr lang="en-US" altLang="zh-CN" sz="2000" dirty="0">
                <a:latin typeface="Arial" charset="0"/>
                <a:ea typeface="ＭＳ Ｐゴシック" pitchFamily="34" charset="-128"/>
              </a:rPr>
              <a:t>were added between the antenna feedthrough and the 2 K supply line</a:t>
            </a:r>
          </a:p>
          <a:p>
            <a:pPr marL="342900" indent="-342900" eaLnBrk="0" fontAlgn="base" hangingPunct="0">
              <a:spcBef>
                <a:spcPct val="0"/>
              </a:spcBef>
              <a:spcAft>
                <a:spcPct val="0"/>
              </a:spcAft>
              <a:buSzPct val="60000"/>
              <a:buFont typeface="Wingdings" panose="05000000000000000000" pitchFamily="2" charset="2"/>
              <a:buChar char="l"/>
            </a:pPr>
            <a:r>
              <a:rPr lang="en-US" altLang="zh-CN" sz="2000" dirty="0">
                <a:latin typeface="Arial" charset="0"/>
                <a:ea typeface="ＭＳ Ｐゴシック" pitchFamily="34" charset="-128"/>
              </a:rPr>
              <a:t>Improve HOM feedthrough </a:t>
            </a:r>
            <a:r>
              <a:rPr lang="en-US" altLang="zh-CN" sz="2000" dirty="0">
                <a:solidFill>
                  <a:srgbClr val="0000FF"/>
                </a:solidFill>
                <a:latin typeface="Arial" charset="0"/>
                <a:ea typeface="ＭＳ Ｐゴシック" pitchFamily="34" charset="-128"/>
              </a:rPr>
              <a:t>thermal conduction</a:t>
            </a:r>
            <a:endParaRPr lang="zh-CN" altLang="en-US" sz="2000" dirty="0">
              <a:solidFill>
                <a:srgbClr val="0000FF"/>
              </a:solidFill>
              <a:latin typeface="Arial" charset="0"/>
              <a:ea typeface="ＭＳ Ｐゴシック" pitchFamily="34" charset="-128"/>
            </a:endParaRPr>
          </a:p>
        </p:txBody>
      </p:sp>
      <p:sp>
        <p:nvSpPr>
          <p:cNvPr id="8" name="文本框 7">
            <a:extLst>
              <a:ext uri="{FF2B5EF4-FFF2-40B4-BE49-F238E27FC236}">
                <a16:creationId xmlns:a16="http://schemas.microsoft.com/office/drawing/2014/main" id="{06C24469-B4BF-46E0-A299-DCED4DE62925}"/>
              </a:ext>
            </a:extLst>
          </p:cNvPr>
          <p:cNvSpPr txBox="1"/>
          <p:nvPr/>
        </p:nvSpPr>
        <p:spPr>
          <a:xfrm>
            <a:off x="196850" y="5776556"/>
            <a:ext cx="3219681" cy="338554"/>
          </a:xfrm>
          <a:prstGeom prst="rect">
            <a:avLst/>
          </a:prstGeom>
          <a:noFill/>
        </p:spPr>
        <p:txBody>
          <a:bodyPr wrap="square" rtlCol="0">
            <a:spAutoFit/>
          </a:bodyPr>
          <a:lstStyle/>
          <a:p>
            <a:pPr eaLnBrk="0" fontAlgn="base" hangingPunct="0">
              <a:spcBef>
                <a:spcPct val="0"/>
              </a:spcBef>
              <a:spcAft>
                <a:spcPct val="0"/>
              </a:spcAft>
            </a:pPr>
            <a:r>
              <a:rPr lang="en-US" altLang="zh-CN" sz="1600" dirty="0">
                <a:solidFill>
                  <a:prstClr val="black"/>
                </a:solidFill>
                <a:latin typeface="等线" panose="02010600030101010101" pitchFamily="2" charset="-122"/>
                <a:ea typeface="等线" panose="02010600030101010101" pitchFamily="2" charset="-122"/>
              </a:rPr>
              <a:t>LCLS-II Final Design Report, 2014</a:t>
            </a:r>
            <a:endParaRPr lang="zh-CN" altLang="en-US" sz="16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84358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2956B-0B50-42ED-B719-480A478C40D9}"/>
              </a:ext>
            </a:extLst>
          </p:cNvPr>
          <p:cNvSpPr>
            <a:spLocks noGrp="1"/>
          </p:cNvSpPr>
          <p:nvPr>
            <p:ph type="title"/>
          </p:nvPr>
        </p:nvSpPr>
        <p:spPr/>
        <p:txBody>
          <a:bodyPr/>
          <a:lstStyle/>
          <a:p>
            <a:r>
              <a:rPr lang="en-US" altLang="zh-CN" sz="3600" dirty="0"/>
              <a:t>1.3 GHz TESLA HOM coupler testing in IHEP</a:t>
            </a:r>
            <a:endParaRPr lang="zh-CN" altLang="en-US" sz="3600" dirty="0"/>
          </a:p>
        </p:txBody>
      </p:sp>
      <p:sp>
        <p:nvSpPr>
          <p:cNvPr id="4" name="灯片编号占位符 3">
            <a:extLst>
              <a:ext uri="{FF2B5EF4-FFF2-40B4-BE49-F238E27FC236}">
                <a16:creationId xmlns:a16="http://schemas.microsoft.com/office/drawing/2014/main" id="{8203A226-8014-4686-9CA6-FF7A71591A15}"/>
              </a:ext>
            </a:extLst>
          </p:cNvPr>
          <p:cNvSpPr>
            <a:spLocks noGrp="1"/>
          </p:cNvSpPr>
          <p:nvPr>
            <p:ph type="sldNum" sz="quarter" idx="12"/>
          </p:nvPr>
        </p:nvSpPr>
        <p:spPr/>
        <p:txBody>
          <a:bodyPr/>
          <a:lstStyle/>
          <a:p>
            <a:fld id="{D5A72B31-0928-4967-9D3E-CC3B7F87A416}" type="slidenum">
              <a:rPr lang="zh-CN" altLang="en-US" smtClean="0"/>
              <a:t>15</a:t>
            </a:fld>
            <a:endParaRPr lang="zh-CN" altLang="en-US"/>
          </a:p>
        </p:txBody>
      </p:sp>
      <p:sp>
        <p:nvSpPr>
          <p:cNvPr id="10" name="文本框 9">
            <a:extLst>
              <a:ext uri="{FF2B5EF4-FFF2-40B4-BE49-F238E27FC236}">
                <a16:creationId xmlns:a16="http://schemas.microsoft.com/office/drawing/2014/main" id="{8659F3E0-25F5-4B22-B166-2BA8D25488B5}"/>
              </a:ext>
            </a:extLst>
          </p:cNvPr>
          <p:cNvSpPr txBox="1"/>
          <p:nvPr/>
        </p:nvSpPr>
        <p:spPr>
          <a:xfrm>
            <a:off x="145895" y="1195987"/>
            <a:ext cx="7276567" cy="1708160"/>
          </a:xfrm>
          <a:prstGeom prst="rect">
            <a:avLst/>
          </a:prstGeom>
          <a:noFill/>
        </p:spPr>
        <p:txBody>
          <a:bodyPr wrap="square" rtlCol="0">
            <a:spAutoFit/>
          </a:bodyPr>
          <a:lstStyle/>
          <a:p>
            <a:pPr marL="342900" indent="-342900">
              <a:spcBef>
                <a:spcPts val="600"/>
              </a:spcBef>
              <a:buFont typeface="Wingdings" panose="05000000000000000000" pitchFamily="2" charset="2"/>
              <a:buChar char="p"/>
            </a:pPr>
            <a:r>
              <a:rPr lang="en-US" altLang="zh-CN" sz="2000" dirty="0">
                <a:solidFill>
                  <a:prstClr val="black"/>
                </a:solidFill>
                <a:latin typeface="Arial" panose="020B0604020202020204" pitchFamily="34" charset="0"/>
                <a:cs typeface="Arial" panose="020B0604020202020204" pitchFamily="34" charset="0"/>
              </a:rPr>
              <a:t>HOM power extracting to the HOM coupler between cavities and propagating to the HOM absorber outside the cryomodule. Please pay attention to the trapped mode </a:t>
            </a:r>
          </a:p>
          <a:p>
            <a:pPr marL="342900" indent="-342900">
              <a:spcBef>
                <a:spcPts val="600"/>
              </a:spcBef>
              <a:buFont typeface="Wingdings" panose="05000000000000000000" pitchFamily="2" charset="2"/>
              <a:buChar char="p"/>
            </a:pPr>
            <a:r>
              <a:rPr lang="en-US" altLang="zh-CN" sz="2000" dirty="0">
                <a:solidFill>
                  <a:prstClr val="black"/>
                </a:solidFill>
                <a:latin typeface="Arial" panose="020B0604020202020204" pitchFamily="34" charset="0"/>
                <a:cs typeface="Arial" panose="020B0604020202020204" pitchFamily="34" charset="0"/>
              </a:rPr>
              <a:t>HOM propagating simulation and measurement at 2 K in the 1.3 GHz cryomodule</a:t>
            </a:r>
          </a:p>
        </p:txBody>
      </p:sp>
      <p:pic>
        <p:nvPicPr>
          <p:cNvPr id="11" name="图片 10">
            <a:extLst>
              <a:ext uri="{FF2B5EF4-FFF2-40B4-BE49-F238E27FC236}">
                <a16:creationId xmlns:a16="http://schemas.microsoft.com/office/drawing/2014/main" id="{AFE94204-B198-4364-A7AB-EA0C5D0A6269}"/>
              </a:ext>
            </a:extLst>
          </p:cNvPr>
          <p:cNvPicPr>
            <a:picLocks noChangeAspect="1"/>
          </p:cNvPicPr>
          <p:nvPr/>
        </p:nvPicPr>
        <p:blipFill>
          <a:blip r:embed="rId2"/>
          <a:stretch>
            <a:fillRect/>
          </a:stretch>
        </p:blipFill>
        <p:spPr>
          <a:xfrm>
            <a:off x="7522123" y="3644462"/>
            <a:ext cx="3942535" cy="2486691"/>
          </a:xfrm>
          <a:prstGeom prst="rect">
            <a:avLst/>
          </a:prstGeom>
          <a:ln>
            <a:noFill/>
          </a:ln>
        </p:spPr>
      </p:pic>
      <p:pic>
        <p:nvPicPr>
          <p:cNvPr id="12" name="图片 11">
            <a:extLst>
              <a:ext uri="{FF2B5EF4-FFF2-40B4-BE49-F238E27FC236}">
                <a16:creationId xmlns:a16="http://schemas.microsoft.com/office/drawing/2014/main" id="{0361396D-5F29-45F2-9C1D-86056974ABCE}"/>
              </a:ext>
            </a:extLst>
          </p:cNvPr>
          <p:cNvPicPr>
            <a:picLocks noChangeAspect="1"/>
          </p:cNvPicPr>
          <p:nvPr/>
        </p:nvPicPr>
        <p:blipFill>
          <a:blip r:embed="rId3"/>
          <a:stretch>
            <a:fillRect/>
          </a:stretch>
        </p:blipFill>
        <p:spPr>
          <a:xfrm>
            <a:off x="7532289" y="1195987"/>
            <a:ext cx="3942535" cy="2448475"/>
          </a:xfrm>
          <a:prstGeom prst="rect">
            <a:avLst/>
          </a:prstGeom>
          <a:ln>
            <a:noFill/>
          </a:ln>
        </p:spPr>
      </p:pic>
      <p:pic>
        <p:nvPicPr>
          <p:cNvPr id="13" name="图片 12">
            <a:extLst>
              <a:ext uri="{FF2B5EF4-FFF2-40B4-BE49-F238E27FC236}">
                <a16:creationId xmlns:a16="http://schemas.microsoft.com/office/drawing/2014/main" id="{D628E8F8-FEC4-4C6E-A8BC-5061DF147255}"/>
              </a:ext>
            </a:extLst>
          </p:cNvPr>
          <p:cNvPicPr>
            <a:picLocks noChangeAspect="1"/>
          </p:cNvPicPr>
          <p:nvPr/>
        </p:nvPicPr>
        <p:blipFill>
          <a:blip r:embed="rId4"/>
          <a:stretch>
            <a:fillRect/>
          </a:stretch>
        </p:blipFill>
        <p:spPr>
          <a:xfrm>
            <a:off x="200808" y="4674191"/>
            <a:ext cx="7276568" cy="1456962"/>
          </a:xfrm>
          <a:prstGeom prst="rect">
            <a:avLst/>
          </a:prstGeom>
        </p:spPr>
      </p:pic>
      <p:pic>
        <p:nvPicPr>
          <p:cNvPr id="14" name="图片 13">
            <a:extLst>
              <a:ext uri="{FF2B5EF4-FFF2-40B4-BE49-F238E27FC236}">
                <a16:creationId xmlns:a16="http://schemas.microsoft.com/office/drawing/2014/main" id="{23126A3F-A281-46C7-97C2-9004420B14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6760" y="2955202"/>
            <a:ext cx="3551119" cy="1989539"/>
          </a:xfrm>
          <a:prstGeom prst="rect">
            <a:avLst/>
          </a:prstGeom>
        </p:spPr>
      </p:pic>
      <p:sp>
        <p:nvSpPr>
          <p:cNvPr id="15" name="矩形 14">
            <a:extLst>
              <a:ext uri="{FF2B5EF4-FFF2-40B4-BE49-F238E27FC236}">
                <a16:creationId xmlns:a16="http://schemas.microsoft.com/office/drawing/2014/main" id="{F673F6E7-7E6C-44F9-A734-8A0C31C2EEF4}"/>
              </a:ext>
            </a:extLst>
          </p:cNvPr>
          <p:cNvSpPr/>
          <p:nvPr/>
        </p:nvSpPr>
        <p:spPr>
          <a:xfrm>
            <a:off x="4980870" y="3315793"/>
            <a:ext cx="2496506" cy="132343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altLang="zh-CN" sz="2000" dirty="0">
                <a:solidFill>
                  <a:schemeClr val="bg1"/>
                </a:solidFill>
                <a:latin typeface="Arial" panose="020B0604020202020204" pitchFamily="34" charset="0"/>
                <a:cs typeface="Arial" panose="020B0604020202020204" pitchFamily="34" charset="0"/>
              </a:rPr>
              <a:t>HOM propagation in multi-cavity study is important for large accelerator</a:t>
            </a:r>
            <a:endParaRPr lang="zh-CN"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1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06167-52F0-1A77-4642-6AF57AC7C02B}"/>
              </a:ext>
            </a:extLst>
          </p:cNvPr>
          <p:cNvSpPr>
            <a:spLocks noGrp="1"/>
          </p:cNvSpPr>
          <p:nvPr>
            <p:ph type="title"/>
          </p:nvPr>
        </p:nvSpPr>
        <p:spPr/>
        <p:txBody>
          <a:bodyPr/>
          <a:lstStyle/>
          <a:p>
            <a:r>
              <a:rPr lang="en-US" altLang="zh-CN" dirty="0"/>
              <a:t>HL-LHC Crab cavity HOM coupler</a:t>
            </a:r>
            <a:br>
              <a:rPr lang="en-US" altLang="zh-CN" dirty="0"/>
            </a:br>
            <a:endParaRPr lang="zh-CN" altLang="en-US" dirty="0"/>
          </a:p>
        </p:txBody>
      </p:sp>
      <p:sp>
        <p:nvSpPr>
          <p:cNvPr id="4" name="灯片编号占位符 3">
            <a:extLst>
              <a:ext uri="{FF2B5EF4-FFF2-40B4-BE49-F238E27FC236}">
                <a16:creationId xmlns:a16="http://schemas.microsoft.com/office/drawing/2014/main" id="{28125202-0825-F3DA-B9E4-C27FC701857B}"/>
              </a:ext>
            </a:extLst>
          </p:cNvPr>
          <p:cNvSpPr>
            <a:spLocks noGrp="1"/>
          </p:cNvSpPr>
          <p:nvPr>
            <p:ph type="sldNum" sz="quarter" idx="12"/>
          </p:nvPr>
        </p:nvSpPr>
        <p:spPr/>
        <p:txBody>
          <a:bodyPr/>
          <a:lstStyle/>
          <a:p>
            <a:fld id="{D5A72B31-0928-4967-9D3E-CC3B7F87A416}" type="slidenum">
              <a:rPr lang="zh-CN" altLang="en-US" smtClean="0"/>
              <a:t>16</a:t>
            </a:fld>
            <a:endParaRPr lang="zh-CN" altLang="en-US"/>
          </a:p>
        </p:txBody>
      </p:sp>
      <p:pic>
        <p:nvPicPr>
          <p:cNvPr id="5" name="图片 4">
            <a:extLst>
              <a:ext uri="{FF2B5EF4-FFF2-40B4-BE49-F238E27FC236}">
                <a16:creationId xmlns:a16="http://schemas.microsoft.com/office/drawing/2014/main" id="{DAEBFE2B-6575-D763-2420-7611C7A21834}"/>
              </a:ext>
            </a:extLst>
          </p:cNvPr>
          <p:cNvPicPr>
            <a:picLocks noChangeAspect="1"/>
          </p:cNvPicPr>
          <p:nvPr/>
        </p:nvPicPr>
        <p:blipFill>
          <a:blip r:embed="rId2"/>
          <a:stretch>
            <a:fillRect/>
          </a:stretch>
        </p:blipFill>
        <p:spPr>
          <a:xfrm>
            <a:off x="94264" y="1284173"/>
            <a:ext cx="4266675" cy="4201451"/>
          </a:xfrm>
          <a:prstGeom prst="rect">
            <a:avLst/>
          </a:prstGeom>
        </p:spPr>
      </p:pic>
      <p:sp>
        <p:nvSpPr>
          <p:cNvPr id="6" name="文本框 5">
            <a:extLst>
              <a:ext uri="{FF2B5EF4-FFF2-40B4-BE49-F238E27FC236}">
                <a16:creationId xmlns:a16="http://schemas.microsoft.com/office/drawing/2014/main" id="{C78AB7F7-4892-D339-1B31-76BD89527DBD}"/>
              </a:ext>
            </a:extLst>
          </p:cNvPr>
          <p:cNvSpPr txBox="1"/>
          <p:nvPr/>
        </p:nvSpPr>
        <p:spPr>
          <a:xfrm>
            <a:off x="29548" y="5339045"/>
            <a:ext cx="4316524" cy="707886"/>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Double quarter wave crab cavity operating at 400 MHz</a:t>
            </a:r>
          </a:p>
        </p:txBody>
      </p:sp>
      <p:pic>
        <p:nvPicPr>
          <p:cNvPr id="7" name="图片 6">
            <a:extLst>
              <a:ext uri="{FF2B5EF4-FFF2-40B4-BE49-F238E27FC236}">
                <a16:creationId xmlns:a16="http://schemas.microsoft.com/office/drawing/2014/main" id="{17676CEF-AAF9-2780-E473-8A8D6F58FC6C}"/>
              </a:ext>
            </a:extLst>
          </p:cNvPr>
          <p:cNvPicPr>
            <a:picLocks noChangeAspect="1"/>
          </p:cNvPicPr>
          <p:nvPr/>
        </p:nvPicPr>
        <p:blipFill>
          <a:blip r:embed="rId3"/>
          <a:stretch>
            <a:fillRect/>
          </a:stretch>
        </p:blipFill>
        <p:spPr>
          <a:xfrm>
            <a:off x="4003437" y="1165012"/>
            <a:ext cx="1449709" cy="2078285"/>
          </a:xfrm>
          <a:prstGeom prst="rect">
            <a:avLst/>
          </a:prstGeom>
        </p:spPr>
      </p:pic>
      <p:sp>
        <p:nvSpPr>
          <p:cNvPr id="8" name="文本框 7">
            <a:extLst>
              <a:ext uri="{FF2B5EF4-FFF2-40B4-BE49-F238E27FC236}">
                <a16:creationId xmlns:a16="http://schemas.microsoft.com/office/drawing/2014/main" id="{7E983F90-75C4-55E9-B84A-B7DDBCF18A10}"/>
              </a:ext>
            </a:extLst>
          </p:cNvPr>
          <p:cNvSpPr txBox="1"/>
          <p:nvPr/>
        </p:nvSpPr>
        <p:spPr>
          <a:xfrm>
            <a:off x="4619626" y="5422290"/>
            <a:ext cx="2146057" cy="646331"/>
          </a:xfrm>
          <a:prstGeom prst="rect">
            <a:avLst/>
          </a:prstGeom>
          <a:noFill/>
        </p:spPr>
        <p:txBody>
          <a:bodyPr wrap="square" rtlCol="0">
            <a:spAutoFit/>
          </a:bodyPr>
          <a:lstStyle/>
          <a:p>
            <a:r>
              <a:rPr lang="en-US" altLang="zh-CN" dirty="0" err="1">
                <a:latin typeface="Arial" panose="020B0604020202020204" pitchFamily="34" charset="0"/>
                <a:ea typeface="楷体" panose="02010609060101010101" pitchFamily="49" charset="-122"/>
                <a:cs typeface="Arial" panose="020B0604020202020204" pitchFamily="34" charset="0"/>
              </a:rPr>
              <a:t>f</a:t>
            </a:r>
            <a:r>
              <a:rPr lang="en-US" altLang="zh-CN" baseline="-25000" dirty="0" err="1">
                <a:latin typeface="Arial" panose="020B0604020202020204" pitchFamily="34" charset="0"/>
                <a:ea typeface="楷体" panose="02010609060101010101" pitchFamily="49" charset="-122"/>
                <a:cs typeface="Arial" panose="020B0604020202020204" pitchFamily="34" charset="0"/>
              </a:rPr>
              <a:t>HOMs</a:t>
            </a:r>
            <a:r>
              <a:rPr lang="en-US" altLang="zh-CN" dirty="0">
                <a:latin typeface="Arial" panose="020B0604020202020204" pitchFamily="34" charset="0"/>
                <a:ea typeface="楷体" panose="02010609060101010101" pitchFamily="49" charset="-122"/>
                <a:cs typeface="Arial" panose="020B0604020202020204" pitchFamily="34" charset="0"/>
              </a:rPr>
              <a:t> &gt; 573MHz</a:t>
            </a:r>
          </a:p>
          <a:p>
            <a:r>
              <a:rPr lang="en-US" altLang="zh-CN" dirty="0" err="1">
                <a:latin typeface="Arial" panose="020B0604020202020204" pitchFamily="34" charset="0"/>
                <a:ea typeface="楷体" panose="02010609060101010101" pitchFamily="49" charset="-122"/>
                <a:cs typeface="Arial" panose="020B0604020202020204" pitchFamily="34" charset="0"/>
              </a:rPr>
              <a:t>Q</a:t>
            </a:r>
            <a:r>
              <a:rPr lang="en-US" altLang="zh-CN" baseline="-25000" dirty="0" err="1">
                <a:latin typeface="Arial" panose="020B0604020202020204" pitchFamily="34" charset="0"/>
                <a:ea typeface="楷体" panose="02010609060101010101" pitchFamily="49" charset="-122"/>
                <a:cs typeface="Arial" panose="020B0604020202020204" pitchFamily="34" charset="0"/>
              </a:rPr>
              <a:t>e</a:t>
            </a:r>
            <a:r>
              <a:rPr lang="en-US" altLang="zh-CN" dirty="0">
                <a:latin typeface="Arial" panose="020B0604020202020204" pitchFamily="34" charset="0"/>
                <a:ea typeface="楷体" panose="02010609060101010101" pitchFamily="49" charset="-122"/>
                <a:cs typeface="Arial" panose="020B0604020202020204" pitchFamily="34" charset="0"/>
              </a:rPr>
              <a:t> &gt; 10</a:t>
            </a:r>
            <a:r>
              <a:rPr lang="en-US" altLang="zh-CN" baseline="30000" dirty="0">
                <a:latin typeface="Arial" panose="020B0604020202020204" pitchFamily="34" charset="0"/>
                <a:ea typeface="楷体" panose="02010609060101010101" pitchFamily="49" charset="-122"/>
                <a:cs typeface="Arial" panose="020B0604020202020204" pitchFamily="34" charset="0"/>
              </a:rPr>
              <a:t>3</a:t>
            </a:r>
          </a:p>
        </p:txBody>
      </p:sp>
      <p:sp>
        <p:nvSpPr>
          <p:cNvPr id="9" name="Content Placeholder 2">
            <a:extLst>
              <a:ext uri="{FF2B5EF4-FFF2-40B4-BE49-F238E27FC236}">
                <a16:creationId xmlns:a16="http://schemas.microsoft.com/office/drawing/2014/main" id="{8B710646-5DC4-3DED-ABF8-3398D8CF23A8}"/>
              </a:ext>
            </a:extLst>
          </p:cNvPr>
          <p:cNvSpPr txBox="1">
            <a:spLocks/>
          </p:cNvSpPr>
          <p:nvPr/>
        </p:nvSpPr>
        <p:spPr>
          <a:xfrm>
            <a:off x="6929887" y="5024747"/>
            <a:ext cx="5167849" cy="471364"/>
          </a:xfrm>
          <a:prstGeom prst="rect">
            <a:avLst/>
          </a:prstGeom>
        </p:spPr>
        <p:txBody>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Georgia" panose="02040502050405020303" pitchFamily="18" charset="0"/>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Georgia" panose="02040502050405020303" pitchFamily="18" charset="0"/>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Georgia" panose="02040502050405020303" pitchFamily="18" charset="0"/>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Georgia" panose="02040502050405020303" pitchFamily="18" charset="0"/>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fontAlgn="auto">
              <a:buNone/>
            </a:pPr>
            <a:r>
              <a:rPr lang="en-US" sz="2000" dirty="0">
                <a:latin typeface="Arial" panose="020B0604020202020204" pitchFamily="34" charset="0"/>
                <a:cs typeface="Arial" panose="020B0604020202020204" pitchFamily="34" charset="0"/>
              </a:rPr>
              <a:t>RF Dipole crab cavity operating at 400 MHz</a:t>
            </a:r>
          </a:p>
        </p:txBody>
      </p:sp>
      <p:pic>
        <p:nvPicPr>
          <p:cNvPr id="11" name="Picture 15" descr="\\cernhomet.cern.ch\t\tcapelli\Public\CRAB\ODU\Images\HOM\RFD - H-HOM(1).jpg">
            <a:extLst>
              <a:ext uri="{FF2B5EF4-FFF2-40B4-BE49-F238E27FC236}">
                <a16:creationId xmlns:a16="http://schemas.microsoft.com/office/drawing/2014/main" id="{20EB7224-45BD-0A90-40C7-8F40CBB8DD6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205002" y="1320650"/>
            <a:ext cx="1157349" cy="2335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3C506C6E-59FB-05B4-1883-F87DD51AF78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366" t="6756" r="27936" b="14811"/>
          <a:stretch/>
        </p:blipFill>
        <p:spPr>
          <a:xfrm>
            <a:off x="6256369" y="1860579"/>
            <a:ext cx="3051284" cy="3048638"/>
          </a:xfrm>
          <a:prstGeom prst="rect">
            <a:avLst/>
          </a:prstGeom>
        </p:spPr>
      </p:pic>
      <p:sp>
        <p:nvSpPr>
          <p:cNvPr id="16" name="矩形 15">
            <a:extLst>
              <a:ext uri="{FF2B5EF4-FFF2-40B4-BE49-F238E27FC236}">
                <a16:creationId xmlns:a16="http://schemas.microsoft.com/office/drawing/2014/main" id="{D86FC292-995E-F693-C99E-3C556CD09EA9}"/>
              </a:ext>
            </a:extLst>
          </p:cNvPr>
          <p:cNvSpPr/>
          <p:nvPr/>
        </p:nvSpPr>
        <p:spPr>
          <a:xfrm>
            <a:off x="7837773" y="5439239"/>
            <a:ext cx="4229901" cy="738664"/>
          </a:xfrm>
          <a:prstGeom prst="rect">
            <a:avLst/>
          </a:prstGeom>
        </p:spPr>
        <p:txBody>
          <a:bodyPr wrap="square">
            <a:spAutoFit/>
          </a:bodyPr>
          <a:lstStyle/>
          <a:p>
            <a:pPr algn="r"/>
            <a:r>
              <a:rPr lang="en-US" altLang="zh-CN" sz="1400" dirty="0">
                <a:latin typeface="等线" panose="02010600030101010101" pitchFamily="2" charset="-122"/>
                <a:ea typeface="等线" panose="02010600030101010101" pitchFamily="2" charset="-122"/>
                <a:cs typeface="Arial" panose="020B0604020202020204" pitchFamily="34" charset="0"/>
              </a:rPr>
              <a:t>R. </a:t>
            </a:r>
            <a:r>
              <a:rPr lang="en-US" altLang="zh-CN" sz="1400" dirty="0" err="1">
                <a:latin typeface="等线" panose="02010600030101010101" pitchFamily="2" charset="-122"/>
                <a:ea typeface="等线" panose="02010600030101010101" pitchFamily="2" charset="-122"/>
                <a:cs typeface="Arial" panose="020B0604020202020204" pitchFamily="34" charset="0"/>
              </a:rPr>
              <a:t>Calaga</a:t>
            </a:r>
            <a:r>
              <a:rPr lang="en-US" altLang="zh-CN" sz="1400" dirty="0">
                <a:latin typeface="等线" panose="02010600030101010101" pitchFamily="2" charset="-122"/>
                <a:ea typeface="等线" panose="02010600030101010101" pitchFamily="2" charset="-122"/>
                <a:cs typeface="Arial" panose="020B0604020202020204" pitchFamily="34" charset="0"/>
              </a:rPr>
              <a:t>, </a:t>
            </a:r>
            <a:r>
              <a:rPr lang="en-US" altLang="zh-CN" sz="1400" i="1" dirty="0">
                <a:latin typeface="等线" panose="02010600030101010101" pitchFamily="2" charset="-122"/>
                <a:ea typeface="等线" panose="02010600030101010101" pitchFamily="2" charset="-122"/>
                <a:cs typeface="Arial" panose="020B0604020202020204" pitchFamily="34" charset="0"/>
              </a:rPr>
              <a:t>eeFACT2025</a:t>
            </a:r>
            <a:r>
              <a:rPr lang="en-US" altLang="zh-CN" sz="1400" dirty="0">
                <a:latin typeface="等线" panose="02010600030101010101" pitchFamily="2" charset="-122"/>
                <a:ea typeface="等线" panose="02010600030101010101" pitchFamily="2" charset="-122"/>
                <a:cs typeface="Arial" panose="020B0604020202020204" pitchFamily="34" charset="0"/>
              </a:rPr>
              <a:t> </a:t>
            </a:r>
          </a:p>
          <a:p>
            <a:pPr algn="r"/>
            <a:r>
              <a:rPr lang="en-US" altLang="zh-CN" sz="1400" dirty="0">
                <a:latin typeface="等线" panose="02010600030101010101" pitchFamily="2" charset="-122"/>
                <a:ea typeface="等线" panose="02010600030101010101" pitchFamily="2" charset="-122"/>
                <a:cs typeface="Arial" panose="020B0604020202020204" pitchFamily="34" charset="0"/>
              </a:rPr>
              <a:t>S. </a:t>
            </a:r>
            <a:r>
              <a:rPr lang="en-US" altLang="zh-CN" sz="1400" dirty="0" err="1">
                <a:latin typeface="等线" panose="02010600030101010101" pitchFamily="2" charset="-122"/>
                <a:ea typeface="等线" panose="02010600030101010101" pitchFamily="2" charset="-122"/>
                <a:cs typeface="Arial" panose="020B0604020202020204" pitchFamily="34" charset="0"/>
              </a:rPr>
              <a:t>Verdú</a:t>
            </a:r>
            <a:r>
              <a:rPr lang="en-US" altLang="zh-CN" sz="1400" dirty="0">
                <a:latin typeface="等线" panose="02010600030101010101" pitchFamily="2" charset="-122"/>
                <a:ea typeface="等线" panose="02010600030101010101" pitchFamily="2" charset="-122"/>
                <a:cs typeface="Arial" panose="020B0604020202020204" pitchFamily="34" charset="0"/>
              </a:rPr>
              <a:t>-Andrés </a:t>
            </a:r>
            <a:r>
              <a:rPr lang="en-US" altLang="zh-CN" sz="1400" i="1" dirty="0">
                <a:latin typeface="等线" panose="02010600030101010101" pitchFamily="2" charset="-122"/>
                <a:ea typeface="等线" panose="02010600030101010101" pitchFamily="2" charset="-122"/>
                <a:cs typeface="Arial" panose="020B0604020202020204" pitchFamily="34" charset="0"/>
              </a:rPr>
              <a:t>et al.</a:t>
            </a:r>
            <a:r>
              <a:rPr lang="en-US" altLang="zh-CN" sz="1400" dirty="0">
                <a:latin typeface="等线" panose="02010600030101010101" pitchFamily="2" charset="-122"/>
                <a:ea typeface="等线" panose="02010600030101010101" pitchFamily="2" charset="-122"/>
                <a:cs typeface="Arial" panose="020B0604020202020204" pitchFamily="34" charset="0"/>
              </a:rPr>
              <a:t>, </a:t>
            </a:r>
            <a:r>
              <a:rPr lang="en-US" altLang="zh-CN" sz="1400" i="1" dirty="0">
                <a:latin typeface="等线" panose="02010600030101010101" pitchFamily="2" charset="-122"/>
                <a:ea typeface="等线" panose="02010600030101010101" pitchFamily="2" charset="-122"/>
                <a:cs typeface="Arial" panose="020B0604020202020204" pitchFamily="34" charset="0"/>
              </a:rPr>
              <a:t>IPAC2019</a:t>
            </a:r>
            <a:r>
              <a:rPr lang="en-US" altLang="zh-CN" sz="1400" dirty="0">
                <a:latin typeface="等线" panose="02010600030101010101" pitchFamily="2" charset="-122"/>
                <a:ea typeface="等线" panose="02010600030101010101" pitchFamily="2" charset="-122"/>
                <a:cs typeface="Arial" panose="020B0604020202020204" pitchFamily="34" charset="0"/>
              </a:rPr>
              <a:t>, WEPRB098.</a:t>
            </a:r>
          </a:p>
          <a:p>
            <a:pPr algn="r"/>
            <a:r>
              <a:rPr lang="en-US" altLang="zh-CN" sz="1400" dirty="0">
                <a:latin typeface="等线" panose="02010600030101010101" pitchFamily="2" charset="-122"/>
                <a:ea typeface="等线" panose="02010600030101010101" pitchFamily="2" charset="-122"/>
                <a:cs typeface="Arial" panose="020B0604020202020204" pitchFamily="34" charset="0"/>
              </a:rPr>
              <a:t>S.U. De Silva </a:t>
            </a:r>
            <a:r>
              <a:rPr lang="en-US" altLang="zh-CN" sz="1400" i="1" dirty="0">
                <a:latin typeface="等线" panose="02010600030101010101" pitchFamily="2" charset="-122"/>
                <a:ea typeface="等线" panose="02010600030101010101" pitchFamily="2" charset="-122"/>
                <a:cs typeface="Arial" panose="020B0604020202020204" pitchFamily="34" charset="0"/>
              </a:rPr>
              <a:t>et al.</a:t>
            </a:r>
            <a:r>
              <a:rPr lang="en-US" altLang="zh-CN" sz="1400" dirty="0">
                <a:latin typeface="等线" panose="02010600030101010101" pitchFamily="2" charset="-122"/>
                <a:ea typeface="等线" panose="02010600030101010101" pitchFamily="2" charset="-122"/>
                <a:cs typeface="Arial" panose="020B0604020202020204" pitchFamily="34" charset="0"/>
              </a:rPr>
              <a:t>, </a:t>
            </a:r>
            <a:r>
              <a:rPr lang="en-US" altLang="zh-CN" sz="1400" i="1" dirty="0">
                <a:latin typeface="等线" panose="02010600030101010101" pitchFamily="2" charset="-122"/>
                <a:ea typeface="等线" panose="02010600030101010101" pitchFamily="2" charset="-122"/>
                <a:cs typeface="Arial" panose="020B0604020202020204" pitchFamily="34" charset="0"/>
              </a:rPr>
              <a:t>LINAC2018</a:t>
            </a:r>
            <a:r>
              <a:rPr lang="en-US" altLang="zh-CN" sz="1400" dirty="0">
                <a:latin typeface="等线" panose="02010600030101010101" pitchFamily="2" charset="-122"/>
                <a:ea typeface="等线" panose="02010600030101010101" pitchFamily="2" charset="-122"/>
                <a:cs typeface="Arial" panose="020B0604020202020204" pitchFamily="34" charset="0"/>
              </a:rPr>
              <a:t>, TUPO033.</a:t>
            </a:r>
            <a:endParaRPr lang="zh-CN" altLang="en-US" sz="1400" dirty="0">
              <a:latin typeface="等线" panose="02010600030101010101" pitchFamily="2" charset="-122"/>
              <a:ea typeface="等线" panose="02010600030101010101" pitchFamily="2" charset="-122"/>
              <a:cs typeface="Arial" panose="020B0604020202020204" pitchFamily="34" charset="0"/>
            </a:endParaRPr>
          </a:p>
        </p:txBody>
      </p:sp>
      <p:pic>
        <p:nvPicPr>
          <p:cNvPr id="18" name="Picture 11">
            <a:extLst>
              <a:ext uri="{FF2B5EF4-FFF2-40B4-BE49-F238E27FC236}">
                <a16:creationId xmlns:a16="http://schemas.microsoft.com/office/drawing/2014/main" id="{5BE63FED-CCFB-459D-ACA8-A0789FF2CEA5}"/>
              </a:ext>
            </a:extLst>
          </p:cNvPr>
          <p:cNvPicPr>
            <a:picLocks noChangeAspect="1"/>
          </p:cNvPicPr>
          <p:nvPr/>
        </p:nvPicPr>
        <p:blipFill rotWithShape="1">
          <a:blip r:embed="rId6"/>
          <a:srcRect l="7360" r="5726"/>
          <a:stretch/>
        </p:blipFill>
        <p:spPr>
          <a:xfrm>
            <a:off x="4739646" y="3262290"/>
            <a:ext cx="1339134" cy="2122048"/>
          </a:xfrm>
          <a:prstGeom prst="rect">
            <a:avLst/>
          </a:prstGeom>
        </p:spPr>
      </p:pic>
      <p:pic>
        <p:nvPicPr>
          <p:cNvPr id="19" name="Picture 7" descr="A picture containing indoor, kitchen appliance&#10;&#10;Description automatically generated">
            <a:extLst>
              <a:ext uri="{FF2B5EF4-FFF2-40B4-BE49-F238E27FC236}">
                <a16:creationId xmlns:a16="http://schemas.microsoft.com/office/drawing/2014/main" id="{8BFA76D6-8499-4C52-B5E0-682370A20B1D}"/>
              </a:ext>
            </a:extLst>
          </p:cNvPr>
          <p:cNvPicPr>
            <a:picLocks noChangeAspect="1"/>
          </p:cNvPicPr>
          <p:nvPr/>
        </p:nvPicPr>
        <p:blipFill rotWithShape="1">
          <a:blip r:embed="rId7"/>
          <a:srcRect l="17424" t="11110" r="21950"/>
          <a:stretch/>
        </p:blipFill>
        <p:spPr>
          <a:xfrm>
            <a:off x="10362351" y="2291323"/>
            <a:ext cx="1339133" cy="2617894"/>
          </a:xfrm>
          <a:prstGeom prst="rect">
            <a:avLst/>
          </a:prstGeom>
        </p:spPr>
      </p:pic>
      <p:sp>
        <p:nvSpPr>
          <p:cNvPr id="20" name="文本框 19">
            <a:extLst>
              <a:ext uri="{FF2B5EF4-FFF2-40B4-BE49-F238E27FC236}">
                <a16:creationId xmlns:a16="http://schemas.microsoft.com/office/drawing/2014/main" id="{9D3960B8-4DAF-4EF5-924C-E7C007C215A0}"/>
              </a:ext>
            </a:extLst>
          </p:cNvPr>
          <p:cNvSpPr txBox="1"/>
          <p:nvPr/>
        </p:nvSpPr>
        <p:spPr>
          <a:xfrm>
            <a:off x="2986998" y="1645616"/>
            <a:ext cx="1449709" cy="523220"/>
          </a:xfrm>
          <a:prstGeom prst="rect">
            <a:avLst/>
          </a:prstGeom>
          <a:noFill/>
        </p:spPr>
        <p:txBody>
          <a:bodyPr wrap="square" rtlCol="0">
            <a:spAutoFit/>
          </a:bodyPr>
          <a:lstStyle/>
          <a:p>
            <a:r>
              <a:rPr lang="en-US" altLang="zh-CN" sz="1400" dirty="0">
                <a:solidFill>
                  <a:srgbClr val="0000FF"/>
                </a:solidFill>
                <a:latin typeface="Arial" panose="020B0604020202020204" pitchFamily="34" charset="0"/>
                <a:ea typeface="楷体" panose="02010609060101010101" pitchFamily="49" charset="-122"/>
                <a:cs typeface="Arial" panose="020B0604020202020204" pitchFamily="34" charset="0"/>
              </a:rPr>
              <a:t>HOM coupler for DQW cavity</a:t>
            </a:r>
            <a:endParaRPr lang="en-US" altLang="zh-CN" sz="1400" baseline="30000" dirty="0">
              <a:solidFill>
                <a:srgbClr val="0000FF"/>
              </a:solidFill>
              <a:latin typeface="Arial" panose="020B0604020202020204" pitchFamily="34" charset="0"/>
              <a:ea typeface="楷体" panose="02010609060101010101" pitchFamily="49" charset="-122"/>
              <a:cs typeface="Arial" panose="020B0604020202020204" pitchFamily="34" charset="0"/>
            </a:endParaRPr>
          </a:p>
        </p:txBody>
      </p:sp>
      <p:sp>
        <p:nvSpPr>
          <p:cNvPr id="21" name="文本框 20">
            <a:extLst>
              <a:ext uri="{FF2B5EF4-FFF2-40B4-BE49-F238E27FC236}">
                <a16:creationId xmlns:a16="http://schemas.microsoft.com/office/drawing/2014/main" id="{0E5992C1-F46D-4AE9-9489-2696F1CDEB45}"/>
              </a:ext>
            </a:extLst>
          </p:cNvPr>
          <p:cNvSpPr txBox="1"/>
          <p:nvPr/>
        </p:nvSpPr>
        <p:spPr>
          <a:xfrm>
            <a:off x="9058821" y="3640818"/>
            <a:ext cx="1449709" cy="523220"/>
          </a:xfrm>
          <a:prstGeom prst="rect">
            <a:avLst/>
          </a:prstGeom>
          <a:noFill/>
        </p:spPr>
        <p:txBody>
          <a:bodyPr wrap="square" rtlCol="0">
            <a:spAutoFit/>
          </a:bodyPr>
          <a:lstStyle/>
          <a:p>
            <a:r>
              <a:rPr lang="en-US" altLang="zh-CN" sz="1400" dirty="0">
                <a:solidFill>
                  <a:srgbClr val="0000FF"/>
                </a:solidFill>
                <a:latin typeface="Arial" panose="020B0604020202020204" pitchFamily="34" charset="0"/>
                <a:ea typeface="楷体" panose="02010609060101010101" pitchFamily="49" charset="-122"/>
                <a:cs typeface="Arial" panose="020B0604020202020204" pitchFamily="34" charset="0"/>
              </a:rPr>
              <a:t>HOM coupler for RFD cavity</a:t>
            </a:r>
            <a:endParaRPr lang="en-US" altLang="zh-CN" sz="1400" baseline="30000" dirty="0">
              <a:solidFill>
                <a:srgbClr val="0000FF"/>
              </a:solidFill>
              <a:latin typeface="Arial" panose="020B0604020202020204" pitchFamily="34" charset="0"/>
              <a:ea typeface="楷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32273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9EFE46-FF21-C55D-A7B4-E9B9BA517F1F}"/>
              </a:ext>
            </a:extLst>
          </p:cNvPr>
          <p:cNvSpPr>
            <a:spLocks noGrp="1"/>
          </p:cNvSpPr>
          <p:nvPr>
            <p:ph type="title"/>
          </p:nvPr>
        </p:nvSpPr>
        <p:spPr/>
        <p:txBody>
          <a:bodyPr/>
          <a:lstStyle/>
          <a:p>
            <a:r>
              <a:rPr lang="en-US" altLang="zh-CN" dirty="0"/>
              <a:t>Development at IHEP</a:t>
            </a:r>
            <a:endParaRPr lang="zh-CN" altLang="en-US" dirty="0"/>
          </a:p>
        </p:txBody>
      </p:sp>
      <p:sp>
        <p:nvSpPr>
          <p:cNvPr id="4" name="灯片编号占位符 3">
            <a:extLst>
              <a:ext uri="{FF2B5EF4-FFF2-40B4-BE49-F238E27FC236}">
                <a16:creationId xmlns:a16="http://schemas.microsoft.com/office/drawing/2014/main" id="{5296CB4D-43F6-A43B-E13F-BCA7BB84319B}"/>
              </a:ext>
            </a:extLst>
          </p:cNvPr>
          <p:cNvSpPr>
            <a:spLocks noGrp="1"/>
          </p:cNvSpPr>
          <p:nvPr>
            <p:ph type="sldNum" sz="quarter" idx="12"/>
          </p:nvPr>
        </p:nvSpPr>
        <p:spPr/>
        <p:txBody>
          <a:bodyPr/>
          <a:lstStyle/>
          <a:p>
            <a:fld id="{D5A72B31-0928-4967-9D3E-CC3B7F87A416}" type="slidenum">
              <a:rPr lang="zh-CN" altLang="en-US" smtClean="0"/>
              <a:t>17</a:t>
            </a:fld>
            <a:endParaRPr lang="zh-CN" altLang="en-US"/>
          </a:p>
        </p:txBody>
      </p:sp>
      <p:pic>
        <p:nvPicPr>
          <p:cNvPr id="5" name="Picture 2">
            <a:extLst>
              <a:ext uri="{FF2B5EF4-FFF2-40B4-BE49-F238E27FC236}">
                <a16:creationId xmlns:a16="http://schemas.microsoft.com/office/drawing/2014/main" id="{168F011C-68BF-BC7D-D9BE-09DCE792ECD1}"/>
              </a:ext>
            </a:extLst>
          </p:cNvPr>
          <p:cNvPicPr>
            <a:picLocks noChangeAspect="1" noChangeArrowheads="1"/>
          </p:cNvPicPr>
          <p:nvPr/>
        </p:nvPicPr>
        <p:blipFill>
          <a:blip r:embed="rId2"/>
          <a:srcRect/>
          <a:stretch>
            <a:fillRect/>
          </a:stretch>
        </p:blipFill>
        <p:spPr bwMode="auto">
          <a:xfrm>
            <a:off x="431827" y="1125145"/>
            <a:ext cx="4016111" cy="2461116"/>
          </a:xfrm>
          <a:prstGeom prst="rect">
            <a:avLst/>
          </a:prstGeom>
          <a:noFill/>
          <a:ln w="9525">
            <a:noFill/>
            <a:miter lim="800000"/>
            <a:headEnd/>
            <a:tailEnd/>
          </a:ln>
          <a:effectLst/>
        </p:spPr>
      </p:pic>
      <p:pic>
        <p:nvPicPr>
          <p:cNvPr id="6" name="图片 5">
            <a:extLst>
              <a:ext uri="{FF2B5EF4-FFF2-40B4-BE49-F238E27FC236}">
                <a16:creationId xmlns:a16="http://schemas.microsoft.com/office/drawing/2014/main" id="{6C6B50A1-B8A5-79B2-E2DA-FCBB3C1E2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5444" y="3847895"/>
            <a:ext cx="2822400" cy="2116800"/>
          </a:xfrm>
          <a:prstGeom prst="rect">
            <a:avLst/>
          </a:prstGeom>
          <a:ln w="12700">
            <a:solidFill>
              <a:schemeClr val="tx1"/>
            </a:solidFill>
          </a:ln>
        </p:spPr>
      </p:pic>
      <p:pic>
        <p:nvPicPr>
          <p:cNvPr id="7" name="图片 6">
            <a:extLst>
              <a:ext uri="{FF2B5EF4-FFF2-40B4-BE49-F238E27FC236}">
                <a16:creationId xmlns:a16="http://schemas.microsoft.com/office/drawing/2014/main" id="{53911D96-B71A-36D8-1D30-8A7361519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166" y="3847895"/>
            <a:ext cx="1202544" cy="2111648"/>
          </a:xfrm>
          <a:prstGeom prst="rect">
            <a:avLst/>
          </a:prstGeom>
          <a:ln w="12700">
            <a:solidFill>
              <a:schemeClr val="tx1"/>
            </a:solidFill>
          </a:ln>
        </p:spPr>
      </p:pic>
      <p:pic>
        <p:nvPicPr>
          <p:cNvPr id="8" name="内容占位符 3">
            <a:extLst>
              <a:ext uri="{FF2B5EF4-FFF2-40B4-BE49-F238E27FC236}">
                <a16:creationId xmlns:a16="http://schemas.microsoft.com/office/drawing/2014/main" id="{57902644-F775-E07D-563D-60966CB72598}"/>
              </a:ext>
            </a:extLst>
          </p:cNvPr>
          <p:cNvPicPr>
            <a:picLocks noGrp="1" noChangeAspect="1"/>
          </p:cNvPicPr>
          <p:nvPr>
            <p:ph idx="1"/>
          </p:nvPr>
        </p:nvPicPr>
        <p:blipFill>
          <a:blip r:embed="rId5"/>
          <a:stretch>
            <a:fillRect/>
          </a:stretch>
        </p:blipFill>
        <p:spPr>
          <a:xfrm>
            <a:off x="4928686" y="1125145"/>
            <a:ext cx="2966342" cy="2408671"/>
          </a:xfrm>
          <a:prstGeom prst="rect">
            <a:avLst/>
          </a:prstGeom>
        </p:spPr>
      </p:pic>
      <p:pic>
        <p:nvPicPr>
          <p:cNvPr id="9" name="图片 8">
            <a:extLst>
              <a:ext uri="{FF2B5EF4-FFF2-40B4-BE49-F238E27FC236}">
                <a16:creationId xmlns:a16="http://schemas.microsoft.com/office/drawing/2014/main" id="{5AC7CDF0-F32E-618D-5576-127D9669B1E5}"/>
              </a:ext>
            </a:extLst>
          </p:cNvPr>
          <p:cNvPicPr>
            <a:picLocks noChangeAspect="1"/>
          </p:cNvPicPr>
          <p:nvPr/>
        </p:nvPicPr>
        <p:blipFill>
          <a:blip r:embed="rId6"/>
          <a:stretch>
            <a:fillRect/>
          </a:stretch>
        </p:blipFill>
        <p:spPr>
          <a:xfrm>
            <a:off x="8096893" y="1125146"/>
            <a:ext cx="3256906" cy="2408670"/>
          </a:xfrm>
          <a:prstGeom prst="rect">
            <a:avLst/>
          </a:prstGeom>
        </p:spPr>
      </p:pic>
      <p:pic>
        <p:nvPicPr>
          <p:cNvPr id="10" name="图片 9">
            <a:extLst>
              <a:ext uri="{FF2B5EF4-FFF2-40B4-BE49-F238E27FC236}">
                <a16:creationId xmlns:a16="http://schemas.microsoft.com/office/drawing/2014/main" id="{C6AA4AEA-D4D8-7F16-451E-7870FE65EE27}"/>
              </a:ext>
            </a:extLst>
          </p:cNvPr>
          <p:cNvPicPr>
            <a:picLocks noChangeAspect="1"/>
          </p:cNvPicPr>
          <p:nvPr/>
        </p:nvPicPr>
        <p:blipFill>
          <a:blip r:embed="rId7"/>
          <a:stretch>
            <a:fillRect/>
          </a:stretch>
        </p:blipFill>
        <p:spPr>
          <a:xfrm>
            <a:off x="8150491" y="3627856"/>
            <a:ext cx="3235469" cy="2373224"/>
          </a:xfrm>
          <a:prstGeom prst="rect">
            <a:avLst/>
          </a:prstGeom>
          <a:ln w="12700">
            <a:solidFill>
              <a:schemeClr val="tx1"/>
            </a:solidFill>
          </a:ln>
        </p:spPr>
      </p:pic>
      <p:pic>
        <p:nvPicPr>
          <p:cNvPr id="11" name="图片 10">
            <a:extLst>
              <a:ext uri="{FF2B5EF4-FFF2-40B4-BE49-F238E27FC236}">
                <a16:creationId xmlns:a16="http://schemas.microsoft.com/office/drawing/2014/main" id="{0B3B71EB-9137-55B3-EB0A-79C703C20A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0434" y="3847895"/>
            <a:ext cx="2822964" cy="2117223"/>
          </a:xfrm>
          <a:prstGeom prst="rect">
            <a:avLst/>
          </a:prstGeom>
          <a:ln w="12700">
            <a:solidFill>
              <a:schemeClr val="tx1"/>
            </a:solidFill>
          </a:ln>
        </p:spPr>
      </p:pic>
      <p:sp>
        <p:nvSpPr>
          <p:cNvPr id="12" name="文本框 11">
            <a:extLst>
              <a:ext uri="{FF2B5EF4-FFF2-40B4-BE49-F238E27FC236}">
                <a16:creationId xmlns:a16="http://schemas.microsoft.com/office/drawing/2014/main" id="{AF980F10-F328-6590-6CF3-2754FBB74BE6}"/>
              </a:ext>
            </a:extLst>
          </p:cNvPr>
          <p:cNvSpPr txBox="1"/>
          <p:nvPr/>
        </p:nvSpPr>
        <p:spPr>
          <a:xfrm>
            <a:off x="1009616" y="2077108"/>
            <a:ext cx="2860532"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CEPC</a:t>
            </a:r>
            <a:endParaRPr lang="zh-CN" altLang="en-US" sz="20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76CEF293-2FC2-9DF1-1B9E-2A3F117BF8D5}"/>
              </a:ext>
            </a:extLst>
          </p:cNvPr>
          <p:cNvSpPr txBox="1"/>
          <p:nvPr/>
        </p:nvSpPr>
        <p:spPr>
          <a:xfrm>
            <a:off x="520166" y="3500004"/>
            <a:ext cx="7416000" cy="32400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altLang="zh-CN" dirty="0">
                <a:latin typeface="Arial" panose="020B0604020202020204" pitchFamily="34" charset="0"/>
                <a:cs typeface="Arial" panose="020B0604020202020204" pitchFamily="34" charset="0"/>
              </a:rPr>
              <a:t>HOM coupler developed for 650MHz 2-cell SC cavities</a:t>
            </a:r>
            <a:endParaRPr lang="zh-CN" altLang="en-US"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D9FDD10A-E4EC-4D4E-E81E-E472254083AD}"/>
              </a:ext>
            </a:extLst>
          </p:cNvPr>
          <p:cNvSpPr/>
          <p:nvPr/>
        </p:nvSpPr>
        <p:spPr>
          <a:xfrm>
            <a:off x="431827" y="5908715"/>
            <a:ext cx="10775373" cy="307777"/>
          </a:xfrm>
          <a:prstGeom prst="rect">
            <a:avLst/>
          </a:prstGeom>
        </p:spPr>
        <p:txBody>
          <a:bodyPr wrap="square">
            <a:spAutoFit/>
          </a:bodyPr>
          <a:lstStyle/>
          <a:p>
            <a:r>
              <a:rPr lang="en-US" altLang="zh-CN" sz="1400" dirty="0">
                <a:latin typeface="等线" panose="02010600030101010101" pitchFamily="2" charset="-122"/>
                <a:ea typeface="等线" panose="02010600030101010101" pitchFamily="2" charset="-122"/>
              </a:rPr>
              <a:t>Hongjuan Zheng </a:t>
            </a:r>
            <a:r>
              <a:rPr lang="en-US" altLang="zh-CN" sz="1400" i="1" dirty="0">
                <a:latin typeface="等线" panose="02010600030101010101" pitchFamily="2" charset="-122"/>
                <a:ea typeface="等线" panose="02010600030101010101" pitchFamily="2" charset="-122"/>
              </a:rPr>
              <a:t>et al.</a:t>
            </a:r>
            <a:r>
              <a:rPr lang="en-US" altLang="zh-CN" sz="1400" dirty="0">
                <a:latin typeface="等线" panose="02010600030101010101" pitchFamily="2" charset="-122"/>
                <a:ea typeface="等线" panose="02010600030101010101" pitchFamily="2" charset="-122"/>
              </a:rPr>
              <a:t>, </a:t>
            </a:r>
            <a:r>
              <a:rPr lang="en-US" altLang="zh-CN" sz="1400" i="1" dirty="0">
                <a:latin typeface="等线" panose="02010600030101010101" pitchFamily="2" charset="-122"/>
                <a:ea typeface="等线" panose="02010600030101010101" pitchFamily="2" charset="-122"/>
              </a:rPr>
              <a:t>Nuclear Instruments and Methods in Physics Research Section A </a:t>
            </a:r>
            <a:r>
              <a:rPr lang="en-US" altLang="zh-CN" sz="1400" dirty="0">
                <a:latin typeface="等线" panose="02010600030101010101" pitchFamily="2" charset="-122"/>
                <a:ea typeface="等线" panose="02010600030101010101" pitchFamily="2" charset="-122"/>
              </a:rPr>
              <a:t>951, 163094 (2020).</a:t>
            </a:r>
            <a:endParaRPr lang="zh-CN" altLang="en-US" sz="1400" dirty="0">
              <a:latin typeface="等线" panose="02010600030101010101" pitchFamily="2" charset="-122"/>
              <a:ea typeface="等线" panose="02010600030101010101" pitchFamily="2" charset="-122"/>
            </a:endParaRPr>
          </a:p>
        </p:txBody>
      </p:sp>
      <p:sp>
        <p:nvSpPr>
          <p:cNvPr id="3" name="文本框 2">
            <a:extLst>
              <a:ext uri="{FF2B5EF4-FFF2-40B4-BE49-F238E27FC236}">
                <a16:creationId xmlns:a16="http://schemas.microsoft.com/office/drawing/2014/main" id="{7A4FD79B-CA50-4C5C-BB49-52C16E943901}"/>
              </a:ext>
            </a:extLst>
          </p:cNvPr>
          <p:cNvSpPr txBox="1"/>
          <p:nvPr/>
        </p:nvSpPr>
        <p:spPr>
          <a:xfrm>
            <a:off x="3962049" y="5611959"/>
            <a:ext cx="1054086" cy="338554"/>
          </a:xfrm>
          <a:prstGeom prst="rect">
            <a:avLst/>
          </a:prstGeom>
          <a:noFill/>
        </p:spPr>
        <p:txBody>
          <a:bodyPr wrap="square" rtlCol="0">
            <a:spAutoFit/>
          </a:bodyPr>
          <a:lstStyle/>
          <a:p>
            <a:pPr algn="r"/>
            <a:r>
              <a:rPr lang="en-US" altLang="zh-CN" sz="1600" dirty="0">
                <a:solidFill>
                  <a:srgbClr val="0000FF"/>
                </a:solidFill>
              </a:rPr>
              <a:t>Prototype</a:t>
            </a:r>
            <a:endParaRPr lang="zh-CN" altLang="en-US" sz="1600" dirty="0">
              <a:solidFill>
                <a:srgbClr val="0000FF"/>
              </a:solidFill>
            </a:endParaRPr>
          </a:p>
        </p:txBody>
      </p:sp>
      <p:sp>
        <p:nvSpPr>
          <p:cNvPr id="15" name="文本框 14">
            <a:extLst>
              <a:ext uri="{FF2B5EF4-FFF2-40B4-BE49-F238E27FC236}">
                <a16:creationId xmlns:a16="http://schemas.microsoft.com/office/drawing/2014/main" id="{3BE37F28-0BBE-4829-BF9F-9FBA6909EE46}"/>
              </a:ext>
            </a:extLst>
          </p:cNvPr>
          <p:cNvSpPr txBox="1"/>
          <p:nvPr/>
        </p:nvSpPr>
        <p:spPr>
          <a:xfrm>
            <a:off x="6840943" y="5608732"/>
            <a:ext cx="1054086" cy="338554"/>
          </a:xfrm>
          <a:prstGeom prst="rect">
            <a:avLst/>
          </a:prstGeom>
          <a:noFill/>
        </p:spPr>
        <p:txBody>
          <a:bodyPr wrap="square" rtlCol="0">
            <a:spAutoFit/>
          </a:bodyPr>
          <a:lstStyle/>
          <a:p>
            <a:pPr algn="r"/>
            <a:r>
              <a:rPr lang="en-US" altLang="zh-CN" sz="1600" dirty="0" err="1">
                <a:solidFill>
                  <a:srgbClr val="0000FF"/>
                </a:solidFill>
              </a:rPr>
              <a:t>Nb</a:t>
            </a:r>
            <a:r>
              <a:rPr lang="en-US" altLang="zh-CN" sz="1600" dirty="0">
                <a:solidFill>
                  <a:srgbClr val="0000FF"/>
                </a:solidFill>
              </a:rPr>
              <a:t> part</a:t>
            </a:r>
            <a:endParaRPr lang="zh-CN" altLang="en-US" sz="1600" dirty="0">
              <a:solidFill>
                <a:srgbClr val="0000FF"/>
              </a:solidFill>
            </a:endParaRPr>
          </a:p>
        </p:txBody>
      </p:sp>
      <p:sp>
        <p:nvSpPr>
          <p:cNvPr id="16" name="文本框 15">
            <a:extLst>
              <a:ext uri="{FF2B5EF4-FFF2-40B4-BE49-F238E27FC236}">
                <a16:creationId xmlns:a16="http://schemas.microsoft.com/office/drawing/2014/main" id="{13AF6B32-73B8-41F4-9F22-6EE6AA67E5F3}"/>
              </a:ext>
            </a:extLst>
          </p:cNvPr>
          <p:cNvSpPr txBox="1"/>
          <p:nvPr/>
        </p:nvSpPr>
        <p:spPr>
          <a:xfrm>
            <a:off x="8764526" y="5240325"/>
            <a:ext cx="1646211" cy="338554"/>
          </a:xfrm>
          <a:prstGeom prst="rect">
            <a:avLst/>
          </a:prstGeom>
          <a:noFill/>
        </p:spPr>
        <p:txBody>
          <a:bodyPr wrap="square" rtlCol="0">
            <a:spAutoFit/>
          </a:bodyPr>
          <a:lstStyle/>
          <a:p>
            <a:pPr algn="r"/>
            <a:r>
              <a:rPr lang="en-US" altLang="zh-CN" sz="1600" dirty="0">
                <a:solidFill>
                  <a:srgbClr val="0000FF"/>
                </a:solidFill>
              </a:rPr>
              <a:t>Damping results</a:t>
            </a:r>
            <a:endParaRPr lang="zh-CN" altLang="en-US" sz="1600" dirty="0">
              <a:solidFill>
                <a:srgbClr val="0000FF"/>
              </a:solidFill>
            </a:endParaRPr>
          </a:p>
        </p:txBody>
      </p:sp>
    </p:spTree>
    <p:extLst>
      <p:ext uri="{BB962C8B-B14F-4D97-AF65-F5344CB8AC3E}">
        <p14:creationId xmlns:p14="http://schemas.microsoft.com/office/powerpoint/2010/main" val="1026023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5116835-2D3E-064B-79B3-954C09824ADF}"/>
              </a:ext>
            </a:extLst>
          </p:cNvPr>
          <p:cNvSpPr>
            <a:spLocks noGrp="1"/>
          </p:cNvSpPr>
          <p:nvPr>
            <p:ph type="sldNum" sz="quarter" idx="12"/>
          </p:nvPr>
        </p:nvSpPr>
        <p:spPr/>
        <p:txBody>
          <a:bodyPr/>
          <a:lstStyle/>
          <a:p>
            <a:fld id="{D5A72B31-0928-4967-9D3E-CC3B7F87A416}" type="slidenum">
              <a:rPr lang="zh-CN" altLang="en-US" smtClean="0"/>
              <a:t>18</a:t>
            </a:fld>
            <a:endParaRPr lang="zh-CN" altLang="en-US"/>
          </a:p>
        </p:txBody>
      </p:sp>
      <p:sp>
        <p:nvSpPr>
          <p:cNvPr id="5" name="文本框 4">
            <a:extLst>
              <a:ext uri="{FF2B5EF4-FFF2-40B4-BE49-F238E27FC236}">
                <a16:creationId xmlns:a16="http://schemas.microsoft.com/office/drawing/2014/main" id="{9C2E856E-08B3-4432-B2DA-188B79158E7A}"/>
              </a:ext>
            </a:extLst>
          </p:cNvPr>
          <p:cNvSpPr txBox="1"/>
          <p:nvPr/>
        </p:nvSpPr>
        <p:spPr>
          <a:xfrm>
            <a:off x="829332" y="1776101"/>
            <a:ext cx="10533336" cy="1015663"/>
          </a:xfrm>
          <a:prstGeom prst="rect">
            <a:avLst/>
          </a:prstGeom>
          <a:noFill/>
        </p:spPr>
        <p:txBody>
          <a:bodyPr wrap="square" rtlCol="0">
            <a:spAutoFit/>
          </a:bodyPr>
          <a:lstStyle/>
          <a:p>
            <a:pPr algn="ctr"/>
            <a:r>
              <a:rPr lang="en-US" altLang="zh-CN" sz="6000" b="1" dirty="0">
                <a:latin typeface="微软雅黑" panose="020B0503020204020204" pitchFamily="34" charset="-122"/>
                <a:ea typeface="微软雅黑" panose="020B0503020204020204" pitchFamily="34" charset="-122"/>
              </a:rPr>
              <a:t>Waveguide HOM coupler</a:t>
            </a:r>
            <a:endParaRPr lang="zh-CN" altLang="en-US" sz="6000" b="1" dirty="0">
              <a:latin typeface="微软雅黑" panose="020B0503020204020204" pitchFamily="34" charset="-122"/>
              <a:ea typeface="微软雅黑" panose="020B0503020204020204" pitchFamily="34" charset="-122"/>
            </a:endParaRPr>
          </a:p>
        </p:txBody>
      </p:sp>
      <p:pic>
        <p:nvPicPr>
          <p:cNvPr id="6" name="Picture 2" descr="https://www.researchgate.net/profile/Tomasz_Galek/publication/272107388/figure/fig1/AS:669080826687498@1536532708234/Drawing-of-the-cavity-design-under-consideration-for-BERLinPro-It-combines-the-Cornell.ppm">
            <a:extLst>
              <a:ext uri="{FF2B5EF4-FFF2-40B4-BE49-F238E27FC236}">
                <a16:creationId xmlns:a16="http://schemas.microsoft.com/office/drawing/2014/main" id="{6EEFAEA0-8B8E-1EAF-200B-915D18F90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157" y="3201708"/>
            <a:ext cx="5011686" cy="2411505"/>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E8D95056-C9AB-DDDA-1D6A-EBD29FBD3065}"/>
              </a:ext>
            </a:extLst>
          </p:cNvPr>
          <p:cNvSpPr txBox="1"/>
          <p:nvPr/>
        </p:nvSpPr>
        <p:spPr>
          <a:xfrm>
            <a:off x="6843252" y="5427036"/>
            <a:ext cx="1612490" cy="338554"/>
          </a:xfrm>
          <a:prstGeom prst="rect">
            <a:avLst/>
          </a:prstGeom>
          <a:noFill/>
        </p:spPr>
        <p:txBody>
          <a:bodyPr wrap="square" rtlCol="0">
            <a:spAutoFit/>
          </a:bodyPr>
          <a:lstStyle/>
          <a:p>
            <a:pPr algn="r"/>
            <a:r>
              <a:rPr lang="en-US" altLang="zh-CN" sz="1600" dirty="0">
                <a:latin typeface="Arial" panose="020B0604020202020204" pitchFamily="34" charset="0"/>
                <a:cs typeface="Arial" panose="020B0604020202020204" pitchFamily="34" charset="0"/>
              </a:rPr>
              <a:t>HZB.</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67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DB41F-344F-BD58-522A-F516E72E6A36}"/>
              </a:ext>
            </a:extLst>
          </p:cNvPr>
          <p:cNvSpPr>
            <a:spLocks noGrp="1"/>
          </p:cNvSpPr>
          <p:nvPr>
            <p:ph type="title"/>
          </p:nvPr>
        </p:nvSpPr>
        <p:spPr/>
        <p:txBody>
          <a:bodyPr/>
          <a:lstStyle/>
          <a:p>
            <a:r>
              <a:rPr lang="en-US" altLang="zh-CN" sz="4000" b="1" dirty="0">
                <a:latin typeface="微软雅黑" panose="020B0503020204020204" pitchFamily="34" charset="-122"/>
                <a:ea typeface="微软雅黑" panose="020B0503020204020204" pitchFamily="34" charset="-122"/>
              </a:rPr>
              <a:t>Waveguide HOM couplers</a:t>
            </a:r>
            <a:endParaRPr lang="zh-CN" altLang="en-US" dirty="0"/>
          </a:p>
        </p:txBody>
      </p:sp>
      <p:sp>
        <p:nvSpPr>
          <p:cNvPr id="3" name="内容占位符 2">
            <a:extLst>
              <a:ext uri="{FF2B5EF4-FFF2-40B4-BE49-F238E27FC236}">
                <a16:creationId xmlns:a16="http://schemas.microsoft.com/office/drawing/2014/main" id="{541ABA64-1EAC-257B-5483-B3D858065DA3}"/>
              </a:ext>
            </a:extLst>
          </p:cNvPr>
          <p:cNvSpPr>
            <a:spLocks noGrp="1"/>
          </p:cNvSpPr>
          <p:nvPr>
            <p:ph idx="1"/>
          </p:nvPr>
        </p:nvSpPr>
        <p:spPr/>
        <p:txBody>
          <a:bodyPr>
            <a:normAutofit/>
          </a:bodyPr>
          <a:lstStyle/>
          <a:p>
            <a:r>
              <a:rPr lang="en-US" altLang="zh-CN" sz="2000" dirty="0"/>
              <a:t>Used in CEBAF and </a:t>
            </a:r>
            <a:r>
              <a:rPr lang="en-US" altLang="zh-CN" sz="2000" dirty="0" err="1"/>
              <a:t>JLab</a:t>
            </a:r>
            <a:r>
              <a:rPr lang="en-US" altLang="zh-CN" sz="2000" dirty="0"/>
              <a:t> FEL SRF </a:t>
            </a:r>
            <a:r>
              <a:rPr lang="en-US" altLang="zh-CN" sz="2000" dirty="0" err="1"/>
              <a:t>linacs</a:t>
            </a:r>
            <a:r>
              <a:rPr lang="en-US" altLang="zh-CN" sz="2000" dirty="0"/>
              <a:t>.</a:t>
            </a:r>
          </a:p>
          <a:p>
            <a:r>
              <a:rPr lang="en-US" altLang="zh-CN" sz="2000" dirty="0"/>
              <a:t>New designs are being developed primarily at Jefferson Lab.</a:t>
            </a:r>
          </a:p>
          <a:p>
            <a:r>
              <a:rPr lang="en-US" altLang="zh-CN" sz="2000" dirty="0"/>
              <a:t>Proposed for </a:t>
            </a:r>
            <a:r>
              <a:rPr lang="en-US" altLang="zh-CN" sz="2000" dirty="0" err="1"/>
              <a:t>JLab’s</a:t>
            </a:r>
            <a:r>
              <a:rPr lang="en-US" altLang="zh-CN" sz="2000" dirty="0"/>
              <a:t> Ampere-class cryomodule (748.5 MHz) and “100 mA” cryomodule (1497 MHz).</a:t>
            </a:r>
          </a:p>
          <a:p>
            <a:r>
              <a:rPr lang="en-US" altLang="zh-CN" sz="2000" dirty="0"/>
              <a:t>While can </a:t>
            </a:r>
            <a:r>
              <a:rPr lang="en-US" altLang="zh-CN" sz="2000" dirty="0">
                <a:solidFill>
                  <a:srgbClr val="0000FF"/>
                </a:solidFill>
              </a:rPr>
              <a:t>provide very efficient damping in broad frequency range </a:t>
            </a:r>
            <a:r>
              <a:rPr lang="en-US" altLang="zh-CN" sz="2000" dirty="0"/>
              <a:t>and don’t compromise the fill factor, </a:t>
            </a:r>
            <a:r>
              <a:rPr lang="en-US" altLang="zh-CN" sz="2000" dirty="0">
                <a:solidFill>
                  <a:srgbClr val="0000FF"/>
                </a:solidFill>
              </a:rPr>
              <a:t>waveguides significantly complicate the cavity and cryomodule design.</a:t>
            </a:r>
          </a:p>
          <a:p>
            <a:endParaRPr lang="zh-CN" altLang="en-US" sz="2000" dirty="0"/>
          </a:p>
        </p:txBody>
      </p:sp>
      <p:sp>
        <p:nvSpPr>
          <p:cNvPr id="4" name="灯片编号占位符 3">
            <a:extLst>
              <a:ext uri="{FF2B5EF4-FFF2-40B4-BE49-F238E27FC236}">
                <a16:creationId xmlns:a16="http://schemas.microsoft.com/office/drawing/2014/main" id="{EC1D7F5B-A0C2-1545-CDD2-8E7436FBFF48}"/>
              </a:ext>
            </a:extLst>
          </p:cNvPr>
          <p:cNvSpPr>
            <a:spLocks noGrp="1"/>
          </p:cNvSpPr>
          <p:nvPr>
            <p:ph type="sldNum" sz="quarter" idx="12"/>
          </p:nvPr>
        </p:nvSpPr>
        <p:spPr/>
        <p:txBody>
          <a:bodyPr/>
          <a:lstStyle/>
          <a:p>
            <a:fld id="{D5A72B31-0928-4967-9D3E-CC3B7F87A416}" type="slidenum">
              <a:rPr lang="zh-CN" altLang="en-US" smtClean="0"/>
              <a:t>19</a:t>
            </a:fld>
            <a:endParaRPr lang="zh-CN" altLang="en-US"/>
          </a:p>
        </p:txBody>
      </p:sp>
      <p:grpSp>
        <p:nvGrpSpPr>
          <p:cNvPr id="5" name="Group 7">
            <a:extLst>
              <a:ext uri="{FF2B5EF4-FFF2-40B4-BE49-F238E27FC236}">
                <a16:creationId xmlns:a16="http://schemas.microsoft.com/office/drawing/2014/main" id="{FDE992F2-96EC-E93E-800D-86BF7B009B86}"/>
              </a:ext>
            </a:extLst>
          </p:cNvPr>
          <p:cNvGrpSpPr/>
          <p:nvPr/>
        </p:nvGrpSpPr>
        <p:grpSpPr>
          <a:xfrm>
            <a:off x="6204917" y="3582758"/>
            <a:ext cx="4248150" cy="1828800"/>
            <a:chOff x="4876800" y="990600"/>
            <a:chExt cx="4248150" cy="1828800"/>
          </a:xfrm>
        </p:grpSpPr>
        <p:pic>
          <p:nvPicPr>
            <p:cNvPr id="6" name="Picture 4">
              <a:extLst>
                <a:ext uri="{FF2B5EF4-FFF2-40B4-BE49-F238E27FC236}">
                  <a16:creationId xmlns:a16="http://schemas.microsoft.com/office/drawing/2014/main" id="{757B1CCC-F70C-2DBA-D314-E3751B4C3BBA}"/>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876800" y="1268413"/>
              <a:ext cx="4248150" cy="15509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2859E81D-46BD-0EA6-0B87-6A3AC5DB1334}"/>
                </a:ext>
              </a:extLst>
            </p:cNvPr>
            <p:cNvSpPr>
              <a:spLocks noChangeArrowheads="1"/>
            </p:cNvSpPr>
            <p:nvPr/>
          </p:nvSpPr>
          <p:spPr bwMode="auto">
            <a:xfrm>
              <a:off x="5638800" y="990600"/>
              <a:ext cx="3030732" cy="27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40000"/>
                </a:spcBef>
                <a:buFont typeface="Wingdings" charset="0"/>
                <a:buNone/>
              </a:pPr>
              <a:r>
                <a:rPr lang="en-US" sz="1600" dirty="0">
                  <a:solidFill>
                    <a:srgbClr val="322F31"/>
                  </a:solidFill>
                  <a:latin typeface="等线" panose="020F0502020204030204"/>
                </a:rPr>
                <a:t>CEBAF: WG absorbers at 2 K</a:t>
              </a:r>
            </a:p>
          </p:txBody>
        </p:sp>
      </p:grpSp>
      <p:grpSp>
        <p:nvGrpSpPr>
          <p:cNvPr id="8" name="Group 5">
            <a:extLst>
              <a:ext uri="{FF2B5EF4-FFF2-40B4-BE49-F238E27FC236}">
                <a16:creationId xmlns:a16="http://schemas.microsoft.com/office/drawing/2014/main" id="{FCF22673-5DC9-2907-D27D-6D007E21D420}"/>
              </a:ext>
            </a:extLst>
          </p:cNvPr>
          <p:cNvGrpSpPr/>
          <p:nvPr/>
        </p:nvGrpSpPr>
        <p:grpSpPr>
          <a:xfrm>
            <a:off x="10450482" y="3698229"/>
            <a:ext cx="1455848" cy="1980098"/>
            <a:chOff x="4899132" y="1930645"/>
            <a:chExt cx="1321675" cy="1902143"/>
          </a:xfrm>
        </p:grpSpPr>
        <p:pic>
          <p:nvPicPr>
            <p:cNvPr id="9" name="Picture 6" descr="IMG_5490.JPG">
              <a:extLst>
                <a:ext uri="{FF2B5EF4-FFF2-40B4-BE49-F238E27FC236}">
                  <a16:creationId xmlns:a16="http://schemas.microsoft.com/office/drawing/2014/main" id="{D2F8B86E-4759-9092-3A33-6C3986567B6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93081" y="1930645"/>
              <a:ext cx="1126731" cy="15856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14">
              <a:extLst>
                <a:ext uri="{FF2B5EF4-FFF2-40B4-BE49-F238E27FC236}">
                  <a16:creationId xmlns:a16="http://schemas.microsoft.com/office/drawing/2014/main" id="{652A91EA-6A1E-FB85-5827-961C3541C048}"/>
                </a:ext>
              </a:extLst>
            </p:cNvPr>
            <p:cNvSpPr txBox="1">
              <a:spLocks noChangeArrowheads="1"/>
            </p:cNvSpPr>
            <p:nvPr/>
          </p:nvSpPr>
          <p:spPr bwMode="auto">
            <a:xfrm>
              <a:off x="4899132" y="3566694"/>
              <a:ext cx="1321675" cy="266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charset="0"/>
                  <a:ea typeface="ＭＳ Ｐゴシック" charset="0"/>
                  <a:cs typeface="Arial" charset="0"/>
                </a:rPr>
                <a:t>HOM load concept</a:t>
              </a:r>
            </a:p>
          </p:txBody>
        </p:sp>
      </p:grpSp>
      <p:grpSp>
        <p:nvGrpSpPr>
          <p:cNvPr id="11" name="Group 4">
            <a:extLst>
              <a:ext uri="{FF2B5EF4-FFF2-40B4-BE49-F238E27FC236}">
                <a16:creationId xmlns:a16="http://schemas.microsoft.com/office/drawing/2014/main" id="{E2CA504F-84B5-455E-4501-06AF3CB3FDA4}"/>
              </a:ext>
            </a:extLst>
          </p:cNvPr>
          <p:cNvGrpSpPr/>
          <p:nvPr/>
        </p:nvGrpSpPr>
        <p:grpSpPr>
          <a:xfrm>
            <a:off x="275064" y="3499519"/>
            <a:ext cx="5828953" cy="2323818"/>
            <a:chOff x="1676400" y="3657600"/>
            <a:chExt cx="6244010" cy="2418165"/>
          </a:xfrm>
        </p:grpSpPr>
        <p:pic>
          <p:nvPicPr>
            <p:cNvPr id="12" name="Picture 5">
              <a:extLst>
                <a:ext uri="{FF2B5EF4-FFF2-40B4-BE49-F238E27FC236}">
                  <a16:creationId xmlns:a16="http://schemas.microsoft.com/office/drawing/2014/main" id="{5E9CED3B-040B-F157-F0C0-9519E88C0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847" y="3864377"/>
              <a:ext cx="3103563" cy="2211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 name="Picture 6">
              <a:extLst>
                <a:ext uri="{FF2B5EF4-FFF2-40B4-BE49-F238E27FC236}">
                  <a16:creationId xmlns:a16="http://schemas.microsoft.com/office/drawing/2014/main" id="{97A4D6AF-E861-9487-D7A1-E385CB43F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38600"/>
              <a:ext cx="2935288" cy="1984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 name="Rectangle 8">
              <a:extLst>
                <a:ext uri="{FF2B5EF4-FFF2-40B4-BE49-F238E27FC236}">
                  <a16:creationId xmlns:a16="http://schemas.microsoft.com/office/drawing/2014/main" id="{6061BA31-9244-5E9E-9706-BEBE5CC71CF3}"/>
                </a:ext>
              </a:extLst>
            </p:cNvPr>
            <p:cNvSpPr>
              <a:spLocks noChangeArrowheads="1"/>
            </p:cNvSpPr>
            <p:nvPr/>
          </p:nvSpPr>
          <p:spPr bwMode="auto">
            <a:xfrm>
              <a:off x="1738687" y="3657600"/>
              <a:ext cx="5798142" cy="221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spcBef>
                  <a:spcPct val="40000"/>
                </a:spcBef>
                <a:buFont typeface="Wingdings" charset="0"/>
                <a:buNone/>
              </a:pPr>
              <a:r>
                <a:rPr lang="en-US" sz="1600" dirty="0">
                  <a:solidFill>
                    <a:srgbClr val="322F31"/>
                  </a:solidFill>
                  <a:latin typeface="等线" panose="020F0502020204030204"/>
                </a:rPr>
                <a:t>Ampere-class </a:t>
              </a:r>
              <a:r>
                <a:rPr lang="en-US" sz="1600" dirty="0" err="1">
                  <a:solidFill>
                    <a:srgbClr val="322F31"/>
                  </a:solidFill>
                  <a:latin typeface="等线" panose="020F0502020204030204"/>
                </a:rPr>
                <a:t>cryomodule</a:t>
              </a:r>
              <a:r>
                <a:rPr lang="en-US" sz="1600" dirty="0">
                  <a:solidFill>
                    <a:srgbClr val="322F31"/>
                  </a:solidFill>
                  <a:latin typeface="等线" panose="020F0502020204030204"/>
                </a:rPr>
                <a:t>: WG absorbers at RT</a:t>
              </a:r>
            </a:p>
          </p:txBody>
        </p:sp>
      </p:grpSp>
      <p:sp>
        <p:nvSpPr>
          <p:cNvPr id="15" name="矩形 14">
            <a:extLst>
              <a:ext uri="{FF2B5EF4-FFF2-40B4-BE49-F238E27FC236}">
                <a16:creationId xmlns:a16="http://schemas.microsoft.com/office/drawing/2014/main" id="{E3EC40AC-2AF3-EBEF-0A55-0E96BFB84E82}"/>
              </a:ext>
            </a:extLst>
          </p:cNvPr>
          <p:cNvSpPr/>
          <p:nvPr/>
        </p:nvSpPr>
        <p:spPr>
          <a:xfrm>
            <a:off x="320246" y="5823337"/>
            <a:ext cx="5700991" cy="338554"/>
          </a:xfrm>
          <a:prstGeom prst="rect">
            <a:avLst/>
          </a:prstGeom>
        </p:spPr>
        <p:txBody>
          <a:bodyPr wrap="square">
            <a:spAutoFit/>
          </a:bodyPr>
          <a:lstStyle/>
          <a:p>
            <a:pPr algn="ctr"/>
            <a:r>
              <a:rPr lang="en-US" altLang="zh-CN" sz="1600" dirty="0">
                <a:solidFill>
                  <a:prstClr val="black"/>
                </a:solidFill>
                <a:latin typeface="等线" panose="02010600030101010101" pitchFamily="2" charset="-122"/>
                <a:ea typeface="等线" panose="02010600030101010101" pitchFamily="2" charset="-122"/>
              </a:rPr>
              <a:t>R. </a:t>
            </a:r>
            <a:r>
              <a:rPr lang="en-US" altLang="zh-CN" sz="1600" dirty="0" err="1">
                <a:solidFill>
                  <a:prstClr val="black"/>
                </a:solidFill>
                <a:latin typeface="等线" panose="02010600030101010101" pitchFamily="2" charset="-122"/>
                <a:ea typeface="等线" panose="02010600030101010101" pitchFamily="2" charset="-122"/>
              </a:rPr>
              <a:t>Rimmer</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a:solidFill>
                  <a:prstClr val="black"/>
                </a:solidFill>
                <a:latin typeface="等线" panose="02010600030101010101" pitchFamily="2" charset="-122"/>
                <a:ea typeface="等线" panose="02010600030101010101" pitchFamily="2" charset="-122"/>
              </a:rPr>
              <a:t>et al.</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a:solidFill>
                  <a:prstClr val="black"/>
                </a:solidFill>
                <a:latin typeface="等线" panose="02010600030101010101" pitchFamily="2" charset="-122"/>
                <a:ea typeface="等线" panose="02010600030101010101" pitchFamily="2" charset="-122"/>
              </a:rPr>
              <a:t>SRF2005</a:t>
            </a:r>
            <a:r>
              <a:rPr lang="en-US" altLang="zh-CN" sz="1600" dirty="0">
                <a:solidFill>
                  <a:prstClr val="black"/>
                </a:solidFill>
                <a:latin typeface="等线" panose="02010600030101010101" pitchFamily="2" charset="-122"/>
                <a:ea typeface="等线" panose="02010600030101010101" pitchFamily="2" charset="-122"/>
              </a:rPr>
              <a:t>, THP46.</a:t>
            </a:r>
            <a:endParaRPr lang="zh-CN" altLang="en-US" sz="1600" dirty="0">
              <a:solidFill>
                <a:prstClr val="black"/>
              </a:solidFill>
              <a:latin typeface="等线" panose="02010600030101010101" pitchFamily="2" charset="-122"/>
              <a:ea typeface="等线" panose="02010600030101010101" pitchFamily="2" charset="-122"/>
            </a:endParaRPr>
          </a:p>
        </p:txBody>
      </p:sp>
      <p:sp>
        <p:nvSpPr>
          <p:cNvPr id="16" name="矩形 15">
            <a:extLst>
              <a:ext uri="{FF2B5EF4-FFF2-40B4-BE49-F238E27FC236}">
                <a16:creationId xmlns:a16="http://schemas.microsoft.com/office/drawing/2014/main" id="{88F50100-0D25-5FAF-31BC-4E9CC1AA1C27}"/>
              </a:ext>
            </a:extLst>
          </p:cNvPr>
          <p:cNvSpPr/>
          <p:nvPr/>
        </p:nvSpPr>
        <p:spPr>
          <a:xfrm>
            <a:off x="5745934" y="5702788"/>
            <a:ext cx="6196899" cy="338554"/>
          </a:xfrm>
          <a:prstGeom prst="rect">
            <a:avLst/>
          </a:prstGeom>
        </p:spPr>
        <p:txBody>
          <a:bodyPr wrap="square">
            <a:spAutoFit/>
          </a:bodyPr>
          <a:lstStyle/>
          <a:p>
            <a:pPr algn="r"/>
            <a:r>
              <a:rPr lang="en-US" altLang="zh-CN" sz="1600" dirty="0">
                <a:solidFill>
                  <a:prstClr val="black"/>
                </a:solidFill>
                <a:latin typeface="等线" panose="02010600030101010101" pitchFamily="2" charset="-122"/>
                <a:ea typeface="等线" panose="02010600030101010101" pitchFamily="2" charset="-122"/>
              </a:rPr>
              <a:t>C.W. </a:t>
            </a:r>
            <a:r>
              <a:rPr lang="en-US" altLang="zh-CN" sz="1600" dirty="0" err="1">
                <a:solidFill>
                  <a:prstClr val="black"/>
                </a:solidFill>
                <a:latin typeface="等线" panose="02010600030101010101" pitchFamily="2" charset="-122"/>
                <a:ea typeface="等线" panose="02010600030101010101" pitchFamily="2" charset="-122"/>
              </a:rPr>
              <a:t>Leemann</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a:solidFill>
                  <a:prstClr val="black"/>
                </a:solidFill>
                <a:latin typeface="等线" panose="02010600030101010101" pitchFamily="2" charset="-122"/>
                <a:ea typeface="等线" panose="02010600030101010101" pitchFamily="2" charset="-122"/>
              </a:rPr>
              <a:t>et al.</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err="1">
                <a:solidFill>
                  <a:prstClr val="black"/>
                </a:solidFill>
                <a:latin typeface="等线" panose="02010600030101010101" pitchFamily="2" charset="-122"/>
                <a:ea typeface="等线" panose="02010600030101010101" pitchFamily="2" charset="-122"/>
              </a:rPr>
              <a:t>Annu</a:t>
            </a:r>
            <a:r>
              <a:rPr lang="en-US" altLang="zh-CN" sz="1600" i="1" dirty="0">
                <a:solidFill>
                  <a:prstClr val="black"/>
                </a:solidFill>
                <a:latin typeface="等线" panose="02010600030101010101" pitchFamily="2" charset="-122"/>
                <a:ea typeface="等线" panose="02010600030101010101" pitchFamily="2" charset="-122"/>
              </a:rPr>
              <a:t>. Rev. </a:t>
            </a:r>
            <a:r>
              <a:rPr lang="en-US" altLang="zh-CN" sz="1600" i="1" dirty="0" err="1">
                <a:solidFill>
                  <a:prstClr val="black"/>
                </a:solidFill>
                <a:latin typeface="等线" panose="02010600030101010101" pitchFamily="2" charset="-122"/>
                <a:ea typeface="等线" panose="02010600030101010101" pitchFamily="2" charset="-122"/>
              </a:rPr>
              <a:t>Nucl</a:t>
            </a:r>
            <a:r>
              <a:rPr lang="en-US" altLang="zh-CN" sz="1600" i="1" dirty="0">
                <a:solidFill>
                  <a:prstClr val="black"/>
                </a:solidFill>
                <a:latin typeface="等线" panose="02010600030101010101" pitchFamily="2" charset="-122"/>
                <a:ea typeface="等线" panose="02010600030101010101" pitchFamily="2" charset="-122"/>
              </a:rPr>
              <a:t>. Part. Sci.</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b="1" dirty="0">
                <a:solidFill>
                  <a:prstClr val="black"/>
                </a:solidFill>
                <a:latin typeface="等线" panose="02010600030101010101" pitchFamily="2" charset="-122"/>
                <a:ea typeface="等线" panose="02010600030101010101" pitchFamily="2" charset="-122"/>
              </a:rPr>
              <a:t>51</a:t>
            </a:r>
            <a:r>
              <a:rPr lang="en-US" altLang="zh-CN" sz="1600" dirty="0">
                <a:solidFill>
                  <a:prstClr val="black"/>
                </a:solidFill>
                <a:latin typeface="等线" panose="02010600030101010101" pitchFamily="2" charset="-122"/>
                <a:ea typeface="等线" panose="02010600030101010101" pitchFamily="2" charset="-122"/>
              </a:rPr>
              <a:t>, 413-450 (2001)</a:t>
            </a:r>
            <a:endParaRPr lang="zh-CN" altLang="en-US" sz="16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44859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D95A8327-EF38-40C2-BEC0-C510AB5FA6BA}"/>
              </a:ext>
            </a:extLst>
          </p:cNvPr>
          <p:cNvGrpSpPr/>
          <p:nvPr/>
        </p:nvGrpSpPr>
        <p:grpSpPr>
          <a:xfrm>
            <a:off x="0" y="1512960"/>
            <a:ext cx="12192000" cy="4804283"/>
            <a:chOff x="0" y="1358873"/>
            <a:chExt cx="12192000" cy="4804283"/>
          </a:xfrm>
        </p:grpSpPr>
        <p:pic>
          <p:nvPicPr>
            <p:cNvPr id="11" name="图片 10">
              <a:extLst>
                <a:ext uri="{FF2B5EF4-FFF2-40B4-BE49-F238E27FC236}">
                  <a16:creationId xmlns:a16="http://schemas.microsoft.com/office/drawing/2014/main" id="{7C39E8FD-20B5-49A9-BD86-A4956BEEA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873"/>
              <a:ext cx="12192000" cy="4804283"/>
            </a:xfrm>
            <a:prstGeom prst="rect">
              <a:avLst/>
            </a:prstGeom>
          </p:spPr>
        </p:pic>
        <p:sp>
          <p:nvSpPr>
            <p:cNvPr id="13" name="矩形 12">
              <a:extLst>
                <a:ext uri="{FF2B5EF4-FFF2-40B4-BE49-F238E27FC236}">
                  <a16:creationId xmlns:a16="http://schemas.microsoft.com/office/drawing/2014/main" id="{4CA60FC3-002E-4270-A945-8DFF364A5DD6}"/>
                </a:ext>
              </a:extLst>
            </p:cNvPr>
            <p:cNvSpPr/>
            <p:nvPr/>
          </p:nvSpPr>
          <p:spPr>
            <a:xfrm>
              <a:off x="0" y="1360714"/>
              <a:ext cx="2231571" cy="408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5262C03-6586-43A2-A9DC-9D9BDF1E4F8A}"/>
                </a:ext>
              </a:extLst>
            </p:cNvPr>
            <p:cNvSpPr/>
            <p:nvPr/>
          </p:nvSpPr>
          <p:spPr>
            <a:xfrm>
              <a:off x="10564770" y="1358873"/>
              <a:ext cx="1578057" cy="256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A3A573BE-3577-4087-BCBB-C12600D6246E}"/>
                </a:ext>
              </a:extLst>
            </p:cNvPr>
            <p:cNvSpPr/>
            <p:nvPr/>
          </p:nvSpPr>
          <p:spPr>
            <a:xfrm>
              <a:off x="10613943" y="4882459"/>
              <a:ext cx="1578057" cy="981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a:extLst>
              <a:ext uri="{FF2B5EF4-FFF2-40B4-BE49-F238E27FC236}">
                <a16:creationId xmlns:a16="http://schemas.microsoft.com/office/drawing/2014/main" id="{D200678B-B8E6-4BE8-9333-38F058E80388}"/>
              </a:ext>
            </a:extLst>
          </p:cNvPr>
          <p:cNvSpPr>
            <a:spLocks noGrp="1"/>
          </p:cNvSpPr>
          <p:nvPr>
            <p:ph type="title"/>
          </p:nvPr>
        </p:nvSpPr>
        <p:spPr/>
        <p:txBody>
          <a:bodyPr/>
          <a:lstStyle/>
          <a:p>
            <a:r>
              <a:rPr lang="en-US" altLang="zh-CN" dirty="0"/>
              <a:t>What is HOM?</a:t>
            </a:r>
            <a:endParaRPr lang="zh-CN" altLang="en-US" dirty="0"/>
          </a:p>
        </p:txBody>
      </p:sp>
      <p:sp>
        <p:nvSpPr>
          <p:cNvPr id="3" name="内容占位符 2">
            <a:extLst>
              <a:ext uri="{FF2B5EF4-FFF2-40B4-BE49-F238E27FC236}">
                <a16:creationId xmlns:a16="http://schemas.microsoft.com/office/drawing/2014/main" id="{A3EB90B7-BABF-477F-8B68-80FD052DD70A}"/>
              </a:ext>
            </a:extLst>
          </p:cNvPr>
          <p:cNvSpPr>
            <a:spLocks noGrp="1"/>
          </p:cNvSpPr>
          <p:nvPr>
            <p:ph idx="1"/>
          </p:nvPr>
        </p:nvSpPr>
        <p:spPr>
          <a:xfrm>
            <a:off x="524741" y="1266739"/>
            <a:ext cx="11263745" cy="4813356"/>
          </a:xfrm>
        </p:spPr>
        <p:txBody>
          <a:bodyPr>
            <a:normAutofit/>
          </a:bodyPr>
          <a:lstStyle/>
          <a:p>
            <a:pPr marL="360000" algn="just"/>
            <a:r>
              <a:rPr lang="en-US" altLang="zh-CN" sz="2400" b="1" dirty="0"/>
              <a:t>HOMs (</a:t>
            </a:r>
            <a:r>
              <a:rPr lang="en-US" altLang="zh-CN" sz="2400" b="1" u="sng" dirty="0"/>
              <a:t>H</a:t>
            </a:r>
            <a:r>
              <a:rPr lang="en-US" altLang="zh-CN" sz="2400" b="1" dirty="0"/>
              <a:t>igher </a:t>
            </a:r>
            <a:r>
              <a:rPr lang="en-US" altLang="zh-CN" sz="2400" b="1" u="sng" dirty="0"/>
              <a:t>O</a:t>
            </a:r>
            <a:r>
              <a:rPr lang="en-US" altLang="zh-CN" sz="2400" b="1" dirty="0"/>
              <a:t>rder </a:t>
            </a:r>
            <a:r>
              <a:rPr lang="en-US" altLang="zh-CN" sz="2400" b="1" u="sng" dirty="0"/>
              <a:t>M</a:t>
            </a:r>
            <a:r>
              <a:rPr lang="en-US" altLang="zh-CN" sz="2400" b="1" dirty="0"/>
              <a:t>odes) </a:t>
            </a:r>
            <a:r>
              <a:rPr lang="en-US" altLang="zh-CN" sz="2400" dirty="0"/>
              <a:t>are Eigenmodes parasitically excited in a resonant   (accelerating) RF cavity</a:t>
            </a:r>
          </a:p>
          <a:p>
            <a:pPr marL="720000" algn="just">
              <a:buFont typeface="Arial" panose="020B0604020202020204" pitchFamily="34" charset="0"/>
              <a:buChar char="‒"/>
            </a:pPr>
            <a:r>
              <a:rPr lang="en-US" altLang="zh-CN" sz="2000" dirty="0">
                <a:solidFill>
                  <a:srgbClr val="0000FF"/>
                </a:solidFill>
              </a:rPr>
              <a:t>Other than and with frequency greater than the operational mode</a:t>
            </a:r>
          </a:p>
          <a:p>
            <a:pPr algn="just"/>
            <a:r>
              <a:rPr lang="en-US" altLang="zh-CN" sz="2400" dirty="0"/>
              <a:t>The electromagnetic field left behind the particle beam called </a:t>
            </a:r>
            <a:r>
              <a:rPr lang="en-US" altLang="zh-CN" sz="2400" b="1" dirty="0" err="1"/>
              <a:t>wakefield</a:t>
            </a:r>
            <a:r>
              <a:rPr lang="en-US" altLang="zh-CN" sz="2400" dirty="0"/>
              <a:t>. </a:t>
            </a:r>
            <a:r>
              <a:rPr lang="en-US" altLang="zh-CN" sz="2400" dirty="0" err="1"/>
              <a:t>Wakefields</a:t>
            </a:r>
            <a:r>
              <a:rPr lang="en-US" altLang="zh-CN" sz="2400" dirty="0"/>
              <a:t> generally exist as damped, oscillatory electromagnetic disturbances, which can be described equivalently as a sum of all the resonant modes excited within the structure.</a:t>
            </a:r>
          </a:p>
          <a:p>
            <a:pPr marL="0" indent="0" algn="just">
              <a:buNone/>
            </a:pPr>
            <a:endParaRPr lang="zh-CN" altLang="en-US" sz="2400" dirty="0"/>
          </a:p>
        </p:txBody>
      </p:sp>
      <p:sp>
        <p:nvSpPr>
          <p:cNvPr id="4" name="灯片编号占位符 3">
            <a:extLst>
              <a:ext uri="{FF2B5EF4-FFF2-40B4-BE49-F238E27FC236}">
                <a16:creationId xmlns:a16="http://schemas.microsoft.com/office/drawing/2014/main" id="{4B9E6924-CB72-4DAB-B44E-2E64DF4B18C1}"/>
              </a:ext>
            </a:extLst>
          </p:cNvPr>
          <p:cNvSpPr>
            <a:spLocks noGrp="1"/>
          </p:cNvSpPr>
          <p:nvPr>
            <p:ph type="sldNum" sz="quarter" idx="12"/>
          </p:nvPr>
        </p:nvSpPr>
        <p:spPr/>
        <p:txBody>
          <a:bodyPr/>
          <a:lstStyle/>
          <a:p>
            <a:fld id="{D5A72B31-0928-4967-9D3E-CC3B7F87A416}" type="slidenum">
              <a:rPr lang="zh-CN" altLang="en-US" smtClean="0"/>
              <a:t>2</a:t>
            </a:fld>
            <a:endParaRPr lang="zh-CN" altLang="en-US" dirty="0"/>
          </a:p>
        </p:txBody>
      </p:sp>
      <p:sp>
        <p:nvSpPr>
          <p:cNvPr id="5" name="文本框 4">
            <a:extLst>
              <a:ext uri="{FF2B5EF4-FFF2-40B4-BE49-F238E27FC236}">
                <a16:creationId xmlns:a16="http://schemas.microsoft.com/office/drawing/2014/main" id="{FAA575B7-C7AB-44AA-982F-CCF60BB53129}"/>
              </a:ext>
            </a:extLst>
          </p:cNvPr>
          <p:cNvSpPr txBox="1"/>
          <p:nvPr/>
        </p:nvSpPr>
        <p:spPr>
          <a:xfrm>
            <a:off x="3956957" y="5006486"/>
            <a:ext cx="5709557" cy="338554"/>
          </a:xfrm>
          <a:prstGeom prst="rect">
            <a:avLst/>
          </a:prstGeom>
          <a:noFill/>
        </p:spPr>
        <p:txBody>
          <a:bodyPr wrap="square" rtlCol="0">
            <a:spAutoFit/>
          </a:bodyPr>
          <a:lstStyle/>
          <a:p>
            <a:pPr marL="144000" indent="0">
              <a:spcBef>
                <a:spcPts val="600"/>
              </a:spcBef>
              <a:buNone/>
            </a:pPr>
            <a:endParaRPr lang="en-US" altLang="zh-CN" sz="1600" dirty="0">
              <a:solidFill>
                <a:srgbClr val="C00000"/>
              </a:solidFill>
              <a:ea typeface="宋体" panose="02010600030101010101" pitchFamily="2" charset="-122"/>
            </a:endParaRPr>
          </a:p>
        </p:txBody>
      </p:sp>
      <p:sp>
        <p:nvSpPr>
          <p:cNvPr id="19" name="文本框 18">
            <a:extLst>
              <a:ext uri="{FF2B5EF4-FFF2-40B4-BE49-F238E27FC236}">
                <a16:creationId xmlns:a16="http://schemas.microsoft.com/office/drawing/2014/main" id="{364EC25F-1281-4A3A-AF90-B4C43ED5F4D1}"/>
              </a:ext>
            </a:extLst>
          </p:cNvPr>
          <p:cNvSpPr txBox="1"/>
          <p:nvPr/>
        </p:nvSpPr>
        <p:spPr>
          <a:xfrm>
            <a:off x="10112672" y="4690724"/>
            <a:ext cx="1992086" cy="338554"/>
          </a:xfrm>
          <a:prstGeom prst="rect">
            <a:avLst/>
          </a:prstGeom>
          <a:noFill/>
        </p:spPr>
        <p:txBody>
          <a:bodyPr wrap="square" rtlCol="0">
            <a:spAutoFit/>
          </a:bodyPr>
          <a:lstStyle/>
          <a:p>
            <a:r>
              <a:rPr lang="en-US" altLang="zh-CN" sz="1600" dirty="0">
                <a:solidFill>
                  <a:srgbClr val="C00000"/>
                </a:solidFill>
              </a:rPr>
              <a:t>TESLA 1.3GHz cavity</a:t>
            </a:r>
            <a:endParaRPr lang="zh-CN" altLang="en-US" sz="1600" dirty="0">
              <a:solidFill>
                <a:srgbClr val="C00000"/>
              </a:solidFill>
            </a:endParaRPr>
          </a:p>
        </p:txBody>
      </p:sp>
      <p:sp>
        <p:nvSpPr>
          <p:cNvPr id="21" name="矩形 20">
            <a:extLst>
              <a:ext uri="{FF2B5EF4-FFF2-40B4-BE49-F238E27FC236}">
                <a16:creationId xmlns:a16="http://schemas.microsoft.com/office/drawing/2014/main" id="{33DEC2F4-DD43-444C-ACAF-C07AB657A6B4}"/>
              </a:ext>
            </a:extLst>
          </p:cNvPr>
          <p:cNvSpPr/>
          <p:nvPr/>
        </p:nvSpPr>
        <p:spPr>
          <a:xfrm>
            <a:off x="0" y="4849586"/>
            <a:ext cx="2718707" cy="1476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AB54298-6285-4D0E-B813-876EA83B3BF5}"/>
              </a:ext>
            </a:extLst>
          </p:cNvPr>
          <p:cNvSpPr/>
          <p:nvPr/>
        </p:nvSpPr>
        <p:spPr>
          <a:xfrm>
            <a:off x="2015837" y="5352283"/>
            <a:ext cx="7845878" cy="646331"/>
          </a:xfrm>
          <a:prstGeom prst="rect">
            <a:avLst/>
          </a:prstGeom>
        </p:spPr>
        <p:txBody>
          <a:bodyPr wrap="square">
            <a:spAutoFit/>
          </a:bodyPr>
          <a:lstStyle/>
          <a:p>
            <a:r>
              <a:rPr lang="en-US" altLang="zh-CN" dirty="0" err="1">
                <a:solidFill>
                  <a:srgbClr val="3781F9"/>
                </a:solidFill>
              </a:rPr>
              <a:t>Wakefields</a:t>
            </a:r>
            <a:r>
              <a:rPr lang="en-US" altLang="zh-CN" dirty="0">
                <a:solidFill>
                  <a:srgbClr val="3781F9"/>
                </a:solidFill>
              </a:rPr>
              <a:t> include the higher order modes and the beam-excited accelerating mode, whose main effect is usually described separately as beam loading.</a:t>
            </a:r>
            <a:endParaRPr lang="zh-CN" altLang="en-US" dirty="0">
              <a:solidFill>
                <a:srgbClr val="3781F9"/>
              </a:solidFill>
            </a:endParaRPr>
          </a:p>
        </p:txBody>
      </p:sp>
      <p:sp>
        <p:nvSpPr>
          <p:cNvPr id="25" name="文本框 24">
            <a:extLst>
              <a:ext uri="{FF2B5EF4-FFF2-40B4-BE49-F238E27FC236}">
                <a16:creationId xmlns:a16="http://schemas.microsoft.com/office/drawing/2014/main" id="{3B339DB5-7F03-496F-8F39-1F33C273A2D7}"/>
              </a:ext>
            </a:extLst>
          </p:cNvPr>
          <p:cNvSpPr txBox="1"/>
          <p:nvPr/>
        </p:nvSpPr>
        <p:spPr>
          <a:xfrm>
            <a:off x="5454565" y="4717438"/>
            <a:ext cx="949697" cy="369332"/>
          </a:xfrm>
          <a:prstGeom prst="rect">
            <a:avLst/>
          </a:prstGeom>
          <a:noFill/>
        </p:spPr>
        <p:txBody>
          <a:bodyPr wrap="square" rtlCol="0">
            <a:spAutoFit/>
          </a:bodyPr>
          <a:lstStyle/>
          <a:p>
            <a:r>
              <a:rPr lang="en-US" altLang="zh-CN" dirty="0">
                <a:solidFill>
                  <a:srgbClr val="FF0000"/>
                </a:solidFill>
              </a:rPr>
              <a:t>Time </a:t>
            </a:r>
            <a:endParaRPr lang="zh-CN" altLang="en-US" dirty="0">
              <a:solidFill>
                <a:srgbClr val="FF0000"/>
              </a:solidFill>
            </a:endParaRPr>
          </a:p>
        </p:txBody>
      </p:sp>
      <p:sp>
        <p:nvSpPr>
          <p:cNvPr id="26" name="下箭头 4">
            <a:extLst>
              <a:ext uri="{FF2B5EF4-FFF2-40B4-BE49-F238E27FC236}">
                <a16:creationId xmlns:a16="http://schemas.microsoft.com/office/drawing/2014/main" id="{31CEBDEB-C639-442C-958C-F10ACB6F9C61}"/>
              </a:ext>
            </a:extLst>
          </p:cNvPr>
          <p:cNvSpPr/>
          <p:nvPr/>
        </p:nvSpPr>
        <p:spPr>
          <a:xfrm rot="16200000">
            <a:off x="5821401" y="3458314"/>
            <a:ext cx="216024" cy="3312368"/>
          </a:xfrm>
          <a:prstGeom prst="downArrow">
            <a:avLst/>
          </a:prstGeom>
          <a:solidFill>
            <a:srgbClr val="00B0F0"/>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8614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38B8A-2BC7-D437-8C2B-89DFCA48FC05}"/>
              </a:ext>
            </a:extLst>
          </p:cNvPr>
          <p:cNvSpPr>
            <a:spLocks noGrp="1"/>
          </p:cNvSpPr>
          <p:nvPr>
            <p:ph type="title"/>
          </p:nvPr>
        </p:nvSpPr>
        <p:spPr/>
        <p:txBody>
          <a:bodyPr/>
          <a:lstStyle/>
          <a:p>
            <a:r>
              <a:rPr lang="en-US" altLang="zh-CN" sz="4000" b="1" dirty="0">
                <a:latin typeface="微软雅黑" panose="020B0503020204020204" pitchFamily="34" charset="-122"/>
                <a:ea typeface="微软雅黑" panose="020B0503020204020204" pitchFamily="34" charset="-122"/>
              </a:rPr>
              <a:t>Development at IHEP</a:t>
            </a:r>
            <a:endParaRPr lang="zh-CN" altLang="en-US" dirty="0"/>
          </a:p>
        </p:txBody>
      </p:sp>
      <p:sp>
        <p:nvSpPr>
          <p:cNvPr id="4" name="灯片编号占位符 3">
            <a:extLst>
              <a:ext uri="{FF2B5EF4-FFF2-40B4-BE49-F238E27FC236}">
                <a16:creationId xmlns:a16="http://schemas.microsoft.com/office/drawing/2014/main" id="{326CACB7-7A56-D761-AC35-2D6FC7FDC450}"/>
              </a:ext>
            </a:extLst>
          </p:cNvPr>
          <p:cNvSpPr>
            <a:spLocks noGrp="1"/>
          </p:cNvSpPr>
          <p:nvPr>
            <p:ph type="sldNum" sz="quarter" idx="12"/>
          </p:nvPr>
        </p:nvSpPr>
        <p:spPr/>
        <p:txBody>
          <a:bodyPr/>
          <a:lstStyle/>
          <a:p>
            <a:fld id="{D5A72B31-0928-4967-9D3E-CC3B7F87A416}" type="slidenum">
              <a:rPr lang="zh-CN" altLang="en-US" smtClean="0"/>
              <a:t>20</a:t>
            </a:fld>
            <a:endParaRPr lang="zh-CN" altLang="en-US"/>
          </a:p>
        </p:txBody>
      </p:sp>
      <p:pic>
        <p:nvPicPr>
          <p:cNvPr id="5" name="图片 4">
            <a:extLst>
              <a:ext uri="{FF2B5EF4-FFF2-40B4-BE49-F238E27FC236}">
                <a16:creationId xmlns:a16="http://schemas.microsoft.com/office/drawing/2014/main" id="{1B2E9E82-D6FB-5CF1-F1FD-FD789BF52F8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418" t="10238" r="9656" b="8533"/>
          <a:stretch/>
        </p:blipFill>
        <p:spPr>
          <a:xfrm>
            <a:off x="412278" y="1751638"/>
            <a:ext cx="3777990" cy="3657600"/>
          </a:xfrm>
          <a:prstGeom prst="rect">
            <a:avLst/>
          </a:prstGeom>
          <a:ln w="12700">
            <a:solidFill>
              <a:sysClr val="windowText" lastClr="000000"/>
            </a:solidFill>
          </a:ln>
        </p:spPr>
      </p:pic>
      <p:pic>
        <p:nvPicPr>
          <p:cNvPr id="6" name="图片 5">
            <a:extLst>
              <a:ext uri="{FF2B5EF4-FFF2-40B4-BE49-F238E27FC236}">
                <a16:creationId xmlns:a16="http://schemas.microsoft.com/office/drawing/2014/main" id="{DF9960DE-D831-C0A6-05C3-B235A80ACBA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5472" t="33692" r="40442" b="12974"/>
          <a:stretch/>
        </p:blipFill>
        <p:spPr>
          <a:xfrm>
            <a:off x="4280492" y="1751638"/>
            <a:ext cx="1238864" cy="3657600"/>
          </a:xfrm>
          <a:prstGeom prst="rect">
            <a:avLst/>
          </a:prstGeom>
          <a:ln w="12700">
            <a:solidFill>
              <a:sysClr val="windowText" lastClr="000000"/>
            </a:solidFill>
          </a:ln>
        </p:spPr>
      </p:pic>
      <p:sp>
        <p:nvSpPr>
          <p:cNvPr id="7" name="文本框 6">
            <a:extLst>
              <a:ext uri="{FF2B5EF4-FFF2-40B4-BE49-F238E27FC236}">
                <a16:creationId xmlns:a16="http://schemas.microsoft.com/office/drawing/2014/main" id="{F3B8E698-229D-3C01-889A-E23DC0D437E2}"/>
              </a:ext>
            </a:extLst>
          </p:cNvPr>
          <p:cNvSpPr txBox="1"/>
          <p:nvPr/>
        </p:nvSpPr>
        <p:spPr>
          <a:xfrm>
            <a:off x="412278" y="1142641"/>
            <a:ext cx="5107078" cy="461665"/>
          </a:xfrm>
          <a:prstGeom prst="rect">
            <a:avLst/>
          </a:prstGeom>
          <a:noFill/>
        </p:spPr>
        <p:txBody>
          <a:bodyPr wrap="square" rtlCol="0">
            <a:spAutoFit/>
          </a:bodyPr>
          <a:lstStyle/>
          <a:p>
            <a:pPr algn="ctr"/>
            <a:r>
              <a:rPr lang="en-US" altLang="zh-CN" sz="2400" dirty="0">
                <a:solidFill>
                  <a:prstClr val="black"/>
                </a:solidFill>
                <a:latin typeface="Arial" panose="020B0604020202020204" pitchFamily="34" charset="0"/>
                <a:ea typeface="微软雅黑" panose="020B0503020204020204" pitchFamily="34" charset="-122"/>
                <a:cs typeface="Arial" panose="020B0604020202020204" pitchFamily="34" charset="0"/>
              </a:rPr>
              <a:t>650MHz 5-cell SC cavity</a:t>
            </a:r>
            <a:endParaRPr lang="zh-CN" altLang="en-US" sz="24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矩形 7">
            <a:extLst>
              <a:ext uri="{FF2B5EF4-FFF2-40B4-BE49-F238E27FC236}">
                <a16:creationId xmlns:a16="http://schemas.microsoft.com/office/drawing/2014/main" id="{33A3F90E-7A11-A4E3-F95E-65D958EA528E}"/>
              </a:ext>
            </a:extLst>
          </p:cNvPr>
          <p:cNvSpPr/>
          <p:nvPr/>
        </p:nvSpPr>
        <p:spPr>
          <a:xfrm>
            <a:off x="113082" y="5556570"/>
            <a:ext cx="5774877" cy="338554"/>
          </a:xfrm>
          <a:prstGeom prst="rect">
            <a:avLst/>
          </a:prstGeom>
        </p:spPr>
        <p:txBody>
          <a:bodyPr wrap="square">
            <a:spAutoFit/>
          </a:bodyPr>
          <a:lstStyle/>
          <a:p>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Hong-Juan Zheng </a:t>
            </a:r>
            <a:r>
              <a:rPr lang="en-US" altLang="zh-CN" sz="1600" i="1" kern="0" dirty="0">
                <a:solidFill>
                  <a:prstClr val="black"/>
                </a:solidFill>
                <a:latin typeface="等线" panose="02010600030101010101" pitchFamily="2" charset="-122"/>
                <a:ea typeface="等线" panose="02010600030101010101" pitchFamily="2" charset="-122"/>
                <a:cs typeface="宋体" panose="02010600030101010101" pitchFamily="2" charset="-122"/>
              </a:rPr>
              <a:t>et al.</a:t>
            </a:r>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 </a:t>
            </a:r>
            <a:r>
              <a:rPr lang="en-US" altLang="zh-CN" sz="1600" i="1" kern="0" dirty="0">
                <a:solidFill>
                  <a:prstClr val="black"/>
                </a:solidFill>
                <a:latin typeface="等线" panose="02010600030101010101" pitchFamily="2" charset="-122"/>
                <a:ea typeface="等线" panose="02010600030101010101" pitchFamily="2" charset="-122"/>
                <a:cs typeface="宋体" panose="02010600030101010101" pitchFamily="2" charset="-122"/>
              </a:rPr>
              <a:t>Chinese Physics C</a:t>
            </a:r>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 </a:t>
            </a:r>
            <a:r>
              <a:rPr lang="en-US" altLang="zh-CN" sz="1600" b="1" kern="0" dirty="0">
                <a:solidFill>
                  <a:prstClr val="black"/>
                </a:solidFill>
                <a:latin typeface="等线" panose="02010600030101010101" pitchFamily="2" charset="-122"/>
                <a:ea typeface="等线" panose="02010600030101010101" pitchFamily="2" charset="-122"/>
                <a:cs typeface="宋体" panose="02010600030101010101" pitchFamily="2" charset="-122"/>
              </a:rPr>
              <a:t>40</a:t>
            </a:r>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 </a:t>
            </a:r>
            <a:r>
              <a:rPr lang="en-US" altLang="zh-CN" sz="1600" dirty="0">
                <a:solidFill>
                  <a:prstClr val="black"/>
                </a:solidFill>
                <a:latin typeface="等线" panose="020F0502020204030204"/>
                <a:ea typeface="等线" panose="02010600030101010101" pitchFamily="2" charset="-122"/>
              </a:rPr>
              <a:t>057001 (</a:t>
            </a:r>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2016)</a:t>
            </a:r>
            <a:endParaRPr lang="zh-CN" altLang="en-US" sz="1600" dirty="0">
              <a:solidFill>
                <a:prstClr val="black"/>
              </a:solidFill>
              <a:latin typeface="等线" panose="02010600030101010101" pitchFamily="2" charset="-122"/>
              <a:ea typeface="等线" panose="02010600030101010101" pitchFamily="2" charset="-122"/>
            </a:endParaRPr>
          </a:p>
        </p:txBody>
      </p:sp>
      <p:pic>
        <p:nvPicPr>
          <p:cNvPr id="9" name="图片 8" descr="P40821-113037">
            <a:extLst>
              <a:ext uri="{FF2B5EF4-FFF2-40B4-BE49-F238E27FC236}">
                <a16:creationId xmlns:a16="http://schemas.microsoft.com/office/drawing/2014/main" id="{23AFB9DE-5D06-63C0-5FAD-6381981B2DA3}"/>
              </a:ext>
            </a:extLst>
          </p:cNvPr>
          <p:cNvPicPr/>
          <p:nvPr/>
        </p:nvPicPr>
        <p:blipFill rotWithShape="1">
          <a:blip r:embed="rId6" cstate="print"/>
          <a:srcRect t="13309"/>
          <a:stretch/>
        </p:blipFill>
        <p:spPr bwMode="auto">
          <a:xfrm>
            <a:off x="9312894" y="1638368"/>
            <a:ext cx="2507020" cy="1631355"/>
          </a:xfrm>
          <a:prstGeom prst="rect">
            <a:avLst/>
          </a:prstGeom>
          <a:noFill/>
          <a:ln w="12700">
            <a:solidFill>
              <a:sysClr val="windowText" lastClr="000000"/>
            </a:solidFill>
            <a:miter lim="800000"/>
            <a:headEnd/>
            <a:tailEnd/>
          </a:ln>
        </p:spPr>
      </p:pic>
      <p:pic>
        <p:nvPicPr>
          <p:cNvPr id="10" name="图片 9" descr="C:\Users\Administrator\Documents\LZC\年报\DSCN5160.JPG">
            <a:extLst>
              <a:ext uri="{FF2B5EF4-FFF2-40B4-BE49-F238E27FC236}">
                <a16:creationId xmlns:a16="http://schemas.microsoft.com/office/drawing/2014/main" id="{386B9231-6AE8-156B-866C-B7DE03BB2B29}"/>
              </a:ext>
            </a:extLst>
          </p:cNvPr>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Lst>
          </a:blip>
          <a:srcRect l="14196" t="17837" r="21799"/>
          <a:stretch/>
        </p:blipFill>
        <p:spPr bwMode="auto">
          <a:xfrm>
            <a:off x="6256562" y="3334804"/>
            <a:ext cx="1485856" cy="2560320"/>
          </a:xfrm>
          <a:prstGeom prst="rect">
            <a:avLst/>
          </a:prstGeom>
          <a:noFill/>
          <a:ln w="12700">
            <a:solidFill>
              <a:sysClr val="windowText" lastClr="000000"/>
            </a:solidFill>
            <a:miter lim="800000"/>
            <a:headEnd/>
            <a:tailEnd/>
          </a:ln>
        </p:spPr>
      </p:pic>
      <p:pic>
        <p:nvPicPr>
          <p:cNvPr id="11" name="Picture 5" descr="C:\Users\Administrator\Desktop\图\P50216-162651.jpg">
            <a:extLst>
              <a:ext uri="{FF2B5EF4-FFF2-40B4-BE49-F238E27FC236}">
                <a16:creationId xmlns:a16="http://schemas.microsoft.com/office/drawing/2014/main" id="{61D08469-2877-1DF4-09AF-19718D7BB1D9}"/>
              </a:ext>
            </a:extLst>
          </p:cNvPr>
          <p:cNvPicPr>
            <a:picLocks noChangeAspect="1" noChangeArrowheads="1"/>
          </p:cNvPicPr>
          <p:nvPr/>
        </p:nvPicPr>
        <p:blipFill>
          <a:blip r:embed="rId9" cstate="print"/>
          <a:srcRect/>
          <a:stretch>
            <a:fillRect/>
          </a:stretch>
        </p:blipFill>
        <p:spPr bwMode="auto">
          <a:xfrm rot="5400000">
            <a:off x="7546520" y="3654844"/>
            <a:ext cx="2560320" cy="1920240"/>
          </a:xfrm>
          <a:prstGeom prst="rect">
            <a:avLst/>
          </a:prstGeom>
          <a:noFill/>
          <a:ln w="12700">
            <a:solidFill>
              <a:sysClr val="windowText" lastClr="000000"/>
            </a:solidFill>
          </a:ln>
        </p:spPr>
      </p:pic>
      <p:pic>
        <p:nvPicPr>
          <p:cNvPr id="12" name="Picture 2" descr="C:\Users\Administrator\Desktop\图\P50311-113012.jpg">
            <a:extLst>
              <a:ext uri="{FF2B5EF4-FFF2-40B4-BE49-F238E27FC236}">
                <a16:creationId xmlns:a16="http://schemas.microsoft.com/office/drawing/2014/main" id="{C6AD618F-44B7-5220-54A8-A5AF616E52C3}"/>
              </a:ext>
            </a:extLst>
          </p:cNvPr>
          <p:cNvPicPr>
            <a:picLocks noChangeAspect="1" noChangeArrowheads="1"/>
          </p:cNvPicPr>
          <p:nvPr/>
        </p:nvPicPr>
        <p:blipFill>
          <a:blip r:embed="rId10" cstate="print"/>
          <a:srcRect/>
          <a:stretch>
            <a:fillRect/>
          </a:stretch>
        </p:blipFill>
        <p:spPr bwMode="auto">
          <a:xfrm rot="5400000">
            <a:off x="9579634" y="3654845"/>
            <a:ext cx="2560320" cy="1920239"/>
          </a:xfrm>
          <a:prstGeom prst="rect">
            <a:avLst/>
          </a:prstGeom>
          <a:noFill/>
          <a:ln w="12700">
            <a:solidFill>
              <a:sysClr val="windowText" lastClr="000000"/>
            </a:solidFill>
          </a:ln>
        </p:spPr>
      </p:pic>
      <p:sp>
        <p:nvSpPr>
          <p:cNvPr id="13" name="文本框 12">
            <a:extLst>
              <a:ext uri="{FF2B5EF4-FFF2-40B4-BE49-F238E27FC236}">
                <a16:creationId xmlns:a16="http://schemas.microsoft.com/office/drawing/2014/main" id="{82CCF1E7-FDBF-750E-0BB7-3118F70D1FE2}"/>
              </a:ext>
            </a:extLst>
          </p:cNvPr>
          <p:cNvSpPr txBox="1"/>
          <p:nvPr/>
        </p:nvSpPr>
        <p:spPr>
          <a:xfrm>
            <a:off x="6582650" y="1142641"/>
            <a:ext cx="5107078" cy="461665"/>
          </a:xfrm>
          <a:prstGeom prst="rect">
            <a:avLst/>
          </a:prstGeom>
          <a:noFill/>
        </p:spPr>
        <p:txBody>
          <a:bodyPr wrap="square" rtlCol="0">
            <a:spAutoFit/>
          </a:bodyPr>
          <a:lstStyle/>
          <a:p>
            <a:pPr algn="ct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1.3GHz 3-cell slotted cavity </a:t>
            </a:r>
            <a:endParaRPr lang="zh-CN" altLang="en-US" sz="2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14" name="Picture 3">
            <a:extLst>
              <a:ext uri="{FF2B5EF4-FFF2-40B4-BE49-F238E27FC236}">
                <a16:creationId xmlns:a16="http://schemas.microsoft.com/office/drawing/2014/main" id="{A308776E-0650-7962-0118-7B0EC006160C}"/>
              </a:ext>
            </a:extLst>
          </p:cNvPr>
          <p:cNvPicPr>
            <a:picLocks noChangeAspect="1" noChangeArrowheads="1"/>
          </p:cNvPicPr>
          <p:nvPr/>
        </p:nvPicPr>
        <p:blipFill>
          <a:blip r:embed="rId11" cstate="print"/>
          <a:srcRect/>
          <a:stretch>
            <a:fillRect/>
          </a:stretch>
        </p:blipFill>
        <p:spPr bwMode="auto">
          <a:xfrm>
            <a:off x="6256562" y="1638374"/>
            <a:ext cx="2934924" cy="1631350"/>
          </a:xfrm>
          <a:prstGeom prst="rect">
            <a:avLst/>
          </a:prstGeom>
          <a:noFill/>
          <a:ln w="9525">
            <a:noFill/>
            <a:miter lim="800000"/>
            <a:headEnd/>
            <a:tailEnd/>
          </a:ln>
        </p:spPr>
      </p:pic>
      <p:sp>
        <p:nvSpPr>
          <p:cNvPr id="15" name="矩形 14">
            <a:extLst>
              <a:ext uri="{FF2B5EF4-FFF2-40B4-BE49-F238E27FC236}">
                <a16:creationId xmlns:a16="http://schemas.microsoft.com/office/drawing/2014/main" id="{273AA30F-2890-65D6-B516-49569FA34994}"/>
              </a:ext>
            </a:extLst>
          </p:cNvPr>
          <p:cNvSpPr/>
          <p:nvPr/>
        </p:nvSpPr>
        <p:spPr>
          <a:xfrm>
            <a:off x="6256562" y="5895124"/>
            <a:ext cx="5563352" cy="338554"/>
          </a:xfrm>
          <a:prstGeom prst="rect">
            <a:avLst/>
          </a:prstGeom>
        </p:spPr>
        <p:txBody>
          <a:bodyPr wrap="square">
            <a:spAutoFit/>
          </a:bodyPr>
          <a:lstStyle/>
          <a:p>
            <a:pPr algn="ctr"/>
            <a:r>
              <a:rPr lang="en-US" altLang="zh-CN" sz="1600" kern="0" dirty="0" err="1">
                <a:solidFill>
                  <a:prstClr val="black"/>
                </a:solidFill>
                <a:latin typeface="等线" panose="02010600030101010101" pitchFamily="2" charset="-122"/>
                <a:ea typeface="等线" panose="02010600030101010101" pitchFamily="2" charset="-122"/>
                <a:cs typeface="宋体" panose="02010600030101010101" pitchFamily="2" charset="-122"/>
              </a:rPr>
              <a:t>Zhenchao</a:t>
            </a:r>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 Liu </a:t>
            </a:r>
            <a:r>
              <a:rPr lang="en-US" altLang="zh-CN" sz="1600" i="1" kern="0" dirty="0">
                <a:solidFill>
                  <a:prstClr val="black"/>
                </a:solidFill>
                <a:latin typeface="等线" panose="02010600030101010101" pitchFamily="2" charset="-122"/>
                <a:ea typeface="等线" panose="02010600030101010101" pitchFamily="2" charset="-122"/>
                <a:cs typeface="宋体" panose="02010600030101010101" pitchFamily="2" charset="-122"/>
              </a:rPr>
              <a:t>et al.</a:t>
            </a:r>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 </a:t>
            </a:r>
            <a:r>
              <a:rPr lang="en-US" altLang="zh-CN" sz="1600" i="1" kern="0" dirty="0">
                <a:solidFill>
                  <a:prstClr val="black"/>
                </a:solidFill>
                <a:latin typeface="等线" panose="02010600030101010101" pitchFamily="2" charset="-122"/>
                <a:ea typeface="等线" panose="02010600030101010101" pitchFamily="2" charset="-122"/>
                <a:cs typeface="宋体" panose="02010600030101010101" pitchFamily="2" charset="-122"/>
              </a:rPr>
              <a:t>SRF2017</a:t>
            </a:r>
            <a:r>
              <a:rPr lang="en-US" altLang="zh-CN" sz="1600" kern="0" dirty="0">
                <a:solidFill>
                  <a:prstClr val="black"/>
                </a:solidFill>
                <a:latin typeface="等线" panose="02010600030101010101" pitchFamily="2" charset="-122"/>
                <a:ea typeface="等线" panose="02010600030101010101" pitchFamily="2" charset="-122"/>
                <a:cs typeface="宋体" panose="02010600030101010101" pitchFamily="2" charset="-122"/>
              </a:rPr>
              <a:t>, TUPB033.</a:t>
            </a:r>
            <a:endParaRPr lang="zh-CN" altLang="en-US" sz="16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7681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9A916A-D60D-4CCD-3883-DBCD48514E36}"/>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98623380-DDF8-E770-E32E-861799E49E44}"/>
              </a:ext>
            </a:extLst>
          </p:cNvPr>
          <p:cNvSpPr>
            <a:spLocks noGrp="1"/>
          </p:cNvSpPr>
          <p:nvPr>
            <p:ph type="sldNum" sz="quarter" idx="12"/>
          </p:nvPr>
        </p:nvSpPr>
        <p:spPr/>
        <p:txBody>
          <a:bodyPr/>
          <a:lstStyle/>
          <a:p>
            <a:fld id="{D5A72B31-0928-4967-9D3E-CC3B7F87A416}" type="slidenum">
              <a:rPr lang="zh-CN" altLang="en-US" smtClean="0"/>
              <a:t>21</a:t>
            </a:fld>
            <a:endParaRPr lang="zh-CN" altLang="en-US"/>
          </a:p>
        </p:txBody>
      </p:sp>
      <p:sp>
        <p:nvSpPr>
          <p:cNvPr id="5" name="文本框 4">
            <a:extLst>
              <a:ext uri="{FF2B5EF4-FFF2-40B4-BE49-F238E27FC236}">
                <a16:creationId xmlns:a16="http://schemas.microsoft.com/office/drawing/2014/main" id="{AF0D9FDA-179C-C650-98B0-C71A709E4BEF}"/>
              </a:ext>
            </a:extLst>
          </p:cNvPr>
          <p:cNvSpPr txBox="1"/>
          <p:nvPr/>
        </p:nvSpPr>
        <p:spPr>
          <a:xfrm>
            <a:off x="829332" y="1914123"/>
            <a:ext cx="10533336" cy="1015663"/>
          </a:xfrm>
          <a:prstGeom prst="rect">
            <a:avLst/>
          </a:prstGeom>
          <a:noFill/>
        </p:spPr>
        <p:txBody>
          <a:bodyPr wrap="square" rtlCol="0">
            <a:spAutoFit/>
          </a:bodyPr>
          <a:lstStyle/>
          <a:p>
            <a:pPr algn="ctr"/>
            <a:r>
              <a:rPr lang="en-US" altLang="zh-CN" sz="6000" b="1" dirty="0">
                <a:latin typeface="微软雅黑" panose="020B0503020204020204" pitchFamily="34" charset="-122"/>
                <a:ea typeface="微软雅黑" panose="020B0503020204020204" pitchFamily="34" charset="-122"/>
              </a:rPr>
              <a:t>Beam-pipe absorber</a:t>
            </a:r>
            <a:endParaRPr lang="zh-CN" altLang="en-US" sz="60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1CFEF3A0-CB96-92CB-457A-EBF68FEA2E95}"/>
              </a:ext>
            </a:extLst>
          </p:cNvPr>
          <p:cNvPicPr>
            <a:picLocks noChangeAspect="1"/>
          </p:cNvPicPr>
          <p:nvPr/>
        </p:nvPicPr>
        <p:blipFill rotWithShape="1">
          <a:blip r:embed="rId2"/>
          <a:srcRect r="58791" b="16512"/>
          <a:stretch/>
        </p:blipFill>
        <p:spPr>
          <a:xfrm>
            <a:off x="3352800" y="3321029"/>
            <a:ext cx="5486400" cy="2373121"/>
          </a:xfrm>
          <a:prstGeom prst="rect">
            <a:avLst/>
          </a:prstGeom>
        </p:spPr>
      </p:pic>
      <p:sp>
        <p:nvSpPr>
          <p:cNvPr id="7" name="文本框 6">
            <a:extLst>
              <a:ext uri="{FF2B5EF4-FFF2-40B4-BE49-F238E27FC236}">
                <a16:creationId xmlns:a16="http://schemas.microsoft.com/office/drawing/2014/main" id="{9E6024D4-A33A-AE54-F245-3C3C53574C98}"/>
              </a:ext>
            </a:extLst>
          </p:cNvPr>
          <p:cNvSpPr txBox="1"/>
          <p:nvPr/>
        </p:nvSpPr>
        <p:spPr>
          <a:xfrm>
            <a:off x="5427406" y="5694150"/>
            <a:ext cx="3411794" cy="338554"/>
          </a:xfrm>
          <a:prstGeom prst="rect">
            <a:avLst/>
          </a:prstGeom>
          <a:noFill/>
        </p:spPr>
        <p:txBody>
          <a:bodyPr wrap="square" rtlCol="0">
            <a:spAutoFit/>
          </a:bodyPr>
          <a:lstStyle/>
          <a:p>
            <a:pPr algn="r"/>
            <a:r>
              <a:rPr lang="en-US" altLang="zh-CN" sz="1600" dirty="0">
                <a:latin typeface="Arial" panose="020B0604020202020204" pitchFamily="34" charset="0"/>
                <a:cs typeface="Arial" panose="020B0604020202020204" pitchFamily="34" charset="0"/>
              </a:rPr>
              <a:t>Cornell and KEK.</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513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874D3-453F-86B1-9A00-8D0EC2E990D4}"/>
              </a:ext>
            </a:extLst>
          </p:cNvPr>
          <p:cNvSpPr>
            <a:spLocks noGrp="1"/>
          </p:cNvSpPr>
          <p:nvPr>
            <p:ph type="title"/>
          </p:nvPr>
        </p:nvSpPr>
        <p:spPr/>
        <p:txBody>
          <a:bodyPr/>
          <a:lstStyle/>
          <a:p>
            <a:r>
              <a:rPr lang="en-US" altLang="zh-CN" dirty="0"/>
              <a:t>Beam-pipe absorber</a:t>
            </a:r>
            <a:endParaRPr lang="zh-CN" altLang="en-US" dirty="0"/>
          </a:p>
        </p:txBody>
      </p:sp>
      <p:sp>
        <p:nvSpPr>
          <p:cNvPr id="3" name="内容占位符 2">
            <a:extLst>
              <a:ext uri="{FF2B5EF4-FFF2-40B4-BE49-F238E27FC236}">
                <a16:creationId xmlns:a16="http://schemas.microsoft.com/office/drawing/2014/main" id="{DBA60B1D-2D3B-AF3F-533D-E4DA93FC1C5F}"/>
              </a:ext>
            </a:extLst>
          </p:cNvPr>
          <p:cNvSpPr>
            <a:spLocks noGrp="1"/>
          </p:cNvSpPr>
          <p:nvPr>
            <p:ph idx="1"/>
          </p:nvPr>
        </p:nvSpPr>
        <p:spPr/>
        <p:txBody>
          <a:bodyPr>
            <a:normAutofit fontScale="92500" lnSpcReduction="20000"/>
          </a:bodyPr>
          <a:lstStyle/>
          <a:p>
            <a:pPr>
              <a:lnSpc>
                <a:spcPct val="110000"/>
              </a:lnSpc>
            </a:pPr>
            <a:r>
              <a:rPr lang="en-US" altLang="zh-CN" sz="2000" dirty="0">
                <a:solidFill>
                  <a:srgbClr val="0000FF"/>
                </a:solidFill>
              </a:rPr>
              <a:t>Originally developed at Cornell University and KEK for very high average power absorption</a:t>
            </a:r>
          </a:p>
          <a:p>
            <a:pPr>
              <a:lnSpc>
                <a:spcPct val="110000"/>
              </a:lnSpc>
            </a:pPr>
            <a:r>
              <a:rPr lang="en-US" altLang="zh-CN" sz="2000" dirty="0"/>
              <a:t>Widely used in high-current storage rings, where they  operate at room temperature outside the cryomodule</a:t>
            </a:r>
          </a:p>
          <a:p>
            <a:pPr>
              <a:lnSpc>
                <a:spcPct val="110000"/>
              </a:lnSpc>
            </a:pPr>
            <a:r>
              <a:rPr lang="en-US" altLang="zh-CN" sz="2000" dirty="0">
                <a:solidFill>
                  <a:srgbClr val="0000FF"/>
                </a:solidFill>
              </a:rPr>
              <a:t>Achieved Q</a:t>
            </a:r>
            <a:r>
              <a:rPr lang="en-US" altLang="zh-CN" sz="1500" dirty="0">
                <a:solidFill>
                  <a:srgbClr val="0000FF"/>
                </a:solidFill>
              </a:rPr>
              <a:t>HOM</a:t>
            </a:r>
            <a:r>
              <a:rPr lang="en-US" altLang="zh-CN" sz="2000" dirty="0">
                <a:solidFill>
                  <a:srgbClr val="0000FF"/>
                </a:solidFill>
              </a:rPr>
              <a:t> ≈ 10</a:t>
            </a:r>
            <a:r>
              <a:rPr lang="en-US" altLang="zh-CN" sz="2000" baseline="30000" dirty="0">
                <a:solidFill>
                  <a:srgbClr val="0000FF"/>
                </a:solidFill>
              </a:rPr>
              <a:t>2</a:t>
            </a:r>
            <a:r>
              <a:rPr lang="en-US" altLang="zh-CN" sz="2000" dirty="0">
                <a:solidFill>
                  <a:srgbClr val="0000FF"/>
                </a:solidFill>
              </a:rPr>
              <a:t>~10</a:t>
            </a:r>
            <a:r>
              <a:rPr lang="en-US" altLang="zh-CN" sz="2000" baseline="30000" dirty="0">
                <a:solidFill>
                  <a:srgbClr val="0000FF"/>
                </a:solidFill>
              </a:rPr>
              <a:t>3</a:t>
            </a:r>
            <a:r>
              <a:rPr lang="en-US" altLang="zh-CN" sz="2000" dirty="0">
                <a:solidFill>
                  <a:srgbClr val="0000FF"/>
                </a:solidFill>
              </a:rPr>
              <a:t> in single-cell storage ring cavities</a:t>
            </a:r>
          </a:p>
          <a:p>
            <a:pPr>
              <a:lnSpc>
                <a:spcPct val="110000"/>
              </a:lnSpc>
            </a:pPr>
            <a:r>
              <a:rPr lang="en-US" altLang="zh-CN" sz="2000" dirty="0">
                <a:solidFill>
                  <a:srgbClr val="0000FF"/>
                </a:solidFill>
              </a:rPr>
              <a:t>Cornell developed an HOM load operating at 80 K for ERL </a:t>
            </a:r>
            <a:r>
              <a:rPr lang="en-US" altLang="zh-CN" sz="2000" dirty="0"/>
              <a:t>cavities with dissipating capacity of ~200 W. KEK is also developed beam pipe HOM loads for </a:t>
            </a:r>
            <a:r>
              <a:rPr lang="en-US" altLang="zh-CN" sz="2000" dirty="0" err="1"/>
              <a:t>cERL</a:t>
            </a:r>
            <a:r>
              <a:rPr lang="en-US" altLang="zh-CN" sz="2000" dirty="0"/>
              <a:t>.</a:t>
            </a:r>
          </a:p>
          <a:p>
            <a:pPr>
              <a:lnSpc>
                <a:spcPct val="110000"/>
              </a:lnSpc>
            </a:pPr>
            <a:r>
              <a:rPr lang="en-US" altLang="zh-CN" sz="2000" dirty="0"/>
              <a:t>DESY developed a beam pipe absorber for XFEL to complement loop HOM couplers.</a:t>
            </a:r>
          </a:p>
          <a:p>
            <a:pPr>
              <a:lnSpc>
                <a:spcPct val="110000"/>
              </a:lnSpc>
            </a:pPr>
            <a:r>
              <a:rPr lang="en-US" altLang="zh-CN" sz="2000" dirty="0"/>
              <a:t>However, the absorbers designed to operate at cryogenic temperatures are not capable of dissipate kW level HOM power</a:t>
            </a:r>
          </a:p>
          <a:p>
            <a:pPr>
              <a:lnSpc>
                <a:spcPct val="110000"/>
              </a:lnSpc>
            </a:pPr>
            <a:r>
              <a:rPr lang="en-US" altLang="zh-CN" sz="2000" dirty="0"/>
              <a:t>Dampers of this type are arguably the most efficient and likely will be required to absorb very high frequency portion of HOM power, which propagates along the beam pipe</a:t>
            </a:r>
          </a:p>
          <a:p>
            <a:pPr>
              <a:lnSpc>
                <a:spcPct val="110000"/>
              </a:lnSpc>
            </a:pPr>
            <a:r>
              <a:rPr lang="en-US" altLang="zh-CN" sz="2000" dirty="0">
                <a:solidFill>
                  <a:srgbClr val="0000FF"/>
                </a:solidFill>
              </a:rPr>
              <a:t>Drawbacks of beam pipe absorbers</a:t>
            </a:r>
          </a:p>
          <a:p>
            <a:pPr marL="288000" indent="0">
              <a:lnSpc>
                <a:spcPct val="110000"/>
              </a:lnSpc>
              <a:buNone/>
            </a:pPr>
            <a:r>
              <a:rPr lang="en-US" altLang="zh-CN" sz="2000" dirty="0"/>
              <a:t> </a:t>
            </a:r>
            <a:r>
              <a:rPr lang="en-US" altLang="zh-CN" sz="1900" dirty="0"/>
              <a:t>- Absorber materials are brittle, can create particulates that contaminate SRF cavities </a:t>
            </a:r>
          </a:p>
          <a:p>
            <a:pPr marL="288000" indent="0">
              <a:lnSpc>
                <a:spcPct val="110000"/>
              </a:lnSpc>
              <a:buNone/>
            </a:pPr>
            <a:r>
              <a:rPr lang="en-US" altLang="zh-CN" sz="1900" dirty="0"/>
              <a:t> - Parasitic beam-absorber interaction is significant contributing to the overall HOM power </a:t>
            </a:r>
          </a:p>
          <a:p>
            <a:pPr marL="288000" indent="0">
              <a:lnSpc>
                <a:spcPct val="110000"/>
              </a:lnSpc>
              <a:buNone/>
            </a:pPr>
            <a:r>
              <a:rPr lang="en-US" altLang="zh-CN" sz="1900" dirty="0"/>
              <a:t> - For large SRF systems, they occupy real estate thus reduce the fill factor</a:t>
            </a:r>
          </a:p>
          <a:p>
            <a:pPr>
              <a:lnSpc>
                <a:spcPct val="110000"/>
              </a:lnSpc>
            </a:pPr>
            <a:endParaRPr lang="zh-CN" altLang="en-US" sz="2000" dirty="0"/>
          </a:p>
        </p:txBody>
      </p:sp>
      <p:sp>
        <p:nvSpPr>
          <p:cNvPr id="4" name="灯片编号占位符 3">
            <a:extLst>
              <a:ext uri="{FF2B5EF4-FFF2-40B4-BE49-F238E27FC236}">
                <a16:creationId xmlns:a16="http://schemas.microsoft.com/office/drawing/2014/main" id="{A3B9306F-A7B9-774E-0C2F-B261814F3816}"/>
              </a:ext>
            </a:extLst>
          </p:cNvPr>
          <p:cNvSpPr>
            <a:spLocks noGrp="1"/>
          </p:cNvSpPr>
          <p:nvPr>
            <p:ph type="sldNum" sz="quarter" idx="12"/>
          </p:nvPr>
        </p:nvSpPr>
        <p:spPr/>
        <p:txBody>
          <a:bodyPr/>
          <a:lstStyle/>
          <a:p>
            <a:fld id="{D5A72B31-0928-4967-9D3E-CC3B7F87A416}" type="slidenum">
              <a:rPr lang="zh-CN" altLang="en-US" smtClean="0"/>
              <a:t>22</a:t>
            </a:fld>
            <a:endParaRPr lang="zh-CN" altLang="en-US"/>
          </a:p>
        </p:txBody>
      </p:sp>
    </p:spTree>
    <p:extLst>
      <p:ext uri="{BB962C8B-B14F-4D97-AF65-F5344CB8AC3E}">
        <p14:creationId xmlns:p14="http://schemas.microsoft.com/office/powerpoint/2010/main" val="1321442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C84612-52B4-7C99-8A12-40E469AF7F70}"/>
              </a:ext>
            </a:extLst>
          </p:cNvPr>
          <p:cNvSpPr>
            <a:spLocks noGrp="1"/>
          </p:cNvSpPr>
          <p:nvPr>
            <p:ph type="title"/>
          </p:nvPr>
        </p:nvSpPr>
        <p:spPr/>
        <p:txBody>
          <a:bodyPr/>
          <a:lstStyle/>
          <a:p>
            <a:r>
              <a:rPr lang="en-US" altLang="zh-CN" dirty="0"/>
              <a:t>Absorbing materials</a:t>
            </a:r>
            <a:br>
              <a:rPr lang="en-US" altLang="zh-CN" dirty="0"/>
            </a:br>
            <a:endParaRPr lang="zh-CN" altLang="en-US" dirty="0"/>
          </a:p>
        </p:txBody>
      </p:sp>
      <p:sp>
        <p:nvSpPr>
          <p:cNvPr id="4" name="灯片编号占位符 3">
            <a:extLst>
              <a:ext uri="{FF2B5EF4-FFF2-40B4-BE49-F238E27FC236}">
                <a16:creationId xmlns:a16="http://schemas.microsoft.com/office/drawing/2014/main" id="{3D9C6BB7-B7D0-275C-FE02-0332AF44A084}"/>
              </a:ext>
            </a:extLst>
          </p:cNvPr>
          <p:cNvSpPr>
            <a:spLocks noGrp="1"/>
          </p:cNvSpPr>
          <p:nvPr>
            <p:ph type="sldNum" sz="quarter" idx="12"/>
          </p:nvPr>
        </p:nvSpPr>
        <p:spPr/>
        <p:txBody>
          <a:bodyPr/>
          <a:lstStyle/>
          <a:p>
            <a:fld id="{D5A72B31-0928-4967-9D3E-CC3B7F87A416}" type="slidenum">
              <a:rPr lang="zh-CN" altLang="en-US" smtClean="0"/>
              <a:t>23</a:t>
            </a:fld>
            <a:endParaRPr lang="zh-CN" altLang="en-US"/>
          </a:p>
        </p:txBody>
      </p:sp>
      <p:sp>
        <p:nvSpPr>
          <p:cNvPr id="5" name="矩形 4">
            <a:extLst>
              <a:ext uri="{FF2B5EF4-FFF2-40B4-BE49-F238E27FC236}">
                <a16:creationId xmlns:a16="http://schemas.microsoft.com/office/drawing/2014/main" id="{2EAE2DA7-9FE4-AE59-5CD2-DB0B702E48D3}"/>
              </a:ext>
            </a:extLst>
          </p:cNvPr>
          <p:cNvSpPr/>
          <p:nvPr/>
        </p:nvSpPr>
        <p:spPr>
          <a:xfrm>
            <a:off x="454155" y="1179915"/>
            <a:ext cx="5465953" cy="1631216"/>
          </a:xfrm>
          <a:prstGeom prst="rect">
            <a:avLst/>
          </a:prstGeom>
          <a:solidFill>
            <a:sysClr val="window" lastClr="FFFFFF"/>
          </a:solidFill>
          <a:ln w="12700" cap="flat" cmpd="sng" algn="ctr">
            <a:noFill/>
            <a:prstDash val="solid"/>
            <a:miter lim="800000"/>
          </a:ln>
          <a:effectLst/>
        </p:spPr>
        <p:txBody>
          <a:bodyPr wrap="square"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Ferrite </a:t>
            </a:r>
          </a:p>
          <a:p>
            <a:pPr marL="3429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Suitable for low frequency modes</a:t>
            </a:r>
          </a:p>
          <a:p>
            <a:pPr marL="3429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Absorb magnetic field, due to large imaginary part of </a:t>
            </a:r>
            <a:r>
              <a:rPr kumimoji="0" lang="el-GR"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μ</a:t>
            </a:r>
            <a:endParaRPr kumimoji="0" lang="en-US"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5">
            <a:extLst>
              <a:ext uri="{FF2B5EF4-FFF2-40B4-BE49-F238E27FC236}">
                <a16:creationId xmlns:a16="http://schemas.microsoft.com/office/drawing/2014/main" id="{9303CCF1-BE85-8F2C-794A-38374D8BB246}"/>
              </a:ext>
            </a:extLst>
          </p:cNvPr>
          <p:cNvSpPr/>
          <p:nvPr/>
        </p:nvSpPr>
        <p:spPr>
          <a:xfrm>
            <a:off x="6391174" y="1179915"/>
            <a:ext cx="5687427" cy="1631216"/>
          </a:xfrm>
          <a:prstGeom prst="rect">
            <a:avLst/>
          </a:prstGeom>
          <a:solidFill>
            <a:sysClr val="window" lastClr="FFFFFF"/>
          </a:solidFill>
          <a:ln w="12700" cap="flat" cmpd="sng" algn="ctr">
            <a:noFill/>
            <a:prstDash val="solid"/>
            <a:miter lim="800000"/>
          </a:ln>
          <a:effectLst/>
        </p:spPr>
        <p:txBody>
          <a:bodyPr wrap="square"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SiC </a:t>
            </a:r>
          </a:p>
          <a:p>
            <a:pPr marL="3429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Suitable for high frequency modes</a:t>
            </a:r>
          </a:p>
          <a:p>
            <a:pPr marL="3429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Absorb electric field, due to large imaginary part of </a:t>
            </a:r>
            <a:r>
              <a:rPr kumimoji="0" lang="el-GR"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ε</a:t>
            </a:r>
            <a:endParaRPr kumimoji="0" lang="en-US" altLang="zh-CN" sz="2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 name="图片 6">
            <a:extLst>
              <a:ext uri="{FF2B5EF4-FFF2-40B4-BE49-F238E27FC236}">
                <a16:creationId xmlns:a16="http://schemas.microsoft.com/office/drawing/2014/main" id="{6F002417-D66D-2834-32D7-4743A72850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72" t="39190" r="3813" b="12092"/>
          <a:stretch/>
        </p:blipFill>
        <p:spPr>
          <a:xfrm>
            <a:off x="1377619" y="2887562"/>
            <a:ext cx="3025619" cy="2840377"/>
          </a:xfrm>
          <a:prstGeom prst="rect">
            <a:avLst/>
          </a:prstGeom>
          <a:ln w="12700">
            <a:solidFill>
              <a:sysClr val="windowText" lastClr="000000"/>
            </a:solidFill>
          </a:ln>
        </p:spPr>
      </p:pic>
      <p:sp>
        <p:nvSpPr>
          <p:cNvPr id="8" name="文本框 7">
            <a:extLst>
              <a:ext uri="{FF2B5EF4-FFF2-40B4-BE49-F238E27FC236}">
                <a16:creationId xmlns:a16="http://schemas.microsoft.com/office/drawing/2014/main" id="{AB9FB2BA-310B-92B7-E36A-02490B44B04F}"/>
              </a:ext>
            </a:extLst>
          </p:cNvPr>
          <p:cNvSpPr txBox="1"/>
          <p:nvPr/>
        </p:nvSpPr>
        <p:spPr>
          <a:xfrm>
            <a:off x="1539338" y="5768414"/>
            <a:ext cx="3202408" cy="338554"/>
          </a:xfrm>
          <a:prstGeom prst="rect">
            <a:avLst/>
          </a:prstGeom>
          <a:noFill/>
        </p:spPr>
        <p:txBody>
          <a:bodyPr wrap="square" rtlCol="0">
            <a:spAutoFit/>
          </a:bodyPr>
          <a:lstStyle/>
          <a:p>
            <a:r>
              <a:rPr lang="en-US" altLang="zh-CN" sz="1600" dirty="0">
                <a:solidFill>
                  <a:prstClr val="black"/>
                </a:solidFill>
                <a:latin typeface="等线" panose="02010600030101010101" pitchFamily="2" charset="-122"/>
                <a:ea typeface="等线" panose="02010600030101010101" pitchFamily="2" charset="-122"/>
              </a:rPr>
              <a:t>Courtesy F.B. Meng (IHEP).</a:t>
            </a:r>
            <a:endParaRPr lang="zh-CN" altLang="en-US" sz="1600" dirty="0">
              <a:solidFill>
                <a:prstClr val="black"/>
              </a:solidFill>
              <a:latin typeface="等线" panose="02010600030101010101" pitchFamily="2" charset="-122"/>
              <a:ea typeface="等线" panose="02010600030101010101" pitchFamily="2" charset="-122"/>
            </a:endParaRPr>
          </a:p>
        </p:txBody>
      </p:sp>
      <p:sp>
        <p:nvSpPr>
          <p:cNvPr id="9" name="文本框 8">
            <a:extLst>
              <a:ext uri="{FF2B5EF4-FFF2-40B4-BE49-F238E27FC236}">
                <a16:creationId xmlns:a16="http://schemas.microsoft.com/office/drawing/2014/main" id="{0A655537-4CBB-9C49-D22B-BE2197F8CFE0}"/>
              </a:ext>
            </a:extLst>
          </p:cNvPr>
          <p:cNvSpPr txBox="1"/>
          <p:nvPr/>
        </p:nvSpPr>
        <p:spPr>
          <a:xfrm>
            <a:off x="7743461" y="5770737"/>
            <a:ext cx="3202408" cy="338554"/>
          </a:xfrm>
          <a:prstGeom prst="rect">
            <a:avLst/>
          </a:prstGeom>
          <a:noFill/>
        </p:spPr>
        <p:txBody>
          <a:bodyPr wrap="square" rtlCol="0">
            <a:spAutoFit/>
          </a:bodyPr>
          <a:lstStyle/>
          <a:p>
            <a:r>
              <a:rPr lang="en-US" altLang="zh-CN" sz="1600" dirty="0">
                <a:solidFill>
                  <a:prstClr val="black"/>
                </a:solidFill>
                <a:latin typeface="等线" panose="02010600030101010101" pitchFamily="2" charset="-122"/>
                <a:ea typeface="等线" panose="02010600030101010101" pitchFamily="2" charset="-122"/>
              </a:rPr>
              <a:t>Courtesy F.B. Meng (IHEP).</a:t>
            </a:r>
            <a:endParaRPr lang="zh-CN" altLang="en-US" sz="1600" dirty="0">
              <a:solidFill>
                <a:prstClr val="black"/>
              </a:solidFill>
              <a:latin typeface="等线" panose="02010600030101010101" pitchFamily="2" charset="-122"/>
              <a:ea typeface="等线" panose="02010600030101010101" pitchFamily="2" charset="-122"/>
            </a:endParaRPr>
          </a:p>
        </p:txBody>
      </p:sp>
      <p:pic>
        <p:nvPicPr>
          <p:cNvPr id="10" name="图片 9">
            <a:extLst>
              <a:ext uri="{FF2B5EF4-FFF2-40B4-BE49-F238E27FC236}">
                <a16:creationId xmlns:a16="http://schemas.microsoft.com/office/drawing/2014/main" id="{D27B9224-CD14-B334-CEEB-F4CFB4B306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743461" y="2887562"/>
            <a:ext cx="2314939" cy="2838848"/>
          </a:xfrm>
          <a:prstGeom prst="rect">
            <a:avLst/>
          </a:prstGeom>
        </p:spPr>
      </p:pic>
    </p:spTree>
    <p:extLst>
      <p:ext uri="{BB962C8B-B14F-4D97-AF65-F5344CB8AC3E}">
        <p14:creationId xmlns:p14="http://schemas.microsoft.com/office/powerpoint/2010/main" val="1487143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D5E462EE-7EF8-42C3-9055-35A18CAB2381}"/>
              </a:ext>
            </a:extLst>
          </p:cNvPr>
          <p:cNvPicPr>
            <a:picLocks noChangeAspect="1"/>
          </p:cNvPicPr>
          <p:nvPr/>
        </p:nvPicPr>
        <p:blipFill>
          <a:blip r:embed="rId2"/>
          <a:stretch>
            <a:fillRect/>
          </a:stretch>
        </p:blipFill>
        <p:spPr>
          <a:xfrm>
            <a:off x="1017228" y="3371873"/>
            <a:ext cx="8782514" cy="2884839"/>
          </a:xfrm>
          <a:prstGeom prst="rect">
            <a:avLst/>
          </a:prstGeom>
        </p:spPr>
      </p:pic>
      <p:sp>
        <p:nvSpPr>
          <p:cNvPr id="2" name="标题 1">
            <a:extLst>
              <a:ext uri="{FF2B5EF4-FFF2-40B4-BE49-F238E27FC236}">
                <a16:creationId xmlns:a16="http://schemas.microsoft.com/office/drawing/2014/main" id="{F75C5137-C39B-9D49-64A6-0CE573AC9B8B}"/>
              </a:ext>
            </a:extLst>
          </p:cNvPr>
          <p:cNvSpPr>
            <a:spLocks noGrp="1"/>
          </p:cNvSpPr>
          <p:nvPr>
            <p:ph type="title"/>
          </p:nvPr>
        </p:nvSpPr>
        <p:spPr>
          <a:xfrm>
            <a:off x="1291906" y="275359"/>
            <a:ext cx="10654018" cy="715125"/>
          </a:xfrm>
        </p:spPr>
        <p:txBody>
          <a:bodyPr/>
          <a:lstStyle/>
          <a:p>
            <a:r>
              <a:rPr lang="de-DE" altLang="zh-CN" sz="3600" dirty="0"/>
              <a:t>KEKB/Super-KEKB HOM beam pipe absorber</a:t>
            </a:r>
            <a:endParaRPr lang="zh-CN" altLang="en-US" sz="3600" dirty="0"/>
          </a:p>
        </p:txBody>
      </p:sp>
      <p:sp>
        <p:nvSpPr>
          <p:cNvPr id="3" name="内容占位符 2">
            <a:extLst>
              <a:ext uri="{FF2B5EF4-FFF2-40B4-BE49-F238E27FC236}">
                <a16:creationId xmlns:a16="http://schemas.microsoft.com/office/drawing/2014/main" id="{71A8CAED-711F-41F3-A06C-DD22779E8D0C}"/>
              </a:ext>
            </a:extLst>
          </p:cNvPr>
          <p:cNvSpPr>
            <a:spLocks noGrp="1"/>
          </p:cNvSpPr>
          <p:nvPr>
            <p:ph idx="1"/>
          </p:nvPr>
        </p:nvSpPr>
        <p:spPr>
          <a:xfrm>
            <a:off x="524741" y="1208016"/>
            <a:ext cx="11263745" cy="4813356"/>
          </a:xfrm>
        </p:spPr>
        <p:txBody>
          <a:bodyPr>
            <a:normAutofit/>
          </a:bodyPr>
          <a:lstStyle/>
          <a:p>
            <a:pPr>
              <a:spcBef>
                <a:spcPts val="0"/>
              </a:spcBef>
              <a:spcAft>
                <a:spcPts val="600"/>
              </a:spcAft>
            </a:pPr>
            <a:r>
              <a:rPr lang="en-US" altLang="zh-CN" sz="2000" dirty="0"/>
              <a:t>Ferrite is bonded to copper plated steel housing using HIP (Hot Isostatic Press) process</a:t>
            </a:r>
          </a:p>
          <a:p>
            <a:pPr>
              <a:spcBef>
                <a:spcPts val="0"/>
              </a:spcBef>
              <a:spcAft>
                <a:spcPts val="600"/>
              </a:spcAft>
            </a:pPr>
            <a:r>
              <a:rPr lang="en-US" altLang="zh-CN" sz="2000" dirty="0"/>
              <a:t>Absorbers of this design are used at KEKB and BEPC-II</a:t>
            </a:r>
          </a:p>
          <a:p>
            <a:pPr>
              <a:spcBef>
                <a:spcPts val="0"/>
              </a:spcBef>
              <a:spcAft>
                <a:spcPts val="600"/>
              </a:spcAft>
            </a:pPr>
            <a:r>
              <a:rPr lang="en-US" altLang="zh-CN" sz="2000" b="1" dirty="0"/>
              <a:t>A Pair of Ferrite HOM dampers </a:t>
            </a:r>
            <a:r>
              <a:rPr lang="en-US" altLang="zh-CN" sz="2000" dirty="0"/>
              <a:t>for each superconducting cavity module</a:t>
            </a:r>
          </a:p>
          <a:p>
            <a:pPr marL="540000" indent="-288000">
              <a:spcBef>
                <a:spcPts val="0"/>
              </a:spcBef>
              <a:spcAft>
                <a:spcPts val="600"/>
              </a:spcAft>
              <a:buFont typeface="Arial" panose="020B0604020202020204" pitchFamily="34" charset="0"/>
              <a:buChar char="‒"/>
            </a:pPr>
            <a:r>
              <a:rPr lang="en-US" altLang="zh-CN" sz="1800" dirty="0"/>
              <a:t>SBP damper : f220 x t4 x L120 ,LBP damper : f300 x t4 x L150</a:t>
            </a:r>
          </a:p>
          <a:p>
            <a:pPr marL="540000" indent="-288000">
              <a:spcBef>
                <a:spcPts val="0"/>
              </a:spcBef>
              <a:spcAft>
                <a:spcPts val="600"/>
              </a:spcAft>
              <a:buFont typeface="Arial" panose="020B0604020202020204" pitchFamily="34" charset="0"/>
              <a:buChar char="‒"/>
            </a:pPr>
            <a:r>
              <a:rPr lang="en-US" altLang="zh-CN" sz="1800" dirty="0"/>
              <a:t> Max. absorbed power in </a:t>
            </a:r>
            <a:r>
              <a:rPr lang="en-US" altLang="zh-CN" sz="1800" dirty="0">
                <a:solidFill>
                  <a:srgbClr val="0000FF"/>
                </a:solidFill>
              </a:rPr>
              <a:t>KEKB : 16 kW/cavity </a:t>
            </a:r>
            <a:r>
              <a:rPr lang="en-US" altLang="zh-CN" sz="1800" dirty="0"/>
              <a:t>(1.4 A, s=6 mm, 10 </a:t>
            </a:r>
            <a:r>
              <a:rPr lang="en-US" altLang="zh-CN" sz="1800" dirty="0" err="1"/>
              <a:t>nC</a:t>
            </a:r>
            <a:r>
              <a:rPr lang="en-US" altLang="zh-CN" sz="1800" dirty="0"/>
              <a:t>/bunch)</a:t>
            </a:r>
          </a:p>
          <a:p>
            <a:pPr marL="540000" indent="-288000">
              <a:spcBef>
                <a:spcPts val="0"/>
              </a:spcBef>
              <a:spcAft>
                <a:spcPts val="600"/>
              </a:spcAft>
              <a:buFont typeface="Arial" panose="020B0604020202020204" pitchFamily="34" charset="0"/>
              <a:buChar char="‒"/>
            </a:pPr>
            <a:r>
              <a:rPr lang="en-US" altLang="zh-CN" sz="1800" dirty="0"/>
              <a:t> Expected HOM power is over </a:t>
            </a:r>
            <a:r>
              <a:rPr lang="en-US" altLang="zh-CN" sz="1800" dirty="0">
                <a:solidFill>
                  <a:srgbClr val="0000FF"/>
                </a:solidFill>
              </a:rPr>
              <a:t>30 kW/cavity at </a:t>
            </a:r>
            <a:r>
              <a:rPr lang="en-US" altLang="zh-CN" sz="1800" dirty="0" err="1">
                <a:solidFill>
                  <a:srgbClr val="0000FF"/>
                </a:solidFill>
              </a:rPr>
              <a:t>SuperKEKB</a:t>
            </a:r>
            <a:r>
              <a:rPr lang="en-US" altLang="zh-CN" sz="1800" dirty="0">
                <a:solidFill>
                  <a:srgbClr val="0000FF"/>
                </a:solidFill>
              </a:rPr>
              <a:t> </a:t>
            </a:r>
            <a:r>
              <a:rPr lang="en-US" altLang="zh-CN" sz="1800" dirty="0"/>
              <a:t>design current (2.6 A)</a:t>
            </a:r>
          </a:p>
          <a:p>
            <a:pPr>
              <a:spcBef>
                <a:spcPts val="0"/>
              </a:spcBef>
              <a:spcAft>
                <a:spcPts val="600"/>
              </a:spcAft>
            </a:pPr>
            <a:endParaRPr lang="zh-CN" altLang="en-US" sz="2400" dirty="0"/>
          </a:p>
        </p:txBody>
      </p:sp>
      <p:sp>
        <p:nvSpPr>
          <p:cNvPr id="4" name="灯片编号占位符 3">
            <a:extLst>
              <a:ext uri="{FF2B5EF4-FFF2-40B4-BE49-F238E27FC236}">
                <a16:creationId xmlns:a16="http://schemas.microsoft.com/office/drawing/2014/main" id="{C2C40B4E-5FBB-EDD3-F130-D922371CFCE2}"/>
              </a:ext>
            </a:extLst>
          </p:cNvPr>
          <p:cNvSpPr>
            <a:spLocks noGrp="1"/>
          </p:cNvSpPr>
          <p:nvPr>
            <p:ph type="sldNum" sz="quarter" idx="12"/>
          </p:nvPr>
        </p:nvSpPr>
        <p:spPr/>
        <p:txBody>
          <a:bodyPr/>
          <a:lstStyle/>
          <a:p>
            <a:fld id="{D5A72B31-0928-4967-9D3E-CC3B7F87A416}" type="slidenum">
              <a:rPr lang="zh-CN" altLang="en-US" smtClean="0"/>
              <a:t>24</a:t>
            </a:fld>
            <a:endParaRPr lang="zh-CN" altLang="en-US"/>
          </a:p>
        </p:txBody>
      </p:sp>
      <p:sp>
        <p:nvSpPr>
          <p:cNvPr id="9" name="矩形 8">
            <a:extLst>
              <a:ext uri="{FF2B5EF4-FFF2-40B4-BE49-F238E27FC236}">
                <a16:creationId xmlns:a16="http://schemas.microsoft.com/office/drawing/2014/main" id="{2AD91A0E-305A-624D-17A5-13BD033C20E9}"/>
              </a:ext>
            </a:extLst>
          </p:cNvPr>
          <p:cNvSpPr/>
          <p:nvPr/>
        </p:nvSpPr>
        <p:spPr>
          <a:xfrm>
            <a:off x="9799742" y="5571891"/>
            <a:ext cx="2360345" cy="646331"/>
          </a:xfrm>
          <a:prstGeom prst="rect">
            <a:avLst/>
          </a:prstGeom>
        </p:spPr>
        <p:txBody>
          <a:bodyPr wrap="square">
            <a:spAutoFit/>
          </a:bodyPr>
          <a:lstStyle/>
          <a:p>
            <a:r>
              <a:rPr lang="en-US" altLang="zh-CN" sz="1200" dirty="0" err="1">
                <a:solidFill>
                  <a:prstClr val="black"/>
                </a:solidFill>
                <a:latin typeface="等线" panose="02010600030101010101" pitchFamily="2" charset="-122"/>
                <a:ea typeface="等线" panose="02010600030101010101" pitchFamily="2" charset="-122"/>
              </a:rPr>
              <a:t>Takafumi</a:t>
            </a:r>
            <a:r>
              <a:rPr lang="en-US" altLang="zh-CN" sz="1200" dirty="0">
                <a:solidFill>
                  <a:prstClr val="black"/>
                </a:solidFill>
                <a:latin typeface="等线" panose="02010600030101010101" pitchFamily="2" charset="-122"/>
                <a:ea typeface="等线" panose="02010600030101010101" pitchFamily="2" charset="-122"/>
              </a:rPr>
              <a:t> OKADA,</a:t>
            </a:r>
            <a:r>
              <a:rPr lang="zh-CN" altLang="en-US" sz="1200" dirty="0">
                <a:solidFill>
                  <a:prstClr val="black"/>
                </a:solidFill>
                <a:latin typeface="等线" panose="02010600030101010101" pitchFamily="2" charset="-122"/>
                <a:ea typeface="等线" panose="02010600030101010101" pitchFamily="2" charset="-122"/>
              </a:rPr>
              <a:t> </a:t>
            </a:r>
            <a:r>
              <a:rPr lang="en-US" altLang="zh-CN" sz="1200" dirty="0">
                <a:solidFill>
                  <a:prstClr val="black"/>
                </a:solidFill>
                <a:latin typeface="等线" panose="02010600030101010101" pitchFamily="2" charset="-122"/>
                <a:ea typeface="等线" panose="02010600030101010101" pitchFamily="2" charset="-122"/>
              </a:rPr>
              <a:t>CEPC</a:t>
            </a:r>
            <a:r>
              <a:rPr lang="zh-CN" altLang="en-US" sz="1200" dirty="0">
                <a:solidFill>
                  <a:prstClr val="black"/>
                </a:solidFill>
                <a:latin typeface="等线" panose="02010600030101010101" pitchFamily="2" charset="-122"/>
                <a:ea typeface="等线" panose="02010600030101010101" pitchFamily="2" charset="-122"/>
              </a:rPr>
              <a:t> </a:t>
            </a:r>
            <a:r>
              <a:rPr lang="en-US" altLang="zh-CN" sz="1200" dirty="0">
                <a:solidFill>
                  <a:prstClr val="black"/>
                </a:solidFill>
                <a:latin typeface="等线" panose="02010600030101010101" pitchFamily="2" charset="-122"/>
                <a:ea typeface="等线" panose="02010600030101010101" pitchFamily="2" charset="-122"/>
              </a:rPr>
              <a:t>WS2024</a:t>
            </a:r>
          </a:p>
          <a:p>
            <a:r>
              <a:rPr lang="en-US" altLang="zh-CN" sz="1200" dirty="0">
                <a:solidFill>
                  <a:prstClr val="black"/>
                </a:solidFill>
                <a:latin typeface="等线" panose="02010600030101010101" pitchFamily="2" charset="-122"/>
                <a:ea typeface="等线" panose="02010600030101010101" pitchFamily="2" charset="-122"/>
              </a:rPr>
              <a:t>K. Akai </a:t>
            </a:r>
            <a:r>
              <a:rPr lang="en-US" altLang="zh-CN" sz="1200" i="1" dirty="0">
                <a:solidFill>
                  <a:prstClr val="black"/>
                </a:solidFill>
                <a:latin typeface="等线" panose="02010600030101010101" pitchFamily="2" charset="-122"/>
                <a:ea typeface="等线" panose="02010600030101010101" pitchFamily="2" charset="-122"/>
              </a:rPr>
              <a:t>et</a:t>
            </a:r>
            <a:r>
              <a:rPr lang="zh-CN" altLang="en-US" sz="1200" i="1" dirty="0">
                <a:solidFill>
                  <a:prstClr val="black"/>
                </a:solidFill>
                <a:latin typeface="等线" panose="02010600030101010101" pitchFamily="2" charset="-122"/>
                <a:ea typeface="等线" panose="02010600030101010101" pitchFamily="2" charset="-122"/>
              </a:rPr>
              <a:t> </a:t>
            </a:r>
            <a:r>
              <a:rPr lang="en-US" altLang="zh-CN" sz="1200" i="1" dirty="0">
                <a:solidFill>
                  <a:prstClr val="black"/>
                </a:solidFill>
                <a:latin typeface="等线" panose="02010600030101010101" pitchFamily="2" charset="-122"/>
                <a:ea typeface="等线" panose="02010600030101010101" pitchFamily="2" charset="-122"/>
              </a:rPr>
              <a:t>al.</a:t>
            </a:r>
            <a:r>
              <a:rPr lang="en-US" altLang="zh-CN" sz="1200" dirty="0">
                <a:solidFill>
                  <a:prstClr val="black"/>
                </a:solidFill>
                <a:latin typeface="等线" panose="02010600030101010101" pitchFamily="2" charset="-122"/>
                <a:ea typeface="等线" panose="02010600030101010101" pitchFamily="2" charset="-122"/>
              </a:rPr>
              <a:t>,</a:t>
            </a:r>
            <a:r>
              <a:rPr lang="zh-CN" altLang="en-US" sz="1200" dirty="0">
                <a:solidFill>
                  <a:prstClr val="black"/>
                </a:solidFill>
                <a:latin typeface="等线" panose="02010600030101010101" pitchFamily="2" charset="-122"/>
                <a:ea typeface="等线" panose="02010600030101010101" pitchFamily="2" charset="-122"/>
              </a:rPr>
              <a:t> </a:t>
            </a:r>
            <a:r>
              <a:rPr lang="en-US" altLang="zh-CN" sz="1200" i="1" dirty="0">
                <a:solidFill>
                  <a:prstClr val="black"/>
                </a:solidFill>
                <a:latin typeface="等线" panose="02010600030101010101" pitchFamily="2" charset="-122"/>
                <a:ea typeface="等线" panose="02010600030101010101" pitchFamily="2" charset="-122"/>
              </a:rPr>
              <a:t>NIM-A</a:t>
            </a:r>
            <a:r>
              <a:rPr lang="en-US" altLang="zh-CN" sz="1200" dirty="0">
                <a:solidFill>
                  <a:prstClr val="black"/>
                </a:solidFill>
                <a:latin typeface="等线" panose="02010600030101010101" pitchFamily="2" charset="-122"/>
                <a:ea typeface="等线" panose="02010600030101010101" pitchFamily="2" charset="-122"/>
              </a:rPr>
              <a:t> </a:t>
            </a:r>
            <a:r>
              <a:rPr lang="en-US" altLang="zh-CN" sz="1200" b="1" dirty="0">
                <a:solidFill>
                  <a:prstClr val="black"/>
                </a:solidFill>
                <a:latin typeface="等线" panose="02010600030101010101" pitchFamily="2" charset="-122"/>
                <a:ea typeface="等线" panose="02010600030101010101" pitchFamily="2" charset="-122"/>
              </a:rPr>
              <a:t>499</a:t>
            </a:r>
            <a:r>
              <a:rPr lang="en-US" altLang="zh-CN" sz="1200" dirty="0">
                <a:solidFill>
                  <a:prstClr val="black"/>
                </a:solidFill>
                <a:latin typeface="等线" panose="02010600030101010101" pitchFamily="2" charset="-122"/>
                <a:ea typeface="等线" panose="02010600030101010101" pitchFamily="2" charset="-122"/>
              </a:rPr>
              <a:t>, 45-65 (2003).</a:t>
            </a:r>
            <a:endParaRPr lang="zh-CN" altLang="en-US" sz="12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619182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DFC46E-9AE0-C93F-9C0B-39064A65FAAE}"/>
              </a:ext>
            </a:extLst>
          </p:cNvPr>
          <p:cNvSpPr>
            <a:spLocks noGrp="1"/>
          </p:cNvSpPr>
          <p:nvPr>
            <p:ph type="title"/>
          </p:nvPr>
        </p:nvSpPr>
        <p:spPr/>
        <p:txBody>
          <a:bodyPr/>
          <a:lstStyle/>
          <a:p>
            <a:r>
              <a:rPr lang="en-US" altLang="zh-CN" dirty="0"/>
              <a:t>Cornell HOM absorbers</a:t>
            </a:r>
            <a:endParaRPr lang="zh-CN" altLang="en-US" dirty="0"/>
          </a:p>
        </p:txBody>
      </p:sp>
      <p:sp>
        <p:nvSpPr>
          <p:cNvPr id="4" name="灯片编号占位符 3">
            <a:extLst>
              <a:ext uri="{FF2B5EF4-FFF2-40B4-BE49-F238E27FC236}">
                <a16:creationId xmlns:a16="http://schemas.microsoft.com/office/drawing/2014/main" id="{B03D7516-8170-409C-2143-49649090FB53}"/>
              </a:ext>
            </a:extLst>
          </p:cNvPr>
          <p:cNvSpPr>
            <a:spLocks noGrp="1"/>
          </p:cNvSpPr>
          <p:nvPr>
            <p:ph type="sldNum" sz="quarter" idx="12"/>
          </p:nvPr>
        </p:nvSpPr>
        <p:spPr/>
        <p:txBody>
          <a:bodyPr/>
          <a:lstStyle/>
          <a:p>
            <a:fld id="{D5A72B31-0928-4967-9D3E-CC3B7F87A416}" type="slidenum">
              <a:rPr lang="zh-CN" altLang="en-US" smtClean="0"/>
              <a:t>25</a:t>
            </a:fld>
            <a:endParaRPr lang="zh-CN" altLang="en-US"/>
          </a:p>
        </p:txBody>
      </p:sp>
      <p:pic>
        <p:nvPicPr>
          <p:cNvPr id="5" name="Picture 5">
            <a:extLst>
              <a:ext uri="{FF2B5EF4-FFF2-40B4-BE49-F238E27FC236}">
                <a16:creationId xmlns:a16="http://schemas.microsoft.com/office/drawing/2014/main" id="{7824559A-CD91-8770-5F15-AEC14E7CC860}"/>
              </a:ext>
            </a:extLst>
          </p:cNvPr>
          <p:cNvPicPr>
            <a:picLocks noChangeAspect="1"/>
          </p:cNvPicPr>
          <p:nvPr/>
        </p:nvPicPr>
        <p:blipFill>
          <a:blip r:embed="rId2"/>
          <a:stretch>
            <a:fillRect/>
          </a:stretch>
        </p:blipFill>
        <p:spPr>
          <a:xfrm>
            <a:off x="7213118" y="3323824"/>
            <a:ext cx="3906748" cy="1981200"/>
          </a:xfrm>
          <a:prstGeom prst="rect">
            <a:avLst/>
          </a:prstGeom>
        </p:spPr>
      </p:pic>
      <p:sp>
        <p:nvSpPr>
          <p:cNvPr id="6" name="TextBox 6">
            <a:extLst>
              <a:ext uri="{FF2B5EF4-FFF2-40B4-BE49-F238E27FC236}">
                <a16:creationId xmlns:a16="http://schemas.microsoft.com/office/drawing/2014/main" id="{F850D594-B1DD-54BF-5E33-1323F59F887B}"/>
              </a:ext>
            </a:extLst>
          </p:cNvPr>
          <p:cNvSpPr txBox="1"/>
          <p:nvPr/>
        </p:nvSpPr>
        <p:spPr>
          <a:xfrm>
            <a:off x="385772" y="1244359"/>
            <a:ext cx="5892079" cy="2846933"/>
          </a:xfrm>
          <a:prstGeom prst="rect">
            <a:avLst/>
          </a:prstGeom>
          <a:noFill/>
        </p:spPr>
        <p:txBody>
          <a:bodyPr wrap="square" rtlCol="0">
            <a:spAutoFit/>
          </a:bodyPr>
          <a:lstStyle/>
          <a:p>
            <a:pPr>
              <a:spcAft>
                <a:spcPts val="600"/>
              </a:spcAft>
            </a:pPr>
            <a:r>
              <a:rPr lang="en-US" sz="2400" b="1" dirty="0">
                <a:solidFill>
                  <a:prstClr val="black"/>
                </a:solidFill>
                <a:latin typeface="Arial" panose="020B0604020202020204" pitchFamily="34" charset="0"/>
                <a:cs typeface="Arial" panose="020B0604020202020204" pitchFamily="34" charset="0"/>
              </a:rPr>
              <a:t>CESR HOM absorber</a:t>
            </a:r>
          </a:p>
          <a:p>
            <a:pPr marL="342900" indent="-342900">
              <a:spcAft>
                <a:spcPts val="600"/>
              </a:spcAft>
              <a:buFont typeface="Arial" panose="020B0604020202020204" pitchFamily="34" charset="0"/>
              <a:buChar char="•"/>
            </a:pPr>
            <a:r>
              <a:rPr lang="en-US" sz="2000" b="1" dirty="0">
                <a:solidFill>
                  <a:srgbClr val="0000FF"/>
                </a:solidFill>
                <a:latin typeface="Arial" panose="020B0604020202020204" pitchFamily="34" charset="0"/>
                <a:cs typeface="Arial" panose="020B0604020202020204" pitchFamily="34" charset="0"/>
              </a:rPr>
              <a:t>Ferrite</a:t>
            </a:r>
            <a:r>
              <a:rPr lang="en-US" sz="2000" dirty="0">
                <a:solidFill>
                  <a:prstClr val="black"/>
                </a:solidFill>
                <a:latin typeface="Arial" panose="020B0604020202020204" pitchFamily="34" charset="0"/>
                <a:cs typeface="Arial" panose="020B0604020202020204" pitchFamily="34" charset="0"/>
              </a:rPr>
              <a:t> tiles are soldered to water-cooled </a:t>
            </a:r>
            <a:r>
              <a:rPr lang="en-US" sz="2000" dirty="0" err="1">
                <a:solidFill>
                  <a:prstClr val="black"/>
                </a:solidFill>
                <a:latin typeface="Arial" panose="020B0604020202020204" pitchFamily="34" charset="0"/>
                <a:cs typeface="Arial" panose="020B0604020202020204" pitchFamily="34" charset="0"/>
              </a:rPr>
              <a:t>Elkonite</a:t>
            </a:r>
            <a:r>
              <a:rPr lang="en-US" sz="2000" dirty="0">
                <a:solidFill>
                  <a:prstClr val="black"/>
                </a:solidFill>
                <a:latin typeface="Arial" panose="020B0604020202020204" pitchFamily="34" charset="0"/>
                <a:cs typeface="Arial" panose="020B0604020202020204" pitchFamily="34" charset="0"/>
              </a:rPr>
              <a:t> plates, which in turn are mounted inside a stainless steel shell.</a:t>
            </a:r>
          </a:p>
          <a:p>
            <a:pPr marL="342900" indent="-3429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CESR-type HOM loads are used at CESR, TLS, CLS, Diamond, SSRF, and R&amp;D ERL at BNL</a:t>
            </a:r>
          </a:p>
          <a:p>
            <a:pPr marL="342900" indent="-3429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Absorbed up to </a:t>
            </a:r>
            <a:r>
              <a:rPr lang="en-US" sz="2000" b="1" dirty="0">
                <a:solidFill>
                  <a:srgbClr val="0000FF"/>
                </a:solidFill>
                <a:latin typeface="Arial" panose="020B0604020202020204" pitchFamily="34" charset="0"/>
                <a:cs typeface="Arial" panose="020B0604020202020204" pitchFamily="34" charset="0"/>
              </a:rPr>
              <a:t>2.9 kW </a:t>
            </a:r>
            <a:r>
              <a:rPr lang="en-US" sz="2000" dirty="0">
                <a:solidFill>
                  <a:prstClr val="black"/>
                </a:solidFill>
                <a:latin typeface="Arial" panose="020B0604020202020204" pitchFamily="34" charset="0"/>
                <a:cs typeface="Arial" panose="020B0604020202020204" pitchFamily="34" charset="0"/>
              </a:rPr>
              <a:t>in operation.</a:t>
            </a:r>
          </a:p>
        </p:txBody>
      </p:sp>
      <p:sp>
        <p:nvSpPr>
          <p:cNvPr id="7" name="TextBox 11">
            <a:extLst>
              <a:ext uri="{FF2B5EF4-FFF2-40B4-BE49-F238E27FC236}">
                <a16:creationId xmlns:a16="http://schemas.microsoft.com/office/drawing/2014/main" id="{0FD20D85-B6DC-1E40-F2C6-2CE887242757}"/>
              </a:ext>
            </a:extLst>
          </p:cNvPr>
          <p:cNvSpPr txBox="1"/>
          <p:nvPr/>
        </p:nvSpPr>
        <p:spPr>
          <a:xfrm>
            <a:off x="6277852" y="1244359"/>
            <a:ext cx="5688631" cy="1923604"/>
          </a:xfrm>
          <a:prstGeom prst="rect">
            <a:avLst/>
          </a:prstGeom>
          <a:noFill/>
        </p:spPr>
        <p:txBody>
          <a:bodyPr wrap="square" rtlCol="0">
            <a:spAutoFit/>
          </a:bodyPr>
          <a:lstStyle/>
          <a:p>
            <a:pPr>
              <a:spcAft>
                <a:spcPts val="600"/>
              </a:spcAft>
            </a:pPr>
            <a:r>
              <a:rPr lang="en-US" sz="2400" b="1" dirty="0">
                <a:solidFill>
                  <a:prstClr val="black"/>
                </a:solidFill>
                <a:latin typeface="Arial" panose="020B0604020202020204" pitchFamily="34" charset="0"/>
                <a:cs typeface="Arial" panose="020B0604020202020204" pitchFamily="34" charset="0"/>
              </a:rPr>
              <a:t>ERL HOM absorber</a:t>
            </a:r>
          </a:p>
          <a:p>
            <a:pPr marL="342900" indent="-3429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Use graphite-loaded </a:t>
            </a:r>
            <a:r>
              <a:rPr lang="en-US" sz="2000" b="1" dirty="0" err="1">
                <a:solidFill>
                  <a:srgbClr val="0000FF"/>
                </a:solidFill>
                <a:latin typeface="Arial" panose="020B0604020202020204" pitchFamily="34" charset="0"/>
                <a:cs typeface="Arial" panose="020B0604020202020204" pitchFamily="34" charset="0"/>
              </a:rPr>
              <a:t>SiC</a:t>
            </a:r>
            <a:r>
              <a:rPr lang="en-US" sz="2000" dirty="0">
                <a:solidFill>
                  <a:prstClr val="black"/>
                </a:solidFill>
                <a:latin typeface="Arial" panose="020B0604020202020204" pitchFamily="34" charset="0"/>
                <a:cs typeface="Arial" panose="020B0604020202020204" pitchFamily="34" charset="0"/>
              </a:rPr>
              <a:t> material to cover frequency range &gt; 40 GHz</a:t>
            </a:r>
          </a:p>
          <a:p>
            <a:pPr marL="342900" indent="-342900">
              <a:spcAft>
                <a:spcPts val="600"/>
              </a:spcAft>
              <a:buFont typeface="Arial" panose="020B0604020202020204" pitchFamily="34" charset="0"/>
              <a:buChar char="•"/>
            </a:pPr>
            <a:r>
              <a:rPr lang="en-US" sz="2000" dirty="0">
                <a:solidFill>
                  <a:srgbClr val="3781F9"/>
                </a:solidFill>
                <a:latin typeface="Arial" panose="020B0604020202020204" pitchFamily="34" charset="0"/>
                <a:cs typeface="Arial" panose="020B0604020202020204" pitchFamily="34" charset="0"/>
              </a:rPr>
              <a:t>Operate at 80 K</a:t>
            </a:r>
            <a:r>
              <a:rPr lang="en-US" sz="2000" dirty="0">
                <a:solidFill>
                  <a:prstClr val="black"/>
                </a:solidFill>
                <a:latin typeface="Arial" panose="020B0604020202020204" pitchFamily="34" charset="0"/>
                <a:cs typeface="Arial" panose="020B0604020202020204" pitchFamily="34" charset="0"/>
              </a:rPr>
              <a:t>, cooled by cold He gas</a:t>
            </a:r>
          </a:p>
          <a:p>
            <a:pPr marL="342900" indent="-3429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Dissipating capacity of ~</a:t>
            </a:r>
            <a:r>
              <a:rPr lang="en-US" sz="2000" b="1" dirty="0">
                <a:solidFill>
                  <a:srgbClr val="0000FF"/>
                </a:solidFill>
                <a:latin typeface="Arial" panose="020B0604020202020204" pitchFamily="34" charset="0"/>
                <a:cs typeface="Arial" panose="020B0604020202020204" pitchFamily="34" charset="0"/>
              </a:rPr>
              <a:t>200 W</a:t>
            </a:r>
            <a:endParaRPr lang="en-US" sz="2000" dirty="0">
              <a:solidFill>
                <a:srgbClr val="0000FF"/>
              </a:solidFill>
              <a:latin typeface="Arial" panose="020B0604020202020204" pitchFamily="34" charset="0"/>
              <a:cs typeface="Arial" panose="020B0604020202020204" pitchFamily="34" charset="0"/>
            </a:endParaRPr>
          </a:p>
        </p:txBody>
      </p:sp>
      <p:pic>
        <p:nvPicPr>
          <p:cNvPr id="8" name="Picture 6" descr="HOMload2">
            <a:extLst>
              <a:ext uri="{FF2B5EF4-FFF2-40B4-BE49-F238E27FC236}">
                <a16:creationId xmlns:a16="http://schemas.microsoft.com/office/drawing/2014/main" id="{33168E1D-39F3-EA06-39CD-49F17D687A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264" y="4155292"/>
            <a:ext cx="1725613" cy="1628775"/>
          </a:xfrm>
          <a:prstGeom prst="rect">
            <a:avLst/>
          </a:prstGeom>
          <a:noFill/>
          <a:ln w="15875">
            <a:solidFill>
              <a:srgbClr val="C0504D"/>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4">
            <a:extLst>
              <a:ext uri="{FF2B5EF4-FFF2-40B4-BE49-F238E27FC236}">
                <a16:creationId xmlns:a16="http://schemas.microsoft.com/office/drawing/2014/main" id="{87937F7D-27E9-2E91-6DE2-AB8D171E1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74" t="13388" b="26778"/>
          <a:stretch>
            <a:fillRect/>
          </a:stretch>
        </p:blipFill>
        <p:spPr>
          <a:xfrm>
            <a:off x="2545796" y="4180004"/>
            <a:ext cx="3275013" cy="1627187"/>
          </a:xfrm>
          <a:prstGeom prst="rect">
            <a:avLst/>
          </a:prstGeom>
          <a:noFill/>
          <a:ln/>
          <a:extLst>
            <a:ext uri="{909E8E84-426E-40dd-AFC4-6F175D3DCCD1}">
              <a14:hiddenFill xmlns:a14="http://schemas.microsoft.com/office/drawing/2010/main" xmlns="">
                <a:solidFill>
                  <a:schemeClr val="accent1"/>
                </a:solidFill>
              </a14:hiddenFill>
            </a:ext>
          </a:extLst>
        </p:spPr>
      </p:pic>
      <p:sp>
        <p:nvSpPr>
          <p:cNvPr id="10" name="AutoShape 9">
            <a:extLst>
              <a:ext uri="{FF2B5EF4-FFF2-40B4-BE49-F238E27FC236}">
                <a16:creationId xmlns:a16="http://schemas.microsoft.com/office/drawing/2014/main" id="{B86C2F0F-EB35-DF16-D338-B62C5AF9DC2D}"/>
              </a:ext>
            </a:extLst>
          </p:cNvPr>
          <p:cNvSpPr>
            <a:spLocks noChangeArrowheads="1"/>
          </p:cNvSpPr>
          <p:nvPr/>
        </p:nvSpPr>
        <p:spPr bwMode="auto">
          <a:xfrm rot="20858015">
            <a:off x="1919874" y="4802412"/>
            <a:ext cx="1216006" cy="273392"/>
          </a:xfrm>
          <a:prstGeom prst="rightArrow">
            <a:avLst>
              <a:gd name="adj1" fmla="val 50000"/>
              <a:gd name="adj2" fmla="val 66667"/>
            </a:avLst>
          </a:prstGeom>
          <a:solidFill>
            <a:srgbClr val="0000FF">
              <a:alpha val="50000"/>
            </a:srgbClr>
          </a:solidFill>
          <a:ln w="9525">
            <a:solidFill>
              <a:sysClr val="window" lastClr="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panose="020F0502020204030204"/>
            </a:endParaRPr>
          </a:p>
        </p:txBody>
      </p:sp>
      <p:pic>
        <p:nvPicPr>
          <p:cNvPr id="11" name="Picture 42">
            <a:extLst>
              <a:ext uri="{FF2B5EF4-FFF2-40B4-BE49-F238E27FC236}">
                <a16:creationId xmlns:a16="http://schemas.microsoft.com/office/drawing/2014/main" id="{E198714C-028F-3A05-637A-3DB8DE4DB0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1403" y="5159457"/>
            <a:ext cx="4648200" cy="80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矩形 11">
            <a:extLst>
              <a:ext uri="{FF2B5EF4-FFF2-40B4-BE49-F238E27FC236}">
                <a16:creationId xmlns:a16="http://schemas.microsoft.com/office/drawing/2014/main" id="{AE478C0D-FDA0-22D2-32CF-BCDAFBB08CE2}"/>
              </a:ext>
            </a:extLst>
          </p:cNvPr>
          <p:cNvSpPr/>
          <p:nvPr/>
        </p:nvSpPr>
        <p:spPr>
          <a:xfrm>
            <a:off x="328264" y="5793455"/>
            <a:ext cx="5560813" cy="338554"/>
          </a:xfrm>
          <a:prstGeom prst="rect">
            <a:avLst/>
          </a:prstGeom>
        </p:spPr>
        <p:txBody>
          <a:bodyPr wrap="square">
            <a:spAutoFit/>
          </a:bodyPr>
          <a:lstStyle/>
          <a:p>
            <a:r>
              <a:rPr lang="en-US" altLang="zh-CN" sz="1600" dirty="0">
                <a:solidFill>
                  <a:prstClr val="black"/>
                </a:solidFill>
                <a:latin typeface="等线" panose="020F0502020204030204"/>
                <a:ea typeface="等线" panose="02010600030101010101" pitchFamily="2" charset="-122"/>
              </a:rPr>
              <a:t>E. </a:t>
            </a:r>
            <a:r>
              <a:rPr lang="en-US" altLang="zh-CN" sz="1600" dirty="0" err="1">
                <a:solidFill>
                  <a:prstClr val="black"/>
                </a:solidFill>
                <a:latin typeface="等线" panose="020F0502020204030204"/>
                <a:ea typeface="等线" panose="02010600030101010101" pitchFamily="2" charset="-122"/>
              </a:rPr>
              <a:t>Chojnacki</a:t>
            </a:r>
            <a:r>
              <a:rPr lang="en-US" altLang="zh-CN" sz="1600" dirty="0">
                <a:solidFill>
                  <a:prstClr val="black"/>
                </a:solidFill>
                <a:latin typeface="等线" panose="020F0502020204030204"/>
                <a:ea typeface="等线" panose="02010600030101010101" pitchFamily="2" charset="-122"/>
              </a:rPr>
              <a:t> </a:t>
            </a:r>
            <a:r>
              <a:rPr lang="en-US" altLang="zh-CN" sz="1600" i="1" dirty="0">
                <a:solidFill>
                  <a:prstClr val="black"/>
                </a:solidFill>
                <a:latin typeface="等线" panose="020F0502020204030204"/>
                <a:ea typeface="等线" panose="02010600030101010101" pitchFamily="2" charset="-122"/>
              </a:rPr>
              <a:t>et al.</a:t>
            </a:r>
            <a:r>
              <a:rPr lang="en-US" altLang="zh-CN" sz="1600" dirty="0">
                <a:solidFill>
                  <a:prstClr val="black"/>
                </a:solidFill>
                <a:latin typeface="等线" panose="020F0502020204030204"/>
                <a:ea typeface="等线" panose="02010600030101010101" pitchFamily="2" charset="-122"/>
              </a:rPr>
              <a:t>, </a:t>
            </a:r>
            <a:r>
              <a:rPr lang="en-US" altLang="zh-CN" sz="1600" i="1" dirty="0">
                <a:solidFill>
                  <a:prstClr val="black"/>
                </a:solidFill>
                <a:latin typeface="等线" panose="020F0502020204030204"/>
                <a:ea typeface="等线" panose="02010600030101010101" pitchFamily="2" charset="-122"/>
              </a:rPr>
              <a:t>PAC99</a:t>
            </a:r>
            <a:r>
              <a:rPr lang="en-US" altLang="zh-CN" sz="1600" dirty="0">
                <a:solidFill>
                  <a:prstClr val="black"/>
                </a:solidFill>
                <a:latin typeface="等线" panose="020F0502020204030204"/>
                <a:ea typeface="等线" panose="02010600030101010101" pitchFamily="2" charset="-122"/>
              </a:rPr>
              <a:t>, MOP77.</a:t>
            </a:r>
            <a:endParaRPr lang="zh-CN" altLang="en-US" sz="1600" dirty="0">
              <a:solidFill>
                <a:prstClr val="black"/>
              </a:solidFill>
              <a:latin typeface="等线" panose="020F0502020204030204"/>
              <a:ea typeface="等线" panose="02010600030101010101" pitchFamily="2" charset="-122"/>
            </a:endParaRPr>
          </a:p>
        </p:txBody>
      </p:sp>
      <p:sp>
        <p:nvSpPr>
          <p:cNvPr id="13" name="矩形 12">
            <a:extLst>
              <a:ext uri="{FF2B5EF4-FFF2-40B4-BE49-F238E27FC236}">
                <a16:creationId xmlns:a16="http://schemas.microsoft.com/office/drawing/2014/main" id="{C85A1E11-2E8F-B34E-80CC-6EFD4B3CEA9A}"/>
              </a:ext>
            </a:extLst>
          </p:cNvPr>
          <p:cNvSpPr/>
          <p:nvPr/>
        </p:nvSpPr>
        <p:spPr>
          <a:xfrm>
            <a:off x="7060928" y="5872729"/>
            <a:ext cx="3884397" cy="338554"/>
          </a:xfrm>
          <a:prstGeom prst="rect">
            <a:avLst/>
          </a:prstGeom>
        </p:spPr>
        <p:txBody>
          <a:bodyPr wrap="none">
            <a:spAutoFit/>
          </a:bodyPr>
          <a:lstStyle/>
          <a:p>
            <a:r>
              <a:rPr lang="en-US" altLang="zh-CN" sz="1600" dirty="0">
                <a:solidFill>
                  <a:prstClr val="black"/>
                </a:solidFill>
                <a:latin typeface="等线" panose="02010600030101010101" pitchFamily="2" charset="-122"/>
                <a:ea typeface="等线" panose="02010600030101010101" pitchFamily="2" charset="-122"/>
              </a:rPr>
              <a:t>V. </a:t>
            </a:r>
            <a:r>
              <a:rPr lang="en-US" altLang="zh-CN" sz="1600" dirty="0" err="1">
                <a:solidFill>
                  <a:prstClr val="black"/>
                </a:solidFill>
                <a:latin typeface="等线" panose="02010600030101010101" pitchFamily="2" charset="-122"/>
                <a:ea typeface="等线" panose="02010600030101010101" pitchFamily="2" charset="-122"/>
              </a:rPr>
              <a:t>Shemelin</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a:solidFill>
                  <a:prstClr val="black"/>
                </a:solidFill>
                <a:latin typeface="等线" panose="02010600030101010101" pitchFamily="2" charset="-122"/>
                <a:ea typeface="等线" panose="02010600030101010101" pitchFamily="2" charset="-122"/>
              </a:rPr>
              <a:t>et al.</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a:solidFill>
                  <a:prstClr val="black"/>
                </a:solidFill>
                <a:latin typeface="等线" panose="02010600030101010101" pitchFamily="2" charset="-122"/>
                <a:ea typeface="等线" panose="02010600030101010101" pitchFamily="2" charset="-122"/>
              </a:rPr>
              <a:t>EPAC2006</a:t>
            </a:r>
            <a:r>
              <a:rPr lang="en-US" altLang="zh-CN" sz="1600" dirty="0">
                <a:solidFill>
                  <a:prstClr val="black"/>
                </a:solidFill>
                <a:latin typeface="等线" panose="02010600030101010101" pitchFamily="2" charset="-122"/>
                <a:ea typeface="等线" panose="02010600030101010101" pitchFamily="2" charset="-122"/>
              </a:rPr>
              <a:t>, MOPCH177.</a:t>
            </a:r>
            <a:endParaRPr lang="zh-CN" altLang="en-US" sz="16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476259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D2D3BC-C21E-F4A7-2D8F-82B93E8122C8}"/>
              </a:ext>
            </a:extLst>
          </p:cNvPr>
          <p:cNvSpPr>
            <a:spLocks noGrp="1"/>
          </p:cNvSpPr>
          <p:nvPr>
            <p:ph type="title"/>
          </p:nvPr>
        </p:nvSpPr>
        <p:spPr/>
        <p:txBody>
          <a:bodyPr/>
          <a:lstStyle/>
          <a:p>
            <a:r>
              <a:rPr lang="de-DE" altLang="zh-CN" dirty="0"/>
              <a:t>EXFEL HOM beam pipe absorber</a:t>
            </a:r>
            <a:br>
              <a:rPr lang="de-DE" altLang="zh-CN" dirty="0"/>
            </a:br>
            <a:endParaRPr lang="zh-CN" altLang="en-US" dirty="0"/>
          </a:p>
        </p:txBody>
      </p:sp>
      <p:sp>
        <p:nvSpPr>
          <p:cNvPr id="4" name="灯片编号占位符 3">
            <a:extLst>
              <a:ext uri="{FF2B5EF4-FFF2-40B4-BE49-F238E27FC236}">
                <a16:creationId xmlns:a16="http://schemas.microsoft.com/office/drawing/2014/main" id="{6E5F081E-EFBB-D92B-5205-0F43207F5520}"/>
              </a:ext>
            </a:extLst>
          </p:cNvPr>
          <p:cNvSpPr>
            <a:spLocks noGrp="1"/>
          </p:cNvSpPr>
          <p:nvPr>
            <p:ph type="sldNum" sz="quarter" idx="12"/>
          </p:nvPr>
        </p:nvSpPr>
        <p:spPr/>
        <p:txBody>
          <a:bodyPr/>
          <a:lstStyle/>
          <a:p>
            <a:fld id="{D5A72B31-0928-4967-9D3E-CC3B7F87A416}" type="slidenum">
              <a:rPr lang="zh-CN" altLang="en-US" smtClean="0"/>
              <a:t>26</a:t>
            </a:fld>
            <a:endParaRPr lang="zh-CN" altLang="en-US"/>
          </a:p>
        </p:txBody>
      </p:sp>
      <p:pic>
        <p:nvPicPr>
          <p:cNvPr id="5" name="Picture 10">
            <a:extLst>
              <a:ext uri="{FF2B5EF4-FFF2-40B4-BE49-F238E27FC236}">
                <a16:creationId xmlns:a16="http://schemas.microsoft.com/office/drawing/2014/main" id="{DA31E4B6-950D-935C-7175-4F9E93F7C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4801" y="1365770"/>
            <a:ext cx="4227885" cy="2184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6" name="Group 16">
            <a:extLst>
              <a:ext uri="{FF2B5EF4-FFF2-40B4-BE49-F238E27FC236}">
                <a16:creationId xmlns:a16="http://schemas.microsoft.com/office/drawing/2014/main" id="{34861F1B-76F9-1F50-5D54-A6BFE05E5BE8}"/>
              </a:ext>
            </a:extLst>
          </p:cNvPr>
          <p:cNvGrpSpPr>
            <a:grpSpLocks noChangeAspect="1"/>
          </p:cNvGrpSpPr>
          <p:nvPr/>
        </p:nvGrpSpPr>
        <p:grpSpPr bwMode="auto">
          <a:xfrm>
            <a:off x="623324" y="3565310"/>
            <a:ext cx="7663786" cy="2533033"/>
            <a:chOff x="255" y="2304"/>
            <a:chExt cx="4502" cy="1488"/>
          </a:xfrm>
        </p:grpSpPr>
        <p:pic>
          <p:nvPicPr>
            <p:cNvPr id="7" name="Picture 12">
              <a:extLst>
                <a:ext uri="{FF2B5EF4-FFF2-40B4-BE49-F238E27FC236}">
                  <a16:creationId xmlns:a16="http://schemas.microsoft.com/office/drawing/2014/main" id="{8ECC549D-EA78-D0AA-3721-10A5A88742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7" r="14011"/>
            <a:stretch/>
          </p:blipFill>
          <p:spPr bwMode="auto">
            <a:xfrm>
              <a:off x="255" y="2304"/>
              <a:ext cx="4502" cy="1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Rectangle 14">
              <a:extLst>
                <a:ext uri="{FF2B5EF4-FFF2-40B4-BE49-F238E27FC236}">
                  <a16:creationId xmlns:a16="http://schemas.microsoft.com/office/drawing/2014/main" id="{E4703C92-280D-6346-A478-24A3B6DC8E60}"/>
                </a:ext>
              </a:extLst>
            </p:cNvPr>
            <p:cNvSpPr>
              <a:spLocks noChangeArrowheads="1"/>
            </p:cNvSpPr>
            <p:nvPr/>
          </p:nvSpPr>
          <p:spPr bwMode="auto">
            <a:xfrm>
              <a:off x="576" y="3648"/>
              <a:ext cx="384" cy="144"/>
            </a:xfrm>
            <a:prstGeom prst="rect">
              <a:avLst/>
            </a:prstGeom>
            <a:solidFill>
              <a:sysClr val="window" lastClr="FFFFFF"/>
            </a:solidFill>
            <a:ln w="9525">
              <a:solidFill>
                <a:sysClr val="window" lastClr="FFFF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panose="020F0502020204030204"/>
              </a:endParaRPr>
            </a:p>
          </p:txBody>
        </p:sp>
      </p:grpSp>
      <p:sp>
        <p:nvSpPr>
          <p:cNvPr id="9" name="TextBox 6">
            <a:extLst>
              <a:ext uri="{FF2B5EF4-FFF2-40B4-BE49-F238E27FC236}">
                <a16:creationId xmlns:a16="http://schemas.microsoft.com/office/drawing/2014/main" id="{1FA2BF9A-D173-53D9-917E-F7389B54F510}"/>
              </a:ext>
            </a:extLst>
          </p:cNvPr>
          <p:cNvSpPr txBox="1"/>
          <p:nvPr/>
        </p:nvSpPr>
        <p:spPr>
          <a:xfrm>
            <a:off x="349827" y="1290515"/>
            <a:ext cx="7574972" cy="2169825"/>
          </a:xfrm>
          <a:prstGeom prst="rect">
            <a:avLst/>
          </a:prstGeom>
          <a:noFill/>
        </p:spPr>
        <p:txBody>
          <a:bodyPr wrap="square" rtlCol="0">
            <a:spAutoFit/>
          </a:bodyPr>
          <a:lstStyle/>
          <a:p>
            <a:pPr marL="342900" indent="-342900">
              <a:spcAft>
                <a:spcPts val="600"/>
              </a:spcAft>
              <a:buSzPct val="80000"/>
              <a:buFont typeface="Wingdings" panose="05000000000000000000" pitchFamily="2" charset="2"/>
              <a:buChar char="p"/>
            </a:pPr>
            <a:r>
              <a:rPr lang="en-US" sz="2400" dirty="0">
                <a:solidFill>
                  <a:prstClr val="black"/>
                </a:solidFill>
                <a:latin typeface="Arial" panose="020B0604020202020204" pitchFamily="34" charset="0"/>
                <a:cs typeface="Arial" panose="020B0604020202020204" pitchFamily="34" charset="0"/>
              </a:rPr>
              <a:t>Cover the high frequency part of the HOM spectrum</a:t>
            </a:r>
          </a:p>
          <a:p>
            <a:pPr marL="342900" indent="-342900">
              <a:spcAft>
                <a:spcPts val="600"/>
              </a:spcAft>
              <a:buSzPct val="80000"/>
              <a:buFont typeface="Wingdings" panose="05000000000000000000" pitchFamily="2" charset="2"/>
              <a:buChar char="p"/>
            </a:pPr>
            <a:r>
              <a:rPr lang="en-US" sz="2400" dirty="0">
                <a:solidFill>
                  <a:prstClr val="black"/>
                </a:solidFill>
                <a:latin typeface="Arial" panose="020B0604020202020204" pitchFamily="34" charset="0"/>
                <a:cs typeface="Arial" panose="020B0604020202020204" pitchFamily="34" charset="0"/>
              </a:rPr>
              <a:t>Absorbers installed between 8-cavity cryomodules</a:t>
            </a:r>
          </a:p>
          <a:p>
            <a:pPr marL="342900" indent="-342900">
              <a:spcAft>
                <a:spcPts val="600"/>
              </a:spcAft>
              <a:buSzPct val="80000"/>
              <a:buFont typeface="Wingdings" panose="05000000000000000000" pitchFamily="2" charset="2"/>
              <a:buChar char="p"/>
            </a:pPr>
            <a:r>
              <a:rPr lang="en-US" sz="2400" dirty="0">
                <a:solidFill>
                  <a:srgbClr val="0000FF"/>
                </a:solidFill>
                <a:latin typeface="Arial" panose="020B0604020202020204" pitchFamily="34" charset="0"/>
                <a:cs typeface="Arial" panose="020B0604020202020204" pitchFamily="34" charset="0"/>
              </a:rPr>
              <a:t>5.4 W</a:t>
            </a:r>
            <a:r>
              <a:rPr lang="en-US" sz="2400" dirty="0">
                <a:solidFill>
                  <a:prstClr val="black"/>
                </a:solidFill>
                <a:latin typeface="Arial" panose="020B0604020202020204" pitchFamily="34" charset="0"/>
                <a:cs typeface="Arial" panose="020B0604020202020204" pitchFamily="34" charset="0"/>
              </a:rPr>
              <a:t> of microwave power per lossy ceramic ring during nominal operation of XFEL</a:t>
            </a:r>
          </a:p>
          <a:p>
            <a:pPr marL="342900" indent="-342900">
              <a:spcAft>
                <a:spcPts val="600"/>
              </a:spcAft>
              <a:buSzPct val="80000"/>
              <a:buFont typeface="Wingdings" panose="05000000000000000000" pitchFamily="2" charset="2"/>
              <a:buChar char="p"/>
            </a:pPr>
            <a:r>
              <a:rPr lang="en-US" sz="2400" dirty="0">
                <a:solidFill>
                  <a:prstClr val="black"/>
                </a:solidFill>
                <a:latin typeface="Arial" panose="020B0604020202020204" pitchFamily="34" charset="0"/>
                <a:cs typeface="Arial" panose="020B0604020202020204" pitchFamily="34" charset="0"/>
              </a:rPr>
              <a:t>Capable to dissipate up to </a:t>
            </a:r>
            <a:r>
              <a:rPr lang="en-US" sz="2400" b="1" dirty="0">
                <a:solidFill>
                  <a:srgbClr val="0000FF"/>
                </a:solidFill>
                <a:latin typeface="Arial" panose="020B0604020202020204" pitchFamily="34" charset="0"/>
                <a:cs typeface="Arial" panose="020B0604020202020204" pitchFamily="34" charset="0"/>
              </a:rPr>
              <a:t>100 W</a:t>
            </a:r>
          </a:p>
        </p:txBody>
      </p:sp>
      <p:pic>
        <p:nvPicPr>
          <p:cNvPr id="10" name="图片 9">
            <a:extLst>
              <a:ext uri="{FF2B5EF4-FFF2-40B4-BE49-F238E27FC236}">
                <a16:creationId xmlns:a16="http://schemas.microsoft.com/office/drawing/2014/main" id="{4F7BDEDE-3F7D-D337-61B9-71D2F893B4A6}"/>
              </a:ext>
            </a:extLst>
          </p:cNvPr>
          <p:cNvPicPr>
            <a:picLocks noChangeAspect="1"/>
          </p:cNvPicPr>
          <p:nvPr/>
        </p:nvPicPr>
        <p:blipFill rotWithShape="1">
          <a:blip r:embed="rId4"/>
          <a:srcRect l="64333" r="19584" b="16071"/>
          <a:stretch/>
        </p:blipFill>
        <p:spPr>
          <a:xfrm>
            <a:off x="9607796" y="3625694"/>
            <a:ext cx="1830692" cy="2039623"/>
          </a:xfrm>
          <a:prstGeom prst="rect">
            <a:avLst/>
          </a:prstGeom>
        </p:spPr>
      </p:pic>
      <p:sp>
        <p:nvSpPr>
          <p:cNvPr id="11" name="矩形 10">
            <a:extLst>
              <a:ext uri="{FF2B5EF4-FFF2-40B4-BE49-F238E27FC236}">
                <a16:creationId xmlns:a16="http://schemas.microsoft.com/office/drawing/2014/main" id="{A3D5DB86-1EC3-3C81-75D0-23DBD63C75DC}"/>
              </a:ext>
            </a:extLst>
          </p:cNvPr>
          <p:cNvSpPr/>
          <p:nvPr/>
        </p:nvSpPr>
        <p:spPr>
          <a:xfrm>
            <a:off x="7855044" y="5791179"/>
            <a:ext cx="4254312" cy="338554"/>
          </a:xfrm>
          <a:prstGeom prst="rect">
            <a:avLst/>
          </a:prstGeom>
        </p:spPr>
        <p:txBody>
          <a:bodyPr wrap="square">
            <a:spAutoFit/>
          </a:bodyPr>
          <a:lstStyle/>
          <a:p>
            <a:pPr algn="r"/>
            <a:r>
              <a:rPr lang="en-US" altLang="zh-CN" sz="1600" dirty="0">
                <a:solidFill>
                  <a:prstClr val="black"/>
                </a:solidFill>
                <a:latin typeface="等线" panose="02010600030101010101" pitchFamily="2" charset="-122"/>
                <a:ea typeface="等线" panose="02010600030101010101" pitchFamily="2" charset="-122"/>
              </a:rPr>
              <a:t>J. Sekutowicz </a:t>
            </a:r>
            <a:r>
              <a:rPr lang="en-US" altLang="zh-CN" sz="1600" i="1" dirty="0">
                <a:solidFill>
                  <a:prstClr val="black"/>
                </a:solidFill>
                <a:latin typeface="等线" panose="02010600030101010101" pitchFamily="2" charset="-122"/>
                <a:ea typeface="等线" panose="02010600030101010101" pitchFamily="2" charset="-122"/>
              </a:rPr>
              <a:t>et al.</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a:solidFill>
                  <a:prstClr val="black"/>
                </a:solidFill>
                <a:latin typeface="等线" panose="02010600030101010101" pitchFamily="2" charset="-122"/>
                <a:ea typeface="等线" panose="02010600030101010101" pitchFamily="2" charset="-122"/>
              </a:rPr>
              <a:t>SRF2005</a:t>
            </a:r>
            <a:r>
              <a:rPr lang="en-US" altLang="zh-CN" sz="1600" dirty="0">
                <a:solidFill>
                  <a:prstClr val="black"/>
                </a:solidFill>
                <a:latin typeface="等线" panose="02010600030101010101" pitchFamily="2" charset="-122"/>
                <a:ea typeface="等线" panose="02010600030101010101" pitchFamily="2" charset="-122"/>
              </a:rPr>
              <a:t>, THP55.</a:t>
            </a:r>
            <a:endParaRPr lang="zh-CN" altLang="en-US" sz="16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016640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81790-088B-63D0-9B93-BFFD76B49745}"/>
              </a:ext>
            </a:extLst>
          </p:cNvPr>
          <p:cNvSpPr>
            <a:spLocks noGrp="1"/>
          </p:cNvSpPr>
          <p:nvPr>
            <p:ph type="title"/>
          </p:nvPr>
        </p:nvSpPr>
        <p:spPr/>
        <p:txBody>
          <a:bodyPr/>
          <a:lstStyle/>
          <a:p>
            <a:r>
              <a:rPr lang="en-US" altLang="zh-CN" sz="3600" b="1" dirty="0">
                <a:latin typeface="微软雅黑" panose="020B0503020204020204" pitchFamily="34" charset="-122"/>
                <a:ea typeface="微软雅黑" panose="020B0503020204020204" pitchFamily="34" charset="-122"/>
              </a:rPr>
              <a:t>Development at IHEP: Ferrite absorber</a:t>
            </a:r>
            <a:br>
              <a:rPr lang="zh-CN" altLang="en-US" sz="3600" b="1" dirty="0">
                <a:latin typeface="微软雅黑" panose="020B0503020204020204" pitchFamily="34" charset="-122"/>
                <a:ea typeface="微软雅黑" panose="020B0503020204020204" pitchFamily="34" charset="-122"/>
              </a:rPr>
            </a:br>
            <a:endParaRPr lang="zh-CN" altLang="en-US" sz="3600" dirty="0"/>
          </a:p>
        </p:txBody>
      </p:sp>
      <p:sp>
        <p:nvSpPr>
          <p:cNvPr id="4" name="灯片编号占位符 3">
            <a:extLst>
              <a:ext uri="{FF2B5EF4-FFF2-40B4-BE49-F238E27FC236}">
                <a16:creationId xmlns:a16="http://schemas.microsoft.com/office/drawing/2014/main" id="{C3BA4C20-0044-0ED9-FE1C-9C597B0E53E5}"/>
              </a:ext>
            </a:extLst>
          </p:cNvPr>
          <p:cNvSpPr>
            <a:spLocks noGrp="1"/>
          </p:cNvSpPr>
          <p:nvPr>
            <p:ph type="sldNum" sz="quarter" idx="12"/>
          </p:nvPr>
        </p:nvSpPr>
        <p:spPr/>
        <p:txBody>
          <a:bodyPr/>
          <a:lstStyle/>
          <a:p>
            <a:fld id="{D5A72B31-0928-4967-9D3E-CC3B7F87A416}" type="slidenum">
              <a:rPr lang="zh-CN" altLang="en-US" smtClean="0"/>
              <a:t>27</a:t>
            </a:fld>
            <a:endParaRPr lang="zh-CN" altLang="en-US"/>
          </a:p>
        </p:txBody>
      </p:sp>
      <p:pic>
        <p:nvPicPr>
          <p:cNvPr id="5" name="图片 4">
            <a:extLst>
              <a:ext uri="{FF2B5EF4-FFF2-40B4-BE49-F238E27FC236}">
                <a16:creationId xmlns:a16="http://schemas.microsoft.com/office/drawing/2014/main" id="{172AFE3C-BC4D-7531-412C-22C7C2858C43}"/>
              </a:ext>
            </a:extLst>
          </p:cNvPr>
          <p:cNvPicPr>
            <a:picLocks noChangeAspect="1"/>
          </p:cNvPicPr>
          <p:nvPr/>
        </p:nvPicPr>
        <p:blipFill rotWithShape="1">
          <a:blip r:embed="rId2"/>
          <a:srcRect r="33963"/>
          <a:stretch/>
        </p:blipFill>
        <p:spPr>
          <a:xfrm>
            <a:off x="3958918" y="3597092"/>
            <a:ext cx="4890688" cy="2507683"/>
          </a:xfrm>
          <a:prstGeom prst="rect">
            <a:avLst/>
          </a:prstGeom>
        </p:spPr>
      </p:pic>
      <p:pic>
        <p:nvPicPr>
          <p:cNvPr id="6" name="Picture 2">
            <a:extLst>
              <a:ext uri="{FF2B5EF4-FFF2-40B4-BE49-F238E27FC236}">
                <a16:creationId xmlns:a16="http://schemas.microsoft.com/office/drawing/2014/main" id="{21F19E89-886A-D7FD-CE5C-47C5971CFBF1}"/>
              </a:ext>
            </a:extLst>
          </p:cNvPr>
          <p:cNvPicPr/>
          <p:nvPr/>
        </p:nvPicPr>
        <p:blipFill rotWithShape="1">
          <a:blip r:embed="rId3" cstate="print">
            <a:extLst>
              <a:ext uri="{28A0092B-C50C-407E-A947-70E740481C1C}">
                <a14:useLocalDpi xmlns:a14="http://schemas.microsoft.com/office/drawing/2010/main" val="0"/>
              </a:ext>
            </a:extLst>
          </a:blip>
          <a:srcRect l="39347"/>
          <a:stretch/>
        </p:blipFill>
        <p:spPr bwMode="auto">
          <a:xfrm>
            <a:off x="7588152" y="1188806"/>
            <a:ext cx="3488165" cy="2209964"/>
          </a:xfrm>
          <a:prstGeom prst="rect">
            <a:avLst/>
          </a:prstGeom>
          <a:noFill/>
          <a:ln>
            <a:noFill/>
          </a:ln>
          <a:effectLst/>
        </p:spPr>
      </p:pic>
      <p:pic>
        <p:nvPicPr>
          <p:cNvPr id="7" name="图片 6">
            <a:extLst>
              <a:ext uri="{FF2B5EF4-FFF2-40B4-BE49-F238E27FC236}">
                <a16:creationId xmlns:a16="http://schemas.microsoft.com/office/drawing/2014/main" id="{B3249DBB-F03A-3905-17A8-0130755910D9}"/>
              </a:ext>
            </a:extLst>
          </p:cNvPr>
          <p:cNvPicPr>
            <a:picLocks noChangeAspect="1"/>
          </p:cNvPicPr>
          <p:nvPr/>
        </p:nvPicPr>
        <p:blipFill>
          <a:blip r:embed="rId4"/>
          <a:stretch>
            <a:fillRect/>
          </a:stretch>
        </p:blipFill>
        <p:spPr>
          <a:xfrm>
            <a:off x="575864" y="3597092"/>
            <a:ext cx="2465684" cy="2251824"/>
          </a:xfrm>
          <a:prstGeom prst="rect">
            <a:avLst/>
          </a:prstGeom>
        </p:spPr>
      </p:pic>
      <p:sp>
        <p:nvSpPr>
          <p:cNvPr id="8" name="文本框 7">
            <a:extLst>
              <a:ext uri="{FF2B5EF4-FFF2-40B4-BE49-F238E27FC236}">
                <a16:creationId xmlns:a16="http://schemas.microsoft.com/office/drawing/2014/main" id="{1D29DB7D-B2D8-EB7B-8893-0337DA4DE842}"/>
              </a:ext>
            </a:extLst>
          </p:cNvPr>
          <p:cNvSpPr txBox="1"/>
          <p:nvPr/>
        </p:nvSpPr>
        <p:spPr>
          <a:xfrm>
            <a:off x="463453" y="5848916"/>
            <a:ext cx="3661735" cy="307777"/>
          </a:xfrm>
          <a:prstGeom prst="rect">
            <a:avLst/>
          </a:prstGeom>
          <a:noFill/>
        </p:spPr>
        <p:txBody>
          <a:bodyPr wrap="square" rtlCol="0">
            <a:spAutoFit/>
          </a:bodyPr>
          <a:lstStyle/>
          <a:p>
            <a:r>
              <a:rPr lang="en-US" altLang="zh-CN" sz="1400" dirty="0">
                <a:solidFill>
                  <a:prstClr val="black"/>
                </a:solidFill>
                <a:latin typeface="等线" panose="02010600030101010101" pitchFamily="2" charset="-122"/>
                <a:ea typeface="等线" panose="02010600030101010101" pitchFamily="2" charset="-122"/>
              </a:rPr>
              <a:t>F.B. Meng </a:t>
            </a:r>
            <a:r>
              <a:rPr lang="en-US" altLang="zh-CN" sz="1400" i="1" dirty="0">
                <a:solidFill>
                  <a:prstClr val="black"/>
                </a:solidFill>
                <a:latin typeface="等线" panose="02010600030101010101" pitchFamily="2" charset="-122"/>
                <a:ea typeface="等线" panose="02010600030101010101" pitchFamily="2" charset="-122"/>
              </a:rPr>
              <a:t>et al.</a:t>
            </a:r>
            <a:r>
              <a:rPr lang="en-US" altLang="zh-CN" sz="1400" dirty="0">
                <a:solidFill>
                  <a:prstClr val="black"/>
                </a:solidFill>
                <a:latin typeface="等线" panose="02010600030101010101" pitchFamily="2" charset="-122"/>
                <a:ea typeface="等线" panose="02010600030101010101" pitchFamily="2" charset="-122"/>
              </a:rPr>
              <a:t>, </a:t>
            </a:r>
            <a:r>
              <a:rPr lang="en-US" altLang="zh-CN" sz="1400" i="1" dirty="0">
                <a:solidFill>
                  <a:prstClr val="black"/>
                </a:solidFill>
                <a:latin typeface="等线" panose="02010600030101010101" pitchFamily="2" charset="-122"/>
                <a:ea typeface="等线" panose="02010600030101010101" pitchFamily="2" charset="-122"/>
              </a:rPr>
              <a:t>SRF2017</a:t>
            </a:r>
            <a:r>
              <a:rPr lang="en-US" altLang="zh-CN" sz="1400" dirty="0">
                <a:solidFill>
                  <a:prstClr val="black"/>
                </a:solidFill>
                <a:latin typeface="等线" panose="02010600030101010101" pitchFamily="2" charset="-122"/>
                <a:ea typeface="等线" panose="02010600030101010101" pitchFamily="2" charset="-122"/>
              </a:rPr>
              <a:t>, MOPB071. </a:t>
            </a:r>
            <a:endParaRPr lang="zh-CN" altLang="en-US" sz="1400" dirty="0">
              <a:solidFill>
                <a:prstClr val="black"/>
              </a:solidFill>
              <a:latin typeface="等线" panose="02010600030101010101" pitchFamily="2" charset="-122"/>
              <a:ea typeface="等线" panose="02010600030101010101" pitchFamily="2" charset="-122"/>
            </a:endParaRPr>
          </a:p>
        </p:txBody>
      </p:sp>
      <p:pic>
        <p:nvPicPr>
          <p:cNvPr id="9" name="图片 8">
            <a:extLst>
              <a:ext uri="{FF2B5EF4-FFF2-40B4-BE49-F238E27FC236}">
                <a16:creationId xmlns:a16="http://schemas.microsoft.com/office/drawing/2014/main" id="{E76EF650-B100-2319-3C2D-A888C8E9279E}"/>
              </a:ext>
            </a:extLst>
          </p:cNvPr>
          <p:cNvPicPr>
            <a:picLocks noChangeAspect="1"/>
          </p:cNvPicPr>
          <p:nvPr/>
        </p:nvPicPr>
        <p:blipFill rotWithShape="1">
          <a:blip r:embed="rId5"/>
          <a:srcRect l="24667" t="14128" r="27500" b="20646"/>
          <a:stretch/>
        </p:blipFill>
        <p:spPr>
          <a:xfrm>
            <a:off x="4251553" y="1234317"/>
            <a:ext cx="3027859" cy="2220442"/>
          </a:xfrm>
          <a:prstGeom prst="rect">
            <a:avLst/>
          </a:prstGeom>
        </p:spPr>
      </p:pic>
      <p:pic>
        <p:nvPicPr>
          <p:cNvPr id="10" name="图片 9">
            <a:extLst>
              <a:ext uri="{FF2B5EF4-FFF2-40B4-BE49-F238E27FC236}">
                <a16:creationId xmlns:a16="http://schemas.microsoft.com/office/drawing/2014/main" id="{B0170086-150E-307E-2BB3-6EA5DE8EE52C}"/>
              </a:ext>
            </a:extLst>
          </p:cNvPr>
          <p:cNvPicPr>
            <a:picLocks noChangeAspect="1"/>
          </p:cNvPicPr>
          <p:nvPr/>
        </p:nvPicPr>
        <p:blipFill rotWithShape="1">
          <a:blip r:embed="rId6">
            <a:extLst>
              <a:ext uri="{28A0092B-C50C-407E-A947-70E740481C1C}">
                <a14:useLocalDpi xmlns:a14="http://schemas.microsoft.com/office/drawing/2010/main" val="0"/>
              </a:ext>
            </a:extLst>
          </a:blip>
          <a:srcRect l="9065" r="10793"/>
          <a:stretch/>
        </p:blipFill>
        <p:spPr>
          <a:xfrm>
            <a:off x="575864" y="1234461"/>
            <a:ext cx="3236085" cy="2306643"/>
          </a:xfrm>
          <a:prstGeom prst="rect">
            <a:avLst/>
          </a:prstGeom>
        </p:spPr>
      </p:pic>
      <p:sp>
        <p:nvSpPr>
          <p:cNvPr id="11" name="文本框 10">
            <a:extLst>
              <a:ext uri="{FF2B5EF4-FFF2-40B4-BE49-F238E27FC236}">
                <a16:creationId xmlns:a16="http://schemas.microsoft.com/office/drawing/2014/main" id="{5537D704-B60A-8C9D-6B56-040F89BC9C98}"/>
              </a:ext>
            </a:extLst>
          </p:cNvPr>
          <p:cNvSpPr txBox="1"/>
          <p:nvPr/>
        </p:nvSpPr>
        <p:spPr>
          <a:xfrm>
            <a:off x="575864" y="1218756"/>
            <a:ext cx="3274142" cy="400110"/>
          </a:xfrm>
          <a:prstGeom prst="rect">
            <a:avLst/>
          </a:prstGeom>
          <a:noFill/>
        </p:spPr>
        <p:txBody>
          <a:bodyPr wrap="square" rtlCol="0">
            <a:spAutoFit/>
          </a:bodyPr>
          <a:lstStyle/>
          <a:p>
            <a:pPr algn="ctr"/>
            <a:r>
              <a:rPr lang="en-US" altLang="zh-CN" sz="2000" dirty="0">
                <a:solidFill>
                  <a:schemeClr val="bg1"/>
                </a:solidFill>
                <a:latin typeface="等线" panose="02010600030101010101" pitchFamily="2" charset="-122"/>
                <a:ea typeface="等线" panose="02010600030101010101" pitchFamily="2" charset="-122"/>
              </a:rPr>
              <a:t>High Energy Photon Source</a:t>
            </a:r>
            <a:endParaRPr lang="zh-CN" altLang="en-US" sz="2000" dirty="0">
              <a:solidFill>
                <a:schemeClr val="bg1"/>
              </a:solidFill>
              <a:latin typeface="等线" panose="02010600030101010101" pitchFamily="2" charset="-122"/>
              <a:ea typeface="等线" panose="02010600030101010101" pitchFamily="2" charset="-122"/>
            </a:endParaRPr>
          </a:p>
        </p:txBody>
      </p:sp>
      <p:sp>
        <p:nvSpPr>
          <p:cNvPr id="12" name="文本框 11">
            <a:extLst>
              <a:ext uri="{FF2B5EF4-FFF2-40B4-BE49-F238E27FC236}">
                <a16:creationId xmlns:a16="http://schemas.microsoft.com/office/drawing/2014/main" id="{DA47293D-3446-C9D2-CC0C-FEE73600902A}"/>
              </a:ext>
            </a:extLst>
          </p:cNvPr>
          <p:cNvSpPr txBox="1"/>
          <p:nvPr/>
        </p:nvSpPr>
        <p:spPr>
          <a:xfrm>
            <a:off x="3932437" y="1268026"/>
            <a:ext cx="1297197" cy="646331"/>
          </a:xfrm>
          <a:prstGeom prst="rect">
            <a:avLst/>
          </a:prstGeom>
          <a:noFill/>
        </p:spPr>
        <p:txBody>
          <a:bodyPr wrap="square" rtlCol="0">
            <a:spAutoFit/>
          </a:bodyPr>
          <a:lstStyle/>
          <a:p>
            <a:pPr algn="ctr"/>
            <a:r>
              <a:rPr lang="en-US" altLang="zh-CN" dirty="0">
                <a:solidFill>
                  <a:prstClr val="black"/>
                </a:solidFill>
                <a:latin typeface="等线" panose="02010600030101010101" pitchFamily="2" charset="-122"/>
                <a:ea typeface="等线" panose="02010600030101010101" pitchFamily="2" charset="-122"/>
              </a:rPr>
              <a:t>166MHz module</a:t>
            </a:r>
            <a:endParaRPr lang="zh-CN" altLang="en-US" dirty="0">
              <a:solidFill>
                <a:prstClr val="black"/>
              </a:solidFill>
              <a:latin typeface="等线" panose="02010600030101010101" pitchFamily="2" charset="-122"/>
              <a:ea typeface="等线" panose="02010600030101010101" pitchFamily="2" charset="-122"/>
            </a:endParaRPr>
          </a:p>
        </p:txBody>
      </p:sp>
      <p:sp>
        <p:nvSpPr>
          <p:cNvPr id="13" name="矩形 12">
            <a:extLst>
              <a:ext uri="{FF2B5EF4-FFF2-40B4-BE49-F238E27FC236}">
                <a16:creationId xmlns:a16="http://schemas.microsoft.com/office/drawing/2014/main" id="{F1B46080-DB49-3623-455C-85E0EB6F1CC4}"/>
              </a:ext>
            </a:extLst>
          </p:cNvPr>
          <p:cNvSpPr/>
          <p:nvPr/>
        </p:nvSpPr>
        <p:spPr>
          <a:xfrm>
            <a:off x="7902944" y="5903157"/>
            <a:ext cx="4158511" cy="307777"/>
          </a:xfrm>
          <a:prstGeom prst="rect">
            <a:avLst/>
          </a:prstGeom>
        </p:spPr>
        <p:txBody>
          <a:bodyPr wrap="none">
            <a:spAutoFit/>
          </a:bodyPr>
          <a:lstStyle/>
          <a:p>
            <a:pPr marL="288925" indent="-288925">
              <a:spcAft>
                <a:spcPts val="600"/>
              </a:spcAft>
            </a:pPr>
            <a:r>
              <a:rPr lang="en-US" altLang="zh-CN" sz="1400" dirty="0">
                <a:solidFill>
                  <a:prstClr val="black"/>
                </a:solidFill>
                <a:latin typeface="等线" panose="020F0502020204030204"/>
                <a:ea typeface="微软雅黑" panose="020B0503020204020204" pitchFamily="34" charset="-122"/>
              </a:rPr>
              <a:t>P. Zhang </a:t>
            </a:r>
            <a:r>
              <a:rPr lang="en-US" altLang="zh-CN" sz="1400" i="1" dirty="0">
                <a:solidFill>
                  <a:prstClr val="black"/>
                </a:solidFill>
                <a:latin typeface="等线" panose="020F0502020204030204"/>
                <a:ea typeface="微软雅黑" panose="020B0503020204020204" pitchFamily="34" charset="-122"/>
              </a:rPr>
              <a:t>et al.</a:t>
            </a:r>
            <a:r>
              <a:rPr lang="en-US" altLang="zh-CN" sz="1400" dirty="0">
                <a:solidFill>
                  <a:prstClr val="black"/>
                </a:solidFill>
                <a:latin typeface="等线" panose="020F0502020204030204"/>
                <a:ea typeface="微软雅黑" panose="020B0503020204020204" pitchFamily="34" charset="-122"/>
              </a:rPr>
              <a:t>, </a:t>
            </a:r>
            <a:r>
              <a:rPr lang="en-US" altLang="zh-CN" sz="1400" i="1" dirty="0">
                <a:solidFill>
                  <a:prstClr val="black"/>
                </a:solidFill>
                <a:latin typeface="等线" panose="020F0502020204030204"/>
                <a:ea typeface="微软雅黑" panose="020B0503020204020204" pitchFamily="34" charset="-122"/>
              </a:rPr>
              <a:t>Rev. Sci. </a:t>
            </a:r>
            <a:r>
              <a:rPr lang="en-US" altLang="zh-CN" sz="1400" i="1" dirty="0" err="1">
                <a:solidFill>
                  <a:prstClr val="black"/>
                </a:solidFill>
                <a:latin typeface="等线" panose="020F0502020204030204"/>
                <a:ea typeface="微软雅黑" panose="020B0503020204020204" pitchFamily="34" charset="-122"/>
              </a:rPr>
              <a:t>Instrum</a:t>
            </a:r>
            <a:r>
              <a:rPr lang="en-US" altLang="zh-CN" sz="1400" i="1" dirty="0">
                <a:solidFill>
                  <a:prstClr val="black"/>
                </a:solidFill>
                <a:latin typeface="等线" panose="020F0502020204030204"/>
                <a:ea typeface="微软雅黑" panose="020B0503020204020204" pitchFamily="34" charset="-122"/>
              </a:rPr>
              <a:t>.</a:t>
            </a:r>
            <a:r>
              <a:rPr lang="en-US" altLang="zh-CN" sz="1400" dirty="0">
                <a:solidFill>
                  <a:prstClr val="black"/>
                </a:solidFill>
                <a:latin typeface="等线" panose="020F0502020204030204"/>
                <a:ea typeface="微软雅黑" panose="020B0503020204020204" pitchFamily="34" charset="-122"/>
              </a:rPr>
              <a:t> </a:t>
            </a:r>
            <a:r>
              <a:rPr lang="en-US" altLang="zh-CN" sz="1400" b="1" dirty="0">
                <a:solidFill>
                  <a:prstClr val="black"/>
                </a:solidFill>
                <a:latin typeface="等线" panose="020F0502020204030204"/>
                <a:ea typeface="微软雅黑" panose="020B0503020204020204" pitchFamily="34" charset="-122"/>
              </a:rPr>
              <a:t>90</a:t>
            </a:r>
            <a:r>
              <a:rPr lang="en-US" altLang="zh-CN" sz="1400" dirty="0">
                <a:solidFill>
                  <a:prstClr val="black"/>
                </a:solidFill>
                <a:latin typeface="等线" panose="020F0502020204030204"/>
                <a:ea typeface="微软雅黑" panose="020B0503020204020204" pitchFamily="34" charset="-122"/>
              </a:rPr>
              <a:t>,</a:t>
            </a:r>
            <a:r>
              <a:rPr lang="en-US" altLang="zh-CN" sz="1400" b="1" dirty="0">
                <a:solidFill>
                  <a:prstClr val="black"/>
                </a:solidFill>
                <a:latin typeface="等线" panose="020F0502020204030204"/>
                <a:ea typeface="微软雅黑" panose="020B0503020204020204" pitchFamily="34" charset="-122"/>
              </a:rPr>
              <a:t> </a:t>
            </a:r>
            <a:r>
              <a:rPr lang="en-US" altLang="zh-CN" sz="1400" dirty="0">
                <a:solidFill>
                  <a:prstClr val="black"/>
                </a:solidFill>
                <a:latin typeface="等线" panose="020F0502020204030204"/>
                <a:ea typeface="微软雅黑" panose="020B0503020204020204" pitchFamily="34" charset="-122"/>
              </a:rPr>
              <a:t>084705 (2019).</a:t>
            </a:r>
          </a:p>
        </p:txBody>
      </p:sp>
      <p:pic>
        <p:nvPicPr>
          <p:cNvPr id="14" name="图片 13">
            <a:extLst>
              <a:ext uri="{FF2B5EF4-FFF2-40B4-BE49-F238E27FC236}">
                <a16:creationId xmlns:a16="http://schemas.microsoft.com/office/drawing/2014/main" id="{A6689C31-00E3-4026-BC4B-7604D57C057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r="40243"/>
          <a:stretch/>
        </p:blipFill>
        <p:spPr>
          <a:xfrm>
            <a:off x="9271285" y="3604232"/>
            <a:ext cx="1718293" cy="2165010"/>
          </a:xfrm>
          <a:prstGeom prst="rect">
            <a:avLst/>
          </a:prstGeom>
        </p:spPr>
      </p:pic>
      <p:sp>
        <p:nvSpPr>
          <p:cNvPr id="3" name="文本框 2">
            <a:extLst>
              <a:ext uri="{FF2B5EF4-FFF2-40B4-BE49-F238E27FC236}">
                <a16:creationId xmlns:a16="http://schemas.microsoft.com/office/drawing/2014/main" id="{2560CC34-AB56-4AE8-879C-6A6B48543C69}"/>
              </a:ext>
            </a:extLst>
          </p:cNvPr>
          <p:cNvSpPr txBox="1"/>
          <p:nvPr/>
        </p:nvSpPr>
        <p:spPr>
          <a:xfrm>
            <a:off x="9251192" y="4031873"/>
            <a:ext cx="1204338" cy="523220"/>
          </a:xfrm>
          <a:prstGeom prst="rect">
            <a:avLst/>
          </a:prstGeom>
          <a:noFill/>
        </p:spPr>
        <p:txBody>
          <a:bodyPr wrap="square" rtlCol="0">
            <a:spAutoFit/>
          </a:bodyPr>
          <a:lstStyle/>
          <a:p>
            <a:r>
              <a:rPr lang="el-GR" altLang="zh-CN" sz="1400" b="1" dirty="0">
                <a:solidFill>
                  <a:srgbClr val="FFFF00"/>
                </a:solidFill>
              </a:rPr>
              <a:t>Φ</a:t>
            </a:r>
            <a:r>
              <a:rPr lang="en-US" altLang="zh-CN" sz="1400" b="1" dirty="0">
                <a:solidFill>
                  <a:srgbClr val="FFFF00"/>
                </a:solidFill>
              </a:rPr>
              <a:t>505mm for 166MHz CAV</a:t>
            </a:r>
            <a:endParaRPr lang="zh-CN" altLang="en-US" sz="1400" b="1" dirty="0">
              <a:solidFill>
                <a:srgbClr val="FFFF00"/>
              </a:solidFill>
            </a:endParaRPr>
          </a:p>
        </p:txBody>
      </p:sp>
      <p:sp>
        <p:nvSpPr>
          <p:cNvPr id="15" name="文本框 14">
            <a:extLst>
              <a:ext uri="{FF2B5EF4-FFF2-40B4-BE49-F238E27FC236}">
                <a16:creationId xmlns:a16="http://schemas.microsoft.com/office/drawing/2014/main" id="{BBEDD8E7-D2A6-4BD4-ACA1-D1009A2ED7D3}"/>
              </a:ext>
            </a:extLst>
          </p:cNvPr>
          <p:cNvSpPr txBox="1"/>
          <p:nvPr/>
        </p:nvSpPr>
        <p:spPr>
          <a:xfrm>
            <a:off x="9516792" y="5711416"/>
            <a:ext cx="1472786" cy="307777"/>
          </a:xfrm>
          <a:prstGeom prst="rect">
            <a:avLst/>
          </a:prstGeom>
          <a:noFill/>
        </p:spPr>
        <p:txBody>
          <a:bodyPr wrap="square" rtlCol="0">
            <a:spAutoFit/>
          </a:bodyPr>
          <a:lstStyle/>
          <a:p>
            <a:r>
              <a:rPr lang="en-US" altLang="zh-CN" sz="1400" b="1" dirty="0"/>
              <a:t>High power test</a:t>
            </a:r>
            <a:endParaRPr lang="zh-CN" altLang="en-US" sz="1400" b="1" dirty="0"/>
          </a:p>
        </p:txBody>
      </p:sp>
    </p:spTree>
    <p:extLst>
      <p:ext uri="{BB962C8B-B14F-4D97-AF65-F5344CB8AC3E}">
        <p14:creationId xmlns:p14="http://schemas.microsoft.com/office/powerpoint/2010/main" val="193270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B384BA-96D5-D75A-CEFF-BEA2D9999EBE}"/>
              </a:ext>
            </a:extLst>
          </p:cNvPr>
          <p:cNvSpPr>
            <a:spLocks noGrp="1"/>
          </p:cNvSpPr>
          <p:nvPr>
            <p:ph type="title"/>
          </p:nvPr>
        </p:nvSpPr>
        <p:spPr/>
        <p:txBody>
          <a:bodyPr/>
          <a:lstStyle/>
          <a:p>
            <a:r>
              <a:rPr lang="en-US" altLang="zh-CN" dirty="0"/>
              <a:t>Development at IHEP: </a:t>
            </a:r>
            <a:r>
              <a:rPr lang="en-US" altLang="zh-CN" dirty="0" err="1"/>
              <a:t>SiC</a:t>
            </a:r>
            <a:r>
              <a:rPr lang="en-US" altLang="zh-CN" dirty="0"/>
              <a:t> absorber</a:t>
            </a:r>
            <a:br>
              <a:rPr lang="en-US" altLang="zh-CN" dirty="0"/>
            </a:br>
            <a:endParaRPr lang="zh-CN" altLang="en-US" dirty="0"/>
          </a:p>
        </p:txBody>
      </p:sp>
      <p:sp>
        <p:nvSpPr>
          <p:cNvPr id="4" name="灯片编号占位符 3">
            <a:extLst>
              <a:ext uri="{FF2B5EF4-FFF2-40B4-BE49-F238E27FC236}">
                <a16:creationId xmlns:a16="http://schemas.microsoft.com/office/drawing/2014/main" id="{F3DB8F43-BF80-A827-A9B8-67D90DA11D55}"/>
              </a:ext>
            </a:extLst>
          </p:cNvPr>
          <p:cNvSpPr>
            <a:spLocks noGrp="1"/>
          </p:cNvSpPr>
          <p:nvPr>
            <p:ph type="sldNum" sz="quarter" idx="12"/>
          </p:nvPr>
        </p:nvSpPr>
        <p:spPr/>
        <p:txBody>
          <a:bodyPr/>
          <a:lstStyle/>
          <a:p>
            <a:fld id="{D5A72B31-0928-4967-9D3E-CC3B7F87A416}" type="slidenum">
              <a:rPr lang="zh-CN" altLang="en-US" smtClean="0"/>
              <a:t>28</a:t>
            </a:fld>
            <a:endParaRPr lang="zh-CN" altLang="en-US"/>
          </a:p>
        </p:txBody>
      </p:sp>
      <p:pic>
        <p:nvPicPr>
          <p:cNvPr id="5" name="Picture 3">
            <a:extLst>
              <a:ext uri="{FF2B5EF4-FFF2-40B4-BE49-F238E27FC236}">
                <a16:creationId xmlns:a16="http://schemas.microsoft.com/office/drawing/2014/main" id="{DD09059B-DD19-E117-5837-2AF191DA8C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6182" y="4271410"/>
            <a:ext cx="2101240" cy="1593948"/>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工作文件2018\高频平台项目\650MHz高阶模吸收器\平台组元650MHz高阶模吸收器研制照片\IMG_20190114_170545.jpg">
            <a:extLst>
              <a:ext uri="{FF2B5EF4-FFF2-40B4-BE49-F238E27FC236}">
                <a16:creationId xmlns:a16="http://schemas.microsoft.com/office/drawing/2014/main" id="{93C6361D-199F-6596-B120-6E3C53F950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0" t="27196" r="9869" b="17244"/>
          <a:stretch/>
        </p:blipFill>
        <p:spPr bwMode="auto">
          <a:xfrm>
            <a:off x="4042924" y="4017764"/>
            <a:ext cx="1866137" cy="2101240"/>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内容占位符 4">
            <a:extLst>
              <a:ext uri="{FF2B5EF4-FFF2-40B4-BE49-F238E27FC236}">
                <a16:creationId xmlns:a16="http://schemas.microsoft.com/office/drawing/2014/main" id="{7AB70EE1-7B61-3298-D815-48CDB436B6B5}"/>
              </a:ext>
            </a:extLst>
          </p:cNvPr>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9446" y="1205354"/>
            <a:ext cx="3150543" cy="1763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E189CE0-E328-77FF-C935-2AE2FD7D07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8912" y="3520425"/>
            <a:ext cx="4687481" cy="2703343"/>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9472999C-8B7D-8F81-6D46-BF27B167B9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30" t="18253" r="15034" b="13026"/>
          <a:stretch/>
        </p:blipFill>
        <p:spPr>
          <a:xfrm>
            <a:off x="2173299" y="4017764"/>
            <a:ext cx="1704671" cy="2101240"/>
          </a:xfrm>
          <a:prstGeom prst="rect">
            <a:avLst/>
          </a:prstGeom>
          <a:ln w="12700">
            <a:solidFill>
              <a:sysClr val="windowText" lastClr="000000"/>
            </a:solidFill>
          </a:ln>
        </p:spPr>
      </p:pic>
      <p:pic>
        <p:nvPicPr>
          <p:cNvPr id="10" name="Picture 2" descr="TIM截图20180824102154">
            <a:extLst>
              <a:ext uri="{FF2B5EF4-FFF2-40B4-BE49-F238E27FC236}">
                <a16:creationId xmlns:a16="http://schemas.microsoft.com/office/drawing/2014/main" id="{DC652F8E-C589-BD4B-A4F3-E635C51B4701}"/>
              </a:ext>
            </a:extLst>
          </p:cNvPr>
          <p:cNvPicPr/>
          <p:nvPr/>
        </p:nvPicPr>
        <p:blipFill>
          <a:blip r:embed="rId7">
            <a:extLst>
              <a:ext uri="{28A0092B-C50C-407E-A947-70E740481C1C}">
                <a14:useLocalDpi xmlns:a14="http://schemas.microsoft.com/office/drawing/2010/main" val="0"/>
              </a:ext>
            </a:extLst>
          </a:blip>
          <a:srcRect l="2654" t="19713" r="2834" b="2496"/>
          <a:stretch>
            <a:fillRect/>
          </a:stretch>
        </p:blipFill>
        <p:spPr bwMode="auto">
          <a:xfrm>
            <a:off x="349827" y="1244935"/>
            <a:ext cx="5323386" cy="2718657"/>
          </a:xfrm>
          <a:prstGeom prst="rect">
            <a:avLst/>
          </a:prstGeom>
          <a:noFill/>
          <a:ln w="12700">
            <a:solidFill>
              <a:sysClr val="windowText" lastClr="000000"/>
            </a:solidFill>
          </a:ln>
        </p:spPr>
      </p:pic>
      <p:sp>
        <p:nvSpPr>
          <p:cNvPr id="11" name="文本框 10">
            <a:extLst>
              <a:ext uri="{FF2B5EF4-FFF2-40B4-BE49-F238E27FC236}">
                <a16:creationId xmlns:a16="http://schemas.microsoft.com/office/drawing/2014/main" id="{C8561A54-3F11-F6EE-705E-AC97BFB74D87}"/>
              </a:ext>
            </a:extLst>
          </p:cNvPr>
          <p:cNvSpPr txBox="1"/>
          <p:nvPr/>
        </p:nvSpPr>
        <p:spPr>
          <a:xfrm>
            <a:off x="1146802" y="3390513"/>
            <a:ext cx="3293807" cy="400110"/>
          </a:xfrm>
          <a:prstGeom prst="rect">
            <a:avLst/>
          </a:prstGeom>
          <a:noFill/>
        </p:spPr>
        <p:txBody>
          <a:bodyPr wrap="square" rtlCol="0">
            <a:spAutoFit/>
          </a:bodyPr>
          <a:lstStyle/>
          <a:p>
            <a:pPr algn="ctr"/>
            <a:r>
              <a:rPr lang="en-US" altLang="zh-CN" sz="2000" dirty="0">
                <a:solidFill>
                  <a:schemeClr val="bg1"/>
                </a:solidFill>
                <a:latin typeface="等线" panose="020F0502020204030204"/>
                <a:ea typeface="微软雅黑" panose="020B0503020204020204" pitchFamily="34" charset="-122"/>
              </a:rPr>
              <a:t>CEPC 650MHz module</a:t>
            </a:r>
            <a:endParaRPr lang="zh-CN" altLang="en-US" sz="2000" dirty="0">
              <a:solidFill>
                <a:schemeClr val="bg1"/>
              </a:solidFill>
              <a:latin typeface="等线" panose="020F0502020204030204"/>
              <a:ea typeface="微软雅黑" panose="020B0503020204020204" pitchFamily="34" charset="-122"/>
            </a:endParaRPr>
          </a:p>
        </p:txBody>
      </p:sp>
      <p:sp>
        <p:nvSpPr>
          <p:cNvPr id="12" name="文本框 11">
            <a:extLst>
              <a:ext uri="{FF2B5EF4-FFF2-40B4-BE49-F238E27FC236}">
                <a16:creationId xmlns:a16="http://schemas.microsoft.com/office/drawing/2014/main" id="{8872897E-6C20-1EBB-F330-D4174ADC3D15}"/>
              </a:ext>
            </a:extLst>
          </p:cNvPr>
          <p:cNvSpPr txBox="1"/>
          <p:nvPr/>
        </p:nvSpPr>
        <p:spPr>
          <a:xfrm>
            <a:off x="7429446" y="2968717"/>
            <a:ext cx="3615752" cy="707886"/>
          </a:xfrm>
          <a:prstGeom prst="rect">
            <a:avLst/>
          </a:prstGeom>
          <a:noFill/>
        </p:spPr>
        <p:txBody>
          <a:bodyPr wrap="square" rtlCol="0">
            <a:spAutoFit/>
          </a:bodyPr>
          <a:lstStyle/>
          <a:p>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Frequency range: 3.5-10GHz</a:t>
            </a:r>
          </a:p>
          <a:p>
            <a:r>
              <a:rPr lang="en-US" altLang="zh-CN" sz="2000" dirty="0">
                <a:solidFill>
                  <a:srgbClr val="0000FF"/>
                </a:solidFill>
                <a:latin typeface="Arial" panose="020B0604020202020204" pitchFamily="34" charset="0"/>
                <a:ea typeface="微软雅黑" panose="020B0503020204020204" pitchFamily="34" charset="-122"/>
                <a:cs typeface="Arial" panose="020B0604020202020204" pitchFamily="34" charset="0"/>
              </a:rPr>
              <a:t>Absorbing efficiency: &gt;50%</a:t>
            </a:r>
            <a:endParaRPr lang="zh-CN" altLang="en-US" sz="2000"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7B0D349E-7950-684B-6B88-50277C68B5D2}"/>
              </a:ext>
            </a:extLst>
          </p:cNvPr>
          <p:cNvSpPr txBox="1"/>
          <p:nvPr/>
        </p:nvSpPr>
        <p:spPr>
          <a:xfrm>
            <a:off x="5928704" y="5915991"/>
            <a:ext cx="5913468" cy="307777"/>
          </a:xfrm>
          <a:prstGeom prst="rect">
            <a:avLst/>
          </a:prstGeom>
          <a:noFill/>
        </p:spPr>
        <p:txBody>
          <a:bodyPr wrap="square" rtlCol="0">
            <a:spAutoFit/>
          </a:bodyPr>
          <a:lstStyle/>
          <a:p>
            <a:r>
              <a:rPr lang="en-US" altLang="zh-CN" sz="1400" dirty="0">
                <a:solidFill>
                  <a:prstClr val="black"/>
                </a:solidFill>
                <a:latin typeface="等线" panose="02010600030101010101" pitchFamily="2" charset="-122"/>
                <a:ea typeface="等线" panose="02010600030101010101" pitchFamily="2" charset="-122"/>
              </a:rPr>
              <a:t>F.B. Meng </a:t>
            </a:r>
            <a:r>
              <a:rPr lang="en-US" altLang="zh-CN" sz="1400" i="1" dirty="0">
                <a:solidFill>
                  <a:prstClr val="black"/>
                </a:solidFill>
                <a:latin typeface="等线" panose="02010600030101010101" pitchFamily="2" charset="-122"/>
                <a:ea typeface="等线" panose="02010600030101010101" pitchFamily="2" charset="-122"/>
              </a:rPr>
              <a:t>et al.</a:t>
            </a:r>
            <a:r>
              <a:rPr lang="en-US" altLang="zh-CN" sz="1400" dirty="0">
                <a:solidFill>
                  <a:prstClr val="black"/>
                </a:solidFill>
                <a:latin typeface="等线" panose="02010600030101010101" pitchFamily="2" charset="-122"/>
                <a:ea typeface="等线" panose="02010600030101010101" pitchFamily="2" charset="-122"/>
              </a:rPr>
              <a:t>, </a:t>
            </a:r>
            <a:r>
              <a:rPr lang="en-US" altLang="zh-CN" sz="1400" i="1" dirty="0">
                <a:solidFill>
                  <a:prstClr val="black"/>
                </a:solidFill>
                <a:latin typeface="等线" panose="02010600030101010101" pitchFamily="2" charset="-122"/>
                <a:ea typeface="等线" panose="02010600030101010101" pitchFamily="2" charset="-122"/>
              </a:rPr>
              <a:t>SRF2017</a:t>
            </a:r>
            <a:r>
              <a:rPr lang="en-US" altLang="zh-CN" sz="1400" dirty="0">
                <a:solidFill>
                  <a:prstClr val="black"/>
                </a:solidFill>
                <a:latin typeface="等线" panose="02010600030101010101" pitchFamily="2" charset="-122"/>
                <a:ea typeface="等线" panose="02010600030101010101" pitchFamily="2" charset="-122"/>
              </a:rPr>
              <a:t>, MOPB071. </a:t>
            </a:r>
            <a:endParaRPr lang="zh-CN" altLang="en-US" sz="14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054302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B6DA78-9D3B-12FF-69B8-F5FF724E80B6}"/>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0C3FF2A9-E741-D81A-555A-1A679BBF8CA6}"/>
              </a:ext>
            </a:extLst>
          </p:cNvPr>
          <p:cNvSpPr>
            <a:spLocks noGrp="1"/>
          </p:cNvSpPr>
          <p:nvPr>
            <p:ph type="sldNum" sz="quarter" idx="12"/>
          </p:nvPr>
        </p:nvSpPr>
        <p:spPr/>
        <p:txBody>
          <a:bodyPr/>
          <a:lstStyle/>
          <a:p>
            <a:fld id="{D5A72B31-0928-4967-9D3E-CC3B7F87A416}" type="slidenum">
              <a:rPr lang="zh-CN" altLang="en-US" smtClean="0"/>
              <a:t>29</a:t>
            </a:fld>
            <a:endParaRPr lang="zh-CN" altLang="en-US"/>
          </a:p>
        </p:txBody>
      </p:sp>
      <p:sp>
        <p:nvSpPr>
          <p:cNvPr id="5" name="文本框 4">
            <a:extLst>
              <a:ext uri="{FF2B5EF4-FFF2-40B4-BE49-F238E27FC236}">
                <a16:creationId xmlns:a16="http://schemas.microsoft.com/office/drawing/2014/main" id="{7E61DAE7-B525-F6E8-E3D5-EB1F1D13C807}"/>
              </a:ext>
            </a:extLst>
          </p:cNvPr>
          <p:cNvSpPr txBox="1"/>
          <p:nvPr/>
        </p:nvSpPr>
        <p:spPr>
          <a:xfrm>
            <a:off x="829332" y="1776101"/>
            <a:ext cx="10533336" cy="1015663"/>
          </a:xfrm>
          <a:prstGeom prst="rect">
            <a:avLst/>
          </a:prstGeom>
          <a:noFill/>
        </p:spPr>
        <p:txBody>
          <a:bodyPr wrap="square" rtlCol="0">
            <a:spAutoFit/>
          </a:bodyPr>
          <a:lstStyle/>
          <a:p>
            <a:pPr algn="ctr"/>
            <a:r>
              <a:rPr lang="en-US" altLang="zh-CN" sz="6000" b="1" dirty="0">
                <a:latin typeface="微软雅黑" panose="020B0503020204020204" pitchFamily="34" charset="-122"/>
                <a:ea typeface="微软雅黑" panose="020B0503020204020204" pitchFamily="34" charset="-122"/>
              </a:rPr>
              <a:t>Coupling through FPC </a:t>
            </a:r>
            <a:endParaRPr lang="zh-CN" altLang="en-US" sz="60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3176EC73-70EB-E978-6FA0-C0EFD8E4A6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8869" y="3131530"/>
            <a:ext cx="4928958" cy="2574501"/>
          </a:xfrm>
          <a:prstGeom prst="rect">
            <a:avLst/>
          </a:prstGeom>
        </p:spPr>
      </p:pic>
      <p:sp>
        <p:nvSpPr>
          <p:cNvPr id="7" name="文本框 6">
            <a:extLst>
              <a:ext uri="{FF2B5EF4-FFF2-40B4-BE49-F238E27FC236}">
                <a16:creationId xmlns:a16="http://schemas.microsoft.com/office/drawing/2014/main" id="{57B1EABF-0718-E218-3818-3BA7ED20DD09}"/>
              </a:ext>
            </a:extLst>
          </p:cNvPr>
          <p:cNvSpPr txBox="1"/>
          <p:nvPr/>
        </p:nvSpPr>
        <p:spPr>
          <a:xfrm>
            <a:off x="5427406" y="5694150"/>
            <a:ext cx="3411794" cy="338554"/>
          </a:xfrm>
          <a:prstGeom prst="rect">
            <a:avLst/>
          </a:prstGeom>
          <a:noFill/>
        </p:spPr>
        <p:txBody>
          <a:bodyPr wrap="square" rtlCol="0">
            <a:spAutoFit/>
          </a:bodyPr>
          <a:lstStyle/>
          <a:p>
            <a:pPr algn="r"/>
            <a:r>
              <a:rPr lang="en-US" altLang="zh-CN" sz="1600" dirty="0">
                <a:latin typeface="Arial" panose="020B0604020202020204" pitchFamily="34" charset="0"/>
                <a:cs typeface="Arial" panose="020B0604020202020204" pitchFamily="34" charset="0"/>
              </a:rPr>
              <a:t>CEBAF.</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21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79604-04F7-4DC9-987C-2E940DD81FC0}"/>
              </a:ext>
            </a:extLst>
          </p:cNvPr>
          <p:cNvSpPr>
            <a:spLocks noGrp="1"/>
          </p:cNvSpPr>
          <p:nvPr>
            <p:ph type="title"/>
          </p:nvPr>
        </p:nvSpPr>
        <p:spPr/>
        <p:txBody>
          <a:bodyPr/>
          <a:lstStyle/>
          <a:p>
            <a:r>
              <a:rPr lang="en-US" altLang="zh-CN" dirty="0"/>
              <a:t>HOM Excitation by a Bunch </a:t>
            </a:r>
            <a:endParaRPr lang="zh-CN" altLang="en-US" dirty="0"/>
          </a:p>
        </p:txBody>
      </p:sp>
      <p:sp>
        <p:nvSpPr>
          <p:cNvPr id="3" name="内容占位符 2">
            <a:extLst>
              <a:ext uri="{FF2B5EF4-FFF2-40B4-BE49-F238E27FC236}">
                <a16:creationId xmlns:a16="http://schemas.microsoft.com/office/drawing/2014/main" id="{5F5F07A8-EE72-4FDB-82E6-73CCB9240595}"/>
              </a:ext>
            </a:extLst>
          </p:cNvPr>
          <p:cNvSpPr>
            <a:spLocks noGrp="1"/>
          </p:cNvSpPr>
          <p:nvPr>
            <p:ph idx="1"/>
          </p:nvPr>
        </p:nvSpPr>
        <p:spPr/>
        <p:txBody>
          <a:bodyPr>
            <a:normAutofit/>
          </a:bodyPr>
          <a:lstStyle/>
          <a:p>
            <a:pPr>
              <a:spcBef>
                <a:spcPts val="0"/>
              </a:spcBef>
            </a:pPr>
            <a:r>
              <a:rPr lang="en-US" altLang="zh-CN" sz="2400" dirty="0"/>
              <a:t>Bunch transverses a cavity </a:t>
            </a:r>
          </a:p>
          <a:p>
            <a:pPr marL="558900" indent="-342900">
              <a:buFont typeface="Arial" panose="020B0604020202020204" pitchFamily="34" charset="0"/>
              <a:buChar char="‒"/>
            </a:pPr>
            <a:r>
              <a:rPr lang="en-US" altLang="zh-CN" sz="2000" dirty="0">
                <a:cs typeface="Arial" panose="020B0604020202020204" pitchFamily="34" charset="0"/>
              </a:rPr>
              <a:t>Deposits electromagnetic energy, which is described as </a:t>
            </a:r>
            <a:r>
              <a:rPr lang="en-US" altLang="zh-CN" sz="2000" dirty="0" err="1">
                <a:cs typeface="Arial" panose="020B0604020202020204" pitchFamily="34" charset="0"/>
              </a:rPr>
              <a:t>wakefields</a:t>
            </a:r>
            <a:r>
              <a:rPr lang="en-US" altLang="zh-CN" sz="2000" dirty="0">
                <a:cs typeface="Arial" panose="020B0604020202020204" pitchFamily="34" charset="0"/>
              </a:rPr>
              <a:t> (time domain) or HOMs (frequency domain)</a:t>
            </a:r>
          </a:p>
          <a:p>
            <a:pPr marL="558900" indent="-342900">
              <a:buFont typeface="Arial" panose="020B0604020202020204" pitchFamily="34" charset="0"/>
              <a:buChar char="‒"/>
            </a:pPr>
            <a:r>
              <a:rPr lang="en-US" altLang="zh-CN" sz="2000" dirty="0">
                <a:cs typeface="Arial" panose="020B0604020202020204" pitchFamily="34" charset="0"/>
              </a:rPr>
              <a:t>Subsequent bunches are affected by these fields and at high beam current one must consider instabilities</a:t>
            </a:r>
          </a:p>
          <a:p>
            <a:r>
              <a:rPr lang="en-US" altLang="zh-CN" sz="2400" dirty="0"/>
              <a:t>When a charge passes through a cavity, it excites HOMs </a:t>
            </a:r>
          </a:p>
          <a:p>
            <a:r>
              <a:rPr lang="en-US" altLang="zh-CN" sz="2400" dirty="0"/>
              <a:t>If it passes exactly an axis, it will only excite </a:t>
            </a:r>
            <a:r>
              <a:rPr lang="en-US" altLang="zh-CN" sz="2400" dirty="0">
                <a:solidFill>
                  <a:srgbClr val="0000FF"/>
                </a:solidFill>
              </a:rPr>
              <a:t>monopole modes</a:t>
            </a:r>
            <a:endParaRPr lang="en-US" altLang="zh-CN" sz="2400" dirty="0"/>
          </a:p>
          <a:p>
            <a:r>
              <a:rPr lang="en-US" altLang="zh-CN" sz="2400" dirty="0"/>
              <a:t>For a point charge, the HOM excitation depends only on the bunch charge and the cavity shape</a:t>
            </a:r>
          </a:p>
          <a:p>
            <a:endParaRPr lang="zh-CN" altLang="en-US" sz="2400" dirty="0"/>
          </a:p>
        </p:txBody>
      </p:sp>
      <p:sp>
        <p:nvSpPr>
          <p:cNvPr id="4" name="灯片编号占位符 3">
            <a:extLst>
              <a:ext uri="{FF2B5EF4-FFF2-40B4-BE49-F238E27FC236}">
                <a16:creationId xmlns:a16="http://schemas.microsoft.com/office/drawing/2014/main" id="{6B3D31E7-43F9-4E74-BCA6-E75924C6CD35}"/>
              </a:ext>
            </a:extLst>
          </p:cNvPr>
          <p:cNvSpPr>
            <a:spLocks noGrp="1"/>
          </p:cNvSpPr>
          <p:nvPr>
            <p:ph type="sldNum" sz="quarter" idx="12"/>
          </p:nvPr>
        </p:nvSpPr>
        <p:spPr/>
        <p:txBody>
          <a:bodyPr/>
          <a:lstStyle/>
          <a:p>
            <a:fld id="{D5A72B31-0928-4967-9D3E-CC3B7F87A416}" type="slidenum">
              <a:rPr lang="zh-CN" altLang="en-US" smtClean="0"/>
              <a:t>3</a:t>
            </a:fld>
            <a:endParaRPr lang="zh-CN" altLang="en-US"/>
          </a:p>
        </p:txBody>
      </p:sp>
    </p:spTree>
    <p:extLst>
      <p:ext uri="{BB962C8B-B14F-4D97-AF65-F5344CB8AC3E}">
        <p14:creationId xmlns:p14="http://schemas.microsoft.com/office/powerpoint/2010/main" val="492184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16F7E2-CFDA-51B5-091D-0D75FC1BB267}"/>
              </a:ext>
            </a:extLst>
          </p:cNvPr>
          <p:cNvSpPr>
            <a:spLocks noGrp="1"/>
          </p:cNvSpPr>
          <p:nvPr>
            <p:ph type="title"/>
          </p:nvPr>
        </p:nvSpPr>
        <p:spPr/>
        <p:txBody>
          <a:bodyPr/>
          <a:lstStyle/>
          <a:p>
            <a:r>
              <a:rPr lang="en-US" altLang="zh-CN" dirty="0"/>
              <a:t>Coupling through FPC </a:t>
            </a:r>
            <a:endParaRPr lang="zh-CN" altLang="en-US" dirty="0"/>
          </a:p>
        </p:txBody>
      </p:sp>
      <p:sp>
        <p:nvSpPr>
          <p:cNvPr id="3" name="内容占位符 2">
            <a:extLst>
              <a:ext uri="{FF2B5EF4-FFF2-40B4-BE49-F238E27FC236}">
                <a16:creationId xmlns:a16="http://schemas.microsoft.com/office/drawing/2014/main" id="{D4E3F3BD-BF48-BB4A-18F5-61DDAAEA7D63}"/>
              </a:ext>
            </a:extLst>
          </p:cNvPr>
          <p:cNvSpPr>
            <a:spLocks noGrp="1"/>
          </p:cNvSpPr>
          <p:nvPr>
            <p:ph idx="1"/>
          </p:nvPr>
        </p:nvSpPr>
        <p:spPr/>
        <p:txBody>
          <a:bodyPr>
            <a:normAutofit fontScale="62500" lnSpcReduction="20000"/>
          </a:bodyPr>
          <a:lstStyle/>
          <a:p>
            <a:r>
              <a:rPr lang="en-US" altLang="zh-CN" dirty="0"/>
              <a:t>Pros:</a:t>
            </a:r>
          </a:p>
          <a:p>
            <a:pPr marL="540000">
              <a:buSzPct val="80000"/>
              <a:buFont typeface="Arial" panose="020B0604020202020204" pitchFamily="34" charset="0"/>
              <a:buChar char="─"/>
            </a:pPr>
            <a:r>
              <a:rPr lang="en-US" altLang="zh-CN" dirty="0">
                <a:solidFill>
                  <a:srgbClr val="0000FF"/>
                </a:solidFill>
              </a:rPr>
              <a:t>Uses existing input fundamental coupler (no extra costs</a:t>
            </a:r>
            <a:r>
              <a:rPr lang="en-US" altLang="zh-CN" dirty="0"/>
              <a:t>) to extract power</a:t>
            </a:r>
          </a:p>
          <a:p>
            <a:pPr marL="540000">
              <a:buSzPct val="80000"/>
              <a:buFont typeface="Arial" panose="020B0604020202020204" pitchFamily="34" charset="0"/>
              <a:buChar char="─"/>
            </a:pPr>
            <a:r>
              <a:rPr lang="en-US" altLang="zh-CN" dirty="0"/>
              <a:t>The power extracted will propagate to the circulator load</a:t>
            </a:r>
          </a:p>
          <a:p>
            <a:r>
              <a:rPr lang="en-US" altLang="zh-CN" dirty="0"/>
              <a:t>Neutral:</a:t>
            </a:r>
          </a:p>
          <a:p>
            <a:pPr marL="637200" indent="-457200">
              <a:buSzPct val="80000"/>
              <a:buFont typeface="Arial" panose="020B0604020202020204" pitchFamily="34" charset="0"/>
              <a:buChar char="─"/>
            </a:pPr>
            <a:r>
              <a:rPr lang="en-US" altLang="zh-CN" dirty="0"/>
              <a:t>The circulator load is not a broadband device, RF power can be reflected, however a waveguide absorber can be placed outside the cryomodule (no particulate issues). </a:t>
            </a:r>
          </a:p>
          <a:p>
            <a:pPr marL="637200" indent="-457200">
              <a:buSzPct val="80000"/>
              <a:buFont typeface="Arial" panose="020B0604020202020204" pitchFamily="34" charset="0"/>
              <a:buChar char="─"/>
            </a:pPr>
            <a:r>
              <a:rPr lang="en-US" altLang="zh-CN" dirty="0"/>
              <a:t>The filter however can be complex and costly since it must not damp the incoming fundamental mode. </a:t>
            </a:r>
          </a:p>
          <a:p>
            <a:pPr marL="637200" indent="-457200">
              <a:buSzPct val="80000"/>
              <a:buFont typeface="Arial" panose="020B0604020202020204" pitchFamily="34" charset="0"/>
              <a:buChar char="─"/>
            </a:pPr>
            <a:r>
              <a:rPr lang="en-US" altLang="zh-CN" dirty="0"/>
              <a:t>The damping could also be waveguide mode-dependent based on design.</a:t>
            </a:r>
          </a:p>
          <a:p>
            <a:r>
              <a:rPr lang="en-US" altLang="zh-CN" dirty="0"/>
              <a:t>Cons:</a:t>
            </a:r>
          </a:p>
          <a:p>
            <a:pPr marL="637200" indent="-457200">
              <a:buSzPct val="80000"/>
              <a:buFont typeface="Arial" panose="020B0604020202020204" pitchFamily="34" charset="0"/>
              <a:buChar char="─"/>
            </a:pPr>
            <a:r>
              <a:rPr lang="en-US" altLang="zh-CN" dirty="0"/>
              <a:t>Damping might </a:t>
            </a:r>
            <a:r>
              <a:rPr lang="en-US" altLang="zh-CN" dirty="0">
                <a:solidFill>
                  <a:srgbClr val="0000FF"/>
                </a:solidFill>
              </a:rPr>
              <a:t>prefer only one of two dipole mode polarizations </a:t>
            </a:r>
            <a:r>
              <a:rPr lang="en-US" altLang="zh-CN" dirty="0"/>
              <a:t>and thus depends on direction of input coupler (this can be mitigated to some extent by design)</a:t>
            </a:r>
          </a:p>
          <a:p>
            <a:pPr marL="637200" indent="-457200">
              <a:buSzPct val="80000"/>
              <a:buFont typeface="Arial" panose="020B0604020202020204" pitchFamily="34" charset="0"/>
              <a:buChar char="─"/>
            </a:pPr>
            <a:r>
              <a:rPr lang="en-US" altLang="zh-CN" dirty="0">
                <a:solidFill>
                  <a:srgbClr val="0000FF"/>
                </a:solidFill>
              </a:rPr>
              <a:t>The transmission of other than the fundamental mode is limited by the RF vacuum window</a:t>
            </a:r>
            <a:r>
              <a:rPr lang="en-US" altLang="zh-CN" dirty="0"/>
              <a:t>(s) and may require some optimization to be useful</a:t>
            </a:r>
          </a:p>
          <a:p>
            <a:pPr marL="637200" indent="-457200">
              <a:buSzPct val="80000"/>
              <a:buFont typeface="Arial" panose="020B0604020202020204" pitchFamily="34" charset="0"/>
              <a:buChar char="─"/>
            </a:pPr>
            <a:r>
              <a:rPr lang="en-US" altLang="zh-CN" dirty="0"/>
              <a:t>Transmission through RF window(s) is also waveguide mode-dependent. Only problem if more than one waveguide mode is required to damp critical modes (tradeoff possible by design)</a:t>
            </a:r>
          </a:p>
          <a:p>
            <a:pPr marL="637200" indent="-457200">
              <a:buSzPct val="80000"/>
              <a:buFont typeface="Arial" panose="020B0604020202020204" pitchFamily="34" charset="0"/>
              <a:buChar char="─"/>
            </a:pPr>
            <a:r>
              <a:rPr lang="en-US" altLang="zh-CN" dirty="0"/>
              <a:t>When external waveguide filter is used, it needs to be optimized to minimize insertion losses</a:t>
            </a:r>
          </a:p>
        </p:txBody>
      </p:sp>
      <p:sp>
        <p:nvSpPr>
          <p:cNvPr id="4" name="灯片编号占位符 3">
            <a:extLst>
              <a:ext uri="{FF2B5EF4-FFF2-40B4-BE49-F238E27FC236}">
                <a16:creationId xmlns:a16="http://schemas.microsoft.com/office/drawing/2014/main" id="{30EED194-A5D4-4AB5-2B33-CE5EAAD10F34}"/>
              </a:ext>
            </a:extLst>
          </p:cNvPr>
          <p:cNvSpPr>
            <a:spLocks noGrp="1"/>
          </p:cNvSpPr>
          <p:nvPr>
            <p:ph type="sldNum" sz="quarter" idx="12"/>
          </p:nvPr>
        </p:nvSpPr>
        <p:spPr/>
        <p:txBody>
          <a:bodyPr/>
          <a:lstStyle/>
          <a:p>
            <a:fld id="{D5A72B31-0928-4967-9D3E-CC3B7F87A416}" type="slidenum">
              <a:rPr lang="zh-CN" altLang="en-US" smtClean="0"/>
              <a:t>30</a:t>
            </a:fld>
            <a:endParaRPr lang="zh-CN" altLang="en-US"/>
          </a:p>
        </p:txBody>
      </p:sp>
    </p:spTree>
    <p:extLst>
      <p:ext uri="{BB962C8B-B14F-4D97-AF65-F5344CB8AC3E}">
        <p14:creationId xmlns:p14="http://schemas.microsoft.com/office/powerpoint/2010/main" val="2975293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B2704-EEF2-2220-61C3-8A4896461F0E}"/>
              </a:ext>
            </a:extLst>
          </p:cNvPr>
          <p:cNvSpPr>
            <a:spLocks noGrp="1"/>
          </p:cNvSpPr>
          <p:nvPr>
            <p:ph type="title"/>
          </p:nvPr>
        </p:nvSpPr>
        <p:spPr/>
        <p:txBody>
          <a:bodyPr/>
          <a:lstStyle/>
          <a:p>
            <a:r>
              <a:rPr lang="en-US" altLang="zh-CN" sz="4000" dirty="0"/>
              <a:t>Coupling through FPC</a:t>
            </a:r>
            <a:endParaRPr lang="zh-CN" altLang="en-US" dirty="0"/>
          </a:p>
        </p:txBody>
      </p:sp>
      <p:sp>
        <p:nvSpPr>
          <p:cNvPr id="4" name="灯片编号占位符 3">
            <a:extLst>
              <a:ext uri="{FF2B5EF4-FFF2-40B4-BE49-F238E27FC236}">
                <a16:creationId xmlns:a16="http://schemas.microsoft.com/office/drawing/2014/main" id="{6E60049A-D669-8712-976E-548BA52A9DCC}"/>
              </a:ext>
            </a:extLst>
          </p:cNvPr>
          <p:cNvSpPr>
            <a:spLocks noGrp="1"/>
          </p:cNvSpPr>
          <p:nvPr>
            <p:ph type="sldNum" sz="quarter" idx="12"/>
          </p:nvPr>
        </p:nvSpPr>
        <p:spPr/>
        <p:txBody>
          <a:bodyPr/>
          <a:lstStyle/>
          <a:p>
            <a:fld id="{D5A72B31-0928-4967-9D3E-CC3B7F87A416}" type="slidenum">
              <a:rPr lang="zh-CN" altLang="en-US" smtClean="0"/>
              <a:t>31</a:t>
            </a:fld>
            <a:endParaRPr lang="zh-CN" altLang="en-US"/>
          </a:p>
        </p:txBody>
      </p:sp>
      <p:pic>
        <p:nvPicPr>
          <p:cNvPr id="5" name="图片 4">
            <a:extLst>
              <a:ext uri="{FF2B5EF4-FFF2-40B4-BE49-F238E27FC236}">
                <a16:creationId xmlns:a16="http://schemas.microsoft.com/office/drawing/2014/main" id="{96014901-25A8-1A7E-0FBD-727263100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27" y="1202965"/>
            <a:ext cx="4928958" cy="2574501"/>
          </a:xfrm>
          <a:prstGeom prst="rect">
            <a:avLst/>
          </a:prstGeom>
        </p:spPr>
      </p:pic>
      <p:sp>
        <p:nvSpPr>
          <p:cNvPr id="6" name="矩形 5">
            <a:extLst>
              <a:ext uri="{FF2B5EF4-FFF2-40B4-BE49-F238E27FC236}">
                <a16:creationId xmlns:a16="http://schemas.microsoft.com/office/drawing/2014/main" id="{E5BB7AAE-7901-6011-02EB-9C5A17EC6C2D}"/>
              </a:ext>
            </a:extLst>
          </p:cNvPr>
          <p:cNvSpPr/>
          <p:nvPr/>
        </p:nvSpPr>
        <p:spPr>
          <a:xfrm>
            <a:off x="4151784" y="4293230"/>
            <a:ext cx="5565266" cy="923330"/>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CEBAF FPC HOM waveguide Filter placed outside the </a:t>
            </a:r>
            <a:r>
              <a:rPr lang="en-US" altLang="zh-CN" dirty="0" err="1">
                <a:latin typeface="Arial" panose="020B0604020202020204" pitchFamily="34" charset="0"/>
                <a:cs typeface="Arial" panose="020B0604020202020204" pitchFamily="34" charset="0"/>
              </a:rPr>
              <a:t>cryomodule</a:t>
            </a:r>
            <a:r>
              <a:rPr lang="en-US" altLang="zh-CN" dirty="0">
                <a:latin typeface="Arial" panose="020B0604020202020204" pitchFamily="34" charset="0"/>
                <a:cs typeface="Arial" panose="020B0604020202020204" pitchFamily="34" charset="0"/>
              </a:rPr>
              <a:t> (originally conceived for intercepting klystron harmonic signals) </a:t>
            </a: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F54C9FF1-918B-4827-1B13-420BFBF734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880" y="1519796"/>
            <a:ext cx="3429740" cy="2106967"/>
          </a:xfrm>
          <a:prstGeom prst="rect">
            <a:avLst/>
          </a:prstGeom>
        </p:spPr>
      </p:pic>
      <p:pic>
        <p:nvPicPr>
          <p:cNvPr id="8" name="图片 7">
            <a:extLst>
              <a:ext uri="{FF2B5EF4-FFF2-40B4-BE49-F238E27FC236}">
                <a16:creationId xmlns:a16="http://schemas.microsoft.com/office/drawing/2014/main" id="{09F0B594-7F8C-7489-4320-82FC993B4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1672090"/>
            <a:ext cx="1450206" cy="1767840"/>
          </a:xfrm>
          <a:prstGeom prst="rect">
            <a:avLst/>
          </a:prstGeom>
        </p:spPr>
      </p:pic>
      <p:pic>
        <p:nvPicPr>
          <p:cNvPr id="9" name="图片 8">
            <a:extLst>
              <a:ext uri="{FF2B5EF4-FFF2-40B4-BE49-F238E27FC236}">
                <a16:creationId xmlns:a16="http://schemas.microsoft.com/office/drawing/2014/main" id="{24B9C774-95CF-D260-B6FF-74DB9A68E4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3203" y="1546902"/>
            <a:ext cx="1742972" cy="1832101"/>
          </a:xfrm>
          <a:prstGeom prst="rect">
            <a:avLst/>
          </a:prstGeom>
        </p:spPr>
      </p:pic>
      <p:pic>
        <p:nvPicPr>
          <p:cNvPr id="10" name="图片 9">
            <a:extLst>
              <a:ext uri="{FF2B5EF4-FFF2-40B4-BE49-F238E27FC236}">
                <a16:creationId xmlns:a16="http://schemas.microsoft.com/office/drawing/2014/main" id="{3A89BF3D-E287-08F3-3455-20A737EB1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4310" y="3672949"/>
            <a:ext cx="1837151" cy="1340285"/>
          </a:xfrm>
          <a:prstGeom prst="rect">
            <a:avLst/>
          </a:prstGeom>
        </p:spPr>
      </p:pic>
      <p:pic>
        <p:nvPicPr>
          <p:cNvPr id="11" name="图片 10">
            <a:extLst>
              <a:ext uri="{FF2B5EF4-FFF2-40B4-BE49-F238E27FC236}">
                <a16:creationId xmlns:a16="http://schemas.microsoft.com/office/drawing/2014/main" id="{CBF1EE8D-D59E-0BE0-3102-B25F6FF02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2703" y="4031633"/>
            <a:ext cx="1584176" cy="2112235"/>
          </a:xfrm>
          <a:prstGeom prst="rect">
            <a:avLst/>
          </a:prstGeom>
        </p:spPr>
      </p:pic>
      <p:pic>
        <p:nvPicPr>
          <p:cNvPr id="12" name="图片 11">
            <a:extLst>
              <a:ext uri="{FF2B5EF4-FFF2-40B4-BE49-F238E27FC236}">
                <a16:creationId xmlns:a16="http://schemas.microsoft.com/office/drawing/2014/main" id="{42731D3B-96D8-6D02-8740-58ECEC2BDF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90452"/>
            <a:ext cx="1687373" cy="3048000"/>
          </a:xfrm>
          <a:prstGeom prst="rect">
            <a:avLst/>
          </a:prstGeom>
        </p:spPr>
      </p:pic>
      <p:sp>
        <p:nvSpPr>
          <p:cNvPr id="13" name="文本框 12">
            <a:extLst>
              <a:ext uri="{FF2B5EF4-FFF2-40B4-BE49-F238E27FC236}">
                <a16:creationId xmlns:a16="http://schemas.microsoft.com/office/drawing/2014/main" id="{614261F1-F949-4870-8E35-211A501C876A}"/>
              </a:ext>
            </a:extLst>
          </p:cNvPr>
          <p:cNvSpPr txBox="1"/>
          <p:nvPr/>
        </p:nvSpPr>
        <p:spPr>
          <a:xfrm>
            <a:off x="7214531" y="5783841"/>
            <a:ext cx="4862999" cy="338554"/>
          </a:xfrm>
          <a:prstGeom prst="rect">
            <a:avLst/>
          </a:prstGeom>
          <a:noFill/>
        </p:spPr>
        <p:txBody>
          <a:bodyPr wrap="square" rtlCol="0">
            <a:spAutoFit/>
          </a:bodyPr>
          <a:lstStyle/>
          <a:p>
            <a:r>
              <a:rPr lang="en-US" altLang="zh-CN" sz="1600" dirty="0">
                <a:solidFill>
                  <a:prstClr val="black"/>
                </a:solidFill>
                <a:latin typeface="等线" panose="02010600030101010101" pitchFamily="2" charset="-122"/>
                <a:ea typeface="等线" panose="02010600030101010101" pitchFamily="2" charset="-122"/>
              </a:rPr>
              <a:t>Frank </a:t>
            </a:r>
            <a:r>
              <a:rPr lang="en-US" altLang="zh-CN" sz="1600" dirty="0" err="1">
                <a:solidFill>
                  <a:prstClr val="black"/>
                </a:solidFill>
                <a:latin typeface="等线" panose="02010600030101010101" pitchFamily="2" charset="-122"/>
                <a:ea typeface="等线" panose="02010600030101010101" pitchFamily="2" charset="-122"/>
              </a:rPr>
              <a:t>Marhauser</a:t>
            </a:r>
            <a:r>
              <a:rPr lang="en-US" altLang="zh-CN" sz="1600" dirty="0">
                <a:solidFill>
                  <a:prstClr val="black"/>
                </a:solidFill>
                <a:latin typeface="等线" panose="02010600030101010101" pitchFamily="2" charset="-122"/>
                <a:ea typeface="等线" panose="02010600030101010101" pitchFamily="2" charset="-122"/>
              </a:rPr>
              <a:t>, </a:t>
            </a:r>
            <a:r>
              <a:rPr lang="en-US" altLang="zh-CN" sz="1600" i="1" dirty="0">
                <a:latin typeface="等线" panose="02010600030101010101" pitchFamily="2" charset="-122"/>
                <a:ea typeface="等线" panose="02010600030101010101" pitchFamily="2" charset="-122"/>
              </a:rPr>
              <a:t>SRF Hands-On Course at </a:t>
            </a:r>
            <a:r>
              <a:rPr lang="en-US" altLang="zh-CN" sz="1600" i="1" dirty="0" err="1">
                <a:latin typeface="等线" panose="02010600030101010101" pitchFamily="2" charset="-122"/>
                <a:ea typeface="等线" panose="02010600030101010101" pitchFamily="2" charset="-122"/>
              </a:rPr>
              <a:t>Jlab</a:t>
            </a:r>
            <a:r>
              <a:rPr lang="en-US" altLang="zh-CN" sz="1600" dirty="0">
                <a:latin typeface="等线" panose="02010600030101010101" pitchFamily="2" charset="-122"/>
                <a:ea typeface="等线" panose="02010600030101010101" pitchFamily="2" charset="-122"/>
              </a:rPr>
              <a:t>,</a:t>
            </a:r>
            <a:r>
              <a:rPr lang="zh-CN" altLang="en-US" sz="1600" dirty="0">
                <a:latin typeface="等线" panose="02010600030101010101" pitchFamily="2" charset="-122"/>
                <a:ea typeface="等线" panose="02010600030101010101" pitchFamily="2" charset="-122"/>
              </a:rPr>
              <a:t> </a:t>
            </a:r>
            <a:r>
              <a:rPr lang="en-US" altLang="zh-CN" sz="1600" dirty="0">
                <a:latin typeface="等线" panose="02010600030101010101" pitchFamily="2" charset="-122"/>
                <a:ea typeface="等线" panose="02010600030101010101" pitchFamily="2" charset="-122"/>
              </a:rPr>
              <a:t>2015</a:t>
            </a:r>
            <a:endParaRPr lang="zh-CN" altLang="en-US" sz="16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4136519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0F6655-8A0E-FB55-D786-237AB2A793C1}"/>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DD0A2900-46E3-2888-0C79-D3B70D1BFEA4}"/>
              </a:ext>
            </a:extLst>
          </p:cNvPr>
          <p:cNvSpPr>
            <a:spLocks noGrp="1"/>
          </p:cNvSpPr>
          <p:nvPr>
            <p:ph type="sldNum" sz="quarter" idx="12"/>
          </p:nvPr>
        </p:nvSpPr>
        <p:spPr/>
        <p:txBody>
          <a:bodyPr/>
          <a:lstStyle/>
          <a:p>
            <a:fld id="{D5A72B31-0928-4967-9D3E-CC3B7F87A416}" type="slidenum">
              <a:rPr lang="zh-CN" altLang="en-US" smtClean="0"/>
              <a:t>32</a:t>
            </a:fld>
            <a:endParaRPr lang="zh-CN" altLang="en-US"/>
          </a:p>
        </p:txBody>
      </p:sp>
      <p:sp>
        <p:nvSpPr>
          <p:cNvPr id="5" name="文本框 4">
            <a:extLst>
              <a:ext uri="{FF2B5EF4-FFF2-40B4-BE49-F238E27FC236}">
                <a16:creationId xmlns:a16="http://schemas.microsoft.com/office/drawing/2014/main" id="{5FCCDCD6-2FEB-6A17-3038-18CE1514408B}"/>
              </a:ext>
            </a:extLst>
          </p:cNvPr>
          <p:cNvSpPr txBox="1"/>
          <p:nvPr/>
        </p:nvSpPr>
        <p:spPr>
          <a:xfrm>
            <a:off x="829332" y="1776101"/>
            <a:ext cx="10533336" cy="1015663"/>
          </a:xfrm>
          <a:prstGeom prst="rect">
            <a:avLst/>
          </a:prstGeom>
          <a:noFill/>
        </p:spPr>
        <p:txBody>
          <a:bodyPr wrap="square" rtlCol="0">
            <a:spAutoFit/>
          </a:bodyPr>
          <a:lstStyle/>
          <a:p>
            <a:pPr algn="ctr"/>
            <a:r>
              <a:rPr lang="en-US" altLang="zh-CN" sz="6000" b="1" dirty="0">
                <a:latin typeface="微软雅黑" panose="020B0503020204020204" pitchFamily="34" charset="-122"/>
                <a:ea typeface="微软雅黑" panose="020B0503020204020204" pitchFamily="34" charset="-122"/>
              </a:rPr>
              <a:t>On-cell dampers</a:t>
            </a:r>
            <a:endParaRPr lang="zh-CN" altLang="en-US" sz="60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14C689A1-3F35-6AE9-9BD1-F1F09888D6EB}"/>
              </a:ext>
            </a:extLst>
          </p:cNvPr>
          <p:cNvPicPr>
            <a:picLocks noChangeAspect="1"/>
          </p:cNvPicPr>
          <p:nvPr/>
        </p:nvPicPr>
        <p:blipFill>
          <a:blip r:embed="rId2"/>
          <a:stretch>
            <a:fillRect/>
          </a:stretch>
        </p:blipFill>
        <p:spPr>
          <a:xfrm>
            <a:off x="4672234" y="3200469"/>
            <a:ext cx="3165482" cy="2118405"/>
          </a:xfrm>
          <a:prstGeom prst="rect">
            <a:avLst/>
          </a:prstGeom>
        </p:spPr>
      </p:pic>
      <p:sp>
        <p:nvSpPr>
          <p:cNvPr id="7" name="文本框 6">
            <a:extLst>
              <a:ext uri="{FF2B5EF4-FFF2-40B4-BE49-F238E27FC236}">
                <a16:creationId xmlns:a16="http://schemas.microsoft.com/office/drawing/2014/main" id="{13EEB1E3-F02F-739B-9A6D-B423D7C92431}"/>
              </a:ext>
            </a:extLst>
          </p:cNvPr>
          <p:cNvSpPr txBox="1"/>
          <p:nvPr/>
        </p:nvSpPr>
        <p:spPr>
          <a:xfrm>
            <a:off x="4599270" y="5389025"/>
            <a:ext cx="3411794" cy="338554"/>
          </a:xfrm>
          <a:prstGeom prst="rect">
            <a:avLst/>
          </a:prstGeom>
          <a:noFill/>
        </p:spPr>
        <p:txBody>
          <a:bodyPr wrap="square" rtlCol="0">
            <a:spAutoFit/>
          </a:bodyPr>
          <a:lstStyle/>
          <a:p>
            <a:pPr algn="r"/>
            <a:r>
              <a:rPr lang="en-US" altLang="zh-CN" sz="1600" dirty="0">
                <a:latin typeface="Arial" panose="020B0604020202020204" pitchFamily="34" charset="0"/>
                <a:cs typeface="Arial" panose="020B0604020202020204" pitchFamily="34" charset="0"/>
              </a:rPr>
              <a:t>APS.</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360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9D6B07-E2BA-2184-00B6-B7F86E096C21}"/>
              </a:ext>
            </a:extLst>
          </p:cNvPr>
          <p:cNvSpPr>
            <a:spLocks noGrp="1"/>
          </p:cNvSpPr>
          <p:nvPr>
            <p:ph type="title"/>
          </p:nvPr>
        </p:nvSpPr>
        <p:spPr/>
        <p:txBody>
          <a:bodyPr/>
          <a:lstStyle/>
          <a:p>
            <a:r>
              <a:rPr lang="en-US" altLang="zh-CN" dirty="0"/>
              <a:t>On-cell dampers</a:t>
            </a:r>
            <a:endParaRPr lang="zh-CN" altLang="en-US" dirty="0"/>
          </a:p>
        </p:txBody>
      </p:sp>
      <p:sp>
        <p:nvSpPr>
          <p:cNvPr id="3" name="内容占位符 2">
            <a:extLst>
              <a:ext uri="{FF2B5EF4-FFF2-40B4-BE49-F238E27FC236}">
                <a16:creationId xmlns:a16="http://schemas.microsoft.com/office/drawing/2014/main" id="{79AC86C2-692D-8327-96AD-F84B05328F51}"/>
              </a:ext>
            </a:extLst>
          </p:cNvPr>
          <p:cNvSpPr>
            <a:spLocks noGrp="1"/>
          </p:cNvSpPr>
          <p:nvPr>
            <p:ph idx="1"/>
          </p:nvPr>
        </p:nvSpPr>
        <p:spPr/>
        <p:txBody>
          <a:bodyPr>
            <a:normAutofit/>
          </a:bodyPr>
          <a:lstStyle/>
          <a:p>
            <a:r>
              <a:rPr lang="en-US" altLang="zh-CN" sz="2400" dirty="0"/>
              <a:t>Using HOM-dampers positioned on cavity dells is the most efficient way to damp HOMs directly</a:t>
            </a:r>
          </a:p>
          <a:p>
            <a:r>
              <a:rPr lang="en-US" altLang="zh-CN" sz="2400" dirty="0"/>
              <a:t>Pros and Cons would apply as detailed depending on the used damper technology</a:t>
            </a:r>
          </a:p>
          <a:p>
            <a:r>
              <a:rPr lang="en-US" altLang="zh-CN" sz="2400" dirty="0"/>
              <a:t>Works well for normal conducting (NC) cavities</a:t>
            </a:r>
          </a:p>
          <a:p>
            <a:r>
              <a:rPr lang="en-US" altLang="zh-CN" sz="2400" dirty="0"/>
              <a:t>This technique can only be used for cavities that do not use the TM010-mode as operating mode</a:t>
            </a:r>
          </a:p>
          <a:p>
            <a:r>
              <a:rPr lang="en-US" altLang="zh-CN" sz="2400" dirty="0"/>
              <a:t>The technique should not be used for SRF accelerating (TM010) cavities, when aiming for the typically high operating efficiency attractive for the usage of the cavities</a:t>
            </a:r>
          </a:p>
          <a:p>
            <a:r>
              <a:rPr lang="en-US" altLang="zh-CN" sz="2400" dirty="0">
                <a:solidFill>
                  <a:srgbClr val="0000FF"/>
                </a:solidFill>
              </a:rPr>
              <a:t>For special cavities only!</a:t>
            </a:r>
          </a:p>
          <a:p>
            <a:endParaRPr lang="zh-CN" altLang="en-US" sz="2400" dirty="0"/>
          </a:p>
        </p:txBody>
      </p:sp>
      <p:sp>
        <p:nvSpPr>
          <p:cNvPr id="4" name="灯片编号占位符 3">
            <a:extLst>
              <a:ext uri="{FF2B5EF4-FFF2-40B4-BE49-F238E27FC236}">
                <a16:creationId xmlns:a16="http://schemas.microsoft.com/office/drawing/2014/main" id="{9A795992-AB08-8860-5967-E3263AE843D2}"/>
              </a:ext>
            </a:extLst>
          </p:cNvPr>
          <p:cNvSpPr>
            <a:spLocks noGrp="1"/>
          </p:cNvSpPr>
          <p:nvPr>
            <p:ph type="sldNum" sz="quarter" idx="12"/>
          </p:nvPr>
        </p:nvSpPr>
        <p:spPr/>
        <p:txBody>
          <a:bodyPr/>
          <a:lstStyle/>
          <a:p>
            <a:fld id="{D5A72B31-0928-4967-9D3E-CC3B7F87A416}" type="slidenum">
              <a:rPr lang="zh-CN" altLang="en-US" smtClean="0"/>
              <a:t>33</a:t>
            </a:fld>
            <a:endParaRPr lang="zh-CN" altLang="en-US"/>
          </a:p>
        </p:txBody>
      </p:sp>
    </p:spTree>
    <p:extLst>
      <p:ext uri="{BB962C8B-B14F-4D97-AF65-F5344CB8AC3E}">
        <p14:creationId xmlns:p14="http://schemas.microsoft.com/office/powerpoint/2010/main" val="386947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1F678-EB19-7523-01FC-9F921527B5D5}"/>
              </a:ext>
            </a:extLst>
          </p:cNvPr>
          <p:cNvSpPr>
            <a:spLocks noGrp="1"/>
          </p:cNvSpPr>
          <p:nvPr>
            <p:ph type="title"/>
          </p:nvPr>
        </p:nvSpPr>
        <p:spPr/>
        <p:txBody>
          <a:bodyPr/>
          <a:lstStyle/>
          <a:p>
            <a:r>
              <a:rPr lang="en-US" altLang="zh-CN" dirty="0"/>
              <a:t>On-cell dampers</a:t>
            </a:r>
            <a:endParaRPr lang="zh-CN" altLang="en-US" dirty="0"/>
          </a:p>
        </p:txBody>
      </p:sp>
      <p:sp>
        <p:nvSpPr>
          <p:cNvPr id="3" name="内容占位符 2">
            <a:extLst>
              <a:ext uri="{FF2B5EF4-FFF2-40B4-BE49-F238E27FC236}">
                <a16:creationId xmlns:a16="http://schemas.microsoft.com/office/drawing/2014/main" id="{87E2005E-AE7D-FDE9-2DF9-CCDEAB87AF16}"/>
              </a:ext>
            </a:extLst>
          </p:cNvPr>
          <p:cNvSpPr>
            <a:spLocks noGrp="1"/>
          </p:cNvSpPr>
          <p:nvPr>
            <p:ph idx="1"/>
          </p:nvPr>
        </p:nvSpPr>
        <p:spPr/>
        <p:txBody>
          <a:bodyPr>
            <a:normAutofit/>
          </a:bodyPr>
          <a:lstStyle/>
          <a:p>
            <a:r>
              <a:rPr lang="en-US" altLang="zh-CN" sz="1800" dirty="0"/>
              <a:t>Crab cavities are not meant for acceleration and are employed for beam manipulation (luminosity enhancement) close to interaction point of colliding beams by providing transverse deflecting fields</a:t>
            </a:r>
          </a:p>
          <a:p>
            <a:r>
              <a:rPr lang="en-US" altLang="zh-CN" sz="1800" dirty="0">
                <a:solidFill>
                  <a:srgbClr val="0000FF"/>
                </a:solidFill>
              </a:rPr>
              <a:t>On-cell dampers in fact are required for trapped Lower Order Modes (LOMs), not HOMs, which exist at lower frequencies than the operating mode</a:t>
            </a:r>
          </a:p>
          <a:p>
            <a:r>
              <a:rPr lang="en-US" altLang="zh-CN" sz="1800" dirty="0"/>
              <a:t>The operating dipole mode used allows to place the damper on the cell</a:t>
            </a:r>
          </a:p>
          <a:p>
            <a:r>
              <a:rPr lang="en-US" altLang="zh-CN" sz="1800" dirty="0"/>
              <a:t>A high brightness SRF Photo injector gun cavity has been designed using a TM020-mode in the first half-cell, but typical cells in the following full cells for efficient TM010 acceleration</a:t>
            </a:r>
          </a:p>
          <a:p>
            <a:endParaRPr lang="zh-CN" altLang="en-US" sz="1800" dirty="0"/>
          </a:p>
        </p:txBody>
      </p:sp>
      <p:sp>
        <p:nvSpPr>
          <p:cNvPr id="4" name="灯片编号占位符 3">
            <a:extLst>
              <a:ext uri="{FF2B5EF4-FFF2-40B4-BE49-F238E27FC236}">
                <a16:creationId xmlns:a16="http://schemas.microsoft.com/office/drawing/2014/main" id="{94EC96EC-082B-DC10-85AD-A59C6C595BE2}"/>
              </a:ext>
            </a:extLst>
          </p:cNvPr>
          <p:cNvSpPr>
            <a:spLocks noGrp="1"/>
          </p:cNvSpPr>
          <p:nvPr>
            <p:ph type="sldNum" sz="quarter" idx="12"/>
          </p:nvPr>
        </p:nvSpPr>
        <p:spPr/>
        <p:txBody>
          <a:bodyPr/>
          <a:lstStyle/>
          <a:p>
            <a:fld id="{D5A72B31-0928-4967-9D3E-CC3B7F87A416}" type="slidenum">
              <a:rPr lang="zh-CN" altLang="en-US" smtClean="0"/>
              <a:t>34</a:t>
            </a:fld>
            <a:endParaRPr lang="zh-CN" altLang="en-US" dirty="0"/>
          </a:p>
        </p:txBody>
      </p:sp>
      <p:pic>
        <p:nvPicPr>
          <p:cNvPr id="9" name="图片 8">
            <a:extLst>
              <a:ext uri="{FF2B5EF4-FFF2-40B4-BE49-F238E27FC236}">
                <a16:creationId xmlns:a16="http://schemas.microsoft.com/office/drawing/2014/main" id="{EC50FC4F-B16E-7A16-00FC-724B204C6FE7}"/>
              </a:ext>
            </a:extLst>
          </p:cNvPr>
          <p:cNvPicPr>
            <a:picLocks noChangeAspect="1"/>
          </p:cNvPicPr>
          <p:nvPr/>
        </p:nvPicPr>
        <p:blipFill>
          <a:blip r:embed="rId2"/>
          <a:stretch>
            <a:fillRect/>
          </a:stretch>
        </p:blipFill>
        <p:spPr>
          <a:xfrm>
            <a:off x="3700325" y="3673418"/>
            <a:ext cx="2879691" cy="1927148"/>
          </a:xfrm>
          <a:prstGeom prst="rect">
            <a:avLst/>
          </a:prstGeom>
        </p:spPr>
      </p:pic>
      <p:pic>
        <p:nvPicPr>
          <p:cNvPr id="10" name="图片 9">
            <a:extLst>
              <a:ext uri="{FF2B5EF4-FFF2-40B4-BE49-F238E27FC236}">
                <a16:creationId xmlns:a16="http://schemas.microsoft.com/office/drawing/2014/main" id="{AF52DB63-15A5-2EDD-9FE9-9D5AE7F0AF79}"/>
              </a:ext>
            </a:extLst>
          </p:cNvPr>
          <p:cNvPicPr>
            <a:picLocks noChangeAspect="1"/>
          </p:cNvPicPr>
          <p:nvPr/>
        </p:nvPicPr>
        <p:blipFill>
          <a:blip r:embed="rId3"/>
          <a:stretch>
            <a:fillRect/>
          </a:stretch>
        </p:blipFill>
        <p:spPr>
          <a:xfrm>
            <a:off x="6793282" y="3981453"/>
            <a:ext cx="3519405" cy="1678374"/>
          </a:xfrm>
          <a:prstGeom prst="rect">
            <a:avLst/>
          </a:prstGeom>
        </p:spPr>
      </p:pic>
      <p:pic>
        <p:nvPicPr>
          <p:cNvPr id="11" name="图片 10">
            <a:extLst>
              <a:ext uri="{FF2B5EF4-FFF2-40B4-BE49-F238E27FC236}">
                <a16:creationId xmlns:a16="http://schemas.microsoft.com/office/drawing/2014/main" id="{9D335415-BF67-14A4-EE8E-EB66B67957FD}"/>
              </a:ext>
            </a:extLst>
          </p:cNvPr>
          <p:cNvPicPr>
            <a:picLocks noChangeAspect="1"/>
          </p:cNvPicPr>
          <p:nvPr/>
        </p:nvPicPr>
        <p:blipFill>
          <a:blip r:embed="rId4"/>
          <a:stretch>
            <a:fillRect/>
          </a:stretch>
        </p:blipFill>
        <p:spPr>
          <a:xfrm>
            <a:off x="10057493" y="3979507"/>
            <a:ext cx="1554039" cy="1085764"/>
          </a:xfrm>
          <a:prstGeom prst="rect">
            <a:avLst/>
          </a:prstGeom>
        </p:spPr>
      </p:pic>
      <p:sp>
        <p:nvSpPr>
          <p:cNvPr id="12" name="矩形 11">
            <a:extLst>
              <a:ext uri="{FF2B5EF4-FFF2-40B4-BE49-F238E27FC236}">
                <a16:creationId xmlns:a16="http://schemas.microsoft.com/office/drawing/2014/main" id="{ECF491D7-5870-34CA-0619-1BE6682EF367}"/>
              </a:ext>
            </a:extLst>
          </p:cNvPr>
          <p:cNvSpPr/>
          <p:nvPr/>
        </p:nvSpPr>
        <p:spPr>
          <a:xfrm>
            <a:off x="7357602" y="3656341"/>
            <a:ext cx="3168351" cy="646331"/>
          </a:xfrm>
          <a:prstGeom prst="rect">
            <a:avLst/>
          </a:prstGeom>
        </p:spPr>
        <p:txBody>
          <a:bodyPr wrap="square">
            <a:spAutoFit/>
          </a:bodyPr>
          <a:lstStyle/>
          <a:p>
            <a:r>
              <a:rPr lang="en-US" altLang="zh-CN" dirty="0">
                <a:solidFill>
                  <a:srgbClr val="0000FF"/>
                </a:solidFill>
              </a:rPr>
              <a:t>On-cell waveguide damper – no field enhancement</a:t>
            </a:r>
            <a:endParaRPr lang="zh-CN" altLang="en-US" dirty="0">
              <a:solidFill>
                <a:srgbClr val="0000FF"/>
              </a:solidFill>
            </a:endParaRPr>
          </a:p>
        </p:txBody>
      </p:sp>
      <p:sp>
        <p:nvSpPr>
          <p:cNvPr id="13" name="矩形 12">
            <a:extLst>
              <a:ext uri="{FF2B5EF4-FFF2-40B4-BE49-F238E27FC236}">
                <a16:creationId xmlns:a16="http://schemas.microsoft.com/office/drawing/2014/main" id="{8E241921-DC5A-8488-D094-77DB94CAB225}"/>
              </a:ext>
            </a:extLst>
          </p:cNvPr>
          <p:cNvSpPr/>
          <p:nvPr/>
        </p:nvSpPr>
        <p:spPr>
          <a:xfrm>
            <a:off x="6914141" y="5498278"/>
            <a:ext cx="5121915" cy="369332"/>
          </a:xfrm>
          <a:prstGeom prst="rect">
            <a:avLst/>
          </a:prstGeom>
        </p:spPr>
        <p:txBody>
          <a:bodyPr wrap="none">
            <a:spAutoFit/>
          </a:bodyPr>
          <a:lstStyle/>
          <a:p>
            <a:r>
              <a:rPr lang="en-US" altLang="zh-CN" dirty="0" err="1"/>
              <a:t>Muons</a:t>
            </a:r>
            <a:r>
              <a:rPr lang="en-US" altLang="zh-CN" dirty="0"/>
              <a:t>, Inc. SRF </a:t>
            </a:r>
            <a:r>
              <a:rPr lang="en-US" altLang="zh-CN" dirty="0" err="1"/>
              <a:t>photoinjector</a:t>
            </a:r>
            <a:r>
              <a:rPr lang="en-US" altLang="zh-CN" dirty="0"/>
              <a:t> gun development</a:t>
            </a:r>
            <a:endParaRPr lang="zh-CN" altLang="en-US" dirty="0"/>
          </a:p>
        </p:txBody>
      </p:sp>
      <p:pic>
        <p:nvPicPr>
          <p:cNvPr id="14" name="图片 13">
            <a:extLst>
              <a:ext uri="{FF2B5EF4-FFF2-40B4-BE49-F238E27FC236}">
                <a16:creationId xmlns:a16="http://schemas.microsoft.com/office/drawing/2014/main" id="{09FCAC7A-744D-B309-E203-08FE71A9162C}"/>
              </a:ext>
            </a:extLst>
          </p:cNvPr>
          <p:cNvPicPr>
            <a:picLocks noChangeAspect="1"/>
          </p:cNvPicPr>
          <p:nvPr/>
        </p:nvPicPr>
        <p:blipFill>
          <a:blip r:embed="rId5"/>
          <a:stretch>
            <a:fillRect/>
          </a:stretch>
        </p:blipFill>
        <p:spPr>
          <a:xfrm>
            <a:off x="403514" y="3633454"/>
            <a:ext cx="3519405" cy="2314686"/>
          </a:xfrm>
          <a:prstGeom prst="rect">
            <a:avLst/>
          </a:prstGeom>
        </p:spPr>
      </p:pic>
      <p:sp>
        <p:nvSpPr>
          <p:cNvPr id="15" name="文本框 14">
            <a:extLst>
              <a:ext uri="{FF2B5EF4-FFF2-40B4-BE49-F238E27FC236}">
                <a16:creationId xmlns:a16="http://schemas.microsoft.com/office/drawing/2014/main" id="{C95817F7-A207-42CF-994F-BF99163A3FA9}"/>
              </a:ext>
            </a:extLst>
          </p:cNvPr>
          <p:cNvSpPr txBox="1"/>
          <p:nvPr/>
        </p:nvSpPr>
        <p:spPr>
          <a:xfrm>
            <a:off x="403514" y="5880127"/>
            <a:ext cx="4862999" cy="307777"/>
          </a:xfrm>
          <a:prstGeom prst="rect">
            <a:avLst/>
          </a:prstGeom>
          <a:noFill/>
        </p:spPr>
        <p:txBody>
          <a:bodyPr wrap="square" rtlCol="0">
            <a:spAutoFit/>
          </a:bodyPr>
          <a:lstStyle/>
          <a:p>
            <a:r>
              <a:rPr lang="en-US" altLang="zh-CN" sz="1400" dirty="0">
                <a:solidFill>
                  <a:prstClr val="black"/>
                </a:solidFill>
                <a:latin typeface="等线" panose="02010600030101010101" pitchFamily="2" charset="-122"/>
                <a:ea typeface="等线" panose="02010600030101010101" pitchFamily="2" charset="-122"/>
              </a:rPr>
              <a:t>J. </a:t>
            </a:r>
            <a:r>
              <a:rPr lang="en-US" altLang="zh-CN" sz="1400" dirty="0" err="1">
                <a:solidFill>
                  <a:prstClr val="black"/>
                </a:solidFill>
                <a:latin typeface="等线" panose="02010600030101010101" pitchFamily="2" charset="-122"/>
                <a:ea typeface="等线" panose="02010600030101010101" pitchFamily="2" charset="-122"/>
              </a:rPr>
              <a:t>Mammosser</a:t>
            </a:r>
            <a:r>
              <a:rPr lang="en-US" altLang="zh-CN" sz="1400" dirty="0">
                <a:solidFill>
                  <a:prstClr val="black"/>
                </a:solidFill>
                <a:latin typeface="等线" panose="02010600030101010101" pitchFamily="2" charset="-122"/>
                <a:ea typeface="等线" panose="02010600030101010101" pitchFamily="2" charset="-122"/>
              </a:rPr>
              <a:t> et al., </a:t>
            </a:r>
            <a:r>
              <a:rPr lang="en-US" altLang="zh-CN" sz="1400" i="1" dirty="0">
                <a:solidFill>
                  <a:prstClr val="black"/>
                </a:solidFill>
                <a:latin typeface="等线" panose="02010600030101010101" pitchFamily="2" charset="-122"/>
                <a:ea typeface="等线" panose="02010600030101010101" pitchFamily="2" charset="-122"/>
              </a:rPr>
              <a:t>SRF </a:t>
            </a:r>
            <a:r>
              <a:rPr lang="en-US" altLang="zh-CN" sz="1400" dirty="0">
                <a:latin typeface="等线" panose="02010600030101010101" pitchFamily="2" charset="-122"/>
                <a:ea typeface="等线" panose="02010600030101010101" pitchFamily="2" charset="-122"/>
              </a:rPr>
              <a:t>2013</a:t>
            </a:r>
            <a:endParaRPr lang="zh-CN" altLang="en-US" sz="1400" dirty="0">
              <a:solidFill>
                <a:prstClr val="black"/>
              </a:solidFill>
              <a:latin typeface="等线" panose="02010600030101010101" pitchFamily="2" charset="-122"/>
              <a:ea typeface="等线" panose="02010600030101010101" pitchFamily="2" charset="-122"/>
            </a:endParaRPr>
          </a:p>
        </p:txBody>
      </p:sp>
      <p:sp>
        <p:nvSpPr>
          <p:cNvPr id="16" name="文本框 15">
            <a:extLst>
              <a:ext uri="{FF2B5EF4-FFF2-40B4-BE49-F238E27FC236}">
                <a16:creationId xmlns:a16="http://schemas.microsoft.com/office/drawing/2014/main" id="{88465C16-B20C-4F9B-A084-0E5DB4995D09}"/>
              </a:ext>
            </a:extLst>
          </p:cNvPr>
          <p:cNvSpPr txBox="1"/>
          <p:nvPr/>
        </p:nvSpPr>
        <p:spPr>
          <a:xfrm>
            <a:off x="7173057" y="5880127"/>
            <a:ext cx="4862999" cy="307777"/>
          </a:xfrm>
          <a:prstGeom prst="rect">
            <a:avLst/>
          </a:prstGeom>
          <a:noFill/>
        </p:spPr>
        <p:txBody>
          <a:bodyPr wrap="square" rtlCol="0">
            <a:spAutoFit/>
          </a:bodyPr>
          <a:lstStyle/>
          <a:p>
            <a:pPr algn="r"/>
            <a:r>
              <a:rPr lang="en-US" altLang="zh-CN" sz="1400" dirty="0">
                <a:solidFill>
                  <a:prstClr val="black"/>
                </a:solidFill>
                <a:latin typeface="等线" panose="02010600030101010101" pitchFamily="2" charset="-122"/>
                <a:ea typeface="等线" panose="02010600030101010101" pitchFamily="2" charset="-122"/>
              </a:rPr>
              <a:t>Frank </a:t>
            </a:r>
            <a:r>
              <a:rPr lang="en-US" altLang="zh-CN" sz="1400" dirty="0" err="1">
                <a:solidFill>
                  <a:prstClr val="black"/>
                </a:solidFill>
                <a:latin typeface="等线" panose="02010600030101010101" pitchFamily="2" charset="-122"/>
                <a:ea typeface="等线" panose="02010600030101010101" pitchFamily="2" charset="-122"/>
              </a:rPr>
              <a:t>Marhauser</a:t>
            </a:r>
            <a:r>
              <a:rPr lang="en-US" altLang="zh-CN" sz="1400" dirty="0">
                <a:solidFill>
                  <a:prstClr val="black"/>
                </a:solidFill>
                <a:latin typeface="等线" panose="02010600030101010101" pitchFamily="2" charset="-122"/>
                <a:ea typeface="等线" panose="02010600030101010101" pitchFamily="2" charset="-122"/>
              </a:rPr>
              <a:t> et al., </a:t>
            </a:r>
            <a:r>
              <a:rPr lang="en-US" altLang="zh-CN" sz="1400" i="1" dirty="0">
                <a:solidFill>
                  <a:prstClr val="black"/>
                </a:solidFill>
                <a:latin typeface="等线" panose="02010600030101010101" pitchFamily="2" charset="-122"/>
                <a:ea typeface="等线" panose="02010600030101010101" pitchFamily="2" charset="-122"/>
              </a:rPr>
              <a:t>SRF </a:t>
            </a:r>
            <a:r>
              <a:rPr lang="en-US" altLang="zh-CN" sz="1400" dirty="0">
                <a:latin typeface="等线" panose="02010600030101010101" pitchFamily="2" charset="-122"/>
                <a:ea typeface="等线" panose="02010600030101010101" pitchFamily="2" charset="-122"/>
              </a:rPr>
              <a:t>2013</a:t>
            </a:r>
            <a:endParaRPr lang="zh-CN" altLang="en-US" sz="1400" dirty="0">
              <a:solidFill>
                <a:prstClr val="black"/>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829658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4560DC8-B942-6EB7-EA7B-ABB86D79F207}"/>
              </a:ext>
            </a:extLst>
          </p:cNvPr>
          <p:cNvSpPr>
            <a:spLocks noGrp="1"/>
          </p:cNvSpPr>
          <p:nvPr>
            <p:ph type="sldNum" sz="quarter" idx="12"/>
          </p:nvPr>
        </p:nvSpPr>
        <p:spPr/>
        <p:txBody>
          <a:bodyPr/>
          <a:lstStyle/>
          <a:p>
            <a:fld id="{D5A72B31-0928-4967-9D3E-CC3B7F87A416}" type="slidenum">
              <a:rPr lang="zh-CN" altLang="en-US" smtClean="0"/>
              <a:t>35</a:t>
            </a:fld>
            <a:endParaRPr lang="zh-CN" altLang="en-US"/>
          </a:p>
        </p:txBody>
      </p:sp>
      <p:sp>
        <p:nvSpPr>
          <p:cNvPr id="5" name="文本框 4">
            <a:extLst>
              <a:ext uri="{FF2B5EF4-FFF2-40B4-BE49-F238E27FC236}">
                <a16:creationId xmlns:a16="http://schemas.microsoft.com/office/drawing/2014/main" id="{826EB070-BF17-84FA-ED1F-101A3CD3C80A}"/>
              </a:ext>
            </a:extLst>
          </p:cNvPr>
          <p:cNvSpPr txBox="1"/>
          <p:nvPr/>
        </p:nvSpPr>
        <p:spPr>
          <a:xfrm>
            <a:off x="820464" y="1156812"/>
            <a:ext cx="10533336" cy="2677656"/>
          </a:xfrm>
          <a:prstGeom prst="rect">
            <a:avLst/>
          </a:prstGeom>
          <a:noFill/>
        </p:spPr>
        <p:txBody>
          <a:bodyPr wrap="square" rtlCol="0">
            <a:spAutoFit/>
          </a:bodyPr>
          <a:lstStyle/>
          <a:p>
            <a:pPr algn="ctr">
              <a:spcAft>
                <a:spcPts val="600"/>
              </a:spcAft>
            </a:pPr>
            <a:r>
              <a:rPr lang="en-US" altLang="zh-CN" sz="6000" b="1" dirty="0">
                <a:latin typeface="微软雅黑" panose="020B0503020204020204" pitchFamily="34" charset="-122"/>
                <a:ea typeface="微软雅黑" panose="020B0503020204020204" pitchFamily="34" charset="-122"/>
              </a:rPr>
              <a:t>How to determine the HOM damping scheme?</a:t>
            </a:r>
          </a:p>
          <a:p>
            <a:pPr algn="ctr"/>
            <a:r>
              <a:rPr lang="en-US" altLang="zh-CN" sz="4400" b="1" dirty="0">
                <a:solidFill>
                  <a:srgbClr val="3781F9"/>
                </a:solidFill>
                <a:latin typeface="等线" panose="02010600030101010101" pitchFamily="2" charset="-122"/>
                <a:ea typeface="等线" panose="02010600030101010101" pitchFamily="2" charset="-122"/>
              </a:rPr>
              <a:t>A case introduction</a:t>
            </a:r>
            <a:endParaRPr lang="zh-CN" altLang="en-US" sz="4400" b="1" dirty="0">
              <a:solidFill>
                <a:srgbClr val="3781F9"/>
              </a:solidFill>
              <a:latin typeface="等线" panose="02010600030101010101" pitchFamily="2" charset="-122"/>
              <a:ea typeface="等线" panose="02010600030101010101" pitchFamily="2" charset="-122"/>
            </a:endParaRPr>
          </a:p>
        </p:txBody>
      </p:sp>
      <p:pic>
        <p:nvPicPr>
          <p:cNvPr id="6" name="内容占位符 6">
            <a:extLst>
              <a:ext uri="{FF2B5EF4-FFF2-40B4-BE49-F238E27FC236}">
                <a16:creationId xmlns:a16="http://schemas.microsoft.com/office/drawing/2014/main" id="{31C01AD4-1408-4115-A0D1-88EEFCA48C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8" t="40163" r="19530" b="36547"/>
          <a:stretch/>
        </p:blipFill>
        <p:spPr>
          <a:xfrm>
            <a:off x="1309591" y="3834468"/>
            <a:ext cx="9338696" cy="2134070"/>
          </a:xfrm>
          <a:prstGeom prst="rect">
            <a:avLst/>
          </a:prstGeom>
        </p:spPr>
      </p:pic>
      <p:sp>
        <p:nvSpPr>
          <p:cNvPr id="2" name="文本框 1">
            <a:extLst>
              <a:ext uri="{FF2B5EF4-FFF2-40B4-BE49-F238E27FC236}">
                <a16:creationId xmlns:a16="http://schemas.microsoft.com/office/drawing/2014/main" id="{FF36FD04-B484-4902-8AF2-B5D9E78A7019}"/>
              </a:ext>
            </a:extLst>
          </p:cNvPr>
          <p:cNvSpPr txBox="1"/>
          <p:nvPr/>
        </p:nvSpPr>
        <p:spPr>
          <a:xfrm>
            <a:off x="7664334" y="5851301"/>
            <a:ext cx="2743200" cy="369332"/>
          </a:xfrm>
          <a:prstGeom prst="rect">
            <a:avLst/>
          </a:prstGeom>
          <a:noFill/>
        </p:spPr>
        <p:txBody>
          <a:bodyPr wrap="square" rtlCol="0">
            <a:spAutoFit/>
          </a:bodyPr>
          <a:lstStyle/>
          <a:p>
            <a:r>
              <a:rPr lang="en-US" altLang="zh-CN" dirty="0"/>
              <a:t>CEPC 650MHz cryomodule</a:t>
            </a:r>
            <a:endParaRPr lang="zh-CN" altLang="en-US" dirty="0"/>
          </a:p>
        </p:txBody>
      </p:sp>
    </p:spTree>
    <p:extLst>
      <p:ext uri="{BB962C8B-B14F-4D97-AF65-F5344CB8AC3E}">
        <p14:creationId xmlns:p14="http://schemas.microsoft.com/office/powerpoint/2010/main" val="2263706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D051D3-1476-C5DD-2B94-874B01C98D23}"/>
              </a:ext>
            </a:extLst>
          </p:cNvPr>
          <p:cNvSpPr>
            <a:spLocks noGrp="1"/>
          </p:cNvSpPr>
          <p:nvPr>
            <p:ph type="title"/>
          </p:nvPr>
        </p:nvSpPr>
        <p:spPr/>
        <p:txBody>
          <a:bodyPr/>
          <a:lstStyle/>
          <a:p>
            <a:endParaRPr lang="zh-CN" altLang="en-US" dirty="0"/>
          </a:p>
        </p:txBody>
      </p:sp>
      <p:sp>
        <p:nvSpPr>
          <p:cNvPr id="4" name="灯片编号占位符 3">
            <a:extLst>
              <a:ext uri="{FF2B5EF4-FFF2-40B4-BE49-F238E27FC236}">
                <a16:creationId xmlns:a16="http://schemas.microsoft.com/office/drawing/2014/main" id="{CBB7BB24-5F19-3408-DD2F-17470092F170}"/>
              </a:ext>
            </a:extLst>
          </p:cNvPr>
          <p:cNvSpPr>
            <a:spLocks noGrp="1"/>
          </p:cNvSpPr>
          <p:nvPr>
            <p:ph type="sldNum" sz="quarter" idx="12"/>
          </p:nvPr>
        </p:nvSpPr>
        <p:spPr/>
        <p:txBody>
          <a:bodyPr/>
          <a:lstStyle/>
          <a:p>
            <a:fld id="{D5A72B31-0928-4967-9D3E-CC3B7F87A416}" type="slidenum">
              <a:rPr lang="zh-CN" altLang="en-US" smtClean="0"/>
              <a:t>36</a:t>
            </a:fld>
            <a:endParaRPr lang="zh-CN" altLang="en-US"/>
          </a:p>
        </p:txBody>
      </p:sp>
      <p:graphicFrame>
        <p:nvGraphicFramePr>
          <p:cNvPr id="6" name="图示 5">
            <a:extLst>
              <a:ext uri="{FF2B5EF4-FFF2-40B4-BE49-F238E27FC236}">
                <a16:creationId xmlns:a16="http://schemas.microsoft.com/office/drawing/2014/main" id="{97E8156C-E67A-D3BE-09E2-090D5495FB5E}"/>
              </a:ext>
            </a:extLst>
          </p:cNvPr>
          <p:cNvGraphicFramePr/>
          <p:nvPr>
            <p:extLst>
              <p:ext uri="{D42A27DB-BD31-4B8C-83A1-F6EECF244321}">
                <p14:modId xmlns:p14="http://schemas.microsoft.com/office/powerpoint/2010/main" val="3348408903"/>
              </p:ext>
            </p:extLst>
          </p:nvPr>
        </p:nvGraphicFramePr>
        <p:xfrm>
          <a:off x="2632833" y="155667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直接箭头连接符 7">
            <a:extLst>
              <a:ext uri="{FF2B5EF4-FFF2-40B4-BE49-F238E27FC236}">
                <a16:creationId xmlns:a16="http://schemas.microsoft.com/office/drawing/2014/main" id="{80717CCA-B75B-E5B8-3FFA-8E379E8F3F40}"/>
              </a:ext>
            </a:extLst>
          </p:cNvPr>
          <p:cNvCxnSpPr>
            <a:cxnSpLocks/>
          </p:cNvCxnSpPr>
          <p:nvPr/>
        </p:nvCxnSpPr>
        <p:spPr>
          <a:xfrm flipH="1">
            <a:off x="8022566" y="3588670"/>
            <a:ext cx="1092679"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214CC765-3614-03D4-0BF4-6C375123E582}"/>
              </a:ext>
            </a:extLst>
          </p:cNvPr>
          <p:cNvSpPr txBox="1"/>
          <p:nvPr/>
        </p:nvSpPr>
        <p:spPr>
          <a:xfrm>
            <a:off x="9201508" y="1972843"/>
            <a:ext cx="2944484" cy="2954655"/>
          </a:xfrm>
          <a:prstGeom prst="rect">
            <a:avLst/>
          </a:prstGeom>
          <a:noFill/>
        </p:spPr>
        <p:txBody>
          <a:bodyPr wrap="square" rtlCol="0">
            <a:spAutoFit/>
          </a:bodyPr>
          <a:lstStyle/>
          <a:p>
            <a:r>
              <a:rPr lang="en-US" altLang="zh-CN" sz="2400" b="1" dirty="0">
                <a:solidFill>
                  <a:srgbClr val="0000FF"/>
                </a:solidFill>
                <a:latin typeface="Arial" panose="020B0604020202020204" pitchFamily="34" charset="0"/>
                <a:cs typeface="Arial" panose="020B0604020202020204" pitchFamily="34" charset="0"/>
              </a:rPr>
              <a:t>Beam parameters</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Beam current</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Beam energy</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synchrotron tune</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momentum compaction factor</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bunch revolution frequency</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radiation damping time</a:t>
            </a:r>
          </a:p>
          <a:p>
            <a:pPr marL="342900" indent="-342900">
              <a:buFont typeface="Arial" panose="020B0604020202020204" pitchFamily="34" charset="0"/>
              <a:buChar char="•"/>
            </a:pPr>
            <a:r>
              <a:rPr lang="el-GR" altLang="zh-CN" dirty="0">
                <a:latin typeface="Arial" panose="020B0604020202020204" pitchFamily="34" charset="0"/>
                <a:cs typeface="Arial" panose="020B0604020202020204" pitchFamily="34" charset="0"/>
              </a:rPr>
              <a:t>β</a:t>
            </a:r>
            <a:r>
              <a:rPr lang="en-US" altLang="zh-CN" dirty="0">
                <a:latin typeface="Arial" panose="020B0604020202020204" pitchFamily="34" charset="0"/>
                <a:cs typeface="Arial" panose="020B0604020202020204" pitchFamily="34" charset="0"/>
              </a:rPr>
              <a:t> function</a:t>
            </a:r>
            <a:endParaRPr lang="zh-CN" altLang="en-US" dirty="0">
              <a:latin typeface="Arial" panose="020B0604020202020204" pitchFamily="34" charset="0"/>
              <a:cs typeface="Arial" panose="020B0604020202020204" pitchFamily="34" charset="0"/>
            </a:endParaRPr>
          </a:p>
        </p:txBody>
      </p:sp>
      <p:cxnSp>
        <p:nvCxnSpPr>
          <p:cNvPr id="10" name="直接箭头连接符 9">
            <a:extLst>
              <a:ext uri="{FF2B5EF4-FFF2-40B4-BE49-F238E27FC236}">
                <a16:creationId xmlns:a16="http://schemas.microsoft.com/office/drawing/2014/main" id="{E23BFE67-629B-C6DA-33A8-8B9E67C817F1}"/>
              </a:ext>
            </a:extLst>
          </p:cNvPr>
          <p:cNvCxnSpPr>
            <a:cxnSpLocks/>
          </p:cNvCxnSpPr>
          <p:nvPr/>
        </p:nvCxnSpPr>
        <p:spPr>
          <a:xfrm>
            <a:off x="2349260" y="3562871"/>
            <a:ext cx="1092679"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5E6E51ED-13A9-D593-0438-BC247B720C26}"/>
              </a:ext>
            </a:extLst>
          </p:cNvPr>
          <p:cNvSpPr txBox="1"/>
          <p:nvPr/>
        </p:nvSpPr>
        <p:spPr>
          <a:xfrm>
            <a:off x="281795" y="2395537"/>
            <a:ext cx="2757577" cy="2400657"/>
          </a:xfrm>
          <a:prstGeom prst="rect">
            <a:avLst/>
          </a:prstGeom>
          <a:noFill/>
        </p:spPr>
        <p:txBody>
          <a:bodyPr wrap="square" rtlCol="0">
            <a:spAutoFit/>
          </a:bodyPr>
          <a:lstStyle/>
          <a:p>
            <a:r>
              <a:rPr lang="en-US" altLang="zh-CN" sz="2400" b="1" dirty="0">
                <a:solidFill>
                  <a:srgbClr val="C00000"/>
                </a:solidFill>
                <a:latin typeface="Arial" panose="020B0604020202020204" pitchFamily="34" charset="0"/>
                <a:cs typeface="Arial" panose="020B0604020202020204" pitchFamily="34" charset="0"/>
              </a:rPr>
              <a:t>HOM power</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Beam current</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Bunch length</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Bunch charge</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Filling pattern</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R/Q</a:t>
            </a:r>
          </a:p>
          <a:p>
            <a:pPr marL="342900" indent="-342900">
              <a:buFont typeface="Arial" panose="020B0604020202020204" pitchFamily="34" charset="0"/>
              <a:buChar char="•"/>
            </a:pPr>
            <a:r>
              <a:rPr lang="en-US" altLang="zh-CN" dirty="0">
                <a:latin typeface="Arial" panose="020B0604020202020204" pitchFamily="34" charset="0"/>
                <a:cs typeface="Arial" panose="020B0604020202020204" pitchFamily="34" charset="0"/>
              </a:rPr>
              <a:t>……</a:t>
            </a:r>
          </a:p>
          <a:p>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365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D50484-D7DD-36C9-740C-19911D19F34F}"/>
              </a:ext>
            </a:extLst>
          </p:cNvPr>
          <p:cNvSpPr>
            <a:spLocks noGrp="1"/>
          </p:cNvSpPr>
          <p:nvPr>
            <p:ph type="title"/>
          </p:nvPr>
        </p:nvSpPr>
        <p:spPr/>
        <p:txBody>
          <a:bodyPr/>
          <a:lstStyle/>
          <a:p>
            <a:r>
              <a:rPr lang="en-US" altLang="zh-CN" dirty="0"/>
              <a:t>CBI instability caused by HOM</a:t>
            </a:r>
            <a:endParaRPr lang="zh-CN" altLang="en-US" dirty="0"/>
          </a:p>
        </p:txBody>
      </p:sp>
      <p:sp>
        <p:nvSpPr>
          <p:cNvPr id="3" name="内容占位符 2">
            <a:extLst>
              <a:ext uri="{FF2B5EF4-FFF2-40B4-BE49-F238E27FC236}">
                <a16:creationId xmlns:a16="http://schemas.microsoft.com/office/drawing/2014/main" id="{4E9BB503-58B6-D511-69AD-706254428F4C}"/>
              </a:ext>
            </a:extLst>
          </p:cNvPr>
          <p:cNvSpPr>
            <a:spLocks noGrp="1"/>
          </p:cNvSpPr>
          <p:nvPr>
            <p:ph idx="1"/>
          </p:nvPr>
        </p:nvSpPr>
        <p:spPr/>
        <p:txBody>
          <a:bodyPr>
            <a:normAutofit/>
          </a:bodyPr>
          <a:lstStyle/>
          <a:p>
            <a:pPr>
              <a:spcBef>
                <a:spcPts val="0"/>
              </a:spcBef>
            </a:pPr>
            <a:r>
              <a:rPr lang="en-US" altLang="zh-CN" sz="2000" dirty="0">
                <a:solidFill>
                  <a:srgbClr val="0000FF"/>
                </a:solidFill>
              </a:rPr>
              <a:t>Higher order modes excited by the intense beam bunches must be damped to avoid additional cryogenic loss and multi-bunch instabilities</a:t>
            </a:r>
          </a:p>
          <a:p>
            <a:pPr marL="540000" indent="-288000">
              <a:spcBef>
                <a:spcPts val="0"/>
              </a:spcBef>
              <a:buSzPct val="80000"/>
              <a:buFont typeface="Arial" panose="020B0604020202020204" pitchFamily="34" charset="0"/>
              <a:buChar char="─"/>
            </a:pPr>
            <a:r>
              <a:rPr lang="en-US" altLang="zh-CN" sz="1800" dirty="0"/>
              <a:t>Monopole HOMs can lead to energy spread, timing/phase errors, causes longitudinal emittance growth or instability</a:t>
            </a:r>
          </a:p>
          <a:p>
            <a:pPr marL="540000" indent="-288000">
              <a:spcBef>
                <a:spcPts val="0"/>
              </a:spcBef>
              <a:buSzPct val="80000"/>
              <a:buFont typeface="Arial" panose="020B0604020202020204" pitchFamily="34" charset="0"/>
              <a:buChar char="─"/>
            </a:pPr>
            <a:r>
              <a:rPr lang="en-US" altLang="zh-CN" sz="1800" dirty="0"/>
              <a:t>Transverse modes can deflect the beam from its reference orbit, causes instable beam motion, transverse emittance growth or even beam loss</a:t>
            </a:r>
          </a:p>
          <a:p>
            <a:pPr>
              <a:spcBef>
                <a:spcPts val="0"/>
              </a:spcBef>
            </a:pPr>
            <a:r>
              <a:rPr lang="en-US" altLang="zh-CN" sz="2000" b="1" dirty="0">
                <a:solidFill>
                  <a:srgbClr val="0000FF"/>
                </a:solidFill>
              </a:rPr>
              <a:t>Impedance budget</a:t>
            </a:r>
          </a:p>
          <a:p>
            <a:pPr marL="540000" indent="-288000">
              <a:spcBef>
                <a:spcPts val="0"/>
              </a:spcBef>
              <a:buSzPct val="80000"/>
              <a:buFont typeface="Arial" panose="020B0604020202020204" pitchFamily="34" charset="0"/>
              <a:buChar char="─"/>
            </a:pPr>
            <a:r>
              <a:rPr lang="en-US" altLang="zh-CN" sz="1800" dirty="0"/>
              <a:t>To keep the beam stable, the radiation damping time should be less than the rise time of any of the oscillation modes</a:t>
            </a:r>
          </a:p>
          <a:p>
            <a:pPr marL="540000" indent="-288000">
              <a:spcBef>
                <a:spcPts val="0"/>
              </a:spcBef>
              <a:buSzPct val="80000"/>
              <a:buFont typeface="Arial" panose="020B0604020202020204" pitchFamily="34" charset="0"/>
              <a:buChar char="─"/>
            </a:pPr>
            <a:r>
              <a:rPr lang="en-US" altLang="zh-CN" sz="1800" dirty="0"/>
              <a:t>If the beam spectrum coincide with the cavity impedance spectrum(~resonant case), the beam maybe unstable, and the HOM power loss will be huge (~hundred kilo watts)</a:t>
            </a:r>
          </a:p>
          <a:p>
            <a:pPr marL="540000" indent="-288000">
              <a:spcBef>
                <a:spcPts val="0"/>
              </a:spcBef>
              <a:buSzPct val="80000"/>
              <a:buFont typeface="Arial" panose="020B0604020202020204" pitchFamily="34" charset="0"/>
              <a:buChar char="─"/>
            </a:pPr>
            <a:r>
              <a:rPr lang="en-US" altLang="zh-CN" sz="1800" dirty="0"/>
              <a:t>In the resonant condition, the threshold shunt impedances are</a:t>
            </a:r>
          </a:p>
        </p:txBody>
      </p:sp>
      <p:sp>
        <p:nvSpPr>
          <p:cNvPr id="4" name="灯片编号占位符 3">
            <a:extLst>
              <a:ext uri="{FF2B5EF4-FFF2-40B4-BE49-F238E27FC236}">
                <a16:creationId xmlns:a16="http://schemas.microsoft.com/office/drawing/2014/main" id="{299C9881-6E68-FA51-6DAE-1E610B157D5F}"/>
              </a:ext>
            </a:extLst>
          </p:cNvPr>
          <p:cNvSpPr>
            <a:spLocks noGrp="1"/>
          </p:cNvSpPr>
          <p:nvPr>
            <p:ph type="sldNum" sz="quarter" idx="12"/>
          </p:nvPr>
        </p:nvSpPr>
        <p:spPr/>
        <p:txBody>
          <a:bodyPr/>
          <a:lstStyle/>
          <a:p>
            <a:fld id="{D5A72B31-0928-4967-9D3E-CC3B7F87A416}" type="slidenum">
              <a:rPr lang="zh-CN" altLang="en-US" smtClean="0"/>
              <a:t>37</a:t>
            </a:fld>
            <a:endParaRPr lang="zh-CN" altLang="en-US" dirty="0"/>
          </a:p>
        </p:txBody>
      </p:sp>
      <p:pic>
        <p:nvPicPr>
          <p:cNvPr id="5" name="图片 4">
            <a:extLst>
              <a:ext uri="{FF2B5EF4-FFF2-40B4-BE49-F238E27FC236}">
                <a16:creationId xmlns:a16="http://schemas.microsoft.com/office/drawing/2014/main" id="{E9CD566F-C17C-9B71-9EC3-724B22335389}"/>
              </a:ext>
            </a:extLst>
          </p:cNvPr>
          <p:cNvPicPr/>
          <p:nvPr/>
        </p:nvPicPr>
        <p:blipFill>
          <a:blip r:embed="rId2"/>
          <a:stretch>
            <a:fillRect/>
          </a:stretch>
        </p:blipFill>
        <p:spPr>
          <a:xfrm>
            <a:off x="4619722" y="4758050"/>
            <a:ext cx="1616399" cy="635662"/>
          </a:xfrm>
          <a:prstGeom prst="rect">
            <a:avLst/>
          </a:prstGeom>
        </p:spPr>
      </p:pic>
      <p:pic>
        <p:nvPicPr>
          <p:cNvPr id="6" name="图片 5">
            <a:extLst>
              <a:ext uri="{FF2B5EF4-FFF2-40B4-BE49-F238E27FC236}">
                <a16:creationId xmlns:a16="http://schemas.microsoft.com/office/drawing/2014/main" id="{FD9D56BB-B94C-913A-92C4-DB0BF7CE7525}"/>
              </a:ext>
            </a:extLst>
          </p:cNvPr>
          <p:cNvPicPr/>
          <p:nvPr/>
        </p:nvPicPr>
        <p:blipFill>
          <a:blip r:embed="rId3"/>
          <a:stretch>
            <a:fillRect/>
          </a:stretch>
        </p:blipFill>
        <p:spPr>
          <a:xfrm>
            <a:off x="4517086" y="5477902"/>
            <a:ext cx="1961632" cy="647709"/>
          </a:xfrm>
          <a:prstGeom prst="rect">
            <a:avLst/>
          </a:prstGeom>
        </p:spPr>
      </p:pic>
    </p:spTree>
    <p:extLst>
      <p:ext uri="{BB962C8B-B14F-4D97-AF65-F5344CB8AC3E}">
        <p14:creationId xmlns:p14="http://schemas.microsoft.com/office/powerpoint/2010/main" val="2349266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927B79-BC8B-9C05-D601-F072E5A4FA8B}"/>
              </a:ext>
            </a:extLst>
          </p:cNvPr>
          <p:cNvSpPr>
            <a:spLocks noGrp="1"/>
          </p:cNvSpPr>
          <p:nvPr>
            <p:ph type="title"/>
          </p:nvPr>
        </p:nvSpPr>
        <p:spPr/>
        <p:txBody>
          <a:bodyPr/>
          <a:lstStyle/>
          <a:p>
            <a:r>
              <a:rPr lang="en-US" altLang="zh-CN" dirty="0"/>
              <a:t>HOM power</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AD0EA6F-4D8E-8898-8436-09F232734378}"/>
                  </a:ext>
                </a:extLst>
              </p:cNvPr>
              <p:cNvSpPr>
                <a:spLocks noGrp="1"/>
              </p:cNvSpPr>
              <p:nvPr>
                <p:ph idx="1"/>
              </p:nvPr>
            </p:nvSpPr>
            <p:spPr/>
            <p:txBody>
              <a:bodyPr>
                <a:normAutofit fontScale="92500" lnSpcReduction="20000"/>
              </a:bodyPr>
              <a:lstStyle/>
              <a:p>
                <a:pPr>
                  <a:lnSpc>
                    <a:spcPct val="110000"/>
                  </a:lnSpc>
                  <a:spcBef>
                    <a:spcPts val="0"/>
                  </a:spcBef>
                </a:pPr>
                <a:r>
                  <a:rPr lang="en-US" altLang="zh-CN" sz="2000" b="1" dirty="0">
                    <a:solidFill>
                      <a:srgbClr val="0000FF"/>
                    </a:solidFill>
                  </a:rPr>
                  <a:t>The average power losses </a:t>
                </a:r>
                <a:r>
                  <a:rPr lang="en-US" altLang="zh-CN" sz="2000" dirty="0"/>
                  <a:t>can be calculated as single pass excitation by</a:t>
                </a:r>
              </a:p>
              <a:p>
                <a:pPr marL="0" indent="0">
                  <a:lnSpc>
                    <a:spcPct val="110000"/>
                  </a:lnSpc>
                  <a:spcBef>
                    <a:spcPts val="0"/>
                  </a:spcBef>
                  <a:buNone/>
                </a:pPr>
                <a14:m>
                  <m:oMathPara xmlns:m="http://schemas.openxmlformats.org/officeDocument/2006/math">
                    <m:oMathParaPr>
                      <m:jc m:val="center"/>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b="0" i="1" smtClean="0">
                              <a:latin typeface="Cambria Math" panose="02040503050406030204" pitchFamily="18" charset="0"/>
                            </a:rPr>
                            <m:t>𝐻𝑂𝑀</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𝑞</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𝐼</m:t>
                      </m:r>
                    </m:oMath>
                  </m:oMathPara>
                </a14:m>
                <a:endParaRPr lang="en-US" altLang="zh-CN" sz="2000" dirty="0"/>
              </a:p>
              <a:p>
                <a:pPr marL="540000" indent="-288000">
                  <a:lnSpc>
                    <a:spcPct val="110000"/>
                  </a:lnSpc>
                  <a:spcBef>
                    <a:spcPts val="0"/>
                  </a:spcBef>
                  <a:buFont typeface="Arial" panose="020B0604020202020204" pitchFamily="34" charset="0"/>
                  <a:buChar char="•"/>
                </a:pPr>
                <a:r>
                  <a:rPr lang="en-US" altLang="zh-CN" sz="2000" i="1" dirty="0"/>
                  <a:t>k</a:t>
                </a:r>
                <a:r>
                  <a:rPr lang="en-US" altLang="zh-CN" sz="2000" dirty="0"/>
                  <a:t> is the total loss factor of HOMs, which can be obtained from ABCI or CST, </a:t>
                </a:r>
                <a:r>
                  <a:rPr lang="en-US" altLang="zh-CN" sz="2000" i="1" dirty="0"/>
                  <a:t>q</a:t>
                </a:r>
                <a:r>
                  <a:rPr lang="en-US" altLang="zh-CN" sz="2000" dirty="0"/>
                  <a:t> is the bunch charge and </a:t>
                </a:r>
                <a:r>
                  <a:rPr lang="en-US" altLang="zh-CN" sz="2000" i="1" dirty="0"/>
                  <a:t>I</a:t>
                </a:r>
                <a:r>
                  <a:rPr lang="en-US" altLang="zh-CN" sz="2000" dirty="0"/>
                  <a:t> is the beam current</a:t>
                </a:r>
              </a:p>
              <a:p>
                <a:pPr marL="540000" indent="-288000">
                  <a:lnSpc>
                    <a:spcPct val="110000"/>
                  </a:lnSpc>
                  <a:spcBef>
                    <a:spcPts val="0"/>
                  </a:spcBef>
                  <a:buFont typeface="Arial" panose="020B0604020202020204" pitchFamily="34" charset="0"/>
                  <a:buChar char="•"/>
                </a:pPr>
                <a:r>
                  <a:rPr lang="en-US" altLang="zh-CN" sz="2000" dirty="0"/>
                  <a:t>The average HOM power obtained by assuming that the ‘bunch spacing time (</a:t>
                </a:r>
                <a:r>
                  <a:rPr lang="en-US" altLang="zh-CN" sz="2000" i="1" dirty="0"/>
                  <a:t>T</a:t>
                </a:r>
                <a:r>
                  <a:rPr lang="en-US" altLang="zh-CN" sz="2000" dirty="0"/>
                  <a:t>b)/decay constant (</a:t>
                </a:r>
                <a:r>
                  <a:rPr lang="en-US" altLang="zh-CN" sz="2000" i="1" dirty="0"/>
                  <a:t>T</a:t>
                </a:r>
                <a:r>
                  <a:rPr lang="en-US" altLang="zh-CN" sz="2000" dirty="0"/>
                  <a:t>d)’ of all higher order modes is the same</a:t>
                </a:r>
              </a:p>
              <a:p>
                <a:pPr>
                  <a:lnSpc>
                    <a:spcPct val="110000"/>
                  </a:lnSpc>
                  <a:spcBef>
                    <a:spcPts val="0"/>
                  </a:spcBef>
                </a:pPr>
                <a:r>
                  <a:rPr lang="en-US" altLang="zh-CN" sz="2000" b="1" dirty="0">
                    <a:solidFill>
                      <a:srgbClr val="0000FF"/>
                    </a:solidFill>
                  </a:rPr>
                  <a:t>The resonant HOM power</a:t>
                </a:r>
              </a:p>
              <a:p>
                <a:pPr marL="540000" indent="-288000">
                  <a:lnSpc>
                    <a:spcPct val="110000"/>
                  </a:lnSpc>
                  <a:spcBef>
                    <a:spcPts val="0"/>
                  </a:spcBef>
                  <a:buFont typeface="Arial" panose="020B0604020202020204" pitchFamily="34" charset="0"/>
                  <a:buChar char="•"/>
                </a:pPr>
                <a:r>
                  <a:rPr lang="en-US" altLang="zh-CN" sz="2000" dirty="0"/>
                  <a:t>The modes of the cavity are orthogonal, so the total power dissipated in HOMs is the sum of the power absorbed by each mode</a:t>
                </a:r>
              </a:p>
              <a:p>
                <a:pPr marL="540000" indent="-288000">
                  <a:lnSpc>
                    <a:spcPct val="110000"/>
                  </a:lnSpc>
                  <a:spcBef>
                    <a:spcPts val="0"/>
                  </a:spcBef>
                  <a:buFont typeface="Arial" panose="020B0604020202020204" pitchFamily="34" charset="0"/>
                  <a:buChar char="•"/>
                </a:pPr>
                <a:r>
                  <a:rPr lang="en-US" altLang="zh-CN" sz="2000" dirty="0"/>
                  <a:t>In the worst case, resonant excitation occurs when the beam frequency differs from the resonance of the excitation field by an integer multiple, and the beam power loss is expressed by</a:t>
                </a:r>
              </a:p>
              <a:p>
                <a:pPr marL="252000" indent="0">
                  <a:lnSpc>
                    <a:spcPct val="110000"/>
                  </a:lnSpc>
                  <a:spcBef>
                    <a:spcPts val="0"/>
                  </a:spcBef>
                  <a:buNone/>
                </a:pPr>
                <a14:m>
                  <m:oMathPara xmlns:m="http://schemas.openxmlformats.org/officeDocument/2006/math">
                    <m:oMathParaPr>
                      <m:jc m:val="centerGroup"/>
                    </m:oMathParaPr>
                    <m:oMath xmlns:m="http://schemas.openxmlformats.org/officeDocument/2006/math">
                      <m:sSubSup>
                        <m:sSubSupPr>
                          <m:ctrlPr>
                            <a:rPr lang="en-US" altLang="zh-CN" sz="2000" b="0" i="1" smtClean="0">
                              <a:latin typeface="Cambria Math" panose="02040503050406030204" pitchFamily="18" charset="0"/>
                            </a:rPr>
                          </m:ctrlPr>
                        </m:sSubSupPr>
                        <m:e>
                          <m:r>
                            <a:rPr lang="en-US" altLang="zh-CN" sz="2000" i="1">
                              <a:latin typeface="Cambria Math" panose="02040503050406030204" pitchFamily="18" charset="0"/>
                            </a:rPr>
                            <m:t>𝑃</m:t>
                          </m:r>
                        </m:e>
                        <m:sub>
                          <m:r>
                            <a:rPr lang="en-US" altLang="zh-CN" sz="2000" b="0" i="1" smtClean="0">
                              <a:latin typeface="Cambria Math" panose="02040503050406030204" pitchFamily="18" charset="0"/>
                            </a:rPr>
                            <m:t>𝐻𝑂𝑀</m:t>
                          </m:r>
                        </m:sub>
                        <m:sup>
                          <m:r>
                            <a:rPr lang="en-US" altLang="zh-CN" sz="2000" b="0" i="1" smtClean="0">
                              <a:latin typeface="Cambria Math" panose="02040503050406030204" pitchFamily="18" charset="0"/>
                            </a:rPr>
                            <m:t>𝑟𝑒𝑠</m:t>
                          </m:r>
                        </m:sup>
                      </m:sSubSup>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i="1">
                              <a:latin typeface="Cambria Math" panose="02040503050406030204" pitchFamily="18" charset="0"/>
                            </a:rPr>
                            <m:t>𝐼</m:t>
                          </m:r>
                        </m:e>
                        <m:sup>
                          <m:r>
                            <a:rPr lang="en-US" altLang="zh-CN" sz="2000" b="0" i="1" smtClean="0">
                              <a:latin typeface="Cambria Math" panose="02040503050406030204" pitchFamily="18" charset="0"/>
                            </a:rPr>
                            <m:t>2</m:t>
                          </m:r>
                        </m:sup>
                      </m:sSup>
                      <m:r>
                        <a:rPr lang="en-US" altLang="zh-CN" sz="2000" b="0" i="1" smtClean="0">
                          <a:latin typeface="Cambria Math" panose="02040503050406030204" pitchFamily="18" charset="0"/>
                          <a:ea typeface="Cambria Math" panose="02040503050406030204" pitchFamily="18" charset="0"/>
                        </a:rPr>
                        <m:t>∙</m:t>
                      </m:r>
                      <m:f>
                        <m:fPr>
                          <m:ctrlPr>
                            <a:rPr lang="en-US" altLang="zh-CN" sz="2000" b="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𝑅</m:t>
                          </m:r>
                        </m:num>
                        <m:den>
                          <m:r>
                            <a:rPr lang="en-US" altLang="zh-CN" sz="2000" b="0" i="1" smtClean="0">
                              <a:latin typeface="Cambria Math" panose="02040503050406030204" pitchFamily="18" charset="0"/>
                              <a:ea typeface="Cambria Math" panose="02040503050406030204" pitchFamily="18" charset="0"/>
                            </a:rPr>
                            <m:t>𝑄</m:t>
                          </m:r>
                        </m:den>
                      </m:f>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𝑄</m:t>
                          </m:r>
                        </m:e>
                        <m:sub>
                          <m:r>
                            <a:rPr lang="en-US" altLang="zh-CN" sz="2000" b="0" i="1" smtClean="0">
                              <a:latin typeface="Cambria Math" panose="02040503050406030204" pitchFamily="18" charset="0"/>
                              <a:ea typeface="Cambria Math" panose="02040503050406030204" pitchFamily="18" charset="0"/>
                            </a:rPr>
                            <m:t>𝐿</m:t>
                          </m:r>
                        </m:sub>
                      </m:sSub>
                    </m:oMath>
                  </m:oMathPara>
                </a14:m>
                <a:endParaRPr lang="en-US" altLang="zh-CN" sz="2000" dirty="0"/>
              </a:p>
              <a:p>
                <a:pPr marL="540000" indent="-288000">
                  <a:lnSpc>
                    <a:spcPct val="110000"/>
                  </a:lnSpc>
                  <a:spcBef>
                    <a:spcPts val="0"/>
                  </a:spcBef>
                  <a:buFont typeface="Arial" panose="020B0604020202020204" pitchFamily="34" charset="0"/>
                  <a:buChar char="•"/>
                </a:pPr>
                <a:r>
                  <a:rPr lang="en-US" altLang="zh-CN" sz="2000" dirty="0"/>
                  <a:t>Although, the probability of resonant buildup is small, if it does happen, the resulting mode excitation is severe. It is important that all potentially dangerous modes are carefully examined to ensure that resonant excitation is avoid</a:t>
                </a:r>
              </a:p>
              <a:p>
                <a:pPr>
                  <a:lnSpc>
                    <a:spcPct val="110000"/>
                  </a:lnSpc>
                  <a:spcBef>
                    <a:spcPts val="0"/>
                  </a:spcBef>
                </a:pPr>
                <a:endParaRPr lang="en-US" altLang="zh-CN" sz="2000" dirty="0"/>
              </a:p>
              <a:p>
                <a:pPr>
                  <a:lnSpc>
                    <a:spcPct val="110000"/>
                  </a:lnSpc>
                  <a:spcBef>
                    <a:spcPts val="0"/>
                  </a:spcBef>
                </a:pPr>
                <a:endParaRPr lang="en-US" altLang="zh-CN" sz="2000" dirty="0"/>
              </a:p>
              <a:p>
                <a:pPr>
                  <a:lnSpc>
                    <a:spcPct val="110000"/>
                  </a:lnSpc>
                  <a:spcBef>
                    <a:spcPts val="0"/>
                  </a:spcBef>
                </a:pPr>
                <a:endParaRPr lang="zh-CN" altLang="en-US" sz="2000" dirty="0"/>
              </a:p>
            </p:txBody>
          </p:sp>
        </mc:Choice>
        <mc:Fallback xmlns="">
          <p:sp>
            <p:nvSpPr>
              <p:cNvPr id="3" name="内容占位符 2">
                <a:extLst>
                  <a:ext uri="{FF2B5EF4-FFF2-40B4-BE49-F238E27FC236}">
                    <a16:creationId xmlns:a16="http://schemas.microsoft.com/office/drawing/2014/main" id="{4AD0EA6F-4D8E-8898-8436-09F232734378}"/>
                  </a:ext>
                </a:extLst>
              </p:cNvPr>
              <p:cNvSpPr>
                <a:spLocks noGrp="1" noRot="1" noChangeAspect="1" noMove="1" noResize="1" noEditPoints="1" noAdjustHandles="1" noChangeArrowheads="1" noChangeShapeType="1" noTextEdit="1"/>
              </p:cNvSpPr>
              <p:nvPr>
                <p:ph idx="1"/>
              </p:nvPr>
            </p:nvSpPr>
            <p:spPr>
              <a:blipFill>
                <a:blip r:embed="rId2"/>
                <a:stretch>
                  <a:fillRect l="-379" t="-1267" r="-758"/>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BD87EB2D-22F6-1AA6-5D72-62E1BB852522}"/>
              </a:ext>
            </a:extLst>
          </p:cNvPr>
          <p:cNvSpPr>
            <a:spLocks noGrp="1"/>
          </p:cNvSpPr>
          <p:nvPr>
            <p:ph type="sldNum" sz="quarter" idx="12"/>
          </p:nvPr>
        </p:nvSpPr>
        <p:spPr/>
        <p:txBody>
          <a:bodyPr/>
          <a:lstStyle/>
          <a:p>
            <a:fld id="{D5A72B31-0928-4967-9D3E-CC3B7F87A416}" type="slidenum">
              <a:rPr lang="zh-CN" altLang="en-US" smtClean="0"/>
              <a:t>38</a:t>
            </a:fld>
            <a:endParaRPr lang="zh-CN" altLang="en-US"/>
          </a:p>
        </p:txBody>
      </p:sp>
    </p:spTree>
    <p:extLst>
      <p:ext uri="{BB962C8B-B14F-4D97-AF65-F5344CB8AC3E}">
        <p14:creationId xmlns:p14="http://schemas.microsoft.com/office/powerpoint/2010/main" val="3261072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927B79-BC8B-9C05-D601-F072E5A4FA8B}"/>
              </a:ext>
            </a:extLst>
          </p:cNvPr>
          <p:cNvSpPr>
            <a:spLocks noGrp="1"/>
          </p:cNvSpPr>
          <p:nvPr>
            <p:ph type="title"/>
          </p:nvPr>
        </p:nvSpPr>
        <p:spPr/>
        <p:txBody>
          <a:bodyPr/>
          <a:lstStyle/>
          <a:p>
            <a:r>
              <a:rPr lang="en-US" altLang="zh-CN" dirty="0"/>
              <a:t>HOM power with filling pattern</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AD0EA6F-4D8E-8898-8436-09F232734378}"/>
                  </a:ext>
                </a:extLst>
              </p:cNvPr>
              <p:cNvSpPr>
                <a:spLocks noGrp="1"/>
              </p:cNvSpPr>
              <p:nvPr>
                <p:ph idx="1"/>
              </p:nvPr>
            </p:nvSpPr>
            <p:spPr>
              <a:xfrm>
                <a:off x="184488" y="1228503"/>
                <a:ext cx="5785675" cy="4813356"/>
              </a:xfrm>
            </p:spPr>
            <p:txBody>
              <a:bodyPr>
                <a:normAutofit/>
              </a:bodyPr>
              <a:lstStyle/>
              <a:p>
                <a:pPr algn="just">
                  <a:lnSpc>
                    <a:spcPct val="110000"/>
                  </a:lnSpc>
                  <a:spcBef>
                    <a:spcPts val="0"/>
                  </a:spcBef>
                </a:pPr>
                <a:r>
                  <a:rPr lang="en-US" altLang="zh-CN" sz="2000" dirty="0"/>
                  <a:t>The </a:t>
                </a:r>
                <a:r>
                  <a:rPr lang="en-US" altLang="zh-CN" sz="2000" dirty="0">
                    <a:solidFill>
                      <a:srgbClr val="0000FF"/>
                    </a:solidFill>
                  </a:rPr>
                  <a:t>accurate estimations of the HOM power </a:t>
                </a:r>
                <a:r>
                  <a:rPr lang="en-US" altLang="zh-CN" sz="2000" dirty="0"/>
                  <a:t>loss are required to determine parameters of the HOM absorbers. The power loss is depended both on the beam parameters and the geometry design of the cavities, and it can be calculated by</a:t>
                </a:r>
                <a:endParaRPr lang="en-US" altLang="zh-CN" sz="2000" i="1" dirty="0"/>
              </a:p>
              <a:p>
                <a:pPr algn="just">
                  <a:lnSpc>
                    <a:spcPct val="110000"/>
                  </a:lnSpc>
                  <a:spcBef>
                    <a:spcPts val="0"/>
                  </a:spcBef>
                </a:pPr>
                <a:endParaRPr lang="en-US" altLang="zh-CN" sz="2000" b="1" i="1" dirty="0">
                  <a:solidFill>
                    <a:srgbClr val="0000FF"/>
                  </a:solidFill>
                </a:endParaRPr>
              </a:p>
              <a:p>
                <a:pPr algn="just">
                  <a:lnSpc>
                    <a:spcPct val="110000"/>
                  </a:lnSpc>
                  <a:spcBef>
                    <a:spcPts val="0"/>
                  </a:spcBef>
                </a:pPr>
                <a:endParaRPr lang="en-US" altLang="zh-CN" sz="2000" dirty="0"/>
              </a:p>
              <a:p>
                <a:pPr marL="540000" indent="-288000" algn="just">
                  <a:lnSpc>
                    <a:spcPct val="110000"/>
                  </a:lnSpc>
                  <a:spcBef>
                    <a:spcPts val="0"/>
                  </a:spcBef>
                  <a:buFont typeface="Arial" panose="020B0604020202020204" pitchFamily="34" charset="0"/>
                  <a:buChar char="•"/>
                </a:pPr>
                <a:r>
                  <a:rPr lang="en-US" altLang="zh-CN" sz="2000" dirty="0"/>
                  <a:t>where</a:t>
                </a:r>
                <a:r>
                  <a:rPr lang="en-US" altLang="zh-CN" sz="2000" i="1" dirty="0"/>
                  <a:t> J</a:t>
                </a:r>
                <a:r>
                  <a:rPr lang="en-US" altLang="zh-CN" sz="2000" i="1" baseline="-25000" dirty="0"/>
                  <a:t>A</a:t>
                </a:r>
                <a:r>
                  <a:rPr lang="en-US" altLang="zh-CN" sz="2000" i="1" dirty="0"/>
                  <a:t> </a:t>
                </a:r>
                <a:r>
                  <a:rPr lang="en-US" altLang="zh-CN" sz="2000" dirty="0"/>
                  <a:t>is the average beam current, </a:t>
                </a:r>
                <a:r>
                  <a:rPr lang="en-US" altLang="zh-CN" sz="2000" i="1" dirty="0"/>
                  <a:t>Z</a:t>
                </a:r>
                <a:r>
                  <a:rPr lang="en-US" altLang="zh-CN" sz="2000" i="1" baseline="-25000" dirty="0"/>
                  <a:t>//</a:t>
                </a:r>
                <a:r>
                  <a:rPr lang="en-US" altLang="zh-CN" sz="2000" dirty="0"/>
                  <a:t> is the longitudinal impedance, </a:t>
                </a:r>
                <a:r>
                  <a:rPr lang="en-US" altLang="zh-CN" sz="2000" i="1" dirty="0" err="1"/>
                  <a:t>J</a:t>
                </a:r>
                <a:r>
                  <a:rPr lang="en-US" altLang="zh-CN" sz="2000" baseline="-25000" dirty="0" err="1"/>
                  <a:t>k</a:t>
                </a:r>
                <a:r>
                  <a:rPr lang="en-US" altLang="zh-CN" sz="2000" dirty="0"/>
                  <a:t> is the normalized Fourier harmonic of the beam current at the </a:t>
                </a:r>
                <a:r>
                  <a:rPr lang="en-US" altLang="zh-CN" sz="2000" i="1" dirty="0"/>
                  <a:t>k</a:t>
                </a:r>
                <a:r>
                  <a:rPr lang="en-US" altLang="zh-CN" sz="2000" dirty="0"/>
                  <a:t>th revolution harmonic, </a:t>
                </a:r>
                <a14:m>
                  <m:oMath xmlns:m="http://schemas.openxmlformats.org/officeDocument/2006/math">
                    <m:sSub>
                      <m:sSubPr>
                        <m:ctrlPr>
                          <a:rPr lang="en-US" altLang="zh-CN" sz="2000" i="1" dirty="0" smtClean="0">
                            <a:latin typeface="Cambria Math" panose="02040503050406030204" pitchFamily="18" charset="0"/>
                          </a:rPr>
                        </m:ctrlPr>
                      </m:sSubPr>
                      <m:e>
                        <m:r>
                          <a:rPr lang="zh-CN" altLang="en-US" sz="2000" i="1" dirty="0">
                            <a:latin typeface="Cambria Math" panose="02040503050406030204" pitchFamily="18" charset="0"/>
                          </a:rPr>
                          <m:t>𝜔</m:t>
                        </m:r>
                      </m:e>
                      <m:sub>
                        <m:r>
                          <a:rPr lang="en-US" altLang="zh-CN" sz="2000" b="0" i="1" dirty="0" smtClean="0">
                            <a:latin typeface="Cambria Math" panose="02040503050406030204" pitchFamily="18" charset="0"/>
                          </a:rPr>
                          <m:t>0</m:t>
                        </m:r>
                      </m:sub>
                    </m:sSub>
                    <m:r>
                      <a:rPr lang="en-US" altLang="zh-CN" sz="2000" b="0" i="1" dirty="0" smtClean="0">
                        <a:latin typeface="Cambria Math" panose="02040503050406030204" pitchFamily="18" charset="0"/>
                      </a:rPr>
                      <m:t>=2</m:t>
                    </m:r>
                    <m:r>
                      <a:rPr lang="zh-CN" altLang="en-US" sz="2000" b="0" i="1" dirty="0" smtClean="0">
                        <a:latin typeface="Cambria Math" panose="02040503050406030204" pitchFamily="18" charset="0"/>
                      </a:rPr>
                      <m:t>𝜋</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𝑓</m:t>
                        </m:r>
                      </m:e>
                      <m:sub>
                        <m:r>
                          <a:rPr lang="en-US" altLang="zh-CN" sz="2000" b="0" i="1" dirty="0" smtClean="0">
                            <a:latin typeface="Cambria Math" panose="02040503050406030204" pitchFamily="18" charset="0"/>
                          </a:rPr>
                          <m:t>0</m:t>
                        </m:r>
                      </m:sub>
                    </m:sSub>
                  </m:oMath>
                </a14:m>
                <a:r>
                  <a:rPr lang="en-US" altLang="zh-CN" sz="2000" dirty="0"/>
                  <a:t>, and </a:t>
                </a:r>
                <a:r>
                  <a:rPr lang="en-US" altLang="zh-CN" sz="2000" i="1" dirty="0"/>
                  <a:t>f</a:t>
                </a:r>
                <a:r>
                  <a:rPr lang="en-US" altLang="zh-CN" sz="2000" baseline="-25000" dirty="0"/>
                  <a:t>0</a:t>
                </a:r>
                <a:r>
                  <a:rPr lang="en-US" altLang="zh-CN" sz="2000" dirty="0"/>
                  <a:t> is the revolution frequency.</a:t>
                </a:r>
              </a:p>
              <a:p>
                <a:pPr algn="just">
                  <a:lnSpc>
                    <a:spcPct val="110000"/>
                  </a:lnSpc>
                  <a:spcBef>
                    <a:spcPts val="0"/>
                  </a:spcBef>
                </a:pPr>
                <a:endParaRPr lang="en-US" altLang="zh-CN" sz="2000" dirty="0"/>
              </a:p>
              <a:p>
                <a:pPr algn="just">
                  <a:lnSpc>
                    <a:spcPct val="110000"/>
                  </a:lnSpc>
                  <a:spcBef>
                    <a:spcPts val="0"/>
                  </a:spcBef>
                </a:pPr>
                <a:endParaRPr lang="zh-CN" altLang="en-US" sz="2000" dirty="0"/>
              </a:p>
            </p:txBody>
          </p:sp>
        </mc:Choice>
        <mc:Fallback xmlns="">
          <p:sp>
            <p:nvSpPr>
              <p:cNvPr id="3" name="内容占位符 2">
                <a:extLst>
                  <a:ext uri="{FF2B5EF4-FFF2-40B4-BE49-F238E27FC236}">
                    <a16:creationId xmlns:a16="http://schemas.microsoft.com/office/drawing/2014/main" id="{4AD0EA6F-4D8E-8898-8436-09F232734378}"/>
                  </a:ext>
                </a:extLst>
              </p:cNvPr>
              <p:cNvSpPr>
                <a:spLocks noGrp="1" noRot="1" noChangeAspect="1" noMove="1" noResize="1" noEditPoints="1" noAdjustHandles="1" noChangeArrowheads="1" noChangeShapeType="1" noTextEdit="1"/>
              </p:cNvSpPr>
              <p:nvPr>
                <p:ph idx="1"/>
              </p:nvPr>
            </p:nvSpPr>
            <p:spPr>
              <a:xfrm>
                <a:off x="184488" y="1228503"/>
                <a:ext cx="5785675" cy="4813356"/>
              </a:xfrm>
              <a:blipFill>
                <a:blip r:embed="rId2"/>
                <a:stretch>
                  <a:fillRect l="-948" t="-634" r="-115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BD87EB2D-22F6-1AA6-5D72-62E1BB852522}"/>
              </a:ext>
            </a:extLst>
          </p:cNvPr>
          <p:cNvSpPr>
            <a:spLocks noGrp="1"/>
          </p:cNvSpPr>
          <p:nvPr>
            <p:ph type="sldNum" sz="quarter" idx="12"/>
          </p:nvPr>
        </p:nvSpPr>
        <p:spPr/>
        <p:txBody>
          <a:bodyPr/>
          <a:lstStyle/>
          <a:p>
            <a:fld id="{D5A72B31-0928-4967-9D3E-CC3B7F87A416}" type="slidenum">
              <a:rPr lang="zh-CN" altLang="en-US" smtClean="0"/>
              <a:t>39</a:t>
            </a:fld>
            <a:endParaRPr lang="zh-CN" altLang="en-US"/>
          </a:p>
        </p:txBody>
      </p:sp>
      <p:pic>
        <p:nvPicPr>
          <p:cNvPr id="10" name="图片 9">
            <a:extLst>
              <a:ext uri="{FF2B5EF4-FFF2-40B4-BE49-F238E27FC236}">
                <a16:creationId xmlns:a16="http://schemas.microsoft.com/office/drawing/2014/main" id="{649B4AFD-C531-F19D-7B09-FC039F659323}"/>
              </a:ext>
            </a:extLst>
          </p:cNvPr>
          <p:cNvPicPr>
            <a:picLocks noChangeAspect="1"/>
          </p:cNvPicPr>
          <p:nvPr/>
        </p:nvPicPr>
        <p:blipFill>
          <a:blip r:embed="rId3"/>
          <a:stretch>
            <a:fillRect/>
          </a:stretch>
        </p:blipFill>
        <p:spPr>
          <a:xfrm>
            <a:off x="1802912" y="3287516"/>
            <a:ext cx="2743220" cy="695330"/>
          </a:xfrm>
          <a:prstGeom prst="rect">
            <a:avLst/>
          </a:prstGeom>
        </p:spPr>
      </p:pic>
      <p:pic>
        <p:nvPicPr>
          <p:cNvPr id="19" name="图片 18">
            <a:extLst>
              <a:ext uri="{FF2B5EF4-FFF2-40B4-BE49-F238E27FC236}">
                <a16:creationId xmlns:a16="http://schemas.microsoft.com/office/drawing/2014/main" id="{23F45F5B-8212-765B-50EF-EFD79F97A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6471" y="1354116"/>
            <a:ext cx="4851464" cy="2015118"/>
          </a:xfrm>
          <a:prstGeom prst="rect">
            <a:avLst/>
          </a:prstGeom>
        </p:spPr>
      </p:pic>
      <p:sp>
        <p:nvSpPr>
          <p:cNvPr id="20" name="文本框 19">
            <a:extLst>
              <a:ext uri="{FF2B5EF4-FFF2-40B4-BE49-F238E27FC236}">
                <a16:creationId xmlns:a16="http://schemas.microsoft.com/office/drawing/2014/main" id="{8F71AEFA-8B02-12A8-F548-8E4816C0A983}"/>
              </a:ext>
            </a:extLst>
          </p:cNvPr>
          <p:cNvSpPr txBox="1"/>
          <p:nvPr/>
        </p:nvSpPr>
        <p:spPr>
          <a:xfrm>
            <a:off x="7037282" y="1205877"/>
            <a:ext cx="4083168" cy="276999"/>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altLang="zh-CN" sz="1200" b="1" dirty="0">
                <a:solidFill>
                  <a:srgbClr val="FFFFFF"/>
                </a:solidFill>
                <a:latin typeface="Arial" panose="020B0604020202020204" pitchFamily="34" charset="0"/>
                <a:ea typeface="黑体" panose="02010609060101010101" pitchFamily="49" charset="-122"/>
              </a:rPr>
              <a:t>Beam spectrum and cavity impedance (CEPC:48 train)</a:t>
            </a:r>
          </a:p>
        </p:txBody>
      </p:sp>
      <p:pic>
        <p:nvPicPr>
          <p:cNvPr id="21" name="图片 20">
            <a:extLst>
              <a:ext uri="{FF2B5EF4-FFF2-40B4-BE49-F238E27FC236}">
                <a16:creationId xmlns:a16="http://schemas.microsoft.com/office/drawing/2014/main" id="{D96B861D-36BA-34AD-EC1D-F82BA20A77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0053" y="3378178"/>
            <a:ext cx="4716600" cy="1996946"/>
          </a:xfrm>
          <a:prstGeom prst="rect">
            <a:avLst/>
          </a:prstGeom>
        </p:spPr>
      </p:pic>
      <p:sp>
        <p:nvSpPr>
          <p:cNvPr id="22" name="文本框 21">
            <a:extLst>
              <a:ext uri="{FF2B5EF4-FFF2-40B4-BE49-F238E27FC236}">
                <a16:creationId xmlns:a16="http://schemas.microsoft.com/office/drawing/2014/main" id="{B40B0DFF-97EB-B64E-0D81-E835DC437363}"/>
              </a:ext>
            </a:extLst>
          </p:cNvPr>
          <p:cNvSpPr txBox="1"/>
          <p:nvPr/>
        </p:nvSpPr>
        <p:spPr>
          <a:xfrm>
            <a:off x="7241700" y="4778350"/>
            <a:ext cx="3674332" cy="276999"/>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altLang="zh-CN" sz="1200" b="1" dirty="0">
                <a:solidFill>
                  <a:srgbClr val="FFFFFF"/>
                </a:solidFill>
                <a:latin typeface="Arial" panose="020B0604020202020204" pitchFamily="34" charset="0"/>
                <a:ea typeface="黑体" panose="02010609060101010101" pitchFamily="49" charset="-122"/>
              </a:rPr>
              <a:t>HOM power spectrum bellow 2 GHz</a:t>
            </a:r>
          </a:p>
        </p:txBody>
      </p:sp>
      <p:sp>
        <p:nvSpPr>
          <p:cNvPr id="23" name="文本框 22">
            <a:extLst>
              <a:ext uri="{FF2B5EF4-FFF2-40B4-BE49-F238E27FC236}">
                <a16:creationId xmlns:a16="http://schemas.microsoft.com/office/drawing/2014/main" id="{B670AF6A-FDFA-DD4D-93D1-15C02E1120D2}"/>
              </a:ext>
            </a:extLst>
          </p:cNvPr>
          <p:cNvSpPr txBox="1"/>
          <p:nvPr/>
        </p:nvSpPr>
        <p:spPr>
          <a:xfrm>
            <a:off x="6891069" y="5503884"/>
            <a:ext cx="4658264" cy="584775"/>
          </a:xfrm>
          <a:prstGeom prst="rect">
            <a:avLst/>
          </a:prstGeom>
          <a:noFill/>
        </p:spPr>
        <p:txBody>
          <a:bodyPr wrap="square" rtlCol="0">
            <a:spAutoFit/>
          </a:bodyPr>
          <a:lstStyle/>
          <a:p>
            <a:pPr marL="342900" indent="-342900" algn="l">
              <a:buSzPct val="60000"/>
              <a:buFont typeface="Wingdings" panose="05000000000000000000" pitchFamily="2" charset="2"/>
              <a:buChar char="l"/>
            </a:pPr>
            <a:r>
              <a:rPr lang="en-US" altLang="zh-CN" sz="1600" dirty="0">
                <a:solidFill>
                  <a:srgbClr val="3781F9"/>
                </a:solidFill>
                <a:latin typeface="Arial" panose="020B0604020202020204" pitchFamily="34" charset="0"/>
                <a:ea typeface="黑体" panose="02010609060101010101" pitchFamily="49" charset="-122"/>
              </a:rPr>
              <a:t>Total HOM power is 1031 W after considering the real fill patterns (kqI~1.94 kW).</a:t>
            </a:r>
          </a:p>
        </p:txBody>
      </p:sp>
      <p:sp>
        <p:nvSpPr>
          <p:cNvPr id="11" name="矩形 10">
            <a:extLst>
              <a:ext uri="{FF2B5EF4-FFF2-40B4-BE49-F238E27FC236}">
                <a16:creationId xmlns:a16="http://schemas.microsoft.com/office/drawing/2014/main" id="{9335B693-16DC-44E3-9206-D64DE4715F02}"/>
              </a:ext>
            </a:extLst>
          </p:cNvPr>
          <p:cNvSpPr/>
          <p:nvPr/>
        </p:nvSpPr>
        <p:spPr>
          <a:xfrm>
            <a:off x="13026" y="5842387"/>
            <a:ext cx="7373370" cy="276999"/>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200" dirty="0" err="1">
                <a:solidFill>
                  <a:schemeClr val="tx1"/>
                </a:solidFill>
                <a:latin typeface="等线" panose="02010600030101010101" pitchFamily="2" charset="-122"/>
                <a:ea typeface="等线" panose="02010600030101010101" pitchFamily="2" charset="-122"/>
                <a:cs typeface="Times New Roman" panose="02020603050405020304" pitchFamily="18" charset="0"/>
              </a:rPr>
              <a:t>Dianjun</a:t>
            </a:r>
            <a:r>
              <a:rPr lang="en-US" altLang="zh-CN" sz="1200" dirty="0">
                <a:solidFill>
                  <a:schemeClr val="tx1"/>
                </a:solidFill>
                <a:latin typeface="等线" panose="02010600030101010101" pitchFamily="2" charset="-122"/>
                <a:ea typeface="等线" panose="02010600030101010101" pitchFamily="2" charset="-122"/>
                <a:cs typeface="Times New Roman" panose="02020603050405020304" pitchFamily="18" charset="0"/>
              </a:rPr>
              <a:t> Gong, </a:t>
            </a:r>
            <a:r>
              <a:rPr lang="en-US" altLang="zh-CN" sz="1200" dirty="0" err="1">
                <a:solidFill>
                  <a:schemeClr val="tx1"/>
                </a:solidFill>
                <a:latin typeface="等线" panose="02010600030101010101" pitchFamily="2" charset="-122"/>
                <a:ea typeface="等线" panose="02010600030101010101" pitchFamily="2" charset="-122"/>
                <a:cs typeface="Times New Roman" panose="02020603050405020304" pitchFamily="18" charset="0"/>
              </a:rPr>
              <a:t>Jie</a:t>
            </a:r>
            <a:r>
              <a:rPr lang="en-US" altLang="zh-CN" sz="1200" dirty="0">
                <a:solidFill>
                  <a:schemeClr val="tx1"/>
                </a:solidFill>
                <a:latin typeface="等线" panose="02010600030101010101" pitchFamily="2" charset="-122"/>
                <a:ea typeface="等线" panose="02010600030101010101" pitchFamily="2" charset="-122"/>
                <a:cs typeface="Times New Roman" panose="02020603050405020304" pitchFamily="18" charset="0"/>
              </a:rPr>
              <a:t> Gao, </a:t>
            </a:r>
            <a:r>
              <a:rPr lang="en-US" altLang="zh-CN" sz="1200" dirty="0" err="1">
                <a:solidFill>
                  <a:schemeClr val="tx1"/>
                </a:solidFill>
                <a:latin typeface="等线" panose="02010600030101010101" pitchFamily="2" charset="-122"/>
                <a:ea typeface="等线" panose="02010600030101010101" pitchFamily="2" charset="-122"/>
                <a:cs typeface="Times New Roman" panose="02020603050405020304" pitchFamily="18" charset="0"/>
              </a:rPr>
              <a:t>Hongjuan</a:t>
            </a:r>
            <a:r>
              <a:rPr lang="en-US" altLang="zh-CN" sz="1200" dirty="0">
                <a:solidFill>
                  <a:schemeClr val="tx1"/>
                </a:solidFill>
                <a:latin typeface="等线" panose="02010600030101010101" pitchFamily="2" charset="-122"/>
                <a:ea typeface="等线" panose="02010600030101010101" pitchFamily="2" charset="-122"/>
                <a:cs typeface="Times New Roman" panose="02020603050405020304" pitchFamily="18" charset="0"/>
              </a:rPr>
              <a:t> Zheng, et al., </a:t>
            </a:r>
            <a:r>
              <a:rPr lang="en-US" altLang="zh-CN" sz="1200" i="1" dirty="0">
                <a:solidFill>
                  <a:schemeClr val="tx1"/>
                </a:solidFill>
                <a:latin typeface="等线" panose="02010600030101010101" pitchFamily="2" charset="-122"/>
                <a:ea typeface="等线" panose="02010600030101010101" pitchFamily="2" charset="-122"/>
                <a:cs typeface="Times New Roman" panose="02020603050405020304" pitchFamily="18" charset="0"/>
              </a:rPr>
              <a:t>Radiation Detection Technology and Methods</a:t>
            </a:r>
            <a:r>
              <a:rPr lang="en-US" altLang="zh-CN" sz="1200" dirty="0">
                <a:solidFill>
                  <a:schemeClr val="tx1"/>
                </a:solidFill>
                <a:latin typeface="等线" panose="02010600030101010101" pitchFamily="2" charset="-122"/>
                <a:ea typeface="等线" panose="02010600030101010101" pitchFamily="2" charset="-122"/>
                <a:cs typeface="Times New Roman" panose="02020603050405020304" pitchFamily="18" charset="0"/>
              </a:rPr>
              <a:t>, 2019, 3(3): 18</a:t>
            </a:r>
          </a:p>
        </p:txBody>
      </p:sp>
    </p:spTree>
    <p:extLst>
      <p:ext uri="{BB962C8B-B14F-4D97-AF65-F5344CB8AC3E}">
        <p14:creationId xmlns:p14="http://schemas.microsoft.com/office/powerpoint/2010/main" val="3738432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7E1F74-F24B-47CC-A4BE-64ADFBABBF51}"/>
              </a:ext>
            </a:extLst>
          </p:cNvPr>
          <p:cNvSpPr>
            <a:spLocks noGrp="1"/>
          </p:cNvSpPr>
          <p:nvPr>
            <p:ph type="title"/>
          </p:nvPr>
        </p:nvSpPr>
        <p:spPr/>
        <p:txBody>
          <a:bodyPr/>
          <a:lstStyle/>
          <a:p>
            <a:r>
              <a:rPr lang="en-US" altLang="zh-CN" sz="3600" dirty="0"/>
              <a:t>Why do SRF cavities need HOM dampers?</a:t>
            </a:r>
            <a:endParaRPr lang="zh-CN" altLang="en-US" sz="3600" dirty="0"/>
          </a:p>
        </p:txBody>
      </p:sp>
      <p:sp>
        <p:nvSpPr>
          <p:cNvPr id="3" name="内容占位符 2">
            <a:extLst>
              <a:ext uri="{FF2B5EF4-FFF2-40B4-BE49-F238E27FC236}">
                <a16:creationId xmlns:a16="http://schemas.microsoft.com/office/drawing/2014/main" id="{D8559885-ED9B-4472-9F8C-FFB1F0CF61BB}"/>
              </a:ext>
            </a:extLst>
          </p:cNvPr>
          <p:cNvSpPr>
            <a:spLocks noGrp="1"/>
          </p:cNvSpPr>
          <p:nvPr>
            <p:ph idx="1"/>
          </p:nvPr>
        </p:nvSpPr>
        <p:spPr/>
        <p:txBody>
          <a:bodyPr>
            <a:normAutofit fontScale="92500"/>
          </a:bodyPr>
          <a:lstStyle/>
          <a:p>
            <a:r>
              <a:rPr lang="en-US" altLang="zh-CN" dirty="0"/>
              <a:t>HOMs cause instabilities</a:t>
            </a:r>
          </a:p>
          <a:p>
            <a:pPr marL="540000">
              <a:buFont typeface="Arial" panose="020B0604020202020204" pitchFamily="34" charset="0"/>
              <a:buChar char="‒"/>
            </a:pPr>
            <a:r>
              <a:rPr lang="en-US" altLang="zh-CN" sz="2400" dirty="0">
                <a:solidFill>
                  <a:srgbClr val="0000FF"/>
                </a:solidFill>
              </a:rPr>
              <a:t>Transverse modes </a:t>
            </a:r>
            <a:r>
              <a:rPr lang="en-US" altLang="zh-CN" sz="2400" dirty="0"/>
              <a:t>can deflect the beam from its reference orbit, causes instable beam motion, transverse emittance growth or even beam loss</a:t>
            </a:r>
          </a:p>
          <a:p>
            <a:pPr marL="540000">
              <a:buFont typeface="Arial" panose="020B0604020202020204" pitchFamily="34" charset="0"/>
              <a:buChar char="‒"/>
            </a:pPr>
            <a:r>
              <a:rPr lang="en-US" altLang="zh-CN" sz="2400" dirty="0">
                <a:solidFill>
                  <a:srgbClr val="0000FF"/>
                </a:solidFill>
              </a:rPr>
              <a:t>Longitudinal modes </a:t>
            </a:r>
            <a:r>
              <a:rPr lang="en-US" altLang="zh-CN" sz="2400" dirty="0"/>
              <a:t>can lead to energy spread, timing/phase errors, causes longitudinal emittance growth or instability</a:t>
            </a:r>
          </a:p>
          <a:p>
            <a:r>
              <a:rPr lang="en-US" altLang="zh-CN" dirty="0"/>
              <a:t>High-current storage rings require heavy HOM damping</a:t>
            </a:r>
          </a:p>
          <a:p>
            <a:pPr marL="540000">
              <a:buFont typeface="Arial" panose="020B0604020202020204" pitchFamily="34" charset="0"/>
              <a:buChar char="‒"/>
            </a:pPr>
            <a:r>
              <a:rPr lang="en-US" altLang="zh-CN" sz="2400" dirty="0"/>
              <a:t>Quality factor (Q) of HOMs damped to the range of </a:t>
            </a:r>
            <a:r>
              <a:rPr lang="en-US" altLang="zh-CN" sz="2400" dirty="0">
                <a:solidFill>
                  <a:srgbClr val="0000FF"/>
                </a:solidFill>
              </a:rPr>
              <a:t>10</a:t>
            </a:r>
            <a:r>
              <a:rPr lang="en-US" altLang="zh-CN" sz="2400" baseline="30000" dirty="0">
                <a:solidFill>
                  <a:srgbClr val="0000FF"/>
                </a:solidFill>
              </a:rPr>
              <a:t>2</a:t>
            </a:r>
            <a:r>
              <a:rPr lang="en-US" altLang="zh-CN" sz="2400" dirty="0">
                <a:solidFill>
                  <a:srgbClr val="0000FF"/>
                </a:solidFill>
              </a:rPr>
              <a:t>~10</a:t>
            </a:r>
            <a:r>
              <a:rPr lang="en-US" altLang="zh-CN" sz="2400" baseline="30000" dirty="0">
                <a:solidFill>
                  <a:srgbClr val="0000FF"/>
                </a:solidFill>
              </a:rPr>
              <a:t>4</a:t>
            </a:r>
          </a:p>
          <a:p>
            <a:pPr marL="540000">
              <a:buFont typeface="Arial" panose="020B0604020202020204" pitchFamily="34" charset="0"/>
              <a:buChar char="‒"/>
            </a:pPr>
            <a:r>
              <a:rPr lang="en-US" altLang="zh-CN" sz="2400" dirty="0"/>
              <a:t>HOM couplers will have to handle </a:t>
            </a:r>
            <a:r>
              <a:rPr lang="en-US" altLang="zh-CN" sz="2400" dirty="0">
                <a:solidFill>
                  <a:srgbClr val="0000FF"/>
                </a:solidFill>
              </a:rPr>
              <a:t>~1 kW </a:t>
            </a:r>
            <a:r>
              <a:rPr lang="en-US" altLang="zh-CN" sz="2400" dirty="0"/>
              <a:t>level power</a:t>
            </a:r>
            <a:endParaRPr lang="en-US" altLang="zh-CN" dirty="0"/>
          </a:p>
          <a:p>
            <a:r>
              <a:rPr lang="en-US" altLang="zh-CN" dirty="0"/>
              <a:t>For SRF cavities</a:t>
            </a:r>
          </a:p>
          <a:p>
            <a:pPr marL="637200" indent="-457200">
              <a:buFont typeface="Arial" panose="020B0604020202020204" pitchFamily="34" charset="0"/>
              <a:buChar char="‒"/>
            </a:pPr>
            <a:r>
              <a:rPr lang="en-US" altLang="zh-CN" sz="2600" dirty="0"/>
              <a:t>HOMs cause additional cryogenic losses</a:t>
            </a:r>
          </a:p>
          <a:p>
            <a:pPr marL="637200" indent="-457200">
              <a:buFont typeface="Arial" panose="020B0604020202020204" pitchFamily="34" charset="0"/>
              <a:buChar char="‒"/>
            </a:pPr>
            <a:r>
              <a:rPr lang="en-US" altLang="zh-CN" sz="2600" dirty="0"/>
              <a:t>Extremely low RF losses of SC cavities makes HOM damping a handicap</a:t>
            </a:r>
          </a:p>
          <a:p>
            <a:endParaRPr lang="zh-CN" altLang="en-US" dirty="0"/>
          </a:p>
        </p:txBody>
      </p:sp>
      <p:sp>
        <p:nvSpPr>
          <p:cNvPr id="4" name="灯片编号占位符 3">
            <a:extLst>
              <a:ext uri="{FF2B5EF4-FFF2-40B4-BE49-F238E27FC236}">
                <a16:creationId xmlns:a16="http://schemas.microsoft.com/office/drawing/2014/main" id="{572C875B-00FF-4365-B8F1-2F55E9AA607A}"/>
              </a:ext>
            </a:extLst>
          </p:cNvPr>
          <p:cNvSpPr>
            <a:spLocks noGrp="1"/>
          </p:cNvSpPr>
          <p:nvPr>
            <p:ph type="sldNum" sz="quarter" idx="12"/>
          </p:nvPr>
        </p:nvSpPr>
        <p:spPr/>
        <p:txBody>
          <a:bodyPr/>
          <a:lstStyle/>
          <a:p>
            <a:fld id="{D5A72B31-0928-4967-9D3E-CC3B7F87A416}" type="slidenum">
              <a:rPr lang="zh-CN" altLang="en-US" smtClean="0"/>
              <a:t>4</a:t>
            </a:fld>
            <a:endParaRPr lang="zh-CN" altLang="en-US"/>
          </a:p>
        </p:txBody>
      </p:sp>
    </p:spTree>
    <p:extLst>
      <p:ext uri="{BB962C8B-B14F-4D97-AF65-F5344CB8AC3E}">
        <p14:creationId xmlns:p14="http://schemas.microsoft.com/office/powerpoint/2010/main" val="2205393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EF70F3-A245-0C1B-7BD5-C472747D790C}"/>
              </a:ext>
            </a:extLst>
          </p:cNvPr>
          <p:cNvSpPr>
            <a:spLocks noGrp="1"/>
          </p:cNvSpPr>
          <p:nvPr>
            <p:ph type="title"/>
          </p:nvPr>
        </p:nvSpPr>
        <p:spPr/>
        <p:txBody>
          <a:bodyPr/>
          <a:lstStyle/>
          <a:p>
            <a:r>
              <a:rPr lang="en-US" altLang="zh-CN" dirty="0"/>
              <a:t>Design considerations</a:t>
            </a:r>
            <a:endParaRPr lang="zh-CN" altLang="en-US" dirty="0"/>
          </a:p>
        </p:txBody>
      </p:sp>
      <p:sp>
        <p:nvSpPr>
          <p:cNvPr id="4" name="灯片编号占位符 3">
            <a:extLst>
              <a:ext uri="{FF2B5EF4-FFF2-40B4-BE49-F238E27FC236}">
                <a16:creationId xmlns:a16="http://schemas.microsoft.com/office/drawing/2014/main" id="{69941EE9-629E-E99D-258D-8C3C9CB4AA48}"/>
              </a:ext>
            </a:extLst>
          </p:cNvPr>
          <p:cNvSpPr>
            <a:spLocks noGrp="1"/>
          </p:cNvSpPr>
          <p:nvPr>
            <p:ph type="sldNum" sz="quarter" idx="12"/>
          </p:nvPr>
        </p:nvSpPr>
        <p:spPr/>
        <p:txBody>
          <a:bodyPr/>
          <a:lstStyle/>
          <a:p>
            <a:fld id="{D5A72B31-0928-4967-9D3E-CC3B7F87A416}" type="slidenum">
              <a:rPr lang="zh-CN" altLang="en-US" smtClean="0"/>
              <a:t>40</a:t>
            </a:fld>
            <a:endParaRPr lang="zh-CN" altLang="en-US"/>
          </a:p>
        </p:txBody>
      </p:sp>
      <p:pic>
        <p:nvPicPr>
          <p:cNvPr id="5" name="图片 4">
            <a:extLst>
              <a:ext uri="{FF2B5EF4-FFF2-40B4-BE49-F238E27FC236}">
                <a16:creationId xmlns:a16="http://schemas.microsoft.com/office/drawing/2014/main" id="{B08FB7A5-6F6B-2CF2-FD98-33381610B9EE}"/>
              </a:ext>
            </a:extLst>
          </p:cNvPr>
          <p:cNvPicPr>
            <a:picLocks noChangeAspect="1"/>
          </p:cNvPicPr>
          <p:nvPr/>
        </p:nvPicPr>
        <p:blipFill>
          <a:blip r:embed="rId2"/>
          <a:stretch>
            <a:fillRect/>
          </a:stretch>
        </p:blipFill>
        <p:spPr>
          <a:xfrm>
            <a:off x="2465452" y="1427265"/>
            <a:ext cx="7387618" cy="3698473"/>
          </a:xfrm>
          <a:prstGeom prst="rect">
            <a:avLst/>
          </a:prstGeom>
        </p:spPr>
      </p:pic>
      <p:sp>
        <p:nvSpPr>
          <p:cNvPr id="6" name="内容占位符 1">
            <a:extLst>
              <a:ext uri="{FF2B5EF4-FFF2-40B4-BE49-F238E27FC236}">
                <a16:creationId xmlns:a16="http://schemas.microsoft.com/office/drawing/2014/main" id="{3AB2347B-FA70-F043-D054-C57B6AA3A08F}"/>
              </a:ext>
            </a:extLst>
          </p:cNvPr>
          <p:cNvSpPr>
            <a:spLocks noGrp="1"/>
          </p:cNvSpPr>
          <p:nvPr>
            <p:ph sz="half" idx="1"/>
          </p:nvPr>
        </p:nvSpPr>
        <p:spPr>
          <a:xfrm>
            <a:off x="67248" y="1718725"/>
            <a:ext cx="2248680" cy="2880000"/>
          </a:xfrm>
          <a:ln>
            <a:solidFill>
              <a:schemeClr val="tx1"/>
            </a:solidFill>
          </a:ln>
        </p:spPr>
        <p:txBody>
          <a:bodyPr>
            <a:noAutofit/>
          </a:bodyPr>
          <a:lstStyle/>
          <a:p>
            <a:pPr marL="0" indent="0">
              <a:spcBef>
                <a:spcPts val="0"/>
              </a:spcBef>
              <a:spcAft>
                <a:spcPts val="1200"/>
              </a:spcAft>
              <a:buNone/>
            </a:pPr>
            <a:r>
              <a:rPr lang="en-US" altLang="zh-CN" sz="2000" dirty="0">
                <a:solidFill>
                  <a:srgbClr val="0000FF"/>
                </a:solidFill>
                <a:ea typeface="宋体" panose="02010600030101010101" pitchFamily="2" charset="-122"/>
              </a:rPr>
              <a:t>Requirements / Specification</a:t>
            </a:r>
          </a:p>
          <a:p>
            <a:pPr marL="180000" indent="-180000">
              <a:buFont typeface="Arial" panose="020B0604020202020204" pitchFamily="34" charset="0"/>
              <a:buChar char="•"/>
            </a:pPr>
            <a:r>
              <a:rPr lang="en-US" altLang="zh-CN" sz="1800" dirty="0"/>
              <a:t>Frequency band</a:t>
            </a:r>
          </a:p>
          <a:p>
            <a:pPr marL="180000" indent="-180000">
              <a:buFont typeface="Arial" panose="020B0604020202020204" pitchFamily="34" charset="0"/>
              <a:buChar char="•"/>
            </a:pPr>
            <a:r>
              <a:rPr lang="en-US" altLang="zh-CN" sz="1800" dirty="0"/>
              <a:t>Impedance threshold</a:t>
            </a:r>
          </a:p>
          <a:p>
            <a:pPr marL="180000" indent="-180000">
              <a:buFont typeface="Arial" panose="020B0604020202020204" pitchFamily="34" charset="0"/>
              <a:buChar char="•"/>
            </a:pPr>
            <a:r>
              <a:rPr lang="en-US" altLang="zh-CN" sz="1800" dirty="0"/>
              <a:t>Maximum Power</a:t>
            </a:r>
          </a:p>
          <a:p>
            <a:pPr marL="180000" indent="-180000">
              <a:buFont typeface="Arial" panose="020B0604020202020204" pitchFamily="34" charset="0"/>
              <a:buChar char="•"/>
            </a:pPr>
            <a:r>
              <a:rPr lang="en-US" altLang="zh-CN" sz="1800" dirty="0"/>
              <a:t>Operation Mode</a:t>
            </a:r>
          </a:p>
          <a:p>
            <a:pPr marL="180000" indent="-180000">
              <a:buFont typeface="Arial" panose="020B0604020202020204" pitchFamily="34" charset="0"/>
              <a:buChar char="•"/>
            </a:pPr>
            <a:r>
              <a:rPr lang="en-US" altLang="zh-CN" sz="1800" dirty="0"/>
              <a:t>Heat Load</a:t>
            </a:r>
          </a:p>
          <a:p>
            <a:pPr marL="141120" indent="0">
              <a:buNone/>
            </a:pPr>
            <a:endParaRPr lang="en-US" altLang="zh-CN" sz="2000" dirty="0">
              <a:ea typeface="宋体" panose="02010600030101010101" pitchFamily="2" charset="-122"/>
            </a:endParaRPr>
          </a:p>
          <a:p>
            <a:endParaRPr lang="en-US" altLang="zh-CN" sz="2000" dirty="0">
              <a:ea typeface="宋体" panose="02010600030101010101" pitchFamily="2" charset="-122"/>
            </a:endParaRPr>
          </a:p>
          <a:p>
            <a:endParaRPr lang="en-US" altLang="zh-CN" sz="2000" dirty="0">
              <a:ea typeface="宋体" panose="02010600030101010101" pitchFamily="2" charset="-122"/>
            </a:endParaRPr>
          </a:p>
        </p:txBody>
      </p:sp>
      <p:sp>
        <p:nvSpPr>
          <p:cNvPr id="7" name="内容占位符 1">
            <a:extLst>
              <a:ext uri="{FF2B5EF4-FFF2-40B4-BE49-F238E27FC236}">
                <a16:creationId xmlns:a16="http://schemas.microsoft.com/office/drawing/2014/main" id="{F42D2358-1D2F-5243-6E0E-CA03C7750D9C}"/>
              </a:ext>
            </a:extLst>
          </p:cNvPr>
          <p:cNvSpPr txBox="1">
            <a:spLocks/>
          </p:cNvSpPr>
          <p:nvPr/>
        </p:nvSpPr>
        <p:spPr>
          <a:xfrm>
            <a:off x="9795560" y="1718725"/>
            <a:ext cx="2357887" cy="3584516"/>
          </a:xfrm>
          <a:prstGeom prst="rect">
            <a:avLst/>
          </a:prstGeom>
          <a:ln>
            <a:solidFill>
              <a:schemeClr val="tx1"/>
            </a:solidFill>
          </a:ln>
        </p:spPr>
        <p:txBody>
          <a:bodyPr>
            <a:normAutofit fontScale="92500"/>
          </a:bodyPr>
          <a:lstStyle>
            <a:lvl1pPr marL="180000" indent="-360000" algn="l" defTabSz="914400" rtl="0" eaLnBrk="1" latinLnBrk="0" hangingPunct="1">
              <a:lnSpc>
                <a:spcPct val="100000"/>
              </a:lnSpc>
              <a:spcBef>
                <a:spcPts val="600"/>
              </a:spcBef>
              <a:buFont typeface="Wingdings" panose="05000000000000000000" pitchFamily="2" charset="2"/>
              <a:buChar char="p"/>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1200"/>
              </a:spcAft>
              <a:buFont typeface="Wingdings" panose="05000000000000000000" pitchFamily="2" charset="2"/>
              <a:buNone/>
            </a:pPr>
            <a:r>
              <a:rPr lang="en-US" altLang="zh-CN" sz="2200" dirty="0">
                <a:solidFill>
                  <a:srgbClr val="0000FF"/>
                </a:solidFill>
              </a:rPr>
              <a:t>Choice</a:t>
            </a:r>
          </a:p>
          <a:p>
            <a:pPr indent="-180000">
              <a:lnSpc>
                <a:spcPct val="120000"/>
              </a:lnSpc>
              <a:buFont typeface="Arial" panose="020B0604020202020204" pitchFamily="34" charset="0"/>
              <a:buChar char="•"/>
              <a:defRPr/>
            </a:pPr>
            <a:r>
              <a:rPr lang="en-US" altLang="zh-CN" sz="1900" dirty="0"/>
              <a:t>Type: HOM coupler, absorber or hybrid</a:t>
            </a:r>
          </a:p>
          <a:p>
            <a:pPr indent="-180000">
              <a:lnSpc>
                <a:spcPct val="120000"/>
              </a:lnSpc>
              <a:buFont typeface="Arial" panose="020B0604020202020204" pitchFamily="34" charset="0"/>
              <a:buChar char="•"/>
              <a:defRPr/>
            </a:pPr>
            <a:r>
              <a:rPr lang="en-US" altLang="zh-CN" sz="1900" dirty="0"/>
              <a:t>Position: On-cell or Beam Pipe</a:t>
            </a:r>
          </a:p>
          <a:p>
            <a:pPr indent="-180000">
              <a:lnSpc>
                <a:spcPct val="120000"/>
              </a:lnSpc>
              <a:buFont typeface="Arial" panose="020B0604020202020204" pitchFamily="34" charset="0"/>
              <a:buChar char="•"/>
              <a:defRPr/>
            </a:pPr>
            <a:r>
              <a:rPr lang="en-US" altLang="zh-CN" sz="1900" dirty="0"/>
              <a:t>Number of Couplers</a:t>
            </a:r>
          </a:p>
          <a:p>
            <a:pPr indent="-180000">
              <a:lnSpc>
                <a:spcPct val="120000"/>
              </a:lnSpc>
              <a:buFont typeface="Arial" panose="020B0604020202020204" pitchFamily="34" charset="0"/>
              <a:buChar char="•"/>
              <a:defRPr/>
            </a:pPr>
            <a:r>
              <a:rPr lang="en-US" altLang="zh-CN" sz="1900" dirty="0"/>
              <a:t>Cooling</a:t>
            </a:r>
          </a:p>
          <a:p>
            <a:pPr indent="-180000">
              <a:lnSpc>
                <a:spcPct val="120000"/>
              </a:lnSpc>
              <a:buFont typeface="Arial" panose="020B0604020202020204" pitchFamily="34" charset="0"/>
              <a:buChar char="•"/>
              <a:defRPr/>
            </a:pPr>
            <a:r>
              <a:rPr lang="en-US" altLang="zh-CN" sz="1900" dirty="0"/>
              <a:t>Position of Loads</a:t>
            </a:r>
          </a:p>
        </p:txBody>
      </p:sp>
      <p:sp>
        <p:nvSpPr>
          <p:cNvPr id="8" name="文本框 7">
            <a:extLst>
              <a:ext uri="{FF2B5EF4-FFF2-40B4-BE49-F238E27FC236}">
                <a16:creationId xmlns:a16="http://schemas.microsoft.com/office/drawing/2014/main" id="{FDA85E74-5B30-5DCF-5FF8-AA2C3182DE9A}"/>
              </a:ext>
            </a:extLst>
          </p:cNvPr>
          <p:cNvSpPr txBox="1"/>
          <p:nvPr/>
        </p:nvSpPr>
        <p:spPr>
          <a:xfrm>
            <a:off x="4468483" y="4414059"/>
            <a:ext cx="920151"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Cavity </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510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D03F2-82BC-9907-EEF4-50355026A531}"/>
              </a:ext>
            </a:extLst>
          </p:cNvPr>
          <p:cNvSpPr>
            <a:spLocks noGrp="1"/>
          </p:cNvSpPr>
          <p:nvPr>
            <p:ph type="title"/>
          </p:nvPr>
        </p:nvSpPr>
        <p:spPr/>
        <p:txBody>
          <a:bodyPr/>
          <a:lstStyle/>
          <a:p>
            <a:r>
              <a:rPr lang="en-US" altLang="zh-CN" dirty="0"/>
              <a:t>A design case: HOM damping for CEPC</a:t>
            </a:r>
            <a:br>
              <a:rPr lang="en-US" altLang="zh-CN" dirty="0"/>
            </a:br>
            <a:endParaRPr lang="zh-CN" altLang="en-US" dirty="0"/>
          </a:p>
        </p:txBody>
      </p:sp>
      <p:sp>
        <p:nvSpPr>
          <p:cNvPr id="4" name="灯片编号占位符 3">
            <a:extLst>
              <a:ext uri="{FF2B5EF4-FFF2-40B4-BE49-F238E27FC236}">
                <a16:creationId xmlns:a16="http://schemas.microsoft.com/office/drawing/2014/main" id="{650071F0-A265-E3FF-5E33-05C3622A9301}"/>
              </a:ext>
            </a:extLst>
          </p:cNvPr>
          <p:cNvSpPr>
            <a:spLocks noGrp="1"/>
          </p:cNvSpPr>
          <p:nvPr>
            <p:ph type="sldNum" sz="quarter" idx="12"/>
          </p:nvPr>
        </p:nvSpPr>
        <p:spPr/>
        <p:txBody>
          <a:bodyPr/>
          <a:lstStyle/>
          <a:p>
            <a:fld id="{D5A72B31-0928-4967-9D3E-CC3B7F87A416}" type="slidenum">
              <a:rPr lang="zh-CN" altLang="en-US" smtClean="0"/>
              <a:t>41</a:t>
            </a:fld>
            <a:endParaRPr lang="zh-CN" altLang="en-US"/>
          </a:p>
        </p:txBody>
      </p:sp>
      <p:pic>
        <p:nvPicPr>
          <p:cNvPr id="15" name="内容占位符 5">
            <a:extLst>
              <a:ext uri="{FF2B5EF4-FFF2-40B4-BE49-F238E27FC236}">
                <a16:creationId xmlns:a16="http://schemas.microsoft.com/office/drawing/2014/main" id="{C94DD355-D46D-4006-9A42-72CC59D786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113" r="8616" b="15928"/>
          <a:stretch/>
        </p:blipFill>
        <p:spPr>
          <a:xfrm rot="226795" flipH="1">
            <a:off x="412299" y="1424404"/>
            <a:ext cx="8071854" cy="4298233"/>
          </a:xfrm>
          <a:prstGeom prst="rect">
            <a:avLst/>
          </a:prstGeom>
        </p:spPr>
      </p:pic>
      <p:pic>
        <p:nvPicPr>
          <p:cNvPr id="16" name="内容占位符 5">
            <a:extLst>
              <a:ext uri="{FF2B5EF4-FFF2-40B4-BE49-F238E27FC236}">
                <a16:creationId xmlns:a16="http://schemas.microsoft.com/office/drawing/2014/main" id="{E3B13470-5175-4049-BF72-A7783315C2A3}"/>
              </a:ext>
            </a:extLst>
          </p:cNvPr>
          <p:cNvPicPr>
            <a:picLocks noGrp="1" noChangeAspect="1"/>
          </p:cNvPicPr>
          <p:nvPr/>
        </p:nvPicPr>
        <p:blipFill rotWithShape="1">
          <a:blip r:embed="rId3" cstate="print">
            <a:extLst>
              <a:ext uri="{BEBA8EAE-BF5A-486C-A8C5-ECC9F3942E4B}">
                <a14:imgProps xmlns:a14="http://schemas.microsoft.com/office/drawing/2010/main">
                  <a14:imgLayer r:embed="rId4">
                    <a14:imgEffect>
                      <a14:backgroundRemoval t="15449" b="75789" l="0" r="92619">
                        <a14:foregroundMark x1="23363" y1="50083" x2="23363" y2="50083"/>
                        <a14:foregroundMark x1="21566" y1="48090" x2="21566" y2="48090"/>
                        <a14:foregroundMark x1="22240" y1="48007" x2="22240" y2="48007"/>
                        <a14:foregroundMark x1="20635" y1="48879" x2="20635" y2="48879"/>
                        <a14:foregroundMark x1="9660" y1="68937" x2="9660" y2="68937"/>
                        <a14:foregroundMark x1="12580" y1="70806" x2="12580" y2="70806"/>
                        <a14:foregroundMark x1="13832" y1="69809" x2="13832" y2="69809"/>
                        <a14:foregroundMark x1="11714" y1="71429" x2="11714" y2="71429"/>
                        <a14:foregroundMark x1="14249" y1="59510" x2="14249" y2="59510"/>
                        <a14:foregroundMark x1="14185" y1="56935" x2="14185" y2="56935"/>
                        <a14:foregroundMark x1="15340" y1="56769" x2="15340" y2="56769"/>
                        <a14:foregroundMark x1="14185" y1="56063" x2="14185" y2="56063"/>
                        <a14:foregroundMark x1="12741" y1="58015" x2="12741" y2="58015"/>
                        <a14:foregroundMark x1="15725" y1="56437" x2="15725" y2="56437"/>
                        <a14:foregroundMark x1="14249" y1="55440" x2="14249" y2="55440"/>
                        <a14:foregroundMark x1="9211" y1="66071" x2="9211" y2="66071"/>
                        <a14:foregroundMark x1="8408" y1="70349" x2="8408" y2="70349"/>
                        <a14:foregroundMark x1="8504" y1="72799" x2="8504" y2="72799"/>
                        <a14:foregroundMark x1="8344" y1="71346" x2="8344" y2="71346"/>
                        <a14:foregroundMark x1="8344" y1="73547" x2="8344" y2="73547"/>
                        <a14:foregroundMark x1="8119" y1="71678" x2="8119" y2="71678"/>
                        <a14:foregroundMark x1="8537" y1="72799" x2="8537" y2="72799"/>
                        <a14:foregroundMark x1="50064" y1="37708" x2="50064" y2="37708"/>
                        <a14:foregroundMark x1="49358" y1="35091" x2="49358" y2="35091"/>
                        <a14:foregroundMark x1="47401" y1="36462" x2="47401" y2="36462"/>
                        <a14:foregroundMark x1="49005" y1="36545" x2="49005" y2="36545"/>
                        <a14:foregroundMark x1="51316" y1="37085" x2="51316" y2="37085"/>
                        <a14:foregroundMark x1="52246" y1="36171" x2="52246" y2="36171"/>
                        <a14:foregroundMark x1="51091" y1="35714" x2="51091" y2="35714"/>
                        <a14:foregroundMark x1="47561" y1="35424" x2="47561" y2="35424"/>
                        <a14:foregroundMark x1="46727" y1="35673" x2="46727" y2="35673"/>
                        <a14:foregroundMark x1="50546" y1="36213" x2="50546" y2="36213"/>
                        <a14:foregroundMark x1="52439" y1="35922" x2="52439" y2="35922"/>
                        <a14:foregroundMark x1="52728" y1="35341" x2="52728" y2="35341"/>
                        <a14:foregroundMark x1="50610" y1="35216" x2="50610" y2="35216"/>
                        <a14:foregroundMark x1="51380" y1="37085" x2="51380" y2="37085"/>
                        <a14:foregroundMark x1="51797" y1="35797" x2="51797" y2="35797"/>
                        <a14:foregroundMark x1="50834" y1="35797" x2="50834" y2="35797"/>
                        <a14:foregroundMark x1="50064" y1="35963" x2="50064" y2="35963"/>
                        <a14:foregroundMark x1="48042" y1="35963" x2="48042" y2="35963"/>
                        <a14:foregroundMark x1="49840" y1="35424" x2="49840" y2="35424"/>
                        <a14:foregroundMark x1="51284" y1="35341" x2="51284" y2="35341"/>
                        <a14:foregroundMark x1="50513" y1="36296" x2="50513" y2="36296"/>
                        <a14:foregroundMark x1="50995" y1="34967" x2="50995" y2="34967"/>
                        <a14:foregroundMark x1="51508" y1="35341" x2="51508" y2="35341"/>
                        <a14:foregroundMark x1="53017" y1="36545" x2="53145" y2="36586"/>
                        <a14:foregroundMark x1="52728" y1="36836" x2="52728" y2="36836"/>
                        <a14:foregroundMark x1="52246" y1="35922" x2="52246" y2="35922"/>
                        <a14:foregroundMark x1="51123" y1="35341" x2="51123" y2="35341"/>
                        <a14:foregroundMark x1="23171" y1="47384" x2="23299" y2="47384"/>
                        <a14:foregroundMark x1="24166" y1="49086" x2="24166" y2="49086"/>
                        <a14:foregroundMark x1="24743" y1="49709" x2="24743" y2="49709"/>
                        <a14:foregroundMark x1="25032" y1="49460" x2="25032" y2="49460"/>
                        <a14:foregroundMark x1="25513" y1="50374" x2="25513" y2="50374"/>
                        <a14:foregroundMark x1="25513" y1="49460" x2="25513" y2="49460"/>
                        <a14:foregroundMark x1="25193" y1="48879" x2="25193" y2="48879"/>
                        <a14:foregroundMark x1="25481" y1="50083" x2="25481" y2="50083"/>
                        <a14:foregroundMark x1="25481" y1="48837" x2="25481" y2="48837"/>
                        <a14:foregroundMark x1="71438" y1="22176" x2="71438" y2="22176"/>
                        <a14:foregroundMark x1="74872" y1="24668" x2="74872" y2="24668"/>
                        <a14:foregroundMark x1="74519" y1="24086" x2="74519" y2="24086"/>
                        <a14:foregroundMark x1="74101" y1="24045" x2="74101" y2="24045"/>
                        <a14:foregroundMark x1="75770" y1="23422" x2="75770" y2="23422"/>
                        <a14:foregroundMark x1="78659" y1="24875" x2="78659" y2="24875"/>
                        <a14:foregroundMark x1="84018" y1="24875" x2="84018" y2="24875"/>
                        <a14:foregroundMark x1="83601" y1="24419" x2="83601" y2="24419"/>
                        <a14:foregroundMark x1="88832" y1="30274" x2="88832" y2="30274"/>
                        <a14:foregroundMark x1="89313" y1="33638" x2="89313" y2="33638"/>
                        <a14:foregroundMark x1="86008" y1="29111" x2="90244" y2="37708"/>
                        <a14:foregroundMark x1="88832" y1="31146" x2="88832" y2="31146"/>
                        <a14:foregroundMark x1="86906" y1="36171" x2="86906" y2="36171"/>
                        <a14:foregroundMark x1="87452" y1="38164" x2="87452" y2="38164"/>
                        <a14:foregroundMark x1="89827" y1="31395" x2="89827" y2="31395"/>
                        <a14:foregroundMark x1="89859" y1="34385" x2="89859" y2="34385"/>
                        <a14:foregroundMark x1="90019" y1="31105" x2="90019" y2="31105"/>
                        <a14:foregroundMark x1="89730" y1="28904" x2="89730" y2="28904"/>
                        <a14:foregroundMark x1="88415" y1="26537" x2="88415" y2="26537"/>
                        <a14:foregroundMark x1="88703" y1="23962" x2="88703" y2="23962"/>
                        <a14:foregroundMark x1="82959" y1="23547" x2="82959" y2="23547"/>
                        <a14:foregroundMark x1="82959" y1="23547" x2="82959" y2="23547"/>
                        <a14:foregroundMark x1="82189" y1="23920" x2="82189" y2="23920"/>
                        <a14:foregroundMark x1="84692" y1="25789" x2="84692" y2="25789"/>
                        <a14:foregroundMark x1="85270" y1="27159" x2="85270" y2="27159"/>
                        <a14:foregroundMark x1="85366" y1="26495" x2="85366" y2="26495"/>
                        <a14:foregroundMark x1="85366" y1="25872" x2="85366" y2="25872"/>
                        <a14:foregroundMark x1="85815" y1="27243" x2="85815" y2="27243"/>
                        <a14:foregroundMark x1="77792" y1="24211" x2="77792" y2="24211"/>
                        <a14:foregroundMark x1="77953" y1="24875" x2="77953" y2="24875"/>
                        <a14:foregroundMark x1="78177" y1="24502" x2="78177" y2="24502"/>
                        <a14:foregroundMark x1="77856" y1="23837" x2="77856" y2="23837"/>
                        <a14:foregroundMark x1="76797" y1="23339" x2="76797" y2="23339"/>
                        <a14:foregroundMark x1="76605" y1="23422" x2="76605" y2="23422"/>
                        <a14:foregroundMark x1="10430" y1="67483" x2="10430" y2="67483"/>
                        <a14:foregroundMark x1="10141" y1="69103" x2="10141" y2="69103"/>
                        <a14:foregroundMark x1="73716" y1="26370" x2="73716" y2="26370"/>
                        <a14:foregroundMark x1="81226" y1="24875" x2="81226" y2="24875"/>
                        <a14:foregroundMark x1="80552" y1="25249" x2="80552" y2="25249"/>
                        <a14:foregroundMark x1="79685" y1="25623" x2="79685" y2="25623"/>
                      </a14:backgroundRemoval>
                    </a14:imgEffect>
                  </a14:imgLayer>
                </a14:imgProps>
              </a:ext>
              <a:ext uri="{28A0092B-C50C-407E-A947-70E740481C1C}">
                <a14:useLocalDpi xmlns:a14="http://schemas.microsoft.com/office/drawing/2010/main" val="0"/>
              </a:ext>
            </a:extLst>
          </a:blip>
          <a:srcRect l="7466" t="22629" r="9765" b="26329"/>
          <a:stretch/>
        </p:blipFill>
        <p:spPr>
          <a:xfrm>
            <a:off x="3724189" y="2183267"/>
            <a:ext cx="8366720" cy="3986826"/>
          </a:xfrm>
          <a:prstGeom prst="rect">
            <a:avLst/>
          </a:prstGeom>
        </p:spPr>
      </p:pic>
      <p:sp>
        <p:nvSpPr>
          <p:cNvPr id="17" name="文本框 16">
            <a:extLst>
              <a:ext uri="{FF2B5EF4-FFF2-40B4-BE49-F238E27FC236}">
                <a16:creationId xmlns:a16="http://schemas.microsoft.com/office/drawing/2014/main" id="{29AB0500-E6F4-471A-86DB-14061A8B71CF}"/>
              </a:ext>
            </a:extLst>
          </p:cNvPr>
          <p:cNvSpPr txBox="1"/>
          <p:nvPr/>
        </p:nvSpPr>
        <p:spPr>
          <a:xfrm rot="20275053">
            <a:off x="1754038" y="2136941"/>
            <a:ext cx="3669102"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CEPC 650MHz cavity string</a:t>
            </a:r>
            <a:endParaRPr lang="zh-CN" altLang="en-US"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4A303595-A5B5-8F88-D373-104083445AA7}"/>
              </a:ext>
            </a:extLst>
          </p:cNvPr>
          <p:cNvSpPr txBox="1"/>
          <p:nvPr/>
        </p:nvSpPr>
        <p:spPr>
          <a:xfrm>
            <a:off x="9552317" y="5799361"/>
            <a:ext cx="2587924" cy="338554"/>
          </a:xfrm>
          <a:prstGeom prst="rect">
            <a:avLst/>
          </a:prstGeom>
          <a:noFill/>
        </p:spPr>
        <p:txBody>
          <a:bodyPr wrap="square" rtlCol="0">
            <a:spAutoFit/>
          </a:bodyPr>
          <a:lstStyle/>
          <a:p>
            <a:r>
              <a:rPr lang="en-US" altLang="zh-CN" sz="1600" dirty="0" err="1">
                <a:latin typeface="等线" panose="02010600030101010101" pitchFamily="2" charset="-122"/>
                <a:ea typeface="等线" panose="02010600030101010101" pitchFamily="2" charset="-122"/>
                <a:cs typeface="Arial" panose="020B0604020202020204" pitchFamily="34" charset="0"/>
              </a:rPr>
              <a:t>Jiyuan</a:t>
            </a:r>
            <a:r>
              <a:rPr lang="en-US" altLang="zh-CN" sz="1600" dirty="0">
                <a:latin typeface="等线" panose="02010600030101010101" pitchFamily="2" charset="-122"/>
                <a:ea typeface="等线" panose="02010600030101010101" pitchFamily="2" charset="-122"/>
                <a:cs typeface="Arial" panose="020B0604020202020204" pitchFamily="34" charset="0"/>
              </a:rPr>
              <a:t> Zhai, eeFACT2025</a:t>
            </a:r>
            <a:endParaRPr lang="zh-CN" altLang="en-US" sz="1600" dirty="0">
              <a:latin typeface="等线" panose="02010600030101010101" pitchFamily="2" charset="-122"/>
              <a:ea typeface="等线" panose="02010600030101010101" pitchFamily="2" charset="-122"/>
              <a:cs typeface="Arial" panose="020B0604020202020204" pitchFamily="34" charset="0"/>
            </a:endParaRPr>
          </a:p>
        </p:txBody>
      </p:sp>
      <p:cxnSp>
        <p:nvCxnSpPr>
          <p:cNvPr id="20" name="直接箭头连接符 19">
            <a:extLst>
              <a:ext uri="{FF2B5EF4-FFF2-40B4-BE49-F238E27FC236}">
                <a16:creationId xmlns:a16="http://schemas.microsoft.com/office/drawing/2014/main" id="{E13C630E-2393-4E4C-2178-957DE74C731B}"/>
              </a:ext>
            </a:extLst>
          </p:cNvPr>
          <p:cNvCxnSpPr>
            <a:cxnSpLocks/>
          </p:cNvCxnSpPr>
          <p:nvPr/>
        </p:nvCxnSpPr>
        <p:spPr>
          <a:xfrm>
            <a:off x="810883" y="4658264"/>
            <a:ext cx="69011" cy="34505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9723EBDF-E487-7ADF-8D75-3F8C23443F6D}"/>
              </a:ext>
            </a:extLst>
          </p:cNvPr>
          <p:cNvSpPr txBox="1"/>
          <p:nvPr/>
        </p:nvSpPr>
        <p:spPr>
          <a:xfrm rot="20275053">
            <a:off x="5279" y="4258418"/>
            <a:ext cx="1748848" cy="369332"/>
          </a:xfrm>
          <a:prstGeom prst="rect">
            <a:avLst/>
          </a:prstGeom>
          <a:noFill/>
        </p:spPr>
        <p:txBody>
          <a:bodyPr wrap="square" rtlCol="0">
            <a:spAutoFit/>
          </a:bodyPr>
          <a:lstStyle/>
          <a:p>
            <a:pPr algn="ctr"/>
            <a:r>
              <a:rPr lang="en-US" altLang="zh-CN" dirty="0">
                <a:solidFill>
                  <a:srgbClr val="0000FF"/>
                </a:solidFill>
                <a:latin typeface="Arial" panose="020B0604020202020204" pitchFamily="34" charset="0"/>
                <a:cs typeface="Arial" panose="020B0604020202020204" pitchFamily="34" charset="0"/>
              </a:rPr>
              <a:t>HOM absorber</a:t>
            </a:r>
            <a:endParaRPr lang="zh-CN" altLang="en-US" dirty="0">
              <a:solidFill>
                <a:srgbClr val="0000FF"/>
              </a:solidFill>
              <a:latin typeface="Arial" panose="020B0604020202020204" pitchFamily="34" charset="0"/>
              <a:cs typeface="Arial" panose="020B0604020202020204" pitchFamily="34" charset="0"/>
            </a:endParaRPr>
          </a:p>
        </p:txBody>
      </p:sp>
      <p:cxnSp>
        <p:nvCxnSpPr>
          <p:cNvPr id="25" name="直接箭头连接符 24">
            <a:extLst>
              <a:ext uri="{FF2B5EF4-FFF2-40B4-BE49-F238E27FC236}">
                <a16:creationId xmlns:a16="http://schemas.microsoft.com/office/drawing/2014/main" id="{A07B4510-9C34-6DCD-3BFF-D455C0341AD3}"/>
              </a:ext>
            </a:extLst>
          </p:cNvPr>
          <p:cNvCxnSpPr>
            <a:cxnSpLocks/>
          </p:cNvCxnSpPr>
          <p:nvPr/>
        </p:nvCxnSpPr>
        <p:spPr>
          <a:xfrm>
            <a:off x="7932532" y="1878045"/>
            <a:ext cx="69011" cy="34505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80CE680-0810-077C-B22C-388EDE5B3E37}"/>
              </a:ext>
            </a:extLst>
          </p:cNvPr>
          <p:cNvSpPr txBox="1"/>
          <p:nvPr/>
        </p:nvSpPr>
        <p:spPr>
          <a:xfrm rot="20275053">
            <a:off x="7126928" y="1478199"/>
            <a:ext cx="1748848" cy="369332"/>
          </a:xfrm>
          <a:prstGeom prst="rect">
            <a:avLst/>
          </a:prstGeom>
          <a:noFill/>
        </p:spPr>
        <p:txBody>
          <a:bodyPr wrap="square" rtlCol="0">
            <a:spAutoFit/>
          </a:bodyPr>
          <a:lstStyle/>
          <a:p>
            <a:pPr algn="ctr"/>
            <a:r>
              <a:rPr lang="en-US" altLang="zh-CN" dirty="0">
                <a:solidFill>
                  <a:srgbClr val="0000FF"/>
                </a:solidFill>
                <a:latin typeface="Arial" panose="020B0604020202020204" pitchFamily="34" charset="0"/>
                <a:cs typeface="Arial" panose="020B0604020202020204" pitchFamily="34" charset="0"/>
              </a:rPr>
              <a:t>HOM absorber</a:t>
            </a:r>
            <a:endParaRPr lang="zh-CN" altLang="en-US" dirty="0">
              <a:solidFill>
                <a:srgbClr val="0000FF"/>
              </a:solidFill>
              <a:latin typeface="Arial" panose="020B0604020202020204" pitchFamily="34" charset="0"/>
              <a:cs typeface="Arial" panose="020B0604020202020204" pitchFamily="34" charset="0"/>
            </a:endParaRPr>
          </a:p>
        </p:txBody>
      </p:sp>
      <p:cxnSp>
        <p:nvCxnSpPr>
          <p:cNvPr id="27" name="直接箭头连接符 26">
            <a:extLst>
              <a:ext uri="{FF2B5EF4-FFF2-40B4-BE49-F238E27FC236}">
                <a16:creationId xmlns:a16="http://schemas.microsoft.com/office/drawing/2014/main" id="{6324E9B4-06E7-CF1B-7434-BD50395B72A2}"/>
              </a:ext>
            </a:extLst>
          </p:cNvPr>
          <p:cNvCxnSpPr>
            <a:cxnSpLocks/>
          </p:cNvCxnSpPr>
          <p:nvPr/>
        </p:nvCxnSpPr>
        <p:spPr>
          <a:xfrm flipH="1" flipV="1">
            <a:off x="2678298" y="4830792"/>
            <a:ext cx="127000" cy="221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0E6A8725-10DB-DFBB-F3EF-440697165D34}"/>
              </a:ext>
            </a:extLst>
          </p:cNvPr>
          <p:cNvCxnSpPr>
            <a:cxnSpLocks/>
          </p:cNvCxnSpPr>
          <p:nvPr/>
        </p:nvCxnSpPr>
        <p:spPr>
          <a:xfrm flipH="1" flipV="1">
            <a:off x="3612020" y="4412411"/>
            <a:ext cx="127000" cy="221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FF60E992-777C-EA85-5A4D-6AB5453DD93E}"/>
              </a:ext>
            </a:extLst>
          </p:cNvPr>
          <p:cNvCxnSpPr>
            <a:cxnSpLocks/>
          </p:cNvCxnSpPr>
          <p:nvPr/>
        </p:nvCxnSpPr>
        <p:spPr>
          <a:xfrm flipH="1" flipV="1">
            <a:off x="4557387" y="3981251"/>
            <a:ext cx="127000" cy="221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2CC26E8A-881A-3956-828E-5556BC68BCAF}"/>
              </a:ext>
            </a:extLst>
          </p:cNvPr>
          <p:cNvCxnSpPr>
            <a:cxnSpLocks/>
          </p:cNvCxnSpPr>
          <p:nvPr/>
        </p:nvCxnSpPr>
        <p:spPr>
          <a:xfrm flipH="1" flipV="1">
            <a:off x="5491915" y="3644821"/>
            <a:ext cx="127000" cy="221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54EC2D39-B5DC-5D05-4B81-36736FE70747}"/>
              </a:ext>
            </a:extLst>
          </p:cNvPr>
          <p:cNvCxnSpPr>
            <a:cxnSpLocks/>
          </p:cNvCxnSpPr>
          <p:nvPr/>
        </p:nvCxnSpPr>
        <p:spPr>
          <a:xfrm flipH="1" flipV="1">
            <a:off x="6466700" y="3262384"/>
            <a:ext cx="127000" cy="221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BE9302F6-F7AB-255F-6D79-970EE0E9444B}"/>
              </a:ext>
            </a:extLst>
          </p:cNvPr>
          <p:cNvCxnSpPr>
            <a:cxnSpLocks/>
          </p:cNvCxnSpPr>
          <p:nvPr/>
        </p:nvCxnSpPr>
        <p:spPr>
          <a:xfrm flipH="1" flipV="1">
            <a:off x="7383975" y="2885178"/>
            <a:ext cx="127000" cy="221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3F2F8DBB-FFB4-19EF-4130-151BB144591D}"/>
              </a:ext>
            </a:extLst>
          </p:cNvPr>
          <p:cNvSpPr txBox="1"/>
          <p:nvPr/>
        </p:nvSpPr>
        <p:spPr>
          <a:xfrm rot="20275053">
            <a:off x="2114981" y="4969559"/>
            <a:ext cx="1748848" cy="369332"/>
          </a:xfrm>
          <a:prstGeom prst="rect">
            <a:avLst/>
          </a:prstGeom>
          <a:noFill/>
        </p:spPr>
        <p:txBody>
          <a:bodyPr wrap="square" rtlCol="0">
            <a:spAutoFit/>
          </a:bodyPr>
          <a:lstStyle/>
          <a:p>
            <a:pPr algn="ctr"/>
            <a:r>
              <a:rPr lang="en-US" altLang="zh-CN" dirty="0">
                <a:solidFill>
                  <a:srgbClr val="FF0000"/>
                </a:solidFill>
                <a:latin typeface="Arial" panose="020B0604020202020204" pitchFamily="34" charset="0"/>
                <a:cs typeface="Arial" panose="020B0604020202020204" pitchFamily="34" charset="0"/>
              </a:rPr>
              <a:t>HOM coupler</a:t>
            </a:r>
            <a:endParaRPr lang="zh-CN" altLang="en-US" dirty="0">
              <a:solidFill>
                <a:srgbClr val="FF0000"/>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6BC944A9-F58A-4CB6-9F80-B984675FAAA1}"/>
              </a:ext>
            </a:extLst>
          </p:cNvPr>
          <p:cNvSpPr txBox="1"/>
          <p:nvPr/>
        </p:nvSpPr>
        <p:spPr>
          <a:xfrm>
            <a:off x="155199" y="1460805"/>
            <a:ext cx="3327982" cy="46166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zh-CN" sz="2400" dirty="0"/>
              <a:t>Hybrid damping scheme</a:t>
            </a:r>
            <a:endParaRPr lang="zh-CN" altLang="en-US" sz="2400" dirty="0"/>
          </a:p>
        </p:txBody>
      </p:sp>
    </p:spTree>
    <p:extLst>
      <p:ext uri="{BB962C8B-B14F-4D97-AF65-F5344CB8AC3E}">
        <p14:creationId xmlns:p14="http://schemas.microsoft.com/office/powerpoint/2010/main" val="3166837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AF354-1576-F59C-80F0-E75ED970E0BD}"/>
              </a:ext>
            </a:extLst>
          </p:cNvPr>
          <p:cNvSpPr>
            <a:spLocks noGrp="1"/>
          </p:cNvSpPr>
          <p:nvPr>
            <p:ph type="title"/>
          </p:nvPr>
        </p:nvSpPr>
        <p:spPr/>
        <p:txBody>
          <a:bodyPr/>
          <a:lstStyle/>
          <a:p>
            <a:r>
              <a:rPr lang="en-US" altLang="zh-CN" dirty="0"/>
              <a:t>Cavity Spectrum and Power</a:t>
            </a:r>
            <a:endParaRPr lang="zh-CN" altLang="en-US" dirty="0"/>
          </a:p>
        </p:txBody>
      </p:sp>
      <p:sp>
        <p:nvSpPr>
          <p:cNvPr id="4" name="灯片编号占位符 3">
            <a:extLst>
              <a:ext uri="{FF2B5EF4-FFF2-40B4-BE49-F238E27FC236}">
                <a16:creationId xmlns:a16="http://schemas.microsoft.com/office/drawing/2014/main" id="{003E7E63-F5F8-CF74-CAFD-373561131A80}"/>
              </a:ext>
            </a:extLst>
          </p:cNvPr>
          <p:cNvSpPr>
            <a:spLocks noGrp="1"/>
          </p:cNvSpPr>
          <p:nvPr>
            <p:ph type="sldNum" sz="quarter" idx="12"/>
          </p:nvPr>
        </p:nvSpPr>
        <p:spPr/>
        <p:txBody>
          <a:bodyPr/>
          <a:lstStyle/>
          <a:p>
            <a:fld id="{D5A72B31-0928-4967-9D3E-CC3B7F87A416}" type="slidenum">
              <a:rPr lang="zh-CN" altLang="en-US" smtClean="0"/>
              <a:t>42</a:t>
            </a:fld>
            <a:endParaRPr lang="zh-CN" altLang="en-US"/>
          </a:p>
        </p:txBody>
      </p:sp>
      <p:pic>
        <p:nvPicPr>
          <p:cNvPr id="5" name="图片 4">
            <a:extLst>
              <a:ext uri="{FF2B5EF4-FFF2-40B4-BE49-F238E27FC236}">
                <a16:creationId xmlns:a16="http://schemas.microsoft.com/office/drawing/2014/main" id="{38AF9D3A-436A-0C98-FA5C-6D363B5A07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5667" y="1235466"/>
            <a:ext cx="4810539" cy="3472070"/>
          </a:xfrm>
          <a:prstGeom prst="rect">
            <a:avLst/>
          </a:prstGeom>
          <a:ln>
            <a:solidFill>
              <a:schemeClr val="bg1">
                <a:lumMod val="25000"/>
              </a:schemeClr>
            </a:solidFill>
          </a:ln>
        </p:spPr>
      </p:pic>
      <p:pic>
        <p:nvPicPr>
          <p:cNvPr id="6" name="图片 5">
            <a:extLst>
              <a:ext uri="{FF2B5EF4-FFF2-40B4-BE49-F238E27FC236}">
                <a16:creationId xmlns:a16="http://schemas.microsoft.com/office/drawing/2014/main" id="{6FA57311-ECE5-3CB4-DABE-4A4C2A3A5C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840" y="1233536"/>
            <a:ext cx="4335725" cy="3474000"/>
          </a:xfrm>
          <a:prstGeom prst="rect">
            <a:avLst/>
          </a:prstGeom>
        </p:spPr>
      </p:pic>
      <p:sp>
        <p:nvSpPr>
          <p:cNvPr id="7" name="TextBox 8">
            <a:extLst>
              <a:ext uri="{FF2B5EF4-FFF2-40B4-BE49-F238E27FC236}">
                <a16:creationId xmlns:a16="http://schemas.microsoft.com/office/drawing/2014/main" id="{82D7709A-33D1-56B3-D2EF-CABA90CB3154}"/>
              </a:ext>
            </a:extLst>
          </p:cNvPr>
          <p:cNvSpPr txBox="1"/>
          <p:nvPr/>
        </p:nvSpPr>
        <p:spPr>
          <a:xfrm>
            <a:off x="655608" y="4745398"/>
            <a:ext cx="5129841" cy="1015663"/>
          </a:xfrm>
          <a:prstGeom prst="rect">
            <a:avLst/>
          </a:prstGeom>
          <a:noFill/>
        </p:spPr>
        <p:txBody>
          <a:bodyPr wrap="square" rtlCol="0">
            <a:spAutoFit/>
          </a:bodyPr>
          <a:lstStyle/>
          <a:p>
            <a:pPr marL="342900" indent="-342900" defTabSz="457200">
              <a:buSzPct val="60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Dangerous monopole: around 1200 MHz</a:t>
            </a:r>
          </a:p>
          <a:p>
            <a:pPr marL="342900" indent="-342900" defTabSz="457200">
              <a:buSzPct val="60000"/>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Dangerous dipole: 800 MHz ~ 900 MHz, 1200 MHz</a:t>
            </a:r>
          </a:p>
        </p:txBody>
      </p:sp>
      <p:sp>
        <p:nvSpPr>
          <p:cNvPr id="8" name="TextBox 15">
            <a:extLst>
              <a:ext uri="{FF2B5EF4-FFF2-40B4-BE49-F238E27FC236}">
                <a16:creationId xmlns:a16="http://schemas.microsoft.com/office/drawing/2014/main" id="{D647400E-C445-6D29-CBE7-5683C24D89C1}"/>
              </a:ext>
            </a:extLst>
          </p:cNvPr>
          <p:cNvSpPr txBox="1"/>
          <p:nvPr/>
        </p:nvSpPr>
        <p:spPr>
          <a:xfrm>
            <a:off x="6301061" y="4745398"/>
            <a:ext cx="4858018" cy="1015663"/>
          </a:xfrm>
          <a:prstGeom prst="rect">
            <a:avLst/>
          </a:prstGeom>
          <a:noFill/>
        </p:spPr>
        <p:txBody>
          <a:bodyPr wrap="square" rtlCol="0">
            <a:spAutoFit/>
          </a:bodyPr>
          <a:lstStyle/>
          <a:p>
            <a:pPr marL="342900" indent="-342900" defTabSz="457200">
              <a:buSzPct val="60000"/>
              <a:buFont typeface="Wingdings" panose="05000000000000000000" pitchFamily="2" charset="2"/>
              <a:buChar char="l"/>
            </a:pPr>
            <a:r>
              <a:rPr lang="en-US" altLang="zh-CN" sz="2000" dirty="0">
                <a:latin typeface="Arial" panose="020B0604020202020204" pitchFamily="34" charset="0"/>
                <a:ea typeface="微软雅黑" pitchFamily="34" charset="-122"/>
                <a:cs typeface="Arial" panose="020B0604020202020204" pitchFamily="34" charset="0"/>
              </a:rPr>
              <a:t>HOM</a:t>
            </a:r>
            <a:r>
              <a:rPr lang="zh-CN" altLang="en-US" sz="2000" dirty="0">
                <a:latin typeface="Arial" panose="020B0604020202020204" pitchFamily="34" charset="0"/>
                <a:ea typeface="微软雅黑" pitchFamily="34" charset="-122"/>
                <a:cs typeface="Arial" panose="020B0604020202020204" pitchFamily="34" charset="0"/>
              </a:rPr>
              <a:t> </a:t>
            </a:r>
            <a:r>
              <a:rPr lang="en-US" altLang="zh-CN" sz="2000" dirty="0">
                <a:latin typeface="Arial" panose="020B0604020202020204" pitchFamily="34" charset="0"/>
                <a:ea typeface="微软雅黑" pitchFamily="34" charset="-122"/>
                <a:cs typeface="Arial" panose="020B0604020202020204" pitchFamily="34" charset="0"/>
              </a:rPr>
              <a:t>coupler:  800~1400 MHz</a:t>
            </a:r>
            <a:endParaRPr lang="zh-CN" altLang="en-US" sz="2000" dirty="0">
              <a:latin typeface="Arial" panose="020B0604020202020204" pitchFamily="34" charset="0"/>
              <a:ea typeface="微软雅黑" pitchFamily="34" charset="-122"/>
              <a:cs typeface="Arial" panose="020B0604020202020204" pitchFamily="34" charset="0"/>
            </a:endParaRPr>
          </a:p>
          <a:p>
            <a:pPr marL="342900" indent="-342900" defTabSz="457200">
              <a:buSzPct val="60000"/>
              <a:buFont typeface="Wingdings" panose="05000000000000000000" pitchFamily="2" charset="2"/>
              <a:buChar char="l"/>
            </a:pPr>
            <a:r>
              <a:rPr lang="en-US" altLang="zh-CN" sz="2000" dirty="0">
                <a:latin typeface="Arial" panose="020B0604020202020204" pitchFamily="34" charset="0"/>
                <a:ea typeface="微软雅黑" pitchFamily="34" charset="-122"/>
                <a:cs typeface="Arial" panose="020B0604020202020204" pitchFamily="34" charset="0"/>
              </a:rPr>
              <a:t>HOM absorber operating frequency: 1.4 ~ 20 GHz</a:t>
            </a:r>
            <a:endParaRPr lang="zh-CN" altLang="en-US" sz="2000" dirty="0">
              <a:latin typeface="Arial" panose="020B0604020202020204" pitchFamily="34" charset="0"/>
              <a:ea typeface="微软雅黑" pitchFamily="34" charset="-122"/>
              <a:cs typeface="Arial" panose="020B0604020202020204" pitchFamily="34" charset="0"/>
            </a:endParaRPr>
          </a:p>
        </p:txBody>
      </p:sp>
      <p:sp>
        <p:nvSpPr>
          <p:cNvPr id="9" name="矩形 8">
            <a:extLst>
              <a:ext uri="{FF2B5EF4-FFF2-40B4-BE49-F238E27FC236}">
                <a16:creationId xmlns:a16="http://schemas.microsoft.com/office/drawing/2014/main" id="{25958A51-815B-A636-4023-44EF576B3D41}"/>
              </a:ext>
            </a:extLst>
          </p:cNvPr>
          <p:cNvSpPr/>
          <p:nvPr/>
        </p:nvSpPr>
        <p:spPr>
          <a:xfrm>
            <a:off x="4836544" y="5873657"/>
            <a:ext cx="7373370" cy="30777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Hongjuan Zheng*, et al., </a:t>
            </a:r>
            <a:r>
              <a:rPr lang="en-US" altLang="zh-CN" sz="1400" i="1" dirty="0">
                <a:solidFill>
                  <a:schemeClr val="tx1"/>
                </a:solidFill>
                <a:latin typeface="等线" panose="02010600030101010101" pitchFamily="2" charset="-122"/>
                <a:ea typeface="等线" panose="02010600030101010101" pitchFamily="2" charset="-122"/>
                <a:cs typeface="Times New Roman" panose="02020603050405020304" pitchFamily="18" charset="0"/>
              </a:rPr>
              <a:t>Nuclear Inst. and Methods in Physics Research, A</a:t>
            </a:r>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 951, 163094 (2020).</a:t>
            </a:r>
          </a:p>
        </p:txBody>
      </p:sp>
      <p:pic>
        <p:nvPicPr>
          <p:cNvPr id="10" name="图片 9">
            <a:extLst>
              <a:ext uri="{FF2B5EF4-FFF2-40B4-BE49-F238E27FC236}">
                <a16:creationId xmlns:a16="http://schemas.microsoft.com/office/drawing/2014/main" id="{452230A3-816C-1666-7C83-E0CA2861EB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62" r="19687"/>
          <a:stretch/>
        </p:blipFill>
        <p:spPr>
          <a:xfrm>
            <a:off x="10804826" y="29850"/>
            <a:ext cx="1272155" cy="1061973"/>
          </a:xfrm>
          <a:prstGeom prst="rect">
            <a:avLst/>
          </a:prstGeom>
        </p:spPr>
      </p:pic>
    </p:spTree>
    <p:extLst>
      <p:ext uri="{BB962C8B-B14F-4D97-AF65-F5344CB8AC3E}">
        <p14:creationId xmlns:p14="http://schemas.microsoft.com/office/powerpoint/2010/main" val="1401819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C9ACFC-1506-AEA8-E0D7-FCBC15A7BF0D}"/>
              </a:ext>
            </a:extLst>
          </p:cNvPr>
          <p:cNvSpPr>
            <a:spLocks noGrp="1"/>
          </p:cNvSpPr>
          <p:nvPr>
            <p:ph type="title"/>
          </p:nvPr>
        </p:nvSpPr>
        <p:spPr/>
        <p:txBody>
          <a:bodyPr/>
          <a:lstStyle/>
          <a:p>
            <a:r>
              <a:rPr lang="en-US" altLang="zh-CN" dirty="0"/>
              <a:t>HOM coupler design </a:t>
            </a:r>
            <a:endParaRPr lang="zh-CN" altLang="en-US" dirty="0"/>
          </a:p>
        </p:txBody>
      </p:sp>
      <p:sp>
        <p:nvSpPr>
          <p:cNvPr id="3" name="内容占位符 2">
            <a:extLst>
              <a:ext uri="{FF2B5EF4-FFF2-40B4-BE49-F238E27FC236}">
                <a16:creationId xmlns:a16="http://schemas.microsoft.com/office/drawing/2014/main" id="{15715076-54A7-680E-206D-166E836B90DA}"/>
              </a:ext>
            </a:extLst>
          </p:cNvPr>
          <p:cNvSpPr>
            <a:spLocks noGrp="1"/>
          </p:cNvSpPr>
          <p:nvPr>
            <p:ph idx="1"/>
          </p:nvPr>
        </p:nvSpPr>
        <p:spPr/>
        <p:txBody>
          <a:bodyPr>
            <a:normAutofit/>
          </a:bodyPr>
          <a:lstStyle/>
          <a:p>
            <a:pPr marR="0" lvl="0" algn="l" defTabSz="914400" rtl="0" eaLnBrk="1" fontAlgn="auto" latinLnBrk="0" hangingPunct="1">
              <a:spcAft>
                <a:spcPts val="0"/>
              </a:spcAft>
              <a:buClrTx/>
              <a:buSzPct val="80000"/>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Design scheme of HOM coupler: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mn-cs"/>
              </a:rPr>
              <a:t>double-notch</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mn-cs"/>
              </a:rPr>
              <a:t>coaxial LC filter</a:t>
            </a:r>
          </a:p>
          <a:p>
            <a:pPr marL="720000" marR="0" lvl="0" algn="l" defTabSz="914400" rtl="0" eaLnBrk="1" fontAlgn="auto" latinLnBrk="0" hangingPunct="1">
              <a:spcAft>
                <a:spcPts val="0"/>
              </a:spcAft>
              <a:buClrTx/>
              <a:buSzPct val="60000"/>
              <a:buFont typeface="Wingdings" panose="05000000000000000000" pitchFamily="2" charset="2"/>
              <a:buChar char="l"/>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Wide bandwidth for fundamental mode</a:t>
            </a:r>
          </a:p>
          <a:p>
            <a:pPr marL="720000" lvl="0">
              <a:buSzPct val="60000"/>
              <a:buFont typeface="Wingdings" panose="05000000000000000000" pitchFamily="2" charset="2"/>
              <a:buChar char="l"/>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No </a:t>
            </a:r>
            <a:r>
              <a:rPr lang="en-US" altLang="zh-CN" sz="2000" dirty="0">
                <a:solidFill>
                  <a:prstClr val="black"/>
                </a:solidFill>
                <a:ea typeface="等线" panose="02010600030101010101" pitchFamily="2" charset="-122"/>
              </a:rPr>
              <a:t>tuning needed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for fundamental mode in actual</a:t>
            </a:r>
          </a:p>
          <a:p>
            <a:pPr marR="0" lvl="0" algn="l" defTabSz="914400" rtl="0" eaLnBrk="1" fontAlgn="auto" latinLnBrk="0" hangingPunct="1">
              <a:spcAft>
                <a:spcPts val="0"/>
              </a:spcAft>
              <a:buClrTx/>
              <a:buSzPct val="80000"/>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Damping requirement for fundamental mode (TM010): </a:t>
            </a:r>
            <a:r>
              <a:rPr kumimoji="0" lang="en-US" altLang="zh-CN" sz="24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mn-cs"/>
              </a:rPr>
              <a:t>Qe</a:t>
            </a: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mn-cs"/>
              </a:rPr>
              <a:t> &gt;1×10</a:t>
            </a:r>
            <a:r>
              <a:rPr kumimoji="0" lang="en-US" altLang="zh-CN" sz="2400" b="1" i="0" u="none" strike="noStrike" kern="1200" cap="none" spc="0" normalizeH="0" baseline="30000" noProof="0" dirty="0">
                <a:ln>
                  <a:noFill/>
                </a:ln>
                <a:solidFill>
                  <a:srgbClr val="0000FF"/>
                </a:solidFill>
                <a:effectLst/>
                <a:uLnTx/>
                <a:uFillTx/>
                <a:latin typeface="Arial" panose="020B0604020202020204" pitchFamily="34" charset="0"/>
                <a:ea typeface="等线" panose="02010600030101010101" pitchFamily="2" charset="-122"/>
                <a:cs typeface="+mn-cs"/>
              </a:rPr>
              <a:t>11</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a:p>
            <a:endParaRPr lang="zh-CN" altLang="en-US" sz="2400" dirty="0"/>
          </a:p>
        </p:txBody>
      </p:sp>
      <p:sp>
        <p:nvSpPr>
          <p:cNvPr id="4" name="灯片编号占位符 3">
            <a:extLst>
              <a:ext uri="{FF2B5EF4-FFF2-40B4-BE49-F238E27FC236}">
                <a16:creationId xmlns:a16="http://schemas.microsoft.com/office/drawing/2014/main" id="{0A1467A6-F89F-416F-89BA-7E8C2758EA1A}"/>
              </a:ext>
            </a:extLst>
          </p:cNvPr>
          <p:cNvSpPr>
            <a:spLocks noGrp="1"/>
          </p:cNvSpPr>
          <p:nvPr>
            <p:ph type="sldNum" sz="quarter" idx="12"/>
          </p:nvPr>
        </p:nvSpPr>
        <p:spPr/>
        <p:txBody>
          <a:bodyPr/>
          <a:lstStyle/>
          <a:p>
            <a:fld id="{D5A72B31-0928-4967-9D3E-CC3B7F87A416}" type="slidenum">
              <a:rPr lang="zh-CN" altLang="en-US" smtClean="0"/>
              <a:t>43</a:t>
            </a:fld>
            <a:endParaRPr lang="zh-CN" altLang="en-US"/>
          </a:p>
        </p:txBody>
      </p:sp>
      <p:pic>
        <p:nvPicPr>
          <p:cNvPr id="5" name="内容占位符 6">
            <a:extLst>
              <a:ext uri="{FF2B5EF4-FFF2-40B4-BE49-F238E27FC236}">
                <a16:creationId xmlns:a16="http://schemas.microsoft.com/office/drawing/2014/main" id="{28B4AC67-4C29-495B-ADD6-31B4ECB2DB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8" t="40163" r="19530" b="36547"/>
          <a:stretch/>
        </p:blipFill>
        <p:spPr>
          <a:xfrm>
            <a:off x="4368674" y="3593401"/>
            <a:ext cx="7726003" cy="1765539"/>
          </a:xfrm>
          <a:prstGeom prst="rect">
            <a:avLst/>
          </a:prstGeom>
        </p:spPr>
      </p:pic>
      <p:pic>
        <p:nvPicPr>
          <p:cNvPr id="6" name="图片 5">
            <a:extLst>
              <a:ext uri="{FF2B5EF4-FFF2-40B4-BE49-F238E27FC236}">
                <a16:creationId xmlns:a16="http://schemas.microsoft.com/office/drawing/2014/main" id="{E06B9C87-1C2C-7A34-E3D0-20455AEB8623}"/>
              </a:ext>
            </a:extLst>
          </p:cNvPr>
          <p:cNvPicPr>
            <a:picLocks noChangeAspect="1"/>
          </p:cNvPicPr>
          <p:nvPr/>
        </p:nvPicPr>
        <p:blipFill>
          <a:blip r:embed="rId3"/>
          <a:stretch>
            <a:fillRect/>
          </a:stretch>
        </p:blipFill>
        <p:spPr>
          <a:xfrm>
            <a:off x="332741" y="3295932"/>
            <a:ext cx="4188315" cy="2462997"/>
          </a:xfrm>
          <a:prstGeom prst="rect">
            <a:avLst/>
          </a:prstGeom>
        </p:spPr>
      </p:pic>
      <p:sp>
        <p:nvSpPr>
          <p:cNvPr id="7" name="文本框 21">
            <a:extLst>
              <a:ext uri="{FF2B5EF4-FFF2-40B4-BE49-F238E27FC236}">
                <a16:creationId xmlns:a16="http://schemas.microsoft.com/office/drawing/2014/main" id="{DA27DB39-51B2-4144-93C8-3C37B308B45C}"/>
              </a:ext>
            </a:extLst>
          </p:cNvPr>
          <p:cNvSpPr txBox="1"/>
          <p:nvPr/>
        </p:nvSpPr>
        <p:spPr>
          <a:xfrm>
            <a:off x="4817426" y="3359193"/>
            <a:ext cx="660862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rPr>
              <a:t>Collider 650 MHz</a:t>
            </a:r>
            <a:r>
              <a:rPr kumimoji="0" lang="zh-CN" altLang="en-US"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rPr>
              <a:t>Cryomodule (6x2-cell,</a:t>
            </a:r>
            <a:r>
              <a:rPr kumimoji="0" lang="zh-CN" altLang="en-US"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rPr>
              <a:t>10</a:t>
            </a:r>
            <a:r>
              <a:rPr kumimoji="0" lang="zh-CN" altLang="en-US"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rPr>
              <a:t>m)</a:t>
            </a:r>
            <a:endParaRPr kumimoji="0" lang="zh-CN" altLang="en-US" sz="1800" b="0" i="0" u="none" strike="noStrike" kern="0" cap="none" spc="0" normalizeH="0" baseline="0" noProof="0" dirty="0">
              <a:ln>
                <a:noFill/>
              </a:ln>
              <a:solidFill>
                <a:srgbClr val="0000CC"/>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8" name="直接箭头连接符 7">
            <a:extLst>
              <a:ext uri="{FF2B5EF4-FFF2-40B4-BE49-F238E27FC236}">
                <a16:creationId xmlns:a16="http://schemas.microsoft.com/office/drawing/2014/main" id="{B182F736-A406-5CD4-570C-DB5EBB28CBB2}"/>
              </a:ext>
            </a:extLst>
          </p:cNvPr>
          <p:cNvCxnSpPr>
            <a:cxnSpLocks/>
          </p:cNvCxnSpPr>
          <p:nvPr/>
        </p:nvCxnSpPr>
        <p:spPr>
          <a:xfrm flipV="1">
            <a:off x="11427505" y="4871653"/>
            <a:ext cx="0" cy="53651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AD37B6FD-FD32-1357-496F-0B71B1FB80D6}"/>
              </a:ext>
            </a:extLst>
          </p:cNvPr>
          <p:cNvSpPr txBox="1"/>
          <p:nvPr/>
        </p:nvSpPr>
        <p:spPr>
          <a:xfrm>
            <a:off x="10678018" y="5481306"/>
            <a:ext cx="1351561" cy="307777"/>
          </a:xfrm>
          <a:prstGeom prst="rect">
            <a:avLst/>
          </a:prstGeom>
          <a:noFill/>
        </p:spPr>
        <p:txBody>
          <a:bodyPr wrap="square" rtlCol="0">
            <a:spAutoFit/>
          </a:bodyPr>
          <a:lstStyle/>
          <a:p>
            <a:pPr algn="ctr"/>
            <a:r>
              <a:rPr lang="en-US" altLang="zh-CN" sz="1400" dirty="0">
                <a:solidFill>
                  <a:srgbClr val="0000FF"/>
                </a:solidFill>
                <a:latin typeface="Arial" panose="020B0604020202020204" pitchFamily="34" charset="0"/>
                <a:cs typeface="Arial" panose="020B0604020202020204" pitchFamily="34" charset="0"/>
              </a:rPr>
              <a:t>HOM absorber</a:t>
            </a:r>
            <a:endParaRPr lang="zh-CN" altLang="en-US" sz="1400" dirty="0">
              <a:solidFill>
                <a:srgbClr val="0000FF"/>
              </a:solidFill>
              <a:latin typeface="Arial" panose="020B0604020202020204" pitchFamily="34" charset="0"/>
              <a:cs typeface="Arial" panose="020B0604020202020204" pitchFamily="34" charset="0"/>
            </a:endParaRPr>
          </a:p>
        </p:txBody>
      </p:sp>
      <p:cxnSp>
        <p:nvCxnSpPr>
          <p:cNvPr id="14" name="直接箭头连接符 13">
            <a:extLst>
              <a:ext uri="{FF2B5EF4-FFF2-40B4-BE49-F238E27FC236}">
                <a16:creationId xmlns:a16="http://schemas.microsoft.com/office/drawing/2014/main" id="{BD68C4DC-18B1-0FE7-D714-E412D911BBFE}"/>
              </a:ext>
            </a:extLst>
          </p:cNvPr>
          <p:cNvCxnSpPr>
            <a:cxnSpLocks/>
          </p:cNvCxnSpPr>
          <p:nvPr/>
        </p:nvCxnSpPr>
        <p:spPr>
          <a:xfrm flipV="1">
            <a:off x="9686251" y="5112596"/>
            <a:ext cx="1452" cy="3687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5345A6F3-A219-AF2E-A2AE-2D876DDCAF12}"/>
              </a:ext>
            </a:extLst>
          </p:cNvPr>
          <p:cNvSpPr txBox="1"/>
          <p:nvPr/>
        </p:nvSpPr>
        <p:spPr>
          <a:xfrm>
            <a:off x="9085364" y="5479541"/>
            <a:ext cx="1351561" cy="307777"/>
          </a:xfrm>
          <a:prstGeom prst="rect">
            <a:avLst/>
          </a:prstGeom>
          <a:noFill/>
        </p:spPr>
        <p:txBody>
          <a:bodyPr wrap="square" rtlCol="0">
            <a:spAutoFit/>
          </a:bodyPr>
          <a:lstStyle/>
          <a:p>
            <a:pPr algn="ctr"/>
            <a:r>
              <a:rPr lang="en-US" altLang="zh-CN" sz="1400" dirty="0">
                <a:solidFill>
                  <a:srgbClr val="FF0000"/>
                </a:solidFill>
                <a:latin typeface="Arial" panose="020B0604020202020204" pitchFamily="34" charset="0"/>
                <a:cs typeface="Arial" panose="020B0604020202020204" pitchFamily="34" charset="0"/>
              </a:rPr>
              <a:t>HOM coupler</a:t>
            </a:r>
            <a:endParaRPr lang="zh-CN" altLang="en-US" sz="1400" dirty="0">
              <a:solidFill>
                <a:srgbClr val="FF0000"/>
              </a:solidFill>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89B50135-6E73-4475-B70B-7C710541DD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62" r="19687"/>
          <a:stretch/>
        </p:blipFill>
        <p:spPr>
          <a:xfrm>
            <a:off x="10804826" y="29850"/>
            <a:ext cx="1272155" cy="1061973"/>
          </a:xfrm>
          <a:prstGeom prst="rect">
            <a:avLst/>
          </a:prstGeom>
        </p:spPr>
      </p:pic>
    </p:spTree>
    <p:extLst>
      <p:ext uri="{BB962C8B-B14F-4D97-AF65-F5344CB8AC3E}">
        <p14:creationId xmlns:p14="http://schemas.microsoft.com/office/powerpoint/2010/main" val="2019839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7D1EF216-4375-2021-BEAC-49608CE1F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233" y="2465366"/>
            <a:ext cx="984064" cy="1728000"/>
          </a:xfrm>
          <a:prstGeom prst="rect">
            <a:avLst/>
          </a:prstGeom>
        </p:spPr>
      </p:pic>
      <p:sp>
        <p:nvSpPr>
          <p:cNvPr id="2" name="标题 1">
            <a:extLst>
              <a:ext uri="{FF2B5EF4-FFF2-40B4-BE49-F238E27FC236}">
                <a16:creationId xmlns:a16="http://schemas.microsoft.com/office/drawing/2014/main" id="{75A7DFAB-A9B7-3E0C-5E57-DF897E27F117}"/>
              </a:ext>
            </a:extLst>
          </p:cNvPr>
          <p:cNvSpPr>
            <a:spLocks noGrp="1"/>
          </p:cNvSpPr>
          <p:nvPr>
            <p:ph type="title"/>
          </p:nvPr>
        </p:nvSpPr>
        <p:spPr/>
        <p:txBody>
          <a:bodyPr/>
          <a:lstStyle/>
          <a:p>
            <a:r>
              <a:rPr lang="en-US" altLang="zh-CN" dirty="0"/>
              <a:t>HOM coupler design approach</a:t>
            </a:r>
            <a:endParaRPr lang="zh-CN" altLang="en-US" dirty="0"/>
          </a:p>
        </p:txBody>
      </p:sp>
      <p:sp>
        <p:nvSpPr>
          <p:cNvPr id="3" name="内容占位符 2">
            <a:extLst>
              <a:ext uri="{FF2B5EF4-FFF2-40B4-BE49-F238E27FC236}">
                <a16:creationId xmlns:a16="http://schemas.microsoft.com/office/drawing/2014/main" id="{AAD325BE-A1B8-BE27-44CB-876561F258AA}"/>
              </a:ext>
            </a:extLst>
          </p:cNvPr>
          <p:cNvSpPr>
            <a:spLocks noGrp="1"/>
          </p:cNvSpPr>
          <p:nvPr>
            <p:ph idx="1"/>
          </p:nvPr>
        </p:nvSpPr>
        <p:spPr>
          <a:xfrm>
            <a:off x="524741" y="1266738"/>
            <a:ext cx="11263745" cy="1160159"/>
          </a:xfrm>
        </p:spPr>
        <p:txBody>
          <a:bodyPr>
            <a:normAutofit/>
          </a:bodyPr>
          <a:lstStyle/>
          <a:p>
            <a:r>
              <a:rPr lang="en-US" altLang="zh-CN" sz="2400" dirty="0">
                <a:solidFill>
                  <a:srgbClr val="0000FF"/>
                </a:solidFill>
              </a:rPr>
              <a:t>Design Approach and Methodology</a:t>
            </a:r>
          </a:p>
          <a:p>
            <a:pPr marL="540000" indent="-288000">
              <a:buSzPct val="60000"/>
              <a:buFont typeface="Wingdings" panose="05000000000000000000" pitchFamily="2" charset="2"/>
              <a:buChar char="l"/>
            </a:pPr>
            <a:r>
              <a:rPr lang="en-US" altLang="zh-CN" sz="2000" dirty="0"/>
              <a:t>Equivalent circuit (transmission line model) → Optimize each part according to S21 curve → Change to 3D model → Electromagnetic optimization</a:t>
            </a:r>
          </a:p>
        </p:txBody>
      </p:sp>
      <p:sp>
        <p:nvSpPr>
          <p:cNvPr id="4" name="灯片编号占位符 3">
            <a:extLst>
              <a:ext uri="{FF2B5EF4-FFF2-40B4-BE49-F238E27FC236}">
                <a16:creationId xmlns:a16="http://schemas.microsoft.com/office/drawing/2014/main" id="{DCA3AE34-BD4A-F831-2D86-7D8B305B6B3C}"/>
              </a:ext>
            </a:extLst>
          </p:cNvPr>
          <p:cNvSpPr>
            <a:spLocks noGrp="1"/>
          </p:cNvSpPr>
          <p:nvPr>
            <p:ph type="sldNum" sz="quarter" idx="12"/>
          </p:nvPr>
        </p:nvSpPr>
        <p:spPr/>
        <p:txBody>
          <a:bodyPr/>
          <a:lstStyle/>
          <a:p>
            <a:fld id="{D5A72B31-0928-4967-9D3E-CC3B7F87A416}" type="slidenum">
              <a:rPr lang="zh-CN" altLang="en-US" smtClean="0"/>
              <a:t>44</a:t>
            </a:fld>
            <a:endParaRPr lang="zh-CN" altLang="en-US"/>
          </a:p>
        </p:txBody>
      </p:sp>
      <p:pic>
        <p:nvPicPr>
          <p:cNvPr id="5" name="图片 4">
            <a:extLst>
              <a:ext uri="{FF2B5EF4-FFF2-40B4-BE49-F238E27FC236}">
                <a16:creationId xmlns:a16="http://schemas.microsoft.com/office/drawing/2014/main" id="{D512D218-6B8E-908E-1BD7-FD6AC6E11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862" y="2465366"/>
            <a:ext cx="3517254" cy="1728000"/>
          </a:xfrm>
          <a:prstGeom prst="rect">
            <a:avLst/>
          </a:prstGeom>
        </p:spPr>
      </p:pic>
      <p:pic>
        <p:nvPicPr>
          <p:cNvPr id="6" name="图片 5">
            <a:extLst>
              <a:ext uri="{FF2B5EF4-FFF2-40B4-BE49-F238E27FC236}">
                <a16:creationId xmlns:a16="http://schemas.microsoft.com/office/drawing/2014/main" id="{B7706172-A62F-8B40-9A70-A6532D419A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9531" y="4293787"/>
            <a:ext cx="2621668" cy="2011353"/>
          </a:xfrm>
          <a:prstGeom prst="rect">
            <a:avLst/>
          </a:prstGeom>
        </p:spPr>
      </p:pic>
      <p:cxnSp>
        <p:nvCxnSpPr>
          <p:cNvPr id="7" name="直接箭头连接符 6">
            <a:extLst>
              <a:ext uri="{FF2B5EF4-FFF2-40B4-BE49-F238E27FC236}">
                <a16:creationId xmlns:a16="http://schemas.microsoft.com/office/drawing/2014/main" id="{1A04E0C7-2152-7ECA-B267-CCE13B162EA8}"/>
              </a:ext>
            </a:extLst>
          </p:cNvPr>
          <p:cNvCxnSpPr/>
          <p:nvPr/>
        </p:nvCxnSpPr>
        <p:spPr>
          <a:xfrm>
            <a:off x="4446318" y="3085363"/>
            <a:ext cx="82800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C8CCDD8B-6252-A63A-F9E2-4A34D16558DA}"/>
              </a:ext>
            </a:extLst>
          </p:cNvPr>
          <p:cNvCxnSpPr>
            <a:cxnSpLocks/>
          </p:cNvCxnSpPr>
          <p:nvPr/>
        </p:nvCxnSpPr>
        <p:spPr>
          <a:xfrm flipH="1">
            <a:off x="4446318" y="3326663"/>
            <a:ext cx="82800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D0CA528C-6953-B246-B2C2-A8ABF823B5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1425" y="2465366"/>
            <a:ext cx="2824046" cy="1728000"/>
          </a:xfrm>
          <a:prstGeom prst="rect">
            <a:avLst/>
          </a:prstGeom>
          <a:ln>
            <a:solidFill>
              <a:schemeClr val="bg1">
                <a:lumMod val="10000"/>
              </a:schemeClr>
            </a:solidFill>
          </a:ln>
        </p:spPr>
      </p:pic>
      <p:cxnSp>
        <p:nvCxnSpPr>
          <p:cNvPr id="10" name="直接箭头连接符 9">
            <a:extLst>
              <a:ext uri="{FF2B5EF4-FFF2-40B4-BE49-F238E27FC236}">
                <a16:creationId xmlns:a16="http://schemas.microsoft.com/office/drawing/2014/main" id="{6109B547-7BA7-B151-B303-36576BA67C64}"/>
              </a:ext>
            </a:extLst>
          </p:cNvPr>
          <p:cNvCxnSpPr/>
          <p:nvPr/>
        </p:nvCxnSpPr>
        <p:spPr>
          <a:xfrm>
            <a:off x="8513214" y="3085363"/>
            <a:ext cx="82800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5D12C4DA-6E4A-0AB8-DB2A-989C4E01C49B}"/>
              </a:ext>
            </a:extLst>
          </p:cNvPr>
          <p:cNvCxnSpPr>
            <a:cxnSpLocks/>
          </p:cNvCxnSpPr>
          <p:nvPr/>
        </p:nvCxnSpPr>
        <p:spPr>
          <a:xfrm flipH="1">
            <a:off x="7799834" y="5299463"/>
            <a:ext cx="82800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C624E380-B714-3FE3-3490-0B2D6D104D75}"/>
              </a:ext>
            </a:extLst>
          </p:cNvPr>
          <p:cNvPicPr>
            <a:picLocks noChangeAspect="1"/>
          </p:cNvPicPr>
          <p:nvPr/>
        </p:nvPicPr>
        <p:blipFill>
          <a:blip r:embed="rId6"/>
          <a:stretch>
            <a:fillRect/>
          </a:stretch>
        </p:blipFill>
        <p:spPr>
          <a:xfrm>
            <a:off x="5722501" y="4388127"/>
            <a:ext cx="1995713" cy="1703921"/>
          </a:xfrm>
          <a:prstGeom prst="rect">
            <a:avLst/>
          </a:prstGeom>
        </p:spPr>
      </p:pic>
      <p:cxnSp>
        <p:nvCxnSpPr>
          <p:cNvPr id="13" name="直接箭头连接符 12">
            <a:extLst>
              <a:ext uri="{FF2B5EF4-FFF2-40B4-BE49-F238E27FC236}">
                <a16:creationId xmlns:a16="http://schemas.microsoft.com/office/drawing/2014/main" id="{D48812DF-6046-7342-667D-FE2A8EA2D73F}"/>
              </a:ext>
            </a:extLst>
          </p:cNvPr>
          <p:cNvCxnSpPr>
            <a:cxnSpLocks/>
          </p:cNvCxnSpPr>
          <p:nvPr/>
        </p:nvCxnSpPr>
        <p:spPr>
          <a:xfrm flipH="1">
            <a:off x="4359918" y="5299463"/>
            <a:ext cx="828000"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ADA3D5FC-E327-0520-F18A-FCEE74DC94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862" y="4216816"/>
            <a:ext cx="3152857" cy="1927587"/>
          </a:xfrm>
          <a:prstGeom prst="rect">
            <a:avLst/>
          </a:prstGeom>
        </p:spPr>
      </p:pic>
      <p:sp>
        <p:nvSpPr>
          <p:cNvPr id="15" name="文本框 14">
            <a:extLst>
              <a:ext uri="{FF2B5EF4-FFF2-40B4-BE49-F238E27FC236}">
                <a16:creationId xmlns:a16="http://schemas.microsoft.com/office/drawing/2014/main" id="{2CD51E3F-B456-A0B3-CA87-1DF254FC3025}"/>
              </a:ext>
            </a:extLst>
          </p:cNvPr>
          <p:cNvSpPr txBox="1"/>
          <p:nvPr/>
        </p:nvSpPr>
        <p:spPr>
          <a:xfrm>
            <a:off x="1936162" y="4293787"/>
            <a:ext cx="1720782" cy="369332"/>
          </a:xfrm>
          <a:prstGeom prst="rect">
            <a:avLst/>
          </a:prstGeom>
          <a:noFill/>
        </p:spPr>
        <p:txBody>
          <a:bodyPr wrap="square" rtlCol="0">
            <a:spAutoFit/>
          </a:bodyPr>
          <a:lstStyle/>
          <a:p>
            <a:pPr algn="r"/>
            <a:r>
              <a:rPr lang="en-US" altLang="zh-CN" b="1" dirty="0">
                <a:solidFill>
                  <a:schemeClr val="bg1">
                    <a:lumMod val="10000"/>
                  </a:schemeClr>
                </a:solidFill>
              </a:rPr>
              <a:t>TM010 H-field</a:t>
            </a:r>
          </a:p>
        </p:txBody>
      </p:sp>
      <p:sp>
        <p:nvSpPr>
          <p:cNvPr id="16" name="矩形 15">
            <a:extLst>
              <a:ext uri="{FF2B5EF4-FFF2-40B4-BE49-F238E27FC236}">
                <a16:creationId xmlns:a16="http://schemas.microsoft.com/office/drawing/2014/main" id="{B184EBC0-7A69-D52E-E290-0BD440199B49}"/>
              </a:ext>
            </a:extLst>
          </p:cNvPr>
          <p:cNvSpPr/>
          <p:nvPr/>
        </p:nvSpPr>
        <p:spPr>
          <a:xfrm>
            <a:off x="2141893" y="5856235"/>
            <a:ext cx="1808507" cy="338554"/>
          </a:xfrm>
          <a:prstGeom prst="rect">
            <a:avLst/>
          </a:prstGeom>
        </p:spPr>
        <p:txBody>
          <a:bodyPr wrap="none">
            <a:spAutoFit/>
          </a:bodyPr>
          <a:lstStyle/>
          <a:p>
            <a:pPr algn="r"/>
            <a:r>
              <a:rPr lang="en-US" altLang="zh-CN" sz="1600" i="1" dirty="0">
                <a:solidFill>
                  <a:srgbClr val="0000FF"/>
                </a:solidFill>
              </a:rPr>
              <a:t>Q</a:t>
            </a:r>
            <a:r>
              <a:rPr lang="en-US" altLang="zh-CN" sz="1200" dirty="0">
                <a:solidFill>
                  <a:srgbClr val="0000FF"/>
                </a:solidFill>
              </a:rPr>
              <a:t>e</a:t>
            </a:r>
            <a:r>
              <a:rPr lang="en-US" altLang="zh-CN" sz="1600" dirty="0">
                <a:solidFill>
                  <a:srgbClr val="0000FF"/>
                </a:solidFill>
              </a:rPr>
              <a:t>_TM010=1E12</a:t>
            </a:r>
            <a:endParaRPr lang="zh-CN" altLang="en-US" sz="1600" dirty="0">
              <a:solidFill>
                <a:srgbClr val="0000FF"/>
              </a:solidFill>
            </a:endParaRPr>
          </a:p>
        </p:txBody>
      </p:sp>
      <p:cxnSp>
        <p:nvCxnSpPr>
          <p:cNvPr id="17" name="直接箭头连接符 16">
            <a:extLst>
              <a:ext uri="{FF2B5EF4-FFF2-40B4-BE49-F238E27FC236}">
                <a16:creationId xmlns:a16="http://schemas.microsoft.com/office/drawing/2014/main" id="{05EAE3E5-88C1-573D-0B5F-BCF16B5A8B5F}"/>
              </a:ext>
            </a:extLst>
          </p:cNvPr>
          <p:cNvCxnSpPr>
            <a:cxnSpLocks/>
          </p:cNvCxnSpPr>
          <p:nvPr/>
        </p:nvCxnSpPr>
        <p:spPr>
          <a:xfrm rot="16200000">
            <a:off x="9900265" y="4432816"/>
            <a:ext cx="432000" cy="0"/>
          </a:xfrm>
          <a:prstGeom prst="straightConnector1">
            <a:avLst/>
          </a:prstGeom>
          <a:ln w="5715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A08E2B41-EBD3-D544-7F85-9FFF7ABC5A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62" r="19687"/>
          <a:stretch/>
        </p:blipFill>
        <p:spPr>
          <a:xfrm>
            <a:off x="10804826" y="29850"/>
            <a:ext cx="1272155" cy="1061973"/>
          </a:xfrm>
          <a:prstGeom prst="rect">
            <a:avLst/>
          </a:prstGeom>
        </p:spPr>
      </p:pic>
    </p:spTree>
    <p:extLst>
      <p:ext uri="{BB962C8B-B14F-4D97-AF65-F5344CB8AC3E}">
        <p14:creationId xmlns:p14="http://schemas.microsoft.com/office/powerpoint/2010/main" val="2099642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EDF4B6-F35A-9A0F-6C82-8B95660CFF0B}"/>
              </a:ext>
            </a:extLst>
          </p:cNvPr>
          <p:cNvSpPr>
            <a:spLocks noGrp="1"/>
          </p:cNvSpPr>
          <p:nvPr>
            <p:ph type="title"/>
          </p:nvPr>
        </p:nvSpPr>
        <p:spPr/>
        <p:txBody>
          <a:bodyPr/>
          <a:lstStyle/>
          <a:p>
            <a:r>
              <a:rPr lang="en-US" altLang="zh-CN" dirty="0"/>
              <a:t>Design Contents</a:t>
            </a:r>
            <a:endParaRPr lang="zh-CN" altLang="en-US" dirty="0"/>
          </a:p>
        </p:txBody>
      </p:sp>
      <p:sp>
        <p:nvSpPr>
          <p:cNvPr id="3" name="内容占位符 2">
            <a:extLst>
              <a:ext uri="{FF2B5EF4-FFF2-40B4-BE49-F238E27FC236}">
                <a16:creationId xmlns:a16="http://schemas.microsoft.com/office/drawing/2014/main" id="{95A20EEE-C20D-F457-53FA-5CCACCAA000F}"/>
              </a:ext>
            </a:extLst>
          </p:cNvPr>
          <p:cNvSpPr>
            <a:spLocks noGrp="1"/>
          </p:cNvSpPr>
          <p:nvPr>
            <p:ph idx="1"/>
          </p:nvPr>
        </p:nvSpPr>
        <p:spPr>
          <a:xfrm>
            <a:off x="524741" y="1266739"/>
            <a:ext cx="11263745" cy="1625986"/>
          </a:xfrm>
        </p:spPr>
        <p:txBody>
          <a:bodyPr>
            <a:normAutofit/>
          </a:bodyPr>
          <a:lstStyle/>
          <a:p>
            <a:r>
              <a:rPr lang="en-US" altLang="zh-CN" sz="2400" dirty="0"/>
              <a:t>Design contents mainly includes RF design, power dissipation, </a:t>
            </a:r>
            <a:r>
              <a:rPr lang="en-US" altLang="zh-CN" sz="2400" dirty="0" err="1"/>
              <a:t>multipacting</a:t>
            </a:r>
            <a:r>
              <a:rPr lang="en-US" altLang="zh-CN" sz="2400" dirty="0"/>
              <a:t> analysis, heat loss, mechanical designs</a:t>
            </a:r>
            <a:endParaRPr lang="zh-CN" altLang="en-US" sz="2400" dirty="0"/>
          </a:p>
        </p:txBody>
      </p:sp>
      <p:sp>
        <p:nvSpPr>
          <p:cNvPr id="4" name="灯片编号占位符 3">
            <a:extLst>
              <a:ext uri="{FF2B5EF4-FFF2-40B4-BE49-F238E27FC236}">
                <a16:creationId xmlns:a16="http://schemas.microsoft.com/office/drawing/2014/main" id="{2FFA9581-4567-54E2-B65D-00D8BC71E5CD}"/>
              </a:ext>
            </a:extLst>
          </p:cNvPr>
          <p:cNvSpPr>
            <a:spLocks noGrp="1"/>
          </p:cNvSpPr>
          <p:nvPr>
            <p:ph type="sldNum" sz="quarter" idx="12"/>
          </p:nvPr>
        </p:nvSpPr>
        <p:spPr/>
        <p:txBody>
          <a:bodyPr/>
          <a:lstStyle/>
          <a:p>
            <a:fld id="{D5A72B31-0928-4967-9D3E-CC3B7F87A416}" type="slidenum">
              <a:rPr lang="zh-CN" altLang="en-US" smtClean="0"/>
              <a:t>45</a:t>
            </a:fld>
            <a:endParaRPr lang="zh-CN" altLang="en-US"/>
          </a:p>
        </p:txBody>
      </p:sp>
      <p:sp>
        <p:nvSpPr>
          <p:cNvPr id="6" name="矩形 5">
            <a:extLst>
              <a:ext uri="{FF2B5EF4-FFF2-40B4-BE49-F238E27FC236}">
                <a16:creationId xmlns:a16="http://schemas.microsoft.com/office/drawing/2014/main" id="{79079C74-D9F2-19BE-078D-71953331240B}"/>
              </a:ext>
            </a:extLst>
          </p:cNvPr>
          <p:cNvSpPr/>
          <p:nvPr/>
        </p:nvSpPr>
        <p:spPr>
          <a:xfrm>
            <a:off x="3450976" y="5371835"/>
            <a:ext cx="4278500" cy="738664"/>
          </a:xfrm>
          <a:prstGeom prst="rect">
            <a:avLst/>
          </a:prstGeom>
        </p:spPr>
        <p:txBody>
          <a:bodyPr wrap="square">
            <a:spAutoFit/>
          </a:bodyPr>
          <a:lstStyle/>
          <a:p>
            <a:pPr eaLnBrk="0" fontAlgn="base" hangingPunct="0">
              <a:spcBef>
                <a:spcPts val="600"/>
              </a:spcBef>
              <a:spcAft>
                <a:spcPct val="0"/>
              </a:spcAft>
            </a:pPr>
            <a:r>
              <a:rPr lang="en-US" altLang="zh-CN" sz="1400" dirty="0">
                <a:solidFill>
                  <a:srgbClr val="0000FF"/>
                </a:solidFill>
                <a:latin typeface="Arial" panose="020B0604020202020204" pitchFamily="34" charset="0"/>
                <a:ea typeface="ＭＳ Ｐゴシック" pitchFamily="34" charset="-128"/>
                <a:cs typeface="Arial" panose="020B0604020202020204" pitchFamily="34" charset="0"/>
              </a:rPr>
              <a:t>2 kW power per cavity, each direction 1 kW, assume 50 % coupled by the HOM coupler (0.5 kW). 1 kW power capacity will have enough margin.</a:t>
            </a:r>
          </a:p>
        </p:txBody>
      </p:sp>
      <p:pic>
        <p:nvPicPr>
          <p:cNvPr id="7" name="图片 6">
            <a:extLst>
              <a:ext uri="{FF2B5EF4-FFF2-40B4-BE49-F238E27FC236}">
                <a16:creationId xmlns:a16="http://schemas.microsoft.com/office/drawing/2014/main" id="{EDDDDFB6-3195-5563-376E-1132685DF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187" y="2113405"/>
            <a:ext cx="1935789" cy="1895355"/>
          </a:xfrm>
          <a:prstGeom prst="rect">
            <a:avLst/>
          </a:prstGeom>
        </p:spPr>
      </p:pic>
      <p:pic>
        <p:nvPicPr>
          <p:cNvPr id="8" name="图片 7">
            <a:extLst>
              <a:ext uri="{FF2B5EF4-FFF2-40B4-BE49-F238E27FC236}">
                <a16:creationId xmlns:a16="http://schemas.microsoft.com/office/drawing/2014/main" id="{C760BBDC-299A-4C34-237D-FCB471959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26" y="4046977"/>
            <a:ext cx="1961536" cy="1910321"/>
          </a:xfrm>
          <a:prstGeom prst="rect">
            <a:avLst/>
          </a:prstGeom>
        </p:spPr>
      </p:pic>
      <p:pic>
        <p:nvPicPr>
          <p:cNvPr id="9" name="图片 8">
            <a:extLst>
              <a:ext uri="{FF2B5EF4-FFF2-40B4-BE49-F238E27FC236}">
                <a16:creationId xmlns:a16="http://schemas.microsoft.com/office/drawing/2014/main" id="{3C243A19-A389-6437-87CF-41B51ECAB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180" y="2377507"/>
            <a:ext cx="2514110" cy="3045191"/>
          </a:xfrm>
          <a:prstGeom prst="rect">
            <a:avLst/>
          </a:prstGeom>
        </p:spPr>
      </p:pic>
      <p:pic>
        <p:nvPicPr>
          <p:cNvPr id="10" name="图片 9">
            <a:extLst>
              <a:ext uri="{FF2B5EF4-FFF2-40B4-BE49-F238E27FC236}">
                <a16:creationId xmlns:a16="http://schemas.microsoft.com/office/drawing/2014/main" id="{59294DC5-C093-284F-C44A-3CC169507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237" y="2031972"/>
            <a:ext cx="1893168" cy="1917883"/>
          </a:xfrm>
          <a:prstGeom prst="rect">
            <a:avLst/>
          </a:prstGeom>
        </p:spPr>
      </p:pic>
      <p:pic>
        <p:nvPicPr>
          <p:cNvPr id="11" name="图片 10">
            <a:extLst>
              <a:ext uri="{FF2B5EF4-FFF2-40B4-BE49-F238E27FC236}">
                <a16:creationId xmlns:a16="http://schemas.microsoft.com/office/drawing/2014/main" id="{965DE963-491A-5352-F88E-BEE08E31D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140" y="4046977"/>
            <a:ext cx="1935589" cy="1910321"/>
          </a:xfrm>
          <a:prstGeom prst="rect">
            <a:avLst/>
          </a:prstGeom>
        </p:spPr>
      </p:pic>
      <p:sp>
        <p:nvSpPr>
          <p:cNvPr id="12" name="矩形 11">
            <a:extLst>
              <a:ext uri="{FF2B5EF4-FFF2-40B4-BE49-F238E27FC236}">
                <a16:creationId xmlns:a16="http://schemas.microsoft.com/office/drawing/2014/main" id="{39A6E3F8-A003-49B9-372F-578436877B49}"/>
              </a:ext>
            </a:extLst>
          </p:cNvPr>
          <p:cNvSpPr/>
          <p:nvPr/>
        </p:nvSpPr>
        <p:spPr>
          <a:xfrm>
            <a:off x="7999562" y="5873657"/>
            <a:ext cx="4210352" cy="30777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Hongjuan Zheng*, et al., </a:t>
            </a:r>
            <a:r>
              <a:rPr lang="en-US" altLang="zh-CN" sz="1400" i="1" dirty="0">
                <a:solidFill>
                  <a:schemeClr val="tx1"/>
                </a:solidFill>
                <a:latin typeface="等线" panose="02010600030101010101" pitchFamily="2" charset="-122"/>
                <a:ea typeface="等线" panose="02010600030101010101" pitchFamily="2" charset="-122"/>
                <a:cs typeface="Times New Roman" panose="02020603050405020304" pitchFamily="18" charset="0"/>
              </a:rPr>
              <a:t>NIM-A</a:t>
            </a:r>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 951, 163094 (2020).</a:t>
            </a:r>
          </a:p>
        </p:txBody>
      </p:sp>
      <p:pic>
        <p:nvPicPr>
          <p:cNvPr id="13" name="图片 12">
            <a:extLst>
              <a:ext uri="{FF2B5EF4-FFF2-40B4-BE49-F238E27FC236}">
                <a16:creationId xmlns:a16="http://schemas.microsoft.com/office/drawing/2014/main" id="{89D9503F-6F3B-45B0-88CE-64166539BB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962" r="19687"/>
          <a:stretch/>
        </p:blipFill>
        <p:spPr>
          <a:xfrm>
            <a:off x="10804826" y="29850"/>
            <a:ext cx="1272155" cy="1061973"/>
          </a:xfrm>
          <a:prstGeom prst="rect">
            <a:avLst/>
          </a:prstGeom>
        </p:spPr>
      </p:pic>
    </p:spTree>
    <p:extLst>
      <p:ext uri="{BB962C8B-B14F-4D97-AF65-F5344CB8AC3E}">
        <p14:creationId xmlns:p14="http://schemas.microsoft.com/office/powerpoint/2010/main" val="4029429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1EBD-642B-6202-DDFA-15569170D69E}"/>
              </a:ext>
            </a:extLst>
          </p:cNvPr>
          <p:cNvSpPr>
            <a:spLocks noGrp="1"/>
          </p:cNvSpPr>
          <p:nvPr>
            <p:ph type="title"/>
          </p:nvPr>
        </p:nvSpPr>
        <p:spPr/>
        <p:txBody>
          <a:bodyPr/>
          <a:lstStyle/>
          <a:p>
            <a:pPr algn="l"/>
            <a:r>
              <a:rPr lang="en-US" altLang="zh-CN" sz="3600" dirty="0"/>
              <a:t>CEPC 650 MHz HOM Coupler Fabrication</a:t>
            </a:r>
            <a:endParaRPr lang="zh-CN" altLang="en-US" sz="3600" dirty="0"/>
          </a:p>
        </p:txBody>
      </p:sp>
      <p:sp>
        <p:nvSpPr>
          <p:cNvPr id="3" name="内容占位符 2">
            <a:extLst>
              <a:ext uri="{FF2B5EF4-FFF2-40B4-BE49-F238E27FC236}">
                <a16:creationId xmlns:a16="http://schemas.microsoft.com/office/drawing/2014/main" id="{313947D0-720A-C654-8138-49DFE6888EC9}"/>
              </a:ext>
            </a:extLst>
          </p:cNvPr>
          <p:cNvSpPr>
            <a:spLocks noGrp="1"/>
          </p:cNvSpPr>
          <p:nvPr>
            <p:ph idx="1"/>
          </p:nvPr>
        </p:nvSpPr>
        <p:spPr/>
        <p:txBody>
          <a:bodyPr/>
          <a:lstStyle/>
          <a:p>
            <a:pPr marR="0" lvl="0" algn="l" defTabSz="914400" rtl="0" eaLnBrk="1" fontAlgn="auto" latinLnBrk="0" hangingPunct="1">
              <a:lnSpc>
                <a:spcPct val="100000"/>
              </a:lnSpc>
              <a:spcBef>
                <a:spcPts val="0"/>
              </a:spcBef>
              <a:spcAft>
                <a:spcPts val="0"/>
              </a:spcAft>
              <a:buClrTx/>
              <a:buSzPct val="80000"/>
              <a:tabLst/>
              <a:defRPr/>
            </a:pP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mn-cs"/>
              </a:rPr>
              <a:t>Four HOM couplers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have been finished fabrication, post-processing, which have been assembled in the test cryomodule in the Platform of Advanced Photon Source Technology R&amp;D (PAPS)</a:t>
            </a:r>
          </a:p>
          <a:p>
            <a:pPr marR="0" lvl="0" algn="l" defTabSz="914400" rtl="0" eaLnBrk="1" fontAlgn="auto" latinLnBrk="0" hangingPunct="1">
              <a:lnSpc>
                <a:spcPct val="100000"/>
              </a:lnSpc>
              <a:spcBef>
                <a:spcPts val="0"/>
              </a:spcBef>
              <a:spcAft>
                <a:spcPts val="0"/>
              </a:spcAft>
              <a:buClrTx/>
              <a:buSzPct val="80000"/>
              <a:tabLst/>
              <a:defRPr/>
            </a:pP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mn-cs"/>
              </a:rPr>
              <a:t>Compact structure design</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 control </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mn-cs"/>
              </a:rPr>
              <a:t>machining accuracy</a:t>
            </a:r>
          </a:p>
          <a:p>
            <a:endParaRPr lang="zh-CN" altLang="en-US" dirty="0"/>
          </a:p>
        </p:txBody>
      </p:sp>
      <p:sp>
        <p:nvSpPr>
          <p:cNvPr id="4" name="灯片编号占位符 3">
            <a:extLst>
              <a:ext uri="{FF2B5EF4-FFF2-40B4-BE49-F238E27FC236}">
                <a16:creationId xmlns:a16="http://schemas.microsoft.com/office/drawing/2014/main" id="{BACF1CDD-D234-61E9-CAC1-08A2293094F6}"/>
              </a:ext>
            </a:extLst>
          </p:cNvPr>
          <p:cNvSpPr>
            <a:spLocks noGrp="1"/>
          </p:cNvSpPr>
          <p:nvPr>
            <p:ph type="sldNum" sz="quarter" idx="12"/>
          </p:nvPr>
        </p:nvSpPr>
        <p:spPr/>
        <p:txBody>
          <a:bodyPr/>
          <a:lstStyle/>
          <a:p>
            <a:fld id="{D5A72B31-0928-4967-9D3E-CC3B7F87A416}" type="slidenum">
              <a:rPr lang="zh-CN" altLang="en-US" smtClean="0"/>
              <a:t>46</a:t>
            </a:fld>
            <a:endParaRPr lang="zh-CN" altLang="en-US"/>
          </a:p>
        </p:txBody>
      </p:sp>
      <p:pic>
        <p:nvPicPr>
          <p:cNvPr id="5" name="图片 4">
            <a:extLst>
              <a:ext uri="{FF2B5EF4-FFF2-40B4-BE49-F238E27FC236}">
                <a16:creationId xmlns:a16="http://schemas.microsoft.com/office/drawing/2014/main" id="{86965B69-E751-61D9-86A6-148B3F294B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62" r="19687"/>
          <a:stretch/>
        </p:blipFill>
        <p:spPr>
          <a:xfrm>
            <a:off x="10804826" y="29850"/>
            <a:ext cx="1272155" cy="1061973"/>
          </a:xfrm>
          <a:prstGeom prst="rect">
            <a:avLst/>
          </a:prstGeom>
        </p:spPr>
      </p:pic>
      <p:pic>
        <p:nvPicPr>
          <p:cNvPr id="19" name="图片 18">
            <a:extLst>
              <a:ext uri="{FF2B5EF4-FFF2-40B4-BE49-F238E27FC236}">
                <a16:creationId xmlns:a16="http://schemas.microsoft.com/office/drawing/2014/main" id="{C69BC4FB-02EC-60F4-08B5-CB207AE8F8D0}"/>
              </a:ext>
            </a:extLst>
          </p:cNvPr>
          <p:cNvPicPr>
            <a:picLocks noChangeAspect="1"/>
          </p:cNvPicPr>
          <p:nvPr/>
        </p:nvPicPr>
        <p:blipFill>
          <a:blip r:embed="rId3"/>
          <a:stretch>
            <a:fillRect/>
          </a:stretch>
        </p:blipFill>
        <p:spPr>
          <a:xfrm>
            <a:off x="1362755" y="2662113"/>
            <a:ext cx="8948686" cy="3556110"/>
          </a:xfrm>
          <a:prstGeom prst="rect">
            <a:avLst/>
          </a:prstGeom>
        </p:spPr>
      </p:pic>
      <p:sp>
        <p:nvSpPr>
          <p:cNvPr id="20" name="矩形 19">
            <a:extLst>
              <a:ext uri="{FF2B5EF4-FFF2-40B4-BE49-F238E27FC236}">
                <a16:creationId xmlns:a16="http://schemas.microsoft.com/office/drawing/2014/main" id="{75A6F7FE-7A85-F09C-2778-ABC1F10A17AA}"/>
              </a:ext>
            </a:extLst>
          </p:cNvPr>
          <p:cNvSpPr/>
          <p:nvPr/>
        </p:nvSpPr>
        <p:spPr>
          <a:xfrm>
            <a:off x="7999562" y="5873657"/>
            <a:ext cx="4210352" cy="30777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Hongjuan Zheng*, et al., </a:t>
            </a:r>
            <a:r>
              <a:rPr lang="en-US" altLang="zh-CN" sz="1400" i="1" dirty="0">
                <a:solidFill>
                  <a:schemeClr val="tx1"/>
                </a:solidFill>
                <a:latin typeface="等线" panose="02010600030101010101" pitchFamily="2" charset="-122"/>
                <a:ea typeface="等线" panose="02010600030101010101" pitchFamily="2" charset="-122"/>
                <a:cs typeface="Times New Roman" panose="02020603050405020304" pitchFamily="18" charset="0"/>
              </a:rPr>
              <a:t>NIM-A</a:t>
            </a:r>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 995, 165093 (2021).</a:t>
            </a:r>
          </a:p>
        </p:txBody>
      </p:sp>
    </p:spTree>
    <p:extLst>
      <p:ext uri="{BB962C8B-B14F-4D97-AF65-F5344CB8AC3E}">
        <p14:creationId xmlns:p14="http://schemas.microsoft.com/office/powerpoint/2010/main" val="2789080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61744-F3C6-C147-68E3-034462A82E9B}"/>
              </a:ext>
            </a:extLst>
          </p:cNvPr>
          <p:cNvSpPr>
            <a:spLocks noGrp="1"/>
          </p:cNvSpPr>
          <p:nvPr>
            <p:ph type="title"/>
          </p:nvPr>
        </p:nvSpPr>
        <p:spPr>
          <a:xfrm>
            <a:off x="1235530" y="275359"/>
            <a:ext cx="10118270" cy="715125"/>
          </a:xfrm>
        </p:spPr>
        <p:txBody>
          <a:bodyPr/>
          <a:lstStyle/>
          <a:p>
            <a:pPr algn="l"/>
            <a:r>
              <a:rPr lang="en-US" altLang="zh-CN" sz="3600" dirty="0"/>
              <a:t>RF performance for the fundamental mode</a:t>
            </a:r>
            <a:endParaRPr lang="zh-CN" altLang="en-US" sz="3600" dirty="0"/>
          </a:p>
        </p:txBody>
      </p:sp>
      <p:sp>
        <p:nvSpPr>
          <p:cNvPr id="4" name="灯片编号占位符 3">
            <a:extLst>
              <a:ext uri="{FF2B5EF4-FFF2-40B4-BE49-F238E27FC236}">
                <a16:creationId xmlns:a16="http://schemas.microsoft.com/office/drawing/2014/main" id="{0B10249A-5CEC-1397-0098-E66E25FFACCD}"/>
              </a:ext>
            </a:extLst>
          </p:cNvPr>
          <p:cNvSpPr>
            <a:spLocks noGrp="1"/>
          </p:cNvSpPr>
          <p:nvPr>
            <p:ph type="sldNum" sz="quarter" idx="12"/>
          </p:nvPr>
        </p:nvSpPr>
        <p:spPr/>
        <p:txBody>
          <a:bodyPr/>
          <a:lstStyle/>
          <a:p>
            <a:fld id="{D5A72B31-0928-4967-9D3E-CC3B7F87A416}" type="slidenum">
              <a:rPr lang="zh-CN" altLang="en-US" smtClean="0"/>
              <a:t>47</a:t>
            </a:fld>
            <a:endParaRPr lang="zh-CN" altLang="en-US"/>
          </a:p>
        </p:txBody>
      </p:sp>
      <p:sp>
        <p:nvSpPr>
          <p:cNvPr id="5" name="内容占位符 2">
            <a:extLst>
              <a:ext uri="{FF2B5EF4-FFF2-40B4-BE49-F238E27FC236}">
                <a16:creationId xmlns:a16="http://schemas.microsoft.com/office/drawing/2014/main" id="{80804515-F88F-4960-8E00-7695C4869D3D}"/>
              </a:ext>
            </a:extLst>
          </p:cNvPr>
          <p:cNvSpPr>
            <a:spLocks noGrp="1"/>
          </p:cNvSpPr>
          <p:nvPr/>
        </p:nvSpPr>
        <p:spPr>
          <a:xfrm>
            <a:off x="226291" y="1442523"/>
            <a:ext cx="4136954" cy="4427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360000" algn="l" defTabSz="914400" rtl="0" eaLnBrk="1" fontAlgn="auto" latinLnBrk="0" hangingPunct="1">
              <a:lnSpc>
                <a:spcPct val="100000"/>
              </a:lnSpc>
              <a:spcBef>
                <a:spcPts val="600"/>
              </a:spcBef>
              <a:spcAft>
                <a:spcPts val="0"/>
              </a:spcAft>
              <a:buClrTx/>
              <a:buSzPct val="80000"/>
              <a:buFont typeface="Wingdings" panose="05000000000000000000" pitchFamily="2" charset="2"/>
              <a:buChar char="p"/>
              <a:tabLst/>
              <a:defRPr/>
            </a:pP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mn-cs"/>
              </a:rPr>
              <a:t>Qe for TM010:</a:t>
            </a:r>
          </a:p>
          <a:p>
            <a:pPr marL="5463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mn-cs"/>
              </a:rPr>
              <a:t>At 2 K, </a:t>
            </a:r>
            <a:r>
              <a:rPr kumimoji="0" lang="en-US" altLang="zh-CN" sz="2000" b="1" i="1"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Q</a:t>
            </a: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e</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1×10</a:t>
            </a:r>
            <a:r>
              <a:rPr kumimoji="0" lang="en-US" altLang="zh-CN" sz="2000" b="1" i="0" u="none" strike="noStrike" kern="1200" cap="none" spc="0" normalizeH="0" baseline="3000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12</a:t>
            </a:r>
          </a:p>
          <a:p>
            <a:pPr marL="5463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rPr>
              <a:t>The suppression of HOM couplers for TM010 at 2 K is not much different between the designed and measured values, if the installation tolerance is well controlled.</a:t>
            </a:r>
          </a:p>
          <a:p>
            <a:pPr marL="5463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mn-cs"/>
              </a:rPr>
              <a:t>No tuning is required at 2 K.</a:t>
            </a:r>
          </a:p>
          <a:p>
            <a:pPr marL="5463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rPr>
              <a:t>The design can satisfy the damping requirement at cryogenic temperature.</a:t>
            </a:r>
            <a:endParaRPr kumimoji="0" lang="zh-CN"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endParaRPr>
          </a:p>
        </p:txBody>
      </p:sp>
      <p:grpSp>
        <p:nvGrpSpPr>
          <p:cNvPr id="6" name="组合 5">
            <a:extLst>
              <a:ext uri="{FF2B5EF4-FFF2-40B4-BE49-F238E27FC236}">
                <a16:creationId xmlns:a16="http://schemas.microsoft.com/office/drawing/2014/main" id="{1C4EBCA4-C7F2-4563-A629-8C1218C3D773}"/>
              </a:ext>
            </a:extLst>
          </p:cNvPr>
          <p:cNvGrpSpPr>
            <a:grpSpLocks noChangeAspect="1"/>
          </p:cNvGrpSpPr>
          <p:nvPr/>
        </p:nvGrpSpPr>
        <p:grpSpPr>
          <a:xfrm>
            <a:off x="4363244" y="1380896"/>
            <a:ext cx="7602465" cy="4550812"/>
            <a:chOff x="701485" y="1757098"/>
            <a:chExt cx="5112349" cy="3060236"/>
          </a:xfrm>
        </p:grpSpPr>
        <p:pic>
          <p:nvPicPr>
            <p:cNvPr id="7" name="图片 6">
              <a:extLst>
                <a:ext uri="{FF2B5EF4-FFF2-40B4-BE49-F238E27FC236}">
                  <a16:creationId xmlns:a16="http://schemas.microsoft.com/office/drawing/2014/main" id="{E67B98C5-F7B5-4BE6-9A01-C71D174F9A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1485" y="1757098"/>
              <a:ext cx="4920524" cy="3060236"/>
            </a:xfrm>
            <a:prstGeom prst="rect">
              <a:avLst/>
            </a:prstGeom>
            <a:ln>
              <a:noFill/>
            </a:ln>
          </p:spPr>
        </p:pic>
        <p:sp>
          <p:nvSpPr>
            <p:cNvPr id="8" name="文本框 8">
              <a:extLst>
                <a:ext uri="{FF2B5EF4-FFF2-40B4-BE49-F238E27FC236}">
                  <a16:creationId xmlns:a16="http://schemas.microsoft.com/office/drawing/2014/main" id="{5F331C3C-1A52-44D9-9D61-17DD7C543295}"/>
                </a:ext>
              </a:extLst>
            </p:cNvPr>
            <p:cNvSpPr txBox="1"/>
            <p:nvPr/>
          </p:nvSpPr>
          <p:spPr>
            <a:xfrm>
              <a:off x="1619022" y="2053392"/>
              <a:ext cx="1128063" cy="2690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wrong rotation angle of copper part installation</a:t>
              </a:r>
              <a:endParaRPr kumimoji="0" lang="zh-CN" altLang="en-US" sz="10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9" name="图片 8">
              <a:extLst>
                <a:ext uri="{FF2B5EF4-FFF2-40B4-BE49-F238E27FC236}">
                  <a16:creationId xmlns:a16="http://schemas.microsoft.com/office/drawing/2014/main" id="{0AF66980-939F-46CD-8C84-CBA024776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6131" y="2308551"/>
              <a:ext cx="762907" cy="1397350"/>
            </a:xfrm>
            <a:prstGeom prst="rect">
              <a:avLst/>
            </a:prstGeom>
          </p:spPr>
        </p:pic>
        <p:sp>
          <p:nvSpPr>
            <p:cNvPr id="10" name="矩形 9">
              <a:extLst>
                <a:ext uri="{FF2B5EF4-FFF2-40B4-BE49-F238E27FC236}">
                  <a16:creationId xmlns:a16="http://schemas.microsoft.com/office/drawing/2014/main" id="{BCC0A8DD-1812-48AE-8878-94B51954438E}"/>
                </a:ext>
              </a:extLst>
            </p:cNvPr>
            <p:cNvSpPr/>
            <p:nvPr/>
          </p:nvSpPr>
          <p:spPr>
            <a:xfrm>
              <a:off x="3743154" y="2340363"/>
              <a:ext cx="2070680" cy="21544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Arial" panose="020B0604020202020204" pitchFamily="34" charset="0"/>
                </a:rPr>
                <a:t>NPT: normal pressure &amp; temperature</a:t>
              </a:r>
              <a:endParaRPr kumimoji="0" lang="zh-CN" altLang="en-US" sz="8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椭圆 10">
              <a:extLst>
                <a:ext uri="{FF2B5EF4-FFF2-40B4-BE49-F238E27FC236}">
                  <a16:creationId xmlns:a16="http://schemas.microsoft.com/office/drawing/2014/main" id="{344FFFE0-E563-404D-9868-1A017F1D61CE}"/>
                </a:ext>
              </a:extLst>
            </p:cNvPr>
            <p:cNvSpPr/>
            <p:nvPr/>
          </p:nvSpPr>
          <p:spPr>
            <a:xfrm>
              <a:off x="1504291" y="3726617"/>
              <a:ext cx="842940" cy="1090716"/>
            </a:xfrm>
            <a:prstGeom prst="ellipse">
              <a:avLst/>
            </a:prstGeom>
            <a:noFill/>
            <a:ln w="12700" cap="flat" cmpd="sng" algn="ctr">
              <a:solidFill>
                <a:srgbClr val="FF0000"/>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等线" panose="020F0502020204030204"/>
                <a:ea typeface="等线" panose="02010600030101010101" pitchFamily="2" charset="-122"/>
                <a:cs typeface="+mn-cs"/>
              </a:endParaRPr>
            </a:p>
          </p:txBody>
        </p:sp>
        <p:cxnSp>
          <p:nvCxnSpPr>
            <p:cNvPr id="12" name="直接连接符 11">
              <a:extLst>
                <a:ext uri="{FF2B5EF4-FFF2-40B4-BE49-F238E27FC236}">
                  <a16:creationId xmlns:a16="http://schemas.microsoft.com/office/drawing/2014/main" id="{C3C40CBE-0E82-4335-BFA3-A329CC87DD23}"/>
                </a:ext>
              </a:extLst>
            </p:cNvPr>
            <p:cNvCxnSpPr>
              <a:cxnSpLocks/>
            </p:cNvCxnSpPr>
            <p:nvPr/>
          </p:nvCxnSpPr>
          <p:spPr>
            <a:xfrm>
              <a:off x="1238588" y="3529446"/>
              <a:ext cx="4296791" cy="0"/>
            </a:xfrm>
            <a:prstGeom prst="line">
              <a:avLst/>
            </a:prstGeom>
            <a:noFill/>
            <a:ln w="19050" cap="flat" cmpd="sng" algn="ctr">
              <a:solidFill>
                <a:srgbClr val="00B0F0"/>
              </a:solidFill>
              <a:prstDash val="solid"/>
              <a:miter lim="800000"/>
            </a:ln>
            <a:effectLst/>
          </p:spPr>
        </p:cxnSp>
        <p:sp>
          <p:nvSpPr>
            <p:cNvPr id="13" name="文本框 13">
              <a:extLst>
                <a:ext uri="{FF2B5EF4-FFF2-40B4-BE49-F238E27FC236}">
                  <a16:creationId xmlns:a16="http://schemas.microsoft.com/office/drawing/2014/main" id="{E0BCF8DC-2337-43F8-9DDD-32B055537126}"/>
                </a:ext>
              </a:extLst>
            </p:cNvPr>
            <p:cNvSpPr txBox="1"/>
            <p:nvPr/>
          </p:nvSpPr>
          <p:spPr>
            <a:xfrm>
              <a:off x="4962917" y="3266529"/>
              <a:ext cx="451273" cy="227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dirty="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rPr>
                <a:t>Spec.</a:t>
              </a:r>
              <a:endParaRPr kumimoji="0" lang="zh-CN" altLang="en-US" sz="1600" b="0" i="1" u="none" strike="noStrike" kern="1200" cap="none" spc="0" normalizeH="0" baseline="0" noProof="0" dirty="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4" name="文本框 14">
              <a:extLst>
                <a:ext uri="{FF2B5EF4-FFF2-40B4-BE49-F238E27FC236}">
                  <a16:creationId xmlns:a16="http://schemas.microsoft.com/office/drawing/2014/main" id="{8B38BEE9-FF6A-498A-B918-EF51E3D87878}"/>
                </a:ext>
              </a:extLst>
            </p:cNvPr>
            <p:cNvSpPr txBox="1"/>
            <p:nvPr/>
          </p:nvSpPr>
          <p:spPr>
            <a:xfrm>
              <a:off x="4907711" y="3556189"/>
              <a:ext cx="714298" cy="3932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rPr>
                <a:t>1 W at </a:t>
              </a:r>
              <a:br>
                <a:rPr kumimoji="0" lang="en-US" altLang="zh-CN" sz="1600" b="0" i="0" u="none" strike="noStrike" kern="1200" cap="none" spc="0" normalizeH="0" baseline="0" noProof="0" dirty="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rPr>
              </a:br>
              <a:r>
                <a:rPr kumimoji="0" lang="en-US" altLang="zh-CN" sz="1600" b="0" i="0" u="none" strike="noStrike" kern="1200" cap="none" spc="0" normalizeH="0" baseline="0" noProof="0" dirty="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rPr>
                <a:t>20 MV/m</a:t>
              </a:r>
              <a:endParaRPr kumimoji="0" lang="zh-CN" altLang="en-US" sz="1600" b="0" i="0" u="none" strike="noStrike" kern="1200" cap="none" spc="0" normalizeH="0" baseline="0" noProof="0" dirty="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5" name="矩形 14">
            <a:extLst>
              <a:ext uri="{FF2B5EF4-FFF2-40B4-BE49-F238E27FC236}">
                <a16:creationId xmlns:a16="http://schemas.microsoft.com/office/drawing/2014/main" id="{CC2A7F07-F1DB-9A07-3B56-64AE2617F9E9}"/>
              </a:ext>
            </a:extLst>
          </p:cNvPr>
          <p:cNvSpPr/>
          <p:nvPr/>
        </p:nvSpPr>
        <p:spPr>
          <a:xfrm>
            <a:off x="7999562" y="5873657"/>
            <a:ext cx="4210352" cy="30777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Hongjuan Zheng*, et al., </a:t>
            </a:r>
            <a:r>
              <a:rPr lang="en-US" altLang="zh-CN" sz="1400" i="1" dirty="0">
                <a:solidFill>
                  <a:schemeClr val="tx1"/>
                </a:solidFill>
                <a:latin typeface="等线" panose="02010600030101010101" pitchFamily="2" charset="-122"/>
                <a:ea typeface="等线" panose="02010600030101010101" pitchFamily="2" charset="-122"/>
                <a:cs typeface="Times New Roman" panose="02020603050405020304" pitchFamily="18" charset="0"/>
              </a:rPr>
              <a:t>NIM-A</a:t>
            </a:r>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 995, 165093 (2021).</a:t>
            </a:r>
          </a:p>
        </p:txBody>
      </p:sp>
      <p:pic>
        <p:nvPicPr>
          <p:cNvPr id="16" name="图片 15">
            <a:extLst>
              <a:ext uri="{FF2B5EF4-FFF2-40B4-BE49-F238E27FC236}">
                <a16:creationId xmlns:a16="http://schemas.microsoft.com/office/drawing/2014/main" id="{CF28551B-5388-4CA6-92AD-52C27F1635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62" r="19687"/>
          <a:stretch/>
        </p:blipFill>
        <p:spPr>
          <a:xfrm>
            <a:off x="10804826" y="29850"/>
            <a:ext cx="1272155" cy="1061973"/>
          </a:xfrm>
          <a:prstGeom prst="rect">
            <a:avLst/>
          </a:prstGeom>
        </p:spPr>
      </p:pic>
    </p:spTree>
    <p:extLst>
      <p:ext uri="{BB962C8B-B14F-4D97-AF65-F5344CB8AC3E}">
        <p14:creationId xmlns:p14="http://schemas.microsoft.com/office/powerpoint/2010/main" val="2613533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3E378-8C9B-A226-75AE-34B149C9B5B9}"/>
              </a:ext>
            </a:extLst>
          </p:cNvPr>
          <p:cNvSpPr>
            <a:spLocks noGrp="1"/>
          </p:cNvSpPr>
          <p:nvPr>
            <p:ph type="title"/>
          </p:nvPr>
        </p:nvSpPr>
        <p:spPr/>
        <p:txBody>
          <a:bodyPr/>
          <a:lstStyle/>
          <a:p>
            <a:r>
              <a:rPr lang="en-US" altLang="zh-CN" dirty="0"/>
              <a:t>RF performance for the HOMs</a:t>
            </a:r>
            <a:endParaRPr lang="zh-CN" altLang="en-US" dirty="0"/>
          </a:p>
        </p:txBody>
      </p:sp>
      <p:sp>
        <p:nvSpPr>
          <p:cNvPr id="4" name="灯片编号占位符 3">
            <a:extLst>
              <a:ext uri="{FF2B5EF4-FFF2-40B4-BE49-F238E27FC236}">
                <a16:creationId xmlns:a16="http://schemas.microsoft.com/office/drawing/2014/main" id="{02BB6E59-00AA-3D03-1D48-899C3490EB98}"/>
              </a:ext>
            </a:extLst>
          </p:cNvPr>
          <p:cNvSpPr>
            <a:spLocks noGrp="1"/>
          </p:cNvSpPr>
          <p:nvPr>
            <p:ph type="sldNum" sz="quarter" idx="12"/>
          </p:nvPr>
        </p:nvSpPr>
        <p:spPr/>
        <p:txBody>
          <a:bodyPr/>
          <a:lstStyle/>
          <a:p>
            <a:fld id="{D5A72B31-0928-4967-9D3E-CC3B7F87A416}" type="slidenum">
              <a:rPr lang="zh-CN" altLang="en-US" smtClean="0"/>
              <a:t>48</a:t>
            </a:fld>
            <a:endParaRPr lang="zh-CN" altLang="en-US"/>
          </a:p>
        </p:txBody>
      </p:sp>
      <p:sp>
        <p:nvSpPr>
          <p:cNvPr id="5" name="内容占位符 2">
            <a:extLst>
              <a:ext uri="{FF2B5EF4-FFF2-40B4-BE49-F238E27FC236}">
                <a16:creationId xmlns:a16="http://schemas.microsoft.com/office/drawing/2014/main" id="{80804515-F88F-4960-8E00-7695C4869D3D}"/>
              </a:ext>
            </a:extLst>
          </p:cNvPr>
          <p:cNvSpPr>
            <a:spLocks noGrp="1"/>
          </p:cNvSpPr>
          <p:nvPr/>
        </p:nvSpPr>
        <p:spPr>
          <a:xfrm>
            <a:off x="356894" y="1333313"/>
            <a:ext cx="4812146" cy="47862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360000" algn="l" defTabSz="914400" rtl="0" eaLnBrk="1" fontAlgn="auto" latinLnBrk="0" hangingPunct="1">
              <a:lnSpc>
                <a:spcPct val="100000"/>
              </a:lnSpc>
              <a:spcBef>
                <a:spcPts val="600"/>
              </a:spcBef>
              <a:spcAft>
                <a:spcPts val="0"/>
              </a:spcAft>
              <a:buClrTx/>
              <a:buSzPct val="80000"/>
              <a:buFont typeface="Wingdings" panose="05000000000000000000" pitchFamily="2" charset="2"/>
              <a:buChar char="p"/>
              <a:tabLst/>
              <a:defRPr/>
            </a:pP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mn-cs"/>
              </a:rPr>
              <a:t>Damping for HOMs:</a:t>
            </a:r>
          </a:p>
          <a:p>
            <a:pPr marL="6606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rPr>
              <a:t>Measured Qe for TE111 and TM020 modes at 2 K are not much different from those of measured at room temperature.</a:t>
            </a:r>
          </a:p>
          <a:p>
            <a:pPr marL="6606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rPr>
              <a:t>Measured results of the other modes at 2 K are different from those at room temperature.</a:t>
            </a:r>
          </a:p>
          <a:p>
            <a:pPr marL="6606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mn-cs"/>
              </a:rPr>
              <a:t>The damping results for HOMs becomes better under 2 K.</a:t>
            </a:r>
          </a:p>
          <a:p>
            <a:pPr marL="6606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rPr>
              <a:t>Satisfy the damping requirements for Higgs.</a:t>
            </a:r>
          </a:p>
          <a:p>
            <a:pPr marL="6606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rPr>
              <a:t>Need feedback for Z-pole.</a:t>
            </a:r>
          </a:p>
          <a:p>
            <a:pPr marL="6606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mn-cs"/>
              </a:rPr>
              <a:t>Further optimization design is needed.</a:t>
            </a:r>
          </a:p>
        </p:txBody>
      </p:sp>
      <p:pic>
        <p:nvPicPr>
          <p:cNvPr id="6" name="图片 5">
            <a:extLst>
              <a:ext uri="{FF2B5EF4-FFF2-40B4-BE49-F238E27FC236}">
                <a16:creationId xmlns:a16="http://schemas.microsoft.com/office/drawing/2014/main" id="{3E5C90B8-CCF3-4BA2-A62E-9070CBDE644D}"/>
              </a:ext>
            </a:extLst>
          </p:cNvPr>
          <p:cNvPicPr>
            <a:picLocks noChangeAspect="1"/>
          </p:cNvPicPr>
          <p:nvPr/>
        </p:nvPicPr>
        <p:blipFill rotWithShape="1">
          <a:blip r:embed="rId2"/>
          <a:srcRect l="2567" t="4613" r="1690"/>
          <a:stretch/>
        </p:blipFill>
        <p:spPr>
          <a:xfrm>
            <a:off x="5629095" y="1333313"/>
            <a:ext cx="6273954" cy="4786226"/>
          </a:xfrm>
          <a:prstGeom prst="rect">
            <a:avLst/>
          </a:prstGeom>
        </p:spPr>
      </p:pic>
      <p:sp>
        <p:nvSpPr>
          <p:cNvPr id="7" name="矩形 6">
            <a:extLst>
              <a:ext uri="{FF2B5EF4-FFF2-40B4-BE49-F238E27FC236}">
                <a16:creationId xmlns:a16="http://schemas.microsoft.com/office/drawing/2014/main" id="{47278970-9CE6-62E6-7FA7-C13B752429BC}"/>
              </a:ext>
            </a:extLst>
          </p:cNvPr>
          <p:cNvSpPr/>
          <p:nvPr/>
        </p:nvSpPr>
        <p:spPr>
          <a:xfrm>
            <a:off x="7999562" y="5873657"/>
            <a:ext cx="4210352" cy="30777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Hongjuan Zheng*, et al., </a:t>
            </a:r>
            <a:r>
              <a:rPr lang="en-US" altLang="zh-CN" sz="1400" i="1" dirty="0">
                <a:solidFill>
                  <a:schemeClr val="tx1"/>
                </a:solidFill>
                <a:latin typeface="等线" panose="02010600030101010101" pitchFamily="2" charset="-122"/>
                <a:ea typeface="等线" panose="02010600030101010101" pitchFamily="2" charset="-122"/>
                <a:cs typeface="Times New Roman" panose="02020603050405020304" pitchFamily="18" charset="0"/>
              </a:rPr>
              <a:t>NIM-A</a:t>
            </a:r>
            <a:r>
              <a:rPr lang="en-US" altLang="zh-CN" sz="1400" dirty="0">
                <a:solidFill>
                  <a:schemeClr val="tx1"/>
                </a:solidFill>
                <a:latin typeface="等线" panose="02010600030101010101" pitchFamily="2" charset="-122"/>
                <a:ea typeface="等线" panose="02010600030101010101" pitchFamily="2" charset="-122"/>
                <a:cs typeface="Times New Roman" panose="02020603050405020304" pitchFamily="18" charset="0"/>
              </a:rPr>
              <a:t> 995, 165093 (2021).</a:t>
            </a:r>
          </a:p>
        </p:txBody>
      </p:sp>
      <p:pic>
        <p:nvPicPr>
          <p:cNvPr id="8" name="图片 7">
            <a:extLst>
              <a:ext uri="{FF2B5EF4-FFF2-40B4-BE49-F238E27FC236}">
                <a16:creationId xmlns:a16="http://schemas.microsoft.com/office/drawing/2014/main" id="{89DE15EF-B24D-42AC-8108-927BF5DA2B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62" r="19687"/>
          <a:stretch/>
        </p:blipFill>
        <p:spPr>
          <a:xfrm>
            <a:off x="10804826" y="29850"/>
            <a:ext cx="1272155" cy="1061973"/>
          </a:xfrm>
          <a:prstGeom prst="rect">
            <a:avLst/>
          </a:prstGeom>
        </p:spPr>
      </p:pic>
    </p:spTree>
    <p:extLst>
      <p:ext uri="{BB962C8B-B14F-4D97-AF65-F5344CB8AC3E}">
        <p14:creationId xmlns:p14="http://schemas.microsoft.com/office/powerpoint/2010/main" val="680666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A84A47-439D-0AF2-C4A9-4F9FFC8F4A24}"/>
              </a:ext>
            </a:extLst>
          </p:cNvPr>
          <p:cNvSpPr>
            <a:spLocks noGrp="1"/>
          </p:cNvSpPr>
          <p:nvPr>
            <p:ph type="title"/>
          </p:nvPr>
        </p:nvSpPr>
        <p:spPr/>
        <p:txBody>
          <a:bodyPr/>
          <a:lstStyle/>
          <a:p>
            <a:r>
              <a:rPr lang="en-US" altLang="zh-CN" dirty="0"/>
              <a:t>CEPC HOM absorber</a:t>
            </a:r>
            <a:endParaRPr lang="zh-CN" altLang="en-US" dirty="0"/>
          </a:p>
        </p:txBody>
      </p:sp>
      <p:sp>
        <p:nvSpPr>
          <p:cNvPr id="3" name="内容占位符 2">
            <a:extLst>
              <a:ext uri="{FF2B5EF4-FFF2-40B4-BE49-F238E27FC236}">
                <a16:creationId xmlns:a16="http://schemas.microsoft.com/office/drawing/2014/main" id="{1444DAD7-DA2D-25E8-8447-BA0EA70FF727}"/>
              </a:ext>
            </a:extLst>
          </p:cNvPr>
          <p:cNvSpPr>
            <a:spLocks noGrp="1"/>
          </p:cNvSpPr>
          <p:nvPr>
            <p:ph idx="1"/>
          </p:nvPr>
        </p:nvSpPr>
        <p:spPr/>
        <p:txBody>
          <a:bodyPr/>
          <a:lstStyle/>
          <a:p>
            <a:pPr marR="0" lvl="0" algn="l" defTabSz="914400" rtl="0" eaLnBrk="1" fontAlgn="auto" latinLnBrk="0" hangingPunct="1">
              <a:lnSpc>
                <a:spcPct val="100000"/>
              </a:lnSpc>
              <a:spcBef>
                <a:spcPts val="0"/>
              </a:spcBef>
              <a:spcAft>
                <a:spcPts val="0"/>
              </a:spcAft>
              <a:buClrTx/>
              <a:buSzPct val="80000"/>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Due to short bunch length thus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wide HOM frequency range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en-US" altLang="zh-CN" sz="20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SiC+AlN</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composite is chosen for cavity HOM absorbing material. </a:t>
            </a:r>
          </a:p>
          <a:p>
            <a:pPr marR="0" lvl="0" algn="l" defTabSz="914400" rtl="0" eaLnBrk="1" fontAlgn="auto" latinLnBrk="0" hangingPunct="1">
              <a:lnSpc>
                <a:spcPct val="100000"/>
              </a:lnSpc>
              <a:spcBef>
                <a:spcPts val="0"/>
              </a:spcBef>
              <a:spcAft>
                <a:spcPts val="0"/>
              </a:spcAft>
              <a:buClrTx/>
              <a:buSzPct val="80000"/>
              <a:tabLst/>
              <a:defRPr/>
            </a:pP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5 kW high power test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show high absorbing efficiency,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meets CEPC spec.</a:t>
            </a:r>
            <a:endParaRPr kumimoji="0" lang="zh-CN" alt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a:p>
            <a:endParaRPr lang="zh-CN" altLang="en-US" dirty="0"/>
          </a:p>
        </p:txBody>
      </p:sp>
      <p:sp>
        <p:nvSpPr>
          <p:cNvPr id="4" name="灯片编号占位符 3">
            <a:extLst>
              <a:ext uri="{FF2B5EF4-FFF2-40B4-BE49-F238E27FC236}">
                <a16:creationId xmlns:a16="http://schemas.microsoft.com/office/drawing/2014/main" id="{E884DAE7-B8CE-A1EF-B6BD-05F21D383214}"/>
              </a:ext>
            </a:extLst>
          </p:cNvPr>
          <p:cNvSpPr>
            <a:spLocks noGrp="1"/>
          </p:cNvSpPr>
          <p:nvPr>
            <p:ph type="sldNum" sz="quarter" idx="12"/>
          </p:nvPr>
        </p:nvSpPr>
        <p:spPr/>
        <p:txBody>
          <a:bodyPr/>
          <a:lstStyle/>
          <a:p>
            <a:fld id="{D5A72B31-0928-4967-9D3E-CC3B7F87A416}" type="slidenum">
              <a:rPr lang="zh-CN" altLang="en-US" smtClean="0"/>
              <a:t>49</a:t>
            </a:fld>
            <a:endParaRPr lang="zh-CN" altLang="en-US"/>
          </a:p>
        </p:txBody>
      </p:sp>
      <p:pic>
        <p:nvPicPr>
          <p:cNvPr id="29" name="图片 28">
            <a:extLst>
              <a:ext uri="{FF2B5EF4-FFF2-40B4-BE49-F238E27FC236}">
                <a16:creationId xmlns:a16="http://schemas.microsoft.com/office/drawing/2014/main" id="{1263F3F0-6B15-4715-8BF8-3D247A1C6637}"/>
              </a:ext>
            </a:extLst>
          </p:cNvPr>
          <p:cNvPicPr>
            <a:picLocks noChangeAspect="1"/>
          </p:cNvPicPr>
          <p:nvPr/>
        </p:nvPicPr>
        <p:blipFill>
          <a:blip r:embed="rId2"/>
          <a:stretch>
            <a:fillRect/>
          </a:stretch>
        </p:blipFill>
        <p:spPr>
          <a:xfrm>
            <a:off x="788981" y="2247586"/>
            <a:ext cx="10477117" cy="3964314"/>
          </a:xfrm>
          <a:prstGeom prst="rect">
            <a:avLst/>
          </a:prstGeom>
        </p:spPr>
      </p:pic>
      <p:pic>
        <p:nvPicPr>
          <p:cNvPr id="31" name="图片 30">
            <a:extLst>
              <a:ext uri="{FF2B5EF4-FFF2-40B4-BE49-F238E27FC236}">
                <a16:creationId xmlns:a16="http://schemas.microsoft.com/office/drawing/2014/main" id="{22420613-C4EF-4C66-A3F7-3E82C873C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81" y="2247586"/>
            <a:ext cx="3069902" cy="1459060"/>
          </a:xfrm>
          <a:prstGeom prst="rect">
            <a:avLst/>
          </a:prstGeom>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047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FE8066-0432-405B-888C-2A0D49ECB2B8}"/>
              </a:ext>
            </a:extLst>
          </p:cNvPr>
          <p:cNvSpPr>
            <a:spLocks noGrp="1"/>
          </p:cNvSpPr>
          <p:nvPr>
            <p:ph type="title"/>
          </p:nvPr>
        </p:nvSpPr>
        <p:spPr/>
        <p:txBody>
          <a:bodyPr/>
          <a:lstStyle/>
          <a:p>
            <a:r>
              <a:rPr lang="en-US" altLang="zh-CN" dirty="0"/>
              <a:t>HOM damping requirements</a:t>
            </a:r>
            <a:endParaRPr lang="zh-CN" altLang="en-US" dirty="0"/>
          </a:p>
        </p:txBody>
      </p:sp>
      <p:sp>
        <p:nvSpPr>
          <p:cNvPr id="3" name="内容占位符 2">
            <a:extLst>
              <a:ext uri="{FF2B5EF4-FFF2-40B4-BE49-F238E27FC236}">
                <a16:creationId xmlns:a16="http://schemas.microsoft.com/office/drawing/2014/main" id="{6BAB9D9A-E327-4F0E-BFED-359E95A89601}"/>
              </a:ext>
            </a:extLst>
          </p:cNvPr>
          <p:cNvSpPr>
            <a:spLocks noGrp="1"/>
          </p:cNvSpPr>
          <p:nvPr>
            <p:ph idx="1"/>
          </p:nvPr>
        </p:nvSpPr>
        <p:spPr/>
        <p:txBody>
          <a:bodyPr>
            <a:normAutofit/>
          </a:bodyPr>
          <a:lstStyle/>
          <a:p>
            <a:r>
              <a:rPr lang="en-US" altLang="zh-CN" sz="2600" dirty="0"/>
              <a:t>The parasitic electromagnetic fields can be kept below the threshold by means of HOM dampers, usually attached to the beam tubes of a SC cavity</a:t>
            </a:r>
          </a:p>
          <a:p>
            <a:pPr>
              <a:spcBef>
                <a:spcPts val="600"/>
              </a:spcBef>
            </a:pPr>
            <a:r>
              <a:rPr lang="en-US" altLang="zh-CN" sz="2600" dirty="0">
                <a:latin typeface="Arial" panose="020B0604020202020204" pitchFamily="34" charset="0"/>
                <a:ea typeface="宋体" panose="02010600030101010101" pitchFamily="2" charset="-122"/>
                <a:cs typeface="Arial" panose="020B0604020202020204" pitchFamily="34" charset="0"/>
              </a:rPr>
              <a:t>HOM damping requirements mainly from</a:t>
            </a:r>
          </a:p>
          <a:p>
            <a:pPr marL="612000" indent="-342900">
              <a:spcBef>
                <a:spcPts val="600"/>
              </a:spcBef>
              <a:buSzPct val="80000"/>
              <a:buFont typeface="宋体" panose="02010600030101010101" pitchFamily="2" charset="-122"/>
              <a:buChar char="－"/>
            </a:pPr>
            <a:r>
              <a:rPr lang="en-US" altLang="zh-CN" sz="2600" dirty="0">
                <a:solidFill>
                  <a:srgbClr val="0000FF"/>
                </a:solidFill>
                <a:latin typeface="Arial" panose="020B0604020202020204" pitchFamily="34" charset="0"/>
                <a:ea typeface="宋体" panose="02010600030101010101" pitchFamily="2" charset="-122"/>
                <a:cs typeface="Arial" panose="020B0604020202020204" pitchFamily="34" charset="0"/>
              </a:rPr>
              <a:t>High beam currents and beam spectrum (bunch lengths and beam structure)</a:t>
            </a:r>
          </a:p>
          <a:p>
            <a:pPr marL="900000" indent="-342900">
              <a:spcBef>
                <a:spcPts val="600"/>
              </a:spcBef>
              <a:buFont typeface="Arial" panose="020B0604020202020204" pitchFamily="34" charset="0"/>
              <a:buChar char="•"/>
            </a:pPr>
            <a:r>
              <a:rPr lang="en-US" altLang="zh-CN" sz="2400" dirty="0">
                <a:solidFill>
                  <a:schemeClr val="tx1"/>
                </a:solidFill>
                <a:latin typeface="Arial" panose="020B0604020202020204" pitchFamily="34" charset="0"/>
                <a:ea typeface="宋体" panose="02010600030101010101" pitchFamily="2" charset="-122"/>
                <a:cs typeface="Arial" panose="020B0604020202020204" pitchFamily="34" charset="0"/>
              </a:rPr>
              <a:t>High beam currents </a:t>
            </a:r>
            <a:r>
              <a:rPr lang="zh-CN" altLang="en-US" sz="2400" dirty="0">
                <a:solidFill>
                  <a:schemeClr val="tx1"/>
                </a:solidFill>
                <a:latin typeface="Arial" panose="020B0604020202020204" pitchFamily="34" charset="0"/>
                <a:ea typeface="宋体" panose="02010600030101010101" pitchFamily="2" charset="-122"/>
                <a:cs typeface="Arial" panose="020B0604020202020204" pitchFamily="34" charset="0"/>
              </a:rPr>
              <a:t>→ </a:t>
            </a:r>
            <a:r>
              <a:rPr lang="en-US" altLang="zh-CN" sz="2400" dirty="0">
                <a:solidFill>
                  <a:schemeClr val="tx1"/>
                </a:solidFill>
                <a:latin typeface="Arial" panose="020B0604020202020204" pitchFamily="34" charset="0"/>
                <a:ea typeface="宋体" panose="02010600030101010101" pitchFamily="2" charset="-122"/>
                <a:cs typeface="Arial" panose="020B0604020202020204" pitchFamily="34" charset="0"/>
              </a:rPr>
              <a:t>Large HOM power </a:t>
            </a:r>
          </a:p>
          <a:p>
            <a:pPr marL="900000" indent="-342900">
              <a:spcBef>
                <a:spcPts val="600"/>
              </a:spcBef>
              <a:buFont typeface="Arial" panose="020B0604020202020204" pitchFamily="34" charset="0"/>
              <a:buChar char="•"/>
            </a:pPr>
            <a:r>
              <a:rPr lang="en-US" altLang="zh-CN" sz="2400" dirty="0">
                <a:solidFill>
                  <a:schemeClr val="tx1"/>
                </a:solidFill>
                <a:latin typeface="Arial" panose="020B0604020202020204" pitchFamily="34" charset="0"/>
                <a:ea typeface="宋体" panose="02010600030101010101" pitchFamily="2" charset="-122"/>
                <a:cs typeface="Arial" panose="020B0604020202020204" pitchFamily="34" charset="0"/>
              </a:rPr>
              <a:t>Beam spectrum </a:t>
            </a:r>
            <a:r>
              <a:rPr lang="zh-CN" altLang="en-US" sz="2400" dirty="0">
                <a:solidFill>
                  <a:schemeClr val="tx1"/>
                </a:solidFill>
                <a:latin typeface="Arial" panose="020B0604020202020204" pitchFamily="34" charset="0"/>
                <a:ea typeface="宋体" panose="02010600030101010101" pitchFamily="2" charset="-122"/>
                <a:cs typeface="Arial" panose="020B0604020202020204" pitchFamily="34" charset="0"/>
              </a:rPr>
              <a:t>→ </a:t>
            </a:r>
            <a:r>
              <a:rPr lang="en-US" altLang="zh-CN" sz="2400" dirty="0">
                <a:solidFill>
                  <a:schemeClr val="tx1"/>
                </a:solidFill>
                <a:latin typeface="Arial" panose="020B0604020202020204" pitchFamily="34" charset="0"/>
                <a:ea typeface="宋体" panose="02010600030101010101" pitchFamily="2" charset="-122"/>
                <a:cs typeface="Arial" panose="020B0604020202020204" pitchFamily="34" charset="0"/>
              </a:rPr>
              <a:t>Broader frequency bandwidth with short bunch length</a:t>
            </a:r>
          </a:p>
          <a:p>
            <a:pPr marL="612000" indent="-342900">
              <a:buSzPct val="80000"/>
              <a:buFont typeface="宋体" panose="02010600030101010101" pitchFamily="2" charset="-122"/>
              <a:buChar char="－"/>
              <a:defRPr/>
            </a:pPr>
            <a:r>
              <a:rPr lang="en-US" altLang="zh-CN" sz="2600" dirty="0">
                <a:solidFill>
                  <a:srgbClr val="0000FF"/>
                </a:solidFill>
                <a:latin typeface="Arial" panose="020B0604020202020204" pitchFamily="34" charset="0"/>
                <a:ea typeface="宋体" panose="02010600030101010101" pitchFamily="2" charset="-122"/>
                <a:cs typeface="Arial" panose="020B0604020202020204" pitchFamily="34" charset="0"/>
              </a:rPr>
              <a:t>Beam quality and stability</a:t>
            </a:r>
          </a:p>
          <a:p>
            <a:pPr marL="900000" indent="-342900">
              <a:spcBef>
                <a:spcPts val="600"/>
              </a:spcBef>
              <a:buFont typeface="Arial" panose="020B0604020202020204" pitchFamily="34" charset="0"/>
              <a:buChar char="•"/>
            </a:pPr>
            <a:r>
              <a:rPr lang="en-US" altLang="zh-CN" sz="2400" dirty="0">
                <a:solidFill>
                  <a:schemeClr val="tx1"/>
                </a:solidFill>
                <a:latin typeface="Arial" panose="020B0604020202020204" pitchFamily="34" charset="0"/>
                <a:ea typeface="宋体" panose="02010600030101010101" pitchFamily="2" charset="-122"/>
                <a:cs typeface="Arial" panose="020B0604020202020204" pitchFamily="34" charset="0"/>
              </a:rPr>
              <a:t>Strong HOM damping (low impedance and </a:t>
            </a:r>
            <a:r>
              <a:rPr lang="en-US" altLang="zh-CN" sz="2400" i="1" dirty="0" err="1">
                <a:solidFill>
                  <a:schemeClr val="tx1"/>
                </a:solidFill>
                <a:latin typeface="Arial" panose="020B0604020202020204" pitchFamily="34" charset="0"/>
                <a:ea typeface="宋体" panose="02010600030101010101" pitchFamily="2" charset="-122"/>
                <a:cs typeface="Arial" panose="020B0604020202020204" pitchFamily="34" charset="0"/>
              </a:rPr>
              <a:t>Q</a:t>
            </a:r>
            <a:r>
              <a:rPr lang="en-US" altLang="zh-CN" sz="2400" baseline="-25000" dirty="0" err="1">
                <a:solidFill>
                  <a:schemeClr val="tx1"/>
                </a:solidFill>
                <a:latin typeface="Arial" panose="020B0604020202020204" pitchFamily="34" charset="0"/>
                <a:ea typeface="宋体" panose="02010600030101010101" pitchFamily="2" charset="-122"/>
                <a:cs typeface="Arial" panose="020B0604020202020204" pitchFamily="34" charset="0"/>
              </a:rPr>
              <a:t>e</a:t>
            </a:r>
            <a:r>
              <a:rPr lang="en-US" altLang="zh-CN" sz="2400" dirty="0">
                <a:solidFill>
                  <a:schemeClr val="tx1"/>
                </a:solidFill>
                <a:latin typeface="Arial" panose="020B0604020202020204" pitchFamily="34" charset="0"/>
                <a:ea typeface="宋体" panose="02010600030101010101" pitchFamily="2" charset="-122"/>
                <a:cs typeface="Arial" panose="020B0604020202020204" pitchFamily="34" charset="0"/>
              </a:rPr>
              <a:t>)</a:t>
            </a:r>
          </a:p>
        </p:txBody>
      </p:sp>
      <p:sp>
        <p:nvSpPr>
          <p:cNvPr id="4" name="灯片编号占位符 3">
            <a:extLst>
              <a:ext uri="{FF2B5EF4-FFF2-40B4-BE49-F238E27FC236}">
                <a16:creationId xmlns:a16="http://schemas.microsoft.com/office/drawing/2014/main" id="{E8503970-2024-4D80-8752-8B056C1F8F0F}"/>
              </a:ext>
            </a:extLst>
          </p:cNvPr>
          <p:cNvSpPr>
            <a:spLocks noGrp="1"/>
          </p:cNvSpPr>
          <p:nvPr>
            <p:ph type="sldNum" sz="quarter" idx="12"/>
          </p:nvPr>
        </p:nvSpPr>
        <p:spPr/>
        <p:txBody>
          <a:bodyPr/>
          <a:lstStyle/>
          <a:p>
            <a:fld id="{D5A72B31-0928-4967-9D3E-CC3B7F87A416}" type="slidenum">
              <a:rPr lang="zh-CN" altLang="en-US" smtClean="0"/>
              <a:t>5</a:t>
            </a:fld>
            <a:endParaRPr lang="zh-CN" altLang="en-US"/>
          </a:p>
        </p:txBody>
      </p:sp>
    </p:spTree>
    <p:extLst>
      <p:ext uri="{BB962C8B-B14F-4D97-AF65-F5344CB8AC3E}">
        <p14:creationId xmlns:p14="http://schemas.microsoft.com/office/powerpoint/2010/main" val="1781505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DC1C9A-C4D6-1E39-46DE-16ACD50BF91E}"/>
              </a:ext>
            </a:extLst>
          </p:cNvPr>
          <p:cNvSpPr>
            <a:spLocks noGrp="1"/>
          </p:cNvSpPr>
          <p:nvPr>
            <p:ph type="title"/>
          </p:nvPr>
        </p:nvSpPr>
        <p:spPr/>
        <p:txBody>
          <a:bodyPr/>
          <a:lstStyle/>
          <a:p>
            <a:r>
              <a:rPr lang="en-US" altLang="zh-CN" dirty="0"/>
              <a:t>Summary</a:t>
            </a:r>
            <a:endParaRPr lang="zh-CN" altLang="en-US" dirty="0"/>
          </a:p>
        </p:txBody>
      </p:sp>
      <p:sp>
        <p:nvSpPr>
          <p:cNvPr id="3" name="内容占位符 2">
            <a:extLst>
              <a:ext uri="{FF2B5EF4-FFF2-40B4-BE49-F238E27FC236}">
                <a16:creationId xmlns:a16="http://schemas.microsoft.com/office/drawing/2014/main" id="{C8B2AEDD-8C1D-F8F8-29F6-03FAD8445E6E}"/>
              </a:ext>
            </a:extLst>
          </p:cNvPr>
          <p:cNvSpPr>
            <a:spLocks noGrp="1"/>
          </p:cNvSpPr>
          <p:nvPr>
            <p:ph idx="1"/>
          </p:nvPr>
        </p:nvSpPr>
        <p:spPr/>
        <p:txBody>
          <a:bodyPr>
            <a:normAutofit/>
          </a:bodyPr>
          <a:lstStyle/>
          <a:p>
            <a:r>
              <a:rPr lang="en-US" altLang="zh-CN" sz="2400" dirty="0"/>
              <a:t>There are many proven designs of HOM dampers</a:t>
            </a:r>
          </a:p>
          <a:p>
            <a:r>
              <a:rPr lang="en-US" altLang="zh-CN" sz="2400" dirty="0"/>
              <a:t>The coaxial HOM coupler has a limited power handling capabilities, and operating within a narrow bandwidth range. In general, modules with multi-cavities often adopt this type of HOM coupler design </a:t>
            </a:r>
          </a:p>
          <a:p>
            <a:r>
              <a:rPr lang="en-US" altLang="zh-CN" sz="2400" dirty="0"/>
              <a:t>The waveguide HOM coupler are rarely used in currently operational accelerators, as it significantly complicate the cavity and cryomodule design</a:t>
            </a:r>
          </a:p>
          <a:p>
            <a:r>
              <a:rPr lang="en-US" altLang="zh-CN" sz="2400" dirty="0"/>
              <a:t>Beam pipe absorbers demonstrated power levels of several kilowatts, and operating within a wide bandwidth range</a:t>
            </a:r>
          </a:p>
          <a:p>
            <a:r>
              <a:rPr lang="en-US" altLang="zh-CN" sz="2400" dirty="0">
                <a:solidFill>
                  <a:srgbClr val="0000FF"/>
                </a:solidFill>
              </a:rPr>
              <a:t>When decide the way of HOM damping, it is necessary to comprehensively consider multiple factors such as power capacity, impedance requirements, module design…….</a:t>
            </a:r>
            <a:endParaRPr lang="zh-CN" altLang="en-US" sz="2400" dirty="0">
              <a:solidFill>
                <a:srgbClr val="0000FF"/>
              </a:solidFill>
            </a:endParaRPr>
          </a:p>
        </p:txBody>
      </p:sp>
      <p:sp>
        <p:nvSpPr>
          <p:cNvPr id="4" name="灯片编号占位符 3">
            <a:extLst>
              <a:ext uri="{FF2B5EF4-FFF2-40B4-BE49-F238E27FC236}">
                <a16:creationId xmlns:a16="http://schemas.microsoft.com/office/drawing/2014/main" id="{83F26F88-EE23-645B-E7CD-978C01ECEB1F}"/>
              </a:ext>
            </a:extLst>
          </p:cNvPr>
          <p:cNvSpPr>
            <a:spLocks noGrp="1"/>
          </p:cNvSpPr>
          <p:nvPr>
            <p:ph type="sldNum" sz="quarter" idx="12"/>
          </p:nvPr>
        </p:nvSpPr>
        <p:spPr/>
        <p:txBody>
          <a:bodyPr/>
          <a:lstStyle/>
          <a:p>
            <a:fld id="{D5A72B31-0928-4967-9D3E-CC3B7F87A416}" type="slidenum">
              <a:rPr lang="zh-CN" altLang="en-US" smtClean="0"/>
              <a:t>50</a:t>
            </a:fld>
            <a:endParaRPr lang="zh-CN" altLang="en-US"/>
          </a:p>
        </p:txBody>
      </p:sp>
    </p:spTree>
    <p:extLst>
      <p:ext uri="{BB962C8B-B14F-4D97-AF65-F5344CB8AC3E}">
        <p14:creationId xmlns:p14="http://schemas.microsoft.com/office/powerpoint/2010/main" val="1165387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16C599-DF47-31D9-127C-7C7B215EAEEB}"/>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3384D6F-DC84-9E59-3837-895EC7F7BDBF}"/>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070C0C6C-4993-4AAB-C554-393802DD64D6}"/>
              </a:ext>
            </a:extLst>
          </p:cNvPr>
          <p:cNvSpPr>
            <a:spLocks noGrp="1"/>
          </p:cNvSpPr>
          <p:nvPr>
            <p:ph type="sldNum" sz="quarter" idx="12"/>
          </p:nvPr>
        </p:nvSpPr>
        <p:spPr/>
        <p:txBody>
          <a:bodyPr/>
          <a:lstStyle/>
          <a:p>
            <a:fld id="{D5A72B31-0928-4967-9D3E-CC3B7F87A416}" type="slidenum">
              <a:rPr lang="zh-CN" altLang="en-US" smtClean="0"/>
              <a:t>51</a:t>
            </a:fld>
            <a:endParaRPr lang="zh-CN" altLang="en-US"/>
          </a:p>
        </p:txBody>
      </p:sp>
      <p:pic>
        <p:nvPicPr>
          <p:cNvPr id="5" name="图片 4">
            <a:extLst>
              <a:ext uri="{FF2B5EF4-FFF2-40B4-BE49-F238E27FC236}">
                <a16:creationId xmlns:a16="http://schemas.microsoft.com/office/drawing/2014/main" id="{D961CE36-420B-42D2-81EA-99057B868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6" name="内容占位符 2">
            <a:extLst>
              <a:ext uri="{FF2B5EF4-FFF2-40B4-BE49-F238E27FC236}">
                <a16:creationId xmlns:a16="http://schemas.microsoft.com/office/drawing/2014/main" id="{910971CA-7C31-4FE4-B585-1B95F7A73809}"/>
              </a:ext>
            </a:extLst>
          </p:cNvPr>
          <p:cNvSpPr>
            <a:spLocks noGrp="1"/>
          </p:cNvSpPr>
          <p:nvPr/>
        </p:nvSpPr>
        <p:spPr>
          <a:xfrm>
            <a:off x="1015494" y="1919922"/>
            <a:ext cx="10161013" cy="3018155"/>
          </a:xfrm>
          <a:prstGeom prst="rect">
            <a:avLst/>
          </a:prstGeom>
        </p:spPr>
        <p:txBody>
          <a:bodyPr anchor="ctr"/>
          <a:lstStyle>
            <a:lvl1pPr marL="360000" indent="-360000" algn="just" defTabSz="914400" rtl="0" eaLnBrk="1" latinLnBrk="0" hangingPunct="1">
              <a:lnSpc>
                <a:spcPct val="100000"/>
              </a:lnSpc>
              <a:spcBef>
                <a:spcPts val="1200"/>
              </a:spcBef>
              <a:spcAft>
                <a:spcPts val="0"/>
              </a:spcAft>
              <a:buClrTx/>
              <a:buSzPct val="60000"/>
              <a:buFont typeface="Wingdings" panose="05000000000000000000" pitchFamily="2" charset="2"/>
              <a:buChar char="l"/>
              <a:defRPr sz="3000" kern="1200" baseline="0">
                <a:solidFill>
                  <a:schemeClr val="tx1"/>
                </a:solidFill>
                <a:latin typeface="Arial" panose="020B0604020202020204" pitchFamily="34" charset="0"/>
                <a:ea typeface="+mn-ea"/>
                <a:cs typeface="+mn-cs"/>
              </a:defRPr>
            </a:lvl1pPr>
            <a:lvl2pPr marL="685800" indent="-360000" algn="just" defTabSz="914400" rtl="0" eaLnBrk="1" latinLnBrk="0" hangingPunct="1">
              <a:lnSpc>
                <a:spcPct val="100000"/>
              </a:lnSpc>
              <a:spcBef>
                <a:spcPts val="1200"/>
              </a:spcBef>
              <a:spcAft>
                <a:spcPts val="0"/>
              </a:spcAft>
              <a:buClrTx/>
              <a:buSzPct val="60000"/>
              <a:buFont typeface="Wingdings" panose="05000000000000000000" pitchFamily="2" charset="2"/>
              <a:buChar char="n"/>
              <a:defRPr sz="3000" kern="1200">
                <a:solidFill>
                  <a:schemeClr val="tx1"/>
                </a:solidFill>
                <a:latin typeface="Arial" panose="020B0604020202020204" pitchFamily="34" charset="0"/>
                <a:ea typeface="+mn-ea"/>
                <a:cs typeface="+mn-cs"/>
              </a:defRPr>
            </a:lvl2pPr>
            <a:lvl3pPr marL="1143000" indent="-360000" algn="just" defTabSz="914400" rtl="0" eaLnBrk="1" latinLnBrk="0" hangingPunct="1">
              <a:lnSpc>
                <a:spcPct val="100000"/>
              </a:lnSpc>
              <a:spcBef>
                <a:spcPts val="1200"/>
              </a:spcBef>
              <a:spcAft>
                <a:spcPts val="0"/>
              </a:spcAft>
              <a:buClrTx/>
              <a:buSzPct val="60000"/>
              <a:buFont typeface="Wingdings" panose="05000000000000000000" pitchFamily="2" charset="2"/>
              <a:buChar char="u"/>
              <a:defRPr sz="3000" kern="1200">
                <a:solidFill>
                  <a:schemeClr val="tx1"/>
                </a:solidFill>
                <a:latin typeface="Arial" panose="020B0604020202020204" pitchFamily="34" charset="0"/>
                <a:ea typeface="+mn-ea"/>
                <a:cs typeface="+mn-cs"/>
              </a:defRPr>
            </a:lvl3pPr>
            <a:lvl4pPr marL="1600200" indent="-360000" algn="just" defTabSz="914400" rtl="0" eaLnBrk="1" latinLnBrk="0" hangingPunct="1">
              <a:lnSpc>
                <a:spcPct val="100000"/>
              </a:lnSpc>
              <a:spcBef>
                <a:spcPts val="1200"/>
              </a:spcBef>
              <a:spcAft>
                <a:spcPts val="0"/>
              </a:spcAft>
              <a:buClrTx/>
              <a:buSzPct val="60000"/>
              <a:buFont typeface="Wingdings" panose="05000000000000000000" pitchFamily="2" charset="2"/>
              <a:buChar char="Ø"/>
              <a:defRPr sz="3000" kern="1200">
                <a:solidFill>
                  <a:schemeClr val="tx1"/>
                </a:solidFill>
                <a:latin typeface="Arial" panose="020B0604020202020204" pitchFamily="34" charset="0"/>
                <a:ea typeface="+mn-ea"/>
                <a:cs typeface="+mn-cs"/>
              </a:defRPr>
            </a:lvl4pPr>
            <a:lvl5pPr marL="2057400" indent="-360000" algn="just" defTabSz="914400" rtl="0" eaLnBrk="1" latinLnBrk="0" hangingPunct="1">
              <a:lnSpc>
                <a:spcPct val="100000"/>
              </a:lnSpc>
              <a:spcBef>
                <a:spcPts val="1200"/>
              </a:spcBef>
              <a:spcAft>
                <a:spcPts val="0"/>
              </a:spcAft>
              <a:buClrTx/>
              <a:buSzPct val="60000"/>
              <a:buFont typeface="Wingdings" panose="05000000000000000000" pitchFamily="2" charset="2"/>
              <a:buChar char="ü"/>
              <a:defRPr sz="3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0" lang="en-US" altLang="zh-CN" sz="5200" b="1" i="1" u="none" strike="noStrike" kern="1200" cap="none" spc="0" normalizeH="0" baseline="0" noProof="0" dirty="0">
                <a:ln>
                  <a:noFill/>
                </a:ln>
                <a:solidFill>
                  <a:srgbClr val="FFFF00"/>
                </a:solidFill>
                <a:effectLst/>
                <a:uLnTx/>
                <a:uFillTx/>
                <a:latin typeface="Arial" panose="020B0604020202020204" pitchFamily="34" charset="0"/>
                <a:ea typeface="微软雅黑"/>
                <a:cs typeface="+mn-cs"/>
              </a:rPr>
              <a:t>Thank You for Your Attention!</a:t>
            </a:r>
          </a:p>
          <a:p>
            <a:pPr marL="0" marR="0" lvl="0" indent="0" algn="ctr"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lang="en-US" altLang="zh-CN" sz="5200" b="1" i="1" dirty="0">
                <a:solidFill>
                  <a:srgbClr val="FFFF00"/>
                </a:solidFill>
                <a:ea typeface="微软雅黑"/>
              </a:rPr>
              <a:t>Have a nice day!</a:t>
            </a:r>
            <a:endParaRPr kumimoji="0" lang="zh-CN" altLang="en-US" sz="5200" b="1" i="1" u="none" strike="noStrike" kern="1200" cap="none" spc="0" normalizeH="0" baseline="0" noProof="0" dirty="0">
              <a:ln>
                <a:noFill/>
              </a:ln>
              <a:solidFill>
                <a:srgbClr val="FFFF00"/>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4282400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A0A875-17A6-4FE2-9811-1506FE7022B0}"/>
              </a:ext>
            </a:extLst>
          </p:cNvPr>
          <p:cNvSpPr>
            <a:spLocks noGrp="1"/>
          </p:cNvSpPr>
          <p:nvPr>
            <p:ph type="title"/>
          </p:nvPr>
        </p:nvSpPr>
        <p:spPr/>
        <p:txBody>
          <a:bodyPr/>
          <a:lstStyle/>
          <a:p>
            <a:r>
              <a:rPr lang="en-US" altLang="zh-CN" dirty="0"/>
              <a:t>HOM damping challenges</a:t>
            </a:r>
            <a:endParaRPr lang="zh-CN" altLang="en-US" dirty="0"/>
          </a:p>
        </p:txBody>
      </p:sp>
      <p:sp>
        <p:nvSpPr>
          <p:cNvPr id="3" name="内容占位符 2">
            <a:extLst>
              <a:ext uri="{FF2B5EF4-FFF2-40B4-BE49-F238E27FC236}">
                <a16:creationId xmlns:a16="http://schemas.microsoft.com/office/drawing/2014/main" id="{E35800E9-0E5D-47E4-900F-3AB6AE123316}"/>
              </a:ext>
            </a:extLst>
          </p:cNvPr>
          <p:cNvSpPr>
            <a:spLocks noGrp="1"/>
          </p:cNvSpPr>
          <p:nvPr>
            <p:ph idx="1"/>
          </p:nvPr>
        </p:nvSpPr>
        <p:spPr/>
        <p:txBody>
          <a:bodyPr>
            <a:normAutofit/>
          </a:bodyPr>
          <a:lstStyle/>
          <a:p>
            <a:r>
              <a:rPr lang="en-US" altLang="zh-CN" sz="2600" dirty="0">
                <a:latin typeface="Arial" panose="020B0604020202020204" pitchFamily="34" charset="0"/>
                <a:ea typeface="宋体" panose="02010600030101010101" pitchFamily="2" charset="-122"/>
                <a:cs typeface="Arial" panose="020B0604020202020204" pitchFamily="34" charset="0"/>
              </a:rPr>
              <a:t>Strong HOM damping while keeping the fundamental mode </a:t>
            </a:r>
            <a:r>
              <a:rPr lang="en-US" altLang="zh-CN" sz="2600" dirty="0">
                <a:solidFill>
                  <a:srgbClr val="0000FF"/>
                </a:solidFill>
                <a:latin typeface="Arial" panose="020B0604020202020204" pitchFamily="34" charset="0"/>
                <a:ea typeface="宋体" panose="02010600030101010101" pitchFamily="2" charset="-122"/>
                <a:cs typeface="Arial" panose="020B0604020202020204" pitchFamily="34" charset="0"/>
              </a:rPr>
              <a:t>not compromised</a:t>
            </a:r>
          </a:p>
          <a:p>
            <a:r>
              <a:rPr lang="en-US" altLang="zh-CN" sz="2600" dirty="0">
                <a:latin typeface="Arial" panose="020B0604020202020204" pitchFamily="34" charset="0"/>
                <a:ea typeface="宋体" panose="02010600030101010101" pitchFamily="2" charset="-122"/>
                <a:cs typeface="Arial" panose="020B0604020202020204" pitchFamily="34" charset="0"/>
              </a:rPr>
              <a:t>Efficient damping for all harmful HOMs</a:t>
            </a:r>
          </a:p>
          <a:p>
            <a:pPr marL="720000">
              <a:buFont typeface="宋体" panose="02010600030101010101" pitchFamily="2" charset="-122"/>
              <a:buChar char="－"/>
            </a:pPr>
            <a:r>
              <a:rPr lang="en-US" altLang="zh-CN" sz="2400" i="1" dirty="0" err="1">
                <a:latin typeface="Arial" panose="020B0604020202020204" pitchFamily="34" charset="0"/>
                <a:ea typeface="宋体" panose="02010600030101010101" pitchFamily="2" charset="-122"/>
                <a:cs typeface="Arial" panose="020B0604020202020204" pitchFamily="34" charset="0"/>
              </a:rPr>
              <a:t>Q</a:t>
            </a:r>
            <a:r>
              <a:rPr lang="en-US" altLang="zh-CN" sz="2400" baseline="-25000" dirty="0" err="1">
                <a:latin typeface="Arial" panose="020B0604020202020204" pitchFamily="34" charset="0"/>
                <a:ea typeface="宋体" panose="02010600030101010101" pitchFamily="2" charset="-122"/>
                <a:cs typeface="Arial" panose="020B0604020202020204" pitchFamily="34" charset="0"/>
              </a:rPr>
              <a:t>e</a:t>
            </a:r>
            <a:r>
              <a:rPr lang="en-US" altLang="zh-CN" sz="2400" dirty="0">
                <a:latin typeface="Arial" panose="020B0604020202020204" pitchFamily="34" charset="0"/>
                <a:ea typeface="宋体" panose="02010600030101010101" pitchFamily="2" charset="-122"/>
                <a:cs typeface="Arial" panose="020B0604020202020204" pitchFamily="34" charset="0"/>
              </a:rPr>
              <a:t> requirements</a:t>
            </a:r>
          </a:p>
          <a:p>
            <a:pPr marL="720000">
              <a:buFont typeface="宋体" panose="02010600030101010101" pitchFamily="2" charset="-122"/>
              <a:buChar char="－"/>
            </a:pPr>
            <a:r>
              <a:rPr lang="en-US" altLang="zh-CN" sz="2400" dirty="0">
                <a:latin typeface="Arial" panose="020B0604020202020204" pitchFamily="34" charset="0"/>
                <a:ea typeface="宋体" panose="02010600030101010101" pitchFamily="2" charset="-122"/>
                <a:cs typeface="Arial" panose="020B0604020202020204" pitchFamily="34" charset="0"/>
              </a:rPr>
              <a:t>Wide spectrum (new materials)</a:t>
            </a:r>
          </a:p>
          <a:p>
            <a:r>
              <a:rPr lang="en-US" altLang="zh-CN" sz="2600" dirty="0">
                <a:latin typeface="Arial" panose="020B0604020202020204" pitchFamily="34" charset="0"/>
                <a:ea typeface="宋体" panose="02010600030101010101" pitchFamily="2" charset="-122"/>
                <a:cs typeface="Arial" panose="020B0604020202020204" pitchFamily="34" charset="0"/>
              </a:rPr>
              <a:t>Engineering, fabrication, assembly and </a:t>
            </a:r>
            <a:r>
              <a:rPr lang="en-US" altLang="zh-CN" sz="2600" dirty="0">
                <a:solidFill>
                  <a:srgbClr val="0000FF"/>
                </a:solidFill>
                <a:latin typeface="Arial" panose="020B0604020202020204" pitchFamily="34" charset="0"/>
                <a:ea typeface="宋体" panose="02010600030101010101" pitchFamily="2" charset="-122"/>
                <a:cs typeface="Arial" panose="020B0604020202020204" pitchFamily="34" charset="0"/>
              </a:rPr>
              <a:t>cleanliness </a:t>
            </a:r>
            <a:r>
              <a:rPr lang="en-US" altLang="zh-CN" sz="2600" dirty="0">
                <a:latin typeface="Arial" panose="020B0604020202020204" pitchFamily="34" charset="0"/>
                <a:ea typeface="宋体" panose="02010600030101010101" pitchFamily="2" charset="-122"/>
                <a:cs typeface="Arial" panose="020B0604020202020204" pitchFamily="34" charset="0"/>
              </a:rPr>
              <a:t> (crucial for SC cavities)</a:t>
            </a:r>
          </a:p>
          <a:p>
            <a:r>
              <a:rPr lang="en-US" altLang="zh-CN" sz="2600" dirty="0">
                <a:latin typeface="Arial" panose="020B0604020202020204" pitchFamily="34" charset="0"/>
                <a:ea typeface="宋体" panose="02010600030101010101" pitchFamily="2" charset="-122"/>
                <a:cs typeface="Arial" panose="020B0604020202020204" pitchFamily="34" charset="0"/>
              </a:rPr>
              <a:t>Cost effective (large accelerators)</a:t>
            </a:r>
          </a:p>
          <a:p>
            <a:r>
              <a:rPr lang="en-US" altLang="zh-CN" sz="2600" dirty="0">
                <a:latin typeface="Arial" panose="020B0604020202020204" pitchFamily="34" charset="0"/>
                <a:ea typeface="宋体" panose="02010600030101010101" pitchFamily="2" charset="-122"/>
                <a:cs typeface="Arial" panose="020B0604020202020204" pitchFamily="34" charset="0"/>
              </a:rPr>
              <a:t>High average HOM power handling capabilities in vacuum (few demonstrated in operations)</a:t>
            </a:r>
          </a:p>
        </p:txBody>
      </p:sp>
      <p:sp>
        <p:nvSpPr>
          <p:cNvPr id="4" name="灯片编号占位符 3">
            <a:extLst>
              <a:ext uri="{FF2B5EF4-FFF2-40B4-BE49-F238E27FC236}">
                <a16:creationId xmlns:a16="http://schemas.microsoft.com/office/drawing/2014/main" id="{0DB42D98-C26A-4FB3-8D9E-E966F62E879E}"/>
              </a:ext>
            </a:extLst>
          </p:cNvPr>
          <p:cNvSpPr>
            <a:spLocks noGrp="1"/>
          </p:cNvSpPr>
          <p:nvPr>
            <p:ph type="sldNum" sz="quarter" idx="12"/>
          </p:nvPr>
        </p:nvSpPr>
        <p:spPr/>
        <p:txBody>
          <a:bodyPr/>
          <a:lstStyle/>
          <a:p>
            <a:fld id="{D5A72B31-0928-4967-9D3E-CC3B7F87A416}" type="slidenum">
              <a:rPr lang="zh-CN" altLang="en-US" smtClean="0"/>
              <a:t>6</a:t>
            </a:fld>
            <a:endParaRPr lang="zh-CN" altLang="en-US" dirty="0"/>
          </a:p>
        </p:txBody>
      </p:sp>
    </p:spTree>
    <p:extLst>
      <p:ext uri="{BB962C8B-B14F-4D97-AF65-F5344CB8AC3E}">
        <p14:creationId xmlns:p14="http://schemas.microsoft.com/office/powerpoint/2010/main" val="3030420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987E73-7781-48B9-840A-7AB317FB6207}"/>
              </a:ext>
            </a:extLst>
          </p:cNvPr>
          <p:cNvSpPr>
            <a:spLocks noGrp="1"/>
          </p:cNvSpPr>
          <p:nvPr>
            <p:ph type="title"/>
          </p:nvPr>
        </p:nvSpPr>
        <p:spPr/>
        <p:txBody>
          <a:bodyPr/>
          <a:lstStyle/>
          <a:p>
            <a:r>
              <a:rPr lang="en-US" altLang="zh-CN" dirty="0"/>
              <a:t>HOM damping methods</a:t>
            </a:r>
            <a:endParaRPr lang="zh-CN" altLang="en-US" dirty="0"/>
          </a:p>
        </p:txBody>
      </p:sp>
      <p:sp>
        <p:nvSpPr>
          <p:cNvPr id="3" name="内容占位符 2">
            <a:extLst>
              <a:ext uri="{FF2B5EF4-FFF2-40B4-BE49-F238E27FC236}">
                <a16:creationId xmlns:a16="http://schemas.microsoft.com/office/drawing/2014/main" id="{AF6F72EA-E999-4399-8FD3-025C7E91FBB2}"/>
              </a:ext>
            </a:extLst>
          </p:cNvPr>
          <p:cNvSpPr>
            <a:spLocks noGrp="1"/>
          </p:cNvSpPr>
          <p:nvPr>
            <p:ph idx="1"/>
          </p:nvPr>
        </p:nvSpPr>
        <p:spPr/>
        <p:txBody>
          <a:bodyPr/>
          <a:lstStyle/>
          <a:p>
            <a:r>
              <a:rPr lang="en-US" altLang="zh-CN" dirty="0"/>
              <a:t>Damping methods for cavities</a:t>
            </a:r>
          </a:p>
          <a:p>
            <a:pPr marL="558900" indent="-342900">
              <a:buFont typeface="Arial" panose="020B0604020202020204" pitchFamily="34" charset="0"/>
              <a:buChar char="‒"/>
              <a:defRPr/>
            </a:pPr>
            <a:r>
              <a:rPr lang="en-US" altLang="zh-CN" sz="2400" b="1" dirty="0">
                <a:solidFill>
                  <a:srgbClr val="0000FF"/>
                </a:solidFill>
              </a:rPr>
              <a:t>Coaxial</a:t>
            </a:r>
            <a:r>
              <a:rPr lang="en-US" altLang="zh-CN" sz="2400" dirty="0"/>
              <a:t> HOM coupler on beam tubes</a:t>
            </a:r>
          </a:p>
          <a:p>
            <a:pPr marL="558900" indent="-342900">
              <a:buFont typeface="Arial" panose="020B0604020202020204" pitchFamily="34" charset="0"/>
              <a:buChar char="‒"/>
              <a:defRPr/>
            </a:pPr>
            <a:r>
              <a:rPr lang="en-US" altLang="zh-CN" sz="2400" b="1" dirty="0">
                <a:solidFill>
                  <a:srgbClr val="0000FF"/>
                </a:solidFill>
              </a:rPr>
              <a:t>Waveguide</a:t>
            </a:r>
            <a:r>
              <a:rPr lang="en-US" altLang="zh-CN" sz="2400" dirty="0">
                <a:solidFill>
                  <a:srgbClr val="0000FF"/>
                </a:solidFill>
              </a:rPr>
              <a:t> </a:t>
            </a:r>
            <a:r>
              <a:rPr lang="en-US" altLang="zh-CN" sz="2400" dirty="0"/>
              <a:t>HOM coupler on beam tubes</a:t>
            </a:r>
          </a:p>
          <a:p>
            <a:pPr marL="558900" indent="-342900">
              <a:buFont typeface="Arial" panose="020B0604020202020204" pitchFamily="34" charset="0"/>
              <a:buChar char="‒"/>
              <a:defRPr/>
            </a:pPr>
            <a:r>
              <a:rPr lang="en-US" altLang="zh-CN" sz="2400" b="1" dirty="0">
                <a:solidFill>
                  <a:srgbClr val="0000FF"/>
                </a:solidFill>
              </a:rPr>
              <a:t>Beam pipe </a:t>
            </a:r>
            <a:r>
              <a:rPr lang="en-US" altLang="zh-CN" sz="2400" dirty="0"/>
              <a:t>HOM absorbers </a:t>
            </a:r>
          </a:p>
          <a:p>
            <a:pPr marL="558900" indent="-342900">
              <a:buFont typeface="Arial" panose="020B0604020202020204" pitchFamily="34" charset="0"/>
              <a:buChar char="‒"/>
              <a:defRPr/>
            </a:pPr>
            <a:r>
              <a:rPr lang="en-US" altLang="zh-CN" sz="2400" dirty="0"/>
              <a:t>Coupling through </a:t>
            </a:r>
            <a:r>
              <a:rPr lang="en-US" altLang="zh-CN" sz="2400" b="1" dirty="0">
                <a:solidFill>
                  <a:srgbClr val="0000FF"/>
                </a:solidFill>
              </a:rPr>
              <a:t>fundamental power coupler</a:t>
            </a:r>
          </a:p>
        </p:txBody>
      </p:sp>
      <p:sp>
        <p:nvSpPr>
          <p:cNvPr id="4" name="灯片编号占位符 3">
            <a:extLst>
              <a:ext uri="{FF2B5EF4-FFF2-40B4-BE49-F238E27FC236}">
                <a16:creationId xmlns:a16="http://schemas.microsoft.com/office/drawing/2014/main" id="{90520C86-C17B-4422-96CD-F6EC7ED9708A}"/>
              </a:ext>
            </a:extLst>
          </p:cNvPr>
          <p:cNvSpPr>
            <a:spLocks noGrp="1"/>
          </p:cNvSpPr>
          <p:nvPr>
            <p:ph type="sldNum" sz="quarter" idx="12"/>
          </p:nvPr>
        </p:nvSpPr>
        <p:spPr/>
        <p:txBody>
          <a:bodyPr/>
          <a:lstStyle/>
          <a:p>
            <a:fld id="{D5A72B31-0928-4967-9D3E-CC3B7F87A416}" type="slidenum">
              <a:rPr lang="zh-CN" altLang="en-US" smtClean="0"/>
              <a:t>7</a:t>
            </a:fld>
            <a:endParaRPr lang="zh-CN" altLang="en-US"/>
          </a:p>
        </p:txBody>
      </p:sp>
      <p:pic>
        <p:nvPicPr>
          <p:cNvPr id="5" name="图片 4">
            <a:extLst>
              <a:ext uri="{FF2B5EF4-FFF2-40B4-BE49-F238E27FC236}">
                <a16:creationId xmlns:a16="http://schemas.microsoft.com/office/drawing/2014/main" id="{BBFD3112-BD03-3AE6-1989-AFD7C4D88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333" y="3571151"/>
            <a:ext cx="4681624" cy="2445314"/>
          </a:xfrm>
          <a:prstGeom prst="rect">
            <a:avLst/>
          </a:prstGeom>
        </p:spPr>
      </p:pic>
      <p:pic>
        <p:nvPicPr>
          <p:cNvPr id="6" name="Picture 6">
            <a:extLst>
              <a:ext uri="{FF2B5EF4-FFF2-40B4-BE49-F238E27FC236}">
                <a16:creationId xmlns:a16="http://schemas.microsoft.com/office/drawing/2014/main" id="{8372B443-0440-9C8A-AD8E-623B54F2A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829" y="1318490"/>
            <a:ext cx="2798939" cy="177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3" descr="C:\Jiquan\My papers\ipac2017\VSR_Capture2.PNG">
            <a:extLst>
              <a:ext uri="{FF2B5EF4-FFF2-40B4-BE49-F238E27FC236}">
                <a16:creationId xmlns:a16="http://schemas.microsoft.com/office/drawing/2014/main" id="{B0135DAF-0487-E842-D3F0-394A6DE1E3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039" y="3535857"/>
            <a:ext cx="3127614" cy="261000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83669044-20B1-8722-A25B-CA0B9776150C}"/>
              </a:ext>
            </a:extLst>
          </p:cNvPr>
          <p:cNvPicPr>
            <a:picLocks noChangeAspect="1"/>
          </p:cNvPicPr>
          <p:nvPr/>
        </p:nvPicPr>
        <p:blipFill rotWithShape="1">
          <a:blip r:embed="rId6"/>
          <a:srcRect r="82016" b="17414"/>
          <a:stretch/>
        </p:blipFill>
        <p:spPr>
          <a:xfrm>
            <a:off x="4501357" y="3596042"/>
            <a:ext cx="2192594" cy="2149711"/>
          </a:xfrm>
          <a:prstGeom prst="rect">
            <a:avLst/>
          </a:prstGeom>
        </p:spPr>
      </p:pic>
      <p:sp>
        <p:nvSpPr>
          <p:cNvPr id="9" name="文本框 8">
            <a:extLst>
              <a:ext uri="{FF2B5EF4-FFF2-40B4-BE49-F238E27FC236}">
                <a16:creationId xmlns:a16="http://schemas.microsoft.com/office/drawing/2014/main" id="{13465B1A-F137-C08E-B25F-0A0E8ECEFC91}"/>
              </a:ext>
            </a:extLst>
          </p:cNvPr>
          <p:cNvSpPr txBox="1"/>
          <p:nvPr/>
        </p:nvSpPr>
        <p:spPr>
          <a:xfrm>
            <a:off x="10173928" y="2904227"/>
            <a:ext cx="1179871" cy="400110"/>
          </a:xfrm>
          <a:prstGeom prst="rect">
            <a:avLst/>
          </a:prstGeom>
          <a:noFill/>
        </p:spPr>
        <p:txBody>
          <a:bodyPr wrap="square" rtlCol="0">
            <a:spAutoFit/>
          </a:bodyPr>
          <a:lstStyle/>
          <a:p>
            <a:pPr algn="l"/>
            <a:r>
              <a:rPr lang="en-US" altLang="zh-CN" sz="2000" dirty="0">
                <a:latin typeface="Arial" panose="020B0604020202020204" pitchFamily="34" charset="0"/>
                <a:cs typeface="Arial" panose="020B0604020202020204" pitchFamily="34" charset="0"/>
              </a:rPr>
              <a:t>Coaxial</a:t>
            </a:r>
            <a:endParaRPr lang="zh-CN" altLang="en-US" sz="200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4F719B63-CE52-BB7F-30DA-C6C788B96A24}"/>
              </a:ext>
            </a:extLst>
          </p:cNvPr>
          <p:cNvSpPr txBox="1"/>
          <p:nvPr/>
        </p:nvSpPr>
        <p:spPr>
          <a:xfrm>
            <a:off x="2312409" y="5745753"/>
            <a:ext cx="1563566" cy="400110"/>
          </a:xfrm>
          <a:prstGeom prst="rect">
            <a:avLst/>
          </a:prstGeom>
          <a:noFill/>
        </p:spPr>
        <p:txBody>
          <a:bodyPr wrap="square" rtlCol="0">
            <a:spAutoFit/>
          </a:bodyPr>
          <a:lstStyle/>
          <a:p>
            <a:pPr algn="l"/>
            <a:r>
              <a:rPr lang="en-US" altLang="zh-CN" sz="2000" dirty="0">
                <a:latin typeface="Arial" panose="020B0604020202020204" pitchFamily="34" charset="0"/>
                <a:cs typeface="Arial" panose="020B0604020202020204" pitchFamily="34" charset="0"/>
              </a:rPr>
              <a:t>Waveguide</a:t>
            </a:r>
            <a:endParaRPr lang="zh-CN" altLang="en-US" sz="2000"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65438028-88E2-53A4-CA49-4DE20E9668B7}"/>
              </a:ext>
            </a:extLst>
          </p:cNvPr>
          <p:cNvSpPr txBox="1"/>
          <p:nvPr/>
        </p:nvSpPr>
        <p:spPr>
          <a:xfrm>
            <a:off x="4953679" y="5745753"/>
            <a:ext cx="1563566" cy="400110"/>
          </a:xfrm>
          <a:prstGeom prst="rect">
            <a:avLst/>
          </a:prstGeom>
          <a:noFill/>
        </p:spPr>
        <p:txBody>
          <a:bodyPr wrap="square" rtlCol="0">
            <a:spAutoFit/>
          </a:bodyPr>
          <a:lstStyle/>
          <a:p>
            <a:pPr algn="l"/>
            <a:r>
              <a:rPr lang="en-US" altLang="zh-CN" sz="2000" dirty="0">
                <a:latin typeface="Arial" panose="020B0604020202020204" pitchFamily="34" charset="0"/>
                <a:cs typeface="Arial" panose="020B0604020202020204" pitchFamily="34" charset="0"/>
              </a:rPr>
              <a:t>Beampipe</a:t>
            </a:r>
            <a:endParaRPr lang="zh-CN" altLang="en-US" sz="2000"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3646AAE3-42F6-ACEB-AA85-F0F45EE6A0BC}"/>
              </a:ext>
            </a:extLst>
          </p:cNvPr>
          <p:cNvSpPr txBox="1"/>
          <p:nvPr/>
        </p:nvSpPr>
        <p:spPr>
          <a:xfrm>
            <a:off x="7831446" y="5473650"/>
            <a:ext cx="1563566" cy="400110"/>
          </a:xfrm>
          <a:prstGeom prst="rect">
            <a:avLst/>
          </a:prstGeom>
          <a:noFill/>
        </p:spPr>
        <p:txBody>
          <a:bodyPr wrap="square" rtlCol="0">
            <a:spAutoFit/>
          </a:bodyPr>
          <a:lstStyle/>
          <a:p>
            <a:pPr algn="l"/>
            <a:r>
              <a:rPr lang="en-US" altLang="zh-CN" sz="2000" dirty="0">
                <a:latin typeface="Arial" panose="020B0604020202020204" pitchFamily="34" charset="0"/>
                <a:cs typeface="Arial" panose="020B0604020202020204" pitchFamily="34" charset="0"/>
              </a:rPr>
              <a:t>Via FPC</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308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B273E19-39A2-7E78-25D9-A5A41E1FA6BD}"/>
              </a:ext>
            </a:extLst>
          </p:cNvPr>
          <p:cNvSpPr>
            <a:spLocks noGrp="1"/>
          </p:cNvSpPr>
          <p:nvPr>
            <p:ph type="sldNum" sz="quarter" idx="12"/>
          </p:nvPr>
        </p:nvSpPr>
        <p:spPr/>
        <p:txBody>
          <a:bodyPr/>
          <a:lstStyle/>
          <a:p>
            <a:fld id="{D5A72B31-0928-4967-9D3E-CC3B7F87A416}" type="slidenum">
              <a:rPr lang="zh-CN" altLang="en-US" smtClean="0"/>
              <a:t>8</a:t>
            </a:fld>
            <a:endParaRPr lang="zh-CN" altLang="en-US"/>
          </a:p>
        </p:txBody>
      </p:sp>
      <p:sp>
        <p:nvSpPr>
          <p:cNvPr id="5" name="文本框 4">
            <a:extLst>
              <a:ext uri="{FF2B5EF4-FFF2-40B4-BE49-F238E27FC236}">
                <a16:creationId xmlns:a16="http://schemas.microsoft.com/office/drawing/2014/main" id="{A1F3ED17-8947-D917-503E-A6CF36FE345A}"/>
              </a:ext>
            </a:extLst>
          </p:cNvPr>
          <p:cNvSpPr txBox="1"/>
          <p:nvPr/>
        </p:nvSpPr>
        <p:spPr>
          <a:xfrm>
            <a:off x="1167051" y="1914123"/>
            <a:ext cx="9857898" cy="1015663"/>
          </a:xfrm>
          <a:prstGeom prst="rect">
            <a:avLst/>
          </a:prstGeom>
          <a:noFill/>
        </p:spPr>
        <p:txBody>
          <a:bodyPr wrap="square" rtlCol="0">
            <a:spAutoFit/>
          </a:bodyPr>
          <a:lstStyle/>
          <a:p>
            <a:pPr algn="ctr"/>
            <a:r>
              <a:rPr lang="en-US" altLang="zh-CN" sz="6000" b="1" dirty="0">
                <a:latin typeface="微软雅黑" panose="020B0503020204020204" pitchFamily="34" charset="-122"/>
                <a:ea typeface="微软雅黑" panose="020B0503020204020204" pitchFamily="34" charset="-122"/>
              </a:rPr>
              <a:t>Coaxial HOM coupler</a:t>
            </a:r>
            <a:endParaRPr lang="zh-CN" altLang="en-US" sz="6000" b="1" dirty="0">
              <a:latin typeface="微软雅黑" panose="020B0503020204020204" pitchFamily="34" charset="-122"/>
              <a:ea typeface="微软雅黑" panose="020B0503020204020204" pitchFamily="34" charset="-122"/>
            </a:endParaRPr>
          </a:p>
        </p:txBody>
      </p:sp>
      <p:pic>
        <p:nvPicPr>
          <p:cNvPr id="6" name="Picture 6">
            <a:extLst>
              <a:ext uri="{FF2B5EF4-FFF2-40B4-BE49-F238E27FC236}">
                <a16:creationId xmlns:a16="http://schemas.microsoft.com/office/drawing/2014/main" id="{887B9563-4416-7B72-DFCE-720D20E11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530" y="3664689"/>
            <a:ext cx="2798939" cy="177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本框 6">
            <a:extLst>
              <a:ext uri="{FF2B5EF4-FFF2-40B4-BE49-F238E27FC236}">
                <a16:creationId xmlns:a16="http://schemas.microsoft.com/office/drawing/2014/main" id="{B76A68BA-86AA-E7DB-F953-AE00AB1751D6}"/>
              </a:ext>
            </a:extLst>
          </p:cNvPr>
          <p:cNvSpPr txBox="1"/>
          <p:nvPr/>
        </p:nvSpPr>
        <p:spPr>
          <a:xfrm>
            <a:off x="6322142" y="5358581"/>
            <a:ext cx="1173327" cy="338554"/>
          </a:xfrm>
          <a:prstGeom prst="rect">
            <a:avLst/>
          </a:prstGeom>
          <a:noFill/>
        </p:spPr>
        <p:txBody>
          <a:bodyPr wrap="square" rtlCol="0">
            <a:spAutoFit/>
          </a:bodyPr>
          <a:lstStyle/>
          <a:p>
            <a:pPr algn="r"/>
            <a:r>
              <a:rPr lang="en-US" altLang="zh-CN" sz="1600" dirty="0">
                <a:latin typeface="Arial" panose="020B0604020202020204" pitchFamily="34" charset="0"/>
                <a:cs typeface="Arial" panose="020B0604020202020204" pitchFamily="34" charset="0"/>
              </a:rPr>
              <a:t>LHC</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22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88D10-A5D7-40E5-87B0-3F09D76B79FA}"/>
              </a:ext>
            </a:extLst>
          </p:cNvPr>
          <p:cNvSpPr>
            <a:spLocks noGrp="1"/>
          </p:cNvSpPr>
          <p:nvPr>
            <p:ph type="title"/>
          </p:nvPr>
        </p:nvSpPr>
        <p:spPr/>
        <p:txBody>
          <a:bodyPr/>
          <a:lstStyle/>
          <a:p>
            <a:r>
              <a:rPr lang="en-US" altLang="zh-CN" dirty="0"/>
              <a:t>Coaxial HOM coupler</a:t>
            </a:r>
            <a:endParaRPr lang="zh-CN" altLang="en-US" dirty="0"/>
          </a:p>
        </p:txBody>
      </p:sp>
      <p:sp>
        <p:nvSpPr>
          <p:cNvPr id="3" name="内容占位符 2">
            <a:extLst>
              <a:ext uri="{FF2B5EF4-FFF2-40B4-BE49-F238E27FC236}">
                <a16:creationId xmlns:a16="http://schemas.microsoft.com/office/drawing/2014/main" id="{3A3C9679-27AC-4821-E7B1-67902E25702E}"/>
              </a:ext>
            </a:extLst>
          </p:cNvPr>
          <p:cNvSpPr>
            <a:spLocks noGrp="1"/>
          </p:cNvSpPr>
          <p:nvPr>
            <p:ph idx="1"/>
          </p:nvPr>
        </p:nvSpPr>
        <p:spPr/>
        <p:txBody>
          <a:bodyPr>
            <a:normAutofit/>
          </a:bodyPr>
          <a:lstStyle/>
          <a:p>
            <a:r>
              <a:rPr lang="en-US" altLang="zh-CN" sz="2400" dirty="0"/>
              <a:t>Extract HOM power via an antenna or a loop coupler located on beam pipe</a:t>
            </a:r>
          </a:p>
          <a:p>
            <a:r>
              <a:rPr lang="en-US" altLang="zh-CN" sz="2400" dirty="0"/>
              <a:t>The power is picked up by a TEM coaxial transmission line cable (no cutoff), and transmitted to a standard cable (typically 50Ω load) outside the cryomodule</a:t>
            </a:r>
          </a:p>
          <a:p>
            <a:r>
              <a:rPr lang="en-US" altLang="zh-CN" sz="2400" dirty="0"/>
              <a:t>Dampers of this type can provide strong damping depending on a particular RF design</a:t>
            </a:r>
          </a:p>
          <a:p>
            <a:r>
              <a:rPr lang="en-US" altLang="zh-CN" sz="2400" dirty="0"/>
              <a:t>Geometry is more compact than other damper types</a:t>
            </a:r>
          </a:p>
          <a:p>
            <a:r>
              <a:rPr lang="en-US" altLang="zh-CN" sz="2400" dirty="0">
                <a:solidFill>
                  <a:srgbClr val="0000FF"/>
                </a:solidFill>
              </a:rPr>
              <a:t>Main disadvantage is fundamental RF rejection filters, which must be carefully tuned</a:t>
            </a:r>
          </a:p>
          <a:p>
            <a:r>
              <a:rPr lang="en-US" altLang="zh-CN" sz="2400" dirty="0">
                <a:solidFill>
                  <a:srgbClr val="0000FF"/>
                </a:solidFill>
              </a:rPr>
              <a:t>Limited power handling capabilities (&lt;1kW)</a:t>
            </a:r>
          </a:p>
        </p:txBody>
      </p:sp>
      <p:sp>
        <p:nvSpPr>
          <p:cNvPr id="4" name="灯片编号占位符 3">
            <a:extLst>
              <a:ext uri="{FF2B5EF4-FFF2-40B4-BE49-F238E27FC236}">
                <a16:creationId xmlns:a16="http://schemas.microsoft.com/office/drawing/2014/main" id="{16231CAF-22F4-822D-0E5B-4448F0C2D208}"/>
              </a:ext>
            </a:extLst>
          </p:cNvPr>
          <p:cNvSpPr>
            <a:spLocks noGrp="1"/>
          </p:cNvSpPr>
          <p:nvPr>
            <p:ph type="sldNum" sz="quarter" idx="12"/>
          </p:nvPr>
        </p:nvSpPr>
        <p:spPr/>
        <p:txBody>
          <a:bodyPr/>
          <a:lstStyle/>
          <a:p>
            <a:fld id="{D5A72B31-0928-4967-9D3E-CC3B7F87A416}" type="slidenum">
              <a:rPr lang="zh-CN" altLang="en-US" smtClean="0"/>
              <a:t>9</a:t>
            </a:fld>
            <a:endParaRPr lang="zh-CN" altLang="en-US"/>
          </a:p>
        </p:txBody>
      </p:sp>
    </p:spTree>
    <p:extLst>
      <p:ext uri="{BB962C8B-B14F-4D97-AF65-F5344CB8AC3E}">
        <p14:creationId xmlns:p14="http://schemas.microsoft.com/office/powerpoint/2010/main" val="175174816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21097</TotalTime>
  <Words>3601</Words>
  <Application>Microsoft Office PowerPoint</Application>
  <PresentationFormat>宽屏</PresentationFormat>
  <Paragraphs>432</Paragraphs>
  <Slides>51</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51</vt:i4>
      </vt:variant>
    </vt:vector>
  </HeadingPairs>
  <TitlesOfParts>
    <vt:vector size="60" baseType="lpstr">
      <vt:lpstr>等线</vt:lpstr>
      <vt:lpstr>宋体</vt:lpstr>
      <vt:lpstr>微软雅黑</vt:lpstr>
      <vt:lpstr>Arial</vt:lpstr>
      <vt:lpstr>Calibri</vt:lpstr>
      <vt:lpstr>Calibri Light</vt:lpstr>
      <vt:lpstr>Cambria Math</vt:lpstr>
      <vt:lpstr>Wingdings</vt:lpstr>
      <vt:lpstr>Office 主题</vt:lpstr>
      <vt:lpstr>HOM Damper for SRF Cavities</vt:lpstr>
      <vt:lpstr>What is HOM?</vt:lpstr>
      <vt:lpstr>HOM Excitation by a Bunch </vt:lpstr>
      <vt:lpstr>Why do SRF cavities need HOM dampers?</vt:lpstr>
      <vt:lpstr>HOM damping requirements</vt:lpstr>
      <vt:lpstr>HOM damping challenges</vt:lpstr>
      <vt:lpstr>HOM damping methods</vt:lpstr>
      <vt:lpstr>PowerPoint 演示文稿</vt:lpstr>
      <vt:lpstr>Coaxial HOM coupler</vt:lpstr>
      <vt:lpstr>A bit of history</vt:lpstr>
      <vt:lpstr>LEP/LHC HOM couplers</vt:lpstr>
      <vt:lpstr>SOLEIL HOM couplers</vt:lpstr>
      <vt:lpstr>HERA/TESLA HOM couplers</vt:lpstr>
      <vt:lpstr>Modified TESLA HOM coupler for CW operation</vt:lpstr>
      <vt:lpstr>1.3 GHz TESLA HOM coupler testing in IHEP</vt:lpstr>
      <vt:lpstr>HL-LHC Crab cavity HOM coupler </vt:lpstr>
      <vt:lpstr>Development at IHEP</vt:lpstr>
      <vt:lpstr>PowerPoint 演示文稿</vt:lpstr>
      <vt:lpstr>Waveguide HOM couplers</vt:lpstr>
      <vt:lpstr>Development at IHEP</vt:lpstr>
      <vt:lpstr>PowerPoint 演示文稿</vt:lpstr>
      <vt:lpstr>Beam-pipe absorber</vt:lpstr>
      <vt:lpstr>Absorbing materials </vt:lpstr>
      <vt:lpstr>KEKB/Super-KEKB HOM beam pipe absorber</vt:lpstr>
      <vt:lpstr>Cornell HOM absorbers</vt:lpstr>
      <vt:lpstr>EXFEL HOM beam pipe absorber </vt:lpstr>
      <vt:lpstr>Development at IHEP: Ferrite absorber </vt:lpstr>
      <vt:lpstr>Development at IHEP: SiC absorber </vt:lpstr>
      <vt:lpstr>PowerPoint 演示文稿</vt:lpstr>
      <vt:lpstr>Coupling through FPC </vt:lpstr>
      <vt:lpstr>Coupling through FPC</vt:lpstr>
      <vt:lpstr>PowerPoint 演示文稿</vt:lpstr>
      <vt:lpstr>On-cell dampers</vt:lpstr>
      <vt:lpstr>On-cell dampers</vt:lpstr>
      <vt:lpstr>PowerPoint 演示文稿</vt:lpstr>
      <vt:lpstr>PowerPoint 演示文稿</vt:lpstr>
      <vt:lpstr>CBI instability caused by HOM</vt:lpstr>
      <vt:lpstr>HOM power</vt:lpstr>
      <vt:lpstr>HOM power with filling pattern</vt:lpstr>
      <vt:lpstr>Design considerations</vt:lpstr>
      <vt:lpstr>A design case: HOM damping for CEPC </vt:lpstr>
      <vt:lpstr>Cavity Spectrum and Power</vt:lpstr>
      <vt:lpstr>HOM coupler design </vt:lpstr>
      <vt:lpstr>HOM coupler design approach</vt:lpstr>
      <vt:lpstr>Design Contents</vt:lpstr>
      <vt:lpstr>CEPC 650 MHz HOM Coupler Fabrication</vt:lpstr>
      <vt:lpstr>RF performance for the fundamental mode</vt:lpstr>
      <vt:lpstr>RF performance for the HOMs</vt:lpstr>
      <vt:lpstr>CEPC HOM absorber</vt:lpstr>
      <vt:lpstr>Summary</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Jiyuan Zhai</cp:lastModifiedBy>
  <cp:revision>318</cp:revision>
  <dcterms:created xsi:type="dcterms:W3CDTF">2018-11-28T06:59:09Z</dcterms:created>
  <dcterms:modified xsi:type="dcterms:W3CDTF">2025-03-19T13:48:47Z</dcterms:modified>
</cp:coreProperties>
</file>