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61" r:id="rId1"/>
  </p:sldMasterIdLst>
  <p:notesMasterIdLst>
    <p:notesMasterId r:id="rId74"/>
  </p:notesMasterIdLst>
  <p:handoutMasterIdLst>
    <p:handoutMasterId r:id="rId75"/>
  </p:handoutMasterIdLst>
  <p:sldIdLst>
    <p:sldId id="587" r:id="rId2"/>
    <p:sldId id="785" r:id="rId3"/>
    <p:sldId id="786" r:id="rId4"/>
    <p:sldId id="926" r:id="rId5"/>
    <p:sldId id="897" r:id="rId6"/>
    <p:sldId id="800" r:id="rId7"/>
    <p:sldId id="805" r:id="rId8"/>
    <p:sldId id="801" r:id="rId9"/>
    <p:sldId id="932" r:id="rId10"/>
    <p:sldId id="806" r:id="rId11"/>
    <p:sldId id="811" r:id="rId12"/>
    <p:sldId id="933" r:id="rId13"/>
    <p:sldId id="832" r:id="rId14"/>
    <p:sldId id="818" r:id="rId15"/>
    <p:sldId id="819" r:id="rId16"/>
    <p:sldId id="820" r:id="rId17"/>
    <p:sldId id="900" r:id="rId18"/>
    <p:sldId id="834" r:id="rId19"/>
    <p:sldId id="812" r:id="rId20"/>
    <p:sldId id="898" r:id="rId21"/>
    <p:sldId id="928" r:id="rId22"/>
    <p:sldId id="833" r:id="rId23"/>
    <p:sldId id="835" r:id="rId24"/>
    <p:sldId id="813" r:id="rId25"/>
    <p:sldId id="838" r:id="rId26"/>
    <p:sldId id="824" r:id="rId27"/>
    <p:sldId id="831" r:id="rId28"/>
    <p:sldId id="901" r:id="rId29"/>
    <p:sldId id="902" r:id="rId30"/>
    <p:sldId id="830" r:id="rId31"/>
    <p:sldId id="934" r:id="rId32"/>
    <p:sldId id="936" r:id="rId33"/>
    <p:sldId id="844" r:id="rId34"/>
    <p:sldId id="938" r:id="rId35"/>
    <p:sldId id="939" r:id="rId36"/>
    <p:sldId id="940" r:id="rId37"/>
    <p:sldId id="944" r:id="rId38"/>
    <p:sldId id="941" r:id="rId39"/>
    <p:sldId id="929" r:id="rId40"/>
    <p:sldId id="865" r:id="rId41"/>
    <p:sldId id="845" r:id="rId42"/>
    <p:sldId id="847" r:id="rId43"/>
    <p:sldId id="945" r:id="rId44"/>
    <p:sldId id="849" r:id="rId45"/>
    <p:sldId id="850" r:id="rId46"/>
    <p:sldId id="947" r:id="rId47"/>
    <p:sldId id="946" r:id="rId48"/>
    <p:sldId id="949" r:id="rId49"/>
    <p:sldId id="930" r:id="rId50"/>
    <p:sldId id="853" r:id="rId51"/>
    <p:sldId id="827" r:id="rId52"/>
    <p:sldId id="854" r:id="rId53"/>
    <p:sldId id="857" r:id="rId54"/>
    <p:sldId id="858" r:id="rId55"/>
    <p:sldId id="856" r:id="rId56"/>
    <p:sldId id="859" r:id="rId57"/>
    <p:sldId id="860" r:id="rId58"/>
    <p:sldId id="862" r:id="rId59"/>
    <p:sldId id="914" r:id="rId60"/>
    <p:sldId id="864" r:id="rId61"/>
    <p:sldId id="931" r:id="rId62"/>
    <p:sldId id="954" r:id="rId63"/>
    <p:sldId id="955" r:id="rId64"/>
    <p:sldId id="956" r:id="rId65"/>
    <p:sldId id="957" r:id="rId66"/>
    <p:sldId id="952" r:id="rId67"/>
    <p:sldId id="890" r:id="rId68"/>
    <p:sldId id="889" r:id="rId69"/>
    <p:sldId id="951" r:id="rId70"/>
    <p:sldId id="958" r:id="rId71"/>
    <p:sldId id="948" r:id="rId72"/>
    <p:sldId id="896" r:id="rId73"/>
  </p:sldIdLst>
  <p:sldSz cx="12192000" cy="6858000"/>
  <p:notesSz cx="7099300" cy="10234613"/>
  <p:embeddedFontLst>
    <p:embeddedFont>
      <p:font typeface="Arial Black" panose="020B0A04020102020204" pitchFamily="34" charset="0"/>
      <p:bold r:id="rId76"/>
    </p:embeddedFont>
    <p:embeddedFont>
      <p:font typeface="Cambria" panose="02040503050406030204" pitchFamily="18" charset="0"/>
      <p:regular r:id="rId77"/>
      <p:bold r:id="rId78"/>
      <p:italic r:id="rId79"/>
      <p:boldItalic r:id="rId80"/>
    </p:embeddedFont>
    <p:embeddedFont>
      <p:font typeface="Cambria Math" panose="02040503050406030204" pitchFamily="18" charset="0"/>
      <p:regular r:id="rId81"/>
    </p:embeddedFont>
    <p:embeddedFont>
      <p:font typeface="Georgia" panose="02040502050405020303" pitchFamily="18" charset="0"/>
      <p:regular r:id="rId82"/>
      <p:bold r:id="rId83"/>
      <p:italic r:id="rId84"/>
      <p:boldItalic r:id="rId85"/>
    </p:embeddedFont>
    <p:embeddedFont>
      <p:font typeface="Verdana" panose="020B0604030504040204" pitchFamily="34" charset="0"/>
      <p:regular r:id="rId86"/>
      <p:bold r:id="rId87"/>
      <p:italic r:id="rId88"/>
      <p:boldItalic r:id="rId89"/>
    </p:embeddedFont>
    <p:embeddedFont>
      <p:font typeface="Wingdings 2" panose="05020102010507070707" pitchFamily="18" charset="2"/>
      <p:regular r:id="rId90"/>
    </p:embeddedFont>
    <p:embeddedFont>
      <p:font typeface="等线" panose="02010600030101010101" pitchFamily="2" charset="-122"/>
      <p:regular r:id="rId91"/>
      <p:bold r:id="rId92"/>
    </p:embeddedFont>
    <p:embeddedFont>
      <p:font typeface="黑体" panose="02010609060101010101" pitchFamily="49" charset="-122"/>
      <p:regular r:id="rId93"/>
    </p:embeddedFont>
    <p:embeddedFont>
      <p:font typeface="华文中宋" panose="02010600040101010101" pitchFamily="2" charset="-122"/>
      <p:regular r:id="rId94"/>
    </p:embeddedFont>
    <p:embeddedFont>
      <p:font typeface="微软雅黑" panose="020B0503020204020204" pitchFamily="34" charset="-122"/>
      <p:regular r:id="rId95"/>
      <p:bold r:id="rId9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5E00"/>
    <a:srgbClr val="0000FF"/>
    <a:srgbClr val="4F81BD"/>
    <a:srgbClr val="000099"/>
    <a:srgbClr val="006600"/>
    <a:srgbClr val="0000CC"/>
    <a:srgbClr val="A80000"/>
    <a:srgbClr val="CCCC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2" autoAdjust="0"/>
    <p:restoredTop sz="68003" autoAdjust="0"/>
  </p:normalViewPr>
  <p:slideViewPr>
    <p:cSldViewPr>
      <p:cViewPr varScale="1">
        <p:scale>
          <a:sx n="60" d="100"/>
          <a:sy n="60" d="100"/>
        </p:scale>
        <p:origin x="966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9.fntdata"/><Relationship Id="rId89" Type="http://schemas.openxmlformats.org/officeDocument/2006/relationships/font" Target="fonts/font1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5" Type="http://schemas.openxmlformats.org/officeDocument/2006/relationships/slide" Target="slides/slide4.xml"/><Relationship Id="rId90" Type="http://schemas.openxmlformats.org/officeDocument/2006/relationships/font" Target="fonts/font15.fntdata"/><Relationship Id="rId95" Type="http://schemas.openxmlformats.org/officeDocument/2006/relationships/font" Target="fonts/font20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Relationship Id="rId91" Type="http://schemas.openxmlformats.org/officeDocument/2006/relationships/font" Target="fonts/font16.fntdata"/><Relationship Id="rId96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94" Type="http://schemas.openxmlformats.org/officeDocument/2006/relationships/font" Target="fonts/font19.fntdata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.fntdata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2.fntdata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8.fntdata"/><Relationship Id="rId9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95" tIns="47447" rIns="94895" bIns="47447" numCol="1" anchor="t" anchorCtr="0" compatLnSpc="1">
            <a:prstTxWarp prst="textNoShape">
              <a:avLst/>
            </a:prstTxWarp>
          </a:bodyPr>
          <a:lstStyle>
            <a:lvl1pPr defTabSz="94921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95" tIns="47447" rIns="94895" bIns="47447" numCol="1" anchor="t" anchorCtr="0" compatLnSpc="1">
            <a:prstTxWarp prst="textNoShape">
              <a:avLst/>
            </a:prstTxWarp>
          </a:bodyPr>
          <a:lstStyle>
            <a:lvl1pPr algn="r" defTabSz="94921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C0FBCBB-7EDB-4278-865F-AB2C04993556}" type="datetime1">
              <a:rPr lang="en-US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1" y="9721851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95" tIns="47447" rIns="94895" bIns="47447" numCol="1" anchor="b" anchorCtr="0" compatLnSpc="1">
            <a:prstTxWarp prst="textNoShape">
              <a:avLst/>
            </a:prstTxWarp>
          </a:bodyPr>
          <a:lstStyle>
            <a:lvl1pPr defTabSz="94921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4021138" y="9721851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95" tIns="47447" rIns="94895" bIns="47447" numCol="1" anchor="b" anchorCtr="0" compatLnSpc="1">
            <a:prstTxWarp prst="textNoShape">
              <a:avLst/>
            </a:prstTxWarp>
          </a:bodyPr>
          <a:lstStyle>
            <a:lvl1pPr algn="r" defTabSz="94921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CFFFF87-B6DF-4175-94C5-2347F6401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943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28" tIns="49513" rIns="99028" bIns="49513" numCol="1" anchor="t" anchorCtr="0" compatLnSpc="1">
            <a:prstTxWarp prst="textNoShape">
              <a:avLst/>
            </a:prstTxWarp>
          </a:bodyPr>
          <a:lstStyle>
            <a:lvl1pPr defTabSz="990480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28" tIns="49513" rIns="99028" bIns="49513" numCol="1" anchor="t" anchorCtr="0" compatLnSpc="1">
            <a:prstTxWarp prst="textNoShape">
              <a:avLst/>
            </a:prstTxWarp>
          </a:bodyPr>
          <a:lstStyle>
            <a:lvl1pPr algn="r" defTabSz="990480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83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59339"/>
            <a:ext cx="5680075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28" tIns="49513" rIns="99028" bIns="49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851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28" tIns="49513" rIns="99028" bIns="49513" numCol="1" anchor="b" anchorCtr="0" compatLnSpc="1">
            <a:prstTxWarp prst="textNoShape">
              <a:avLst/>
            </a:prstTxWarp>
          </a:bodyPr>
          <a:lstStyle>
            <a:lvl1pPr defTabSz="990480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1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28" tIns="49513" rIns="99028" bIns="49513" numCol="1" anchor="b" anchorCtr="0" compatLnSpc="1">
            <a:prstTxWarp prst="textNoShape">
              <a:avLst/>
            </a:prstTxWarp>
          </a:bodyPr>
          <a:lstStyle>
            <a:lvl1pPr algn="r" defTabSz="990480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A08831CF-E2B7-4DF0-9CCB-848EF7E579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33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976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040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97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03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09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507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749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740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113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280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726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26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594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207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717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141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768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956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800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724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047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874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  <a:p>
            <a:endParaRPr lang="en-US" altLang="zh-CN" baseline="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071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6467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5191A-B5FB-B555-4857-5482A9C93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0BA42BD-71E2-EA0B-6F30-2EC1F4E1C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DD395CB-B2EE-F5A5-01A8-F9A92CDF2C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ADDFDB-5E94-7AAB-9C86-6A1E3C984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602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535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D3DA1-6A19-FCEE-DAEE-963FEE5C7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7BC07B5-DC37-F41A-B252-CFD257F858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4ABA0A-9441-044B-A6BF-BE4BDD7B4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F246BF-9C85-416A-4A21-A94D9B5E02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134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90184-8E4D-47A6-6EB9-CBA74BA68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9647EE7-26AB-5F8E-2736-D62ED3CFB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8365BE9-10AF-E915-D790-7C026D203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B64984-5136-2814-58C5-F57B275171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6794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2369B-FF14-C3C4-11A2-3A0AF6F97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4E73BA9-CA2C-3166-CB9E-367A07BCE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6336EC-6A55-FACB-1EF2-83806E3E7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F2AF2A-944B-6C16-B9AB-85FB48CD4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1717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AFCED-E3FE-9703-4220-44E300755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DC3AC01-60F3-4455-C450-3D40D321FB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B3AEA31-D449-233D-0139-F5E694922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3FBB1A-76CA-C2B3-1E16-C77782E1CA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4211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AD943-382B-5DAE-E085-143A244F5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7C5C132-B336-272E-2266-11F572A03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BB30C26-9BE4-8819-08EE-A45427850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1FD04D-49D6-74BA-3EBA-035EE15060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459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781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2548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2250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1803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0658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985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330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080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024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8624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8641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590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9759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462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2019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2401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4850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5413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5559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4534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5005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8926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666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  <a:p>
            <a:r>
              <a:rPr lang="en-US" altLang="zh-CN" baseline="0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785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5453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3989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1804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0BB97-8951-F1CE-8F7E-95BBA067C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9AB7D1-F411-4C4C-453E-18E0FA4BC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7CF92A0-5E22-5BF6-F675-8D3DC7AD7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38A37D-145A-84D8-43ED-4A9C867089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2019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1656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62B47-EB02-E5FB-054B-3C71C4AB0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3363BF-17F4-5BF0-CFDA-EBA8B1BBDE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C58F20F-ABD5-D56B-1ED6-2595C07EE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C9DE46-809B-E5CD-27E5-FBE1F3ADF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6500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BAB1C-BB70-EB2B-999D-825484FD1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8FB3C75-C84A-B5EA-6455-EEBEB30B4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D2A8B9B-6798-9020-B900-073AC13A2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8683F7-397E-DF2A-100D-99552D139F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5937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0321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5853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069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0435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8645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2626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336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633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831CF-E2B7-4DF0-9CCB-848EF7E57945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897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 userDrawn="1"/>
        </p:nvSpPr>
        <p:spPr>
          <a:xfrm>
            <a:off x="0" y="-26125"/>
            <a:ext cx="12192000" cy="19681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836" y="58705"/>
            <a:ext cx="11894327" cy="1798476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2400187"/>
            <a:ext cx="12192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rgbClr val="A4000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5282" y="4145854"/>
            <a:ext cx="4561433" cy="34081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1620729"/>
            <a:ext cx="12192001" cy="418642"/>
            <a:chOff x="774065" y="1373938"/>
            <a:chExt cx="12981818" cy="418642"/>
          </a:xfrm>
        </p:grpSpPr>
        <p:sp>
          <p:nvSpPr>
            <p:cNvPr id="38" name="矩形 37"/>
            <p:cNvSpPr/>
            <p:nvPr/>
          </p:nvSpPr>
          <p:spPr>
            <a:xfrm>
              <a:off x="774065" y="1682144"/>
              <a:ext cx="12981818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连接符 34"/>
            <p:cNvCxnSpPr/>
            <p:nvPr/>
          </p:nvCxnSpPr>
          <p:spPr>
            <a:xfrm flipV="1">
              <a:off x="1703512" y="1373938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-1" y="6741368"/>
            <a:ext cx="12192001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3818131" y="4549050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7" name="直角三角形 6"/>
          <p:cNvSpPr/>
          <p:nvPr/>
        </p:nvSpPr>
        <p:spPr>
          <a:xfrm flipH="1">
            <a:off x="6637099" y="6388837"/>
            <a:ext cx="1115085" cy="360000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752184" y="6388837"/>
            <a:ext cx="4439816" cy="3600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latin typeface="Verdana" panose="020B0604030504040204" pitchFamily="34" charset="0"/>
                <a:ea typeface="Verdana" panose="020B0604030504040204" pitchFamily="34" charset="0"/>
              </a:rPr>
              <a:t>INSTITUTE OF HIGH ENERGY PHYSICS</a:t>
            </a: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7328" y="6381328"/>
            <a:ext cx="6936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rPr>
              <a:t>ASSCA2025</a:t>
            </a:r>
          </a:p>
        </p:txBody>
      </p:sp>
    </p:spTree>
    <p:extLst>
      <p:ext uri="{BB962C8B-B14F-4D97-AF65-F5344CB8AC3E}">
        <p14:creationId xmlns:p14="http://schemas.microsoft.com/office/powerpoint/2010/main" val="3328445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4568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109" y="1232362"/>
            <a:ext cx="281940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8021" y="1232362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1369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58144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1772817"/>
            <a:ext cx="817033" cy="561975"/>
          </a:xfrm>
          <a:solidFill>
            <a:srgbClr val="6B2C90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1772816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590235"/>
            <a:ext cx="817033" cy="561975"/>
          </a:xfrm>
          <a:solidFill>
            <a:srgbClr val="6B2C90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590234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407652"/>
            <a:ext cx="817033" cy="561975"/>
          </a:xfrm>
          <a:solidFill>
            <a:srgbClr val="6B2C90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407650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225068"/>
            <a:ext cx="817033" cy="561975"/>
          </a:xfrm>
          <a:solidFill>
            <a:srgbClr val="6B2C90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225067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0" name="文本占位符 10"/>
          <p:cNvSpPr>
            <a:spLocks noGrp="1"/>
          </p:cNvSpPr>
          <p:nvPr>
            <p:ph type="body" sz="quarter" idx="18" hasCustomPrompt="1"/>
          </p:nvPr>
        </p:nvSpPr>
        <p:spPr>
          <a:xfrm>
            <a:off x="2439365" y="5042482"/>
            <a:ext cx="817033" cy="561975"/>
          </a:xfrm>
          <a:solidFill>
            <a:srgbClr val="6B2C90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2" name="文本占位符 14"/>
          <p:cNvSpPr>
            <a:spLocks noGrp="1"/>
          </p:cNvSpPr>
          <p:nvPr>
            <p:ph type="body" sz="quarter" idx="19" hasCustomPrompt="1"/>
          </p:nvPr>
        </p:nvSpPr>
        <p:spPr>
          <a:xfrm>
            <a:off x="3270057" y="5042481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75955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640767" y="0"/>
            <a:ext cx="10298717" cy="663575"/>
          </a:xfrm>
          <a:prstGeom prst="rect">
            <a:avLst/>
          </a:prstGeom>
        </p:spPr>
        <p:txBody>
          <a:bodyPr anchor="ctr"/>
          <a:lstStyle>
            <a:lvl1pPr>
              <a:defRPr sz="4400" b="1" baseline="0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19486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775520" y="105353"/>
            <a:ext cx="10298717" cy="663575"/>
          </a:xfrm>
          <a:prstGeom prst="rect">
            <a:avLst/>
          </a:prstGeom>
        </p:spPr>
        <p:txBody>
          <a:bodyPr anchor="ctr"/>
          <a:lstStyle>
            <a:lvl1pPr>
              <a:defRPr sz="4400" b="1" baseline="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951220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2" name="标题 4"/>
          <p:cNvSpPr>
            <a:spLocks noGrp="1"/>
          </p:cNvSpPr>
          <p:nvPr>
            <p:ph type="title" hasCustomPrompt="1"/>
          </p:nvPr>
        </p:nvSpPr>
        <p:spPr>
          <a:xfrm>
            <a:off x="1775520" y="105353"/>
            <a:ext cx="10298717" cy="663575"/>
          </a:xfrm>
          <a:prstGeom prst="rect">
            <a:avLst/>
          </a:prstGeom>
        </p:spPr>
        <p:txBody>
          <a:bodyPr anchor="ctr"/>
          <a:lstStyle>
            <a:lvl1pPr>
              <a:defRPr sz="4400" b="1" baseline="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3" name="文本占位符 10"/>
          <p:cNvSpPr>
            <a:spLocks noGrp="1"/>
          </p:cNvSpPr>
          <p:nvPr>
            <p:ph type="body" sz="quarter" idx="18" hasCustomPrompt="1"/>
          </p:nvPr>
        </p:nvSpPr>
        <p:spPr>
          <a:xfrm>
            <a:off x="2439365" y="5373216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9" hasCustomPrompt="1"/>
          </p:nvPr>
        </p:nvSpPr>
        <p:spPr>
          <a:xfrm>
            <a:off x="3270057" y="5373215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90797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1676402" y="3460607"/>
            <a:ext cx="9628909" cy="2711593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1" y="6475929"/>
            <a:ext cx="10914276" cy="37932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10914278" y="6475521"/>
            <a:ext cx="1277721" cy="37973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直角三角形 17"/>
          <p:cNvSpPr/>
          <p:nvPr userDrawn="1"/>
        </p:nvSpPr>
        <p:spPr>
          <a:xfrm flipV="1">
            <a:off x="10909477" y="6475520"/>
            <a:ext cx="526943" cy="379735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11445105" y="643391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 userDrawn="1"/>
        </p:nvSpPr>
        <p:spPr>
          <a:xfrm>
            <a:off x="1977362" y="6486323"/>
            <a:ext cx="823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rPr>
              <a:t>ASSCA2025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19A615A-06E8-4A36-BB9F-59221D8CF7A2}"/>
              </a:ext>
            </a:extLst>
          </p:cNvPr>
          <p:cNvSpPr txBox="1"/>
          <p:nvPr userDrawn="1"/>
        </p:nvSpPr>
        <p:spPr>
          <a:xfrm>
            <a:off x="0" y="6511498"/>
            <a:ext cx="4007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rPr>
              <a:t>huangtm@ihep.ac.cn</a:t>
            </a:r>
          </a:p>
        </p:txBody>
      </p:sp>
    </p:spTree>
    <p:extLst>
      <p:ext uri="{BB962C8B-B14F-4D97-AF65-F5344CB8AC3E}">
        <p14:creationId xmlns:p14="http://schemas.microsoft.com/office/powerpoint/2010/main" val="371713715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594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879" y="1240525"/>
            <a:ext cx="502504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505631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797" y="1235858"/>
            <a:ext cx="347472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797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0348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0348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899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8350899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8068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6553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456" y="1273629"/>
            <a:ext cx="7670944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718458" y="1273629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718458" y="3840473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6" name="标题 4"/>
          <p:cNvSpPr txBox="1">
            <a:spLocks/>
          </p:cNvSpPr>
          <p:nvPr/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1660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603301" y="1191984"/>
            <a:ext cx="8115231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413657" y="1191984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413657" y="3758828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5" name="标题 4"/>
          <p:cNvSpPr txBox="1">
            <a:spLocks/>
          </p:cNvSpPr>
          <p:nvPr/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447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455" y="1880755"/>
            <a:ext cx="11152909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0" y="821645"/>
            <a:ext cx="12192000" cy="135426"/>
            <a:chOff x="0" y="821645"/>
            <a:chExt cx="9144000" cy="135426"/>
          </a:xfrm>
        </p:grpSpPr>
        <p:grpSp>
          <p:nvGrpSpPr>
            <p:cNvPr id="10" name="组合 9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直角三角形 14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" name="矩形 12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1" y="6475929"/>
            <a:ext cx="10914276" cy="37932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914278" y="6475521"/>
            <a:ext cx="1277721" cy="37973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直角三角形 20"/>
          <p:cNvSpPr/>
          <p:nvPr/>
        </p:nvSpPr>
        <p:spPr>
          <a:xfrm flipV="1">
            <a:off x="10909477" y="6475520"/>
            <a:ext cx="526943" cy="379735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445105" y="643391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110240" y="77060"/>
            <a:ext cx="1080000" cy="697010"/>
          </a:xfrm>
          <a:prstGeom prst="rect">
            <a:avLst/>
          </a:prstGeom>
        </p:spPr>
      </p:pic>
      <p:sp>
        <p:nvSpPr>
          <p:cNvPr id="24" name="文本框 23"/>
          <p:cNvSpPr txBox="1"/>
          <p:nvPr userDrawn="1"/>
        </p:nvSpPr>
        <p:spPr>
          <a:xfrm>
            <a:off x="0" y="6511498"/>
            <a:ext cx="4007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rPr>
              <a:t>huangtm@ihep.ac.cn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1977362" y="6486323"/>
            <a:ext cx="823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rPr>
              <a:t>ASSCA2025</a:t>
            </a:r>
          </a:p>
        </p:txBody>
      </p:sp>
    </p:spTree>
    <p:extLst>
      <p:ext uri="{BB962C8B-B14F-4D97-AF65-F5344CB8AC3E}">
        <p14:creationId xmlns:p14="http://schemas.microsoft.com/office/powerpoint/2010/main" val="26796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4.png"/><Relationship Id="rId4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11" Type="http://schemas.openxmlformats.org/officeDocument/2006/relationships/image" Target="../media/image4.jpeg"/><Relationship Id="rId5" Type="http://schemas.openxmlformats.org/officeDocument/2006/relationships/image" Target="../media/image30.png"/><Relationship Id="rId10" Type="http://schemas.openxmlformats.org/officeDocument/2006/relationships/image" Target="../media/image43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emf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g"/><Relationship Id="rId17" Type="http://schemas.openxmlformats.org/officeDocument/2006/relationships/image" Target="../media/image71.jp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10" Type="http://schemas.openxmlformats.org/officeDocument/2006/relationships/image" Target="../media/image64.png"/><Relationship Id="rId19" Type="http://schemas.openxmlformats.org/officeDocument/2006/relationships/image" Target="../media/image73.JPG"/><Relationship Id="rId4" Type="http://schemas.openxmlformats.org/officeDocument/2006/relationships/image" Target="../media/image58.jpeg"/><Relationship Id="rId9" Type="http://schemas.openxmlformats.org/officeDocument/2006/relationships/image" Target="../media/image63.png"/><Relationship Id="rId1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wmf"/><Relationship Id="rId10" Type="http://schemas.openxmlformats.org/officeDocument/2006/relationships/image" Target="../media/image80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79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tiff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jpe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11" Type="http://schemas.openxmlformats.org/officeDocument/2006/relationships/image" Target="../media/image147.jpeg"/><Relationship Id="rId5" Type="http://schemas.openxmlformats.org/officeDocument/2006/relationships/image" Target="../media/image141.png"/><Relationship Id="rId10" Type="http://schemas.openxmlformats.org/officeDocument/2006/relationships/image" Target="../media/image146.jpeg"/><Relationship Id="rId4" Type="http://schemas.openxmlformats.org/officeDocument/2006/relationships/image" Target="../media/image140.png"/><Relationship Id="rId9" Type="http://schemas.openxmlformats.org/officeDocument/2006/relationships/image" Target="../media/image14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jpeg"/><Relationship Id="rId11" Type="http://schemas.openxmlformats.org/officeDocument/2006/relationships/image" Target="../media/image156.jpeg"/><Relationship Id="rId5" Type="http://schemas.openxmlformats.org/officeDocument/2006/relationships/image" Target="../media/image151.jpeg"/><Relationship Id="rId10" Type="http://schemas.microsoft.com/office/2007/relationships/hdphoto" Target="../media/hdphoto1.wdp"/><Relationship Id="rId4" Type="http://schemas.openxmlformats.org/officeDocument/2006/relationships/image" Target="../media/image150.jpeg"/><Relationship Id="rId9" Type="http://schemas.openxmlformats.org/officeDocument/2006/relationships/image" Target="../media/image15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15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9.emf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10" Type="http://schemas.openxmlformats.org/officeDocument/2006/relationships/image" Target="../media/image165.jpeg"/><Relationship Id="rId4" Type="http://schemas.openxmlformats.org/officeDocument/2006/relationships/image" Target="../media/image160.jpeg"/><Relationship Id="rId9" Type="http://schemas.openxmlformats.org/officeDocument/2006/relationships/image" Target="../media/image16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G"/><Relationship Id="rId11" Type="http://schemas.openxmlformats.org/officeDocument/2006/relationships/image" Target="../media/image177.png"/><Relationship Id="rId5" Type="http://schemas.openxmlformats.org/officeDocument/2006/relationships/image" Target="../media/image171.emf"/><Relationship Id="rId10" Type="http://schemas.openxmlformats.org/officeDocument/2006/relationships/image" Target="../media/image176.jpg"/><Relationship Id="rId4" Type="http://schemas.openxmlformats.org/officeDocument/2006/relationships/image" Target="../media/image170.png"/><Relationship Id="rId9" Type="http://schemas.openxmlformats.org/officeDocument/2006/relationships/image" Target="../media/image17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10" Type="http://schemas.openxmlformats.org/officeDocument/2006/relationships/image" Target="../media/image21.jp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hyperlink" Target="https://accelconf.web.cern.ch/srf2019/papers/mop077.pdf" TargetMode="External"/><Relationship Id="rId7" Type="http://schemas.openxmlformats.org/officeDocument/2006/relationships/hyperlink" Target="https://accelconf.web.cern.ch/srf2021/papers/weptev002.pdf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files/e4701901036f0bc9e9b181ee03e414c2" TargetMode="External"/><Relationship Id="rId5" Type="http://schemas.openxmlformats.org/officeDocument/2006/relationships/hyperlink" Target="https://accelconf.web.cern.ch/srf2021/papers/thpfdv008.pdf" TargetMode="External"/><Relationship Id="rId4" Type="http://schemas.openxmlformats.org/officeDocument/2006/relationships/hyperlink" Target="https://accelconf.web.cern.ch/ipac2018/papers/wepml053.pdf" TargetMode="External"/><Relationship Id="rId9" Type="http://schemas.openxmlformats.org/officeDocument/2006/relationships/image" Target="../media/image1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files/e4701901036f0bc9e9b181ee03e414c2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lconf.web.cern.ch/srf2023/papers/mopmb094.pdf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13" Type="http://schemas.openxmlformats.org/officeDocument/2006/relationships/image" Target="../media/image205.jpeg"/><Relationship Id="rId18" Type="http://schemas.microsoft.com/office/2007/relationships/hdphoto" Target="../media/hdphoto3.wdp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12" Type="http://schemas.openxmlformats.org/officeDocument/2006/relationships/image" Target="../media/image204.jpeg"/><Relationship Id="rId17" Type="http://schemas.openxmlformats.org/officeDocument/2006/relationships/image" Target="../media/image208.png"/><Relationship Id="rId2" Type="http://schemas.openxmlformats.org/officeDocument/2006/relationships/notesSlide" Target="../notesSlides/notesSlide6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8.jpeg"/><Relationship Id="rId11" Type="http://schemas.openxmlformats.org/officeDocument/2006/relationships/image" Target="../media/image203.jpeg"/><Relationship Id="rId5" Type="http://schemas.openxmlformats.org/officeDocument/2006/relationships/image" Target="../media/image197.jpeg"/><Relationship Id="rId15" Type="http://schemas.openxmlformats.org/officeDocument/2006/relationships/image" Target="../media/image207.png"/><Relationship Id="rId10" Type="http://schemas.openxmlformats.org/officeDocument/2006/relationships/image" Target="../media/image202.jpeg"/><Relationship Id="rId19" Type="http://schemas.openxmlformats.org/officeDocument/2006/relationships/image" Target="../media/image209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Relationship Id="rId14" Type="http://schemas.openxmlformats.org/officeDocument/2006/relationships/image" Target="../media/image20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13" Type="http://schemas.openxmlformats.org/officeDocument/2006/relationships/image" Target="../media/image220.jpeg"/><Relationship Id="rId18" Type="http://schemas.openxmlformats.org/officeDocument/2006/relationships/image" Target="../media/image196.jpeg"/><Relationship Id="rId3" Type="http://schemas.openxmlformats.org/officeDocument/2006/relationships/image" Target="../media/image210.jpeg"/><Relationship Id="rId21" Type="http://schemas.openxmlformats.org/officeDocument/2006/relationships/image" Target="../media/image225.jpeg"/><Relationship Id="rId7" Type="http://schemas.openxmlformats.org/officeDocument/2006/relationships/image" Target="../media/image214.jpeg"/><Relationship Id="rId12" Type="http://schemas.openxmlformats.org/officeDocument/2006/relationships/image" Target="../media/image219.jpeg"/><Relationship Id="rId17" Type="http://schemas.openxmlformats.org/officeDocument/2006/relationships/image" Target="../media/image195.jpeg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222.jpeg"/><Relationship Id="rId20" Type="http://schemas.openxmlformats.org/officeDocument/2006/relationships/image" Target="../media/image2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3.jpeg"/><Relationship Id="rId11" Type="http://schemas.openxmlformats.org/officeDocument/2006/relationships/image" Target="../media/image218.png"/><Relationship Id="rId24" Type="http://schemas.microsoft.com/office/2007/relationships/hdphoto" Target="../media/hdphoto5.wdp"/><Relationship Id="rId5" Type="http://schemas.openxmlformats.org/officeDocument/2006/relationships/image" Target="../media/image212.jpeg"/><Relationship Id="rId15" Type="http://schemas.microsoft.com/office/2007/relationships/hdphoto" Target="../media/hdphoto4.wdp"/><Relationship Id="rId23" Type="http://schemas.openxmlformats.org/officeDocument/2006/relationships/image" Target="../media/image227.png"/><Relationship Id="rId10" Type="http://schemas.openxmlformats.org/officeDocument/2006/relationships/image" Target="../media/image217.jpeg"/><Relationship Id="rId19" Type="http://schemas.openxmlformats.org/officeDocument/2006/relationships/image" Target="../media/image223.jpeg"/><Relationship Id="rId4" Type="http://schemas.openxmlformats.org/officeDocument/2006/relationships/image" Target="../media/image211.jpeg"/><Relationship Id="rId9" Type="http://schemas.openxmlformats.org/officeDocument/2006/relationships/image" Target="../media/image216.jpeg"/><Relationship Id="rId14" Type="http://schemas.openxmlformats.org/officeDocument/2006/relationships/image" Target="../media/image221.png"/><Relationship Id="rId22" Type="http://schemas.openxmlformats.org/officeDocument/2006/relationships/image" Target="../media/image2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088/1674-1137/36/4/011" TargetMode="External"/><Relationship Id="rId3" Type="http://schemas.openxmlformats.org/officeDocument/2006/relationships/hyperlink" Target="http://dx.doi.org/10.1063/5.0001540" TargetMode="External"/><Relationship Id="rId7" Type="http://schemas.openxmlformats.org/officeDocument/2006/relationships/hyperlink" Target="http://dx.doi.org/10.1088/1674-1137/32/9/017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88/1674-1137/32/11/017" TargetMode="External"/><Relationship Id="rId11" Type="http://schemas.openxmlformats.org/officeDocument/2006/relationships/hyperlink" Target="http://dx.doi.org/10.1088/1674-1137/38/2/027001" TargetMode="External"/><Relationship Id="rId5" Type="http://schemas.openxmlformats.org/officeDocument/2006/relationships/hyperlink" Target="http://dx.doi.org/10.1016/j.nima.2010.08.108" TargetMode="External"/><Relationship Id="rId10" Type="http://schemas.openxmlformats.org/officeDocument/2006/relationships/hyperlink" Target="http://dx.doi.org/10.1088/1674-1137/38/11/117002" TargetMode="External"/><Relationship Id="rId4" Type="http://schemas.openxmlformats.org/officeDocument/2006/relationships/hyperlink" Target="http://dx.doi.org/10.1063/5.0046377" TargetMode="External"/><Relationship Id="rId9" Type="http://schemas.openxmlformats.org/officeDocument/2006/relationships/hyperlink" Target="http://dx.doi.org/10.1088/1674-1137/41/6/067001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cow.org/Main/Proceedings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1414187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0" y="2276872"/>
            <a:ext cx="12192000" cy="13594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4400" dirty="0">
                <a:latin typeface="Arial Black" panose="020B0A04020102020204" pitchFamily="34" charset="0"/>
                <a:ea typeface="隶书" panose="02010509060101010101" pitchFamily="49" charset="-122"/>
              </a:rPr>
              <a:t>Fundamental Power Couplers for superconducting cavities</a:t>
            </a:r>
            <a:endParaRPr lang="en-US" altLang="zh-CN" sz="4800" dirty="0">
              <a:latin typeface="Arial Black" panose="020B0A04020102020204" pitchFamily="34" charset="0"/>
              <a:ea typeface="隶书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27648" y="414908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FF"/>
                </a:solidFill>
                <a:latin typeface="Cambria" panose="02040503050406030204" pitchFamily="18" charset="0"/>
                <a:ea typeface="华文中宋" panose="02010600040101010101" pitchFamily="2" charset="-122"/>
              </a:rPr>
              <a:t>Tong-</a:t>
            </a:r>
            <a:r>
              <a:rPr lang="en-US" altLang="zh-CN" sz="3600" b="1" dirty="0" err="1">
                <a:solidFill>
                  <a:srgbClr val="0000FF"/>
                </a:solidFill>
                <a:latin typeface="Cambria" panose="02040503050406030204" pitchFamily="18" charset="0"/>
                <a:ea typeface="华文中宋" panose="02010600040101010101" pitchFamily="2" charset="-122"/>
              </a:rPr>
              <a:t>ming</a:t>
            </a:r>
            <a:r>
              <a:rPr lang="en-US" altLang="zh-CN" sz="3600" b="1" dirty="0">
                <a:solidFill>
                  <a:srgbClr val="0000FF"/>
                </a:solidFill>
                <a:latin typeface="Cambria" panose="02040503050406030204" pitchFamily="18" charset="0"/>
                <a:ea typeface="华文中宋" panose="02010600040101010101" pitchFamily="2" charset="-122"/>
              </a:rPr>
              <a:t> Huang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927648" y="4795411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00FF"/>
                </a:solidFill>
                <a:latin typeface="Cambria" panose="02040503050406030204" pitchFamily="18" charset="0"/>
                <a:ea typeface="华文中宋" panose="02010600040101010101" pitchFamily="2" charset="-122"/>
              </a:rPr>
              <a:t>2025-3-27</a:t>
            </a:r>
          </a:p>
        </p:txBody>
      </p:sp>
    </p:spTree>
    <p:extLst>
      <p:ext uri="{BB962C8B-B14F-4D97-AF65-F5344CB8AC3E}">
        <p14:creationId xmlns:p14="http://schemas.microsoft.com/office/powerpoint/2010/main" val="2057788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RF Functions of FPCs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63352" y="1421561"/>
            <a:ext cx="5554561" cy="1881990"/>
          </a:xfrm>
          <a:prstGeom prst="rect">
            <a:avLst/>
          </a:prstGeom>
          <a:solidFill>
            <a:srgbClr val="4F81BD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RF power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power source to the cavity and to the beam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the impedance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power source to the beam loaded cavity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613" y="3589433"/>
            <a:ext cx="5260906" cy="171173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70819" y="1268760"/>
            <a:ext cx="5260906" cy="2785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31113" y="1117765"/>
            <a:ext cx="5273907" cy="264171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80294E4-E643-4014-9FAE-808C0158BD47}"/>
              </a:ext>
            </a:extLst>
          </p:cNvPr>
          <p:cNvSpPr/>
          <p:nvPr/>
        </p:nvSpPr>
        <p:spPr>
          <a:xfrm>
            <a:off x="263351" y="4254029"/>
            <a:ext cx="5554561" cy="1420325"/>
          </a:xfrm>
          <a:prstGeom prst="rect">
            <a:avLst/>
          </a:prstGeom>
          <a:solidFill>
            <a:srgbClr val="4F81BD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coupling FPC: Allow </a:t>
            </a:r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adjust the coupling to match with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different beam conditions.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37E125-A3B9-4B5D-B067-1AA08074C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293" y="5426132"/>
            <a:ext cx="2987546" cy="92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60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378689" y="115391"/>
            <a:ext cx="10298717" cy="663575"/>
          </a:xfrm>
        </p:spPr>
        <p:txBody>
          <a:bodyPr/>
          <a:lstStyle/>
          <a:p>
            <a:r>
              <a:rPr lang="en-US" altLang="zh-CN" dirty="0"/>
              <a:t>Additional Functions of FPCs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528226" y="1643391"/>
            <a:ext cx="5081194" cy="3347840"/>
          </a:xfrm>
          <a:prstGeom prst="rect">
            <a:avLst/>
          </a:prstGeom>
          <a:solidFill>
            <a:srgbClr val="4F81BD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a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barrier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beam vacuum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 the gap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room- and cryogenic-temperature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the cavity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contamination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158964"/>
              </p:ext>
            </p:extLst>
          </p:nvPr>
        </p:nvGraphicFramePr>
        <p:xfrm>
          <a:off x="9264352" y="1281173"/>
          <a:ext cx="2484289" cy="1804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7620660" imgH="6095238" progId="MSPhotoEd.3">
                  <p:embed/>
                </p:oleObj>
              </mc:Choice>
              <mc:Fallback>
                <p:oleObj name="Photo Editor Photo" r:id="rId3" imgW="7620660" imgH="60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4352" y="1281173"/>
                        <a:ext cx="2484289" cy="18040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9" descr="SNSdrawi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6528048" y="1052736"/>
            <a:ext cx="1973263" cy="5030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下箭头 1"/>
          <p:cNvSpPr/>
          <p:nvPr/>
        </p:nvSpPr>
        <p:spPr>
          <a:xfrm>
            <a:off x="8040217" y="3595302"/>
            <a:ext cx="216024" cy="1057834"/>
          </a:xfrm>
          <a:prstGeom prst="downArrow">
            <a:avLst/>
          </a:prstGeom>
          <a:solidFill>
            <a:srgbClr val="CC33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6062900" y="3212976"/>
            <a:ext cx="2877429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6600056" y="2852936"/>
            <a:ext cx="0" cy="28324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6600056" y="3317311"/>
            <a:ext cx="0" cy="28324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8217140" y="3451259"/>
            <a:ext cx="9031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300K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328939" y="2485029"/>
            <a:ext cx="903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Air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062900" y="3558667"/>
            <a:ext cx="1285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Vacuum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204025" y="4341102"/>
            <a:ext cx="2736304" cy="1680186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256240" y="4293096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4K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290197" y="3117256"/>
            <a:ext cx="249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Key part: window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137280" y="3851679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Heat conduction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143021" y="2852936"/>
            <a:ext cx="852156" cy="614629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8040217" y="2422794"/>
            <a:ext cx="1404142" cy="462345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97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9FE588ED-B98F-4573-B832-6357230F71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0138790"/>
              </p:ext>
            </p:extLst>
          </p:nvPr>
        </p:nvGraphicFramePr>
        <p:xfrm>
          <a:off x="915511" y="1484784"/>
          <a:ext cx="10360977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178548566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237299232"/>
                    </a:ext>
                  </a:extLst>
                </a:gridCol>
                <a:gridCol w="3808249">
                  <a:extLst>
                    <a:ext uri="{9D8B030D-6E8A-4147-A177-3AD203B41FA5}">
                      <a16:colId xmlns:a16="http://schemas.microsoft.com/office/drawing/2014/main" val="2459710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Standard of classification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Type-1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Type-2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46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Structure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Coaxial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Waveguide 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8928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RF power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Continuous 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Pulse 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539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Window shape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Coaxial disk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Cylinder; </a:t>
                      </a:r>
                    </a:p>
                    <a:p>
                      <a:pPr algn="ctr"/>
                      <a:r>
                        <a:rPr lang="en-US" altLang="zh-CN" sz="2400" dirty="0"/>
                        <a:t>Other shapes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1647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Window number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Single window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Dual windows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9121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Coupling adjustability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Fixed coupling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Variable coupling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3205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Power coupling method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Electric probe coupling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Magnetic loop, slot or hole coupling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669557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D7AF6BC0-04D5-424E-AE61-6D2A974CC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Classification of FPCs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24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21602" y="103163"/>
            <a:ext cx="10515600" cy="663575"/>
          </a:xfrm>
        </p:spPr>
        <p:txBody>
          <a:bodyPr/>
          <a:lstStyle/>
          <a:p>
            <a:r>
              <a:rPr lang="en-US" altLang="zh-CN" dirty="0">
                <a:latin typeface="Arial Black" panose="020B0A04020102020204" pitchFamily="34" charset="0"/>
              </a:rPr>
              <a:t>Typical FPCs ----Coax. VS WG 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76" y="1041134"/>
            <a:ext cx="2935496" cy="21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864" y="1041134"/>
            <a:ext cx="2767293" cy="214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40" y="1149279"/>
            <a:ext cx="3396328" cy="248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内容占位符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6" t="4961" r="21165"/>
          <a:stretch/>
        </p:blipFill>
        <p:spPr>
          <a:xfrm>
            <a:off x="586436" y="1030238"/>
            <a:ext cx="1274412" cy="2867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3017377" y="980728"/>
            <a:ext cx="648072" cy="1464196"/>
          </a:xfrm>
          <a:prstGeom prst="rect">
            <a:avLst/>
          </a:prstGeom>
          <a:solidFill>
            <a:schemeClr val="tx2">
              <a:lumMod val="60000"/>
              <a:lumOff val="40000"/>
              <a:alpha val="37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1755133" y="1424378"/>
            <a:ext cx="1440160" cy="0"/>
          </a:xfrm>
          <a:prstGeom prst="straightConnector1">
            <a:avLst/>
          </a:prstGeom>
          <a:ln w="28575">
            <a:solidFill>
              <a:srgbClr val="0000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14" descr="组焊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0" y="4423084"/>
            <a:ext cx="1783215" cy="133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本框 27"/>
          <p:cNvSpPr txBox="1"/>
          <p:nvPr/>
        </p:nvSpPr>
        <p:spPr>
          <a:xfrm>
            <a:off x="0" y="5802081"/>
            <a:ext cx="2403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Coaxial type FPC for BEPCII 500MHz SCC</a:t>
            </a:r>
            <a:endParaRPr lang="zh-CN" altLang="en-US" sz="16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66643" y="5022098"/>
            <a:ext cx="3029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Waveguide  type PFC for CESR-B 500MHz SCC</a:t>
            </a:r>
            <a:endParaRPr lang="zh-CN" altLang="en-US" sz="16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127" y="3456178"/>
            <a:ext cx="2711700" cy="153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直接箭头连接符 24"/>
          <p:cNvCxnSpPr>
            <a:cxnSpLocks/>
          </p:cNvCxnSpPr>
          <p:nvPr/>
        </p:nvCxnSpPr>
        <p:spPr>
          <a:xfrm flipH="1">
            <a:off x="1221602" y="3987836"/>
            <a:ext cx="2018" cy="394093"/>
          </a:xfrm>
          <a:prstGeom prst="straightConnector1">
            <a:avLst/>
          </a:prstGeom>
          <a:ln w="28575">
            <a:solidFill>
              <a:srgbClr val="0000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H="1">
            <a:off x="7445617" y="2911183"/>
            <a:ext cx="3995" cy="490732"/>
          </a:xfrm>
          <a:prstGeom prst="straightConnector1">
            <a:avLst/>
          </a:prstGeom>
          <a:ln w="28575">
            <a:solidFill>
              <a:srgbClr val="0000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616280" y="3457994"/>
            <a:ext cx="3371076" cy="25545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1600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Pros: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Simpler design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Better power handling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Easier to cool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Higher pumping speed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1600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Cons: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Larger size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Bigger heat leak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Hard to realize coupling adjusting</a:t>
            </a:r>
            <a:endParaRPr lang="zh-CN" altLang="en-US" sz="16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45783" y="3621714"/>
            <a:ext cx="3412426" cy="280076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1600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Pros: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More compact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Smaller heat leak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Easier to realize coupling adjusting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Easier to control MP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1600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Cons: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More complicated design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Worse power handling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More difficult to cool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Smaller pumping speed</a:t>
            </a:r>
          </a:p>
        </p:txBody>
      </p:sp>
    </p:spTree>
    <p:extLst>
      <p:ext uri="{BB962C8B-B14F-4D97-AF65-F5344CB8AC3E}">
        <p14:creationId xmlns:p14="http://schemas.microsoft.com/office/powerpoint/2010/main" val="1777772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63352" y="1031578"/>
            <a:ext cx="11665296" cy="261344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5596"/>
          <a:stretch/>
        </p:blipFill>
        <p:spPr>
          <a:xfrm>
            <a:off x="322959" y="1386665"/>
            <a:ext cx="5192280" cy="180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35" y="4173481"/>
            <a:ext cx="5224151" cy="18000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001287" y="3776023"/>
            <a:ext cx="293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KEK STF2 input coupler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714808" y="1026692"/>
            <a:ext cx="383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KEK </a:t>
            </a:r>
            <a:r>
              <a:rPr lang="en-US" altLang="zh-CN" sz="2000" dirty="0" err="1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cERL</a:t>
            </a: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 Injector input coupler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63" y="1415498"/>
            <a:ext cx="2700000" cy="1800000"/>
          </a:xfrm>
        </p:spPr>
      </p:pic>
      <p:sp>
        <p:nvSpPr>
          <p:cNvPr id="23" name="矩形 22"/>
          <p:cNvSpPr/>
          <p:nvPr/>
        </p:nvSpPr>
        <p:spPr>
          <a:xfrm>
            <a:off x="263352" y="3767018"/>
            <a:ext cx="11665296" cy="26143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861235" y="3272003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window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55440" y="1386736"/>
            <a:ext cx="1008112" cy="168676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9376" y="4349763"/>
            <a:ext cx="936104" cy="138349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22959" y="5915512"/>
            <a:ext cx="1786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Warm window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42886" y="4353558"/>
            <a:ext cx="936104" cy="138349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288562" y="5888423"/>
            <a:ext cx="164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Cold window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303487" y="1253342"/>
            <a:ext cx="3538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Easy cooling </a:t>
            </a: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Higher average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Simple structure </a:t>
            </a: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Lower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Assembly with </a:t>
            </a:r>
            <a:r>
              <a:rPr lang="en-US" altLang="zh-CN" sz="2000" dirty="0" err="1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cryo</a:t>
            </a: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-module</a:t>
            </a: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 Potential contamination of cavity</a:t>
            </a:r>
            <a:endParaRPr lang="en-US" altLang="zh-CN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303289" y="3841931"/>
            <a:ext cx="35384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Assembly with cavity in clean room </a:t>
            </a: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 minimum pollution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Double vacuum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Hard cooling  lower average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Complicated structure  higher cost</a:t>
            </a:r>
            <a:endParaRPr lang="en-US" altLang="zh-CN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239" y="4394790"/>
            <a:ext cx="2739560" cy="1800000"/>
          </a:xfrm>
          <a:prstGeom prst="rect">
            <a:avLst/>
          </a:prstGeom>
        </p:spPr>
      </p:pic>
      <p:sp>
        <p:nvSpPr>
          <p:cNvPr id="21" name="标题 3">
            <a:extLst>
              <a:ext uri="{FF2B5EF4-FFF2-40B4-BE49-F238E27FC236}">
                <a16:creationId xmlns:a16="http://schemas.microsoft.com/office/drawing/2014/main" id="{5A9985D7-3863-4161-934E-EA0705E5FA63}"/>
              </a:ext>
            </a:extLst>
          </p:cNvPr>
          <p:cNvSpPr txBox="1">
            <a:spLocks/>
          </p:cNvSpPr>
          <p:nvPr/>
        </p:nvSpPr>
        <p:spPr>
          <a:xfrm>
            <a:off x="1127448" y="81906"/>
            <a:ext cx="10970398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dirty="0">
                <a:latin typeface="Arial Black" panose="020B0A04020102020204" pitchFamily="34" charset="0"/>
              </a:rPr>
              <a:t>Typical FPCs ----Single VS Dual-window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72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67424" y="1415322"/>
            <a:ext cx="5528576" cy="2270413"/>
          </a:xfrm>
          <a:prstGeom prst="rect">
            <a:avLst/>
          </a:prstGeom>
        </p:spPr>
      </p:pic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536837"/>
              </p:ext>
            </p:extLst>
          </p:nvPr>
        </p:nvGraphicFramePr>
        <p:xfrm>
          <a:off x="2954192" y="3771136"/>
          <a:ext cx="1766795" cy="1283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7620660" imgH="6095238" progId="MSPhotoEd.3">
                  <p:embed/>
                </p:oleObj>
              </mc:Choice>
              <mc:Fallback>
                <p:oleObj name="Photo Editor Photo" r:id="rId4" imgW="7620660" imgH="60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192" y="3771136"/>
                        <a:ext cx="1766795" cy="1283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9" descr="SNSdraw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838" y="3650350"/>
            <a:ext cx="1080996" cy="27559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3178659" y="5284385"/>
            <a:ext cx="308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FPC with disk window for SNS 805MHz SCC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1990" y="3906152"/>
            <a:ext cx="1471040" cy="11038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9496" y="3800845"/>
            <a:ext cx="1371429" cy="23619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7302" y="1124744"/>
            <a:ext cx="2936902" cy="4316357"/>
          </a:xfrm>
          <a:prstGeom prst="rect">
            <a:avLst/>
          </a:prstGeom>
        </p:spPr>
      </p:pic>
      <p:pic>
        <p:nvPicPr>
          <p:cNvPr id="19" name="Picture 2" descr="G:\Departments\AB\Groups\RF\Sections\SR\Prevessin\Photographies\ACS MC\IMG_1737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669846" y="1201988"/>
            <a:ext cx="2120021" cy="1965534"/>
          </a:xfrm>
          <a:prstGeom prst="rect">
            <a:avLst/>
          </a:prstGeom>
        </p:spPr>
      </p:pic>
      <p:cxnSp>
        <p:nvCxnSpPr>
          <p:cNvPr id="17" name="直接箭头连接符 16"/>
          <p:cNvCxnSpPr>
            <a:endCxn id="19" idx="2"/>
          </p:cNvCxnSpPr>
          <p:nvPr/>
        </p:nvCxnSpPr>
        <p:spPr>
          <a:xfrm flipV="1">
            <a:off x="7721346" y="2184756"/>
            <a:ext cx="2025744" cy="1060010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7" descr="ç¸å³å¾ç"/>
          <p:cNvPicPr>
            <a:picLocks noGrp="1" noChangeAspect="1" noChangeArrowheads="1"/>
          </p:cNvPicPr>
          <p:nvPr>
            <p:ph sz="half" idx="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53" y="3635878"/>
            <a:ext cx="3181393" cy="21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24"/>
          <p:cNvSpPr txBox="1"/>
          <p:nvPr/>
        </p:nvSpPr>
        <p:spPr>
          <a:xfrm>
            <a:off x="7392144" y="5742540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FPC with cylindrical window for LHC 400MHz SCC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标题 3">
            <a:extLst>
              <a:ext uri="{FF2B5EF4-FFF2-40B4-BE49-F238E27FC236}">
                <a16:creationId xmlns:a16="http://schemas.microsoft.com/office/drawing/2014/main" id="{0F059778-2A8B-4B75-8BD9-D892A801089B}"/>
              </a:ext>
            </a:extLst>
          </p:cNvPr>
          <p:cNvSpPr txBox="1">
            <a:spLocks/>
          </p:cNvSpPr>
          <p:nvPr/>
        </p:nvSpPr>
        <p:spPr>
          <a:xfrm>
            <a:off x="1221602" y="103163"/>
            <a:ext cx="105156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3600" dirty="0">
                <a:latin typeface="Arial Black" panose="020B0A04020102020204" pitchFamily="34" charset="0"/>
              </a:rPr>
              <a:t>Typical FPCs ----Disk VS Cylinder window</a:t>
            </a:r>
            <a:endParaRPr lang="zh-CN" altLang="en-US" sz="3600" dirty="0">
              <a:latin typeface="Arial Black" panose="020B0A040201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9D6044F-A1A8-4318-929E-DA670C53CE14}"/>
              </a:ext>
            </a:extLst>
          </p:cNvPr>
          <p:cNvSpPr txBox="1"/>
          <p:nvPr/>
        </p:nvSpPr>
        <p:spPr>
          <a:xfrm>
            <a:off x="2151741" y="994309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Window shapes</a:t>
            </a:r>
            <a:endParaRPr lang="zh-CN" altLang="en-US" sz="24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984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half" idx="1"/>
          </p:nvPr>
        </p:nvSpPr>
        <p:spPr>
          <a:xfrm>
            <a:off x="263352" y="1042988"/>
            <a:ext cx="4985143" cy="529974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TTF III 1.3GHz coupler for XFEL </a:t>
            </a:r>
          </a:p>
          <a:p>
            <a:pPr marL="0" indent="0">
              <a:buNone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2"/>
          </p:nvPr>
        </p:nvSpPr>
        <p:spPr>
          <a:xfrm>
            <a:off x="6427192" y="1042988"/>
            <a:ext cx="5764808" cy="497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Cornell 1.3GHz coupler for ERL injector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324" y="1540871"/>
            <a:ext cx="4946369" cy="267626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48" y="1572962"/>
            <a:ext cx="4535735" cy="2694538"/>
          </a:xfrm>
          <a:prstGeom prst="rect">
            <a:avLst/>
          </a:prstGeom>
        </p:spPr>
      </p:pic>
      <p:pic>
        <p:nvPicPr>
          <p:cNvPr id="28" name="Picture 84" descr="coupler-par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48" y="4348531"/>
            <a:ext cx="3108432" cy="207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âppt Cornell ERL injector couplerâçå¾çæç´¢ç»æ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0" t="16985" r="3955" b="58497"/>
          <a:stretch/>
        </p:blipFill>
        <p:spPr bwMode="auto">
          <a:xfrm>
            <a:off x="6041475" y="4348531"/>
            <a:ext cx="3312368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/>
          <p:cNvSpPr txBox="1"/>
          <p:nvPr/>
        </p:nvSpPr>
        <p:spPr>
          <a:xfrm>
            <a:off x="3447331" y="4362071"/>
            <a:ext cx="251599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1MW,1.3ms,10Hz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No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Window position optimization is more meaningful.</a:t>
            </a:r>
            <a:endParaRPr lang="zh-CN" altLang="en-US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408368" y="4362071"/>
            <a:ext cx="268795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CW,61kW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Air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Larger cold window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More complicated cooling design</a:t>
            </a:r>
            <a:endParaRPr lang="zh-CN" altLang="en-US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标题 3">
            <a:extLst>
              <a:ext uri="{FF2B5EF4-FFF2-40B4-BE49-F238E27FC236}">
                <a16:creationId xmlns:a16="http://schemas.microsoft.com/office/drawing/2014/main" id="{DAAA0CAA-6714-4241-B77F-70912560C697}"/>
              </a:ext>
            </a:extLst>
          </p:cNvPr>
          <p:cNvSpPr txBox="1">
            <a:spLocks/>
          </p:cNvSpPr>
          <p:nvPr/>
        </p:nvSpPr>
        <p:spPr>
          <a:xfrm>
            <a:off x="1221602" y="103163"/>
            <a:ext cx="105156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3600" dirty="0">
                <a:latin typeface="Arial Black" panose="020B0A04020102020204" pitchFamily="34" charset="0"/>
              </a:rPr>
              <a:t>Typical FPCs ----Pulse VS CW</a:t>
            </a:r>
            <a:endParaRPr lang="zh-CN" alt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99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422446" y="1012103"/>
            <a:ext cx="362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Variable coupling coupler</a:t>
            </a:r>
            <a:endParaRPr lang="zh-CN" altLang="en-US" sz="24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4337" y="1017188"/>
            <a:ext cx="5723109" cy="4464539"/>
            <a:chOff x="228600" y="152401"/>
            <a:chExt cx="9252737" cy="6460453"/>
          </a:xfrm>
        </p:grpSpPr>
        <p:pic>
          <p:nvPicPr>
            <p:cNvPr id="9" name="Picture 8" descr="MC_650MHZ_stp.tif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368623"/>
              <a:ext cx="8686800" cy="48006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7620000" y="1292423"/>
              <a:ext cx="457200" cy="9906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553200" y="3807023"/>
              <a:ext cx="228600" cy="2286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918052" y="1902023"/>
              <a:ext cx="482748" cy="12924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410200" y="3959423"/>
              <a:ext cx="304800" cy="5334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495800" y="4264223"/>
              <a:ext cx="1219200" cy="2286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733800" y="4188023"/>
              <a:ext cx="1981200" cy="3048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648200" y="3959423"/>
              <a:ext cx="1066800" cy="5334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209800" y="3197423"/>
              <a:ext cx="914400" cy="9144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37" idx="0"/>
            </p:cNvCxnSpPr>
            <p:nvPr/>
          </p:nvCxnSpPr>
          <p:spPr>
            <a:xfrm>
              <a:off x="2971801" y="5788223"/>
              <a:ext cx="571145" cy="38100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1219200" y="3730823"/>
              <a:ext cx="228600" cy="8382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47800" y="4950023"/>
              <a:ext cx="76200" cy="12192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629400" y="1521023"/>
              <a:ext cx="609600" cy="99060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38" idx="2"/>
            </p:cNvCxnSpPr>
            <p:nvPr/>
          </p:nvCxnSpPr>
          <p:spPr>
            <a:xfrm flipH="1" flipV="1">
              <a:off x="3877296" y="1281831"/>
              <a:ext cx="466107" cy="69639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953000" y="1368623"/>
              <a:ext cx="381000" cy="22860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239000" y="3273623"/>
              <a:ext cx="457200" cy="10668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8" idx="0"/>
            </p:cNvCxnSpPr>
            <p:nvPr/>
          </p:nvCxnSpPr>
          <p:spPr>
            <a:xfrm>
              <a:off x="5638800" y="3883224"/>
              <a:ext cx="1480678" cy="114597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696199" y="987623"/>
              <a:ext cx="1775784" cy="367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“5K” intercept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77000" y="1216224"/>
              <a:ext cx="1897590" cy="367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“80K” intercept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29402" y="5029200"/>
              <a:ext cx="980154" cy="367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Heater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05400" y="4569024"/>
              <a:ext cx="1734318" cy="367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Ni-Cu bellows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153400" y="2587823"/>
              <a:ext cx="1169342" cy="367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Antenna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10199" y="1600201"/>
              <a:ext cx="2014213" cy="367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Ceramic window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86599" y="4416623"/>
              <a:ext cx="2307068" cy="601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3’’x  0.0158’’ </a:t>
              </a:r>
            </a:p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stainless steel tube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324601" y="4035622"/>
              <a:ext cx="1674710" cy="367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e-pickup port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3401" y="3197423"/>
              <a:ext cx="1584002" cy="367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Arc detector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6245423"/>
              <a:ext cx="1107143" cy="367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Air inlet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72001" y="835223"/>
              <a:ext cx="2641387" cy="601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Spring to compensate </a:t>
              </a:r>
            </a:p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thermal expansion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62201" y="6169223"/>
              <a:ext cx="2361490" cy="36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3-1/8’’ coaxial input 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43200" y="914399"/>
              <a:ext cx="2268192" cy="36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Cryomodule</a:t>
              </a:r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 flange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01000" y="3807023"/>
              <a:ext cx="1480337" cy="36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Cold flange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71601" y="2816423"/>
              <a:ext cx="1902773" cy="36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Matching bump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477000" y="4340422"/>
              <a:ext cx="298661" cy="36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848600" y="3426023"/>
              <a:ext cx="609600" cy="3048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327542" y="152401"/>
              <a:ext cx="298661" cy="601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内容占位符 4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71853" y="1588832"/>
            <a:ext cx="5609144" cy="2932358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7314926" y="4388198"/>
            <a:ext cx="392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1.3GHz FPC for </a:t>
            </a:r>
            <a:r>
              <a:rPr lang="en-US" altLang="zh-CN" sz="2000" dirty="0" err="1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cERL</a:t>
            </a: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 main linac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634653" y="4797152"/>
            <a:ext cx="5199912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Variable </a:t>
            </a:r>
            <a:r>
              <a:rPr lang="en-US" altLang="zh-CN" sz="2000" dirty="0" err="1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Qe</a:t>
            </a: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: 1~4*10E7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With Bellow structures in both OD and 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Need a moving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More challenging copper plating and cooling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456664" y="4618749"/>
            <a:ext cx="314629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Simple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Robust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Improper for multiple-mode operation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4" name="标题 3">
            <a:extLst>
              <a:ext uri="{FF2B5EF4-FFF2-40B4-BE49-F238E27FC236}">
                <a16:creationId xmlns:a16="http://schemas.microsoft.com/office/drawing/2014/main" id="{D9F0ECF0-0F97-4917-97FD-003402E22779}"/>
              </a:ext>
            </a:extLst>
          </p:cNvPr>
          <p:cNvSpPr txBox="1">
            <a:spLocks/>
          </p:cNvSpPr>
          <p:nvPr/>
        </p:nvSpPr>
        <p:spPr>
          <a:xfrm>
            <a:off x="1221602" y="103163"/>
            <a:ext cx="10812594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3600" dirty="0">
                <a:latin typeface="Arial Black" panose="020B0A04020102020204" pitchFamily="34" charset="0"/>
              </a:rPr>
              <a:t>Typical FPCs ----Fixed VS Variable coupling</a:t>
            </a:r>
            <a:endParaRPr lang="zh-CN" altLang="en-US" sz="3600" dirty="0">
              <a:latin typeface="Arial Black" panose="020B0A040201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C65AF0A-54C3-778A-DBEC-206FD28975CE}"/>
              </a:ext>
            </a:extLst>
          </p:cNvPr>
          <p:cNvSpPr txBox="1"/>
          <p:nvPr/>
        </p:nvSpPr>
        <p:spPr>
          <a:xfrm>
            <a:off x="168581" y="5663746"/>
            <a:ext cx="3356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325MHz  FPC for Project-X Spoke cavity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9A23987-2D13-BFD3-9BA2-49BD07533FEA}"/>
              </a:ext>
            </a:extLst>
          </p:cNvPr>
          <p:cNvSpPr txBox="1"/>
          <p:nvPr/>
        </p:nvSpPr>
        <p:spPr>
          <a:xfrm>
            <a:off x="1603577" y="1012103"/>
            <a:ext cx="326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Fixed coupling coupler</a:t>
            </a:r>
            <a:endParaRPr lang="zh-CN" altLang="en-US" sz="24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564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8" y="1588441"/>
            <a:ext cx="4402515" cy="2528131"/>
          </a:xfrm>
          <a:prstGeom prst="rect">
            <a:avLst/>
          </a:prstGeom>
        </p:spPr>
      </p:pic>
      <p:pic>
        <p:nvPicPr>
          <p:cNvPr id="5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00" y="4169783"/>
            <a:ext cx="2020186" cy="2170422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7041728" y="1091327"/>
            <a:ext cx="376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Magnetic coupling coupler</a:t>
            </a:r>
            <a:endParaRPr lang="zh-CN" altLang="en-US" sz="24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9" name="Picture 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4" y="1641652"/>
            <a:ext cx="4986337" cy="2875100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1221602" y="1091327"/>
            <a:ext cx="3525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Electric coupling coupler</a:t>
            </a:r>
            <a:endParaRPr lang="zh-CN" altLang="en-US" sz="24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1" name="Picture 5">
            <a:extLst>
              <a:ext uri="{FF2B5EF4-FFF2-40B4-BE49-F238E27FC236}">
                <a16:creationId xmlns:a16="http://schemas.microsoft.com/office/drawing/2014/main" id="{5D65F929-3A9F-4B52-B250-2B089EE9A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11" y="4218208"/>
            <a:ext cx="1185403" cy="2073571"/>
          </a:xfrm>
          <a:prstGeom prst="rect">
            <a:avLst/>
          </a:prstGeom>
        </p:spPr>
      </p:pic>
      <p:sp>
        <p:nvSpPr>
          <p:cNvPr id="11" name="标题 3">
            <a:extLst>
              <a:ext uri="{FF2B5EF4-FFF2-40B4-BE49-F238E27FC236}">
                <a16:creationId xmlns:a16="http://schemas.microsoft.com/office/drawing/2014/main" id="{7F8BB0A7-D8AB-4CC5-BF23-E382ACBA0C64}"/>
              </a:ext>
            </a:extLst>
          </p:cNvPr>
          <p:cNvSpPr txBox="1">
            <a:spLocks/>
          </p:cNvSpPr>
          <p:nvPr/>
        </p:nvSpPr>
        <p:spPr>
          <a:xfrm>
            <a:off x="1221602" y="103163"/>
            <a:ext cx="10812594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3200" dirty="0">
                <a:latin typeface="Arial Black" panose="020B0A04020102020204" pitchFamily="34" charset="0"/>
              </a:rPr>
              <a:t>Typical FPCs ----Electric probe VS Magnetic loop</a:t>
            </a:r>
            <a:endParaRPr lang="zh-CN" altLang="en-US" sz="3200" dirty="0">
              <a:latin typeface="Arial Black" panose="020B0A040201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C668B04-07A2-4CCC-AA9A-E67F37728674}"/>
              </a:ext>
            </a:extLst>
          </p:cNvPr>
          <p:cNvSpPr txBox="1"/>
          <p:nvPr/>
        </p:nvSpPr>
        <p:spPr>
          <a:xfrm>
            <a:off x="2016824" y="4248313"/>
            <a:ext cx="314629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Easy to suppress MP by DC bias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591F31D-BFCF-4025-9FFB-4956D3789752}"/>
              </a:ext>
            </a:extLst>
          </p:cNvPr>
          <p:cNvSpPr txBox="1"/>
          <p:nvPr/>
        </p:nvSpPr>
        <p:spPr>
          <a:xfrm>
            <a:off x="8533028" y="4185157"/>
            <a:ext cx="314629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Usually adopted by copper cavity instead of SCC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3D4120-A6AA-8E31-D15C-A736097CF1FE}"/>
              </a:ext>
            </a:extLst>
          </p:cNvPr>
          <p:cNvSpPr txBox="1"/>
          <p:nvPr/>
        </p:nvSpPr>
        <p:spPr>
          <a:xfrm>
            <a:off x="1949703" y="5349670"/>
            <a:ext cx="3146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650MHz coupler for PIP-II </a:t>
            </a:r>
            <a:r>
              <a:rPr lang="en-US" altLang="zh-CN" sz="2000" dirty="0" err="1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linac</a:t>
            </a: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 LB cavity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87E1903-1A63-695E-1168-CE93731B5BD2}"/>
              </a:ext>
            </a:extLst>
          </p:cNvPr>
          <p:cNvSpPr txBox="1"/>
          <p:nvPr/>
        </p:nvSpPr>
        <p:spPr>
          <a:xfrm>
            <a:off x="8533028" y="5412730"/>
            <a:ext cx="3390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162.5MHz coupler for PIP-II </a:t>
            </a:r>
            <a:r>
              <a:rPr lang="en-US" altLang="zh-CN" sz="2000" dirty="0" err="1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linac</a:t>
            </a:r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 RFQ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641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G_20151122_1548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046354"/>
            <a:ext cx="5026025" cy="282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ori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105504"/>
            <a:ext cx="2302232" cy="21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41411" y="1046354"/>
            <a:ext cx="6346125" cy="4955203"/>
          </a:xfrm>
          <a:prstGeom prst="rect">
            <a:avLst/>
          </a:prstGeom>
          <a:solidFill>
            <a:srgbClr val="4F81BD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Proved to be the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fragile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 for SRF system.</a:t>
            </a:r>
          </a:p>
          <a:p>
            <a:pPr marL="800100" lvl="1" indent="-342900">
              <a:buFontTx/>
              <a:buChar char="-"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Ceramic window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Crack risk</a:t>
            </a:r>
          </a:p>
          <a:p>
            <a:pPr marL="800100" lvl="1" indent="-342900">
              <a:buFontTx/>
              <a:buChar char="-"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bridge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Damage risk after several thermal cycles</a:t>
            </a:r>
          </a:p>
          <a:p>
            <a:pPr marL="800100" lvl="1" indent="-342900">
              <a:buFontTx/>
              <a:buChar char="-"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 vacuum and high power  Damage risk by serious MP or ARC discharging</a:t>
            </a:r>
          </a:p>
          <a:p>
            <a:pPr marL="800100" lvl="1" indent="-342900">
              <a:buFontTx/>
              <a:buChar char="-"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Coupling adjusting  Damage due to metal (bellow) fatigue</a:t>
            </a:r>
          </a:p>
          <a:p>
            <a:pPr marL="342900" indent="-342900">
              <a:buFontTx/>
              <a:buChar char="-"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 crack is a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disaster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FontTx/>
              <a:buChar char="-"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failure</a:t>
            </a:r>
          </a:p>
          <a:p>
            <a:pPr marL="800100" lvl="1" indent="-342900">
              <a:buFontTx/>
              <a:buChar char="-"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Bad contamination of the SC cavity</a:t>
            </a:r>
          </a:p>
          <a:p>
            <a:pPr marL="800100" lvl="1" indent="-342900">
              <a:buFontTx/>
              <a:buChar char="-"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time and huge cost to recover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SCC performance may limited by FPC</a:t>
            </a:r>
          </a:p>
          <a:p>
            <a:pPr marL="800100" lvl="1" indent="-342900">
              <a:buFontTx/>
              <a:buChar char="-"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Arcing; Overheating;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Multipacting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993" y="4105504"/>
            <a:ext cx="2549833" cy="216831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057143" y="5923357"/>
            <a:ext cx="18612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Courtesy </a:t>
            </a:r>
            <a:r>
              <a:rPr lang="en-US" altLang="zh-CN" sz="1600" dirty="0" err="1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W.moller</a:t>
            </a:r>
            <a:endParaRPr lang="zh-CN" altLang="en-US" sz="16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38197" y="5923357"/>
            <a:ext cx="172354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Courtesy </a:t>
            </a:r>
            <a:r>
              <a:rPr lang="en-US" altLang="zh-CN" sz="1600" dirty="0" err="1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E.Kako</a:t>
            </a:r>
            <a:endParaRPr lang="zh-CN" altLang="en-US" sz="16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836296" y="3530564"/>
            <a:ext cx="9338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BEPCII</a:t>
            </a:r>
            <a:endParaRPr lang="zh-CN" altLang="en-US" sz="16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标题 3">
            <a:extLst>
              <a:ext uri="{FF2B5EF4-FFF2-40B4-BE49-F238E27FC236}">
                <a16:creationId xmlns:a16="http://schemas.microsoft.com/office/drawing/2014/main" id="{19C2786C-CF48-41F7-BBDE-B1E4C927D486}"/>
              </a:ext>
            </a:extLst>
          </p:cNvPr>
          <p:cNvSpPr txBox="1">
            <a:spLocks/>
          </p:cNvSpPr>
          <p:nvPr/>
        </p:nvSpPr>
        <p:spPr>
          <a:xfrm>
            <a:off x="1166851" y="92589"/>
            <a:ext cx="10812594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3200" dirty="0">
                <a:latin typeface="Arial Black" panose="020B0A04020102020204" pitchFamily="34" charset="0"/>
              </a:rPr>
              <a:t>Importance and vulnerability of FPCs</a:t>
            </a:r>
            <a:endParaRPr lang="zh-CN" alt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92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65243" y="994751"/>
            <a:ext cx="817033" cy="561975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195935" y="1013052"/>
            <a:ext cx="6318251" cy="561974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2370148" y="1794700"/>
            <a:ext cx="817033" cy="561975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3187181" y="1809951"/>
            <a:ext cx="6318251" cy="561974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Get to know FPCs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</p:nvPr>
        </p:nvSpPr>
        <p:spPr>
          <a:xfrm>
            <a:off x="2351584" y="2594649"/>
            <a:ext cx="817033" cy="561975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3182276" y="2606850"/>
            <a:ext cx="6318251" cy="561976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Design issues on FPCs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6"/>
          </p:nvPr>
        </p:nvSpPr>
        <p:spPr>
          <a:xfrm>
            <a:off x="2351580" y="3394598"/>
            <a:ext cx="817033" cy="561975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7"/>
          </p:nvPr>
        </p:nvSpPr>
        <p:spPr>
          <a:xfrm>
            <a:off x="3168615" y="3403751"/>
            <a:ext cx="6318251" cy="561974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Fabrication issues on FPCs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775520" y="44625"/>
            <a:ext cx="10298717" cy="792088"/>
          </a:xfrm>
        </p:spPr>
        <p:txBody>
          <a:bodyPr/>
          <a:lstStyle/>
          <a:p>
            <a:r>
              <a:rPr lang="en-US" altLang="zh-CN" sz="5400" dirty="0"/>
              <a:t>Outline</a:t>
            </a:r>
            <a:endParaRPr lang="zh-CN" altLang="en-US" sz="5400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8"/>
          </p:nvPr>
        </p:nvSpPr>
        <p:spPr>
          <a:xfrm>
            <a:off x="2337921" y="4194547"/>
            <a:ext cx="817033" cy="561975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9"/>
          </p:nvPr>
        </p:nvSpPr>
        <p:spPr>
          <a:xfrm>
            <a:off x="3168615" y="4200650"/>
            <a:ext cx="6318251" cy="561974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High power test issues on FPCs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占位符 10">
            <a:extLst>
              <a:ext uri="{FF2B5EF4-FFF2-40B4-BE49-F238E27FC236}">
                <a16:creationId xmlns:a16="http://schemas.microsoft.com/office/drawing/2014/main" id="{9DE7CC19-7F84-42F8-8359-330762B796BF}"/>
              </a:ext>
            </a:extLst>
          </p:cNvPr>
          <p:cNvSpPr txBox="1">
            <a:spLocks/>
          </p:cNvSpPr>
          <p:nvPr/>
        </p:nvSpPr>
        <p:spPr>
          <a:xfrm>
            <a:off x="2365238" y="4994496"/>
            <a:ext cx="817033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占位符 11">
            <a:extLst>
              <a:ext uri="{FF2B5EF4-FFF2-40B4-BE49-F238E27FC236}">
                <a16:creationId xmlns:a16="http://schemas.microsoft.com/office/drawing/2014/main" id="{DAF3BE70-BAB7-41BC-990F-E1918983C605}"/>
              </a:ext>
            </a:extLst>
          </p:cNvPr>
          <p:cNvSpPr txBox="1">
            <a:spLocks/>
          </p:cNvSpPr>
          <p:nvPr/>
        </p:nvSpPr>
        <p:spPr>
          <a:xfrm>
            <a:off x="3168613" y="4997549"/>
            <a:ext cx="6318251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Recent advances on FPCs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占位符 10">
            <a:extLst>
              <a:ext uri="{FF2B5EF4-FFF2-40B4-BE49-F238E27FC236}">
                <a16:creationId xmlns:a16="http://schemas.microsoft.com/office/drawing/2014/main" id="{C783BEDC-2D6C-6423-FB7A-3FDC9ABEB2C9}"/>
              </a:ext>
            </a:extLst>
          </p:cNvPr>
          <p:cNvSpPr txBox="1">
            <a:spLocks/>
          </p:cNvSpPr>
          <p:nvPr/>
        </p:nvSpPr>
        <p:spPr>
          <a:xfrm>
            <a:off x="2359233" y="5794445"/>
            <a:ext cx="817033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占位符 11">
            <a:extLst>
              <a:ext uri="{FF2B5EF4-FFF2-40B4-BE49-F238E27FC236}">
                <a16:creationId xmlns:a16="http://schemas.microsoft.com/office/drawing/2014/main" id="{7C0E8609-D66B-223F-8F19-31743C23F776}"/>
              </a:ext>
            </a:extLst>
          </p:cNvPr>
          <p:cNvSpPr txBox="1">
            <a:spLocks/>
          </p:cNvSpPr>
          <p:nvPr/>
        </p:nvSpPr>
        <p:spPr>
          <a:xfrm>
            <a:off x="3162608" y="5794446"/>
            <a:ext cx="6318251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FPCs development at IHEP</a:t>
            </a:r>
          </a:p>
        </p:txBody>
      </p:sp>
    </p:spTree>
    <p:extLst>
      <p:ext uri="{BB962C8B-B14F-4D97-AF65-F5344CB8AC3E}">
        <p14:creationId xmlns:p14="http://schemas.microsoft.com/office/powerpoint/2010/main" val="3565924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343472" y="97730"/>
            <a:ext cx="10298717" cy="663575"/>
          </a:xfrm>
        </p:spPr>
        <p:txBody>
          <a:bodyPr/>
          <a:lstStyle/>
          <a:p>
            <a:r>
              <a:rPr lang="en-US" altLang="zh-CN" sz="3600" dirty="0"/>
              <a:t>The life course of FPCs</a:t>
            </a:r>
            <a:endParaRPr lang="zh-CN" altLang="en-US" sz="3600" dirty="0"/>
          </a:p>
        </p:txBody>
      </p:sp>
      <p:pic>
        <p:nvPicPr>
          <p:cNvPr id="8" name="内容占位符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13319" r="882" b="19632"/>
          <a:stretch/>
        </p:blipFill>
        <p:spPr>
          <a:xfrm>
            <a:off x="5056494" y="1136172"/>
            <a:ext cx="996708" cy="962338"/>
          </a:xfrm>
        </p:spPr>
      </p:pic>
      <p:pic>
        <p:nvPicPr>
          <p:cNvPr id="9" name="内容占位符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439" y="1127197"/>
            <a:ext cx="1583265" cy="2111020"/>
          </a:xfrm>
          <a:prstGeom prst="rect">
            <a:avLst/>
          </a:prstGeom>
        </p:spPr>
      </p:pic>
      <p:pic>
        <p:nvPicPr>
          <p:cNvPr id="10" name="内容占位符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349"/>
          <a:stretch/>
        </p:blipFill>
        <p:spPr>
          <a:xfrm>
            <a:off x="5056494" y="2164410"/>
            <a:ext cx="996708" cy="1074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内容占位符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0" t="18889" r="-3099" b="8097"/>
          <a:stretch/>
        </p:blipFill>
        <p:spPr>
          <a:xfrm>
            <a:off x="6111325" y="1135368"/>
            <a:ext cx="1034962" cy="962340"/>
          </a:xfrm>
          <a:prstGeom prst="rect">
            <a:avLst/>
          </a:prstGeom>
        </p:spPr>
      </p:pic>
      <p:pic>
        <p:nvPicPr>
          <p:cNvPr id="12" name="内容占位符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" t="21088" r="21176" b="17840"/>
          <a:stretch/>
        </p:blipFill>
        <p:spPr>
          <a:xfrm>
            <a:off x="6077584" y="2154884"/>
            <a:ext cx="1053473" cy="1084291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40488" y="1079175"/>
            <a:ext cx="4458902" cy="2162679"/>
            <a:chOff x="119336" y="1075812"/>
            <a:chExt cx="4458902" cy="2162679"/>
          </a:xfrm>
        </p:grpSpPr>
        <p:pic>
          <p:nvPicPr>
            <p:cNvPr id="13" name="内容占位符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63641" y="1132005"/>
              <a:ext cx="1214597" cy="2103807"/>
            </a:xfrm>
            <a:prstGeom prst="rect">
              <a:avLst/>
            </a:prstGeom>
          </p:spPr>
        </p:pic>
        <p:pic>
          <p:nvPicPr>
            <p:cNvPr id="14" name="内容占位符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9336" y="1075812"/>
              <a:ext cx="1348630" cy="2160000"/>
            </a:xfrm>
            <a:prstGeom prst="rect">
              <a:avLst/>
            </a:prstGeom>
          </p:spPr>
        </p:pic>
        <p:pic>
          <p:nvPicPr>
            <p:cNvPr id="15" name="内容占位符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01576" y="1132005"/>
              <a:ext cx="1800000" cy="835897"/>
            </a:xfrm>
            <a:prstGeom prst="rect">
              <a:avLst/>
            </a:prstGeom>
          </p:spPr>
        </p:pic>
        <p:pic>
          <p:nvPicPr>
            <p:cNvPr id="16" name="图片 15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602" y="2151521"/>
              <a:ext cx="1800000" cy="10869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4682" y="4070341"/>
            <a:ext cx="2128583" cy="1596438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4751429" y="2000399"/>
            <a:ext cx="293626" cy="308970"/>
          </a:xfrm>
          <a:prstGeom prst="rightArrow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E:\work2014\IBS CPL DESIGN\NEW VERSION CPL DESIGN\IBS耦合器冷测\IMG_211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472" y="1109686"/>
            <a:ext cx="2812596" cy="210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work2014\IBS CPL DESIGN\NEW VERSION CPL DESIGN\IBS耦合器冷测\IMG_210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376" y="2245114"/>
            <a:ext cx="1298692" cy="9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右箭头 19"/>
          <p:cNvSpPr/>
          <p:nvPr/>
        </p:nvSpPr>
        <p:spPr>
          <a:xfrm>
            <a:off x="8810758" y="2009924"/>
            <a:ext cx="293626" cy="308970"/>
          </a:xfrm>
          <a:prstGeom prst="rightArrow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内容占位符 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0"/>
          <a:stretch/>
        </p:blipFill>
        <p:spPr>
          <a:xfrm>
            <a:off x="767408" y="3804268"/>
            <a:ext cx="1413472" cy="2120943"/>
          </a:xfrm>
          <a:prstGeom prst="rect">
            <a:avLst/>
          </a:prstGeom>
        </p:spPr>
      </p:pic>
      <p:pic>
        <p:nvPicPr>
          <p:cNvPr id="24" name="内容占位符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6749" y="4071879"/>
            <a:ext cx="2128585" cy="1596439"/>
          </a:xfrm>
          <a:prstGeom prst="rect">
            <a:avLst/>
          </a:prstGeom>
        </p:spPr>
      </p:pic>
      <p:sp>
        <p:nvSpPr>
          <p:cNvPr id="25" name="右箭头 24"/>
          <p:cNvSpPr/>
          <p:nvPr/>
        </p:nvSpPr>
        <p:spPr>
          <a:xfrm>
            <a:off x="3946024" y="4723255"/>
            <a:ext cx="293626" cy="308970"/>
          </a:xfrm>
          <a:prstGeom prst="rightArrow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内容占位符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774" y="3788243"/>
            <a:ext cx="1594986" cy="2126648"/>
          </a:xfrm>
          <a:prstGeom prst="rect">
            <a:avLst/>
          </a:prstGeom>
        </p:spPr>
      </p:pic>
      <p:sp>
        <p:nvSpPr>
          <p:cNvPr id="28" name="右箭头 27"/>
          <p:cNvSpPr/>
          <p:nvPr/>
        </p:nvSpPr>
        <p:spPr>
          <a:xfrm>
            <a:off x="5960261" y="4716873"/>
            <a:ext cx="293626" cy="308970"/>
          </a:xfrm>
          <a:prstGeom prst="rightArrow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 descr="Spoke021耦合器隧道安装后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238" y="3800447"/>
            <a:ext cx="1596438" cy="212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右箭头 29"/>
          <p:cNvSpPr/>
          <p:nvPr/>
        </p:nvSpPr>
        <p:spPr>
          <a:xfrm>
            <a:off x="9948174" y="4723255"/>
            <a:ext cx="293626" cy="308970"/>
          </a:xfrm>
          <a:prstGeom prst="rightArrow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内容占位符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57" y="3804268"/>
            <a:ext cx="1603323" cy="2137764"/>
          </a:xfrm>
          <a:prstGeom prst="rect">
            <a:avLst/>
          </a:prstGeom>
        </p:spPr>
      </p:pic>
      <p:sp>
        <p:nvSpPr>
          <p:cNvPr id="34" name="右箭头 33"/>
          <p:cNvSpPr/>
          <p:nvPr/>
        </p:nvSpPr>
        <p:spPr>
          <a:xfrm>
            <a:off x="7942443" y="4716873"/>
            <a:ext cx="293626" cy="308970"/>
          </a:xfrm>
          <a:prstGeom prst="rightArrow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右箭头 34"/>
          <p:cNvSpPr/>
          <p:nvPr/>
        </p:nvSpPr>
        <p:spPr>
          <a:xfrm>
            <a:off x="334974" y="4723255"/>
            <a:ext cx="293626" cy="308970"/>
          </a:xfrm>
          <a:prstGeom prst="rightArrow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86884" y="3274864"/>
            <a:ext cx="3419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RF and mechanical design</a:t>
            </a:r>
            <a:endParaRPr lang="zh-CN" altLang="en-US" sz="2000" b="1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157052" y="3237427"/>
            <a:ext cx="1566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Fabrication</a:t>
            </a:r>
            <a:endParaRPr lang="zh-CN" altLang="en-US" sz="2000" b="1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280192" y="3233275"/>
            <a:ext cx="2265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RF measurement</a:t>
            </a:r>
            <a:endParaRPr lang="zh-CN" altLang="en-US" sz="2000" b="1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75704" y="5925211"/>
            <a:ext cx="3034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Cleaning and assembly</a:t>
            </a:r>
            <a:endParaRPr lang="zh-CN" altLang="en-US" sz="2000" b="1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510682" y="5925211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Baking </a:t>
            </a:r>
            <a:endParaRPr lang="zh-CN" altLang="en-US" sz="2000" b="1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080455" y="5891683"/>
            <a:ext cx="1983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RT conditioning at test stand</a:t>
            </a:r>
            <a:endParaRPr lang="zh-CN" altLang="en-US" b="1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064090" y="5892122"/>
            <a:ext cx="1983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Assembled with cavity</a:t>
            </a:r>
            <a:endParaRPr lang="zh-CN" altLang="en-US" b="1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989210" y="5916351"/>
            <a:ext cx="220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Online operation</a:t>
            </a:r>
            <a:endParaRPr lang="zh-CN" altLang="en-US" b="1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776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1329893"/>
            <a:ext cx="7824192" cy="1912071"/>
          </a:xfrm>
        </p:spPr>
        <p:txBody>
          <a:bodyPr/>
          <a:lstStyle/>
          <a:p>
            <a:r>
              <a:rPr lang="en-US" altLang="zh-CN" dirty="0"/>
              <a:t>Design issues on FPCs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45D726-B29F-44D7-8DB1-F495AEBA25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299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half" idx="1"/>
          </p:nvPr>
        </p:nvSpPr>
        <p:spPr>
          <a:xfrm>
            <a:off x="227348" y="908720"/>
            <a:ext cx="11989332" cy="5472608"/>
          </a:xfrm>
        </p:spPr>
        <p:txBody>
          <a:bodyPr>
            <a:noAutofit/>
          </a:bodyPr>
          <a:lstStyle/>
          <a:p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WG or Coax:</a:t>
            </a:r>
          </a:p>
          <a:p>
            <a:pPr lvl="1">
              <a:spcBef>
                <a:spcPts val="600"/>
              </a:spcBef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Frequency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100~300MHz Coax (WG too big)</a:t>
            </a:r>
          </a:p>
          <a:p>
            <a:pPr lvl="1">
              <a:spcBef>
                <a:spcPts val="600"/>
              </a:spcBef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Lab’s experience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Window number</a:t>
            </a:r>
          </a:p>
          <a:p>
            <a:pPr lvl="1">
              <a:spcBef>
                <a:spcPts val="600"/>
              </a:spcBef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Cavity gradient (Eacc≥20MV/m)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clean assembly of coupler-cavity  Double window</a:t>
            </a:r>
          </a:p>
          <a:p>
            <a:pPr lvl="1">
              <a:spcBef>
                <a:spcPts val="600"/>
              </a:spcBef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Vacuum safe  Double window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High average power (CW ≥ 70 kW)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Single window (Double window hard to cool)</a:t>
            </a:r>
          </a:p>
          <a:p>
            <a:pPr>
              <a:spcBef>
                <a:spcPts val="600"/>
              </a:spcBef>
            </a:pP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Window shape</a:t>
            </a:r>
          </a:p>
          <a:p>
            <a:pPr lvl="1">
              <a:spcBef>
                <a:spcPts val="600"/>
              </a:spcBef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Lab’s experience: design and fabrication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experiences</a:t>
            </a:r>
          </a:p>
          <a:p>
            <a:pPr>
              <a:spcBef>
                <a:spcPts val="600"/>
              </a:spcBef>
            </a:pP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Coupling method</a:t>
            </a:r>
          </a:p>
          <a:p>
            <a:pPr lvl="1">
              <a:spcBef>
                <a:spcPts val="600"/>
              </a:spcBef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Cavity type and design</a:t>
            </a:r>
          </a:p>
          <a:p>
            <a:pPr lvl="1">
              <a:spcBef>
                <a:spcPts val="600"/>
              </a:spcBef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Coupler port location: Loop at strong magnetic field; Probe at strong electric field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343472" y="116632"/>
            <a:ext cx="10515600" cy="663575"/>
          </a:xfrm>
        </p:spPr>
        <p:txBody>
          <a:bodyPr/>
          <a:lstStyle/>
          <a:p>
            <a:r>
              <a:rPr lang="en-US" altLang="zh-CN" sz="3600" dirty="0">
                <a:latin typeface="Arial Black" panose="020B0A04020102020204" pitchFamily="34" charset="0"/>
                <a:cs typeface="Arial" panose="020B0604020202020204" pitchFamily="34" charset="0"/>
              </a:rPr>
              <a:t>How to choose the coupler type?</a:t>
            </a:r>
            <a:endParaRPr lang="zh-CN" altLang="en-US" sz="3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588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344817" y="102349"/>
            <a:ext cx="10298717" cy="663575"/>
          </a:xfrm>
        </p:spPr>
        <p:txBody>
          <a:bodyPr/>
          <a:lstStyle/>
          <a:p>
            <a:r>
              <a:rPr lang="en-US" altLang="zh-CN" sz="3600" dirty="0"/>
              <a:t>Design flow of power coupler</a:t>
            </a:r>
            <a:endParaRPr lang="zh-CN" altLang="en-US" sz="3600" dirty="0"/>
          </a:p>
        </p:txBody>
      </p:sp>
      <p:grpSp>
        <p:nvGrpSpPr>
          <p:cNvPr id="32" name="组合 31"/>
          <p:cNvGrpSpPr/>
          <p:nvPr/>
        </p:nvGrpSpPr>
        <p:grpSpPr>
          <a:xfrm>
            <a:off x="214419" y="1150224"/>
            <a:ext cx="6262021" cy="5018871"/>
            <a:chOff x="737497" y="1124744"/>
            <a:chExt cx="6467960" cy="5318979"/>
          </a:xfrm>
          <a:solidFill>
            <a:srgbClr val="4F81BD"/>
          </a:solidFill>
        </p:grpSpPr>
        <p:sp>
          <p:nvSpPr>
            <p:cNvPr id="8" name="圆角矩形 7"/>
            <p:cNvSpPr/>
            <p:nvPr/>
          </p:nvSpPr>
          <p:spPr>
            <a:xfrm>
              <a:off x="737497" y="1124744"/>
              <a:ext cx="3024336" cy="6867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Coupler type</a:t>
              </a:r>
              <a:r>
                <a: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decision</a:t>
              </a: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737497" y="2282802"/>
              <a:ext cx="3024336" cy="6867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Coupler port optimization</a:t>
              </a:r>
              <a:endParaRPr lang="zh-CN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737497" y="3440860"/>
              <a:ext cx="3024336" cy="6867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Vacuum section design</a:t>
              </a: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737497" y="4598918"/>
              <a:ext cx="3024336" cy="6867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Window design</a:t>
              </a: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737497" y="5756975"/>
              <a:ext cx="3024336" cy="6867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Transmission optimization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4181121" y="1124744"/>
              <a:ext cx="3024336" cy="6867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Multipacting analysis</a:t>
              </a: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4181121" y="2282802"/>
              <a:ext cx="3024336" cy="6867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Power dissipation analysis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4181121" y="3440860"/>
              <a:ext cx="3024336" cy="6867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Thermal analysis</a:t>
              </a: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4181121" y="5756975"/>
              <a:ext cx="3024336" cy="6867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Mechanical design</a:t>
              </a: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4181121" y="4598917"/>
              <a:ext cx="3024336" cy="6867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Cooling design</a:t>
              </a:r>
            </a:p>
          </p:txBody>
        </p:sp>
      </p:grpSp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8225" y="1528845"/>
            <a:ext cx="2808288" cy="4953000"/>
          </a:xfrm>
          <a:prstGeom prst="rect">
            <a:avLst/>
          </a:prstGeom>
        </p:spPr>
      </p:pic>
      <p:sp>
        <p:nvSpPr>
          <p:cNvPr id="49" name="椭圆 48"/>
          <p:cNvSpPr/>
          <p:nvPr/>
        </p:nvSpPr>
        <p:spPr>
          <a:xfrm>
            <a:off x="8521064" y="2679778"/>
            <a:ext cx="864096" cy="5565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6685106" y="3940961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Vacuum part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053956" y="2853615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Window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740799" y="4882666"/>
            <a:ext cx="17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Coupler port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6" name="左大括号 65"/>
          <p:cNvSpPr/>
          <p:nvPr/>
        </p:nvSpPr>
        <p:spPr>
          <a:xfrm>
            <a:off x="8449056" y="3413154"/>
            <a:ext cx="264235" cy="151216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6903378" y="2076087"/>
            <a:ext cx="150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Doorknob 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8521064" y="4964554"/>
            <a:ext cx="864096" cy="5565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9" name="直接箭头连接符 78"/>
          <p:cNvCxnSpPr/>
          <p:nvPr/>
        </p:nvCxnSpPr>
        <p:spPr>
          <a:xfrm flipH="1" flipV="1">
            <a:off x="7594299" y="4404759"/>
            <a:ext cx="0" cy="496326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>
          <a:xfrm flipH="1" flipV="1">
            <a:off x="7594299" y="3352939"/>
            <a:ext cx="0" cy="496326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/>
        </p:nvCxnSpPr>
        <p:spPr>
          <a:xfrm flipH="1" flipV="1">
            <a:off x="7594299" y="2418265"/>
            <a:ext cx="0" cy="496326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764677"/>
              </p:ext>
            </p:extLst>
          </p:nvPr>
        </p:nvGraphicFramePr>
        <p:xfrm>
          <a:off x="10154794" y="4797131"/>
          <a:ext cx="1687102" cy="485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4" imgW="1752600" imgH="508000" progId="Equation.3">
                  <p:embed/>
                </p:oleObj>
              </mc:Choice>
              <mc:Fallback>
                <p:oleObj name="公式" r:id="rId4" imgW="1752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54794" y="4797131"/>
                        <a:ext cx="1687102" cy="4856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3" name="Picture 6" descr="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74" y="2697807"/>
            <a:ext cx="1130233" cy="8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6" descr="temperature with water cooli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89220" y="2690688"/>
            <a:ext cx="1125783" cy="829779"/>
          </a:xfrm>
          <a:prstGeom prst="rect">
            <a:avLst/>
          </a:prstGeom>
          <a:noFill/>
          <a:ln/>
        </p:spPr>
      </p:pic>
      <p:pic>
        <p:nvPicPr>
          <p:cNvPr id="87" name="Picture 18" descr="1_7_col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143" y="3655120"/>
            <a:ext cx="1268444" cy="102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189" descr="Graph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827" y="3627126"/>
            <a:ext cx="1397451" cy="11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7" descr="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65921" y="1003020"/>
            <a:ext cx="2163198" cy="16876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308C87B6-AABA-D95B-5E20-39533B5283F0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1678440" y="1798224"/>
            <a:ext cx="0" cy="444718"/>
          </a:xfrm>
          <a:prstGeom prst="straightConnector1">
            <a:avLst/>
          </a:prstGeom>
          <a:ln w="38100">
            <a:solidFill>
              <a:srgbClr val="4F81B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84079B15-2F9C-0B35-7904-42E5C0BC1DDC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1678440" y="2890942"/>
            <a:ext cx="0" cy="444718"/>
          </a:xfrm>
          <a:prstGeom prst="straightConnector1">
            <a:avLst/>
          </a:prstGeom>
          <a:ln w="38100">
            <a:solidFill>
              <a:srgbClr val="4F81B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A4FAA3C1-E956-C37C-9E85-FBCDA275D967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1678440" y="3983660"/>
            <a:ext cx="0" cy="444718"/>
          </a:xfrm>
          <a:prstGeom prst="straightConnector1">
            <a:avLst/>
          </a:prstGeom>
          <a:ln w="38100">
            <a:solidFill>
              <a:srgbClr val="4F81B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222F51CF-149A-7795-37E4-CF9769375A69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1678440" y="5076378"/>
            <a:ext cx="0" cy="444717"/>
          </a:xfrm>
          <a:prstGeom prst="straightConnector1">
            <a:avLst/>
          </a:prstGeom>
          <a:ln w="38100">
            <a:solidFill>
              <a:srgbClr val="4F81B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DAF78FD4-B886-51AF-99A4-222F1B1CC937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5012419" y="1798224"/>
            <a:ext cx="0" cy="444718"/>
          </a:xfrm>
          <a:prstGeom prst="straightConnector1">
            <a:avLst/>
          </a:prstGeom>
          <a:ln w="38100">
            <a:solidFill>
              <a:srgbClr val="4F81B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D9190B8F-9521-3143-12F3-4A5BD907B149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5012419" y="2890942"/>
            <a:ext cx="0" cy="444718"/>
          </a:xfrm>
          <a:prstGeom prst="straightConnector1">
            <a:avLst/>
          </a:prstGeom>
          <a:ln w="38100">
            <a:solidFill>
              <a:srgbClr val="4F81B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93660E99-91C3-81A5-3B1F-B385EF53B5E2}"/>
              </a:ext>
            </a:extLst>
          </p:cNvPr>
          <p:cNvCxnSpPr>
            <a:stCxn id="16" idx="2"/>
            <a:endCxn id="18" idx="0"/>
          </p:cNvCxnSpPr>
          <p:nvPr/>
        </p:nvCxnSpPr>
        <p:spPr>
          <a:xfrm>
            <a:off x="5012419" y="3983660"/>
            <a:ext cx="0" cy="444717"/>
          </a:xfrm>
          <a:prstGeom prst="straightConnector1">
            <a:avLst/>
          </a:prstGeom>
          <a:ln w="38100">
            <a:solidFill>
              <a:srgbClr val="4F81B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0325CC2E-F4F1-AE6A-242F-5FCB19932C6D}"/>
              </a:ext>
            </a:extLst>
          </p:cNvPr>
          <p:cNvCxnSpPr>
            <a:stCxn id="18" idx="2"/>
            <a:endCxn id="17" idx="0"/>
          </p:cNvCxnSpPr>
          <p:nvPr/>
        </p:nvCxnSpPr>
        <p:spPr>
          <a:xfrm>
            <a:off x="5012419" y="5076377"/>
            <a:ext cx="0" cy="444718"/>
          </a:xfrm>
          <a:prstGeom prst="straightConnector1">
            <a:avLst/>
          </a:prstGeom>
          <a:ln w="38100">
            <a:solidFill>
              <a:srgbClr val="4F81B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连接符: 肘形 59">
            <a:extLst>
              <a:ext uri="{FF2B5EF4-FFF2-40B4-BE49-F238E27FC236}">
                <a16:creationId xmlns:a16="http://schemas.microsoft.com/office/drawing/2014/main" id="{6D9ACF30-DD38-0F4F-2C55-04478C7C9497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3142461" y="1474224"/>
            <a:ext cx="405937" cy="4370871"/>
          </a:xfrm>
          <a:prstGeom prst="bentConnector3">
            <a:avLst/>
          </a:prstGeom>
          <a:ln w="38100">
            <a:solidFill>
              <a:srgbClr val="4F81B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462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criteria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E9AD5DC-5B2C-3DE7-3D74-1664CF8A05E5}"/>
              </a:ext>
            </a:extLst>
          </p:cNvPr>
          <p:cNvSpPr/>
          <p:nvPr/>
        </p:nvSpPr>
        <p:spPr>
          <a:xfrm>
            <a:off x="503734" y="1016800"/>
            <a:ext cx="5112568" cy="612000"/>
          </a:xfrm>
          <a:prstGeom prst="rect">
            <a:avLst/>
          </a:prstGeom>
          <a:solidFill>
            <a:srgbClr val="4F8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excessive reflected power </a:t>
            </a: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D2E5AC2C-EF0B-8A5F-D71B-66A841A39768}"/>
              </a:ext>
            </a:extLst>
          </p:cNvPr>
          <p:cNvSpPr/>
          <p:nvPr/>
        </p:nvSpPr>
        <p:spPr>
          <a:xfrm>
            <a:off x="5834109" y="1196800"/>
            <a:ext cx="612000" cy="252000"/>
          </a:xfrm>
          <a:prstGeom prst="rightArrow">
            <a:avLst/>
          </a:prstGeom>
          <a:solidFill>
            <a:srgbClr val="005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28922C8-0AC6-EB15-2EE2-8E7B02B7BB69}"/>
              </a:ext>
            </a:extLst>
          </p:cNvPr>
          <p:cNvSpPr/>
          <p:nvPr/>
        </p:nvSpPr>
        <p:spPr>
          <a:xfrm>
            <a:off x="6624414" y="1016800"/>
            <a:ext cx="5112568" cy="612000"/>
          </a:xfrm>
          <a:prstGeom prst="rect">
            <a:avLst/>
          </a:prstGeom>
          <a:solidFill>
            <a:srgbClr val="005E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Impedance matching, </a:t>
            </a:r>
            <a:r>
              <a:rPr lang="en-US" altLang="zh-CN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Qext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optimization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5E0D7BA-48B2-E80F-303F-7176324594F4}"/>
              </a:ext>
            </a:extLst>
          </p:cNvPr>
          <p:cNvSpPr/>
          <p:nvPr/>
        </p:nvSpPr>
        <p:spPr>
          <a:xfrm>
            <a:off x="503734" y="1802876"/>
            <a:ext cx="5112568" cy="612000"/>
          </a:xfrm>
          <a:prstGeom prst="rect">
            <a:avLst/>
          </a:prstGeom>
          <a:solidFill>
            <a:srgbClr val="4F8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 free at operating power level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FFCCFF-08EE-1C06-A1E8-F5511B3C4E7F}"/>
              </a:ext>
            </a:extLst>
          </p:cNvPr>
          <p:cNvSpPr/>
          <p:nvPr/>
        </p:nvSpPr>
        <p:spPr>
          <a:xfrm>
            <a:off x="6624414" y="1802876"/>
            <a:ext cx="5112568" cy="612000"/>
          </a:xfrm>
          <a:prstGeom prst="rect">
            <a:avLst/>
          </a:prstGeom>
          <a:solidFill>
            <a:srgbClr val="005E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 optimization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065BBAF-CCC5-1EAE-0E20-ECEC937797A7}"/>
              </a:ext>
            </a:extLst>
          </p:cNvPr>
          <p:cNvSpPr/>
          <p:nvPr/>
        </p:nvSpPr>
        <p:spPr>
          <a:xfrm>
            <a:off x="503734" y="2588952"/>
            <a:ext cx="5112568" cy="612000"/>
          </a:xfrm>
          <a:prstGeom prst="rect">
            <a:avLst/>
          </a:prstGeom>
          <a:solidFill>
            <a:srgbClr val="4F8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 FE and breakdowns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78749F8-76DC-FD5F-6E09-754BE57F78E8}"/>
              </a:ext>
            </a:extLst>
          </p:cNvPr>
          <p:cNvSpPr/>
          <p:nvPr/>
        </p:nvSpPr>
        <p:spPr>
          <a:xfrm>
            <a:off x="6624414" y="2588952"/>
            <a:ext cx="5112568" cy="612000"/>
          </a:xfrm>
          <a:prstGeom prst="rect">
            <a:avLst/>
          </a:prstGeom>
          <a:solidFill>
            <a:srgbClr val="005E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field distribution optimization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52DCD48-D015-6F9E-15EE-294F79446BA9}"/>
              </a:ext>
            </a:extLst>
          </p:cNvPr>
          <p:cNvSpPr/>
          <p:nvPr/>
        </p:nvSpPr>
        <p:spPr>
          <a:xfrm>
            <a:off x="503734" y="3375028"/>
            <a:ext cx="5112568" cy="612000"/>
          </a:xfrm>
          <a:prstGeom prst="rect">
            <a:avLst/>
          </a:prstGeom>
          <a:solidFill>
            <a:srgbClr val="4F8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cryogenic heat load 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406A3FB-90D4-5301-24A5-1D8CBCDE260C}"/>
              </a:ext>
            </a:extLst>
          </p:cNvPr>
          <p:cNvSpPr/>
          <p:nvPr/>
        </p:nvSpPr>
        <p:spPr>
          <a:xfrm>
            <a:off x="6624414" y="3375028"/>
            <a:ext cx="5112568" cy="612000"/>
          </a:xfrm>
          <a:prstGeom prst="rect">
            <a:avLst/>
          </a:prstGeom>
          <a:solidFill>
            <a:srgbClr val="005E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the heat load specification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0BF5BE7-E9ED-07B6-C8AE-926B979380C6}"/>
              </a:ext>
            </a:extLst>
          </p:cNvPr>
          <p:cNvSpPr/>
          <p:nvPr/>
        </p:nvSpPr>
        <p:spPr>
          <a:xfrm>
            <a:off x="504131" y="4161104"/>
            <a:ext cx="5112568" cy="612000"/>
          </a:xfrm>
          <a:prstGeom prst="rect">
            <a:avLst/>
          </a:prstGeom>
          <a:solidFill>
            <a:srgbClr val="4F8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Reasonable temperature rise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089A15A-0343-6BF1-2E4A-6E497E4A82EC}"/>
              </a:ext>
            </a:extLst>
          </p:cNvPr>
          <p:cNvSpPr/>
          <p:nvPr/>
        </p:nvSpPr>
        <p:spPr>
          <a:xfrm>
            <a:off x="6624811" y="4161104"/>
            <a:ext cx="5112568" cy="612000"/>
          </a:xfrm>
          <a:prstGeom prst="rect">
            <a:avLst/>
          </a:prstGeom>
          <a:solidFill>
            <a:srgbClr val="005E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optimization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54A0165-B887-E2B3-2648-9F5DEB88FE75}"/>
              </a:ext>
            </a:extLst>
          </p:cNvPr>
          <p:cNvSpPr/>
          <p:nvPr/>
        </p:nvSpPr>
        <p:spPr>
          <a:xfrm>
            <a:off x="479376" y="4947180"/>
            <a:ext cx="5112568" cy="612000"/>
          </a:xfrm>
          <a:prstGeom prst="rect">
            <a:avLst/>
          </a:prstGeom>
          <a:solidFill>
            <a:srgbClr val="4F8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conditioning 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964D7DD-10C4-89EB-F23B-CCA46BFEE219}"/>
              </a:ext>
            </a:extLst>
          </p:cNvPr>
          <p:cNvSpPr/>
          <p:nvPr/>
        </p:nvSpPr>
        <p:spPr>
          <a:xfrm>
            <a:off x="6600056" y="4947180"/>
            <a:ext cx="5112568" cy="612000"/>
          </a:xfrm>
          <a:prstGeom prst="rect">
            <a:avLst/>
          </a:prstGeom>
          <a:solidFill>
            <a:srgbClr val="005E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treatment and conditioning optimization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1854EBF-FADE-5BEB-813E-8C8A7E2ACD80}"/>
              </a:ext>
            </a:extLst>
          </p:cNvPr>
          <p:cNvSpPr/>
          <p:nvPr/>
        </p:nvSpPr>
        <p:spPr>
          <a:xfrm>
            <a:off x="479376" y="5733256"/>
            <a:ext cx="5112568" cy="612000"/>
          </a:xfrm>
          <a:prstGeom prst="rect">
            <a:avLst/>
          </a:prstGeom>
          <a:solidFill>
            <a:srgbClr val="4F8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and stable operation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2B05F7B-F008-3917-ADFF-4F033A7A5FD8}"/>
              </a:ext>
            </a:extLst>
          </p:cNvPr>
          <p:cNvSpPr/>
          <p:nvPr/>
        </p:nvSpPr>
        <p:spPr>
          <a:xfrm>
            <a:off x="6600056" y="5733256"/>
            <a:ext cx="5112568" cy="612000"/>
          </a:xfrm>
          <a:prstGeom prst="rect">
            <a:avLst/>
          </a:prstGeom>
          <a:solidFill>
            <a:srgbClr val="005E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Interlock improving, high-power operation methods and procedure optimization</a:t>
            </a: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28233D1B-F11E-1E3E-FB85-99CC9CAE3025}"/>
              </a:ext>
            </a:extLst>
          </p:cNvPr>
          <p:cNvSpPr/>
          <p:nvPr/>
        </p:nvSpPr>
        <p:spPr>
          <a:xfrm>
            <a:off x="5834109" y="1982876"/>
            <a:ext cx="612000" cy="252000"/>
          </a:xfrm>
          <a:prstGeom prst="rightArrow">
            <a:avLst/>
          </a:prstGeom>
          <a:solidFill>
            <a:srgbClr val="005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8A4669CA-B4B6-DA18-4471-D8F197F9FBBA}"/>
              </a:ext>
            </a:extLst>
          </p:cNvPr>
          <p:cNvSpPr/>
          <p:nvPr/>
        </p:nvSpPr>
        <p:spPr>
          <a:xfrm>
            <a:off x="5834109" y="2768952"/>
            <a:ext cx="612000" cy="252000"/>
          </a:xfrm>
          <a:prstGeom prst="rightArrow">
            <a:avLst/>
          </a:prstGeom>
          <a:solidFill>
            <a:srgbClr val="005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2C74C651-6C09-A730-1950-0E5A07845799}"/>
              </a:ext>
            </a:extLst>
          </p:cNvPr>
          <p:cNvSpPr/>
          <p:nvPr/>
        </p:nvSpPr>
        <p:spPr>
          <a:xfrm>
            <a:off x="5834109" y="3555028"/>
            <a:ext cx="612000" cy="252000"/>
          </a:xfrm>
          <a:prstGeom prst="rightArrow">
            <a:avLst/>
          </a:prstGeom>
          <a:solidFill>
            <a:srgbClr val="005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B16E0334-EE75-564F-D5C6-8675D68B069A}"/>
              </a:ext>
            </a:extLst>
          </p:cNvPr>
          <p:cNvSpPr/>
          <p:nvPr/>
        </p:nvSpPr>
        <p:spPr>
          <a:xfrm>
            <a:off x="5834109" y="4341104"/>
            <a:ext cx="612000" cy="252000"/>
          </a:xfrm>
          <a:prstGeom prst="rightArrow">
            <a:avLst/>
          </a:prstGeom>
          <a:solidFill>
            <a:srgbClr val="005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4" name="箭头: 右 33">
            <a:extLst>
              <a:ext uri="{FF2B5EF4-FFF2-40B4-BE49-F238E27FC236}">
                <a16:creationId xmlns:a16="http://schemas.microsoft.com/office/drawing/2014/main" id="{18CA29C4-665E-C261-9950-0CE79DBB8BB3}"/>
              </a:ext>
            </a:extLst>
          </p:cNvPr>
          <p:cNvSpPr/>
          <p:nvPr/>
        </p:nvSpPr>
        <p:spPr>
          <a:xfrm>
            <a:off x="5834109" y="5127180"/>
            <a:ext cx="612000" cy="252000"/>
          </a:xfrm>
          <a:prstGeom prst="rightArrow">
            <a:avLst/>
          </a:prstGeom>
          <a:solidFill>
            <a:srgbClr val="005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5" name="箭头: 右 34">
            <a:extLst>
              <a:ext uri="{FF2B5EF4-FFF2-40B4-BE49-F238E27FC236}">
                <a16:creationId xmlns:a16="http://schemas.microsoft.com/office/drawing/2014/main" id="{B359FC30-A030-D126-1008-6A46D4B3EAFC}"/>
              </a:ext>
            </a:extLst>
          </p:cNvPr>
          <p:cNvSpPr/>
          <p:nvPr/>
        </p:nvSpPr>
        <p:spPr>
          <a:xfrm>
            <a:off x="5834109" y="5913256"/>
            <a:ext cx="612000" cy="252000"/>
          </a:xfrm>
          <a:prstGeom prst="rightArrow">
            <a:avLst/>
          </a:prstGeom>
          <a:solidFill>
            <a:srgbClr val="005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42939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71285" y="105353"/>
            <a:ext cx="10515600" cy="663575"/>
          </a:xfrm>
        </p:spPr>
        <p:txBody>
          <a:bodyPr/>
          <a:lstStyle/>
          <a:p>
            <a:r>
              <a:rPr lang="en-US" altLang="zh-CN" sz="4400" dirty="0">
                <a:latin typeface="Arial Black" panose="020B0A04020102020204" pitchFamily="34" charset="0"/>
              </a:rPr>
              <a:t>Optimum power coupling</a:t>
            </a:r>
            <a:endParaRPr lang="zh-CN" altLang="en-US" sz="4400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6080199" y="1138169"/>
                <a:ext cx="5002523" cy="429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1" dirty="0"/>
                  <a:t>Optimum coupling of FPC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𝒓𝒆𝒇</m:t>
                        </m:r>
                      </m:sub>
                    </m:sSub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zh-CN" sz="2000" b="1" dirty="0"/>
                  <a:t>):</a:t>
                </a:r>
                <a:endParaRPr lang="zh-CN" altLang="en-US" sz="2000" b="1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199" y="1138169"/>
                <a:ext cx="5002523" cy="429220"/>
              </a:xfrm>
              <a:prstGeom prst="rect">
                <a:avLst/>
              </a:prstGeom>
              <a:blipFill>
                <a:blip r:embed="rId3"/>
                <a:stretch>
                  <a:fillRect l="-1096" t="-8571" r="-365" b="-1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6241634" y="2582113"/>
            <a:ext cx="56870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Required RF power when the cavity-beam system is tuned: </a:t>
            </a:r>
            <a:endParaRPr lang="zh-CN" altLang="en-US" sz="2000" b="1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970" y="4758963"/>
            <a:ext cx="3848788" cy="169761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94541" y="5978709"/>
            <a:ext cx="1728192" cy="338554"/>
          </a:xfrm>
          <a:prstGeom prst="rect">
            <a:avLst/>
          </a:prstGeom>
          <a:noFill/>
          <a:ln w="190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Cambria" panose="02040503050406030204" pitchFamily="18" charset="0"/>
                <a:ea typeface="楷体" panose="02010609060101010101" pitchFamily="49" charset="-122"/>
              </a:rPr>
              <a:t>Courtesy E. </a:t>
            </a:r>
            <a:r>
              <a:rPr lang="en-US" altLang="zh-CN" sz="1600" dirty="0" err="1">
                <a:latin typeface="Cambria" panose="02040503050406030204" pitchFamily="18" charset="0"/>
                <a:ea typeface="楷体" panose="02010609060101010101" pitchFamily="49" charset="-122"/>
              </a:rPr>
              <a:t>Kako</a:t>
            </a:r>
            <a:endParaRPr lang="zh-CN" altLang="en-US" sz="1600" dirty="0">
              <a:latin typeface="Cambria" panose="02040503050406030204" pitchFamily="18" charset="0"/>
              <a:ea typeface="楷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509386" y="3398925"/>
                <a:ext cx="5439758" cy="1251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华文中宋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华文中宋" panose="02010600040101010101" pitchFamily="2" charset="-122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华文中宋" panose="02010600040101010101" pitchFamily="2" charset="-122"/>
                            </a:rPr>
                            <m:t>𝑔</m:t>
                          </m:r>
                        </m:sub>
                      </m:sSub>
                      <m:r>
                        <a:rPr lang="en-US" altLang="zh-CN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华文中宋" panose="02010600040101010101" pitchFamily="2" charset="-122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华文中宋" panose="02010600040101010101" pitchFamily="2" charset="-122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华文中宋" panose="02010600040101010101" pitchFamily="2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华文中宋" panose="02010600040101010101" pitchFamily="2" charset="-122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华文中宋" panose="02010600040101010101" pitchFamily="2" charset="-122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华文中宋" panose="02010600040101010101" pitchFamily="2" charset="-122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华文中宋" panose="02010600040101010101" pitchFamily="2" charset="-122"/>
                            </a:rPr>
                            <m:t>4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华文中宋" panose="02010600040101010101" pitchFamily="2" charset="-122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华文中宋" panose="0201060004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华文中宋" panose="02010600040101010101" pitchFamily="2" charset="-122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华文中宋" panose="02010600040101010101" pitchFamily="2" charset="-122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华文中宋" panose="02010600040101010101" pitchFamily="2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华文中宋" panose="02010600040101010101" pitchFamily="2" charset="-122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华文中宋" panose="02010600040101010101" pitchFamily="2" charset="-122"/>
                                        </a:rPr>
                                        <m:t>𝑏𝑒𝑎𝑚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∙(</m:t>
                                  </m:r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den>
                                  </m:f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)∙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ext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𝑐𝑜𝑠</m:t>
                                  </m:r>
                                  <m:r>
                                    <a:rPr lang="zh-CN" alt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华文中宋" panose="02010600040101010101" pitchFamily="2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华文中宋" panose="02010600040101010101" pitchFamily="2" charset="-122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华文中宋" panose="02010600040101010101" pitchFamily="2" charset="-122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华文中宋" panose="02010600040101010101" pitchFamily="2" charset="-122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386" y="3398925"/>
                <a:ext cx="5439758" cy="12511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6529085" y="1682255"/>
                <a:ext cx="2882328" cy="868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华文中宋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华文中宋" panose="02010600040101010101" pitchFamily="2" charset="-122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1">
                              <a:latin typeface="Cambria Math" panose="02040503050406030204" pitchFamily="18" charset="0"/>
                              <a:ea typeface="华文中宋" panose="02010600040101010101" pitchFamily="2" charset="-122"/>
                            </a:rPr>
                            <m:t>ext</m:t>
                          </m:r>
                        </m:sub>
                      </m:sSub>
                      <m:r>
                        <a:rPr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)∙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</m:oMath>
                  </m:oMathPara>
                </a14:m>
                <a:endParaRPr lang="zh-CN" altLang="en-US" sz="2000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085" y="1682255"/>
                <a:ext cx="2882328" cy="868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03319B3D-B1F8-CCA4-CC2B-D9F921C8FF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273463" y="1052736"/>
            <a:ext cx="5968171" cy="3600000"/>
          </a:xfr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BB23AB0-1B64-CDBE-A21D-EBA45A13E4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265" y="4943724"/>
            <a:ext cx="5976664" cy="72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0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3353" y="1124744"/>
            <a:ext cx="2799482" cy="243599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9" name="内容占位符 8"/>
          <p:cNvSpPr>
            <a:spLocks noGrp="1"/>
          </p:cNvSpPr>
          <p:nvPr>
            <p:ph sz="half" idx="2"/>
          </p:nvPr>
        </p:nvSpPr>
        <p:spPr>
          <a:xfrm>
            <a:off x="6620118" y="1000421"/>
            <a:ext cx="5571882" cy="512064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Geometry parameters: 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Position of coupling port 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Antenna penetration depth /loop area /slot size</a:t>
            </a:r>
          </a:p>
          <a:p>
            <a:pPr>
              <a:spcBef>
                <a:spcPts val="60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Coupling factor calculation: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Using 3D Electromagnetic simulation software;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Calculation tools:  CST(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Qext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), HFSS(S11)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71464" y="94896"/>
            <a:ext cx="11070386" cy="663575"/>
          </a:xfrm>
        </p:spPr>
        <p:txBody>
          <a:bodyPr/>
          <a:lstStyle/>
          <a:p>
            <a:r>
              <a:rPr lang="en-US" altLang="zh-CN" dirty="0">
                <a:latin typeface="Arial Black" panose="020B0A04020102020204" pitchFamily="34" charset="0"/>
              </a:rPr>
              <a:t>Coupling port design- </a:t>
            </a:r>
            <a:r>
              <a:rPr lang="en-US" altLang="zh-CN" dirty="0" err="1">
                <a:latin typeface="Arial Black" panose="020B0A04020102020204" pitchFamily="34" charset="0"/>
              </a:rPr>
              <a:t>Qext</a:t>
            </a:r>
            <a:r>
              <a:rPr lang="en-US" altLang="zh-CN" dirty="0">
                <a:latin typeface="Arial Black" panose="020B0A04020102020204" pitchFamily="34" charset="0"/>
              </a:rPr>
              <a:t> optimization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482" y="1114287"/>
            <a:ext cx="3127989" cy="244645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550" y="3906100"/>
            <a:ext cx="2681921" cy="22023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95" y="3916557"/>
            <a:ext cx="3257992" cy="22023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144" y="4149079"/>
            <a:ext cx="3222064" cy="221393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80517" y="3936438"/>
            <a:ext cx="1728192" cy="338554"/>
          </a:xfrm>
          <a:prstGeom prst="rect">
            <a:avLst/>
          </a:prstGeom>
          <a:noFill/>
          <a:ln w="190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Cambria" panose="02040503050406030204" pitchFamily="18" charset="0"/>
                <a:ea typeface="楷体" panose="02010609060101010101" pitchFamily="49" charset="-122"/>
              </a:rPr>
              <a:t>Courtesy E. </a:t>
            </a:r>
            <a:r>
              <a:rPr lang="en-US" altLang="zh-CN" sz="1600" dirty="0" err="1">
                <a:latin typeface="Cambria" panose="02040503050406030204" pitchFamily="18" charset="0"/>
                <a:ea typeface="楷体" panose="02010609060101010101" pitchFamily="49" charset="-122"/>
              </a:rPr>
              <a:t>Kako</a:t>
            </a:r>
            <a:endParaRPr lang="zh-CN" altLang="en-US" sz="1600" dirty="0">
              <a:latin typeface="Cambria" panose="020405030504060302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6315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 Black" panose="020B0A04020102020204" pitchFamily="34" charset="0"/>
              </a:rPr>
              <a:t>Transmission matching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half" idx="2"/>
          </p:nvPr>
        </p:nvSpPr>
        <p:spPr>
          <a:xfrm>
            <a:off x="7615074" y="998130"/>
            <a:ext cx="4394060" cy="5120640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S11 requirements: </a:t>
            </a:r>
          </a:p>
          <a:p>
            <a:pPr lvl="1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S11&lt;-30dB at the operation frequency</a:t>
            </a:r>
          </a:p>
          <a:p>
            <a:pPr lvl="1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BW: &gt;5% of operation frequency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tolerance analysis of key dimensions is necessary ;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Calculation tools:</a:t>
            </a:r>
          </a:p>
          <a:p>
            <a:pPr lvl="1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CST</a:t>
            </a:r>
          </a:p>
          <a:p>
            <a:pPr lvl="1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HFSS</a:t>
            </a:r>
          </a:p>
          <a:p>
            <a:pPr lvl="1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ACE3P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8695" y="998130"/>
            <a:ext cx="2755867" cy="4361649"/>
          </a:xfrm>
          <a:prstGeom prst="rect">
            <a:avLst/>
          </a:prstGeom>
        </p:spPr>
      </p:pic>
      <p:pic>
        <p:nvPicPr>
          <p:cNvPr id="11" name="内容占位符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709" y="1196752"/>
            <a:ext cx="4356706" cy="33804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A5434F6-18E3-5A91-23D7-47940FF07F09}"/>
              </a:ext>
            </a:extLst>
          </p:cNvPr>
          <p:cNvSpPr/>
          <p:nvPr/>
        </p:nvSpPr>
        <p:spPr>
          <a:xfrm>
            <a:off x="3773011" y="5095324"/>
            <a:ext cx="7272808" cy="1131848"/>
          </a:xfrm>
          <a:prstGeom prst="rect">
            <a:avLst/>
          </a:prstGeom>
          <a:solidFill>
            <a:srgbClr val="4F81BD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Sometimes S11 simulations results do not agree well with each other: 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Confused!</a:t>
            </a:r>
          </a:p>
        </p:txBody>
      </p:sp>
    </p:spTree>
    <p:extLst>
      <p:ext uri="{BB962C8B-B14F-4D97-AF65-F5344CB8AC3E}">
        <p14:creationId xmlns:p14="http://schemas.microsoft.com/office/powerpoint/2010/main" val="2775711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Arial Black" panose="020B0A04020102020204" pitchFamily="34" charset="0"/>
              </a:rPr>
              <a:t>Multipacting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637" y="4239460"/>
            <a:ext cx="3025195" cy="2157152"/>
          </a:xfrm>
          <a:prstGeom prst="rect">
            <a:avLst/>
          </a:prstGeom>
        </p:spPr>
      </p:pic>
      <p:pic>
        <p:nvPicPr>
          <p:cNvPr id="22" name="内容占位符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3" t="4712" r="6514" b="8330"/>
          <a:stretch/>
        </p:blipFill>
        <p:spPr>
          <a:xfrm>
            <a:off x="7906943" y="3262589"/>
            <a:ext cx="3222663" cy="247900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146184" y="5750281"/>
            <a:ext cx="4421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+mn-lt"/>
                <a:ea typeface="华文中宋" panose="02010600040101010101" pitchFamily="2" charset="-122"/>
              </a:rPr>
              <a:t>RT conditioning: reflection power reduced as MP occurring (B: Pf; Y: </a:t>
            </a:r>
            <a:r>
              <a:rPr lang="en-US" altLang="zh-CN" dirty="0" err="1">
                <a:latin typeface="+mn-lt"/>
                <a:ea typeface="华文中宋" panose="02010600040101010101" pitchFamily="2" charset="-122"/>
              </a:rPr>
              <a:t>Pr</a:t>
            </a:r>
            <a:r>
              <a:rPr lang="en-US" altLang="zh-CN" dirty="0">
                <a:latin typeface="+mn-lt"/>
                <a:ea typeface="华文中宋" panose="02010600040101010101" pitchFamily="2" charset="-122"/>
              </a:rPr>
              <a:t>; G: e-current) </a:t>
            </a:r>
            <a:endParaRPr lang="zh-CN" altLang="en-US" dirty="0">
              <a:latin typeface="+mn-lt"/>
              <a:ea typeface="华文中宋" panose="02010600040101010101" pitchFamily="2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sz="half" idx="1"/>
          </p:nvPr>
        </p:nvSpPr>
        <p:spPr>
          <a:xfrm>
            <a:off x="290758" y="1058454"/>
            <a:ext cx="6217121" cy="51206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MP occurs in vacuum devices when: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Electrons (initially emitted from the surface or residual gas) have resonant trajectories (at given power levels)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Their impact energy on the surface is such that secondary emission occurs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material of the surface has a secondary emission yield (SEY) greater than 1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2"/>
          </p:nvPr>
        </p:nvSpPr>
        <p:spPr>
          <a:xfrm>
            <a:off x="6844550" y="1033831"/>
            <a:ext cx="5347450" cy="2214099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harm of MP: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Absorbing RF power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Creating a short-circuit in the device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Preventing normal operation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Damage RF surface, even results window crack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Results in abnormal T-rise: fast, outgassing-related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48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Arial Black" panose="020B0A04020102020204" pitchFamily="34" charset="0"/>
              </a:rPr>
              <a:t>Multipacting</a:t>
            </a:r>
            <a:r>
              <a:rPr lang="en-US" altLang="zh-CN" dirty="0">
                <a:latin typeface="Arial Black" panose="020B0A04020102020204" pitchFamily="34" charset="0"/>
              </a:rPr>
              <a:t> suppression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3339" y="1143849"/>
            <a:ext cx="554461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/>
              <a:t>Methods for curing MP: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Right geometries to avoid resonant: bigger coax diameter, higher impedance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Reduction of SEEC:</a:t>
            </a:r>
          </a:p>
          <a:p>
            <a:pPr marL="1257300" lvl="2" indent="-342900">
              <a:buFontTx/>
              <a:buChar char="-"/>
            </a:pPr>
            <a:r>
              <a:rPr lang="en-US" altLang="zh-CN" sz="2400" dirty="0" err="1"/>
              <a:t>TiN</a:t>
            </a:r>
            <a:r>
              <a:rPr lang="en-US" altLang="zh-CN" sz="2400" dirty="0"/>
              <a:t> coating of critical surfaces</a:t>
            </a:r>
          </a:p>
          <a:p>
            <a:pPr marL="1257300" lvl="2" indent="-342900">
              <a:buFontTx/>
              <a:buChar char="-"/>
            </a:pPr>
            <a:r>
              <a:rPr lang="en-US" altLang="zh-CN" sz="2400" dirty="0"/>
              <a:t>Cleaning RF surfaces before or by conditioning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Break resonant conditions by additional fields or structures</a:t>
            </a:r>
          </a:p>
          <a:p>
            <a:pPr marL="1257300" lvl="2" indent="-342900">
              <a:buFontTx/>
              <a:buChar char="-"/>
            </a:pPr>
            <a:r>
              <a:rPr lang="en-US" altLang="zh-CN" sz="2400" dirty="0"/>
              <a:t>Coax: DC voltage bias (BEPCII)</a:t>
            </a:r>
          </a:p>
          <a:p>
            <a:pPr marL="1257300" lvl="2" indent="-342900">
              <a:buFontTx/>
              <a:buChar char="-"/>
            </a:pPr>
            <a:r>
              <a:rPr lang="en-US" altLang="zh-CN" sz="2400" dirty="0"/>
              <a:t>WG: Grooves; Magnetic bias (CESR)</a:t>
            </a:r>
          </a:p>
        </p:txBody>
      </p:sp>
      <p:pic>
        <p:nvPicPr>
          <p:cNvPr id="21" name="内容占位符 2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627955" y="3639753"/>
            <a:ext cx="2309196" cy="2209629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735960" y="5783866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n-lt"/>
                <a:ea typeface="华文中宋" panose="02010600040101010101" pitchFamily="2" charset="-122"/>
              </a:rPr>
              <a:t>“Suppression of multipacting in rectangular coupler waveguides”</a:t>
            </a:r>
          </a:p>
          <a:p>
            <a:r>
              <a:rPr lang="en-US" altLang="zh-CN" sz="1400" dirty="0">
                <a:latin typeface="+mn-lt"/>
                <a:ea typeface="华文中宋" panose="02010600040101010101" pitchFamily="2" charset="-122"/>
              </a:rPr>
              <a:t> NIMA 508 (2003) 227–238 </a:t>
            </a:r>
            <a:endParaRPr lang="zh-CN" altLang="en-US" sz="1400" dirty="0">
              <a:latin typeface="+mn-lt"/>
              <a:ea typeface="华文中宋" panose="02010600040101010101" pitchFamily="2" charset="-122"/>
            </a:endParaRPr>
          </a:p>
        </p:txBody>
      </p:sp>
      <p:pic>
        <p:nvPicPr>
          <p:cNvPr id="26" name="内容占位符 4"/>
          <p:cNvPicPr>
            <a:picLocks noChangeAspect="1"/>
          </p:cNvPicPr>
          <p:nvPr/>
        </p:nvPicPr>
        <p:blipFill rotWithShape="1">
          <a:blip r:embed="rId4"/>
          <a:srcRect b="7356"/>
          <a:stretch/>
        </p:blipFill>
        <p:spPr>
          <a:xfrm>
            <a:off x="5447928" y="995549"/>
            <a:ext cx="4959330" cy="272148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607661" y="1068151"/>
            <a:ext cx="1872208" cy="338554"/>
          </a:xfrm>
          <a:prstGeom prst="rect">
            <a:avLst/>
          </a:prstGeom>
          <a:noFill/>
          <a:ln w="190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Cambria" panose="02040503050406030204" pitchFamily="18" charset="0"/>
                <a:ea typeface="楷体" panose="02010609060101010101" pitchFamily="49" charset="-122"/>
              </a:rPr>
              <a:t>Courtesy W. </a:t>
            </a:r>
            <a:r>
              <a:rPr lang="en-US" altLang="zh-CN" sz="1600" dirty="0" err="1">
                <a:latin typeface="Cambria" panose="02040503050406030204" pitchFamily="18" charset="0"/>
                <a:ea typeface="楷体" panose="02010609060101010101" pitchFamily="49" charset="-122"/>
              </a:rPr>
              <a:t>moller</a:t>
            </a:r>
            <a:endParaRPr lang="zh-CN" altLang="en-US" sz="1600" dirty="0">
              <a:latin typeface="Cambria" panose="02040503050406030204" pitchFamily="18" charset="0"/>
              <a:ea typeface="楷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044D907-8F17-B4AD-AB45-5AF8074571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0600"/>
          <a:stretch/>
        </p:blipFill>
        <p:spPr>
          <a:xfrm>
            <a:off x="10407258" y="1496355"/>
            <a:ext cx="1676266" cy="4202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6E6B53-EB50-443F-7EC3-6C0D739CA9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1089"/>
          <a:stretch/>
        </p:blipFill>
        <p:spPr>
          <a:xfrm>
            <a:off x="10493993" y="1812688"/>
            <a:ext cx="1722687" cy="5361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0BC0366-3801-2E94-5F9B-45DA86AD8DB5}"/>
              </a:ext>
            </a:extLst>
          </p:cNvPr>
          <p:cNvSpPr txBox="1"/>
          <p:nvPr/>
        </p:nvSpPr>
        <p:spPr>
          <a:xfrm>
            <a:off x="9536821" y="150639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One-side:</a:t>
            </a:r>
            <a:endParaRPr lang="zh-CN" altLang="en-US" sz="1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9CBEF7-C30F-ED8D-D58F-DC3C7E5A537F}"/>
              </a:ext>
            </a:extLst>
          </p:cNvPr>
          <p:cNvSpPr txBox="1"/>
          <p:nvPr/>
        </p:nvSpPr>
        <p:spPr>
          <a:xfrm>
            <a:off x="9515163" y="1934599"/>
            <a:ext cx="1136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Two-side:</a:t>
            </a:r>
            <a:endParaRPr lang="zh-CN" altLang="en-US" sz="1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B55CB17-893A-E0D2-713D-225541CE6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8518" y="2980739"/>
            <a:ext cx="1755137" cy="6643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3692CDF-8A2F-1964-F71B-05517DCBE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9274" y="3725804"/>
            <a:ext cx="1661156" cy="5808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474C209-A2C1-F0C7-17E7-EF51A125B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1434" y="5813592"/>
            <a:ext cx="1988130" cy="58089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F9FA713-82E7-CB70-5EC5-AFEDC5F546F4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273" y="4257604"/>
            <a:ext cx="2566773" cy="1621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786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042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 descr="I:\TW 1~200.tif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7343" y="1615673"/>
            <a:ext cx="2224497" cy="19573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内容占位符 7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tretch/>
        </p:blipFill>
        <p:spPr>
          <a:xfrm>
            <a:off x="6921654" y="1598927"/>
            <a:ext cx="4062292" cy="2118106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Arial Black" panose="020B0A04020102020204" pitchFamily="34" charset="0"/>
              </a:rPr>
              <a:t>Multipacting</a:t>
            </a:r>
            <a:r>
              <a:rPr lang="en-US" altLang="zh-CN" dirty="0">
                <a:latin typeface="Arial Black" panose="020B0A04020102020204" pitchFamily="34" charset="0"/>
              </a:rPr>
              <a:t> simulation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996B826-366F-AB42-FF28-A70E8DC5F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79" y="1523411"/>
            <a:ext cx="3721968" cy="230109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2C76725-A39D-A4FE-326A-1506377A6F98}"/>
              </a:ext>
            </a:extLst>
          </p:cNvPr>
          <p:cNvSpPr txBox="1"/>
          <p:nvPr/>
        </p:nvSpPr>
        <p:spPr>
          <a:xfrm>
            <a:off x="201542" y="978268"/>
            <a:ext cx="9768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Simulation tools: Multipac2.1 (2D); CST (3D); ACE3P (3D)</a:t>
            </a:r>
            <a:endParaRPr lang="zh-CN" altLang="en-US" sz="28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43AD575-30AE-956C-3AAB-EEB0846D7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56" y="3963903"/>
            <a:ext cx="3261769" cy="21307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4D39392-7E3C-15AC-4B31-31ACE420D6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605957" y="4908162"/>
            <a:ext cx="2592000" cy="4977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A14B9CE-5BB6-98F2-FB0B-32AF7C6F6E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0778" y="3963903"/>
            <a:ext cx="6055702" cy="221246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CDB82C9-608D-7881-BC12-B59F4F881ED0}"/>
              </a:ext>
            </a:extLst>
          </p:cNvPr>
          <p:cNvSpPr txBox="1"/>
          <p:nvPr/>
        </p:nvSpPr>
        <p:spPr>
          <a:xfrm>
            <a:off x="4760535" y="3596642"/>
            <a:ext cx="1478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Multipac2.1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2E198B8-99FE-D81C-A363-8F4DAA9D46DE}"/>
              </a:ext>
            </a:extLst>
          </p:cNvPr>
          <p:cNvSpPr txBox="1"/>
          <p:nvPr/>
        </p:nvSpPr>
        <p:spPr>
          <a:xfrm>
            <a:off x="8448744" y="3643952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ACE3P 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2E99EDB-4A0E-358D-A9A0-E1068FCDC78A}"/>
              </a:ext>
            </a:extLst>
          </p:cNvPr>
          <p:cNvSpPr txBox="1"/>
          <p:nvPr/>
        </p:nvSpPr>
        <p:spPr>
          <a:xfrm>
            <a:off x="1656843" y="6072480"/>
            <a:ext cx="830039" cy="380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CST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83B721F-64F4-7861-B89A-CF81CF66A4C0}"/>
              </a:ext>
            </a:extLst>
          </p:cNvPr>
          <p:cNvSpPr txBox="1"/>
          <p:nvPr/>
        </p:nvSpPr>
        <p:spPr>
          <a:xfrm flipH="1">
            <a:off x="1436518" y="3046720"/>
            <a:ext cx="1078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SEEC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9770793-467D-75E8-2C40-20CD71D9D3FE}"/>
              </a:ext>
            </a:extLst>
          </p:cNvPr>
          <p:cNvSpPr txBox="1"/>
          <p:nvPr/>
        </p:nvSpPr>
        <p:spPr>
          <a:xfrm>
            <a:off x="4923139" y="6081736"/>
            <a:ext cx="4930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Cal. and Meas. Comparison with DC bias</a:t>
            </a:r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1182EAA-908E-CBF9-7E50-A42424D67C99}"/>
              </a:ext>
            </a:extLst>
          </p:cNvPr>
          <p:cNvSpPr/>
          <p:nvPr/>
        </p:nvSpPr>
        <p:spPr>
          <a:xfrm>
            <a:off x="9689837" y="5441682"/>
            <a:ext cx="2315176" cy="872034"/>
          </a:xfrm>
          <a:prstGeom prst="rect">
            <a:avLst/>
          </a:prstGeom>
          <a:solidFill>
            <a:srgbClr val="4F81BD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Improper DC bias might excite MP</a:t>
            </a:r>
            <a:endParaRPr lang="en-US" altLang="zh-CN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82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B49FF5A9-741A-D801-D712-2A39EF20C2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9675815" y="-15842"/>
            <a:ext cx="1237386" cy="3315330"/>
          </a:xfr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67D32DC9-F6F7-0587-2B80-846C9382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Arial Black" panose="020B0A04020102020204" pitchFamily="34" charset="0"/>
              </a:rPr>
              <a:t>Multipacting</a:t>
            </a:r>
            <a:r>
              <a:rPr lang="en-US" altLang="zh-CN" dirty="0">
                <a:latin typeface="Arial Black" panose="020B0A04020102020204" pitchFamily="34" charset="0"/>
              </a:rPr>
              <a:t> simulation using CST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AEC658C-9E43-C634-690F-9189D2F8DC63}"/>
              </a:ext>
            </a:extLst>
          </p:cNvPr>
          <p:cNvSpPr/>
          <p:nvPr/>
        </p:nvSpPr>
        <p:spPr>
          <a:xfrm>
            <a:off x="1076003" y="2681815"/>
            <a:ext cx="4104456" cy="1008112"/>
          </a:xfrm>
          <a:prstGeom prst="roundRect">
            <a:avLst/>
          </a:prstGeom>
          <a:solidFill>
            <a:srgbClr val="4F8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MP simulation</a:t>
            </a:r>
          </a:p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(CST Particle Studio: Tracking) 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43D7669-A7E1-8CFF-289D-9724CDEA2284}"/>
              </a:ext>
            </a:extLst>
          </p:cNvPr>
          <p:cNvSpPr/>
          <p:nvPr/>
        </p:nvSpPr>
        <p:spPr>
          <a:xfrm>
            <a:off x="1076003" y="1196752"/>
            <a:ext cx="4104456" cy="1008112"/>
          </a:xfrm>
          <a:prstGeom prst="roundRect">
            <a:avLst/>
          </a:prstGeom>
          <a:solidFill>
            <a:srgbClr val="4F8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E-M field simulation</a:t>
            </a:r>
          </a:p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(CST MWS: T-solver or F-solver) 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9340DEF-32CE-E309-6FD3-814BAABDC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90214" y="64752"/>
            <a:ext cx="1355636" cy="32854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822190-12F7-CC26-5D78-FE70DBE8E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537" y="2570507"/>
            <a:ext cx="3084943" cy="103846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EC907F1-3194-831C-C750-5F45FCB39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883" y="2283758"/>
            <a:ext cx="2584422" cy="1461821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B664E6C4-ABF9-E242-8062-1BF0AE1FE970}"/>
              </a:ext>
            </a:extLst>
          </p:cNvPr>
          <p:cNvSpPr/>
          <p:nvPr/>
        </p:nvSpPr>
        <p:spPr>
          <a:xfrm>
            <a:off x="1148011" y="4165437"/>
            <a:ext cx="3960440" cy="734616"/>
          </a:xfrm>
          <a:prstGeom prst="rect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Using materials with High-SEEC</a:t>
            </a:r>
          </a:p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(e.g. Copper-ASR)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844A96A-66D2-7F72-DEA8-8327689E2B52}"/>
              </a:ext>
            </a:extLst>
          </p:cNvPr>
          <p:cNvSpPr/>
          <p:nvPr/>
        </p:nvSpPr>
        <p:spPr>
          <a:xfrm>
            <a:off x="1148011" y="5289019"/>
            <a:ext cx="3960440" cy="734616"/>
          </a:xfrm>
          <a:prstGeom prst="rect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Using materials with low-SEEC</a:t>
            </a:r>
          </a:p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(e.g. Copper-AGD)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73E6122-31EB-17AA-026C-C3632739FD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622" y="3932486"/>
            <a:ext cx="3030943" cy="198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4F78D1C-3444-7668-0C23-8D2BA7E534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8883" y="3910053"/>
            <a:ext cx="2738298" cy="19800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497E1E66-866D-2BBB-9431-8F168A500F38}"/>
              </a:ext>
            </a:extLst>
          </p:cNvPr>
          <p:cNvSpPr txBox="1"/>
          <p:nvPr/>
        </p:nvSpPr>
        <p:spPr>
          <a:xfrm>
            <a:off x="4988287" y="5929524"/>
            <a:ext cx="3960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 SEY: the total number of secondaries produced /the total number of electron impacts.</a:t>
            </a:r>
            <a:endParaRPr lang="zh-CN" altLang="en-US" sz="1400" dirty="0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BE6927C-8C02-FB83-AC14-6B7FF7ECEE06}"/>
              </a:ext>
            </a:extLst>
          </p:cNvPr>
          <p:cNvCxnSpPr>
            <a:stCxn id="12" idx="2"/>
            <a:endCxn id="11" idx="0"/>
          </p:cNvCxnSpPr>
          <p:nvPr/>
        </p:nvCxnSpPr>
        <p:spPr>
          <a:xfrm>
            <a:off x="3128231" y="2204864"/>
            <a:ext cx="0" cy="47695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9A670978-165C-3904-0D3D-3F445C6AD195}"/>
              </a:ext>
            </a:extLst>
          </p:cNvPr>
          <p:cNvCxnSpPr>
            <a:cxnSpLocks/>
            <a:stCxn id="11" idx="2"/>
            <a:endCxn id="21" idx="0"/>
          </p:cNvCxnSpPr>
          <p:nvPr/>
        </p:nvCxnSpPr>
        <p:spPr>
          <a:xfrm>
            <a:off x="3128231" y="3689927"/>
            <a:ext cx="0" cy="4755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6507D5A-9DA8-20E3-DEB1-309F42E100D1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3128231" y="4900053"/>
            <a:ext cx="0" cy="3889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连接符: 肘形 14">
            <a:extLst>
              <a:ext uri="{FF2B5EF4-FFF2-40B4-BE49-F238E27FC236}">
                <a16:creationId xmlns:a16="http://schemas.microsoft.com/office/drawing/2014/main" id="{60BAFB46-2F09-CFDE-E0AB-BC63CEAC9E67}"/>
              </a:ext>
            </a:extLst>
          </p:cNvPr>
          <p:cNvCxnSpPr>
            <a:cxnSpLocks/>
            <a:stCxn id="22" idx="1"/>
            <a:endCxn id="12" idx="1"/>
          </p:cNvCxnSpPr>
          <p:nvPr/>
        </p:nvCxnSpPr>
        <p:spPr>
          <a:xfrm rot="10800000">
            <a:off x="1076003" y="1700809"/>
            <a:ext cx="72008" cy="3955519"/>
          </a:xfrm>
          <a:prstGeom prst="bentConnector3">
            <a:avLst>
              <a:gd name="adj1" fmla="val 417465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81E5727E-1F65-F015-2AE7-A71890C79E88}"/>
              </a:ext>
            </a:extLst>
          </p:cNvPr>
          <p:cNvSpPr txBox="1"/>
          <p:nvPr/>
        </p:nvSpPr>
        <p:spPr>
          <a:xfrm>
            <a:off x="-24680" y="3241433"/>
            <a:ext cx="858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RF</a:t>
            </a:r>
          </a:p>
          <a:p>
            <a:pPr algn="ctr"/>
            <a:r>
              <a:rPr lang="en-US" altLang="zh-CN" sz="2400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geo. opt.</a:t>
            </a:r>
            <a:endParaRPr lang="zh-CN" altLang="en-US" sz="2400" b="1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7334E08-A552-CD56-42CB-1B81F76C776C}"/>
              </a:ext>
            </a:extLst>
          </p:cNvPr>
          <p:cNvSpPr txBox="1"/>
          <p:nvPr/>
        </p:nvSpPr>
        <p:spPr>
          <a:xfrm>
            <a:off x="6158943" y="220063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RF cal. model</a:t>
            </a:r>
            <a:endParaRPr lang="zh-CN" altLang="en-US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EAB94FC-8F7C-00E1-C391-B4AB51394421}"/>
              </a:ext>
            </a:extLst>
          </p:cNvPr>
          <p:cNvSpPr txBox="1"/>
          <p:nvPr/>
        </p:nvSpPr>
        <p:spPr>
          <a:xfrm>
            <a:off x="9875162" y="212965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E-field</a:t>
            </a:r>
            <a:endParaRPr lang="zh-CN" altLang="en-US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A653806-7DCF-D9F8-BEB5-A51B007BAA6B}"/>
              </a:ext>
            </a:extLst>
          </p:cNvPr>
          <p:cNvSpPr txBox="1"/>
          <p:nvPr/>
        </p:nvSpPr>
        <p:spPr>
          <a:xfrm>
            <a:off x="6097734" y="3558833"/>
            <a:ext cx="16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MP cal. model</a:t>
            </a:r>
            <a:endParaRPr lang="zh-CN" altLang="en-US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8E6DA48-6F03-5652-777D-8E47333F596C}"/>
              </a:ext>
            </a:extLst>
          </p:cNvPr>
          <p:cNvSpPr txBox="1"/>
          <p:nvPr/>
        </p:nvSpPr>
        <p:spPr>
          <a:xfrm>
            <a:off x="9458884" y="355883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Particle source</a:t>
            </a:r>
            <a:endParaRPr lang="zh-CN" altLang="en-US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88F1354-0DB4-CC96-6077-6CCB7F9AF9F0}"/>
              </a:ext>
            </a:extLst>
          </p:cNvPr>
          <p:cNvSpPr txBox="1"/>
          <p:nvPr/>
        </p:nvSpPr>
        <p:spPr>
          <a:xfrm>
            <a:off x="8828563" y="5985109"/>
            <a:ext cx="3072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Simulated MP band(SEY&gt;1)</a:t>
            </a:r>
            <a:endParaRPr lang="zh-CN" altLang="en-US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60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81C64-9062-8EB0-F49D-3E9E6E691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D75C00E-5C41-4654-7A06-39C0F9862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 Black" panose="020B0A04020102020204" pitchFamily="34" charset="0"/>
              </a:rPr>
              <a:t>ARC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EE954-0E62-4B63-FE7C-E0CD7CD32A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3436848"/>
            <a:ext cx="3816424" cy="231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B26124D-0DBE-1D26-50ED-299D5E82183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93" y="3473417"/>
            <a:ext cx="3024336" cy="2237459"/>
          </a:xfrm>
          <a:prstGeom prst="rect">
            <a:avLst/>
          </a:prstGeom>
          <a:noFill/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3DD04BD-AD46-E0D1-3772-0195069AFF6A}"/>
              </a:ext>
            </a:extLst>
          </p:cNvPr>
          <p:cNvSpPr txBox="1"/>
          <p:nvPr/>
        </p:nvSpPr>
        <p:spPr>
          <a:xfrm>
            <a:off x="120762" y="3462173"/>
            <a:ext cx="367240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Signals monitored by oscilloscope as ARC happened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Purple: ARC 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Red: e-current at OC; 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Green: e-current at window;</a:t>
            </a:r>
          </a:p>
          <a:p>
            <a:pPr marL="285750" indent="-285750">
              <a:buFontTx/>
              <a:buChar char="-"/>
            </a:pP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Blue: Reflected rf power (decreased from 36kW to 16kW)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DF7E16B-C6BD-A773-E45D-CA7497839B3D}"/>
              </a:ext>
            </a:extLst>
          </p:cNvPr>
          <p:cNvSpPr txBox="1"/>
          <p:nvPr/>
        </p:nvSpPr>
        <p:spPr>
          <a:xfrm>
            <a:off x="7541809" y="5793591"/>
            <a:ext cx="4536504" cy="61555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7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Copper sputtered on the ceramic due to ARC I/L disabled</a:t>
            </a:r>
            <a:r>
              <a:rPr lang="en-US" altLang="zh-CN" sz="17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1700" b="1" dirty="0">
                <a:solidFill>
                  <a:srgbClr val="FFFF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window cracked finally!</a:t>
            </a:r>
            <a:endParaRPr lang="zh-CN" altLang="en-US" sz="1700" b="1" dirty="0">
              <a:solidFill>
                <a:srgbClr val="FFFF00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内容占位符 1">
            <a:extLst>
              <a:ext uri="{FF2B5EF4-FFF2-40B4-BE49-F238E27FC236}">
                <a16:creationId xmlns:a16="http://schemas.microsoft.com/office/drawing/2014/main" id="{4B9164D7-95ED-1AA0-76B9-40E1507D7B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28" y="980728"/>
            <a:ext cx="12097344" cy="542841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ARC is a severe vacuum breakdown phenomenon that can lead to window crack. </a:t>
            </a:r>
          </a:p>
          <a:p>
            <a:pPr>
              <a:spcBef>
                <a:spcPts val="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Two main causes resulted in ARC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Electrons generated by field emission inside the cavity or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multipacting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on the window accumulate on the ceramic window, eventually causing ARC.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multipacting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in the coupler, combined with untimely power cutoff, leads to vacuum degradation and gas ionization, ultimately resulting in ARC.</a:t>
            </a:r>
          </a:p>
          <a:p>
            <a:pPr>
              <a:spcBef>
                <a:spcPts val="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Arc is usually accompanied by outgassing, electrons and reflected power decreasing.</a:t>
            </a:r>
          </a:p>
          <a:p>
            <a:pPr>
              <a:spcBef>
                <a:spcPts val="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harm of ARC: similar with MP, however, with higher window crack risk if ARC interlocked not timely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810276B-B340-F54B-8D38-2CEBBCFE65AC}"/>
              </a:ext>
            </a:extLst>
          </p:cNvPr>
          <p:cNvSpPr txBox="1"/>
          <p:nvPr/>
        </p:nvSpPr>
        <p:spPr>
          <a:xfrm>
            <a:off x="1211962" y="5916701"/>
            <a:ext cx="554461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ARC interlock protection is the most important!</a:t>
            </a:r>
            <a:endParaRPr lang="zh-CN" altLang="en-US" b="1" dirty="0">
              <a:solidFill>
                <a:srgbClr val="FFFF00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996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4533"/>
          <a:stretch/>
        </p:blipFill>
        <p:spPr>
          <a:xfrm>
            <a:off x="407368" y="996099"/>
            <a:ext cx="4496085" cy="504106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343472" y="95336"/>
            <a:ext cx="10298717" cy="663575"/>
          </a:xfrm>
        </p:spPr>
        <p:txBody>
          <a:bodyPr/>
          <a:lstStyle/>
          <a:p>
            <a:r>
              <a:rPr lang="en-US" altLang="zh-CN" sz="3600" dirty="0"/>
              <a:t>Thermal analysis--RF power dissipation</a:t>
            </a:r>
            <a:endParaRPr lang="zh-CN" altLang="en-US" sz="3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703351" y="6109677"/>
            <a:ext cx="1723549" cy="338554"/>
          </a:xfrm>
          <a:prstGeom prst="rect">
            <a:avLst/>
          </a:prstGeom>
          <a:noFill/>
          <a:ln w="19050">
            <a:solidFill>
              <a:srgbClr val="005E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Courtesy </a:t>
            </a:r>
            <a:r>
              <a:rPr lang="en-US" altLang="zh-CN" sz="1600" dirty="0" err="1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E.Kako</a:t>
            </a:r>
            <a:endParaRPr lang="en-US" altLang="zh-CN" sz="16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/>
          <p:nvPr/>
        </p:nvPicPr>
        <p:blipFill rotWithShape="1">
          <a:blip r:embed="rId4"/>
          <a:srcRect b="28947"/>
          <a:stretch/>
        </p:blipFill>
        <p:spPr bwMode="auto">
          <a:xfrm>
            <a:off x="6169653" y="1748859"/>
            <a:ext cx="4324895" cy="1761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内容占位符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914" y="3531408"/>
            <a:ext cx="1456343" cy="2857860"/>
          </a:xfrm>
          <a:prstGeom prst="rect">
            <a:avLst/>
          </a:prstGeom>
        </p:spPr>
      </p:pic>
      <p:graphicFrame>
        <p:nvGraphicFramePr>
          <p:cNvPr id="17" name="内容占位符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3080708"/>
              </p:ext>
            </p:extLst>
          </p:nvPr>
        </p:nvGraphicFramePr>
        <p:xfrm>
          <a:off x="8332100" y="3008506"/>
          <a:ext cx="3075363" cy="3270448"/>
        </p:xfrm>
        <a:graphic>
          <a:graphicData uri="http://schemas.openxmlformats.org/drawingml/2006/table">
            <a:tbl>
              <a:tblPr firstRow="1" firstCol="1" bandRow="1"/>
              <a:tblGrid>
                <a:gridCol w="1412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Parts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dissipation</a:t>
                      </a:r>
                      <a:endParaRPr lang="zh-CN" sz="1600" b="1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ceramic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55.3 W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Vacuum IC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87.1 W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3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Vacuum OC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 W</a:t>
                      </a:r>
                      <a:endParaRPr lang="zh-CN" sz="1600" b="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Teflon</a:t>
                      </a:r>
                      <a:endParaRPr lang="zh-CN" sz="1600" b="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37.4 W</a:t>
                      </a:r>
                      <a:endParaRPr lang="zh-CN" sz="1600" b="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Air</a:t>
                      </a:r>
                      <a:r>
                        <a:rPr lang="en-US" altLang="zh-CN" sz="1600" b="0" kern="1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IC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42.5 W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OC</a:t>
                      </a:r>
                      <a:endParaRPr lang="zh-CN" sz="1600" b="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19.2 W</a:t>
                      </a:r>
                      <a:endParaRPr lang="zh-CN" sz="1600" b="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doorknob</a:t>
                      </a:r>
                      <a:endParaRPr lang="zh-CN" sz="1600" b="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 W</a:t>
                      </a:r>
                      <a:endParaRPr lang="zh-CN" sz="1600" b="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</a:t>
                      </a:r>
                      <a:endParaRPr lang="zh-CN" sz="1600" b="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57.2 W</a:t>
                      </a:r>
                      <a:endParaRPr lang="zh-CN" sz="1600" b="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4903453" y="976073"/>
            <a:ext cx="7170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e.g. IHEP CADS 650MHz coupler, rf loss of each part can be simulated by code(CST, HFSS)</a:t>
            </a:r>
            <a:endParaRPr lang="zh-CN" altLang="en-US" sz="24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55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88026-2BF8-C170-800C-C58781B24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内容占位符 9">
            <a:extLst>
              <a:ext uri="{FF2B5EF4-FFF2-40B4-BE49-F238E27FC236}">
                <a16:creationId xmlns:a16="http://schemas.microsoft.com/office/drawing/2014/main" id="{E4D90B2B-48C8-0EFA-EB5D-0FB0438FB0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44"/>
          <a:stretch/>
        </p:blipFill>
        <p:spPr>
          <a:xfrm>
            <a:off x="4325344" y="3245151"/>
            <a:ext cx="2380623" cy="2520000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A9018FB8-8CFE-E535-1FA1-3E5A286A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79086"/>
            <a:ext cx="10920536" cy="663575"/>
          </a:xfrm>
        </p:spPr>
        <p:txBody>
          <a:bodyPr/>
          <a:lstStyle/>
          <a:p>
            <a:r>
              <a:rPr lang="en-US" altLang="zh-CN" sz="3200" dirty="0">
                <a:latin typeface="Arial Black" panose="020B0A04020102020204" pitchFamily="34" charset="0"/>
              </a:rPr>
              <a:t>Thermal analysis--T-rise and Thermal-stress</a:t>
            </a:r>
            <a:endParaRPr lang="zh-CN" altLang="en-US" sz="3200" dirty="0">
              <a:latin typeface="Arial Black" panose="020B0A040201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70E77C1-CD18-53BF-839D-161B1C2470F6}"/>
              </a:ext>
            </a:extLst>
          </p:cNvPr>
          <p:cNvSpPr txBox="1"/>
          <p:nvPr/>
        </p:nvSpPr>
        <p:spPr>
          <a:xfrm>
            <a:off x="7875452" y="6076277"/>
            <a:ext cx="3549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FPC for HEPS 166MHz SCC 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内容占位符 8">
            <a:extLst>
              <a:ext uri="{FF2B5EF4-FFF2-40B4-BE49-F238E27FC236}">
                <a16:creationId xmlns:a16="http://schemas.microsoft.com/office/drawing/2014/main" id="{29C7CDBC-CC09-D800-7B22-F267CEF0B106}"/>
              </a:ext>
            </a:extLst>
          </p:cNvPr>
          <p:cNvSpPr txBox="1">
            <a:spLocks/>
          </p:cNvSpPr>
          <p:nvPr/>
        </p:nvSpPr>
        <p:spPr>
          <a:xfrm>
            <a:off x="119336" y="1057784"/>
            <a:ext cx="4394060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RF-Thermal-Stress Multi-physics coupled calculation</a:t>
            </a:r>
          </a:p>
          <a:p>
            <a:pPr fontAlgn="auto">
              <a:spcBef>
                <a:spcPts val="60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Cooling scheme based on the thermal simulation</a:t>
            </a:r>
          </a:p>
          <a:p>
            <a:pPr fontAlgn="auto">
              <a:spcBef>
                <a:spcPts val="60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Calculation tools:</a:t>
            </a:r>
          </a:p>
          <a:p>
            <a:pPr lvl="1" fontAlgn="auto">
              <a:spcBef>
                <a:spcPts val="600"/>
              </a:spcBef>
              <a:buFontTx/>
              <a:buChar char="-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ANSYS APDL</a:t>
            </a:r>
          </a:p>
          <a:p>
            <a:pPr lvl="1" fontAlgn="auto">
              <a:spcBef>
                <a:spcPts val="600"/>
              </a:spcBef>
              <a:buFontTx/>
              <a:buChar char="-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ANSYS Workbench</a:t>
            </a:r>
          </a:p>
          <a:p>
            <a:pPr lvl="1" fontAlgn="auto">
              <a:spcBef>
                <a:spcPts val="600"/>
              </a:spcBef>
              <a:buFontTx/>
              <a:buChar char="-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CST</a:t>
            </a:r>
          </a:p>
          <a:p>
            <a:pPr lvl="1" fontAlgn="auto">
              <a:spcBef>
                <a:spcPts val="600"/>
              </a:spcBef>
              <a:buFontTx/>
              <a:buChar char="-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ACE3P </a:t>
            </a:r>
          </a:p>
          <a:p>
            <a:pPr lvl="1" fontAlgn="auto">
              <a:spcBef>
                <a:spcPts val="600"/>
              </a:spcBef>
              <a:buFontTx/>
              <a:buChar char="-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COMSOL Multi-physics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4F7F7E46-A875-2728-D615-6B06F2BF34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6473" r="49844"/>
          <a:stretch/>
        </p:blipFill>
        <p:spPr>
          <a:xfrm>
            <a:off x="4325344" y="1027572"/>
            <a:ext cx="2380623" cy="2356884"/>
          </a:xfr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B2F139C-BBB7-4BD8-4BAD-41CC3A09D4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03"/>
          <a:stretch/>
        </p:blipFill>
        <p:spPr>
          <a:xfrm>
            <a:off x="7176120" y="1027572"/>
            <a:ext cx="4948034" cy="203696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01D8239-3D2B-0EE7-AF49-23349CAD3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057" y="2934026"/>
            <a:ext cx="4676161" cy="314225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0FC00C16-3B1D-5C0E-1FB7-3A9CFAF2F425}"/>
              </a:ext>
            </a:extLst>
          </p:cNvPr>
          <p:cNvSpPr txBox="1"/>
          <p:nvPr/>
        </p:nvSpPr>
        <p:spPr>
          <a:xfrm>
            <a:off x="3279126" y="5765151"/>
            <a:ext cx="4473058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Windows stress &lt; 1/3 of Flexural strength of alumina ceramic (296 MPa) 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05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FBE90-FD0A-FC19-529F-49A944E13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BCBAD08-005C-4B1E-8495-63FD1D82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98211"/>
            <a:ext cx="10515600" cy="663575"/>
          </a:xfrm>
        </p:spPr>
        <p:txBody>
          <a:bodyPr/>
          <a:lstStyle/>
          <a:p>
            <a:r>
              <a:rPr lang="en-US" altLang="zh-CN" sz="3600" dirty="0">
                <a:latin typeface="Arial Black" panose="020B0A04020102020204" pitchFamily="34" charset="0"/>
              </a:rPr>
              <a:t>Thermal analysis--Cryogenic heat load</a:t>
            </a:r>
            <a:endParaRPr lang="zh-CN" altLang="en-US" sz="3600" dirty="0">
              <a:latin typeface="Arial Black" panose="020B0A04020102020204" pitchFamily="34" charset="0"/>
            </a:endParaRP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4FEDBA3B-580F-7BB1-0259-F737AF6C8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099" y="979774"/>
            <a:ext cx="7113672" cy="5314362"/>
          </a:xfrm>
        </p:spPr>
        <p:txBody>
          <a:bodyPr>
            <a:normAutofit fontScale="92500" lnSpcReduction="10000"/>
          </a:bodyPr>
          <a:lstStyle/>
          <a:p>
            <a:pPr fontAlgn="auto">
              <a:spcBef>
                <a:spcPts val="0"/>
              </a:spcBef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Since the FPC is a bridge between RT and CT, it will produce cryogenic heat load:</a:t>
            </a:r>
          </a:p>
          <a:p>
            <a:pPr lvl="1" fontAlgn="auto">
              <a:spcBef>
                <a:spcPts val="0"/>
              </a:spcBef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Heat conduction: 300K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4K or 2K</a:t>
            </a:r>
          </a:p>
          <a:p>
            <a:pPr lvl="1" fontAlgn="auto">
              <a:spcBef>
                <a:spcPts val="0"/>
              </a:spcBef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Heat radiation: inner antenna to cavity and outer conductor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Methods to reduce the cryogenic heat load:</a:t>
            </a:r>
          </a:p>
          <a:p>
            <a:pPr lvl="1" fontAlgn="auto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Add bellows;</a:t>
            </a:r>
          </a:p>
          <a:p>
            <a:pPr lvl="1" fontAlgn="auto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Longer OC; Thinner OC </a:t>
            </a:r>
          </a:p>
          <a:p>
            <a:pPr lvl="1" fontAlgn="auto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Thinner copper plating</a:t>
            </a:r>
          </a:p>
          <a:p>
            <a:pPr lvl="1" fontAlgn="auto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Optimum RRR of copper plating</a:t>
            </a:r>
          </a:p>
          <a:p>
            <a:pPr lvl="1" fontAlgn="auto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Higher characteristic impedance(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Zc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 of Coaxial section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Introduce cooling: Add active helium gas cooling or thermal intercepts on OC</a:t>
            </a:r>
          </a:p>
          <a:p>
            <a:pPr lvl="1" fontAlgn="auto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Lower the emissivity of copper surfaces (e.g. electro-polishing of IC)</a:t>
            </a:r>
          </a:p>
        </p:txBody>
      </p:sp>
      <p:pic>
        <p:nvPicPr>
          <p:cNvPr id="18" name="内容占位符 17">
            <a:extLst>
              <a:ext uri="{FF2B5EF4-FFF2-40B4-BE49-F238E27FC236}">
                <a16:creationId xmlns:a16="http://schemas.microsoft.com/office/drawing/2014/main" id="{752B9BFD-F9F4-8CC0-536F-D2E77D0938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3755" y="1340768"/>
            <a:ext cx="5295929" cy="4176464"/>
          </a:xfr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9BA4954-F1EE-74A3-8CED-48A173680EEC}"/>
              </a:ext>
            </a:extLst>
          </p:cNvPr>
          <p:cNvSpPr txBox="1"/>
          <p:nvPr/>
        </p:nvSpPr>
        <p:spPr>
          <a:xfrm>
            <a:off x="9768408" y="1912151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Radiation</a:t>
            </a:r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CD959FB-A41B-A5D2-8FC2-1DB3F499682D}"/>
              </a:ext>
            </a:extLst>
          </p:cNvPr>
          <p:cNvSpPr txBox="1"/>
          <p:nvPr/>
        </p:nvSpPr>
        <p:spPr>
          <a:xfrm>
            <a:off x="9418488" y="3545414"/>
            <a:ext cx="12202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Conduction</a:t>
            </a:r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FAD9136-F9B4-A6F0-F7F1-EB187F858E57}"/>
              </a:ext>
            </a:extLst>
          </p:cNvPr>
          <p:cNvSpPr txBox="1"/>
          <p:nvPr/>
        </p:nvSpPr>
        <p:spPr>
          <a:xfrm>
            <a:off x="8240689" y="5585174"/>
            <a:ext cx="2595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HEPS 166MHz SCC 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46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FF37E-4EFA-916D-1332-4D82F9825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0289BF4-7B45-9BFA-E5B8-226397BAA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98211"/>
            <a:ext cx="10515600" cy="663575"/>
          </a:xfrm>
        </p:spPr>
        <p:txBody>
          <a:bodyPr/>
          <a:lstStyle/>
          <a:p>
            <a:r>
              <a:rPr lang="en-US" altLang="zh-CN" sz="3600" dirty="0">
                <a:latin typeface="Arial Black" panose="020B0A04020102020204" pitchFamily="34" charset="0"/>
              </a:rPr>
              <a:t>Example</a:t>
            </a:r>
            <a:r>
              <a:rPr lang="zh-CN" altLang="en-US" sz="3600" dirty="0">
                <a:latin typeface="Arial Black" panose="020B0A04020102020204" pitchFamily="34" charset="0"/>
              </a:rPr>
              <a:t>： </a:t>
            </a:r>
            <a:r>
              <a:rPr lang="en-US" altLang="zh-CN" sz="3600" dirty="0">
                <a:latin typeface="Arial Black" panose="020B0A04020102020204" pitchFamily="34" charset="0"/>
              </a:rPr>
              <a:t>Heat load simulation</a:t>
            </a:r>
            <a:endParaRPr lang="zh-CN" altLang="en-US" sz="3600" dirty="0">
              <a:latin typeface="Arial Black" panose="020B0A04020102020204" pitchFamily="34" charset="0"/>
            </a:endParaRPr>
          </a:p>
        </p:txBody>
      </p:sp>
      <p:sp>
        <p:nvSpPr>
          <p:cNvPr id="10" name="内容占位符 8">
            <a:extLst>
              <a:ext uri="{FF2B5EF4-FFF2-40B4-BE49-F238E27FC236}">
                <a16:creationId xmlns:a16="http://schemas.microsoft.com/office/drawing/2014/main" id="{735BD942-04D9-AC23-A297-4B9883E0F9DD}"/>
              </a:ext>
            </a:extLst>
          </p:cNvPr>
          <p:cNvSpPr txBox="1">
            <a:spLocks/>
          </p:cNvSpPr>
          <p:nvPr/>
        </p:nvSpPr>
        <p:spPr>
          <a:xfrm>
            <a:off x="7840503" y="1138974"/>
            <a:ext cx="4376177" cy="531436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BD603EE7-0F02-F470-2A7A-E01006958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48" y="980728"/>
            <a:ext cx="7473712" cy="5314362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Two-way iterated rf-fluid-thermal coupled simulation</a:t>
            </a:r>
          </a:p>
          <a:p>
            <a:pPr fontAlgn="auto">
              <a:spcBef>
                <a:spcPts val="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Calculation tools:</a:t>
            </a:r>
          </a:p>
          <a:p>
            <a:pPr lvl="1" fontAlgn="auto">
              <a:spcBef>
                <a:spcPts val="0"/>
              </a:spcBef>
              <a:buFontTx/>
              <a:buChar char="-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ANSYS APDL</a:t>
            </a:r>
          </a:p>
          <a:p>
            <a:pPr lvl="1" fontAlgn="auto">
              <a:spcBef>
                <a:spcPts val="0"/>
              </a:spcBef>
              <a:buFontTx/>
              <a:buChar char="-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ANSYS Workbench</a:t>
            </a:r>
          </a:p>
          <a:p>
            <a:pPr lvl="1" fontAlgn="auto">
              <a:spcBef>
                <a:spcPts val="0"/>
              </a:spcBef>
              <a:buFontTx/>
              <a:buChar char="-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CST</a:t>
            </a:r>
          </a:p>
          <a:p>
            <a:pPr lvl="1" fontAlgn="auto">
              <a:spcBef>
                <a:spcPts val="0"/>
              </a:spcBef>
              <a:buFontTx/>
              <a:buChar char="-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ACE3P </a:t>
            </a:r>
          </a:p>
          <a:p>
            <a:pPr lvl="1" fontAlgn="auto">
              <a:spcBef>
                <a:spcPts val="0"/>
              </a:spcBef>
              <a:buFontTx/>
              <a:buChar char="-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COMSOL Multi-physics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CADE4780-EA4F-BDC1-3294-AB819E435E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15680" y="1462752"/>
            <a:ext cx="2980972" cy="4456093"/>
          </a:xfr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FFDDBB-6659-1A3B-0A88-550B3253CF73}"/>
              </a:ext>
            </a:extLst>
          </p:cNvPr>
          <p:cNvSpPr txBox="1"/>
          <p:nvPr/>
        </p:nvSpPr>
        <p:spPr>
          <a:xfrm>
            <a:off x="191344" y="4140464"/>
            <a:ext cx="35641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Two-way iterated rf-fluid-thermal coupled simulation process.</a:t>
            </a: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zh-CN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stands for temperature-dependent electrical conductivity, “</a:t>
            </a:r>
            <a:r>
              <a:rPr lang="en-US" altLang="zh-CN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en-US" altLang="zh-CN" sz="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stands for rf loss, </a:t>
            </a:r>
            <a:r>
              <a:rPr lang="en-US" altLang="zh-CN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stands for temperature, and “Δ</a:t>
            </a:r>
            <a:r>
              <a:rPr lang="en-US" altLang="zh-CN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HL</a:t>
            </a:r>
            <a:r>
              <a:rPr lang="en-US" altLang="zh-CN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4.2K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stands for heat loss at 4.2 K between the last two iterations.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3D7314C-8D75-D4C2-7C61-8A992C16A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977" y="1365657"/>
            <a:ext cx="5817490" cy="396044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4D0BF7A-C777-1CB1-A63B-13DEEB353342}"/>
              </a:ext>
            </a:extLst>
          </p:cNvPr>
          <p:cNvSpPr txBox="1"/>
          <p:nvPr/>
        </p:nvSpPr>
        <p:spPr>
          <a:xfrm>
            <a:off x="5741066" y="5423192"/>
            <a:ext cx="6561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Thermal simulation model. “OC” stands for the outer conductor, “SS” stands for the stainless steel, “SC” stands for superconducting, and “NC” stands for normal conducting.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817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CE214-FAD1-0E26-8C60-974935603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F2EB5F9-A77C-11F1-DE6D-67118BB8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780" y="106252"/>
            <a:ext cx="10298717" cy="663575"/>
          </a:xfrm>
        </p:spPr>
        <p:txBody>
          <a:bodyPr/>
          <a:lstStyle/>
          <a:p>
            <a:r>
              <a:rPr lang="en-US" altLang="zh-CN" dirty="0"/>
              <a:t>Mechanical design--Procedure</a:t>
            </a:r>
            <a:endParaRPr lang="zh-CN" altLang="en-US" dirty="0"/>
          </a:p>
        </p:txBody>
      </p:sp>
      <p:pic>
        <p:nvPicPr>
          <p:cNvPr id="5" name="内容占位符 12">
            <a:extLst>
              <a:ext uri="{FF2B5EF4-FFF2-40B4-BE49-F238E27FC236}">
                <a16:creationId xmlns:a16="http://schemas.microsoft.com/office/drawing/2014/main" id="{40FF9BAC-82ED-E1A4-D0CF-E49EDAC83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316439"/>
            <a:ext cx="2245480" cy="3596419"/>
          </a:xfrm>
          <a:prstGeom prst="rect">
            <a:avLst/>
          </a:prstGeom>
        </p:spPr>
      </p:pic>
      <p:pic>
        <p:nvPicPr>
          <p:cNvPr id="6" name="内容占位符 10">
            <a:extLst>
              <a:ext uri="{FF2B5EF4-FFF2-40B4-BE49-F238E27FC236}">
                <a16:creationId xmlns:a16="http://schemas.microsoft.com/office/drawing/2014/main" id="{2D6A47E0-CDD3-DF56-6169-45B9E7BD7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392" y="1316439"/>
            <a:ext cx="2088232" cy="3617034"/>
          </a:xfrm>
          <a:prstGeom prst="rect">
            <a:avLst/>
          </a:prstGeom>
        </p:spPr>
      </p:pic>
      <p:sp>
        <p:nvSpPr>
          <p:cNvPr id="7" name="右箭头 6">
            <a:extLst>
              <a:ext uri="{FF2B5EF4-FFF2-40B4-BE49-F238E27FC236}">
                <a16:creationId xmlns:a16="http://schemas.microsoft.com/office/drawing/2014/main" id="{0FF5EC8D-CFC7-058A-FA56-56FD0137753C}"/>
              </a:ext>
            </a:extLst>
          </p:cNvPr>
          <p:cNvSpPr/>
          <p:nvPr/>
        </p:nvSpPr>
        <p:spPr>
          <a:xfrm>
            <a:off x="2116856" y="6168715"/>
            <a:ext cx="7706258" cy="265561"/>
          </a:xfrm>
          <a:prstGeom prst="rightArrow">
            <a:avLst/>
          </a:prstGeom>
          <a:solidFill>
            <a:srgbClr val="005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12031CB-91C0-8E2E-7B15-2E396880DB8F}"/>
              </a:ext>
            </a:extLst>
          </p:cNvPr>
          <p:cNvSpPr txBox="1"/>
          <p:nvPr/>
        </p:nvSpPr>
        <p:spPr>
          <a:xfrm>
            <a:off x="1185430" y="5060259"/>
            <a:ext cx="545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>
                <a:latin typeface="+mn-lt"/>
                <a:ea typeface="华文中宋" panose="02010600040101010101" pitchFamily="2" charset="-122"/>
              </a:rPr>
              <a:t>RF</a:t>
            </a:r>
            <a:endParaRPr lang="zh-CN" altLang="en-US" sz="2800" dirty="0">
              <a:latin typeface="+mn-lt"/>
              <a:ea typeface="华文中宋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BA36978-4450-B01E-607A-E036D914B22E}"/>
              </a:ext>
            </a:extLst>
          </p:cNvPr>
          <p:cNvSpPr txBox="1"/>
          <p:nvPr/>
        </p:nvSpPr>
        <p:spPr>
          <a:xfrm>
            <a:off x="9699204" y="5014107"/>
            <a:ext cx="193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>
                <a:latin typeface="+mn-lt"/>
                <a:ea typeface="华文中宋" panose="02010600040101010101" pitchFamily="2" charset="-122"/>
              </a:rPr>
              <a:t>Mechanical </a:t>
            </a:r>
            <a:endParaRPr lang="zh-CN" altLang="en-US" sz="2800" dirty="0">
              <a:latin typeface="+mn-lt"/>
              <a:ea typeface="华文中宋" panose="02010600040101010101" pitchFamily="2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82A3FA78-7D03-4D9A-A20F-2BC346EA8AAF}"/>
              </a:ext>
            </a:extLst>
          </p:cNvPr>
          <p:cNvSpPr/>
          <p:nvPr/>
        </p:nvSpPr>
        <p:spPr>
          <a:xfrm>
            <a:off x="3126598" y="980728"/>
            <a:ext cx="5722779" cy="1459219"/>
          </a:xfrm>
          <a:prstGeom prst="roundRect">
            <a:avLst/>
          </a:prstGeom>
          <a:solidFill>
            <a:srgbClr val="4F8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design</a:t>
            </a:r>
          </a:p>
          <a:p>
            <a:pPr marL="457200" indent="-457200">
              <a:buAutoNum type="arabicPeriod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Introduce dielectric materials and conductive boundaries based on the RF geometry;</a:t>
            </a:r>
          </a:p>
          <a:p>
            <a:pPr marL="457200" indent="-457200">
              <a:buAutoNum type="arabicPeriod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Add cooling structures based on cooling design</a:t>
            </a:r>
          </a:p>
          <a:p>
            <a:pPr marL="457200" indent="-457200">
              <a:buAutoNum type="arabicPeriod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Create vacuum interfaces to meet high vacuum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217E94B-ED73-4F47-82C2-380B36D63964}"/>
              </a:ext>
            </a:extLst>
          </p:cNvPr>
          <p:cNvSpPr/>
          <p:nvPr/>
        </p:nvSpPr>
        <p:spPr>
          <a:xfrm>
            <a:off x="3126598" y="2708920"/>
            <a:ext cx="5722778" cy="3456383"/>
          </a:xfrm>
          <a:prstGeom prst="roundRect">
            <a:avLst/>
          </a:prstGeom>
          <a:solidFill>
            <a:srgbClr val="4F8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adjustments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Modularity</a:t>
            </a: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① Requirements of assembly, cryo-module</a:t>
            </a: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② Machining processes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US" altLang="zh-C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design</a:t>
            </a: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① Connecting methods: Welding, Brazing, Flanges </a:t>
            </a: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② Materials characteristics: SS, copper, ceramic</a:t>
            </a: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③ Interface specifications</a:t>
            </a: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④ Mechanical strength verification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altLang="zh-C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Tolerances</a:t>
            </a: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①  High power RF performance requirements</a:t>
            </a:r>
          </a:p>
          <a:p>
            <a:pPr marL="342900" indent="-342900">
              <a:buAutoNum type="circleNumDbPlain" startAt="2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Parts are machinable</a:t>
            </a:r>
          </a:p>
          <a:p>
            <a:pPr marL="342900" indent="-342900">
              <a:buAutoNum type="circleNumDbPlain" startAt="2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Parts and components are easy assembled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84B60B18-91CE-4DD1-9C4F-AFE7F19AA356}"/>
              </a:ext>
            </a:extLst>
          </p:cNvPr>
          <p:cNvSpPr/>
          <p:nvPr/>
        </p:nvSpPr>
        <p:spPr>
          <a:xfrm>
            <a:off x="5969985" y="2439947"/>
            <a:ext cx="252030" cy="268974"/>
          </a:xfrm>
          <a:prstGeom prst="downArrow">
            <a:avLst/>
          </a:prstGeom>
          <a:solidFill>
            <a:srgbClr val="005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664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9472-B218-0EFD-C993-28B75416F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75DC2A3-D8D8-3BD2-5DE8-4CE392A56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105866"/>
            <a:ext cx="10733569" cy="663575"/>
          </a:xfrm>
        </p:spPr>
        <p:txBody>
          <a:bodyPr/>
          <a:lstStyle/>
          <a:p>
            <a:r>
              <a:rPr lang="en-US" altLang="zh-CN" sz="3600" dirty="0"/>
              <a:t>Mechanical design—Special considerations</a:t>
            </a:r>
            <a:endParaRPr lang="zh-CN" altLang="en-US" sz="3600" dirty="0"/>
          </a:p>
        </p:txBody>
      </p:sp>
      <p:pic>
        <p:nvPicPr>
          <p:cNvPr id="5" name="内容占位符 12">
            <a:extLst>
              <a:ext uri="{FF2B5EF4-FFF2-40B4-BE49-F238E27FC236}">
                <a16:creationId xmlns:a16="http://schemas.microsoft.com/office/drawing/2014/main" id="{3AD2BCAB-B691-3502-291B-54847326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34" y="1379809"/>
            <a:ext cx="2245480" cy="3596419"/>
          </a:xfrm>
          <a:prstGeom prst="rect">
            <a:avLst/>
          </a:prstGeom>
        </p:spPr>
      </p:pic>
      <p:pic>
        <p:nvPicPr>
          <p:cNvPr id="6" name="内容占位符 10">
            <a:extLst>
              <a:ext uri="{FF2B5EF4-FFF2-40B4-BE49-F238E27FC236}">
                <a16:creationId xmlns:a16="http://schemas.microsoft.com/office/drawing/2014/main" id="{DC22C066-33A6-2666-4273-5F4F9109F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686" y="1369501"/>
            <a:ext cx="2088232" cy="361703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6459687-9613-5AF2-5D69-419FF0B9D5AD}"/>
              </a:ext>
            </a:extLst>
          </p:cNvPr>
          <p:cNvSpPr txBox="1"/>
          <p:nvPr/>
        </p:nvSpPr>
        <p:spPr>
          <a:xfrm>
            <a:off x="252834" y="5373216"/>
            <a:ext cx="2944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>
                <a:latin typeface="+mn-lt"/>
                <a:ea typeface="华文中宋" panose="02010600040101010101" pitchFamily="2" charset="-122"/>
              </a:rPr>
              <a:t>RF, thermal design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7DB28A4-7CC4-9BC1-4624-A846F0564CEE}"/>
              </a:ext>
            </a:extLst>
          </p:cNvPr>
          <p:cNvSpPr txBox="1"/>
          <p:nvPr/>
        </p:nvSpPr>
        <p:spPr>
          <a:xfrm>
            <a:off x="8744887" y="5373216"/>
            <a:ext cx="296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>
                <a:latin typeface="+mn-lt"/>
                <a:ea typeface="华文中宋" panose="02010600040101010101" pitchFamily="2" charset="-122"/>
              </a:rPr>
              <a:t>Mechanical design </a:t>
            </a:r>
            <a:endParaRPr lang="zh-CN" altLang="en-US" sz="2800" dirty="0">
              <a:latin typeface="+mn-lt"/>
              <a:ea typeface="华文中宋" panose="02010600040101010101" pitchFamily="2" charset="-122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3315E5DB-1FD3-443B-906D-D7E3C4B9E152}"/>
              </a:ext>
            </a:extLst>
          </p:cNvPr>
          <p:cNvSpPr/>
          <p:nvPr/>
        </p:nvSpPr>
        <p:spPr>
          <a:xfrm>
            <a:off x="2707585" y="1072307"/>
            <a:ext cx="6776830" cy="4211422"/>
          </a:xfrm>
          <a:prstGeom prst="roundRect">
            <a:avLst/>
          </a:prstGeom>
          <a:solidFill>
            <a:srgbClr val="4F8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Ease of cleaning and installation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the high-power RF performance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the machining requirements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necessary flexible connections to compensate the contraction during cooling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the sealing surfaces meet the ultra-high vacuum standards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necessary structures for safe operation (Monitoring ports; bias, moving scheme)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箭头: 左右 1">
            <a:extLst>
              <a:ext uri="{FF2B5EF4-FFF2-40B4-BE49-F238E27FC236}">
                <a16:creationId xmlns:a16="http://schemas.microsoft.com/office/drawing/2014/main" id="{B63ED375-2D93-4776-A5AD-0EDFAF1C6122}"/>
              </a:ext>
            </a:extLst>
          </p:cNvPr>
          <p:cNvSpPr/>
          <p:nvPr/>
        </p:nvSpPr>
        <p:spPr>
          <a:xfrm>
            <a:off x="3197359" y="5524289"/>
            <a:ext cx="5547528" cy="221075"/>
          </a:xfrm>
          <a:prstGeom prst="leftRightArrow">
            <a:avLst/>
          </a:prstGeom>
          <a:solidFill>
            <a:srgbClr val="005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C8E7B93-6CDD-41E3-AB99-06961A0D48D2}"/>
              </a:ext>
            </a:extLst>
          </p:cNvPr>
          <p:cNvSpPr txBox="1"/>
          <p:nvPr/>
        </p:nvSpPr>
        <p:spPr>
          <a:xfrm>
            <a:off x="3488391" y="5765257"/>
            <a:ext cx="496546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altLang="zh-CN" sz="3200" b="1" dirty="0">
                <a:solidFill>
                  <a:srgbClr val="FFFF00"/>
                </a:solidFill>
                <a:latin typeface="+mn-lt"/>
                <a:ea typeface="华文中宋" panose="02010600040101010101" pitchFamily="2" charset="-122"/>
              </a:rPr>
              <a:t>Multi-round iterative design</a:t>
            </a:r>
            <a:endParaRPr lang="zh-CN" altLang="en-US" sz="3200" b="1" dirty="0">
              <a:solidFill>
                <a:srgbClr val="FFFF00"/>
              </a:solidFill>
              <a:latin typeface="+mn-lt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0738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1329893"/>
            <a:ext cx="8616280" cy="1912071"/>
          </a:xfrm>
        </p:spPr>
        <p:txBody>
          <a:bodyPr/>
          <a:lstStyle/>
          <a:p>
            <a:r>
              <a:rPr lang="en-US" altLang="zh-CN" dirty="0"/>
              <a:t>Fabrication issues on FPCs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BEC9CC-62FE-406E-B34A-9E5F64D5EC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051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RF system in accelerator</a:t>
            </a:r>
            <a:endParaRPr lang="zh-CN" altLang="en-US" dirty="0"/>
          </a:p>
        </p:txBody>
      </p:sp>
      <p:pic>
        <p:nvPicPr>
          <p:cNvPr id="1026" name="Picture 2" descr="https://home.cern/sites/home.web.cern.ch/files/image/inline-images/old/lhc_long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76" y="4073623"/>
            <a:ext cx="3600000" cy="184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âLHC couplerâçå¾çæç´¢ç»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505" y="4073174"/>
            <a:ext cx="2722212" cy="181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âLHC 400MHz CAVITY PICTUREâçå¾çæç´¢ç»æ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" b="165"/>
          <a:stretch/>
        </p:blipFill>
        <p:spPr bwMode="auto">
          <a:xfrm>
            <a:off x="4534656" y="4073174"/>
            <a:ext cx="2224313" cy="185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293961" y="3353210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Automobiles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287549" y="5918407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Accelerators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075804" y="3353210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Engines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671061" y="5924912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RF systems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938619" y="3353210"/>
            <a:ext cx="2707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Fuel injection systems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274173" y="5929836"/>
            <a:ext cx="4403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Fundamental Power couplers (FPCs)</a:t>
            </a: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EC0C37A-79E1-4976-89B2-9C88BE4F2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5607" t="9608" r="3228" b="4005"/>
          <a:stretch/>
        </p:blipFill>
        <p:spPr>
          <a:xfrm>
            <a:off x="148951" y="1089007"/>
            <a:ext cx="3896548" cy="2118492"/>
          </a:xfrm>
          <a:prstGeom prst="rect">
            <a:avLst/>
          </a:prstGeom>
        </p:spPr>
      </p:pic>
      <p:pic>
        <p:nvPicPr>
          <p:cNvPr id="21" name="内容占位符 4">
            <a:extLst>
              <a:ext uri="{FF2B5EF4-FFF2-40B4-BE49-F238E27FC236}">
                <a16:creationId xmlns:a16="http://schemas.microsoft.com/office/drawing/2014/main" id="{6973E1D6-99FB-443C-8C2D-9214CF69B1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8774" y="1089007"/>
            <a:ext cx="2436079" cy="2118492"/>
          </a:xfrm>
          <a:prstGeom prst="rect">
            <a:avLst/>
          </a:prstGeom>
        </p:spPr>
      </p:pic>
      <p:pic>
        <p:nvPicPr>
          <p:cNvPr id="22" name="内容占位符 4">
            <a:extLst>
              <a:ext uri="{FF2B5EF4-FFF2-40B4-BE49-F238E27FC236}">
                <a16:creationId xmlns:a16="http://schemas.microsoft.com/office/drawing/2014/main" id="{AE55061D-B20B-4E0B-BF1A-0D68BFEF9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8128" y="1089007"/>
            <a:ext cx="3764969" cy="211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55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Manufacturer selection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Window brazing</a:t>
            </a:r>
          </a:p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coating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Copper plating</a:t>
            </a:r>
          </a:p>
          <a:p>
            <a:pPr marL="0" indent="0">
              <a:buNone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Fabrication issues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5895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51384" y="1052736"/>
            <a:ext cx="10718987" cy="5328592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With the knowledge of RF and ultra high vacuum</a:t>
            </a:r>
          </a:p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With the following fabrication technologies: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High precision machining 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TIG welding and Electron Beam welding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Window brazing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Copper coating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coating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With the following analytical facilities: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Materials test: RRR of copper coating , permeability of SS, 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Vacuum leak check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Thickness measurement of the copper coating 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Thickness measurement of the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coating 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Others: dimensions, coaxial aliment, surface roughness</a:t>
            </a:r>
          </a:p>
          <a:p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343472" y="144884"/>
            <a:ext cx="10298717" cy="663575"/>
          </a:xfrm>
        </p:spPr>
        <p:txBody>
          <a:bodyPr/>
          <a:lstStyle/>
          <a:p>
            <a:r>
              <a:rPr lang="en-US" altLang="zh-CN" sz="3600" dirty="0"/>
              <a:t>Manufacturer selection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22285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943872" y="980728"/>
            <a:ext cx="7248128" cy="41109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Material specifications: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low magnetic field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permeability of SS &lt;1.05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low static cryogenic losses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low thermal conductivity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low dynamic losses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high electric conductivity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Ultra high vacuum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</a:p>
          <a:p>
            <a:pPr marL="960120" lvl="2" indent="0">
              <a:spcBef>
                <a:spcPts val="0"/>
              </a:spcBef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Low H2 content </a:t>
            </a:r>
          </a:p>
          <a:p>
            <a:pPr lvl="2">
              <a:spcBef>
                <a:spcPts val="0"/>
              </a:spcBef>
              <a:buFontTx/>
              <a:buChar char="-"/>
            </a:pP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 sealing surfaces or knifes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Bridge of RT and CT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withstand thermal cycles without changing the properties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415480" y="144884"/>
            <a:ext cx="10298717" cy="663575"/>
          </a:xfrm>
        </p:spPr>
        <p:txBody>
          <a:bodyPr/>
          <a:lstStyle/>
          <a:p>
            <a:r>
              <a:rPr lang="en-US" altLang="zh-CN" sz="3600" dirty="0"/>
              <a:t>Materials </a:t>
            </a:r>
            <a:endParaRPr lang="zh-CN" altLang="en-US" sz="3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026F5B-94BD-44D3-BE8D-BF5819B8E1BD}"/>
              </a:ext>
            </a:extLst>
          </p:cNvPr>
          <p:cNvSpPr txBox="1"/>
          <p:nvPr/>
        </p:nvSpPr>
        <p:spPr>
          <a:xfrm>
            <a:off x="5297473" y="5091676"/>
            <a:ext cx="6318781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2400" b="1" dirty="0">
                <a:solidFill>
                  <a:srgbClr val="FFFF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Powerful lesson: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Should pay more attention to the materials,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especially assure the hardness of the vacuum sealing flanges.</a:t>
            </a:r>
            <a:endParaRPr lang="zh-CN" altLang="en-US" sz="2400" b="1" dirty="0">
              <a:solidFill>
                <a:srgbClr val="FFFF00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内容占位符 1">
            <a:extLst>
              <a:ext uri="{FF2B5EF4-FFF2-40B4-BE49-F238E27FC236}">
                <a16:creationId xmlns:a16="http://schemas.microsoft.com/office/drawing/2014/main" id="{C719CC35-2147-5751-C92B-8BECEC9C2854}"/>
              </a:ext>
            </a:extLst>
          </p:cNvPr>
          <p:cNvSpPr txBox="1">
            <a:spLocks/>
          </p:cNvSpPr>
          <p:nvPr/>
        </p:nvSpPr>
        <p:spPr>
          <a:xfrm>
            <a:off x="191344" y="980728"/>
            <a:ext cx="4845898" cy="5328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Materials used:</a:t>
            </a:r>
          </a:p>
          <a:p>
            <a:pPr lvl="1" fontAlgn="auto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Stainless steel: 316LN, 316L</a:t>
            </a:r>
          </a:p>
          <a:p>
            <a:pPr lvl="1" fontAlgn="auto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Copper: OFHC copper</a:t>
            </a:r>
          </a:p>
          <a:p>
            <a:pPr lvl="1" fontAlgn="auto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Aluminum: </a:t>
            </a:r>
          </a:p>
          <a:p>
            <a:pPr marL="960120" lvl="2" indent="0" fontAlgn="auto">
              <a:buNone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 For transition component</a:t>
            </a:r>
          </a:p>
          <a:p>
            <a:pPr marL="960120" lvl="2" indent="0" fontAlgn="auto">
              <a:buNone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 Low average power</a:t>
            </a:r>
          </a:p>
          <a:p>
            <a:pPr lvl="1" fontAlgn="auto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Ceramic: Al2O3,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BeO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ceramic">
            <a:extLst>
              <a:ext uri="{FF2B5EF4-FFF2-40B4-BE49-F238E27FC236}">
                <a16:creationId xmlns:a16="http://schemas.microsoft.com/office/drawing/2014/main" id="{8ECB887A-719C-A7A5-E3D4-480CC2A5B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720" y="4303996"/>
            <a:ext cx="1955725" cy="2027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内容占位符 3">
            <a:extLst>
              <a:ext uri="{FF2B5EF4-FFF2-40B4-BE49-F238E27FC236}">
                <a16:creationId xmlns:a16="http://schemas.microsoft.com/office/drawing/2014/main" id="{E13E0B4F-AD78-7F30-777C-F9BCA6788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831" y="4303996"/>
            <a:ext cx="2712411" cy="20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1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8A7EB2E-E9C8-4D70-AC0B-8F41FBE1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101129"/>
            <a:ext cx="10298717" cy="663575"/>
          </a:xfrm>
        </p:spPr>
        <p:txBody>
          <a:bodyPr/>
          <a:lstStyle/>
          <a:p>
            <a:r>
              <a:rPr lang="en-US" altLang="zh-CN" dirty="0"/>
              <a:t>Example: Fabrication process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AF75E9F3-BCA6-8B03-35A2-0A2C103EA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170" y="1196752"/>
            <a:ext cx="1193966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262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91343" y="1076391"/>
            <a:ext cx="5607199" cy="5224616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Vacuum Furnace or Hydrogen Furnace</a:t>
            </a:r>
          </a:p>
          <a:p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Cu/Au(1000 ℃) or Cu/Ag (780℃)</a:t>
            </a:r>
          </a:p>
          <a:p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Temperature control is critical:</a:t>
            </a:r>
          </a:p>
          <a:p>
            <a:pPr lvl="1"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Compensate the different thermal conduction between ceramic and copper(~10  times larger)</a:t>
            </a:r>
          </a:p>
          <a:p>
            <a:pPr lvl="1"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Avoid the ceramic crack</a:t>
            </a:r>
          </a:p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Fixture tooling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Compensate the different thermal expansion between ceramic and copper(~2.5 times larger)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Protect the ceramic from contaminated by the vapor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69032" y="93024"/>
            <a:ext cx="10515600" cy="663575"/>
          </a:xfrm>
        </p:spPr>
        <p:txBody>
          <a:bodyPr/>
          <a:lstStyle/>
          <a:p>
            <a:r>
              <a:rPr lang="en-US" altLang="zh-CN" sz="3600" dirty="0">
                <a:latin typeface="Arial Black" panose="020B0A04020102020204" pitchFamily="34" charset="0"/>
              </a:rPr>
              <a:t>Key technique--Window brazing</a:t>
            </a:r>
            <a:endParaRPr lang="zh-CN" altLang="en-US" sz="3600" dirty="0">
              <a:latin typeface="Arial Black" panose="020B0A04020102020204" pitchFamily="34" charset="0"/>
            </a:endParaRPr>
          </a:p>
        </p:txBody>
      </p:sp>
      <p:sp>
        <p:nvSpPr>
          <p:cNvPr id="5" name="内容占位符 1"/>
          <p:cNvSpPr txBox="1">
            <a:spLocks/>
          </p:cNvSpPr>
          <p:nvPr/>
        </p:nvSpPr>
        <p:spPr>
          <a:xfrm>
            <a:off x="6312024" y="980728"/>
            <a:ext cx="5472608" cy="5328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/>
            <a:endParaRPr lang="en-US" altLang="zh-CN" sz="2000" dirty="0"/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76127" y="1196045"/>
            <a:ext cx="5874603" cy="27363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416" y="4144856"/>
            <a:ext cx="1486152" cy="195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100_735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2"/>
          <a:stretch/>
        </p:blipFill>
        <p:spPr bwMode="auto">
          <a:xfrm>
            <a:off x="9353356" y="4144854"/>
            <a:ext cx="2508860" cy="195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5312"/>
          <a:stretch/>
        </p:blipFill>
        <p:spPr bwMode="auto">
          <a:xfrm>
            <a:off x="7529058" y="4144854"/>
            <a:ext cx="1728192" cy="195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129C4C-E7FA-4847-93E9-AA648E12A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6072" y="3501008"/>
            <a:ext cx="1652316" cy="106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81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5637" y="980516"/>
            <a:ext cx="6919007" cy="346671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The vacuum side of the ceramic needs to be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coated to reduce the SEEC and to avoid MP.</a:t>
            </a:r>
          </a:p>
          <a:p>
            <a:pPr>
              <a:spcBef>
                <a:spcPts val="0"/>
              </a:spcBef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Requirements: 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Thickness: ~10nm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Uniform coating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Composition: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Ti:N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=0.9~1.1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SEEC: &lt;3</a:t>
            </a:r>
          </a:p>
          <a:p>
            <a:pPr>
              <a:spcBef>
                <a:spcPts val="0"/>
              </a:spcBef>
            </a:pP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coating methods: 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Evaporation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Sputtering</a:t>
            </a:r>
          </a:p>
          <a:p>
            <a:pPr lvl="2">
              <a:spcBef>
                <a:spcPts val="0"/>
              </a:spcBef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 the  parameters: current, voltage, time, temperature, gas inflow, workpiece placement and vacuum pressure</a:t>
            </a:r>
          </a:p>
        </p:txBody>
      </p:sp>
      <p:pic>
        <p:nvPicPr>
          <p:cNvPr id="6" name="Picture 12" descr="SEC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0412" y="4230507"/>
            <a:ext cx="4113208" cy="2092392"/>
          </a:xfrm>
          <a:prstGeom prst="rect">
            <a:avLst/>
          </a:prstGeom>
          <a:noFill/>
          <a:ln w="1270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8" descr="imag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7013" y="1138301"/>
            <a:ext cx="1718024" cy="45813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 descr="100_72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555" y="1138301"/>
            <a:ext cx="2971800" cy="211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050" y="3805221"/>
            <a:ext cx="2971800" cy="203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7152169" y="5839232"/>
            <a:ext cx="2797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/>
              <a:t>Magnetron sputtering(IHEP) </a:t>
            </a:r>
          </a:p>
        </p:txBody>
      </p:sp>
      <p:sp>
        <p:nvSpPr>
          <p:cNvPr id="12" name="矩形 11"/>
          <p:cNvSpPr/>
          <p:nvPr/>
        </p:nvSpPr>
        <p:spPr>
          <a:xfrm>
            <a:off x="9962309" y="5839232"/>
            <a:ext cx="20874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Evaporation (DESY) </a:t>
            </a:r>
          </a:p>
        </p:txBody>
      </p:sp>
      <p:sp>
        <p:nvSpPr>
          <p:cNvPr id="13" name="标题 3">
            <a:extLst>
              <a:ext uri="{FF2B5EF4-FFF2-40B4-BE49-F238E27FC236}">
                <a16:creationId xmlns:a16="http://schemas.microsoft.com/office/drawing/2014/main" id="{15806BCB-62AB-4E89-95D3-4E7BDDD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032" y="93024"/>
            <a:ext cx="10515600" cy="663575"/>
          </a:xfrm>
        </p:spPr>
        <p:txBody>
          <a:bodyPr/>
          <a:lstStyle/>
          <a:p>
            <a:r>
              <a:rPr lang="en-US" altLang="zh-CN" sz="3600" dirty="0">
                <a:latin typeface="Arial Black" panose="020B0A04020102020204" pitchFamily="34" charset="0"/>
              </a:rPr>
              <a:t>Key technique--</a:t>
            </a:r>
            <a:r>
              <a:rPr lang="en-US" altLang="zh-CN" sz="3600" dirty="0" err="1">
                <a:latin typeface="Arial Black" panose="020B0A04020102020204" pitchFamily="34" charset="0"/>
              </a:rPr>
              <a:t>TiN</a:t>
            </a:r>
            <a:r>
              <a:rPr lang="en-US" altLang="zh-CN" sz="3600" dirty="0">
                <a:latin typeface="Arial Black" panose="020B0A04020102020204" pitchFamily="34" charset="0"/>
              </a:rPr>
              <a:t> coating</a:t>
            </a:r>
            <a:endParaRPr lang="zh-CN" alt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097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0" y="1096658"/>
            <a:ext cx="7968208" cy="5356678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Usually, the rf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surfaces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vacuum parts made of SS need to be copper plated to reduce the RF dissipation;</a:t>
            </a:r>
          </a:p>
          <a:p>
            <a:pPr>
              <a:spcBef>
                <a:spcPts val="600"/>
              </a:spcBef>
            </a:pP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Requirements: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Specific thickness: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&gt;3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skin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Optimum RRR: 30~80 (Min. cryo-genic heat load)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Uniform coating thickness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Free of bubbles and flaking 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High adhesiveness: Liquid Nitrogen thermal shock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Low roughness</a:t>
            </a:r>
          </a:p>
          <a:p>
            <a:pPr>
              <a:spcBef>
                <a:spcPts val="600"/>
              </a:spcBef>
            </a:pP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Copper plating methods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Electroplating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Sputtering</a:t>
            </a:r>
          </a:p>
        </p:txBody>
      </p:sp>
      <p:sp>
        <p:nvSpPr>
          <p:cNvPr id="13" name="标题 3">
            <a:extLst>
              <a:ext uri="{FF2B5EF4-FFF2-40B4-BE49-F238E27FC236}">
                <a16:creationId xmlns:a16="http://schemas.microsoft.com/office/drawing/2014/main" id="{7CB3FB33-2F37-4B56-BAC3-2E94138F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032" y="93024"/>
            <a:ext cx="10515600" cy="663575"/>
          </a:xfrm>
        </p:spPr>
        <p:txBody>
          <a:bodyPr/>
          <a:lstStyle/>
          <a:p>
            <a:r>
              <a:rPr lang="en-US" altLang="zh-CN" sz="3600" dirty="0">
                <a:latin typeface="Arial Black" panose="020B0A04020102020204" pitchFamily="34" charset="0"/>
              </a:rPr>
              <a:t>Key technique—Copper plating</a:t>
            </a:r>
            <a:endParaRPr lang="zh-CN" altLang="en-US" sz="3600" dirty="0">
              <a:latin typeface="Arial Black" panose="020B0A04020102020204" pitchFamily="34" charset="0"/>
            </a:endParaRP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F6BF6A15-1959-45B5-B2F7-33BB879980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48128" y="3774997"/>
            <a:ext cx="4752528" cy="2659393"/>
          </a:xfr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F373738-5A90-45F9-BAD3-F9939F9DD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472" y="1700808"/>
            <a:ext cx="4699372" cy="229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95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3">
            <a:extLst>
              <a:ext uri="{FF2B5EF4-FFF2-40B4-BE49-F238E27FC236}">
                <a16:creationId xmlns:a16="http://schemas.microsoft.com/office/drawing/2014/main" id="{7CB3FB33-2F37-4B56-BAC3-2E94138F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032" y="93024"/>
            <a:ext cx="10515600" cy="663575"/>
          </a:xfrm>
        </p:spPr>
        <p:txBody>
          <a:bodyPr/>
          <a:lstStyle/>
          <a:p>
            <a:r>
              <a:rPr lang="en-US" altLang="zh-CN" sz="3600" dirty="0">
                <a:latin typeface="Arial Black" panose="020B0A04020102020204" pitchFamily="34" charset="0"/>
              </a:rPr>
              <a:t>Copper plating: Huge challenge </a:t>
            </a:r>
            <a:endParaRPr lang="zh-CN" altLang="en-US" sz="3600" dirty="0">
              <a:latin typeface="Arial Black" panose="020B0A04020102020204" pitchFamily="34" charset="0"/>
            </a:endParaRPr>
          </a:p>
        </p:txBody>
      </p:sp>
      <p:graphicFrame>
        <p:nvGraphicFramePr>
          <p:cNvPr id="14" name="内容占位符 13">
            <a:extLst>
              <a:ext uri="{FF2B5EF4-FFF2-40B4-BE49-F238E27FC236}">
                <a16:creationId xmlns:a16="http://schemas.microsoft.com/office/drawing/2014/main" id="{84FA2F56-D1DD-4225-81D8-06D024A996A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81673719"/>
              </p:ext>
            </p:extLst>
          </p:nvPr>
        </p:nvGraphicFramePr>
        <p:xfrm>
          <a:off x="119336" y="1081841"/>
          <a:ext cx="5832648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4265479468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3719987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Problems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Solutions 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07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Poor uniformity (especially for Bellows)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① Stretch the bellow</a:t>
                      </a:r>
                    </a:p>
                    <a:p>
                      <a:r>
                        <a:rPr lang="zh-CN" altLang="en-US" dirty="0"/>
                        <a:t>② </a:t>
                      </a:r>
                      <a:r>
                        <a:rPr lang="en-US" altLang="zh-CN" dirty="0"/>
                        <a:t>Adopt special electrode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820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Bubbles or burrs exist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Introduce compressed air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947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Bad adhesiveness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Improve the electroplating process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70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Low RRR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Optimize the heat treatment process and temperature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355582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D5D2FC9C-C898-4C0D-B0C1-E3B333ACF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81841"/>
            <a:ext cx="5904656" cy="10376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ECE4ADD-DD65-4670-85D9-B2E88EC84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04864"/>
            <a:ext cx="1369423" cy="179975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9946269-E16A-E079-0BF1-A32B3EF95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472" y="2278181"/>
            <a:ext cx="1657790" cy="172643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110B745-56CE-C398-CE6C-1AFA4C156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280187"/>
            <a:ext cx="1047899" cy="141124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DA7AD15-1A2D-F657-FF82-BCD8D79EF6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812" y="2278181"/>
            <a:ext cx="1053464" cy="1404618"/>
          </a:xfrm>
          <a:prstGeom prst="rect">
            <a:avLst/>
          </a:prstGeom>
        </p:spPr>
      </p:pic>
      <p:sp>
        <p:nvSpPr>
          <p:cNvPr id="6" name="右箭头 6">
            <a:extLst>
              <a:ext uri="{FF2B5EF4-FFF2-40B4-BE49-F238E27FC236}">
                <a16:creationId xmlns:a16="http://schemas.microsoft.com/office/drawing/2014/main" id="{17C36694-0D45-3049-413F-FA855DF8B9AE}"/>
              </a:ext>
            </a:extLst>
          </p:cNvPr>
          <p:cNvSpPr/>
          <p:nvPr/>
        </p:nvSpPr>
        <p:spPr>
          <a:xfrm>
            <a:off x="8250311" y="3718684"/>
            <a:ext cx="1369423" cy="285930"/>
          </a:xfrm>
          <a:prstGeom prst="rightArrow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4D73A70-78CD-5784-FDE0-BC2AFFEEB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465810"/>
            <a:ext cx="1944216" cy="14581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E7F85B9-AF52-4229-A7CA-A86A45E364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392" y="4277258"/>
            <a:ext cx="1550684" cy="2067578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45FB5B4-04B3-4C74-A724-57F8E8F4FBE5}"/>
              </a:ext>
            </a:extLst>
          </p:cNvPr>
          <p:cNvGrpSpPr/>
          <p:nvPr/>
        </p:nvGrpSpPr>
        <p:grpSpPr>
          <a:xfrm>
            <a:off x="623392" y="3856394"/>
            <a:ext cx="4941123" cy="2067578"/>
            <a:chOff x="1161008" y="5002583"/>
            <a:chExt cx="3895207" cy="162992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115A501-0FE3-869F-9E5D-35856314115C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008" y="5012505"/>
              <a:ext cx="1349375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953670C-7A3B-7581-36D4-A2758E4B1A3B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5002583"/>
              <a:ext cx="1349375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3C91801-3DD3-E1EC-64FD-B16ED4C8A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43621" y="5012505"/>
              <a:ext cx="1112594" cy="1620000"/>
            </a:xfrm>
            <a:prstGeom prst="rect">
              <a:avLst/>
            </a:prstGeom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C2706391-4046-BF80-192B-75D0E5F38951}"/>
              </a:ext>
            </a:extLst>
          </p:cNvPr>
          <p:cNvSpPr/>
          <p:nvPr/>
        </p:nvSpPr>
        <p:spPr>
          <a:xfrm>
            <a:off x="2204808" y="5979877"/>
            <a:ext cx="19399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RRR measurement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592788D-2CF9-F135-3A08-1BAAA40287BB}"/>
              </a:ext>
            </a:extLst>
          </p:cNvPr>
          <p:cNvSpPr/>
          <p:nvPr/>
        </p:nvSpPr>
        <p:spPr>
          <a:xfrm>
            <a:off x="6023992" y="5979877"/>
            <a:ext cx="18582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Bad adhesiveness</a:t>
            </a:r>
          </a:p>
        </p:txBody>
      </p:sp>
      <p:sp>
        <p:nvSpPr>
          <p:cNvPr id="18" name="文本框 1">
            <a:extLst>
              <a:ext uri="{FF2B5EF4-FFF2-40B4-BE49-F238E27FC236}">
                <a16:creationId xmlns:a16="http://schemas.microsoft.com/office/drawing/2014/main" id="{819CC392-FC54-4F5E-9800-FFCDA4C5AAB2}"/>
              </a:ext>
            </a:extLst>
          </p:cNvPr>
          <p:cNvSpPr txBox="1"/>
          <p:nvPr/>
        </p:nvSpPr>
        <p:spPr>
          <a:xfrm>
            <a:off x="10395076" y="5363197"/>
            <a:ext cx="678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zh-CN" altLang="en-US" sz="4800" b="1" dirty="0">
                <a:solidFill>
                  <a:srgbClr val="00B05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326073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FCF0433-A373-B5E7-125C-5F5AEC31A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693" y="118697"/>
            <a:ext cx="10920536" cy="663575"/>
          </a:xfrm>
        </p:spPr>
        <p:txBody>
          <a:bodyPr/>
          <a:lstStyle/>
          <a:p>
            <a:r>
              <a:rPr lang="en-US" altLang="zh-CN" sz="2800" dirty="0">
                <a:latin typeface="Arial Black" panose="020B0A04020102020204" pitchFamily="34" charset="0"/>
              </a:rPr>
              <a:t>Example: Fabrication of the FPC for HEPS 166MHz SCC</a:t>
            </a:r>
            <a:endParaRPr lang="zh-CN" altLang="en-US" sz="2800" dirty="0">
              <a:latin typeface="Arial Black" panose="020B0A040201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8868EE7-8F69-4851-84F8-08E661149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16" r="7951"/>
          <a:stretch/>
        </p:blipFill>
        <p:spPr>
          <a:xfrm>
            <a:off x="2927648" y="1196752"/>
            <a:ext cx="2117749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A662D22-FC21-4178-9F09-0525A4F195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4" r="6498"/>
          <a:stretch/>
        </p:blipFill>
        <p:spPr>
          <a:xfrm>
            <a:off x="203017" y="1196752"/>
            <a:ext cx="2557671" cy="216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F7207EE-B189-4AAF-879D-52F7F30443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6" t="23382" r="9058" b="6667"/>
          <a:stretch/>
        </p:blipFill>
        <p:spPr>
          <a:xfrm>
            <a:off x="203017" y="3771232"/>
            <a:ext cx="3411779" cy="21797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30B0251-1C2D-4890-9C2D-D9C3767818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800" y="1196752"/>
            <a:ext cx="2906323" cy="21797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C8DA2-D143-41EC-A9EF-3896C12AAC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801" y="3776690"/>
            <a:ext cx="2906322" cy="217974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AF7D4A0-32BB-4062-92BB-C16A7EC37C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45" t="10500" r="20627" b="6588"/>
          <a:stretch/>
        </p:blipFill>
        <p:spPr>
          <a:xfrm>
            <a:off x="3765200" y="3771230"/>
            <a:ext cx="1280197" cy="217974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CE80A81-3828-4158-BA2F-4F8FB8DCC6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853" b="15361"/>
          <a:stretch/>
        </p:blipFill>
        <p:spPr>
          <a:xfrm>
            <a:off x="8252527" y="1196752"/>
            <a:ext cx="3739439" cy="21816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5014A52-152D-4808-8A5F-516B35663DC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44" r="1160" b="7356"/>
          <a:stretch/>
        </p:blipFill>
        <p:spPr>
          <a:xfrm>
            <a:off x="8252527" y="3771230"/>
            <a:ext cx="3739439" cy="2179741"/>
          </a:xfrm>
          <a:prstGeom prst="rect">
            <a:avLst/>
          </a:prstGeom>
        </p:spPr>
      </p:pic>
      <p:sp>
        <p:nvSpPr>
          <p:cNvPr id="17" name="文本框 3">
            <a:extLst>
              <a:ext uri="{FF2B5EF4-FFF2-40B4-BE49-F238E27FC236}">
                <a16:creationId xmlns:a16="http://schemas.microsoft.com/office/drawing/2014/main" id="{2EECDA05-D46F-462E-B1BD-A0A6DEBEAFE9}"/>
              </a:ext>
            </a:extLst>
          </p:cNvPr>
          <p:cNvSpPr txBox="1"/>
          <p:nvPr/>
        </p:nvSpPr>
        <p:spPr>
          <a:xfrm>
            <a:off x="733891" y="3356752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Window frame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36943ACE-E546-409B-8B2D-5289089AA005}"/>
              </a:ext>
            </a:extLst>
          </p:cNvPr>
          <p:cNvSpPr txBox="1"/>
          <p:nvPr/>
        </p:nvSpPr>
        <p:spPr>
          <a:xfrm>
            <a:off x="2791323" y="3366083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Window after 1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brazing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5">
            <a:extLst>
              <a:ext uri="{FF2B5EF4-FFF2-40B4-BE49-F238E27FC236}">
                <a16:creationId xmlns:a16="http://schemas.microsoft.com/office/drawing/2014/main" id="{6811FAC3-331D-4696-99EE-73B73479A54C}"/>
              </a:ext>
            </a:extLst>
          </p:cNvPr>
          <p:cNvSpPr txBox="1"/>
          <p:nvPr/>
        </p:nvSpPr>
        <p:spPr>
          <a:xfrm>
            <a:off x="1440221" y="5950971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6">
            <a:extLst>
              <a:ext uri="{FF2B5EF4-FFF2-40B4-BE49-F238E27FC236}">
                <a16:creationId xmlns:a16="http://schemas.microsoft.com/office/drawing/2014/main" id="{2CD93D33-2B55-44A8-8028-B2D743CEAA90}"/>
              </a:ext>
            </a:extLst>
          </p:cNvPr>
          <p:cNvSpPr txBox="1"/>
          <p:nvPr/>
        </p:nvSpPr>
        <p:spPr>
          <a:xfrm>
            <a:off x="3350362" y="5950970"/>
            <a:ext cx="2109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Window-IC assembly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17">
            <a:extLst>
              <a:ext uri="{FF2B5EF4-FFF2-40B4-BE49-F238E27FC236}">
                <a16:creationId xmlns:a16="http://schemas.microsoft.com/office/drawing/2014/main" id="{6BE465BE-5D52-4E13-94C6-3A072BCC54BC}"/>
              </a:ext>
            </a:extLst>
          </p:cNvPr>
          <p:cNvSpPr txBox="1"/>
          <p:nvPr/>
        </p:nvSpPr>
        <p:spPr>
          <a:xfrm>
            <a:off x="6326847" y="5950970"/>
            <a:ext cx="697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T-box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18">
            <a:extLst>
              <a:ext uri="{FF2B5EF4-FFF2-40B4-BE49-F238E27FC236}">
                <a16:creationId xmlns:a16="http://schemas.microsoft.com/office/drawing/2014/main" id="{8E7385F4-D546-4372-B9B3-D43BC12F9630}"/>
              </a:ext>
            </a:extLst>
          </p:cNvPr>
          <p:cNvSpPr txBox="1"/>
          <p:nvPr/>
        </p:nvSpPr>
        <p:spPr>
          <a:xfrm>
            <a:off x="5846683" y="3356752"/>
            <a:ext cx="16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Outer conductor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19">
            <a:extLst>
              <a:ext uri="{FF2B5EF4-FFF2-40B4-BE49-F238E27FC236}">
                <a16:creationId xmlns:a16="http://schemas.microsoft.com/office/drawing/2014/main" id="{610DA39E-9EF2-4E2B-9F4F-08497025BF4B}"/>
              </a:ext>
            </a:extLst>
          </p:cNvPr>
          <p:cNvSpPr txBox="1"/>
          <p:nvPr/>
        </p:nvSpPr>
        <p:spPr>
          <a:xfrm>
            <a:off x="9005820" y="3405514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Coupler during assembly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1">
            <a:extLst>
              <a:ext uri="{FF2B5EF4-FFF2-40B4-BE49-F238E27FC236}">
                <a16:creationId xmlns:a16="http://schemas.microsoft.com/office/drawing/2014/main" id="{4812C8B7-0219-4FC6-B73A-1A1F09AB4E4E}"/>
              </a:ext>
            </a:extLst>
          </p:cNvPr>
          <p:cNvSpPr txBox="1"/>
          <p:nvPr/>
        </p:nvSpPr>
        <p:spPr>
          <a:xfrm>
            <a:off x="9484316" y="5950621"/>
            <a:ext cx="149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Whole coupler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6123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1329893"/>
            <a:ext cx="10056440" cy="1912071"/>
          </a:xfrm>
        </p:spPr>
        <p:txBody>
          <a:bodyPr/>
          <a:lstStyle/>
          <a:p>
            <a:r>
              <a:rPr lang="en-US" altLang="zh-CN" dirty="0"/>
              <a:t>High power test issues on FPCs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0849DC-9DF4-41E3-A0A2-ECF616215F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479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369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Arial Black" panose="020B0A04020102020204" pitchFamily="34" charset="0"/>
                <a:ea typeface="楷体" panose="02010609060101010101" pitchFamily="49" charset="-122"/>
              </a:rPr>
              <a:t>RF system cartoon</a:t>
            </a:r>
            <a:endParaRPr lang="zh-CN" altLang="en-US" sz="5400" dirty="0">
              <a:solidFill>
                <a:schemeClr val="bg1"/>
              </a:solidFill>
              <a:latin typeface="Arial Black" panose="020B0A04020102020204" pitchFamily="34" charset="0"/>
              <a:ea typeface="楷体" panose="02010609060101010101" pitchFamily="49" charset="-122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RF system cartoon</a:t>
            </a:r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C120DD8A-9389-499D-9A90-9DCA55439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8" t="50560" r="12109" b="647"/>
          <a:stretch>
            <a:fillRect/>
          </a:stretch>
        </p:blipFill>
        <p:spPr>
          <a:xfrm>
            <a:off x="6672064" y="2708920"/>
            <a:ext cx="3647130" cy="1744884"/>
          </a:xfrm>
          <a:custGeom>
            <a:avLst/>
            <a:gdLst>
              <a:gd name="connsiteX0" fmla="*/ 2880769 w 5930384"/>
              <a:gd name="connsiteY0" fmla="*/ 0 h 3346202"/>
              <a:gd name="connsiteX1" fmla="*/ 2965242 w 5930384"/>
              <a:gd name="connsiteY1" fmla="*/ 1672760 h 3346202"/>
              <a:gd name="connsiteX2" fmla="*/ 5930384 w 5930384"/>
              <a:gd name="connsiteY2" fmla="*/ 1672760 h 3346202"/>
              <a:gd name="connsiteX3" fmla="*/ 2993389 w 5930384"/>
              <a:gd name="connsiteY3" fmla="*/ 3346126 h 3346202"/>
              <a:gd name="connsiteX4" fmla="*/ 5357 w 5930384"/>
              <a:gd name="connsiteY4" fmla="*/ 1772362 h 3346202"/>
              <a:gd name="connsiteX5" fmla="*/ 2880769 w 5930384"/>
              <a:gd name="connsiteY5" fmla="*/ 0 h 334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0384" h="3346202">
                <a:moveTo>
                  <a:pt x="2880769" y="0"/>
                </a:moveTo>
                <a:lnTo>
                  <a:pt x="2965242" y="1672760"/>
                </a:lnTo>
                <a:lnTo>
                  <a:pt x="5930384" y="1672760"/>
                </a:lnTo>
                <a:cubicBezTo>
                  <a:pt x="5930384" y="2590778"/>
                  <a:pt x="4619937" y="3337411"/>
                  <a:pt x="2993389" y="3346126"/>
                </a:cubicBezTo>
                <a:cubicBezTo>
                  <a:pt x="1413531" y="3354590"/>
                  <a:pt x="99394" y="2662448"/>
                  <a:pt x="5357" y="1772362"/>
                </a:cubicBezTo>
                <a:cubicBezTo>
                  <a:pt x="-94258" y="829456"/>
                  <a:pt x="1207762" y="26910"/>
                  <a:pt x="2880769" y="0"/>
                </a:cubicBez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07B2FE5-9DF3-4D70-BB55-1E145F43E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1" r="28338" b="25049"/>
          <a:stretch>
            <a:fillRect/>
          </a:stretch>
        </p:blipFill>
        <p:spPr>
          <a:xfrm>
            <a:off x="3756693" y="1063033"/>
            <a:ext cx="5352224" cy="2518329"/>
          </a:xfrm>
          <a:custGeom>
            <a:avLst/>
            <a:gdLst>
              <a:gd name="connsiteX0" fmla="*/ 0 w 8702938"/>
              <a:gd name="connsiteY0" fmla="*/ 0 h 4829453"/>
              <a:gd name="connsiteX1" fmla="*/ 8702938 w 8702938"/>
              <a:gd name="connsiteY1" fmla="*/ 0 h 4829453"/>
              <a:gd name="connsiteX2" fmla="*/ 8702938 w 8702938"/>
              <a:gd name="connsiteY2" fmla="*/ 4829453 h 4829453"/>
              <a:gd name="connsiteX3" fmla="*/ 7690883 w 8702938"/>
              <a:gd name="connsiteY3" fmla="*/ 4829453 h 4829453"/>
              <a:gd name="connsiteX4" fmla="*/ 7690883 w 8702938"/>
              <a:gd name="connsiteY4" fmla="*/ 3302493 h 4829453"/>
              <a:gd name="connsiteX5" fmla="*/ 4210837 w 8702938"/>
              <a:gd name="connsiteY5" fmla="*/ 3302493 h 4829453"/>
              <a:gd name="connsiteX6" fmla="*/ 4210837 w 8702938"/>
              <a:gd name="connsiteY6" fmla="*/ 4829453 h 4829453"/>
              <a:gd name="connsiteX7" fmla="*/ 0 w 8702938"/>
              <a:gd name="connsiteY7" fmla="*/ 4829453 h 482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2938" h="4829453">
                <a:moveTo>
                  <a:pt x="0" y="0"/>
                </a:moveTo>
                <a:lnTo>
                  <a:pt x="8702938" y="0"/>
                </a:lnTo>
                <a:lnTo>
                  <a:pt x="8702938" y="4829453"/>
                </a:lnTo>
                <a:lnTo>
                  <a:pt x="7690883" y="4829453"/>
                </a:lnTo>
                <a:lnTo>
                  <a:pt x="7690883" y="3302493"/>
                </a:lnTo>
                <a:lnTo>
                  <a:pt x="4210837" y="3302493"/>
                </a:lnTo>
                <a:lnTo>
                  <a:pt x="4210837" y="4829453"/>
                </a:lnTo>
                <a:lnTo>
                  <a:pt x="0" y="4829453"/>
                </a:lnTo>
                <a:close/>
              </a:path>
            </a:pathLst>
          </a:cu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C9EC4A2D-210F-4677-9BBC-13F729453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11781" r="19648" b="12680"/>
          <a:stretch/>
        </p:blipFill>
        <p:spPr bwMode="auto">
          <a:xfrm>
            <a:off x="267076" y="2405208"/>
            <a:ext cx="745430" cy="64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749733E5-E2EE-4DBE-B8D3-CF94A0AD0136}"/>
              </a:ext>
            </a:extLst>
          </p:cNvPr>
          <p:cNvSpPr txBox="1"/>
          <p:nvPr/>
        </p:nvSpPr>
        <p:spPr>
          <a:xfrm>
            <a:off x="0" y="1995110"/>
            <a:ext cx="144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 Power</a:t>
            </a:r>
            <a:endParaRPr lang="zh-CN" altLang="en-US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5766E1B8-6DEA-4667-A766-EB0929B2DF03}"/>
              </a:ext>
            </a:extLst>
          </p:cNvPr>
          <p:cNvGrpSpPr/>
          <p:nvPr/>
        </p:nvGrpSpPr>
        <p:grpSpPr>
          <a:xfrm>
            <a:off x="1509251" y="3342062"/>
            <a:ext cx="2370282" cy="1094430"/>
            <a:chOff x="872352" y="863288"/>
            <a:chExt cx="9647463" cy="1187843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385708CE-E50F-43D1-ABD1-AFB39EAD4094}"/>
                </a:ext>
              </a:extLst>
            </p:cNvPr>
            <p:cNvSpPr/>
            <p:nvPr/>
          </p:nvSpPr>
          <p:spPr>
            <a:xfrm>
              <a:off x="872352" y="1445528"/>
              <a:ext cx="9647463" cy="6056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Produce RF power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DBB53AB2-53F6-48EE-AEC4-7DA9BF0507E9}"/>
                </a:ext>
              </a:extLst>
            </p:cNvPr>
            <p:cNvSpPr/>
            <p:nvPr/>
          </p:nvSpPr>
          <p:spPr>
            <a:xfrm>
              <a:off x="872352" y="863288"/>
              <a:ext cx="9647463" cy="56873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Power Source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2160D384-D5C6-4173-B53A-0A66A871DB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0" r="3052"/>
          <a:stretch/>
        </p:blipFill>
        <p:spPr>
          <a:xfrm>
            <a:off x="1773796" y="1171854"/>
            <a:ext cx="1841707" cy="2033823"/>
          </a:xfrm>
          <a:prstGeom prst="rect">
            <a:avLst/>
          </a:prstGeom>
        </p:spPr>
      </p:pic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7675B614-4F1D-4D9B-B5DE-F0CE24A4A1AC}"/>
              </a:ext>
            </a:extLst>
          </p:cNvPr>
          <p:cNvCxnSpPr>
            <a:cxnSpLocks/>
          </p:cNvCxnSpPr>
          <p:nvPr/>
        </p:nvCxnSpPr>
        <p:spPr>
          <a:xfrm>
            <a:off x="844286" y="2727307"/>
            <a:ext cx="1445659" cy="0"/>
          </a:xfrm>
          <a:prstGeom prst="line">
            <a:avLst/>
          </a:prstGeom>
          <a:noFill/>
          <a:ln w="38100" cap="rnd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535737A7-0444-402D-BBB9-C11C841A6D68}"/>
              </a:ext>
            </a:extLst>
          </p:cNvPr>
          <p:cNvSpPr/>
          <p:nvPr/>
        </p:nvSpPr>
        <p:spPr>
          <a:xfrm>
            <a:off x="4147472" y="2266887"/>
            <a:ext cx="2524592" cy="594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Transfer RF power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AD8E4F7-1E87-4B3E-9992-7184321AA6A2}"/>
              </a:ext>
            </a:extLst>
          </p:cNvPr>
          <p:cNvSpPr/>
          <p:nvPr/>
        </p:nvSpPr>
        <p:spPr>
          <a:xfrm>
            <a:off x="4147472" y="1747404"/>
            <a:ext cx="2524592" cy="557978"/>
          </a:xfrm>
          <a:prstGeom prst="rect">
            <a:avLst/>
          </a:prstGeom>
          <a:solidFill>
            <a:srgbClr val="4F81BD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Transmission Line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D573963-8FED-4B55-B8E0-77828A7B8896}"/>
              </a:ext>
            </a:extLst>
          </p:cNvPr>
          <p:cNvSpPr/>
          <p:nvPr/>
        </p:nvSpPr>
        <p:spPr>
          <a:xfrm>
            <a:off x="9236400" y="2154951"/>
            <a:ext cx="2082127" cy="581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Coupling </a:t>
            </a:r>
            <a:r>
              <a:rPr lang="en-US" altLang="zh-CN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8AADCEE-3434-4286-BC49-B0DDBEE70032}"/>
              </a:ext>
            </a:extLst>
          </p:cNvPr>
          <p:cNvSpPr/>
          <p:nvPr/>
        </p:nvSpPr>
        <p:spPr>
          <a:xfrm>
            <a:off x="9236401" y="1635467"/>
            <a:ext cx="2082127" cy="546271"/>
          </a:xfrm>
          <a:prstGeom prst="rect">
            <a:avLst/>
          </a:prstGeom>
          <a:solidFill>
            <a:srgbClr val="C00000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 coupler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AECAAC6D-F462-4F8C-9AFE-13E5B898C2EB}"/>
              </a:ext>
            </a:extLst>
          </p:cNvPr>
          <p:cNvSpPr/>
          <p:nvPr/>
        </p:nvSpPr>
        <p:spPr>
          <a:xfrm>
            <a:off x="4409931" y="3365097"/>
            <a:ext cx="1940908" cy="1011892"/>
          </a:xfrm>
          <a:prstGeom prst="ellipse">
            <a:avLst/>
          </a:prstGeom>
          <a:solidFill>
            <a:srgbClr val="000099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RF system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6" name="箭头: 右 45">
            <a:extLst>
              <a:ext uri="{FF2B5EF4-FFF2-40B4-BE49-F238E27FC236}">
                <a16:creationId xmlns:a16="http://schemas.microsoft.com/office/drawing/2014/main" id="{759591D2-F2F5-46B5-9854-A069F869F99A}"/>
              </a:ext>
            </a:extLst>
          </p:cNvPr>
          <p:cNvSpPr/>
          <p:nvPr/>
        </p:nvSpPr>
        <p:spPr>
          <a:xfrm rot="5400000" flipH="1">
            <a:off x="5205120" y="3019341"/>
            <a:ext cx="360000" cy="187496"/>
          </a:xfrm>
          <a:prstGeom prst="rightArrow">
            <a:avLst>
              <a:gd name="adj1" fmla="val 50000"/>
              <a:gd name="adj2" fmla="val 104376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箭头: 右 46">
            <a:extLst>
              <a:ext uri="{FF2B5EF4-FFF2-40B4-BE49-F238E27FC236}">
                <a16:creationId xmlns:a16="http://schemas.microsoft.com/office/drawing/2014/main" id="{C6E95CF7-5003-41D9-8554-BB17D09FDF62}"/>
              </a:ext>
            </a:extLst>
          </p:cNvPr>
          <p:cNvSpPr/>
          <p:nvPr/>
        </p:nvSpPr>
        <p:spPr>
          <a:xfrm flipH="1">
            <a:off x="3894579" y="3779621"/>
            <a:ext cx="433387" cy="187496"/>
          </a:xfrm>
          <a:prstGeom prst="rightArrow">
            <a:avLst>
              <a:gd name="adj1" fmla="val 50000"/>
              <a:gd name="adj2" fmla="val 104376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箭头: 右 47">
            <a:extLst>
              <a:ext uri="{FF2B5EF4-FFF2-40B4-BE49-F238E27FC236}">
                <a16:creationId xmlns:a16="http://schemas.microsoft.com/office/drawing/2014/main" id="{4F6DD64D-5B29-48E2-B606-1862C6B5A38F}"/>
              </a:ext>
            </a:extLst>
          </p:cNvPr>
          <p:cNvSpPr/>
          <p:nvPr/>
        </p:nvSpPr>
        <p:spPr>
          <a:xfrm rot="10800000" flipH="1">
            <a:off x="6432805" y="3784941"/>
            <a:ext cx="433387" cy="187496"/>
          </a:xfrm>
          <a:prstGeom prst="rightArrow">
            <a:avLst>
              <a:gd name="adj1" fmla="val 50000"/>
              <a:gd name="adj2" fmla="val 104376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F1A1C78-4371-4197-97F2-033F6C4E1EBA}"/>
              </a:ext>
            </a:extLst>
          </p:cNvPr>
          <p:cNvSpPr/>
          <p:nvPr/>
        </p:nvSpPr>
        <p:spPr>
          <a:xfrm>
            <a:off x="9232417" y="3800838"/>
            <a:ext cx="2154135" cy="581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Accelerate beam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4E4855F-C8BE-4074-B77C-AA162432ED45}"/>
              </a:ext>
            </a:extLst>
          </p:cNvPr>
          <p:cNvSpPr/>
          <p:nvPr/>
        </p:nvSpPr>
        <p:spPr>
          <a:xfrm>
            <a:off x="9232418" y="3281354"/>
            <a:ext cx="2154134" cy="546271"/>
          </a:xfrm>
          <a:prstGeom prst="rect">
            <a:avLst/>
          </a:prstGeom>
          <a:solidFill>
            <a:srgbClr val="4F81BD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 Cavity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1" name="箭头: 右 50">
            <a:extLst>
              <a:ext uri="{FF2B5EF4-FFF2-40B4-BE49-F238E27FC236}">
                <a16:creationId xmlns:a16="http://schemas.microsoft.com/office/drawing/2014/main" id="{C02289A4-5D53-4861-A361-4CEB91A27C61}"/>
              </a:ext>
            </a:extLst>
          </p:cNvPr>
          <p:cNvSpPr/>
          <p:nvPr/>
        </p:nvSpPr>
        <p:spPr>
          <a:xfrm rot="16200000" flipH="1">
            <a:off x="5210450" y="4531470"/>
            <a:ext cx="360000" cy="187496"/>
          </a:xfrm>
          <a:prstGeom prst="rightArrow">
            <a:avLst>
              <a:gd name="adj1" fmla="val 50000"/>
              <a:gd name="adj2" fmla="val 104376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964BB780-A009-4D69-A606-81BAC726C2F1}"/>
              </a:ext>
            </a:extLst>
          </p:cNvPr>
          <p:cNvSpPr/>
          <p:nvPr/>
        </p:nvSpPr>
        <p:spPr>
          <a:xfrm>
            <a:off x="6350839" y="5604668"/>
            <a:ext cx="2337450" cy="581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Control RF system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442DFAFA-FEBD-404C-9B25-8C961C0FF54D}"/>
              </a:ext>
            </a:extLst>
          </p:cNvPr>
          <p:cNvSpPr/>
          <p:nvPr/>
        </p:nvSpPr>
        <p:spPr>
          <a:xfrm>
            <a:off x="6350839" y="5085184"/>
            <a:ext cx="2337449" cy="546271"/>
          </a:xfrm>
          <a:prstGeom prst="rect">
            <a:avLst/>
          </a:prstGeom>
          <a:solidFill>
            <a:srgbClr val="4F81BD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Lower-level RF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E6C9D013-AF61-46A2-B8B6-5D3F23F86A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14" t="1307" r="10765" b="17028"/>
          <a:stretch/>
        </p:blipFill>
        <p:spPr>
          <a:xfrm>
            <a:off x="4620789" y="4842868"/>
            <a:ext cx="1619227" cy="15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1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Why test?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Test flow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Preparation for test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High power test system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Diagnostics and interlocks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RF conditioning procedure</a:t>
            </a: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 issues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3495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Performance test: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Visual inspection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Dimension inspection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RF, thermal and vacuum performance verification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Preconditioning: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Remove the residual gases, dust and invisible particles;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Avoid the contamination of the SRF cavity;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Save time of online conditioning;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Stable operation with beam.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 test?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2350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 flow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9456" y="1052736"/>
            <a:ext cx="3098012" cy="5400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04739" y="1052736"/>
            <a:ext cx="463986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HPT: High Power Test</a:t>
            </a:r>
          </a:p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RT: room temperature</a:t>
            </a:r>
          </a:p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CT: cryogenic temperature (4.2K or 2K)</a:t>
            </a:r>
          </a:p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TW: traveling wave</a:t>
            </a:r>
          </a:p>
          <a:p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SW: standing wave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Picture 3" descr="PT001f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7"/>
          <a:stretch>
            <a:fillRect/>
          </a:stretch>
        </p:blipFill>
        <p:spPr bwMode="auto">
          <a:xfrm>
            <a:off x="5104738" y="2780928"/>
            <a:ext cx="3395400" cy="322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015880" y="6045529"/>
            <a:ext cx="357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TTF-III coupler HPT at test stand </a:t>
            </a:r>
            <a:endParaRPr lang="zh-CN" altLang="en-US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Picture 5" descr="Spoke021耦合器隧道安装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039" y="2780927"/>
            <a:ext cx="2421662" cy="322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8625770" y="6045529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CADS coupler online operation</a:t>
            </a:r>
            <a:endParaRPr lang="zh-CN" altLang="en-US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9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1384" y="1196752"/>
            <a:ext cx="1944216" cy="5041119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Preparation for test</a:t>
            </a:r>
            <a:endParaRPr lang="zh-CN" altLang="en-US" dirty="0"/>
          </a:p>
        </p:txBody>
      </p:sp>
      <p:pic>
        <p:nvPicPr>
          <p:cNvPr id="20" name="图片 19" descr="E:\工作文件\SPOKE&amp;CH&amp;HWR CAVITY COUPLER 调研资料\HWR耦合器修改结构兰州第二次测试照片\运往兰州的2套(3#4#)\3#4#在洁净间清洗\DSC029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687" y="1096180"/>
            <a:ext cx="3381609" cy="190259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文本框 20"/>
          <p:cNvSpPr txBox="1"/>
          <p:nvPr/>
        </p:nvSpPr>
        <p:spPr>
          <a:xfrm>
            <a:off x="6289167" y="3037541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Pure water rinsing</a:t>
            </a:r>
            <a:endParaRPr lang="zh-CN" altLang="en-US" sz="1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9075537" y="3041535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Dry with ultra pure N2</a:t>
            </a:r>
            <a:endParaRPr lang="zh-CN" altLang="en-US" sz="1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540765" y="3050227"/>
            <a:ext cx="1623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Ultrasonic clean</a:t>
            </a:r>
            <a:endParaRPr lang="zh-CN" altLang="en-US" sz="1400" dirty="0"/>
          </a:p>
        </p:txBody>
      </p:sp>
      <p:sp>
        <p:nvSpPr>
          <p:cNvPr id="24" name="文本框 23"/>
          <p:cNvSpPr txBox="1"/>
          <p:nvPr/>
        </p:nvSpPr>
        <p:spPr>
          <a:xfrm>
            <a:off x="2535181" y="5939103"/>
            <a:ext cx="1914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Particle monitoring during assembly</a:t>
            </a:r>
            <a:endParaRPr lang="zh-CN" altLang="en-US" sz="1400" dirty="0"/>
          </a:p>
        </p:txBody>
      </p:sp>
      <p:sp>
        <p:nvSpPr>
          <p:cNvPr id="25" name="文本框 24"/>
          <p:cNvSpPr txBox="1"/>
          <p:nvPr/>
        </p:nvSpPr>
        <p:spPr>
          <a:xfrm>
            <a:off x="4501587" y="5977562"/>
            <a:ext cx="1763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Assembled in clean room</a:t>
            </a:r>
            <a:endParaRPr lang="zh-CN" altLang="en-US" sz="1400" dirty="0"/>
          </a:p>
        </p:txBody>
      </p:sp>
      <p:sp>
        <p:nvSpPr>
          <p:cNvPr id="26" name="文本框 25"/>
          <p:cNvSpPr txBox="1"/>
          <p:nvPr/>
        </p:nvSpPr>
        <p:spPr>
          <a:xfrm>
            <a:off x="9220052" y="6031135"/>
            <a:ext cx="1925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Baking</a:t>
            </a:r>
            <a:endParaRPr lang="zh-CN" altLang="en-US" sz="1400" dirty="0"/>
          </a:p>
        </p:txBody>
      </p:sp>
      <p:pic>
        <p:nvPicPr>
          <p:cNvPr id="27" name="内容占位符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783" y="3556479"/>
            <a:ext cx="1763976" cy="2351968"/>
          </a:xfrm>
          <a:prstGeom prst="rect">
            <a:avLst/>
          </a:prstGeom>
        </p:spPr>
      </p:pic>
      <p:pic>
        <p:nvPicPr>
          <p:cNvPr id="29" name="内容占位符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99"/>
          <a:stretch/>
        </p:blipFill>
        <p:spPr>
          <a:xfrm>
            <a:off x="2939849" y="1093746"/>
            <a:ext cx="2825785" cy="1902598"/>
          </a:xfrm>
          <a:prstGeom prst="rect">
            <a:avLst/>
          </a:prstGeom>
        </p:spPr>
      </p:pic>
      <p:pic>
        <p:nvPicPr>
          <p:cNvPr id="30" name="内容占位符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14"/>
          <a:stretch/>
        </p:blipFill>
        <p:spPr>
          <a:xfrm>
            <a:off x="6396115" y="1099751"/>
            <a:ext cx="1413472" cy="1902598"/>
          </a:xfrm>
          <a:prstGeom prst="rect">
            <a:avLst/>
          </a:prstGeom>
        </p:spPr>
      </p:pic>
      <p:pic>
        <p:nvPicPr>
          <p:cNvPr id="31" name="内容占位符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72" y="3568500"/>
            <a:ext cx="1307220" cy="2327927"/>
          </a:xfrm>
          <a:prstGeom prst="rect">
            <a:avLst/>
          </a:prstGeom>
        </p:spPr>
      </p:pic>
      <p:pic>
        <p:nvPicPr>
          <p:cNvPr id="32" name="内容占位符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5"/>
          <a:stretch/>
        </p:blipFill>
        <p:spPr>
          <a:xfrm>
            <a:off x="6464550" y="3565544"/>
            <a:ext cx="1911621" cy="2333839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6475072" y="5991671"/>
            <a:ext cx="1914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Vacuum pumping and leak check</a:t>
            </a:r>
            <a:endParaRPr lang="zh-CN" altLang="en-US" sz="1400" dirty="0"/>
          </a:p>
        </p:txBody>
      </p:sp>
      <p:pic>
        <p:nvPicPr>
          <p:cNvPr id="2" name="内容占位符 8">
            <a:extLst>
              <a:ext uri="{FF2B5EF4-FFF2-40B4-BE49-F238E27FC236}">
                <a16:creationId xmlns:a16="http://schemas.microsoft.com/office/drawing/2014/main" id="{3058C211-4F41-471E-973A-38B92BB465C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0643" y="3567567"/>
            <a:ext cx="3203989" cy="23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437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7488" y="1124744"/>
            <a:ext cx="9397704" cy="518457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 power test system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27849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271464" y="116632"/>
            <a:ext cx="10920536" cy="663575"/>
          </a:xfrm>
        </p:spPr>
        <p:txBody>
          <a:bodyPr/>
          <a:lstStyle/>
          <a:p>
            <a:r>
              <a:rPr lang="en-US" altLang="zh-CN" sz="3200" dirty="0"/>
              <a:t>High power test stand of the FPC for HEPS-TF</a:t>
            </a:r>
            <a:endParaRPr lang="zh-CN" altLang="en-US" sz="32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1384" y="1340768"/>
            <a:ext cx="5409816" cy="48037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12201" r="6349"/>
          <a:stretch/>
        </p:blipFill>
        <p:spPr>
          <a:xfrm>
            <a:off x="6528048" y="1794803"/>
            <a:ext cx="5120640" cy="38957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文本框 5"/>
          <p:cNvSpPr txBox="1"/>
          <p:nvPr/>
        </p:nvSpPr>
        <p:spPr>
          <a:xfrm>
            <a:off x="6924092" y="5732323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LLRF control</a:t>
            </a:r>
            <a:endParaRPr lang="zh-CN" altLang="en-US" sz="20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8400256" y="5102246"/>
            <a:ext cx="0" cy="6924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0704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35360" y="1124744"/>
            <a:ext cx="11580408" cy="4968552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Test bench: A device used for connecting two couplers under test;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Design criteria: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Good impedance matching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Easy assembly with couplers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Compact structure</a:t>
            </a:r>
          </a:p>
          <a:p>
            <a:pPr marL="502920" lvl="1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 For high average power test, reasonable temperature rise</a:t>
            </a:r>
          </a:p>
          <a:p>
            <a:pPr lvl="2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Add cooling </a:t>
            </a:r>
          </a:p>
          <a:p>
            <a:pPr lvl="2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Copper plating of the inner surface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Types: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Waveguide box or elliptical cavity:  frequency≥500MHz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Low beta cavity: lower frequency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 power test bench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27700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56735" y="103463"/>
            <a:ext cx="10298717" cy="663575"/>
          </a:xfrm>
        </p:spPr>
        <p:txBody>
          <a:bodyPr/>
          <a:lstStyle/>
          <a:p>
            <a:r>
              <a:rPr lang="en-US" altLang="zh-CN" sz="4000" dirty="0"/>
              <a:t>Typical test benches for FPC</a:t>
            </a:r>
            <a:endParaRPr lang="zh-CN" altLang="en-US" sz="4000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87" y="946254"/>
            <a:ext cx="1828439" cy="2428245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840" y="721189"/>
            <a:ext cx="2429637" cy="34149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0987" y="348937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/>
              <a:t>LHC 400MHz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2980890" y="3487839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/>
              <a:t>HL-LHC crab 400MHz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0236567" y="6078887"/>
            <a:ext cx="1599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/>
              <a:t>XFEL 1.3GHz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7753215" y="6078887"/>
            <a:ext cx="199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/>
              <a:t>KEK ERL 1.3GHz</a:t>
            </a:r>
            <a:endParaRPr lang="zh-CN" altLang="en-US" dirty="0"/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 rotWithShape="1">
          <a:blip r:embed="rId5"/>
          <a:srcRect l="15734" r="5004"/>
          <a:stretch/>
        </p:blipFill>
        <p:spPr>
          <a:xfrm>
            <a:off x="6334826" y="1197638"/>
            <a:ext cx="1802165" cy="22739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矩形 13"/>
          <p:cNvSpPr/>
          <p:nvPr/>
        </p:nvSpPr>
        <p:spPr>
          <a:xfrm>
            <a:off x="6338527" y="3508127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/>
              <a:t>ESS 352MHz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9117150" y="3487839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/>
              <a:t>HEPS-TF 166MHz</a:t>
            </a:r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8540550" y="1210498"/>
            <a:ext cx="3248643" cy="2277341"/>
            <a:chOff x="8349056" y="1213870"/>
            <a:chExt cx="3248643" cy="2277341"/>
          </a:xfrm>
          <a:effectLst/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42" t="24800" r="29169" b="12201"/>
            <a:stretch/>
          </p:blipFill>
          <p:spPr>
            <a:xfrm>
              <a:off x="9732773" y="1219481"/>
              <a:ext cx="1864926" cy="2271730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pic>
          <p:nvPicPr>
            <p:cNvPr id="17" name="内容占位符 4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3" t="3875" r="9348" b="7464"/>
            <a:stretch/>
          </p:blipFill>
          <p:spPr>
            <a:xfrm>
              <a:off x="8349056" y="1213870"/>
              <a:ext cx="1383718" cy="227397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9" name="图片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3" y="4272640"/>
            <a:ext cx="2376418" cy="173320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/>
          <p:cNvSpPr/>
          <p:nvPr/>
        </p:nvSpPr>
        <p:spPr>
          <a:xfrm>
            <a:off x="610753" y="607888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/>
              <a:t>CADS 162.5MHz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5536070" y="6067320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/>
              <a:t>BEPCII 500MHz</a:t>
            </a:r>
            <a:endParaRPr lang="zh-CN" altLang="en-US" dirty="0"/>
          </a:p>
        </p:txBody>
      </p:sp>
      <p:pic>
        <p:nvPicPr>
          <p:cNvPr id="23" name="Picture 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4912" y="3996612"/>
            <a:ext cx="1506928" cy="2009237"/>
          </a:xfrm>
          <a:prstGeom prst="rect">
            <a:avLst/>
          </a:prstGeom>
          <a:noFill/>
        </p:spPr>
      </p:pic>
      <p:pic>
        <p:nvPicPr>
          <p:cNvPr id="24" name="内容占位符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73" y="3989117"/>
            <a:ext cx="1512549" cy="2016732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53964" r="4523" b="1067"/>
          <a:stretch/>
        </p:blipFill>
        <p:spPr bwMode="auto">
          <a:xfrm>
            <a:off x="7536160" y="3989117"/>
            <a:ext cx="2487303" cy="201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0"/>
          <a:stretch/>
        </p:blipFill>
        <p:spPr bwMode="auto">
          <a:xfrm>
            <a:off x="3047640" y="4247148"/>
            <a:ext cx="2391226" cy="1758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矩形 28"/>
          <p:cNvSpPr/>
          <p:nvPr/>
        </p:nvSpPr>
        <p:spPr>
          <a:xfrm>
            <a:off x="3093414" y="6067320"/>
            <a:ext cx="2266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/>
              <a:t>Cornell ERL 1.3GHz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00421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7">
            <a:extLst>
              <a:ext uri="{FF2B5EF4-FFF2-40B4-BE49-F238E27FC236}">
                <a16:creationId xmlns:a16="http://schemas.microsoft.com/office/drawing/2014/main" id="{01734DBC-6FA4-98D5-0775-84B689451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329" y="1196752"/>
            <a:ext cx="3653671" cy="4859062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sz="half" idx="1"/>
          </p:nvPr>
        </p:nvSpPr>
        <p:spPr>
          <a:xfrm>
            <a:off x="191344" y="1096049"/>
            <a:ext cx="4655840" cy="5040560"/>
          </a:xfrm>
        </p:spPr>
        <p:txBody>
          <a:bodyPr>
            <a:noAutofit/>
          </a:bodyPr>
          <a:lstStyle/>
          <a:p>
            <a:r>
              <a:rPr lang="en-US" altLang="zh-CN" sz="25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Controlled</a:t>
            </a:r>
            <a:r>
              <a:rPr lang="en-US" altLang="zh-CN" sz="25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desorption of absorbed gasses by accelerated ions and electrons</a:t>
            </a:r>
          </a:p>
          <a:p>
            <a:r>
              <a:rPr lang="en-US" altLang="zh-CN" sz="25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Compromise between conditioning speed and risk</a:t>
            </a:r>
          </a:p>
          <a:p>
            <a:r>
              <a:rPr lang="en-US" altLang="zh-CN" sz="25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Started with low DF, low power level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414264" y="116632"/>
            <a:ext cx="10515600" cy="663575"/>
          </a:xfrm>
        </p:spPr>
        <p:txBody>
          <a:bodyPr/>
          <a:lstStyle/>
          <a:p>
            <a:r>
              <a:rPr lang="en-US" altLang="zh-CN" dirty="0">
                <a:latin typeface="Arial Black" panose="020B0A04020102020204" pitchFamily="34" charset="0"/>
              </a:rPr>
              <a:t>RF conditioning procedure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  <p:pic>
        <p:nvPicPr>
          <p:cNvPr id="7" name="内容占位符 11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48472" y="1096049"/>
            <a:ext cx="4655840" cy="486679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444FC7E-2F6D-716A-DF53-083831299E32}"/>
              </a:ext>
            </a:extLst>
          </p:cNvPr>
          <p:cNvSpPr/>
          <p:nvPr/>
        </p:nvSpPr>
        <p:spPr>
          <a:xfrm>
            <a:off x="5932593" y="6084004"/>
            <a:ext cx="1287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/>
              <a:t>Test flow-1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ACB968F-F42E-EBB7-D42B-0C18A2EF4151}"/>
              </a:ext>
            </a:extLst>
          </p:cNvPr>
          <p:cNvSpPr/>
          <p:nvPr/>
        </p:nvSpPr>
        <p:spPr>
          <a:xfrm>
            <a:off x="9408368" y="6084004"/>
            <a:ext cx="1287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/>
              <a:t>Test flow-2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60687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0217" t="23106" r="19130" b="10145"/>
          <a:stretch/>
        </p:blipFill>
        <p:spPr>
          <a:xfrm>
            <a:off x="186924" y="1052736"/>
            <a:ext cx="8375084" cy="518457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CN" dirty="0">
                <a:latin typeface="Arial Black" panose="020B0A04020102020204" pitchFamily="34" charset="0"/>
              </a:rPr>
              <a:t>Diagnostics and interlocks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9376" y="5589240"/>
            <a:ext cx="2454518" cy="400110"/>
          </a:xfrm>
          <a:prstGeom prst="rect">
            <a:avLst/>
          </a:prstGeom>
          <a:noFill/>
          <a:ln>
            <a:solidFill>
              <a:srgbClr val="005E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Curtesy of </a:t>
            </a:r>
            <a:r>
              <a:rPr lang="en-US" altLang="zh-CN" sz="20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E.Kako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77908" y="1196752"/>
            <a:ext cx="36140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Vacuum pressure;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Temperatures;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Arc discharging;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Cooling water flow &amp; pressure;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Multipacting</a:t>
            </a:r>
            <a:r>
              <a:rPr lang="en-US" altLang="zh-CN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 induced electrons;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243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63352" y="1084956"/>
            <a:ext cx="2736304" cy="2920108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3464356" y="1084956"/>
            <a:ext cx="4648483" cy="341456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SRF Cavity package</a:t>
            </a: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62" y="1176752"/>
            <a:ext cx="4395299" cy="321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8" descr="未命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006" y="4260530"/>
            <a:ext cx="2108438" cy="1855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6" descr="DCP_29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915" y="1103124"/>
            <a:ext cx="2822548" cy="18816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内容占位符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6" t="4961" r="21165"/>
          <a:stretch/>
        </p:blipFill>
        <p:spPr>
          <a:xfrm>
            <a:off x="1539427" y="1145999"/>
            <a:ext cx="1119999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8" y="1152324"/>
            <a:ext cx="838752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IMAGE_06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b="7289"/>
          <a:stretch/>
        </p:blipFill>
        <p:spPr bwMode="auto">
          <a:xfrm>
            <a:off x="4391419" y="4629245"/>
            <a:ext cx="1374519" cy="155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2664444" y="1484784"/>
            <a:ext cx="2351435" cy="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83581" y="3604954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Powr</a:t>
            </a:r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coupler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317118" y="3011269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Niobium cavity 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5382" y="6047844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Cryostat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19359" y="611185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HOM damper (Absorber)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V="1">
            <a:off x="2708522" y="3428999"/>
            <a:ext cx="2114673" cy="1386553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H="1">
            <a:off x="5546441" y="1176752"/>
            <a:ext cx="3371299" cy="1562882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0" name="内容占位符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t="20907" r="15050" b="3894"/>
          <a:stretch/>
        </p:blipFill>
        <p:spPr>
          <a:xfrm>
            <a:off x="9384100" y="3775570"/>
            <a:ext cx="1874176" cy="2209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Line 11"/>
          <p:cNvSpPr>
            <a:spLocks noChangeShapeType="1"/>
          </p:cNvSpPr>
          <p:nvPr/>
        </p:nvSpPr>
        <p:spPr bwMode="auto">
          <a:xfrm flipH="1" flipV="1">
            <a:off x="6528047" y="2492896"/>
            <a:ext cx="2806957" cy="1767633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V="1">
            <a:off x="6094455" y="2984296"/>
            <a:ext cx="577609" cy="1588854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H="1" flipV="1">
            <a:off x="4576559" y="2984299"/>
            <a:ext cx="1468800" cy="1588851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9295907" y="5981218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Frequency tuner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 b="11150"/>
          <a:stretch/>
        </p:blipFill>
        <p:spPr>
          <a:xfrm>
            <a:off x="5979068" y="4634095"/>
            <a:ext cx="1687360" cy="154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098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343472" y="116632"/>
            <a:ext cx="10515600" cy="663575"/>
          </a:xfrm>
        </p:spPr>
        <p:txBody>
          <a:bodyPr/>
          <a:lstStyle/>
          <a:p>
            <a:r>
              <a:rPr lang="en-US" altLang="zh-CN" dirty="0">
                <a:latin typeface="Arial Black" panose="020B0A04020102020204" pitchFamily="34" charset="0"/>
              </a:rPr>
              <a:t>Conditioning results analysis</a:t>
            </a:r>
            <a:endParaRPr lang="zh-CN" altLang="en-US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6304588"/>
              </p:ext>
            </p:extLst>
          </p:nvPr>
        </p:nvGraphicFramePr>
        <p:xfrm>
          <a:off x="763297" y="1179164"/>
          <a:ext cx="4900656" cy="2164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图表" r:id="rId3" imgW="6753149" imgH="2657551" progId="Excel.Chart.8">
                  <p:embed/>
                </p:oleObj>
              </mc:Choice>
              <mc:Fallback>
                <p:oleObj name="图表" r:id="rId3" imgW="6753149" imgH="26575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297" y="1179164"/>
                        <a:ext cx="4900656" cy="2164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 descr="C:\Users\bingf\AppData\Local\Temp\WeChat Files\2ebae8d10922650ad15c27e9079fd2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6" y="3910980"/>
            <a:ext cx="4867616" cy="21729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8" name="图片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933056"/>
            <a:ext cx="4593977" cy="2150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内容占位符 9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5" y="1204440"/>
            <a:ext cx="4593977" cy="2139150"/>
          </a:xfrm>
        </p:spPr>
      </p:pic>
    </p:spTree>
    <p:extLst>
      <p:ext uri="{BB962C8B-B14F-4D97-AF65-F5344CB8AC3E}">
        <p14:creationId xmlns:p14="http://schemas.microsoft.com/office/powerpoint/2010/main" val="15742540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1329893"/>
            <a:ext cx="10056440" cy="1912071"/>
          </a:xfrm>
        </p:spPr>
        <p:txBody>
          <a:bodyPr/>
          <a:lstStyle/>
          <a:p>
            <a:r>
              <a:rPr lang="en-US" altLang="zh-CN" dirty="0"/>
              <a:t>Recent advances on FPCs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F14E9D-DA27-4338-BDB8-DE66A9D24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7445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92D9C3C-9167-E9FC-3856-A92BC07FA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6" y="1052736"/>
            <a:ext cx="11305256" cy="309634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coating free ceramic: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Y.Yamamoto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(KEK)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https://accelconf.web.cern.ch/srf2019/papers/mop077.pdf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https://accelconf.web.cern.ch/ipac2018/papers/wepml053.pdf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https://accelconf.web.cern.ch/srf2021/papers/thpfdv008.pdf</a:t>
            </a: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ceramic: 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Wencan.Xu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(BNL)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https://inspirehep.net/files/e4701901036f0bc9e9b181ee03e414c2</a:t>
            </a: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https://accelconf.web.cern.ch/srf2021/papers/weptev002.pdf</a:t>
            </a: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2EF53E5-678B-948D-0833-7FEF2906C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78917"/>
            <a:ext cx="10298717" cy="663575"/>
          </a:xfrm>
        </p:spPr>
        <p:txBody>
          <a:bodyPr/>
          <a:lstStyle/>
          <a:p>
            <a:r>
              <a:rPr lang="en-US" altLang="zh-CN" dirty="0"/>
              <a:t>Creative ceramic materials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14D51DE-4AF6-50A6-A70F-17895916D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6860" y="3789040"/>
            <a:ext cx="5615722" cy="24482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568E26-C64A-436C-6203-E0E7AA19F5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7530" y="3789040"/>
            <a:ext cx="3359330" cy="266429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F99BFCA-AD59-0DD0-6F72-D955C1D511D7}"/>
              </a:ext>
            </a:extLst>
          </p:cNvPr>
          <p:cNvSpPr txBox="1"/>
          <p:nvPr/>
        </p:nvSpPr>
        <p:spPr>
          <a:xfrm>
            <a:off x="94340" y="4646563"/>
            <a:ext cx="30931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Summary of secondary electron emission coefficient for ceramic samples without 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lang="en-US" altLang="zh-CN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coatings.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B8ECCF94-C867-122D-3F4E-D93637F17BF6}"/>
              </a:ext>
            </a:extLst>
          </p:cNvPr>
          <p:cNvSpPr/>
          <p:nvPr/>
        </p:nvSpPr>
        <p:spPr>
          <a:xfrm>
            <a:off x="7608168" y="1236101"/>
            <a:ext cx="576064" cy="216024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66CB944-7449-45F7-9316-856B6B59E52E}"/>
              </a:ext>
            </a:extLst>
          </p:cNvPr>
          <p:cNvSpPr txBox="1"/>
          <p:nvPr/>
        </p:nvSpPr>
        <p:spPr>
          <a:xfrm>
            <a:off x="8249900" y="1052736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Saving cost</a:t>
            </a:r>
            <a:endParaRPr lang="zh-CN" altLang="en-US" sz="28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F3617185-E6E8-E971-D77C-DFBD0FAEC404}"/>
              </a:ext>
            </a:extLst>
          </p:cNvPr>
          <p:cNvSpPr/>
          <p:nvPr/>
        </p:nvSpPr>
        <p:spPr>
          <a:xfrm>
            <a:off x="5668189" y="2789499"/>
            <a:ext cx="576064" cy="216024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7377B09-4CB3-F76A-11CB-4F1EA091EACA}"/>
              </a:ext>
            </a:extLst>
          </p:cNvPr>
          <p:cNvSpPr txBox="1"/>
          <p:nvPr/>
        </p:nvSpPr>
        <p:spPr>
          <a:xfrm>
            <a:off x="6320581" y="2600908"/>
            <a:ext cx="3727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Higher average power</a:t>
            </a:r>
            <a:endParaRPr lang="zh-CN" altLang="en-US" sz="28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2423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84E1D-243F-7E12-4B59-3CC9A6027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ED0110F-3046-03AD-A2B7-D695C45F9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6" y="980728"/>
            <a:ext cx="12185104" cy="28083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Coaxial Energetic Deposition (CED) from a cathodic arc plasma to grow copper films directly on stainless steel coupler parts with no Ni layer and no electrochemistry:</a:t>
            </a: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Irfan(AASC)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https://accelconf.web.cern.ch/SRF2015/papers/thpb083.pdf</a:t>
            </a:r>
          </a:p>
          <a:p>
            <a:pPr>
              <a:spcBef>
                <a:spcPts val="0"/>
              </a:spcBef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Printing machining: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Eric.Montesinos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(CERN)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https://inspirehep.net/files/e4701901036f0bc9e9b181ee03e414c2</a:t>
            </a: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1DFFDD5-BD6E-C533-A3E1-766FF77E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78917"/>
            <a:ext cx="10298717" cy="663575"/>
          </a:xfrm>
        </p:spPr>
        <p:txBody>
          <a:bodyPr/>
          <a:lstStyle/>
          <a:p>
            <a:r>
              <a:rPr lang="en-US" altLang="zh-CN" dirty="0"/>
              <a:t>Creative fabrication technologies</a:t>
            </a:r>
            <a:endParaRPr lang="zh-CN" altLang="en-US" dirty="0"/>
          </a:p>
        </p:txBody>
      </p:sp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15DF31A4-4047-C34E-0C49-AE421C4A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224" t="25387" r="19510" b="20331"/>
          <a:stretch/>
        </p:blipFill>
        <p:spPr>
          <a:xfrm>
            <a:off x="335360" y="3878694"/>
            <a:ext cx="4794768" cy="22775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AFAE898-0A11-2F02-EC06-99D37A18D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960" y="3616629"/>
            <a:ext cx="5303912" cy="279033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3A7EA92-EF12-9EAF-665A-BA67B1F7FCF9}"/>
              </a:ext>
            </a:extLst>
          </p:cNvPr>
          <p:cNvSpPr txBox="1"/>
          <p:nvPr/>
        </p:nvSpPr>
        <p:spPr>
          <a:xfrm>
            <a:off x="1544612" y="6081167"/>
            <a:ext cx="2376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CED copper plating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93192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E4753B0-1C48-FD19-4EA3-C8AD1A83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79375"/>
            <a:ext cx="10298717" cy="663575"/>
          </a:xfrm>
        </p:spPr>
        <p:txBody>
          <a:bodyPr/>
          <a:lstStyle/>
          <a:p>
            <a:r>
              <a:rPr lang="en-US" altLang="zh-CN" dirty="0"/>
              <a:t>New coupling adjusting method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3E4C4A1-4925-3E96-0556-4BE8480B0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519" y="1484784"/>
            <a:ext cx="4823446" cy="1872208"/>
          </a:xfrm>
          <a:prstGeom prst="rect">
            <a:avLst/>
          </a:prstGeom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54E1DFAA-4202-949C-D8E7-483E13556736}"/>
              </a:ext>
            </a:extLst>
          </p:cNvPr>
          <p:cNvSpPr txBox="1">
            <a:spLocks/>
          </p:cNvSpPr>
          <p:nvPr/>
        </p:nvSpPr>
        <p:spPr>
          <a:xfrm>
            <a:off x="17806" y="980728"/>
            <a:ext cx="12185104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waveguide tuner instead of varying FPC’s position or insertion depth</a:t>
            </a:r>
          </a:p>
          <a:p>
            <a:pPr lvl="1" fontAlgn="auto">
              <a:spcBef>
                <a:spcPts val="0"/>
              </a:spcBef>
              <a:buFontTx/>
              <a:buChar char="-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BNL: EIC 591MHz FPC</a:t>
            </a:r>
          </a:p>
          <a:p>
            <a:pPr lvl="1" fontAlgn="auto">
              <a:spcBef>
                <a:spcPts val="0"/>
              </a:spcBef>
              <a:buFontTx/>
              <a:buChar char="-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CERN: FCC 400MHz FPC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48B3C9AE-905B-40D9-99E3-B70C6D199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8396904" y="3460012"/>
            <a:ext cx="2308677" cy="29667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6C10671-8081-B0E1-6FC5-42F69719D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35" y="2534153"/>
            <a:ext cx="7748738" cy="334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870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E4841-D92C-9175-799B-2A5208F26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21CF5CF-EDD5-B449-AF56-AC8D5AA28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116632"/>
            <a:ext cx="10945216" cy="663575"/>
          </a:xfrm>
        </p:spPr>
        <p:txBody>
          <a:bodyPr/>
          <a:lstStyle/>
          <a:p>
            <a:r>
              <a:rPr lang="en-US" altLang="zh-CN" sz="3600" dirty="0"/>
              <a:t>State-of-the-art of the high performance</a:t>
            </a:r>
            <a:endParaRPr lang="zh-CN" altLang="en-US" sz="3600" dirty="0"/>
          </a:p>
        </p:txBody>
      </p:sp>
      <p:sp>
        <p:nvSpPr>
          <p:cNvPr id="7" name="内容占位符 1">
            <a:extLst>
              <a:ext uri="{FF2B5EF4-FFF2-40B4-BE49-F238E27FC236}">
                <a16:creationId xmlns:a16="http://schemas.microsoft.com/office/drawing/2014/main" id="{B7A56F04-E922-E09B-AA7C-DDE0CB83D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6" y="980728"/>
            <a:ext cx="12185104" cy="24482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Megawatt-Level Continuous-Wave type FPC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BNL: EIC 591MHz FPC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CERN: FCC 400MHz FPC</a:t>
            </a:r>
          </a:p>
          <a:p>
            <a:pPr>
              <a:spcBef>
                <a:spcPts val="0"/>
              </a:spcBef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cryogenic heat load FPC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https://accelconf.web.cern.ch/srf2023/papers/mopmb094.pdf</a:t>
            </a: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C94B0827-4F18-07FD-CD76-A007B736971F}"/>
              </a:ext>
            </a:extLst>
          </p:cNvPr>
          <p:cNvSpPr/>
          <p:nvPr/>
        </p:nvSpPr>
        <p:spPr>
          <a:xfrm>
            <a:off x="7464152" y="1148463"/>
            <a:ext cx="576064" cy="216024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FA94ED8-D64D-7411-7F7D-4E4FB1ED1EF9}"/>
              </a:ext>
            </a:extLst>
          </p:cNvPr>
          <p:cNvSpPr txBox="1"/>
          <p:nvPr/>
        </p:nvSpPr>
        <p:spPr>
          <a:xfrm>
            <a:off x="8182763" y="1025642"/>
            <a:ext cx="387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High intensity, high energy </a:t>
            </a:r>
            <a:endParaRPr lang="zh-CN" altLang="en-US" sz="24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70ED768-0E0B-0455-E278-EDE1B67B9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070" y="3356992"/>
            <a:ext cx="5505755" cy="2909920"/>
          </a:xfrm>
          <a:prstGeom prst="rect">
            <a:avLst/>
          </a:prstGeo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D9C50757-6ADD-065B-32F0-2AE9ED8F6E6C}"/>
              </a:ext>
            </a:extLst>
          </p:cNvPr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3055966"/>
            <a:ext cx="6039770" cy="339737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0100ED8-9E6F-3C9B-9FEB-6338D773977C}"/>
              </a:ext>
            </a:extLst>
          </p:cNvPr>
          <p:cNvSpPr txBox="1"/>
          <p:nvPr/>
        </p:nvSpPr>
        <p:spPr>
          <a:xfrm>
            <a:off x="3359696" y="3190707"/>
            <a:ext cx="2614818" cy="338554"/>
          </a:xfrm>
          <a:prstGeom prst="rect">
            <a:avLst/>
          </a:prstGeom>
          <a:noFill/>
          <a:ln>
            <a:solidFill>
              <a:srgbClr val="005E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Curtesy of </a:t>
            </a:r>
            <a:r>
              <a:rPr lang="en-US" altLang="zh-CN" sz="1600" dirty="0" err="1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E.Emontesinos</a:t>
            </a:r>
            <a:r>
              <a:rPr lang="en-US" altLang="zh-CN" sz="16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.</a:t>
            </a:r>
            <a:endParaRPr lang="zh-CN" altLang="en-US" sz="16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07F5FF19-40F9-5323-9384-1707A796F371}"/>
              </a:ext>
            </a:extLst>
          </p:cNvPr>
          <p:cNvSpPr/>
          <p:nvPr/>
        </p:nvSpPr>
        <p:spPr>
          <a:xfrm>
            <a:off x="5159896" y="2306823"/>
            <a:ext cx="576064" cy="216024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1F946CF-515D-1B1B-7C60-75DD4B98A78D}"/>
              </a:ext>
            </a:extLst>
          </p:cNvPr>
          <p:cNvSpPr txBox="1"/>
          <p:nvPr/>
        </p:nvSpPr>
        <p:spPr>
          <a:xfrm>
            <a:off x="5878507" y="2184002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Conduction-cooled SRF cavity</a:t>
            </a:r>
            <a:endParaRPr lang="zh-CN" altLang="en-US" sz="24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390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CBCB7-8775-C004-54B1-28657EFDC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3B75BAD-053A-BDC0-A080-A1C9DD062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329893"/>
            <a:ext cx="10056440" cy="1912071"/>
          </a:xfrm>
        </p:spPr>
        <p:txBody>
          <a:bodyPr/>
          <a:lstStyle/>
          <a:p>
            <a:r>
              <a:rPr lang="en-US" altLang="zh-CN" dirty="0"/>
              <a:t>FPCs development at IHEP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AC3761-AB0B-6CBF-23A4-C31D32FFC2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598444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605" y="2051459"/>
            <a:ext cx="1080000" cy="2377314"/>
          </a:xfrm>
        </p:spPr>
      </p:pic>
      <p:pic>
        <p:nvPicPr>
          <p:cNvPr id="12" name="内容占位符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935" y="2040858"/>
            <a:ext cx="1119110" cy="235953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09913" y="2040858"/>
            <a:ext cx="1262288" cy="2387915"/>
            <a:chOff x="2639763" y="2040858"/>
            <a:chExt cx="1262288" cy="2387915"/>
          </a:xfrm>
        </p:grpSpPr>
        <p:pic>
          <p:nvPicPr>
            <p:cNvPr id="16" name="内容占位符 1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2051" y="3543362"/>
              <a:ext cx="1260000" cy="885411"/>
            </a:xfrm>
            <a:prstGeom prst="rect">
              <a:avLst/>
            </a:prstGeom>
          </p:spPr>
        </p:pic>
        <p:pic>
          <p:nvPicPr>
            <p:cNvPr id="19" name="内容占位符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763" y="2040858"/>
              <a:ext cx="1260000" cy="645000"/>
            </a:xfrm>
            <a:prstGeom prst="rect">
              <a:avLst/>
            </a:prstGeom>
          </p:spPr>
        </p:pic>
        <p:pic>
          <p:nvPicPr>
            <p:cNvPr id="20" name="内容占位符 16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0420" y="2651978"/>
              <a:ext cx="1260000" cy="885122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4033037" y="2059115"/>
            <a:ext cx="1274637" cy="2376911"/>
            <a:chOff x="5396968" y="2069237"/>
            <a:chExt cx="1274637" cy="2376911"/>
          </a:xfrm>
        </p:grpSpPr>
        <p:pic>
          <p:nvPicPr>
            <p:cNvPr id="24" name="Picture 2" descr="IMG_20151114_013737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11605" y="2069237"/>
              <a:ext cx="1260000" cy="65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内容占位符 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6968" y="3613105"/>
              <a:ext cx="1260000" cy="833043"/>
            </a:xfrm>
            <a:prstGeom prst="rect">
              <a:avLst/>
            </a:prstGeom>
          </p:spPr>
        </p:pic>
        <p:pic>
          <p:nvPicPr>
            <p:cNvPr id="32" name="内容占位符 19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1501" y="2797561"/>
              <a:ext cx="1260000" cy="758785"/>
            </a:xfrm>
            <a:prstGeom prst="rect">
              <a:avLst/>
            </a:prstGeom>
          </p:spPr>
        </p:pic>
      </p:grp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1457" y="2083500"/>
            <a:ext cx="1198536" cy="2357119"/>
          </a:xfrm>
          <a:prstGeom prst="rect">
            <a:avLst/>
          </a:prstGeom>
        </p:spPr>
      </p:pic>
      <p:pic>
        <p:nvPicPr>
          <p:cNvPr id="51" name="内容占位符 2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0503" y="2083370"/>
            <a:ext cx="1374208" cy="2330099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10341680" y="5745963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lt"/>
              </a:rPr>
              <a:t>2020~now</a:t>
            </a:r>
            <a:endParaRPr lang="zh-CN" altLang="en-US" b="1" dirty="0">
              <a:latin typeface="+mn-lt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57494" y="928078"/>
            <a:ext cx="172161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Tested: CW</a:t>
            </a:r>
            <a:r>
              <a:rPr lang="zh-CN" altLang="en-US" sz="1300" dirty="0">
                <a:latin typeface="+mn-lt"/>
                <a:ea typeface="黑体" panose="02010609060101010101" pitchFamily="49" charset="-122"/>
              </a:rPr>
              <a:t>，</a:t>
            </a: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420kW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Operate with beam stably over 8 years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1115930" y="4455516"/>
            <a:ext cx="1694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Tested at KEK</a:t>
            </a:r>
            <a:r>
              <a:rPr lang="zh-CN" altLang="en-US" sz="1300" dirty="0">
                <a:latin typeface="+mn-lt"/>
                <a:ea typeface="黑体" panose="02010609060101010101" pitchFamily="49" charset="-122"/>
              </a:rPr>
              <a:t>：</a:t>
            </a: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1MW,1.5ms,5Hz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2485279" y="980728"/>
            <a:ext cx="179362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Operate stably during the beam commission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Tested power: CW,100kW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4006423" y="1384826"/>
            <a:ext cx="275063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 sz="1300" dirty="0">
                <a:latin typeface="+mn-lt"/>
              </a:rPr>
              <a:t>Operate stably during the beam commission </a:t>
            </a:r>
          </a:p>
          <a:p>
            <a:r>
              <a:rPr lang="en-US" altLang="zh-CN" sz="1300" dirty="0">
                <a:latin typeface="+mn-lt"/>
              </a:rPr>
              <a:t>Tested power: CW,25kW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4963210" y="4468121"/>
            <a:ext cx="22645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Tested power</a:t>
            </a:r>
            <a:r>
              <a:rPr lang="zh-CN" altLang="en-US" sz="1300" dirty="0">
                <a:latin typeface="+mn-lt"/>
                <a:ea typeface="黑体" panose="02010609060101010101" pitchFamily="49" charset="-122"/>
              </a:rPr>
              <a:t>：</a:t>
            </a: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CW,150kW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Clean assembly with cavity is available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6731383" y="4420408"/>
            <a:ext cx="16750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Double-window, adjustable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Tested power</a:t>
            </a:r>
            <a:r>
              <a:rPr lang="zh-CN" altLang="en-US" sz="1300" dirty="0">
                <a:latin typeface="+mn-lt"/>
                <a:ea typeface="黑体" panose="02010609060101010101" pitchFamily="49" charset="-122"/>
              </a:rPr>
              <a:t>：</a:t>
            </a: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CW,70kW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8603632" y="574157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lt"/>
              </a:rPr>
              <a:t>2019</a:t>
            </a:r>
            <a:endParaRPr lang="zh-CN" altLang="en-US" b="1" dirty="0">
              <a:latin typeface="+mn-lt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903202" y="5354468"/>
            <a:ext cx="1518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latin typeface="+mn-lt"/>
                <a:ea typeface="黑体" panose="02010609060101010101" pitchFamily="49" charset="-122"/>
              </a:rPr>
              <a:t>1300MHz Elliptical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448881" y="57393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+mn-lt"/>
              </a:rPr>
              <a:t>2006</a:t>
            </a:r>
            <a:endParaRPr lang="zh-CN" alt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37339" y="5358059"/>
            <a:ext cx="13195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latin typeface="+mn-lt"/>
                <a:ea typeface="黑体" panose="02010609060101010101" pitchFamily="49" charset="-122"/>
              </a:rPr>
              <a:t>500MHz-BEPCII</a:t>
            </a:r>
          </a:p>
        </p:txBody>
      </p:sp>
      <p:sp>
        <p:nvSpPr>
          <p:cNvPr id="72" name="矩形 71"/>
          <p:cNvSpPr/>
          <p:nvPr/>
        </p:nvSpPr>
        <p:spPr>
          <a:xfrm>
            <a:off x="1329693" y="5358059"/>
            <a:ext cx="11400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latin typeface="+mn-lt"/>
                <a:ea typeface="黑体" panose="02010609060101010101" pitchFamily="49" charset="-122"/>
              </a:rPr>
              <a:t>1300MHz-ILC</a:t>
            </a:r>
            <a:endParaRPr lang="en-US" altLang="zh-CN" sz="14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669974" y="57393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lt"/>
              </a:rPr>
              <a:t>2010</a:t>
            </a:r>
            <a:endParaRPr lang="zh-CN" altLang="en-US" b="1" dirty="0">
              <a:latin typeface="+mn-lt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2935625" y="57393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lt"/>
              </a:rPr>
              <a:t>2012</a:t>
            </a:r>
            <a:endParaRPr lang="zh-CN" altLang="en-US" b="1" dirty="0">
              <a:latin typeface="+mn-lt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2418851" y="5358059"/>
            <a:ext cx="15584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latin typeface="+mn-lt"/>
                <a:ea typeface="黑体" panose="02010609060101010101" pitchFamily="49" charset="-122"/>
              </a:rPr>
              <a:t>162.5/325MHz-RFQ</a:t>
            </a:r>
            <a:endParaRPr lang="en-US" altLang="zh-CN" sz="14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4124363" y="5745963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lt"/>
              </a:rPr>
              <a:t>2014~15</a:t>
            </a:r>
            <a:endParaRPr lang="zh-CN" altLang="en-US" b="1" dirty="0">
              <a:latin typeface="+mn-lt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3985103" y="5172593"/>
            <a:ext cx="12682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latin typeface="+mn-lt"/>
                <a:ea typeface="黑体" panose="02010609060101010101" pitchFamily="49" charset="-122"/>
              </a:rPr>
              <a:t>325MHz-Spoke</a:t>
            </a:r>
            <a:endParaRPr lang="en-US" altLang="zh-CN" sz="14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3977649" y="5358059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latin typeface="+mn-lt"/>
                <a:ea typeface="黑体" panose="02010609060101010101" pitchFamily="49" charset="-122"/>
              </a:rPr>
              <a:t>162.5MHz-HWR</a:t>
            </a:r>
            <a:endParaRPr lang="en-US" altLang="zh-CN" sz="14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258721" y="5334982"/>
            <a:ext cx="1441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latin typeface="+mn-lt"/>
                <a:ea typeface="黑体" panose="02010609060101010101" pitchFamily="49" charset="-122"/>
              </a:rPr>
              <a:t>650MHz-Elliptical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5794737" y="57244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lt"/>
              </a:rPr>
              <a:t>2016</a:t>
            </a:r>
            <a:endParaRPr lang="zh-CN" altLang="en-US" b="1" dirty="0">
              <a:latin typeface="+mn-lt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7024541" y="5745963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lt"/>
              </a:rPr>
              <a:t>2017~18</a:t>
            </a:r>
            <a:endParaRPr lang="zh-CN" altLang="en-US" b="1" dirty="0">
              <a:latin typeface="+mn-lt"/>
            </a:endParaRPr>
          </a:p>
        </p:txBody>
      </p:sp>
      <p:sp>
        <p:nvSpPr>
          <p:cNvPr id="84" name="右箭头 83"/>
          <p:cNvSpPr/>
          <p:nvPr/>
        </p:nvSpPr>
        <p:spPr>
          <a:xfrm>
            <a:off x="104665" y="5549900"/>
            <a:ext cx="12036534" cy="30136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1524373" y="14262"/>
            <a:ext cx="5820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spc="-60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Development history</a:t>
            </a:r>
          </a:p>
        </p:txBody>
      </p:sp>
      <p:pic>
        <p:nvPicPr>
          <p:cNvPr id="88" name="内容占位符 31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6" y="5803701"/>
            <a:ext cx="521188" cy="654658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pic>
        <p:nvPicPr>
          <p:cNvPr id="52" name="内容占位符 6">
            <a:extLst>
              <a:ext uri="{FF2B5EF4-FFF2-40B4-BE49-F238E27FC236}">
                <a16:creationId xmlns:a16="http://schemas.microsoft.com/office/drawing/2014/main" id="{64A9A031-B880-4348-BF1B-E8B87973BC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05" y="2203859"/>
            <a:ext cx="1080000" cy="2377314"/>
          </a:xfrm>
        </p:spPr>
      </p:pic>
      <p:pic>
        <p:nvPicPr>
          <p:cNvPr id="58" name="内容占位符 6">
            <a:extLst>
              <a:ext uri="{FF2B5EF4-FFF2-40B4-BE49-F238E27FC236}">
                <a16:creationId xmlns:a16="http://schemas.microsoft.com/office/drawing/2014/main" id="{696279B9-9118-4F2F-A0F8-A882EC8738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968" y="2234852"/>
            <a:ext cx="1080000" cy="2377314"/>
          </a:xfrm>
        </p:spPr>
      </p:pic>
      <p:pic>
        <p:nvPicPr>
          <p:cNvPr id="62" name="Picture 2" descr="100_8673">
            <a:extLst>
              <a:ext uri="{FF2B5EF4-FFF2-40B4-BE49-F238E27FC236}">
                <a16:creationId xmlns:a16="http://schemas.microsoft.com/office/drawing/2014/main" id="{6C3DFC02-30AA-4431-9F7E-3276A14E121A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19" r="12064"/>
          <a:stretch/>
        </p:blipFill>
        <p:spPr bwMode="auto">
          <a:xfrm>
            <a:off x="72573" y="2042394"/>
            <a:ext cx="1251366" cy="23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6A4EBD46-4895-4D96-B7F7-37DBE9F9418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853" b="15361"/>
          <a:stretch/>
        </p:blipFill>
        <p:spPr>
          <a:xfrm>
            <a:off x="9865881" y="3239558"/>
            <a:ext cx="2058716" cy="1201061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5B0FB523-B027-4DC1-8F38-D85AAD1A359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7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5397" y="2109830"/>
            <a:ext cx="2059200" cy="1021077"/>
          </a:xfrm>
          <a:prstGeom prst="rect">
            <a:avLst/>
          </a:prstGeom>
        </p:spPr>
      </p:pic>
      <p:pic>
        <p:nvPicPr>
          <p:cNvPr id="92" name="内容占位符 25">
            <a:extLst>
              <a:ext uri="{FF2B5EF4-FFF2-40B4-BE49-F238E27FC236}">
                <a16:creationId xmlns:a16="http://schemas.microsoft.com/office/drawing/2014/main" id="{E3CCDA98-1498-4658-B22B-20F34FD225C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5456" y="2096763"/>
            <a:ext cx="1329680" cy="2303631"/>
          </a:xfrm>
          <a:prstGeom prst="rect">
            <a:avLst/>
          </a:prstGeom>
        </p:spPr>
      </p:pic>
      <p:sp>
        <p:nvSpPr>
          <p:cNvPr id="93" name="矩形 92">
            <a:extLst>
              <a:ext uri="{FF2B5EF4-FFF2-40B4-BE49-F238E27FC236}">
                <a16:creationId xmlns:a16="http://schemas.microsoft.com/office/drawing/2014/main" id="{30200F22-9497-4728-AC17-57CD4975F2FB}"/>
              </a:ext>
            </a:extLst>
          </p:cNvPr>
          <p:cNvSpPr/>
          <p:nvPr/>
        </p:nvSpPr>
        <p:spPr>
          <a:xfrm>
            <a:off x="8405664" y="5341393"/>
            <a:ext cx="1474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>
                <a:latin typeface="+mn-lt"/>
                <a:ea typeface="黑体" panose="02010609060101010101" pitchFamily="49" charset="-122"/>
              </a:rPr>
              <a:t>650MHz Elliptical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E98B23B7-1044-4868-BFB8-7BB4C39F0232}"/>
              </a:ext>
            </a:extLst>
          </p:cNvPr>
          <p:cNvSpPr txBox="1"/>
          <p:nvPr/>
        </p:nvSpPr>
        <p:spPr>
          <a:xfrm>
            <a:off x="8077443" y="1217278"/>
            <a:ext cx="17016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Tested power</a:t>
            </a:r>
            <a:r>
              <a:rPr lang="zh-CN" altLang="en-US" sz="1300" dirty="0">
                <a:latin typeface="+mn-lt"/>
                <a:ea typeface="黑体" panose="02010609060101010101" pitchFamily="49" charset="-122"/>
              </a:rPr>
              <a:t>：</a:t>
            </a: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CW,150kW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Adjustable, clean assembly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A2589FEC-C3A3-485C-9310-3FDA7EB717F2}"/>
              </a:ext>
            </a:extLst>
          </p:cNvPr>
          <p:cNvSpPr/>
          <p:nvPr/>
        </p:nvSpPr>
        <p:spPr>
          <a:xfrm>
            <a:off x="10147908" y="5131978"/>
            <a:ext cx="1821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>
                <a:latin typeface="+mn-lt"/>
                <a:ea typeface="黑体" panose="02010609060101010101" pitchFamily="49" charset="-122"/>
              </a:rPr>
              <a:t>HEPS 166MHz SCC</a:t>
            </a:r>
          </a:p>
          <a:p>
            <a:pPr algn="ctr"/>
            <a:r>
              <a:rPr lang="en-US" altLang="zh-CN" sz="1400" b="1" dirty="0">
                <a:ea typeface="黑体" panose="02010609060101010101" pitchFamily="49" charset="-122"/>
              </a:rPr>
              <a:t>Beta=1, QWR</a:t>
            </a:r>
            <a:endParaRPr lang="en-US" altLang="zh-CN" sz="14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899086F8-6EB7-4EE0-B364-442820596B73}"/>
              </a:ext>
            </a:extLst>
          </p:cNvPr>
          <p:cNvSpPr txBox="1"/>
          <p:nvPr/>
        </p:nvSpPr>
        <p:spPr>
          <a:xfrm>
            <a:off x="9933975" y="908572"/>
            <a:ext cx="199062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ea typeface="黑体" panose="02010609060101010101" pitchFamily="49" charset="-122"/>
              </a:rPr>
              <a:t>Coax, fixed, capacitive, single-window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ea typeface="黑体" panose="02010609060101010101" pitchFamily="49" charset="-122"/>
              </a:rPr>
              <a:t>C</a:t>
            </a: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lean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+mn-lt"/>
                <a:ea typeface="黑体" panose="02010609060101010101" pitchFamily="49" charset="-122"/>
              </a:rPr>
              <a:t>Attended </a:t>
            </a:r>
            <a:r>
              <a:rPr lang="en-US" altLang="zh-CN" sz="1300" dirty="0">
                <a:ea typeface="黑体" panose="02010609060101010101" pitchFamily="49" charset="-122"/>
              </a:rPr>
              <a:t>cavity HT</a:t>
            </a:r>
            <a:endParaRPr lang="en-US" altLang="zh-CN" sz="1300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DEA4F11-E779-4823-9006-35C08E401A10}"/>
              </a:ext>
            </a:extLst>
          </p:cNvPr>
          <p:cNvSpPr/>
          <p:nvPr/>
        </p:nvSpPr>
        <p:spPr>
          <a:xfrm>
            <a:off x="9489299" y="4513200"/>
            <a:ext cx="27027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 dirty="0">
                <a:ea typeface="黑体" panose="02010609060101010101" pitchFamily="49" charset="-122"/>
              </a:rPr>
              <a:t>Test: CW, TW 250kW, SW 100kW</a:t>
            </a:r>
          </a:p>
          <a:p>
            <a:r>
              <a:rPr lang="en-US" altLang="zh-CN" sz="1300" dirty="0">
                <a:ea typeface="黑体" panose="02010609060101010101" pitchFamily="49" charset="-122"/>
              </a:rPr>
              <a:t>Op: CW TW 200kW</a:t>
            </a:r>
          </a:p>
        </p:txBody>
      </p:sp>
    </p:spTree>
    <p:extLst>
      <p:ext uri="{BB962C8B-B14F-4D97-AF65-F5344CB8AC3E}">
        <p14:creationId xmlns:p14="http://schemas.microsoft.com/office/powerpoint/2010/main" val="19020871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468990" y="0"/>
            <a:ext cx="44698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spc="-60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Summary sheet</a:t>
            </a:r>
          </a:p>
        </p:txBody>
      </p:sp>
      <p:graphicFrame>
        <p:nvGraphicFramePr>
          <p:cNvPr id="8" name="内容占位符 3">
            <a:extLst>
              <a:ext uri="{FF2B5EF4-FFF2-40B4-BE49-F238E27FC236}">
                <a16:creationId xmlns:a16="http://schemas.microsoft.com/office/drawing/2014/main" id="{C7253AFD-DC62-4643-856B-E7B08E45F8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99975"/>
              </p:ext>
            </p:extLst>
          </p:nvPr>
        </p:nvGraphicFramePr>
        <p:xfrm>
          <a:off x="43907" y="1052736"/>
          <a:ext cx="12104186" cy="534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8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69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14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36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1315"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Project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Cavity type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Frequency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Coupler</a:t>
                      </a:r>
                      <a:r>
                        <a:rPr lang="en-US" altLang="zh-CN" sz="1500" baseline="0" dirty="0"/>
                        <a:t> type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Power 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Status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Time</a:t>
                      </a:r>
                      <a:endParaRPr lang="zh-CN" alt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2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BEPCII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Single-cell elliptical (SCC)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500 MHz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Coax, fixed, capacitive, single-window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Test: CW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420 kW (TW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&amp;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 SW)</a:t>
                      </a:r>
                    </a:p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Op: CW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150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kW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eam operation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2006-2012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ILC R&amp;D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9-cell elliptical (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SCC)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1300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MHz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Coax, fixed, capacitive, double-window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Test: 1MW,1.5ms,5Hz(avg:7.5kW)</a:t>
                      </a:r>
                    </a:p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Op: 300kW,1.5ms,5Hz(avg:2.25kW)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HPT and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Cavity integration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2010-2012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CADS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RFQ (NC)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325 MHz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 Coax,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fixed, inductive, single-window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Test: CW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105 kW (TW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&amp;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SW)</a:t>
                      </a:r>
                    </a:p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Op: 100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kW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Beam operation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 rowSpan="4"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2011-2016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RFQ (NC)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162.5 MHz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 Coax,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fixed, inductive, single-window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Test: Not done on test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bench</a:t>
                      </a:r>
                      <a:endParaRPr lang="en-US" altLang="zh-CN" sz="12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Op: 80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kW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Beam operation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HWR (SCC)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162.5 MHz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Coax,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fixed, capacitive, single-window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Test: CW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20 kW (TW &amp; SW)</a:t>
                      </a:r>
                    </a:p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Op: CW 15 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kW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Beam operation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Spoke (SCC)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325 MHz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Coax,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fixed, capacitive, single-window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Test: CW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10 kW (TW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&amp;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 SW)</a:t>
                      </a:r>
                    </a:p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Op: CW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10 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kW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Beam operation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5-cell elliptical  </a:t>
                      </a:r>
                      <a:r>
                        <a:rPr lang="el-GR" altLang="zh-CN" sz="1200" kern="1200" dirty="0">
                          <a:solidFill>
                            <a:schemeClr val="tx1"/>
                          </a:solidFill>
                        </a:rPr>
                        <a:t>β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=0.82</a:t>
                      </a:r>
                      <a:r>
                        <a:rPr lang="zh-CN" altLang="en-US" sz="1200" kern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(SCC)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650 MHz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Coax, fixed, capacitive, single-window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Test: CW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150 kW (TW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</a:rPr>
                        <a:t> &amp; 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SW)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</a:rPr>
                        <a:t>Op: Not yet specified</a:t>
                      </a:r>
                      <a:endParaRPr lang="en-US" altLang="zh-CN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HPT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2014-2016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HEPS-TF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QWR </a:t>
                      </a:r>
                      <a:r>
                        <a:rPr lang="el-GR" altLang="zh-CN" sz="1200" kern="1200" dirty="0">
                          <a:solidFill>
                            <a:schemeClr val="tx1"/>
                          </a:solidFill>
                        </a:rPr>
                        <a:t>β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=1 (SCC)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166.6 MHz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Coax, fixed, capacitive, single-window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Test: CW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50 kW (TW &amp; SW)</a:t>
                      </a:r>
                    </a:p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Op: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CW 200 kW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HPT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2016-2018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R&amp;D 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Multi-cell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</a:rPr>
                        <a:t> elliptical (SCC)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1300 MHz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Coax,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variable, capacitive, double-window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Test: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</a:rPr>
                        <a:t> CW 71 kW (TW &amp; SW)</a:t>
                      </a:r>
                    </a:p>
                    <a:p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</a:rPr>
                        <a:t>Op: Not yet specified</a:t>
                      </a:r>
                      <a:endParaRPr lang="en-US" altLang="zh-CN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HPT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2016-2019</a:t>
                      </a:r>
                      <a:endParaRPr lang="en-US" altLang="zh-CN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CEPC R&amp;D 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2-cell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</a:rPr>
                        <a:t> elliptical (SCC)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650 MHz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Coax,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variable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, capacitive, single-window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Test: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</a:rPr>
                        <a:t> CW 150 kW (TW &amp; SW)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</a:rPr>
                        <a:t>Op: CW 300 kW</a:t>
                      </a:r>
                      <a:endParaRPr lang="en-US" altLang="zh-CN" sz="12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HPT and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Cavity integration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</a:rPr>
                        <a:t>2017-2019</a:t>
                      </a:r>
                      <a:endParaRPr lang="en-US" altLang="zh-CN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</a:rPr>
                        <a:t>HEPS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</a:rPr>
                        <a:t>QWR </a:t>
                      </a:r>
                      <a:r>
                        <a:rPr lang="el-GR" altLang="zh-CN" sz="1200" b="0" kern="1200" dirty="0">
                          <a:solidFill>
                            <a:schemeClr val="tx1"/>
                          </a:solidFill>
                        </a:rPr>
                        <a:t>β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</a:rPr>
                        <a:t>=1 (SCC)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</a:rPr>
                        <a:t>166.6 MHz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</a:rPr>
                        <a:t>Coax, fixed, capacitive, single-window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</a:rPr>
                        <a:t>Test: CW,</a:t>
                      </a:r>
                      <a:r>
                        <a:rPr lang="en-US" altLang="zh-CN" sz="1200" b="0" kern="1200" baseline="0" dirty="0">
                          <a:solidFill>
                            <a:schemeClr val="tx1"/>
                          </a:solidFill>
                        </a:rPr>
                        <a:t> TW 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</a:rPr>
                        <a:t>250 kW, SW 100kW</a:t>
                      </a:r>
                    </a:p>
                    <a:p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</a:rPr>
                        <a:t>Op:</a:t>
                      </a:r>
                      <a:r>
                        <a:rPr lang="en-US" altLang="zh-CN" sz="1200" b="0" kern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</a:rPr>
                        <a:t>CW TW 200 kW</a:t>
                      </a:r>
                      <a:endParaRPr lang="en-US" altLang="zh-CN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</a:rPr>
                        <a:t>HPT and 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Cavity integration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</a:rPr>
                        <a:t>2020-now</a:t>
                      </a:r>
                      <a:endParaRPr lang="en-US" altLang="zh-CN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957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03781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>
            <a:extLst>
              <a:ext uri="{FF2B5EF4-FFF2-40B4-BE49-F238E27FC236}">
                <a16:creationId xmlns:a16="http://schemas.microsoft.com/office/drawing/2014/main" id="{E17F2292-D55B-40C2-A398-67343784220E}"/>
              </a:ext>
            </a:extLst>
          </p:cNvPr>
          <p:cNvSpPr/>
          <p:nvPr/>
        </p:nvSpPr>
        <p:spPr>
          <a:xfrm>
            <a:off x="8227574" y="3778474"/>
            <a:ext cx="3756746" cy="2914918"/>
          </a:xfrm>
          <a:prstGeom prst="rect">
            <a:avLst/>
          </a:prstGeom>
          <a:solidFill>
            <a:srgbClr val="943B39"/>
          </a:solidFill>
          <a:ln w="12700" cap="flat" cmpd="sng" algn="ctr">
            <a:solidFill>
              <a:srgbClr val="943B39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B166AFF-5B40-49A0-951D-222F7D4A44AF}"/>
              </a:ext>
            </a:extLst>
          </p:cNvPr>
          <p:cNvSpPr/>
          <p:nvPr/>
        </p:nvSpPr>
        <p:spPr>
          <a:xfrm>
            <a:off x="171389" y="3784338"/>
            <a:ext cx="7936140" cy="2914918"/>
          </a:xfrm>
          <a:prstGeom prst="rect">
            <a:avLst/>
          </a:prstGeom>
          <a:solidFill>
            <a:srgbClr val="245898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398688" y="-66940"/>
            <a:ext cx="49856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spc="-60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IHEP FPC gallery </a:t>
            </a:r>
            <a:endParaRPr lang="zh-CN" altLang="en-US" sz="4000" b="1" spc="-60" dirty="0">
              <a:solidFill>
                <a:srgbClr val="C0000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89887" y="693543"/>
            <a:ext cx="11794433" cy="2914918"/>
          </a:xfrm>
          <a:prstGeom prst="rect">
            <a:avLst/>
          </a:prstGeom>
          <a:solidFill>
            <a:srgbClr val="245898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785929" y="681140"/>
            <a:ext cx="1682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166.6MHz-CW 50kW (SW)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43" name="内容占位符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33" b="19007"/>
          <a:stretch/>
        </p:blipFill>
        <p:spPr bwMode="auto">
          <a:xfrm>
            <a:off x="9467039" y="1186792"/>
            <a:ext cx="2381717" cy="1192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82" b="13856"/>
          <a:stretch/>
        </p:blipFill>
        <p:spPr>
          <a:xfrm>
            <a:off x="9467039" y="2440167"/>
            <a:ext cx="2381717" cy="1076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" name="内容占位符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38" r="11493"/>
          <a:stretch/>
        </p:blipFill>
        <p:spPr>
          <a:xfrm>
            <a:off x="273939" y="4307558"/>
            <a:ext cx="1329884" cy="2268419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-24966" y="3784338"/>
            <a:ext cx="1879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0" dirty="0">
                <a:solidFill>
                  <a:prstClr val="white"/>
                </a:solidFill>
              </a:rPr>
              <a:t>1.3GHz-CW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0" dirty="0">
                <a:solidFill>
                  <a:prstClr val="white"/>
                </a:solidFill>
              </a:rPr>
              <a:t>70kW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0" name="内容占位符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544"/>
          <a:stretch/>
        </p:blipFill>
        <p:spPr>
          <a:xfrm>
            <a:off x="10127252" y="5576291"/>
            <a:ext cx="1592073" cy="1060364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10036200" y="3765084"/>
            <a:ext cx="174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325MHZ-CW</a:t>
            </a:r>
            <a:r>
              <a:rPr kumimoji="0" lang="en-US" altLang="zh-CN" sz="1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100kW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2" name="内容占位符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009" y="4223172"/>
            <a:ext cx="1404937" cy="719194"/>
          </a:xfrm>
          <a:prstGeom prst="rect">
            <a:avLst/>
          </a:prstGeom>
        </p:spPr>
      </p:pic>
      <p:pic>
        <p:nvPicPr>
          <p:cNvPr id="53" name="内容占位符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421" y="4991714"/>
            <a:ext cx="1399220" cy="788366"/>
          </a:xfrm>
          <a:prstGeom prst="rect">
            <a:avLst/>
          </a:prstGeom>
        </p:spPr>
      </p:pic>
      <p:pic>
        <p:nvPicPr>
          <p:cNvPr id="54" name="内容占位符 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98" b="19346"/>
          <a:stretch/>
        </p:blipFill>
        <p:spPr>
          <a:xfrm>
            <a:off x="8460009" y="5811562"/>
            <a:ext cx="1413537" cy="800264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8311848" y="3768776"/>
            <a:ext cx="156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0" dirty="0">
                <a:solidFill>
                  <a:prstClr val="white"/>
                </a:solidFill>
              </a:rPr>
              <a:t>16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2.5MHZ-CW</a:t>
            </a:r>
            <a:r>
              <a:rPr kumimoji="0" lang="en-US" altLang="zh-CN" sz="1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,80kW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47" name="内容占位符 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374"/>
          <a:stretch/>
        </p:blipFill>
        <p:spPr>
          <a:xfrm>
            <a:off x="5231540" y="1177865"/>
            <a:ext cx="1813519" cy="1162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6" name="文本框 55"/>
          <p:cNvSpPr txBox="1"/>
          <p:nvPr/>
        </p:nvSpPr>
        <p:spPr>
          <a:xfrm>
            <a:off x="5493749" y="675865"/>
            <a:ext cx="1278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0" dirty="0">
                <a:solidFill>
                  <a:prstClr val="white"/>
                </a:solidFill>
              </a:rPr>
              <a:t>32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5MHZ-CW</a:t>
            </a:r>
            <a:r>
              <a:rPr kumimoji="0" lang="en-US" altLang="zh-CN" sz="1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25kW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1540" y="2461650"/>
            <a:ext cx="1845358" cy="106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DSC02963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62"/>
          <a:stretch/>
        </p:blipFill>
        <p:spPr bwMode="auto">
          <a:xfrm>
            <a:off x="3074349" y="1177865"/>
            <a:ext cx="1854055" cy="1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 descr="38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8627" y="2469464"/>
            <a:ext cx="1867090" cy="105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文本框 59"/>
          <p:cNvSpPr txBox="1"/>
          <p:nvPr/>
        </p:nvSpPr>
        <p:spPr>
          <a:xfrm>
            <a:off x="3312247" y="675865"/>
            <a:ext cx="1581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0" noProof="0" dirty="0">
                <a:solidFill>
                  <a:prstClr val="white"/>
                </a:solidFill>
              </a:rPr>
              <a:t>162.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5MHZ-CW</a:t>
            </a:r>
            <a:r>
              <a:rPr kumimoji="0" lang="en-US" altLang="zh-CN" sz="1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20kW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412546" y="691507"/>
            <a:ext cx="1751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650MHz-CW 150kW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667" y="1177865"/>
            <a:ext cx="1743885" cy="2325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2" name="文本框 61"/>
          <p:cNvSpPr txBox="1"/>
          <p:nvPr/>
        </p:nvSpPr>
        <p:spPr>
          <a:xfrm>
            <a:off x="1822507" y="3798058"/>
            <a:ext cx="1324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0" noProof="0" dirty="0">
                <a:solidFill>
                  <a:prstClr val="white"/>
                </a:solidFill>
              </a:rPr>
              <a:t>650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MHZ-CW</a:t>
            </a:r>
            <a:r>
              <a:rPr lang="en-US" altLang="zh-CN" sz="1400" b="1" kern="0" baseline="0" dirty="0">
                <a:solidFill>
                  <a:prstClr val="white"/>
                </a:solidFill>
              </a:rPr>
              <a:t> </a:t>
            </a:r>
            <a:r>
              <a:rPr kumimoji="0" lang="en-US" altLang="zh-CN" sz="1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150kW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63" name="内容占位符 4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51"/>
          <a:stretch/>
        </p:blipFill>
        <p:spPr>
          <a:xfrm>
            <a:off x="10127252" y="4223171"/>
            <a:ext cx="1561698" cy="1296383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64679" y="670915"/>
            <a:ext cx="109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500MHz-CW 420kW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32" name="内容占位符 6">
            <a:extLst>
              <a:ext uri="{FF2B5EF4-FFF2-40B4-BE49-F238E27FC236}">
                <a16:creationId xmlns:a16="http://schemas.microsoft.com/office/drawing/2014/main" id="{B1A24431-CC85-4EF3-A36A-6417EAB48C6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03" y="1171506"/>
            <a:ext cx="1080000" cy="2377314"/>
          </a:xfrm>
          <a:prstGeom prst="rect">
            <a:avLst/>
          </a:prstGeom>
        </p:spPr>
      </p:pic>
      <p:pic>
        <p:nvPicPr>
          <p:cNvPr id="33" name="内容占位符 10">
            <a:extLst>
              <a:ext uri="{FF2B5EF4-FFF2-40B4-BE49-F238E27FC236}">
                <a16:creationId xmlns:a16="http://schemas.microsoft.com/office/drawing/2014/main" id="{8F0470D9-D379-4547-9791-502E7E9A83D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5601" y="1171506"/>
            <a:ext cx="1125612" cy="2373245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218C5095-EFC7-4A20-9B29-2A644605B029}"/>
              </a:ext>
            </a:extLst>
          </p:cNvPr>
          <p:cNvSpPr txBox="1"/>
          <p:nvPr/>
        </p:nvSpPr>
        <p:spPr>
          <a:xfrm>
            <a:off x="1440186" y="680150"/>
            <a:ext cx="1529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0" dirty="0">
                <a:solidFill>
                  <a:prstClr val="white"/>
                </a:solidFill>
              </a:rPr>
              <a:t>1300MHz-Pulse 1MW,1.5ms,5Hz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66" name="内容占位符 25">
            <a:extLst>
              <a:ext uri="{FF2B5EF4-FFF2-40B4-BE49-F238E27FC236}">
                <a16:creationId xmlns:a16="http://schemas.microsoft.com/office/drawing/2014/main" id="{48DFC957-DA60-496C-9BC5-A496CF95B5F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6978" y="4320951"/>
            <a:ext cx="1301625" cy="225502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7A1ED36-C5DA-44BF-8432-BC1854586E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91" b="20898"/>
          <a:stretch/>
        </p:blipFill>
        <p:spPr>
          <a:xfrm>
            <a:off x="5892576" y="4336590"/>
            <a:ext cx="2105284" cy="10695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C0C96FD-9286-4CFF-8372-42E0BA9E1E8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51" r="6816" b="29637"/>
          <a:stretch/>
        </p:blipFill>
        <p:spPr>
          <a:xfrm>
            <a:off x="5896054" y="5500212"/>
            <a:ext cx="2105284" cy="1074069"/>
          </a:xfrm>
          <a:prstGeom prst="rect">
            <a:avLst/>
          </a:pr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8B9E036E-3CAC-4C60-A733-5A4D0A24A90B}"/>
              </a:ext>
            </a:extLst>
          </p:cNvPr>
          <p:cNvSpPr txBox="1"/>
          <p:nvPr/>
        </p:nvSpPr>
        <p:spPr>
          <a:xfrm>
            <a:off x="5963400" y="3807898"/>
            <a:ext cx="198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0" noProof="0" dirty="0">
                <a:solidFill>
                  <a:prstClr val="white"/>
                </a:solidFill>
              </a:rPr>
              <a:t>324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MHZ-Pulse </a:t>
            </a:r>
            <a:r>
              <a:rPr lang="en-US" altLang="zh-CN" sz="1400" b="1" kern="0" baseline="0" dirty="0">
                <a:solidFill>
                  <a:prstClr val="white"/>
                </a:solidFill>
              </a:rPr>
              <a:t>300</a:t>
            </a:r>
            <a:r>
              <a:rPr kumimoji="0" lang="en-US" altLang="zh-CN" sz="1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kW</a:t>
            </a:r>
            <a:r>
              <a:rPr lang="en-US" altLang="zh-CN" sz="1400" b="1" kern="0" dirty="0">
                <a:solidFill>
                  <a:prstClr val="white"/>
                </a:solidFill>
              </a:rPr>
              <a:t>, 2.3ms,</a:t>
            </a:r>
            <a:r>
              <a:rPr lang="zh-CN" altLang="en-US" sz="1400" b="1" kern="0" dirty="0">
                <a:solidFill>
                  <a:prstClr val="white"/>
                </a:solidFill>
              </a:rPr>
              <a:t> </a:t>
            </a:r>
            <a:r>
              <a:rPr lang="en-US" altLang="zh-CN" sz="1400" b="1" kern="0" dirty="0">
                <a:solidFill>
                  <a:prstClr val="white"/>
                </a:solidFill>
              </a:rPr>
              <a:t>25Hz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ECD73E82-03B0-49F5-AC93-52BE762007D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453"/>
          <a:stretch/>
        </p:blipFill>
        <p:spPr>
          <a:xfrm>
            <a:off x="3184426" y="4331118"/>
            <a:ext cx="2598481" cy="1142178"/>
          </a:xfrm>
          <a:prstGeom prst="rect">
            <a:avLst/>
          </a:prstGeom>
        </p:spPr>
      </p:pic>
      <p:sp>
        <p:nvSpPr>
          <p:cNvPr id="71" name="文本框 70">
            <a:extLst>
              <a:ext uri="{FF2B5EF4-FFF2-40B4-BE49-F238E27FC236}">
                <a16:creationId xmlns:a16="http://schemas.microsoft.com/office/drawing/2014/main" id="{B848AA92-04B9-43E0-980B-42304FE24DBA}"/>
              </a:ext>
            </a:extLst>
          </p:cNvPr>
          <p:cNvSpPr txBox="1"/>
          <p:nvPr/>
        </p:nvSpPr>
        <p:spPr>
          <a:xfrm>
            <a:off x="3181833" y="3791654"/>
            <a:ext cx="261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166.6MHz-CW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250kW (TW), 100kW (SW)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B7DF76C0-FB7B-406D-ADDF-7FCEAF9FEA70}"/>
              </a:ext>
            </a:extLst>
          </p:cNvPr>
          <p:cNvSpPr/>
          <p:nvPr/>
        </p:nvSpPr>
        <p:spPr>
          <a:xfrm>
            <a:off x="10430032" y="153347"/>
            <a:ext cx="609905" cy="153593"/>
          </a:xfrm>
          <a:prstGeom prst="rect">
            <a:avLst/>
          </a:prstGeom>
          <a:solidFill>
            <a:srgbClr val="245898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C9243BF2-0236-4157-B253-DE945583950F}"/>
              </a:ext>
            </a:extLst>
          </p:cNvPr>
          <p:cNvSpPr/>
          <p:nvPr/>
        </p:nvSpPr>
        <p:spPr>
          <a:xfrm>
            <a:off x="10430032" y="435697"/>
            <a:ext cx="609905" cy="153593"/>
          </a:xfrm>
          <a:prstGeom prst="rect">
            <a:avLst/>
          </a:prstGeom>
          <a:solidFill>
            <a:srgbClr val="943B39"/>
          </a:solidFill>
          <a:ln w="12700" cap="flat" cmpd="sng" algn="ctr">
            <a:solidFill>
              <a:srgbClr val="943B39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97A0627-8500-486F-A364-1776B120CC7D}"/>
              </a:ext>
            </a:extLst>
          </p:cNvPr>
          <p:cNvSpPr txBox="1"/>
          <p:nvPr/>
        </p:nvSpPr>
        <p:spPr>
          <a:xfrm>
            <a:off x="11039937" y="34051"/>
            <a:ext cx="598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华文中宋" panose="02010600040101010101" pitchFamily="2" charset="-122"/>
              </a:rPr>
              <a:t>SCC</a:t>
            </a:r>
            <a:endParaRPr lang="zh-CN" altLang="en-US" sz="2000" dirty="0">
              <a:latin typeface="Cambria" panose="02040503050406030204" pitchFamily="18" charset="0"/>
              <a:ea typeface="华文中宋" panose="02010600040101010101" pitchFamily="2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C04DEADB-635D-46EE-9E48-FD32CDC318C5}"/>
              </a:ext>
            </a:extLst>
          </p:cNvPr>
          <p:cNvSpPr txBox="1"/>
          <p:nvPr/>
        </p:nvSpPr>
        <p:spPr>
          <a:xfrm>
            <a:off x="11039936" y="312314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华文中宋" panose="02010600040101010101" pitchFamily="2" charset="-122"/>
              </a:rPr>
              <a:t>NC</a:t>
            </a:r>
            <a:endParaRPr lang="zh-CN" altLang="en-US" sz="2000" dirty="0">
              <a:latin typeface="Cambria" panose="02040503050406030204" pitchFamily="18" charset="0"/>
              <a:ea typeface="华文中宋" panose="02010600040101010101" pitchFamily="2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7D33C42D-C785-495A-ACF1-DD666E15279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7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9068"/>
          <a:stretch/>
        </p:blipFill>
        <p:spPr>
          <a:xfrm>
            <a:off x="3162395" y="5533213"/>
            <a:ext cx="2642541" cy="10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09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164" t="21600" r="7518" b="3451"/>
          <a:stretch/>
        </p:blipFill>
        <p:spPr>
          <a:xfrm>
            <a:off x="767408" y="1052736"/>
            <a:ext cx="10801200" cy="54006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SRF Cavity package</a:t>
            </a: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472264" y="5949280"/>
            <a:ext cx="302433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Courtesy </a:t>
            </a:r>
            <a:r>
              <a:rPr lang="en-US" altLang="zh-CN" sz="20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Y.Yamamoto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30454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2C0191-49EA-9243-0430-D192BC8D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708" y="116632"/>
            <a:ext cx="10298717" cy="663575"/>
          </a:xfrm>
        </p:spPr>
        <p:txBody>
          <a:bodyPr/>
          <a:lstStyle/>
          <a:p>
            <a:r>
              <a:rPr lang="en-US" altLang="zh-CN" dirty="0"/>
              <a:t>References of IHEP FPCs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4932F-8957-CC99-2A85-A58AF5B8D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0873208" cy="504056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http://dx.doi.org/10.1063/5.0001540 </a:t>
            </a:r>
            <a:endParaRPr lang="en-US" altLang="zh-CN" sz="3000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http://dx.doi.org/10.1063/5.0046377</a:t>
            </a:r>
            <a:endParaRPr lang="en-US" altLang="zh-CN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/>
              <a:t>http://dx.doi.org/10.1016/j.nima.2021.165649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http://dx.doi.org/10.1016/j.nima.2010.08.108 </a:t>
            </a:r>
            <a:endParaRPr lang="en-US" altLang="zh-CN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http://dx.doi.org/10.1088/1674-1137/32/11/017 </a:t>
            </a:r>
            <a:endParaRPr lang="en-US" altLang="zh-CN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http://dx.doi.org/10.1088/1674-1137/32/9/017 </a:t>
            </a:r>
            <a:endParaRPr lang="en-US" altLang="zh-CN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http://dx.doi.org/10.1088/1674-1137/36/4/011 </a:t>
            </a:r>
            <a:endParaRPr lang="zh-CN" altLang="en-US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/>
              <a:t> </a:t>
            </a:r>
            <a:r>
              <a:rPr lang="en-US" altLang="zh-CN" sz="30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http://dx.doi.org/10.1088/1674-1137/41/6/067001 </a:t>
            </a:r>
            <a:endParaRPr lang="en-US" altLang="zh-CN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http://dx.doi.org/10.1088/1674-1137/38/11/117002 </a:t>
            </a:r>
            <a:endParaRPr lang="en-US" altLang="zh-CN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http://dx.doi.org/10.1088/1674-1137/38/2/027001 </a:t>
            </a:r>
            <a:endParaRPr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8097844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538416-7E1D-4717-9847-543C08752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105494"/>
            <a:ext cx="10298717" cy="663575"/>
          </a:xfrm>
        </p:spPr>
        <p:txBody>
          <a:bodyPr/>
          <a:lstStyle/>
          <a:p>
            <a:r>
              <a:rPr lang="en-US" altLang="zh-CN" sz="4000" dirty="0"/>
              <a:t>Some useful websites for FPC R&amp;D</a:t>
            </a:r>
            <a:endParaRPr lang="zh-CN" altLang="en-US" sz="4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C7A9C5-5874-4E00-A224-1C7193E9D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>
                <a:hlinkClick r:id="rId3"/>
              </a:rPr>
              <a:t>https://www.jacow.org/Main/Proceedings</a:t>
            </a:r>
            <a:endParaRPr lang="en-US" altLang="zh-CN" dirty="0"/>
          </a:p>
          <a:p>
            <a:r>
              <a:rPr lang="en-US" altLang="zh-CN" dirty="0"/>
              <a:t>WWFPC</a:t>
            </a:r>
            <a:r>
              <a:rPr lang="zh-CN" altLang="en-US" dirty="0"/>
              <a:t>（</a:t>
            </a:r>
            <a:r>
              <a:rPr lang="en-US" altLang="zh-CN" dirty="0"/>
              <a:t>2015~2024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>
              <a:buFontTx/>
              <a:buChar char="-"/>
            </a:pPr>
            <a:r>
              <a:rPr lang="en-US" altLang="zh-CN" dirty="0">
                <a:hlinkClick r:id="rId4"/>
              </a:rPr>
              <a:t>https://indico.cern.ch/event/396337/overview</a:t>
            </a:r>
          </a:p>
          <a:p>
            <a:pPr lvl="1">
              <a:buFontTx/>
              <a:buChar char="-"/>
            </a:pPr>
            <a:r>
              <a:rPr lang="en-US" altLang="zh-CN" dirty="0">
                <a:hlinkClick r:id="rId4"/>
              </a:rPr>
              <a:t>https://indico.cern.ch/event/548549/</a:t>
            </a:r>
          </a:p>
          <a:p>
            <a:pPr lvl="1">
              <a:buFontTx/>
              <a:buChar char="-"/>
            </a:pPr>
            <a:r>
              <a:rPr lang="en-US" altLang="zh-CN" dirty="0">
                <a:hlinkClick r:id="rId4"/>
              </a:rPr>
              <a:t>https://indico.cern.ch/event/642503/</a:t>
            </a:r>
          </a:p>
          <a:p>
            <a:pPr lvl="1">
              <a:buFontTx/>
              <a:buChar char="-"/>
            </a:pPr>
            <a:r>
              <a:rPr lang="en-US" altLang="zh-CN" dirty="0">
                <a:hlinkClick r:id="rId4"/>
              </a:rPr>
              <a:t>https://indico.cern.ch/event/733100/</a:t>
            </a:r>
          </a:p>
          <a:p>
            <a:pPr lvl="1">
              <a:buFontTx/>
              <a:buChar char="-"/>
            </a:pPr>
            <a:r>
              <a:rPr lang="en-US" altLang="zh-CN" dirty="0">
                <a:hlinkClick r:id="rId4"/>
              </a:rPr>
              <a:t>https://indico.cern.ch/event/827811/</a:t>
            </a:r>
          </a:p>
          <a:p>
            <a:pPr lvl="1">
              <a:buFontTx/>
              <a:buChar char="-"/>
            </a:pPr>
            <a:r>
              <a:rPr lang="en-US" altLang="zh-CN" dirty="0">
                <a:hlinkClick r:id="rId4"/>
              </a:rPr>
              <a:t>https://indico.cern.ch/event/1414187/</a:t>
            </a:r>
            <a:endParaRPr lang="en-US" altLang="zh-CN" dirty="0"/>
          </a:p>
          <a:p>
            <a:r>
              <a:rPr lang="en-US" altLang="zh-CN" dirty="0"/>
              <a:t>https://matweb.com/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08953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66218" y="976822"/>
            <a:ext cx="11521280" cy="1152128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 would like to thank all colleagues working on fundamental power couplers over the world.</a:t>
            </a: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Acknowledgement</a:t>
            </a:r>
            <a:endParaRPr lang="zh-CN" altLang="en-US" dirty="0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C0283C-17F6-7EBE-0D0E-3BDB073D0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2099784"/>
            <a:ext cx="9984494" cy="434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4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1329893"/>
            <a:ext cx="6095999" cy="1912071"/>
          </a:xfrm>
        </p:spPr>
        <p:txBody>
          <a:bodyPr/>
          <a:lstStyle/>
          <a:p>
            <a:r>
              <a:rPr lang="en-US" altLang="zh-CN" dirty="0"/>
              <a:t>Get to know FPCs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Several names for the same device</a:t>
            </a:r>
          </a:p>
          <a:p>
            <a:pPr lvl="1"/>
            <a:r>
              <a:rPr lang="en-US" altLang="zh-CN" sz="19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HPC: High Power input Coupler</a:t>
            </a:r>
          </a:p>
          <a:p>
            <a:pPr lvl="1"/>
            <a:r>
              <a:rPr lang="en-US" altLang="zh-CN" sz="19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FPC : Fundamental Power Coupler</a:t>
            </a:r>
          </a:p>
          <a:p>
            <a:pPr lvl="1"/>
            <a:r>
              <a:rPr lang="en-US" altLang="zh-CN" sz="19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MPC : Main Power Coupler</a:t>
            </a:r>
          </a:p>
          <a:p>
            <a:pPr lvl="1"/>
            <a:r>
              <a:rPr lang="en-US" altLang="zh-CN" sz="19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MC : Main Coupler</a:t>
            </a:r>
          </a:p>
          <a:p>
            <a:pPr lvl="1"/>
            <a:r>
              <a:rPr lang="en-US" altLang="zh-CN" sz="19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PC : Power Coupler</a:t>
            </a: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678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48368" y="114022"/>
            <a:ext cx="10298717" cy="663575"/>
          </a:xfrm>
        </p:spPr>
        <p:txBody>
          <a:bodyPr/>
          <a:lstStyle/>
          <a:p>
            <a:r>
              <a:rPr lang="en-US" altLang="zh-CN" dirty="0"/>
              <a:t>What is FPC?</a:t>
            </a:r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30E54C9-3CAC-4C78-821B-61A57FD66750}"/>
              </a:ext>
            </a:extLst>
          </p:cNvPr>
          <p:cNvGrpSpPr/>
          <p:nvPr/>
        </p:nvGrpSpPr>
        <p:grpSpPr>
          <a:xfrm>
            <a:off x="6592492" y="1725911"/>
            <a:ext cx="5252288" cy="1517263"/>
            <a:chOff x="6592492" y="1725911"/>
            <a:chExt cx="5252288" cy="1517263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E994CEA-94E1-46FE-BC75-D95EF270E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1849" y="1725911"/>
              <a:ext cx="2552931" cy="1517263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pic>
        <p:pic>
          <p:nvPicPr>
            <p:cNvPr id="21" name="Picture 33">
              <a:extLst>
                <a:ext uri="{FF2B5EF4-FFF2-40B4-BE49-F238E27FC236}">
                  <a16:creationId xmlns:a16="http://schemas.microsoft.com/office/drawing/2014/main" id="{290CBD97-6DFE-4F76-9E2B-8B51D57C0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704" r="17221"/>
            <a:stretch/>
          </p:blipFill>
          <p:spPr>
            <a:xfrm>
              <a:off x="6592492" y="1725911"/>
              <a:ext cx="2000351" cy="151726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pic>
      </p:grpSp>
      <p:pic>
        <p:nvPicPr>
          <p:cNvPr id="22" name="Picture 44" descr="ttf3">
            <a:extLst>
              <a:ext uri="{FF2B5EF4-FFF2-40B4-BE49-F238E27FC236}">
                <a16:creationId xmlns:a16="http://schemas.microsoft.com/office/drawing/2014/main" id="{77E3BD32-14FA-40BD-ACCF-777C5B9603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984" y="4504025"/>
            <a:ext cx="3281366" cy="1517263"/>
          </a:xfrm>
          <a:noFill/>
          <a:ln/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3CA7CA4A-19E4-4FC0-A313-721C7765B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8"/>
          <a:stretch/>
        </p:blipFill>
        <p:spPr bwMode="auto">
          <a:xfrm>
            <a:off x="9262055" y="4504025"/>
            <a:ext cx="2612518" cy="151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9F4C118-2D9F-40CD-AE3F-169DDB42E329}"/>
              </a:ext>
            </a:extLst>
          </p:cNvPr>
          <p:cNvSpPr/>
          <p:nvPr/>
        </p:nvSpPr>
        <p:spPr>
          <a:xfrm>
            <a:off x="326065" y="1725911"/>
            <a:ext cx="5544616" cy="923330"/>
          </a:xfrm>
          <a:prstGeom prst="rect">
            <a:avLst/>
          </a:prstGeom>
          <a:solidFill>
            <a:srgbClr val="4F81BD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Essence: </a:t>
            </a:r>
            <a:r>
              <a:rPr lang="en-US" altLang="zh-CN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RF power transmission component.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464A140-E613-4AB9-9F33-D415932D755E}"/>
              </a:ext>
            </a:extLst>
          </p:cNvPr>
          <p:cNvSpPr/>
          <p:nvPr/>
        </p:nvSpPr>
        <p:spPr>
          <a:xfrm>
            <a:off x="295117" y="4223505"/>
            <a:ext cx="5544616" cy="1723549"/>
          </a:xfrm>
          <a:prstGeom prst="rect">
            <a:avLst/>
          </a:prstGeom>
          <a:solidFill>
            <a:srgbClr val="4F81BD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features:</a:t>
            </a:r>
          </a:p>
          <a:p>
            <a:pPr marL="914400" lvl="1" indent="-457200">
              <a:buFontTx/>
              <a:buChar char="-"/>
            </a:pPr>
            <a:r>
              <a:rPr lang="en-US" altLang="zh-CN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location </a:t>
            </a:r>
          </a:p>
          <a:p>
            <a:pPr marL="914400" lvl="1" indent="-457200">
              <a:buFontTx/>
              <a:buChar char="-"/>
            </a:pPr>
            <a:r>
              <a:rPr lang="en-US" altLang="zh-CN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  <a:p>
            <a:pPr marL="914400" lvl="1" indent="-457200">
              <a:buFontTx/>
              <a:buChar char="-"/>
            </a:pPr>
            <a:r>
              <a:rPr lang="en-US" altLang="zh-CN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complicated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7DF0816-BDAE-4F81-B691-CED89EEBB90A}"/>
              </a:ext>
            </a:extLst>
          </p:cNvPr>
          <p:cNvSpPr txBox="1"/>
          <p:nvPr/>
        </p:nvSpPr>
        <p:spPr>
          <a:xfrm>
            <a:off x="7388785" y="1122224"/>
            <a:ext cx="4191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Transmission component</a:t>
            </a:r>
            <a:endParaRPr lang="zh-CN" altLang="en-US" sz="28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2E24F2A-F43C-40BA-A977-1EEFE08DB7E9}"/>
              </a:ext>
            </a:extLst>
          </p:cNvPr>
          <p:cNvSpPr txBox="1"/>
          <p:nvPr/>
        </p:nvSpPr>
        <p:spPr>
          <a:xfrm>
            <a:off x="9033210" y="396196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FPC</a:t>
            </a:r>
            <a:endParaRPr lang="zh-CN" altLang="en-US" sz="2800" dirty="0"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9664087C-8373-47AA-9204-B50E490E34E5}"/>
              </a:ext>
            </a:extLst>
          </p:cNvPr>
          <p:cNvSpPr/>
          <p:nvPr/>
        </p:nvSpPr>
        <p:spPr>
          <a:xfrm>
            <a:off x="2887405" y="3164449"/>
            <a:ext cx="360040" cy="543848"/>
          </a:xfrm>
          <a:prstGeom prst="downArrow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下 28">
            <a:extLst>
              <a:ext uri="{FF2B5EF4-FFF2-40B4-BE49-F238E27FC236}">
                <a16:creationId xmlns:a16="http://schemas.microsoft.com/office/drawing/2014/main" id="{9AD910D9-1000-4EAC-AA6C-BAB6EDFDCDDB}"/>
              </a:ext>
            </a:extLst>
          </p:cNvPr>
          <p:cNvSpPr/>
          <p:nvPr/>
        </p:nvSpPr>
        <p:spPr>
          <a:xfrm>
            <a:off x="9304595" y="3412716"/>
            <a:ext cx="360040" cy="543848"/>
          </a:xfrm>
          <a:prstGeom prst="downArrow">
            <a:avLst/>
          </a:prstGeom>
          <a:solidFill>
            <a:srgbClr val="4F81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272932"/>
      </p:ext>
    </p:extLst>
  </p:cSld>
  <p:clrMapOvr>
    <a:masterClrMapping/>
  </p:clrMapOvr>
</p:sld>
</file>

<file path=ppt/theme/theme1.xml><?xml version="1.0" encoding="utf-8"?>
<a:theme xmlns:a="http://schemas.openxmlformats.org/drawingml/2006/main" name="1st HEPS-TF IAC Meeting-final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楷体"/>
        <a:cs typeface=""/>
      </a:majorFont>
      <a:minorFont>
        <a:latin typeface="Calibri"/>
        <a:ea typeface="楷体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latin typeface="华文中宋" panose="02010600040101010101" pitchFamily="2" charset="-122"/>
            <a:ea typeface="华文中宋" panose="02010600040101010101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st HEPS-TF IAC Meeting-final" id="{2BBD9EC8-0ADC-461D-96D6-0B51FC7B964C}" vid="{3E249EE4-7C67-44D0-9662-037B5FB9A45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1st HEPS-TF IAC Meeting-final</Template>
  <TotalTime>81450</TotalTime>
  <Words>4035</Words>
  <Application>Microsoft Office PowerPoint</Application>
  <PresentationFormat>宽屏</PresentationFormat>
  <Paragraphs>886</Paragraphs>
  <Slides>72</Slides>
  <Notes>72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72</vt:i4>
      </vt:variant>
    </vt:vector>
  </HeadingPairs>
  <TitlesOfParts>
    <vt:vector size="90" baseType="lpstr">
      <vt:lpstr>Arial Black</vt:lpstr>
      <vt:lpstr>Calibri</vt:lpstr>
      <vt:lpstr>Times New Roman</vt:lpstr>
      <vt:lpstr>Cambria Math</vt:lpstr>
      <vt:lpstr>Verdana</vt:lpstr>
      <vt:lpstr>微软雅黑</vt:lpstr>
      <vt:lpstr>等线</vt:lpstr>
      <vt:lpstr>华文中宋</vt:lpstr>
      <vt:lpstr>Arial</vt:lpstr>
      <vt:lpstr>Cambria</vt:lpstr>
      <vt:lpstr>黑体</vt:lpstr>
      <vt:lpstr>Georgia</vt:lpstr>
      <vt:lpstr>Wingdings 2</vt:lpstr>
      <vt:lpstr>Wingdings</vt:lpstr>
      <vt:lpstr>1st HEPS-TF IAC Meeting-final</vt:lpstr>
      <vt:lpstr>Photo Editor Photo</vt:lpstr>
      <vt:lpstr>公式</vt:lpstr>
      <vt:lpstr>图表</vt:lpstr>
      <vt:lpstr>Fundamental Power Couplers for superconducting cavities</vt:lpstr>
      <vt:lpstr>Outline</vt:lpstr>
      <vt:lpstr>PowerPoint 演示文稿</vt:lpstr>
      <vt:lpstr>RF system in accelerator</vt:lpstr>
      <vt:lpstr>RF system cartoon</vt:lpstr>
      <vt:lpstr>SRF Cavity package（1）</vt:lpstr>
      <vt:lpstr>SRF Cavity package（2）</vt:lpstr>
      <vt:lpstr>PowerPoint 演示文稿</vt:lpstr>
      <vt:lpstr>What is FPC?</vt:lpstr>
      <vt:lpstr>RF Functions of FPCs</vt:lpstr>
      <vt:lpstr>Additional Functions of FPCs</vt:lpstr>
      <vt:lpstr>Classification of FPCs</vt:lpstr>
      <vt:lpstr>Typical FPCs ----Coax. VS WG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The life course of FPCs</vt:lpstr>
      <vt:lpstr>PowerPoint 演示文稿</vt:lpstr>
      <vt:lpstr>How to choose the coupler type?</vt:lpstr>
      <vt:lpstr>Design flow of power coupler</vt:lpstr>
      <vt:lpstr>Design criteria</vt:lpstr>
      <vt:lpstr>Optimum power coupling</vt:lpstr>
      <vt:lpstr>Coupling port design- Qext optimization</vt:lpstr>
      <vt:lpstr>Transmission matching</vt:lpstr>
      <vt:lpstr>Multipacting</vt:lpstr>
      <vt:lpstr>Multipacting suppression</vt:lpstr>
      <vt:lpstr>Multipacting simulation</vt:lpstr>
      <vt:lpstr>Multipacting simulation using CST</vt:lpstr>
      <vt:lpstr>ARC</vt:lpstr>
      <vt:lpstr>Thermal analysis--RF power dissipation</vt:lpstr>
      <vt:lpstr>Thermal analysis--T-rise and Thermal-stress</vt:lpstr>
      <vt:lpstr>Thermal analysis--Cryogenic heat load</vt:lpstr>
      <vt:lpstr>Example： Heat load simulation</vt:lpstr>
      <vt:lpstr>Mechanical design--Procedure</vt:lpstr>
      <vt:lpstr>Mechanical design—Special considerations</vt:lpstr>
      <vt:lpstr>PowerPoint 演示文稿</vt:lpstr>
      <vt:lpstr>Fabrication issues</vt:lpstr>
      <vt:lpstr>Manufacturer selection</vt:lpstr>
      <vt:lpstr>Materials </vt:lpstr>
      <vt:lpstr>Example: Fabrication process</vt:lpstr>
      <vt:lpstr>Key technique--Window brazing</vt:lpstr>
      <vt:lpstr>Key technique--TiN coating</vt:lpstr>
      <vt:lpstr>Key technique—Copper plating</vt:lpstr>
      <vt:lpstr>Copper plating: Huge challenge </vt:lpstr>
      <vt:lpstr>Example: Fabrication of the FPC for HEPS 166MHz SCC</vt:lpstr>
      <vt:lpstr>PowerPoint 演示文稿</vt:lpstr>
      <vt:lpstr>Test issues</vt:lpstr>
      <vt:lpstr>Why test?</vt:lpstr>
      <vt:lpstr>Test flow</vt:lpstr>
      <vt:lpstr>Preparation for test</vt:lpstr>
      <vt:lpstr>High power test system</vt:lpstr>
      <vt:lpstr>High power test stand of the FPC for HEPS-TF</vt:lpstr>
      <vt:lpstr>High power test bench</vt:lpstr>
      <vt:lpstr>Typical test benches for FPC</vt:lpstr>
      <vt:lpstr>RF conditioning procedure</vt:lpstr>
      <vt:lpstr>Diagnostics and interlocks</vt:lpstr>
      <vt:lpstr>Conditioning results analysis</vt:lpstr>
      <vt:lpstr>PowerPoint 演示文稿</vt:lpstr>
      <vt:lpstr>Creative ceramic materials</vt:lpstr>
      <vt:lpstr>Creative fabrication technologies</vt:lpstr>
      <vt:lpstr>New coupling adjusting method</vt:lpstr>
      <vt:lpstr>State-of-the-art of the high performance</vt:lpstr>
      <vt:lpstr>PowerPoint 演示文稿</vt:lpstr>
      <vt:lpstr>PowerPoint 演示文稿</vt:lpstr>
      <vt:lpstr>PowerPoint 演示文稿</vt:lpstr>
      <vt:lpstr>PowerPoint 演示文稿</vt:lpstr>
      <vt:lpstr>References of IHEP FPCs</vt:lpstr>
      <vt:lpstr>Some useful websites for FPC R&amp;D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zhangpei</dc:creator>
  <cp:lastModifiedBy>tongming huang</cp:lastModifiedBy>
  <cp:revision>5067</cp:revision>
  <cp:lastPrinted>2014-07-02T06:36:52Z</cp:lastPrinted>
  <dcterms:created xsi:type="dcterms:W3CDTF">2011-04-03T13:25:37Z</dcterms:created>
  <dcterms:modified xsi:type="dcterms:W3CDTF">2025-03-26T13:47:51Z</dcterms:modified>
</cp:coreProperties>
</file>